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75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11D2D-436F-4848-9424-AF5B2E549D6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BBE68-1B7E-46DB-BCED-9365FE6D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8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0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8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1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1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DFB8BF4-6727-4FDA-B78B-AA6BFFEDEAB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DFB8BF4-6727-4FDA-B78B-AA6BFFEDEABE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62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C1F136B-FB2E-44E9-91B9-E08F3BBFD69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3662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867903"/>
            <a:ext cx="7861299" cy="223787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CHAPTER </a:t>
            </a:r>
            <a:r>
              <a:rPr lang="en-US" sz="3600" smtClean="0"/>
              <a:t>16</a:t>
            </a:r>
            <a:r>
              <a:rPr lang="en-US" sz="3600"/>
              <a:t/>
            </a:r>
            <a:br>
              <a:rPr lang="en-US" sz="3600"/>
            </a:br>
            <a:r>
              <a:rPr lang="en-US" sz="3600" smtClean="0"/>
              <a:t>Setting </a:t>
            </a:r>
            <a:r>
              <a:rPr lang="en-US" sz="3600"/>
              <a:t>requirement </a:t>
            </a:r>
            <a:r>
              <a:rPr lang="en-US" sz="3600" smtClean="0"/>
              <a:t>priorities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18400" cy="3900017"/>
          </a:xfrm>
        </p:spPr>
        <p:txBody>
          <a:bodyPr>
            <a:normAutofit/>
          </a:bodyPr>
          <a:lstStyle/>
          <a:p>
            <a:r>
              <a:rPr lang="en-US" sz="2400" smtClean="0"/>
              <a:t>This </a:t>
            </a:r>
            <a:r>
              <a:rPr lang="en-US" sz="2400"/>
              <a:t>chapter discusses the importance of  prioritizing  </a:t>
            </a:r>
            <a:r>
              <a:rPr lang="en-US" sz="2400" smtClean="0"/>
              <a:t>requirements</a:t>
            </a:r>
          </a:p>
          <a:p>
            <a:r>
              <a:rPr lang="en-US" sz="2400"/>
              <a:t>D</a:t>
            </a:r>
            <a:r>
              <a:rPr lang="en-US" sz="2400" smtClean="0"/>
              <a:t>escribes </a:t>
            </a:r>
            <a:r>
              <a:rPr lang="en-US" sz="2400"/>
              <a:t>several prioritization techniques, and presents a spreadsheet tool for  prioritization analysis based on value, cost, and risk</a:t>
            </a:r>
            <a:r>
              <a:rPr lang="en-US" sz="2400" smtClean="0"/>
              <a:t>.</a:t>
            </a:r>
          </a:p>
          <a:p>
            <a:r>
              <a:rPr lang="en-US" sz="2400" smtClean="0"/>
              <a:t>After finish this chapter, student should priority list of requirements basing on their projects.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23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615" y="0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44600"/>
            <a:ext cx="7581900" cy="45338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Why prioritize requirements?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Some prioritization pragmatics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Games people play with 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Some prioritization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Prioritization based on value, cost, and risk</a:t>
            </a:r>
          </a:p>
          <a:p>
            <a:pPr marL="342900" indent="-342900">
              <a:buFont typeface="+mj-lt"/>
              <a:buAutoNum type="arabicPeriod"/>
            </a:pPr>
            <a:endParaRPr lang="en-US" sz="2400" smtClean="0"/>
          </a:p>
          <a:p>
            <a:pPr marL="342900" indent="-342900">
              <a:buFont typeface="+mj-lt"/>
              <a:buAutoNum type="arabicPeriod"/>
            </a:pPr>
            <a:endParaRPr lang="en-US" sz="2400" smtClean="0"/>
          </a:p>
          <a:p>
            <a:pPr marL="342900" indent="-342900">
              <a:buFont typeface="+mj-lt"/>
              <a:buAutoNum type="arabicPeriod"/>
            </a:pPr>
            <a:endParaRPr lang="en-US" sz="2400" smtClean="0"/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436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prioritize requirements?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Prioritization, also called requirements triage (Davis 2005), helps reveal competing goals, resolve conflicts, plan for staged or incremental deliveries, control scope creep, </a:t>
            </a:r>
            <a:r>
              <a:rPr lang="en-US" sz="2400" dirty="0" smtClean="0"/>
              <a:t>and </a:t>
            </a:r>
            <a:r>
              <a:rPr lang="en-US" sz="2400" dirty="0"/>
              <a:t>make the necessary trade-off </a:t>
            </a:r>
            <a:r>
              <a:rPr lang="en-US" sz="2400" dirty="0" smtClean="0"/>
              <a:t>decisions.</a:t>
            </a:r>
          </a:p>
          <a:p>
            <a:r>
              <a:rPr lang="en-US" sz="2400" dirty="0"/>
              <a:t>Prioritization is a critical strategy for agile or other projects that develop products through a series of fixed-schedule </a:t>
            </a:r>
            <a:r>
              <a:rPr lang="en-US" sz="2400" dirty="0" err="1" smtClean="0"/>
              <a:t>timeboxes</a:t>
            </a:r>
            <a:endParaRPr lang="en-US" sz="2400" dirty="0" smtClean="0"/>
          </a:p>
          <a:p>
            <a:r>
              <a:rPr lang="en-US" sz="2400" dirty="0" smtClean="0"/>
              <a:t>Establish </a:t>
            </a:r>
            <a:r>
              <a:rPr lang="en-US" sz="2400" dirty="0"/>
              <a:t>priorities early in the project, when you have more flexibility for achieving a successful project outcome, and revisit them </a:t>
            </a:r>
            <a:r>
              <a:rPr lang="en-US" sz="2400" dirty="0" smtClean="0"/>
              <a:t>periodically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02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prioritization pragmatics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308100"/>
            <a:ext cx="7277100" cy="452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/>
              <a:t>Alan Davis (2005) indicates that successful prioritization requires an understanding of six issues</a:t>
            </a:r>
            <a:r>
              <a:rPr lang="en-US" sz="2400"/>
              <a:t>: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needs of the </a:t>
            </a:r>
            <a:r>
              <a:rPr lang="en-US" sz="2400" smtClean="0"/>
              <a:t>customers</a:t>
            </a:r>
          </a:p>
          <a:p>
            <a:r>
              <a:rPr lang="en-US" sz="2400" smtClean="0"/>
              <a:t>The </a:t>
            </a:r>
            <a:r>
              <a:rPr lang="en-US" sz="2400"/>
              <a:t>relative importance of requirements to the </a:t>
            </a:r>
            <a:r>
              <a:rPr lang="en-US" sz="2400" smtClean="0"/>
              <a:t>customers</a:t>
            </a:r>
          </a:p>
          <a:p>
            <a:r>
              <a:rPr lang="en-US" sz="2400" smtClean="0"/>
              <a:t>The </a:t>
            </a:r>
            <a:r>
              <a:rPr lang="en-US" sz="2400"/>
              <a:t>timing at which capabilities need to be delivered </a:t>
            </a:r>
            <a:endParaRPr lang="en-US" sz="2400" smtClean="0"/>
          </a:p>
          <a:p>
            <a:r>
              <a:rPr lang="en-US" sz="2400" smtClean="0"/>
              <a:t>Requirements </a:t>
            </a:r>
            <a:r>
              <a:rPr lang="en-US" sz="2400"/>
              <a:t>that serve as predecessors for other requirements and other relationships among </a:t>
            </a:r>
            <a:r>
              <a:rPr lang="en-US" sz="2400" smtClean="0"/>
              <a:t>requirements</a:t>
            </a:r>
          </a:p>
          <a:p>
            <a:r>
              <a:rPr lang="en-US" sz="2400" smtClean="0"/>
              <a:t>Which </a:t>
            </a:r>
            <a:r>
              <a:rPr lang="en-US" sz="2400"/>
              <a:t>requirements must be implemented as a </a:t>
            </a:r>
            <a:r>
              <a:rPr lang="en-US" sz="2400" smtClean="0"/>
              <a:t>group</a:t>
            </a:r>
          </a:p>
          <a:p>
            <a:r>
              <a:rPr lang="en-US" sz="2400" smtClean="0"/>
              <a:t>The </a:t>
            </a:r>
            <a:r>
              <a:rPr lang="en-US" sz="2400"/>
              <a:t>cost to satisfy each requirement</a:t>
            </a:r>
          </a:p>
        </p:txBody>
      </p:sp>
    </p:spTree>
    <p:extLst>
      <p:ext uri="{BB962C8B-B14F-4D97-AF65-F5344CB8AC3E}">
        <p14:creationId xmlns:p14="http://schemas.microsoft.com/office/powerpoint/2010/main" val="151517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 people play with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62662"/>
            <a:ext cx="8153400" cy="4046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/>
              <a:t> To encourage customers to acknowledge that some requirements have lower priority, the analyst can ask questions such as the </a:t>
            </a:r>
            <a:r>
              <a:rPr lang="en-US" sz="2400" b="1" smtClean="0"/>
              <a:t>following:</a:t>
            </a:r>
          </a:p>
          <a:p>
            <a:r>
              <a:rPr lang="en-US" sz="2400"/>
              <a:t> Is there some other way to satisfy the need that this requirement addresses? </a:t>
            </a:r>
            <a:endParaRPr lang="en-US" sz="2400" smtClean="0"/>
          </a:p>
          <a:p>
            <a:r>
              <a:rPr lang="en-US" sz="2400" smtClean="0"/>
              <a:t>What </a:t>
            </a:r>
            <a:r>
              <a:rPr lang="en-US" sz="2400"/>
              <a:t>would the consequences be of omitting or deferring this </a:t>
            </a:r>
            <a:r>
              <a:rPr lang="en-US" sz="2400" smtClean="0"/>
              <a:t>requirement?</a:t>
            </a:r>
          </a:p>
          <a:p>
            <a:r>
              <a:rPr lang="en-US" sz="2400" smtClean="0"/>
              <a:t>What </a:t>
            </a:r>
            <a:r>
              <a:rPr lang="en-US" sz="2400"/>
              <a:t>effect would it have on the project’s business objectives if this requirement weren’t implemented for several </a:t>
            </a:r>
            <a:r>
              <a:rPr lang="en-US" sz="2400" smtClean="0"/>
              <a:t>months?</a:t>
            </a:r>
          </a:p>
          <a:p>
            <a:r>
              <a:rPr lang="en-US" sz="2400" smtClean="0"/>
              <a:t>Why </a:t>
            </a:r>
            <a:r>
              <a:rPr lang="en-US" sz="2400"/>
              <a:t>might a customer be unhappy if this requirement were deferred to a later release</a:t>
            </a:r>
            <a:r>
              <a:rPr lang="en-US" sz="2400" smtClean="0"/>
              <a:t>?</a:t>
            </a:r>
          </a:p>
          <a:p>
            <a:r>
              <a:rPr lang="en-US" sz="2400" smtClean="0"/>
              <a:t>Is </a:t>
            </a:r>
            <a:r>
              <a:rPr lang="en-US" sz="2400"/>
              <a:t>having this feature worth delaying release of all of the other features with this same priority?</a:t>
            </a:r>
          </a:p>
          <a:p>
            <a:endParaRPr lang="en-US" sz="2400" smtClean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6930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prioritization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or out </a:t>
            </a:r>
            <a:endParaRPr lang="en-US" sz="2400" dirty="0" smtClean="0"/>
          </a:p>
          <a:p>
            <a:r>
              <a:rPr lang="en-US" sz="2400" dirty="0"/>
              <a:t>Pairwise comparison and rank ordering </a:t>
            </a:r>
            <a:endParaRPr lang="en-US" sz="2400" dirty="0" smtClean="0"/>
          </a:p>
          <a:p>
            <a:r>
              <a:rPr lang="en-US" sz="2400" dirty="0"/>
              <a:t>Three-level scale </a:t>
            </a:r>
            <a:endParaRPr lang="en-US" sz="2400" dirty="0" smtClean="0"/>
          </a:p>
          <a:p>
            <a:r>
              <a:rPr lang="en-US" sz="2400" dirty="0" err="1" smtClean="0"/>
              <a:t>MoSCoW</a:t>
            </a:r>
            <a:endParaRPr lang="en-US" sz="2400" dirty="0" smtClean="0"/>
          </a:p>
          <a:p>
            <a:r>
              <a:rPr lang="en-US" sz="2400" dirty="0"/>
              <a:t>$100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3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831" y="235557"/>
            <a:ext cx="6049370" cy="632807"/>
          </a:xfrm>
        </p:spPr>
        <p:txBody>
          <a:bodyPr>
            <a:normAutofit fontScale="90000"/>
          </a:bodyPr>
          <a:lstStyle/>
          <a:p>
            <a:r>
              <a:rPr lang="en-US"/>
              <a:t>Prioritization based on value, cost</a:t>
            </a:r>
            <a:r>
              <a:rPr lang="en-US" smtClean="0"/>
              <a:t>,</a:t>
            </a:r>
            <a:br>
              <a:rPr lang="en-US" smtClean="0"/>
            </a:br>
            <a:r>
              <a:rPr lang="en-US" smtClean="0"/>
              <a:t> </a:t>
            </a:r>
            <a:r>
              <a:rPr lang="en-US"/>
              <a:t>and risk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030837"/>
            <a:ext cx="5867400" cy="53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70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12</TotalTime>
  <Words>354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Myriad Pro</vt:lpstr>
      <vt:lpstr>Theme2</vt:lpstr>
      <vt:lpstr>Custom Design</vt:lpstr>
      <vt:lpstr>CHAPTER 16 Setting requirement priorities</vt:lpstr>
      <vt:lpstr>Objectives</vt:lpstr>
      <vt:lpstr> Contents </vt:lpstr>
      <vt:lpstr>Why prioritize requirements? </vt:lpstr>
      <vt:lpstr>Some prioritization pragmatics</vt:lpstr>
      <vt:lpstr>Games people play with priorities</vt:lpstr>
      <vt:lpstr>Some prioritization techniques</vt:lpstr>
      <vt:lpstr>Prioritization based on value, cost,  and risk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Setting requirement priorities</dc:title>
  <dc:creator>Huong</dc:creator>
  <cp:lastModifiedBy>HP</cp:lastModifiedBy>
  <cp:revision>13</cp:revision>
  <dcterms:created xsi:type="dcterms:W3CDTF">2018-04-24T06:59:35Z</dcterms:created>
  <dcterms:modified xsi:type="dcterms:W3CDTF">2021-06-21T01:36:38Z</dcterms:modified>
</cp:coreProperties>
</file>