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F7729-9447-4EAF-879C-5180B01BC84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2535-ED8C-40BA-8526-7163CBC6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82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AB8C3939-856C-479B-851F-0C81B7EE8C7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AB8C3939-856C-479B-851F-0C81B7EE8C7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8C3939-856C-479B-851F-0C81B7EE8C7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651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1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450" y="1733550"/>
            <a:ext cx="6008712" cy="2372226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CHAPTER </a:t>
            </a:r>
            <a:r>
              <a:rPr lang="en-US" sz="3600" smtClean="0"/>
              <a:t>4</a:t>
            </a:r>
            <a:br>
              <a:rPr lang="en-US" sz="3600" smtClean="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 The business analyst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643" y="416901"/>
            <a:ext cx="6811691" cy="1052161"/>
          </a:xfrm>
        </p:spPr>
        <p:txBody>
          <a:bodyPr/>
          <a:lstStyle/>
          <a:p>
            <a:r>
              <a:rPr lang="en-US" sz="3200" smtClean="0"/>
              <a:t>Objectives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469062"/>
            <a:ext cx="7213600" cy="4512638"/>
          </a:xfrm>
        </p:spPr>
        <p:txBody>
          <a:bodyPr/>
          <a:lstStyle/>
          <a:p>
            <a:r>
              <a:rPr lang="en-US" sz="2400" b="1" smtClean="0"/>
              <a:t>Enhancing:</a:t>
            </a:r>
          </a:p>
          <a:p>
            <a:pPr lvl="1"/>
            <a:r>
              <a:rPr lang="en-US" sz="2400" smtClean="0"/>
              <a:t>the </a:t>
            </a:r>
            <a:r>
              <a:rPr lang="en-US" sz="2400"/>
              <a:t>vital functions the BA </a:t>
            </a:r>
            <a:r>
              <a:rPr lang="en-US" sz="2400" smtClean="0"/>
              <a:t>performs</a:t>
            </a:r>
          </a:p>
          <a:p>
            <a:pPr lvl="1"/>
            <a:r>
              <a:rPr lang="en-US" sz="2400"/>
              <a:t>t</a:t>
            </a:r>
            <a:r>
              <a:rPr lang="en-US" sz="2400" smtClean="0"/>
              <a:t>he </a:t>
            </a:r>
            <a:r>
              <a:rPr lang="en-US" sz="2400"/>
              <a:t>skills and knowledge an effective analyst </a:t>
            </a:r>
            <a:r>
              <a:rPr lang="en-US" sz="2400" smtClean="0"/>
              <a:t>needs</a:t>
            </a:r>
          </a:p>
          <a:p>
            <a:pPr lvl="1"/>
            <a:r>
              <a:rPr lang="en-US" sz="2400" smtClean="0"/>
              <a:t>how to develop </a:t>
            </a:r>
            <a:r>
              <a:rPr lang="en-US" sz="2400"/>
              <a:t>such people in </a:t>
            </a:r>
            <a:r>
              <a:rPr lang="en-US" sz="2400" smtClean="0"/>
              <a:t>organization </a:t>
            </a:r>
          </a:p>
          <a:p>
            <a:pPr lvl="1"/>
            <a:r>
              <a:rPr lang="en-US" sz="2400" smtClean="0"/>
              <a:t>proposes </a:t>
            </a:r>
            <a:r>
              <a:rPr lang="en-US" sz="2400"/>
              <a:t>a job description for a requirements analyst, and you can also access a sample BA job </a:t>
            </a:r>
            <a:r>
              <a:rPr lang="en-US" sz="2400" smtClean="0"/>
              <a:t>description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911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515" y="-190500"/>
            <a:ext cx="5290886" cy="892008"/>
          </a:xfrm>
        </p:spPr>
        <p:txBody>
          <a:bodyPr>
            <a:noAutofit/>
          </a:bodyPr>
          <a:lstStyle/>
          <a:p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Contents</a:t>
            </a:r>
            <a:br>
              <a:rPr lang="en-US" sz="3200" smtClean="0"/>
            </a:b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08100"/>
            <a:ext cx="7061200" cy="46989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The business analyst role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business analyst’s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Essential analyst skills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Essential analyst knowledge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making of a business analyst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analyst role on agile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Creating a collaborative team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74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2772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The business analyst role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34" y="1329362"/>
            <a:ext cx="9340716" cy="44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343" y="3788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The business analyst’s tasks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Define business requirements </a:t>
            </a:r>
            <a:endParaRPr lang="en-US" sz="2400" smtClean="0"/>
          </a:p>
          <a:p>
            <a:r>
              <a:rPr lang="en-US" sz="2400"/>
              <a:t>Plan the requirements approach </a:t>
            </a:r>
            <a:endParaRPr lang="en-US" sz="2400" smtClean="0"/>
          </a:p>
          <a:p>
            <a:r>
              <a:rPr lang="en-US" sz="2400"/>
              <a:t>Identify project stakeholders and user classes </a:t>
            </a:r>
            <a:endParaRPr lang="en-US" sz="2400" smtClean="0"/>
          </a:p>
          <a:p>
            <a:r>
              <a:rPr lang="en-US" sz="2400"/>
              <a:t>Elicit requirements </a:t>
            </a:r>
            <a:endParaRPr lang="en-US" sz="2400" smtClean="0"/>
          </a:p>
          <a:p>
            <a:r>
              <a:rPr lang="en-US" sz="2400"/>
              <a:t>Analyze requirements </a:t>
            </a:r>
            <a:endParaRPr lang="en-US" sz="2400" smtClean="0"/>
          </a:p>
          <a:p>
            <a:r>
              <a:rPr lang="en-US" sz="2400"/>
              <a:t>Document requirements </a:t>
            </a:r>
            <a:endParaRPr lang="en-US" sz="2400" smtClean="0"/>
          </a:p>
          <a:p>
            <a:r>
              <a:rPr lang="en-US" sz="2400"/>
              <a:t>Communicate requirements </a:t>
            </a:r>
            <a:endParaRPr lang="en-US" sz="2400" smtClean="0"/>
          </a:p>
          <a:p>
            <a:r>
              <a:rPr lang="en-US" sz="2400"/>
              <a:t>Lead requirements validation </a:t>
            </a:r>
            <a:endParaRPr lang="en-US" sz="2400" smtClean="0"/>
          </a:p>
          <a:p>
            <a:r>
              <a:rPr lang="en-US" sz="2400"/>
              <a:t>Facilitate requirements prioritization </a:t>
            </a:r>
            <a:endParaRPr lang="en-US" sz="2400" smtClean="0"/>
          </a:p>
          <a:p>
            <a:r>
              <a:rPr lang="en-US" sz="2400"/>
              <a:t>Manage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8265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342900"/>
            <a:ext cx="7886700" cy="558801"/>
          </a:xfrm>
        </p:spPr>
        <p:txBody>
          <a:bodyPr/>
          <a:lstStyle/>
          <a:p>
            <a:r>
              <a:rPr lang="en-US" sz="2700"/>
              <a:t>Essential analyst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405057"/>
            <a:ext cx="3347682" cy="3169071"/>
          </a:xfrm>
        </p:spPr>
        <p:txBody>
          <a:bodyPr>
            <a:noAutofit/>
          </a:bodyPr>
          <a:lstStyle/>
          <a:p>
            <a:r>
              <a:rPr lang="en-US" sz="2400"/>
              <a:t>Listening skills </a:t>
            </a:r>
          </a:p>
          <a:p>
            <a:r>
              <a:rPr lang="en-US" sz="2400"/>
              <a:t>Interviewing and questioning skills </a:t>
            </a:r>
          </a:p>
          <a:p>
            <a:r>
              <a:rPr lang="en-US" sz="2400"/>
              <a:t>Thinking on your feet </a:t>
            </a:r>
          </a:p>
          <a:p>
            <a:r>
              <a:rPr lang="en-US" sz="2400"/>
              <a:t>Analytical skills </a:t>
            </a:r>
          </a:p>
          <a:p>
            <a:r>
              <a:rPr lang="en-US" sz="2400"/>
              <a:t>Systems thinking skills </a:t>
            </a:r>
          </a:p>
          <a:p>
            <a:r>
              <a:rPr lang="en-US" sz="2400"/>
              <a:t>Learning skills </a:t>
            </a:r>
          </a:p>
          <a:p>
            <a:r>
              <a:rPr lang="en-US" sz="2400"/>
              <a:t>Facilitation skills </a:t>
            </a:r>
          </a:p>
          <a:p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098" y="1405058"/>
            <a:ext cx="3394502" cy="3611442"/>
          </a:xfrm>
        </p:spPr>
        <p:txBody>
          <a:bodyPr>
            <a:noAutofit/>
          </a:bodyPr>
          <a:lstStyle/>
          <a:p>
            <a:r>
              <a:rPr lang="en-US" sz="2400"/>
              <a:t>Leadership skills </a:t>
            </a:r>
          </a:p>
          <a:p>
            <a:r>
              <a:rPr lang="en-US" sz="2400" smtClean="0"/>
              <a:t>Observational skills</a:t>
            </a:r>
          </a:p>
          <a:p>
            <a:r>
              <a:rPr lang="en-US" sz="2400"/>
              <a:t>Communication </a:t>
            </a:r>
            <a:r>
              <a:rPr lang="en-US" sz="2400" smtClean="0"/>
              <a:t>skills</a:t>
            </a:r>
          </a:p>
          <a:p>
            <a:r>
              <a:rPr lang="en-US" sz="2400"/>
              <a:t>Organizational </a:t>
            </a:r>
            <a:r>
              <a:rPr lang="en-US" sz="2400" smtClean="0"/>
              <a:t>skills</a:t>
            </a:r>
          </a:p>
          <a:p>
            <a:r>
              <a:rPr lang="en-US" sz="2400"/>
              <a:t>Modeling </a:t>
            </a:r>
            <a:r>
              <a:rPr lang="en-US" sz="2400" smtClean="0"/>
              <a:t>skills</a:t>
            </a:r>
          </a:p>
          <a:p>
            <a:r>
              <a:rPr lang="en-US" sz="2400"/>
              <a:t>Interpersonal </a:t>
            </a:r>
            <a:r>
              <a:rPr lang="en-US" sz="2400" smtClean="0"/>
              <a:t>skills</a:t>
            </a:r>
          </a:p>
          <a:p>
            <a:r>
              <a:rPr lang="en-US" sz="2400" smtClean="0"/>
              <a:t>Creativity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7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343" y="3788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Essential analyst knowledge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1117600"/>
            <a:ext cx="8064500" cy="48640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need a breadth of knowledge, much of which is gained through experience.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need to understand contemporary requirements engineering practices and how to apply them in the context of  various software development life cycles.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need to educate and persuade those who are not familiar with established requirements practices.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the effective analyst has a rich tool kit of techniques available and knows when—and when not—to use each one.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understanding of project management, development life cycles, risk management, and quality engineering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analyst can minimize miscommunications with users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understand the organization and business domains often detect unstated assumptions and implicit requirements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suggest ways that users could improve their business processes or propose valuable functionality that no other stakeholder thought of</a:t>
            </a:r>
          </a:p>
        </p:txBody>
      </p:sp>
    </p:spTree>
    <p:extLst>
      <p:ext uri="{BB962C8B-B14F-4D97-AF65-F5344CB8AC3E}">
        <p14:creationId xmlns:p14="http://schemas.microsoft.com/office/powerpoint/2010/main" val="28224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4" y="353401"/>
            <a:ext cx="6811691" cy="1052161"/>
          </a:xfrm>
        </p:spPr>
        <p:txBody>
          <a:bodyPr/>
          <a:lstStyle/>
          <a:p>
            <a:r>
              <a:rPr lang="en-US"/>
              <a:t>The making of a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2700"/>
            <a:ext cx="7302500" cy="4800600"/>
          </a:xfrm>
        </p:spPr>
        <p:txBody>
          <a:bodyPr/>
          <a:lstStyle/>
          <a:p>
            <a:r>
              <a:rPr lang="en-US" sz="2400"/>
              <a:t>The former </a:t>
            </a:r>
            <a:r>
              <a:rPr lang="en-US" sz="2400" smtClean="0"/>
              <a:t>user</a:t>
            </a:r>
          </a:p>
          <a:p>
            <a:r>
              <a:rPr lang="en-US" sz="2400"/>
              <a:t>The former developer or tester </a:t>
            </a:r>
            <a:endParaRPr lang="en-US" sz="2400" smtClean="0"/>
          </a:p>
          <a:p>
            <a:r>
              <a:rPr lang="en-US" sz="2400"/>
              <a:t>The former (or concurrent) project </a:t>
            </a:r>
            <a:r>
              <a:rPr lang="en-US" sz="2400" smtClean="0"/>
              <a:t>manager</a:t>
            </a:r>
          </a:p>
          <a:p>
            <a:r>
              <a:rPr lang="en-US" sz="2400"/>
              <a:t>The subject matter expert </a:t>
            </a:r>
            <a:endParaRPr lang="en-US" sz="2400" smtClean="0"/>
          </a:p>
          <a:p>
            <a:r>
              <a:rPr lang="en-US" sz="2400"/>
              <a:t>The rookie </a:t>
            </a:r>
          </a:p>
        </p:txBody>
      </p:sp>
    </p:spTree>
    <p:extLst>
      <p:ext uri="{BB962C8B-B14F-4D97-AF65-F5344CB8AC3E}">
        <p14:creationId xmlns:p14="http://schemas.microsoft.com/office/powerpoint/2010/main" val="38304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943" y="2899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The analyst role on agile projects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28700"/>
            <a:ext cx="79883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smtClean="0"/>
              <a:t>Define </a:t>
            </a:r>
            <a:r>
              <a:rPr lang="en-US" sz="2200"/>
              <a:t>a lightweight, flexible requirements process and adapt it as the project warrants. </a:t>
            </a:r>
          </a:p>
          <a:p>
            <a:pPr>
              <a:spcBef>
                <a:spcPts val="0"/>
              </a:spcBef>
            </a:pPr>
            <a:r>
              <a:rPr lang="en-US" sz="2200"/>
              <a:t>Ensure that requirements documentation is at the right level: not too little and not too much</a:t>
            </a:r>
          </a:p>
          <a:p>
            <a:pPr>
              <a:spcBef>
                <a:spcPts val="0"/>
              </a:spcBef>
            </a:pPr>
            <a:r>
              <a:rPr lang="en-US" sz="2200"/>
              <a:t>Help determine the best approach to document the backlog, including whether story cards or more formal tools are most appropriate. </a:t>
            </a:r>
          </a:p>
          <a:p>
            <a:pPr>
              <a:spcBef>
                <a:spcPts val="0"/>
              </a:spcBef>
            </a:pPr>
            <a:r>
              <a:rPr lang="en-US" sz="2200"/>
              <a:t>Apply facilitation and leadership skills to ensure that stakeholders are talking to one another frequently about requirements needs, questions, and concerns. </a:t>
            </a:r>
          </a:p>
          <a:p>
            <a:pPr>
              <a:spcBef>
                <a:spcPts val="0"/>
              </a:spcBef>
            </a:pPr>
            <a:r>
              <a:rPr lang="en-US" sz="2200"/>
              <a:t>Help validate that customer needs are accurately represented in the product backlog, and facilitate backlog prioritization</a:t>
            </a:r>
          </a:p>
          <a:p>
            <a:pPr>
              <a:spcBef>
                <a:spcPts val="0"/>
              </a:spcBef>
            </a:pPr>
            <a:r>
              <a:rPr lang="en-US" sz="2200"/>
              <a:t>Work with customers when they change their minds about requirements and priorities, and help record those changes. </a:t>
            </a:r>
          </a:p>
          <a:p>
            <a:pPr>
              <a:spcBef>
                <a:spcPts val="0"/>
              </a:spcBef>
            </a:pPr>
            <a:r>
              <a:rPr lang="en-US" sz="2200"/>
              <a:t>Work with the rest of the team to determine the impact of changes on iteration contents and release plans</a:t>
            </a:r>
          </a:p>
        </p:txBody>
      </p:sp>
    </p:spTree>
    <p:extLst>
      <p:ext uri="{BB962C8B-B14F-4D97-AF65-F5344CB8AC3E}">
        <p14:creationId xmlns:p14="http://schemas.microsoft.com/office/powerpoint/2010/main" val="705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32</TotalTime>
  <Words>442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Theme2</vt:lpstr>
      <vt:lpstr>Custom Design</vt:lpstr>
      <vt:lpstr>CHAPTER 4   The business analyst</vt:lpstr>
      <vt:lpstr>Objectives</vt:lpstr>
      <vt:lpstr> Contents </vt:lpstr>
      <vt:lpstr>The business analyst role </vt:lpstr>
      <vt:lpstr>The business analyst’s tasks </vt:lpstr>
      <vt:lpstr>Essential analyst skills</vt:lpstr>
      <vt:lpstr>Essential analyst knowledge </vt:lpstr>
      <vt:lpstr>The making of a business analyst</vt:lpstr>
      <vt:lpstr>The analyst role on agile projects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HP</cp:lastModifiedBy>
  <cp:revision>19</cp:revision>
  <dcterms:created xsi:type="dcterms:W3CDTF">2018-04-24T06:03:41Z</dcterms:created>
  <dcterms:modified xsi:type="dcterms:W3CDTF">2022-05-18T03:25:41Z</dcterms:modified>
</cp:coreProperties>
</file>