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8" r:id="rId3"/>
    <p:sldId id="279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75" autoAdjust="0"/>
    <p:restoredTop sz="93450" autoAdjust="0"/>
  </p:normalViewPr>
  <p:slideViewPr>
    <p:cSldViewPr snapToGrid="0">
      <p:cViewPr varScale="1">
        <p:scale>
          <a:sx n="114" d="100"/>
          <a:sy n="114" d="100"/>
        </p:scale>
        <p:origin x="1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9DFF5-E44F-48DD-8FAD-EF15CFF7F474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31253-AA71-4F4F-9BF6-D6DC574A3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05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7A13E-60FF-453F-B712-D9BBD0C85FA1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6C0E5-5FD0-48D4-A8DC-243893429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982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/>
              <a:t>public class OrderService {</a:t>
            </a:r>
          </a:p>
          <a:p>
            <a:r>
              <a:rPr lang="vi-VN"/>
              <a:t>  private OrderRepository orderRepository;</a:t>
            </a:r>
          </a:p>
          <a:p>
            <a:endParaRPr lang="vi-VN"/>
          </a:p>
          <a:p>
            <a:r>
              <a:rPr lang="vi-VN"/>
              <a:t>  public OrderService(OrderRepository orderRepository) {</a:t>
            </a:r>
          </a:p>
          <a:p>
            <a:r>
              <a:rPr lang="vi-VN"/>
              <a:t>    this.orderRepository = orderRepository;</a:t>
            </a:r>
          </a:p>
          <a:p>
            <a:r>
              <a:rPr lang="vi-VN"/>
              <a:t>  }</a:t>
            </a:r>
          </a:p>
          <a:p>
            <a:endParaRPr lang="vi-VN"/>
          </a:p>
          <a:p>
            <a:r>
              <a:rPr lang="vi-VN"/>
              <a:t>  // các phương thức khác của OrderService</a:t>
            </a:r>
          </a:p>
          <a:p>
            <a:r>
              <a:rPr lang="vi-VN"/>
              <a:t>}</a:t>
            </a:r>
          </a:p>
          <a:p>
            <a:endParaRPr lang="vi-VN"/>
          </a:p>
          <a:p>
            <a:r>
              <a:rPr lang="vi-VN"/>
              <a:t>public class OrderRepository {</a:t>
            </a:r>
          </a:p>
          <a:p>
            <a:r>
              <a:rPr lang="vi-VN"/>
              <a:t>  // các phương thức liên quan đến truy vấn và lưu trữ dữ liệu đơn hàng</a:t>
            </a:r>
          </a:p>
          <a:p>
            <a:r>
              <a:rPr lang="vi-VN"/>
              <a:t>}</a:t>
            </a:r>
          </a:p>
          <a:p>
            <a:endParaRPr lang="vi-VN"/>
          </a:p>
          <a:p>
            <a:r>
              <a:rPr lang="vi-VN"/>
              <a:t>public class MyApp {</a:t>
            </a:r>
          </a:p>
          <a:p>
            <a:r>
              <a:rPr lang="vi-VN"/>
              <a:t>  public static void main(String[] args) {</a:t>
            </a:r>
          </a:p>
          <a:p>
            <a:r>
              <a:rPr lang="vi-VN"/>
              <a:t>    // tạo một đối tượng OrderRepository</a:t>
            </a:r>
          </a:p>
          <a:p>
            <a:r>
              <a:rPr lang="vi-VN"/>
              <a:t>    OrderRepository orderRepository = new OrderRepository();</a:t>
            </a:r>
          </a:p>
          <a:p>
            <a:endParaRPr lang="vi-VN"/>
          </a:p>
          <a:p>
            <a:r>
              <a:rPr lang="vi-VN"/>
              <a:t>    // truyền OrderRepository vào OrderService thông qua constructor injection</a:t>
            </a:r>
          </a:p>
          <a:p>
            <a:r>
              <a:rPr lang="vi-VN"/>
              <a:t>    OrderService orderService = new OrderService(orderRepository);</a:t>
            </a:r>
          </a:p>
          <a:p>
            <a:endParaRPr lang="vi-VN"/>
          </a:p>
          <a:p>
            <a:r>
              <a:rPr lang="vi-VN"/>
              <a:t>    // sử dụng OrderService để thực hiện các thao tác liên quan đến đơn hàng</a:t>
            </a:r>
          </a:p>
          <a:p>
            <a:r>
              <a:rPr lang="vi-VN"/>
              <a:t>    orderService.createOrder(newOrder);</a:t>
            </a:r>
          </a:p>
          <a:p>
            <a:r>
              <a:rPr lang="vi-VN"/>
              <a:t>    orderService.updateOrderStatus(orderId, newStatus);</a:t>
            </a:r>
          </a:p>
          <a:p>
            <a:r>
              <a:rPr lang="vi-VN"/>
              <a:t>    orderService.getOrderById(orderId);</a:t>
            </a:r>
          </a:p>
          <a:p>
            <a:r>
              <a:rPr lang="vi-VN"/>
              <a:t>  }</a:t>
            </a:r>
          </a:p>
          <a:p>
            <a:r>
              <a:rPr lang="vi-VN"/>
              <a:t>}</a:t>
            </a:r>
            <a:endParaRPr lang="en-US"/>
          </a:p>
          <a:p>
            <a:r>
              <a:rPr lang="vi-VN">
                <a:solidFill>
                  <a:srgbClr val="DCC6E0"/>
                </a:solidFill>
                <a:effectLst/>
              </a:rPr>
              <a:t>public class OrderService {</a:t>
            </a:r>
          </a:p>
          <a:p>
            <a:r>
              <a:rPr lang="vi-VN">
                <a:solidFill>
                  <a:srgbClr val="DCC6E0"/>
                </a:solidFill>
                <a:effectLst/>
              </a:rPr>
              <a:t>  private OrderRepository orderRepository;</a:t>
            </a:r>
          </a:p>
          <a:p>
            <a:endParaRPr lang="vi-VN">
              <a:solidFill>
                <a:srgbClr val="DCC6E0"/>
              </a:solidFill>
              <a:effectLst/>
            </a:endParaRPr>
          </a:p>
          <a:p>
            <a:r>
              <a:rPr lang="vi-VN">
                <a:solidFill>
                  <a:srgbClr val="DCC6E0"/>
                </a:solidFill>
                <a:effectLst/>
              </a:rPr>
              <a:t>  public OrderService(OrderRepository orderRepository) {</a:t>
            </a:r>
          </a:p>
          <a:p>
            <a:r>
              <a:rPr lang="vi-VN">
                <a:solidFill>
                  <a:srgbClr val="DCC6E0"/>
                </a:solidFill>
                <a:effectLst/>
              </a:rPr>
              <a:t>    this.orderRepository = orderRepository;</a:t>
            </a:r>
          </a:p>
          <a:p>
            <a:r>
              <a:rPr lang="vi-VN">
                <a:solidFill>
                  <a:srgbClr val="DCC6E0"/>
                </a:solidFill>
                <a:effectLst/>
              </a:rPr>
              <a:t>  }</a:t>
            </a:r>
          </a:p>
          <a:p>
            <a:endParaRPr lang="vi-VN">
              <a:solidFill>
                <a:srgbClr val="DCC6E0"/>
              </a:solidFill>
              <a:effectLst/>
            </a:endParaRPr>
          </a:p>
          <a:p>
            <a:r>
              <a:rPr lang="vi-VN">
                <a:solidFill>
                  <a:srgbClr val="DCC6E0"/>
                </a:solidFill>
                <a:effectLst/>
              </a:rPr>
              <a:t>  public void createOrder(Order newOrder) {</a:t>
            </a:r>
          </a:p>
          <a:p>
            <a:r>
              <a:rPr lang="vi-VN">
                <a:solidFill>
                  <a:srgbClr val="DCC6E0"/>
                </a:solidFill>
                <a:effectLst/>
              </a:rPr>
              <a:t>    // kiểm tra tính hợp lệ của newOrder</a:t>
            </a:r>
          </a:p>
          <a:p>
            <a:r>
              <a:rPr lang="vi-VN">
                <a:solidFill>
                  <a:srgbClr val="DCC6E0"/>
                </a:solidFill>
                <a:effectLst/>
              </a:rPr>
              <a:t>    if (!isValid(newOrder)) {</a:t>
            </a:r>
          </a:p>
          <a:p>
            <a:r>
              <a:rPr lang="vi-VN">
                <a:solidFill>
                  <a:srgbClr val="DCC6E0"/>
                </a:solidFill>
                <a:effectLst/>
              </a:rPr>
              <a:t>      throw new IllegalArgumentException("Invalid order");</a:t>
            </a:r>
          </a:p>
          <a:p>
            <a:r>
              <a:rPr lang="vi-VN">
                <a:solidFill>
                  <a:srgbClr val="DCC6E0"/>
                </a:solidFill>
                <a:effectLst/>
              </a:rPr>
              <a:t>    }</a:t>
            </a:r>
          </a:p>
          <a:p>
            <a:r>
              <a:rPr lang="vi-VN">
                <a:solidFill>
                  <a:srgbClr val="DCC6E0"/>
                </a:solidFill>
                <a:effectLst/>
              </a:rPr>
              <a:t>    </a:t>
            </a:r>
          </a:p>
          <a:p>
            <a:r>
              <a:rPr lang="vi-VN">
                <a:solidFill>
                  <a:srgbClr val="DCC6E0"/>
                </a:solidFill>
                <a:effectLst/>
              </a:rPr>
              <a:t>    // lưu trữ mới đơn hàng vào cơ sở dữ liệu</a:t>
            </a:r>
          </a:p>
          <a:p>
            <a:r>
              <a:rPr lang="vi-VN">
                <a:solidFill>
                  <a:srgbClr val="DCC6E0"/>
                </a:solidFill>
                <a:effectLst/>
              </a:rPr>
              <a:t>    orderRepository.save(newOrder);</a:t>
            </a:r>
          </a:p>
          <a:p>
            <a:r>
              <a:rPr lang="vi-VN">
                <a:solidFill>
                  <a:srgbClr val="DCC6E0"/>
                </a:solidFill>
                <a:effectLst/>
              </a:rPr>
              <a:t>  }</a:t>
            </a:r>
          </a:p>
          <a:p>
            <a:endParaRPr lang="vi-VN">
              <a:solidFill>
                <a:srgbClr val="DCC6E0"/>
              </a:solidFill>
              <a:effectLst/>
            </a:endParaRPr>
          </a:p>
          <a:p>
            <a:r>
              <a:rPr lang="vi-VN">
                <a:solidFill>
                  <a:srgbClr val="DCC6E0"/>
                </a:solidFill>
                <a:effectLst/>
              </a:rPr>
              <a:t>  // các phương thức khác của OrderService</a:t>
            </a:r>
          </a:p>
          <a:p>
            <a:r>
              <a:rPr lang="vi-VN">
                <a:solidFill>
                  <a:srgbClr val="DCC6E0"/>
                </a:solidFill>
                <a:effectLst/>
              </a:rPr>
              <a:t>}</a:t>
            </a:r>
            <a:endParaRPr lang="en-US">
              <a:solidFill>
                <a:srgbClr val="DCC6E0"/>
              </a:solidFill>
              <a:effectLst/>
            </a:endParaRPr>
          </a:p>
          <a:p>
            <a:r>
              <a:rPr lang="vi-VN"/>
              <a:t>public class OrderService {</a:t>
            </a:r>
          </a:p>
          <a:p>
            <a:r>
              <a:rPr lang="vi-VN"/>
              <a:t>  private OrderRepository orderRepository;</a:t>
            </a:r>
          </a:p>
          <a:p>
            <a:endParaRPr lang="vi-VN"/>
          </a:p>
          <a:p>
            <a:r>
              <a:rPr lang="vi-VN"/>
              <a:t>  public OrderService(OrderRepository orderRepository) {</a:t>
            </a:r>
          </a:p>
          <a:p>
            <a:r>
              <a:rPr lang="vi-VN"/>
              <a:t>    this.orderRepository = orderRepository;</a:t>
            </a:r>
          </a:p>
          <a:p>
            <a:r>
              <a:rPr lang="vi-VN"/>
              <a:t>  }</a:t>
            </a:r>
          </a:p>
          <a:p>
            <a:endParaRPr lang="vi-VN"/>
          </a:p>
          <a:p>
            <a:r>
              <a:rPr lang="vi-VN"/>
              <a:t>  public void updateOrderStatus(int orderId, String newStatus) {</a:t>
            </a:r>
          </a:p>
          <a:p>
            <a:r>
              <a:rPr lang="vi-VN"/>
              <a:t>    // kiểm tra xem orderId có tồn tại trong cơ sở dữ liệu không</a:t>
            </a:r>
          </a:p>
          <a:p>
            <a:r>
              <a:rPr lang="vi-VN"/>
              <a:t>    if (!orderRepository.exists(orderId)) {</a:t>
            </a:r>
          </a:p>
          <a:p>
            <a:r>
              <a:rPr lang="vi-VN"/>
              <a:t>      throw new IllegalArgumentException("Invalid order ID");</a:t>
            </a:r>
          </a:p>
          <a:p>
            <a:r>
              <a:rPr lang="vi-VN"/>
              <a:t>    }</a:t>
            </a:r>
          </a:p>
          <a:p>
            <a:endParaRPr lang="vi-VN"/>
          </a:p>
          <a:p>
            <a:r>
              <a:rPr lang="vi-VN"/>
              <a:t>    // cập nhật trạng thái của đơn hàng</a:t>
            </a:r>
          </a:p>
          <a:p>
            <a:r>
              <a:rPr lang="vi-VN"/>
              <a:t>    orderRepository.updateStatus(orderId, newStatus);</a:t>
            </a:r>
          </a:p>
          <a:p>
            <a:r>
              <a:rPr lang="vi-VN"/>
              <a:t>  }</a:t>
            </a:r>
          </a:p>
          <a:p>
            <a:endParaRPr lang="vi-VN"/>
          </a:p>
          <a:p>
            <a:r>
              <a:rPr lang="vi-VN"/>
              <a:t>  // các phương thức khác của OrderService</a:t>
            </a:r>
          </a:p>
          <a:p>
            <a:r>
              <a:rPr lang="vi-VN"/>
              <a:t>}</a:t>
            </a:r>
            <a:endParaRPr lang="en-US">
              <a:solidFill>
                <a:srgbClr val="DCC6E0"/>
              </a:solidFill>
              <a:effectLst/>
            </a:endParaRPr>
          </a:p>
          <a:p>
            <a:r>
              <a:rPr lang="vi-VN"/>
              <a:t>public class OrderService {</a:t>
            </a:r>
          </a:p>
          <a:p>
            <a:r>
              <a:rPr lang="vi-VN"/>
              <a:t>  private OrderRepository orderRepository;</a:t>
            </a:r>
          </a:p>
          <a:p>
            <a:endParaRPr lang="vi-VN"/>
          </a:p>
          <a:p>
            <a:r>
              <a:rPr lang="vi-VN"/>
              <a:t>  public OrderService(OrderRepository orderRepository) {</a:t>
            </a:r>
          </a:p>
          <a:p>
            <a:r>
              <a:rPr lang="vi-VN"/>
              <a:t>    this.orderRepository = orderRepository;</a:t>
            </a:r>
          </a:p>
          <a:p>
            <a:r>
              <a:rPr lang="vi-VN"/>
              <a:t>  }</a:t>
            </a:r>
          </a:p>
          <a:p>
            <a:endParaRPr lang="vi-VN"/>
          </a:p>
          <a:p>
            <a:r>
              <a:rPr lang="vi-VN"/>
              <a:t>  public Order getOrderById(int orderId) {</a:t>
            </a:r>
          </a:p>
          <a:p>
            <a:r>
              <a:rPr lang="vi-VN"/>
              <a:t>    // kiểm tra xem orderId có tồn tại trong cơ sở dữ liệu không</a:t>
            </a:r>
          </a:p>
          <a:p>
            <a:r>
              <a:rPr lang="vi-VN"/>
              <a:t>    if (!orderRepository.exists(orderId)) {</a:t>
            </a:r>
          </a:p>
          <a:p>
            <a:r>
              <a:rPr lang="vi-VN"/>
              <a:t>      throw new IllegalArgumentException("Invalid order ID");</a:t>
            </a:r>
          </a:p>
          <a:p>
            <a:r>
              <a:rPr lang="vi-VN"/>
              <a:t>    }</a:t>
            </a:r>
          </a:p>
          <a:p>
            <a:endParaRPr lang="vi-VN"/>
          </a:p>
          <a:p>
            <a:r>
              <a:rPr lang="vi-VN"/>
              <a:t>    // trả về thông tin về đơn hàng</a:t>
            </a:r>
          </a:p>
          <a:p>
            <a:r>
              <a:rPr lang="vi-VN"/>
              <a:t>    return orderRepository.findById(orderId);</a:t>
            </a:r>
          </a:p>
          <a:p>
            <a:r>
              <a:rPr lang="vi-VN"/>
              <a:t>  }</a:t>
            </a:r>
          </a:p>
          <a:p>
            <a:endParaRPr lang="vi-VN"/>
          </a:p>
          <a:p>
            <a:r>
              <a:rPr lang="vi-VN"/>
              <a:t>  // các phương thức khác của OrderService</a:t>
            </a:r>
          </a:p>
          <a:p>
            <a:r>
              <a:rPr lang="vi-VN"/>
              <a:t>}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82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173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274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22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79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FF00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343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17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339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22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46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67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14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88598"/>
            <a:ext cx="9144000" cy="1521364"/>
          </a:xfrm>
          <a:solidFill>
            <a:schemeClr val="accent2"/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2741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9" name="Picture 2" descr="NET Exceptions - System.Data.ObjectNotFoundException">
            <a:extLst>
              <a:ext uri="{FF2B5EF4-FFF2-40B4-BE49-F238E27FC236}">
                <a16:creationId xmlns:a16="http://schemas.microsoft.com/office/drawing/2014/main" id="{0E34F79C-EF24-43DE-BD57-B4D9A321B7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178" y="0"/>
            <a:ext cx="1953088" cy="78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55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2434-2AF2-4BF2-BD0B-95CBD5EB0128}" type="datetime1">
              <a:rPr lang="vi-VN" smtClean="0"/>
              <a:t>06/05/2024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4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6082-5D4E-4969-8016-69F376C871AD}" type="datetime1">
              <a:rPr lang="vi-VN" smtClean="0"/>
              <a:t>06/05/2024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9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093" y="1900322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" y="600803"/>
            <a:ext cx="207390" cy="973473"/>
          </a:xfrm>
          <a:prstGeom prst="rect">
            <a:avLst/>
          </a:prstGeom>
          <a:solidFill>
            <a:srgbClr val="F4AF80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10" name="Picture 2" descr="NET Exceptions - System.Data.ObjectNotFoundException">
            <a:extLst>
              <a:ext uri="{FF2B5EF4-FFF2-40B4-BE49-F238E27FC236}">
                <a16:creationId xmlns:a16="http://schemas.microsoft.com/office/drawing/2014/main" id="{3B7C805C-C49E-470D-A3F6-88B774BFE7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178" y="0"/>
            <a:ext cx="1953088" cy="78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8069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7256740-3DC7-40BE-968F-29F94186F3AD}" type="datetime1">
              <a:rPr lang="vi-VN" smtClean="0"/>
              <a:t>06/05/2024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D5A424-190C-46A5-B490-75CC1852375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0"/>
            <a:ext cx="1268802" cy="69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059-8CC8-4876-B763-1BEA3FA0F124}" type="datetime1">
              <a:rPr lang="vi-VN" smtClean="0"/>
              <a:t>06/05/2024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3963C-A6AA-4DDF-B85B-BE123D65B285}" type="datetime1">
              <a:rPr lang="vi-VN" smtClean="0"/>
              <a:t>06/05/2024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2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1605-F8CD-44C6-A79B-BEBA9358497C}" type="datetime1">
              <a:rPr lang="vi-VN" smtClean="0"/>
              <a:t>06/05/2024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3410B-B6B3-4AF4-A9DB-DC0340309754}" type="datetime1">
              <a:rPr lang="vi-VN" smtClean="0"/>
              <a:t>06/05/2024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3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606E5-9CA3-4971-89BF-F965F9043882}" type="datetime1">
              <a:rPr lang="vi-VN" smtClean="0"/>
              <a:t>06/05/2024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4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16FA-E3CF-4C73-A815-C13A824B339A}" type="datetime1">
              <a:rPr lang="vi-VN" smtClean="0"/>
              <a:t>06/05/2024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7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6D87B-52FF-4B7F-A538-F746ED572E26}" type="datetime1">
              <a:rPr lang="vi-VN" smtClean="0"/>
              <a:t>06/05/2024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BA729-DBE2-49EE-91FE-3D8B2D9BF9AB}" type="datetime1">
              <a:rPr lang="vi-VN" smtClean="0"/>
              <a:t>06/05/2024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8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ore/introduc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9837" y="2241458"/>
            <a:ext cx="11094098" cy="177436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r>
              <a:rPr lang="en-US" altLang="ko-KR" sz="4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Advanced </a:t>
            </a:r>
            <a:r>
              <a:rPr lang="en-US" altLang="ko-KR" sz="4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Cross-Platform Application Programming With .NET</a:t>
            </a:r>
            <a:endParaRPr lang="en-US" sz="4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391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315508" y="782374"/>
            <a:ext cx="10515600" cy="477257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Course Rules</a:t>
            </a:r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726055" y="1397553"/>
            <a:ext cx="11142484" cy="4945225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4000" b="1" dirty="0">
                <a:latin typeface="+mj-lt"/>
                <a:cs typeface="Times New Roman" pitchFamily="18" charset="0"/>
              </a:rPr>
              <a:t>How to conduct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Prepare contents of the next session at home 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Following lessons in classroom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Completing chapter assessments in time and Quizzes (via CMS)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b="1" i="1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Write reports</a:t>
            </a:r>
            <a:r>
              <a:rPr lang="en-US" sz="32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3200" dirty="0">
                <a:latin typeface="+mj-lt"/>
                <a:cs typeface="Times New Roman" pitchFamily="18" charset="0"/>
              </a:rPr>
              <a:t>of all labs and assignments to your notebook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4000" b="1" dirty="0">
                <a:latin typeface="+mj-lt"/>
                <a:cs typeface="Times New Roman" pitchFamily="18" charset="0"/>
              </a:rPr>
              <a:t>Communication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Class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Interchange by FU-HCM CMS, Forum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Discussing actively in your team and classroom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Free to question and answer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4000" b="1" dirty="0">
                <a:latin typeface="+mj-lt"/>
                <a:cs typeface="Times New Roman" pitchFamily="18" charset="0"/>
              </a:rPr>
              <a:t>Others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Off phone, no game, no chat in class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latin typeface="+mj-lt"/>
                <a:cs typeface="Times New Roman" pitchFamily="18" charset="0"/>
              </a:rPr>
              <a:t>Use laptop under teacher’s instruction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B313-35E1-4FDC-A14F-8C7B2ECA302E}" type="datetime1">
              <a:rPr lang="vi-VN" smtClean="0"/>
              <a:t>06/05/2024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274668" y="703819"/>
            <a:ext cx="10515600" cy="611418"/>
          </a:xfrm>
        </p:spPr>
        <p:txBody>
          <a:bodyPr>
            <a:noAutofit/>
          </a:bodyPr>
          <a:lstStyle/>
          <a:p>
            <a:r>
              <a:rPr lang="en-US" sz="4000" b="1" dirty="0"/>
              <a:t>Evaluation Strategy </a:t>
            </a: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769190" y="1462377"/>
            <a:ext cx="10755702" cy="4717701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100" b="1" dirty="0">
                <a:latin typeface="+mj-lt"/>
                <a:cs typeface="Times New Roman" pitchFamily="18" charset="0"/>
              </a:rPr>
              <a:t>Must attend more than 80% of contact hours (if not, not allow to take exam).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100" b="1" dirty="0">
                <a:latin typeface="+mj-lt"/>
                <a:cs typeface="Times New Roman" pitchFamily="18" charset="0"/>
              </a:rPr>
              <a:t>Evaluating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  <a:cs typeface="Times New Roman" pitchFamily="18" charset="0"/>
              </a:rPr>
              <a:t>02 Progress Tests (PT, 10%)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  <a:cs typeface="Times New Roman" pitchFamily="18" charset="0"/>
              </a:rPr>
              <a:t>03 Assignments (AS, 10%)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  <a:cs typeface="Times New Roman" pitchFamily="18" charset="0"/>
              </a:rPr>
              <a:t>01 Practical Exam (PE, 25%) </a:t>
            </a:r>
          </a:p>
          <a:p>
            <a:pPr marL="457200" lvl="1" indent="0" algn="just">
              <a:spcBef>
                <a:spcPts val="600"/>
              </a:spcBef>
              <a:buClr>
                <a:schemeClr val="accent2"/>
              </a:buClr>
              <a:buNone/>
            </a:pPr>
            <a:r>
              <a:rPr lang="en-US" sz="1800" dirty="0">
                <a:latin typeface="+mj-lt"/>
                <a:cs typeface="Times New Roman" pitchFamily="18" charset="0"/>
              </a:rPr>
              <a:t>    (Practical exam retake only when the score of PE &lt; 4))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  <a:cs typeface="Times New Roman" pitchFamily="18" charset="0"/>
              </a:rPr>
              <a:t>01 Group Project(GP, 25%)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  <a:cs typeface="Times New Roman" pitchFamily="18" charset="0"/>
              </a:rPr>
              <a:t>Final Exam (FE, 30%)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+mj-lt"/>
                <a:cs typeface="Times New Roman" pitchFamily="18" charset="0"/>
              </a:rPr>
              <a:t>Total score=10%(PT)+10%(AS)+25%(PE)+25%(GR)+30% (FE)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100" b="1" dirty="0">
                <a:latin typeface="+mj-lt"/>
                <a:cs typeface="Times New Roman" pitchFamily="18" charset="0"/>
              </a:rPr>
              <a:t>Pass: 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Every on-going assessment component </a:t>
            </a:r>
            <a:r>
              <a:rPr lang="en-US" sz="1800">
                <a:solidFill>
                  <a:srgbClr val="FF0000"/>
                </a:solidFill>
                <a:latin typeface="+mj-lt"/>
                <a:cs typeface="Times New Roman" pitchFamily="18" charset="0"/>
              </a:rPr>
              <a:t>&gt;0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>
                <a:solidFill>
                  <a:srgbClr val="FF0000"/>
                </a:solidFill>
                <a:latin typeface="+mj-lt"/>
                <a:cs typeface="Times New Roman" pitchFamily="18" charset="0"/>
              </a:rPr>
              <a:t>Final Exam Score &gt;=4 and Final </a:t>
            </a:r>
            <a:r>
              <a:rPr lang="en-US" sz="1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Result  &gt;=5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100" b="1" dirty="0">
                <a:latin typeface="+mj-lt"/>
                <a:cs typeface="Times New Roman" pitchFamily="18" charset="0"/>
              </a:rPr>
              <a:t>Final exam retake only when not passed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6FB9-B064-4103-8E70-18B9FA4E7E15}" type="datetime1">
              <a:rPr lang="vi-VN" smtClean="0"/>
              <a:t>06/05/2024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305300" y="733137"/>
            <a:ext cx="10515600" cy="477118"/>
          </a:xfrm>
        </p:spPr>
        <p:txBody>
          <a:bodyPr>
            <a:noAutofit/>
          </a:bodyPr>
          <a:lstStyle/>
          <a:p>
            <a:r>
              <a:rPr lang="en-US" sz="4000" b="1" dirty="0"/>
              <a:t>How to study</a:t>
            </a: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605289" y="1485189"/>
            <a:ext cx="11092131" cy="4829451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500" dirty="0">
                <a:latin typeface="+mj-lt"/>
                <a:cs typeface="Times New Roman" pitchFamily="18" charset="0"/>
              </a:rPr>
              <a:t>This course is complex knowledge (however, it’s attractive and exciting), so you need to keep a tight grip on it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100" b="1" dirty="0">
                <a:latin typeface="+mj-lt"/>
                <a:cs typeface="Times New Roman" pitchFamily="18" charset="0"/>
              </a:rPr>
              <a:t>Read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On the books to get the general concept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Reference, study, collection from anywhere else (internet, your classmate, forum …)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100" b="1" dirty="0">
                <a:latin typeface="+mj-lt"/>
                <a:cs typeface="Times New Roman" pitchFamily="18" charset="0"/>
              </a:rPr>
              <a:t>Attend lectures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Listen, understand, then make your notes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Give your explanation about some topic in lectures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Ask questions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Give some examples that do not exist in your book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Practice all the exercises, demo to make your sense 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100" b="1" dirty="0">
                <a:latin typeface="+mj-lt"/>
                <a:cs typeface="Times New Roman" pitchFamily="18" charset="0"/>
              </a:rPr>
              <a:t>After classes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  <a:tabLst>
                <a:tab pos="1371600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Discuss your classmate indirectly, on the forum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  <a:tabLst>
                <a:tab pos="1371600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Analyze, design, and implement workshops and assignments. </a:t>
            </a:r>
            <a:r>
              <a:rPr lang="en-US" b="1" dirty="0">
                <a:latin typeface="+mj-lt"/>
                <a:cs typeface="Times New Roman" pitchFamily="18" charset="0"/>
              </a:rPr>
              <a:t>Write reports </a:t>
            </a:r>
            <a:r>
              <a:rPr lang="en-US" dirty="0">
                <a:latin typeface="+mj-lt"/>
                <a:cs typeface="Times New Roman" pitchFamily="18" charset="0"/>
              </a:rPr>
              <a:t>in your notebook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  <a:tabLst>
                <a:tab pos="1371600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Build your team in yourselves to support together in studying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12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6652C-E61D-49B9-9CB8-B64C03F84258}" type="datetime1">
              <a:rPr lang="vi-VN" smtClean="0"/>
              <a:t>06/05/2024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267272" y="727788"/>
            <a:ext cx="10515600" cy="530002"/>
          </a:xfrm>
        </p:spPr>
        <p:txBody>
          <a:bodyPr>
            <a:noAutofit/>
          </a:bodyPr>
          <a:lstStyle/>
          <a:p>
            <a:r>
              <a:rPr lang="en-US" sz="4000" b="1" dirty="0"/>
              <a:t>Academic policy</a:t>
            </a:r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xfrm>
            <a:off x="570781" y="1593205"/>
            <a:ext cx="11126638" cy="453700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  <a:cs typeface="Times New Roman" pitchFamily="18" charset="0"/>
              </a:rPr>
              <a:t>Cheating, plagiarism and breach of copyright are serious offenses under this Policy.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b="1" dirty="0">
                <a:latin typeface="+mj-lt"/>
                <a:cs typeface="Times New Roman" pitchFamily="18" charset="0"/>
              </a:rPr>
              <a:t>Cheating</a:t>
            </a:r>
          </a:p>
          <a:p>
            <a:pPr lvl="2" algn="just">
              <a:lnSpc>
                <a:spcPct val="100000"/>
              </a:lnSpc>
              <a:spcBef>
                <a:spcPts val="600"/>
              </a:spcBef>
            </a:pPr>
            <a:r>
              <a:rPr lang="en-US" sz="2100" dirty="0">
                <a:latin typeface="+mj-lt"/>
                <a:cs typeface="Times New Roman" pitchFamily="18" charset="0"/>
              </a:rPr>
              <a:t>Cheating during a test or exam is construed as talking, peeking at another student’s paper or any other clandestine method of transmitting information.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b="1" dirty="0">
                <a:latin typeface="+mj-lt"/>
                <a:cs typeface="Times New Roman" pitchFamily="18" charset="0"/>
              </a:rPr>
              <a:t>Plagiarism</a:t>
            </a:r>
          </a:p>
          <a:p>
            <a:pPr lvl="2" algn="just">
              <a:lnSpc>
                <a:spcPct val="100000"/>
              </a:lnSpc>
              <a:spcBef>
                <a:spcPts val="600"/>
              </a:spcBef>
            </a:pPr>
            <a:r>
              <a:rPr lang="en-US" sz="2100" dirty="0">
                <a:latin typeface="+mj-lt"/>
                <a:cs typeface="Times New Roman" pitchFamily="18" charset="0"/>
              </a:rPr>
              <a:t>Plagiarism is using the work of others without citing it; that is, holding the work of others out as your own work.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b="1" dirty="0">
                <a:latin typeface="+mj-lt"/>
                <a:cs typeface="Times New Roman" pitchFamily="18" charset="0"/>
              </a:rPr>
              <a:t>Breach of Copyright</a:t>
            </a:r>
          </a:p>
          <a:p>
            <a:pPr lvl="2" algn="just">
              <a:lnSpc>
                <a:spcPct val="100000"/>
              </a:lnSpc>
              <a:spcBef>
                <a:spcPts val="600"/>
              </a:spcBef>
            </a:pPr>
            <a:r>
              <a:rPr lang="en-US" sz="2100" dirty="0">
                <a:latin typeface="+mj-lt"/>
                <a:cs typeface="Times New Roman" pitchFamily="18" charset="0"/>
              </a:rPr>
              <a:t>If you photocopy a textbook without the copyright holder's permission, you violate copyright law.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13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BC896-7ECF-48BC-98EE-66A4C806647D}" type="datetime1">
              <a:rPr lang="vi-VN" smtClean="0"/>
              <a:t>06/05/2024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301778" y="676418"/>
            <a:ext cx="10515600" cy="602540"/>
          </a:xfrm>
        </p:spPr>
        <p:txBody>
          <a:bodyPr>
            <a:noAutofit/>
          </a:bodyPr>
          <a:lstStyle/>
          <a:p>
            <a:r>
              <a:rPr lang="en-US" sz="4000" b="1" dirty="0"/>
              <a:t>Enjoy the Course</a:t>
            </a: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665672" y="1979406"/>
            <a:ext cx="10763588" cy="3702937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  <a:cs typeface="Times New Roman" pitchFamily="18" charset="0"/>
              </a:rPr>
              <a:t>Be enthusiastic about the material because it is interesting</a:t>
            </a:r>
            <a:r>
              <a:rPr lang="en-US" sz="2600">
                <a:latin typeface="+mj-lt"/>
                <a:cs typeface="Times New Roman" pitchFamily="18" charset="0"/>
              </a:rPr>
              <a:t>, useful </a:t>
            </a:r>
            <a:r>
              <a:rPr lang="en-US" sz="2600" dirty="0">
                <a:latin typeface="+mj-lt"/>
                <a:cs typeface="Times New Roman" pitchFamily="18" charset="0"/>
              </a:rPr>
              <a:t>and an important part of your training as a software engineer.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  <a:cs typeface="Times New Roman" pitchFamily="18" charset="0"/>
              </a:rPr>
              <a:t>Our job is to help you learn and enjoy the experience.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  <a:cs typeface="Times New Roman" pitchFamily="18" charset="0"/>
              </a:rPr>
              <a:t>We will do our best but we need your help. 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  <a:cs typeface="Times New Roman" pitchFamily="18" charset="0"/>
              </a:rPr>
              <a:t>So let’s all have fun together with C# Application Development!!!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14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6D79-5DB1-4D1F-B959-D799C5FB2ACC}" type="datetime1">
              <a:rPr lang="vi-VN" smtClean="0"/>
              <a:t>06/05/2024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673080" y="886356"/>
            <a:ext cx="9739883" cy="685800"/>
          </a:xfrm>
        </p:spPr>
        <p:txBody>
          <a:bodyPr>
            <a:noAutofit/>
          </a:bodyPr>
          <a:lstStyle/>
          <a:p>
            <a:r>
              <a:rPr lang="en-US" sz="4000" b="1" dirty="0"/>
              <a:t>Install tools for programming if needed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488463" y="2810145"/>
            <a:ext cx="66294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Q&amp;A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15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4A337-D721-489A-94FD-8946F3A21BBF}" type="datetime1">
              <a:rPr lang="vi-VN" smtClean="0"/>
              <a:t>06/05/2024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ADC64-0126-4512-A1A3-BADE46456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– 45’: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040F2-57D5-422F-B683-B9A75935C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Design a console application for fraction operations, including addition and subtraction of fractions.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D580F-E86B-482D-B722-A0D053D72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181E3-90A8-4E52-B222-AB3D6ECF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6740-3DC7-40BE-968F-29F94186F3AD}" type="datetime1">
              <a:rPr lang="vi-VN" smtClean="0"/>
              <a:t>06/05/2024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0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714726"/>
            <a:ext cx="12002308" cy="4322181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How to </a:t>
            </a:r>
            <a:r>
              <a:rPr lang="en-US"/>
              <a:t>develop Desktop applications by Windows Presentation Foundation (WPF)?</a:t>
            </a:r>
            <a:endParaRPr lang="en-US" dirty="0"/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How </a:t>
            </a:r>
            <a:r>
              <a:rPr lang="en-US"/>
              <a:t>to develop </a:t>
            </a:r>
            <a:r>
              <a:rPr lang="en-US" dirty="0"/>
              <a:t>a .NET </a:t>
            </a:r>
            <a:r>
              <a:rPr lang="en-US"/>
              <a:t>application with Socket </a:t>
            </a:r>
            <a:endParaRPr lang="en-US" dirty="0"/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/>
              <a:t>How </a:t>
            </a:r>
            <a:r>
              <a:rPr lang="en-US" dirty="0"/>
              <a:t>to </a:t>
            </a:r>
            <a:r>
              <a:rPr lang="en-US"/>
              <a:t>apply XML and JSON Serializing in </a:t>
            </a:r>
            <a:r>
              <a:rPr lang="en-US" dirty="0"/>
              <a:t>.NET </a:t>
            </a:r>
            <a:r>
              <a:rPr lang="en-US"/>
              <a:t>applications?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/>
              <a:t>How to develop Asynchronous and Parallel applications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/>
              <a:t>How to implement Dependency Injection in .NET applications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35A-32B4-4028-AAD8-94CFE64C1CBA}" type="datetime1">
              <a:rPr lang="vi-VN" smtClean="0"/>
              <a:t>06/05/2024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425307F-F5C2-45A6-A2FA-3E1724542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17" y="674951"/>
            <a:ext cx="10515600" cy="709226"/>
          </a:xfrm>
        </p:spPr>
        <p:txBody>
          <a:bodyPr>
            <a:normAutofit/>
          </a:bodyPr>
          <a:lstStyle/>
          <a:p>
            <a:r>
              <a:rPr lang="en-US" sz="4000" b="1" dirty="0"/>
              <a:t>Why should you study this course?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0" y="1664593"/>
            <a:ext cx="11971176" cy="4255275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/>
              <a:t>How </a:t>
            </a:r>
            <a:r>
              <a:rPr lang="en-US" dirty="0"/>
              <a:t>to </a:t>
            </a:r>
            <a:r>
              <a:rPr lang="en-US"/>
              <a:t>develop Real-time applications by Signal R?</a:t>
            </a:r>
            <a:endParaRPr lang="en-US" dirty="0"/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/>
              <a:t>How to develop web applications using ASP.NET Core Razor Pages?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/>
              <a:t>How to apply Identity in ASP.NET Core applications?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/>
              <a:t>How to implement Background Tasks with Worker Service?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/>
              <a:t>Do </a:t>
            </a:r>
            <a:r>
              <a:rPr lang="en-US" dirty="0"/>
              <a:t>you want to earn Certifications from Microsoft?</a:t>
            </a:r>
          </a:p>
        </p:txBody>
      </p:sp>
      <p:sp>
        <p:nvSpPr>
          <p:cNvPr id="5" name="Rectangle 4"/>
          <p:cNvSpPr/>
          <p:nvPr/>
        </p:nvSpPr>
        <p:spPr>
          <a:xfrm>
            <a:off x="390154" y="5473592"/>
            <a:ext cx="7778069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1" dirty="0">
                <a:solidFill>
                  <a:srgbClr val="0000FF"/>
                </a:solidFill>
              </a:rPr>
              <a:t>https://docs.microsoft.com/en-us/learn/certifications/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35A-32B4-4028-AAD8-94CFE64C1CBA}" type="datetime1">
              <a:rPr lang="vi-VN" smtClean="0"/>
              <a:t>06/05/2024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7ADD68C-0B45-4CD4-98F2-7B8DB8AA6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17" y="674951"/>
            <a:ext cx="10515600" cy="709226"/>
          </a:xfrm>
        </p:spPr>
        <p:txBody>
          <a:bodyPr>
            <a:normAutofit/>
          </a:bodyPr>
          <a:lstStyle/>
          <a:p>
            <a:r>
              <a:rPr lang="en-US" sz="4000" b="1" dirty="0"/>
              <a:t>Why should you study this course?</a:t>
            </a:r>
          </a:p>
        </p:txBody>
      </p:sp>
    </p:spTree>
    <p:extLst>
      <p:ext uri="{BB962C8B-B14F-4D97-AF65-F5344CB8AC3E}">
        <p14:creationId xmlns:p14="http://schemas.microsoft.com/office/powerpoint/2010/main" val="199138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366567" y="1710542"/>
            <a:ext cx="11184732" cy="1809036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800" b="1" dirty="0">
                <a:latin typeface="+mj-lt"/>
              </a:rPr>
              <a:t>Completed: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/>
            </a:pPr>
            <a:r>
              <a:rPr lang="en-US" sz="2600">
                <a:latin typeface="+mj-lt"/>
                <a:cs typeface="Times New Roman" pitchFamily="18" charset="0"/>
              </a:rPr>
              <a:t>PRN211-Basic Cross-Platform Application Programming With .NET</a:t>
            </a:r>
            <a:endParaRPr lang="en-US" sz="2600" dirty="0">
              <a:latin typeface="+mj-lt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D2FD055-3F72-4A7D-BC59-5D54FB9F5CCD}"/>
              </a:ext>
            </a:extLst>
          </p:cNvPr>
          <p:cNvSpPr txBox="1">
            <a:spLocks/>
          </p:cNvSpPr>
          <p:nvPr/>
        </p:nvSpPr>
        <p:spPr>
          <a:xfrm>
            <a:off x="366567" y="751831"/>
            <a:ext cx="10515600" cy="75145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Prerequisites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8F37-A90B-4575-8B59-C0F4DE92E0A0}" type="datetime1">
              <a:rPr lang="vi-VN" smtClean="0"/>
              <a:t>06/05/2024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349934" y="677471"/>
            <a:ext cx="10806720" cy="748017"/>
          </a:xfrm>
        </p:spPr>
        <p:txBody>
          <a:bodyPr>
            <a:normAutofit/>
          </a:bodyPr>
          <a:lstStyle/>
          <a:p>
            <a:r>
              <a:rPr lang="en-US" sz="4000" b="1" dirty="0"/>
              <a:t>Course Objectives </a:t>
            </a: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-27990" y="1509464"/>
            <a:ext cx="12092473" cy="5055211"/>
          </a:xfrm>
        </p:spPr>
        <p:txBody>
          <a:bodyPr>
            <a:normAutofit lnSpcReduction="10000"/>
          </a:bodyPr>
          <a:lstStyle/>
          <a:p>
            <a:pPr marL="342900" indent="-34290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>
                <a:latin typeface="+mj-lt"/>
              </a:rPr>
              <a:t>Building Desktop Applications with Windows Presentation Foundation (WPF)</a:t>
            </a:r>
          </a:p>
          <a:p>
            <a:pPr marL="342900" indent="-34290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>
                <a:latin typeface="+mj-lt"/>
              </a:rPr>
              <a:t>Working with XML and JSON Serializing</a:t>
            </a:r>
          </a:p>
          <a:p>
            <a:pPr marL="342900" indent="-34290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>
                <a:latin typeface="+mj-lt"/>
              </a:rPr>
              <a:t>Networking Programming with .NET</a:t>
            </a:r>
          </a:p>
          <a:p>
            <a:pPr marL="342900" indent="-34290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>
                <a:latin typeface="+mj-lt"/>
              </a:rPr>
              <a:t>Asynchronous and Parallel Programming in .NET</a:t>
            </a:r>
          </a:p>
          <a:p>
            <a:pPr marL="342900" indent="-34290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/>
              <a:t>Implementing Dependency Injection in .NET application</a:t>
            </a:r>
          </a:p>
          <a:p>
            <a:pPr marL="342900" indent="-34290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>
                <a:latin typeface="+mj-lt"/>
              </a:rPr>
              <a:t>Building </a:t>
            </a:r>
            <a:r>
              <a:rPr lang="en-US" sz="2600" dirty="0">
                <a:latin typeface="+mj-lt"/>
              </a:rPr>
              <a:t>Website using ASP.</a:t>
            </a:r>
            <a:r>
              <a:rPr lang="en-US" sz="2600">
                <a:latin typeface="+mj-lt"/>
              </a:rPr>
              <a:t>NET Core Razor Page</a:t>
            </a:r>
          </a:p>
          <a:p>
            <a:pPr marL="342900" indent="-34290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>
                <a:latin typeface="+mj-lt"/>
              </a:rPr>
              <a:t>Working with Identity in ASP.NET Core</a:t>
            </a:r>
            <a:endParaRPr lang="en-US" sz="2600" dirty="0">
              <a:latin typeface="+mj-lt"/>
            </a:endParaRPr>
          </a:p>
          <a:p>
            <a:pPr marL="342900" indent="-34290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>
                <a:latin typeface="+mj-lt"/>
              </a:rPr>
              <a:t>Building Real-time applications with Signal R</a:t>
            </a:r>
          </a:p>
          <a:p>
            <a:pPr marL="342900" indent="-34290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>
                <a:latin typeface="+mj-lt"/>
                <a:cs typeface="Times New Roman" pitchFamily="18" charset="0"/>
              </a:rPr>
              <a:t>Implement Background Tasks with Worker Service</a:t>
            </a:r>
            <a:endParaRPr lang="en-US" sz="2600" dirty="0">
              <a:latin typeface="+mj-lt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25C5-B2EF-4E6F-A1DB-F1803A7D3906}" type="datetime1">
              <a:rPr lang="vi-VN" smtClean="0"/>
              <a:t>06/05/2024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344910" y="700198"/>
            <a:ext cx="10515600" cy="796332"/>
          </a:xfrm>
        </p:spPr>
        <p:txBody>
          <a:bodyPr>
            <a:normAutofit/>
          </a:bodyPr>
          <a:lstStyle/>
          <a:p>
            <a:r>
              <a:rPr lang="en-US" sz="4000" b="1" dirty="0"/>
              <a:t>Course Description</a:t>
            </a:r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>
          <a:xfrm>
            <a:off x="443336" y="1684463"/>
            <a:ext cx="10642805" cy="4697675"/>
          </a:xfrm>
        </p:spPr>
        <p:txBody>
          <a:bodyPr>
            <a:normAutofit lnSpcReduction="10000"/>
          </a:bodyPr>
          <a:lstStyle/>
          <a:p>
            <a:pPr marL="514350" indent="-5143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itchFamily="34" charset="0"/>
              <a:buAutoNum type="arabicPeriod"/>
            </a:pPr>
            <a:r>
              <a:rPr lang="en-US" sz="2600">
                <a:latin typeface="+mj-lt"/>
                <a:cs typeface="Times New Roman" pitchFamily="18" charset="0"/>
              </a:rPr>
              <a:t>Windows Presentation Foundation (WPF)</a:t>
            </a: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itchFamily="34" charset="0"/>
              <a:buAutoNum type="arabicPeriod"/>
            </a:pPr>
            <a:r>
              <a:rPr lang="en-US" sz="2600">
                <a:latin typeface="+mj-lt"/>
                <a:cs typeface="Times New Roman" pitchFamily="18" charset="0"/>
              </a:rPr>
              <a:t>XML and JSON Serializing </a:t>
            </a:r>
            <a:endParaRPr lang="en-US" sz="2600" dirty="0">
              <a:latin typeface="+mj-lt"/>
              <a:cs typeface="Times New Roman" pitchFamily="18" charset="0"/>
            </a:endParaRP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itchFamily="34" charset="0"/>
              <a:buAutoNum type="arabicPeriod"/>
            </a:pPr>
            <a:r>
              <a:rPr lang="en-US" sz="2600">
                <a:latin typeface="+mj-lt"/>
                <a:cs typeface="Times New Roman" pitchFamily="18" charset="0"/>
              </a:rPr>
              <a:t>Networking Programming </a:t>
            </a: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itchFamily="34" charset="0"/>
              <a:buAutoNum type="arabicPeriod"/>
            </a:pPr>
            <a:r>
              <a:rPr lang="en-US" sz="2600">
                <a:latin typeface="+mj-lt"/>
                <a:cs typeface="Times New Roman" pitchFamily="18" charset="0"/>
              </a:rPr>
              <a:t>Asynchronous and Parallel Programming </a:t>
            </a: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itchFamily="34" charset="0"/>
              <a:buAutoNum type="arabicPeriod"/>
            </a:pPr>
            <a:r>
              <a:rPr lang="en-US" sz="2600">
                <a:latin typeface="+mj-lt"/>
                <a:cs typeface="Times New Roman" pitchFamily="18" charset="0"/>
              </a:rPr>
              <a:t>Dependency Injection in .NET </a:t>
            </a: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itchFamily="34" charset="0"/>
              <a:buAutoNum type="arabicPeriod"/>
            </a:pPr>
            <a:r>
              <a:rPr lang="en-US" sz="2600">
                <a:latin typeface="+mj-lt"/>
                <a:cs typeface="Times New Roman" pitchFamily="18" charset="0"/>
              </a:rPr>
              <a:t>Building Website using ASP.NET Core Razor Page</a:t>
            </a: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itchFamily="34" charset="0"/>
              <a:buAutoNum type="arabicPeriod"/>
            </a:pPr>
            <a:r>
              <a:rPr lang="en-US" sz="2600">
                <a:latin typeface="+mj-lt"/>
                <a:cs typeface="Times New Roman" pitchFamily="18" charset="0"/>
              </a:rPr>
              <a:t>Identity in ASP.NET Core</a:t>
            </a: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itchFamily="34" charset="0"/>
              <a:buAutoNum type="arabicPeriod"/>
            </a:pPr>
            <a:r>
              <a:rPr lang="en-US" sz="2600">
                <a:latin typeface="+mj-lt"/>
                <a:cs typeface="Times New Roman" pitchFamily="18" charset="0"/>
              </a:rPr>
              <a:t>Real-time applications with Signal R</a:t>
            </a:r>
          </a:p>
          <a:p>
            <a:pPr marL="514350" indent="-5143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itchFamily="34" charset="0"/>
              <a:buAutoNum type="arabicPeriod"/>
            </a:pPr>
            <a:r>
              <a:rPr lang="en-US" sz="2600">
                <a:latin typeface="+mj-lt"/>
                <a:cs typeface="Times New Roman" pitchFamily="18" charset="0"/>
              </a:rPr>
              <a:t>Working Background Tasks with Worker Service</a:t>
            </a:r>
            <a:endParaRPr lang="en-US" sz="2600" dirty="0">
              <a:latin typeface="+mj-lt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72229-6176-4484-9BA7-2626152A69B2}" type="datetime1">
              <a:rPr lang="vi-VN" smtClean="0"/>
              <a:t>06/05/2024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384345" y="701020"/>
            <a:ext cx="10515600" cy="859993"/>
          </a:xfrm>
        </p:spPr>
        <p:txBody>
          <a:bodyPr>
            <a:normAutofit/>
          </a:bodyPr>
          <a:lstStyle/>
          <a:p>
            <a:r>
              <a:rPr lang="en-US" sz="4000" b="1" dirty="0"/>
              <a:t>Course Plan</a:t>
            </a: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838200" y="2930317"/>
            <a:ext cx="10515600" cy="859993"/>
          </a:xfrm>
        </p:spPr>
        <p:txBody>
          <a:bodyPr/>
          <a:lstStyle/>
          <a:p>
            <a:pPr algn="ctr" eaLnBrk="1" hangingPunct="1">
              <a:lnSpc>
                <a:spcPct val="125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See course plan on CMS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6F14-D1B8-4E91-9B55-814C132BACE7}" type="datetime1">
              <a:rPr lang="vi-VN" smtClean="0"/>
              <a:t>06/05/2024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286325" y="638360"/>
            <a:ext cx="10515600" cy="833360"/>
          </a:xfrm>
        </p:spPr>
        <p:txBody>
          <a:bodyPr>
            <a:normAutofit/>
          </a:bodyPr>
          <a:lstStyle/>
          <a:p>
            <a:r>
              <a:rPr lang="en-US" sz="4000" b="1" dirty="0"/>
              <a:t>Materials/ References</a:t>
            </a: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xfrm>
            <a:off x="640888" y="1805431"/>
            <a:ext cx="10651431" cy="237838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00000"/>
              </a:lnSpc>
              <a:spcBef>
                <a:spcPts val="600"/>
              </a:spcBef>
              <a:buFont typeface="Arial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1) Pro C# 9 with .NET 5 </a:t>
            </a:r>
          </a:p>
          <a:p>
            <a:pPr algn="just" eaLnBrk="1" hangingPunct="1">
              <a:lnSpc>
                <a:spcPct val="100000"/>
              </a:lnSpc>
              <a:spcBef>
                <a:spcPts val="600"/>
              </a:spcBef>
              <a:buFont typeface="Arial" charset="0"/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ISBN: 978-1-4842-6939-8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en-US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https://docs.microsoft.com/en-us/dotnet/core/introduction</a:t>
            </a:r>
            <a:endParaRPr lang="en-US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3) CMS forums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1C4B-080F-4B30-AF8C-8D3C18E4401C}" type="datetime1">
              <a:rPr lang="vi-VN" smtClean="0"/>
              <a:t>06/05/2024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314805" y="634943"/>
            <a:ext cx="10515600" cy="877749"/>
          </a:xfrm>
        </p:spPr>
        <p:txBody>
          <a:bodyPr>
            <a:normAutofit/>
          </a:bodyPr>
          <a:lstStyle/>
          <a:p>
            <a:r>
              <a:rPr lang="en-US" sz="4000" b="1" dirty="0"/>
              <a:t>Learning Environments</a:t>
            </a: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726057" y="1745046"/>
            <a:ext cx="10591800" cy="248172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  <a:cs typeface="Times New Roman" pitchFamily="18" charset="0"/>
              </a:rPr>
              <a:t>.</a:t>
            </a:r>
            <a:r>
              <a:rPr lang="en-US" sz="2600" dirty="0">
                <a:latin typeface="+mj-lt"/>
              </a:rPr>
              <a:t>NET 5 or later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</a:rPr>
              <a:t>Visual Studio 2019 or later (</a:t>
            </a:r>
            <a:r>
              <a:rPr lang="en-US" sz="2600" u="sng" dirty="0">
                <a:solidFill>
                  <a:srgbClr val="0070C0"/>
                </a:solidFill>
                <a:latin typeface="+mj-lt"/>
              </a:rPr>
              <a:t>https://visualstudio.microsoft.com/downloads/</a:t>
            </a:r>
            <a:r>
              <a:rPr lang="en-US" sz="2600" dirty="0">
                <a:latin typeface="+mj-lt"/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</a:rPr>
              <a:t>MS SQL Server 2014 or later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latin typeface="+mj-lt"/>
              </a:rPr>
              <a:t>A Notebook for reports of labs and assignments.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C9445-7530-4FC4-A2AF-DBC5EF1EB96F}" type="datetime1">
              <a:rPr lang="vi-VN" smtClean="0"/>
              <a:t>06/05/2024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1316</Words>
  <Application>Microsoft Office PowerPoint</Application>
  <PresentationFormat>Widescreen</PresentationFormat>
  <Paragraphs>226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Tahoma</vt:lpstr>
      <vt:lpstr>Times New Roman</vt:lpstr>
      <vt:lpstr>Wingdings</vt:lpstr>
      <vt:lpstr>Office Theme</vt:lpstr>
      <vt:lpstr>Advanced Cross-Platform Application Programming With .NET</vt:lpstr>
      <vt:lpstr>Why should you study this course?</vt:lpstr>
      <vt:lpstr>Why should you study this course?</vt:lpstr>
      <vt:lpstr>PowerPoint Presentation</vt:lpstr>
      <vt:lpstr>Course Objectives </vt:lpstr>
      <vt:lpstr>Course Description</vt:lpstr>
      <vt:lpstr>Course Plan</vt:lpstr>
      <vt:lpstr>Materials/ References</vt:lpstr>
      <vt:lpstr>Learning Environments</vt:lpstr>
      <vt:lpstr>Course Rules</vt:lpstr>
      <vt:lpstr>Evaluation Strategy </vt:lpstr>
      <vt:lpstr>How to study</vt:lpstr>
      <vt:lpstr>Academic policy</vt:lpstr>
      <vt:lpstr>Enjoy the Course</vt:lpstr>
      <vt:lpstr>Install tools for programming if needed</vt:lpstr>
      <vt:lpstr>Exercise – 45’: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Quang Le Thien Nhat</cp:lastModifiedBy>
  <cp:revision>89</cp:revision>
  <dcterms:created xsi:type="dcterms:W3CDTF">2021-01-25T08:25:31Z</dcterms:created>
  <dcterms:modified xsi:type="dcterms:W3CDTF">2024-05-06T05:38:32Z</dcterms:modified>
</cp:coreProperties>
</file>