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78" r:id="rId3"/>
    <p:sldId id="439" r:id="rId4"/>
    <p:sldId id="462" r:id="rId5"/>
    <p:sldId id="479" r:id="rId6"/>
    <p:sldId id="480" r:id="rId7"/>
    <p:sldId id="463" r:id="rId8"/>
    <p:sldId id="472" r:id="rId9"/>
    <p:sldId id="469" r:id="rId10"/>
    <p:sldId id="464" r:id="rId11"/>
    <p:sldId id="473" r:id="rId12"/>
    <p:sldId id="474" r:id="rId13"/>
    <p:sldId id="475" r:id="rId14"/>
    <p:sldId id="477" r:id="rId15"/>
    <p:sldId id="476" r:id="rId16"/>
    <p:sldId id="478" r:id="rId17"/>
    <p:sldId id="465" r:id="rId18"/>
    <p:sldId id="571" r:id="rId19"/>
    <p:sldId id="449" r:id="rId20"/>
    <p:sldId id="466" r:id="rId21"/>
    <p:sldId id="482" r:id="rId22"/>
    <p:sldId id="481" r:id="rId23"/>
    <p:sldId id="483" r:id="rId24"/>
    <p:sldId id="470" r:id="rId25"/>
    <p:sldId id="572" r:id="rId26"/>
    <p:sldId id="573" r:id="rId27"/>
    <p:sldId id="574" r:id="rId28"/>
    <p:sldId id="575" r:id="rId29"/>
    <p:sldId id="576" r:id="rId30"/>
    <p:sldId id="577" r:id="rId31"/>
    <p:sldId id="467" r:id="rId32"/>
    <p:sldId id="468" r:id="rId33"/>
    <p:sldId id="569" r:id="rId34"/>
    <p:sldId id="566" r:id="rId35"/>
    <p:sldId id="568" r:id="rId36"/>
    <p:sldId id="567" r:id="rId37"/>
    <p:sldId id="570" r:id="rId38"/>
    <p:sldId id="564" r:id="rId39"/>
    <p:sldId id="565" r:id="rId40"/>
    <p:sldId id="471" r:id="rId41"/>
    <p:sldId id="549" r:id="rId42"/>
    <p:sldId id="558" r:id="rId43"/>
    <p:sldId id="484" r:id="rId44"/>
    <p:sldId id="559" r:id="rId45"/>
    <p:sldId id="550" r:id="rId46"/>
    <p:sldId id="560" r:id="rId47"/>
    <p:sldId id="561" r:id="rId48"/>
    <p:sldId id="562" r:id="rId49"/>
    <p:sldId id="563" r:id="rId50"/>
    <p:sldId id="485" r:id="rId51"/>
    <p:sldId id="266" r:id="rId52"/>
    <p:sldId id="578" r:id="rId53"/>
    <p:sldId id="57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377" autoAdjust="0"/>
  </p:normalViewPr>
  <p:slideViewPr>
    <p:cSldViewPr snapToGrid="0">
      <p:cViewPr varScale="1">
        <p:scale>
          <a:sx n="114" d="100"/>
          <a:sy n="114" d="100"/>
        </p:scale>
        <p:origin x="3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5/12/2024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XML là viết tắt của Ngôn ngữ đánh dấu mở rộng</a:t>
            </a:r>
            <a:r>
              <a:rPr lang="en-US"/>
              <a:t>, d</a:t>
            </a:r>
            <a:r>
              <a:rPr lang="vi-VN"/>
              <a:t>ựa trên văn bản có nguồn gốc từ Ngôn ngữ đánh dấu tổng quát hóa tiêu chuẩn (SGML)</a:t>
            </a:r>
            <a:r>
              <a:rPr lang="en-US"/>
              <a:t>. </a:t>
            </a:r>
          </a:p>
          <a:p>
            <a:r>
              <a:rPr lang="vi-VN"/>
              <a:t>Các thẻ XML xác định dữ liệu và được sử dụng để lưu trữ và sắp xếp dữ liệu, thay vì chỉ định cách hiển thị dữ liệu như các thẻ HTML, được sử dụng để hiển thị dữ liệu. Có ba đặc điểm quan trọng của XML khiến nó trở nên hữu ích trong nhiều hệ thống và giải pháp:</a:t>
            </a:r>
            <a:endParaRPr lang="en-US"/>
          </a:p>
          <a:p>
            <a:r>
              <a:rPr lang="vi-VN"/>
              <a:t>XML có thể mở rộng: XML cho phép tạo các thẻ hoặc ngôn ngữ tự mô tả phù hợp với ứng dụng</a:t>
            </a:r>
            <a:r>
              <a:rPr lang="en-US"/>
              <a:t>.</a:t>
            </a:r>
          </a:p>
          <a:p>
            <a:r>
              <a:rPr lang="vi-VN"/>
              <a:t>XML mang dữ liệu, không trình bày dữ liệu: </a:t>
            </a:r>
            <a:r>
              <a:rPr lang="en-US"/>
              <a:t> </a:t>
            </a:r>
            <a:r>
              <a:rPr lang="vi-VN"/>
              <a:t>XML cho phép chúng ta lưu trữ dữ liệu bất kể nó sẽ được trình bày như thế nào</a:t>
            </a:r>
            <a:endParaRPr lang="en-US"/>
          </a:p>
          <a:p>
            <a:r>
              <a:rPr lang="vi-VN"/>
              <a:t>XML là tiêu chuẩn công khai: XML được phát triển bởi tổ chức có tên là World Wide Web Consortium (W3C) và có sẵn dưới dạng một tiêu chuẩn mở</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691585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3280176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2109238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1398361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202191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3436265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050E17"/>
                </a:solidFill>
                <a:effectLst/>
                <a:latin typeface="-apple-system"/>
              </a:rPr>
              <a:t>The XML serialization engine là một cơ chế trong .NET Framework được sử dụng để chuyển đổi các thuộc tính và trường công khai của một đối tượng thành định dạng XML để lưu trữ hoặc truyền tải. Quá trình serialization chuyển đổi đối tượng thành một chuỗi byte, có thể được truyền tải qua mạng hoặc lưu trữ trong tệp hoặc cơ sở dữ liệu. Quá trình deserialization tạo ra lại đối tượng ban đầu từ đầu ra XML.</a:t>
            </a:r>
            <a:endParaRPr lang="en-US" b="0" i="0">
              <a:solidFill>
                <a:srgbClr val="050E17"/>
              </a:solidFill>
              <a:effectLst/>
              <a:latin typeface="-apple-system"/>
            </a:endParaRPr>
          </a:p>
          <a:p>
            <a:r>
              <a:rPr lang="en-US" b="0" i="0">
                <a:solidFill>
                  <a:srgbClr val="050E17"/>
                </a:solidFill>
                <a:effectLst/>
                <a:latin typeface="-apple-system"/>
              </a:rPr>
              <a:t>Tuy nhiên, </a:t>
            </a:r>
            <a:r>
              <a:rPr lang="vi-VN" b="0" i="0">
                <a:solidFill>
                  <a:srgbClr val="050E17"/>
                </a:solidFill>
                <a:effectLst/>
                <a:latin typeface="-apple-system"/>
              </a:rPr>
              <a:t>serialization</a:t>
            </a:r>
            <a:r>
              <a:rPr lang="en-US" b="0" i="0">
                <a:solidFill>
                  <a:srgbClr val="050E17"/>
                </a:solidFill>
                <a:effectLst/>
                <a:latin typeface="-apple-system"/>
              </a:rPr>
              <a:t> engine</a:t>
            </a:r>
            <a:r>
              <a:rPr lang="vi-VN" b="0" i="0">
                <a:solidFill>
                  <a:srgbClr val="050E17"/>
                </a:solidFill>
                <a:effectLst/>
                <a:latin typeface="-apple-system"/>
              </a:rPr>
              <a:t> XML có một số hạn chế so với các công cụ serialization nhị phân và data contract. Serialization</a:t>
            </a:r>
            <a:r>
              <a:rPr lang="en-US" b="0" i="0">
                <a:solidFill>
                  <a:srgbClr val="050E17"/>
                </a:solidFill>
                <a:effectLst/>
                <a:latin typeface="-apple-system"/>
              </a:rPr>
              <a:t> engine</a:t>
            </a:r>
            <a:r>
              <a:rPr lang="vi-VN" b="0" i="0">
                <a:solidFill>
                  <a:srgbClr val="050E17"/>
                </a:solidFill>
                <a:effectLst/>
                <a:latin typeface="-apple-system"/>
              </a:rPr>
              <a:t> XML chỉ có thể tạo ra định dạng XML, không như serialization nhị phân được sử dụng để tạo ra các định dạng độc lập với nền tảng, và cũng không mạnh mẽ như data contract serialization trong việc lưu trữ và khôi phục một đối tượng phức tạp. Nó chỉ có thể serialize và deserialize các</a:t>
            </a:r>
            <a:r>
              <a:rPr lang="en-US" b="0" i="0">
                <a:solidFill>
                  <a:srgbClr val="050E17"/>
                </a:solidFill>
                <a:effectLst/>
                <a:latin typeface="-apple-system"/>
              </a:rPr>
              <a:t> </a:t>
            </a:r>
            <a:r>
              <a:rPr lang="vi-VN" b="0" i="0">
                <a:solidFill>
                  <a:srgbClr val="050E17"/>
                </a:solidFill>
                <a:effectLst/>
                <a:latin typeface="-apple-system"/>
              </a:rPr>
              <a:t>thuộc tính và trường công khai của đối tượng và không thể xử lý các thành viên riêng tư hoặc nội bộ của một lớp.</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3107578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326077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960824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25280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3369343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091327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3474928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B1B1B"/>
                </a:solidFill>
                <a:effectLst/>
                <a:latin typeface="Open Sans" panose="020B0606030504020204" pitchFamily="34" charset="0"/>
              </a:rPr>
              <a:t>Đ</a:t>
            </a:r>
            <a:r>
              <a:rPr lang="vi-VN" b="0" i="0">
                <a:solidFill>
                  <a:srgbClr val="1B1B1B"/>
                </a:solidFill>
                <a:effectLst/>
                <a:latin typeface="Open Sans" panose="020B0606030504020204" pitchFamily="34" charset="0"/>
              </a:rPr>
              <a:t>ây là một dạng dữ liệu tuân theo một quy luật nhất định mà hầu hết các ngôn ngữ lập trình hiện nay đều có thể đọc được, có thể sử dụng lưu nó vào một file, một record trong CSDL rất dễ dàng. JSON có định dạng đơn giản, dễ dàng sử dụng và truy vấn hơn XML rất nhiều nên tính ứng dụng của nó hiện nay rất là phổ biến.</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24701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129889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451660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14593220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638160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1199955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srgbClr val="111111"/>
                </a:solidFill>
                <a:latin typeface="+mj-lt"/>
              </a:rPr>
              <a:t>Efficient: hiệu quả, flexibility: linh hoạt, straightforward: đơn giản</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2319579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3148922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17818960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050E17"/>
                </a:solidFill>
                <a:effectLst/>
                <a:latin typeface="-apple-system"/>
              </a:rPr>
              <a:t>Nó xác định xem một dấu phẩy thừa ở cuối danh sách các giá trị JSON trong một đối tượng hoặc mảng có được phép (và sẽ bị bỏ qua) trong quá trình giải mã (deserialization) JSON.</a:t>
            </a:r>
            <a:endParaRPr lang="en-US" b="0" i="0">
              <a:solidFill>
                <a:srgbClr val="050E17"/>
              </a:solidFill>
              <a:effectLst/>
              <a:latin typeface="-apple-system"/>
            </a:endParaRPr>
          </a:p>
          <a:p>
            <a:pPr algn="l"/>
            <a:r>
              <a:rPr lang="vi-VN" b="0" i="0">
                <a:solidFill>
                  <a:srgbClr val="050E17"/>
                </a:solidFill>
                <a:effectLst/>
                <a:latin typeface="-apple-system"/>
              </a:rPr>
              <a:t>Ví dụ, nếu đối tượng JSON sau được giải mã:</a:t>
            </a:r>
          </a:p>
          <a:p>
            <a:pPr algn="l"/>
            <a:r>
              <a:rPr lang="vi-VN" b="0" i="0">
                <a:solidFill>
                  <a:srgbClr val="050E17"/>
                </a:solidFill>
                <a:effectLst/>
                <a:latin typeface="-apple-system"/>
              </a:rPr>
              <a:t>{</a:t>
            </a:r>
            <a:br>
              <a:rPr lang="vi-VN" b="0" i="0">
                <a:solidFill>
                  <a:srgbClr val="050E17"/>
                </a:solidFill>
                <a:effectLst/>
                <a:latin typeface="-apple-system"/>
              </a:rPr>
            </a:br>
            <a:r>
              <a:rPr lang="vi-VN" b="0" i="0">
                <a:solidFill>
                  <a:srgbClr val="050E17"/>
                </a:solidFill>
                <a:effectLst/>
                <a:latin typeface="-apple-system"/>
              </a:rPr>
              <a:t>"name": "John",</a:t>
            </a:r>
            <a:br>
              <a:rPr lang="vi-VN" b="0" i="0">
                <a:solidFill>
                  <a:srgbClr val="050E17"/>
                </a:solidFill>
                <a:effectLst/>
                <a:latin typeface="-apple-system"/>
              </a:rPr>
            </a:br>
            <a:r>
              <a:rPr lang="vi-VN" b="0" i="0">
                <a:solidFill>
                  <a:srgbClr val="050E17"/>
                </a:solidFill>
                <a:effectLst/>
                <a:latin typeface="-apple-system"/>
              </a:rPr>
              <a:t>"age": 30,</a:t>
            </a:r>
            <a:br>
              <a:rPr lang="vi-VN" b="0" i="0">
                <a:solidFill>
                  <a:srgbClr val="050E17"/>
                </a:solidFill>
                <a:effectLst/>
                <a:latin typeface="-apple-system"/>
              </a:rPr>
            </a:br>
            <a:r>
              <a:rPr lang="vi-VN" b="0" i="0">
                <a:solidFill>
                  <a:srgbClr val="050E17"/>
                </a:solidFill>
                <a:effectLst/>
                <a:latin typeface="-apple-system"/>
              </a:rPr>
              <a:t>"address": {</a:t>
            </a:r>
            <a:br>
              <a:rPr lang="vi-VN" b="0" i="0">
                <a:solidFill>
                  <a:srgbClr val="050E17"/>
                </a:solidFill>
                <a:effectLst/>
                <a:latin typeface="-apple-system"/>
              </a:rPr>
            </a:br>
            <a:r>
              <a:rPr lang="vi-VN" b="0" i="0">
                <a:solidFill>
                  <a:srgbClr val="050E17"/>
                </a:solidFill>
                <a:effectLst/>
                <a:latin typeface="-apple-system"/>
              </a:rPr>
              <a:t>"street": "123 Main St",</a:t>
            </a:r>
            <a:br>
              <a:rPr lang="vi-VN" b="0" i="0">
                <a:solidFill>
                  <a:srgbClr val="050E17"/>
                </a:solidFill>
                <a:effectLst/>
                <a:latin typeface="-apple-system"/>
              </a:rPr>
            </a:br>
            <a:r>
              <a:rPr lang="vi-VN" b="0" i="0">
                <a:solidFill>
                  <a:srgbClr val="050E17"/>
                </a:solidFill>
                <a:effectLst/>
                <a:latin typeface="-apple-system"/>
              </a:rPr>
              <a:t>"city": "Anytown",</a:t>
            </a:r>
            <a:br>
              <a:rPr lang="vi-VN" b="0" i="0">
                <a:solidFill>
                  <a:srgbClr val="050E17"/>
                </a:solidFill>
                <a:effectLst/>
                <a:latin typeface="-apple-system"/>
              </a:rPr>
            </a:br>
            <a:r>
              <a:rPr lang="vi-VN" b="0" i="0">
                <a:solidFill>
                  <a:srgbClr val="050E17"/>
                </a:solidFill>
                <a:effectLst/>
                <a:latin typeface="-apple-system"/>
              </a:rPr>
              <a:t>"state": "CA",</a:t>
            </a:r>
            <a:br>
              <a:rPr lang="vi-VN" b="0" i="0">
                <a:solidFill>
                  <a:srgbClr val="050E17"/>
                </a:solidFill>
                <a:effectLst/>
                <a:latin typeface="-apple-system"/>
              </a:rPr>
            </a:br>
            <a:r>
              <a:rPr lang="vi-VN" b="0" i="0">
                <a:solidFill>
                  <a:srgbClr val="050E17"/>
                </a:solidFill>
                <a:effectLst/>
                <a:latin typeface="-apple-system"/>
              </a:rPr>
              <a:t>}</a:t>
            </a:r>
            <a:br>
              <a:rPr lang="vi-VN" b="0" i="0">
                <a:solidFill>
                  <a:srgbClr val="050E17"/>
                </a:solidFill>
                <a:effectLst/>
                <a:latin typeface="-apple-system"/>
              </a:rPr>
            </a:br>
            <a:r>
              <a:rPr lang="vi-VN" b="0" i="0">
                <a:solidFill>
                  <a:srgbClr val="050E17"/>
                </a:solidFill>
                <a:effectLst/>
                <a:latin typeface="-apple-system"/>
              </a:rPr>
              <a:t>}</a:t>
            </a:r>
          </a:p>
          <a:p>
            <a:pPr algn="l">
              <a:buFont typeface="+mj-lt"/>
              <a:buAutoNum type="arabicPeriod"/>
            </a:pPr>
            <a:r>
              <a:rPr lang="vi-VN" b="1" i="0">
                <a:solidFill>
                  <a:srgbClr val="0D0D0D"/>
                </a:solidFill>
                <a:effectLst/>
                <a:latin typeface="Söhne"/>
              </a:rPr>
              <a:t>WriteIndented</a:t>
            </a:r>
            <a:endParaRPr lang="vi-VN" b="0" i="0">
              <a:solidFill>
                <a:srgbClr val="0D0D0D"/>
              </a:solidFill>
              <a:effectLst/>
              <a:latin typeface="Söhne"/>
            </a:endParaRPr>
          </a:p>
          <a:p>
            <a:pPr marL="742950" lvl="1" indent="-285750" algn="l">
              <a:buFont typeface="+mj-lt"/>
              <a:buAutoNum type="arabicPeriod"/>
            </a:pPr>
            <a:r>
              <a:rPr lang="vi-VN" b="1" i="0">
                <a:solidFill>
                  <a:srgbClr val="0D0D0D"/>
                </a:solidFill>
                <a:effectLst/>
                <a:latin typeface="Söhne"/>
              </a:rPr>
              <a:t>Mô tả:</a:t>
            </a:r>
            <a:r>
              <a:rPr lang="vi-VN" b="0" i="0">
                <a:solidFill>
                  <a:srgbClr val="0D0D0D"/>
                </a:solidFill>
                <a:effectLst/>
                <a:latin typeface="Söhne"/>
              </a:rPr>
              <a:t> Thiết lập này quyết định liệu JSON có được xuất ra dưới dạng "pretty printing" hay không. Nếu thiết lập là true, JSON sẽ được ghi ra với các khoảng trắng bổ sung để tăng tính dễ đọc; ngược lại nếu là false, JSON sẽ được ghi ra mà không có khoảng trắng thừa, giúp tiết kiệm dung lượng.</a:t>
            </a:r>
          </a:p>
          <a:p>
            <a:pPr algn="l">
              <a:buFont typeface="+mj-lt"/>
              <a:buAutoNum type="arabicPeriod"/>
            </a:pPr>
            <a:r>
              <a:rPr lang="vi-VN" b="1" i="0">
                <a:solidFill>
                  <a:srgbClr val="0D0D0D"/>
                </a:solidFill>
                <a:effectLst/>
                <a:latin typeface="Söhne"/>
              </a:rPr>
              <a:t>AllowTrailingCommas</a:t>
            </a:r>
            <a:endParaRPr lang="vi-VN" b="0" i="0">
              <a:solidFill>
                <a:srgbClr val="0D0D0D"/>
              </a:solidFill>
              <a:effectLst/>
              <a:latin typeface="Söhne"/>
            </a:endParaRPr>
          </a:p>
          <a:p>
            <a:pPr marL="742950" lvl="1" indent="-285750" algn="l">
              <a:buFont typeface="+mj-lt"/>
              <a:buAutoNum type="arabicPeriod"/>
            </a:pPr>
            <a:r>
              <a:rPr lang="vi-VN" b="1" i="0">
                <a:solidFill>
                  <a:srgbClr val="0D0D0D"/>
                </a:solidFill>
                <a:effectLst/>
                <a:latin typeface="Söhne"/>
              </a:rPr>
              <a:t>Mô tả:</a:t>
            </a:r>
            <a:r>
              <a:rPr lang="vi-VN" b="0" i="0">
                <a:solidFill>
                  <a:srgbClr val="0D0D0D"/>
                </a:solidFill>
                <a:effectLst/>
                <a:latin typeface="Söhne"/>
              </a:rPr>
              <a:t> Cho phép một dấu phẩy dư thừa ở cuối danh sách các giá trị trong một đối tượng hoặc mảng JSON. Khi thiết lập này được bật (true), dấu phẩy cuối cùng sẽ được bỏ qua mà không gây ra lỗi trong quá trình phân tích cú pháp JSON.</a:t>
            </a:r>
          </a:p>
          <a:p>
            <a:pPr algn="l">
              <a:buFont typeface="+mj-lt"/>
              <a:buAutoNum type="arabicPeriod"/>
            </a:pPr>
            <a:r>
              <a:rPr lang="vi-VN" b="1" i="0">
                <a:solidFill>
                  <a:srgbClr val="0D0D0D"/>
                </a:solidFill>
                <a:effectLst/>
                <a:latin typeface="Söhne"/>
              </a:rPr>
              <a:t>ReadCommentHandling</a:t>
            </a:r>
            <a:endParaRPr lang="vi-VN" b="0" i="0">
              <a:solidFill>
                <a:srgbClr val="0D0D0D"/>
              </a:solidFill>
              <a:effectLst/>
              <a:latin typeface="Söhne"/>
            </a:endParaRPr>
          </a:p>
          <a:p>
            <a:pPr marL="742950" lvl="1" indent="-285750" algn="l">
              <a:buFont typeface="+mj-lt"/>
              <a:buAutoNum type="arabicPeriod"/>
            </a:pPr>
            <a:r>
              <a:rPr lang="vi-VN" b="1" i="0">
                <a:solidFill>
                  <a:srgbClr val="0D0D0D"/>
                </a:solidFill>
                <a:effectLst/>
                <a:latin typeface="Söhne"/>
              </a:rPr>
              <a:t>Mô tả:</a:t>
            </a:r>
            <a:r>
              <a:rPr lang="vi-VN" b="0" i="0">
                <a:solidFill>
                  <a:srgbClr val="0D0D0D"/>
                </a:solidFill>
                <a:effectLst/>
                <a:latin typeface="Söhne"/>
              </a:rPr>
              <a:t> Quản lý cách mà các bình luận trong JSON được xử lý. Điều này bao gồm việc xác định liệu các bình luận có được bỏ qua, gây lỗi, hay được đọc và giữ lại khi thực hiện quá trình đọc (deserialize) JSON.</a:t>
            </a:r>
          </a:p>
          <a:p>
            <a:pPr algn="l">
              <a:buFont typeface="+mj-lt"/>
              <a:buAutoNum type="arabicPeriod"/>
            </a:pPr>
            <a:r>
              <a:rPr lang="vi-VN" b="1" i="0">
                <a:solidFill>
                  <a:srgbClr val="0D0D0D"/>
                </a:solidFill>
                <a:effectLst/>
                <a:latin typeface="Söhne"/>
              </a:rPr>
              <a:t>PropertyNameCaseInsensitive</a:t>
            </a:r>
            <a:endParaRPr lang="vi-VN" b="0" i="0">
              <a:solidFill>
                <a:srgbClr val="0D0D0D"/>
              </a:solidFill>
              <a:effectLst/>
              <a:latin typeface="Söhne"/>
            </a:endParaRPr>
          </a:p>
          <a:p>
            <a:pPr marL="742950" lvl="1" indent="-285750" algn="l">
              <a:buFont typeface="+mj-lt"/>
              <a:buAutoNum type="arabicPeriod"/>
            </a:pPr>
            <a:r>
              <a:rPr lang="vi-VN" b="1" i="0">
                <a:solidFill>
                  <a:srgbClr val="0D0D0D"/>
                </a:solidFill>
                <a:effectLst/>
                <a:latin typeface="Söhne"/>
              </a:rPr>
              <a:t>Mô tả:</a:t>
            </a:r>
            <a:r>
              <a:rPr lang="vi-VN" b="0" i="0">
                <a:solidFill>
                  <a:srgbClr val="0D0D0D"/>
                </a:solidFill>
                <a:effectLst/>
                <a:latin typeface="Söhne"/>
              </a:rPr>
              <a:t> Quyết định liệu việc so sánh tên thuộc tính trong JSON có phân biệt chữ hoa chữ thường hay không. Nếu thiết lập này là true, việc so sánh tên thuộc tính sẽ không phân biệt chữ hoa chữ thường, điều này hữu ích trong các trường hợp tên thuộc tính có thể viết không nhất quán.</a:t>
            </a:r>
          </a:p>
          <a:p>
            <a:pPr algn="l">
              <a:buFont typeface="+mj-lt"/>
              <a:buAutoNum type="arabicPeriod"/>
            </a:pPr>
            <a:r>
              <a:rPr lang="vi-VN" b="1" i="0">
                <a:solidFill>
                  <a:srgbClr val="0D0D0D"/>
                </a:solidFill>
                <a:effectLst/>
                <a:latin typeface="Söhne"/>
              </a:rPr>
              <a:t>ReferenceHandler</a:t>
            </a:r>
            <a:endParaRPr lang="vi-VN" b="0" i="0">
              <a:solidFill>
                <a:srgbClr val="0D0D0D"/>
              </a:solidFill>
              <a:effectLst/>
              <a:latin typeface="Söhne"/>
            </a:endParaRPr>
          </a:p>
          <a:p>
            <a:pPr marL="742950" lvl="1" indent="-285750" algn="l">
              <a:buFont typeface="+mj-lt"/>
              <a:buAutoNum type="arabicPeriod"/>
            </a:pPr>
            <a:r>
              <a:rPr lang="vi-VN" b="1" i="0">
                <a:solidFill>
                  <a:srgbClr val="0D0D0D"/>
                </a:solidFill>
                <a:effectLst/>
                <a:latin typeface="Söhne"/>
              </a:rPr>
              <a:t>Mô tả:</a:t>
            </a:r>
            <a:r>
              <a:rPr lang="vi-VN" b="0" i="0">
                <a:solidFill>
                  <a:srgbClr val="0D0D0D"/>
                </a:solidFill>
                <a:effectLst/>
                <a:latin typeface="Söhne"/>
              </a:rPr>
              <a:t> Cấu hình cách xử lý các tham chiếu đối tượng trong JSON khi đọc và ghi. Thiết lập này quan trọng trong việc xử lý các vấn đề liên quan đến chu trình tham chiếu, đảm bảo rằng đối tượng không bị ghi hoặc đọc nhiều lần dẫn đến lỗi hoặc dữ liệu không chính xác.</a:t>
            </a:r>
          </a:p>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35</a:t>
            </a:fld>
            <a:endParaRPr lang="en-US"/>
          </a:p>
        </p:txBody>
      </p:sp>
    </p:spTree>
    <p:extLst>
      <p:ext uri="{BB962C8B-B14F-4D97-AF65-F5344CB8AC3E}">
        <p14:creationId xmlns:p14="http://schemas.microsoft.com/office/powerpoint/2010/main" val="36305694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vi-VN" b="1" i="0">
                <a:solidFill>
                  <a:srgbClr val="0D0D0D"/>
                </a:solidFill>
                <a:effectLst/>
                <a:latin typeface="Söhne"/>
              </a:rPr>
              <a:t>PropertyNamingPolicy</a:t>
            </a:r>
            <a:endParaRPr lang="vi-VN" b="0" i="0">
              <a:solidFill>
                <a:srgbClr val="0D0D0D"/>
              </a:solidFill>
              <a:effectLst/>
              <a:latin typeface="Söhne"/>
            </a:endParaRPr>
          </a:p>
          <a:p>
            <a:pPr marL="742950" lvl="1" indent="-285750" algn="l">
              <a:buFont typeface="+mj-lt"/>
              <a:buAutoNum type="arabicPeriod"/>
            </a:pPr>
            <a:r>
              <a:rPr lang="vi-VN" b="1" i="0">
                <a:solidFill>
                  <a:srgbClr val="0D0D0D"/>
                </a:solidFill>
                <a:effectLst/>
                <a:latin typeface="Söhne"/>
              </a:rPr>
              <a:t>Mô tả:</a:t>
            </a:r>
            <a:r>
              <a:rPr lang="vi-VN" b="0" i="0">
                <a:solidFill>
                  <a:srgbClr val="0D0D0D"/>
                </a:solidFill>
                <a:effectLst/>
                <a:latin typeface="Söhne"/>
              </a:rPr>
              <a:t> Đặt hoặc lấy chính sách để chuyển đổi tên của thuộc tính trong đối tượng sang định dạng khác, như camel-casing, hoặc để nguyên không thay đổi. Ví dụ, chuyển từ "PropertyName" sang "propertyName".</a:t>
            </a:r>
          </a:p>
          <a:p>
            <a:pPr algn="l">
              <a:buFont typeface="+mj-lt"/>
              <a:buAutoNum type="arabicPeriod"/>
            </a:pPr>
            <a:r>
              <a:rPr lang="vi-VN" b="1" i="0">
                <a:solidFill>
                  <a:srgbClr val="0D0D0D"/>
                </a:solidFill>
                <a:effectLst/>
                <a:latin typeface="Söhne"/>
              </a:rPr>
              <a:t>DictionaryKeyPolicy</a:t>
            </a:r>
            <a:endParaRPr lang="vi-VN" b="0" i="0">
              <a:solidFill>
                <a:srgbClr val="0D0D0D"/>
              </a:solidFill>
              <a:effectLst/>
              <a:latin typeface="Söhne"/>
            </a:endParaRPr>
          </a:p>
          <a:p>
            <a:pPr marL="742950" lvl="1" indent="-285750" algn="l">
              <a:buFont typeface="+mj-lt"/>
              <a:buAutoNum type="arabicPeriod"/>
            </a:pPr>
            <a:r>
              <a:rPr lang="vi-VN" b="1" i="0">
                <a:solidFill>
                  <a:srgbClr val="0D0D0D"/>
                </a:solidFill>
                <a:effectLst/>
                <a:latin typeface="Söhne"/>
              </a:rPr>
              <a:t>Mô tả:</a:t>
            </a:r>
            <a:r>
              <a:rPr lang="vi-VN" b="0" i="0">
                <a:solidFill>
                  <a:srgbClr val="0D0D0D"/>
                </a:solidFill>
                <a:effectLst/>
                <a:latin typeface="Söhne"/>
              </a:rPr>
              <a:t> Đặt hoặc lấy chính sách để chuyển đổi tên khóa trong một Dictionary sang định dạng khác, thường là camel-casing. Điều này giúp đồng nhất cách đặt tên khi lưu trữ và truy xuất dữ liệu từ các đối tượng kiểu từ điển.</a:t>
            </a:r>
          </a:p>
          <a:p>
            <a:pPr algn="l">
              <a:buFont typeface="+mj-lt"/>
              <a:buAutoNum type="arabicPeriod"/>
            </a:pPr>
            <a:r>
              <a:rPr lang="vi-VN" b="1" i="0">
                <a:solidFill>
                  <a:srgbClr val="0D0D0D"/>
                </a:solidFill>
                <a:effectLst/>
                <a:latin typeface="Söhne"/>
              </a:rPr>
              <a:t>Encoder</a:t>
            </a:r>
            <a:endParaRPr lang="vi-VN" b="0" i="0">
              <a:solidFill>
                <a:srgbClr val="0D0D0D"/>
              </a:solidFill>
              <a:effectLst/>
              <a:latin typeface="Söhne"/>
            </a:endParaRPr>
          </a:p>
          <a:p>
            <a:pPr marL="742950" lvl="1" indent="-285750" algn="l">
              <a:buFont typeface="+mj-lt"/>
              <a:buAutoNum type="arabicPeriod"/>
            </a:pPr>
            <a:r>
              <a:rPr lang="vi-VN" b="1" i="0">
                <a:solidFill>
                  <a:srgbClr val="0D0D0D"/>
                </a:solidFill>
                <a:effectLst/>
                <a:latin typeface="Söhne"/>
              </a:rPr>
              <a:t>Mô tả:</a:t>
            </a:r>
            <a:r>
              <a:rPr lang="vi-VN" b="0" i="0">
                <a:solidFill>
                  <a:srgbClr val="0D0D0D"/>
                </a:solidFill>
                <a:effectLst/>
                <a:latin typeface="Söhne"/>
              </a:rPr>
              <a:t> Đặt hoặc lấy bộ mã hóa (encoder) sử dụng để mã hóa các chuỗi, hoặc để trống để sử dụng bộ mã hóa mặc định. Điều này thường được sử dụng để xử lý đặc biệt các ký tự trong chuỗi khi chúng được ghi vào JSON.</a:t>
            </a:r>
          </a:p>
          <a:p>
            <a:pPr algn="l">
              <a:buFont typeface="+mj-lt"/>
              <a:buAutoNum type="arabicPeriod"/>
            </a:pPr>
            <a:r>
              <a:rPr lang="vi-VN" b="1" i="0">
                <a:solidFill>
                  <a:srgbClr val="0D0D0D"/>
                </a:solidFill>
                <a:effectLst/>
                <a:latin typeface="Söhne"/>
              </a:rPr>
              <a:t>IgnoreNullValues</a:t>
            </a:r>
            <a:endParaRPr lang="vi-VN" b="0" i="0">
              <a:solidFill>
                <a:srgbClr val="0D0D0D"/>
              </a:solidFill>
              <a:effectLst/>
              <a:latin typeface="Söhne"/>
            </a:endParaRPr>
          </a:p>
          <a:p>
            <a:pPr marL="742950" lvl="1" indent="-285750" algn="l">
              <a:buFont typeface="+mj-lt"/>
              <a:buAutoNum type="arabicPeriod"/>
            </a:pPr>
            <a:r>
              <a:rPr lang="vi-VN" b="1" i="0">
                <a:solidFill>
                  <a:srgbClr val="0D0D0D"/>
                </a:solidFill>
                <a:effectLst/>
                <a:latin typeface="Söhne"/>
              </a:rPr>
              <a:t>Mô tả:</a:t>
            </a:r>
            <a:r>
              <a:rPr lang="vi-VN" b="0" i="0">
                <a:solidFill>
                  <a:srgbClr val="0D0D0D"/>
                </a:solidFill>
                <a:effectLst/>
                <a:latin typeface="Söhne"/>
              </a:rPr>
              <a:t> Đặt hoặc lấy giá trị quyết định liệu các giá trị null trong đối tượng có bị bỏ qua khi thực hiện serialize hoặc deserialize hay không. Nếu true, các giá trị null sẽ không được bao gồm trong JSON.</a:t>
            </a:r>
          </a:p>
          <a:p>
            <a:pPr algn="l">
              <a:buFont typeface="+mj-lt"/>
              <a:buAutoNum type="arabicPeriod"/>
            </a:pPr>
            <a:r>
              <a:rPr lang="vi-VN" b="1" i="0">
                <a:solidFill>
                  <a:srgbClr val="0D0D0D"/>
                </a:solidFill>
                <a:effectLst/>
                <a:latin typeface="Söhne"/>
              </a:rPr>
              <a:t>IgnoreReadOnlyProperties</a:t>
            </a:r>
            <a:endParaRPr lang="vi-VN" b="0" i="0">
              <a:solidFill>
                <a:srgbClr val="0D0D0D"/>
              </a:solidFill>
              <a:effectLst/>
              <a:latin typeface="Söhne"/>
            </a:endParaRPr>
          </a:p>
          <a:p>
            <a:pPr marL="742950" lvl="1" indent="-285750" algn="l">
              <a:buFont typeface="+mj-lt"/>
              <a:buAutoNum type="arabicPeriod"/>
            </a:pPr>
            <a:r>
              <a:rPr lang="vi-VN" b="1" i="0">
                <a:solidFill>
                  <a:srgbClr val="0D0D0D"/>
                </a:solidFill>
                <a:effectLst/>
                <a:latin typeface="Söhne"/>
              </a:rPr>
              <a:t>Mô tả:</a:t>
            </a:r>
            <a:r>
              <a:rPr lang="vi-VN" b="0" i="0">
                <a:solidFill>
                  <a:srgbClr val="0D0D0D"/>
                </a:solidFill>
                <a:effectLst/>
                <a:latin typeface="Söhne"/>
              </a:rPr>
              <a:t> Quyết định liệu các thuộc tính chỉ đọc có được bỏ qua khi serialize hay không. Thuộc tính chỉ đọc là các thuộc tính không có setter hoặc được đánh dấu là readonly. Giá trị mặc định là false, nghĩa là các thuộc tính này được bao gồm.</a:t>
            </a:r>
          </a:p>
          <a:p>
            <a:pPr algn="l">
              <a:buFont typeface="+mj-lt"/>
              <a:buAutoNum type="arabicPeriod"/>
            </a:pPr>
            <a:r>
              <a:rPr lang="vi-VN" b="1" i="0">
                <a:solidFill>
                  <a:srgbClr val="0D0D0D"/>
                </a:solidFill>
                <a:effectLst/>
                <a:latin typeface="Söhne"/>
              </a:rPr>
              <a:t>MaxDepth</a:t>
            </a:r>
            <a:endParaRPr lang="vi-VN" b="0" i="0">
              <a:solidFill>
                <a:srgbClr val="0D0D0D"/>
              </a:solidFill>
              <a:effectLst/>
              <a:latin typeface="Söhne"/>
            </a:endParaRPr>
          </a:p>
          <a:p>
            <a:pPr marL="742950" lvl="1" indent="-285750" algn="l">
              <a:buFont typeface="+mj-lt"/>
              <a:buAutoNum type="arabicPeriod"/>
            </a:pPr>
            <a:r>
              <a:rPr lang="vi-VN" b="1" i="0">
                <a:solidFill>
                  <a:srgbClr val="0D0D0D"/>
                </a:solidFill>
                <a:effectLst/>
                <a:latin typeface="Söhne"/>
              </a:rPr>
              <a:t>Mô tả:</a:t>
            </a:r>
            <a:r>
              <a:rPr lang="vi-VN" b="0" i="0">
                <a:solidFill>
                  <a:srgbClr val="0D0D0D"/>
                </a:solidFill>
                <a:effectLst/>
                <a:latin typeface="Söhne"/>
              </a:rPr>
              <a:t> Đặt hoặc lấy độ sâu tối đa cho phép khi thực hiện serialize hoặc deserialize JSON. Giá trị mặc định là 0, tương ứng với độ sâu tối đa là 64. Điều này giúp ngăn chặn lỗi stack overflow do quá trình đệ quy quá sâu, đặc biệt là với các đối tượng phức tạp hoặc liên kết chéo.</a:t>
            </a:r>
          </a:p>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36</a:t>
            </a:fld>
            <a:endParaRPr lang="en-US"/>
          </a:p>
        </p:txBody>
      </p:sp>
    </p:spTree>
    <p:extLst>
      <p:ext uri="{BB962C8B-B14F-4D97-AF65-F5344CB8AC3E}">
        <p14:creationId xmlns:p14="http://schemas.microsoft.com/office/powerpoint/2010/main" val="593001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12165332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050E17"/>
                </a:solidFill>
                <a:effectLst/>
                <a:latin typeface="-apple-system"/>
              </a:rPr>
              <a:t>Mặc định, tất cả các thuộc tính công khai (public) sẽ được serialize. Để bỏ qua các thuộc tính cụ thể, ta có thể sử dụng thuộc tính [JsonIgnore].</a:t>
            </a:r>
          </a:p>
          <a:p>
            <a:pPr algn="l"/>
            <a:r>
              <a:rPr lang="vi-VN" b="0" i="0">
                <a:solidFill>
                  <a:srgbClr val="050E17"/>
                </a:solidFill>
                <a:effectLst/>
                <a:latin typeface="-apple-system"/>
              </a:rPr>
              <a:t>Bộ mã hoá mặc định sẽ chuyển đổi các ký tự không phải ASCII, các </a:t>
            </a:r>
            <a:r>
              <a:rPr lang="vi-VN" b="1" i="0">
                <a:solidFill>
                  <a:srgbClr val="050E17"/>
                </a:solidFill>
                <a:effectLst/>
                <a:latin typeface="-apple-system"/>
              </a:rPr>
              <a:t>ký tự nhạy cảm </a:t>
            </a:r>
            <a:r>
              <a:rPr lang="vi-VN" b="0" i="0">
                <a:solidFill>
                  <a:srgbClr val="050E17"/>
                </a:solidFill>
                <a:effectLst/>
                <a:latin typeface="-apple-system"/>
              </a:rPr>
              <a:t>với HTML trong dải ASCII và các ký tự cần được escape theo chuẩn RFC 8259 JSON.</a:t>
            </a:r>
          </a:p>
          <a:p>
            <a:pPr algn="l"/>
            <a:r>
              <a:rPr lang="vi-VN" b="0" i="0">
                <a:solidFill>
                  <a:srgbClr val="050E17"/>
                </a:solidFill>
                <a:effectLst/>
                <a:latin typeface="-apple-system"/>
              </a:rPr>
              <a:t>Mặc định, định dạng JSON được viết tắt (minified). Để in định dạng JSON một cách đẹp mắt, ta có thể thiết lập JsonSerializerOptions.WriteIndented thành true.</a:t>
            </a:r>
          </a:p>
          <a:p>
            <a:pPr algn="l"/>
            <a:r>
              <a:rPr lang="vi-VN" b="0" i="0">
                <a:solidFill>
                  <a:srgbClr val="050E17"/>
                </a:solidFill>
                <a:effectLst/>
                <a:latin typeface="-apple-system"/>
              </a:rPr>
              <a:t>Mặc định, kiểu đặt tên của tên JSON sẽ phù hợp với tên của .NET. Để đặt tên của các thuộc tính riêng lẻ, ta có thể sử dụng thuộc tính [JsonPropertyName].</a:t>
            </a:r>
          </a:p>
          <a:p>
            <a:pPr algn="l"/>
            <a:r>
              <a:rPr lang="vi-VN" b="0" i="0">
                <a:solidFill>
                  <a:srgbClr val="050E17"/>
                </a:solidFill>
                <a:effectLst/>
                <a:latin typeface="-apple-system"/>
              </a:rPr>
              <a:t>Mặc định, các trường (fields) sẽ bị bỏ qua (sử dụng thuộc tính [JsonInclude] để bao gồm các trường).</a:t>
            </a:r>
          </a:p>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1203883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050E17"/>
                </a:solidFill>
                <a:effectLst/>
                <a:latin typeface="-apple-system"/>
              </a:rPr>
              <a:t>Mặc định, việc khớp tên thuộc tính là phân biệt chữ hoa chữ thường.</a:t>
            </a:r>
          </a:p>
          <a:p>
            <a:pPr algn="l"/>
            <a:r>
              <a:rPr lang="vi-VN" b="0" i="0">
                <a:solidFill>
                  <a:srgbClr val="050E17"/>
                </a:solidFill>
                <a:effectLst/>
                <a:latin typeface="-apple-system"/>
              </a:rPr>
              <a:t>Nếu JSON chứa giá trị cho một thuộc tính chỉ đọc (read-only), giá trị đó sẽ bị bỏ qua và không có ngoại lệ nào được ném ra. Các hàm tạo non-public cũng sẽ bị bỏ qua bởi serializer.</a:t>
            </a:r>
          </a:p>
          <a:p>
            <a:pPr algn="l"/>
            <a:r>
              <a:rPr lang="vi-VN" b="0" i="0">
                <a:solidFill>
                  <a:srgbClr val="050E17"/>
                </a:solidFill>
                <a:effectLst/>
                <a:latin typeface="-apple-system"/>
              </a:rPr>
              <a:t>Phục hồi (Deserialization) sang các đối tượng bất biến (immutable) hoặc các thuộc tính chỉ đọc được hỗ trợ.</a:t>
            </a:r>
          </a:p>
          <a:p>
            <a:pPr algn="l"/>
            <a:r>
              <a:rPr lang="vi-VN" b="0" i="0">
                <a:solidFill>
                  <a:srgbClr val="050E17"/>
                </a:solidFill>
                <a:effectLst/>
                <a:latin typeface="-apple-system"/>
              </a:rPr>
              <a:t>Mặc định, các enum được hỗ trợ dưới dạng số. Ta có thể serialize các tên enum dưới dạng chuỗi.</a:t>
            </a:r>
          </a:p>
          <a:p>
            <a:pPr algn="l"/>
            <a:r>
              <a:rPr lang="vi-VN" b="0" i="0">
                <a:solidFill>
                  <a:srgbClr val="050E17"/>
                </a:solidFill>
                <a:effectLst/>
                <a:latin typeface="-apple-system"/>
              </a:rPr>
              <a:t>Mặc định, các trường (fields) sẽ bị bỏ qua. Sử dụng thuộc tính [JsonInclude] để bao gồm các trường.</a:t>
            </a:r>
          </a:p>
          <a:p>
            <a:pPr algn="l"/>
            <a:r>
              <a:rPr lang="vi-VN" b="0" i="0">
                <a:solidFill>
                  <a:srgbClr val="050E17"/>
                </a:solidFill>
                <a:effectLst/>
                <a:latin typeface="-apple-system"/>
              </a:rPr>
              <a:t>Độ sâu tối đa mặc định là 64.</a:t>
            </a:r>
          </a:p>
          <a:p>
            <a:pPr algn="l"/>
            <a:r>
              <a:rPr lang="vi-VN" b="0" i="0">
                <a:solidFill>
                  <a:srgbClr val="050E17"/>
                </a:solidFill>
                <a:effectLst/>
                <a:latin typeface="-apple-system"/>
              </a:rPr>
              <a:t>Mặc định, các chú thích hoặc dấu phẩy thừa trong JSON sẽ ném ra ngoại lệ. Để cho phép chú thích trong JSON, ta có thể thiết lập thuộc tính JsonSerializerOptions.ReadCommentHandling thành JsonCommentHandling.Skip.</a:t>
            </a:r>
          </a:p>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37027534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Serialization: Trình tự hoá dữ liệu; </a:t>
            </a:r>
            <a:r>
              <a:rPr lang="en-US" sz="1200" b="0">
                <a:solidFill>
                  <a:srgbClr val="111111"/>
                </a:solidFill>
                <a:latin typeface="+mj-lt"/>
              </a:rPr>
              <a:t>Deserialization: Giải trình tự hoá;</a:t>
            </a:r>
          </a:p>
          <a:p>
            <a:pPr algn="l"/>
            <a:r>
              <a:rPr lang="vi-VN" b="0" i="0">
                <a:solidFill>
                  <a:srgbClr val="050E17"/>
                </a:solidFill>
                <a:effectLst/>
                <a:latin typeface="-apple-system"/>
              </a:rPr>
              <a:t>Serialization là quá trình chuyển đổi đối tượng hoặc một tập hợp các </a:t>
            </a:r>
            <a:r>
              <a:rPr lang="vi-VN" b="1" i="0">
                <a:solidFill>
                  <a:srgbClr val="050E17"/>
                </a:solidFill>
                <a:effectLst/>
                <a:latin typeface="-apple-system"/>
              </a:rPr>
              <a:t>đối tượng trong bộ nhớ </a:t>
            </a:r>
            <a:r>
              <a:rPr lang="vi-VN" b="0" i="0">
                <a:solidFill>
                  <a:srgbClr val="050E17"/>
                </a:solidFill>
                <a:effectLst/>
                <a:latin typeface="-apple-system"/>
              </a:rPr>
              <a:t>(gọi là đồ thị đối tượng) thành luồng byte, XML, JSON hoặc định dạng tương tự có thể được lưu trữ hoặc truyền đi qua mạng. </a:t>
            </a:r>
            <a:r>
              <a:rPr lang="vi-VN" b="1" i="0">
                <a:solidFill>
                  <a:srgbClr val="050E17"/>
                </a:solidFill>
                <a:effectLst/>
                <a:latin typeface="-apple-system"/>
              </a:rPr>
              <a:t>Quá trình này cho phép đối tượng được lưu trữ trên đĩa cứng, gửi trên mạng hoặc lưu trữ trong cơ sở dữ liệu. Trong quá trình serialization, trạng thái của đối tượng được lưu trữ, bao gồm các thuộc tính, trường và bất kỳ dữ liệu liên quan nào.</a:t>
            </a:r>
          </a:p>
          <a:p>
            <a:pPr algn="l"/>
            <a:r>
              <a:rPr lang="vi-VN" b="0" i="0">
                <a:solidFill>
                  <a:srgbClr val="050E17"/>
                </a:solidFill>
                <a:effectLst/>
                <a:latin typeface="-apple-system"/>
              </a:rPr>
              <a:t>Deserialization là quá trình ngược lại, trong đó dữ liệu được đọc từ luồng byte, XML, JSON hoặc định dạng tương tự và đối tượng hoặc tập hợp các đối tượng được tái tạo trong bộ nhớ. Quá trình này bao gồm đọc dữ liệu và</a:t>
            </a:r>
            <a:r>
              <a:rPr lang="en-US" b="0" i="0">
                <a:solidFill>
                  <a:srgbClr val="050E17"/>
                </a:solidFill>
                <a:effectLst/>
                <a:latin typeface="-apple-system"/>
              </a:rPr>
              <a:t> </a:t>
            </a:r>
            <a:r>
              <a:rPr lang="vi-VN" b="0" i="0">
                <a:solidFill>
                  <a:srgbClr val="050E17"/>
                </a:solidFill>
                <a:effectLst/>
                <a:latin typeface="-apple-system"/>
              </a:rPr>
              <a:t>tạo ra đối tượng hoặc các đối tượng mà nó đại diện. Kết quả là phiên bản của dữ liệu trong bộ nhớ có thể được sử dụng và điều khiển bởi ứng dụng.</a:t>
            </a:r>
          </a:p>
          <a:p>
            <a:pPr algn="l"/>
            <a:r>
              <a:rPr lang="vi-VN" b="0" i="0">
                <a:solidFill>
                  <a:srgbClr val="050E17"/>
                </a:solidFill>
                <a:effectLst/>
                <a:latin typeface="-apple-system"/>
              </a:rPr>
              <a:t>Serialization và deserialization thường được sử dụng trong các </a:t>
            </a:r>
            <a:r>
              <a:rPr lang="vi-VN" b="1" i="0">
                <a:solidFill>
                  <a:srgbClr val="050E17"/>
                </a:solidFill>
                <a:effectLst/>
                <a:latin typeface="-apple-system"/>
              </a:rPr>
              <a:t>ứng dụng phân tán</a:t>
            </a:r>
            <a:r>
              <a:rPr lang="vi-VN" b="0" i="0">
                <a:solidFill>
                  <a:srgbClr val="050E17"/>
                </a:solidFill>
                <a:effectLst/>
                <a:latin typeface="-apple-system"/>
              </a:rPr>
              <a:t>, nơi mà các đối tượng cần được gửi qua mạng hoặc lưu trữ trong cơ sở dữ liệu. Chúng cho phép đối tượng được lưu trữ và khôi phục một cách dễ dàng, và giúp cho nhiều tiến trình hoặc máy tính có thể chia sẻ cùng một dữ liệu.</a:t>
            </a:r>
            <a:endParaRPr lang="en-US" sz="1200" b="0">
              <a:solidFill>
                <a:srgbClr val="111111"/>
              </a:solidFill>
              <a:latin typeface="+mj-lt"/>
            </a:endParaRPr>
          </a:p>
          <a:p>
            <a:r>
              <a:rPr lang="vi-VN" b="0" i="0">
                <a:solidFill>
                  <a:srgbClr val="222222"/>
                </a:solidFill>
                <a:effectLst/>
                <a:latin typeface="Verdana" panose="020B0604030504040204" pitchFamily="34" charset="0"/>
              </a:rPr>
              <a:t>Lớp </a:t>
            </a:r>
            <a:r>
              <a:rPr lang="vi-VN"/>
              <a:t>XmlSerializer</a:t>
            </a:r>
            <a:r>
              <a:rPr lang="vi-VN" b="0" i="0">
                <a:solidFill>
                  <a:srgbClr val="222222"/>
                </a:solidFill>
                <a:effectLst/>
                <a:latin typeface="Verdana" panose="020B0604030504040204" pitchFamily="34" charset="0"/>
              </a:rPr>
              <a:t>: tương tự như </a:t>
            </a:r>
            <a:r>
              <a:rPr lang="vi-VN"/>
              <a:t>BinaryFormatter</a:t>
            </a:r>
            <a:r>
              <a:rPr lang="vi-VN" b="0" i="0">
                <a:solidFill>
                  <a:srgbClr val="222222"/>
                </a:solidFill>
                <a:effectLst/>
                <a:latin typeface="Verdana" panose="020B0604030504040204" pitchFamily="34" charset="0"/>
              </a:rPr>
              <a:t>, </a:t>
            </a:r>
            <a:r>
              <a:rPr lang="vi-VN"/>
              <a:t>XmlSerializer </a:t>
            </a:r>
            <a:r>
              <a:rPr lang="vi-VN" b="0" i="0">
                <a:solidFill>
                  <a:srgbClr val="222222"/>
                </a:solidFill>
                <a:effectLst/>
                <a:latin typeface="Verdana" panose="020B0604030504040204" pitchFamily="34" charset="0"/>
              </a:rPr>
              <a:t>biến đổi một object về dạng xml và ghi vào một stream, cũng như đọc một file xml và biến đổi về object. Do làm việc với xml là dạng dữ liệu cấp cao, </a:t>
            </a:r>
            <a:r>
              <a:rPr lang="vi-VN"/>
              <a:t>XmlSerializer </a:t>
            </a:r>
            <a:r>
              <a:rPr lang="vi-VN" b="0" i="0">
                <a:solidFill>
                  <a:srgbClr val="222222"/>
                </a:solidFill>
                <a:effectLst/>
                <a:latin typeface="Verdana" panose="020B0604030504040204" pitchFamily="34" charset="0"/>
              </a:rPr>
              <a:t>cần đến hai lớp adapter </a:t>
            </a:r>
            <a:r>
              <a:rPr lang="vi-VN"/>
              <a:t>XmlReader </a:t>
            </a:r>
            <a:r>
              <a:rPr lang="vi-VN" b="0" i="0">
                <a:solidFill>
                  <a:srgbClr val="222222"/>
                </a:solidFill>
                <a:effectLst/>
                <a:latin typeface="Verdana" panose="020B0604030504040204" pitchFamily="34" charset="0"/>
              </a:rPr>
              <a:t>và </a:t>
            </a:r>
            <a:r>
              <a:rPr lang="vi-VN"/>
              <a:t>XmlWriter </a:t>
            </a:r>
            <a:r>
              <a:rPr lang="vi-VN" b="0" i="0">
                <a:solidFill>
                  <a:srgbClr val="222222"/>
                </a:solidFill>
                <a:effectLst/>
                <a:latin typeface="Verdana" panose="020B0604030504040204" pitchFamily="34" charset="0"/>
              </a:rPr>
              <a:t>để làm việc với luồng file.</a:t>
            </a:r>
            <a:r>
              <a:rPr lang="en-US" b="0" i="0">
                <a:solidFill>
                  <a:srgbClr val="222222"/>
                </a:solidFill>
                <a:effectLst/>
                <a:latin typeface="Verdana" panose="020B0604030504040204" pitchFamily="34" charset="0"/>
              </a:rPr>
              <a:t> </a:t>
            </a:r>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22222"/>
                </a:solidFill>
                <a:effectLst/>
                <a:latin typeface="Verdana" panose="020B0604030504040204" pitchFamily="34" charset="0"/>
              </a:rPr>
              <a:t>Xml serialization là nền tảng để truyền dữ liệu trong Asp.net web API và windows communications foundation (WCF).</a:t>
            </a:r>
          </a:p>
          <a:p>
            <a:r>
              <a:rPr lang="en-US" b="0" i="0">
                <a:solidFill>
                  <a:srgbClr val="222222"/>
                </a:solidFill>
                <a:effectLst/>
                <a:latin typeface="Verdana" panose="020B0604030504040204" pitchFamily="34" charset="0"/>
              </a:rPr>
              <a:t>Json serialization cũng là một nền tảng để truyền dữ liệu trong Asp.net web API.</a:t>
            </a:r>
            <a:endParaRPr lang="en-US" b="0"/>
          </a:p>
          <a:p>
            <a:r>
              <a:rPr lang="vi-VN" b="0" i="0">
                <a:solidFill>
                  <a:srgbClr val="050E17"/>
                </a:solidFill>
                <a:effectLst/>
                <a:latin typeface="-apple-system"/>
              </a:rPr>
              <a:t>Data Contract Serializer là lớp trong .NET Framework, được sử dụng để thực hiện quá trình serialization và deserialization của đối tượng thành một luồng XML hoặc tài liệu XML sử dụng một Data Contract (lớp) cung cấp.</a:t>
            </a:r>
            <a:endParaRPr lang="en-US" b="0" i="0">
              <a:solidFill>
                <a:srgbClr val="050E17"/>
              </a:solidFill>
              <a:effectLst/>
              <a:latin typeface="-apple-system"/>
            </a:endParaRPr>
          </a:p>
          <a:p>
            <a:r>
              <a:rPr lang="vi-VN" b="0" i="0">
                <a:solidFill>
                  <a:srgbClr val="050E17"/>
                </a:solidFill>
                <a:effectLst/>
                <a:latin typeface="-apple-system"/>
              </a:rPr>
              <a:t>Data Contract (Hợp đồng dữ liệu) là phương thức để định nghĩa các lớp và đối tượng trong .NET Framework mà có thể được sử dụng để trao đổi dữ liệu giữa các ứng dụng bằng cách sử dụng các định dạng tài liệu như XML, JSON và các cấu trúc dữ liệu tương tự. Các lớp này được đánh dấu bằng các thuộc tính DataContract và các thành viên của lớp được đánh dấu bằng các thuộc tính DataMember.</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1406350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050E17"/>
                </a:solidFill>
                <a:effectLst/>
                <a:latin typeface="-apple-system"/>
              </a:rPr>
              <a:t>The </a:t>
            </a:r>
            <a:r>
              <a:rPr lang="vi-VN" b="0" i="0" u="none" strike="noStrike">
                <a:effectLst/>
                <a:latin typeface="-apple-system"/>
              </a:rPr>
              <a:t>Binary Serializer</a:t>
            </a:r>
            <a:r>
              <a:rPr lang="vi-VN" b="0" i="0">
                <a:solidFill>
                  <a:srgbClr val="050E17"/>
                </a:solidFill>
                <a:effectLst/>
                <a:latin typeface="-apple-system"/>
              </a:rPr>
              <a:t> là cơ chế serialization trong .NET Framework được sử dụng để chuyển đổi trạng thái của đối tượng thành một luồng byte và lưu trữ nó trong phương tiện lưu trữ. Serialization có thể được định nghĩa là quá trình chuyển đổi đối tượng vào một định dạng có thể được lưu trữ hoặc truyền tải, và sau đó phục hồi nó lại sau này.</a:t>
            </a:r>
            <a:endParaRPr lang="en-US" b="0" i="0">
              <a:solidFill>
                <a:srgbClr val="050E17"/>
              </a:solidFill>
              <a:effectLst/>
              <a:latin typeface="-apple-system"/>
            </a:endParaRPr>
          </a:p>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164691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2019104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a:solidFill>
                  <a:srgbClr val="050E17"/>
                </a:solidFill>
                <a:effectLst/>
                <a:latin typeface="-apple-system"/>
              </a:rPr>
              <a:t>Gửi đối tượng đến ứng dụng từ xa bằng cách sử dụng dịch vụ web</a:t>
            </a:r>
          </a:p>
          <a:p>
            <a:pPr algn="l">
              <a:buFont typeface="Arial" panose="020B0604020202020204" pitchFamily="34" charset="0"/>
              <a:buChar char="•"/>
            </a:pPr>
            <a:r>
              <a:rPr lang="vi-VN" b="0" i="0">
                <a:solidFill>
                  <a:srgbClr val="050E17"/>
                </a:solidFill>
                <a:effectLst/>
                <a:latin typeface="-apple-system"/>
              </a:rPr>
              <a:t>Truyền đối tượng từ </a:t>
            </a:r>
            <a:r>
              <a:rPr lang="en-US" b="0" i="0">
                <a:solidFill>
                  <a:srgbClr val="050E17"/>
                </a:solidFill>
                <a:effectLst/>
                <a:latin typeface="-apple-system"/>
              </a:rPr>
              <a:t>miền</a:t>
            </a:r>
            <a:r>
              <a:rPr lang="vi-VN" b="0" i="0">
                <a:solidFill>
                  <a:srgbClr val="050E17"/>
                </a:solidFill>
                <a:effectLst/>
                <a:latin typeface="-apple-system"/>
              </a:rPr>
              <a:t>(domain) này sang </a:t>
            </a:r>
            <a:r>
              <a:rPr lang="en-US" b="0" i="0">
                <a:solidFill>
                  <a:srgbClr val="050E17"/>
                </a:solidFill>
                <a:effectLst/>
                <a:latin typeface="-apple-system"/>
              </a:rPr>
              <a:t>miền </a:t>
            </a:r>
            <a:r>
              <a:rPr lang="vi-VN" b="0" i="0">
                <a:solidFill>
                  <a:srgbClr val="050E17"/>
                </a:solidFill>
                <a:effectLst/>
                <a:latin typeface="-apple-system"/>
              </a:rPr>
              <a:t>khác</a:t>
            </a:r>
          </a:p>
          <a:p>
            <a:pPr algn="l">
              <a:buFont typeface="Arial" panose="020B0604020202020204" pitchFamily="34" charset="0"/>
              <a:buChar char="•"/>
            </a:pPr>
            <a:r>
              <a:rPr lang="vi-VN" b="0" i="0">
                <a:solidFill>
                  <a:srgbClr val="050E17"/>
                </a:solidFill>
                <a:effectLst/>
                <a:latin typeface="-apple-system"/>
              </a:rPr>
              <a:t>Truyền đối tượng qua tường lửa dưới dạng chuỗi JSON hoặc XML</a:t>
            </a:r>
          </a:p>
          <a:p>
            <a:pPr algn="l">
              <a:buFont typeface="Arial" panose="020B0604020202020204" pitchFamily="34" charset="0"/>
              <a:buChar char="•"/>
            </a:pPr>
            <a:r>
              <a:rPr lang="vi-VN" b="0" i="0">
                <a:solidFill>
                  <a:srgbClr val="050E17"/>
                </a:solidFill>
                <a:effectLst/>
                <a:latin typeface="-apple-system"/>
              </a:rPr>
              <a:t>Giữ thông tin bảo mật hoặc thông tin cụ thể cho người dùng qua các ứng dụng khác nhau</a:t>
            </a:r>
          </a:p>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3627399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1296791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5/12/2024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5/12/2024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9767" y="2231626"/>
            <a:ext cx="10992465"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Working with XML and JSON Serializing</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5246952" cy="575433"/>
          </a:xfrm>
        </p:spPr>
        <p:txBody>
          <a:bodyPr>
            <a:noAutofit/>
          </a:bodyPr>
          <a:lstStyle/>
          <a:p>
            <a:r>
              <a:rPr lang="en-US" sz="4000" b="1"/>
              <a:t>What is the XML?</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00351" y="1346086"/>
            <a:ext cx="12255053" cy="523220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XML stands for Extensible Markup Language. It is a text-based markup language derived from Standard Generalized Markup Language (SGML)</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XML tags identify the data and are used to store and organize the data, rather than specifying how to display it like HTML tags, which are used to display the data. There are three important characteristics of XML that make it useful in a variety of systems and solutions: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XML is extensible: XML allows us to create our self-descriptive tags, or language, that suits our the application</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XML carries the data, does not present it: XML allows us to store the data irrespective of how it will be presented</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XML is a public standard: XML was developed by an organization called the World Wide Web Consortium (W3C) and is available as an open standard</a:t>
            </a:r>
            <a:endParaRPr lang="en-US" sz="2300" dirty="0"/>
          </a:p>
        </p:txBody>
      </p:sp>
    </p:spTree>
    <p:extLst>
      <p:ext uri="{BB962C8B-B14F-4D97-AF65-F5344CB8AC3E}">
        <p14:creationId xmlns:p14="http://schemas.microsoft.com/office/powerpoint/2010/main" val="1079036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What is the XML?</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53221" y="1385420"/>
            <a:ext cx="12255053"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XML document can have only one root element. The following diagram depicts the syntax rules to write different types of markup and text in an XML document</a:t>
            </a:r>
            <a:endParaRPr lang="en-US" sz="2300" dirty="0"/>
          </a:p>
        </p:txBody>
      </p:sp>
      <p:grpSp>
        <p:nvGrpSpPr>
          <p:cNvPr id="74" name="Group 73">
            <a:extLst>
              <a:ext uri="{FF2B5EF4-FFF2-40B4-BE49-F238E27FC236}">
                <a16:creationId xmlns:a16="http://schemas.microsoft.com/office/drawing/2014/main" id="{59CA01FF-445C-49EA-8BF5-A4657737ADBD}"/>
              </a:ext>
            </a:extLst>
          </p:cNvPr>
          <p:cNvGrpSpPr/>
          <p:nvPr/>
        </p:nvGrpSpPr>
        <p:grpSpPr>
          <a:xfrm>
            <a:off x="350023" y="2949677"/>
            <a:ext cx="11611736" cy="3258639"/>
            <a:chOff x="399183" y="2959509"/>
            <a:chExt cx="11611736" cy="3258639"/>
          </a:xfrm>
        </p:grpSpPr>
        <p:pic>
          <p:nvPicPr>
            <p:cNvPr id="5" name="Picture 4">
              <a:extLst>
                <a:ext uri="{FF2B5EF4-FFF2-40B4-BE49-F238E27FC236}">
                  <a16:creationId xmlns:a16="http://schemas.microsoft.com/office/drawing/2014/main" id="{D06C1CD5-8B19-46A7-A8D4-991D061C1D14}"/>
                </a:ext>
              </a:extLst>
            </p:cNvPr>
            <p:cNvPicPr>
              <a:picLocks noChangeAspect="1"/>
            </p:cNvPicPr>
            <p:nvPr/>
          </p:nvPicPr>
          <p:blipFill>
            <a:blip r:embed="rId3"/>
            <a:stretch>
              <a:fillRect/>
            </a:stretch>
          </p:blipFill>
          <p:spPr>
            <a:xfrm>
              <a:off x="399183" y="3013871"/>
              <a:ext cx="4952065" cy="3204277"/>
            </a:xfrm>
            <a:prstGeom prst="rect">
              <a:avLst/>
            </a:prstGeom>
          </p:spPr>
        </p:pic>
        <p:pic>
          <p:nvPicPr>
            <p:cNvPr id="11" name="Picture 10">
              <a:extLst>
                <a:ext uri="{FF2B5EF4-FFF2-40B4-BE49-F238E27FC236}">
                  <a16:creationId xmlns:a16="http://schemas.microsoft.com/office/drawing/2014/main" id="{DB67F5DE-2705-4B2B-96AB-BD49C94CFD59}"/>
                </a:ext>
              </a:extLst>
            </p:cNvPr>
            <p:cNvPicPr>
              <a:picLocks noChangeAspect="1"/>
            </p:cNvPicPr>
            <p:nvPr/>
          </p:nvPicPr>
          <p:blipFill>
            <a:blip r:embed="rId4"/>
            <a:stretch>
              <a:fillRect/>
            </a:stretch>
          </p:blipFill>
          <p:spPr>
            <a:xfrm>
              <a:off x="6610854" y="3013871"/>
              <a:ext cx="5400065" cy="3204277"/>
            </a:xfrm>
            <a:prstGeom prst="rect">
              <a:avLst/>
            </a:prstGeom>
          </p:spPr>
        </p:pic>
        <p:cxnSp>
          <p:nvCxnSpPr>
            <p:cNvPr id="13" name="Connector: Elbow 12">
              <a:extLst>
                <a:ext uri="{FF2B5EF4-FFF2-40B4-BE49-F238E27FC236}">
                  <a16:creationId xmlns:a16="http://schemas.microsoft.com/office/drawing/2014/main" id="{D47BB10A-94EC-4A18-8211-3134C224EFD8}"/>
                </a:ext>
              </a:extLst>
            </p:cNvPr>
            <p:cNvCxnSpPr>
              <a:cxnSpLocks/>
            </p:cNvCxnSpPr>
            <p:nvPr/>
          </p:nvCxnSpPr>
          <p:spPr>
            <a:xfrm rot="10800000" flipV="1">
              <a:off x="1170039" y="3018611"/>
              <a:ext cx="5440816" cy="181786"/>
            </a:xfrm>
            <a:prstGeom prst="bentConnector3">
              <a:avLst>
                <a:gd name="adj1" fmla="val 10005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1B891B4-262B-4FDC-9E41-DC014A897447}"/>
                </a:ext>
              </a:extLst>
            </p:cNvPr>
            <p:cNvSpPr/>
            <p:nvPr/>
          </p:nvSpPr>
          <p:spPr>
            <a:xfrm>
              <a:off x="6610854" y="2959509"/>
              <a:ext cx="4411107" cy="27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C377BD30-0718-40C8-8C45-1E91F48DC99B}"/>
                </a:ext>
              </a:extLst>
            </p:cNvPr>
            <p:cNvCxnSpPr>
              <a:cxnSpLocks/>
            </p:cNvCxnSpPr>
            <p:nvPr/>
          </p:nvCxnSpPr>
          <p:spPr>
            <a:xfrm flipH="1">
              <a:off x="3342971" y="4925961"/>
              <a:ext cx="4699817" cy="7570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EB55331-E6B2-4051-AFA0-16B1CEAF9969}"/>
                </a:ext>
              </a:extLst>
            </p:cNvPr>
            <p:cNvCxnSpPr>
              <a:cxnSpLocks/>
            </p:cNvCxnSpPr>
            <p:nvPr/>
          </p:nvCxnSpPr>
          <p:spPr>
            <a:xfrm flipH="1">
              <a:off x="5331584" y="5643717"/>
              <a:ext cx="2937346" cy="4737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B2AAB154-C3E3-4536-8817-C6E296D23ACA}"/>
                </a:ext>
              </a:extLst>
            </p:cNvPr>
            <p:cNvCxnSpPr>
              <a:cxnSpLocks/>
            </p:cNvCxnSpPr>
            <p:nvPr/>
          </p:nvCxnSpPr>
          <p:spPr>
            <a:xfrm rot="10800000" flipV="1">
              <a:off x="838200" y="4106445"/>
              <a:ext cx="6636508" cy="1547727"/>
            </a:xfrm>
            <a:prstGeom prst="bentConnector3">
              <a:avLst>
                <a:gd name="adj1" fmla="val 100076"/>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75" name="Rectangle 74">
            <a:extLst>
              <a:ext uri="{FF2B5EF4-FFF2-40B4-BE49-F238E27FC236}">
                <a16:creationId xmlns:a16="http://schemas.microsoft.com/office/drawing/2014/main" id="{9217E2AC-3F31-43C7-A07E-635D64221442}"/>
              </a:ext>
            </a:extLst>
          </p:cNvPr>
          <p:cNvSpPr/>
          <p:nvPr/>
        </p:nvSpPr>
        <p:spPr>
          <a:xfrm>
            <a:off x="9169630" y="5216626"/>
            <a:ext cx="757955" cy="2362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Connector: Elbow 76">
            <a:extLst>
              <a:ext uri="{FF2B5EF4-FFF2-40B4-BE49-F238E27FC236}">
                <a16:creationId xmlns:a16="http://schemas.microsoft.com/office/drawing/2014/main" id="{C45D2EE4-3AB7-40D1-905D-F4772E7E2599}"/>
              </a:ext>
            </a:extLst>
          </p:cNvPr>
          <p:cNvCxnSpPr>
            <a:cxnSpLocks/>
          </p:cNvCxnSpPr>
          <p:nvPr/>
        </p:nvCxnSpPr>
        <p:spPr>
          <a:xfrm rot="10800000">
            <a:off x="4847304" y="3633963"/>
            <a:ext cx="4322329" cy="1602326"/>
          </a:xfrm>
          <a:prstGeom prst="bentConnector3">
            <a:avLst>
              <a:gd name="adj1" fmla="val 100044"/>
            </a:avLst>
          </a:prstGeom>
          <a:ln w="19050">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B7B517B4-B851-4BBF-828B-25536C05D5B1}"/>
              </a:ext>
            </a:extLst>
          </p:cNvPr>
          <p:cNvSpPr/>
          <p:nvPr/>
        </p:nvSpPr>
        <p:spPr>
          <a:xfrm>
            <a:off x="7979796" y="4708161"/>
            <a:ext cx="879069" cy="286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4778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9935" y="2290619"/>
            <a:ext cx="1101212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XmlDataProvider in WPF Application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476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8" name="TextBox 7">
            <a:extLst>
              <a:ext uri="{FF2B5EF4-FFF2-40B4-BE49-F238E27FC236}">
                <a16:creationId xmlns:a16="http://schemas.microsoft.com/office/drawing/2014/main" id="{064E49D6-8DEC-4C99-9B89-C1BFECFDA4A2}"/>
              </a:ext>
            </a:extLst>
          </p:cNvPr>
          <p:cNvSpPr txBox="1"/>
          <p:nvPr/>
        </p:nvSpPr>
        <p:spPr>
          <a:xfrm>
            <a:off x="188709" y="653999"/>
            <a:ext cx="12003291" cy="1154162"/>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1.Create a WPF app named </a:t>
            </a:r>
            <a:r>
              <a:rPr lang="en-US" sz="2300" b="1">
                <a:solidFill>
                  <a:srgbClr val="111111"/>
                </a:solidFill>
                <a:latin typeface="+mj-lt"/>
              </a:rPr>
              <a:t>ContactListApp</a:t>
            </a:r>
          </a:p>
          <a:p>
            <a:pPr algn="just">
              <a:buClr>
                <a:srgbClr val="973735"/>
              </a:buClr>
              <a:buSzPct val="50000"/>
              <a:tabLst>
                <a:tab pos="461963" algn="l"/>
              </a:tabLst>
              <a:defRPr/>
            </a:pPr>
            <a:r>
              <a:rPr lang="en-US" sz="2300">
                <a:solidFill>
                  <a:srgbClr val="111111"/>
                </a:solidFill>
                <a:latin typeface="+mj-lt"/>
              </a:rPr>
              <a:t>2.Right-click on the project | Add |  New Item, select XML File then rename to </a:t>
            </a:r>
            <a:r>
              <a:rPr lang="en-US" sz="2300" b="1">
                <a:solidFill>
                  <a:srgbClr val="111111"/>
                </a:solidFill>
                <a:latin typeface="+mj-lt"/>
              </a:rPr>
              <a:t>Contacts.xml </a:t>
            </a:r>
            <a:r>
              <a:rPr lang="en-US" sz="2300">
                <a:solidFill>
                  <a:srgbClr val="111111"/>
                </a:solidFill>
                <a:latin typeface="+mj-lt"/>
              </a:rPr>
              <a:t>, click Add and write contents as follows:</a:t>
            </a:r>
          </a:p>
        </p:txBody>
      </p:sp>
      <p:sp>
        <p:nvSpPr>
          <p:cNvPr id="10" name="TextBox 9">
            <a:extLst>
              <a:ext uri="{FF2B5EF4-FFF2-40B4-BE49-F238E27FC236}">
                <a16:creationId xmlns:a16="http://schemas.microsoft.com/office/drawing/2014/main" id="{CE46B612-1D38-4366-A439-889CD52B09F8}"/>
              </a:ext>
            </a:extLst>
          </p:cNvPr>
          <p:cNvSpPr txBox="1"/>
          <p:nvPr/>
        </p:nvSpPr>
        <p:spPr>
          <a:xfrm>
            <a:off x="2463929" y="1871762"/>
            <a:ext cx="7334866" cy="4524315"/>
          </a:xfrm>
          <a:prstGeom prst="rect">
            <a:avLst/>
          </a:prstGeom>
          <a:noFill/>
          <a:ln w="19050">
            <a:solidFill>
              <a:schemeClr val="accent1"/>
            </a:solidFill>
          </a:ln>
        </p:spPr>
        <p:txBody>
          <a:bodyPr wrap="square">
            <a:spAutoFit/>
          </a:bodyPr>
          <a:lstStyle/>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xml</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version</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1.0</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encoding</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utf-8</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 ?&gt;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ContactList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1"/>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Id</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001</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 &gt;</a:t>
            </a:r>
            <a:r>
              <a:rPr lang="en-US" sz="1600">
                <a:solidFill>
                  <a:srgbClr val="000000"/>
                </a:solidFill>
                <a:latin typeface="Consolas" panose="020B0609020204030204" pitchFamily="49" charset="0"/>
              </a:rPr>
              <a:t>Maria Anders</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Alfreds Futterkiste</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030-0074321</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1"/>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Id</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002</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 &gt;</a:t>
            </a:r>
            <a:r>
              <a:rPr lang="en-US" sz="1600">
                <a:solidFill>
                  <a:srgbClr val="000000"/>
                </a:solidFill>
                <a:latin typeface="Consolas" panose="020B0609020204030204" pitchFamily="49" charset="0"/>
              </a:rPr>
              <a:t>Thomas Hardy</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Around  </a:t>
            </a:r>
            <a:r>
              <a:rPr lang="en-US" sz="1600">
                <a:solidFill>
                  <a:srgbClr val="FF0000"/>
                </a:solidFill>
                <a:latin typeface="Consolas" panose="020B0609020204030204" pitchFamily="49" charset="0"/>
              </a:rPr>
              <a:t>&amp;amp;</a:t>
            </a:r>
            <a:r>
              <a:rPr lang="en-US" sz="1600">
                <a:solidFill>
                  <a:srgbClr val="000000"/>
                </a:solidFill>
                <a:latin typeface="Consolas" panose="020B0609020204030204" pitchFamily="49" charset="0"/>
              </a:rPr>
              <a:t> The Horn</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(171) 555-7788</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1"/>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Id</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003</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 &gt;</a:t>
            </a:r>
            <a:r>
              <a:rPr lang="en-US" sz="1600">
                <a:solidFill>
                  <a:srgbClr val="000000"/>
                </a:solidFill>
                <a:latin typeface="Consolas" panose="020B0609020204030204" pitchFamily="49" charset="0"/>
              </a:rPr>
              <a:t>Elizabeth Lincoln</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Bottom-Dollar </a:t>
            </a:r>
            <a:r>
              <a:rPr lang="en-US" sz="1600">
                <a:solidFill>
                  <a:srgbClr val="FF0000"/>
                </a:solidFill>
                <a:latin typeface="Consolas" panose="020B0609020204030204" pitchFamily="49" charset="0"/>
              </a:rPr>
              <a:t>&amp;amp;</a:t>
            </a:r>
            <a:r>
              <a:rPr lang="en-US" sz="1600">
                <a:solidFill>
                  <a:srgbClr val="000000"/>
                </a:solidFill>
                <a:latin typeface="Consolas" panose="020B0609020204030204" pitchFamily="49" charset="0"/>
              </a:rPr>
              <a:t> Markets</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(604) 555-4729</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1"/>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ContactList</a:t>
            </a:r>
            <a:r>
              <a:rPr lang="en-US" sz="1600">
                <a:solidFill>
                  <a:srgbClr val="0000FF"/>
                </a:solidFill>
                <a:latin typeface="Consolas" panose="020B0609020204030204" pitchFamily="49" charset="0"/>
              </a:rPr>
              <a:t>&gt;</a:t>
            </a:r>
            <a:endParaRPr lang="en-US" sz="1600"/>
          </a:p>
        </p:txBody>
      </p:sp>
    </p:spTree>
    <p:extLst>
      <p:ext uri="{BB962C8B-B14F-4D97-AF65-F5344CB8AC3E}">
        <p14:creationId xmlns:p14="http://schemas.microsoft.com/office/powerpoint/2010/main" val="100791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6" name="TextBox 5">
            <a:extLst>
              <a:ext uri="{FF2B5EF4-FFF2-40B4-BE49-F238E27FC236}">
                <a16:creationId xmlns:a16="http://schemas.microsoft.com/office/drawing/2014/main" id="{051AF3A8-8827-40B4-8B34-99BA899DD4AD}"/>
              </a:ext>
            </a:extLst>
          </p:cNvPr>
          <p:cNvSpPr txBox="1"/>
          <p:nvPr/>
        </p:nvSpPr>
        <p:spPr>
          <a:xfrm>
            <a:off x="188709" y="753142"/>
            <a:ext cx="12003291" cy="800219"/>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3.Right-click on the project, select </a:t>
            </a:r>
            <a:r>
              <a:rPr lang="en-US" sz="2300" b="1">
                <a:solidFill>
                  <a:srgbClr val="111111"/>
                </a:solidFill>
                <a:latin typeface="+mj-lt"/>
              </a:rPr>
              <a:t>Edit Project File </a:t>
            </a:r>
            <a:r>
              <a:rPr lang="en-US" sz="2300">
                <a:solidFill>
                  <a:srgbClr val="111111"/>
                </a:solidFill>
                <a:latin typeface="+mj-lt"/>
              </a:rPr>
              <a:t>and write config information as follows then press </a:t>
            </a:r>
            <a:r>
              <a:rPr lang="en-US" sz="2300" b="1">
                <a:solidFill>
                  <a:srgbClr val="111111"/>
                </a:solidFill>
                <a:latin typeface="+mj-lt"/>
              </a:rPr>
              <a:t>Crtl+S</a:t>
            </a:r>
            <a:r>
              <a:rPr lang="en-US" sz="2300">
                <a:solidFill>
                  <a:srgbClr val="111111"/>
                </a:solidFill>
                <a:latin typeface="+mj-lt"/>
              </a:rPr>
              <a:t> to save:</a:t>
            </a:r>
          </a:p>
        </p:txBody>
      </p:sp>
      <p:grpSp>
        <p:nvGrpSpPr>
          <p:cNvPr id="5" name="Group 4">
            <a:extLst>
              <a:ext uri="{FF2B5EF4-FFF2-40B4-BE49-F238E27FC236}">
                <a16:creationId xmlns:a16="http://schemas.microsoft.com/office/drawing/2014/main" id="{1F82FA20-9047-4966-A46C-9552AE4682D9}"/>
              </a:ext>
            </a:extLst>
          </p:cNvPr>
          <p:cNvGrpSpPr/>
          <p:nvPr/>
        </p:nvGrpSpPr>
        <p:grpSpPr>
          <a:xfrm>
            <a:off x="1216010" y="1661861"/>
            <a:ext cx="9741303" cy="4708981"/>
            <a:chOff x="1422486" y="1652029"/>
            <a:chExt cx="9741303" cy="4708981"/>
          </a:xfrm>
        </p:grpSpPr>
        <p:sp>
          <p:nvSpPr>
            <p:cNvPr id="7" name="TextBox 6">
              <a:extLst>
                <a:ext uri="{FF2B5EF4-FFF2-40B4-BE49-F238E27FC236}">
                  <a16:creationId xmlns:a16="http://schemas.microsoft.com/office/drawing/2014/main" id="{82E9DC88-AC28-4455-AC0E-C4A489DBAA24}"/>
                </a:ext>
              </a:extLst>
            </p:cNvPr>
            <p:cNvSpPr txBox="1"/>
            <p:nvPr/>
          </p:nvSpPr>
          <p:spPr>
            <a:xfrm>
              <a:off x="1422486" y="1652029"/>
              <a:ext cx="9741303" cy="4708981"/>
            </a:xfrm>
            <a:prstGeom prst="rect">
              <a:avLst/>
            </a:prstGeom>
            <a:noFill/>
            <a:ln w="19050">
              <a:solidFill>
                <a:schemeClr val="accent1"/>
              </a:solidFill>
            </a:ln>
          </p:spPr>
          <p:txBody>
            <a:bodyPr wrap="square">
              <a:spAutoFit/>
            </a:bodyPr>
            <a:lstStyle/>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Project</a:t>
              </a:r>
              <a:r>
                <a:rPr lang="en-US" sz="2000">
                  <a:solidFill>
                    <a:srgbClr val="0000FF"/>
                  </a:solidFill>
                  <a:latin typeface="Consolas" panose="020B0609020204030204" pitchFamily="49" charset="0"/>
                </a:rPr>
                <a:t> </a:t>
              </a:r>
              <a:r>
                <a:rPr lang="en-US" sz="2000">
                  <a:solidFill>
                    <a:srgbClr val="FF0000"/>
                  </a:solidFill>
                  <a:latin typeface="Consolas" panose="020B0609020204030204" pitchFamily="49" charset="0"/>
                </a:rPr>
                <a:t>Sdk</a:t>
              </a:r>
              <a:r>
                <a:rPr lang="en-US" sz="2000">
                  <a:solidFill>
                    <a:srgbClr val="0000FF"/>
                  </a:solidFill>
                  <a:latin typeface="Consolas" panose="020B0609020204030204" pitchFamily="49" charset="0"/>
                </a:rPr>
                <a:t>=</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Microsoft.NET.Sdk</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PropertyGroup</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OutputType</a:t>
              </a:r>
              <a:r>
                <a:rPr lang="en-US" sz="2000">
                  <a:solidFill>
                    <a:srgbClr val="0000FF"/>
                  </a:solidFill>
                  <a:latin typeface="Consolas" panose="020B0609020204030204" pitchFamily="49" charset="0"/>
                </a:rPr>
                <a:t>&gt;</a:t>
              </a:r>
              <a:r>
                <a:rPr lang="en-US" sz="2000">
                  <a:solidFill>
                    <a:srgbClr val="000000"/>
                  </a:solidFill>
                  <a:latin typeface="Consolas" panose="020B0609020204030204" pitchFamily="49" charset="0"/>
                </a:rPr>
                <a:t>WinExe</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OutputType</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TargetFramework</a:t>
              </a:r>
              <a:r>
                <a:rPr lang="en-US" sz="2000">
                  <a:solidFill>
                    <a:srgbClr val="0000FF"/>
                  </a:solidFill>
                  <a:latin typeface="Consolas" panose="020B0609020204030204" pitchFamily="49" charset="0"/>
                </a:rPr>
                <a:t>&gt;</a:t>
              </a:r>
              <a:r>
                <a:rPr lang="en-US" sz="2000">
                  <a:solidFill>
                    <a:srgbClr val="000000"/>
                  </a:solidFill>
                  <a:latin typeface="Consolas" panose="020B0609020204030204" pitchFamily="49" charset="0"/>
                </a:rPr>
                <a:t>net5.0-windows</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TargetFramework</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UseWPF</a:t>
              </a:r>
              <a:r>
                <a:rPr lang="en-US" sz="2000">
                  <a:solidFill>
                    <a:srgbClr val="0000FF"/>
                  </a:solidFill>
                  <a:latin typeface="Consolas" panose="020B0609020204030204" pitchFamily="49" charset="0"/>
                </a:rPr>
                <a:t>&gt;</a:t>
              </a:r>
              <a:r>
                <a:rPr lang="en-US" sz="2000">
                  <a:solidFill>
                    <a:srgbClr val="000000"/>
                  </a:solidFill>
                  <a:latin typeface="Consolas" panose="020B0609020204030204" pitchFamily="49" charset="0"/>
                </a:rPr>
                <a:t>true</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UseWPF</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PropertyGroup</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ItemGroup</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Content</a:t>
              </a:r>
              <a:r>
                <a:rPr lang="en-US" sz="2000">
                  <a:solidFill>
                    <a:srgbClr val="0000FF"/>
                  </a:solidFill>
                  <a:latin typeface="Consolas" panose="020B0609020204030204" pitchFamily="49" charset="0"/>
                </a:rPr>
                <a:t> </a:t>
              </a:r>
              <a:r>
                <a:rPr lang="en-US" sz="2000">
                  <a:solidFill>
                    <a:srgbClr val="FF0000"/>
                  </a:solidFill>
                  <a:latin typeface="Consolas" panose="020B0609020204030204" pitchFamily="49" charset="0"/>
                </a:rPr>
                <a:t>Include</a:t>
              </a:r>
              <a:r>
                <a:rPr lang="en-US" sz="2000">
                  <a:solidFill>
                    <a:srgbClr val="0000FF"/>
                  </a:solidFill>
                  <a:latin typeface="Consolas" panose="020B0609020204030204" pitchFamily="49" charset="0"/>
                </a:rPr>
                <a:t>=</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Contacts.xml</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&gt;      		&lt;</a:t>
              </a:r>
              <a:r>
                <a:rPr lang="en-US" sz="2000">
                  <a:solidFill>
                    <a:srgbClr val="A31515"/>
                  </a:solidFill>
                  <a:latin typeface="Consolas" panose="020B0609020204030204" pitchFamily="49" charset="0"/>
                </a:rPr>
                <a:t>CopyToOutputDirectory</a:t>
              </a:r>
              <a:r>
                <a:rPr lang="en-US" sz="2000">
                  <a:solidFill>
                    <a:srgbClr val="0000FF"/>
                  </a:solidFill>
                  <a:latin typeface="Consolas" panose="020B0609020204030204" pitchFamily="49" charset="0"/>
                </a:rPr>
                <a:t>&gt;</a:t>
              </a:r>
              <a:r>
                <a:rPr lang="en-US" sz="2000">
                  <a:solidFill>
                    <a:srgbClr val="000000"/>
                  </a:solidFill>
                  <a:latin typeface="Consolas" panose="020B0609020204030204" pitchFamily="49" charset="0"/>
                </a:rPr>
                <a:t>PreserveNewest</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CopyToOutputDirectory</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pPr lvl="1"/>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Content</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ItemGroup</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Project</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592A2B64-BED7-47E7-9DFF-5877B87B479F}"/>
                </a:ext>
              </a:extLst>
            </p:cNvPr>
            <p:cNvSpPr/>
            <p:nvPr/>
          </p:nvSpPr>
          <p:spPr>
            <a:xfrm>
              <a:off x="1669559" y="4166070"/>
              <a:ext cx="9352402" cy="14955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4123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8" name="TextBox 7">
            <a:extLst>
              <a:ext uri="{FF2B5EF4-FFF2-40B4-BE49-F238E27FC236}">
                <a16:creationId xmlns:a16="http://schemas.microsoft.com/office/drawing/2014/main" id="{064E49D6-8DEC-4C99-9B89-C1BFECFDA4A2}"/>
              </a:ext>
            </a:extLst>
          </p:cNvPr>
          <p:cNvSpPr txBox="1"/>
          <p:nvPr/>
        </p:nvSpPr>
        <p:spPr>
          <a:xfrm>
            <a:off x="188710" y="614671"/>
            <a:ext cx="7254310" cy="446276"/>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4.Write code for </a:t>
            </a:r>
            <a:r>
              <a:rPr lang="en-US" sz="2300" b="1">
                <a:solidFill>
                  <a:srgbClr val="111111"/>
                </a:solidFill>
                <a:latin typeface="+mj-lt"/>
              </a:rPr>
              <a:t>MainWindow.xaml </a:t>
            </a:r>
            <a:r>
              <a:rPr lang="en-US" sz="2300">
                <a:solidFill>
                  <a:srgbClr val="111111"/>
                </a:solidFill>
                <a:latin typeface="+mj-lt"/>
              </a:rPr>
              <a:t>as follows:</a:t>
            </a:r>
            <a:endParaRPr lang="en-US" sz="2300" b="1">
              <a:solidFill>
                <a:srgbClr val="111111"/>
              </a:solidFill>
              <a:latin typeface="+mj-lt"/>
            </a:endParaRPr>
          </a:p>
        </p:txBody>
      </p:sp>
      <p:grpSp>
        <p:nvGrpSpPr>
          <p:cNvPr id="5" name="Group 4">
            <a:extLst>
              <a:ext uri="{FF2B5EF4-FFF2-40B4-BE49-F238E27FC236}">
                <a16:creationId xmlns:a16="http://schemas.microsoft.com/office/drawing/2014/main" id="{8FE66C38-B882-41FC-8222-4D3D9588E076}"/>
              </a:ext>
            </a:extLst>
          </p:cNvPr>
          <p:cNvGrpSpPr/>
          <p:nvPr/>
        </p:nvGrpSpPr>
        <p:grpSpPr>
          <a:xfrm>
            <a:off x="867696" y="1060947"/>
            <a:ext cx="10459627" cy="5401479"/>
            <a:chOff x="267364" y="1060947"/>
            <a:chExt cx="10459627" cy="5401479"/>
          </a:xfrm>
        </p:grpSpPr>
        <p:sp>
          <p:nvSpPr>
            <p:cNvPr id="9" name="TextBox 8">
              <a:extLst>
                <a:ext uri="{FF2B5EF4-FFF2-40B4-BE49-F238E27FC236}">
                  <a16:creationId xmlns:a16="http://schemas.microsoft.com/office/drawing/2014/main" id="{0DA98458-A80B-415C-9E6A-4636264C591D}"/>
                </a:ext>
              </a:extLst>
            </p:cNvPr>
            <p:cNvSpPr txBox="1"/>
            <p:nvPr/>
          </p:nvSpPr>
          <p:spPr>
            <a:xfrm>
              <a:off x="267364" y="1060947"/>
              <a:ext cx="10459627" cy="5401479"/>
            </a:xfrm>
            <a:prstGeom prst="rect">
              <a:avLst/>
            </a:prstGeom>
            <a:noFill/>
            <a:ln w="19050">
              <a:solidFill>
                <a:srgbClr val="0070C0"/>
              </a:solidFill>
            </a:ln>
          </p:spPr>
          <p:txBody>
            <a:bodyPr wrap="square">
              <a:spAutoFit/>
            </a:bodyPr>
            <a:lstStyle/>
            <a:p>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a:t>
              </a:r>
              <a:r>
                <a:rPr lang="en-US" sz="1500">
                  <a:solidFill>
                    <a:srgbClr val="FF0000"/>
                  </a:solidFill>
                  <a:latin typeface="Consolas" panose="020B0609020204030204" pitchFamily="49" charset="0"/>
                </a:rPr>
                <a:t> x</a:t>
              </a:r>
              <a:r>
                <a:rPr lang="en-US" sz="1500">
                  <a:solidFill>
                    <a:srgbClr val="0000FF"/>
                  </a:solidFill>
                  <a:latin typeface="Consolas" panose="020B0609020204030204" pitchFamily="49" charset="0"/>
                </a:rPr>
                <a:t>:</a:t>
              </a:r>
              <a:r>
                <a:rPr lang="en-US" sz="1500">
                  <a:solidFill>
                    <a:srgbClr val="FF0000"/>
                  </a:solidFill>
                  <a:latin typeface="Consolas" panose="020B0609020204030204" pitchFamily="49" charset="0"/>
                </a:rPr>
                <a:t>Class</a:t>
              </a:r>
              <a:r>
                <a:rPr lang="en-US" sz="1500">
                  <a:solidFill>
                    <a:srgbClr val="0000FF"/>
                  </a:solidFill>
                  <a:latin typeface="Consolas" panose="020B0609020204030204" pitchFamily="49" charset="0"/>
                </a:rPr>
                <a:t>="ContactListApp.MainWindow" </a:t>
              </a:r>
            </a:p>
            <a:p>
              <a:r>
                <a:rPr lang="en-US" sz="1500">
                  <a:solidFill>
                    <a:srgbClr val="0000FF"/>
                  </a:solidFill>
                  <a:latin typeface="Consolas" panose="020B0609020204030204" pitchFamily="49" charset="0"/>
                </a:rPr>
                <a:t>    //xmlns:……</a:t>
              </a:r>
              <a:endParaRPr lang="en-US" sz="1500">
                <a:solidFill>
                  <a:srgbClr val="000000"/>
                </a:solidFill>
                <a:latin typeface="Consolas" panose="020B0609020204030204" pitchFamily="49" charset="0"/>
              </a:endParaRPr>
            </a:p>
            <a:p>
              <a:r>
                <a:rPr lang="en-US" sz="1500">
                  <a:solidFill>
                    <a:srgbClr val="FF0000"/>
                  </a:solidFill>
                  <a:latin typeface="Consolas" panose="020B0609020204030204" pitchFamily="49" charset="0"/>
                </a:rPr>
                <a:t>    Title</a:t>
              </a:r>
              <a:r>
                <a:rPr lang="en-US" sz="1500">
                  <a:solidFill>
                    <a:srgbClr val="0000FF"/>
                  </a:solidFill>
                  <a:latin typeface="Consolas" panose="020B0609020204030204" pitchFamily="49" charset="0"/>
                </a:rPr>
                <a:t>="Contact List"</a:t>
              </a:r>
              <a:r>
                <a:rPr lang="en-US" sz="1500">
                  <a:solidFill>
                    <a:srgbClr val="FF0000"/>
                  </a:solidFill>
                  <a:latin typeface="Consolas" panose="020B0609020204030204" pitchFamily="49" charset="0"/>
                </a:rPr>
                <a:t> Height</a:t>
              </a:r>
              <a:r>
                <a:rPr lang="en-US" sz="1500">
                  <a:solidFill>
                    <a:srgbClr val="0000FF"/>
                  </a:solidFill>
                  <a:latin typeface="Consolas" panose="020B0609020204030204" pitchFamily="49" charset="0"/>
                </a:rPr>
                <a:t>="300"</a:t>
              </a:r>
              <a:r>
                <a:rPr lang="en-US" sz="1500">
                  <a:solidFill>
                    <a:srgbClr val="FF0000"/>
                  </a:solidFill>
                  <a:latin typeface="Consolas" panose="020B0609020204030204" pitchFamily="49" charset="0"/>
                </a:rPr>
                <a:t> SizeToContent</a:t>
              </a:r>
              <a:r>
                <a:rPr lang="en-US" sz="1500">
                  <a:solidFill>
                    <a:srgbClr val="0000FF"/>
                  </a:solidFill>
                  <a:latin typeface="Consolas" panose="020B0609020204030204" pitchFamily="49" charset="0"/>
                </a:rPr>
                <a:t>="Width"</a:t>
              </a:r>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WindowStartupLocation</a:t>
              </a:r>
              <a:r>
                <a:rPr lang="en-US" sz="1500">
                  <a:solidFill>
                    <a:srgbClr val="0000FF"/>
                  </a:solidFill>
                  <a:latin typeface="Consolas" panose="020B0609020204030204" pitchFamily="49" charset="0"/>
                </a:rPr>
                <a:t>="CenterScreen"&gt;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Window.Resources</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XmlDataProvider</a:t>
              </a:r>
              <a:r>
                <a:rPr lang="en-US" sz="1500">
                  <a:solidFill>
                    <a:srgbClr val="FF0000"/>
                  </a:solidFill>
                  <a:latin typeface="Consolas" panose="020B0609020204030204" pitchFamily="49" charset="0"/>
                </a:rPr>
                <a:t> Source</a:t>
              </a:r>
              <a:r>
                <a:rPr lang="en-US" sz="1500">
                  <a:solidFill>
                    <a:srgbClr val="0000FF"/>
                  </a:solidFill>
                  <a:latin typeface="Consolas" panose="020B0609020204030204" pitchFamily="49" charset="0"/>
                </a:rPr>
                <a:t>="Contacts.xml" </a:t>
              </a:r>
              <a:r>
                <a:rPr lang="en-US" sz="1500">
                  <a:solidFill>
                    <a:srgbClr val="FF0000"/>
                  </a:solidFill>
                  <a:latin typeface="Consolas" panose="020B0609020204030204" pitchFamily="49" charset="0"/>
                </a:rPr>
                <a:t>XPath</a:t>
              </a:r>
              <a:r>
                <a:rPr lang="en-US" sz="1500">
                  <a:solidFill>
                    <a:srgbClr val="0000FF"/>
                  </a:solidFill>
                  <a:latin typeface="Consolas" panose="020B0609020204030204" pitchFamily="49" charset="0"/>
                </a:rPr>
                <a:t>="ContactList/Contact"</a:t>
              </a:r>
              <a:r>
                <a:rPr lang="en-US" sz="1500">
                  <a:solidFill>
                    <a:srgbClr val="FF0000"/>
                  </a:solidFill>
                  <a:latin typeface="Consolas" panose="020B0609020204030204" pitchFamily="49" charset="0"/>
                </a:rPr>
                <a:t> x</a:t>
              </a:r>
              <a:r>
                <a:rPr lang="en-US" sz="1500">
                  <a:solidFill>
                    <a:srgbClr val="0000FF"/>
                  </a:solidFill>
                  <a:latin typeface="Consolas" panose="020B0609020204030204" pitchFamily="49" charset="0"/>
                </a:rPr>
                <a:t>:</a:t>
              </a:r>
              <a:r>
                <a:rPr lang="en-US" sz="1500">
                  <a:solidFill>
                    <a:srgbClr val="FF0000"/>
                  </a:solidFill>
                  <a:latin typeface="Consolas" panose="020B0609020204030204" pitchFamily="49" charset="0"/>
                </a:rPr>
                <a:t>Key</a:t>
              </a:r>
              <a:r>
                <a:rPr lang="en-US" sz="1500">
                  <a:solidFill>
                    <a:srgbClr val="0000FF"/>
                  </a:solidFill>
                  <a:latin typeface="Consolas" panose="020B0609020204030204" pitchFamily="49" charset="0"/>
                </a:rPr>
                <a:t>="ContactList"/&gt;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Window.Resources</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a:t>
              </a:r>
              <a:r>
                <a:rPr lang="en-US" sz="1500">
                  <a:solidFill>
                    <a:srgbClr val="0000FF"/>
                  </a:solidFill>
                  <a:latin typeface="Consolas" panose="020B0609020204030204" pitchFamily="49" charset="0"/>
                </a:rPr>
                <a:t>&gt;</a:t>
              </a:r>
              <a:r>
                <a:rPr lang="en-US" sz="1500">
                  <a:solidFill>
                    <a:srgbClr val="000000"/>
                  </a:solidFill>
                  <a:latin typeface="Consolas" panose="020B0609020204030204" pitchFamily="49" charset="0"/>
                </a:rPr>
                <a:t>     </a:t>
              </a: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ListView</a:t>
              </a:r>
              <a:r>
                <a:rPr lang="en-US" sz="1500">
                  <a:solidFill>
                    <a:srgbClr val="FF0000"/>
                  </a:solidFill>
                  <a:latin typeface="Consolas" panose="020B0609020204030204" pitchFamily="49" charset="0"/>
                </a:rPr>
                <a:t> </a:t>
              </a:r>
              <a:r>
                <a:rPr lang="en-US" sz="1500">
                  <a:solidFill>
                    <a:srgbClr val="FF0000"/>
                  </a:solidFill>
                  <a:highlight>
                    <a:srgbClr val="FFFF00"/>
                  </a:highlight>
                  <a:latin typeface="Consolas" panose="020B0609020204030204" pitchFamily="49" charset="0"/>
                </a:rPr>
                <a:t>Name</a:t>
              </a:r>
              <a:r>
                <a:rPr lang="en-US" sz="1500">
                  <a:solidFill>
                    <a:srgbClr val="0000FF"/>
                  </a:solidFill>
                  <a:highlight>
                    <a:srgbClr val="FFFF00"/>
                  </a:highlight>
                  <a:latin typeface="Consolas" panose="020B0609020204030204" pitchFamily="49" charset="0"/>
                </a:rPr>
                <a:t>="lvContacts"</a:t>
              </a:r>
              <a:r>
                <a:rPr lang="en-US" sz="1500">
                  <a:solidFill>
                    <a:srgbClr val="FF0000"/>
                  </a:solidFill>
                  <a:highlight>
                    <a:srgbClr val="FFFF00"/>
                  </a:highlight>
                  <a:latin typeface="Consolas" panose="020B0609020204030204" pitchFamily="49" charset="0"/>
                </a:rPr>
                <a:t> </a:t>
              </a:r>
              <a:r>
                <a:rPr lang="en-US" sz="1500">
                  <a:solidFill>
                    <a:srgbClr val="FF0000"/>
                  </a:solidFill>
                  <a:latin typeface="Consolas" panose="020B0609020204030204" pitchFamily="49" charset="0"/>
                </a:rPr>
                <a:t>Margin</a:t>
              </a:r>
              <a:r>
                <a:rPr lang="en-US" sz="1500">
                  <a:solidFill>
                    <a:srgbClr val="0000FF"/>
                  </a:solidFill>
                  <a:latin typeface="Consolas" panose="020B0609020204030204" pitchFamily="49" charset="0"/>
                </a:rPr>
                <a:t>="31,14,31,16"</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ItemsSource</a:t>
              </a:r>
              <a:r>
                <a:rPr lang="en-US" sz="1500">
                  <a:solidFill>
                    <a:srgbClr val="0000FF"/>
                  </a:solidFill>
                  <a:latin typeface="Consolas" panose="020B0609020204030204" pitchFamily="49" charset="0"/>
                </a:rPr>
                <a:t>="{</a:t>
              </a:r>
              <a:r>
                <a:rPr lang="en-US" sz="1500">
                  <a:solidFill>
                    <a:srgbClr val="A31515"/>
                  </a:solidFill>
                  <a:latin typeface="Consolas" panose="020B0609020204030204" pitchFamily="49" charset="0"/>
                </a:rPr>
                <a:t>Binding</a:t>
              </a:r>
              <a:r>
                <a:rPr lang="en-US" sz="1500">
                  <a:solidFill>
                    <a:srgbClr val="FF0000"/>
                  </a:solidFill>
                  <a:latin typeface="Consolas" panose="020B0609020204030204" pitchFamily="49" charset="0"/>
                </a:rPr>
                <a:t> Source</a:t>
              </a:r>
              <a:r>
                <a:rPr lang="en-US" sz="1500">
                  <a:solidFill>
                    <a:srgbClr val="0000FF"/>
                  </a:solidFill>
                  <a:latin typeface="Consolas" panose="020B0609020204030204" pitchFamily="49" charset="0"/>
                </a:rPr>
                <a:t>={</a:t>
              </a:r>
              <a:r>
                <a:rPr lang="en-US" sz="1500">
                  <a:solidFill>
                    <a:srgbClr val="A31515"/>
                  </a:solidFill>
                  <a:latin typeface="Consolas" panose="020B0609020204030204" pitchFamily="49" charset="0"/>
                </a:rPr>
                <a:t>StaticResource</a:t>
              </a:r>
              <a:r>
                <a:rPr lang="en-US" sz="1500">
                  <a:solidFill>
                    <a:srgbClr val="FF0000"/>
                  </a:solidFill>
                  <a:latin typeface="Consolas" panose="020B0609020204030204" pitchFamily="49" charset="0"/>
                </a:rPr>
                <a:t> ContactList</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ListView.View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GridViewColumn</a:t>
              </a:r>
              <a:r>
                <a:rPr lang="en-US" sz="1500">
                  <a:solidFill>
                    <a:srgbClr val="FF0000"/>
                  </a:solidFill>
                  <a:latin typeface="Consolas" panose="020B0609020204030204" pitchFamily="49" charset="0"/>
                </a:rPr>
                <a:t> Header</a:t>
              </a:r>
              <a:r>
                <a:rPr lang="en-US" sz="1500">
                  <a:solidFill>
                    <a:srgbClr val="0000FF"/>
                  </a:solidFill>
                  <a:latin typeface="Consolas" panose="020B0609020204030204" pitchFamily="49" charset="0"/>
                </a:rPr>
                <a:t>="Id"</a:t>
              </a:r>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DisplayMemberBinding</a:t>
              </a:r>
              <a:r>
                <a:rPr lang="en-US" sz="1500">
                  <a:solidFill>
                    <a:srgbClr val="0000FF"/>
                  </a:solidFill>
                  <a:latin typeface="Consolas" panose="020B0609020204030204" pitchFamily="49" charset="0"/>
                </a:rPr>
                <a:t>="</a:t>
              </a:r>
              <a:r>
                <a:rPr lang="en-US" sz="1500">
                  <a:solidFill>
                    <a:srgbClr val="0000FF"/>
                  </a:solidFill>
                  <a:highlight>
                    <a:srgbClr val="FFFF00"/>
                  </a:highlight>
                  <a:latin typeface="Consolas" panose="020B0609020204030204" pitchFamily="49" charset="0"/>
                </a:rPr>
                <a:t>{</a:t>
              </a:r>
              <a:r>
                <a:rPr lang="en-US" sz="1500">
                  <a:solidFill>
                    <a:srgbClr val="A31515"/>
                  </a:solidFill>
                  <a:highlight>
                    <a:srgbClr val="FFFF00"/>
                  </a:highlight>
                  <a:latin typeface="Consolas" panose="020B0609020204030204" pitchFamily="49" charset="0"/>
                </a:rPr>
                <a:t>Binding</a:t>
              </a:r>
              <a:r>
                <a:rPr lang="en-US" sz="1500">
                  <a:solidFill>
                    <a:srgbClr val="FF0000"/>
                  </a:solidFill>
                  <a:highlight>
                    <a:srgbClr val="FFFF00"/>
                  </a:highlight>
                  <a:latin typeface="Consolas" panose="020B0609020204030204" pitchFamily="49" charset="0"/>
                </a:rPr>
                <a:t> XPath</a:t>
              </a:r>
              <a:r>
                <a:rPr lang="en-US" sz="1500">
                  <a:solidFill>
                    <a:srgbClr val="0000FF"/>
                  </a:solidFill>
                  <a:highlight>
                    <a:srgbClr val="FFFF00"/>
                  </a:highlight>
                  <a:latin typeface="Consolas" panose="020B0609020204030204" pitchFamily="49" charset="0"/>
                </a:rPr>
                <a:t>=</a:t>
              </a:r>
              <a:r>
                <a:rPr lang="en-US" sz="1500">
                  <a:solidFill>
                    <a:srgbClr val="000000"/>
                  </a:solidFill>
                  <a:highlight>
                    <a:srgbClr val="FFFF00"/>
                  </a:highlight>
                  <a:latin typeface="Consolas" panose="020B0609020204030204" pitchFamily="49" charset="0"/>
                </a:rPr>
                <a:t>@</a:t>
              </a:r>
              <a:r>
                <a:rPr lang="en-US" sz="1500">
                  <a:solidFill>
                    <a:srgbClr val="0000FF"/>
                  </a:solidFill>
                  <a:highlight>
                    <a:srgbClr val="FFFF00"/>
                  </a:highlight>
                  <a:latin typeface="Consolas" panose="020B0609020204030204" pitchFamily="49" charset="0"/>
                </a:rPr>
                <a:t>Id}</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GridViewColumn</a:t>
              </a:r>
              <a:r>
                <a:rPr lang="en-US" sz="1500">
                  <a:solidFill>
                    <a:srgbClr val="FF0000"/>
                  </a:solidFill>
                  <a:latin typeface="Consolas" panose="020B0609020204030204" pitchFamily="49" charset="0"/>
                </a:rPr>
                <a:t> Header</a:t>
              </a:r>
              <a:r>
                <a:rPr lang="en-US" sz="1500">
                  <a:solidFill>
                    <a:srgbClr val="0000FF"/>
                  </a:solidFill>
                  <a:latin typeface="Consolas" panose="020B0609020204030204" pitchFamily="49" charset="0"/>
                </a:rPr>
                <a:t>="Contact Name"</a:t>
              </a:r>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Width</a:t>
              </a:r>
              <a:r>
                <a:rPr lang="en-US" sz="1500">
                  <a:solidFill>
                    <a:srgbClr val="0000FF"/>
                  </a:solidFill>
                  <a:latin typeface="Consolas" panose="020B0609020204030204" pitchFamily="49" charset="0"/>
                </a:rPr>
                <a:t>="100"</a:t>
              </a:r>
              <a:r>
                <a:rPr lang="en-US" sz="1500">
                  <a:solidFill>
                    <a:srgbClr val="000000"/>
                  </a:solidFill>
                  <a:latin typeface="Consolas" panose="020B0609020204030204" pitchFamily="49" charset="0"/>
                </a:rPr>
                <a:t> </a:t>
              </a: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DisplayMemberBinding</a:t>
              </a:r>
              <a:r>
                <a:rPr lang="en-US" sz="1500">
                  <a:solidFill>
                    <a:srgbClr val="0000FF"/>
                  </a:solidFill>
                  <a:latin typeface="Consolas" panose="020B0609020204030204" pitchFamily="49" charset="0"/>
                </a:rPr>
                <a:t>="</a:t>
              </a:r>
              <a:r>
                <a:rPr lang="en-US" sz="1500">
                  <a:solidFill>
                    <a:srgbClr val="0000FF"/>
                  </a:solidFill>
                  <a:highlight>
                    <a:srgbClr val="FFFF00"/>
                  </a:highlight>
                  <a:latin typeface="Consolas" panose="020B0609020204030204" pitchFamily="49" charset="0"/>
                </a:rPr>
                <a:t>{</a:t>
              </a:r>
              <a:r>
                <a:rPr lang="en-US" sz="1500">
                  <a:solidFill>
                    <a:srgbClr val="A31515"/>
                  </a:solidFill>
                  <a:highlight>
                    <a:srgbClr val="FFFF00"/>
                  </a:highlight>
                  <a:latin typeface="Consolas" panose="020B0609020204030204" pitchFamily="49" charset="0"/>
                </a:rPr>
                <a:t>Binding</a:t>
              </a:r>
              <a:r>
                <a:rPr lang="en-US" sz="1500">
                  <a:solidFill>
                    <a:srgbClr val="FF0000"/>
                  </a:solidFill>
                  <a:highlight>
                    <a:srgbClr val="FFFF00"/>
                  </a:highlight>
                  <a:latin typeface="Consolas" panose="020B0609020204030204" pitchFamily="49" charset="0"/>
                </a:rPr>
                <a:t> XPath</a:t>
              </a:r>
              <a:r>
                <a:rPr lang="en-US" sz="1500">
                  <a:solidFill>
                    <a:srgbClr val="0000FF"/>
                  </a:solidFill>
                  <a:highlight>
                    <a:srgbClr val="FFFF00"/>
                  </a:highlight>
                  <a:latin typeface="Consolas" panose="020B0609020204030204" pitchFamily="49" charset="0"/>
                </a:rPr>
                <a:t>=ContactName }</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GridViewColumn</a:t>
              </a:r>
              <a:r>
                <a:rPr lang="en-US" sz="1500">
                  <a:solidFill>
                    <a:srgbClr val="FF0000"/>
                  </a:solidFill>
                  <a:latin typeface="Consolas" panose="020B0609020204030204" pitchFamily="49" charset="0"/>
                </a:rPr>
                <a:t> Header</a:t>
              </a:r>
              <a:r>
                <a:rPr lang="en-US" sz="1500">
                  <a:solidFill>
                    <a:srgbClr val="0000FF"/>
                  </a:solidFill>
                  <a:latin typeface="Consolas" panose="020B0609020204030204" pitchFamily="49" charset="0"/>
                </a:rPr>
                <a:t>="Company"</a:t>
              </a:r>
              <a:r>
                <a:rPr lang="en-US" sz="1500">
                  <a:solidFill>
                    <a:srgbClr val="FF0000"/>
                  </a:solidFill>
                  <a:latin typeface="Consolas" panose="020B0609020204030204" pitchFamily="49" charset="0"/>
                </a:rPr>
                <a:t> Width</a:t>
              </a:r>
              <a:r>
                <a:rPr lang="en-US" sz="1500">
                  <a:solidFill>
                    <a:srgbClr val="0000FF"/>
                  </a:solidFill>
                  <a:latin typeface="Consolas" panose="020B0609020204030204" pitchFamily="49" charset="0"/>
                </a:rPr>
                <a:t>="200"</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DisplayMemberBinding</a:t>
              </a:r>
              <a:r>
                <a:rPr lang="en-US" sz="1500">
                  <a:solidFill>
                    <a:srgbClr val="0000FF"/>
                  </a:solidFill>
                  <a:latin typeface="Consolas" panose="020B0609020204030204" pitchFamily="49" charset="0"/>
                </a:rPr>
                <a:t>="</a:t>
              </a:r>
              <a:r>
                <a:rPr lang="en-US" sz="1500">
                  <a:solidFill>
                    <a:srgbClr val="0000FF"/>
                  </a:solidFill>
                  <a:highlight>
                    <a:srgbClr val="FFFF00"/>
                  </a:highlight>
                  <a:latin typeface="Consolas" panose="020B0609020204030204" pitchFamily="49" charset="0"/>
                </a:rPr>
                <a:t>{</a:t>
              </a:r>
              <a:r>
                <a:rPr lang="en-US" sz="1500">
                  <a:solidFill>
                    <a:srgbClr val="A31515"/>
                  </a:solidFill>
                  <a:highlight>
                    <a:srgbClr val="FFFF00"/>
                  </a:highlight>
                  <a:latin typeface="Consolas" panose="020B0609020204030204" pitchFamily="49" charset="0"/>
                </a:rPr>
                <a:t>Binding</a:t>
              </a:r>
              <a:r>
                <a:rPr lang="en-US" sz="1500">
                  <a:solidFill>
                    <a:srgbClr val="FF0000"/>
                  </a:solidFill>
                  <a:highlight>
                    <a:srgbClr val="FFFF00"/>
                  </a:highlight>
                  <a:latin typeface="Consolas" panose="020B0609020204030204" pitchFamily="49" charset="0"/>
                </a:rPr>
                <a:t> XPath</a:t>
              </a:r>
              <a:r>
                <a:rPr lang="en-US" sz="1500">
                  <a:solidFill>
                    <a:srgbClr val="0000FF"/>
                  </a:solidFill>
                  <a:highlight>
                    <a:srgbClr val="FFFF00"/>
                  </a:highlight>
                  <a:latin typeface="Consolas" panose="020B0609020204030204" pitchFamily="49" charset="0"/>
                </a:rPr>
                <a:t>=Company}</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GridViewColumn</a:t>
              </a:r>
              <a:r>
                <a:rPr lang="en-US" sz="1500">
                  <a:solidFill>
                    <a:srgbClr val="FF0000"/>
                  </a:solidFill>
                  <a:latin typeface="Consolas" panose="020B0609020204030204" pitchFamily="49" charset="0"/>
                </a:rPr>
                <a:t> Header</a:t>
              </a:r>
              <a:r>
                <a:rPr lang="en-US" sz="1500">
                  <a:solidFill>
                    <a:srgbClr val="0000FF"/>
                  </a:solidFill>
                  <a:latin typeface="Consolas" panose="020B0609020204030204" pitchFamily="49" charset="0"/>
                </a:rPr>
                <a:t>="Phone"</a:t>
              </a:r>
              <a:r>
                <a:rPr lang="en-US" sz="1500">
                  <a:solidFill>
                    <a:srgbClr val="FF0000"/>
                  </a:solidFill>
                  <a:latin typeface="Consolas" panose="020B0609020204030204" pitchFamily="49" charset="0"/>
                </a:rPr>
                <a:t> Width</a:t>
              </a:r>
              <a:r>
                <a:rPr lang="en-US" sz="1500">
                  <a:solidFill>
                    <a:srgbClr val="0000FF"/>
                  </a:solidFill>
                  <a:latin typeface="Consolas" panose="020B0609020204030204" pitchFamily="49" charset="0"/>
                </a:rPr>
                <a:t>="150"</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DisplayMemberBinding</a:t>
              </a:r>
              <a:r>
                <a:rPr lang="en-US" sz="1500">
                  <a:solidFill>
                    <a:srgbClr val="0000FF"/>
                  </a:solidFill>
                  <a:latin typeface="Consolas" panose="020B0609020204030204" pitchFamily="49" charset="0"/>
                </a:rPr>
                <a:t>="</a:t>
              </a:r>
              <a:r>
                <a:rPr lang="en-US" sz="1500">
                  <a:solidFill>
                    <a:srgbClr val="0000FF"/>
                  </a:solidFill>
                  <a:highlight>
                    <a:srgbClr val="FFFF00"/>
                  </a:highlight>
                  <a:latin typeface="Consolas" panose="020B0609020204030204" pitchFamily="49" charset="0"/>
                </a:rPr>
                <a:t>{</a:t>
              </a:r>
              <a:r>
                <a:rPr lang="en-US" sz="1500">
                  <a:solidFill>
                    <a:srgbClr val="A31515"/>
                  </a:solidFill>
                  <a:highlight>
                    <a:srgbClr val="FFFF00"/>
                  </a:highlight>
                  <a:latin typeface="Consolas" panose="020B0609020204030204" pitchFamily="49" charset="0"/>
                </a:rPr>
                <a:t>Binding</a:t>
              </a:r>
              <a:r>
                <a:rPr lang="en-US" sz="1500">
                  <a:solidFill>
                    <a:srgbClr val="FF0000"/>
                  </a:solidFill>
                  <a:highlight>
                    <a:srgbClr val="FFFF00"/>
                  </a:highlight>
                  <a:latin typeface="Consolas" panose="020B0609020204030204" pitchFamily="49" charset="0"/>
                </a:rPr>
                <a:t> XPath</a:t>
              </a:r>
              <a:r>
                <a:rPr lang="en-US" sz="1500">
                  <a:solidFill>
                    <a:srgbClr val="0000FF"/>
                  </a:solidFill>
                  <a:highlight>
                    <a:srgbClr val="FFFF00"/>
                  </a:highlight>
                  <a:latin typeface="Consolas" panose="020B0609020204030204" pitchFamily="49" charset="0"/>
                </a:rPr>
                <a:t>=Phone}"</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ListView.View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ListView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p:txBody>
        </p:sp>
        <p:sp>
          <p:nvSpPr>
            <p:cNvPr id="11" name="Rectangle 10">
              <a:extLst>
                <a:ext uri="{FF2B5EF4-FFF2-40B4-BE49-F238E27FC236}">
                  <a16:creationId xmlns:a16="http://schemas.microsoft.com/office/drawing/2014/main" id="{60C93A15-392C-4720-9A3E-6F0E6A4FC0E7}"/>
                </a:ext>
              </a:extLst>
            </p:cNvPr>
            <p:cNvSpPr/>
            <p:nvPr/>
          </p:nvSpPr>
          <p:spPr>
            <a:xfrm>
              <a:off x="1173616" y="1995947"/>
              <a:ext cx="9297739"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77407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6" name="TextBox 5">
            <a:extLst>
              <a:ext uri="{FF2B5EF4-FFF2-40B4-BE49-F238E27FC236}">
                <a16:creationId xmlns:a16="http://schemas.microsoft.com/office/drawing/2014/main" id="{051AF3A8-8827-40B4-8B34-99BA899DD4AD}"/>
              </a:ext>
            </a:extLst>
          </p:cNvPr>
          <p:cNvSpPr txBox="1"/>
          <p:nvPr/>
        </p:nvSpPr>
        <p:spPr>
          <a:xfrm>
            <a:off x="188709" y="753142"/>
            <a:ext cx="12003291" cy="446276"/>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5.Press Crtl+F5 to run project</a:t>
            </a:r>
          </a:p>
        </p:txBody>
      </p:sp>
      <p:pic>
        <p:nvPicPr>
          <p:cNvPr id="11" name="Picture 10">
            <a:extLst>
              <a:ext uri="{FF2B5EF4-FFF2-40B4-BE49-F238E27FC236}">
                <a16:creationId xmlns:a16="http://schemas.microsoft.com/office/drawing/2014/main" id="{4D9E8F78-AB44-4C87-A009-EB5805F3F0C8}"/>
              </a:ext>
            </a:extLst>
          </p:cNvPr>
          <p:cNvPicPr>
            <a:picLocks noChangeAspect="1"/>
          </p:cNvPicPr>
          <p:nvPr/>
        </p:nvPicPr>
        <p:blipFill>
          <a:blip r:embed="rId3"/>
          <a:stretch>
            <a:fillRect/>
          </a:stretch>
        </p:blipFill>
        <p:spPr>
          <a:xfrm>
            <a:off x="1921438" y="1563174"/>
            <a:ext cx="8349123" cy="4415170"/>
          </a:xfrm>
          <a:prstGeom prst="rect">
            <a:avLst/>
          </a:prstGeom>
        </p:spPr>
      </p:pic>
    </p:spTree>
    <p:extLst>
      <p:ext uri="{BB962C8B-B14F-4D97-AF65-F5344CB8AC3E}">
        <p14:creationId xmlns:p14="http://schemas.microsoft.com/office/powerpoint/2010/main" val="2357995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XmlSerializer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427" y="1446124"/>
            <a:ext cx="12255053" cy="1218539"/>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XML serialization engine can produce only XML, and it is less powerful than</a:t>
            </a:r>
          </a:p>
          <a:p>
            <a:pPr algn="just">
              <a:lnSpc>
                <a:spcPct val="150000"/>
              </a:lnSpc>
              <a:buClr>
                <a:srgbClr val="973735"/>
              </a:buClr>
              <a:buSzPct val="50000"/>
              <a:tabLst>
                <a:tab pos="241300" algn="l"/>
              </a:tabLst>
              <a:defRPr/>
            </a:pPr>
            <a:r>
              <a:rPr lang="en-US" sz="2600">
                <a:solidFill>
                  <a:srgbClr val="111111"/>
                </a:solidFill>
                <a:latin typeface="+mj-lt"/>
              </a:rPr>
              <a:t>    the binary and data contract serializers in saving and restoring a complex object</a:t>
            </a:r>
            <a:endParaRPr lang="en-US" sz="2600" dirty="0">
              <a:solidFill>
                <a:srgbClr val="111111"/>
              </a:solidFill>
              <a:latin typeface="+mj-lt"/>
            </a:endParaRPr>
          </a:p>
        </p:txBody>
      </p:sp>
      <p:sp>
        <p:nvSpPr>
          <p:cNvPr id="13" name="TextBox 12">
            <a:extLst>
              <a:ext uri="{FF2B5EF4-FFF2-40B4-BE49-F238E27FC236}">
                <a16:creationId xmlns:a16="http://schemas.microsoft.com/office/drawing/2014/main" id="{C29AE3D5-DA37-4B54-ABAC-101AB8E271BD}"/>
              </a:ext>
            </a:extLst>
          </p:cNvPr>
          <p:cNvSpPr txBox="1"/>
          <p:nvPr/>
        </p:nvSpPr>
        <p:spPr>
          <a:xfrm>
            <a:off x="-39328" y="2683161"/>
            <a:ext cx="12192000" cy="3619196"/>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XML serialization is the process of converting an object's public properties and fields to a serial format (in this case, XML) for storage or transport. Deserialization re-creates the object in its original state from the XML output</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data in our objects is described using programming language constructs like classes, fields, properties, primitive types, arrays, and even embedded XML in the form of XmlElement or XmlAttribute objects</a:t>
            </a:r>
          </a:p>
        </p:txBody>
      </p:sp>
    </p:spTree>
    <p:extLst>
      <p:ext uri="{BB962C8B-B14F-4D97-AF65-F5344CB8AC3E}">
        <p14:creationId xmlns:p14="http://schemas.microsoft.com/office/powerpoint/2010/main" val="2932221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XmlSerializer</a:t>
            </a:r>
            <a:endParaRPr lang="en-US" sz="4000" b="1" dirty="0"/>
          </a:p>
        </p:txBody>
      </p:sp>
      <p:graphicFrame>
        <p:nvGraphicFramePr>
          <p:cNvPr id="10" name="Table 9">
            <a:extLst>
              <a:ext uri="{FF2B5EF4-FFF2-40B4-BE49-F238E27FC236}">
                <a16:creationId xmlns:a16="http://schemas.microsoft.com/office/drawing/2014/main" id="{7FD816D4-73BB-4FB7-9CF3-97EE24CF9C9E}"/>
              </a:ext>
            </a:extLst>
          </p:cNvPr>
          <p:cNvGraphicFramePr>
            <a:graphicFrameLocks noGrp="1"/>
          </p:cNvGraphicFramePr>
          <p:nvPr>
            <p:extLst>
              <p:ext uri="{D42A27DB-BD31-4B8C-83A1-F6EECF244321}">
                <p14:modId xmlns:p14="http://schemas.microsoft.com/office/powerpoint/2010/main" val="352387351"/>
              </p:ext>
            </p:extLst>
          </p:nvPr>
        </p:nvGraphicFramePr>
        <p:xfrm>
          <a:off x="198711" y="2231917"/>
          <a:ext cx="11847602" cy="3715182"/>
        </p:xfrm>
        <a:graphic>
          <a:graphicData uri="http://schemas.openxmlformats.org/drawingml/2006/table">
            <a:tbl>
              <a:tblPr firstRow="1" bandRow="1">
                <a:tableStyleId>{5C22544A-7EE6-4342-B048-85BDC9FD1C3A}</a:tableStyleId>
              </a:tblPr>
              <a:tblGrid>
                <a:gridCol w="3326321">
                  <a:extLst>
                    <a:ext uri="{9D8B030D-6E8A-4147-A177-3AD203B41FA5}">
                      <a16:colId xmlns:a16="http://schemas.microsoft.com/office/drawing/2014/main" val="20000"/>
                    </a:ext>
                  </a:extLst>
                </a:gridCol>
                <a:gridCol w="8521281">
                  <a:extLst>
                    <a:ext uri="{9D8B030D-6E8A-4147-A177-3AD203B41FA5}">
                      <a16:colId xmlns:a16="http://schemas.microsoft.com/office/drawing/2014/main" val="20001"/>
                    </a:ext>
                  </a:extLst>
                </a:gridCol>
              </a:tblGrid>
              <a:tr h="506008">
                <a:tc>
                  <a:txBody>
                    <a:bodyPr/>
                    <a:lstStyle/>
                    <a:p>
                      <a:pPr marL="0" algn="just"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418709">
                <a:tc>
                  <a:txBody>
                    <a:bodyPr/>
                    <a:lstStyle/>
                    <a:p>
                      <a:pPr algn="l" fontAlgn="t"/>
                      <a:r>
                        <a:rPr lang="en-US" u="none" strike="noStrike">
                          <a:effectLst/>
                        </a:rPr>
                        <a:t>CreateReader()</a:t>
                      </a:r>
                      <a:endParaRPr lang="en-US">
                        <a:effectLst/>
                      </a:endParaRPr>
                    </a:p>
                  </a:txBody>
                  <a:tcPr anchor="ctr"/>
                </a:tc>
                <a:tc>
                  <a:txBody>
                    <a:bodyPr/>
                    <a:lstStyle/>
                    <a:p>
                      <a:pPr algn="l" fontAlgn="t"/>
                      <a:r>
                        <a:rPr lang="en-US">
                          <a:effectLst/>
                        </a:rPr>
                        <a:t>Returns an object used to read the XML document to be serialized</a:t>
                      </a:r>
                    </a:p>
                  </a:txBody>
                  <a:tcPr anchor="ctr"/>
                </a:tc>
                <a:extLst>
                  <a:ext uri="{0D108BD9-81ED-4DB2-BD59-A6C34878D82A}">
                    <a16:rowId xmlns:a16="http://schemas.microsoft.com/office/drawing/2014/main" val="10001"/>
                  </a:ext>
                </a:extLst>
              </a:tr>
              <a:tr h="418709">
                <a:tc>
                  <a:txBody>
                    <a:bodyPr/>
                    <a:lstStyle/>
                    <a:p>
                      <a:pPr algn="l" fontAlgn="t"/>
                      <a:r>
                        <a:rPr lang="en-US" u="none" strike="noStrike">
                          <a:effectLst/>
                        </a:rPr>
                        <a:t>CreateWriter()</a:t>
                      </a:r>
                      <a:endParaRPr lang="en-US">
                        <a:effectLst/>
                      </a:endParaRPr>
                    </a:p>
                  </a:txBody>
                  <a:tcPr anchor="ctr"/>
                </a:tc>
                <a:tc>
                  <a:txBody>
                    <a:bodyPr/>
                    <a:lstStyle/>
                    <a:p>
                      <a:pPr algn="l" fontAlgn="t"/>
                      <a:r>
                        <a:rPr lang="en-US">
                          <a:effectLst/>
                        </a:rPr>
                        <a:t>When overridden in a derived class, returns a writer used to serialize the object</a:t>
                      </a:r>
                    </a:p>
                  </a:txBody>
                  <a:tcPr anchor="ctr"/>
                </a:tc>
                <a:extLst>
                  <a:ext uri="{0D108BD9-81ED-4DB2-BD59-A6C34878D82A}">
                    <a16:rowId xmlns:a16="http://schemas.microsoft.com/office/drawing/2014/main" val="10002"/>
                  </a:ext>
                </a:extLst>
              </a:tr>
              <a:tr h="463910">
                <a:tc>
                  <a:txBody>
                    <a:bodyPr/>
                    <a:lstStyle/>
                    <a:p>
                      <a:pPr algn="l" fontAlgn="t"/>
                      <a:r>
                        <a:rPr lang="en-US" u="none" strike="noStrike">
                          <a:effectLst/>
                        </a:rPr>
                        <a:t>Deserialize(Stream)</a:t>
                      </a:r>
                      <a:endParaRPr lang="en-US">
                        <a:effectLst/>
                      </a:endParaRPr>
                    </a:p>
                  </a:txBody>
                  <a:tcPr anchor="ctr"/>
                </a:tc>
                <a:tc>
                  <a:txBody>
                    <a:bodyPr/>
                    <a:lstStyle/>
                    <a:p>
                      <a:pPr algn="l" fontAlgn="t"/>
                      <a:r>
                        <a:rPr lang="en-US">
                          <a:effectLst/>
                        </a:rPr>
                        <a:t>Deserializes the XML document contained by the specified </a:t>
                      </a:r>
                      <a:r>
                        <a:rPr lang="en-US" u="none" strike="noStrike">
                          <a:effectLst/>
                        </a:rPr>
                        <a:t>Stream</a:t>
                      </a:r>
                      <a:endParaRPr lang="en-US">
                        <a:effectLst/>
                      </a:endParaRPr>
                    </a:p>
                  </a:txBody>
                  <a:tcPr anchor="ctr"/>
                </a:tc>
                <a:extLst>
                  <a:ext uri="{0D108BD9-81ED-4DB2-BD59-A6C34878D82A}">
                    <a16:rowId xmlns:a16="http://schemas.microsoft.com/office/drawing/2014/main" val="10003"/>
                  </a:ext>
                </a:extLst>
              </a:tr>
              <a:tr h="442366">
                <a:tc>
                  <a:txBody>
                    <a:bodyPr/>
                    <a:lstStyle/>
                    <a:p>
                      <a:pPr algn="l" fontAlgn="t"/>
                      <a:r>
                        <a:rPr lang="en-US" u="none" strike="noStrike">
                          <a:effectLst/>
                        </a:rPr>
                        <a:t>Deserialize(TextReader)</a:t>
                      </a:r>
                      <a:endParaRPr lang="en-US">
                        <a:effectLst/>
                      </a:endParaRPr>
                    </a:p>
                  </a:txBody>
                  <a:tcPr anchor="ctr"/>
                </a:tc>
                <a:tc>
                  <a:txBody>
                    <a:bodyPr/>
                    <a:lstStyle/>
                    <a:p>
                      <a:pPr algn="l" fontAlgn="t"/>
                      <a:r>
                        <a:rPr lang="en-US">
                          <a:effectLst/>
                        </a:rPr>
                        <a:t>Deserializes the XML document contained by the specified </a:t>
                      </a:r>
                      <a:r>
                        <a:rPr lang="en-US" u="none" strike="noStrike">
                          <a:effectLst/>
                        </a:rPr>
                        <a:t>TextReader</a:t>
                      </a:r>
                      <a:endParaRPr lang="en-US">
                        <a:effectLst/>
                      </a:endParaRPr>
                    </a:p>
                  </a:txBody>
                  <a:tcPr anchor="ctr"/>
                </a:tc>
                <a:extLst>
                  <a:ext uri="{0D108BD9-81ED-4DB2-BD59-A6C34878D82A}">
                    <a16:rowId xmlns:a16="http://schemas.microsoft.com/office/drawing/2014/main" val="10004"/>
                  </a:ext>
                </a:extLst>
              </a:tr>
              <a:tr h="732740">
                <a:tc>
                  <a:txBody>
                    <a:bodyPr/>
                    <a:lstStyle/>
                    <a:p>
                      <a:pPr algn="l" fontAlgn="t"/>
                      <a:r>
                        <a:rPr lang="en-US" u="none" strike="noStrike">
                          <a:effectLst/>
                        </a:rPr>
                        <a:t>Serialize(Stream, Object)</a:t>
                      </a:r>
                      <a:endParaRPr lang="en-US">
                        <a:effectLst/>
                      </a:endParaRPr>
                    </a:p>
                  </a:txBody>
                  <a:tcPr anchor="ctr"/>
                </a:tc>
                <a:tc>
                  <a:txBody>
                    <a:bodyPr/>
                    <a:lstStyle/>
                    <a:p>
                      <a:pPr algn="l" fontAlgn="t"/>
                      <a:r>
                        <a:rPr lang="en-US">
                          <a:effectLst/>
                        </a:rPr>
                        <a:t>Serializes the specified </a:t>
                      </a:r>
                      <a:r>
                        <a:rPr lang="en-US" u="none" strike="noStrike">
                          <a:effectLst/>
                        </a:rPr>
                        <a:t>Object</a:t>
                      </a:r>
                      <a:r>
                        <a:rPr lang="en-US">
                          <a:effectLst/>
                        </a:rPr>
                        <a:t> and writes the XML document to a file using the specified </a:t>
                      </a:r>
                      <a:r>
                        <a:rPr lang="en-US" u="none" strike="noStrike">
                          <a:effectLst/>
                        </a:rPr>
                        <a:t>Stream</a:t>
                      </a:r>
                      <a:endParaRPr lang="en-US">
                        <a:effectLst/>
                      </a:endParaRPr>
                    </a:p>
                  </a:txBody>
                  <a:tcPr anchor="ctr"/>
                </a:tc>
                <a:extLst>
                  <a:ext uri="{0D108BD9-81ED-4DB2-BD59-A6C34878D82A}">
                    <a16:rowId xmlns:a16="http://schemas.microsoft.com/office/drawing/2014/main" val="207236356"/>
                  </a:ext>
                </a:extLst>
              </a:tr>
              <a:tr h="732740">
                <a:tc>
                  <a:txBody>
                    <a:bodyPr/>
                    <a:lstStyle/>
                    <a:p>
                      <a:pPr algn="l" fontAlgn="t"/>
                      <a:r>
                        <a:rPr lang="en-US" u="none" strike="noStrike">
                          <a:effectLst/>
                        </a:rPr>
                        <a:t>Serialize(TextWriter, Object)</a:t>
                      </a:r>
                      <a:endParaRPr lang="en-US">
                        <a:effectLst/>
                      </a:endParaRPr>
                    </a:p>
                  </a:txBody>
                  <a:tcPr anchor="ctr"/>
                </a:tc>
                <a:tc>
                  <a:txBody>
                    <a:bodyPr/>
                    <a:lstStyle/>
                    <a:p>
                      <a:pPr algn="l" fontAlgn="t"/>
                      <a:r>
                        <a:rPr lang="en-US">
                          <a:effectLst/>
                        </a:rPr>
                        <a:t>Serializes the specified </a:t>
                      </a:r>
                      <a:r>
                        <a:rPr lang="en-US" u="none" strike="noStrike">
                          <a:effectLst/>
                        </a:rPr>
                        <a:t>Object</a:t>
                      </a:r>
                      <a:r>
                        <a:rPr lang="en-US">
                          <a:effectLst/>
                        </a:rPr>
                        <a:t> and writes the XML document to a file using the specified </a:t>
                      </a:r>
                      <a:r>
                        <a:rPr lang="en-US" u="none" strike="noStrike">
                          <a:effectLst/>
                        </a:rPr>
                        <a:t>TextWriter</a:t>
                      </a:r>
                      <a:endParaRPr lang="en-US">
                        <a:effectLst/>
                      </a:endParaRPr>
                    </a:p>
                  </a:txBody>
                  <a:tcPr anchor="ctr"/>
                </a:tc>
                <a:extLst>
                  <a:ext uri="{0D108BD9-81ED-4DB2-BD59-A6C34878D82A}">
                    <a16:rowId xmlns:a16="http://schemas.microsoft.com/office/drawing/2014/main" val="3653310645"/>
                  </a:ext>
                </a:extLst>
              </a:tr>
            </a:tbl>
          </a:graphicData>
        </a:graphic>
      </p:graphicFrame>
      <p:sp>
        <p:nvSpPr>
          <p:cNvPr id="11" name="TextBox 10">
            <a:extLst>
              <a:ext uri="{FF2B5EF4-FFF2-40B4-BE49-F238E27FC236}">
                <a16:creationId xmlns:a16="http://schemas.microsoft.com/office/drawing/2014/main" id="{E7F7553C-C3CA-4917-B51A-6459DDD3095D}"/>
              </a:ext>
            </a:extLst>
          </p:cNvPr>
          <p:cNvSpPr txBox="1"/>
          <p:nvPr/>
        </p:nvSpPr>
        <p:spPr>
          <a:xfrm>
            <a:off x="-88849" y="1479071"/>
            <a:ext cx="12125330"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methods of the XmlSerializer class:</a:t>
            </a:r>
            <a:endParaRPr lang="en-US" sz="2600" dirty="0">
              <a:solidFill>
                <a:srgbClr val="111111"/>
              </a:solidFill>
              <a:latin typeface="+mj-lt"/>
            </a:endParaRPr>
          </a:p>
        </p:txBody>
      </p:sp>
    </p:spTree>
    <p:extLst>
      <p:ext uri="{BB962C8B-B14F-4D97-AF65-F5344CB8AC3E}">
        <p14:creationId xmlns:p14="http://schemas.microsoft.com/office/powerpoint/2010/main" val="872341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4865"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Serializing as XML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239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456768"/>
            <a:ext cx="11314895" cy="4883128"/>
          </a:xfrm>
        </p:spPr>
        <p:txBody>
          <a:bodyPr>
            <a:noAutofit/>
          </a:bodyPr>
          <a:lstStyle/>
          <a:p>
            <a:pPr marL="342900" indent="-342900">
              <a:lnSpc>
                <a:spcPct val="100000"/>
              </a:lnSpc>
              <a:buClr>
                <a:srgbClr val="973735"/>
              </a:buClr>
              <a:buSzPct val="50000"/>
              <a:buFont typeface="Wingdings" pitchFamily="2" charset="2"/>
              <a:buChar char="u"/>
              <a:defRPr/>
            </a:pPr>
            <a:r>
              <a:rPr lang="en-US"/>
              <a:t>Overview Serialization in .NET</a:t>
            </a:r>
          </a:p>
          <a:p>
            <a:pPr marL="342900" indent="-342900">
              <a:lnSpc>
                <a:spcPct val="100000"/>
              </a:lnSpc>
              <a:buClr>
                <a:srgbClr val="973735"/>
              </a:buClr>
              <a:buSzPct val="50000"/>
              <a:buFont typeface="Wingdings" pitchFamily="2" charset="2"/>
              <a:buChar char="u"/>
              <a:defRPr/>
            </a:pPr>
            <a:r>
              <a:rPr lang="en-US"/>
              <a:t>Understanding Serialization Engines in .NET</a:t>
            </a:r>
          </a:p>
          <a:p>
            <a:pPr marL="342900" indent="-342900">
              <a:lnSpc>
                <a:spcPct val="100000"/>
              </a:lnSpc>
              <a:buClr>
                <a:srgbClr val="973735"/>
              </a:buClr>
              <a:buSzPct val="50000"/>
              <a:buFont typeface="Wingdings" pitchFamily="2" charset="2"/>
              <a:buChar char="u"/>
              <a:defRPr/>
            </a:pPr>
            <a:r>
              <a:rPr lang="en-US"/>
              <a:t>Explain about how serialization works</a:t>
            </a:r>
          </a:p>
          <a:p>
            <a:pPr marL="342900" indent="-342900">
              <a:lnSpc>
                <a:spcPct val="100000"/>
              </a:lnSpc>
              <a:buClr>
                <a:srgbClr val="973735"/>
              </a:buClr>
              <a:buSzPct val="50000"/>
              <a:buFont typeface="Wingdings" pitchFamily="2" charset="2"/>
              <a:buChar char="u"/>
              <a:defRPr/>
            </a:pPr>
            <a:r>
              <a:rPr lang="en-US"/>
              <a:t>Describe use Serialization</a:t>
            </a:r>
          </a:p>
          <a:p>
            <a:pPr marL="342900" indent="-342900">
              <a:lnSpc>
                <a:spcPct val="100000"/>
              </a:lnSpc>
              <a:buClr>
                <a:srgbClr val="973735"/>
              </a:buClr>
              <a:buSzPct val="50000"/>
              <a:buFont typeface="Wingdings" pitchFamily="2" charset="2"/>
              <a:buChar char="u"/>
              <a:defRPr/>
            </a:pPr>
            <a:r>
              <a:rPr lang="en-US"/>
              <a:t>Overview XML Serialization</a:t>
            </a:r>
          </a:p>
          <a:p>
            <a:pPr marL="342900" indent="-342900">
              <a:lnSpc>
                <a:spcPct val="100000"/>
              </a:lnSpc>
              <a:buClr>
                <a:srgbClr val="973735"/>
              </a:buClr>
              <a:buSzPct val="50000"/>
              <a:buFont typeface="Wingdings" pitchFamily="2" charset="2"/>
              <a:buChar char="u"/>
              <a:defRPr/>
            </a:pPr>
            <a:r>
              <a:rPr lang="en-US"/>
              <a:t>Overview JSON (JavaScript Object Notation) Serialization</a:t>
            </a:r>
          </a:p>
          <a:p>
            <a:pPr marL="342900" indent="-342900">
              <a:lnSpc>
                <a:spcPct val="100000"/>
              </a:lnSpc>
              <a:buClr>
                <a:srgbClr val="973735"/>
              </a:buClr>
              <a:buSzPct val="50000"/>
              <a:buFont typeface="Wingdings" pitchFamily="2" charset="2"/>
              <a:buChar char="u"/>
              <a:defRPr/>
            </a:pPr>
            <a:r>
              <a:rPr lang="en-US"/>
              <a:t>Create demo using XML with WPF application</a:t>
            </a:r>
          </a:p>
          <a:p>
            <a:pPr marL="342900" indent="-342900">
              <a:lnSpc>
                <a:spcPct val="100000"/>
              </a:lnSpc>
              <a:buClr>
                <a:srgbClr val="973735"/>
              </a:buClr>
              <a:buSzPct val="50000"/>
              <a:buFont typeface="Wingdings" pitchFamily="2" charset="2"/>
              <a:buChar char="u"/>
              <a:defRPr/>
            </a:pPr>
            <a:r>
              <a:rPr lang="en-US"/>
              <a:t>Create demo XML Serialization </a:t>
            </a:r>
            <a:r>
              <a:rPr lang="en-US" sz="2800"/>
              <a:t>in .NET application</a:t>
            </a:r>
            <a:endParaRPr lang="en-US"/>
          </a:p>
          <a:p>
            <a:pPr marL="342900" indent="-342900">
              <a:lnSpc>
                <a:spcPct val="100000"/>
              </a:lnSpc>
              <a:buClr>
                <a:srgbClr val="973735"/>
              </a:buClr>
              <a:buSzPct val="50000"/>
              <a:buFont typeface="Wingdings" pitchFamily="2" charset="2"/>
              <a:buChar char="u"/>
              <a:defRPr/>
            </a:pPr>
            <a:r>
              <a:rPr lang="en-US"/>
              <a:t>Create demo JSON Serialization </a:t>
            </a:r>
            <a:r>
              <a:rPr lang="en-US" sz="2800"/>
              <a:t>in .NET application</a:t>
            </a:r>
            <a:endParaRPr lang="en-US"/>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8" name="TextBox 7">
            <a:extLst>
              <a:ext uri="{FF2B5EF4-FFF2-40B4-BE49-F238E27FC236}">
                <a16:creationId xmlns:a16="http://schemas.microsoft.com/office/drawing/2014/main" id="{78EE9567-331E-41AC-AE26-CB48980053BF}"/>
              </a:ext>
            </a:extLst>
          </p:cNvPr>
          <p:cNvSpPr txBox="1"/>
          <p:nvPr/>
        </p:nvSpPr>
        <p:spPr>
          <a:xfrm>
            <a:off x="188709" y="653999"/>
            <a:ext cx="12003291" cy="800219"/>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1. Create a Console app named </a:t>
            </a:r>
            <a:r>
              <a:rPr lang="en-US" sz="2300" b="1">
                <a:solidFill>
                  <a:srgbClr val="111111"/>
                </a:solidFill>
                <a:latin typeface="+mj-lt"/>
              </a:rPr>
              <a:t>DemoXmlSerializer</a:t>
            </a:r>
          </a:p>
          <a:p>
            <a:pPr algn="just">
              <a:buClr>
                <a:srgbClr val="973735"/>
              </a:buClr>
              <a:buSzPct val="50000"/>
              <a:tabLst>
                <a:tab pos="461963" algn="l"/>
              </a:tabLst>
              <a:defRPr/>
            </a:pPr>
            <a:r>
              <a:rPr lang="en-US" sz="2300">
                <a:solidFill>
                  <a:srgbClr val="111111"/>
                </a:solidFill>
                <a:latin typeface="+mj-lt"/>
              </a:rPr>
              <a:t>2. Write code for </a:t>
            </a:r>
            <a:r>
              <a:rPr lang="en-US" sz="2300" b="1">
                <a:solidFill>
                  <a:srgbClr val="111111"/>
                </a:solidFill>
                <a:latin typeface="+mj-lt"/>
              </a:rPr>
              <a:t>Program.cs </a:t>
            </a:r>
            <a:r>
              <a:rPr lang="en-US" sz="2300">
                <a:solidFill>
                  <a:srgbClr val="111111"/>
                </a:solidFill>
                <a:latin typeface="+mj-lt"/>
              </a:rPr>
              <a:t>as follows then press Ctrl+F5 to run project</a:t>
            </a:r>
          </a:p>
        </p:txBody>
      </p:sp>
      <p:pic>
        <p:nvPicPr>
          <p:cNvPr id="14" name="Picture 13">
            <a:extLst>
              <a:ext uri="{FF2B5EF4-FFF2-40B4-BE49-F238E27FC236}">
                <a16:creationId xmlns:a16="http://schemas.microsoft.com/office/drawing/2014/main" id="{F0B29B6D-8ED9-4E5C-AE97-62CC0AF8D6BA}"/>
              </a:ext>
            </a:extLst>
          </p:cNvPr>
          <p:cNvPicPr>
            <a:picLocks noChangeAspect="1"/>
          </p:cNvPicPr>
          <p:nvPr/>
        </p:nvPicPr>
        <p:blipFill>
          <a:blip r:embed="rId3"/>
          <a:stretch>
            <a:fillRect/>
          </a:stretch>
        </p:blipFill>
        <p:spPr>
          <a:xfrm>
            <a:off x="-29496" y="2613717"/>
            <a:ext cx="6378493" cy="3696020"/>
          </a:xfrm>
          <a:prstGeom prst="rect">
            <a:avLst/>
          </a:prstGeom>
        </p:spPr>
      </p:pic>
      <p:pic>
        <p:nvPicPr>
          <p:cNvPr id="16" name="Picture 15">
            <a:extLst>
              <a:ext uri="{FF2B5EF4-FFF2-40B4-BE49-F238E27FC236}">
                <a16:creationId xmlns:a16="http://schemas.microsoft.com/office/drawing/2014/main" id="{3AA8B775-5A69-4A48-9646-C2D9677A4FC7}"/>
              </a:ext>
            </a:extLst>
          </p:cNvPr>
          <p:cNvPicPr>
            <a:picLocks noChangeAspect="1"/>
          </p:cNvPicPr>
          <p:nvPr/>
        </p:nvPicPr>
        <p:blipFill>
          <a:blip r:embed="rId4"/>
          <a:stretch>
            <a:fillRect/>
          </a:stretch>
        </p:blipFill>
        <p:spPr>
          <a:xfrm>
            <a:off x="5982274" y="1454218"/>
            <a:ext cx="5922531" cy="2926509"/>
          </a:xfrm>
          <a:prstGeom prst="rect">
            <a:avLst/>
          </a:prstGeom>
        </p:spPr>
      </p:pic>
      <p:pic>
        <p:nvPicPr>
          <p:cNvPr id="17" name="Picture 16">
            <a:extLst>
              <a:ext uri="{FF2B5EF4-FFF2-40B4-BE49-F238E27FC236}">
                <a16:creationId xmlns:a16="http://schemas.microsoft.com/office/drawing/2014/main" id="{F0A06489-1BB2-4E3A-96DE-2E4D4069CAB5}"/>
              </a:ext>
            </a:extLst>
          </p:cNvPr>
          <p:cNvPicPr>
            <a:picLocks noChangeAspect="1"/>
          </p:cNvPicPr>
          <p:nvPr/>
        </p:nvPicPr>
        <p:blipFill>
          <a:blip r:embed="rId5"/>
          <a:stretch>
            <a:fillRect/>
          </a:stretch>
        </p:blipFill>
        <p:spPr>
          <a:xfrm>
            <a:off x="0" y="1543053"/>
            <a:ext cx="4031226" cy="1031994"/>
          </a:xfrm>
          <a:prstGeom prst="rect">
            <a:avLst/>
          </a:prstGeom>
        </p:spPr>
      </p:pic>
      <p:grpSp>
        <p:nvGrpSpPr>
          <p:cNvPr id="27" name="Group 26">
            <a:extLst>
              <a:ext uri="{FF2B5EF4-FFF2-40B4-BE49-F238E27FC236}">
                <a16:creationId xmlns:a16="http://schemas.microsoft.com/office/drawing/2014/main" id="{110BCAF2-679F-4564-A974-06AF42CD7F50}"/>
              </a:ext>
            </a:extLst>
          </p:cNvPr>
          <p:cNvGrpSpPr/>
          <p:nvPr/>
        </p:nvGrpSpPr>
        <p:grpSpPr>
          <a:xfrm>
            <a:off x="6554047" y="4481391"/>
            <a:ext cx="5578323" cy="1950889"/>
            <a:chOff x="6554047" y="4481391"/>
            <a:chExt cx="5578323" cy="1950889"/>
          </a:xfrm>
        </p:grpSpPr>
        <p:pic>
          <p:nvPicPr>
            <p:cNvPr id="24" name="Picture 23">
              <a:extLst>
                <a:ext uri="{FF2B5EF4-FFF2-40B4-BE49-F238E27FC236}">
                  <a16:creationId xmlns:a16="http://schemas.microsoft.com/office/drawing/2014/main" id="{99D867CD-E61D-4908-A193-177666A80018}"/>
                </a:ext>
              </a:extLst>
            </p:cNvPr>
            <p:cNvPicPr>
              <a:picLocks noChangeAspect="1"/>
            </p:cNvPicPr>
            <p:nvPr/>
          </p:nvPicPr>
          <p:blipFill>
            <a:blip r:embed="rId6"/>
            <a:stretch>
              <a:fillRect/>
            </a:stretch>
          </p:blipFill>
          <p:spPr>
            <a:xfrm>
              <a:off x="6554047" y="4481391"/>
              <a:ext cx="5578323" cy="1950889"/>
            </a:xfrm>
            <a:prstGeom prst="rect">
              <a:avLst/>
            </a:prstGeom>
            <a:ln w="12700">
              <a:solidFill>
                <a:srgbClr val="0070C0"/>
              </a:solidFill>
            </a:ln>
          </p:spPr>
        </p:pic>
        <p:sp>
          <p:nvSpPr>
            <p:cNvPr id="25" name="Rectangle 24">
              <a:extLst>
                <a:ext uri="{FF2B5EF4-FFF2-40B4-BE49-F238E27FC236}">
                  <a16:creationId xmlns:a16="http://schemas.microsoft.com/office/drawing/2014/main" id="{5289B197-6AB6-4AD9-979F-17C49864A077}"/>
                </a:ext>
              </a:extLst>
            </p:cNvPr>
            <p:cNvSpPr/>
            <p:nvPr/>
          </p:nvSpPr>
          <p:spPr>
            <a:xfrm>
              <a:off x="6674180" y="5779864"/>
              <a:ext cx="2931936" cy="3840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E55B1DC-2C6C-4862-8EE2-55A05E4EDE4A}"/>
                </a:ext>
              </a:extLst>
            </p:cNvPr>
            <p:cNvSpPr/>
            <p:nvPr/>
          </p:nvSpPr>
          <p:spPr>
            <a:xfrm>
              <a:off x="6554047" y="4707251"/>
              <a:ext cx="2132013" cy="192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itle 1">
            <a:extLst>
              <a:ext uri="{FF2B5EF4-FFF2-40B4-BE49-F238E27FC236}">
                <a16:creationId xmlns:a16="http://schemas.microsoft.com/office/drawing/2014/main" id="{321DB49A-4DE5-4ED3-BDE1-4F7012279395}"/>
              </a:ext>
            </a:extLst>
          </p:cNvPr>
          <p:cNvSpPr>
            <a:spLocks noGrp="1"/>
          </p:cNvSpPr>
          <p:nvPr>
            <p:ph type="title"/>
          </p:nvPr>
        </p:nvSpPr>
        <p:spPr>
          <a:xfrm>
            <a:off x="4120818" y="145975"/>
            <a:ext cx="4635911" cy="429608"/>
          </a:xfrm>
        </p:spPr>
        <p:txBody>
          <a:bodyPr>
            <a:noAutofit/>
          </a:bodyPr>
          <a:lstStyle/>
          <a:p>
            <a:pPr algn="ctr"/>
            <a:r>
              <a:rPr lang="en-US" sz="2600" b="1">
                <a:solidFill>
                  <a:schemeClr val="accent2"/>
                </a:solidFill>
                <a:latin typeface="Arial" panose="020B0604020202020204" pitchFamily="34" charset="0"/>
                <a:cs typeface="Arial" panose="020B0604020202020204" pitchFamily="34" charset="0"/>
              </a:rPr>
              <a:t>XmlSerializer Demo-01</a:t>
            </a:r>
          </a:p>
        </p:txBody>
      </p:sp>
    </p:spTree>
    <p:extLst>
      <p:ext uri="{BB962C8B-B14F-4D97-AF65-F5344CB8AC3E}">
        <p14:creationId xmlns:p14="http://schemas.microsoft.com/office/powerpoint/2010/main" val="156820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8" name="TextBox 7">
            <a:extLst>
              <a:ext uri="{FF2B5EF4-FFF2-40B4-BE49-F238E27FC236}">
                <a16:creationId xmlns:a16="http://schemas.microsoft.com/office/drawing/2014/main" id="{78EE9567-331E-41AC-AE26-CB48980053BF}"/>
              </a:ext>
            </a:extLst>
          </p:cNvPr>
          <p:cNvSpPr txBox="1"/>
          <p:nvPr/>
        </p:nvSpPr>
        <p:spPr>
          <a:xfrm>
            <a:off x="188709" y="653999"/>
            <a:ext cx="12003291" cy="1619482"/>
          </a:xfrm>
          <a:prstGeom prst="rect">
            <a:avLst/>
          </a:prstGeom>
          <a:noFill/>
        </p:spPr>
        <p:txBody>
          <a:bodyPr wrap="square">
            <a:spAutoFit/>
          </a:bodyPr>
          <a:lstStyle/>
          <a:p>
            <a:pPr algn="just">
              <a:lnSpc>
                <a:spcPct val="150000"/>
              </a:lnSpc>
              <a:buClr>
                <a:srgbClr val="973735"/>
              </a:buClr>
              <a:buSzPct val="50000"/>
              <a:tabLst>
                <a:tab pos="461963" algn="l"/>
              </a:tabLst>
              <a:defRPr/>
            </a:pPr>
            <a:r>
              <a:rPr lang="en-US" sz="2300">
                <a:solidFill>
                  <a:srgbClr val="111111"/>
                </a:solidFill>
                <a:latin typeface="+mj-lt"/>
              </a:rPr>
              <a:t>1. Create a Console app named </a:t>
            </a:r>
            <a:r>
              <a:rPr lang="en-US" sz="2300" b="1">
                <a:solidFill>
                  <a:srgbClr val="111111"/>
                </a:solidFill>
                <a:latin typeface="+mj-lt"/>
              </a:rPr>
              <a:t>DemoXmlSerializer02</a:t>
            </a:r>
          </a:p>
          <a:p>
            <a:pPr algn="just">
              <a:lnSpc>
                <a:spcPct val="150000"/>
              </a:lnSpc>
              <a:buClr>
                <a:srgbClr val="973735"/>
              </a:buClr>
              <a:buSzPct val="50000"/>
              <a:tabLst>
                <a:tab pos="461963" algn="l"/>
              </a:tabLst>
              <a:defRPr/>
            </a:pPr>
            <a:r>
              <a:rPr lang="en-US" sz="2300">
                <a:solidFill>
                  <a:srgbClr val="111111"/>
                </a:solidFill>
                <a:latin typeface="+mj-lt"/>
              </a:rPr>
              <a:t>2. Right-click on the project , select Add | Class named </a:t>
            </a:r>
            <a:r>
              <a:rPr lang="en-US" sz="2300" b="1">
                <a:solidFill>
                  <a:srgbClr val="111111"/>
                </a:solidFill>
                <a:latin typeface="+mj-lt"/>
              </a:rPr>
              <a:t>Person.cs </a:t>
            </a:r>
            <a:r>
              <a:rPr lang="en-US" sz="2300">
                <a:solidFill>
                  <a:srgbClr val="111111"/>
                </a:solidFill>
                <a:latin typeface="+mj-lt"/>
              </a:rPr>
              <a:t>then write codes as </a:t>
            </a:r>
          </a:p>
          <a:p>
            <a:pPr algn="just">
              <a:lnSpc>
                <a:spcPct val="150000"/>
              </a:lnSpc>
              <a:buClr>
                <a:srgbClr val="973735"/>
              </a:buClr>
              <a:buSzPct val="50000"/>
              <a:tabLst>
                <a:tab pos="461963" algn="l"/>
              </a:tabLst>
              <a:defRPr/>
            </a:pPr>
            <a:r>
              <a:rPr lang="en-US" sz="2300">
                <a:solidFill>
                  <a:srgbClr val="111111"/>
                </a:solidFill>
                <a:latin typeface="+mj-lt"/>
              </a:rPr>
              <a:t>    follows:</a:t>
            </a:r>
            <a:endParaRPr lang="en-US" sz="2300" b="1">
              <a:solidFill>
                <a:srgbClr val="111111"/>
              </a:solidFill>
              <a:latin typeface="+mj-lt"/>
            </a:endParaRPr>
          </a:p>
        </p:txBody>
      </p:sp>
      <p:pic>
        <p:nvPicPr>
          <p:cNvPr id="5" name="Picture 4">
            <a:extLst>
              <a:ext uri="{FF2B5EF4-FFF2-40B4-BE49-F238E27FC236}">
                <a16:creationId xmlns:a16="http://schemas.microsoft.com/office/drawing/2014/main" id="{74B72D95-51F0-40E4-98A2-928B2803AF71}"/>
              </a:ext>
            </a:extLst>
          </p:cNvPr>
          <p:cNvPicPr>
            <a:picLocks noChangeAspect="1"/>
          </p:cNvPicPr>
          <p:nvPr/>
        </p:nvPicPr>
        <p:blipFill>
          <a:blip r:embed="rId3"/>
          <a:stretch>
            <a:fillRect/>
          </a:stretch>
        </p:blipFill>
        <p:spPr>
          <a:xfrm>
            <a:off x="2140976" y="2287713"/>
            <a:ext cx="7866014" cy="3552646"/>
          </a:xfrm>
          <a:prstGeom prst="rect">
            <a:avLst/>
          </a:prstGeom>
        </p:spPr>
      </p:pic>
      <p:sp>
        <p:nvSpPr>
          <p:cNvPr id="18" name="TextBox 17">
            <a:extLst>
              <a:ext uri="{FF2B5EF4-FFF2-40B4-BE49-F238E27FC236}">
                <a16:creationId xmlns:a16="http://schemas.microsoft.com/office/drawing/2014/main" id="{40224FB3-5E5F-49A4-BACE-4AF8EC2A46F7}"/>
              </a:ext>
            </a:extLst>
          </p:cNvPr>
          <p:cNvSpPr txBox="1"/>
          <p:nvPr/>
        </p:nvSpPr>
        <p:spPr>
          <a:xfrm>
            <a:off x="188709" y="6023913"/>
            <a:ext cx="9997510" cy="446276"/>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3. Write code for </a:t>
            </a:r>
            <a:r>
              <a:rPr lang="en-US" sz="2300" b="1">
                <a:solidFill>
                  <a:srgbClr val="111111"/>
                </a:solidFill>
                <a:latin typeface="+mj-lt"/>
              </a:rPr>
              <a:t>Program.cs </a:t>
            </a:r>
            <a:r>
              <a:rPr lang="en-US" sz="2300">
                <a:solidFill>
                  <a:srgbClr val="111111"/>
                </a:solidFill>
                <a:latin typeface="+mj-lt"/>
              </a:rPr>
              <a:t>as follows then press Ctrl+F5 to run project</a:t>
            </a:r>
          </a:p>
        </p:txBody>
      </p:sp>
      <p:sp>
        <p:nvSpPr>
          <p:cNvPr id="19" name="Title 1">
            <a:extLst>
              <a:ext uri="{FF2B5EF4-FFF2-40B4-BE49-F238E27FC236}">
                <a16:creationId xmlns:a16="http://schemas.microsoft.com/office/drawing/2014/main" id="{92513E62-B1E7-48DB-8AA5-9BF01F9A9C25}"/>
              </a:ext>
            </a:extLst>
          </p:cNvPr>
          <p:cNvSpPr>
            <a:spLocks noGrp="1"/>
          </p:cNvSpPr>
          <p:nvPr>
            <p:ph type="title"/>
          </p:nvPr>
        </p:nvSpPr>
        <p:spPr>
          <a:xfrm>
            <a:off x="4120818" y="145975"/>
            <a:ext cx="4635911" cy="429608"/>
          </a:xfrm>
        </p:spPr>
        <p:txBody>
          <a:bodyPr>
            <a:noAutofit/>
          </a:bodyPr>
          <a:lstStyle/>
          <a:p>
            <a:pPr algn="ctr"/>
            <a:r>
              <a:rPr lang="en-US" sz="2600" b="1">
                <a:solidFill>
                  <a:schemeClr val="accent2"/>
                </a:solidFill>
                <a:latin typeface="Arial" panose="020B0604020202020204" pitchFamily="34" charset="0"/>
                <a:cs typeface="Arial" panose="020B0604020202020204" pitchFamily="34" charset="0"/>
              </a:rPr>
              <a:t>XmlSerializer Demo-02</a:t>
            </a:r>
          </a:p>
        </p:txBody>
      </p:sp>
    </p:spTree>
    <p:extLst>
      <p:ext uri="{BB962C8B-B14F-4D97-AF65-F5344CB8AC3E}">
        <p14:creationId xmlns:p14="http://schemas.microsoft.com/office/powerpoint/2010/main" val="3658313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pic>
        <p:nvPicPr>
          <p:cNvPr id="6" name="Picture 5">
            <a:extLst>
              <a:ext uri="{FF2B5EF4-FFF2-40B4-BE49-F238E27FC236}">
                <a16:creationId xmlns:a16="http://schemas.microsoft.com/office/drawing/2014/main" id="{E420B4DD-D863-45BF-8CB5-6629F450DBFB}"/>
              </a:ext>
            </a:extLst>
          </p:cNvPr>
          <p:cNvPicPr>
            <a:picLocks noChangeAspect="1"/>
          </p:cNvPicPr>
          <p:nvPr/>
        </p:nvPicPr>
        <p:blipFill>
          <a:blip r:embed="rId3"/>
          <a:stretch>
            <a:fillRect/>
          </a:stretch>
        </p:blipFill>
        <p:spPr>
          <a:xfrm>
            <a:off x="2239319" y="523286"/>
            <a:ext cx="7819716" cy="5927239"/>
          </a:xfrm>
          <a:prstGeom prst="rect">
            <a:avLst/>
          </a:prstGeom>
        </p:spPr>
      </p:pic>
    </p:spTree>
    <p:extLst>
      <p:ext uri="{BB962C8B-B14F-4D97-AF65-F5344CB8AC3E}">
        <p14:creationId xmlns:p14="http://schemas.microsoft.com/office/powerpoint/2010/main" val="26358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pic>
        <p:nvPicPr>
          <p:cNvPr id="7" name="Picture 6">
            <a:extLst>
              <a:ext uri="{FF2B5EF4-FFF2-40B4-BE49-F238E27FC236}">
                <a16:creationId xmlns:a16="http://schemas.microsoft.com/office/drawing/2014/main" id="{6234691A-3DED-44B8-9FA5-B0122916CAFB}"/>
              </a:ext>
            </a:extLst>
          </p:cNvPr>
          <p:cNvPicPr>
            <a:picLocks noChangeAspect="1"/>
          </p:cNvPicPr>
          <p:nvPr/>
        </p:nvPicPr>
        <p:blipFill>
          <a:blip r:embed="rId3"/>
          <a:stretch>
            <a:fillRect/>
          </a:stretch>
        </p:blipFill>
        <p:spPr>
          <a:xfrm>
            <a:off x="232592" y="1053481"/>
            <a:ext cx="7436569" cy="3952914"/>
          </a:xfrm>
          <a:prstGeom prst="rect">
            <a:avLst/>
          </a:prstGeom>
        </p:spPr>
      </p:pic>
      <p:pic>
        <p:nvPicPr>
          <p:cNvPr id="9" name="Picture 8">
            <a:extLst>
              <a:ext uri="{FF2B5EF4-FFF2-40B4-BE49-F238E27FC236}">
                <a16:creationId xmlns:a16="http://schemas.microsoft.com/office/drawing/2014/main" id="{2D38CFC6-5C12-47CC-8108-DDBB63375442}"/>
              </a:ext>
            </a:extLst>
          </p:cNvPr>
          <p:cNvPicPr>
            <a:picLocks noChangeAspect="1"/>
          </p:cNvPicPr>
          <p:nvPr/>
        </p:nvPicPr>
        <p:blipFill>
          <a:blip r:embed="rId4"/>
          <a:stretch>
            <a:fillRect/>
          </a:stretch>
        </p:blipFill>
        <p:spPr>
          <a:xfrm>
            <a:off x="7747817" y="1032462"/>
            <a:ext cx="4382280" cy="4668346"/>
          </a:xfrm>
          <a:prstGeom prst="rect">
            <a:avLst/>
          </a:prstGeom>
        </p:spPr>
      </p:pic>
    </p:spTree>
    <p:extLst>
      <p:ext uri="{BB962C8B-B14F-4D97-AF65-F5344CB8AC3E}">
        <p14:creationId xmlns:p14="http://schemas.microsoft.com/office/powerpoint/2010/main" val="2679952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Overview JSON Serialization</a:t>
            </a:r>
            <a:endParaRPr lang="en-US" sz="4400" dirty="0">
              <a:solidFill>
                <a:schemeClr val="accent2"/>
              </a:solidFill>
            </a:endParaRPr>
          </a:p>
        </p:txBody>
      </p:sp>
    </p:spTree>
    <p:extLst>
      <p:ext uri="{BB962C8B-B14F-4D97-AF65-F5344CB8AC3E}">
        <p14:creationId xmlns:p14="http://schemas.microsoft.com/office/powerpoint/2010/main" val="1422030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What is the JSON?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58994" y="1428193"/>
            <a:ext cx="11867535" cy="21544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stands for JavaScript Object Notation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is a lightweight format for storing and transporting data</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is often used when data is sent from a server to a web page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is "self-describing" and easy to understand</a:t>
            </a:r>
          </a:p>
        </p:txBody>
      </p:sp>
      <p:sp>
        <p:nvSpPr>
          <p:cNvPr id="8" name="TextBox 7">
            <a:extLst>
              <a:ext uri="{FF2B5EF4-FFF2-40B4-BE49-F238E27FC236}">
                <a16:creationId xmlns:a16="http://schemas.microsoft.com/office/drawing/2014/main" id="{E7E2F2AD-7022-4729-BB05-DCD9D8416E69}"/>
              </a:ext>
            </a:extLst>
          </p:cNvPr>
          <p:cNvSpPr txBox="1"/>
          <p:nvPr/>
        </p:nvSpPr>
        <p:spPr>
          <a:xfrm>
            <a:off x="2540897" y="5022771"/>
            <a:ext cx="7516763" cy="1292662"/>
          </a:xfrm>
          <a:prstGeom prst="rect">
            <a:avLst/>
          </a:prstGeom>
          <a:noFill/>
          <a:ln w="19050">
            <a:solidFill>
              <a:schemeClr val="accent1"/>
            </a:solidFill>
          </a:ln>
        </p:spPr>
        <p:txBody>
          <a:bodyPr wrap="square">
            <a:spAutoFit/>
          </a:bodyPr>
          <a:lstStyle/>
          <a:p>
            <a:r>
              <a:rPr lang="en-US" sz="2600" b="0" i="0">
                <a:solidFill>
                  <a:srgbClr val="000000"/>
                </a:solidFill>
                <a:effectLst/>
                <a:latin typeface="Consolas" panose="020B0609020204030204" pitchFamily="49" charset="0"/>
              </a:rPr>
              <a:t>{</a:t>
            </a:r>
          </a:p>
          <a:p>
            <a:r>
              <a:rPr lang="en-US" sz="2600">
                <a:solidFill>
                  <a:srgbClr val="000000"/>
                </a:solidFill>
                <a:latin typeface="Consolas" panose="020B0609020204030204" pitchFamily="49" charset="0"/>
              </a:rPr>
              <a:t>  </a:t>
            </a:r>
            <a:r>
              <a:rPr lang="en-US" sz="2600" b="0" i="0">
                <a:solidFill>
                  <a:srgbClr val="A52A2A"/>
                </a:solidFill>
                <a:effectLst/>
                <a:latin typeface="Consolas" panose="020B0609020204030204" pitchFamily="49" charset="0"/>
              </a:rPr>
              <a:t>"firstName"</a:t>
            </a:r>
            <a:r>
              <a:rPr lang="en-US" sz="2600" b="0" i="0">
                <a:solidFill>
                  <a:srgbClr val="000000"/>
                </a:solidFill>
                <a:effectLst/>
                <a:latin typeface="Consolas" panose="020B0609020204030204" pitchFamily="49" charset="0"/>
              </a:rPr>
              <a:t>:</a:t>
            </a:r>
            <a:r>
              <a:rPr lang="en-US" sz="2600" b="0" i="0">
                <a:solidFill>
                  <a:srgbClr val="A52A2A"/>
                </a:solidFill>
                <a:effectLst/>
                <a:latin typeface="Consolas" panose="020B0609020204030204" pitchFamily="49" charset="0"/>
              </a:rPr>
              <a:t>"John"</a:t>
            </a:r>
            <a:r>
              <a:rPr lang="en-US" sz="2600" b="0" i="0">
                <a:solidFill>
                  <a:srgbClr val="000000"/>
                </a:solidFill>
                <a:effectLst/>
                <a:latin typeface="Consolas" panose="020B0609020204030204" pitchFamily="49" charset="0"/>
              </a:rPr>
              <a:t>, </a:t>
            </a:r>
            <a:r>
              <a:rPr lang="en-US" sz="2600" b="0" i="0">
                <a:solidFill>
                  <a:srgbClr val="A52A2A"/>
                </a:solidFill>
                <a:effectLst/>
                <a:latin typeface="Consolas" panose="020B0609020204030204" pitchFamily="49" charset="0"/>
              </a:rPr>
              <a:t>"lastName"</a:t>
            </a:r>
            <a:r>
              <a:rPr lang="en-US" sz="2600" b="0" i="0">
                <a:solidFill>
                  <a:srgbClr val="000000"/>
                </a:solidFill>
                <a:effectLst/>
                <a:latin typeface="Consolas" panose="020B0609020204030204" pitchFamily="49" charset="0"/>
              </a:rPr>
              <a:t>:</a:t>
            </a:r>
            <a:r>
              <a:rPr lang="en-US" sz="2600" b="0" i="0">
                <a:solidFill>
                  <a:srgbClr val="A52A2A"/>
                </a:solidFill>
                <a:effectLst/>
                <a:latin typeface="Consolas" panose="020B0609020204030204" pitchFamily="49" charset="0"/>
              </a:rPr>
              <a:t>"Doe"</a:t>
            </a:r>
          </a:p>
          <a:p>
            <a:r>
              <a:rPr lang="en-US" sz="2600" b="0" i="0">
                <a:solidFill>
                  <a:srgbClr val="000000"/>
                </a:solidFill>
                <a:effectLst/>
                <a:latin typeface="Consolas" panose="020B0609020204030204" pitchFamily="49" charset="0"/>
              </a:rPr>
              <a:t>}</a:t>
            </a:r>
            <a:endParaRPr lang="en-US" sz="2600"/>
          </a:p>
        </p:txBody>
      </p:sp>
      <p:sp>
        <p:nvSpPr>
          <p:cNvPr id="10" name="TextBox 9">
            <a:extLst>
              <a:ext uri="{FF2B5EF4-FFF2-40B4-BE49-F238E27FC236}">
                <a16:creationId xmlns:a16="http://schemas.microsoft.com/office/drawing/2014/main" id="{C4D971C9-4840-4BFC-86F2-99F66050169D}"/>
              </a:ext>
            </a:extLst>
          </p:cNvPr>
          <p:cNvSpPr txBox="1"/>
          <p:nvPr/>
        </p:nvSpPr>
        <p:spPr>
          <a:xfrm>
            <a:off x="-58994" y="3651453"/>
            <a:ext cx="12093678" cy="129266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JSON data is written as name/value pairs, just like JavaScript object properties. A name/value pair consists of a field name (in double quotes), followed by a colon, followed by a value:</a:t>
            </a:r>
          </a:p>
        </p:txBody>
      </p:sp>
      <p:pic>
        <p:nvPicPr>
          <p:cNvPr id="1026" name="Picture 2" descr="JavaScript Object Notation - JSON">
            <a:extLst>
              <a:ext uri="{FF2B5EF4-FFF2-40B4-BE49-F238E27FC236}">
                <a16:creationId xmlns:a16="http://schemas.microsoft.com/office/drawing/2014/main" id="{BA034377-09BE-479C-8482-75DEEE2917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1970" y="1879807"/>
            <a:ext cx="603885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534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Syntax Rules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 y="1454214"/>
            <a:ext cx="5397909" cy="102079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Data is in name/value pairs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Data is separated by commas</a:t>
            </a:r>
          </a:p>
        </p:txBody>
      </p:sp>
      <p:sp>
        <p:nvSpPr>
          <p:cNvPr id="11" name="TextBox 10">
            <a:extLst>
              <a:ext uri="{FF2B5EF4-FFF2-40B4-BE49-F238E27FC236}">
                <a16:creationId xmlns:a16="http://schemas.microsoft.com/office/drawing/2014/main" id="{554D36CE-6F8E-4BB8-8BF4-0FFE80F69E33}"/>
              </a:ext>
            </a:extLst>
          </p:cNvPr>
          <p:cNvSpPr txBox="1"/>
          <p:nvPr/>
        </p:nvSpPr>
        <p:spPr>
          <a:xfrm>
            <a:off x="6658749" y="1421908"/>
            <a:ext cx="5154138" cy="102079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Curly braces hold objects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Square brackets hold arrays</a:t>
            </a:r>
          </a:p>
        </p:txBody>
      </p:sp>
      <p:sp>
        <p:nvSpPr>
          <p:cNvPr id="12" name="TextBox 11">
            <a:extLst>
              <a:ext uri="{FF2B5EF4-FFF2-40B4-BE49-F238E27FC236}">
                <a16:creationId xmlns:a16="http://schemas.microsoft.com/office/drawing/2014/main" id="{E341B280-1A0E-40AF-8203-021FC0838E88}"/>
              </a:ext>
            </a:extLst>
          </p:cNvPr>
          <p:cNvSpPr txBox="1"/>
          <p:nvPr/>
        </p:nvSpPr>
        <p:spPr>
          <a:xfrm>
            <a:off x="2043425" y="3080719"/>
            <a:ext cx="8014235" cy="2923877"/>
          </a:xfrm>
          <a:prstGeom prst="rect">
            <a:avLst/>
          </a:prstGeom>
          <a:noFill/>
          <a:ln w="19050">
            <a:solidFill>
              <a:schemeClr val="accent1"/>
            </a:solidFill>
          </a:ln>
        </p:spPr>
        <p:txBody>
          <a:bodyPr wrap="square">
            <a:spAutoFit/>
          </a:bodyPr>
          <a:lstStyle/>
          <a:p>
            <a:r>
              <a:rPr lang="en-US" sz="2300" b="0" i="0">
                <a:solidFill>
                  <a:srgbClr val="000000"/>
                </a:solidFill>
                <a:effectLst/>
                <a:latin typeface="Consolas" panose="020B0609020204030204" pitchFamily="49" charset="0"/>
              </a:rPr>
              <a:t>{</a:t>
            </a:r>
            <a:br>
              <a:rPr lang="en-US" sz="2300"/>
            </a:br>
            <a:r>
              <a:rPr lang="en-US" sz="2300"/>
              <a:t>  </a:t>
            </a:r>
            <a:r>
              <a:rPr lang="en-US" sz="2300" b="0" i="0">
                <a:solidFill>
                  <a:srgbClr val="A52A2A"/>
                </a:solidFill>
                <a:effectLst/>
                <a:latin typeface="Consolas" panose="020B0609020204030204" pitchFamily="49" charset="0"/>
              </a:rPr>
              <a:t>"employees"</a:t>
            </a:r>
            <a:r>
              <a:rPr lang="en-US" sz="2300" b="0" i="0">
                <a:solidFill>
                  <a:srgbClr val="000000"/>
                </a:solidFill>
                <a:effectLst/>
                <a:latin typeface="Consolas" panose="020B0609020204030204" pitchFamily="49" charset="0"/>
              </a:rPr>
              <a:t>:</a:t>
            </a:r>
          </a:p>
          <a:p>
            <a:r>
              <a:rPr lang="en-US" sz="2300">
                <a:solidFill>
                  <a:srgbClr val="000000"/>
                </a:solidFill>
                <a:latin typeface="Consolas" panose="020B0609020204030204" pitchFamily="49" charset="0"/>
              </a:rPr>
              <a:t>  </a:t>
            </a:r>
            <a:r>
              <a:rPr lang="en-US" sz="2300" b="0" i="0">
                <a:solidFill>
                  <a:srgbClr val="000000"/>
                </a:solidFill>
                <a:effectLst/>
                <a:latin typeface="Consolas" panose="020B0609020204030204" pitchFamily="49" charset="0"/>
              </a:rPr>
              <a:t>[</a:t>
            </a:r>
            <a:br>
              <a:rPr lang="en-US" sz="2300"/>
            </a:b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"firstName"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"John"</a:t>
            </a: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"lastName"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"Doe"</a:t>
            </a:r>
            <a:r>
              <a:rPr lang="en-US" sz="2300" b="0" i="0">
                <a:solidFill>
                  <a:srgbClr val="000000"/>
                </a:solidFill>
                <a:effectLst/>
                <a:latin typeface="Consolas" panose="020B0609020204030204" pitchFamily="49" charset="0"/>
              </a:rPr>
              <a:t>},</a:t>
            </a:r>
            <a:br>
              <a:rPr lang="en-US" sz="2300"/>
            </a:b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"firstName"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"Anna"</a:t>
            </a: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"lastName"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"Smith"</a:t>
            </a:r>
            <a:r>
              <a:rPr lang="en-US" sz="2300" b="0" i="0">
                <a:solidFill>
                  <a:srgbClr val="000000"/>
                </a:solidFill>
                <a:effectLst/>
                <a:latin typeface="Consolas" panose="020B0609020204030204" pitchFamily="49" charset="0"/>
              </a:rPr>
              <a:t>},</a:t>
            </a:r>
            <a:br>
              <a:rPr lang="en-US" sz="2300"/>
            </a:b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"firstName"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"Peter"</a:t>
            </a: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"lastName"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"Jones"</a:t>
            </a:r>
            <a:r>
              <a:rPr lang="en-US" sz="2300" b="0" i="0">
                <a:solidFill>
                  <a:srgbClr val="000000"/>
                </a:solidFill>
                <a:effectLst/>
                <a:latin typeface="Consolas" panose="020B0609020204030204" pitchFamily="49" charset="0"/>
              </a:rPr>
              <a:t>}</a:t>
            </a:r>
            <a:br>
              <a:rPr lang="en-US" sz="2300"/>
            </a:br>
            <a:r>
              <a:rPr lang="en-US" sz="2300"/>
              <a:t>    </a:t>
            </a:r>
            <a:r>
              <a:rPr lang="en-US" sz="2300" b="0" i="0">
                <a:solidFill>
                  <a:srgbClr val="000000"/>
                </a:solidFill>
                <a:effectLst/>
                <a:latin typeface="Consolas" panose="020B0609020204030204" pitchFamily="49" charset="0"/>
              </a:rPr>
              <a:t>]</a:t>
            </a:r>
            <a:br>
              <a:rPr lang="en-US" sz="2300"/>
            </a:br>
            <a:r>
              <a:rPr lang="en-US" sz="2300" b="0" i="0">
                <a:solidFill>
                  <a:srgbClr val="000000"/>
                </a:solidFill>
                <a:effectLst/>
                <a:latin typeface="Consolas" panose="020B0609020204030204" pitchFamily="49" charset="0"/>
              </a:rPr>
              <a:t>}</a:t>
            </a:r>
            <a:endParaRPr lang="en-US" sz="2300"/>
          </a:p>
        </p:txBody>
      </p:sp>
    </p:spTree>
    <p:extLst>
      <p:ext uri="{BB962C8B-B14F-4D97-AF65-F5344CB8AC3E}">
        <p14:creationId xmlns:p14="http://schemas.microsoft.com/office/powerpoint/2010/main" val="3679394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Data Types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9159" y="1414886"/>
            <a:ext cx="12083844" cy="892552"/>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supports mainly 06 data types: S</a:t>
            </a:r>
            <a:r>
              <a:rPr lang="en-US" sz="2600"/>
              <a:t>tring, Number, Boolean, null, Object, and Array</a:t>
            </a:r>
          </a:p>
        </p:txBody>
      </p:sp>
      <p:sp>
        <p:nvSpPr>
          <p:cNvPr id="10" name="TextBox 9">
            <a:extLst>
              <a:ext uri="{FF2B5EF4-FFF2-40B4-BE49-F238E27FC236}">
                <a16:creationId xmlns:a16="http://schemas.microsoft.com/office/drawing/2014/main" id="{2BD92C9B-6DE0-4D16-85C6-5E021F3694E6}"/>
              </a:ext>
            </a:extLst>
          </p:cNvPr>
          <p:cNvSpPr txBox="1"/>
          <p:nvPr/>
        </p:nvSpPr>
        <p:spPr>
          <a:xfrm>
            <a:off x="-49159" y="2346766"/>
            <a:ext cx="12083844" cy="4170372"/>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String</a:t>
            </a:r>
            <a:r>
              <a:rPr lang="en-US" sz="2600">
                <a:solidFill>
                  <a:srgbClr val="111111"/>
                </a:solidFill>
                <a:latin typeface="+mj-lt"/>
              </a:rPr>
              <a:t>: JSON strings must be written in double quotes like C-language there are various special characters(Escape Characters) in JSON that you can use in strings such as \ (backslash), / (forward slash), b (backspace), n (new line), r (carriage return), t (horizontal tab), etc</a:t>
            </a:r>
          </a:p>
          <a:p>
            <a:r>
              <a:rPr lang="en-US"/>
              <a:t>     </a:t>
            </a:r>
            <a:r>
              <a:rPr lang="en-US" sz="2300" u="sng"/>
              <a:t>Example:</a:t>
            </a:r>
          </a:p>
          <a:p>
            <a:endParaRPr lang="en-US"/>
          </a:p>
          <a:p>
            <a:pPr marL="344488"/>
            <a:r>
              <a:rPr lang="en-US" sz="2300"/>
              <a:t>{ "name":"Vivek" }</a:t>
            </a:r>
          </a:p>
          <a:p>
            <a:pPr marL="344488"/>
            <a:endParaRPr lang="en-US" sz="2300"/>
          </a:p>
          <a:p>
            <a:pPr marL="344488"/>
            <a:r>
              <a:rPr lang="en-US" sz="2300"/>
              <a:t>{ "city":"Delhi\/India" }</a:t>
            </a:r>
          </a:p>
          <a:p>
            <a:pPr marL="344488"/>
            <a:endParaRPr lang="en-US" sz="2300"/>
          </a:p>
          <a:p>
            <a:pPr marL="344488"/>
            <a:r>
              <a:rPr lang="en-US" sz="2300"/>
              <a:t>here \ / is used for Escape Character / (forward slash)</a:t>
            </a:r>
          </a:p>
        </p:txBody>
      </p:sp>
    </p:spTree>
    <p:extLst>
      <p:ext uri="{BB962C8B-B14F-4D97-AF65-F5344CB8AC3E}">
        <p14:creationId xmlns:p14="http://schemas.microsoft.com/office/powerpoint/2010/main" val="3221660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Data Types</a:t>
            </a:r>
            <a:endParaRPr lang="en-US" sz="4000" b="1" dirty="0"/>
          </a:p>
        </p:txBody>
      </p:sp>
      <p:sp>
        <p:nvSpPr>
          <p:cNvPr id="10" name="TextBox 9">
            <a:extLst>
              <a:ext uri="{FF2B5EF4-FFF2-40B4-BE49-F238E27FC236}">
                <a16:creationId xmlns:a16="http://schemas.microsoft.com/office/drawing/2014/main" id="{2BD92C9B-6DE0-4D16-85C6-5E021F3694E6}"/>
              </a:ext>
            </a:extLst>
          </p:cNvPr>
          <p:cNvSpPr txBox="1"/>
          <p:nvPr/>
        </p:nvSpPr>
        <p:spPr>
          <a:xfrm>
            <a:off x="-19664" y="1648676"/>
            <a:ext cx="11864656" cy="1446550"/>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Number</a:t>
            </a:r>
            <a:r>
              <a:rPr lang="en-US" sz="2600">
                <a:solidFill>
                  <a:srgbClr val="111111"/>
                </a:solidFill>
                <a:latin typeface="+mj-lt"/>
              </a:rPr>
              <a:t>: Represented in base 10. The octal and hexadecimal formats are not used</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600">
                <a:solidFill>
                  <a:srgbClr val="111111"/>
                </a:solidFill>
                <a:latin typeface="+mj-lt"/>
              </a:rPr>
              <a:t>:  </a:t>
            </a:r>
            <a:r>
              <a:rPr lang="en-US" sz="2300">
                <a:solidFill>
                  <a:srgbClr val="111111"/>
                </a:solidFill>
                <a:latin typeface="+mj-lt"/>
              </a:rPr>
              <a:t>{ "age": 20 }  ,    { "percentage": 82.44}</a:t>
            </a:r>
            <a:endParaRPr lang="en-US" sz="2300"/>
          </a:p>
        </p:txBody>
      </p:sp>
      <p:sp>
        <p:nvSpPr>
          <p:cNvPr id="7" name="TextBox 6">
            <a:extLst>
              <a:ext uri="{FF2B5EF4-FFF2-40B4-BE49-F238E27FC236}">
                <a16:creationId xmlns:a16="http://schemas.microsoft.com/office/drawing/2014/main" id="{FF8D3C36-3EFC-4E10-9791-C80B15FE96F9}"/>
              </a:ext>
            </a:extLst>
          </p:cNvPr>
          <p:cNvSpPr txBox="1"/>
          <p:nvPr/>
        </p:nvSpPr>
        <p:spPr>
          <a:xfrm>
            <a:off x="-19664" y="3448463"/>
            <a:ext cx="11864656" cy="1046440"/>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Boolean</a:t>
            </a:r>
            <a:r>
              <a:rPr lang="en-US" sz="2600">
                <a:solidFill>
                  <a:srgbClr val="111111"/>
                </a:solidFill>
                <a:latin typeface="+mj-lt"/>
              </a:rPr>
              <a:t>: This data type can be either true or false</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300">
                <a:solidFill>
                  <a:srgbClr val="111111"/>
                </a:solidFill>
                <a:latin typeface="+mj-lt"/>
              </a:rPr>
              <a:t>:  { "result" : true }</a:t>
            </a:r>
            <a:endParaRPr lang="en-US" sz="2300"/>
          </a:p>
        </p:txBody>
      </p:sp>
      <p:sp>
        <p:nvSpPr>
          <p:cNvPr id="11" name="TextBox 10">
            <a:extLst>
              <a:ext uri="{FF2B5EF4-FFF2-40B4-BE49-F238E27FC236}">
                <a16:creationId xmlns:a16="http://schemas.microsoft.com/office/drawing/2014/main" id="{90D16A30-06F8-46C2-90FB-668C22E89D86}"/>
              </a:ext>
            </a:extLst>
          </p:cNvPr>
          <p:cNvSpPr txBox="1"/>
          <p:nvPr/>
        </p:nvSpPr>
        <p:spPr>
          <a:xfrm>
            <a:off x="0" y="4887468"/>
            <a:ext cx="11864656" cy="1077218"/>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Null: </a:t>
            </a:r>
            <a:r>
              <a:rPr lang="en-US" sz="2600">
                <a:solidFill>
                  <a:srgbClr val="111111"/>
                </a:solidFill>
                <a:latin typeface="+mj-lt"/>
              </a:rPr>
              <a:t>It is just a define null value</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600">
                <a:solidFill>
                  <a:srgbClr val="111111"/>
                </a:solidFill>
                <a:latin typeface="+mj-lt"/>
              </a:rPr>
              <a:t>:</a:t>
            </a:r>
            <a:r>
              <a:rPr lang="en-US" sz="2800" b="0" i="0">
                <a:solidFill>
                  <a:srgbClr val="000000"/>
                </a:solidFill>
                <a:effectLst/>
                <a:latin typeface="Consolas" panose="020B0609020204030204" pitchFamily="49" charset="0"/>
              </a:rPr>
              <a:t> </a:t>
            </a:r>
            <a:r>
              <a:rPr lang="en-US" sz="2300">
                <a:solidFill>
                  <a:srgbClr val="111111"/>
                </a:solidFill>
                <a:latin typeface="+mj-lt"/>
              </a:rPr>
              <a:t>{ "middlename":null }</a:t>
            </a:r>
          </a:p>
        </p:txBody>
      </p:sp>
    </p:spTree>
    <p:extLst>
      <p:ext uri="{BB962C8B-B14F-4D97-AF65-F5344CB8AC3E}">
        <p14:creationId xmlns:p14="http://schemas.microsoft.com/office/powerpoint/2010/main" val="1358420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Data Types</a:t>
            </a:r>
            <a:endParaRPr lang="en-US" sz="4000" b="1" dirty="0"/>
          </a:p>
        </p:txBody>
      </p:sp>
      <p:sp>
        <p:nvSpPr>
          <p:cNvPr id="10" name="TextBox 9">
            <a:extLst>
              <a:ext uri="{FF2B5EF4-FFF2-40B4-BE49-F238E27FC236}">
                <a16:creationId xmlns:a16="http://schemas.microsoft.com/office/drawing/2014/main" id="{2BD92C9B-6DE0-4D16-85C6-5E021F3694E6}"/>
              </a:ext>
            </a:extLst>
          </p:cNvPr>
          <p:cNvSpPr txBox="1"/>
          <p:nvPr/>
        </p:nvSpPr>
        <p:spPr>
          <a:xfrm>
            <a:off x="-49161" y="1452033"/>
            <a:ext cx="12103509" cy="4524315"/>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Object: </a:t>
            </a:r>
            <a:r>
              <a:rPr lang="en-US" sz="2600">
                <a:solidFill>
                  <a:srgbClr val="111111"/>
                </a:solidFill>
                <a:latin typeface="+mj-lt"/>
              </a:rPr>
              <a:t>It is a set of name or value pairs inserted between {} (curly braces). The keys must be strings and should be unique and multiple key and value pairs are separated by a, (comma)</a:t>
            </a:r>
          </a:p>
          <a:p>
            <a:pPr algn="just" fontAlgn="base">
              <a:spcBef>
                <a:spcPts val="600"/>
              </a:spcBef>
              <a:spcAft>
                <a:spcPts val="600"/>
              </a:spcAft>
              <a:buClr>
                <a:srgbClr val="973735"/>
              </a:buClr>
              <a:buSzPct val="50000"/>
              <a:tabLst>
                <a:tab pos="241300" algn="l"/>
              </a:tabLst>
              <a:defRPr/>
            </a:pPr>
            <a:r>
              <a:rPr lang="en-US" sz="2600" b="1">
                <a:solidFill>
                  <a:srgbClr val="111111"/>
                </a:solidFill>
                <a:latin typeface="+mj-lt"/>
              </a:rPr>
              <a:t>   </a:t>
            </a:r>
            <a:r>
              <a:rPr lang="en-US" sz="2600">
                <a:solidFill>
                  <a:srgbClr val="111111"/>
                </a:solidFill>
                <a:latin typeface="+mj-lt"/>
              </a:rPr>
              <a:t>Syntax: </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 key : value, .......}   </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600" u="sng">
                <a:solidFill>
                  <a:srgbClr val="111111"/>
                </a:solidFill>
                <a:latin typeface="+mj-lt"/>
              </a:rPr>
              <a:t>:</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a:solidFill>
                  <a:srgbClr val="111111"/>
                </a:solidFill>
                <a:latin typeface="+mj-lt"/>
              </a:rPr>
              <a:t>{</a:t>
            </a:r>
          </a:p>
          <a:p>
            <a:pPr algn="just" fontAlgn="base">
              <a:spcBef>
                <a:spcPts val="600"/>
              </a:spcBef>
              <a:spcAft>
                <a:spcPts val="600"/>
              </a:spcAft>
              <a:buClr>
                <a:srgbClr val="973735"/>
              </a:buClr>
              <a:buSzPct val="50000"/>
              <a:tabLst>
                <a:tab pos="241300" algn="l"/>
              </a:tabLst>
              <a:defRPr/>
            </a:pPr>
            <a:r>
              <a:rPr lang="en-US" sz="2300">
                <a:solidFill>
                  <a:srgbClr val="111111"/>
                </a:solidFill>
                <a:latin typeface="+mj-lt"/>
              </a:rPr>
              <a:t>      “student":{ "name":“David", "age":20, "score": 50.05}</a:t>
            </a:r>
          </a:p>
          <a:p>
            <a:pPr algn="just" fontAlgn="base">
              <a:spcBef>
                <a:spcPts val="600"/>
              </a:spcBef>
              <a:spcAft>
                <a:spcPts val="600"/>
              </a:spcAft>
              <a:buClr>
                <a:srgbClr val="973735"/>
              </a:buClr>
              <a:buSzPct val="50000"/>
              <a:tabLst>
                <a:tab pos="241300" algn="l"/>
              </a:tabLst>
              <a:defRPr/>
            </a:pPr>
            <a:r>
              <a:rPr lang="en-US" sz="2300">
                <a:solidFill>
                  <a:srgbClr val="111111"/>
                </a:solidFill>
                <a:latin typeface="+mj-lt"/>
              </a:rPr>
              <a:t>   }</a:t>
            </a:r>
            <a:endParaRPr lang="en-US" sz="2300"/>
          </a:p>
        </p:txBody>
      </p:sp>
    </p:spTree>
    <p:extLst>
      <p:ext uri="{BB962C8B-B14F-4D97-AF65-F5344CB8AC3E}">
        <p14:creationId xmlns:p14="http://schemas.microsoft.com/office/powerpoint/2010/main" val="3404727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Overview .</a:t>
            </a:r>
            <a:r>
              <a:rPr lang="en-US" altLang="ko-KR" sz="4400" b="1">
                <a:solidFill>
                  <a:schemeClr val="accent2"/>
                </a:solidFill>
                <a:latin typeface="Arial" panose="020B0604020202020204" pitchFamily="34" charset="0"/>
                <a:cs typeface="Arial" panose="020B0604020202020204" pitchFamily="34" charset="0"/>
              </a:rPr>
              <a:t>NET Serialization</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Data Types</a:t>
            </a:r>
            <a:endParaRPr lang="en-US" sz="4000" b="1" dirty="0"/>
          </a:p>
        </p:txBody>
      </p:sp>
      <p:sp>
        <p:nvSpPr>
          <p:cNvPr id="10" name="TextBox 9">
            <a:extLst>
              <a:ext uri="{FF2B5EF4-FFF2-40B4-BE49-F238E27FC236}">
                <a16:creationId xmlns:a16="http://schemas.microsoft.com/office/drawing/2014/main" id="{2BD92C9B-6DE0-4D16-85C6-5E021F3694E6}"/>
              </a:ext>
            </a:extLst>
          </p:cNvPr>
          <p:cNvSpPr txBox="1"/>
          <p:nvPr/>
        </p:nvSpPr>
        <p:spPr>
          <a:xfrm>
            <a:off x="-68825" y="1422537"/>
            <a:ext cx="12103509" cy="4955203"/>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Array: </a:t>
            </a:r>
            <a:r>
              <a:rPr lang="en-US" sz="2600">
                <a:solidFill>
                  <a:srgbClr val="111111"/>
                </a:solidFill>
                <a:latin typeface="+mj-lt"/>
              </a:rPr>
              <a:t>It is an ordered collection of values and begins with [ (left bracket) and ends with ] (right bracket). The values of array are separated by ,(comma)  </a:t>
            </a:r>
            <a:r>
              <a:rPr lang="en-US" sz="2600" b="1">
                <a:solidFill>
                  <a:srgbClr val="111111"/>
                </a:solidFill>
                <a:latin typeface="+mj-lt"/>
              </a:rPr>
              <a:t> </a:t>
            </a:r>
            <a:r>
              <a:rPr lang="en-US" sz="2600">
                <a:solidFill>
                  <a:srgbClr val="111111"/>
                </a:solidFill>
                <a:latin typeface="+mj-lt"/>
              </a:rPr>
              <a:t>Syntax: </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 value, .......]</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600" u="sng">
                <a:solidFill>
                  <a:srgbClr val="111111"/>
                </a:solidFill>
                <a:latin typeface="+mj-lt"/>
              </a:rPr>
              <a:t>:</a:t>
            </a:r>
          </a:p>
          <a:p>
            <a:pPr marL="461963" algn="just" fontAlgn="base">
              <a:buClr>
                <a:srgbClr val="973735"/>
              </a:buClr>
              <a:buSzPct val="50000"/>
              <a:tabLst>
                <a:tab pos="241300" algn="l"/>
              </a:tabLst>
              <a:defRPr/>
            </a:pPr>
            <a:r>
              <a:rPr lang="en-US" sz="2300">
                <a:solidFill>
                  <a:srgbClr val="111111"/>
                </a:solidFill>
                <a:latin typeface="+mj-lt"/>
              </a:rPr>
              <a:t>{</a:t>
            </a:r>
          </a:p>
          <a:p>
            <a:pPr marL="461963" algn="just" fontAlgn="base">
              <a:buClr>
                <a:srgbClr val="973735"/>
              </a:buClr>
              <a:buSzPct val="50000"/>
              <a:tabLst>
                <a:tab pos="241300" algn="l"/>
              </a:tabLst>
              <a:defRPr/>
            </a:pPr>
            <a:r>
              <a:rPr lang="en-US" sz="2300">
                <a:solidFill>
                  <a:srgbClr val="111111"/>
                </a:solidFill>
                <a:latin typeface="+mj-lt"/>
              </a:rPr>
              <a:t>  "collection" :  [</a:t>
            </a:r>
          </a:p>
          <a:p>
            <a:pPr marL="461963" algn="just" fontAlgn="base">
              <a:buClr>
                <a:srgbClr val="973735"/>
              </a:buClr>
              <a:buSzPct val="50000"/>
              <a:tabLst>
                <a:tab pos="241300" algn="l"/>
              </a:tabLst>
              <a:defRPr/>
            </a:pPr>
            <a:r>
              <a:rPr lang="en-US" sz="2300">
                <a:solidFill>
                  <a:srgbClr val="111111"/>
                </a:solidFill>
                <a:latin typeface="+mj-lt"/>
              </a:rPr>
              <a:t>        {"id" : 101},</a:t>
            </a:r>
          </a:p>
          <a:p>
            <a:pPr marL="461963" algn="just" fontAlgn="base">
              <a:buClr>
                <a:srgbClr val="973735"/>
              </a:buClr>
              <a:buSzPct val="50000"/>
              <a:tabLst>
                <a:tab pos="241300" algn="l"/>
              </a:tabLst>
              <a:defRPr/>
            </a:pPr>
            <a:r>
              <a:rPr lang="en-US" sz="2300">
                <a:solidFill>
                  <a:srgbClr val="111111"/>
                </a:solidFill>
                <a:latin typeface="+mj-lt"/>
              </a:rPr>
              <a:t>        {"id" : 102},</a:t>
            </a:r>
          </a:p>
          <a:p>
            <a:pPr marL="461963" algn="just" fontAlgn="base">
              <a:buClr>
                <a:srgbClr val="973735"/>
              </a:buClr>
              <a:buSzPct val="50000"/>
              <a:tabLst>
                <a:tab pos="241300" algn="l"/>
              </a:tabLst>
              <a:defRPr/>
            </a:pPr>
            <a:r>
              <a:rPr lang="en-US" sz="2300">
                <a:solidFill>
                  <a:srgbClr val="111111"/>
                </a:solidFill>
                <a:latin typeface="+mj-lt"/>
              </a:rPr>
              <a:t>        {"id" : 103}</a:t>
            </a:r>
          </a:p>
          <a:p>
            <a:pPr marL="461963" algn="just" fontAlgn="base">
              <a:buClr>
                <a:srgbClr val="973735"/>
              </a:buClr>
              <a:buSzPct val="50000"/>
              <a:tabLst>
                <a:tab pos="241300" algn="l"/>
              </a:tabLst>
              <a:defRPr/>
            </a:pPr>
            <a:r>
              <a:rPr lang="en-US" sz="2300">
                <a:solidFill>
                  <a:srgbClr val="111111"/>
                </a:solidFill>
                <a:latin typeface="+mj-lt"/>
              </a:rPr>
              <a:t>   ]</a:t>
            </a:r>
          </a:p>
          <a:p>
            <a:pPr marL="461963" algn="just" fontAlgn="base">
              <a:buClr>
                <a:srgbClr val="973735"/>
              </a:buClr>
              <a:buSzPct val="50000"/>
              <a:tabLst>
                <a:tab pos="241300" algn="l"/>
              </a:tabLst>
              <a:defRPr/>
            </a:pPr>
            <a:r>
              <a:rPr lang="en-US" sz="2300">
                <a:solidFill>
                  <a:srgbClr val="111111"/>
                </a:solidFill>
                <a:latin typeface="+mj-lt"/>
              </a:rPr>
              <a:t>}</a:t>
            </a:r>
            <a:endParaRPr lang="en-US" sz="2300"/>
          </a:p>
        </p:txBody>
      </p:sp>
    </p:spTree>
    <p:extLst>
      <p:ext uri="{BB962C8B-B14F-4D97-AF65-F5344CB8AC3E}">
        <p14:creationId xmlns:p14="http://schemas.microsoft.com/office/powerpoint/2010/main" val="2324976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JSON Serialization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2885" y="1326428"/>
            <a:ext cx="12255053" cy="527836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JSON (JavaScript Object Notation) serializer is fast and efficient, and was introduced relatively recently to .NET (.NET Core). It also offers good version tolerance and allows the use of custom converters for flexibility</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JsonSerializer is used by ASP.NET Core 3, removing the dependency on Json.NET, though it is straightforward to opt back in to Json.NET should its features be required</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JsonSerializer (in the System.Text.Json namespace) is straightforward to use because of the simplicity of the JSON format. The root of a JSON document is either an array or an object. Under that root are properties, which can be an object, array, string, number, "true", "false", or "null"</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JSON serializer directly maps class property names to property names in JSON</a:t>
            </a:r>
            <a:endParaRPr lang="en-US" sz="2600" dirty="0">
              <a:solidFill>
                <a:srgbClr val="111111"/>
              </a:solidFill>
              <a:latin typeface="+mj-lt"/>
            </a:endParaRPr>
          </a:p>
        </p:txBody>
      </p:sp>
    </p:spTree>
    <p:extLst>
      <p:ext uri="{BB962C8B-B14F-4D97-AF65-F5344CB8AC3E}">
        <p14:creationId xmlns:p14="http://schemas.microsoft.com/office/powerpoint/2010/main" val="1007332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JSON Serialization</a:t>
            </a:r>
            <a:endParaRPr lang="en-US" sz="4000" b="1" dirty="0"/>
          </a:p>
        </p:txBody>
      </p:sp>
      <p:graphicFrame>
        <p:nvGraphicFramePr>
          <p:cNvPr id="7" name="Table 6">
            <a:extLst>
              <a:ext uri="{FF2B5EF4-FFF2-40B4-BE49-F238E27FC236}">
                <a16:creationId xmlns:a16="http://schemas.microsoft.com/office/drawing/2014/main" id="{70EB8479-464F-4216-ABFA-4DA3D336D0BF}"/>
              </a:ext>
            </a:extLst>
          </p:cNvPr>
          <p:cNvGraphicFramePr>
            <a:graphicFrameLocks noGrp="1"/>
          </p:cNvGraphicFramePr>
          <p:nvPr>
            <p:extLst>
              <p:ext uri="{D42A27DB-BD31-4B8C-83A1-F6EECF244321}">
                <p14:modId xmlns:p14="http://schemas.microsoft.com/office/powerpoint/2010/main" val="3425305756"/>
              </p:ext>
            </p:extLst>
          </p:nvPr>
        </p:nvGraphicFramePr>
        <p:xfrm>
          <a:off x="137097" y="1809524"/>
          <a:ext cx="11917806" cy="4641965"/>
        </p:xfrm>
        <a:graphic>
          <a:graphicData uri="http://schemas.openxmlformats.org/drawingml/2006/table">
            <a:tbl>
              <a:tblPr firstRow="1" bandRow="1">
                <a:tableStyleId>{5C22544A-7EE6-4342-B048-85BDC9FD1C3A}</a:tableStyleId>
              </a:tblPr>
              <a:tblGrid>
                <a:gridCol w="4930288">
                  <a:extLst>
                    <a:ext uri="{9D8B030D-6E8A-4147-A177-3AD203B41FA5}">
                      <a16:colId xmlns:a16="http://schemas.microsoft.com/office/drawing/2014/main" val="20000"/>
                    </a:ext>
                  </a:extLst>
                </a:gridCol>
                <a:gridCol w="6987518">
                  <a:extLst>
                    <a:ext uri="{9D8B030D-6E8A-4147-A177-3AD203B41FA5}">
                      <a16:colId xmlns:a16="http://schemas.microsoft.com/office/drawing/2014/main" val="20001"/>
                    </a:ext>
                  </a:extLst>
                </a:gridCol>
              </a:tblGrid>
              <a:tr h="353571">
                <a:tc>
                  <a:txBody>
                    <a:bodyPr/>
                    <a:lstStyle/>
                    <a:p>
                      <a:pPr marL="0" algn="just"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290440">
                <a:tc>
                  <a:txBody>
                    <a:bodyPr/>
                    <a:lstStyle/>
                    <a:p>
                      <a:pPr algn="l" fontAlgn="t"/>
                      <a:r>
                        <a:rPr lang="en-US" u="none" strike="noStrike">
                          <a:effectLst/>
                        </a:rPr>
                        <a:t>Deserialize(String, Type, JsonSerializerOptions)</a:t>
                      </a:r>
                      <a:endParaRPr lang="en-US">
                        <a:effectLst/>
                      </a:endParaRPr>
                    </a:p>
                  </a:txBody>
                  <a:tcPr anchor="ctr"/>
                </a:tc>
                <a:tc>
                  <a:txBody>
                    <a:bodyPr/>
                    <a:lstStyle/>
                    <a:p>
                      <a:pPr algn="l" fontAlgn="t"/>
                      <a:r>
                        <a:rPr lang="en-US">
                          <a:effectLst/>
                        </a:rPr>
                        <a:t>Parses the text representing a single JSON value into an instance of a specified type</a:t>
                      </a:r>
                    </a:p>
                  </a:txBody>
                  <a:tcPr anchor="ctr"/>
                </a:tc>
                <a:extLst>
                  <a:ext uri="{0D108BD9-81ED-4DB2-BD59-A6C34878D82A}">
                    <a16:rowId xmlns:a16="http://schemas.microsoft.com/office/drawing/2014/main" val="10001"/>
                  </a:ext>
                </a:extLst>
              </a:tr>
              <a:tr h="152238">
                <a:tc>
                  <a:txBody>
                    <a:bodyPr/>
                    <a:lstStyle/>
                    <a:p>
                      <a:pPr algn="l" fontAlgn="t"/>
                      <a:r>
                        <a:rPr lang="en-US" u="none" strike="noStrike">
                          <a:effectLst/>
                        </a:rPr>
                        <a:t>Deserialize(Utf8JsonReader, Type, JsonSerializerOptions)</a:t>
                      </a:r>
                      <a:endParaRPr lang="en-US">
                        <a:effectLst/>
                      </a:endParaRPr>
                    </a:p>
                  </a:txBody>
                  <a:tcPr anchor="ctr"/>
                </a:tc>
                <a:tc>
                  <a:txBody>
                    <a:bodyPr/>
                    <a:lstStyle/>
                    <a:p>
                      <a:pPr algn="l" fontAlgn="t"/>
                      <a:r>
                        <a:rPr lang="en-US">
                          <a:effectLst/>
                        </a:rPr>
                        <a:t>Reads one JSON value (including objects or arrays) from the provided reader and converts it into an instance of a specified type</a:t>
                      </a:r>
                    </a:p>
                  </a:txBody>
                  <a:tcPr anchor="ctr"/>
                </a:tc>
                <a:extLst>
                  <a:ext uri="{0D108BD9-81ED-4DB2-BD59-A6C34878D82A}">
                    <a16:rowId xmlns:a16="http://schemas.microsoft.com/office/drawing/2014/main" val="10002"/>
                  </a:ext>
                </a:extLst>
              </a:tr>
              <a:tr h="353176">
                <a:tc>
                  <a:txBody>
                    <a:bodyPr/>
                    <a:lstStyle/>
                    <a:p>
                      <a:pPr algn="l" fontAlgn="t"/>
                      <a:r>
                        <a:rPr lang="en-US" u="none" strike="noStrike">
                          <a:effectLst/>
                        </a:rPr>
                        <a:t>Deserialize&lt;TValue&gt;(String, JsonSerializerOptions)</a:t>
                      </a:r>
                      <a:endParaRPr lang="en-US">
                        <a:effectLst/>
                      </a:endParaRPr>
                    </a:p>
                  </a:txBody>
                  <a:tcPr anchor="ctr"/>
                </a:tc>
                <a:tc>
                  <a:txBody>
                    <a:bodyPr/>
                    <a:lstStyle/>
                    <a:p>
                      <a:pPr algn="l" fontAlgn="t"/>
                      <a:r>
                        <a:rPr lang="en-US">
                          <a:effectLst/>
                        </a:rPr>
                        <a:t>Parses the text representing a single JSON value into an instance of the type specified by a generic type parameter.</a:t>
                      </a:r>
                    </a:p>
                  </a:txBody>
                  <a:tcPr anchor="ctr"/>
                </a:tc>
                <a:extLst>
                  <a:ext uri="{0D108BD9-81ED-4DB2-BD59-A6C34878D82A}">
                    <a16:rowId xmlns:a16="http://schemas.microsoft.com/office/drawing/2014/main" val="2870829033"/>
                  </a:ext>
                </a:extLst>
              </a:tr>
              <a:tr h="405245">
                <a:tc>
                  <a:txBody>
                    <a:bodyPr/>
                    <a:lstStyle/>
                    <a:p>
                      <a:pPr algn="l" fontAlgn="t"/>
                      <a:r>
                        <a:rPr lang="en-US" u="none" strike="noStrike">
                          <a:effectLst/>
                        </a:rPr>
                        <a:t>Serialize(Object, Type, JsonSerializerOptions)</a:t>
                      </a:r>
                      <a:endParaRPr lang="en-US">
                        <a:effectLst/>
                      </a:endParaRPr>
                    </a:p>
                  </a:txBody>
                  <a:tcPr anchor="ctr"/>
                </a:tc>
                <a:tc>
                  <a:txBody>
                    <a:bodyPr/>
                    <a:lstStyle/>
                    <a:p>
                      <a:pPr algn="l" fontAlgn="t"/>
                      <a:r>
                        <a:rPr lang="en-US">
                          <a:effectLst/>
                        </a:rPr>
                        <a:t>Converts the value of a specified type into a JSON string</a:t>
                      </a:r>
                    </a:p>
                  </a:txBody>
                  <a:tcPr anchor="ctr"/>
                </a:tc>
                <a:extLst>
                  <a:ext uri="{0D108BD9-81ED-4DB2-BD59-A6C34878D82A}">
                    <a16:rowId xmlns:a16="http://schemas.microsoft.com/office/drawing/2014/main" val="10003"/>
                  </a:ext>
                </a:extLst>
              </a:tr>
              <a:tr h="386426">
                <a:tc>
                  <a:txBody>
                    <a:bodyPr/>
                    <a:lstStyle/>
                    <a:p>
                      <a:pPr algn="l" fontAlgn="t"/>
                      <a:r>
                        <a:rPr lang="en-US" u="none" strike="noStrike">
                          <a:effectLst/>
                        </a:rPr>
                        <a:t>Serialize(Utf8JsonWriter, Object, Type, JsonSerializerOptions)</a:t>
                      </a:r>
                      <a:endParaRPr lang="en-US">
                        <a:effectLst/>
                      </a:endParaRPr>
                    </a:p>
                  </a:txBody>
                  <a:tcPr anchor="ctr"/>
                </a:tc>
                <a:tc>
                  <a:txBody>
                    <a:bodyPr/>
                    <a:lstStyle/>
                    <a:p>
                      <a:pPr algn="l" fontAlgn="t"/>
                      <a:r>
                        <a:rPr lang="en-US">
                          <a:effectLst/>
                        </a:rPr>
                        <a:t>Writes the JSON representation of the specified type to the provided writer</a:t>
                      </a:r>
                    </a:p>
                  </a:txBody>
                  <a:tcPr anchor="ctr"/>
                </a:tc>
                <a:extLst>
                  <a:ext uri="{0D108BD9-81ED-4DB2-BD59-A6C34878D82A}">
                    <a16:rowId xmlns:a16="http://schemas.microsoft.com/office/drawing/2014/main" val="10004"/>
                  </a:ext>
                </a:extLst>
              </a:tr>
              <a:tr h="351881">
                <a:tc>
                  <a:txBody>
                    <a:bodyPr/>
                    <a:lstStyle/>
                    <a:p>
                      <a:pPr algn="l" fontAlgn="t"/>
                      <a:r>
                        <a:rPr lang="en-US" u="none" strike="noStrike">
                          <a:effectLst/>
                        </a:rPr>
                        <a:t>SerializeToUtf8Bytes(Object, Type, JsonSerializerOptions)</a:t>
                      </a:r>
                      <a:endParaRPr lang="en-US">
                        <a:effectLst/>
                      </a:endParaRPr>
                    </a:p>
                  </a:txBody>
                  <a:tcPr anchor="ctr"/>
                </a:tc>
                <a:tc>
                  <a:txBody>
                    <a:bodyPr/>
                    <a:lstStyle/>
                    <a:p>
                      <a:pPr algn="l" fontAlgn="t"/>
                      <a:r>
                        <a:rPr lang="en-US">
                          <a:effectLst/>
                        </a:rPr>
                        <a:t>Converts a value of the specified type into a JSON string, encoded as UTF-8 bytes</a:t>
                      </a:r>
                    </a:p>
                  </a:txBody>
                  <a:tcPr anchor="ctr"/>
                </a:tc>
                <a:extLst>
                  <a:ext uri="{0D108BD9-81ED-4DB2-BD59-A6C34878D82A}">
                    <a16:rowId xmlns:a16="http://schemas.microsoft.com/office/drawing/2014/main" val="207236356"/>
                  </a:ext>
                </a:extLst>
              </a:tr>
              <a:tr h="159140">
                <a:tc>
                  <a:txBody>
                    <a:bodyPr/>
                    <a:lstStyle/>
                    <a:p>
                      <a:pPr algn="l" fontAlgn="t"/>
                      <a:r>
                        <a:rPr lang="en-US" u="none" strike="noStrike">
                          <a:effectLst/>
                        </a:rPr>
                        <a:t>Serialize&lt;TValue&gt;(TValue, JsonSerializerOptions)</a:t>
                      </a:r>
                      <a:endParaRPr lang="en-US">
                        <a:effectLst/>
                      </a:endParaRPr>
                    </a:p>
                  </a:txBody>
                  <a:tcPr anchor="ctr"/>
                </a:tc>
                <a:tc>
                  <a:txBody>
                    <a:bodyPr/>
                    <a:lstStyle/>
                    <a:p>
                      <a:pPr algn="l" fontAlgn="t"/>
                      <a:r>
                        <a:rPr lang="en-US">
                          <a:effectLst/>
                        </a:rPr>
                        <a:t>Converts the value of a type specified by a generic type parameter into a JSON string</a:t>
                      </a:r>
                    </a:p>
                  </a:txBody>
                  <a:tcPr anchor="ctr"/>
                </a:tc>
                <a:extLst>
                  <a:ext uri="{0D108BD9-81ED-4DB2-BD59-A6C34878D82A}">
                    <a16:rowId xmlns:a16="http://schemas.microsoft.com/office/drawing/2014/main" val="3653310645"/>
                  </a:ext>
                </a:extLst>
              </a:tr>
            </a:tbl>
          </a:graphicData>
        </a:graphic>
      </p:graphicFrame>
      <p:sp>
        <p:nvSpPr>
          <p:cNvPr id="8" name="TextBox 7">
            <a:extLst>
              <a:ext uri="{FF2B5EF4-FFF2-40B4-BE49-F238E27FC236}">
                <a16:creationId xmlns:a16="http://schemas.microsoft.com/office/drawing/2014/main" id="{E225A614-3CB1-4002-BB60-47C599974D0F}"/>
              </a:ext>
            </a:extLst>
          </p:cNvPr>
          <p:cNvSpPr txBox="1"/>
          <p:nvPr/>
        </p:nvSpPr>
        <p:spPr>
          <a:xfrm>
            <a:off x="-70427" y="1245734"/>
            <a:ext cx="12125330"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methods of the JsonSerializer class:</a:t>
            </a:r>
            <a:endParaRPr lang="en-US" sz="2600" dirty="0">
              <a:solidFill>
                <a:srgbClr val="111111"/>
              </a:solidFill>
              <a:latin typeface="+mj-lt"/>
            </a:endParaRPr>
          </a:p>
        </p:txBody>
      </p:sp>
    </p:spTree>
    <p:extLst>
      <p:ext uri="{BB962C8B-B14F-4D97-AF65-F5344CB8AC3E}">
        <p14:creationId xmlns:p14="http://schemas.microsoft.com/office/powerpoint/2010/main" val="2159053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9B6C87-6F86-4AA7-824E-5C1BF432268B}"/>
              </a:ext>
            </a:extLst>
          </p:cNvPr>
          <p:cNvSpPr>
            <a:spLocks noGrp="1"/>
          </p:cNvSpPr>
          <p:nvPr>
            <p:ph type="dt" sz="half" idx="10"/>
          </p:nvPr>
        </p:nvSpPr>
        <p:spPr/>
        <p:txBody>
          <a:bodyPr/>
          <a:lstStyle/>
          <a:p>
            <a:fld id="{5DCBE059-FAD7-45D8-8659-E6542D1E092D}" type="datetime1">
              <a:rPr lang="en-US" smtClean="0"/>
              <a:t>5/12/2024</a:t>
            </a:fld>
            <a:endParaRPr lang="en-US" dirty="0"/>
          </a:p>
        </p:txBody>
      </p:sp>
      <p:sp>
        <p:nvSpPr>
          <p:cNvPr id="5" name="Slide Number Placeholder 4">
            <a:extLst>
              <a:ext uri="{FF2B5EF4-FFF2-40B4-BE49-F238E27FC236}">
                <a16:creationId xmlns:a16="http://schemas.microsoft.com/office/drawing/2014/main" id="{5692D419-0B66-43D7-9D16-8EA0662C7DEA}"/>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6" name="Title 1">
            <a:extLst>
              <a:ext uri="{FF2B5EF4-FFF2-40B4-BE49-F238E27FC236}">
                <a16:creationId xmlns:a16="http://schemas.microsoft.com/office/drawing/2014/main" id="{C66048E8-3023-49AD-B1A0-681183ACDD48}"/>
              </a:ext>
            </a:extLst>
          </p:cNvPr>
          <p:cNvSpPr>
            <a:spLocks noGrp="1"/>
          </p:cNvSpPr>
          <p:nvPr>
            <p:ph type="title"/>
          </p:nvPr>
        </p:nvSpPr>
        <p:spPr>
          <a:xfrm>
            <a:off x="396764" y="720006"/>
            <a:ext cx="11154104" cy="575433"/>
          </a:xfrm>
        </p:spPr>
        <p:txBody>
          <a:bodyPr>
            <a:noAutofit/>
          </a:bodyPr>
          <a:lstStyle/>
          <a:p>
            <a:r>
              <a:rPr lang="en-US" sz="4000" b="1"/>
              <a:t>Controlling Serialization with Attributes</a:t>
            </a:r>
          </a:p>
        </p:txBody>
      </p:sp>
      <p:sp>
        <p:nvSpPr>
          <p:cNvPr id="8" name="TextBox 7">
            <a:extLst>
              <a:ext uri="{FF2B5EF4-FFF2-40B4-BE49-F238E27FC236}">
                <a16:creationId xmlns:a16="http://schemas.microsoft.com/office/drawing/2014/main" id="{8A21FE3B-5643-476F-9AD6-4F245958F093}"/>
              </a:ext>
            </a:extLst>
          </p:cNvPr>
          <p:cNvSpPr txBox="1"/>
          <p:nvPr/>
        </p:nvSpPr>
        <p:spPr>
          <a:xfrm>
            <a:off x="-49162" y="1345775"/>
            <a:ext cx="12142838" cy="136960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We can control the serialization process with attributes defined in the System.Text.Json.Serialization namespace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subsections present the most useful attributes:</a:t>
            </a:r>
          </a:p>
        </p:txBody>
      </p:sp>
      <p:graphicFrame>
        <p:nvGraphicFramePr>
          <p:cNvPr id="9" name="Table 8">
            <a:extLst>
              <a:ext uri="{FF2B5EF4-FFF2-40B4-BE49-F238E27FC236}">
                <a16:creationId xmlns:a16="http://schemas.microsoft.com/office/drawing/2014/main" id="{BABB1FE4-C6FA-4D5F-956A-DA1CBE50F439}"/>
              </a:ext>
            </a:extLst>
          </p:cNvPr>
          <p:cNvGraphicFramePr>
            <a:graphicFrameLocks noGrp="1"/>
          </p:cNvGraphicFramePr>
          <p:nvPr>
            <p:extLst>
              <p:ext uri="{D42A27DB-BD31-4B8C-83A1-F6EECF244321}">
                <p14:modId xmlns:p14="http://schemas.microsoft.com/office/powerpoint/2010/main" val="3093747610"/>
              </p:ext>
            </p:extLst>
          </p:nvPr>
        </p:nvGraphicFramePr>
        <p:xfrm>
          <a:off x="137096" y="2666221"/>
          <a:ext cx="11956579" cy="3767050"/>
        </p:xfrm>
        <a:graphic>
          <a:graphicData uri="http://schemas.openxmlformats.org/drawingml/2006/table">
            <a:tbl>
              <a:tblPr firstRow="1" bandRow="1">
                <a:tableStyleId>{5C22544A-7EE6-4342-B048-85BDC9FD1C3A}</a:tableStyleId>
              </a:tblPr>
              <a:tblGrid>
                <a:gridCol w="3265622">
                  <a:extLst>
                    <a:ext uri="{9D8B030D-6E8A-4147-A177-3AD203B41FA5}">
                      <a16:colId xmlns:a16="http://schemas.microsoft.com/office/drawing/2014/main" val="20000"/>
                    </a:ext>
                  </a:extLst>
                </a:gridCol>
                <a:gridCol w="8690957">
                  <a:extLst>
                    <a:ext uri="{9D8B030D-6E8A-4147-A177-3AD203B41FA5}">
                      <a16:colId xmlns:a16="http://schemas.microsoft.com/office/drawing/2014/main" val="20001"/>
                    </a:ext>
                  </a:extLst>
                </a:gridCol>
              </a:tblGrid>
              <a:tr h="353571">
                <a:tc>
                  <a:txBody>
                    <a:bodyPr/>
                    <a:lstStyle/>
                    <a:p>
                      <a:pPr marL="0" algn="just" defTabSz="914400" rtl="0" eaLnBrk="1" latinLnBrk="0" hangingPunct="1"/>
                      <a:r>
                        <a:rPr lang="en-US" sz="2000" b="1" kern="1200">
                          <a:solidFill>
                            <a:schemeClr val="lt1"/>
                          </a:solidFill>
                          <a:latin typeface="+mn-lt"/>
                          <a:ea typeface="+mn-ea"/>
                          <a:cs typeface="+mn-cs"/>
                        </a:rPr>
                        <a:t>Attribute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290440">
                <a:tc>
                  <a:txBody>
                    <a:bodyPr/>
                    <a:lstStyle/>
                    <a:p>
                      <a:pPr algn="l" fontAlgn="t"/>
                      <a:r>
                        <a:rPr lang="en-US"/>
                        <a:t>JsonIgnoreAttribute</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Prevents a property from being serialized or deserialized</a:t>
                      </a:r>
                      <a:endParaRPr lang="en-US">
                        <a:effectLst/>
                      </a:endParaRPr>
                    </a:p>
                  </a:txBody>
                  <a:tcPr anchor="ctr"/>
                </a:tc>
                <a:extLst>
                  <a:ext uri="{0D108BD9-81ED-4DB2-BD59-A6C34878D82A}">
                    <a16:rowId xmlns:a16="http://schemas.microsoft.com/office/drawing/2014/main" val="10001"/>
                  </a:ext>
                </a:extLst>
              </a:tr>
              <a:tr h="152238">
                <a:tc>
                  <a:txBody>
                    <a:bodyPr/>
                    <a:lstStyle/>
                    <a:p>
                      <a:pPr algn="l" fontAlgn="t"/>
                      <a:r>
                        <a:rPr lang="en-US"/>
                        <a:t>JsonPropertyNameAttribute</a:t>
                      </a:r>
                      <a:endParaRPr lang="en-US">
                        <a:effectLst/>
                      </a:endParaRPr>
                    </a:p>
                  </a:txBody>
                  <a:tcPr anchor="ctr"/>
                </a:tc>
                <a:tc>
                  <a:txBody>
                    <a:bodyPr/>
                    <a:lstStyle/>
                    <a:p>
                      <a:pPr algn="l" fontAlgn="t"/>
                      <a:r>
                        <a:rPr lang="en-US">
                          <a:effectLst/>
                        </a:rPr>
                        <a:t>Specifies the property name that is present in the JSON when serializing and deserializing. This overrides any naming policy specified by JsonNamingPolicy</a:t>
                      </a:r>
                    </a:p>
                  </a:txBody>
                  <a:tcPr anchor="ctr"/>
                </a:tc>
                <a:extLst>
                  <a:ext uri="{0D108BD9-81ED-4DB2-BD59-A6C34878D82A}">
                    <a16:rowId xmlns:a16="http://schemas.microsoft.com/office/drawing/2014/main" val="10002"/>
                  </a:ext>
                </a:extLst>
              </a:tr>
              <a:tr h="353176">
                <a:tc>
                  <a:txBody>
                    <a:bodyPr/>
                    <a:lstStyle/>
                    <a:p>
                      <a:pPr algn="l" fontAlgn="t"/>
                      <a:r>
                        <a:rPr lang="en-US"/>
                        <a:t>JsonExtensionDataAttribute</a:t>
                      </a:r>
                      <a:endParaRPr lang="en-US">
                        <a:effectLst/>
                      </a:endParaRPr>
                    </a:p>
                  </a:txBody>
                  <a:tcPr anchor="ctr"/>
                </a:tc>
                <a:tc>
                  <a:txBody>
                    <a:bodyPr/>
                    <a:lstStyle/>
                    <a:p>
                      <a:pPr algn="l" fontAlgn="t"/>
                      <a:r>
                        <a:rPr lang="en-US">
                          <a:effectLst/>
                        </a:rPr>
                        <a:t>When placed on a property of type IDictionary&lt;TKey,TValue&gt;, any properties that do not have a matching member are added to that dictionary during deserialization and written during serialization</a:t>
                      </a:r>
                    </a:p>
                  </a:txBody>
                  <a:tcPr anchor="ctr"/>
                </a:tc>
                <a:extLst>
                  <a:ext uri="{0D108BD9-81ED-4DB2-BD59-A6C34878D82A}">
                    <a16:rowId xmlns:a16="http://schemas.microsoft.com/office/drawing/2014/main" val="2870829033"/>
                  </a:ext>
                </a:extLst>
              </a:tr>
              <a:tr h="405245">
                <a:tc>
                  <a:txBody>
                    <a:bodyPr/>
                    <a:lstStyle/>
                    <a:p>
                      <a:pPr algn="l" fontAlgn="t"/>
                      <a:r>
                        <a:rPr lang="en-US"/>
                        <a:t>JsonConverterAttribute</a:t>
                      </a:r>
                      <a:endParaRPr lang="en-US">
                        <a:effectLst/>
                      </a:endParaRPr>
                    </a:p>
                  </a:txBody>
                  <a:tcPr anchor="ctr"/>
                </a:tc>
                <a:tc>
                  <a:txBody>
                    <a:bodyPr/>
                    <a:lstStyle/>
                    <a:p>
                      <a:pPr algn="l" fontAlgn="t"/>
                      <a:r>
                        <a:rPr lang="en-US">
                          <a:effectLst/>
                        </a:rPr>
                        <a:t>Converts an object or value to or from JSON</a:t>
                      </a:r>
                    </a:p>
                  </a:txBody>
                  <a:tcPr anchor="ctr"/>
                </a:tc>
                <a:extLst>
                  <a:ext uri="{0D108BD9-81ED-4DB2-BD59-A6C34878D82A}">
                    <a16:rowId xmlns:a16="http://schemas.microsoft.com/office/drawing/2014/main" val="10003"/>
                  </a:ext>
                </a:extLst>
              </a:tr>
              <a:tr h="405245">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JsonIncludeAttribute </a:t>
                      </a:r>
                      <a:endParaRPr lang="en-US">
                        <a:effectLst/>
                      </a:endParaRPr>
                    </a:p>
                  </a:txBody>
                  <a:tcPr anchor="ctr"/>
                </a:tc>
                <a:tc>
                  <a:txBody>
                    <a:bodyPr/>
                    <a:lstStyle/>
                    <a:p>
                      <a:pPr algn="l" fontAlgn="t"/>
                      <a:r>
                        <a:rPr lang="en-US">
                          <a:effectLst/>
                        </a:rPr>
                        <a:t>Indicates that the member should be included for serialization and deserialization</a:t>
                      </a:r>
                    </a:p>
                  </a:txBody>
                  <a:tcPr/>
                </a:tc>
                <a:extLst>
                  <a:ext uri="{0D108BD9-81ED-4DB2-BD59-A6C34878D82A}">
                    <a16:rowId xmlns:a16="http://schemas.microsoft.com/office/drawing/2014/main" val="1208587170"/>
                  </a:ext>
                </a:extLst>
              </a:tr>
              <a:tr h="405245">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effectLst/>
                        </a:rPr>
                        <a:t>JsonNumberHandlingAttribute </a:t>
                      </a:r>
                    </a:p>
                  </a:txBody>
                  <a:tcPr anchor="ctr"/>
                </a:tc>
                <a:tc>
                  <a:txBody>
                    <a:bodyPr/>
                    <a:lstStyle/>
                    <a:p>
                      <a:pPr algn="l" fontAlgn="t"/>
                      <a:r>
                        <a:rPr lang="en-US">
                          <a:effectLst/>
                        </a:rPr>
                        <a:t>When placed on a type, property, or field, indicates what JsonNumberHandling settings should be used when serializing or deserializing numbers</a:t>
                      </a:r>
                    </a:p>
                  </a:txBody>
                  <a:tcPr/>
                </a:tc>
                <a:extLst>
                  <a:ext uri="{0D108BD9-81ED-4DB2-BD59-A6C34878D82A}">
                    <a16:rowId xmlns:a16="http://schemas.microsoft.com/office/drawing/2014/main" val="4068182192"/>
                  </a:ext>
                </a:extLst>
              </a:tr>
            </a:tbl>
          </a:graphicData>
        </a:graphic>
      </p:graphicFrame>
    </p:spTree>
    <p:extLst>
      <p:ext uri="{BB962C8B-B14F-4D97-AF65-F5344CB8AC3E}">
        <p14:creationId xmlns:p14="http://schemas.microsoft.com/office/powerpoint/2010/main" val="1376321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641682" y="189064"/>
            <a:ext cx="7613364" cy="575433"/>
          </a:xfrm>
        </p:spPr>
        <p:txBody>
          <a:bodyPr>
            <a:noAutofit/>
          </a:bodyPr>
          <a:lstStyle/>
          <a:p>
            <a:pPr algn="ctr"/>
            <a:r>
              <a:rPr lang="en-US" sz="2600" b="1">
                <a:solidFill>
                  <a:schemeClr val="accent2"/>
                </a:solidFill>
                <a:latin typeface="Arial" panose="020B0604020202020204" pitchFamily="34" charset="0"/>
                <a:cs typeface="Arial" panose="020B0604020202020204" pitchFamily="34" charset="0"/>
              </a:rPr>
              <a:t>Controlling Serialization with Attributes Demo</a:t>
            </a:r>
            <a:endParaRPr lang="en-US" sz="2600" b="1" dirty="0">
              <a:solidFill>
                <a:schemeClr val="accent2"/>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F6A6AB4-0B64-4C34-A899-5B994DE34C4C}"/>
              </a:ext>
            </a:extLst>
          </p:cNvPr>
          <p:cNvSpPr txBox="1"/>
          <p:nvPr/>
        </p:nvSpPr>
        <p:spPr>
          <a:xfrm>
            <a:off x="194921" y="642924"/>
            <a:ext cx="4368720" cy="830997"/>
          </a:xfrm>
          <a:prstGeom prst="rect">
            <a:avLst/>
          </a:prstGeom>
          <a:noFill/>
        </p:spPr>
        <p:txBody>
          <a:bodyPr wrap="square">
            <a:spAutoFit/>
          </a:bodyPr>
          <a:lstStyle/>
          <a:p>
            <a:r>
              <a:rPr lang="en-US" sz="1600">
                <a:solidFill>
                  <a:srgbClr val="0000FF"/>
                </a:solidFill>
                <a:latin typeface="Consolas" panose="020B0609020204030204" pitchFamily="49" charset="0"/>
              </a:rPr>
              <a:t>//…</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System.Text.Json;</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System.Text.Json.Serialization;</a:t>
            </a:r>
            <a:endParaRPr lang="en-US" sz="1600"/>
          </a:p>
        </p:txBody>
      </p:sp>
      <p:pic>
        <p:nvPicPr>
          <p:cNvPr id="13" name="Picture 12">
            <a:extLst>
              <a:ext uri="{FF2B5EF4-FFF2-40B4-BE49-F238E27FC236}">
                <a16:creationId xmlns:a16="http://schemas.microsoft.com/office/drawing/2014/main" id="{02552AC8-4972-4D4D-B8F4-D811867E6D8D}"/>
              </a:ext>
            </a:extLst>
          </p:cNvPr>
          <p:cNvPicPr>
            <a:picLocks noChangeAspect="1"/>
          </p:cNvPicPr>
          <p:nvPr/>
        </p:nvPicPr>
        <p:blipFill>
          <a:blip r:embed="rId3"/>
          <a:stretch>
            <a:fillRect/>
          </a:stretch>
        </p:blipFill>
        <p:spPr>
          <a:xfrm>
            <a:off x="194921" y="1595494"/>
            <a:ext cx="4740051" cy="2911092"/>
          </a:xfrm>
          <a:prstGeom prst="rect">
            <a:avLst/>
          </a:prstGeom>
        </p:spPr>
      </p:pic>
      <p:pic>
        <p:nvPicPr>
          <p:cNvPr id="15" name="Picture 14">
            <a:extLst>
              <a:ext uri="{FF2B5EF4-FFF2-40B4-BE49-F238E27FC236}">
                <a16:creationId xmlns:a16="http://schemas.microsoft.com/office/drawing/2014/main" id="{DE12D99D-81D2-4BF7-9F9A-FB61732A351B}"/>
              </a:ext>
            </a:extLst>
          </p:cNvPr>
          <p:cNvPicPr>
            <a:picLocks noChangeAspect="1"/>
          </p:cNvPicPr>
          <p:nvPr/>
        </p:nvPicPr>
        <p:blipFill>
          <a:blip r:embed="rId4"/>
          <a:stretch>
            <a:fillRect/>
          </a:stretch>
        </p:blipFill>
        <p:spPr>
          <a:xfrm>
            <a:off x="5102941" y="1321696"/>
            <a:ext cx="7017580" cy="4321442"/>
          </a:xfrm>
          <a:prstGeom prst="rect">
            <a:avLst/>
          </a:prstGeom>
        </p:spPr>
      </p:pic>
      <p:pic>
        <p:nvPicPr>
          <p:cNvPr id="16" name="Picture 15">
            <a:extLst>
              <a:ext uri="{FF2B5EF4-FFF2-40B4-BE49-F238E27FC236}">
                <a16:creationId xmlns:a16="http://schemas.microsoft.com/office/drawing/2014/main" id="{88BC518F-474C-47E4-B292-E59849557A55}"/>
              </a:ext>
            </a:extLst>
          </p:cNvPr>
          <p:cNvPicPr>
            <a:picLocks noChangeAspect="1"/>
          </p:cNvPicPr>
          <p:nvPr/>
        </p:nvPicPr>
        <p:blipFill>
          <a:blip r:embed="rId5"/>
          <a:stretch>
            <a:fillRect/>
          </a:stretch>
        </p:blipFill>
        <p:spPr>
          <a:xfrm>
            <a:off x="2234166" y="4678728"/>
            <a:ext cx="2608957" cy="1720458"/>
          </a:xfrm>
          <a:prstGeom prst="rect">
            <a:avLst/>
          </a:prstGeom>
          <a:ln>
            <a:solidFill>
              <a:srgbClr val="FF0000"/>
            </a:solidFill>
          </a:ln>
        </p:spPr>
      </p:pic>
    </p:spTree>
    <p:extLst>
      <p:ext uri="{BB962C8B-B14F-4D97-AF65-F5344CB8AC3E}">
        <p14:creationId xmlns:p14="http://schemas.microsoft.com/office/powerpoint/2010/main" val="1136630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9B6C87-6F86-4AA7-824E-5C1BF432268B}"/>
              </a:ext>
            </a:extLst>
          </p:cNvPr>
          <p:cNvSpPr>
            <a:spLocks noGrp="1"/>
          </p:cNvSpPr>
          <p:nvPr>
            <p:ph type="dt" sz="half" idx="10"/>
          </p:nvPr>
        </p:nvSpPr>
        <p:spPr/>
        <p:txBody>
          <a:bodyPr/>
          <a:lstStyle/>
          <a:p>
            <a:fld id="{5DCBE059-FAD7-45D8-8659-E6542D1E092D}" type="datetime1">
              <a:rPr lang="en-US" smtClean="0"/>
              <a:t>5/12/2024</a:t>
            </a:fld>
            <a:endParaRPr lang="en-US" dirty="0"/>
          </a:p>
        </p:txBody>
      </p:sp>
      <p:sp>
        <p:nvSpPr>
          <p:cNvPr id="5" name="Slide Number Placeholder 4">
            <a:extLst>
              <a:ext uri="{FF2B5EF4-FFF2-40B4-BE49-F238E27FC236}">
                <a16:creationId xmlns:a16="http://schemas.microsoft.com/office/drawing/2014/main" id="{5692D419-0B66-43D7-9D16-8EA0662C7DEA}"/>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6" name="Title 1">
            <a:extLst>
              <a:ext uri="{FF2B5EF4-FFF2-40B4-BE49-F238E27FC236}">
                <a16:creationId xmlns:a16="http://schemas.microsoft.com/office/drawing/2014/main" id="{C66048E8-3023-49AD-B1A0-681183ACDD48}"/>
              </a:ext>
            </a:extLst>
          </p:cNvPr>
          <p:cNvSpPr>
            <a:spLocks noGrp="1"/>
          </p:cNvSpPr>
          <p:nvPr>
            <p:ph type="title"/>
          </p:nvPr>
        </p:nvSpPr>
        <p:spPr>
          <a:xfrm>
            <a:off x="396764" y="720006"/>
            <a:ext cx="11154104" cy="575433"/>
          </a:xfrm>
        </p:spPr>
        <p:txBody>
          <a:bodyPr>
            <a:noAutofit/>
          </a:bodyPr>
          <a:lstStyle/>
          <a:p>
            <a:r>
              <a:rPr lang="en-US" sz="4000" b="1"/>
              <a:t>JSON Serialization Options</a:t>
            </a:r>
          </a:p>
        </p:txBody>
      </p:sp>
      <p:sp>
        <p:nvSpPr>
          <p:cNvPr id="8" name="TextBox 7">
            <a:extLst>
              <a:ext uri="{FF2B5EF4-FFF2-40B4-BE49-F238E27FC236}">
                <a16:creationId xmlns:a16="http://schemas.microsoft.com/office/drawing/2014/main" id="{8A21FE3B-5643-476F-9AD6-4F245958F093}"/>
              </a:ext>
            </a:extLst>
          </p:cNvPr>
          <p:cNvSpPr txBox="1"/>
          <p:nvPr/>
        </p:nvSpPr>
        <p:spPr>
          <a:xfrm>
            <a:off x="-49162" y="1404767"/>
            <a:ext cx="12142838" cy="136960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serializer accepts an optional JsonSerializationOptions parameter, allowing additional control over the serialization and deserialization process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subsections present the most useful options:</a:t>
            </a:r>
          </a:p>
        </p:txBody>
      </p:sp>
      <p:graphicFrame>
        <p:nvGraphicFramePr>
          <p:cNvPr id="9" name="Table 8">
            <a:extLst>
              <a:ext uri="{FF2B5EF4-FFF2-40B4-BE49-F238E27FC236}">
                <a16:creationId xmlns:a16="http://schemas.microsoft.com/office/drawing/2014/main" id="{BABB1FE4-C6FA-4D5F-956A-DA1CBE50F439}"/>
              </a:ext>
            </a:extLst>
          </p:cNvPr>
          <p:cNvGraphicFramePr>
            <a:graphicFrameLocks noGrp="1"/>
          </p:cNvGraphicFramePr>
          <p:nvPr>
            <p:extLst>
              <p:ext uri="{D42A27DB-BD31-4B8C-83A1-F6EECF244321}">
                <p14:modId xmlns:p14="http://schemas.microsoft.com/office/powerpoint/2010/main" val="2811897387"/>
              </p:ext>
            </p:extLst>
          </p:nvPr>
        </p:nvGraphicFramePr>
        <p:xfrm>
          <a:off x="137097" y="2774373"/>
          <a:ext cx="11917806" cy="3636125"/>
        </p:xfrm>
        <a:graphic>
          <a:graphicData uri="http://schemas.openxmlformats.org/drawingml/2006/table">
            <a:tbl>
              <a:tblPr firstRow="1" bandRow="1">
                <a:tableStyleId>{5C22544A-7EE6-4342-B048-85BDC9FD1C3A}</a:tableStyleId>
              </a:tblPr>
              <a:tblGrid>
                <a:gridCol w="3382851">
                  <a:extLst>
                    <a:ext uri="{9D8B030D-6E8A-4147-A177-3AD203B41FA5}">
                      <a16:colId xmlns:a16="http://schemas.microsoft.com/office/drawing/2014/main" val="20000"/>
                    </a:ext>
                  </a:extLst>
                </a:gridCol>
                <a:gridCol w="8534955">
                  <a:extLst>
                    <a:ext uri="{9D8B030D-6E8A-4147-A177-3AD203B41FA5}">
                      <a16:colId xmlns:a16="http://schemas.microsoft.com/office/drawing/2014/main" val="20001"/>
                    </a:ext>
                  </a:extLst>
                </a:gridCol>
              </a:tblGrid>
              <a:tr h="353571">
                <a:tc>
                  <a:txBody>
                    <a:bodyPr/>
                    <a:lstStyle/>
                    <a:p>
                      <a:pPr marL="0" algn="just"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290440">
                <a:tc>
                  <a:txBody>
                    <a:bodyPr/>
                    <a:lstStyle/>
                    <a:p>
                      <a:pPr algn="l" fontAlgn="t"/>
                      <a:r>
                        <a:rPr lang="en-US">
                          <a:effectLst/>
                        </a:rPr>
                        <a:t>WriteIndented</a:t>
                      </a:r>
                    </a:p>
                  </a:txBody>
                  <a:tcPr anchor="ctr"/>
                </a:tc>
                <a:tc>
                  <a:txBody>
                    <a:bodyPr/>
                    <a:lstStyle/>
                    <a:p>
                      <a:pPr algn="l" fontAlgn="t"/>
                      <a:r>
                        <a:rPr lang="en-US" sz="1800" b="0" i="0" kern="1200">
                          <a:solidFill>
                            <a:schemeClr val="dk1"/>
                          </a:solidFill>
                          <a:effectLst/>
                          <a:latin typeface="+mn-lt"/>
                          <a:ea typeface="+mn-ea"/>
                          <a:cs typeface="+mn-cs"/>
                        </a:rPr>
                        <a:t>Gets or sets a value that defines whether JSON should use pretty printing. By default, JSON is serialized without any extra white space</a:t>
                      </a:r>
                      <a:endParaRPr lang="en-US">
                        <a:effectLst/>
                      </a:endParaRPr>
                    </a:p>
                  </a:txBody>
                  <a:tcPr anchor="ctr"/>
                </a:tc>
                <a:extLst>
                  <a:ext uri="{0D108BD9-81ED-4DB2-BD59-A6C34878D82A}">
                    <a16:rowId xmlns:a16="http://schemas.microsoft.com/office/drawing/2014/main" val="10001"/>
                  </a:ext>
                </a:extLst>
              </a:tr>
              <a:tr h="152238">
                <a:tc>
                  <a:txBody>
                    <a:bodyPr/>
                    <a:lstStyle/>
                    <a:p>
                      <a:pPr algn="l" fontAlgn="t"/>
                      <a:r>
                        <a:rPr lang="en-US"/>
                        <a:t>AllowTrailingCommas</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 or sets a value that indicates whether an extra comma at the end of a list of JSON values in an object or array is allowed (and ignored) within the JSON payload being deserialized</a:t>
                      </a:r>
                      <a:endParaRPr lang="en-US">
                        <a:effectLst/>
                      </a:endParaRPr>
                    </a:p>
                  </a:txBody>
                  <a:tcPr anchor="ctr"/>
                </a:tc>
                <a:extLst>
                  <a:ext uri="{0D108BD9-81ED-4DB2-BD59-A6C34878D82A}">
                    <a16:rowId xmlns:a16="http://schemas.microsoft.com/office/drawing/2014/main" val="10002"/>
                  </a:ext>
                </a:extLst>
              </a:tr>
              <a:tr h="353176">
                <a:tc>
                  <a:txBody>
                    <a:bodyPr/>
                    <a:lstStyle/>
                    <a:p>
                      <a:pPr algn="l" fontAlgn="t"/>
                      <a:r>
                        <a:rPr lang="en-US"/>
                        <a:t>ReadCommentHandling</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a value that defines how comments are handled during deserialization</a:t>
                      </a:r>
                      <a:endParaRPr lang="en-US">
                        <a:effectLst/>
                      </a:endParaRPr>
                    </a:p>
                  </a:txBody>
                  <a:tcPr anchor="ctr"/>
                </a:tc>
                <a:extLst>
                  <a:ext uri="{0D108BD9-81ED-4DB2-BD59-A6C34878D82A}">
                    <a16:rowId xmlns:a16="http://schemas.microsoft.com/office/drawing/2014/main" val="2870829033"/>
                  </a:ext>
                </a:extLst>
              </a:tr>
              <a:tr h="405245">
                <a:tc>
                  <a:txBody>
                    <a:bodyPr/>
                    <a:lstStyle/>
                    <a:p>
                      <a:pPr algn="l" fontAlgn="t"/>
                      <a:r>
                        <a:rPr lang="en-US"/>
                        <a:t>PropertyNameCaseInsensitive</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a value that determines whether a property's name uses a case-insensitive comparison during deserialization. The default value is </a:t>
                      </a:r>
                      <a:r>
                        <a:rPr lang="en-US"/>
                        <a:t>false</a:t>
                      </a:r>
                      <a:endParaRPr lang="en-US">
                        <a:effectLst/>
                      </a:endParaRPr>
                    </a:p>
                  </a:txBody>
                  <a:tcPr anchor="ctr"/>
                </a:tc>
                <a:extLst>
                  <a:ext uri="{0D108BD9-81ED-4DB2-BD59-A6C34878D82A}">
                    <a16:rowId xmlns:a16="http://schemas.microsoft.com/office/drawing/2014/main" val="10003"/>
                  </a:ext>
                </a:extLst>
              </a:tr>
              <a:tr h="405245">
                <a:tc>
                  <a:txBody>
                    <a:bodyPr/>
                    <a:lstStyle/>
                    <a:p>
                      <a:pPr algn="l" fontAlgn="t"/>
                      <a:r>
                        <a:rPr lang="en-US" u="none" strike="noStrike">
                          <a:effectLst/>
                        </a:rPr>
                        <a:t>ReferenceHandler</a:t>
                      </a:r>
                      <a:endParaRPr lang="en-US">
                        <a:effectLst/>
                      </a:endParaRPr>
                    </a:p>
                  </a:txBody>
                  <a:tcPr/>
                </a:tc>
                <a:tc>
                  <a:txBody>
                    <a:bodyPr/>
                    <a:lstStyle/>
                    <a:p>
                      <a:pPr algn="l" fontAlgn="t"/>
                      <a:r>
                        <a:rPr lang="en-US">
                          <a:effectLst/>
                        </a:rPr>
                        <a:t>Configures how object references are handled when reading and writing JSON</a:t>
                      </a:r>
                    </a:p>
                  </a:txBody>
                  <a:tcPr/>
                </a:tc>
                <a:extLst>
                  <a:ext uri="{0D108BD9-81ED-4DB2-BD59-A6C34878D82A}">
                    <a16:rowId xmlns:a16="http://schemas.microsoft.com/office/drawing/2014/main" val="1208587170"/>
                  </a:ext>
                </a:extLst>
              </a:tr>
            </a:tbl>
          </a:graphicData>
        </a:graphic>
      </p:graphicFrame>
    </p:spTree>
    <p:extLst>
      <p:ext uri="{BB962C8B-B14F-4D97-AF65-F5344CB8AC3E}">
        <p14:creationId xmlns:p14="http://schemas.microsoft.com/office/powerpoint/2010/main" val="4116227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9B6C87-6F86-4AA7-824E-5C1BF432268B}"/>
              </a:ext>
            </a:extLst>
          </p:cNvPr>
          <p:cNvSpPr>
            <a:spLocks noGrp="1"/>
          </p:cNvSpPr>
          <p:nvPr>
            <p:ph type="dt" sz="half" idx="10"/>
          </p:nvPr>
        </p:nvSpPr>
        <p:spPr/>
        <p:txBody>
          <a:bodyPr/>
          <a:lstStyle/>
          <a:p>
            <a:fld id="{5DCBE059-FAD7-45D8-8659-E6542D1E092D}" type="datetime1">
              <a:rPr lang="en-US" smtClean="0"/>
              <a:t>5/12/2024</a:t>
            </a:fld>
            <a:endParaRPr lang="en-US" dirty="0"/>
          </a:p>
        </p:txBody>
      </p:sp>
      <p:sp>
        <p:nvSpPr>
          <p:cNvPr id="5" name="Slide Number Placeholder 4">
            <a:extLst>
              <a:ext uri="{FF2B5EF4-FFF2-40B4-BE49-F238E27FC236}">
                <a16:creationId xmlns:a16="http://schemas.microsoft.com/office/drawing/2014/main" id="{5692D419-0B66-43D7-9D16-8EA0662C7DEA}"/>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6" name="Title 1">
            <a:extLst>
              <a:ext uri="{FF2B5EF4-FFF2-40B4-BE49-F238E27FC236}">
                <a16:creationId xmlns:a16="http://schemas.microsoft.com/office/drawing/2014/main" id="{C66048E8-3023-49AD-B1A0-681183ACDD48}"/>
              </a:ext>
            </a:extLst>
          </p:cNvPr>
          <p:cNvSpPr>
            <a:spLocks noGrp="1"/>
          </p:cNvSpPr>
          <p:nvPr>
            <p:ph type="title"/>
          </p:nvPr>
        </p:nvSpPr>
        <p:spPr>
          <a:xfrm>
            <a:off x="396764" y="720006"/>
            <a:ext cx="11154104" cy="575433"/>
          </a:xfrm>
        </p:spPr>
        <p:txBody>
          <a:bodyPr>
            <a:noAutofit/>
          </a:bodyPr>
          <a:lstStyle/>
          <a:p>
            <a:r>
              <a:rPr lang="en-US" sz="4000" b="1"/>
              <a:t>JSON Serialization Options</a:t>
            </a:r>
          </a:p>
        </p:txBody>
      </p:sp>
      <p:graphicFrame>
        <p:nvGraphicFramePr>
          <p:cNvPr id="9" name="Table 8">
            <a:extLst>
              <a:ext uri="{FF2B5EF4-FFF2-40B4-BE49-F238E27FC236}">
                <a16:creationId xmlns:a16="http://schemas.microsoft.com/office/drawing/2014/main" id="{BABB1FE4-C6FA-4D5F-956A-DA1CBE50F439}"/>
              </a:ext>
            </a:extLst>
          </p:cNvPr>
          <p:cNvGraphicFramePr>
            <a:graphicFrameLocks noGrp="1"/>
          </p:cNvGraphicFramePr>
          <p:nvPr>
            <p:extLst>
              <p:ext uri="{D42A27DB-BD31-4B8C-83A1-F6EECF244321}">
                <p14:modId xmlns:p14="http://schemas.microsoft.com/office/powerpoint/2010/main" val="2858784340"/>
              </p:ext>
            </p:extLst>
          </p:nvPr>
        </p:nvGraphicFramePr>
        <p:xfrm>
          <a:off x="137097" y="1738833"/>
          <a:ext cx="11917806" cy="4511040"/>
        </p:xfrm>
        <a:graphic>
          <a:graphicData uri="http://schemas.openxmlformats.org/drawingml/2006/table">
            <a:tbl>
              <a:tblPr firstRow="1" bandRow="1">
                <a:tableStyleId>{5C22544A-7EE6-4342-B048-85BDC9FD1C3A}</a:tableStyleId>
              </a:tblPr>
              <a:tblGrid>
                <a:gridCol w="3382851">
                  <a:extLst>
                    <a:ext uri="{9D8B030D-6E8A-4147-A177-3AD203B41FA5}">
                      <a16:colId xmlns:a16="http://schemas.microsoft.com/office/drawing/2014/main" val="20000"/>
                    </a:ext>
                  </a:extLst>
                </a:gridCol>
                <a:gridCol w="8534955">
                  <a:extLst>
                    <a:ext uri="{9D8B030D-6E8A-4147-A177-3AD203B41FA5}">
                      <a16:colId xmlns:a16="http://schemas.microsoft.com/office/drawing/2014/main" val="20001"/>
                    </a:ext>
                  </a:extLst>
                </a:gridCol>
              </a:tblGrid>
              <a:tr h="353571">
                <a:tc>
                  <a:txBody>
                    <a:bodyPr/>
                    <a:lstStyle/>
                    <a:p>
                      <a:pPr marL="0" algn="just"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386426">
                <a:tc>
                  <a:txBody>
                    <a:bodyPr/>
                    <a:lstStyle/>
                    <a:p>
                      <a:pPr algn="l" fontAlgn="t"/>
                      <a:r>
                        <a:rPr lang="en-US"/>
                        <a:t>PropertyNamingPolicy</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a value that specifies the policy used to convert a property's name on an object to another format, such as camel-casing, or </a:t>
                      </a:r>
                      <a:r>
                        <a:rPr lang="en-US"/>
                        <a:t>null</a:t>
                      </a:r>
                      <a:r>
                        <a:rPr lang="en-US" sz="1800" b="0" i="0" kern="1200">
                          <a:solidFill>
                            <a:schemeClr val="dk1"/>
                          </a:solidFill>
                          <a:effectLst/>
                          <a:latin typeface="+mn-lt"/>
                          <a:ea typeface="+mn-ea"/>
                          <a:cs typeface="+mn-cs"/>
                        </a:rPr>
                        <a:t> to leave property names unchanged</a:t>
                      </a:r>
                      <a:endParaRPr lang="en-US">
                        <a:effectLst/>
                      </a:endParaRPr>
                    </a:p>
                  </a:txBody>
                  <a:tcPr anchor="ctr"/>
                </a:tc>
                <a:extLst>
                  <a:ext uri="{0D108BD9-81ED-4DB2-BD59-A6C34878D82A}">
                    <a16:rowId xmlns:a16="http://schemas.microsoft.com/office/drawing/2014/main" val="10004"/>
                  </a:ext>
                </a:extLst>
              </a:tr>
              <a:tr h="351881">
                <a:tc>
                  <a:txBody>
                    <a:bodyPr/>
                    <a:lstStyle/>
                    <a:p>
                      <a:pPr algn="l" fontAlgn="t"/>
                      <a:r>
                        <a:rPr lang="en-US"/>
                        <a:t>DictionaryKeyPolicy</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the policy used to convert a </a:t>
                      </a:r>
                      <a:r>
                        <a:rPr lang="en-US" sz="1800" b="0" i="0" u="none" strike="noStrike" kern="1200">
                          <a:solidFill>
                            <a:schemeClr val="dk1"/>
                          </a:solidFill>
                          <a:effectLst/>
                          <a:latin typeface="+mn-lt"/>
                          <a:ea typeface="+mn-ea"/>
                          <a:cs typeface="+mn-cs"/>
                        </a:rPr>
                        <a:t>IDictionary</a:t>
                      </a:r>
                      <a:r>
                        <a:rPr lang="en-US" sz="1800" b="0" i="0" kern="1200">
                          <a:solidFill>
                            <a:schemeClr val="dk1"/>
                          </a:solidFill>
                          <a:effectLst/>
                          <a:latin typeface="+mn-lt"/>
                          <a:ea typeface="+mn-ea"/>
                          <a:cs typeface="+mn-cs"/>
                        </a:rPr>
                        <a:t> key's name to another format, such as camel-casing</a:t>
                      </a:r>
                      <a:endParaRPr lang="en-US">
                        <a:effectLst/>
                      </a:endParaRPr>
                    </a:p>
                  </a:txBody>
                  <a:tcPr anchor="ctr"/>
                </a:tc>
                <a:extLst>
                  <a:ext uri="{0D108BD9-81ED-4DB2-BD59-A6C34878D82A}">
                    <a16:rowId xmlns:a16="http://schemas.microsoft.com/office/drawing/2014/main" val="207236356"/>
                  </a:ext>
                </a:extLst>
              </a:tr>
              <a:tr h="159140">
                <a:tc>
                  <a:txBody>
                    <a:bodyPr/>
                    <a:lstStyle/>
                    <a:p>
                      <a:pPr algn="l" fontAlgn="t"/>
                      <a:r>
                        <a:rPr lang="en-US"/>
                        <a:t>Encoder</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the encoder to use when escaping strings, or </a:t>
                      </a:r>
                      <a:r>
                        <a:rPr lang="en-US"/>
                        <a:t>null</a:t>
                      </a:r>
                      <a:r>
                        <a:rPr lang="en-US" sz="1800" b="0" i="0" kern="1200">
                          <a:solidFill>
                            <a:schemeClr val="dk1"/>
                          </a:solidFill>
                          <a:effectLst/>
                          <a:latin typeface="+mn-lt"/>
                          <a:ea typeface="+mn-ea"/>
                          <a:cs typeface="+mn-cs"/>
                        </a:rPr>
                        <a:t> to use the default encoder</a:t>
                      </a:r>
                      <a:endParaRPr lang="en-US">
                        <a:effectLst/>
                      </a:endParaRPr>
                    </a:p>
                  </a:txBody>
                  <a:tcPr anchor="ctr"/>
                </a:tc>
                <a:extLst>
                  <a:ext uri="{0D108BD9-81ED-4DB2-BD59-A6C34878D82A}">
                    <a16:rowId xmlns:a16="http://schemas.microsoft.com/office/drawing/2014/main" val="3653310645"/>
                  </a:ext>
                </a:extLst>
              </a:tr>
              <a:tr h="159140">
                <a:tc>
                  <a:txBody>
                    <a:bodyPr/>
                    <a:lstStyle/>
                    <a:p>
                      <a:pPr algn="l" fontAlgn="t"/>
                      <a:r>
                        <a:rPr lang="en-US"/>
                        <a:t>IgnoreNullValues</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ets or sets a value that determines whether </a:t>
                      </a:r>
                      <a:r>
                        <a:rPr lang="en-US"/>
                        <a:t>null</a:t>
                      </a:r>
                      <a:r>
                        <a:rPr lang="en-US" sz="1800" b="0" i="0" kern="1200">
                          <a:solidFill>
                            <a:schemeClr val="dk1"/>
                          </a:solidFill>
                          <a:effectLst/>
                          <a:latin typeface="+mn-lt"/>
                          <a:ea typeface="+mn-ea"/>
                          <a:cs typeface="+mn-cs"/>
                        </a:rPr>
                        <a:t> values are ignored during serialization and deserialization. The default value is </a:t>
                      </a:r>
                      <a:r>
                        <a:rPr lang="en-US"/>
                        <a:t>false</a:t>
                      </a:r>
                      <a:r>
                        <a:rPr lang="en-US" sz="1800" b="0" i="0" kern="1200">
                          <a:solidFill>
                            <a:schemeClr val="dk1"/>
                          </a:solidFill>
                          <a:effectLst/>
                          <a:latin typeface="+mn-lt"/>
                          <a:ea typeface="+mn-ea"/>
                          <a:cs typeface="+mn-cs"/>
                        </a:rPr>
                        <a:t>.</a:t>
                      </a:r>
                      <a:endParaRPr lang="en-US">
                        <a:effectLst/>
                      </a:endParaRPr>
                    </a:p>
                  </a:txBody>
                  <a:tcPr anchor="ctr"/>
                </a:tc>
                <a:extLst>
                  <a:ext uri="{0D108BD9-81ED-4DB2-BD59-A6C34878D82A}">
                    <a16:rowId xmlns:a16="http://schemas.microsoft.com/office/drawing/2014/main" val="810098711"/>
                  </a:ext>
                </a:extLst>
              </a:tr>
              <a:tr h="159140">
                <a:tc>
                  <a:txBody>
                    <a:bodyPr/>
                    <a:lstStyle/>
                    <a:p>
                      <a:pPr algn="l" fontAlgn="t"/>
                      <a:r>
                        <a:rPr lang="en-US"/>
                        <a:t>IgnoreReadOnlyProperties</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Determines whether read-only fields are ignored during serialization. A field is read-only if it is marked with the </a:t>
                      </a:r>
                      <a:r>
                        <a:rPr lang="en-US"/>
                        <a:t>readonly</a:t>
                      </a:r>
                      <a:r>
                        <a:rPr lang="en-US" sz="1800" b="0" i="0" kern="1200">
                          <a:solidFill>
                            <a:schemeClr val="dk1"/>
                          </a:solidFill>
                          <a:effectLst/>
                          <a:latin typeface="+mn-lt"/>
                          <a:ea typeface="+mn-ea"/>
                          <a:cs typeface="+mn-cs"/>
                        </a:rPr>
                        <a:t> keyword. The default value is </a:t>
                      </a:r>
                      <a:r>
                        <a:rPr lang="en-US"/>
                        <a:t>false</a:t>
                      </a:r>
                      <a:endParaRPr lang="en-US">
                        <a:effectLst/>
                      </a:endParaRPr>
                    </a:p>
                  </a:txBody>
                  <a:tcPr anchor="ctr"/>
                </a:tc>
                <a:extLst>
                  <a:ext uri="{0D108BD9-81ED-4DB2-BD59-A6C34878D82A}">
                    <a16:rowId xmlns:a16="http://schemas.microsoft.com/office/drawing/2014/main" val="965394780"/>
                  </a:ext>
                </a:extLst>
              </a:tr>
              <a:tr h="159140">
                <a:tc>
                  <a:txBody>
                    <a:bodyPr/>
                    <a:lstStyle/>
                    <a:p>
                      <a:pPr algn="l" fontAlgn="t"/>
                      <a:r>
                        <a:rPr lang="en-US" u="none" strike="noStrike">
                          <a:effectLst/>
                        </a:rPr>
                        <a:t>MaxDepth</a:t>
                      </a:r>
                      <a:endParaRPr lang="en-US">
                        <a:effectLst/>
                      </a:endParaRPr>
                    </a:p>
                  </a:txBody>
                  <a:tcPr/>
                </a:tc>
                <a:tc>
                  <a:txBody>
                    <a:bodyPr/>
                    <a:lstStyle/>
                    <a:p>
                      <a:pPr algn="l" fontAlgn="t"/>
                      <a:r>
                        <a:rPr lang="en-US">
                          <a:effectLst/>
                        </a:rPr>
                        <a:t>Gets or sets the maximum depth allowed when serializing or deserializing JSON, with the default value of 0 indicating a maximum depth of 64</a:t>
                      </a:r>
                    </a:p>
                  </a:txBody>
                  <a:tcPr/>
                </a:tc>
                <a:extLst>
                  <a:ext uri="{0D108BD9-81ED-4DB2-BD59-A6C34878D82A}">
                    <a16:rowId xmlns:a16="http://schemas.microsoft.com/office/drawing/2014/main" val="879993524"/>
                  </a:ext>
                </a:extLst>
              </a:tr>
            </a:tbl>
          </a:graphicData>
        </a:graphic>
      </p:graphicFrame>
    </p:spTree>
    <p:extLst>
      <p:ext uri="{BB962C8B-B14F-4D97-AF65-F5344CB8AC3E}">
        <p14:creationId xmlns:p14="http://schemas.microsoft.com/office/powerpoint/2010/main" val="3750112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641682" y="189064"/>
            <a:ext cx="7613364" cy="575433"/>
          </a:xfrm>
        </p:spPr>
        <p:txBody>
          <a:bodyPr>
            <a:noAutofit/>
          </a:bodyPr>
          <a:lstStyle/>
          <a:p>
            <a:pPr algn="ctr"/>
            <a:r>
              <a:rPr lang="en-US" sz="2600" b="1">
                <a:solidFill>
                  <a:schemeClr val="accent2"/>
                </a:solidFill>
                <a:latin typeface="Arial" panose="020B0604020202020204" pitchFamily="34" charset="0"/>
                <a:cs typeface="Arial" panose="020B0604020202020204" pitchFamily="34" charset="0"/>
              </a:rPr>
              <a:t>JSON Serialization Options Demo</a:t>
            </a:r>
            <a:endParaRPr lang="en-US" sz="2600" b="1" dirty="0">
              <a:solidFill>
                <a:schemeClr val="accent2"/>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F6A6AB4-0B64-4C34-A899-5B994DE34C4C}"/>
              </a:ext>
            </a:extLst>
          </p:cNvPr>
          <p:cNvSpPr txBox="1"/>
          <p:nvPr/>
        </p:nvSpPr>
        <p:spPr>
          <a:xfrm>
            <a:off x="320999" y="595047"/>
            <a:ext cx="4368720" cy="830997"/>
          </a:xfrm>
          <a:prstGeom prst="rect">
            <a:avLst/>
          </a:prstGeom>
          <a:noFill/>
        </p:spPr>
        <p:txBody>
          <a:bodyPr wrap="square">
            <a:spAutoFit/>
          </a:bodyPr>
          <a:lstStyle/>
          <a:p>
            <a:r>
              <a:rPr lang="en-US" sz="1600">
                <a:solidFill>
                  <a:srgbClr val="0000FF"/>
                </a:solidFill>
                <a:latin typeface="Consolas" panose="020B0609020204030204" pitchFamily="49" charset="0"/>
              </a:rPr>
              <a:t>//…</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System.Text.Json;</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System.Text.Json.Serialization;</a:t>
            </a:r>
            <a:endParaRPr lang="en-US" sz="1600"/>
          </a:p>
        </p:txBody>
      </p:sp>
      <p:pic>
        <p:nvPicPr>
          <p:cNvPr id="7" name="Picture 6">
            <a:extLst>
              <a:ext uri="{FF2B5EF4-FFF2-40B4-BE49-F238E27FC236}">
                <a16:creationId xmlns:a16="http://schemas.microsoft.com/office/drawing/2014/main" id="{50135051-95AC-4FF0-B48B-25B8B8156965}"/>
              </a:ext>
            </a:extLst>
          </p:cNvPr>
          <p:cNvPicPr>
            <a:picLocks noChangeAspect="1"/>
          </p:cNvPicPr>
          <p:nvPr/>
        </p:nvPicPr>
        <p:blipFill>
          <a:blip r:embed="rId3"/>
          <a:stretch>
            <a:fillRect/>
          </a:stretch>
        </p:blipFill>
        <p:spPr>
          <a:xfrm>
            <a:off x="185909" y="4038162"/>
            <a:ext cx="4503810" cy="457240"/>
          </a:xfrm>
          <a:prstGeom prst="rect">
            <a:avLst/>
          </a:prstGeom>
          <a:ln w="12700">
            <a:solidFill>
              <a:srgbClr val="FF0000"/>
            </a:solidFill>
          </a:ln>
        </p:spPr>
      </p:pic>
      <p:pic>
        <p:nvPicPr>
          <p:cNvPr id="11" name="Picture 10">
            <a:extLst>
              <a:ext uri="{FF2B5EF4-FFF2-40B4-BE49-F238E27FC236}">
                <a16:creationId xmlns:a16="http://schemas.microsoft.com/office/drawing/2014/main" id="{07F460FB-17C8-45D8-AE32-AE67FA02F62C}"/>
              </a:ext>
            </a:extLst>
          </p:cNvPr>
          <p:cNvPicPr>
            <a:picLocks noChangeAspect="1"/>
          </p:cNvPicPr>
          <p:nvPr/>
        </p:nvPicPr>
        <p:blipFill>
          <a:blip r:embed="rId4"/>
          <a:stretch>
            <a:fillRect/>
          </a:stretch>
        </p:blipFill>
        <p:spPr>
          <a:xfrm>
            <a:off x="212848" y="1426044"/>
            <a:ext cx="4476872" cy="1541860"/>
          </a:xfrm>
          <a:prstGeom prst="rect">
            <a:avLst/>
          </a:prstGeom>
        </p:spPr>
      </p:pic>
      <p:grpSp>
        <p:nvGrpSpPr>
          <p:cNvPr id="20" name="Group 19">
            <a:extLst>
              <a:ext uri="{FF2B5EF4-FFF2-40B4-BE49-F238E27FC236}">
                <a16:creationId xmlns:a16="http://schemas.microsoft.com/office/drawing/2014/main" id="{E4F7CAC9-D768-4389-91B0-8ACAD2097898}"/>
              </a:ext>
            </a:extLst>
          </p:cNvPr>
          <p:cNvGrpSpPr/>
          <p:nvPr/>
        </p:nvGrpSpPr>
        <p:grpSpPr>
          <a:xfrm>
            <a:off x="4778477" y="1563691"/>
            <a:ext cx="7413523" cy="4374818"/>
            <a:chOff x="4778477" y="1563691"/>
            <a:chExt cx="7413523" cy="4374818"/>
          </a:xfrm>
        </p:grpSpPr>
        <p:pic>
          <p:nvPicPr>
            <p:cNvPr id="18" name="Picture 17">
              <a:extLst>
                <a:ext uri="{FF2B5EF4-FFF2-40B4-BE49-F238E27FC236}">
                  <a16:creationId xmlns:a16="http://schemas.microsoft.com/office/drawing/2014/main" id="{6400C28A-32CC-466D-8236-298FDBCE3216}"/>
                </a:ext>
              </a:extLst>
            </p:cNvPr>
            <p:cNvPicPr>
              <a:picLocks noChangeAspect="1"/>
            </p:cNvPicPr>
            <p:nvPr/>
          </p:nvPicPr>
          <p:blipFill>
            <a:blip r:embed="rId5"/>
            <a:stretch>
              <a:fillRect/>
            </a:stretch>
          </p:blipFill>
          <p:spPr>
            <a:xfrm>
              <a:off x="4778477" y="1563691"/>
              <a:ext cx="7413523" cy="4374818"/>
            </a:xfrm>
            <a:prstGeom prst="rect">
              <a:avLst/>
            </a:prstGeom>
          </p:spPr>
        </p:pic>
        <p:sp>
          <p:nvSpPr>
            <p:cNvPr id="19" name="Rectangle 18">
              <a:extLst>
                <a:ext uri="{FF2B5EF4-FFF2-40B4-BE49-F238E27FC236}">
                  <a16:creationId xmlns:a16="http://schemas.microsoft.com/office/drawing/2014/main" id="{893C5D12-A15E-42F9-ACF5-EFBE86616D83}"/>
                </a:ext>
              </a:extLst>
            </p:cNvPr>
            <p:cNvSpPr/>
            <p:nvPr/>
          </p:nvSpPr>
          <p:spPr>
            <a:xfrm>
              <a:off x="5641792" y="3236976"/>
              <a:ext cx="5478491" cy="11875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115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Serialization Behavior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533579"/>
            <a:ext cx="12255053" cy="470898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default, all public properties are serialized. To ignore individual properties, use the [</a:t>
            </a:r>
            <a:r>
              <a:rPr lang="en-US" sz="2600" b="1">
                <a:solidFill>
                  <a:srgbClr val="111111"/>
                </a:solidFill>
                <a:latin typeface="+mj-lt"/>
              </a:rPr>
              <a:t>JsonIgnore</a:t>
            </a:r>
            <a:r>
              <a:rPr lang="en-US" sz="2600">
                <a:solidFill>
                  <a:srgbClr val="111111"/>
                </a:solidFill>
                <a:latin typeface="+mj-lt"/>
              </a:rPr>
              <a:t>] attribute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default encoder escapes non-ASCII characters, HTML-sensitive characters within the ASCII-range, and characters that must be escaped according to the RFC 8259 JSON spec</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default, JSON is minified. To pretty-print the JSON output, set </a:t>
            </a:r>
            <a:r>
              <a:rPr lang="en-US" sz="2600" b="1">
                <a:solidFill>
                  <a:srgbClr val="111111"/>
                </a:solidFill>
                <a:latin typeface="+mj-lt"/>
              </a:rPr>
              <a:t>JsonSerializerOptions.WriteIndented </a:t>
            </a:r>
            <a:r>
              <a:rPr lang="en-US" sz="2600">
                <a:solidFill>
                  <a:srgbClr val="111111"/>
                </a:solidFill>
                <a:latin typeface="+mj-lt"/>
              </a:rPr>
              <a:t>to true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default, </a:t>
            </a:r>
            <a:r>
              <a:rPr lang="en-US" sz="2600" b="1">
                <a:solidFill>
                  <a:srgbClr val="111111"/>
                </a:solidFill>
                <a:latin typeface="+mj-lt"/>
              </a:rPr>
              <a:t>casing</a:t>
            </a:r>
            <a:r>
              <a:rPr lang="en-US" sz="2600">
                <a:solidFill>
                  <a:srgbClr val="111111"/>
                </a:solidFill>
                <a:latin typeface="+mj-lt"/>
              </a:rPr>
              <a:t> of JSON names matches the .NET names. To set the name of individual properties, we can use the [</a:t>
            </a:r>
            <a:r>
              <a:rPr lang="en-US" sz="2600" b="1">
                <a:solidFill>
                  <a:srgbClr val="111111"/>
                </a:solidFill>
                <a:latin typeface="+mj-lt"/>
              </a:rPr>
              <a:t>JsonPropertyName</a:t>
            </a:r>
            <a:r>
              <a:rPr lang="en-US" sz="2600">
                <a:solidFill>
                  <a:srgbClr val="111111"/>
                </a:solidFill>
                <a:latin typeface="+mj-lt"/>
              </a:rPr>
              <a:t>] attribute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default, fields are ignored (use [</a:t>
            </a:r>
            <a:r>
              <a:rPr lang="en-US" sz="2600" b="1">
                <a:solidFill>
                  <a:srgbClr val="111111"/>
                </a:solidFill>
                <a:latin typeface="+mj-lt"/>
              </a:rPr>
              <a:t>JsonInclude</a:t>
            </a:r>
            <a:r>
              <a:rPr lang="en-US" sz="2600">
                <a:solidFill>
                  <a:srgbClr val="111111"/>
                </a:solidFill>
                <a:latin typeface="+mj-lt"/>
              </a:rPr>
              <a:t>] attribute to include fields)</a:t>
            </a:r>
          </a:p>
        </p:txBody>
      </p:sp>
    </p:spTree>
    <p:extLst>
      <p:ext uri="{BB962C8B-B14F-4D97-AF65-F5344CB8AC3E}">
        <p14:creationId xmlns:p14="http://schemas.microsoft.com/office/powerpoint/2010/main" val="57270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Deserialization Behavior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2" y="1395927"/>
            <a:ext cx="12097736" cy="50321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By default, property name matching is case-sensitive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If the JSON contains a value for a read-only property, the value is ignored and no exception is thrown. Non-public constructors are ignored by the serializer</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Deserialization to immutable objects or read-only properties is supported</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By default, enums are supported as numbers. We can serialize enum names as strings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By default, fields are ignored. Use the [JsonInclude] attribute to include fields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default maximum depth is 64</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By default, comments or trailing commas in the JSON throw exceptions. To allow comments in the JSON, we can set the </a:t>
            </a:r>
            <a:r>
              <a:rPr lang="en-US" sz="2600" b="1">
                <a:solidFill>
                  <a:srgbClr val="111111"/>
                </a:solidFill>
                <a:latin typeface="+mj-lt"/>
              </a:rPr>
              <a:t>JsonSerializerOptions</a:t>
            </a:r>
          </a:p>
          <a:p>
            <a:pPr algn="just">
              <a:spcBef>
                <a:spcPts val="300"/>
              </a:spcBef>
              <a:spcAft>
                <a:spcPts val="300"/>
              </a:spcAft>
              <a:buClr>
                <a:srgbClr val="973735"/>
              </a:buClr>
              <a:buSzPct val="50000"/>
              <a:tabLst>
                <a:tab pos="241300" algn="l"/>
              </a:tabLst>
              <a:defRPr/>
            </a:pPr>
            <a:r>
              <a:rPr lang="en-US" sz="2600" b="1">
                <a:solidFill>
                  <a:srgbClr val="111111"/>
                </a:solidFill>
                <a:latin typeface="+mj-lt"/>
              </a:rPr>
              <a:t>   .ReadCommentHandling</a:t>
            </a:r>
            <a:r>
              <a:rPr lang="en-US" sz="2600">
                <a:solidFill>
                  <a:srgbClr val="111111"/>
                </a:solidFill>
                <a:latin typeface="+mj-lt"/>
              </a:rPr>
              <a:t> property to </a:t>
            </a:r>
            <a:r>
              <a:rPr lang="en-US" sz="2600" b="1">
                <a:solidFill>
                  <a:srgbClr val="111111"/>
                </a:solidFill>
                <a:latin typeface="+mj-lt"/>
              </a:rPr>
              <a:t>JsonCommentHandling.Skip</a:t>
            </a:r>
          </a:p>
        </p:txBody>
      </p:sp>
    </p:spTree>
    <p:extLst>
      <p:ext uri="{BB962C8B-B14F-4D97-AF65-F5344CB8AC3E}">
        <p14:creationId xmlns:p14="http://schemas.microsoft.com/office/powerpoint/2010/main" val="391386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Serialization in .NET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513232"/>
            <a:ext cx="12255053" cy="2749471"/>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Serialization</a:t>
            </a:r>
            <a:r>
              <a:rPr lang="en-US" sz="2600">
                <a:solidFill>
                  <a:srgbClr val="111111"/>
                </a:solidFill>
                <a:latin typeface="+mj-lt"/>
              </a:rPr>
              <a:t> is the act of taking an in-memory object or object graph (set of objects that reference one another) and flattening it into a stream of bytes, XML, JSON, or a similar representation that can be stored or transmitted</a:t>
            </a:r>
          </a:p>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Deserialization</a:t>
            </a:r>
            <a:r>
              <a:rPr lang="en-US" sz="2600">
                <a:solidFill>
                  <a:srgbClr val="111111"/>
                </a:solidFill>
                <a:latin typeface="+mj-lt"/>
              </a:rPr>
              <a:t> works in reverse, taking a data stream and reconstituting it into an in-memory object or object graph</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There are four serialization engines in .NET :</a:t>
            </a:r>
          </a:p>
        </p:txBody>
      </p:sp>
      <p:sp>
        <p:nvSpPr>
          <p:cNvPr id="7" name="TextBox 6">
            <a:extLst>
              <a:ext uri="{FF2B5EF4-FFF2-40B4-BE49-F238E27FC236}">
                <a16:creationId xmlns:a16="http://schemas.microsoft.com/office/drawing/2014/main" id="{7B152D0E-4BD3-46B2-A986-B93AAE10EED5}"/>
              </a:ext>
            </a:extLst>
          </p:cNvPr>
          <p:cNvSpPr txBox="1"/>
          <p:nvPr/>
        </p:nvSpPr>
        <p:spPr>
          <a:xfrm>
            <a:off x="838200" y="4342646"/>
            <a:ext cx="6850626" cy="2008242"/>
          </a:xfrm>
          <a:prstGeom prst="rect">
            <a:avLst/>
          </a:prstGeom>
          <a:noFill/>
        </p:spPr>
        <p:txBody>
          <a:bodyPr wrap="square">
            <a:spAutoFit/>
          </a:bodyPr>
          <a:lstStyle/>
          <a:p>
            <a:pPr marL="514350" indent="-230188">
              <a:spcBef>
                <a:spcPts val="1000"/>
              </a:spcBef>
              <a:spcAft>
                <a:spcPts val="300"/>
              </a:spcAft>
              <a:buClr>
                <a:srgbClr val="973735"/>
              </a:buClr>
              <a:buSzPct val="70000"/>
              <a:buFont typeface="Wingdings" panose="05000000000000000000" pitchFamily="2" charset="2"/>
              <a:buChar char="§"/>
              <a:defRPr/>
            </a:pPr>
            <a:r>
              <a:rPr lang="en-US" sz="2300"/>
              <a:t>XmlSerializer (XML)</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a:t>JsonSerializer (JSON)</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a:t>The data contract serializer (XML and JSON)</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a:t>The binary serializer (binary)</a:t>
            </a:r>
          </a:p>
        </p:txBody>
      </p:sp>
    </p:spTree>
    <p:extLst>
      <p:ext uri="{BB962C8B-B14F-4D97-AF65-F5344CB8AC3E}">
        <p14:creationId xmlns:p14="http://schemas.microsoft.com/office/powerpoint/2010/main" val="1170922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395F89-D7F8-4E31-884D-FADB73120DF2}"/>
              </a:ext>
            </a:extLst>
          </p:cNvPr>
          <p:cNvSpPr>
            <a:spLocks noGrp="1"/>
          </p:cNvSpPr>
          <p:nvPr>
            <p:ph type="ctrTitle"/>
          </p:nvPr>
        </p:nvSpPr>
        <p:spPr>
          <a:xfrm>
            <a:off x="1214465" y="2231626"/>
            <a:ext cx="97630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Serializing as Json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740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5/12/2024</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41</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722823"/>
            <a:ext cx="12003291"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WPF app named </a:t>
            </a:r>
            <a:r>
              <a:rPr lang="en-US" sz="2300" b="1">
                <a:solidFill>
                  <a:srgbClr val="111111"/>
                </a:solidFill>
                <a:latin typeface="+mj-lt"/>
              </a:rPr>
              <a:t>ManageProductsApp </a:t>
            </a:r>
            <a:r>
              <a:rPr lang="en-US" sz="2300">
                <a:solidFill>
                  <a:srgbClr val="111111"/>
                </a:solidFill>
                <a:latin typeface="+mj-lt"/>
              </a:rPr>
              <a:t>includes a window named </a:t>
            </a:r>
            <a:r>
              <a:rPr lang="en-US" sz="2300" b="1">
                <a:solidFill>
                  <a:srgbClr val="111111"/>
                </a:solidFill>
                <a:latin typeface="+mj-lt"/>
              </a:rPr>
              <a:t>WindowManageProducts.xaml</a:t>
            </a:r>
            <a:r>
              <a:rPr lang="en-US" sz="2300">
                <a:solidFill>
                  <a:srgbClr val="111111"/>
                </a:solidFill>
                <a:latin typeface="+mj-lt"/>
              </a:rPr>
              <a:t> that has controls as follows :  </a:t>
            </a:r>
          </a:p>
        </p:txBody>
      </p:sp>
      <p:pic>
        <p:nvPicPr>
          <p:cNvPr id="7" name="Picture 6">
            <a:extLst>
              <a:ext uri="{FF2B5EF4-FFF2-40B4-BE49-F238E27FC236}">
                <a16:creationId xmlns:a16="http://schemas.microsoft.com/office/drawing/2014/main" id="{9049B730-22DF-41C6-B603-A834CDF99372}"/>
              </a:ext>
            </a:extLst>
          </p:cNvPr>
          <p:cNvPicPr>
            <a:picLocks noChangeAspect="1"/>
          </p:cNvPicPr>
          <p:nvPr/>
        </p:nvPicPr>
        <p:blipFill>
          <a:blip r:embed="rId2"/>
          <a:stretch>
            <a:fillRect/>
          </a:stretch>
        </p:blipFill>
        <p:spPr>
          <a:xfrm>
            <a:off x="3309992" y="1630539"/>
            <a:ext cx="5337153" cy="4710478"/>
          </a:xfrm>
          <a:prstGeom prst="rect">
            <a:avLst/>
          </a:prstGeom>
        </p:spPr>
      </p:pic>
      <p:sp>
        <p:nvSpPr>
          <p:cNvPr id="22" name="Rectangle: Rounded Corners 21">
            <a:extLst>
              <a:ext uri="{FF2B5EF4-FFF2-40B4-BE49-F238E27FC236}">
                <a16:creationId xmlns:a16="http://schemas.microsoft.com/office/drawing/2014/main" id="{E0F911B2-F921-4BCA-8549-185796CDF953}"/>
              </a:ext>
            </a:extLst>
          </p:cNvPr>
          <p:cNvSpPr/>
          <p:nvPr/>
        </p:nvSpPr>
        <p:spPr>
          <a:xfrm>
            <a:off x="5046933" y="5060056"/>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ListView Control</a:t>
            </a:r>
            <a:endParaRPr lang="en-US" b="1" i="1">
              <a:solidFill>
                <a:schemeClr val="bg1"/>
              </a:solidFill>
            </a:endParaRPr>
          </a:p>
        </p:txBody>
      </p:sp>
      <p:grpSp>
        <p:nvGrpSpPr>
          <p:cNvPr id="23" name="Group 22">
            <a:extLst>
              <a:ext uri="{FF2B5EF4-FFF2-40B4-BE49-F238E27FC236}">
                <a16:creationId xmlns:a16="http://schemas.microsoft.com/office/drawing/2014/main" id="{0BA8EF3E-6961-4FA8-A3F6-CCFC97656CE7}"/>
              </a:ext>
            </a:extLst>
          </p:cNvPr>
          <p:cNvGrpSpPr/>
          <p:nvPr/>
        </p:nvGrpSpPr>
        <p:grpSpPr>
          <a:xfrm>
            <a:off x="7274070" y="1836711"/>
            <a:ext cx="4092380" cy="1683237"/>
            <a:chOff x="6606632" y="2177460"/>
            <a:chExt cx="4092380" cy="1683237"/>
          </a:xfrm>
        </p:grpSpPr>
        <p:cxnSp>
          <p:nvCxnSpPr>
            <p:cNvPr id="24" name="Straight Arrow Connector 23">
              <a:extLst>
                <a:ext uri="{FF2B5EF4-FFF2-40B4-BE49-F238E27FC236}">
                  <a16:creationId xmlns:a16="http://schemas.microsoft.com/office/drawing/2014/main" id="{692D6410-F3B0-4B19-84B4-16F2D0193F09}"/>
                </a:ext>
              </a:extLst>
            </p:cNvPr>
            <p:cNvCxnSpPr>
              <a:cxnSpLocks/>
            </p:cNvCxnSpPr>
            <p:nvPr/>
          </p:nvCxnSpPr>
          <p:spPr>
            <a:xfrm flipH="1">
              <a:off x="6606632" y="2616965"/>
              <a:ext cx="2374186" cy="5457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5" name="Rectangle: Rounded Corners 24">
              <a:extLst>
                <a:ext uri="{FF2B5EF4-FFF2-40B4-BE49-F238E27FC236}">
                  <a16:creationId xmlns:a16="http://schemas.microsoft.com/office/drawing/2014/main" id="{E05E8B5E-2C44-42BF-9F0B-B0B1F8DE28B6}"/>
                </a:ext>
              </a:extLst>
            </p:cNvPr>
            <p:cNvSpPr/>
            <p:nvPr/>
          </p:nvSpPr>
          <p:spPr>
            <a:xfrm>
              <a:off x="8901385" y="2177460"/>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TextBox Control</a:t>
              </a:r>
              <a:endParaRPr lang="en-US" b="1" i="1">
                <a:solidFill>
                  <a:schemeClr val="bg1"/>
                </a:solidFill>
              </a:endParaRPr>
            </a:p>
          </p:txBody>
        </p:sp>
        <p:cxnSp>
          <p:nvCxnSpPr>
            <p:cNvPr id="26" name="Straight Arrow Connector 25">
              <a:extLst>
                <a:ext uri="{FF2B5EF4-FFF2-40B4-BE49-F238E27FC236}">
                  <a16:creationId xmlns:a16="http://schemas.microsoft.com/office/drawing/2014/main" id="{8DA1ED3A-A99E-4B11-814E-C325E93EC31A}"/>
                </a:ext>
              </a:extLst>
            </p:cNvPr>
            <p:cNvCxnSpPr>
              <a:cxnSpLocks/>
            </p:cNvCxnSpPr>
            <p:nvPr/>
          </p:nvCxnSpPr>
          <p:spPr>
            <a:xfrm flipH="1">
              <a:off x="6606633" y="2639267"/>
              <a:ext cx="2294753" cy="122143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8" name="Group 27">
            <a:extLst>
              <a:ext uri="{FF2B5EF4-FFF2-40B4-BE49-F238E27FC236}">
                <a16:creationId xmlns:a16="http://schemas.microsoft.com/office/drawing/2014/main" id="{263AB628-FC3B-4932-8737-6D0D6FDE827E}"/>
              </a:ext>
            </a:extLst>
          </p:cNvPr>
          <p:cNvGrpSpPr/>
          <p:nvPr/>
        </p:nvGrpSpPr>
        <p:grpSpPr>
          <a:xfrm>
            <a:off x="609517" y="1836711"/>
            <a:ext cx="2867622" cy="1326076"/>
            <a:chOff x="321627" y="1944863"/>
            <a:chExt cx="2867622" cy="1326076"/>
          </a:xfrm>
        </p:grpSpPr>
        <p:sp>
          <p:nvSpPr>
            <p:cNvPr id="29" name="Rectangle: Rounded Corners 28">
              <a:extLst>
                <a:ext uri="{FF2B5EF4-FFF2-40B4-BE49-F238E27FC236}">
                  <a16:creationId xmlns:a16="http://schemas.microsoft.com/office/drawing/2014/main" id="{65F6D72D-1A74-4371-BE6A-0A6E3EA1F98C}"/>
                </a:ext>
              </a:extLst>
            </p:cNvPr>
            <p:cNvSpPr/>
            <p:nvPr/>
          </p:nvSpPr>
          <p:spPr>
            <a:xfrm>
              <a:off x="321627" y="194486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Label Control</a:t>
              </a:r>
              <a:endParaRPr lang="en-US" b="1" i="1">
                <a:solidFill>
                  <a:schemeClr val="bg1"/>
                </a:solidFill>
              </a:endParaRPr>
            </a:p>
          </p:txBody>
        </p:sp>
        <p:cxnSp>
          <p:nvCxnSpPr>
            <p:cNvPr id="34" name="Straight Arrow Connector 33">
              <a:extLst>
                <a:ext uri="{FF2B5EF4-FFF2-40B4-BE49-F238E27FC236}">
                  <a16:creationId xmlns:a16="http://schemas.microsoft.com/office/drawing/2014/main" id="{B23C8822-636E-41AB-B0AA-7270F943239D}"/>
                </a:ext>
              </a:extLst>
            </p:cNvPr>
            <p:cNvCxnSpPr>
              <a:cxnSpLocks/>
              <a:stCxn id="29" idx="3"/>
            </p:cNvCxnSpPr>
            <p:nvPr/>
          </p:nvCxnSpPr>
          <p:spPr>
            <a:xfrm flipV="1">
              <a:off x="2119254" y="2274849"/>
              <a:ext cx="1069995" cy="933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5" name="Straight Arrow Connector 34">
              <a:extLst>
                <a:ext uri="{FF2B5EF4-FFF2-40B4-BE49-F238E27FC236}">
                  <a16:creationId xmlns:a16="http://schemas.microsoft.com/office/drawing/2014/main" id="{42D954D2-ECE7-42F0-AF44-03378B66D304}"/>
                </a:ext>
              </a:extLst>
            </p:cNvPr>
            <p:cNvCxnSpPr>
              <a:cxnSpLocks/>
              <a:stCxn id="29" idx="3"/>
            </p:cNvCxnSpPr>
            <p:nvPr/>
          </p:nvCxnSpPr>
          <p:spPr>
            <a:xfrm>
              <a:off x="2119254" y="2368229"/>
              <a:ext cx="1069995" cy="32998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6" name="Straight Arrow Connector 35">
              <a:extLst>
                <a:ext uri="{FF2B5EF4-FFF2-40B4-BE49-F238E27FC236}">
                  <a16:creationId xmlns:a16="http://schemas.microsoft.com/office/drawing/2014/main" id="{BBDA7B7A-7892-4CBA-AB40-4F5F9CB64ED6}"/>
                </a:ext>
              </a:extLst>
            </p:cNvPr>
            <p:cNvCxnSpPr>
              <a:cxnSpLocks/>
              <a:stCxn id="29" idx="3"/>
            </p:cNvCxnSpPr>
            <p:nvPr/>
          </p:nvCxnSpPr>
          <p:spPr>
            <a:xfrm>
              <a:off x="2119254" y="2368229"/>
              <a:ext cx="1030668" cy="9027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7" name="Group 36">
            <a:extLst>
              <a:ext uri="{FF2B5EF4-FFF2-40B4-BE49-F238E27FC236}">
                <a16:creationId xmlns:a16="http://schemas.microsoft.com/office/drawing/2014/main" id="{E952E698-C710-4ED0-8AF4-5CD0311C93E3}"/>
              </a:ext>
            </a:extLst>
          </p:cNvPr>
          <p:cNvGrpSpPr/>
          <p:nvPr/>
        </p:nvGrpSpPr>
        <p:grpSpPr>
          <a:xfrm>
            <a:off x="609517" y="3381231"/>
            <a:ext cx="6235043" cy="846731"/>
            <a:chOff x="321626" y="3654554"/>
            <a:chExt cx="6235043" cy="846731"/>
          </a:xfrm>
        </p:grpSpPr>
        <p:sp>
          <p:nvSpPr>
            <p:cNvPr id="38" name="Rectangle: Rounded Corners 37">
              <a:extLst>
                <a:ext uri="{FF2B5EF4-FFF2-40B4-BE49-F238E27FC236}">
                  <a16:creationId xmlns:a16="http://schemas.microsoft.com/office/drawing/2014/main" id="{ADD63611-551F-42F8-9DE0-B6BF7D7E6C57}"/>
                </a:ext>
              </a:extLst>
            </p:cNvPr>
            <p:cNvSpPr/>
            <p:nvPr/>
          </p:nvSpPr>
          <p:spPr>
            <a:xfrm>
              <a:off x="321626" y="365455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Button Control</a:t>
              </a:r>
              <a:endParaRPr lang="en-US" b="1" i="1">
                <a:solidFill>
                  <a:schemeClr val="bg1"/>
                </a:solidFill>
              </a:endParaRPr>
            </a:p>
          </p:txBody>
        </p:sp>
        <p:cxnSp>
          <p:nvCxnSpPr>
            <p:cNvPr id="39" name="Straight Arrow Connector 38">
              <a:extLst>
                <a:ext uri="{FF2B5EF4-FFF2-40B4-BE49-F238E27FC236}">
                  <a16:creationId xmlns:a16="http://schemas.microsoft.com/office/drawing/2014/main" id="{A9ABCA2B-4403-4D19-A71B-B17F3ECF596A}"/>
                </a:ext>
              </a:extLst>
            </p:cNvPr>
            <p:cNvCxnSpPr>
              <a:cxnSpLocks/>
            </p:cNvCxnSpPr>
            <p:nvPr/>
          </p:nvCxnSpPr>
          <p:spPr>
            <a:xfrm>
              <a:off x="2119253" y="4133899"/>
              <a:ext cx="106999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0" name="Rectangle 39">
              <a:extLst>
                <a:ext uri="{FF2B5EF4-FFF2-40B4-BE49-F238E27FC236}">
                  <a16:creationId xmlns:a16="http://schemas.microsoft.com/office/drawing/2014/main" id="{379E5993-FD65-40A9-859C-D591B824B5F9}"/>
                </a:ext>
              </a:extLst>
            </p:cNvPr>
            <p:cNvSpPr/>
            <p:nvPr/>
          </p:nvSpPr>
          <p:spPr>
            <a:xfrm>
              <a:off x="3189248" y="3988393"/>
              <a:ext cx="3367421" cy="3651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5519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5/12/2024</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42</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289068" y="901552"/>
            <a:ext cx="694807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WindowManageProducts.xaml</a:t>
            </a:r>
            <a:r>
              <a:rPr lang="en-US" sz="2300">
                <a:solidFill>
                  <a:srgbClr val="111111"/>
                </a:solidFill>
                <a:latin typeface="+mj-lt"/>
              </a:rPr>
              <a:t>:</a:t>
            </a:r>
          </a:p>
        </p:txBody>
      </p:sp>
      <p:sp>
        <p:nvSpPr>
          <p:cNvPr id="11" name="TextBox 10">
            <a:extLst>
              <a:ext uri="{FF2B5EF4-FFF2-40B4-BE49-F238E27FC236}">
                <a16:creationId xmlns:a16="http://schemas.microsoft.com/office/drawing/2014/main" id="{818C3231-FF9F-499C-9213-02DDE0A93BF7}"/>
              </a:ext>
            </a:extLst>
          </p:cNvPr>
          <p:cNvSpPr txBox="1"/>
          <p:nvPr/>
        </p:nvSpPr>
        <p:spPr>
          <a:xfrm>
            <a:off x="602226" y="1850295"/>
            <a:ext cx="10987548" cy="4247317"/>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="ManageProductsApp.WindowManageProducts"</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="clr-namespace:Demo_JSON_Serialization"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="Manage Products"</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="430"</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="420"</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Loaded</a:t>
            </a:r>
            <a:r>
              <a:rPr lang="en-US" sz="1800">
                <a:solidFill>
                  <a:srgbClr val="0000FF"/>
                </a:solidFill>
                <a:latin typeface="Consolas" panose="020B0609020204030204" pitchFamily="49" charset="0"/>
              </a:rPr>
              <a:t>="Window_Loaded"</a:t>
            </a:r>
            <a:r>
              <a:rPr lang="en-US" sz="1800">
                <a:solidFill>
                  <a:srgbClr val="FF0000"/>
                </a:solidFill>
                <a:latin typeface="Consolas" panose="020B0609020204030204" pitchFamily="49" charset="0"/>
              </a:rPr>
              <a:t> WindowStartupLocation</a:t>
            </a:r>
            <a:r>
              <a:rPr lang="en-US" sz="1800">
                <a:solidFill>
                  <a:srgbClr val="0000FF"/>
                </a:solidFill>
                <a:latin typeface="Consolas" panose="020B0609020204030204" pitchFamily="49" charset="0"/>
              </a:rPr>
              <a:t>="CenterScreen"</a:t>
            </a:r>
            <a:r>
              <a:rPr lang="en-US" sz="1800">
                <a:solidFill>
                  <a:srgbClr val="FF0000"/>
                </a:solidFill>
                <a:latin typeface="Consolas" panose="020B0609020204030204" pitchFamily="49" charset="0"/>
              </a:rPr>
              <a:t>        </a:t>
            </a:r>
          </a:p>
          <a:p>
            <a:r>
              <a:rPr lang="en-US">
                <a:solidFill>
                  <a:srgbClr val="FF0000"/>
                </a:solidFill>
                <a:latin typeface="Consolas" panose="020B0609020204030204" pitchFamily="49" charset="0"/>
              </a:rPr>
              <a:t>        </a:t>
            </a:r>
            <a:r>
              <a:rPr lang="en-US" sz="1800">
                <a:solidFill>
                  <a:srgbClr val="FF0000"/>
                </a:solidFill>
                <a:latin typeface="Consolas" panose="020B0609020204030204" pitchFamily="49" charset="0"/>
              </a:rPr>
              <a:t>ResizeMode</a:t>
            </a:r>
            <a:r>
              <a:rPr lang="en-US" sz="1800">
                <a:solidFill>
                  <a:srgbClr val="0000FF"/>
                </a:solidFill>
                <a:latin typeface="Consolas" panose="020B0609020204030204" pitchFamily="49" charset="0"/>
              </a:rPr>
              <a:t>="NoResize"&gt;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DockPanel</a:t>
            </a:r>
            <a:r>
              <a:rPr lang="en-US" sz="1800">
                <a:solidFill>
                  <a:srgbClr val="FF0000"/>
                </a:solidFill>
                <a:latin typeface="Consolas" panose="020B0609020204030204" pitchFamily="49" charset="0"/>
              </a:rPr>
              <a:t> VerticalAlignment</a:t>
            </a:r>
            <a:r>
              <a:rPr lang="en-US" sz="1800">
                <a:solidFill>
                  <a:srgbClr val="0000FF"/>
                </a:solidFill>
                <a:latin typeface="Consolas" panose="020B0609020204030204" pitchFamily="49" charset="0"/>
              </a:rPr>
              <a:t>="Top"</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DockPanel</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sp>
        <p:nvSpPr>
          <p:cNvPr id="12" name="Rectangle 11">
            <a:extLst>
              <a:ext uri="{FF2B5EF4-FFF2-40B4-BE49-F238E27FC236}">
                <a16:creationId xmlns:a16="http://schemas.microsoft.com/office/drawing/2014/main" id="{8D6FB304-C2A7-4C60-8C2D-3FA09D30C8FB}"/>
              </a:ext>
            </a:extLst>
          </p:cNvPr>
          <p:cNvSpPr/>
          <p:nvPr/>
        </p:nvSpPr>
        <p:spPr>
          <a:xfrm>
            <a:off x="1557095" y="3812256"/>
            <a:ext cx="7626234" cy="8467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D22515D-125E-42CA-AA67-EAAC91F7BFED}"/>
              </a:ext>
            </a:extLst>
          </p:cNvPr>
          <p:cNvSpPr/>
          <p:nvPr/>
        </p:nvSpPr>
        <p:spPr>
          <a:xfrm>
            <a:off x="1557095" y="4903023"/>
            <a:ext cx="1431911" cy="57354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03989EDD-21D1-4008-B540-F432B5945072}"/>
              </a:ext>
            </a:extLst>
          </p:cNvPr>
          <p:cNvGrpSpPr/>
          <p:nvPr/>
        </p:nvGrpSpPr>
        <p:grpSpPr>
          <a:xfrm>
            <a:off x="2989006" y="4988491"/>
            <a:ext cx="3590283" cy="846731"/>
            <a:chOff x="3264310" y="4903023"/>
            <a:chExt cx="3590283" cy="846731"/>
          </a:xfrm>
        </p:grpSpPr>
        <p:cxnSp>
          <p:nvCxnSpPr>
            <p:cNvPr id="15" name="Straight Arrow Connector 14">
              <a:extLst>
                <a:ext uri="{FF2B5EF4-FFF2-40B4-BE49-F238E27FC236}">
                  <a16:creationId xmlns:a16="http://schemas.microsoft.com/office/drawing/2014/main" id="{3BC3EB8A-56F8-441D-94C5-93E4F98476C4}"/>
                </a:ext>
              </a:extLst>
            </p:cNvPr>
            <p:cNvCxnSpPr>
              <a:cxnSpLocks/>
            </p:cNvCxnSpPr>
            <p:nvPr/>
          </p:nvCxnSpPr>
          <p:spPr>
            <a:xfrm flipH="1" flipV="1">
              <a:off x="3264310" y="5189795"/>
              <a:ext cx="1792656" cy="8083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6" name="Rectangle: Rounded Corners 15">
              <a:extLst>
                <a:ext uri="{FF2B5EF4-FFF2-40B4-BE49-F238E27FC236}">
                  <a16:creationId xmlns:a16="http://schemas.microsoft.com/office/drawing/2014/main" id="{0047ECF2-6B87-402B-9F4D-64CE2CF9E0DF}"/>
                </a:ext>
              </a:extLst>
            </p:cNvPr>
            <p:cNvSpPr/>
            <p:nvPr/>
          </p:nvSpPr>
          <p:spPr>
            <a:xfrm>
              <a:off x="5056966" y="490302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View details in next slide</a:t>
              </a:r>
              <a:endParaRPr lang="en-US" b="1" i="1">
                <a:solidFill>
                  <a:schemeClr val="bg1"/>
                </a:solidFill>
              </a:endParaRPr>
            </a:p>
          </p:txBody>
        </p:sp>
      </p:grpSp>
    </p:spTree>
    <p:extLst>
      <p:ext uri="{BB962C8B-B14F-4D97-AF65-F5344CB8AC3E}">
        <p14:creationId xmlns:p14="http://schemas.microsoft.com/office/powerpoint/2010/main" val="4278487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086DA4-4645-4812-B8E4-B4034E36287E}"/>
              </a:ext>
            </a:extLst>
          </p:cNvPr>
          <p:cNvSpPr>
            <a:spLocks noGrp="1"/>
          </p:cNvSpPr>
          <p:nvPr>
            <p:ph type="dt" sz="half" idx="10"/>
          </p:nvPr>
        </p:nvSpPr>
        <p:spPr/>
        <p:txBody>
          <a:bodyPr/>
          <a:lstStyle/>
          <a:p>
            <a:fld id="{5DCBE059-FAD7-45D8-8659-E6542D1E092D}" type="datetime1">
              <a:rPr lang="en-US" smtClean="0"/>
              <a:t>5/12/2024</a:t>
            </a:fld>
            <a:endParaRPr lang="en-US" dirty="0"/>
          </a:p>
        </p:txBody>
      </p:sp>
      <p:sp>
        <p:nvSpPr>
          <p:cNvPr id="5" name="Slide Number Placeholder 4">
            <a:extLst>
              <a:ext uri="{FF2B5EF4-FFF2-40B4-BE49-F238E27FC236}">
                <a16:creationId xmlns:a16="http://schemas.microsoft.com/office/drawing/2014/main" id="{71F3085E-DEEA-40E6-B507-84C0DAA4AA9D}"/>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6" name="TextBox 5">
            <a:extLst>
              <a:ext uri="{FF2B5EF4-FFF2-40B4-BE49-F238E27FC236}">
                <a16:creationId xmlns:a16="http://schemas.microsoft.com/office/drawing/2014/main" id="{E5696C8A-7F61-4B38-9FDF-BA47D9116FA2}"/>
              </a:ext>
            </a:extLst>
          </p:cNvPr>
          <p:cNvSpPr txBox="1"/>
          <p:nvPr/>
        </p:nvSpPr>
        <p:spPr>
          <a:xfrm>
            <a:off x="188710" y="628048"/>
            <a:ext cx="4098156"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a:t>
            </a:r>
          </a:p>
        </p:txBody>
      </p:sp>
      <p:grpSp>
        <p:nvGrpSpPr>
          <p:cNvPr id="11" name="Group 10">
            <a:extLst>
              <a:ext uri="{FF2B5EF4-FFF2-40B4-BE49-F238E27FC236}">
                <a16:creationId xmlns:a16="http://schemas.microsoft.com/office/drawing/2014/main" id="{FFA63121-90EA-4821-8E8B-150B666DBD8C}"/>
              </a:ext>
            </a:extLst>
          </p:cNvPr>
          <p:cNvGrpSpPr/>
          <p:nvPr/>
        </p:nvGrpSpPr>
        <p:grpSpPr>
          <a:xfrm>
            <a:off x="511277" y="1030356"/>
            <a:ext cx="10917983" cy="5262979"/>
            <a:chOff x="511277" y="1030356"/>
            <a:chExt cx="10917983" cy="5262979"/>
          </a:xfrm>
        </p:grpSpPr>
        <p:sp>
          <p:nvSpPr>
            <p:cNvPr id="8" name="TextBox 7">
              <a:extLst>
                <a:ext uri="{FF2B5EF4-FFF2-40B4-BE49-F238E27FC236}">
                  <a16:creationId xmlns:a16="http://schemas.microsoft.com/office/drawing/2014/main" id="{D629CC32-5F51-4174-881A-683DA690ACEB}"/>
                </a:ext>
              </a:extLst>
            </p:cNvPr>
            <p:cNvSpPr txBox="1"/>
            <p:nvPr/>
          </p:nvSpPr>
          <p:spPr>
            <a:xfrm>
              <a:off x="511277" y="1030356"/>
              <a:ext cx="10917983" cy="5262979"/>
            </a:xfrm>
            <a:prstGeom prst="rect">
              <a:avLst/>
            </a:prstGeom>
            <a:noFill/>
          </p:spPr>
          <p:txBody>
            <a:bodyPr wrap="square">
              <a:spAutoFit/>
            </a:bodyPr>
            <a:lstStyle/>
            <a:p>
              <a:r>
                <a:rPr lang="en-US" sz="1600">
                  <a:solidFill>
                    <a:srgbClr val="0000FF"/>
                  </a:solidFill>
                  <a:latin typeface="Consolas" panose="020B0609020204030204" pitchFamily="49" charset="0"/>
                </a:rPr>
                <a:t>    </a:t>
              </a:r>
              <a:r>
                <a:rPr lang="en-US" sz="1600" b="1">
                  <a:solidFill>
                    <a:srgbClr val="0000FF"/>
                  </a:solidFill>
                  <a:latin typeface="Consolas" panose="020B0609020204030204" pitchFamily="49" charset="0"/>
                </a:rPr>
                <a:t>&lt;</a:t>
              </a:r>
              <a:r>
                <a:rPr lang="en-US" sz="1600" b="1">
                  <a:solidFill>
                    <a:srgbClr val="A31515"/>
                  </a:solidFill>
                  <a:latin typeface="Consolas" panose="020B0609020204030204" pitchFamily="49" charset="0"/>
                </a:rPr>
                <a:t>Grid</a:t>
              </a:r>
              <a:r>
                <a:rPr lang="en-US" sz="1600" b="1">
                  <a:solidFill>
                    <a:srgbClr val="0000FF"/>
                  </a:solidFill>
                  <a:latin typeface="Consolas" panose="020B0609020204030204" pitchFamily="49" charset="0"/>
                </a:rPr>
                <a:t>&gt;</a:t>
              </a:r>
              <a:endParaRPr lang="en-US" sz="1600" b="1">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Grid.RowDefinitions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RowDefinition</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RowDefinition</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Grid.RowDefinitions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Background</a:t>
              </a:r>
              <a:r>
                <a:rPr lang="en-US" sz="1600">
                  <a:solidFill>
                    <a:srgbClr val="0000FF"/>
                  </a:solidFill>
                  <a:latin typeface="Consolas" panose="020B0609020204030204" pitchFamily="49" charset="0"/>
                </a:rPr>
                <a:t>="LightBlue"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Orientation</a:t>
              </a:r>
              <a:r>
                <a:rPr lang="en-US" sz="1600">
                  <a:solidFill>
                    <a:srgbClr val="0000FF"/>
                  </a:solidFill>
                  <a:latin typeface="Consolas" panose="020B0609020204030204" pitchFamily="49" charset="0"/>
                </a:rPr>
                <a:t> ="Vertical"</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="400"&gt;</a:t>
              </a:r>
              <a:endParaRPr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="lblInstruction"</a:t>
              </a:r>
              <a:r>
                <a:rPr lang="en-US" sz="1600">
                  <a:solidFill>
                    <a:srgbClr val="FF0000"/>
                  </a:solidFill>
                  <a:latin typeface="Consolas" panose="020B0609020204030204" pitchFamily="49" charset="0"/>
                </a:rPr>
                <a:t> Foreground</a:t>
              </a:r>
              <a:r>
                <a:rPr lang="en-US" sz="1600">
                  <a:solidFill>
                    <a:srgbClr val="0000FF"/>
                  </a:solidFill>
                  <a:latin typeface="Consolas" panose="020B0609020204030204" pitchFamily="49" charset="0"/>
                </a:rPr>
                <a:t>="Red"</a:t>
              </a:r>
              <a:r>
                <a:rPr lang="en-US" sz="1600">
                  <a:solidFill>
                    <a:srgbClr val="FF0000"/>
                  </a:solidFill>
                  <a:latin typeface="Consolas" panose="020B0609020204030204" pitchFamily="49" charset="0"/>
                </a:rPr>
                <a:t> FontWeight</a:t>
              </a:r>
              <a:r>
                <a:rPr lang="en-US" sz="1600">
                  <a:solidFill>
                    <a:srgbClr val="0000FF"/>
                  </a:solidFill>
                  <a:latin typeface="Consolas" panose="020B0609020204030204" pitchFamily="49" charset="0"/>
                </a:rPr>
                <a:t>="DemiBold"</a:t>
              </a:r>
              <a:r>
                <a:rPr lang="en-US" sz="1600">
                  <a:solidFill>
                    <a:srgbClr val="000000"/>
                  </a:solidFill>
                  <a:latin typeface="Consolas" panose="020B0609020204030204" pitchFamily="49" charset="0"/>
                </a:rPr>
                <a:t> </a:t>
              </a:r>
            </a:p>
            <a:p>
              <a:r>
                <a:rPr lang="fr-FR" sz="1600">
                  <a:solidFill>
                    <a:srgbClr val="000000"/>
                  </a:solidFill>
                  <a:latin typeface="Consolas" panose="020B0609020204030204" pitchFamily="49" charset="0"/>
                </a:rPr>
                <a:t>                  </a:t>
              </a:r>
              <a:r>
                <a:rPr lang="fr-FR" sz="1600">
                  <a:solidFill>
                    <a:srgbClr val="FF0000"/>
                  </a:solidFill>
                  <a:latin typeface="Consolas" panose="020B0609020204030204" pitchFamily="49" charset="0"/>
                </a:rPr>
                <a:t> FontSize</a:t>
              </a:r>
              <a:r>
                <a:rPr lang="fr-FR" sz="1600">
                  <a:solidFill>
                    <a:srgbClr val="0000FF"/>
                  </a:solidFill>
                  <a:latin typeface="Consolas" panose="020B0609020204030204" pitchFamily="49" charset="0"/>
                </a:rPr>
                <a:t>="20"</a:t>
              </a:r>
              <a:r>
                <a:rPr lang="fr-FR" sz="1600">
                  <a:solidFill>
                    <a:srgbClr val="FF0000"/>
                  </a:solidFill>
                  <a:latin typeface="Consolas" panose="020B0609020204030204" pitchFamily="49" charset="0"/>
                </a:rPr>
                <a:t> Content</a:t>
              </a:r>
              <a:r>
                <a:rPr lang="fr-FR" sz="1600">
                  <a:solidFill>
                    <a:srgbClr val="0000FF"/>
                  </a:solidFill>
                  <a:latin typeface="Consolas" panose="020B0609020204030204" pitchFamily="49" charset="0"/>
                </a:rPr>
                <a:t>="Product Information"/&gt;</a:t>
              </a:r>
              <a:endParaRPr lang="fr-FR"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="lblProductID"</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="ProductID"/&gt;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="txtProductID"</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="300"</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Text</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=ProductID,</a:t>
              </a:r>
              <a:r>
                <a:rPr lang="en-US" sz="1600">
                  <a:solidFill>
                    <a:srgbClr val="FF0000"/>
                  </a:solidFill>
                  <a:latin typeface="Consolas" panose="020B0609020204030204" pitchFamily="49" charset="0"/>
                </a:rPr>
                <a:t> Mode</a:t>
              </a:r>
              <a:r>
                <a:rPr lang="en-US" sz="1600">
                  <a:solidFill>
                    <a:srgbClr val="0000FF"/>
                  </a:solidFill>
                  <a:latin typeface="Consolas" panose="020B0609020204030204" pitchFamily="49" charset="0"/>
                </a:rPr>
                <a:t>=OneWay}"</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DataContext</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ElementName</a:t>
              </a:r>
              <a:r>
                <a:rPr lang="en-US" sz="1600">
                  <a:solidFill>
                    <a:srgbClr val="0000FF"/>
                  </a:solidFill>
                  <a:latin typeface="Consolas" panose="020B0609020204030204" pitchFamily="49" charset="0"/>
                </a:rPr>
                <a:t>=lvProducts,</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=SelectedItem}" /&gt;</a:t>
              </a:r>
              <a:endParaRPr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="lbProductName"</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="Product Name"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="txtProductName"</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="300"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Text</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=ProductName,</a:t>
              </a:r>
              <a:r>
                <a:rPr lang="en-US" sz="1600">
                  <a:solidFill>
                    <a:srgbClr val="FF0000"/>
                  </a:solidFill>
                  <a:latin typeface="Consolas" panose="020B0609020204030204" pitchFamily="49" charset="0"/>
                </a:rPr>
                <a:t> Mode</a:t>
              </a:r>
              <a:r>
                <a:rPr lang="en-US" sz="1600">
                  <a:solidFill>
                    <a:srgbClr val="0000FF"/>
                  </a:solidFill>
                  <a:latin typeface="Consolas" panose="020B0609020204030204" pitchFamily="49" charset="0"/>
                </a:rPr>
                <a:t>=OneWay}"</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DataContext</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ElementName</a:t>
              </a:r>
              <a:r>
                <a:rPr lang="en-US" sz="1600">
                  <a:solidFill>
                    <a:srgbClr val="0000FF"/>
                  </a:solidFill>
                  <a:latin typeface="Consolas" panose="020B0609020204030204" pitchFamily="49" charset="0"/>
                </a:rPr>
                <a:t>=lvProducts,</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=SelectedItem}" /&gt;</a:t>
              </a:r>
              <a:endParaRPr lang="en-US" sz="1600"/>
            </a:p>
          </p:txBody>
        </p:sp>
        <p:sp>
          <p:nvSpPr>
            <p:cNvPr id="9" name="Rectangle 8">
              <a:extLst>
                <a:ext uri="{FF2B5EF4-FFF2-40B4-BE49-F238E27FC236}">
                  <a16:creationId xmlns:a16="http://schemas.microsoft.com/office/drawing/2014/main" id="{DD9BBE51-A298-4BCB-BD30-05D4215F55F0}"/>
                </a:ext>
              </a:extLst>
            </p:cNvPr>
            <p:cNvSpPr/>
            <p:nvPr/>
          </p:nvSpPr>
          <p:spPr>
            <a:xfrm>
              <a:off x="2357573" y="3999072"/>
              <a:ext cx="8172776" cy="985886"/>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DF5AED4-6963-412E-9089-7A4D00F73EF6}"/>
                </a:ext>
              </a:extLst>
            </p:cNvPr>
            <p:cNvSpPr/>
            <p:nvPr/>
          </p:nvSpPr>
          <p:spPr>
            <a:xfrm>
              <a:off x="2377237" y="5465317"/>
              <a:ext cx="8497240" cy="798522"/>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1021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11CF458-3875-428A-A2E2-7F00CA253B06}"/>
              </a:ext>
            </a:extLst>
          </p:cNvPr>
          <p:cNvSpPr>
            <a:spLocks noGrp="1"/>
          </p:cNvSpPr>
          <p:nvPr>
            <p:ph type="dt" sz="half" idx="10"/>
          </p:nvPr>
        </p:nvSpPr>
        <p:spPr/>
        <p:txBody>
          <a:bodyPr/>
          <a:lstStyle/>
          <a:p>
            <a:fld id="{5DCBE059-FAD7-45D8-8659-E6542D1E092D}" type="datetime1">
              <a:rPr lang="en-US" smtClean="0"/>
              <a:t>5/12/2024</a:t>
            </a:fld>
            <a:endParaRPr lang="en-US" dirty="0"/>
          </a:p>
        </p:txBody>
      </p:sp>
      <p:sp>
        <p:nvSpPr>
          <p:cNvPr id="5" name="Slide Number Placeholder 4">
            <a:extLst>
              <a:ext uri="{FF2B5EF4-FFF2-40B4-BE49-F238E27FC236}">
                <a16:creationId xmlns:a16="http://schemas.microsoft.com/office/drawing/2014/main" id="{D5B41997-0765-4195-BD23-3C94F159C756}"/>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6" name="TextBox 5">
            <a:extLst>
              <a:ext uri="{FF2B5EF4-FFF2-40B4-BE49-F238E27FC236}">
                <a16:creationId xmlns:a16="http://schemas.microsoft.com/office/drawing/2014/main" id="{E60E9819-9812-46EB-A3B0-64AC21108768}"/>
              </a:ext>
            </a:extLst>
          </p:cNvPr>
          <p:cNvSpPr txBox="1"/>
          <p:nvPr/>
        </p:nvSpPr>
        <p:spPr>
          <a:xfrm>
            <a:off x="188709" y="637880"/>
            <a:ext cx="4619265"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(cont.)  </a:t>
            </a:r>
          </a:p>
        </p:txBody>
      </p:sp>
      <p:grpSp>
        <p:nvGrpSpPr>
          <p:cNvPr id="11" name="Group 10">
            <a:extLst>
              <a:ext uri="{FF2B5EF4-FFF2-40B4-BE49-F238E27FC236}">
                <a16:creationId xmlns:a16="http://schemas.microsoft.com/office/drawing/2014/main" id="{01071E34-813F-4DAD-845C-3B0BB03133A9}"/>
              </a:ext>
            </a:extLst>
          </p:cNvPr>
          <p:cNvGrpSpPr/>
          <p:nvPr/>
        </p:nvGrpSpPr>
        <p:grpSpPr>
          <a:xfrm>
            <a:off x="838200" y="1276645"/>
            <a:ext cx="9979742" cy="5016758"/>
            <a:chOff x="838200" y="1276645"/>
            <a:chExt cx="9979742" cy="5016758"/>
          </a:xfrm>
        </p:grpSpPr>
        <p:sp>
          <p:nvSpPr>
            <p:cNvPr id="8" name="TextBox 7">
              <a:extLst>
                <a:ext uri="{FF2B5EF4-FFF2-40B4-BE49-F238E27FC236}">
                  <a16:creationId xmlns:a16="http://schemas.microsoft.com/office/drawing/2014/main" id="{FCAB5EC6-6B1E-411E-ABD6-F2912D338690}"/>
                </a:ext>
              </a:extLst>
            </p:cNvPr>
            <p:cNvSpPr txBox="1"/>
            <p:nvPr/>
          </p:nvSpPr>
          <p:spPr>
            <a:xfrm>
              <a:off x="838200" y="1276645"/>
              <a:ext cx="9979742" cy="5016758"/>
            </a:xfrm>
            <a:prstGeom prst="rect">
              <a:avLst/>
            </a:prstGeom>
            <a:noFill/>
          </p:spPr>
          <p:txBody>
            <a:bodyPr wrap="square">
              <a:spAutoFit/>
            </a:bodyPr>
            <a:lstStyle/>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Orientation</a:t>
              </a:r>
              <a:r>
                <a:rPr lang="en-US" sz="1600">
                  <a:solidFill>
                    <a:srgbClr val="0000FF"/>
                  </a:solidFill>
                  <a:latin typeface="Consolas" panose="020B0609020204030204" pitchFamily="49" charset="0"/>
                </a:rPr>
                <a:t>="Horizontal"</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="Left"&gt;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="btnInsert"</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="70"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="Insert"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Click</a:t>
              </a:r>
              <a:r>
                <a:rPr lang="en-US" sz="1600">
                  <a:solidFill>
                    <a:srgbClr val="0000FF"/>
                  </a:solidFill>
                  <a:latin typeface="Consolas" panose="020B0609020204030204" pitchFamily="49" charset="0"/>
                </a:rPr>
                <a:t>="btnInsert_Click"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="btnUpdate"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="70"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="Update"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Click</a:t>
              </a:r>
              <a:r>
                <a:rPr lang="en-US" sz="1600">
                  <a:solidFill>
                    <a:srgbClr val="0000FF"/>
                  </a:solidFill>
                  <a:latin typeface="Consolas" panose="020B0609020204030204" pitchFamily="49" charset="0"/>
                </a:rPr>
                <a:t>="btnUpdate_Click"/&gt;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="btnDelete"</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="70"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="Delete"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Click</a:t>
              </a:r>
              <a:r>
                <a:rPr lang="en-US" sz="1600">
                  <a:solidFill>
                    <a:srgbClr val="0000FF"/>
                  </a:solidFill>
                  <a:latin typeface="Consolas" panose="020B0609020204030204" pitchFamily="49" charset="0"/>
                </a:rPr>
                <a:t>="btnDelete_Click"/&gt;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a:t>
              </a:r>
              <a:r>
                <a:rPr lang="en-US" sz="1600">
                  <a:solidFill>
                    <a:srgbClr val="FF0000"/>
                  </a:solidFill>
                  <a:latin typeface="Consolas" panose="020B0609020204030204" pitchFamily="49" charset="0"/>
                </a:rPr>
                <a:t> Grid.Row</a:t>
              </a:r>
              <a:r>
                <a:rPr lang="en-US" sz="1600">
                  <a:solidFill>
                    <a:srgbClr val="0000FF"/>
                  </a:solidFill>
                  <a:latin typeface="Consolas" panose="020B0609020204030204" pitchFamily="49" charset="0"/>
                </a:rPr>
                <a:t>="1"</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="lvProducts"</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="400"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GridViewColumn</a:t>
              </a:r>
              <a:r>
                <a:rPr lang="en-US" sz="1600">
                  <a:solidFill>
                    <a:srgbClr val="FF0000"/>
                  </a:solidFill>
                  <a:latin typeface="Consolas" panose="020B0609020204030204" pitchFamily="49" charset="0"/>
                </a:rPr>
                <a:t> Header</a:t>
              </a:r>
              <a:r>
                <a:rPr lang="en-US" sz="1600">
                  <a:solidFill>
                    <a:srgbClr val="0000FF"/>
                  </a:solidFill>
                  <a:latin typeface="Consolas" panose="020B0609020204030204" pitchFamily="49" charset="0"/>
                </a:rPr>
                <a:t>="Product ID"</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="100"</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DisplayMemberBinding</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=ProductID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GridViewColumn</a:t>
              </a:r>
              <a:r>
                <a:rPr lang="en-US" sz="1600">
                  <a:solidFill>
                    <a:srgbClr val="FF0000"/>
                  </a:solidFill>
                  <a:latin typeface="Consolas" panose="020B0609020204030204" pitchFamily="49" charset="0"/>
                </a:rPr>
                <a:t> Header</a:t>
              </a:r>
              <a:r>
                <a:rPr lang="en-US" sz="1600">
                  <a:solidFill>
                    <a:srgbClr val="0000FF"/>
                  </a:solidFill>
                  <a:latin typeface="Consolas" panose="020B0609020204030204" pitchFamily="49" charset="0"/>
                </a:rPr>
                <a:t>="Product Name"</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="200"</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DisplayMemberBinding</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=ProductName}"/&gt;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b="1">
                  <a:solidFill>
                    <a:srgbClr val="000000"/>
                  </a:solidFill>
                  <a:latin typeface="Consolas" panose="020B0609020204030204" pitchFamily="49" charset="0"/>
                </a:rPr>
                <a:t>   </a:t>
              </a:r>
              <a:r>
                <a:rPr lang="en-US" sz="1600" b="1">
                  <a:solidFill>
                    <a:srgbClr val="0000FF"/>
                  </a:solidFill>
                  <a:latin typeface="Consolas" panose="020B0609020204030204" pitchFamily="49" charset="0"/>
                </a:rPr>
                <a:t>&lt;/</a:t>
              </a:r>
              <a:r>
                <a:rPr lang="en-US" sz="1600" b="1">
                  <a:solidFill>
                    <a:srgbClr val="A31515"/>
                  </a:solidFill>
                  <a:latin typeface="Consolas" panose="020B0609020204030204" pitchFamily="49" charset="0"/>
                </a:rPr>
                <a:t>Grid</a:t>
              </a:r>
              <a:r>
                <a:rPr lang="en-US" sz="1600" b="1">
                  <a:solidFill>
                    <a:srgbClr val="0000FF"/>
                  </a:solidFill>
                  <a:latin typeface="Consolas" panose="020B0609020204030204" pitchFamily="49" charset="0"/>
                </a:rPr>
                <a:t>&gt;</a:t>
              </a:r>
              <a:endParaRPr lang="en-US" sz="1600" b="1"/>
            </a:p>
          </p:txBody>
        </p:sp>
        <p:sp>
          <p:nvSpPr>
            <p:cNvPr id="9" name="Rectangle 8">
              <a:extLst>
                <a:ext uri="{FF2B5EF4-FFF2-40B4-BE49-F238E27FC236}">
                  <a16:creationId xmlns:a16="http://schemas.microsoft.com/office/drawing/2014/main" id="{BDF39A55-7DDF-412F-B06D-649A498F63C2}"/>
                </a:ext>
              </a:extLst>
            </p:cNvPr>
            <p:cNvSpPr/>
            <p:nvPr/>
          </p:nvSpPr>
          <p:spPr>
            <a:xfrm>
              <a:off x="2947509" y="1550838"/>
              <a:ext cx="7870433" cy="1497161"/>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F8BA858-8D50-4B91-9C15-01A444C92BFB}"/>
                </a:ext>
              </a:extLst>
            </p:cNvPr>
            <p:cNvSpPr/>
            <p:nvPr/>
          </p:nvSpPr>
          <p:spPr>
            <a:xfrm>
              <a:off x="3498115" y="4271406"/>
              <a:ext cx="7189550" cy="959355"/>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0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5/12/2024</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7" name="TextBox 6">
            <a:extLst>
              <a:ext uri="{FF2B5EF4-FFF2-40B4-BE49-F238E27FC236}">
                <a16:creationId xmlns:a16="http://schemas.microsoft.com/office/drawing/2014/main" id="{FF6726A6-5323-44B6-BDE1-BC8B71EB7737}"/>
              </a:ext>
            </a:extLst>
          </p:cNvPr>
          <p:cNvSpPr txBox="1"/>
          <p:nvPr/>
        </p:nvSpPr>
        <p:spPr>
          <a:xfrm>
            <a:off x="155430" y="560533"/>
            <a:ext cx="1188417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2.Right-click on the project | </a:t>
            </a:r>
            <a:r>
              <a:rPr lang="en-US" sz="2300" b="1">
                <a:solidFill>
                  <a:srgbClr val="111111"/>
                </a:solidFill>
                <a:latin typeface="+mj-lt"/>
              </a:rPr>
              <a:t>Add</a:t>
            </a:r>
            <a:r>
              <a:rPr lang="en-US" sz="2300">
                <a:solidFill>
                  <a:srgbClr val="111111"/>
                </a:solidFill>
                <a:latin typeface="+mj-lt"/>
              </a:rPr>
              <a:t> |  </a:t>
            </a:r>
            <a:r>
              <a:rPr lang="en-US" sz="2300" b="1">
                <a:solidFill>
                  <a:srgbClr val="111111"/>
                </a:solidFill>
                <a:latin typeface="+mj-lt"/>
              </a:rPr>
              <a:t>Class</a:t>
            </a:r>
            <a:r>
              <a:rPr lang="en-US" sz="2300">
                <a:solidFill>
                  <a:srgbClr val="111111"/>
                </a:solidFill>
                <a:latin typeface="+mj-lt"/>
              </a:rPr>
              <a:t>, named </a:t>
            </a:r>
            <a:r>
              <a:rPr lang="en-US" sz="2300" b="1">
                <a:solidFill>
                  <a:srgbClr val="111111"/>
                </a:solidFill>
                <a:latin typeface="+mj-lt"/>
              </a:rPr>
              <a:t>ManageProducts.cs </a:t>
            </a:r>
            <a:r>
              <a:rPr lang="en-US" sz="2300">
                <a:solidFill>
                  <a:srgbClr val="111111"/>
                </a:solidFill>
                <a:latin typeface="+mj-lt"/>
              </a:rPr>
              <a:t>then</a:t>
            </a:r>
            <a:r>
              <a:rPr lang="en-US" sz="2300" b="1">
                <a:solidFill>
                  <a:srgbClr val="111111"/>
                </a:solidFill>
                <a:latin typeface="+mj-lt"/>
              </a:rPr>
              <a:t> </a:t>
            </a:r>
            <a:r>
              <a:rPr lang="en-US" sz="2300">
                <a:solidFill>
                  <a:srgbClr val="111111"/>
                </a:solidFill>
                <a:latin typeface="+mj-lt"/>
              </a:rPr>
              <a:t>write codes as follows:</a:t>
            </a:r>
            <a:endParaRPr lang="en-US" sz="2300" b="1">
              <a:solidFill>
                <a:srgbClr val="111111"/>
              </a:solidFill>
              <a:latin typeface="+mj-lt"/>
            </a:endParaRPr>
          </a:p>
        </p:txBody>
      </p:sp>
      <p:pic>
        <p:nvPicPr>
          <p:cNvPr id="13" name="Picture 12">
            <a:extLst>
              <a:ext uri="{FF2B5EF4-FFF2-40B4-BE49-F238E27FC236}">
                <a16:creationId xmlns:a16="http://schemas.microsoft.com/office/drawing/2014/main" id="{D4E5C502-1185-47DE-939F-3FF66D5136C1}"/>
              </a:ext>
            </a:extLst>
          </p:cNvPr>
          <p:cNvPicPr>
            <a:picLocks noChangeAspect="1"/>
          </p:cNvPicPr>
          <p:nvPr/>
        </p:nvPicPr>
        <p:blipFill>
          <a:blip r:embed="rId2"/>
          <a:stretch>
            <a:fillRect/>
          </a:stretch>
        </p:blipFill>
        <p:spPr>
          <a:xfrm>
            <a:off x="83108" y="1568489"/>
            <a:ext cx="2837073" cy="832725"/>
          </a:xfrm>
          <a:prstGeom prst="rect">
            <a:avLst/>
          </a:prstGeom>
        </p:spPr>
      </p:pic>
      <p:pic>
        <p:nvPicPr>
          <p:cNvPr id="15" name="Picture 14">
            <a:extLst>
              <a:ext uri="{FF2B5EF4-FFF2-40B4-BE49-F238E27FC236}">
                <a16:creationId xmlns:a16="http://schemas.microsoft.com/office/drawing/2014/main" id="{1FAD97DB-78E8-4E1B-8170-0D41E6318AF8}"/>
              </a:ext>
            </a:extLst>
          </p:cNvPr>
          <p:cNvPicPr>
            <a:picLocks noChangeAspect="1"/>
          </p:cNvPicPr>
          <p:nvPr/>
        </p:nvPicPr>
        <p:blipFill>
          <a:blip r:embed="rId3"/>
          <a:stretch>
            <a:fillRect/>
          </a:stretch>
        </p:blipFill>
        <p:spPr>
          <a:xfrm>
            <a:off x="83109" y="2568362"/>
            <a:ext cx="4632004" cy="3016361"/>
          </a:xfrm>
          <a:prstGeom prst="rect">
            <a:avLst/>
          </a:prstGeom>
        </p:spPr>
      </p:pic>
      <p:pic>
        <p:nvPicPr>
          <p:cNvPr id="18" name="Picture 17">
            <a:extLst>
              <a:ext uri="{FF2B5EF4-FFF2-40B4-BE49-F238E27FC236}">
                <a16:creationId xmlns:a16="http://schemas.microsoft.com/office/drawing/2014/main" id="{4F951B7C-BC2A-45A3-A076-8C1EE1F2BA93}"/>
              </a:ext>
            </a:extLst>
          </p:cNvPr>
          <p:cNvPicPr>
            <a:picLocks noChangeAspect="1"/>
          </p:cNvPicPr>
          <p:nvPr/>
        </p:nvPicPr>
        <p:blipFill>
          <a:blip r:embed="rId4"/>
          <a:stretch>
            <a:fillRect/>
          </a:stretch>
        </p:blipFill>
        <p:spPr>
          <a:xfrm>
            <a:off x="5279920" y="1241015"/>
            <a:ext cx="6848168" cy="5175774"/>
          </a:xfrm>
          <a:prstGeom prst="rect">
            <a:avLst/>
          </a:prstGeom>
        </p:spPr>
      </p:pic>
    </p:spTree>
    <p:extLst>
      <p:ext uri="{BB962C8B-B14F-4D97-AF65-F5344CB8AC3E}">
        <p14:creationId xmlns:p14="http://schemas.microsoft.com/office/powerpoint/2010/main" val="1712101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5/12/2024</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46</a:t>
            </a:fld>
            <a:endParaRPr lang="en-US" dirty="0"/>
          </a:p>
        </p:txBody>
      </p:sp>
      <p:pic>
        <p:nvPicPr>
          <p:cNvPr id="3" name="Picture 2">
            <a:extLst>
              <a:ext uri="{FF2B5EF4-FFF2-40B4-BE49-F238E27FC236}">
                <a16:creationId xmlns:a16="http://schemas.microsoft.com/office/drawing/2014/main" id="{F4E45B5E-149B-4D14-BE56-CCB826470BB7}"/>
              </a:ext>
            </a:extLst>
          </p:cNvPr>
          <p:cNvPicPr>
            <a:picLocks noChangeAspect="1"/>
          </p:cNvPicPr>
          <p:nvPr/>
        </p:nvPicPr>
        <p:blipFill>
          <a:blip r:embed="rId2"/>
          <a:stretch>
            <a:fillRect/>
          </a:stretch>
        </p:blipFill>
        <p:spPr>
          <a:xfrm>
            <a:off x="222468" y="645488"/>
            <a:ext cx="8105455" cy="2837286"/>
          </a:xfrm>
          <a:prstGeom prst="rect">
            <a:avLst/>
          </a:prstGeom>
        </p:spPr>
      </p:pic>
      <p:pic>
        <p:nvPicPr>
          <p:cNvPr id="8" name="Picture 7">
            <a:extLst>
              <a:ext uri="{FF2B5EF4-FFF2-40B4-BE49-F238E27FC236}">
                <a16:creationId xmlns:a16="http://schemas.microsoft.com/office/drawing/2014/main" id="{5EFF643E-7CBB-42BC-B30D-AE54E0F7C49A}"/>
              </a:ext>
            </a:extLst>
          </p:cNvPr>
          <p:cNvPicPr>
            <a:picLocks noChangeAspect="1"/>
          </p:cNvPicPr>
          <p:nvPr/>
        </p:nvPicPr>
        <p:blipFill>
          <a:blip r:embed="rId3"/>
          <a:stretch>
            <a:fillRect/>
          </a:stretch>
        </p:blipFill>
        <p:spPr>
          <a:xfrm>
            <a:off x="4781873" y="3067665"/>
            <a:ext cx="7360967" cy="3344211"/>
          </a:xfrm>
          <a:prstGeom prst="rect">
            <a:avLst/>
          </a:prstGeom>
        </p:spPr>
      </p:pic>
    </p:spTree>
    <p:extLst>
      <p:ext uri="{BB962C8B-B14F-4D97-AF65-F5344CB8AC3E}">
        <p14:creationId xmlns:p14="http://schemas.microsoft.com/office/powerpoint/2010/main" val="958533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5/12/2024</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47</a:t>
            </a:fld>
            <a:endParaRPr lang="en-US" dirty="0"/>
          </a:p>
        </p:txBody>
      </p:sp>
      <p:pic>
        <p:nvPicPr>
          <p:cNvPr id="6" name="Picture 5">
            <a:extLst>
              <a:ext uri="{FF2B5EF4-FFF2-40B4-BE49-F238E27FC236}">
                <a16:creationId xmlns:a16="http://schemas.microsoft.com/office/drawing/2014/main" id="{9F6A0A6A-4F0D-4A40-92D8-7766C1964F97}"/>
              </a:ext>
            </a:extLst>
          </p:cNvPr>
          <p:cNvPicPr>
            <a:picLocks noChangeAspect="1"/>
          </p:cNvPicPr>
          <p:nvPr/>
        </p:nvPicPr>
        <p:blipFill>
          <a:blip r:embed="rId2"/>
          <a:stretch>
            <a:fillRect/>
          </a:stretch>
        </p:blipFill>
        <p:spPr>
          <a:xfrm>
            <a:off x="231792" y="862248"/>
            <a:ext cx="9801921" cy="4310747"/>
          </a:xfrm>
          <a:prstGeom prst="rect">
            <a:avLst/>
          </a:prstGeom>
        </p:spPr>
      </p:pic>
      <p:sp>
        <p:nvSpPr>
          <p:cNvPr id="10" name="TextBox 9">
            <a:extLst>
              <a:ext uri="{FF2B5EF4-FFF2-40B4-BE49-F238E27FC236}">
                <a16:creationId xmlns:a16="http://schemas.microsoft.com/office/drawing/2014/main" id="{75DCDB99-1A1F-4DA5-8606-9E34D6BB12C2}"/>
              </a:ext>
            </a:extLst>
          </p:cNvPr>
          <p:cNvSpPr txBox="1"/>
          <p:nvPr/>
        </p:nvSpPr>
        <p:spPr>
          <a:xfrm>
            <a:off x="117988" y="5528701"/>
            <a:ext cx="9801922"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3.Write codes in </a:t>
            </a:r>
            <a:r>
              <a:rPr lang="en-US" sz="2400" b="1">
                <a:solidFill>
                  <a:srgbClr val="111111"/>
                </a:solidFill>
                <a:latin typeface="+mj-lt"/>
              </a:rPr>
              <a:t>WindowManageProducts.xaml</a:t>
            </a:r>
            <a:r>
              <a:rPr lang="en-US" sz="2400" b="1" kern="1200">
                <a:solidFill>
                  <a:schemeClr val="dk1"/>
                </a:solidFill>
                <a:latin typeface="+mn-lt"/>
                <a:ea typeface="+mn-ea"/>
                <a:cs typeface="+mn-cs"/>
              </a:rPr>
              <a:t>.cs</a:t>
            </a:r>
            <a:r>
              <a:rPr lang="en-US" sz="2300">
                <a:solidFill>
                  <a:srgbClr val="111111"/>
                </a:solidFill>
                <a:latin typeface="+mj-lt"/>
              </a:rPr>
              <a:t> as follows</a:t>
            </a:r>
            <a:endParaRPr lang="en-US" sz="2300" b="1">
              <a:solidFill>
                <a:srgbClr val="111111"/>
              </a:solidFill>
              <a:latin typeface="+mj-lt"/>
            </a:endParaRPr>
          </a:p>
        </p:txBody>
      </p:sp>
    </p:spTree>
    <p:extLst>
      <p:ext uri="{BB962C8B-B14F-4D97-AF65-F5344CB8AC3E}">
        <p14:creationId xmlns:p14="http://schemas.microsoft.com/office/powerpoint/2010/main" val="10114665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5/12/2024</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48</a:t>
            </a:fld>
            <a:endParaRPr lang="en-US" dirty="0"/>
          </a:p>
        </p:txBody>
      </p:sp>
      <p:pic>
        <p:nvPicPr>
          <p:cNvPr id="3" name="Picture 2">
            <a:extLst>
              <a:ext uri="{FF2B5EF4-FFF2-40B4-BE49-F238E27FC236}">
                <a16:creationId xmlns:a16="http://schemas.microsoft.com/office/drawing/2014/main" id="{7EE05642-E340-4C47-ADEE-AA2D8F8DF1F4}"/>
              </a:ext>
            </a:extLst>
          </p:cNvPr>
          <p:cNvPicPr>
            <a:picLocks noChangeAspect="1"/>
          </p:cNvPicPr>
          <p:nvPr/>
        </p:nvPicPr>
        <p:blipFill>
          <a:blip r:embed="rId2"/>
          <a:stretch>
            <a:fillRect/>
          </a:stretch>
        </p:blipFill>
        <p:spPr>
          <a:xfrm>
            <a:off x="330885" y="754919"/>
            <a:ext cx="9493329" cy="2017777"/>
          </a:xfrm>
          <a:prstGeom prst="rect">
            <a:avLst/>
          </a:prstGeom>
        </p:spPr>
      </p:pic>
      <p:pic>
        <p:nvPicPr>
          <p:cNvPr id="8" name="Picture 7">
            <a:extLst>
              <a:ext uri="{FF2B5EF4-FFF2-40B4-BE49-F238E27FC236}">
                <a16:creationId xmlns:a16="http://schemas.microsoft.com/office/drawing/2014/main" id="{B80036D7-ED74-4912-9F5A-D968F3053D63}"/>
              </a:ext>
            </a:extLst>
          </p:cNvPr>
          <p:cNvPicPr>
            <a:picLocks noChangeAspect="1"/>
          </p:cNvPicPr>
          <p:nvPr/>
        </p:nvPicPr>
        <p:blipFill>
          <a:blip r:embed="rId3"/>
          <a:stretch>
            <a:fillRect/>
          </a:stretch>
        </p:blipFill>
        <p:spPr>
          <a:xfrm>
            <a:off x="291557" y="2802427"/>
            <a:ext cx="9366946" cy="3589781"/>
          </a:xfrm>
          <a:prstGeom prst="rect">
            <a:avLst/>
          </a:prstGeom>
        </p:spPr>
      </p:pic>
    </p:spTree>
    <p:extLst>
      <p:ext uri="{BB962C8B-B14F-4D97-AF65-F5344CB8AC3E}">
        <p14:creationId xmlns:p14="http://schemas.microsoft.com/office/powerpoint/2010/main" val="1165033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5/12/2024</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49</a:t>
            </a:fld>
            <a:endParaRPr lang="en-US" dirty="0"/>
          </a:p>
        </p:txBody>
      </p:sp>
      <p:pic>
        <p:nvPicPr>
          <p:cNvPr id="3" name="Picture 2">
            <a:extLst>
              <a:ext uri="{FF2B5EF4-FFF2-40B4-BE49-F238E27FC236}">
                <a16:creationId xmlns:a16="http://schemas.microsoft.com/office/drawing/2014/main" id="{9453B12F-367F-4E75-B5CE-409E05472B8D}"/>
              </a:ext>
            </a:extLst>
          </p:cNvPr>
          <p:cNvPicPr>
            <a:picLocks noChangeAspect="1"/>
          </p:cNvPicPr>
          <p:nvPr/>
        </p:nvPicPr>
        <p:blipFill>
          <a:blip r:embed="rId2"/>
          <a:stretch>
            <a:fillRect/>
          </a:stretch>
        </p:blipFill>
        <p:spPr>
          <a:xfrm>
            <a:off x="2411382" y="485390"/>
            <a:ext cx="8004507" cy="3065719"/>
          </a:xfrm>
          <a:prstGeom prst="rect">
            <a:avLst/>
          </a:prstGeom>
        </p:spPr>
      </p:pic>
      <p:pic>
        <p:nvPicPr>
          <p:cNvPr id="7" name="Picture 6">
            <a:extLst>
              <a:ext uri="{FF2B5EF4-FFF2-40B4-BE49-F238E27FC236}">
                <a16:creationId xmlns:a16="http://schemas.microsoft.com/office/drawing/2014/main" id="{1E4CBF4B-C173-4FC8-BB1C-B6CD68BB02C2}"/>
              </a:ext>
            </a:extLst>
          </p:cNvPr>
          <p:cNvPicPr>
            <a:picLocks noChangeAspect="1"/>
          </p:cNvPicPr>
          <p:nvPr/>
        </p:nvPicPr>
        <p:blipFill>
          <a:blip r:embed="rId3"/>
          <a:stretch>
            <a:fillRect/>
          </a:stretch>
        </p:blipFill>
        <p:spPr>
          <a:xfrm>
            <a:off x="2303228" y="3551110"/>
            <a:ext cx="6414026" cy="2909926"/>
          </a:xfrm>
          <a:prstGeom prst="rect">
            <a:avLst/>
          </a:prstGeom>
        </p:spPr>
      </p:pic>
    </p:spTree>
    <p:extLst>
      <p:ext uri="{BB962C8B-B14F-4D97-AF65-F5344CB8AC3E}">
        <p14:creationId xmlns:p14="http://schemas.microsoft.com/office/powerpoint/2010/main" val="1642598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470771" cy="575433"/>
          </a:xfrm>
        </p:spPr>
        <p:txBody>
          <a:bodyPr>
            <a:noAutofit/>
          </a:bodyPr>
          <a:lstStyle/>
          <a:p>
            <a:r>
              <a:rPr lang="en-US" sz="4000" b="1"/>
              <a:t>Understanding Serialization Engines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82717" y="1444405"/>
            <a:ext cx="12255053" cy="4527137"/>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XmlSerializer: </a:t>
            </a:r>
            <a:r>
              <a:rPr lang="en-US" sz="2600">
                <a:solidFill>
                  <a:srgbClr val="111111"/>
                </a:solidFill>
                <a:latin typeface="+mj-lt"/>
              </a:rPr>
              <a:t>Serializes and deserializes objects into and from XML documents. The XmlSerializer enables us to control how objects are encoded into XML</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JsonSerializer: </a:t>
            </a:r>
            <a:r>
              <a:rPr lang="en-US" sz="2600">
                <a:solidFill>
                  <a:srgbClr val="111111"/>
                </a:solidFill>
                <a:latin typeface="+mj-lt"/>
              </a:rPr>
              <a:t>Provides functionality to serialize objects or value types to JSON and to deserialize JSON into objects or value types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The Data Contract Serializer: </a:t>
            </a:r>
            <a:r>
              <a:rPr lang="en-US" sz="2600">
                <a:solidFill>
                  <a:srgbClr val="111111"/>
                </a:solidFill>
                <a:latin typeface="+mj-lt"/>
              </a:rPr>
              <a:t>Serializes and deserializes an instance of a type into an XML stream or document using a supplied </a:t>
            </a:r>
            <a:r>
              <a:rPr lang="en-US" sz="2600" i="1">
                <a:solidFill>
                  <a:srgbClr val="111111"/>
                </a:solidFill>
                <a:latin typeface="+mj-lt"/>
              </a:rPr>
              <a:t>Data Contract </a:t>
            </a:r>
            <a:r>
              <a:rPr lang="en-US" sz="2600">
                <a:solidFill>
                  <a:srgbClr val="111111"/>
                </a:solidFill>
                <a:latin typeface="+mj-lt"/>
              </a:rPr>
              <a:t>(classes)</a:t>
            </a:r>
          </a:p>
        </p:txBody>
      </p:sp>
    </p:spTree>
    <p:extLst>
      <p:ext uri="{BB962C8B-B14F-4D97-AF65-F5344CB8AC3E}">
        <p14:creationId xmlns:p14="http://schemas.microsoft.com/office/powerpoint/2010/main" val="42410859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5/12/2024</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50</a:t>
            </a:fld>
            <a:endParaRPr lang="en-US" dirty="0"/>
          </a:p>
        </p:txBody>
      </p:sp>
      <p:sp>
        <p:nvSpPr>
          <p:cNvPr id="8" name="TextBox 7">
            <a:extLst>
              <a:ext uri="{FF2B5EF4-FFF2-40B4-BE49-F238E27FC236}">
                <a16:creationId xmlns:a16="http://schemas.microsoft.com/office/drawing/2014/main" id="{57C4A793-BE87-4404-B411-F34F859468AA}"/>
              </a:ext>
            </a:extLst>
          </p:cNvPr>
          <p:cNvSpPr txBox="1"/>
          <p:nvPr/>
        </p:nvSpPr>
        <p:spPr>
          <a:xfrm>
            <a:off x="156117" y="574714"/>
            <a:ext cx="10181064"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4. Press </a:t>
            </a:r>
            <a:r>
              <a:rPr lang="en-US" sz="2300" b="1">
                <a:solidFill>
                  <a:srgbClr val="111111"/>
                </a:solidFill>
                <a:latin typeface="+mj-lt"/>
              </a:rPr>
              <a:t>Ctrl+F5 </a:t>
            </a:r>
            <a:r>
              <a:rPr lang="en-US" sz="2300">
                <a:solidFill>
                  <a:srgbClr val="111111"/>
                </a:solidFill>
                <a:latin typeface="+mj-lt"/>
              </a:rPr>
              <a:t>to run project and view the output</a:t>
            </a:r>
            <a:endParaRPr lang="en-US" sz="2300" b="1">
              <a:solidFill>
                <a:srgbClr val="111111"/>
              </a:solidFill>
              <a:latin typeface="+mj-lt"/>
            </a:endParaRPr>
          </a:p>
        </p:txBody>
      </p:sp>
      <p:pic>
        <p:nvPicPr>
          <p:cNvPr id="12" name="Picture 11">
            <a:extLst>
              <a:ext uri="{FF2B5EF4-FFF2-40B4-BE49-F238E27FC236}">
                <a16:creationId xmlns:a16="http://schemas.microsoft.com/office/drawing/2014/main" id="{AECDE767-AE9B-47D4-AF6A-15C0EEB6DF85}"/>
              </a:ext>
            </a:extLst>
          </p:cNvPr>
          <p:cNvPicPr>
            <a:picLocks noChangeAspect="1"/>
          </p:cNvPicPr>
          <p:nvPr/>
        </p:nvPicPr>
        <p:blipFill>
          <a:blip r:embed="rId2"/>
          <a:stretch>
            <a:fillRect/>
          </a:stretch>
        </p:blipFill>
        <p:spPr>
          <a:xfrm>
            <a:off x="1026925" y="1229315"/>
            <a:ext cx="4848225" cy="5048250"/>
          </a:xfrm>
          <a:prstGeom prst="rect">
            <a:avLst/>
          </a:prstGeom>
        </p:spPr>
      </p:pic>
      <p:pic>
        <p:nvPicPr>
          <p:cNvPr id="14" name="Picture 13">
            <a:extLst>
              <a:ext uri="{FF2B5EF4-FFF2-40B4-BE49-F238E27FC236}">
                <a16:creationId xmlns:a16="http://schemas.microsoft.com/office/drawing/2014/main" id="{271237CD-01E2-47E3-BC1D-45E366DD11BA}"/>
              </a:ext>
            </a:extLst>
          </p:cNvPr>
          <p:cNvPicPr>
            <a:picLocks noChangeAspect="1"/>
          </p:cNvPicPr>
          <p:nvPr/>
        </p:nvPicPr>
        <p:blipFill>
          <a:blip r:embed="rId3"/>
          <a:stretch>
            <a:fillRect/>
          </a:stretch>
        </p:blipFill>
        <p:spPr>
          <a:xfrm>
            <a:off x="6402328" y="1229315"/>
            <a:ext cx="4567463" cy="5048249"/>
          </a:xfrm>
          <a:prstGeom prst="rect">
            <a:avLst/>
          </a:prstGeom>
        </p:spPr>
      </p:pic>
    </p:spTree>
    <p:extLst>
      <p:ext uri="{BB962C8B-B14F-4D97-AF65-F5344CB8AC3E}">
        <p14:creationId xmlns:p14="http://schemas.microsoft.com/office/powerpoint/2010/main" val="6396789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fontScale="92500" lnSpcReduction="10000"/>
          </a:bodyPr>
          <a:lstStyle/>
          <a:p>
            <a:pPr marL="342900" indent="-342900">
              <a:lnSpc>
                <a:spcPct val="120000"/>
              </a:lnSpc>
              <a:buClr>
                <a:srgbClr val="973735"/>
              </a:buClr>
              <a:buSzPct val="50000"/>
              <a:buFont typeface="Wingdings" pitchFamily="2" charset="2"/>
              <a:buChar char="u"/>
              <a:defRPr/>
            </a:pPr>
            <a:r>
              <a:rPr lang="en-US" sz="26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Serialization in .NET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Understanding Serialization Engines in .NET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how serialization works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Describe use Serialization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XML Serialization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JSON Serialization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Create demo using XML with WPF application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Create demo XML Serialization in .NET application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Create demo JSON Serialization in .NET application</a:t>
            </a:r>
          </a:p>
          <a:p>
            <a:pPr marL="514350" indent="-230188">
              <a:lnSpc>
                <a:spcPct val="100000"/>
              </a:lnSpc>
              <a:spcAft>
                <a:spcPts val="300"/>
              </a:spcAft>
              <a:buClr>
                <a:srgbClr val="973735"/>
              </a:buClr>
              <a:buSzPct val="70000"/>
              <a:buFont typeface="Wingdings" panose="05000000000000000000" pitchFamily="2" charset="2"/>
              <a:buChar char="§"/>
              <a:defRPr/>
            </a:pP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51</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0AD9-9F93-4F74-8792-B7AB5F128181}"/>
              </a:ext>
            </a:extLst>
          </p:cNvPr>
          <p:cNvSpPr>
            <a:spLocks noGrp="1"/>
          </p:cNvSpPr>
          <p:nvPr>
            <p:ph type="title"/>
          </p:nvPr>
        </p:nvSpPr>
        <p:spPr/>
        <p:txBody>
          <a:bodyPr>
            <a:normAutofit fontScale="90000"/>
          </a:bodyPr>
          <a:lstStyle/>
          <a:p>
            <a:r>
              <a:rPr lang="en-US" b="1"/>
              <a:t>Discuss</a:t>
            </a:r>
          </a:p>
        </p:txBody>
      </p:sp>
      <p:sp>
        <p:nvSpPr>
          <p:cNvPr id="3" name="Content Placeholder 2">
            <a:extLst>
              <a:ext uri="{FF2B5EF4-FFF2-40B4-BE49-F238E27FC236}">
                <a16:creationId xmlns:a16="http://schemas.microsoft.com/office/drawing/2014/main" id="{A64F7725-2266-4488-864C-DD1FB05449F2}"/>
              </a:ext>
            </a:extLst>
          </p:cNvPr>
          <p:cNvSpPr>
            <a:spLocks noGrp="1"/>
          </p:cNvSpPr>
          <p:nvPr>
            <p:ph idx="1"/>
          </p:nvPr>
        </p:nvSpPr>
        <p:spPr>
          <a:xfrm>
            <a:off x="838200" y="1535811"/>
            <a:ext cx="10515600" cy="4944888"/>
          </a:xfrm>
        </p:spPr>
        <p:txBody>
          <a:bodyPr>
            <a:normAutofit fontScale="85000" lnSpcReduction="20000"/>
          </a:bodyPr>
          <a:lstStyle/>
          <a:p>
            <a:pPr marL="0" indent="0">
              <a:buNone/>
            </a:pPr>
            <a:r>
              <a:rPr lang="en-US" b="1">
                <a:solidFill>
                  <a:srgbClr val="FF0000"/>
                </a:solidFill>
              </a:rPr>
              <a:t>Topic 1: Overview Serialization in .NET</a:t>
            </a:r>
          </a:p>
          <a:p>
            <a:pPr algn="just"/>
            <a:r>
              <a:rPr lang="en-US"/>
              <a:t>What is serialization in the context of .NET?</a:t>
            </a:r>
          </a:p>
          <a:p>
            <a:pPr algn="just"/>
            <a:r>
              <a:rPr lang="en-US"/>
              <a:t>Why is serialization important in software development?</a:t>
            </a:r>
          </a:p>
          <a:p>
            <a:pPr algn="just"/>
            <a:r>
              <a:rPr lang="en-US"/>
              <a:t>What are the benefits of using serialization in .NET applications?</a:t>
            </a:r>
          </a:p>
          <a:p>
            <a:pPr algn="just"/>
            <a:r>
              <a:rPr lang="en-US"/>
              <a:t>Are there any challenges or limitations associated with serialization in .NET?</a:t>
            </a:r>
          </a:p>
          <a:p>
            <a:pPr marL="0" indent="0">
              <a:buNone/>
            </a:pPr>
            <a:r>
              <a:rPr lang="en-US" b="1">
                <a:solidFill>
                  <a:srgbClr val="FF0000"/>
                </a:solidFill>
              </a:rPr>
              <a:t>Topic 2: Understanding Serialization Engines in .NET</a:t>
            </a:r>
          </a:p>
          <a:p>
            <a:pPr algn="just"/>
            <a:r>
              <a:rPr lang="en-US"/>
              <a:t>What are the different serialization engines available in .NET?</a:t>
            </a:r>
          </a:p>
          <a:p>
            <a:pPr algn="just"/>
            <a:r>
              <a:rPr lang="en-US"/>
              <a:t>How do the different serialization engines in .NET compare in terms of performance and features?</a:t>
            </a:r>
          </a:p>
          <a:p>
            <a:pPr algn="just"/>
            <a:r>
              <a:rPr lang="en-US"/>
              <a:t>What factors should be considered when choosing a serialization engine for a specific use case?</a:t>
            </a:r>
          </a:p>
          <a:p>
            <a:pPr algn="just"/>
            <a:r>
              <a:rPr lang="en-US"/>
              <a:t>Can you provide examples of scenarios where different serialization engines in .NET would be preferred over others?</a:t>
            </a:r>
          </a:p>
          <a:p>
            <a:endParaRPr lang="en-US"/>
          </a:p>
          <a:p>
            <a:endParaRPr lang="en-US"/>
          </a:p>
        </p:txBody>
      </p:sp>
      <p:sp>
        <p:nvSpPr>
          <p:cNvPr id="4" name="Date Placeholder 3">
            <a:extLst>
              <a:ext uri="{FF2B5EF4-FFF2-40B4-BE49-F238E27FC236}">
                <a16:creationId xmlns:a16="http://schemas.microsoft.com/office/drawing/2014/main" id="{F17F19E7-1D4A-47E9-AC4A-2220C5F4C660}"/>
              </a:ext>
            </a:extLst>
          </p:cNvPr>
          <p:cNvSpPr>
            <a:spLocks noGrp="1"/>
          </p:cNvSpPr>
          <p:nvPr>
            <p:ph type="dt" sz="half" idx="10"/>
          </p:nvPr>
        </p:nvSpPr>
        <p:spPr/>
        <p:txBody>
          <a:bodyPr/>
          <a:lstStyle/>
          <a:p>
            <a:fld id="{5DCBE059-FAD7-45D8-8659-E6542D1E092D}" type="datetime1">
              <a:rPr lang="en-US" smtClean="0"/>
              <a:t>5/12/2024</a:t>
            </a:fld>
            <a:endParaRPr lang="en-US" dirty="0"/>
          </a:p>
        </p:txBody>
      </p:sp>
      <p:sp>
        <p:nvSpPr>
          <p:cNvPr id="5" name="Slide Number Placeholder 4">
            <a:extLst>
              <a:ext uri="{FF2B5EF4-FFF2-40B4-BE49-F238E27FC236}">
                <a16:creationId xmlns:a16="http://schemas.microsoft.com/office/drawing/2014/main" id="{EE779CAB-D846-4E2A-998B-D5D966628562}"/>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Tree>
    <p:extLst>
      <p:ext uri="{BB962C8B-B14F-4D97-AF65-F5344CB8AC3E}">
        <p14:creationId xmlns:p14="http://schemas.microsoft.com/office/powerpoint/2010/main" val="1261184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10883-CD74-40AD-A15F-6390E0E0AA45}"/>
              </a:ext>
            </a:extLst>
          </p:cNvPr>
          <p:cNvSpPr>
            <a:spLocks noGrp="1"/>
          </p:cNvSpPr>
          <p:nvPr>
            <p:ph type="title"/>
          </p:nvPr>
        </p:nvSpPr>
        <p:spPr/>
        <p:txBody>
          <a:bodyPr>
            <a:normAutofit fontScale="90000"/>
          </a:bodyPr>
          <a:lstStyle/>
          <a:p>
            <a:r>
              <a:rPr lang="en-US" b="1"/>
              <a:t>Discuss</a:t>
            </a:r>
            <a:endParaRPr lang="en-US"/>
          </a:p>
        </p:txBody>
      </p:sp>
      <p:sp>
        <p:nvSpPr>
          <p:cNvPr id="4" name="Date Placeholder 3">
            <a:extLst>
              <a:ext uri="{FF2B5EF4-FFF2-40B4-BE49-F238E27FC236}">
                <a16:creationId xmlns:a16="http://schemas.microsoft.com/office/drawing/2014/main" id="{A448DEE7-5544-485F-9CF5-60918A0C5A36}"/>
              </a:ext>
            </a:extLst>
          </p:cNvPr>
          <p:cNvSpPr>
            <a:spLocks noGrp="1"/>
          </p:cNvSpPr>
          <p:nvPr>
            <p:ph type="dt" sz="half" idx="10"/>
          </p:nvPr>
        </p:nvSpPr>
        <p:spPr/>
        <p:txBody>
          <a:bodyPr/>
          <a:lstStyle/>
          <a:p>
            <a:fld id="{5DCBE059-FAD7-45D8-8659-E6542D1E092D}" type="datetime1">
              <a:rPr lang="en-US" smtClean="0"/>
              <a:t>5/12/2024</a:t>
            </a:fld>
            <a:endParaRPr lang="en-US" dirty="0"/>
          </a:p>
        </p:txBody>
      </p:sp>
      <p:sp>
        <p:nvSpPr>
          <p:cNvPr id="5" name="Slide Number Placeholder 4">
            <a:extLst>
              <a:ext uri="{FF2B5EF4-FFF2-40B4-BE49-F238E27FC236}">
                <a16:creationId xmlns:a16="http://schemas.microsoft.com/office/drawing/2014/main" id="{B9E59EC2-3D4C-45DD-A301-4F587F63EEF1}"/>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6" name="Content Placeholder 5">
            <a:extLst>
              <a:ext uri="{FF2B5EF4-FFF2-40B4-BE49-F238E27FC236}">
                <a16:creationId xmlns:a16="http://schemas.microsoft.com/office/drawing/2014/main" id="{37FFFB70-A09D-49C7-A007-0DB99D78E169}"/>
              </a:ext>
            </a:extLst>
          </p:cNvPr>
          <p:cNvSpPr txBox="1">
            <a:spLocks noGrp="1"/>
          </p:cNvSpPr>
          <p:nvPr>
            <p:ph idx="1"/>
          </p:nvPr>
        </p:nvSpPr>
        <p:spPr>
          <a:xfrm>
            <a:off x="838200" y="1535113"/>
            <a:ext cx="10515600" cy="4847481"/>
          </a:xfrm>
          <a:prstGeom prst="rect">
            <a:avLst/>
          </a:prstGeom>
          <a:noFill/>
        </p:spPr>
        <p:txBody>
          <a:bodyPr wrap="square">
            <a:spAutoFit/>
          </a:bodyPr>
          <a:lstStyle/>
          <a:p>
            <a:pPr marL="0" indent="0" algn="just">
              <a:buNone/>
            </a:pPr>
            <a:r>
              <a:rPr lang="en-US" sz="2000" b="1">
                <a:solidFill>
                  <a:srgbClr val="FF0000"/>
                </a:solidFill>
              </a:rPr>
              <a:t>Topic 3: Overview XML Serialization</a:t>
            </a:r>
          </a:p>
          <a:p>
            <a:pPr algn="just"/>
            <a:r>
              <a:rPr lang="en-US" sz="2000"/>
              <a:t>What is XML serialization and how does it differ from other types of serialization in .NET?</a:t>
            </a:r>
          </a:p>
          <a:p>
            <a:pPr algn="just"/>
            <a:r>
              <a:rPr lang="en-US" sz="2000"/>
              <a:t>What are the advantages and disadvantages of using XML serialization?</a:t>
            </a:r>
          </a:p>
          <a:p>
            <a:pPr algn="just"/>
            <a:r>
              <a:rPr lang="en-US" sz="2000"/>
              <a:t>Can you explain how XML serialization handles complex data types and object graphs?</a:t>
            </a:r>
          </a:p>
          <a:p>
            <a:pPr algn="just"/>
            <a:r>
              <a:rPr lang="en-US" sz="2000"/>
              <a:t>Are there any best practices or considerations to keep in mind when using XML serialization in .NET?</a:t>
            </a:r>
          </a:p>
          <a:p>
            <a:pPr marL="0" indent="0" algn="just">
              <a:buNone/>
            </a:pPr>
            <a:r>
              <a:rPr lang="en-US" sz="2000" b="1">
                <a:solidFill>
                  <a:srgbClr val="FF0000"/>
                </a:solidFill>
              </a:rPr>
              <a:t>Topic 4: Overview JSON (JavaScript Object Notation) Serialization</a:t>
            </a:r>
          </a:p>
          <a:p>
            <a:pPr algn="just"/>
            <a:r>
              <a:rPr lang="en-US" sz="2000"/>
              <a:t>What is JSON serialization and why is it popular in modern web development?</a:t>
            </a:r>
          </a:p>
          <a:p>
            <a:pPr algn="just"/>
            <a:r>
              <a:rPr lang="en-US" sz="2000"/>
              <a:t>How does JSON serialization compare to other serialization formats in terms of size and performance?</a:t>
            </a:r>
          </a:p>
          <a:p>
            <a:pPr algn="just"/>
            <a:r>
              <a:rPr lang="en-US" sz="2000"/>
              <a:t>What are the advantages and disadvantages of using JSON serialization in .NET?</a:t>
            </a:r>
          </a:p>
          <a:p>
            <a:pPr algn="just"/>
            <a:r>
              <a:rPr lang="en-US" sz="2000"/>
              <a:t>Can you provide examples of how JSON serialization is used in real-world web applications?</a:t>
            </a:r>
          </a:p>
        </p:txBody>
      </p:sp>
    </p:spTree>
    <p:extLst>
      <p:ext uri="{BB962C8B-B14F-4D97-AF65-F5344CB8AC3E}">
        <p14:creationId xmlns:p14="http://schemas.microsoft.com/office/powerpoint/2010/main" val="58788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470771" cy="575433"/>
          </a:xfrm>
        </p:spPr>
        <p:txBody>
          <a:bodyPr>
            <a:noAutofit/>
          </a:bodyPr>
          <a:lstStyle/>
          <a:p>
            <a:r>
              <a:rPr lang="en-US" sz="4000" b="1"/>
              <a:t>Understanding Serialization Engines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03092"/>
            <a:ext cx="12255053" cy="4769511"/>
          </a:xfrm>
          <a:prstGeom prst="rect">
            <a:avLst/>
          </a:prstGeom>
          <a:noFill/>
        </p:spPr>
        <p:txBody>
          <a:bodyPr wrap="square">
            <a:spAutoFit/>
          </a:bodyPr>
          <a:lstStyle/>
          <a:p>
            <a:pPr marL="342900" indent="-342900" algn="just">
              <a:lnSpc>
                <a:spcPct val="200000"/>
              </a:lnSpc>
              <a:buClr>
                <a:srgbClr val="973735"/>
              </a:buClr>
              <a:buSzPct val="50000"/>
              <a:buFont typeface="Wingdings" pitchFamily="2" charset="2"/>
              <a:buChar char="u"/>
              <a:tabLst>
                <a:tab pos="241300" algn="l"/>
              </a:tabLst>
              <a:defRPr/>
            </a:pPr>
            <a:r>
              <a:rPr lang="en-US" sz="2600" b="1"/>
              <a:t>The Binary Serializer: </a:t>
            </a:r>
            <a:r>
              <a:rPr lang="en-US" sz="2600"/>
              <a:t>Serialization can be defined as the process of storing the state of an object to a storage medium. During this process, the public and private fields of the object and the name of the class, including the assembly containing the class, are converted to a stream of bytes, which is then written to a data stream. When the object is subsequently deserialized, an exact clone of the original object is created</a:t>
            </a:r>
            <a:endParaRPr lang="en-US" sz="2600">
              <a:solidFill>
                <a:srgbClr val="111111"/>
              </a:solidFill>
              <a:latin typeface="+mj-lt"/>
            </a:endParaRPr>
          </a:p>
        </p:txBody>
      </p:sp>
    </p:spTree>
    <p:extLst>
      <p:ext uri="{BB962C8B-B14F-4D97-AF65-F5344CB8AC3E}">
        <p14:creationId xmlns:p14="http://schemas.microsoft.com/office/powerpoint/2010/main" val="260385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How Serialization Works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80854"/>
            <a:ext cx="12255053" cy="1692771"/>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object is serialized to a stream that carries the data. The stream may also have information about the object's type, such as its version, culture, and assembly name. From that stream, the object can be stored in a database, a file, or memory</a:t>
            </a:r>
            <a:endParaRPr lang="en-US" sz="2600" dirty="0">
              <a:solidFill>
                <a:srgbClr val="111111"/>
              </a:solidFill>
              <a:latin typeface="+mj-lt"/>
            </a:endParaRPr>
          </a:p>
        </p:txBody>
      </p:sp>
      <p:pic>
        <p:nvPicPr>
          <p:cNvPr id="10" name="Picture 9">
            <a:extLst>
              <a:ext uri="{FF2B5EF4-FFF2-40B4-BE49-F238E27FC236}">
                <a16:creationId xmlns:a16="http://schemas.microsoft.com/office/drawing/2014/main" id="{48BACD1D-9FA1-4B77-94F7-34D4D7BFA3F6}"/>
              </a:ext>
            </a:extLst>
          </p:cNvPr>
          <p:cNvPicPr>
            <a:picLocks noChangeAspect="1"/>
          </p:cNvPicPr>
          <p:nvPr/>
        </p:nvPicPr>
        <p:blipFill>
          <a:blip r:embed="rId3"/>
          <a:stretch>
            <a:fillRect/>
          </a:stretch>
        </p:blipFill>
        <p:spPr>
          <a:xfrm>
            <a:off x="3403920" y="2916267"/>
            <a:ext cx="5130480" cy="3477805"/>
          </a:xfrm>
          <a:prstGeom prst="rect">
            <a:avLst/>
          </a:prstGeom>
        </p:spPr>
      </p:pic>
    </p:spTree>
    <p:extLst>
      <p:ext uri="{BB962C8B-B14F-4D97-AF65-F5344CB8AC3E}">
        <p14:creationId xmlns:p14="http://schemas.microsoft.com/office/powerpoint/2010/main" val="325743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5/12/2024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Uses for Serialization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3803" y="1556351"/>
            <a:ext cx="12135037" cy="4579267"/>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Serialization allows the developer to save the state of an object and re-create it as needed, providing storage of objects as well as data exchange. Through serialization, a developer can perform actions such as:</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Sending the object to a remote application by using a web service</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Passing an object from one domain to another</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Passing an object through a firewall as a JSON or XML string</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Maintaining security or user-specific information across applications</a:t>
            </a:r>
            <a:endParaRPr lang="en-US" sz="2300" dirty="0"/>
          </a:p>
        </p:txBody>
      </p:sp>
    </p:spTree>
    <p:extLst>
      <p:ext uri="{BB962C8B-B14F-4D97-AF65-F5344CB8AC3E}">
        <p14:creationId xmlns:p14="http://schemas.microsoft.com/office/powerpoint/2010/main" val="157981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Overview XML Serialization</a:t>
            </a:r>
            <a:endParaRPr lang="en-US" sz="4400" dirty="0">
              <a:solidFill>
                <a:schemeClr val="accent2"/>
              </a:solidFill>
            </a:endParaRPr>
          </a:p>
        </p:txBody>
      </p:sp>
    </p:spTree>
    <p:extLst>
      <p:ext uri="{BB962C8B-B14F-4D97-AF65-F5344CB8AC3E}">
        <p14:creationId xmlns:p14="http://schemas.microsoft.com/office/powerpoint/2010/main" val="3178137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5176</TotalTime>
  <Words>6320</Words>
  <Application>Microsoft Office PowerPoint</Application>
  <PresentationFormat>Widescreen</PresentationFormat>
  <Paragraphs>569</Paragraphs>
  <Slides>53</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-apple-system</vt:lpstr>
      <vt:lpstr>Arial</vt:lpstr>
      <vt:lpstr>Calibri</vt:lpstr>
      <vt:lpstr>Calibri Light</vt:lpstr>
      <vt:lpstr>Consolas</vt:lpstr>
      <vt:lpstr>Open Sans</vt:lpstr>
      <vt:lpstr>Söhne</vt:lpstr>
      <vt:lpstr>Verdana</vt:lpstr>
      <vt:lpstr>Wingdings</vt:lpstr>
      <vt:lpstr>Office Theme</vt:lpstr>
      <vt:lpstr> Working with XML and JSON Serializing</vt:lpstr>
      <vt:lpstr>Objectives </vt:lpstr>
      <vt:lpstr> Overview .NET Serialization</vt:lpstr>
      <vt:lpstr>Understanding Serialization in .NET</vt:lpstr>
      <vt:lpstr>Understanding Serialization Engines</vt:lpstr>
      <vt:lpstr>Understanding Serialization Engines</vt:lpstr>
      <vt:lpstr>How Serialization Works</vt:lpstr>
      <vt:lpstr>Uses for Serialization</vt:lpstr>
      <vt:lpstr> Overview XML Serialization</vt:lpstr>
      <vt:lpstr>What is the XML?</vt:lpstr>
      <vt:lpstr>What is the XML?</vt:lpstr>
      <vt:lpstr>XmlDataProvider in WPF Application Demonstration</vt:lpstr>
      <vt:lpstr>PowerPoint Presentation</vt:lpstr>
      <vt:lpstr>PowerPoint Presentation</vt:lpstr>
      <vt:lpstr>PowerPoint Presentation</vt:lpstr>
      <vt:lpstr>PowerPoint Presentation</vt:lpstr>
      <vt:lpstr>Understanding XmlSerializer</vt:lpstr>
      <vt:lpstr>Understanding XmlSerializer</vt:lpstr>
      <vt:lpstr>Serializing as XML Demonstration</vt:lpstr>
      <vt:lpstr>XmlSerializer Demo-01</vt:lpstr>
      <vt:lpstr>XmlSerializer Demo-02</vt:lpstr>
      <vt:lpstr>PowerPoint Presentation</vt:lpstr>
      <vt:lpstr>PowerPoint Presentation</vt:lpstr>
      <vt:lpstr> Overview JSON Serialization</vt:lpstr>
      <vt:lpstr>What is the JSON?</vt:lpstr>
      <vt:lpstr>JSON Syntax Rules</vt:lpstr>
      <vt:lpstr>JSON Data Types</vt:lpstr>
      <vt:lpstr>JSON Data Types</vt:lpstr>
      <vt:lpstr>JSON Data Types</vt:lpstr>
      <vt:lpstr>JSON Data Types</vt:lpstr>
      <vt:lpstr>Understanding JSON Serialization</vt:lpstr>
      <vt:lpstr>Understanding JSON Serialization</vt:lpstr>
      <vt:lpstr>Controlling Serialization with Attributes</vt:lpstr>
      <vt:lpstr>Controlling Serialization with Attributes Demo</vt:lpstr>
      <vt:lpstr>JSON Serialization Options</vt:lpstr>
      <vt:lpstr>JSON Serialization Options</vt:lpstr>
      <vt:lpstr>JSON Serialization Options Demo</vt:lpstr>
      <vt:lpstr>Json Serialization Behavior</vt:lpstr>
      <vt:lpstr>Json Deserialization Behavior</vt:lpstr>
      <vt:lpstr>Serializing as Json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Discuss</vt:lpstr>
      <vt:lpstr>Discuss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Quang Le Thien Nhat</cp:lastModifiedBy>
  <cp:revision>527</cp:revision>
  <dcterms:created xsi:type="dcterms:W3CDTF">2021-01-25T08:25:31Z</dcterms:created>
  <dcterms:modified xsi:type="dcterms:W3CDTF">2024-05-12T09:33:35Z</dcterms:modified>
</cp:coreProperties>
</file>