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78" r:id="rId3"/>
    <p:sldId id="522" r:id="rId4"/>
    <p:sldId id="439" r:id="rId5"/>
    <p:sldId id="521" r:id="rId6"/>
    <p:sldId id="462" r:id="rId7"/>
    <p:sldId id="465" r:id="rId8"/>
    <p:sldId id="466" r:id="rId9"/>
    <p:sldId id="467" r:id="rId10"/>
    <p:sldId id="468" r:id="rId11"/>
    <p:sldId id="469" r:id="rId12"/>
    <p:sldId id="473" r:id="rId13"/>
    <p:sldId id="474" r:id="rId14"/>
    <p:sldId id="475" r:id="rId15"/>
    <p:sldId id="478" r:id="rId16"/>
    <p:sldId id="476" r:id="rId17"/>
    <p:sldId id="479" r:id="rId18"/>
    <p:sldId id="480" r:id="rId19"/>
    <p:sldId id="481" r:id="rId20"/>
    <p:sldId id="483" r:id="rId21"/>
    <p:sldId id="487" r:id="rId22"/>
    <p:sldId id="491" r:id="rId23"/>
    <p:sldId id="477" r:id="rId24"/>
    <p:sldId id="488" r:id="rId25"/>
    <p:sldId id="489" r:id="rId26"/>
    <p:sldId id="492" r:id="rId27"/>
    <p:sldId id="490" r:id="rId28"/>
    <p:sldId id="494" r:id="rId29"/>
    <p:sldId id="493" r:id="rId30"/>
    <p:sldId id="495" r:id="rId31"/>
    <p:sldId id="520" r:id="rId32"/>
    <p:sldId id="496" r:id="rId33"/>
    <p:sldId id="497" r:id="rId34"/>
    <p:sldId id="498" r:id="rId35"/>
    <p:sldId id="499" r:id="rId36"/>
    <p:sldId id="500" r:id="rId37"/>
    <p:sldId id="501" r:id="rId38"/>
    <p:sldId id="502" r:id="rId39"/>
    <p:sldId id="503" r:id="rId40"/>
    <p:sldId id="504" r:id="rId41"/>
    <p:sldId id="505" r:id="rId42"/>
    <p:sldId id="506" r:id="rId43"/>
    <p:sldId id="463" r:id="rId44"/>
    <p:sldId id="507" r:id="rId45"/>
    <p:sldId id="508" r:id="rId46"/>
    <p:sldId id="509" r:id="rId47"/>
    <p:sldId id="510" r:id="rId48"/>
    <p:sldId id="514" r:id="rId49"/>
    <p:sldId id="511" r:id="rId50"/>
    <p:sldId id="512" r:id="rId51"/>
    <p:sldId id="513" r:id="rId52"/>
    <p:sldId id="515" r:id="rId53"/>
    <p:sldId id="516" r:id="rId54"/>
    <p:sldId id="517" r:id="rId55"/>
    <p:sldId id="518" r:id="rId56"/>
    <p:sldId id="519" r:id="rId57"/>
    <p:sldId id="266" r:id="rId58"/>
    <p:sldId id="532" r:id="rId59"/>
    <p:sldId id="523" r:id="rId60"/>
    <p:sldId id="524" r:id="rId61"/>
    <p:sldId id="525" r:id="rId62"/>
    <p:sldId id="526" r:id="rId63"/>
    <p:sldId id="527" r:id="rId64"/>
    <p:sldId id="528" r:id="rId65"/>
    <p:sldId id="529" r:id="rId66"/>
    <p:sldId id="530" r:id="rId67"/>
    <p:sldId id="531"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2" autoAdjust="0"/>
    <p:restoredTop sz="91170" autoAdjust="0"/>
  </p:normalViewPr>
  <p:slideViewPr>
    <p:cSldViewPr snapToGrid="0">
      <p:cViewPr varScale="1">
        <p:scale>
          <a:sx n="49" d="100"/>
          <a:sy n="49" d="100"/>
        </p:scale>
        <p:origin x="91" y="682"/>
      </p:cViewPr>
      <p:guideLst/>
    </p:cSldViewPr>
  </p:slideViewPr>
  <p:notesTextViewPr>
    <p:cViewPr>
      <p:scale>
        <a:sx n="1" d="1"/>
        <a:sy n="1" d="1"/>
      </p:scale>
      <p:origin x="0" y="0"/>
    </p:cViewPr>
  </p:notesTextViewPr>
  <p:sorterViewPr>
    <p:cViewPr>
      <p:scale>
        <a:sx n="100" d="100"/>
        <a:sy n="100" d="100"/>
      </p:scale>
      <p:origin x="0" y="-157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9/27/2024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a:solidFill>
                  <a:srgbClr val="444B52"/>
                </a:solidFill>
                <a:effectLst/>
                <a:latin typeface="Roboto" panose="02000000000000000000" pitchFamily="2" charset="0"/>
              </a:rPr>
              <a:t>Công nghệ siêu phân luồng - Hyper Threading dần đã phổ biến trên các thế hệ CPU của Intel, với nhiều ưu điểm vượt trội, tiết kiệm thời gian xử lý các tác vụ. Dường như đây là một xu hướng "phải có" trên mỗi CPU hiện nay.</a:t>
            </a:r>
          </a:p>
          <a:p>
            <a:r>
              <a:rPr lang="vi-VN"/>
              <a:t>Phân luồng hay đa luồng là cách thức chia nhỏ khối lượng công việc, tác vụ cần xử lý cho các lõi trong CPU máy tính. Các luồng công việc này được xử lý song song nên giảm được thời gian chờ, xử lý hiệu quả, chính xác hơn so với việc gán 1 khối lượng công việc lớn cho 1 lõi CPU duy nhất làm việc.</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3871353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765995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1107664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B1B1B"/>
                </a:solidFill>
                <a:effectLst/>
                <a:latin typeface="Open Sans" panose="020B0606030504020204" pitchFamily="34" charset="0"/>
              </a:rPr>
              <a:t>SISD: T</a:t>
            </a:r>
            <a:r>
              <a:rPr lang="vi-VN" b="0" i="0">
                <a:solidFill>
                  <a:srgbClr val="1B1B1B"/>
                </a:solidFill>
                <a:effectLst/>
                <a:latin typeface="Open Sans" panose="020B0606030504020204" pitchFamily="34" charset="0"/>
              </a:rPr>
              <a:t>rong bất kì thời điểm nào, chỉ có thể xử lý duy nhất một instruction và tương tác với duy nhất một nguồn data. Ví dụ, mình là SISD computer, mình chỉ có thể thực hiện duy nhất một hành động cắt (single instruction) với quả kiwi (single data) tại một thời điểm. Đây là kiến trúc được áp dụng phổ biến cho các máy tính đời đầu.</a:t>
            </a:r>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1960469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1B1B1B"/>
                </a:solidFill>
                <a:effectLst/>
                <a:latin typeface="Open Sans" panose="020B0606030504020204" pitchFamily="34" charset="0"/>
              </a:rPr>
              <a:t>M</a:t>
            </a:r>
            <a:r>
              <a:rPr lang="vi-VN" b="0" i="0">
                <a:solidFill>
                  <a:srgbClr val="1B1B1B"/>
                </a:solidFill>
                <a:effectLst/>
                <a:latin typeface="Open Sans" panose="020B0606030504020204" pitchFamily="34" charset="0"/>
              </a:rPr>
              <a:t>ột loại parallel computing với nhiều processor (core), hay chúng ta gọi là nhân của hệ điều hành (multiple processing units). Tại một thời điểm bất kì, tất cả các processors đều xử lý chung một instruction nhưng sẽ tương tác với nhiều nguồn data khác nhau.</a:t>
            </a:r>
          </a:p>
          <a:p>
            <a:pPr algn="l"/>
            <a:r>
              <a:rPr lang="vi-VN" b="0" i="0">
                <a:solidFill>
                  <a:srgbClr val="1B1B1B"/>
                </a:solidFill>
                <a:effectLst/>
                <a:latin typeface="Open Sans" panose="020B0606030504020204" pitchFamily="34" charset="0"/>
              </a:rPr>
              <a:t>Ví dụ, SIMD bao gồm hai processors là 2 đầu bếp, cả 2 đều sẽ thực hiện hành động cắt (single instruction), tuy nhiên mỗi processor sẽ xử lý với nguồn data khác nhau. Mình cắt (instruction) kiwi (data), bạn còn lại sẽ cắt (instruction) cà rốt (data).</a:t>
            </a:r>
          </a:p>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3175958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1B1B1B"/>
                </a:solidFill>
                <a:effectLst/>
                <a:latin typeface="Open Sans" panose="020B0606030504020204" pitchFamily="34" charset="0"/>
              </a:rPr>
              <a:t>Mỗi processor sẽ xử lý riêng một instruction, tuy nhiên tất cả các processors sẽ thực hiện thao tác trên cùng một data.</a:t>
            </a:r>
          </a:p>
          <a:p>
            <a:pPr algn="l"/>
            <a:r>
              <a:rPr lang="en-US" b="0" i="0">
                <a:solidFill>
                  <a:srgbClr val="1B1B1B"/>
                </a:solidFill>
                <a:effectLst/>
                <a:latin typeface="Open Sans" panose="020B0606030504020204" pitchFamily="34" charset="0"/>
              </a:rPr>
              <a:t>Bài </a:t>
            </a:r>
            <a:r>
              <a:rPr lang="vi-VN" b="0" i="0">
                <a:solidFill>
                  <a:srgbClr val="1B1B1B"/>
                </a:solidFill>
                <a:effectLst/>
                <a:latin typeface="Open Sans" panose="020B0606030504020204" pitchFamily="34" charset="0"/>
              </a:rPr>
              <a:t>toán đĩa salad, cụ thể ta sẽ có 2 instructions (cho 2 processors) là gọt vỏ và cắt, thao tác trên đối tượng là quả kiwi (data). Nghĩa là 1 người gọt vỏ kiwi, 1 người sẽ cắt kiwi, hai bọn mình làm đồng thời cùng một lúc. Nghe có vẻ không... make sence lắm nhỉ. Thực tế đúng là như vậy, MISD không phải là kiến trúc phổ biến.</a:t>
            </a:r>
          </a:p>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16</a:t>
            </a:fld>
            <a:endParaRPr lang="en-US"/>
          </a:p>
        </p:txBody>
      </p:sp>
    </p:spTree>
    <p:extLst>
      <p:ext uri="{BB962C8B-B14F-4D97-AF65-F5344CB8AC3E}">
        <p14:creationId xmlns:p14="http://schemas.microsoft.com/office/powerpoint/2010/main" val="4020098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1B1B1B"/>
                </a:solidFill>
                <a:effectLst/>
                <a:latin typeface="Open Sans" panose="020B0606030504020204" pitchFamily="34" charset="0"/>
              </a:rPr>
              <a:t>Mỗi processor sẽ thực hiện những instruction riêng biệt trên data riêng biệt. Ví dụ rất đơn giản, mình sẽ gọt vỏ kiwi trong khi bạn còn lại cắt cà rốt. Kiến trúc MIMD rất phổ biển và xuất hiện trong gần như toàn bộ các máy tính hiện đại ngày này từ laptop, máy tính để bàn cho đến smart phone...</a:t>
            </a:r>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17</a:t>
            </a:fld>
            <a:endParaRPr lang="en-US"/>
          </a:p>
        </p:txBody>
      </p:sp>
    </p:spTree>
    <p:extLst>
      <p:ext uri="{BB962C8B-B14F-4D97-AF65-F5344CB8AC3E}">
        <p14:creationId xmlns:p14="http://schemas.microsoft.com/office/powerpoint/2010/main" val="181137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phần mềm đã được viết để tính toán nối tiếp:</a:t>
            </a:r>
            <a:endParaRPr lang="en-US"/>
          </a:p>
          <a:p>
            <a:r>
              <a:rPr lang="vi-VN"/>
              <a:t>Một vấn đề được chia thành một loạt các hướng dẫn rời rạc</a:t>
            </a:r>
            <a:endParaRPr lang="en-US"/>
          </a:p>
          <a:p>
            <a:r>
              <a:rPr lang="vi-VN"/>
              <a:t>Các lệnh được thực hiện tuần tự lần lượt</a:t>
            </a:r>
            <a:endParaRPr lang="en-US"/>
          </a:p>
          <a:p>
            <a:r>
              <a:rPr lang="vi-VN"/>
              <a:t>Thực hiện trên một bộ xử lý duy nhất</a:t>
            </a:r>
            <a:endParaRPr lang="en-US"/>
          </a:p>
          <a:p>
            <a:r>
              <a:rPr lang="vi-VN"/>
              <a:t>Chỉ có một lệnh có thể thực hiện tại bất kỳ thời điểm nào</a:t>
            </a:r>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4099540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Một vấn đề được chia thành các phần riêng biệt có thể được giải quyết đồng thời</a:t>
            </a:r>
            <a:endParaRPr lang="en-US"/>
          </a:p>
          <a:p>
            <a:r>
              <a:rPr lang="vi-VN"/>
              <a:t>Mỗi phần được chia nhỏ thành một loạt các hướng dẫn</a:t>
            </a:r>
            <a:endParaRPr lang="en-US"/>
          </a:p>
          <a:p>
            <a:r>
              <a:rPr lang="vi-VN"/>
              <a:t>Các hướng dẫn từ mỗi phần thực thi đồng thời trên các bộ xử lý khác nhau</a:t>
            </a:r>
            <a:endParaRPr lang="en-US"/>
          </a:p>
          <a:p>
            <a:r>
              <a:rPr lang="vi-VN"/>
              <a:t>Một cơ chế kiểm soát/phối hợp tổng thể được sử dụng</a:t>
            </a:r>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2608962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Ưu điểm của tính toán song song so với tính toán nối tiếp như sau:</a:t>
            </a:r>
            <a:endParaRPr lang="en-US"/>
          </a:p>
          <a:p>
            <a:r>
              <a:rPr lang="vi-VN"/>
              <a:t>Nó tiết kiệm thời gian và tiền bạc vì nhiều tài nguyên làm việc cùng nhau sẽ giảm thời gian và cắt giảm chi phí tiềm năng</a:t>
            </a:r>
            <a:endParaRPr lang="en-US"/>
          </a:p>
          <a:p>
            <a:r>
              <a:rPr lang="vi-VN"/>
              <a:t>Có thể không thực tế để giải quyết các vấn đề lớn hơn trên Máy tính nối tiếp</a:t>
            </a:r>
            <a:endParaRPr lang="en-US"/>
          </a:p>
          <a:p>
            <a:r>
              <a:rPr lang="en-US"/>
              <a:t>Giúp</a:t>
            </a:r>
            <a:r>
              <a:rPr lang="vi-VN"/>
              <a:t> tận dụng các tài nguyên phi cục bộ khi các tài nguyên cục bộ là hữu hạn</a:t>
            </a:r>
            <a:endParaRPr lang="en-US"/>
          </a:p>
          <a:p>
            <a:r>
              <a:rPr lang="en-US"/>
              <a:t>Giúp </a:t>
            </a:r>
            <a:r>
              <a:rPr lang="vi-VN"/>
              <a:t>phần cứng hoạt động tốt hơn</a:t>
            </a:r>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301035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Nó giải quyết các vấn đề như giao tiếp và đồng bộ hóa giữa nhiều tác vụ phụ và các quy trình khó đạt được</a:t>
            </a:r>
            <a:endParaRPr lang="en-US"/>
          </a:p>
          <a:p>
            <a:r>
              <a:rPr lang="vi-VN"/>
              <a:t>Các thuật toán phải được quản lý theo cách mà chúng có thể được xử lý theo cơ chế song songCác thuật toán hoặc chương trình phải có tính liên kết thấp và tính liên kết cao. Nhưng thật khó để tạo ra những chương trình như vậy</a:t>
            </a:r>
            <a:endParaRPr lang="en-US"/>
          </a:p>
          <a:p>
            <a:r>
              <a:rPr lang="vi-VN"/>
              <a:t>Các lập trình viên chuyên nghiệp và có kỹ thuật tốt hơn có thể mã hóa tốt một chương trình dựa trên song song</a:t>
            </a:r>
            <a:r>
              <a:rPr lang="en-US"/>
              <a:t>.</a:t>
            </a:r>
          </a:p>
          <a:p>
            <a:pPr algn="l"/>
            <a:r>
              <a:rPr lang="vi-VN" b="1" i="0">
                <a:solidFill>
                  <a:srgbClr val="050E17"/>
                </a:solidFill>
                <a:effectLst/>
                <a:latin typeface="-apple-system"/>
              </a:rPr>
              <a:t>Giới hạn của tính toán song song (Parallel Computing) </a:t>
            </a:r>
            <a:r>
              <a:rPr lang="vi-VN" b="0" i="0">
                <a:solidFill>
                  <a:srgbClr val="050E17"/>
                </a:solidFill>
                <a:effectLst/>
                <a:latin typeface="-apple-system"/>
              </a:rPr>
              <a:t>bao gồm:</a:t>
            </a:r>
          </a:p>
          <a:p>
            <a:pPr algn="l">
              <a:buFont typeface="+mj-lt"/>
              <a:buAutoNum type="arabicPeriod"/>
            </a:pPr>
            <a:r>
              <a:rPr lang="vi-VN" b="0" i="0">
                <a:solidFill>
                  <a:srgbClr val="050E17"/>
                </a:solidFill>
                <a:effectLst/>
                <a:latin typeface="-apple-system"/>
              </a:rPr>
              <a:t>Vấn đề liên lạc và đồng bộ hóa giữa nhiều tác vụ và quá trình khác nhau, đây là những điều khó đạt được trong tính toán song song.</a:t>
            </a:r>
          </a:p>
          <a:p>
            <a:pPr algn="l">
              <a:buFont typeface="+mj-lt"/>
              <a:buAutoNum type="arabicPeriod"/>
            </a:pPr>
            <a:r>
              <a:rPr lang="vi-VN" b="0" i="0">
                <a:solidFill>
                  <a:srgbClr val="050E17"/>
                </a:solidFill>
                <a:effectLst/>
                <a:latin typeface="-apple-system"/>
              </a:rPr>
              <a:t>Các thuật toán phải được quản lý sao cho chúng có thể được xử lý trong một cơ chế song song.</a:t>
            </a:r>
          </a:p>
          <a:p>
            <a:pPr algn="l">
              <a:buFont typeface="+mj-lt"/>
              <a:buAutoNum type="arabicPeriod"/>
            </a:pPr>
            <a:r>
              <a:rPr lang="vi-VN" b="0" i="0">
                <a:solidFill>
                  <a:srgbClr val="050E17"/>
                </a:solidFill>
                <a:effectLst/>
                <a:latin typeface="-apple-system"/>
              </a:rPr>
              <a:t>Các thuật toán hoặc chương trình phải có sự kết nối thấp và liên kết cao. Tuy nhiên, việc tạo ra những chương trình như vậy là khó khăn.</a:t>
            </a:r>
          </a:p>
          <a:p>
            <a:pPr algn="l">
              <a:buFont typeface="+mj-lt"/>
              <a:buAutoNum type="arabicPeriod"/>
            </a:pPr>
            <a:r>
              <a:rPr lang="vi-VN" b="0" i="0">
                <a:solidFill>
                  <a:srgbClr val="050E17"/>
                </a:solidFill>
                <a:effectLst/>
                <a:latin typeface="-apple-system"/>
              </a:rPr>
              <a:t>Những lập trình viên có kỹ năng kỹ thuật cao và chuyên môn có thể viết chương trình dựa trên tính toán song song tốt hơn.</a:t>
            </a:r>
          </a:p>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52923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22</a:t>
            </a:fld>
            <a:endParaRPr lang="en-US"/>
          </a:p>
        </p:txBody>
      </p:sp>
    </p:spTree>
    <p:extLst>
      <p:ext uri="{BB962C8B-B14F-4D97-AF65-F5344CB8AC3E}">
        <p14:creationId xmlns:p14="http://schemas.microsoft.com/office/powerpoint/2010/main" val="2193128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srgbClr val="111111"/>
                </a:solidFill>
                <a:latin typeface="+mj-lt"/>
              </a:rPr>
              <a:t>Diagnostic: chẩn đoán</a:t>
            </a:r>
          </a:p>
          <a:p>
            <a:r>
              <a:rPr lang="en-US" sz="1200">
                <a:solidFill>
                  <a:srgbClr val="111111"/>
                </a:solidFill>
                <a:latin typeface="+mj-lt"/>
              </a:rPr>
              <a:t>Chúng ta có thể viết mã song song hiệu quả, chi tiết và có thể mở rộng theo một thành ngữ tự nhiên mà không cần phải làm việc trực tiếp với các luồng hoặc nhóm luồng</a:t>
            </a:r>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23</a:t>
            </a:fld>
            <a:endParaRPr lang="en-US"/>
          </a:p>
        </p:txBody>
      </p:sp>
    </p:spTree>
    <p:extLst>
      <p:ext uri="{BB962C8B-B14F-4D97-AF65-F5344CB8AC3E}">
        <p14:creationId xmlns:p14="http://schemas.microsoft.com/office/powerpoint/2010/main" val="2561814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Thư viện song song nhiệm (TPL) là một tập hợp các </a:t>
            </a:r>
            <a:r>
              <a:rPr lang="en-US"/>
              <a:t>kiểu public</a:t>
            </a:r>
            <a:r>
              <a:rPr lang="vi-VN"/>
              <a:t> và API trong không gian tên System.Threading và System.Threading.Tasks</a:t>
            </a:r>
            <a:endParaRPr lang="en-US"/>
          </a:p>
          <a:p>
            <a:r>
              <a:rPr lang="vi-VN"/>
              <a:t>Mục đích của TPL</a:t>
            </a:r>
            <a:r>
              <a:rPr lang="en-US"/>
              <a:t> </a:t>
            </a:r>
            <a:r>
              <a:rPr lang="vi-VN"/>
              <a:t>làm cho </a:t>
            </a:r>
            <a:r>
              <a:rPr lang="en-US"/>
              <a:t>lập trình </a:t>
            </a:r>
            <a:r>
              <a:rPr lang="vi-VN"/>
              <a:t>làm việc hiệu quả hơn bằng cách đơn giản hóa quá trình thêm song song và đồng thời vào các ứng dụng</a:t>
            </a:r>
            <a:endParaRPr lang="en-US"/>
          </a:p>
          <a:p>
            <a:r>
              <a:rPr lang="vi-VN"/>
              <a:t>TPL chia tỷ lệ mức độ đồng thời một cách linh hoạt để sử dụng hiệu quả nhất tất cả các bộ xử lý có sẵn. Ngoài ra, TPL xử lý phân vùng công việc, lập lịch trình cho các luồng trên ThreadPool, hỗ trợ hủy bỏ, quản lý trạng thái và các chi tiết cấp thấp khácBằng cách sử dụng TPL, chúng tôi có thể tối đa hóa hiệu suất của mã trong khi tập trung vào công việc mà chương trình của chúng tôi được thiết kế để hoàn thành</a:t>
            </a:r>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3438403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050E17"/>
                </a:solidFill>
                <a:effectLst/>
                <a:latin typeface="-apple-system"/>
              </a:rPr>
              <a:t>Cung cấp các loại dữ liệu (types) giúp đơn giản hóa công việc viết mã đồng thời (concurrent) và bất đồng bộ (asynchronous).</a:t>
            </a:r>
          </a:p>
          <a:p>
            <a:pPr algn="l"/>
            <a:r>
              <a:rPr lang="vi-VN" b="0" i="0">
                <a:solidFill>
                  <a:srgbClr val="050E17"/>
                </a:solidFill>
                <a:effectLst/>
                <a:latin typeface="-apple-system"/>
              </a:rPr>
              <a:t>Các loại chính bao gồm Task, đại diện cho một hoạt động bất đồng bộ có thể đợi và hủy bỏ, và Task&lt;TResult&gt;, là một nhiệm vụ có thể trả về một giá trị.</a:t>
            </a:r>
          </a:p>
          <a:p>
            <a:pPr algn="l"/>
            <a:r>
              <a:rPr lang="vi-VN" b="0" i="0">
                <a:solidFill>
                  <a:srgbClr val="050E17"/>
                </a:solidFill>
                <a:effectLst/>
                <a:latin typeface="-apple-system"/>
              </a:rPr>
              <a:t>Lớp TaskFactory cung cấp các phương thức tĩnh (static) để tạo và bắt đầu các nhiệm vụ, và lớp TaskScheduler cung cấp cơ sở hạ tầng lập lịch luồng mặc định.</a:t>
            </a:r>
          </a:p>
          <a:p>
            <a:pPr algn="l"/>
            <a:r>
              <a:rPr lang="vi-VN" b="0" i="0">
                <a:solidFill>
                  <a:srgbClr val="050E17"/>
                </a:solidFill>
                <a:effectLst/>
                <a:latin typeface="-apple-system"/>
              </a:rPr>
              <a:t>Các nhiệm vụ cung cấp các tính năng như đợi, hủy bỏ, và tiếp tục (continuation), và các tính năng này chạy sau khi một nhiệm vụ hoàn thành.</a:t>
            </a:r>
          </a:p>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25</a:t>
            </a:fld>
            <a:endParaRPr lang="en-US"/>
          </a:p>
        </p:txBody>
      </p:sp>
    </p:spTree>
    <p:extLst>
      <p:ext uri="{BB962C8B-B14F-4D97-AF65-F5344CB8AC3E}">
        <p14:creationId xmlns:p14="http://schemas.microsoft.com/office/powerpoint/2010/main" val="26207697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Ví dụ này minh họa Parallel.ForEach cho các hoạt động sử dụng nhiều CPU. Ứng dụng tạo ngẫu nhiên 2 triệu số và cố gắng lọc thành số nguyên tố. Trường hợp đầu tiên lặp qua bộ sưu tập thông qua vòng lặp for. Trường hợp thứ hai lặp qua bộ sưu tập thông qua Parallel.ForEach. Thời gian kết quả của mỗi lần lặp lại được hiển thị khi ứng dụng kết thúc</a:t>
            </a:r>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209819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43</a:t>
            </a:fld>
            <a:endParaRPr lang="en-US"/>
          </a:p>
        </p:txBody>
      </p:sp>
    </p:spTree>
    <p:extLst>
      <p:ext uri="{BB962C8B-B14F-4D97-AF65-F5344CB8AC3E}">
        <p14:creationId xmlns:p14="http://schemas.microsoft.com/office/powerpoint/2010/main" val="2376469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050E17"/>
                </a:solidFill>
                <a:effectLst/>
                <a:latin typeface="-apple-system"/>
              </a:rPr>
              <a:t>Trong trường hợp thực hiện đồng bộ (synchronous), kiểm soát không bao giờ di chuyển ra khỏi luồng gọi. Mã được thực thi một dòng tại một thời điểm, và khi một hàm được gọi, luồng gọi đợi cho tới khi hàm thực thi xong trước khi thực thi dòng mã kế tiếp.</a:t>
            </a:r>
          </a:p>
          <a:p>
            <a:pPr algn="l"/>
            <a:r>
              <a:rPr lang="vi-VN" b="0" i="0">
                <a:solidFill>
                  <a:srgbClr val="050E17"/>
                </a:solidFill>
                <a:effectLst/>
                <a:latin typeface="-apple-system"/>
              </a:rPr>
              <a:t>Lập trình đồng bộ là phương pháp lập trình được sử dụng phổ biến nhất và hoạt động tốt do tăng hiệu suất CPU. Với bộ vi xử lý nhanh hơn, mã hoàn thành nhanh hơn.</a:t>
            </a:r>
          </a:p>
          <a:p>
            <a:pPr algn="l"/>
            <a:r>
              <a:rPr lang="vi-VN" b="0" i="0">
                <a:solidFill>
                  <a:srgbClr val="050E17"/>
                </a:solidFill>
                <a:effectLst/>
                <a:latin typeface="-apple-system"/>
              </a:rPr>
              <a:t>Với lập trình song song, chúng ta có thể tạo ra nhiều luồng có thể chạy song song. Chúng ta có thể bắt đầu nhiều luồng nhưng cũng có thể làm cho luồng chương trình chính đồng bộ bằng cách gọi các cấu trúc như Thread.Join và Task.Wait. </a:t>
            </a:r>
          </a:p>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44</a:t>
            </a:fld>
            <a:endParaRPr lang="en-US"/>
          </a:p>
        </p:txBody>
      </p:sp>
    </p:spTree>
    <p:extLst>
      <p:ext uri="{BB962C8B-B14F-4D97-AF65-F5344CB8AC3E}">
        <p14:creationId xmlns:p14="http://schemas.microsoft.com/office/powerpoint/2010/main" val="28942146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50</a:t>
            </a:fld>
            <a:endParaRPr lang="en-US"/>
          </a:p>
        </p:txBody>
      </p:sp>
    </p:spTree>
    <p:extLst>
      <p:ext uri="{BB962C8B-B14F-4D97-AF65-F5344CB8AC3E}">
        <p14:creationId xmlns:p14="http://schemas.microsoft.com/office/powerpoint/2010/main" val="373139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51</a:t>
            </a:fld>
            <a:endParaRPr lang="en-US"/>
          </a:p>
        </p:txBody>
      </p:sp>
    </p:spTree>
    <p:extLst>
      <p:ext uri="{BB962C8B-B14F-4D97-AF65-F5344CB8AC3E}">
        <p14:creationId xmlns:p14="http://schemas.microsoft.com/office/powerpoint/2010/main" val="3808758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56</a:t>
            </a:fld>
            <a:endParaRPr lang="en-US"/>
          </a:p>
        </p:txBody>
      </p:sp>
    </p:spTree>
    <p:extLst>
      <p:ext uri="{BB962C8B-B14F-4D97-AF65-F5344CB8AC3E}">
        <p14:creationId xmlns:p14="http://schemas.microsoft.com/office/powerpoint/2010/main" val="1301569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000000"/>
                </a:solidFill>
                <a:effectLst/>
                <a:latin typeface="-apple-system"/>
              </a:rPr>
              <a:t>Trạng thái tác vụ (task) có thể ghi nhật ký là 4 trạng thái chính:</a:t>
            </a:r>
          </a:p>
          <a:p>
            <a:pPr algn="l">
              <a:buFont typeface="Arial" panose="020B0604020202020204" pitchFamily="34" charset="0"/>
              <a:buChar char="•"/>
            </a:pPr>
            <a:r>
              <a:rPr lang="vi-VN" b="0" i="0">
                <a:solidFill>
                  <a:srgbClr val="000000"/>
                </a:solidFill>
                <a:effectLst/>
                <a:latin typeface="-apple-system"/>
              </a:rPr>
              <a:t>Task Created: Tác vụ được tạo ra nhưng chưa được bắt đầu thực hiện.</a:t>
            </a:r>
          </a:p>
          <a:p>
            <a:pPr algn="l">
              <a:buFont typeface="Arial" panose="020B0604020202020204" pitchFamily="34" charset="0"/>
              <a:buChar char="•"/>
            </a:pPr>
            <a:r>
              <a:rPr lang="vi-VN" b="0" i="0">
                <a:solidFill>
                  <a:srgbClr val="000000"/>
                </a:solidFill>
                <a:effectLst/>
                <a:latin typeface="-apple-system"/>
              </a:rPr>
              <a:t>Task Running: Tác vụ đang được thực hiện.</a:t>
            </a:r>
          </a:p>
          <a:p>
            <a:pPr algn="l">
              <a:buFont typeface="Arial" panose="020B0604020202020204" pitchFamily="34" charset="0"/>
              <a:buChar char="•"/>
            </a:pPr>
            <a:r>
              <a:rPr lang="vi-VN" b="0" i="0">
                <a:solidFill>
                  <a:srgbClr val="000000"/>
                </a:solidFill>
                <a:effectLst/>
                <a:latin typeface="-apple-system"/>
              </a:rPr>
              <a:t>Task Completed: Tác vụ đã hoàn thành thành công.</a:t>
            </a:r>
          </a:p>
          <a:p>
            <a:pPr algn="l">
              <a:buFont typeface="Arial" panose="020B0604020202020204" pitchFamily="34" charset="0"/>
              <a:buChar char="•"/>
            </a:pPr>
            <a:r>
              <a:rPr lang="vi-VN" b="0" i="0">
                <a:solidFill>
                  <a:srgbClr val="000000"/>
                </a:solidFill>
                <a:effectLst/>
                <a:latin typeface="-apple-system"/>
              </a:rPr>
              <a:t>Task Faulted: Tác vụ đã gặp lỗi trong quá trình thực hiện.</a:t>
            </a:r>
          </a:p>
          <a:p>
            <a:pPr algn="l"/>
            <a:r>
              <a:rPr lang="vi-VN" b="0" i="0">
                <a:solidFill>
                  <a:srgbClr val="000000"/>
                </a:solidFill>
                <a:effectLst/>
                <a:latin typeface="-apple-system"/>
              </a:rPr>
              <a:t>Các chuyển tiếp trạng thái có thể là:</a:t>
            </a:r>
          </a:p>
          <a:p>
            <a:pPr algn="l">
              <a:buFont typeface="Arial" panose="020B0604020202020204" pitchFamily="34" charset="0"/>
              <a:buChar char="•"/>
            </a:pPr>
            <a:r>
              <a:rPr lang="vi-VN" b="0" i="0">
                <a:solidFill>
                  <a:srgbClr val="000000"/>
                </a:solidFill>
                <a:effectLst/>
                <a:latin typeface="-apple-system"/>
              </a:rPr>
              <a:t>Từ trạng thái Created sang trạng thái Running khi tác vụ bắt đầu được thực hiện.</a:t>
            </a:r>
          </a:p>
          <a:p>
            <a:pPr algn="l">
              <a:buFont typeface="Arial" panose="020B0604020202020204" pitchFamily="34" charset="0"/>
              <a:buChar char="•"/>
            </a:pPr>
            <a:r>
              <a:rPr lang="vi-VN" b="0" i="0">
                <a:solidFill>
                  <a:srgbClr val="000000"/>
                </a:solidFill>
                <a:effectLst/>
                <a:latin typeface="-apple-system"/>
              </a:rPr>
              <a:t>Từ trạng thái Running sang trạng thái Completed khi tác vụ hoàn thành thành công.</a:t>
            </a:r>
          </a:p>
          <a:p>
            <a:pPr algn="l">
              <a:buFont typeface="Arial" panose="020B0604020202020204" pitchFamily="34" charset="0"/>
              <a:buChar char="•"/>
            </a:pPr>
            <a:r>
              <a:rPr lang="vi-VN" b="0" i="0">
                <a:solidFill>
                  <a:srgbClr val="000000"/>
                </a:solidFill>
                <a:effectLst/>
                <a:latin typeface="-apple-system"/>
              </a:rPr>
              <a:t>Từ trạng thái Running sang trạng thái Faulted khi tác vụ gặp lỗi.</a:t>
            </a:r>
          </a:p>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58</a:t>
            </a:fld>
            <a:endParaRPr lang="en-US"/>
          </a:p>
        </p:txBody>
      </p:sp>
    </p:spTree>
    <p:extLst>
      <p:ext uri="{BB962C8B-B14F-4D97-AF65-F5344CB8AC3E}">
        <p14:creationId xmlns:p14="http://schemas.microsoft.com/office/powerpoint/2010/main" val="3503913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Lập trình bất đồng bộ (Asynchronous programming) là một kỹ thuật lập trình cho phép các tác vụ có thể được thực hiện độc lập với nhau và không chờ đợi cho đến khi các tác vụ trước đó hoàn thành trước khi bắt đầu tác vụ tiếp theo. Thay vì chạy tuần tự, các tác vụ được thực hiện song song và có thể hoàn thành mà không cần phải chờ đợi. Khi một tác vụ bị chặn bởi một tác vụ khác, chương trình có thể tiếp tục chạy các tác vụ khác mà không phải chờ đợi.</a:t>
            </a:r>
          </a:p>
          <a:p>
            <a:endParaRPr lang="vi-VN"/>
          </a:p>
          <a:p>
            <a:r>
              <a:rPr lang="vi-VN"/>
              <a:t>Lập trình bất đồng bộ thường được sử dụng để xử lý các tác vụ có thời gian xử lý lâu, như truy vấn cơ sở dữ liệu, tải tệp, hoặc gửi yêu cầu HTTP. Khi sử dụng lập trình bất đồng bộ, các tác vụ này có thể được thực hiện mà không làm chương trình bị chặn và đợi chúng hoàn thành, giúp cải thiện hiệu suất của chương trình.</a:t>
            </a:r>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59</a:t>
            </a:fld>
            <a:endParaRPr lang="en-US"/>
          </a:p>
        </p:txBody>
      </p:sp>
    </p:spTree>
    <p:extLst>
      <p:ext uri="{BB962C8B-B14F-4D97-AF65-F5344CB8AC3E}">
        <p14:creationId xmlns:p14="http://schemas.microsoft.com/office/powerpoint/2010/main" val="34485570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Trong .NET, lập trình bất đồng bộ có thể được thực hiện thông qua cơ chế Task Parallel Library (TPL) và từ khóa "async/await".</a:t>
            </a:r>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60</a:t>
            </a:fld>
            <a:endParaRPr lang="en-US"/>
          </a:p>
        </p:txBody>
      </p:sp>
    </p:spTree>
    <p:extLst>
      <p:ext uri="{BB962C8B-B14F-4D97-AF65-F5344CB8AC3E}">
        <p14:creationId xmlns:p14="http://schemas.microsoft.com/office/powerpoint/2010/main" val="7776401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Từ khóa "async/await" cung cấp một cách đơn giản và dễ hiểu hơn để lập trình bất đồng bộ. Khi sử dụng "async/await", bạn có thể tạo các phương thức "async" trong đó một hoặc nhiều tác vụ bất đồng bộ có thể được thực thi. Bằng cách đánh dấu phương thức là "async", chương trình sẽ không chờ đợi cho đến khi tác vụ bất đồng bộ kết thúc, mà thay vào đó nó sẽ tiếp tục thực hiện các lệnh khác trong phương thức. Từ khóa "await" được sử dụng để đợi cho tác vụ bất đồng bộ hoàn thành trước khi tiếp tục thực thi các lệnh tiếp theo.</a:t>
            </a:r>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61</a:t>
            </a:fld>
            <a:endParaRPr lang="en-US"/>
          </a:p>
        </p:txBody>
      </p:sp>
    </p:spTree>
    <p:extLst>
      <p:ext uri="{BB962C8B-B14F-4D97-AF65-F5344CB8AC3E}">
        <p14:creationId xmlns:p14="http://schemas.microsoft.com/office/powerpoint/2010/main" val="38165275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Phương thức trên trả về một Task&lt;string&gt; và sử dụng từ khóa "async" để cho phép tác vụ bất đồng bộ được thực thi. Tác vụ bất đồng bộ này sử dụng HttpClient để tải nội dung của một URL và trả về nội dung dưới dạng một chuỗi. Từ khóa "await" được sử dụng để đợi cho tác vụ HttpClient hoàn thành trước khi trả về nội dung của URL.</a:t>
            </a:r>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62</a:t>
            </a:fld>
            <a:endParaRPr lang="en-US"/>
          </a:p>
        </p:txBody>
      </p:sp>
    </p:spTree>
    <p:extLst>
      <p:ext uri="{BB962C8B-B14F-4D97-AF65-F5344CB8AC3E}">
        <p14:creationId xmlns:p14="http://schemas.microsoft.com/office/powerpoint/2010/main" val="26227640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Lập trình bất đồng bộ thường được sử dụng trong các tình huống mà các tác vụ cần thực hiện có thể mất nhiều thời gian để hoàn thành, và việc chờ đợi cho đến khi các tác vụ hoàn thành có thể gây ảnh hưởng đến hiệu suất của ứng dụng. </a:t>
            </a:r>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63</a:t>
            </a:fld>
            <a:endParaRPr lang="en-US"/>
          </a:p>
        </p:txBody>
      </p:sp>
    </p:spTree>
    <p:extLst>
      <p:ext uri="{BB962C8B-B14F-4D97-AF65-F5344CB8AC3E}">
        <p14:creationId xmlns:p14="http://schemas.microsoft.com/office/powerpoint/2010/main" val="39254845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Tính toán phức tạp: Nếu bạn có các tính toán phức tạp hoặc đòi hỏi nhiều xử lý, lập trình bất đồng bộ có thể giúp ứng dụng tiếp tục thực hiện các tác vụ khác trong khi tính toán đang được thực hiện.</a:t>
            </a:r>
          </a:p>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64</a:t>
            </a:fld>
            <a:endParaRPr lang="en-US"/>
          </a:p>
        </p:txBody>
      </p:sp>
    </p:spTree>
    <p:extLst>
      <p:ext uri="{BB962C8B-B14F-4D97-AF65-F5344CB8AC3E}">
        <p14:creationId xmlns:p14="http://schemas.microsoft.com/office/powerpoint/2010/main" val="41132353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từ khóa "async" và "await" được sử dụng để giúp xử lý các tác vụ bất đồng bộ một cách dễ dàng hơn</a:t>
            </a:r>
            <a:r>
              <a:rPr lang="en-US"/>
              <a:t>,</a:t>
            </a:r>
            <a:r>
              <a:rPr lang="vi-VN"/>
              <a:t> được sử dụng để tạo ra các phương thức bất đồng bộ.</a:t>
            </a:r>
            <a:endParaRPr lang="en-US"/>
          </a:p>
          <a:p>
            <a:r>
              <a:rPr lang="vi-VN"/>
              <a:t>Từ khóa "async" được sử dụng để chỉ định phương thức đó sẽ chạy bất đồng bộ, nghĩa là phương thức đó sẽ không chặn luồng chính của ứng dụng. Trong một phương thức "async", sử dụng từ khóa "await" để đợi cho đến khi một tác vụ bất đồng bộ hoàn thành. Khi một tác vụ bất đồng bộ được gọi bằng "await", luồng chính của ứng dụng sẽ chuyển sang thực hiện các tác vụ khác trong khi tác vụ bất đồng bộ đang chạy.</a:t>
            </a:r>
            <a:endParaRPr lang="en-US"/>
          </a:p>
          <a:p>
            <a:r>
              <a:rPr lang="vi-VN"/>
              <a:t>Khi tác vụ bất đồng bộ hoàn thành, luồng chính sẽ tiếp tục thực hiện phương thức "async" từ chỗ "await" đã dừng lại. Khi phương thức "async" hoàn thành, kết quả trả về có thể được sử dụng trong ứng dụng.</a:t>
            </a:r>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65</a:t>
            </a:fld>
            <a:endParaRPr lang="en-US"/>
          </a:p>
        </p:txBody>
      </p:sp>
    </p:spTree>
    <p:extLst>
      <p:ext uri="{BB962C8B-B14F-4D97-AF65-F5344CB8AC3E}">
        <p14:creationId xmlns:p14="http://schemas.microsoft.com/office/powerpoint/2010/main" val="71240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a:solidFill>
                  <a:srgbClr val="292929"/>
                </a:solidFill>
                <a:effectLst/>
                <a:latin typeface="source-serif-pro"/>
              </a:rPr>
              <a:t>Hãy tưởng tượng, bạn có một nhà hàng. Vài năm trước, khi bạn bắt đầu, bạn chỉ có một số tiền nhỏ và không đủ tiền để thuê nhân viên khác. Bạn là một đầu bếp, một người phục vụ và một nhân viên thu ngân (rõ ràng là một người quản lý ). Do đó, bạn chỉ có thể phục vụ một khách hàng tại một thời điểm. Bạn đã cố gắng hết sức để phục vụ nhiều khách hàng hơn trong một ngày nhưng bạn không thể. Đến lúc đó, bạn bắt đầu thuê những nhân viên khác từ phục vụ, đầu bếp rồi đến thu ngân. Bây giờ, nhà hàng của bạn có 3 nhân viên ngoại trừ bạn và số lượng khách hàng mà nhà hàng của bạn có thể phục vụ mỗi ngày tăng khoảng gấp ba lần.</a:t>
            </a:r>
            <a:endParaRPr lang="en-US"/>
          </a:p>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5</a:t>
            </a:fld>
            <a:endParaRPr lang="en-US"/>
          </a:p>
        </p:txBody>
      </p:sp>
    </p:spTree>
    <p:extLst>
      <p:ext uri="{BB962C8B-B14F-4D97-AF65-F5344CB8AC3E}">
        <p14:creationId xmlns:p14="http://schemas.microsoft.com/office/powerpoint/2010/main" val="34293458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a:t>
            </a:r>
            <a:r>
              <a:rPr lang="vi-VN"/>
              <a:t>hác nhau trong việc tối ưu hóa việc thực thi ứng dụng và cải thiện hiệu suất.</a:t>
            </a:r>
            <a:endParaRPr lang="en-US"/>
          </a:p>
          <a:p>
            <a:r>
              <a:rPr lang="vi-VN"/>
              <a:t>Lập trình bất đồng bộ cho phép ứng dụng tiếp tục thực thi các tác vụ khác trong khi một tác vụ đang chạy, giúp tăng cường hiệu suất và thời gian đáp ứng của ứng dụng. Trong lập trình bất đồng bộ, các tác vụ không chặn luồng chính của ứng dụng, và khi một tác vụ hoàn thành, nó sẽ gọi lại luồng chính để xử lý kết quả. Điều này giúp giảm thời gian chờ đợi của người dùng và tăng cường khả năng phản hồi của ứng dụng.</a:t>
            </a:r>
            <a:endParaRPr lang="en-US"/>
          </a:p>
          <a:p>
            <a:r>
              <a:rPr lang="en-US"/>
              <a:t>L</a:t>
            </a:r>
            <a:r>
              <a:rPr lang="vi-VN"/>
              <a:t>ập trình song song là kỹ thuật thực thi nhiều tác vụ cùng một lúc trên nhiều luồng khác nhau. Điều này giúp tăng cường hiệu suất bằng cách tận dụng nhiều bộ xử lý đồng thời để thực thi các tác vụ. Lập trình song song cũng giúp giảm thời gian thực hiện các tác vụ phức tạp bằng cách chia chúng thành các tác vụ nhỏ hơn và thực thi chúng cùng một lúc trên nhiều luồng khác nhau.</a:t>
            </a:r>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66</a:t>
            </a:fld>
            <a:endParaRPr lang="en-US"/>
          </a:p>
        </p:txBody>
      </p:sp>
    </p:spTree>
    <p:extLst>
      <p:ext uri="{BB962C8B-B14F-4D97-AF65-F5344CB8AC3E}">
        <p14:creationId xmlns:p14="http://schemas.microsoft.com/office/powerpoint/2010/main" val="2128096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Vấn đề thắt cổ chai</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SMP: đa xử lý đối xứng</a:t>
            </a:r>
          </a:p>
          <a:p>
            <a:r>
              <a:rPr lang="en-US"/>
              <a:t>AMP/ASMP: đa xử lý bất đối xứng</a:t>
            </a:r>
          </a:p>
          <a:p>
            <a:pPr algn="l"/>
            <a:r>
              <a:rPr lang="vi-VN" b="0" i="0">
                <a:solidFill>
                  <a:srgbClr val="050E17"/>
                </a:solidFill>
                <a:effectLst/>
                <a:latin typeface="-apple-system"/>
              </a:rPr>
              <a:t>Symmetrical multiprocessing (SMP) là một kiểu kiến trúc xử lý đa nhân đối xứng trong đó bất kỳ bộ xử lý hay lõi xử lý nào có sẵn đều có thể thực hiện các nhiệm vụ. Cách tiếp cận phổ biến và hiệu quả nhất là kiểu đa xử lý đối xứng nhiều hướng (n-way </a:t>
            </a:r>
            <a:r>
              <a:rPr lang="vi-VN" b="0" i="0" u="none" strike="noStrike">
                <a:solidFill>
                  <a:srgbClr val="050E17"/>
                </a:solidFill>
                <a:effectLst/>
                <a:latin typeface="-apple-system"/>
              </a:rPr>
              <a:t>symmetrical multiprocessing</a:t>
            </a:r>
            <a:r>
              <a:rPr lang="vi-VN" b="0" i="0">
                <a:solidFill>
                  <a:srgbClr val="050E17"/>
                </a:solidFill>
                <a:effectLst/>
                <a:latin typeface="-apple-system"/>
              </a:rPr>
              <a:t>), trong đó n là số lượng bộ xử lý được cài đặt. Với cách tiếp cận này, mỗi bộ xử lý có thể thực hiện một nhiệm vụ độc lập với các bộ xử lý khác và cũng có thể thực hiện các phần mềm đặc biệt không được tối ưu hóa cho hệ thống đa xử lý.</a:t>
            </a:r>
          </a:p>
          <a:p>
            <a:pPr algn="l"/>
            <a:r>
              <a:rPr lang="vi-VN" b="0" i="0">
                <a:solidFill>
                  <a:srgbClr val="050E17"/>
                </a:solidFill>
                <a:effectLst/>
                <a:latin typeface="-apple-system"/>
              </a:rPr>
              <a:t>Asymmetrical multiprocessing (AMP hoặc ASMP) thường được sử dụng khi có một bộ xử lý chính (main processor) làm nhiệm vụ quản lý và phân phối các nhiệm vụ cho các bộ xử lý khác. Các thuật toán khác nhau được sử dụng để phân phối các nhiệm vụ này.</a:t>
            </a:r>
          </a:p>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885577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2073287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Nói một cách rất đơn giản, đó là việc sử dụng bộ xử lý đa lõi (thậm chí nhiều máy) để thực thi một tác vụ. Kiểu lập trình này nhận một nhiệm vụ, chia nhỏ nó thành một loạt các nhiệm vụ nhỏ hơn, đưa ra các hướng dẫn và bộ xử lý thực thi các giải pháp cùng một lúc. Nhiều máy tính và thiết bị, chẳng hạn như máy tính xách tay, máy tính để bàn, điện thoại di động và máy tính bảng, sử dụng chương trình này trong phần cứng của chúng để đảm bảo rằng các tác vụ được hoàn thành nhanh chóng trong nền.</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3565640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15559542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5B5DA58-6A66-47E8-9671-AA4AB9171A1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2582" y="0"/>
            <a:ext cx="922953" cy="507624"/>
          </a:xfrm>
          <a:prstGeom prst="rect">
            <a:avLst/>
          </a:prstGeom>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9/27/2024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0558B0E-44D3-4DDE-9AC8-C76188AACC0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2582" y="0"/>
            <a:ext cx="922953" cy="507624"/>
          </a:xfrm>
          <a:prstGeom prst="rect">
            <a:avLst/>
          </a:prstGeom>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9/27/2024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9/27/2024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696" y="2376924"/>
            <a:ext cx="11218607" cy="128914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Asynchronous and Parallel Programming</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9/27/2024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53993" y="5491663"/>
            <a:ext cx="5701004" cy="646331"/>
          </a:xfrm>
          <a:prstGeom prst="rect">
            <a:avLst/>
          </a:prstGeom>
          <a:noFill/>
        </p:spPr>
        <p:txBody>
          <a:bodyPr wrap="square">
            <a:spAutoFit/>
          </a:bodyPr>
          <a:lstStyle/>
          <a:p>
            <a:pPr algn="ctr">
              <a:spcBef>
                <a:spcPts val="1500"/>
              </a:spcBef>
              <a:spcAft>
                <a:spcPts val="1500"/>
              </a:spcAft>
              <a:buClr>
                <a:srgbClr val="973735"/>
              </a:buClr>
              <a:buSzPct val="50000"/>
              <a:tabLst>
                <a:tab pos="241300" algn="l"/>
              </a:tabLst>
              <a:defRPr/>
            </a:pPr>
            <a:r>
              <a:rPr lang="en-US" b="1">
                <a:solidFill>
                  <a:srgbClr val="111111"/>
                </a:solidFill>
                <a:latin typeface="+mj-lt"/>
              </a:rPr>
              <a:t>The diagram shows  three physical CPUs each having two logical cores</a:t>
            </a:r>
          </a:p>
        </p:txBody>
      </p:sp>
      <p:pic>
        <p:nvPicPr>
          <p:cNvPr id="5" name="Picture 4">
            <a:extLst>
              <a:ext uri="{FF2B5EF4-FFF2-40B4-BE49-F238E27FC236}">
                <a16:creationId xmlns:a16="http://schemas.microsoft.com/office/drawing/2014/main" id="{7F5CA568-7FA2-49FA-9CC8-3FF86F5E3E1A}"/>
              </a:ext>
            </a:extLst>
          </p:cNvPr>
          <p:cNvPicPr>
            <a:picLocks noChangeAspect="1"/>
          </p:cNvPicPr>
          <p:nvPr/>
        </p:nvPicPr>
        <p:blipFill>
          <a:blip r:embed="rId3"/>
          <a:stretch>
            <a:fillRect/>
          </a:stretch>
        </p:blipFill>
        <p:spPr>
          <a:xfrm>
            <a:off x="490592" y="1581703"/>
            <a:ext cx="5226723" cy="3805590"/>
          </a:xfrm>
          <a:prstGeom prst="rect">
            <a:avLst/>
          </a:prstGeom>
        </p:spPr>
      </p:pic>
      <p:pic>
        <p:nvPicPr>
          <p:cNvPr id="8" name="Picture 7">
            <a:extLst>
              <a:ext uri="{FF2B5EF4-FFF2-40B4-BE49-F238E27FC236}">
                <a16:creationId xmlns:a16="http://schemas.microsoft.com/office/drawing/2014/main" id="{759D5FF2-0443-413C-B9A8-21BAD0285D09}"/>
              </a:ext>
            </a:extLst>
          </p:cNvPr>
          <p:cNvPicPr>
            <a:picLocks noChangeAspect="1"/>
          </p:cNvPicPr>
          <p:nvPr/>
        </p:nvPicPr>
        <p:blipFill>
          <a:blip r:embed="rId4"/>
          <a:stretch>
            <a:fillRect/>
          </a:stretch>
        </p:blipFill>
        <p:spPr>
          <a:xfrm>
            <a:off x="6369273" y="1560187"/>
            <a:ext cx="5402135" cy="3817591"/>
          </a:xfrm>
          <a:prstGeom prst="rect">
            <a:avLst/>
          </a:prstGeom>
        </p:spPr>
      </p:pic>
      <p:sp>
        <p:nvSpPr>
          <p:cNvPr id="10" name="TextBox 9">
            <a:extLst>
              <a:ext uri="{FF2B5EF4-FFF2-40B4-BE49-F238E27FC236}">
                <a16:creationId xmlns:a16="http://schemas.microsoft.com/office/drawing/2014/main" id="{F670F2A6-E8D9-4B1C-8F99-6427FF9BDC9F}"/>
              </a:ext>
            </a:extLst>
          </p:cNvPr>
          <p:cNvSpPr txBox="1"/>
          <p:nvPr/>
        </p:nvSpPr>
        <p:spPr>
          <a:xfrm>
            <a:off x="6261693" y="5495716"/>
            <a:ext cx="5588196" cy="923330"/>
          </a:xfrm>
          <a:prstGeom prst="rect">
            <a:avLst/>
          </a:prstGeom>
          <a:noFill/>
        </p:spPr>
        <p:txBody>
          <a:bodyPr wrap="square">
            <a:spAutoFit/>
          </a:bodyPr>
          <a:lstStyle/>
          <a:p>
            <a:pPr algn="ctr">
              <a:spcBef>
                <a:spcPts val="1500"/>
              </a:spcBef>
              <a:spcAft>
                <a:spcPts val="1500"/>
              </a:spcAft>
              <a:buClr>
                <a:srgbClr val="973735"/>
              </a:buClr>
              <a:buSzPct val="50000"/>
              <a:tabLst>
                <a:tab pos="241300" algn="l"/>
              </a:tabLst>
              <a:defRPr/>
            </a:pPr>
            <a:r>
              <a:rPr lang="en-US" b="1">
                <a:solidFill>
                  <a:srgbClr val="111111"/>
                </a:solidFill>
                <a:latin typeface="+mj-lt"/>
              </a:rPr>
              <a:t>The diagram shows a CPU with four logical core each having its own memory and then shared memory between thems</a:t>
            </a:r>
          </a:p>
        </p:txBody>
      </p:sp>
      <p:sp>
        <p:nvSpPr>
          <p:cNvPr id="13" name="Title 1">
            <a:extLst>
              <a:ext uri="{FF2B5EF4-FFF2-40B4-BE49-F238E27FC236}">
                <a16:creationId xmlns:a16="http://schemas.microsoft.com/office/drawing/2014/main" id="{54BD314F-B215-4935-86AA-C0F53B7C880C}"/>
              </a:ext>
            </a:extLst>
          </p:cNvPr>
          <p:cNvSpPr>
            <a:spLocks noGrp="1"/>
          </p:cNvSpPr>
          <p:nvPr>
            <p:ph type="title"/>
          </p:nvPr>
        </p:nvSpPr>
        <p:spPr>
          <a:xfrm>
            <a:off x="396763" y="720006"/>
            <a:ext cx="11500269" cy="575433"/>
          </a:xfrm>
        </p:spPr>
        <p:txBody>
          <a:bodyPr>
            <a:noAutofit/>
          </a:bodyPr>
          <a:lstStyle/>
          <a:p>
            <a:r>
              <a:rPr lang="en-US" sz="4000" b="1"/>
              <a:t>Multiple Core Processors</a:t>
            </a:r>
            <a:endParaRPr lang="en-US" sz="4000" b="1" dirty="0"/>
          </a:p>
        </p:txBody>
      </p:sp>
    </p:spTree>
    <p:extLst>
      <p:ext uri="{BB962C8B-B14F-4D97-AF65-F5344CB8AC3E}">
        <p14:creationId xmlns:p14="http://schemas.microsoft.com/office/powerpoint/2010/main" val="2121644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9/27/2024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Hyper-Threading (HT)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9039" y="1361081"/>
            <a:ext cx="12261039" cy="3293209"/>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Hyper-threading (HT) technology is a proprietary technology that was developed by Intel that improves the parallelization of computations that are performed on x86 processors</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It was first introduced in Xeon server processors in 2002. HT enabled single processor chips run with two virtual (logical) cores and are capable of executing two tasks at a time</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following diagram shows the difference between single and multi-core chips:</a:t>
            </a:r>
          </a:p>
        </p:txBody>
      </p:sp>
      <p:pic>
        <p:nvPicPr>
          <p:cNvPr id="12" name="Picture 11">
            <a:extLst>
              <a:ext uri="{FF2B5EF4-FFF2-40B4-BE49-F238E27FC236}">
                <a16:creationId xmlns:a16="http://schemas.microsoft.com/office/drawing/2014/main" id="{5D3C50A6-56D8-4660-BE11-AE35865A1A9E}"/>
              </a:ext>
            </a:extLst>
          </p:cNvPr>
          <p:cNvPicPr>
            <a:picLocks noChangeAspect="1"/>
          </p:cNvPicPr>
          <p:nvPr/>
        </p:nvPicPr>
        <p:blipFill>
          <a:blip r:embed="rId3"/>
          <a:stretch>
            <a:fillRect/>
          </a:stretch>
        </p:blipFill>
        <p:spPr>
          <a:xfrm>
            <a:off x="3611565" y="4317601"/>
            <a:ext cx="4912596" cy="2112832"/>
          </a:xfrm>
          <a:prstGeom prst="rect">
            <a:avLst/>
          </a:prstGeom>
          <a:ln w="19050">
            <a:solidFill>
              <a:schemeClr val="accent1"/>
            </a:solidFill>
          </a:ln>
        </p:spPr>
      </p:pic>
    </p:spTree>
    <p:extLst>
      <p:ext uri="{BB962C8B-B14F-4D97-AF65-F5344CB8AC3E}">
        <p14:creationId xmlns:p14="http://schemas.microsoft.com/office/powerpoint/2010/main" val="871708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9/27/2024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Hyper-Threading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9039" y="1378596"/>
            <a:ext cx="7572680" cy="4973413"/>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Each of these logical cores is called a hardware thread and can be scheduled separately by the operating system (OS) scheduler</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Even though each hardware thread (logical core) appears as a separate core for the OS to schedule, only one logical core per physical core can execute a software instruction at a time</a:t>
            </a:r>
          </a:p>
        </p:txBody>
      </p:sp>
      <p:pic>
        <p:nvPicPr>
          <p:cNvPr id="5" name="Picture 4">
            <a:extLst>
              <a:ext uri="{FF2B5EF4-FFF2-40B4-BE49-F238E27FC236}">
                <a16:creationId xmlns:a16="http://schemas.microsoft.com/office/drawing/2014/main" id="{58C4D6F6-931C-45A2-9B86-E71610980723}"/>
              </a:ext>
            </a:extLst>
          </p:cNvPr>
          <p:cNvPicPr>
            <a:picLocks noChangeAspect="1"/>
          </p:cNvPicPr>
          <p:nvPr/>
        </p:nvPicPr>
        <p:blipFill>
          <a:blip r:embed="rId3"/>
          <a:stretch>
            <a:fillRect/>
          </a:stretch>
        </p:blipFill>
        <p:spPr>
          <a:xfrm>
            <a:off x="7483763" y="1600200"/>
            <a:ext cx="4648603" cy="4507977"/>
          </a:xfrm>
          <a:prstGeom prst="rect">
            <a:avLst/>
          </a:prstGeom>
        </p:spPr>
      </p:pic>
    </p:spTree>
    <p:extLst>
      <p:ext uri="{BB962C8B-B14F-4D97-AF65-F5344CB8AC3E}">
        <p14:creationId xmlns:p14="http://schemas.microsoft.com/office/powerpoint/2010/main" val="403770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9/27/2024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Hyper-Threading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9040" y="1490568"/>
            <a:ext cx="12135143"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are a few examples of processor configurations and the number of tasks that they can perform:</a:t>
            </a:r>
          </a:p>
        </p:txBody>
      </p:sp>
      <p:sp>
        <p:nvSpPr>
          <p:cNvPr id="8" name="TextBox 7">
            <a:extLst>
              <a:ext uri="{FF2B5EF4-FFF2-40B4-BE49-F238E27FC236}">
                <a16:creationId xmlns:a16="http://schemas.microsoft.com/office/drawing/2014/main" id="{9604B557-6EE4-4B1F-BF92-D7A61BAE1037}"/>
              </a:ext>
            </a:extLst>
          </p:cNvPr>
          <p:cNvSpPr txBox="1"/>
          <p:nvPr/>
        </p:nvSpPr>
        <p:spPr>
          <a:xfrm>
            <a:off x="83743" y="2383120"/>
            <a:ext cx="11813289" cy="4045788"/>
          </a:xfrm>
          <a:prstGeom prst="rect">
            <a:avLst/>
          </a:prstGeom>
          <a:noFill/>
        </p:spPr>
        <p:txBody>
          <a:bodyPr wrap="square">
            <a:spAutoFit/>
          </a:bodyPr>
          <a:lstStyle/>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 single-core chip</a:t>
            </a:r>
            <a:r>
              <a:rPr lang="en-US" sz="2300"/>
              <a:t>: One task at a time</a:t>
            </a:r>
          </a:p>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an HT-enabled single-core chip</a:t>
            </a:r>
            <a:r>
              <a:rPr lang="en-US" sz="2300"/>
              <a:t>: Two tasks at a time</a:t>
            </a:r>
          </a:p>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 dual-core chip</a:t>
            </a:r>
            <a:r>
              <a:rPr lang="en-US" sz="2300"/>
              <a:t>: Two tasks at a time</a:t>
            </a:r>
          </a:p>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an HT-enabled dual-core chip</a:t>
            </a:r>
            <a:r>
              <a:rPr lang="en-US" sz="2300"/>
              <a:t>: Four tasks at a time</a:t>
            </a:r>
          </a:p>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 quad-core chip</a:t>
            </a:r>
            <a:r>
              <a:rPr lang="en-US" sz="2300"/>
              <a:t>: Four tasks at a time</a:t>
            </a:r>
          </a:p>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an HT-enabled quad-core chip</a:t>
            </a:r>
            <a:r>
              <a:rPr lang="en-US" sz="2300"/>
              <a:t>: Eight tasks at a time</a:t>
            </a:r>
          </a:p>
        </p:txBody>
      </p:sp>
    </p:spTree>
    <p:extLst>
      <p:ext uri="{BB962C8B-B14F-4D97-AF65-F5344CB8AC3E}">
        <p14:creationId xmlns:p14="http://schemas.microsoft.com/office/powerpoint/2010/main" val="1371304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6D3DEF-1EDF-4372-9A41-2FE8E2DE6E47}"/>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5504DCDC-BFB7-4F20-804C-9E0A23D40691}"/>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6" name="Title 1">
            <a:extLst>
              <a:ext uri="{FF2B5EF4-FFF2-40B4-BE49-F238E27FC236}">
                <a16:creationId xmlns:a16="http://schemas.microsoft.com/office/drawing/2014/main" id="{A1D82BAA-9EAE-4BFD-9287-561F5365FBFB}"/>
              </a:ext>
            </a:extLst>
          </p:cNvPr>
          <p:cNvSpPr>
            <a:spLocks noGrp="1"/>
          </p:cNvSpPr>
          <p:nvPr>
            <p:ph type="title"/>
          </p:nvPr>
        </p:nvSpPr>
        <p:spPr>
          <a:xfrm>
            <a:off x="396763" y="720006"/>
            <a:ext cx="11500269" cy="575433"/>
          </a:xfrm>
        </p:spPr>
        <p:txBody>
          <a:bodyPr>
            <a:noAutofit/>
          </a:bodyPr>
          <a:lstStyle/>
          <a:p>
            <a:r>
              <a:rPr lang="en-US" sz="4000" b="1"/>
              <a:t>Understanding Flynn’s Taxonomy</a:t>
            </a:r>
            <a:endParaRPr lang="en-US" sz="4000" b="1" dirty="0"/>
          </a:p>
        </p:txBody>
      </p:sp>
      <p:sp>
        <p:nvSpPr>
          <p:cNvPr id="8" name="TextBox 7">
            <a:extLst>
              <a:ext uri="{FF2B5EF4-FFF2-40B4-BE49-F238E27FC236}">
                <a16:creationId xmlns:a16="http://schemas.microsoft.com/office/drawing/2014/main" id="{C6F6E811-A0BA-4DCF-85BC-7A8F44EA90A4}"/>
              </a:ext>
            </a:extLst>
          </p:cNvPr>
          <p:cNvSpPr txBox="1"/>
          <p:nvPr/>
        </p:nvSpPr>
        <p:spPr>
          <a:xfrm>
            <a:off x="-62120" y="1432447"/>
            <a:ext cx="12207737"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Flynn classified computer architectures into four categories based on the number of concurrent instruction (or control) streams and data streams:</a:t>
            </a:r>
          </a:p>
        </p:txBody>
      </p:sp>
      <p:sp>
        <p:nvSpPr>
          <p:cNvPr id="10" name="TextBox 9">
            <a:extLst>
              <a:ext uri="{FF2B5EF4-FFF2-40B4-BE49-F238E27FC236}">
                <a16:creationId xmlns:a16="http://schemas.microsoft.com/office/drawing/2014/main" id="{1BA076F4-C31E-48F5-80E9-0B22B408902A}"/>
              </a:ext>
            </a:extLst>
          </p:cNvPr>
          <p:cNvSpPr txBox="1"/>
          <p:nvPr/>
        </p:nvSpPr>
        <p:spPr>
          <a:xfrm>
            <a:off x="-30147" y="2255426"/>
            <a:ext cx="12175763" cy="1508105"/>
          </a:xfrm>
          <a:prstGeom prst="rect">
            <a:avLst/>
          </a:prstGeom>
          <a:noFill/>
        </p:spPr>
        <p:txBody>
          <a:bodyPr wrap="square">
            <a:spAutoFit/>
          </a:bodyPr>
          <a:lstStyle/>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b="1"/>
              <a:t>Single Instruction, Single Data (SISD)</a:t>
            </a:r>
            <a:r>
              <a:rPr lang="en-US" sz="2300"/>
              <a:t>: In this model, there is a single control unit and a single instruction stream. These systems can only execute one instruction at a time without any parallel processing. All single-core processor machines are based on the SISD architecture</a:t>
            </a:r>
          </a:p>
        </p:txBody>
      </p:sp>
      <p:pic>
        <p:nvPicPr>
          <p:cNvPr id="16" name="Picture 15">
            <a:extLst>
              <a:ext uri="{FF2B5EF4-FFF2-40B4-BE49-F238E27FC236}">
                <a16:creationId xmlns:a16="http://schemas.microsoft.com/office/drawing/2014/main" id="{ADB27BB5-C9BB-4555-AC86-BEA281D20F65}"/>
              </a:ext>
            </a:extLst>
          </p:cNvPr>
          <p:cNvPicPr>
            <a:picLocks noChangeAspect="1"/>
          </p:cNvPicPr>
          <p:nvPr/>
        </p:nvPicPr>
        <p:blipFill>
          <a:blip r:embed="rId3"/>
          <a:stretch>
            <a:fillRect/>
          </a:stretch>
        </p:blipFill>
        <p:spPr>
          <a:xfrm>
            <a:off x="3355617" y="3538479"/>
            <a:ext cx="2879532" cy="2907986"/>
          </a:xfrm>
          <a:prstGeom prst="rect">
            <a:avLst/>
          </a:prstGeom>
        </p:spPr>
      </p:pic>
      <p:pic>
        <p:nvPicPr>
          <p:cNvPr id="20" name="Picture 19">
            <a:extLst>
              <a:ext uri="{FF2B5EF4-FFF2-40B4-BE49-F238E27FC236}">
                <a16:creationId xmlns:a16="http://schemas.microsoft.com/office/drawing/2014/main" id="{CFA3B10B-3854-4632-8770-A6EDBB39BD51}"/>
              </a:ext>
            </a:extLst>
          </p:cNvPr>
          <p:cNvPicPr>
            <a:picLocks noChangeAspect="1"/>
          </p:cNvPicPr>
          <p:nvPr/>
        </p:nvPicPr>
        <p:blipFill>
          <a:blip r:embed="rId4"/>
          <a:stretch>
            <a:fillRect/>
          </a:stretch>
        </p:blipFill>
        <p:spPr>
          <a:xfrm>
            <a:off x="7030199" y="3544415"/>
            <a:ext cx="2372218" cy="2902050"/>
          </a:xfrm>
          <a:prstGeom prst="rect">
            <a:avLst/>
          </a:prstGeom>
        </p:spPr>
      </p:pic>
    </p:spTree>
    <p:extLst>
      <p:ext uri="{BB962C8B-B14F-4D97-AF65-F5344CB8AC3E}">
        <p14:creationId xmlns:p14="http://schemas.microsoft.com/office/powerpoint/2010/main" val="4268340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6D3DEF-1EDF-4372-9A41-2FE8E2DE6E47}"/>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5504DCDC-BFB7-4F20-804C-9E0A23D40691}"/>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6" name="Title 1">
            <a:extLst>
              <a:ext uri="{FF2B5EF4-FFF2-40B4-BE49-F238E27FC236}">
                <a16:creationId xmlns:a16="http://schemas.microsoft.com/office/drawing/2014/main" id="{A1D82BAA-9EAE-4BFD-9287-561F5365FBFB}"/>
              </a:ext>
            </a:extLst>
          </p:cNvPr>
          <p:cNvSpPr>
            <a:spLocks noGrp="1"/>
          </p:cNvSpPr>
          <p:nvPr>
            <p:ph type="title"/>
          </p:nvPr>
        </p:nvSpPr>
        <p:spPr>
          <a:xfrm>
            <a:off x="396763" y="720006"/>
            <a:ext cx="11500269" cy="575433"/>
          </a:xfrm>
        </p:spPr>
        <p:txBody>
          <a:bodyPr>
            <a:noAutofit/>
          </a:bodyPr>
          <a:lstStyle/>
          <a:p>
            <a:r>
              <a:rPr lang="en-US" sz="4000" b="1"/>
              <a:t>Understanding Flynn’s Taxonomy</a:t>
            </a:r>
            <a:endParaRPr lang="en-US" sz="4000" b="1" dirty="0"/>
          </a:p>
        </p:txBody>
      </p:sp>
      <p:sp>
        <p:nvSpPr>
          <p:cNvPr id="10" name="TextBox 9">
            <a:extLst>
              <a:ext uri="{FF2B5EF4-FFF2-40B4-BE49-F238E27FC236}">
                <a16:creationId xmlns:a16="http://schemas.microsoft.com/office/drawing/2014/main" id="{1BA076F4-C31E-48F5-80E9-0B22B408902A}"/>
              </a:ext>
            </a:extLst>
          </p:cNvPr>
          <p:cNvSpPr txBox="1"/>
          <p:nvPr/>
        </p:nvSpPr>
        <p:spPr>
          <a:xfrm>
            <a:off x="-111815" y="1383263"/>
            <a:ext cx="12008847" cy="1862048"/>
          </a:xfrm>
          <a:prstGeom prst="rect">
            <a:avLst/>
          </a:prstGeom>
          <a:noFill/>
        </p:spPr>
        <p:txBody>
          <a:bodyPr wrap="square">
            <a:spAutoFit/>
          </a:bodyPr>
          <a:lstStyle/>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b="1"/>
              <a:t>Single Instruction, Multiple Data (SIMD)</a:t>
            </a:r>
            <a:r>
              <a:rPr lang="en-US" sz="2300"/>
              <a:t>: In this model, we have a single instruction stream and multiple data streams. The same instruction stream is applied to multiple data streams in parallel. This is handy in speculativeapproach scenarios where we have multiple algorithms for data and we don’t know which one will be faster. It provides the same input to all the algorithms and runs them in parallel on multiple processors</a:t>
            </a:r>
            <a:endParaRPr lang="en-US"/>
          </a:p>
        </p:txBody>
      </p:sp>
      <p:pic>
        <p:nvPicPr>
          <p:cNvPr id="3" name="Picture 2">
            <a:extLst>
              <a:ext uri="{FF2B5EF4-FFF2-40B4-BE49-F238E27FC236}">
                <a16:creationId xmlns:a16="http://schemas.microsoft.com/office/drawing/2014/main" id="{84034B86-4120-4D5B-B539-0CD373014D3C}"/>
              </a:ext>
            </a:extLst>
          </p:cNvPr>
          <p:cNvPicPr>
            <a:picLocks noChangeAspect="1"/>
          </p:cNvPicPr>
          <p:nvPr/>
        </p:nvPicPr>
        <p:blipFill>
          <a:blip r:embed="rId3"/>
          <a:stretch>
            <a:fillRect/>
          </a:stretch>
        </p:blipFill>
        <p:spPr>
          <a:xfrm>
            <a:off x="1251319" y="3245311"/>
            <a:ext cx="3171594" cy="3180143"/>
          </a:xfrm>
          <a:prstGeom prst="rect">
            <a:avLst/>
          </a:prstGeom>
        </p:spPr>
      </p:pic>
      <p:pic>
        <p:nvPicPr>
          <p:cNvPr id="9" name="Picture 8">
            <a:extLst>
              <a:ext uri="{FF2B5EF4-FFF2-40B4-BE49-F238E27FC236}">
                <a16:creationId xmlns:a16="http://schemas.microsoft.com/office/drawing/2014/main" id="{2AEF240B-DFFB-4D08-AE49-02D7D46C1B9E}"/>
              </a:ext>
            </a:extLst>
          </p:cNvPr>
          <p:cNvPicPr>
            <a:picLocks noChangeAspect="1"/>
          </p:cNvPicPr>
          <p:nvPr/>
        </p:nvPicPr>
        <p:blipFill>
          <a:blip r:embed="rId4"/>
          <a:stretch>
            <a:fillRect/>
          </a:stretch>
        </p:blipFill>
        <p:spPr>
          <a:xfrm>
            <a:off x="5448217" y="3260800"/>
            <a:ext cx="5382382" cy="3180143"/>
          </a:xfrm>
          <a:prstGeom prst="rect">
            <a:avLst/>
          </a:prstGeom>
        </p:spPr>
      </p:pic>
    </p:spTree>
    <p:extLst>
      <p:ext uri="{BB962C8B-B14F-4D97-AF65-F5344CB8AC3E}">
        <p14:creationId xmlns:p14="http://schemas.microsoft.com/office/powerpoint/2010/main" val="39675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6D3DEF-1EDF-4372-9A41-2FE8E2DE6E47}"/>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5504DCDC-BFB7-4F20-804C-9E0A23D40691}"/>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6" name="Title 1">
            <a:extLst>
              <a:ext uri="{FF2B5EF4-FFF2-40B4-BE49-F238E27FC236}">
                <a16:creationId xmlns:a16="http://schemas.microsoft.com/office/drawing/2014/main" id="{A1D82BAA-9EAE-4BFD-9287-561F5365FBFB}"/>
              </a:ext>
            </a:extLst>
          </p:cNvPr>
          <p:cNvSpPr>
            <a:spLocks noGrp="1"/>
          </p:cNvSpPr>
          <p:nvPr>
            <p:ph type="title"/>
          </p:nvPr>
        </p:nvSpPr>
        <p:spPr>
          <a:xfrm>
            <a:off x="396763" y="720006"/>
            <a:ext cx="11500269" cy="575433"/>
          </a:xfrm>
        </p:spPr>
        <p:txBody>
          <a:bodyPr>
            <a:noAutofit/>
          </a:bodyPr>
          <a:lstStyle/>
          <a:p>
            <a:r>
              <a:rPr lang="en-US" sz="4000" b="1"/>
              <a:t>Understanding Flynn’s Taxonomy</a:t>
            </a:r>
            <a:endParaRPr lang="en-US" sz="4000" b="1" dirty="0"/>
          </a:p>
        </p:txBody>
      </p:sp>
      <p:sp>
        <p:nvSpPr>
          <p:cNvPr id="10" name="TextBox 9">
            <a:extLst>
              <a:ext uri="{FF2B5EF4-FFF2-40B4-BE49-F238E27FC236}">
                <a16:creationId xmlns:a16="http://schemas.microsoft.com/office/drawing/2014/main" id="{1BA076F4-C31E-48F5-80E9-0B22B408902A}"/>
              </a:ext>
            </a:extLst>
          </p:cNvPr>
          <p:cNvSpPr txBox="1"/>
          <p:nvPr/>
        </p:nvSpPr>
        <p:spPr>
          <a:xfrm>
            <a:off x="-139146" y="1369511"/>
            <a:ext cx="12036178" cy="1508105"/>
          </a:xfrm>
          <a:prstGeom prst="rect">
            <a:avLst/>
          </a:prstGeom>
          <a:noFill/>
        </p:spPr>
        <p:txBody>
          <a:bodyPr wrap="square">
            <a:spAutoFit/>
          </a:bodyPr>
          <a:lstStyle/>
          <a:p>
            <a:pPr marL="514350" indent="-230188" algn="just">
              <a:spcBef>
                <a:spcPts val="1000"/>
              </a:spcBef>
              <a:spcAft>
                <a:spcPts val="300"/>
              </a:spcAft>
              <a:buClr>
                <a:srgbClr val="973735"/>
              </a:buClr>
              <a:buSzPct val="70000"/>
              <a:buFont typeface="Wingdings" panose="05000000000000000000" pitchFamily="2" charset="2"/>
              <a:buChar char="§"/>
              <a:defRPr/>
            </a:pPr>
            <a:r>
              <a:rPr lang="en-US" sz="2300" b="1"/>
              <a:t>Multiple Instructions, Single Data (MISD)</a:t>
            </a:r>
            <a:r>
              <a:rPr lang="en-US" sz="2300"/>
              <a:t>: In this model, multiple instructions operate on one data stream. Therefore, multiple operations can be applied in parallel on the same data source. This is generally used for fault tolerance and in space shuttle flight control computers</a:t>
            </a:r>
          </a:p>
        </p:txBody>
      </p:sp>
      <p:pic>
        <p:nvPicPr>
          <p:cNvPr id="3" name="Picture 2">
            <a:extLst>
              <a:ext uri="{FF2B5EF4-FFF2-40B4-BE49-F238E27FC236}">
                <a16:creationId xmlns:a16="http://schemas.microsoft.com/office/drawing/2014/main" id="{F165C139-3A70-4FCE-8C08-C508EA883EA3}"/>
              </a:ext>
            </a:extLst>
          </p:cNvPr>
          <p:cNvPicPr>
            <a:picLocks noChangeAspect="1"/>
          </p:cNvPicPr>
          <p:nvPr/>
        </p:nvPicPr>
        <p:blipFill>
          <a:blip r:embed="rId3"/>
          <a:stretch>
            <a:fillRect/>
          </a:stretch>
        </p:blipFill>
        <p:spPr>
          <a:xfrm>
            <a:off x="1242122" y="2844422"/>
            <a:ext cx="3568421" cy="3575406"/>
          </a:xfrm>
          <a:prstGeom prst="rect">
            <a:avLst/>
          </a:prstGeom>
        </p:spPr>
      </p:pic>
      <p:pic>
        <p:nvPicPr>
          <p:cNvPr id="12" name="Picture 11">
            <a:extLst>
              <a:ext uri="{FF2B5EF4-FFF2-40B4-BE49-F238E27FC236}">
                <a16:creationId xmlns:a16="http://schemas.microsoft.com/office/drawing/2014/main" id="{63FC626C-722F-43A7-A2C2-A2BB05C4E955}"/>
              </a:ext>
            </a:extLst>
          </p:cNvPr>
          <p:cNvPicPr>
            <a:picLocks noChangeAspect="1"/>
          </p:cNvPicPr>
          <p:nvPr/>
        </p:nvPicPr>
        <p:blipFill>
          <a:blip r:embed="rId4"/>
          <a:stretch>
            <a:fillRect/>
          </a:stretch>
        </p:blipFill>
        <p:spPr>
          <a:xfrm>
            <a:off x="5272661" y="2844422"/>
            <a:ext cx="5698314" cy="3575406"/>
          </a:xfrm>
          <a:prstGeom prst="rect">
            <a:avLst/>
          </a:prstGeom>
        </p:spPr>
      </p:pic>
    </p:spTree>
    <p:extLst>
      <p:ext uri="{BB962C8B-B14F-4D97-AF65-F5344CB8AC3E}">
        <p14:creationId xmlns:p14="http://schemas.microsoft.com/office/powerpoint/2010/main" val="3784323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6D3DEF-1EDF-4372-9A41-2FE8E2DE6E47}"/>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5504DCDC-BFB7-4F20-804C-9E0A23D40691}"/>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6" name="Title 1">
            <a:extLst>
              <a:ext uri="{FF2B5EF4-FFF2-40B4-BE49-F238E27FC236}">
                <a16:creationId xmlns:a16="http://schemas.microsoft.com/office/drawing/2014/main" id="{A1D82BAA-9EAE-4BFD-9287-561F5365FBFB}"/>
              </a:ext>
            </a:extLst>
          </p:cNvPr>
          <p:cNvSpPr>
            <a:spLocks noGrp="1"/>
          </p:cNvSpPr>
          <p:nvPr>
            <p:ph type="title"/>
          </p:nvPr>
        </p:nvSpPr>
        <p:spPr>
          <a:xfrm>
            <a:off x="396763" y="720006"/>
            <a:ext cx="11500269" cy="575433"/>
          </a:xfrm>
        </p:spPr>
        <p:txBody>
          <a:bodyPr>
            <a:noAutofit/>
          </a:bodyPr>
          <a:lstStyle/>
          <a:p>
            <a:r>
              <a:rPr lang="en-US" sz="4000" b="1"/>
              <a:t>Understanding Flynn’s Taxonomy</a:t>
            </a:r>
            <a:endParaRPr lang="en-US" sz="4000" b="1" dirty="0"/>
          </a:p>
        </p:txBody>
      </p:sp>
      <p:sp>
        <p:nvSpPr>
          <p:cNvPr id="10" name="TextBox 9">
            <a:extLst>
              <a:ext uri="{FF2B5EF4-FFF2-40B4-BE49-F238E27FC236}">
                <a16:creationId xmlns:a16="http://schemas.microsoft.com/office/drawing/2014/main" id="{1BA076F4-C31E-48F5-80E9-0B22B408902A}"/>
              </a:ext>
            </a:extLst>
          </p:cNvPr>
          <p:cNvSpPr txBox="1"/>
          <p:nvPr/>
        </p:nvSpPr>
        <p:spPr>
          <a:xfrm>
            <a:off x="-139146" y="1409267"/>
            <a:ext cx="12254946" cy="1508105"/>
          </a:xfrm>
          <a:prstGeom prst="rect">
            <a:avLst/>
          </a:prstGeom>
          <a:noFill/>
        </p:spPr>
        <p:txBody>
          <a:bodyPr wrap="square">
            <a:spAutoFit/>
          </a:bodyPr>
          <a:lstStyle/>
          <a:p>
            <a:pPr marL="514350" indent="-230188" algn="just">
              <a:spcBef>
                <a:spcPts val="1000"/>
              </a:spcBef>
              <a:spcAft>
                <a:spcPts val="300"/>
              </a:spcAft>
              <a:buClr>
                <a:srgbClr val="973735"/>
              </a:buClr>
              <a:buSzPct val="70000"/>
              <a:buFont typeface="Wingdings" panose="05000000000000000000" pitchFamily="2" charset="2"/>
              <a:buChar char="§"/>
              <a:defRPr/>
            </a:pPr>
            <a:r>
              <a:rPr lang="en-US" sz="2300" b="1"/>
              <a:t>Multiple Instructions, Multiple Data (MIMD)</a:t>
            </a:r>
            <a:r>
              <a:rPr lang="en-US" sz="2300"/>
              <a:t>: In this model, as the name suggests, we have multiple instruction streams and multiple data streams. Due to this, we can achieve true parallelism, where each processor can run different instructions on different data streams. Nowadays, this architecture is used by most computer systems</a:t>
            </a:r>
          </a:p>
        </p:txBody>
      </p:sp>
      <p:pic>
        <p:nvPicPr>
          <p:cNvPr id="9" name="Picture 8">
            <a:extLst>
              <a:ext uri="{FF2B5EF4-FFF2-40B4-BE49-F238E27FC236}">
                <a16:creationId xmlns:a16="http://schemas.microsoft.com/office/drawing/2014/main" id="{708F9829-DA0F-450F-9339-EC4892DE511F}"/>
              </a:ext>
            </a:extLst>
          </p:cNvPr>
          <p:cNvPicPr>
            <a:picLocks noChangeAspect="1"/>
          </p:cNvPicPr>
          <p:nvPr/>
        </p:nvPicPr>
        <p:blipFill>
          <a:blip r:embed="rId3"/>
          <a:stretch>
            <a:fillRect/>
          </a:stretch>
        </p:blipFill>
        <p:spPr>
          <a:xfrm>
            <a:off x="1096619" y="2792660"/>
            <a:ext cx="3614531" cy="3645557"/>
          </a:xfrm>
          <a:prstGeom prst="rect">
            <a:avLst/>
          </a:prstGeom>
        </p:spPr>
      </p:pic>
      <p:pic>
        <p:nvPicPr>
          <p:cNvPr id="7" name="Picture 6">
            <a:extLst>
              <a:ext uri="{FF2B5EF4-FFF2-40B4-BE49-F238E27FC236}">
                <a16:creationId xmlns:a16="http://schemas.microsoft.com/office/drawing/2014/main" id="{5F274858-F8A6-4FBF-8B5F-02C7AE732909}"/>
              </a:ext>
            </a:extLst>
          </p:cNvPr>
          <p:cNvPicPr>
            <a:picLocks noChangeAspect="1"/>
          </p:cNvPicPr>
          <p:nvPr/>
        </p:nvPicPr>
        <p:blipFill>
          <a:blip r:embed="rId4"/>
          <a:stretch>
            <a:fillRect/>
          </a:stretch>
        </p:blipFill>
        <p:spPr>
          <a:xfrm>
            <a:off x="5021750" y="2812538"/>
            <a:ext cx="6028082" cy="3645557"/>
          </a:xfrm>
          <a:prstGeom prst="rect">
            <a:avLst/>
          </a:prstGeom>
        </p:spPr>
      </p:pic>
    </p:spTree>
    <p:extLst>
      <p:ext uri="{BB962C8B-B14F-4D97-AF65-F5344CB8AC3E}">
        <p14:creationId xmlns:p14="http://schemas.microsoft.com/office/powerpoint/2010/main" val="3136180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FC3EEF0-C72F-4A80-8ED5-8BD0D6B696E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FA2C0E79-D3C3-4F5D-882A-20CF90B1AB33}"/>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6" name="Title 1">
            <a:extLst>
              <a:ext uri="{FF2B5EF4-FFF2-40B4-BE49-F238E27FC236}">
                <a16:creationId xmlns:a16="http://schemas.microsoft.com/office/drawing/2014/main" id="{7E2C3B71-42A8-4966-99D9-27875C63086F}"/>
              </a:ext>
            </a:extLst>
          </p:cNvPr>
          <p:cNvSpPr>
            <a:spLocks noGrp="1"/>
          </p:cNvSpPr>
          <p:nvPr>
            <p:ph type="title"/>
          </p:nvPr>
        </p:nvSpPr>
        <p:spPr>
          <a:xfrm>
            <a:off x="396763" y="720006"/>
            <a:ext cx="11500269" cy="575433"/>
          </a:xfrm>
        </p:spPr>
        <p:txBody>
          <a:bodyPr>
            <a:noAutofit/>
          </a:bodyPr>
          <a:lstStyle/>
          <a:p>
            <a:r>
              <a:rPr lang="en-US" sz="4000" b="1"/>
              <a:t>Understanding Serial Computing</a:t>
            </a:r>
            <a:endParaRPr lang="en-US" sz="4000" b="1" dirty="0"/>
          </a:p>
        </p:txBody>
      </p:sp>
      <p:sp>
        <p:nvSpPr>
          <p:cNvPr id="8" name="TextBox 7">
            <a:extLst>
              <a:ext uri="{FF2B5EF4-FFF2-40B4-BE49-F238E27FC236}">
                <a16:creationId xmlns:a16="http://schemas.microsoft.com/office/drawing/2014/main" id="{4EE98CC2-5B84-4F78-BE3C-F471CA02A7FC}"/>
              </a:ext>
            </a:extLst>
          </p:cNvPr>
          <p:cNvSpPr txBox="1"/>
          <p:nvPr/>
        </p:nvSpPr>
        <p:spPr>
          <a:xfrm>
            <a:off x="-62396" y="1404517"/>
            <a:ext cx="11897032" cy="220060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Traditionally, software has been written for </a:t>
            </a:r>
            <a:r>
              <a:rPr lang="en-US" sz="2600" b="1">
                <a:solidFill>
                  <a:srgbClr val="111111"/>
                </a:solidFill>
                <a:latin typeface="+mj-lt"/>
              </a:rPr>
              <a:t>serial</a:t>
            </a:r>
            <a:r>
              <a:rPr lang="en-US" sz="2600">
                <a:solidFill>
                  <a:srgbClr val="111111"/>
                </a:solidFill>
                <a:latin typeface="+mj-lt"/>
              </a:rPr>
              <a:t> computation:</a:t>
            </a:r>
          </a:p>
          <a:p>
            <a:pPr marL="514350" indent="-230188">
              <a:spcBef>
                <a:spcPts val="300"/>
              </a:spcBef>
              <a:spcAft>
                <a:spcPts val="300"/>
              </a:spcAft>
              <a:buClr>
                <a:srgbClr val="973735"/>
              </a:buClr>
              <a:buSzPct val="70000"/>
              <a:buFont typeface="Wingdings" panose="05000000000000000000" pitchFamily="2" charset="2"/>
              <a:buChar char="§"/>
              <a:defRPr/>
            </a:pPr>
            <a:r>
              <a:rPr lang="en-US" sz="2300"/>
              <a:t>A problem is broken into a discrete series of instructions</a:t>
            </a:r>
          </a:p>
          <a:p>
            <a:pPr marL="514350" indent="-230188">
              <a:spcBef>
                <a:spcPts val="300"/>
              </a:spcBef>
              <a:spcAft>
                <a:spcPts val="300"/>
              </a:spcAft>
              <a:buClr>
                <a:srgbClr val="973735"/>
              </a:buClr>
              <a:buSzPct val="70000"/>
              <a:buFont typeface="Wingdings" panose="05000000000000000000" pitchFamily="2" charset="2"/>
              <a:buChar char="§"/>
              <a:defRPr/>
            </a:pPr>
            <a:r>
              <a:rPr lang="en-US" sz="2300"/>
              <a:t>Instructions are executed sequentially one after another</a:t>
            </a:r>
          </a:p>
          <a:p>
            <a:pPr marL="514350" indent="-230188">
              <a:spcBef>
                <a:spcPts val="300"/>
              </a:spcBef>
              <a:spcAft>
                <a:spcPts val="300"/>
              </a:spcAft>
              <a:buClr>
                <a:srgbClr val="973735"/>
              </a:buClr>
              <a:buSzPct val="70000"/>
              <a:buFont typeface="Wingdings" panose="05000000000000000000" pitchFamily="2" charset="2"/>
              <a:buChar char="§"/>
              <a:defRPr/>
            </a:pPr>
            <a:r>
              <a:rPr lang="en-US" sz="2300"/>
              <a:t>Executed on a single processor</a:t>
            </a:r>
          </a:p>
          <a:p>
            <a:pPr marL="514350" indent="-230188">
              <a:spcBef>
                <a:spcPts val="300"/>
              </a:spcBef>
              <a:spcAft>
                <a:spcPts val="300"/>
              </a:spcAft>
              <a:buClr>
                <a:srgbClr val="973735"/>
              </a:buClr>
              <a:buSzPct val="70000"/>
              <a:buFont typeface="Wingdings" panose="05000000000000000000" pitchFamily="2" charset="2"/>
              <a:buChar char="§"/>
              <a:defRPr/>
            </a:pPr>
            <a:r>
              <a:rPr lang="en-US" sz="2300"/>
              <a:t>Only one instruction may execute at any moment in time</a:t>
            </a:r>
          </a:p>
        </p:txBody>
      </p:sp>
      <p:pic>
        <p:nvPicPr>
          <p:cNvPr id="10" name="Picture 9">
            <a:extLst>
              <a:ext uri="{FF2B5EF4-FFF2-40B4-BE49-F238E27FC236}">
                <a16:creationId xmlns:a16="http://schemas.microsoft.com/office/drawing/2014/main" id="{29EF1D74-4356-40FB-8D9E-5B8107A9EA87}"/>
              </a:ext>
            </a:extLst>
          </p:cNvPr>
          <p:cNvPicPr>
            <a:picLocks noChangeAspect="1"/>
          </p:cNvPicPr>
          <p:nvPr/>
        </p:nvPicPr>
        <p:blipFill>
          <a:blip r:embed="rId3"/>
          <a:stretch>
            <a:fillRect/>
          </a:stretch>
        </p:blipFill>
        <p:spPr>
          <a:xfrm>
            <a:off x="2976296" y="3648644"/>
            <a:ext cx="6386365" cy="2789351"/>
          </a:xfrm>
          <a:prstGeom prst="rect">
            <a:avLst/>
          </a:prstGeom>
        </p:spPr>
      </p:pic>
    </p:spTree>
    <p:extLst>
      <p:ext uri="{BB962C8B-B14F-4D97-AF65-F5344CB8AC3E}">
        <p14:creationId xmlns:p14="http://schemas.microsoft.com/office/powerpoint/2010/main" val="3601505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FC3EEF0-C72F-4A80-8ED5-8BD0D6B696E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FA2C0E79-D3C3-4F5D-882A-20CF90B1AB33}"/>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6" name="Title 1">
            <a:extLst>
              <a:ext uri="{FF2B5EF4-FFF2-40B4-BE49-F238E27FC236}">
                <a16:creationId xmlns:a16="http://schemas.microsoft.com/office/drawing/2014/main" id="{7E2C3B71-42A8-4966-99D9-27875C63086F}"/>
              </a:ext>
            </a:extLst>
          </p:cNvPr>
          <p:cNvSpPr>
            <a:spLocks noGrp="1"/>
          </p:cNvSpPr>
          <p:nvPr>
            <p:ph type="title"/>
          </p:nvPr>
        </p:nvSpPr>
        <p:spPr>
          <a:xfrm>
            <a:off x="396763" y="720006"/>
            <a:ext cx="11500269" cy="575433"/>
          </a:xfrm>
        </p:spPr>
        <p:txBody>
          <a:bodyPr>
            <a:noAutofit/>
          </a:bodyPr>
          <a:lstStyle/>
          <a:p>
            <a:r>
              <a:rPr lang="en-US" sz="4000" b="1"/>
              <a:t>Understanding Parallel Computing</a:t>
            </a:r>
            <a:endParaRPr lang="en-US" sz="4000" b="1" dirty="0"/>
          </a:p>
        </p:txBody>
      </p:sp>
      <p:sp>
        <p:nvSpPr>
          <p:cNvPr id="7" name="TextBox 6">
            <a:extLst>
              <a:ext uri="{FF2B5EF4-FFF2-40B4-BE49-F238E27FC236}">
                <a16:creationId xmlns:a16="http://schemas.microsoft.com/office/drawing/2014/main" id="{1C8C2390-7FC8-4FA6-81A2-616F79825937}"/>
              </a:ext>
            </a:extLst>
          </p:cNvPr>
          <p:cNvSpPr txBox="1"/>
          <p:nvPr/>
        </p:nvSpPr>
        <p:spPr>
          <a:xfrm>
            <a:off x="-70136" y="1335655"/>
            <a:ext cx="12185935" cy="89255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In the simplest sense, </a:t>
            </a:r>
            <a:r>
              <a:rPr lang="en-US" sz="2600" b="1">
                <a:solidFill>
                  <a:srgbClr val="111111"/>
                </a:solidFill>
                <a:latin typeface="+mj-lt"/>
              </a:rPr>
              <a:t>parallel computing </a:t>
            </a:r>
            <a:r>
              <a:rPr lang="en-US" sz="2600">
                <a:solidFill>
                  <a:srgbClr val="111111"/>
                </a:solidFill>
                <a:latin typeface="+mj-lt"/>
              </a:rPr>
              <a:t>is the simultaneous use of multiple compute resources to solve a computational problem:</a:t>
            </a:r>
          </a:p>
        </p:txBody>
      </p:sp>
      <p:pic>
        <p:nvPicPr>
          <p:cNvPr id="11" name="Picture 10">
            <a:extLst>
              <a:ext uri="{FF2B5EF4-FFF2-40B4-BE49-F238E27FC236}">
                <a16:creationId xmlns:a16="http://schemas.microsoft.com/office/drawing/2014/main" id="{0BEE9E57-8FCB-451C-BC68-1FD59B749E9A}"/>
              </a:ext>
            </a:extLst>
          </p:cNvPr>
          <p:cNvPicPr>
            <a:picLocks noChangeAspect="1"/>
          </p:cNvPicPr>
          <p:nvPr/>
        </p:nvPicPr>
        <p:blipFill>
          <a:blip r:embed="rId3"/>
          <a:stretch>
            <a:fillRect/>
          </a:stretch>
        </p:blipFill>
        <p:spPr>
          <a:xfrm>
            <a:off x="6826638" y="2348148"/>
            <a:ext cx="5229418" cy="4050008"/>
          </a:xfrm>
          <a:prstGeom prst="rect">
            <a:avLst/>
          </a:prstGeom>
        </p:spPr>
      </p:pic>
      <p:sp>
        <p:nvSpPr>
          <p:cNvPr id="12" name="TextBox 11">
            <a:extLst>
              <a:ext uri="{FF2B5EF4-FFF2-40B4-BE49-F238E27FC236}">
                <a16:creationId xmlns:a16="http://schemas.microsoft.com/office/drawing/2014/main" id="{7A5B6DE7-3210-4BF5-8848-FD8D34CD68A3}"/>
              </a:ext>
            </a:extLst>
          </p:cNvPr>
          <p:cNvSpPr txBox="1"/>
          <p:nvPr/>
        </p:nvSpPr>
        <p:spPr>
          <a:xfrm>
            <a:off x="-19240" y="2051005"/>
            <a:ext cx="6683541" cy="4504888"/>
          </a:xfrm>
          <a:prstGeom prst="rect">
            <a:avLst/>
          </a:prstGeom>
          <a:noFill/>
        </p:spPr>
        <p:txBody>
          <a:bodyPr wrap="square">
            <a:spAutoFit/>
          </a:bodyPr>
          <a:lstStyle/>
          <a:p>
            <a:pPr marL="514350" indent="-230188" algn="just">
              <a:lnSpc>
                <a:spcPct val="150000"/>
              </a:lnSpc>
              <a:spcBef>
                <a:spcPts val="300"/>
              </a:spcBef>
              <a:spcAft>
                <a:spcPts val="300"/>
              </a:spcAft>
              <a:buClr>
                <a:srgbClr val="973735"/>
              </a:buClr>
              <a:buSzPct val="70000"/>
              <a:buFont typeface="Wingdings" panose="05000000000000000000" pitchFamily="2" charset="2"/>
              <a:buChar char="§"/>
              <a:defRPr/>
            </a:pPr>
            <a:r>
              <a:rPr lang="en-US" sz="2300"/>
              <a:t>A problem is broken into discrete parts that can be solved concurrently</a:t>
            </a:r>
          </a:p>
          <a:p>
            <a:pPr marL="514350" indent="-230188" algn="just">
              <a:lnSpc>
                <a:spcPct val="150000"/>
              </a:lnSpc>
              <a:spcBef>
                <a:spcPts val="300"/>
              </a:spcBef>
              <a:spcAft>
                <a:spcPts val="300"/>
              </a:spcAft>
              <a:buClr>
                <a:srgbClr val="973735"/>
              </a:buClr>
              <a:buSzPct val="70000"/>
              <a:buFont typeface="Wingdings" panose="05000000000000000000" pitchFamily="2" charset="2"/>
              <a:buChar char="§"/>
              <a:defRPr/>
            </a:pPr>
            <a:r>
              <a:rPr lang="en-US" sz="2300"/>
              <a:t>Each part is further broken down to a series of instructions</a:t>
            </a:r>
          </a:p>
          <a:p>
            <a:pPr marL="514350" indent="-230188" algn="just">
              <a:lnSpc>
                <a:spcPct val="150000"/>
              </a:lnSpc>
              <a:spcBef>
                <a:spcPts val="300"/>
              </a:spcBef>
              <a:spcAft>
                <a:spcPts val="300"/>
              </a:spcAft>
              <a:buClr>
                <a:srgbClr val="973735"/>
              </a:buClr>
              <a:buSzPct val="70000"/>
              <a:buFont typeface="Wingdings" panose="05000000000000000000" pitchFamily="2" charset="2"/>
              <a:buChar char="§"/>
              <a:defRPr/>
            </a:pPr>
            <a:r>
              <a:rPr lang="en-US" sz="2300"/>
              <a:t>Instructions from each part execute simultaneously on different processors</a:t>
            </a:r>
          </a:p>
          <a:p>
            <a:pPr marL="514350" indent="-230188" algn="just">
              <a:lnSpc>
                <a:spcPct val="150000"/>
              </a:lnSpc>
              <a:spcBef>
                <a:spcPts val="300"/>
              </a:spcBef>
              <a:spcAft>
                <a:spcPts val="300"/>
              </a:spcAft>
              <a:buClr>
                <a:srgbClr val="973735"/>
              </a:buClr>
              <a:buSzPct val="70000"/>
              <a:buFont typeface="Wingdings" panose="05000000000000000000" pitchFamily="2" charset="2"/>
              <a:buChar char="§"/>
              <a:defRPr/>
            </a:pPr>
            <a:r>
              <a:rPr lang="en-US" sz="2300"/>
              <a:t>An overall control/coordination mechanism is employed</a:t>
            </a:r>
          </a:p>
        </p:txBody>
      </p:sp>
    </p:spTree>
    <p:extLst>
      <p:ext uri="{BB962C8B-B14F-4D97-AF65-F5344CB8AC3E}">
        <p14:creationId xmlns:p14="http://schemas.microsoft.com/office/powerpoint/2010/main" val="172424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456768"/>
            <a:ext cx="11720551" cy="4883128"/>
          </a:xfrm>
        </p:spPr>
        <p:txBody>
          <a:bodyPr>
            <a:noAutofit/>
          </a:bodyPr>
          <a:lstStyle/>
          <a:p>
            <a:pPr marL="342900" indent="-342900">
              <a:lnSpc>
                <a:spcPct val="100000"/>
              </a:lnSpc>
              <a:buClr>
                <a:srgbClr val="973735"/>
              </a:buClr>
              <a:buSzPct val="50000"/>
              <a:buFont typeface="Wingdings" pitchFamily="2" charset="2"/>
              <a:buChar char="u"/>
              <a:defRPr/>
            </a:pPr>
            <a:r>
              <a:rPr lang="en-US" sz="2400"/>
              <a:t>Overview Mono-Processor Systems and Multiprocessor Systems</a:t>
            </a:r>
          </a:p>
          <a:p>
            <a:pPr marL="342900" indent="-342900">
              <a:lnSpc>
                <a:spcPct val="100000"/>
              </a:lnSpc>
              <a:buClr>
                <a:srgbClr val="973735"/>
              </a:buClr>
              <a:buSzPct val="50000"/>
              <a:buFont typeface="Wingdings" pitchFamily="2" charset="2"/>
              <a:buChar char="u"/>
              <a:defRPr/>
            </a:pPr>
            <a:r>
              <a:rPr lang="en-US" sz="2400"/>
              <a:t>Overview Multiple Core Processors and Hyper-Threading </a:t>
            </a:r>
          </a:p>
          <a:p>
            <a:pPr marL="342900" indent="-342900">
              <a:lnSpc>
                <a:spcPct val="100000"/>
              </a:lnSpc>
              <a:buClr>
                <a:srgbClr val="973735"/>
              </a:buClr>
              <a:buSzPct val="50000"/>
              <a:buFont typeface="Wingdings" pitchFamily="2" charset="2"/>
              <a:buChar char="u"/>
              <a:defRPr/>
            </a:pPr>
            <a:r>
              <a:rPr lang="en-US" sz="2400"/>
              <a:t>Overview Flynn’s Taxonomy</a:t>
            </a:r>
          </a:p>
          <a:p>
            <a:pPr marL="342900" indent="-342900">
              <a:lnSpc>
                <a:spcPct val="100000"/>
              </a:lnSpc>
              <a:buClr>
                <a:srgbClr val="973735"/>
              </a:buClr>
              <a:buSzPct val="50000"/>
              <a:buFont typeface="Wingdings" pitchFamily="2" charset="2"/>
              <a:buChar char="u"/>
              <a:defRPr/>
            </a:pPr>
            <a:r>
              <a:rPr lang="en-US" sz="2400"/>
              <a:t>Describe about Serial Computing</a:t>
            </a:r>
          </a:p>
          <a:p>
            <a:pPr marL="342900" indent="-342900">
              <a:lnSpc>
                <a:spcPct val="100000"/>
              </a:lnSpc>
              <a:buClr>
                <a:srgbClr val="973735"/>
              </a:buClr>
              <a:buSzPct val="50000"/>
              <a:buFont typeface="Wingdings" pitchFamily="2" charset="2"/>
              <a:buChar char="u"/>
              <a:defRPr/>
            </a:pPr>
            <a:r>
              <a:rPr lang="en-US" sz="2400"/>
              <a:t>Describe about Parallel Computing</a:t>
            </a:r>
          </a:p>
          <a:p>
            <a:pPr marL="342900" indent="-342900">
              <a:lnSpc>
                <a:spcPct val="100000"/>
              </a:lnSpc>
              <a:buClr>
                <a:srgbClr val="973735"/>
              </a:buClr>
              <a:buSzPct val="50000"/>
              <a:buFont typeface="Wingdings" pitchFamily="2" charset="2"/>
              <a:buChar char="u"/>
              <a:defRPr/>
            </a:pPr>
            <a:r>
              <a:rPr lang="en-US" sz="2400"/>
              <a:t>Overview The Parallel Programming Architecture</a:t>
            </a:r>
          </a:p>
          <a:p>
            <a:pPr marL="342900" indent="-342900">
              <a:lnSpc>
                <a:spcPct val="100000"/>
              </a:lnSpc>
              <a:buClr>
                <a:srgbClr val="973735"/>
              </a:buClr>
              <a:buSzPct val="50000"/>
              <a:buFont typeface="Wingdings" pitchFamily="2" charset="2"/>
              <a:buChar char="u"/>
              <a:defRPr/>
            </a:pPr>
            <a:r>
              <a:rPr lang="en-US" sz="2400"/>
              <a:t>Overview Task Parallel Library (TPL)  and Parallel LINQ (PLINQ)</a:t>
            </a:r>
          </a:p>
          <a:p>
            <a:pPr marL="342900" indent="-342900">
              <a:lnSpc>
                <a:spcPct val="100000"/>
              </a:lnSpc>
              <a:buClr>
                <a:srgbClr val="973735"/>
              </a:buClr>
              <a:buSzPct val="50000"/>
              <a:buFont typeface="Wingdings" pitchFamily="2" charset="2"/>
              <a:buChar char="u"/>
              <a:defRPr/>
            </a:pPr>
            <a:r>
              <a:rPr lang="en-US" sz="2400"/>
              <a:t>Overview Asynchronous Programming in .NET</a:t>
            </a:r>
          </a:p>
          <a:p>
            <a:pPr marL="342900" indent="-342900">
              <a:lnSpc>
                <a:spcPct val="100000"/>
              </a:lnSpc>
              <a:buClr>
                <a:srgbClr val="973735"/>
              </a:buClr>
              <a:buSzPct val="50000"/>
              <a:buFont typeface="Wingdings" pitchFamily="2" charset="2"/>
              <a:buChar char="u"/>
              <a:defRPr/>
            </a:pPr>
            <a:r>
              <a:rPr lang="en-US" sz="2400"/>
              <a:t>Demo about  Task Parallel Library (TPL)  and Parallel LINQ (PLINQ)</a:t>
            </a:r>
          </a:p>
          <a:p>
            <a:pPr marL="342900" indent="-342900">
              <a:lnSpc>
                <a:spcPct val="100000"/>
              </a:lnSpc>
              <a:buClr>
                <a:srgbClr val="973735"/>
              </a:buClr>
              <a:buSzPct val="50000"/>
              <a:buFont typeface="Wingdings" pitchFamily="2" charset="2"/>
              <a:buChar char="u"/>
              <a:defRPr/>
            </a:pPr>
            <a:r>
              <a:rPr lang="en-US" sz="2400"/>
              <a:t>Demo about  Asynchronous Programming by async and await keywords</a:t>
            </a: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9/27/2024</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FC3EEF0-C72F-4A80-8ED5-8BD0D6B696E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FA2C0E79-D3C3-4F5D-882A-20CF90B1AB33}"/>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6" name="Title 1">
            <a:extLst>
              <a:ext uri="{FF2B5EF4-FFF2-40B4-BE49-F238E27FC236}">
                <a16:creationId xmlns:a16="http://schemas.microsoft.com/office/drawing/2014/main" id="{7E2C3B71-42A8-4966-99D9-27875C63086F}"/>
              </a:ext>
            </a:extLst>
          </p:cNvPr>
          <p:cNvSpPr>
            <a:spLocks noGrp="1"/>
          </p:cNvSpPr>
          <p:nvPr>
            <p:ph type="title"/>
          </p:nvPr>
        </p:nvSpPr>
        <p:spPr>
          <a:xfrm>
            <a:off x="396763" y="720006"/>
            <a:ext cx="11500269" cy="575433"/>
          </a:xfrm>
        </p:spPr>
        <p:txBody>
          <a:bodyPr>
            <a:noAutofit/>
          </a:bodyPr>
          <a:lstStyle/>
          <a:p>
            <a:r>
              <a:rPr lang="en-US" sz="4000" b="1"/>
              <a:t>Understanding Parallel Computing</a:t>
            </a:r>
            <a:endParaRPr lang="en-US" sz="4000" b="1" dirty="0"/>
          </a:p>
        </p:txBody>
      </p:sp>
      <p:sp>
        <p:nvSpPr>
          <p:cNvPr id="9" name="TextBox 8">
            <a:extLst>
              <a:ext uri="{FF2B5EF4-FFF2-40B4-BE49-F238E27FC236}">
                <a16:creationId xmlns:a16="http://schemas.microsoft.com/office/drawing/2014/main" id="{8F392BE6-58CC-4138-A857-C70DE1F047C5}"/>
              </a:ext>
            </a:extLst>
          </p:cNvPr>
          <p:cNvSpPr txBox="1"/>
          <p:nvPr/>
        </p:nvSpPr>
        <p:spPr>
          <a:xfrm>
            <a:off x="-65314" y="1276777"/>
            <a:ext cx="12155556" cy="3123932"/>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Advantages of </a:t>
            </a:r>
            <a:r>
              <a:rPr lang="en-US" sz="2600" b="1">
                <a:solidFill>
                  <a:srgbClr val="111111"/>
                </a:solidFill>
                <a:latin typeface="+mj-lt"/>
              </a:rPr>
              <a:t>Parallel</a:t>
            </a:r>
            <a:r>
              <a:rPr lang="en-US" sz="2600">
                <a:solidFill>
                  <a:srgbClr val="111111"/>
                </a:solidFill>
                <a:latin typeface="+mj-lt"/>
              </a:rPr>
              <a:t> Computing over </a:t>
            </a:r>
            <a:r>
              <a:rPr lang="en-US" sz="2600" b="1">
                <a:solidFill>
                  <a:srgbClr val="111111"/>
                </a:solidFill>
                <a:latin typeface="+mj-lt"/>
              </a:rPr>
              <a:t>Serial</a:t>
            </a:r>
            <a:r>
              <a:rPr lang="en-US" sz="2600">
                <a:solidFill>
                  <a:srgbClr val="111111"/>
                </a:solidFill>
                <a:latin typeface="+mj-lt"/>
              </a:rPr>
              <a:t> Computing are as follows: </a:t>
            </a:r>
          </a:p>
          <a:p>
            <a:pPr marL="514350" indent="-230188" algn="just">
              <a:spcBef>
                <a:spcPts val="200"/>
              </a:spcBef>
              <a:spcAft>
                <a:spcPts val="200"/>
              </a:spcAft>
              <a:buClr>
                <a:srgbClr val="973735"/>
              </a:buClr>
              <a:buSzPct val="70000"/>
              <a:buFont typeface="Wingdings" panose="05000000000000000000" pitchFamily="2" charset="2"/>
              <a:buChar char="§"/>
              <a:defRPr/>
            </a:pPr>
            <a:r>
              <a:rPr lang="en-US" sz="2300"/>
              <a:t>It saves time and money as many resources working together will reduce the time and cut potential costs</a:t>
            </a:r>
          </a:p>
          <a:p>
            <a:pPr marL="514350" indent="-230188" algn="just">
              <a:spcBef>
                <a:spcPts val="200"/>
              </a:spcBef>
              <a:spcAft>
                <a:spcPts val="200"/>
              </a:spcAft>
              <a:buClr>
                <a:srgbClr val="973735"/>
              </a:buClr>
              <a:buSzPct val="70000"/>
              <a:buFont typeface="Wingdings" panose="05000000000000000000" pitchFamily="2" charset="2"/>
              <a:buChar char="§"/>
              <a:defRPr/>
            </a:pPr>
            <a:r>
              <a:rPr lang="en-US" sz="2300"/>
              <a:t>It can be impractical to solve larger problems on Serial Computing</a:t>
            </a:r>
          </a:p>
          <a:p>
            <a:pPr marL="514350" indent="-230188" algn="just">
              <a:spcBef>
                <a:spcPts val="200"/>
              </a:spcBef>
              <a:spcAft>
                <a:spcPts val="200"/>
              </a:spcAft>
              <a:buClr>
                <a:srgbClr val="973735"/>
              </a:buClr>
              <a:buSzPct val="70000"/>
              <a:buFont typeface="Wingdings" panose="05000000000000000000" pitchFamily="2" charset="2"/>
              <a:buChar char="§"/>
              <a:defRPr/>
            </a:pPr>
            <a:r>
              <a:rPr lang="en-US" sz="2300"/>
              <a:t>It can take advantage of non-local resources when the local resources are finite</a:t>
            </a:r>
          </a:p>
          <a:p>
            <a:pPr marL="514350" indent="-230188" algn="just">
              <a:spcBef>
                <a:spcPts val="200"/>
              </a:spcBef>
              <a:spcAft>
                <a:spcPts val="200"/>
              </a:spcAft>
              <a:buClr>
                <a:srgbClr val="973735"/>
              </a:buClr>
              <a:buSzPct val="70000"/>
              <a:buFont typeface="Wingdings" panose="05000000000000000000" pitchFamily="2" charset="2"/>
              <a:buChar char="§"/>
              <a:defRPr/>
            </a:pPr>
            <a:r>
              <a:rPr lang="en-US" sz="2300"/>
              <a:t>Serial Computing ‘wastes’ the potential computing power, thus Parallel Computing makes better work of the hardware</a:t>
            </a:r>
          </a:p>
        </p:txBody>
      </p:sp>
      <p:sp>
        <p:nvSpPr>
          <p:cNvPr id="7" name="TextBox 6">
            <a:extLst>
              <a:ext uri="{FF2B5EF4-FFF2-40B4-BE49-F238E27FC236}">
                <a16:creationId xmlns:a16="http://schemas.microsoft.com/office/drawing/2014/main" id="{5383CE54-B801-4AD3-83F1-7CEC9F92E505}"/>
              </a:ext>
            </a:extLst>
          </p:cNvPr>
          <p:cNvSpPr txBox="1"/>
          <p:nvPr/>
        </p:nvSpPr>
        <p:spPr>
          <a:xfrm>
            <a:off x="-46655" y="4100807"/>
            <a:ext cx="12155556" cy="2416046"/>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Type of Parallel  </a:t>
            </a:r>
          </a:p>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a:t>Bit-level parallelism</a:t>
            </a:r>
          </a:p>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a:t>Instruction-level parallelism</a:t>
            </a:r>
          </a:p>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a:t>Data-level parallelism (DLP)</a:t>
            </a:r>
          </a:p>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a:t>Task Parallelism</a:t>
            </a:r>
          </a:p>
        </p:txBody>
      </p:sp>
    </p:spTree>
    <p:extLst>
      <p:ext uri="{BB962C8B-B14F-4D97-AF65-F5344CB8AC3E}">
        <p14:creationId xmlns:p14="http://schemas.microsoft.com/office/powerpoint/2010/main" val="1539753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03E596E-9177-4F86-82BE-63B5A8DC940C}"/>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EE351264-D6FC-4480-B235-0326720A0FA7}"/>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8" name="TextBox 7">
            <a:extLst>
              <a:ext uri="{FF2B5EF4-FFF2-40B4-BE49-F238E27FC236}">
                <a16:creationId xmlns:a16="http://schemas.microsoft.com/office/drawing/2014/main" id="{E22B786F-18F0-4D87-B2F0-0B2AF9BE6B85}"/>
              </a:ext>
            </a:extLst>
          </p:cNvPr>
          <p:cNvSpPr txBox="1"/>
          <p:nvPr/>
        </p:nvSpPr>
        <p:spPr>
          <a:xfrm>
            <a:off x="-59743" y="1355076"/>
            <a:ext cx="12175542" cy="1908215"/>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Applications of Parallel Computing:</a:t>
            </a:r>
          </a:p>
          <a:p>
            <a:pPr marL="514350" indent="-230188" algn="just">
              <a:buClr>
                <a:srgbClr val="973735"/>
              </a:buClr>
              <a:buSzPct val="70000"/>
              <a:buFont typeface="Wingdings" panose="05000000000000000000" pitchFamily="2" charset="2"/>
              <a:buChar char="§"/>
              <a:tabLst>
                <a:tab pos="241300" algn="l"/>
              </a:tabLst>
              <a:defRPr/>
            </a:pPr>
            <a:r>
              <a:rPr lang="en-US" sz="2300"/>
              <a:t>Databases and Data mining</a:t>
            </a:r>
          </a:p>
          <a:p>
            <a:pPr marL="514350" indent="-230188" algn="just">
              <a:buClr>
                <a:srgbClr val="973735"/>
              </a:buClr>
              <a:buSzPct val="70000"/>
              <a:buFont typeface="Wingdings" panose="05000000000000000000" pitchFamily="2" charset="2"/>
              <a:buChar char="§"/>
              <a:tabLst>
                <a:tab pos="241300" algn="l"/>
              </a:tabLst>
              <a:defRPr/>
            </a:pPr>
            <a:r>
              <a:rPr lang="en-US" sz="2300"/>
              <a:t>Real-time simulation of systems</a:t>
            </a:r>
          </a:p>
          <a:p>
            <a:pPr marL="514350" indent="-230188" algn="just">
              <a:buClr>
                <a:srgbClr val="973735"/>
              </a:buClr>
              <a:buSzPct val="70000"/>
              <a:buFont typeface="Wingdings" panose="05000000000000000000" pitchFamily="2" charset="2"/>
              <a:buChar char="§"/>
              <a:tabLst>
                <a:tab pos="241300" algn="l"/>
              </a:tabLst>
              <a:defRPr/>
            </a:pPr>
            <a:r>
              <a:rPr lang="en-US" sz="2300"/>
              <a:t>Science and Engineering.</a:t>
            </a:r>
          </a:p>
          <a:p>
            <a:pPr marL="514350" indent="-230188" algn="just">
              <a:buClr>
                <a:srgbClr val="973735"/>
              </a:buClr>
              <a:buSzPct val="70000"/>
              <a:buFont typeface="Wingdings" panose="05000000000000000000" pitchFamily="2" charset="2"/>
              <a:buChar char="§"/>
              <a:tabLst>
                <a:tab pos="241300" algn="l"/>
              </a:tabLst>
              <a:defRPr/>
            </a:pPr>
            <a:r>
              <a:rPr lang="en-US" sz="2300"/>
              <a:t>Advanced graphics, augmented reality, and virtual reality</a:t>
            </a:r>
          </a:p>
        </p:txBody>
      </p:sp>
      <p:sp>
        <p:nvSpPr>
          <p:cNvPr id="7" name="TextBox 6">
            <a:extLst>
              <a:ext uri="{FF2B5EF4-FFF2-40B4-BE49-F238E27FC236}">
                <a16:creationId xmlns:a16="http://schemas.microsoft.com/office/drawing/2014/main" id="{65B536CC-24F5-4D4E-BCBE-6BD31B02B899}"/>
              </a:ext>
            </a:extLst>
          </p:cNvPr>
          <p:cNvSpPr txBox="1"/>
          <p:nvPr/>
        </p:nvSpPr>
        <p:spPr>
          <a:xfrm>
            <a:off x="-69573" y="3213728"/>
            <a:ext cx="12175542" cy="3323987"/>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Limitations of Parallel Computing: </a:t>
            </a:r>
          </a:p>
          <a:p>
            <a:pPr marL="514350" indent="-230188" algn="just">
              <a:buClr>
                <a:srgbClr val="973735"/>
              </a:buClr>
              <a:buSzPct val="70000"/>
              <a:buFont typeface="Wingdings" panose="05000000000000000000" pitchFamily="2" charset="2"/>
              <a:buChar char="§"/>
              <a:tabLst>
                <a:tab pos="241300" algn="l"/>
              </a:tabLst>
              <a:defRPr/>
            </a:pPr>
            <a:r>
              <a:rPr lang="en-US" sz="2300"/>
              <a:t>It addresses such as communication and synchronization between multiple sub-tasks and processes which is difficult to achieve</a:t>
            </a:r>
          </a:p>
          <a:p>
            <a:pPr marL="514350" indent="-230188" algn="just">
              <a:buClr>
                <a:srgbClr val="973735"/>
              </a:buClr>
              <a:buSzPct val="70000"/>
              <a:buFont typeface="Wingdings" panose="05000000000000000000" pitchFamily="2" charset="2"/>
              <a:buChar char="§"/>
              <a:tabLst>
                <a:tab pos="241300" algn="l"/>
              </a:tabLst>
              <a:defRPr/>
            </a:pPr>
            <a:r>
              <a:rPr lang="en-US" sz="2300"/>
              <a:t>The algorithms must be managed in such a way that they can be handled in a parallel mechanism</a:t>
            </a:r>
          </a:p>
          <a:p>
            <a:pPr marL="514350" indent="-230188" algn="just">
              <a:buClr>
                <a:srgbClr val="973735"/>
              </a:buClr>
              <a:buSzPct val="70000"/>
              <a:buFont typeface="Wingdings" panose="05000000000000000000" pitchFamily="2" charset="2"/>
              <a:buChar char="§"/>
              <a:tabLst>
                <a:tab pos="241300" algn="l"/>
              </a:tabLst>
              <a:defRPr/>
            </a:pPr>
            <a:r>
              <a:rPr lang="en-US" sz="2300"/>
              <a:t>The algorithms or programs must have low coupling and high cohesion. But it’s difficult to create such programs</a:t>
            </a:r>
          </a:p>
          <a:p>
            <a:pPr marL="514350" indent="-230188" algn="just">
              <a:buClr>
                <a:srgbClr val="973735"/>
              </a:buClr>
              <a:buSzPct val="70000"/>
              <a:buFont typeface="Wingdings" panose="05000000000000000000" pitchFamily="2" charset="2"/>
              <a:buChar char="§"/>
              <a:tabLst>
                <a:tab pos="241300" algn="l"/>
              </a:tabLst>
              <a:defRPr/>
            </a:pPr>
            <a:r>
              <a:rPr lang="en-US" sz="2300"/>
              <a:t>More technically skilled and expert programmers can code a parallelism-based program well.</a:t>
            </a:r>
          </a:p>
        </p:txBody>
      </p:sp>
      <p:sp>
        <p:nvSpPr>
          <p:cNvPr id="9" name="Title 1">
            <a:extLst>
              <a:ext uri="{FF2B5EF4-FFF2-40B4-BE49-F238E27FC236}">
                <a16:creationId xmlns:a16="http://schemas.microsoft.com/office/drawing/2014/main" id="{32B1DD4F-54EC-4525-B4C1-71D7DB7D00B4}"/>
              </a:ext>
            </a:extLst>
          </p:cNvPr>
          <p:cNvSpPr>
            <a:spLocks noGrp="1"/>
          </p:cNvSpPr>
          <p:nvPr>
            <p:ph type="title"/>
          </p:nvPr>
        </p:nvSpPr>
        <p:spPr>
          <a:xfrm>
            <a:off x="396763" y="720006"/>
            <a:ext cx="11500269" cy="575433"/>
          </a:xfrm>
        </p:spPr>
        <p:txBody>
          <a:bodyPr>
            <a:noAutofit/>
          </a:bodyPr>
          <a:lstStyle/>
          <a:p>
            <a:r>
              <a:rPr lang="en-US" sz="4000" b="1"/>
              <a:t>Understanding Parallel Computing</a:t>
            </a:r>
            <a:endParaRPr lang="en-US" sz="4000" b="1" dirty="0"/>
          </a:p>
        </p:txBody>
      </p:sp>
    </p:spTree>
    <p:extLst>
      <p:ext uri="{BB962C8B-B14F-4D97-AF65-F5344CB8AC3E}">
        <p14:creationId xmlns:p14="http://schemas.microsoft.com/office/powerpoint/2010/main" val="2175292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3587" y="2241458"/>
            <a:ext cx="10952922"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200" b="1">
                <a:solidFill>
                  <a:schemeClr val="accent2"/>
                </a:solidFill>
                <a:latin typeface="Arial" panose="020B0604020202020204" pitchFamily="34" charset="0"/>
                <a:cs typeface="Arial" panose="020B0604020202020204" pitchFamily="34" charset="0"/>
              </a:rPr>
              <a:t>Parallel Programming in .NET</a:t>
            </a:r>
            <a:endParaRPr lang="en-US" sz="4200" dirty="0">
              <a:solidFill>
                <a:schemeClr val="accent2"/>
              </a:solidFill>
            </a:endParaRPr>
          </a:p>
        </p:txBody>
      </p:sp>
    </p:spTree>
    <p:extLst>
      <p:ext uri="{BB962C8B-B14F-4D97-AF65-F5344CB8AC3E}">
        <p14:creationId xmlns:p14="http://schemas.microsoft.com/office/powerpoint/2010/main" val="3292881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a:t>The Parallel Programming Architecture</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69681" y="1379696"/>
            <a:ext cx="12105969"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Visual Studio and .NET enhance support for parallel programming by providing a runtime, class library types, and diagnostic tools (introduced in .NET Framework 4) simplify parallel development</a:t>
            </a:r>
          </a:p>
        </p:txBody>
      </p:sp>
      <p:sp>
        <p:nvSpPr>
          <p:cNvPr id="10" name="TextBox 9">
            <a:extLst>
              <a:ext uri="{FF2B5EF4-FFF2-40B4-BE49-F238E27FC236}">
                <a16:creationId xmlns:a16="http://schemas.microsoft.com/office/drawing/2014/main" id="{126CEE70-CD83-45EF-A506-BAF2E417EFDC}"/>
              </a:ext>
            </a:extLst>
          </p:cNvPr>
          <p:cNvSpPr txBox="1"/>
          <p:nvPr/>
        </p:nvSpPr>
        <p:spPr>
          <a:xfrm>
            <a:off x="-69682" y="2514871"/>
            <a:ext cx="4591986" cy="3619196"/>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We can write efficient, fine grained, and scalable parallel code in a natural idiom without having to work directly with threads or the thread pool</a:t>
            </a:r>
            <a:endParaRPr lang="en-US" sz="2300"/>
          </a:p>
        </p:txBody>
      </p:sp>
      <p:pic>
        <p:nvPicPr>
          <p:cNvPr id="12" name="Picture 11">
            <a:extLst>
              <a:ext uri="{FF2B5EF4-FFF2-40B4-BE49-F238E27FC236}">
                <a16:creationId xmlns:a16="http://schemas.microsoft.com/office/drawing/2014/main" id="{41B86665-85EA-405F-9AFB-31E2A9E8AB0A}"/>
              </a:ext>
            </a:extLst>
          </p:cNvPr>
          <p:cNvPicPr>
            <a:picLocks noChangeAspect="1"/>
          </p:cNvPicPr>
          <p:nvPr/>
        </p:nvPicPr>
        <p:blipFill>
          <a:blip r:embed="rId3"/>
          <a:stretch>
            <a:fillRect/>
          </a:stretch>
        </p:blipFill>
        <p:spPr>
          <a:xfrm>
            <a:off x="4770783" y="2760914"/>
            <a:ext cx="7388146" cy="3682115"/>
          </a:xfrm>
          <a:prstGeom prst="rect">
            <a:avLst/>
          </a:prstGeom>
        </p:spPr>
      </p:pic>
    </p:spTree>
    <p:extLst>
      <p:ext uri="{BB962C8B-B14F-4D97-AF65-F5344CB8AC3E}">
        <p14:creationId xmlns:p14="http://schemas.microsoft.com/office/powerpoint/2010/main" val="42836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a:t>Understanding Task Parallel Library (TPL)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Task Parallel Library (TPL) is a set of </a:t>
            </a:r>
            <a:r>
              <a:rPr lang="en-US" sz="2600" b="1">
                <a:solidFill>
                  <a:srgbClr val="111111"/>
                </a:solidFill>
                <a:latin typeface="+mj-lt"/>
              </a:rPr>
              <a:t>public types </a:t>
            </a:r>
            <a:r>
              <a:rPr lang="en-US" sz="2600">
                <a:solidFill>
                  <a:srgbClr val="111111"/>
                </a:solidFill>
                <a:latin typeface="+mj-lt"/>
              </a:rPr>
              <a:t>and </a:t>
            </a:r>
            <a:r>
              <a:rPr lang="en-US" sz="2600" b="1">
                <a:solidFill>
                  <a:srgbClr val="111111"/>
                </a:solidFill>
                <a:latin typeface="+mj-lt"/>
              </a:rPr>
              <a:t>APIs</a:t>
            </a:r>
            <a:r>
              <a:rPr lang="en-US" sz="2600">
                <a:solidFill>
                  <a:srgbClr val="111111"/>
                </a:solidFill>
                <a:latin typeface="+mj-lt"/>
              </a:rPr>
              <a:t> in the System.Threading and System.Threading.Tasks namespaces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purpose of the TPL is to make developers more productive by simplifying the process of adding parallelism and concurrency to applications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TPL scales the degree of concurrency dynamically to most efficiently use all the processors that are available. In addition, the TPL handles the partitioning of the work, the scheduling of threads on the ThreadPool, cancellation support, state management, and other low-level details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using TPL, we can maximize the performance of our code while focusing on the work that our program is designed to accomplish</a:t>
            </a:r>
            <a:endParaRPr lang="en-US" sz="2300"/>
          </a:p>
        </p:txBody>
      </p:sp>
    </p:spTree>
    <p:extLst>
      <p:ext uri="{BB962C8B-B14F-4D97-AF65-F5344CB8AC3E}">
        <p14:creationId xmlns:p14="http://schemas.microsoft.com/office/powerpoint/2010/main" val="1560678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a:t>System.Threading.Tasks Namespace</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85064" y="1514560"/>
            <a:ext cx="12277064" cy="49859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Provides types that simplify the work of writing </a:t>
            </a:r>
            <a:r>
              <a:rPr lang="en-US" sz="2600" b="1">
                <a:solidFill>
                  <a:srgbClr val="111111"/>
                </a:solidFill>
                <a:latin typeface="+mj-lt"/>
              </a:rPr>
              <a:t>concurrent</a:t>
            </a:r>
            <a:r>
              <a:rPr lang="en-US" sz="2600">
                <a:solidFill>
                  <a:srgbClr val="111111"/>
                </a:solidFill>
                <a:latin typeface="+mj-lt"/>
              </a:rPr>
              <a:t> and </a:t>
            </a:r>
            <a:r>
              <a:rPr lang="en-US" sz="2600" b="1">
                <a:solidFill>
                  <a:srgbClr val="111111"/>
                </a:solidFill>
                <a:latin typeface="+mj-lt"/>
              </a:rPr>
              <a:t>asynchronous</a:t>
            </a:r>
            <a:r>
              <a:rPr lang="en-US" sz="2600">
                <a:solidFill>
                  <a:srgbClr val="111111"/>
                </a:solidFill>
                <a:latin typeface="+mj-lt"/>
              </a:rPr>
              <a:t> code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main types are </a:t>
            </a:r>
            <a:r>
              <a:rPr lang="en-US" sz="2600" b="1">
                <a:solidFill>
                  <a:srgbClr val="111111"/>
                </a:solidFill>
                <a:latin typeface="+mj-lt"/>
              </a:rPr>
              <a:t>Task</a:t>
            </a:r>
            <a:r>
              <a:rPr lang="en-US" sz="2600">
                <a:solidFill>
                  <a:srgbClr val="111111"/>
                </a:solidFill>
                <a:latin typeface="+mj-lt"/>
              </a:rPr>
              <a:t> which represents an asynchronous operation that can be waited on and cancelled, and </a:t>
            </a:r>
            <a:r>
              <a:rPr lang="en-US" sz="2600" b="1">
                <a:solidFill>
                  <a:srgbClr val="111111"/>
                </a:solidFill>
                <a:latin typeface="+mj-lt"/>
              </a:rPr>
              <a:t>Task&lt;TResult&gt;</a:t>
            </a:r>
            <a:r>
              <a:rPr lang="en-US" sz="2600">
                <a:solidFill>
                  <a:srgbClr val="111111"/>
                </a:solidFill>
                <a:latin typeface="+mj-lt"/>
              </a:rPr>
              <a:t>, which is a task that can return a value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b="1">
                <a:solidFill>
                  <a:srgbClr val="111111"/>
                </a:solidFill>
                <a:latin typeface="+mj-lt"/>
              </a:rPr>
              <a:t>TaskFactory</a:t>
            </a:r>
            <a:r>
              <a:rPr lang="en-US" sz="2600">
                <a:solidFill>
                  <a:srgbClr val="111111"/>
                </a:solidFill>
                <a:latin typeface="+mj-lt"/>
              </a:rPr>
              <a:t> class provides static methods for creating and starting tasks, and the </a:t>
            </a:r>
            <a:r>
              <a:rPr lang="en-US" sz="2600" b="1">
                <a:solidFill>
                  <a:srgbClr val="111111"/>
                </a:solidFill>
                <a:latin typeface="+mj-lt"/>
              </a:rPr>
              <a:t>TaskScheduler</a:t>
            </a:r>
            <a:r>
              <a:rPr lang="en-US" sz="2600">
                <a:solidFill>
                  <a:srgbClr val="111111"/>
                </a:solidFill>
                <a:latin typeface="+mj-lt"/>
              </a:rPr>
              <a:t> class provides the default thread scheduling infrastructure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Tasks provide features such as await, cancellation, and continuation, and these run after a task has finished</a:t>
            </a:r>
          </a:p>
          <a:p>
            <a:pPr marL="342900" indent="-342900" algn="just">
              <a:spcBef>
                <a:spcPts val="1500"/>
              </a:spcBef>
              <a:spcAft>
                <a:spcPts val="15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classes:</a:t>
            </a:r>
          </a:p>
        </p:txBody>
      </p:sp>
    </p:spTree>
    <p:extLst>
      <p:ext uri="{BB962C8B-B14F-4D97-AF65-F5344CB8AC3E}">
        <p14:creationId xmlns:p14="http://schemas.microsoft.com/office/powerpoint/2010/main" val="424957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26</a:t>
            </a:fld>
            <a:endParaRPr lang="en-US" dirty="0"/>
          </a:p>
        </p:txBody>
      </p:sp>
      <p:graphicFrame>
        <p:nvGraphicFramePr>
          <p:cNvPr id="8" name="Table 7">
            <a:extLst>
              <a:ext uri="{FF2B5EF4-FFF2-40B4-BE49-F238E27FC236}">
                <a16:creationId xmlns:a16="http://schemas.microsoft.com/office/drawing/2014/main" id="{0D243233-AA77-4072-B1F0-BB1B16F16080}"/>
              </a:ext>
            </a:extLst>
          </p:cNvPr>
          <p:cNvGraphicFramePr>
            <a:graphicFrameLocks noGrp="1"/>
          </p:cNvGraphicFramePr>
          <p:nvPr>
            <p:extLst>
              <p:ext uri="{D42A27DB-BD31-4B8C-83A1-F6EECF244321}">
                <p14:modId xmlns:p14="http://schemas.microsoft.com/office/powerpoint/2010/main" val="1911508250"/>
              </p:ext>
            </p:extLst>
          </p:nvPr>
        </p:nvGraphicFramePr>
        <p:xfrm>
          <a:off x="33334" y="1803250"/>
          <a:ext cx="12125331" cy="4573692"/>
        </p:xfrm>
        <a:graphic>
          <a:graphicData uri="http://schemas.openxmlformats.org/drawingml/2006/table">
            <a:tbl>
              <a:tblPr firstRow="1" bandRow="1">
                <a:tableStyleId>{5C22544A-7EE6-4342-B048-85BDC9FD1C3A}</a:tableStyleId>
              </a:tblPr>
              <a:tblGrid>
                <a:gridCol w="3673427">
                  <a:extLst>
                    <a:ext uri="{9D8B030D-6E8A-4147-A177-3AD203B41FA5}">
                      <a16:colId xmlns:a16="http://schemas.microsoft.com/office/drawing/2014/main" val="20000"/>
                    </a:ext>
                  </a:extLst>
                </a:gridCol>
                <a:gridCol w="8451904">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Class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09342">
                <a:tc>
                  <a:txBody>
                    <a:bodyPr/>
                    <a:lstStyle/>
                    <a:p>
                      <a:pPr algn="l" fontAlgn="t"/>
                      <a:r>
                        <a:rPr lang="en-US" u="none" strike="noStrike">
                          <a:effectLst/>
                        </a:rPr>
                        <a:t>Parallel</a:t>
                      </a:r>
                      <a:endParaRPr lang="en-US">
                        <a:effectLst/>
                      </a:endParaRPr>
                    </a:p>
                  </a:txBody>
                  <a:tcPr anchor="ctr"/>
                </a:tc>
                <a:tc>
                  <a:txBody>
                    <a:bodyPr/>
                    <a:lstStyle/>
                    <a:p>
                      <a:pPr algn="l" fontAlgn="t"/>
                      <a:r>
                        <a:rPr lang="en-US">
                          <a:effectLst/>
                        </a:rPr>
                        <a:t>Provides support for parallel loops and regions</a:t>
                      </a:r>
                    </a:p>
                  </a:txBody>
                  <a:tcPr anchor="ctr"/>
                </a:tc>
                <a:extLst>
                  <a:ext uri="{0D108BD9-81ED-4DB2-BD59-A6C34878D82A}">
                    <a16:rowId xmlns:a16="http://schemas.microsoft.com/office/drawing/2014/main" val="10001"/>
                  </a:ext>
                </a:extLst>
              </a:tr>
              <a:tr h="188572">
                <a:tc>
                  <a:txBody>
                    <a:bodyPr/>
                    <a:lstStyle/>
                    <a:p>
                      <a:pPr algn="l" fontAlgn="t"/>
                      <a:r>
                        <a:rPr lang="en-US" u="none" strike="noStrike">
                          <a:effectLst/>
                        </a:rPr>
                        <a:t>Task</a:t>
                      </a:r>
                      <a:endParaRPr lang="en-US">
                        <a:effectLst/>
                      </a:endParaRPr>
                    </a:p>
                  </a:txBody>
                  <a:tcPr anchor="ctr"/>
                </a:tc>
                <a:tc>
                  <a:txBody>
                    <a:bodyPr/>
                    <a:lstStyle/>
                    <a:p>
                      <a:pPr algn="l" fontAlgn="t"/>
                      <a:r>
                        <a:rPr lang="en-US">
                          <a:effectLst/>
                        </a:rPr>
                        <a:t>Represents an asynchronous operation</a:t>
                      </a:r>
                    </a:p>
                  </a:txBody>
                  <a:tcPr anchor="ctr"/>
                </a:tc>
                <a:extLst>
                  <a:ext uri="{0D108BD9-81ED-4DB2-BD59-A6C34878D82A}">
                    <a16:rowId xmlns:a16="http://schemas.microsoft.com/office/drawing/2014/main" val="10003"/>
                  </a:ext>
                </a:extLst>
              </a:tr>
              <a:tr h="373506">
                <a:tc>
                  <a:txBody>
                    <a:bodyPr/>
                    <a:lstStyle/>
                    <a:p>
                      <a:pPr algn="l" fontAlgn="t"/>
                      <a:r>
                        <a:rPr lang="en-US" u="none" strike="noStrike">
                          <a:effectLst/>
                        </a:rPr>
                        <a:t>Task&lt;TResult&gt;</a:t>
                      </a:r>
                      <a:endParaRPr lang="en-US">
                        <a:effectLst/>
                      </a:endParaRPr>
                    </a:p>
                  </a:txBody>
                  <a:tcPr anchor="ctr"/>
                </a:tc>
                <a:tc>
                  <a:txBody>
                    <a:bodyPr/>
                    <a:lstStyle/>
                    <a:p>
                      <a:pPr algn="l" fontAlgn="t"/>
                      <a:r>
                        <a:rPr lang="en-US">
                          <a:effectLst/>
                        </a:rPr>
                        <a:t>Represents an asynchronous operation that can return a value</a:t>
                      </a:r>
                    </a:p>
                  </a:txBody>
                  <a:tcPr anchor="ctr"/>
                </a:tc>
                <a:extLst>
                  <a:ext uri="{0D108BD9-81ED-4DB2-BD59-A6C34878D82A}">
                    <a16:rowId xmlns:a16="http://schemas.microsoft.com/office/drawing/2014/main" val="10004"/>
                  </a:ext>
                </a:extLst>
              </a:tr>
              <a:tr h="333654">
                <a:tc>
                  <a:txBody>
                    <a:bodyPr/>
                    <a:lstStyle/>
                    <a:p>
                      <a:pPr algn="l" fontAlgn="t"/>
                      <a:r>
                        <a:rPr lang="en-US" u="none" strike="noStrike">
                          <a:effectLst/>
                        </a:rPr>
                        <a:t>TaskFactory</a:t>
                      </a:r>
                      <a:endParaRPr lang="en-US">
                        <a:effectLst/>
                      </a:endParaRPr>
                    </a:p>
                  </a:txBody>
                  <a:tcPr anchor="ctr"/>
                </a:tc>
                <a:tc>
                  <a:txBody>
                    <a:bodyPr/>
                    <a:lstStyle/>
                    <a:p>
                      <a:pPr algn="l" fontAlgn="t"/>
                      <a:r>
                        <a:rPr lang="en-US">
                          <a:effectLst/>
                        </a:rPr>
                        <a:t>Provides support for creating and scheduling </a:t>
                      </a:r>
                      <a:r>
                        <a:rPr lang="en-US" u="none" strike="noStrike">
                          <a:effectLst/>
                        </a:rPr>
                        <a:t>Task</a:t>
                      </a:r>
                      <a:r>
                        <a:rPr lang="en-US">
                          <a:effectLst/>
                        </a:rPr>
                        <a:t> objects</a:t>
                      </a:r>
                    </a:p>
                  </a:txBody>
                  <a:tcPr anchor="ctr"/>
                </a:tc>
                <a:extLst>
                  <a:ext uri="{0D108BD9-81ED-4DB2-BD59-A6C34878D82A}">
                    <a16:rowId xmlns:a16="http://schemas.microsoft.com/office/drawing/2014/main" val="4089918542"/>
                  </a:ext>
                </a:extLst>
              </a:tr>
              <a:tr h="411418">
                <a:tc>
                  <a:txBody>
                    <a:bodyPr/>
                    <a:lstStyle/>
                    <a:p>
                      <a:pPr algn="l" fontAlgn="t"/>
                      <a:r>
                        <a:rPr lang="en-US" u="none" strike="noStrike">
                          <a:effectLst/>
                        </a:rPr>
                        <a:t>TaskFactory&lt;TResult&gt;</a:t>
                      </a:r>
                      <a:endParaRPr lang="en-US">
                        <a:effectLst/>
                      </a:endParaRPr>
                    </a:p>
                  </a:txBody>
                  <a:tcPr anchor="ctr"/>
                </a:tc>
                <a:tc>
                  <a:txBody>
                    <a:bodyPr/>
                    <a:lstStyle/>
                    <a:p>
                      <a:pPr algn="l" fontAlgn="t"/>
                      <a:r>
                        <a:rPr lang="en-US">
                          <a:effectLst/>
                        </a:rPr>
                        <a:t>Provides support for creating and scheduling </a:t>
                      </a:r>
                      <a:r>
                        <a:rPr lang="en-US" u="none" strike="noStrike">
                          <a:effectLst/>
                        </a:rPr>
                        <a:t>Task&lt;TResult&gt;</a:t>
                      </a:r>
                      <a:r>
                        <a:rPr lang="en-US">
                          <a:effectLst/>
                        </a:rPr>
                        <a:t> objects</a:t>
                      </a:r>
                    </a:p>
                  </a:txBody>
                  <a:tcPr anchor="ctr"/>
                </a:tc>
                <a:extLst>
                  <a:ext uri="{0D108BD9-81ED-4DB2-BD59-A6C34878D82A}">
                    <a16:rowId xmlns:a16="http://schemas.microsoft.com/office/drawing/2014/main" val="2259037351"/>
                  </a:ext>
                </a:extLst>
              </a:tr>
              <a:tr h="374649">
                <a:tc>
                  <a:txBody>
                    <a:bodyPr/>
                    <a:lstStyle/>
                    <a:p>
                      <a:pPr algn="l" fontAlgn="t"/>
                      <a:r>
                        <a:rPr lang="en-US" u="none" strike="noStrike">
                          <a:effectLst/>
                        </a:rPr>
                        <a:t>TaskScheduler</a:t>
                      </a:r>
                      <a:endParaRPr lang="en-US">
                        <a:effectLst/>
                      </a:endParaRPr>
                    </a:p>
                  </a:txBody>
                  <a:tcPr anchor="ctr"/>
                </a:tc>
                <a:tc>
                  <a:txBody>
                    <a:bodyPr/>
                    <a:lstStyle/>
                    <a:p>
                      <a:pPr algn="l" fontAlgn="t"/>
                      <a:r>
                        <a:rPr lang="en-US">
                          <a:effectLst/>
                        </a:rPr>
                        <a:t>Represents an object that handles the low-level work of queuing tasks onto threads</a:t>
                      </a:r>
                    </a:p>
                  </a:txBody>
                  <a:tcPr anchor="ctr"/>
                </a:tc>
                <a:extLst>
                  <a:ext uri="{0D108BD9-81ED-4DB2-BD59-A6C34878D82A}">
                    <a16:rowId xmlns:a16="http://schemas.microsoft.com/office/drawing/2014/main" val="517965606"/>
                  </a:ext>
                </a:extLst>
              </a:tr>
              <a:tr h="341801">
                <a:tc>
                  <a:txBody>
                    <a:bodyPr/>
                    <a:lstStyle/>
                    <a:p>
                      <a:pPr algn="l" fontAlgn="t"/>
                      <a:r>
                        <a:rPr lang="en-US" u="none" strike="noStrike">
                          <a:effectLst/>
                        </a:rPr>
                        <a:t>TaskAsyncEnumerableExtensions</a:t>
                      </a:r>
                      <a:endParaRPr lang="en-US">
                        <a:effectLst/>
                      </a:endParaRPr>
                    </a:p>
                  </a:txBody>
                  <a:tcPr anchor="ctr"/>
                </a:tc>
                <a:tc>
                  <a:txBody>
                    <a:bodyPr/>
                    <a:lstStyle/>
                    <a:p>
                      <a:pPr algn="l" fontAlgn="t"/>
                      <a:r>
                        <a:rPr lang="en-US">
                          <a:effectLst/>
                        </a:rPr>
                        <a:t>Provides a set of static methods for configuring task-related behaviors on asynchronous enumerables and disposables</a:t>
                      </a:r>
                    </a:p>
                  </a:txBody>
                  <a:tcPr anchor="ctr"/>
                </a:tc>
                <a:extLst>
                  <a:ext uri="{0D108BD9-81ED-4DB2-BD59-A6C34878D82A}">
                    <a16:rowId xmlns:a16="http://schemas.microsoft.com/office/drawing/2014/main" val="3897958109"/>
                  </a:ext>
                </a:extLst>
              </a:tr>
              <a:tr h="291185">
                <a:tc>
                  <a:txBody>
                    <a:bodyPr/>
                    <a:lstStyle/>
                    <a:p>
                      <a:pPr algn="l" fontAlgn="t"/>
                      <a:r>
                        <a:rPr lang="en-US" u="none" strike="noStrike">
                          <a:effectLst/>
                        </a:rPr>
                        <a:t>TaskCanceledException</a:t>
                      </a:r>
                      <a:endParaRPr lang="en-US">
                        <a:effectLst/>
                      </a:endParaRPr>
                    </a:p>
                  </a:txBody>
                  <a:tcPr anchor="ctr"/>
                </a:tc>
                <a:tc>
                  <a:txBody>
                    <a:bodyPr/>
                    <a:lstStyle/>
                    <a:p>
                      <a:pPr algn="l" fontAlgn="t"/>
                      <a:r>
                        <a:rPr lang="en-US">
                          <a:effectLst/>
                        </a:rPr>
                        <a:t>Represents an exception used to communicate task cancellation</a:t>
                      </a:r>
                    </a:p>
                  </a:txBody>
                  <a:tcPr anchor="ctr"/>
                </a:tc>
                <a:extLst>
                  <a:ext uri="{0D108BD9-81ED-4DB2-BD59-A6C34878D82A}">
                    <a16:rowId xmlns:a16="http://schemas.microsoft.com/office/drawing/2014/main" val="1422009998"/>
                  </a:ext>
                </a:extLst>
              </a:tr>
              <a:tr h="291185">
                <a:tc>
                  <a:txBody>
                    <a:bodyPr/>
                    <a:lstStyle/>
                    <a:p>
                      <a:pPr algn="l" fontAlgn="t"/>
                      <a:r>
                        <a:rPr lang="en-US" u="none" strike="noStrike">
                          <a:effectLst/>
                        </a:rPr>
                        <a:t>TaskCompletionSource</a:t>
                      </a:r>
                      <a:endParaRPr lang="en-US">
                        <a:effectLst/>
                      </a:endParaRPr>
                    </a:p>
                  </a:txBody>
                  <a:tcPr anchor="ctr"/>
                </a:tc>
                <a:tc>
                  <a:txBody>
                    <a:bodyPr/>
                    <a:lstStyle/>
                    <a:p>
                      <a:pPr algn="l" fontAlgn="t"/>
                      <a:r>
                        <a:rPr lang="en-US">
                          <a:effectLst/>
                        </a:rPr>
                        <a:t>Represents the producer side of a </a:t>
                      </a:r>
                      <a:r>
                        <a:rPr lang="en-US" u="none" strike="noStrike">
                          <a:effectLst/>
                        </a:rPr>
                        <a:t>Task</a:t>
                      </a:r>
                      <a:r>
                        <a:rPr lang="en-US">
                          <a:effectLst/>
                        </a:rPr>
                        <a:t> unbound to a delegate, providing access to the consumer side through the </a:t>
                      </a:r>
                      <a:r>
                        <a:rPr lang="en-US" u="none" strike="noStrike">
                          <a:effectLst/>
                        </a:rPr>
                        <a:t>Task</a:t>
                      </a:r>
                      <a:r>
                        <a:rPr lang="en-US">
                          <a:effectLst/>
                        </a:rPr>
                        <a:t> property</a:t>
                      </a:r>
                    </a:p>
                  </a:txBody>
                  <a:tcPr anchor="ctr"/>
                </a:tc>
                <a:extLst>
                  <a:ext uri="{0D108BD9-81ED-4DB2-BD59-A6C34878D82A}">
                    <a16:rowId xmlns:a16="http://schemas.microsoft.com/office/drawing/2014/main" val="4109043477"/>
                  </a:ext>
                </a:extLst>
              </a:tr>
            </a:tbl>
          </a:graphicData>
        </a:graphic>
      </p:graphicFrame>
      <p:sp>
        <p:nvSpPr>
          <p:cNvPr id="14" name="Title 1">
            <a:extLst>
              <a:ext uri="{FF2B5EF4-FFF2-40B4-BE49-F238E27FC236}">
                <a16:creationId xmlns:a16="http://schemas.microsoft.com/office/drawing/2014/main" id="{1460C9EB-7EC8-46AE-924C-51905803F5E6}"/>
              </a:ext>
            </a:extLst>
          </p:cNvPr>
          <p:cNvSpPr>
            <a:spLocks noGrp="1"/>
          </p:cNvSpPr>
          <p:nvPr>
            <p:ph type="title"/>
          </p:nvPr>
        </p:nvSpPr>
        <p:spPr>
          <a:xfrm>
            <a:off x="396763" y="720006"/>
            <a:ext cx="11500269" cy="575433"/>
          </a:xfrm>
        </p:spPr>
        <p:txBody>
          <a:bodyPr>
            <a:noAutofit/>
          </a:bodyPr>
          <a:lstStyle/>
          <a:p>
            <a:r>
              <a:rPr lang="en-US" sz="4000" b="1"/>
              <a:t>System.Threading.Tasks Namespace</a:t>
            </a:r>
            <a:endParaRPr lang="en-US" sz="4000" b="1" dirty="0"/>
          </a:p>
        </p:txBody>
      </p:sp>
    </p:spTree>
    <p:extLst>
      <p:ext uri="{BB962C8B-B14F-4D97-AF65-F5344CB8AC3E}">
        <p14:creationId xmlns:p14="http://schemas.microsoft.com/office/powerpoint/2010/main" val="3060943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7" name="TextBox 6">
            <a:extLst>
              <a:ext uri="{FF2B5EF4-FFF2-40B4-BE49-F238E27FC236}">
                <a16:creationId xmlns:a16="http://schemas.microsoft.com/office/drawing/2014/main" id="{1A3198B9-F402-4981-B402-A28ED34F543D}"/>
              </a:ext>
            </a:extLst>
          </p:cNvPr>
          <p:cNvSpPr txBox="1"/>
          <p:nvPr/>
        </p:nvSpPr>
        <p:spPr>
          <a:xfrm>
            <a:off x="-59743" y="1384893"/>
            <a:ext cx="12175542" cy="537070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Task class is a way of executing work asynchronously as a ThreadPool thread and is based on the Task-Based Asynchronous Pattern (TAP)</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non-generic Task class doesn’t return results, so whenever we need to return values from a task, we need to use the generic version, Task&lt;T&gt;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We can create a task using the Task class in various ways:</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Using lambda expressions syntax</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Using the Action delegate</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Using delegate</a:t>
            </a:r>
          </a:p>
          <a:p>
            <a:pPr marL="342900" indent="-342900" algn="just">
              <a:buClr>
                <a:srgbClr val="973735"/>
              </a:buClr>
              <a:buSzPct val="50000"/>
              <a:buFont typeface="Wingdings" pitchFamily="2" charset="2"/>
              <a:buChar char="u"/>
              <a:tabLst>
                <a:tab pos="241300" algn="l"/>
              </a:tabLst>
              <a:defRPr/>
            </a:pPr>
            <a:endParaRPr lang="en-US" sz="2600">
              <a:solidFill>
                <a:srgbClr val="111111"/>
              </a:solidFill>
              <a:latin typeface="+mj-lt"/>
            </a:endParaRPr>
          </a:p>
          <a:p>
            <a:pPr marL="342900" indent="-342900" algn="just">
              <a:buClr>
                <a:srgbClr val="973735"/>
              </a:buClr>
              <a:buSzPct val="50000"/>
              <a:buFont typeface="Wingdings" pitchFamily="2" charset="2"/>
              <a:buChar char="u"/>
              <a:tabLst>
                <a:tab pos="241300" algn="l"/>
              </a:tabLst>
              <a:defRPr/>
            </a:pPr>
            <a:endParaRPr lang="en-US" sz="2600">
              <a:solidFill>
                <a:srgbClr val="111111"/>
              </a:solidFill>
              <a:latin typeface="+mj-lt"/>
            </a:endParaRPr>
          </a:p>
        </p:txBody>
      </p:sp>
      <p:sp>
        <p:nvSpPr>
          <p:cNvPr id="8" name="Title 1">
            <a:extLst>
              <a:ext uri="{FF2B5EF4-FFF2-40B4-BE49-F238E27FC236}">
                <a16:creationId xmlns:a16="http://schemas.microsoft.com/office/drawing/2014/main" id="{B0980F1A-9698-4523-AF15-B019BC082048}"/>
              </a:ext>
            </a:extLst>
          </p:cNvPr>
          <p:cNvSpPr>
            <a:spLocks noGrp="1"/>
          </p:cNvSpPr>
          <p:nvPr>
            <p:ph type="title"/>
          </p:nvPr>
        </p:nvSpPr>
        <p:spPr>
          <a:xfrm>
            <a:off x="396763" y="720006"/>
            <a:ext cx="11500269" cy="575433"/>
          </a:xfrm>
        </p:spPr>
        <p:txBody>
          <a:bodyPr>
            <a:noAutofit/>
          </a:bodyPr>
          <a:lstStyle/>
          <a:p>
            <a:r>
              <a:rPr lang="en-US" sz="4000" b="1"/>
              <a:t>The System.Threading.Tasks.Task class</a:t>
            </a:r>
            <a:endParaRPr lang="en-US" sz="4000" b="1" dirty="0"/>
          </a:p>
        </p:txBody>
      </p:sp>
      <p:sp>
        <p:nvSpPr>
          <p:cNvPr id="9" name="Text Box 6">
            <a:extLst>
              <a:ext uri="{FF2B5EF4-FFF2-40B4-BE49-F238E27FC236}">
                <a16:creationId xmlns:a16="http://schemas.microsoft.com/office/drawing/2014/main" id="{CC09F65D-9AE5-4044-BA6E-3D992E1C9610}"/>
              </a:ext>
            </a:extLst>
          </p:cNvPr>
          <p:cNvSpPr txBox="1">
            <a:spLocks noChangeArrowheads="1"/>
          </p:cNvSpPr>
          <p:nvPr/>
        </p:nvSpPr>
        <p:spPr bwMode="auto">
          <a:xfrm>
            <a:off x="5209888" y="3909355"/>
            <a:ext cx="6858066" cy="572691"/>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r>
              <a:rPr lang="en-US" sz="1800">
                <a:solidFill>
                  <a:srgbClr val="000000"/>
                </a:solidFill>
                <a:latin typeface="Consolas" panose="020B0609020204030204" pitchFamily="49" charset="0"/>
              </a:rPr>
              <a:t>Task task = </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Task(() =&gt; PrintNumber10Times());</a:t>
            </a:r>
          </a:p>
          <a:p>
            <a:r>
              <a:rPr lang="en-US" sz="1800">
                <a:solidFill>
                  <a:srgbClr val="000000"/>
                </a:solidFill>
                <a:latin typeface="Consolas" panose="020B0609020204030204" pitchFamily="49" charset="0"/>
              </a:rPr>
              <a:t>task.Start();</a:t>
            </a:r>
            <a:endParaRPr lang="en-US" sz="2100" b="1" dirty="0">
              <a:latin typeface="+mj-lt"/>
              <a:ea typeface="Calibri" pitchFamily="34" charset="0"/>
              <a:cs typeface="Times New Roman" pitchFamily="18" charset="0"/>
            </a:endParaRPr>
          </a:p>
        </p:txBody>
      </p:sp>
      <p:sp>
        <p:nvSpPr>
          <p:cNvPr id="12" name="Text Box 6">
            <a:extLst>
              <a:ext uri="{FF2B5EF4-FFF2-40B4-BE49-F238E27FC236}">
                <a16:creationId xmlns:a16="http://schemas.microsoft.com/office/drawing/2014/main" id="{B31E7187-BE6D-4984-A5AC-ECC1FF3D9323}"/>
              </a:ext>
            </a:extLst>
          </p:cNvPr>
          <p:cNvSpPr txBox="1">
            <a:spLocks noChangeArrowheads="1"/>
          </p:cNvSpPr>
          <p:nvPr/>
        </p:nvSpPr>
        <p:spPr bwMode="auto">
          <a:xfrm>
            <a:off x="5209888" y="4637752"/>
            <a:ext cx="6858066" cy="572691"/>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r>
              <a:rPr lang="en-US" sz="1800">
                <a:solidFill>
                  <a:srgbClr val="000000"/>
                </a:solidFill>
                <a:latin typeface="Consolas" panose="020B0609020204030204" pitchFamily="49" charset="0"/>
              </a:rPr>
              <a:t>Task task = </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Task(</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Action(PrintNumber10Times));</a:t>
            </a:r>
          </a:p>
          <a:p>
            <a:r>
              <a:rPr lang="en-US" sz="1800">
                <a:solidFill>
                  <a:srgbClr val="000000"/>
                </a:solidFill>
                <a:latin typeface="Consolas" panose="020B0609020204030204" pitchFamily="49" charset="0"/>
              </a:rPr>
              <a:t>task.Start();</a:t>
            </a:r>
            <a:endParaRPr lang="en-US" sz="2100" b="1" dirty="0">
              <a:latin typeface="+mj-lt"/>
              <a:ea typeface="Calibri" pitchFamily="34" charset="0"/>
              <a:cs typeface="Times New Roman" pitchFamily="18" charset="0"/>
            </a:endParaRPr>
          </a:p>
        </p:txBody>
      </p:sp>
      <p:sp>
        <p:nvSpPr>
          <p:cNvPr id="13" name="Text Box 6">
            <a:extLst>
              <a:ext uri="{FF2B5EF4-FFF2-40B4-BE49-F238E27FC236}">
                <a16:creationId xmlns:a16="http://schemas.microsoft.com/office/drawing/2014/main" id="{22A58D45-B8BE-48A8-9965-FE40E21DF4E5}"/>
              </a:ext>
            </a:extLst>
          </p:cNvPr>
          <p:cNvSpPr txBox="1">
            <a:spLocks noChangeArrowheads="1"/>
          </p:cNvSpPr>
          <p:nvPr/>
        </p:nvSpPr>
        <p:spPr bwMode="auto">
          <a:xfrm>
            <a:off x="5204697" y="5366149"/>
            <a:ext cx="6858066" cy="1024320"/>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r>
              <a:rPr lang="en-US" sz="1800">
                <a:solidFill>
                  <a:srgbClr val="000000"/>
                </a:solidFill>
                <a:latin typeface="Consolas" panose="020B0609020204030204" pitchFamily="49" charset="0"/>
              </a:rPr>
              <a:t>Task task = </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Task(</a:t>
            </a:r>
            <a:r>
              <a:rPr lang="en-US" sz="1800">
                <a:solidFill>
                  <a:srgbClr val="0000FF"/>
                </a:solidFill>
                <a:latin typeface="Consolas" panose="020B0609020204030204" pitchFamily="49" charset="0"/>
              </a:rPr>
              <a:t>delegate</a:t>
            </a:r>
            <a:r>
              <a:rPr lang="en-US" sz="1800">
                <a:solidFill>
                  <a:srgbClr val="000000"/>
                </a:solidFill>
                <a:latin typeface="Consolas" panose="020B0609020204030204" pitchFamily="49" charset="0"/>
              </a:rPr>
              <a:t>{ PrintNumber10Times(); });</a:t>
            </a:r>
          </a:p>
          <a:p>
            <a:r>
              <a:rPr lang="en-US" sz="1800">
                <a:solidFill>
                  <a:srgbClr val="000000"/>
                </a:solidFill>
                <a:latin typeface="Consolas" panose="020B0609020204030204" pitchFamily="49" charset="0"/>
              </a:rPr>
              <a:t>task.Start();</a:t>
            </a:r>
            <a:endParaRPr lang="en-US" sz="2100" b="1" dirty="0">
              <a:latin typeface="+mj-lt"/>
              <a:ea typeface="Calibri" pitchFamily="34" charset="0"/>
              <a:cs typeface="Times New Roman" pitchFamily="18" charset="0"/>
            </a:endParaRPr>
          </a:p>
        </p:txBody>
      </p:sp>
    </p:spTree>
    <p:extLst>
      <p:ext uri="{BB962C8B-B14F-4D97-AF65-F5344CB8AC3E}">
        <p14:creationId xmlns:p14="http://schemas.microsoft.com/office/powerpoint/2010/main" val="3484525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10" name="Title 1">
            <a:extLst>
              <a:ext uri="{FF2B5EF4-FFF2-40B4-BE49-F238E27FC236}">
                <a16:creationId xmlns:a16="http://schemas.microsoft.com/office/drawing/2014/main" id="{427223AF-1D5A-475F-8167-0D659BBEF941}"/>
              </a:ext>
            </a:extLst>
          </p:cNvPr>
          <p:cNvSpPr>
            <a:spLocks noGrp="1"/>
          </p:cNvSpPr>
          <p:nvPr>
            <p:ph type="title"/>
          </p:nvPr>
        </p:nvSpPr>
        <p:spPr>
          <a:xfrm>
            <a:off x="396763" y="720006"/>
            <a:ext cx="11500269" cy="575433"/>
          </a:xfrm>
        </p:spPr>
        <p:txBody>
          <a:bodyPr>
            <a:noAutofit/>
          </a:bodyPr>
          <a:lstStyle/>
          <a:p>
            <a:r>
              <a:rPr lang="en-US" sz="4000" b="1"/>
              <a:t>The System.Threading.Tasks.Task class</a:t>
            </a:r>
            <a:endParaRPr lang="en-US" sz="4000" b="1" dirty="0"/>
          </a:p>
        </p:txBody>
      </p:sp>
      <p:sp>
        <p:nvSpPr>
          <p:cNvPr id="11" name="TextBox 10">
            <a:extLst>
              <a:ext uri="{FF2B5EF4-FFF2-40B4-BE49-F238E27FC236}">
                <a16:creationId xmlns:a16="http://schemas.microsoft.com/office/drawing/2014/main" id="{54EB7731-042C-43CE-9BFC-88D8EB078B4C}"/>
              </a:ext>
            </a:extLst>
          </p:cNvPr>
          <p:cNvSpPr txBox="1"/>
          <p:nvPr/>
        </p:nvSpPr>
        <p:spPr>
          <a:xfrm>
            <a:off x="-71229" y="1360870"/>
            <a:ext cx="10924760" cy="446276"/>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300">
                <a:solidFill>
                  <a:srgbClr val="111111"/>
                </a:solidFill>
                <a:latin typeface="+mj-lt"/>
              </a:rPr>
              <a:t>The following table describes some of the key properties and methods:</a:t>
            </a:r>
          </a:p>
        </p:txBody>
      </p:sp>
      <p:graphicFrame>
        <p:nvGraphicFramePr>
          <p:cNvPr id="12" name="Table 11">
            <a:extLst>
              <a:ext uri="{FF2B5EF4-FFF2-40B4-BE49-F238E27FC236}">
                <a16:creationId xmlns:a16="http://schemas.microsoft.com/office/drawing/2014/main" id="{0F1C3A25-14BF-4259-9418-8CD1B53329BA}"/>
              </a:ext>
            </a:extLst>
          </p:cNvPr>
          <p:cNvGraphicFramePr>
            <a:graphicFrameLocks noGrp="1"/>
          </p:cNvGraphicFramePr>
          <p:nvPr>
            <p:extLst>
              <p:ext uri="{D42A27DB-BD31-4B8C-83A1-F6EECF244321}">
                <p14:modId xmlns:p14="http://schemas.microsoft.com/office/powerpoint/2010/main" val="2081492588"/>
              </p:ext>
            </p:extLst>
          </p:nvPr>
        </p:nvGraphicFramePr>
        <p:xfrm>
          <a:off x="23395" y="1773433"/>
          <a:ext cx="12125331" cy="2196252"/>
        </p:xfrm>
        <a:graphic>
          <a:graphicData uri="http://schemas.openxmlformats.org/drawingml/2006/table">
            <a:tbl>
              <a:tblPr firstRow="1" bandRow="1">
                <a:tableStyleId>{5C22544A-7EE6-4342-B048-85BDC9FD1C3A}</a:tableStyleId>
              </a:tblPr>
              <a:tblGrid>
                <a:gridCol w="2799318">
                  <a:extLst>
                    <a:ext uri="{9D8B030D-6E8A-4147-A177-3AD203B41FA5}">
                      <a16:colId xmlns:a16="http://schemas.microsoft.com/office/drawing/2014/main" val="20000"/>
                    </a:ext>
                  </a:extLst>
                </a:gridCol>
                <a:gridCol w="9326013">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1800" b="1" kern="1200">
                          <a:solidFill>
                            <a:schemeClr val="lt1"/>
                          </a:solidFill>
                          <a:latin typeface="+mn-lt"/>
                          <a:ea typeface="+mn-ea"/>
                          <a:cs typeface="+mn-cs"/>
                        </a:rPr>
                        <a:t>Property Name</a:t>
                      </a:r>
                      <a:endParaRPr lang="en-US" sz="1800" b="1" kern="1200" dirty="0">
                        <a:solidFill>
                          <a:schemeClr val="lt1"/>
                        </a:solidFill>
                        <a:latin typeface="+mn-lt"/>
                        <a:ea typeface="+mn-ea"/>
                        <a:cs typeface="+mn-cs"/>
                      </a:endParaRPr>
                    </a:p>
                  </a:txBody>
                  <a:tcPr/>
                </a:tc>
                <a:tc>
                  <a:txBody>
                    <a:bodyPr/>
                    <a:lstStyle/>
                    <a:p>
                      <a:r>
                        <a:rPr lang="en-US" sz="1800" dirty="0"/>
                        <a:t>Description</a:t>
                      </a:r>
                    </a:p>
                  </a:txBody>
                  <a:tcPr/>
                </a:tc>
                <a:extLst>
                  <a:ext uri="{0D108BD9-81ED-4DB2-BD59-A6C34878D82A}">
                    <a16:rowId xmlns:a16="http://schemas.microsoft.com/office/drawing/2014/main" val="10000"/>
                  </a:ext>
                </a:extLst>
              </a:tr>
              <a:tr h="309342">
                <a:tc>
                  <a:txBody>
                    <a:bodyPr/>
                    <a:lstStyle/>
                    <a:p>
                      <a:pPr algn="l" fontAlgn="t"/>
                      <a:r>
                        <a:rPr lang="en-US" sz="1600" u="none" strike="noStrike">
                          <a:effectLst/>
                        </a:rPr>
                        <a:t>Status</a:t>
                      </a:r>
                      <a:endParaRPr lang="en-US" sz="1600">
                        <a:effectLst/>
                      </a:endParaRPr>
                    </a:p>
                  </a:txBody>
                  <a:tcPr anchor="ctr"/>
                </a:tc>
                <a:tc>
                  <a:txBody>
                    <a:bodyPr/>
                    <a:lstStyle/>
                    <a:p>
                      <a:pPr algn="l" fontAlgn="t"/>
                      <a:r>
                        <a:rPr lang="en-US" sz="1600">
                          <a:effectLst/>
                        </a:rPr>
                        <a:t>Gets the </a:t>
                      </a:r>
                      <a:r>
                        <a:rPr lang="en-US" sz="1600" u="none" strike="noStrike">
                          <a:effectLst/>
                        </a:rPr>
                        <a:t>TaskStatus</a:t>
                      </a:r>
                      <a:r>
                        <a:rPr lang="en-US" sz="1600">
                          <a:effectLst/>
                        </a:rPr>
                        <a:t> of this task</a:t>
                      </a:r>
                    </a:p>
                  </a:txBody>
                  <a:tcPr anchor="ctr"/>
                </a:tc>
                <a:extLst>
                  <a:ext uri="{0D108BD9-81ED-4DB2-BD59-A6C34878D82A}">
                    <a16:rowId xmlns:a16="http://schemas.microsoft.com/office/drawing/2014/main" val="10001"/>
                  </a:ext>
                </a:extLst>
              </a:tr>
              <a:tr h="188572">
                <a:tc>
                  <a:txBody>
                    <a:bodyPr/>
                    <a:lstStyle/>
                    <a:p>
                      <a:pPr algn="l" fontAlgn="t"/>
                      <a:r>
                        <a:rPr lang="en-US" sz="1600" u="none" strike="noStrike">
                          <a:effectLst/>
                        </a:rPr>
                        <a:t>CompletedTask</a:t>
                      </a:r>
                      <a:endParaRPr lang="en-US" sz="1600">
                        <a:effectLst/>
                      </a:endParaRPr>
                    </a:p>
                  </a:txBody>
                  <a:tcPr anchor="ctr"/>
                </a:tc>
                <a:tc>
                  <a:txBody>
                    <a:bodyPr/>
                    <a:lstStyle/>
                    <a:p>
                      <a:pPr algn="l" fontAlgn="t"/>
                      <a:r>
                        <a:rPr lang="en-US" sz="1600">
                          <a:effectLst/>
                        </a:rPr>
                        <a:t>Gets a task that has already completed successfully</a:t>
                      </a:r>
                    </a:p>
                  </a:txBody>
                  <a:tcPr anchor="ctr"/>
                </a:tc>
                <a:extLst>
                  <a:ext uri="{0D108BD9-81ED-4DB2-BD59-A6C34878D82A}">
                    <a16:rowId xmlns:a16="http://schemas.microsoft.com/office/drawing/2014/main" val="10003"/>
                  </a:ext>
                </a:extLst>
              </a:tr>
              <a:tr h="373506">
                <a:tc>
                  <a:txBody>
                    <a:bodyPr/>
                    <a:lstStyle/>
                    <a:p>
                      <a:pPr algn="l" fontAlgn="t"/>
                      <a:r>
                        <a:rPr lang="en-US" sz="1600" u="none" strike="noStrike">
                          <a:effectLst/>
                        </a:rPr>
                        <a:t>IsCanceled</a:t>
                      </a:r>
                      <a:endParaRPr lang="en-US" sz="1600">
                        <a:effectLst/>
                      </a:endParaRPr>
                    </a:p>
                  </a:txBody>
                  <a:tcPr anchor="ctr"/>
                </a:tc>
                <a:tc>
                  <a:txBody>
                    <a:bodyPr/>
                    <a:lstStyle/>
                    <a:p>
                      <a:pPr algn="l" fontAlgn="t"/>
                      <a:r>
                        <a:rPr lang="en-US" sz="1600">
                          <a:effectLst/>
                        </a:rPr>
                        <a:t>Gets whether this </a:t>
                      </a:r>
                      <a:r>
                        <a:rPr lang="en-US" sz="1600" u="none" strike="noStrike">
                          <a:effectLst/>
                        </a:rPr>
                        <a:t>Task</a:t>
                      </a:r>
                      <a:r>
                        <a:rPr lang="en-US" sz="1600">
                          <a:effectLst/>
                        </a:rPr>
                        <a:t> instance has completed execution due to being canceled</a:t>
                      </a:r>
                    </a:p>
                  </a:txBody>
                  <a:tcPr anchor="ctr"/>
                </a:tc>
                <a:extLst>
                  <a:ext uri="{0D108BD9-81ED-4DB2-BD59-A6C34878D82A}">
                    <a16:rowId xmlns:a16="http://schemas.microsoft.com/office/drawing/2014/main" val="10004"/>
                  </a:ext>
                </a:extLst>
              </a:tr>
              <a:tr h="333654">
                <a:tc>
                  <a:txBody>
                    <a:bodyPr/>
                    <a:lstStyle/>
                    <a:p>
                      <a:pPr algn="l" fontAlgn="t"/>
                      <a:r>
                        <a:rPr lang="en-US" sz="1600" u="none" strike="noStrike">
                          <a:effectLst/>
                        </a:rPr>
                        <a:t>IsCompleted</a:t>
                      </a:r>
                      <a:endParaRPr lang="en-US" sz="1600">
                        <a:effectLst/>
                      </a:endParaRPr>
                    </a:p>
                  </a:txBody>
                  <a:tcPr anchor="ctr"/>
                </a:tc>
                <a:tc>
                  <a:txBody>
                    <a:bodyPr/>
                    <a:lstStyle/>
                    <a:p>
                      <a:pPr algn="l" fontAlgn="t"/>
                      <a:r>
                        <a:rPr lang="en-US" sz="1600">
                          <a:effectLst/>
                        </a:rPr>
                        <a:t>Gets a value that indicates whether the task has completed</a:t>
                      </a:r>
                    </a:p>
                  </a:txBody>
                  <a:tcPr anchor="ctr"/>
                </a:tc>
                <a:extLst>
                  <a:ext uri="{0D108BD9-81ED-4DB2-BD59-A6C34878D82A}">
                    <a16:rowId xmlns:a16="http://schemas.microsoft.com/office/drawing/2014/main" val="4089918542"/>
                  </a:ext>
                </a:extLst>
              </a:tr>
              <a:tr h="411418">
                <a:tc>
                  <a:txBody>
                    <a:bodyPr/>
                    <a:lstStyle/>
                    <a:p>
                      <a:pPr algn="l" fontAlgn="t"/>
                      <a:r>
                        <a:rPr lang="en-US" sz="1600" u="none" strike="noStrike">
                          <a:effectLst/>
                        </a:rPr>
                        <a:t>IsCompletedSuccessfully</a:t>
                      </a:r>
                      <a:endParaRPr lang="en-US" sz="1600">
                        <a:effectLst/>
                      </a:endParaRPr>
                    </a:p>
                  </a:txBody>
                  <a:tcPr anchor="ctr"/>
                </a:tc>
                <a:tc>
                  <a:txBody>
                    <a:bodyPr/>
                    <a:lstStyle/>
                    <a:p>
                      <a:pPr algn="l" fontAlgn="t"/>
                      <a:r>
                        <a:rPr lang="en-US" sz="1600">
                          <a:effectLst/>
                        </a:rPr>
                        <a:t>Gets whether the task ran to completion</a:t>
                      </a:r>
                    </a:p>
                  </a:txBody>
                  <a:tcPr anchor="ctr"/>
                </a:tc>
                <a:extLst>
                  <a:ext uri="{0D108BD9-81ED-4DB2-BD59-A6C34878D82A}">
                    <a16:rowId xmlns:a16="http://schemas.microsoft.com/office/drawing/2014/main" val="2259037351"/>
                  </a:ext>
                </a:extLst>
              </a:tr>
            </a:tbl>
          </a:graphicData>
        </a:graphic>
      </p:graphicFrame>
      <p:graphicFrame>
        <p:nvGraphicFramePr>
          <p:cNvPr id="13" name="Table 12">
            <a:extLst>
              <a:ext uri="{FF2B5EF4-FFF2-40B4-BE49-F238E27FC236}">
                <a16:creationId xmlns:a16="http://schemas.microsoft.com/office/drawing/2014/main" id="{5FCEBBEB-F7CB-434E-B930-2F0F847C59C1}"/>
              </a:ext>
            </a:extLst>
          </p:cNvPr>
          <p:cNvGraphicFramePr>
            <a:graphicFrameLocks noGrp="1"/>
          </p:cNvGraphicFramePr>
          <p:nvPr>
            <p:extLst>
              <p:ext uri="{D42A27DB-BD31-4B8C-83A1-F6EECF244321}">
                <p14:modId xmlns:p14="http://schemas.microsoft.com/office/powerpoint/2010/main" val="4154632604"/>
              </p:ext>
            </p:extLst>
          </p:nvPr>
        </p:nvGraphicFramePr>
        <p:xfrm>
          <a:off x="26913" y="3994227"/>
          <a:ext cx="12125331" cy="2440092"/>
        </p:xfrm>
        <a:graphic>
          <a:graphicData uri="http://schemas.openxmlformats.org/drawingml/2006/table">
            <a:tbl>
              <a:tblPr firstRow="1" bandRow="1">
                <a:tableStyleId>{5C22544A-7EE6-4342-B048-85BDC9FD1C3A}</a:tableStyleId>
              </a:tblPr>
              <a:tblGrid>
                <a:gridCol w="2785861">
                  <a:extLst>
                    <a:ext uri="{9D8B030D-6E8A-4147-A177-3AD203B41FA5}">
                      <a16:colId xmlns:a16="http://schemas.microsoft.com/office/drawing/2014/main" val="20000"/>
                    </a:ext>
                  </a:extLst>
                </a:gridCol>
                <a:gridCol w="9339470">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1800" b="1" kern="1200">
                          <a:solidFill>
                            <a:schemeClr val="lt1"/>
                          </a:solidFill>
                          <a:latin typeface="+mn-lt"/>
                          <a:ea typeface="+mn-ea"/>
                          <a:cs typeface="+mn-cs"/>
                        </a:rPr>
                        <a:t>Method Name</a:t>
                      </a:r>
                      <a:endParaRPr lang="en-US" sz="1800" b="1" kern="1200" dirty="0">
                        <a:solidFill>
                          <a:schemeClr val="lt1"/>
                        </a:solidFill>
                        <a:latin typeface="+mn-lt"/>
                        <a:ea typeface="+mn-ea"/>
                        <a:cs typeface="+mn-cs"/>
                      </a:endParaRPr>
                    </a:p>
                  </a:txBody>
                  <a:tcPr/>
                </a:tc>
                <a:tc>
                  <a:txBody>
                    <a:bodyPr/>
                    <a:lstStyle/>
                    <a:p>
                      <a:r>
                        <a:rPr lang="en-US" sz="1800" dirty="0"/>
                        <a:t>Description</a:t>
                      </a:r>
                    </a:p>
                  </a:txBody>
                  <a:tcPr/>
                </a:tc>
                <a:extLst>
                  <a:ext uri="{0D108BD9-81ED-4DB2-BD59-A6C34878D82A}">
                    <a16:rowId xmlns:a16="http://schemas.microsoft.com/office/drawing/2014/main" val="10000"/>
                  </a:ext>
                </a:extLst>
              </a:tr>
              <a:tr h="309342">
                <a:tc>
                  <a:txBody>
                    <a:bodyPr/>
                    <a:lstStyle/>
                    <a:p>
                      <a:pPr algn="l" fontAlgn="t"/>
                      <a:r>
                        <a:rPr lang="en-US" sz="1600" u="none" strike="noStrike">
                          <a:effectLst/>
                        </a:rPr>
                        <a:t>ContinueWith(Action&lt;Task&gt;)</a:t>
                      </a:r>
                      <a:endParaRPr lang="en-US" sz="1600">
                        <a:effectLst/>
                      </a:endParaRPr>
                    </a:p>
                  </a:txBody>
                  <a:tcPr anchor="ctr"/>
                </a:tc>
                <a:tc>
                  <a:txBody>
                    <a:bodyPr/>
                    <a:lstStyle/>
                    <a:p>
                      <a:pPr algn="l" fontAlgn="t"/>
                      <a:r>
                        <a:rPr lang="en-US" sz="1600">
                          <a:effectLst/>
                        </a:rPr>
                        <a:t>Creates a continuation that executes asynchronously when the target </a:t>
                      </a:r>
                      <a:r>
                        <a:rPr lang="en-US" sz="1600" u="none" strike="noStrike">
                          <a:effectLst/>
                        </a:rPr>
                        <a:t>Task</a:t>
                      </a:r>
                      <a:r>
                        <a:rPr lang="en-US" sz="1600">
                          <a:effectLst/>
                        </a:rPr>
                        <a:t> completes</a:t>
                      </a:r>
                    </a:p>
                  </a:txBody>
                  <a:tcPr anchor="ctr"/>
                </a:tc>
                <a:extLst>
                  <a:ext uri="{0D108BD9-81ED-4DB2-BD59-A6C34878D82A}">
                    <a16:rowId xmlns:a16="http://schemas.microsoft.com/office/drawing/2014/main" val="10001"/>
                  </a:ext>
                </a:extLst>
              </a:tr>
              <a:tr h="188572">
                <a:tc>
                  <a:txBody>
                    <a:bodyPr/>
                    <a:lstStyle/>
                    <a:p>
                      <a:pPr algn="l" fontAlgn="t"/>
                      <a:r>
                        <a:rPr lang="en-US" sz="1600" u="none" strike="noStrike">
                          <a:effectLst/>
                        </a:rPr>
                        <a:t>Run(Action)</a:t>
                      </a:r>
                      <a:endParaRPr lang="en-US" sz="1600">
                        <a:effectLst/>
                      </a:endParaRPr>
                    </a:p>
                  </a:txBody>
                  <a:tcPr anchor="ctr"/>
                </a:tc>
                <a:tc>
                  <a:txBody>
                    <a:bodyPr/>
                    <a:lstStyle/>
                    <a:p>
                      <a:pPr algn="l" fontAlgn="t"/>
                      <a:r>
                        <a:rPr lang="en-US" sz="1600">
                          <a:effectLst/>
                        </a:rPr>
                        <a:t>Queues the specified work to run on the thread pool and returns a </a:t>
                      </a:r>
                      <a:r>
                        <a:rPr lang="en-US" sz="1600" u="none" strike="noStrike">
                          <a:effectLst/>
                        </a:rPr>
                        <a:t>Task</a:t>
                      </a:r>
                      <a:r>
                        <a:rPr lang="en-US" sz="1600">
                          <a:effectLst/>
                        </a:rPr>
                        <a:t> object that represents that work</a:t>
                      </a:r>
                    </a:p>
                  </a:txBody>
                  <a:tcPr anchor="ctr"/>
                </a:tc>
                <a:extLst>
                  <a:ext uri="{0D108BD9-81ED-4DB2-BD59-A6C34878D82A}">
                    <a16:rowId xmlns:a16="http://schemas.microsoft.com/office/drawing/2014/main" val="10003"/>
                  </a:ext>
                </a:extLst>
              </a:tr>
              <a:tr h="373506">
                <a:tc>
                  <a:txBody>
                    <a:bodyPr/>
                    <a:lstStyle/>
                    <a:p>
                      <a:pPr algn="l" fontAlgn="t"/>
                      <a:r>
                        <a:rPr lang="en-US" sz="1600" u="none" strike="noStrike">
                          <a:effectLst/>
                        </a:rPr>
                        <a:t>Start()</a:t>
                      </a:r>
                      <a:endParaRPr lang="en-US" sz="1600">
                        <a:effectLst/>
                      </a:endParaRPr>
                    </a:p>
                  </a:txBody>
                  <a:tcPr anchor="ctr"/>
                </a:tc>
                <a:tc>
                  <a:txBody>
                    <a:bodyPr/>
                    <a:lstStyle/>
                    <a:p>
                      <a:pPr algn="l" fontAlgn="t"/>
                      <a:r>
                        <a:rPr lang="en-US" sz="1600">
                          <a:effectLst/>
                        </a:rPr>
                        <a:t>Starts the </a:t>
                      </a:r>
                      <a:r>
                        <a:rPr lang="en-US" sz="1600" u="none" strike="noStrike">
                          <a:effectLst/>
                        </a:rPr>
                        <a:t>Task</a:t>
                      </a:r>
                      <a:r>
                        <a:rPr lang="en-US" sz="1600">
                          <a:effectLst/>
                        </a:rPr>
                        <a:t>, scheduling it for execution to the current </a:t>
                      </a:r>
                      <a:r>
                        <a:rPr lang="en-US" sz="1600" u="none" strike="noStrike">
                          <a:effectLst/>
                        </a:rPr>
                        <a:t>TaskScheduler</a:t>
                      </a:r>
                      <a:endParaRPr lang="en-US" sz="1600">
                        <a:effectLst/>
                      </a:endParaRPr>
                    </a:p>
                  </a:txBody>
                  <a:tcPr anchor="ctr"/>
                </a:tc>
                <a:extLst>
                  <a:ext uri="{0D108BD9-81ED-4DB2-BD59-A6C34878D82A}">
                    <a16:rowId xmlns:a16="http://schemas.microsoft.com/office/drawing/2014/main" val="10004"/>
                  </a:ext>
                </a:extLst>
              </a:tr>
              <a:tr h="333654">
                <a:tc>
                  <a:txBody>
                    <a:bodyPr/>
                    <a:lstStyle/>
                    <a:p>
                      <a:pPr algn="l" fontAlgn="t"/>
                      <a:r>
                        <a:rPr lang="en-US" sz="1600" u="none" strike="noStrike">
                          <a:effectLst/>
                        </a:rPr>
                        <a:t>Wait()</a:t>
                      </a:r>
                      <a:endParaRPr lang="en-US" sz="1600">
                        <a:effectLst/>
                      </a:endParaRPr>
                    </a:p>
                  </a:txBody>
                  <a:tcPr anchor="ctr"/>
                </a:tc>
                <a:tc>
                  <a:txBody>
                    <a:bodyPr/>
                    <a:lstStyle/>
                    <a:p>
                      <a:pPr algn="l" fontAlgn="t"/>
                      <a:r>
                        <a:rPr lang="en-US" sz="1600">
                          <a:effectLst/>
                        </a:rPr>
                        <a:t>Waits for the </a:t>
                      </a:r>
                      <a:r>
                        <a:rPr lang="en-US" sz="1600" u="none" strike="noStrike">
                          <a:effectLst/>
                        </a:rPr>
                        <a:t>Task</a:t>
                      </a:r>
                      <a:r>
                        <a:rPr lang="en-US" sz="1600">
                          <a:effectLst/>
                        </a:rPr>
                        <a:t> to complete execution</a:t>
                      </a:r>
                    </a:p>
                  </a:txBody>
                  <a:tcPr anchor="ctr"/>
                </a:tc>
                <a:extLst>
                  <a:ext uri="{0D108BD9-81ED-4DB2-BD59-A6C34878D82A}">
                    <a16:rowId xmlns:a16="http://schemas.microsoft.com/office/drawing/2014/main" val="4089918542"/>
                  </a:ext>
                </a:extLst>
              </a:tr>
              <a:tr h="411418">
                <a:tc>
                  <a:txBody>
                    <a:bodyPr/>
                    <a:lstStyle/>
                    <a:p>
                      <a:pPr algn="l" fontAlgn="t"/>
                      <a:r>
                        <a:rPr lang="en-US" sz="1600" u="none" strike="noStrike">
                          <a:effectLst/>
                        </a:rPr>
                        <a:t>WhenAll(Task[])</a:t>
                      </a:r>
                      <a:endParaRPr lang="en-US" sz="1600">
                        <a:effectLst/>
                      </a:endParaRPr>
                    </a:p>
                  </a:txBody>
                  <a:tcPr anchor="ctr"/>
                </a:tc>
                <a:tc>
                  <a:txBody>
                    <a:bodyPr/>
                    <a:lstStyle/>
                    <a:p>
                      <a:pPr algn="l" fontAlgn="t"/>
                      <a:r>
                        <a:rPr lang="en-US" sz="1600">
                          <a:effectLst/>
                        </a:rPr>
                        <a:t>Creates a task that will complete when all of the </a:t>
                      </a:r>
                      <a:r>
                        <a:rPr lang="en-US" sz="1600" u="none" strike="noStrike">
                          <a:effectLst/>
                        </a:rPr>
                        <a:t>Task</a:t>
                      </a:r>
                      <a:r>
                        <a:rPr lang="en-US" sz="1600">
                          <a:effectLst/>
                        </a:rPr>
                        <a:t> objects in an array have completed</a:t>
                      </a:r>
                    </a:p>
                  </a:txBody>
                  <a:tcPr anchor="ctr"/>
                </a:tc>
                <a:extLst>
                  <a:ext uri="{0D108BD9-81ED-4DB2-BD59-A6C34878D82A}">
                    <a16:rowId xmlns:a16="http://schemas.microsoft.com/office/drawing/2014/main" val="2259037351"/>
                  </a:ext>
                </a:extLst>
              </a:tr>
            </a:tbl>
          </a:graphicData>
        </a:graphic>
      </p:graphicFrame>
    </p:spTree>
    <p:extLst>
      <p:ext uri="{BB962C8B-B14F-4D97-AF65-F5344CB8AC3E}">
        <p14:creationId xmlns:p14="http://schemas.microsoft.com/office/powerpoint/2010/main" val="3140001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6" name="TextBox 5">
            <a:extLst>
              <a:ext uri="{FF2B5EF4-FFF2-40B4-BE49-F238E27FC236}">
                <a16:creationId xmlns:a16="http://schemas.microsoft.com/office/drawing/2014/main" id="{CB56EFF3-8611-45BB-8CC7-AC0A9E3F4330}"/>
              </a:ext>
            </a:extLst>
          </p:cNvPr>
          <p:cNvSpPr txBox="1"/>
          <p:nvPr/>
        </p:nvSpPr>
        <p:spPr>
          <a:xfrm>
            <a:off x="3515215" y="221875"/>
            <a:ext cx="5817627"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Task Demonstration - 01</a:t>
            </a:r>
          </a:p>
        </p:txBody>
      </p:sp>
      <p:pic>
        <p:nvPicPr>
          <p:cNvPr id="9" name="Picture 8">
            <a:extLst>
              <a:ext uri="{FF2B5EF4-FFF2-40B4-BE49-F238E27FC236}">
                <a16:creationId xmlns:a16="http://schemas.microsoft.com/office/drawing/2014/main" id="{2F313069-5BE4-4334-96C1-E2F40BB50E50}"/>
              </a:ext>
            </a:extLst>
          </p:cNvPr>
          <p:cNvPicPr>
            <a:picLocks noChangeAspect="1"/>
          </p:cNvPicPr>
          <p:nvPr/>
        </p:nvPicPr>
        <p:blipFill>
          <a:blip r:embed="rId2"/>
          <a:stretch>
            <a:fillRect/>
          </a:stretch>
        </p:blipFill>
        <p:spPr>
          <a:xfrm>
            <a:off x="211524" y="782606"/>
            <a:ext cx="2978938" cy="678132"/>
          </a:xfrm>
          <a:prstGeom prst="rect">
            <a:avLst/>
          </a:prstGeom>
        </p:spPr>
      </p:pic>
      <p:pic>
        <p:nvPicPr>
          <p:cNvPr id="23" name="Picture 22">
            <a:extLst>
              <a:ext uri="{FF2B5EF4-FFF2-40B4-BE49-F238E27FC236}">
                <a16:creationId xmlns:a16="http://schemas.microsoft.com/office/drawing/2014/main" id="{6619E9AE-F5DF-4DBD-8D03-2D231905FB85}"/>
              </a:ext>
            </a:extLst>
          </p:cNvPr>
          <p:cNvPicPr>
            <a:picLocks noChangeAspect="1"/>
          </p:cNvPicPr>
          <p:nvPr/>
        </p:nvPicPr>
        <p:blipFill>
          <a:blip r:embed="rId3"/>
          <a:stretch>
            <a:fillRect/>
          </a:stretch>
        </p:blipFill>
        <p:spPr>
          <a:xfrm>
            <a:off x="212349" y="1603967"/>
            <a:ext cx="6109419" cy="4568234"/>
          </a:xfrm>
          <a:prstGeom prst="rect">
            <a:avLst/>
          </a:prstGeom>
        </p:spPr>
      </p:pic>
      <p:pic>
        <p:nvPicPr>
          <p:cNvPr id="25" name="Picture 24">
            <a:extLst>
              <a:ext uri="{FF2B5EF4-FFF2-40B4-BE49-F238E27FC236}">
                <a16:creationId xmlns:a16="http://schemas.microsoft.com/office/drawing/2014/main" id="{DC46FDE4-A99B-41A3-AC91-549042FF91EE}"/>
              </a:ext>
            </a:extLst>
          </p:cNvPr>
          <p:cNvPicPr>
            <a:picLocks noChangeAspect="1"/>
          </p:cNvPicPr>
          <p:nvPr/>
        </p:nvPicPr>
        <p:blipFill>
          <a:blip r:embed="rId4"/>
          <a:stretch>
            <a:fillRect/>
          </a:stretch>
        </p:blipFill>
        <p:spPr>
          <a:xfrm>
            <a:off x="5752542" y="1856289"/>
            <a:ext cx="6439458" cy="1089754"/>
          </a:xfrm>
          <a:prstGeom prst="rect">
            <a:avLst/>
          </a:prstGeom>
        </p:spPr>
      </p:pic>
      <p:pic>
        <p:nvPicPr>
          <p:cNvPr id="3" name="Picture 2">
            <a:extLst>
              <a:ext uri="{FF2B5EF4-FFF2-40B4-BE49-F238E27FC236}">
                <a16:creationId xmlns:a16="http://schemas.microsoft.com/office/drawing/2014/main" id="{FF9E4100-E307-4DBE-9545-0C4742708DD6}"/>
              </a:ext>
            </a:extLst>
          </p:cNvPr>
          <p:cNvPicPr>
            <a:picLocks noChangeAspect="1"/>
          </p:cNvPicPr>
          <p:nvPr/>
        </p:nvPicPr>
        <p:blipFill>
          <a:blip r:embed="rId5"/>
          <a:stretch>
            <a:fillRect/>
          </a:stretch>
        </p:blipFill>
        <p:spPr>
          <a:xfrm>
            <a:off x="9201351" y="2913878"/>
            <a:ext cx="1513032" cy="3492885"/>
          </a:xfrm>
          <a:prstGeom prst="rect">
            <a:avLst/>
          </a:prstGeom>
        </p:spPr>
      </p:pic>
    </p:spTree>
    <p:extLst>
      <p:ext uri="{BB962C8B-B14F-4D97-AF65-F5344CB8AC3E}">
        <p14:creationId xmlns:p14="http://schemas.microsoft.com/office/powerpoint/2010/main" val="232943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2C13F-A779-4B17-8CBF-944779C5F70D}"/>
              </a:ext>
            </a:extLst>
          </p:cNvPr>
          <p:cNvSpPr>
            <a:spLocks noGrp="1"/>
          </p:cNvSpPr>
          <p:nvPr>
            <p:ph idx="1"/>
          </p:nvPr>
        </p:nvSpPr>
        <p:spPr/>
        <p:txBody>
          <a:bodyPr/>
          <a:lstStyle/>
          <a:p>
            <a:pPr algn="just"/>
            <a:r>
              <a:rPr lang="en-US"/>
              <a:t>Both programming asynchronous and parallelism allow us to complete tasks faster. But how many of you still think they are the same and differ only in terms?</a:t>
            </a:r>
          </a:p>
        </p:txBody>
      </p:sp>
      <p:sp>
        <p:nvSpPr>
          <p:cNvPr id="4" name="Date Placeholder 3">
            <a:extLst>
              <a:ext uri="{FF2B5EF4-FFF2-40B4-BE49-F238E27FC236}">
                <a16:creationId xmlns:a16="http://schemas.microsoft.com/office/drawing/2014/main" id="{AFFDE48A-C37C-4965-A5DB-0B96BBF25B3E}"/>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1E4EA27D-FC80-4945-8E49-37B3D24544B2}"/>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Tree>
    <p:extLst>
      <p:ext uri="{BB962C8B-B14F-4D97-AF65-F5344CB8AC3E}">
        <p14:creationId xmlns:p14="http://schemas.microsoft.com/office/powerpoint/2010/main" val="3981597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7" name="TextBox 6">
            <a:extLst>
              <a:ext uri="{FF2B5EF4-FFF2-40B4-BE49-F238E27FC236}">
                <a16:creationId xmlns:a16="http://schemas.microsoft.com/office/drawing/2014/main" id="{53E5F310-3DD4-4C09-8903-A0434CE6E7E8}"/>
              </a:ext>
            </a:extLst>
          </p:cNvPr>
          <p:cNvSpPr txBox="1"/>
          <p:nvPr/>
        </p:nvSpPr>
        <p:spPr>
          <a:xfrm>
            <a:off x="3515215" y="221875"/>
            <a:ext cx="5817627"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Task Demonstration - 02</a:t>
            </a:r>
          </a:p>
        </p:txBody>
      </p:sp>
      <p:pic>
        <p:nvPicPr>
          <p:cNvPr id="3" name="Picture 2">
            <a:extLst>
              <a:ext uri="{FF2B5EF4-FFF2-40B4-BE49-F238E27FC236}">
                <a16:creationId xmlns:a16="http://schemas.microsoft.com/office/drawing/2014/main" id="{EBDD8E49-EF8D-4AAE-B8BA-8611DFC587A2}"/>
              </a:ext>
            </a:extLst>
          </p:cNvPr>
          <p:cNvPicPr>
            <a:picLocks noChangeAspect="1"/>
          </p:cNvPicPr>
          <p:nvPr/>
        </p:nvPicPr>
        <p:blipFill>
          <a:blip r:embed="rId2"/>
          <a:stretch>
            <a:fillRect/>
          </a:stretch>
        </p:blipFill>
        <p:spPr>
          <a:xfrm>
            <a:off x="293178" y="1217882"/>
            <a:ext cx="6693775" cy="5219551"/>
          </a:xfrm>
          <a:prstGeom prst="rect">
            <a:avLst/>
          </a:prstGeom>
        </p:spPr>
      </p:pic>
      <p:pic>
        <p:nvPicPr>
          <p:cNvPr id="9" name="Picture 8">
            <a:extLst>
              <a:ext uri="{FF2B5EF4-FFF2-40B4-BE49-F238E27FC236}">
                <a16:creationId xmlns:a16="http://schemas.microsoft.com/office/drawing/2014/main" id="{061D6933-C9C3-4339-9CA3-B7310C8A011F}"/>
              </a:ext>
            </a:extLst>
          </p:cNvPr>
          <p:cNvPicPr>
            <a:picLocks noChangeAspect="1"/>
          </p:cNvPicPr>
          <p:nvPr/>
        </p:nvPicPr>
        <p:blipFill>
          <a:blip r:embed="rId3"/>
          <a:stretch>
            <a:fillRect/>
          </a:stretch>
        </p:blipFill>
        <p:spPr>
          <a:xfrm>
            <a:off x="8038766" y="2893228"/>
            <a:ext cx="3509422" cy="3006794"/>
          </a:xfrm>
          <a:prstGeom prst="rect">
            <a:avLst/>
          </a:prstGeom>
        </p:spPr>
      </p:pic>
      <p:sp>
        <p:nvSpPr>
          <p:cNvPr id="11" name="TextBox 10">
            <a:extLst>
              <a:ext uri="{FF2B5EF4-FFF2-40B4-BE49-F238E27FC236}">
                <a16:creationId xmlns:a16="http://schemas.microsoft.com/office/drawing/2014/main" id="{E18EAB55-A726-4F17-979F-62C6C461C5E8}"/>
              </a:ext>
            </a:extLst>
          </p:cNvPr>
          <p:cNvSpPr txBox="1"/>
          <p:nvPr/>
        </p:nvSpPr>
        <p:spPr>
          <a:xfrm>
            <a:off x="-117232" y="834835"/>
            <a:ext cx="12309232" cy="415498"/>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tabLst>
                <a:tab pos="241300" algn="l"/>
              </a:tabLst>
              <a:defRPr/>
            </a:pPr>
            <a:r>
              <a:rPr lang="en-US" sz="2100"/>
              <a:t>The demonstration creates five tasks, waits for all five to complete, and then displays their status</a:t>
            </a:r>
          </a:p>
        </p:txBody>
      </p:sp>
    </p:spTree>
    <p:extLst>
      <p:ext uri="{BB962C8B-B14F-4D97-AF65-F5344CB8AC3E}">
        <p14:creationId xmlns:p14="http://schemas.microsoft.com/office/powerpoint/2010/main" val="4034919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6B5749A-5BF5-40DD-B09B-6D0C863A82CF}"/>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80344B62-484D-4FF6-AC25-9441AF7CBCF2}"/>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8" name="TextBox 7">
            <a:extLst>
              <a:ext uri="{FF2B5EF4-FFF2-40B4-BE49-F238E27FC236}">
                <a16:creationId xmlns:a16="http://schemas.microsoft.com/office/drawing/2014/main" id="{AB36FFC7-2068-4CFE-BC2D-EEE3E9A991C8}"/>
              </a:ext>
            </a:extLst>
          </p:cNvPr>
          <p:cNvSpPr txBox="1"/>
          <p:nvPr/>
        </p:nvSpPr>
        <p:spPr>
          <a:xfrm>
            <a:off x="3515215" y="221875"/>
            <a:ext cx="5817627"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Task Demonstration - 03</a:t>
            </a:r>
          </a:p>
        </p:txBody>
      </p:sp>
      <p:sp>
        <p:nvSpPr>
          <p:cNvPr id="9" name="TextBox 8">
            <a:extLst>
              <a:ext uri="{FF2B5EF4-FFF2-40B4-BE49-F238E27FC236}">
                <a16:creationId xmlns:a16="http://schemas.microsoft.com/office/drawing/2014/main" id="{85ABF0CE-A719-445D-81A6-E19A2181246A}"/>
              </a:ext>
            </a:extLst>
          </p:cNvPr>
          <p:cNvSpPr txBox="1"/>
          <p:nvPr/>
        </p:nvSpPr>
        <p:spPr>
          <a:xfrm>
            <a:off x="-117232" y="834835"/>
            <a:ext cx="12309232" cy="707886"/>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tabLst>
                <a:tab pos="241300" algn="l"/>
              </a:tabLst>
              <a:defRPr/>
            </a:pPr>
            <a:r>
              <a:rPr lang="en-US" sz="2000"/>
              <a:t>The demonstration creates three tasks to calculate the sum, waits for all to complete, and then displays the result</a:t>
            </a:r>
          </a:p>
        </p:txBody>
      </p:sp>
      <p:pic>
        <p:nvPicPr>
          <p:cNvPr id="3" name="Picture 2">
            <a:extLst>
              <a:ext uri="{FF2B5EF4-FFF2-40B4-BE49-F238E27FC236}">
                <a16:creationId xmlns:a16="http://schemas.microsoft.com/office/drawing/2014/main" id="{369BE3F7-5F72-4558-96B6-BDDA1A210B9A}"/>
              </a:ext>
            </a:extLst>
          </p:cNvPr>
          <p:cNvPicPr>
            <a:picLocks noChangeAspect="1"/>
          </p:cNvPicPr>
          <p:nvPr/>
        </p:nvPicPr>
        <p:blipFill>
          <a:blip r:embed="rId2"/>
          <a:stretch>
            <a:fillRect/>
          </a:stretch>
        </p:blipFill>
        <p:spPr>
          <a:xfrm>
            <a:off x="473336" y="1542721"/>
            <a:ext cx="7406529" cy="4879016"/>
          </a:xfrm>
          <a:prstGeom prst="rect">
            <a:avLst/>
          </a:prstGeom>
        </p:spPr>
      </p:pic>
      <p:pic>
        <p:nvPicPr>
          <p:cNvPr id="13" name="Picture 12">
            <a:extLst>
              <a:ext uri="{FF2B5EF4-FFF2-40B4-BE49-F238E27FC236}">
                <a16:creationId xmlns:a16="http://schemas.microsoft.com/office/drawing/2014/main" id="{17234DAB-E3F5-4E29-9383-258C011A71BA}"/>
              </a:ext>
            </a:extLst>
          </p:cNvPr>
          <p:cNvPicPr>
            <a:picLocks noChangeAspect="1"/>
          </p:cNvPicPr>
          <p:nvPr/>
        </p:nvPicPr>
        <p:blipFill>
          <a:blip r:embed="rId3"/>
          <a:stretch>
            <a:fillRect/>
          </a:stretch>
        </p:blipFill>
        <p:spPr>
          <a:xfrm>
            <a:off x="7183990" y="5661215"/>
            <a:ext cx="4933950" cy="723900"/>
          </a:xfrm>
          <a:prstGeom prst="rect">
            <a:avLst/>
          </a:prstGeom>
        </p:spPr>
      </p:pic>
    </p:spTree>
    <p:extLst>
      <p:ext uri="{BB962C8B-B14F-4D97-AF65-F5344CB8AC3E}">
        <p14:creationId xmlns:p14="http://schemas.microsoft.com/office/powerpoint/2010/main" val="882647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7" name="TextBox 6">
            <a:extLst>
              <a:ext uri="{FF2B5EF4-FFF2-40B4-BE49-F238E27FC236}">
                <a16:creationId xmlns:a16="http://schemas.microsoft.com/office/drawing/2014/main" id="{8DBFC306-68FF-477E-9B0D-E186A6DFBDF6}"/>
              </a:ext>
            </a:extLst>
          </p:cNvPr>
          <p:cNvSpPr txBox="1"/>
          <p:nvPr/>
        </p:nvSpPr>
        <p:spPr>
          <a:xfrm>
            <a:off x="3515215" y="221875"/>
            <a:ext cx="5817627"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Task Demonstration - 04</a:t>
            </a:r>
          </a:p>
        </p:txBody>
      </p:sp>
      <p:sp>
        <p:nvSpPr>
          <p:cNvPr id="8" name="TextBox 7">
            <a:extLst>
              <a:ext uri="{FF2B5EF4-FFF2-40B4-BE49-F238E27FC236}">
                <a16:creationId xmlns:a16="http://schemas.microsoft.com/office/drawing/2014/main" id="{2A50FEA9-E06E-4BB1-A559-6901EE0E08AD}"/>
              </a:ext>
            </a:extLst>
          </p:cNvPr>
          <p:cNvSpPr txBox="1"/>
          <p:nvPr/>
        </p:nvSpPr>
        <p:spPr>
          <a:xfrm>
            <a:off x="-117232" y="834835"/>
            <a:ext cx="12309232" cy="1061829"/>
          </a:xfrm>
          <a:prstGeom prst="rect">
            <a:avLst/>
          </a:prstGeom>
          <a:noFill/>
        </p:spPr>
        <p:txBody>
          <a:bodyPr wrap="square">
            <a:spAutoFit/>
          </a:bodyPr>
          <a:lstStyle/>
          <a:p>
            <a:pPr marL="514350" indent="-230188" algn="just">
              <a:buClr>
                <a:srgbClr val="973735"/>
              </a:buClr>
              <a:buSzPct val="70000"/>
              <a:buFont typeface="Wingdings" panose="05000000000000000000" pitchFamily="2" charset="2"/>
              <a:buChar char="§"/>
              <a:tabLst>
                <a:tab pos="241300" algn="l"/>
              </a:tabLst>
              <a:defRPr/>
            </a:pPr>
            <a:r>
              <a:rPr lang="en-US" sz="2100"/>
              <a:t>The demonstration creates 20 tasks that will loop until a counter is incremented to a value of 2 million. When the first 10 tasks reach 2 million, the cancellation token is cancelled, and any tasks whose counters have not reached 2 million are cancelled</a:t>
            </a:r>
          </a:p>
        </p:txBody>
      </p:sp>
      <p:pic>
        <p:nvPicPr>
          <p:cNvPr id="10" name="Picture 9">
            <a:extLst>
              <a:ext uri="{FF2B5EF4-FFF2-40B4-BE49-F238E27FC236}">
                <a16:creationId xmlns:a16="http://schemas.microsoft.com/office/drawing/2014/main" id="{A067D5AD-E957-461F-9016-B1B7F0635E3D}"/>
              </a:ext>
            </a:extLst>
          </p:cNvPr>
          <p:cNvPicPr>
            <a:picLocks noChangeAspect="1"/>
          </p:cNvPicPr>
          <p:nvPr/>
        </p:nvPicPr>
        <p:blipFill>
          <a:blip r:embed="rId2"/>
          <a:stretch>
            <a:fillRect/>
          </a:stretch>
        </p:blipFill>
        <p:spPr>
          <a:xfrm>
            <a:off x="3350" y="1818808"/>
            <a:ext cx="5437136" cy="4543892"/>
          </a:xfrm>
          <a:prstGeom prst="rect">
            <a:avLst/>
          </a:prstGeom>
        </p:spPr>
      </p:pic>
      <p:pic>
        <p:nvPicPr>
          <p:cNvPr id="12" name="Picture 11">
            <a:extLst>
              <a:ext uri="{FF2B5EF4-FFF2-40B4-BE49-F238E27FC236}">
                <a16:creationId xmlns:a16="http://schemas.microsoft.com/office/drawing/2014/main" id="{C56CAA8E-5916-4726-9A3E-B299462D271B}"/>
              </a:ext>
            </a:extLst>
          </p:cNvPr>
          <p:cNvPicPr>
            <a:picLocks noChangeAspect="1"/>
          </p:cNvPicPr>
          <p:nvPr/>
        </p:nvPicPr>
        <p:blipFill>
          <a:blip r:embed="rId3"/>
          <a:stretch>
            <a:fillRect/>
          </a:stretch>
        </p:blipFill>
        <p:spPr>
          <a:xfrm>
            <a:off x="5627088" y="2210989"/>
            <a:ext cx="6523285" cy="3360711"/>
          </a:xfrm>
          <a:prstGeom prst="rect">
            <a:avLst/>
          </a:prstGeom>
        </p:spPr>
      </p:pic>
    </p:spTree>
    <p:extLst>
      <p:ext uri="{BB962C8B-B14F-4D97-AF65-F5344CB8AC3E}">
        <p14:creationId xmlns:p14="http://schemas.microsoft.com/office/powerpoint/2010/main" val="2458804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33</a:t>
            </a:fld>
            <a:endParaRPr lang="en-US" dirty="0"/>
          </a:p>
        </p:txBody>
      </p:sp>
      <p:pic>
        <p:nvPicPr>
          <p:cNvPr id="3" name="Picture 2">
            <a:extLst>
              <a:ext uri="{FF2B5EF4-FFF2-40B4-BE49-F238E27FC236}">
                <a16:creationId xmlns:a16="http://schemas.microsoft.com/office/drawing/2014/main" id="{5E1E89A0-E4A8-4942-861D-931F0DFEBD6F}"/>
              </a:ext>
            </a:extLst>
          </p:cNvPr>
          <p:cNvPicPr>
            <a:picLocks noChangeAspect="1"/>
          </p:cNvPicPr>
          <p:nvPr/>
        </p:nvPicPr>
        <p:blipFill>
          <a:blip r:embed="rId2"/>
          <a:stretch>
            <a:fillRect/>
          </a:stretch>
        </p:blipFill>
        <p:spPr>
          <a:xfrm>
            <a:off x="3152775" y="848503"/>
            <a:ext cx="5667375" cy="5585349"/>
          </a:xfrm>
          <a:prstGeom prst="rect">
            <a:avLst/>
          </a:prstGeom>
        </p:spPr>
      </p:pic>
      <p:sp>
        <p:nvSpPr>
          <p:cNvPr id="7" name="TextBox 6">
            <a:extLst>
              <a:ext uri="{FF2B5EF4-FFF2-40B4-BE49-F238E27FC236}">
                <a16:creationId xmlns:a16="http://schemas.microsoft.com/office/drawing/2014/main" id="{EF5DA4D9-AF06-43D4-9B2F-98E444F819E1}"/>
              </a:ext>
            </a:extLst>
          </p:cNvPr>
          <p:cNvSpPr txBox="1"/>
          <p:nvPr/>
        </p:nvSpPr>
        <p:spPr>
          <a:xfrm>
            <a:off x="3172315" y="202825"/>
            <a:ext cx="5817627"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Task Demonstration - 04</a:t>
            </a:r>
          </a:p>
        </p:txBody>
      </p:sp>
    </p:spTree>
    <p:extLst>
      <p:ext uri="{BB962C8B-B14F-4D97-AF65-F5344CB8AC3E}">
        <p14:creationId xmlns:p14="http://schemas.microsoft.com/office/powerpoint/2010/main" val="866312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a:t>Understanding Parallel LINQ (PLINQ)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68856" y="1401098"/>
            <a:ext cx="12260855"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Parallel LINQ (PLINQ) is a parallel implementation of the Language-Integrated Query (LINQ) pattern. PLINQ implements the full set of LINQ standard query operators as extension methods for the System.Linq namespace and has additional operators for parallel operations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PLINQ combines the simplicity and readability of LINQ syntax with the power of parallel programming. PLINQ is a parallel implementation of LINQ for objects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LINQ queries execute sequentially and can be really slow for heavy computing operations. PLINQ supports the parallel execution of queries by having a task scheduled to be run on multiple threads and optionally on multiple cores as well</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.NET supports the seamless conversion of LINQ to PLINQ using the AsParallel() method. PLINQ is a very good choice for computing heavy operations</a:t>
            </a:r>
          </a:p>
        </p:txBody>
      </p:sp>
    </p:spTree>
    <p:extLst>
      <p:ext uri="{BB962C8B-B14F-4D97-AF65-F5344CB8AC3E}">
        <p14:creationId xmlns:p14="http://schemas.microsoft.com/office/powerpoint/2010/main" val="3252228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9" name="Title 1">
            <a:extLst>
              <a:ext uri="{FF2B5EF4-FFF2-40B4-BE49-F238E27FC236}">
                <a16:creationId xmlns:a16="http://schemas.microsoft.com/office/drawing/2014/main" id="{68447C58-4FFC-4219-B7A5-4DEE36B09853}"/>
              </a:ext>
            </a:extLst>
          </p:cNvPr>
          <p:cNvSpPr>
            <a:spLocks noGrp="1"/>
          </p:cNvSpPr>
          <p:nvPr>
            <p:ph type="title"/>
          </p:nvPr>
        </p:nvSpPr>
        <p:spPr>
          <a:xfrm>
            <a:off x="396763" y="720006"/>
            <a:ext cx="11500269" cy="575433"/>
          </a:xfrm>
        </p:spPr>
        <p:txBody>
          <a:bodyPr>
            <a:noAutofit/>
          </a:bodyPr>
          <a:lstStyle/>
          <a:p>
            <a:r>
              <a:rPr lang="en-US" sz="4000" b="1"/>
              <a:t>What is a Parallel Query?</a:t>
            </a:r>
          </a:p>
        </p:txBody>
      </p:sp>
      <p:sp>
        <p:nvSpPr>
          <p:cNvPr id="10" name="TextBox 9">
            <a:extLst>
              <a:ext uri="{FF2B5EF4-FFF2-40B4-BE49-F238E27FC236}">
                <a16:creationId xmlns:a16="http://schemas.microsoft.com/office/drawing/2014/main" id="{0E22B731-DCF6-4565-9DDE-2A3E4651330B}"/>
              </a:ext>
            </a:extLst>
          </p:cNvPr>
          <p:cNvSpPr txBox="1"/>
          <p:nvPr/>
        </p:nvSpPr>
        <p:spPr>
          <a:xfrm>
            <a:off x="-57151" y="1381036"/>
            <a:ext cx="12277726"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PLINQ query in many ways resembles a non-parallel LINQ to Objects query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PLINQ queries, just like sequential LINQ queries, operate on any in-memory IEnumerable or IEnumerable&lt;T&gt; data source, and have deferred execution, which means they do not begin executing until the query is enumerated</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primary difference is that PLINQ attempts to make full use of all the processors on the system. It does this by partitioning the data source into segments, and then executing the query on each segment on separate worker threads in parallel on multiple processors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Through parallel execution, PLINQ can achieve significant performance improvements over legacy code for certain kinds of queries, often just by adding the AsParallel query operation to the data source. However, parallelism can introduce its own complexities, and not all query operations run faster in PLINQ</a:t>
            </a:r>
          </a:p>
        </p:txBody>
      </p:sp>
    </p:spTree>
    <p:extLst>
      <p:ext uri="{BB962C8B-B14F-4D97-AF65-F5344CB8AC3E}">
        <p14:creationId xmlns:p14="http://schemas.microsoft.com/office/powerpoint/2010/main" val="1574195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6" name="Title 1">
            <a:extLst>
              <a:ext uri="{FF2B5EF4-FFF2-40B4-BE49-F238E27FC236}">
                <a16:creationId xmlns:a16="http://schemas.microsoft.com/office/drawing/2014/main" id="{B67F2AC2-83D0-4174-8684-168CC72D189F}"/>
              </a:ext>
            </a:extLst>
          </p:cNvPr>
          <p:cNvSpPr>
            <a:spLocks noGrp="1"/>
          </p:cNvSpPr>
          <p:nvPr>
            <p:ph type="title"/>
          </p:nvPr>
        </p:nvSpPr>
        <p:spPr>
          <a:xfrm>
            <a:off x="396763" y="720006"/>
            <a:ext cx="11500269" cy="575433"/>
          </a:xfrm>
        </p:spPr>
        <p:txBody>
          <a:bodyPr>
            <a:noAutofit/>
          </a:bodyPr>
          <a:lstStyle/>
          <a:p>
            <a:r>
              <a:rPr lang="en-US" sz="4000" b="1"/>
              <a:t>The ParallelEnumerable Class</a:t>
            </a:r>
            <a:endParaRPr lang="en-US" sz="4000" b="1" dirty="0"/>
          </a:p>
        </p:txBody>
      </p:sp>
      <p:sp>
        <p:nvSpPr>
          <p:cNvPr id="7" name="TextBox 6">
            <a:extLst>
              <a:ext uri="{FF2B5EF4-FFF2-40B4-BE49-F238E27FC236}">
                <a16:creationId xmlns:a16="http://schemas.microsoft.com/office/drawing/2014/main" id="{FB118925-0789-471D-84F5-D65A251DC836}"/>
              </a:ext>
            </a:extLst>
          </p:cNvPr>
          <p:cNvSpPr txBox="1"/>
          <p:nvPr/>
        </p:nvSpPr>
        <p:spPr>
          <a:xfrm>
            <a:off x="-57151" y="1455920"/>
            <a:ext cx="12199870" cy="21698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ParallelEnumerable class is available in the System.Linq namespace and the System.Core assembly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Apart from supporting most of the standard query operators defined by LINQ, the ParallelEnumerable class supports a lot of extra methods that support parallel execution:</a:t>
            </a:r>
          </a:p>
        </p:txBody>
      </p:sp>
      <p:graphicFrame>
        <p:nvGraphicFramePr>
          <p:cNvPr id="9" name="Table 8">
            <a:extLst>
              <a:ext uri="{FF2B5EF4-FFF2-40B4-BE49-F238E27FC236}">
                <a16:creationId xmlns:a16="http://schemas.microsoft.com/office/drawing/2014/main" id="{E9176441-99D1-4DFD-80ED-66C224B13D96}"/>
              </a:ext>
            </a:extLst>
          </p:cNvPr>
          <p:cNvGraphicFramePr>
            <a:graphicFrameLocks noGrp="1"/>
          </p:cNvGraphicFramePr>
          <p:nvPr>
            <p:extLst>
              <p:ext uri="{D42A27DB-BD31-4B8C-83A1-F6EECF244321}">
                <p14:modId xmlns:p14="http://schemas.microsoft.com/office/powerpoint/2010/main" val="2727039923"/>
              </p:ext>
            </p:extLst>
          </p:nvPr>
        </p:nvGraphicFramePr>
        <p:xfrm>
          <a:off x="33334" y="3759095"/>
          <a:ext cx="12125331" cy="2600048"/>
        </p:xfrm>
        <a:graphic>
          <a:graphicData uri="http://schemas.openxmlformats.org/drawingml/2006/table">
            <a:tbl>
              <a:tblPr firstRow="1" bandRow="1">
                <a:tableStyleId>{5C22544A-7EE6-4342-B048-85BDC9FD1C3A}</a:tableStyleId>
              </a:tblPr>
              <a:tblGrid>
                <a:gridCol w="3490916">
                  <a:extLst>
                    <a:ext uri="{9D8B030D-6E8A-4147-A177-3AD203B41FA5}">
                      <a16:colId xmlns:a16="http://schemas.microsoft.com/office/drawing/2014/main" val="20000"/>
                    </a:ext>
                  </a:extLst>
                </a:gridCol>
                <a:gridCol w="8634415">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1800" b="1" kern="1200">
                          <a:solidFill>
                            <a:schemeClr val="lt1"/>
                          </a:solidFill>
                          <a:latin typeface="+mn-lt"/>
                          <a:ea typeface="+mn-ea"/>
                          <a:cs typeface="+mn-cs"/>
                        </a:rPr>
                        <a:t>ParallelEnumerable Operator</a:t>
                      </a:r>
                      <a:endParaRPr lang="en-US" sz="1800" b="1" kern="1200" dirty="0">
                        <a:solidFill>
                          <a:schemeClr val="lt1"/>
                        </a:solidFill>
                        <a:latin typeface="+mn-lt"/>
                        <a:ea typeface="+mn-ea"/>
                        <a:cs typeface="+mn-cs"/>
                      </a:endParaRPr>
                    </a:p>
                  </a:txBody>
                  <a:tcPr/>
                </a:tc>
                <a:tc>
                  <a:txBody>
                    <a:bodyPr/>
                    <a:lstStyle/>
                    <a:p>
                      <a:r>
                        <a:rPr lang="en-US" sz="1800" dirty="0"/>
                        <a:t>Description</a:t>
                      </a:r>
                    </a:p>
                  </a:txBody>
                  <a:tcPr/>
                </a:tc>
                <a:extLst>
                  <a:ext uri="{0D108BD9-81ED-4DB2-BD59-A6C34878D82A}">
                    <a16:rowId xmlns:a16="http://schemas.microsoft.com/office/drawing/2014/main" val="10000"/>
                  </a:ext>
                </a:extLst>
              </a:tr>
              <a:tr h="309342">
                <a:tc>
                  <a:txBody>
                    <a:bodyPr/>
                    <a:lstStyle/>
                    <a:p>
                      <a:pPr algn="l" fontAlgn="t"/>
                      <a:r>
                        <a:rPr lang="en-US" u="none" strike="noStrike">
                          <a:effectLst/>
                        </a:rPr>
                        <a:t>AsParallel</a:t>
                      </a:r>
                      <a:endParaRPr lang="en-US">
                        <a:effectLst/>
                      </a:endParaRPr>
                    </a:p>
                  </a:txBody>
                  <a:tcPr anchor="ctr"/>
                </a:tc>
                <a:tc>
                  <a:txBody>
                    <a:bodyPr/>
                    <a:lstStyle/>
                    <a:p>
                      <a:pPr algn="just" fontAlgn="t"/>
                      <a:r>
                        <a:rPr lang="en-US">
                          <a:effectLst/>
                        </a:rPr>
                        <a:t>The entry point for PLINQ. Specifies that the rest of the query should be parallelized, if it is possible</a:t>
                      </a:r>
                    </a:p>
                  </a:txBody>
                  <a:tcPr anchor="ctr"/>
                </a:tc>
                <a:extLst>
                  <a:ext uri="{0D108BD9-81ED-4DB2-BD59-A6C34878D82A}">
                    <a16:rowId xmlns:a16="http://schemas.microsoft.com/office/drawing/2014/main" val="10001"/>
                  </a:ext>
                </a:extLst>
              </a:tr>
              <a:tr h="188572">
                <a:tc>
                  <a:txBody>
                    <a:bodyPr/>
                    <a:lstStyle/>
                    <a:p>
                      <a:pPr algn="l" fontAlgn="t"/>
                      <a:r>
                        <a:rPr lang="en-US" u="none" strike="noStrike">
                          <a:effectLst/>
                        </a:rPr>
                        <a:t>AsSequential</a:t>
                      </a:r>
                      <a:endParaRPr lang="en-US">
                        <a:effectLst/>
                      </a:endParaRPr>
                    </a:p>
                  </a:txBody>
                  <a:tcPr anchor="ctr"/>
                </a:tc>
                <a:tc>
                  <a:txBody>
                    <a:bodyPr/>
                    <a:lstStyle/>
                    <a:p>
                      <a:pPr algn="just" fontAlgn="t"/>
                      <a:r>
                        <a:rPr lang="en-US">
                          <a:effectLst/>
                        </a:rPr>
                        <a:t>Specifies that the rest of the query should be run sequentially, as a non-parallel LINQ query</a:t>
                      </a:r>
                    </a:p>
                  </a:txBody>
                  <a:tcPr anchor="ctr"/>
                </a:tc>
                <a:extLst>
                  <a:ext uri="{0D108BD9-81ED-4DB2-BD59-A6C34878D82A}">
                    <a16:rowId xmlns:a16="http://schemas.microsoft.com/office/drawing/2014/main" val="10003"/>
                  </a:ext>
                </a:extLst>
              </a:tr>
              <a:tr h="373506">
                <a:tc>
                  <a:txBody>
                    <a:bodyPr/>
                    <a:lstStyle/>
                    <a:p>
                      <a:pPr algn="l" fontAlgn="t"/>
                      <a:r>
                        <a:rPr lang="en-US" u="none" strike="noStrike">
                          <a:effectLst/>
                        </a:rPr>
                        <a:t>AsOrdered</a:t>
                      </a:r>
                      <a:endParaRPr lang="en-US">
                        <a:effectLst/>
                      </a:endParaRPr>
                    </a:p>
                  </a:txBody>
                  <a:tcPr anchor="ctr"/>
                </a:tc>
                <a:tc>
                  <a:txBody>
                    <a:bodyPr/>
                    <a:lstStyle/>
                    <a:p>
                      <a:pPr algn="just" fontAlgn="t"/>
                      <a:r>
                        <a:rPr lang="en-US">
                          <a:effectLst/>
                        </a:rPr>
                        <a:t>Specifies that PLINQ should preserve the ordering of the source sequence for the rest of the query, or until the ordering is changed, for example by the use of an orderby (Order By in Visual Basic) clause</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23607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8" name="Title 1">
            <a:extLst>
              <a:ext uri="{FF2B5EF4-FFF2-40B4-BE49-F238E27FC236}">
                <a16:creationId xmlns:a16="http://schemas.microsoft.com/office/drawing/2014/main" id="{E9636EC6-3A70-48B8-B11F-0DB22BBD8BE9}"/>
              </a:ext>
            </a:extLst>
          </p:cNvPr>
          <p:cNvSpPr>
            <a:spLocks noGrp="1"/>
          </p:cNvSpPr>
          <p:nvPr>
            <p:ph type="title"/>
          </p:nvPr>
        </p:nvSpPr>
        <p:spPr>
          <a:xfrm>
            <a:off x="396763" y="720006"/>
            <a:ext cx="11500269" cy="575433"/>
          </a:xfrm>
        </p:spPr>
        <p:txBody>
          <a:bodyPr>
            <a:noAutofit/>
          </a:bodyPr>
          <a:lstStyle/>
          <a:p>
            <a:r>
              <a:rPr lang="en-US" sz="4000" b="1"/>
              <a:t>The ParallelEnumerable Class</a:t>
            </a:r>
            <a:endParaRPr lang="en-US" sz="4000" b="1" dirty="0"/>
          </a:p>
        </p:txBody>
      </p:sp>
      <p:graphicFrame>
        <p:nvGraphicFramePr>
          <p:cNvPr id="9" name="Table 8">
            <a:extLst>
              <a:ext uri="{FF2B5EF4-FFF2-40B4-BE49-F238E27FC236}">
                <a16:creationId xmlns:a16="http://schemas.microsoft.com/office/drawing/2014/main" id="{881A00FD-7331-49A5-8650-5062C95488BA}"/>
              </a:ext>
            </a:extLst>
          </p:cNvPr>
          <p:cNvGraphicFramePr>
            <a:graphicFrameLocks noGrp="1"/>
          </p:cNvGraphicFramePr>
          <p:nvPr>
            <p:extLst>
              <p:ext uri="{D42A27DB-BD31-4B8C-83A1-F6EECF244321}">
                <p14:modId xmlns:p14="http://schemas.microsoft.com/office/powerpoint/2010/main" val="2477590457"/>
              </p:ext>
            </p:extLst>
          </p:nvPr>
        </p:nvGraphicFramePr>
        <p:xfrm>
          <a:off x="33334" y="1663595"/>
          <a:ext cx="12125331" cy="4754880"/>
        </p:xfrm>
        <a:graphic>
          <a:graphicData uri="http://schemas.openxmlformats.org/drawingml/2006/table">
            <a:tbl>
              <a:tblPr firstRow="1" bandRow="1">
                <a:tableStyleId>{5C22544A-7EE6-4342-B048-85BDC9FD1C3A}</a:tableStyleId>
              </a:tblPr>
              <a:tblGrid>
                <a:gridCol w="2833691">
                  <a:extLst>
                    <a:ext uri="{9D8B030D-6E8A-4147-A177-3AD203B41FA5}">
                      <a16:colId xmlns:a16="http://schemas.microsoft.com/office/drawing/2014/main" val="20000"/>
                    </a:ext>
                  </a:extLst>
                </a:gridCol>
                <a:gridCol w="9291640">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1800" b="1" kern="1200">
                          <a:solidFill>
                            <a:schemeClr val="lt1"/>
                          </a:solidFill>
                          <a:latin typeface="+mn-lt"/>
                          <a:ea typeface="+mn-ea"/>
                          <a:cs typeface="+mn-cs"/>
                        </a:rPr>
                        <a:t>ParallelEnumerable Operator</a:t>
                      </a:r>
                      <a:endParaRPr lang="en-US" sz="1800" b="1" kern="1200" dirty="0">
                        <a:solidFill>
                          <a:schemeClr val="lt1"/>
                        </a:solidFill>
                        <a:latin typeface="+mn-lt"/>
                        <a:ea typeface="+mn-ea"/>
                        <a:cs typeface="+mn-cs"/>
                      </a:endParaRPr>
                    </a:p>
                  </a:txBody>
                  <a:tcPr/>
                </a:tc>
                <a:tc>
                  <a:txBody>
                    <a:bodyPr/>
                    <a:lstStyle/>
                    <a:p>
                      <a:r>
                        <a:rPr lang="en-US" sz="1800" dirty="0"/>
                        <a:t>Description</a:t>
                      </a:r>
                    </a:p>
                  </a:txBody>
                  <a:tcPr/>
                </a:tc>
                <a:extLst>
                  <a:ext uri="{0D108BD9-81ED-4DB2-BD59-A6C34878D82A}">
                    <a16:rowId xmlns:a16="http://schemas.microsoft.com/office/drawing/2014/main" val="10000"/>
                  </a:ext>
                </a:extLst>
              </a:tr>
              <a:tr h="309342">
                <a:tc>
                  <a:txBody>
                    <a:bodyPr/>
                    <a:lstStyle/>
                    <a:p>
                      <a:pPr algn="l" fontAlgn="t"/>
                      <a:r>
                        <a:rPr lang="en-US" u="none" strike="noStrike">
                          <a:effectLst/>
                        </a:rPr>
                        <a:t>AsUnordered</a:t>
                      </a:r>
                      <a:endParaRPr lang="en-US">
                        <a:effectLst/>
                      </a:endParaRPr>
                    </a:p>
                  </a:txBody>
                  <a:tcPr anchor="ctr"/>
                </a:tc>
                <a:tc>
                  <a:txBody>
                    <a:bodyPr/>
                    <a:lstStyle/>
                    <a:p>
                      <a:pPr algn="just" fontAlgn="t"/>
                      <a:r>
                        <a:rPr lang="en-US">
                          <a:effectLst/>
                        </a:rPr>
                        <a:t>Specifies that PLINQ for the rest of the query is not required to preserve the ordering of the source sequence</a:t>
                      </a:r>
                    </a:p>
                  </a:txBody>
                  <a:tcPr anchor="ctr"/>
                </a:tc>
                <a:extLst>
                  <a:ext uri="{0D108BD9-81ED-4DB2-BD59-A6C34878D82A}">
                    <a16:rowId xmlns:a16="http://schemas.microsoft.com/office/drawing/2014/main" val="10001"/>
                  </a:ext>
                </a:extLst>
              </a:tr>
              <a:tr h="188572">
                <a:tc>
                  <a:txBody>
                    <a:bodyPr/>
                    <a:lstStyle/>
                    <a:p>
                      <a:pPr algn="l" fontAlgn="t"/>
                      <a:r>
                        <a:rPr lang="en-US" u="none" strike="noStrike">
                          <a:effectLst/>
                        </a:rPr>
                        <a:t>ForAll</a:t>
                      </a:r>
                      <a:endParaRPr lang="en-US">
                        <a:effectLst/>
                      </a:endParaRPr>
                    </a:p>
                  </a:txBody>
                  <a:tcPr anchor="ctr"/>
                </a:tc>
                <a:tc>
                  <a:txBody>
                    <a:bodyPr/>
                    <a:lstStyle/>
                    <a:p>
                      <a:pPr algn="just" fontAlgn="t"/>
                      <a:r>
                        <a:rPr lang="en-US">
                          <a:effectLst/>
                        </a:rPr>
                        <a:t>A multithreaded enumeration method that, unlike iterating over the results of the query, enables results to be processed in parallel without first merging back to the consumer thread</a:t>
                      </a:r>
                    </a:p>
                  </a:txBody>
                  <a:tcPr anchor="ctr"/>
                </a:tc>
                <a:extLst>
                  <a:ext uri="{0D108BD9-81ED-4DB2-BD59-A6C34878D82A}">
                    <a16:rowId xmlns:a16="http://schemas.microsoft.com/office/drawing/2014/main" val="10003"/>
                  </a:ext>
                </a:extLst>
              </a:tr>
              <a:tr h="373506">
                <a:tc>
                  <a:txBody>
                    <a:bodyPr/>
                    <a:lstStyle/>
                    <a:p>
                      <a:pPr algn="l" fontAlgn="t"/>
                      <a:r>
                        <a:rPr lang="en-US" u="none" strike="noStrike">
                          <a:effectLst/>
                        </a:rPr>
                        <a:t>Aggregate</a:t>
                      </a:r>
                      <a:r>
                        <a:rPr lang="en-US">
                          <a:effectLst/>
                        </a:rPr>
                        <a:t> overload</a:t>
                      </a:r>
                    </a:p>
                  </a:txBody>
                  <a:tcPr anchor="ctr"/>
                </a:tc>
                <a:tc>
                  <a:txBody>
                    <a:bodyPr/>
                    <a:lstStyle/>
                    <a:p>
                      <a:pPr algn="just" fontAlgn="t"/>
                      <a:r>
                        <a:rPr lang="en-US">
                          <a:effectLst/>
                        </a:rPr>
                        <a:t>An overload that is unique to PLINQ and enables intermediate aggregation over thread local partitions, plus a final aggregation function to combine the results of all partitions</a:t>
                      </a:r>
                    </a:p>
                  </a:txBody>
                  <a:tcPr anchor="ctr"/>
                </a:tc>
                <a:extLst>
                  <a:ext uri="{0D108BD9-81ED-4DB2-BD59-A6C34878D82A}">
                    <a16:rowId xmlns:a16="http://schemas.microsoft.com/office/drawing/2014/main" val="10004"/>
                  </a:ext>
                </a:extLst>
              </a:tr>
              <a:tr h="556009">
                <a:tc>
                  <a:txBody>
                    <a:bodyPr/>
                    <a:lstStyle/>
                    <a:p>
                      <a:pPr algn="l" fontAlgn="t"/>
                      <a:r>
                        <a:rPr lang="en-US" u="none" strike="noStrike">
                          <a:effectLst/>
                        </a:rPr>
                        <a:t>WithDegreeOfParallelism</a:t>
                      </a:r>
                      <a:endParaRPr lang="en-US">
                        <a:effectLst/>
                      </a:endParaRPr>
                    </a:p>
                  </a:txBody>
                  <a:tcPr anchor="ctr"/>
                </a:tc>
                <a:tc>
                  <a:txBody>
                    <a:bodyPr/>
                    <a:lstStyle/>
                    <a:p>
                      <a:pPr algn="l" fontAlgn="t"/>
                      <a:r>
                        <a:rPr lang="en-US">
                          <a:effectLst/>
                        </a:rPr>
                        <a:t>Specifies the maximum number of processors that PLINQ should use to parallelize the query</a:t>
                      </a:r>
                    </a:p>
                  </a:txBody>
                  <a:tcPr anchor="ctr"/>
                </a:tc>
                <a:extLst>
                  <a:ext uri="{0D108BD9-81ED-4DB2-BD59-A6C34878D82A}">
                    <a16:rowId xmlns:a16="http://schemas.microsoft.com/office/drawing/2014/main" val="4089918542"/>
                  </a:ext>
                </a:extLst>
              </a:tr>
              <a:tr h="556009">
                <a:tc>
                  <a:txBody>
                    <a:bodyPr/>
                    <a:lstStyle/>
                    <a:p>
                      <a:pPr algn="l" fontAlgn="t"/>
                      <a:r>
                        <a:rPr lang="en-US" u="none" strike="noStrike">
                          <a:effectLst/>
                        </a:rPr>
                        <a:t>WithMergeOptions</a:t>
                      </a:r>
                      <a:endParaRPr lang="en-US">
                        <a:effectLst/>
                      </a:endParaRPr>
                    </a:p>
                  </a:txBody>
                  <a:tcPr anchor="ctr"/>
                </a:tc>
                <a:tc>
                  <a:txBody>
                    <a:bodyPr/>
                    <a:lstStyle/>
                    <a:p>
                      <a:pPr algn="l" fontAlgn="t"/>
                      <a:r>
                        <a:rPr lang="en-US">
                          <a:effectLst/>
                        </a:rPr>
                        <a:t>Provides a hint about how PLINQ should, if it is possible, merge parallel results back into just one sequence on the consuming thread</a:t>
                      </a:r>
                    </a:p>
                  </a:txBody>
                  <a:tcPr anchor="ctr"/>
                </a:tc>
                <a:extLst>
                  <a:ext uri="{0D108BD9-81ED-4DB2-BD59-A6C34878D82A}">
                    <a16:rowId xmlns:a16="http://schemas.microsoft.com/office/drawing/2014/main" val="1357606703"/>
                  </a:ext>
                </a:extLst>
              </a:tr>
              <a:tr h="556009">
                <a:tc>
                  <a:txBody>
                    <a:bodyPr/>
                    <a:lstStyle/>
                    <a:p>
                      <a:pPr algn="l" fontAlgn="t"/>
                      <a:r>
                        <a:rPr lang="en-US" u="none" strike="noStrike">
                          <a:effectLst/>
                        </a:rPr>
                        <a:t>WithExecutionMode</a:t>
                      </a:r>
                      <a:endParaRPr lang="en-US">
                        <a:effectLst/>
                      </a:endParaRPr>
                    </a:p>
                  </a:txBody>
                  <a:tcPr anchor="ctr"/>
                </a:tc>
                <a:tc>
                  <a:txBody>
                    <a:bodyPr/>
                    <a:lstStyle/>
                    <a:p>
                      <a:pPr algn="l" fontAlgn="t"/>
                      <a:r>
                        <a:rPr lang="en-US">
                          <a:effectLst/>
                        </a:rPr>
                        <a:t>Specifies whether PLINQ should parallelize the query even when the default behavior would be to run it sequentially</a:t>
                      </a:r>
                    </a:p>
                  </a:txBody>
                  <a:tcPr anchor="ctr"/>
                </a:tc>
                <a:extLst>
                  <a:ext uri="{0D108BD9-81ED-4DB2-BD59-A6C34878D82A}">
                    <a16:rowId xmlns:a16="http://schemas.microsoft.com/office/drawing/2014/main" val="3224752106"/>
                  </a:ext>
                </a:extLst>
              </a:tr>
            </a:tbl>
          </a:graphicData>
        </a:graphic>
      </p:graphicFrame>
    </p:spTree>
    <p:extLst>
      <p:ext uri="{BB962C8B-B14F-4D97-AF65-F5344CB8AC3E}">
        <p14:creationId xmlns:p14="http://schemas.microsoft.com/office/powerpoint/2010/main" val="24273332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6" name="TextBox 5">
            <a:extLst>
              <a:ext uri="{FF2B5EF4-FFF2-40B4-BE49-F238E27FC236}">
                <a16:creationId xmlns:a16="http://schemas.microsoft.com/office/drawing/2014/main" id="{7AC2A149-AE63-4D43-B41C-47031E4ED43C}"/>
              </a:ext>
            </a:extLst>
          </p:cNvPr>
          <p:cNvSpPr txBox="1"/>
          <p:nvPr/>
        </p:nvSpPr>
        <p:spPr>
          <a:xfrm>
            <a:off x="3162790" y="202825"/>
            <a:ext cx="6124085"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PLINQ Demonstration - 01</a:t>
            </a:r>
          </a:p>
        </p:txBody>
      </p:sp>
      <p:sp>
        <p:nvSpPr>
          <p:cNvPr id="7" name="TextBox 6">
            <a:extLst>
              <a:ext uri="{FF2B5EF4-FFF2-40B4-BE49-F238E27FC236}">
                <a16:creationId xmlns:a16="http://schemas.microsoft.com/office/drawing/2014/main" id="{7DCBE5C8-0755-4CAE-9807-265C3D0D3A75}"/>
              </a:ext>
            </a:extLst>
          </p:cNvPr>
          <p:cNvSpPr txBox="1"/>
          <p:nvPr/>
        </p:nvSpPr>
        <p:spPr>
          <a:xfrm>
            <a:off x="-117232" y="834835"/>
            <a:ext cx="12309232" cy="415498"/>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tabLst>
                <a:tab pos="241300" algn="l"/>
              </a:tabLst>
              <a:defRPr/>
            </a:pPr>
            <a:r>
              <a:rPr lang="en-US" sz="2100"/>
              <a:t>The demonstration finds all the numbers that are divisible by three</a:t>
            </a:r>
          </a:p>
        </p:txBody>
      </p:sp>
      <p:pic>
        <p:nvPicPr>
          <p:cNvPr id="3" name="Picture 2">
            <a:extLst>
              <a:ext uri="{FF2B5EF4-FFF2-40B4-BE49-F238E27FC236}">
                <a16:creationId xmlns:a16="http://schemas.microsoft.com/office/drawing/2014/main" id="{052B6451-42E9-4059-86E0-2CDFFA21B654}"/>
              </a:ext>
            </a:extLst>
          </p:cNvPr>
          <p:cNvPicPr>
            <a:picLocks noChangeAspect="1"/>
          </p:cNvPicPr>
          <p:nvPr/>
        </p:nvPicPr>
        <p:blipFill>
          <a:blip r:embed="rId2"/>
          <a:stretch>
            <a:fillRect/>
          </a:stretch>
        </p:blipFill>
        <p:spPr>
          <a:xfrm>
            <a:off x="5955" y="2277403"/>
            <a:ext cx="7750212" cy="4130398"/>
          </a:xfrm>
          <a:prstGeom prst="rect">
            <a:avLst/>
          </a:prstGeom>
        </p:spPr>
      </p:pic>
      <p:pic>
        <p:nvPicPr>
          <p:cNvPr id="9" name="Picture 8">
            <a:extLst>
              <a:ext uri="{FF2B5EF4-FFF2-40B4-BE49-F238E27FC236}">
                <a16:creationId xmlns:a16="http://schemas.microsoft.com/office/drawing/2014/main" id="{6426F4B4-B446-449C-A239-79E1AD1BCA60}"/>
              </a:ext>
            </a:extLst>
          </p:cNvPr>
          <p:cNvPicPr>
            <a:picLocks noChangeAspect="1"/>
          </p:cNvPicPr>
          <p:nvPr/>
        </p:nvPicPr>
        <p:blipFill>
          <a:blip r:embed="rId3"/>
          <a:stretch>
            <a:fillRect/>
          </a:stretch>
        </p:blipFill>
        <p:spPr>
          <a:xfrm>
            <a:off x="63105" y="1589133"/>
            <a:ext cx="2880610" cy="662997"/>
          </a:xfrm>
          <a:prstGeom prst="rect">
            <a:avLst/>
          </a:prstGeom>
        </p:spPr>
      </p:pic>
      <p:pic>
        <p:nvPicPr>
          <p:cNvPr id="13" name="Picture 12">
            <a:extLst>
              <a:ext uri="{FF2B5EF4-FFF2-40B4-BE49-F238E27FC236}">
                <a16:creationId xmlns:a16="http://schemas.microsoft.com/office/drawing/2014/main" id="{F9AC93B2-DA2A-4FDC-B07E-460AB017E328}"/>
              </a:ext>
            </a:extLst>
          </p:cNvPr>
          <p:cNvPicPr>
            <a:picLocks noChangeAspect="1"/>
          </p:cNvPicPr>
          <p:nvPr/>
        </p:nvPicPr>
        <p:blipFill>
          <a:blip r:embed="rId4"/>
          <a:stretch>
            <a:fillRect/>
          </a:stretch>
        </p:blipFill>
        <p:spPr>
          <a:xfrm>
            <a:off x="7929562" y="3132091"/>
            <a:ext cx="4219575" cy="1466850"/>
          </a:xfrm>
          <a:prstGeom prst="rect">
            <a:avLst/>
          </a:prstGeom>
        </p:spPr>
      </p:pic>
    </p:spTree>
    <p:extLst>
      <p:ext uri="{BB962C8B-B14F-4D97-AF65-F5344CB8AC3E}">
        <p14:creationId xmlns:p14="http://schemas.microsoft.com/office/powerpoint/2010/main" val="4271733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39</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3162790" y="202825"/>
            <a:ext cx="6124085"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PLINQ Demonstration - 02</a:t>
            </a:r>
          </a:p>
        </p:txBody>
      </p:sp>
      <p:sp>
        <p:nvSpPr>
          <p:cNvPr id="7" name="TextBox 6">
            <a:extLst>
              <a:ext uri="{FF2B5EF4-FFF2-40B4-BE49-F238E27FC236}">
                <a16:creationId xmlns:a16="http://schemas.microsoft.com/office/drawing/2014/main" id="{927AA22A-D9CA-463C-9149-BC0608F9DB02}"/>
              </a:ext>
            </a:extLst>
          </p:cNvPr>
          <p:cNvSpPr txBox="1"/>
          <p:nvPr/>
        </p:nvSpPr>
        <p:spPr>
          <a:xfrm>
            <a:off x="-112873" y="728542"/>
            <a:ext cx="12304873" cy="1323439"/>
          </a:xfrm>
          <a:prstGeom prst="rect">
            <a:avLst/>
          </a:prstGeom>
          <a:noFill/>
        </p:spPr>
        <p:txBody>
          <a:bodyPr wrap="square">
            <a:spAutoFit/>
          </a:bodyPr>
          <a:lstStyle/>
          <a:p>
            <a:pPr marL="514350" indent="-230188" algn="just">
              <a:buClr>
                <a:srgbClr val="973735"/>
              </a:buClr>
              <a:buSzPct val="70000"/>
              <a:buFont typeface="Wingdings" panose="05000000000000000000" pitchFamily="2" charset="2"/>
              <a:buChar char="§"/>
              <a:tabLst>
                <a:tab pos="241300" algn="l"/>
              </a:tabLst>
              <a:defRPr/>
            </a:pPr>
            <a:r>
              <a:rPr lang="en-US" sz="2000"/>
              <a:t>This example demonstrates Parallel.ForEach for CPU intensive operations. The application randomly generates 2 million numbers and tries to filter to prime numbers. The first case iterates over the collection via a for loop. The second case iterates over the collection via Parallel.ForEach. The resulting time taken by each iteration is displayed when the application is finished</a:t>
            </a:r>
          </a:p>
        </p:txBody>
      </p:sp>
      <p:pic>
        <p:nvPicPr>
          <p:cNvPr id="8" name="Picture 7">
            <a:extLst>
              <a:ext uri="{FF2B5EF4-FFF2-40B4-BE49-F238E27FC236}">
                <a16:creationId xmlns:a16="http://schemas.microsoft.com/office/drawing/2014/main" id="{DF198311-2C61-42AB-92BF-3B79B9712EA7}"/>
              </a:ext>
            </a:extLst>
          </p:cNvPr>
          <p:cNvPicPr>
            <a:picLocks noChangeAspect="1"/>
          </p:cNvPicPr>
          <p:nvPr/>
        </p:nvPicPr>
        <p:blipFill>
          <a:blip r:embed="rId3"/>
          <a:stretch>
            <a:fillRect/>
          </a:stretch>
        </p:blipFill>
        <p:spPr>
          <a:xfrm>
            <a:off x="542628" y="2069038"/>
            <a:ext cx="3213575" cy="1181058"/>
          </a:xfrm>
          <a:prstGeom prst="rect">
            <a:avLst/>
          </a:prstGeom>
        </p:spPr>
      </p:pic>
      <p:pic>
        <p:nvPicPr>
          <p:cNvPr id="10" name="Picture 9">
            <a:extLst>
              <a:ext uri="{FF2B5EF4-FFF2-40B4-BE49-F238E27FC236}">
                <a16:creationId xmlns:a16="http://schemas.microsoft.com/office/drawing/2014/main" id="{281C36C5-EED4-4254-8465-5E3972ABC936}"/>
              </a:ext>
            </a:extLst>
          </p:cNvPr>
          <p:cNvPicPr>
            <a:picLocks noChangeAspect="1"/>
          </p:cNvPicPr>
          <p:nvPr/>
        </p:nvPicPr>
        <p:blipFill>
          <a:blip r:embed="rId4"/>
          <a:stretch>
            <a:fillRect/>
          </a:stretch>
        </p:blipFill>
        <p:spPr>
          <a:xfrm>
            <a:off x="518730" y="3250096"/>
            <a:ext cx="8717071" cy="3191305"/>
          </a:xfrm>
          <a:prstGeom prst="rect">
            <a:avLst/>
          </a:prstGeom>
        </p:spPr>
      </p:pic>
    </p:spTree>
    <p:extLst>
      <p:ext uri="{BB962C8B-B14F-4D97-AF65-F5344CB8AC3E}">
        <p14:creationId xmlns:p14="http://schemas.microsoft.com/office/powerpoint/2010/main" val="377528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287" y="2241458"/>
            <a:ext cx="10952922"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200" b="1">
                <a:solidFill>
                  <a:schemeClr val="accent2"/>
                </a:solidFill>
                <a:latin typeface="Arial" panose="020B0604020202020204" pitchFamily="34" charset="0"/>
                <a:cs typeface="Arial" panose="020B0604020202020204" pitchFamily="34" charset="0"/>
              </a:rPr>
              <a:t>Introduction to Parallel Computing</a:t>
            </a:r>
            <a:endParaRPr lang="en-US" sz="42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40</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3162790" y="202825"/>
            <a:ext cx="6124085"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PLINQ Demonstration - 02</a:t>
            </a:r>
          </a:p>
        </p:txBody>
      </p:sp>
      <p:grpSp>
        <p:nvGrpSpPr>
          <p:cNvPr id="23" name="Group 22">
            <a:extLst>
              <a:ext uri="{FF2B5EF4-FFF2-40B4-BE49-F238E27FC236}">
                <a16:creationId xmlns:a16="http://schemas.microsoft.com/office/drawing/2014/main" id="{6AF62955-3AC4-4EF8-86A9-66385D24AB6D}"/>
              </a:ext>
            </a:extLst>
          </p:cNvPr>
          <p:cNvGrpSpPr/>
          <p:nvPr/>
        </p:nvGrpSpPr>
        <p:grpSpPr>
          <a:xfrm>
            <a:off x="263369" y="766762"/>
            <a:ext cx="8047417" cy="2552921"/>
            <a:chOff x="263369" y="766762"/>
            <a:chExt cx="8047417" cy="2552921"/>
          </a:xfrm>
        </p:grpSpPr>
        <p:pic>
          <p:nvPicPr>
            <p:cNvPr id="3" name="Picture 2">
              <a:extLst>
                <a:ext uri="{FF2B5EF4-FFF2-40B4-BE49-F238E27FC236}">
                  <a16:creationId xmlns:a16="http://schemas.microsoft.com/office/drawing/2014/main" id="{897CC999-B81C-42EF-A672-4BDF23B2234D}"/>
                </a:ext>
              </a:extLst>
            </p:cNvPr>
            <p:cNvPicPr>
              <a:picLocks noChangeAspect="1"/>
            </p:cNvPicPr>
            <p:nvPr/>
          </p:nvPicPr>
          <p:blipFill>
            <a:blip r:embed="rId2"/>
            <a:stretch>
              <a:fillRect/>
            </a:stretch>
          </p:blipFill>
          <p:spPr>
            <a:xfrm>
              <a:off x="263369" y="766762"/>
              <a:ext cx="8047417" cy="2552921"/>
            </a:xfrm>
            <a:prstGeom prst="rect">
              <a:avLst/>
            </a:prstGeom>
          </p:spPr>
        </p:pic>
        <p:sp>
          <p:nvSpPr>
            <p:cNvPr id="22" name="Rectangle 21">
              <a:extLst>
                <a:ext uri="{FF2B5EF4-FFF2-40B4-BE49-F238E27FC236}">
                  <a16:creationId xmlns:a16="http://schemas.microsoft.com/office/drawing/2014/main" id="{B74F8028-AB63-40DF-BCBF-AABC302A5C9B}"/>
                </a:ext>
              </a:extLst>
            </p:cNvPr>
            <p:cNvSpPr/>
            <p:nvPr/>
          </p:nvSpPr>
          <p:spPr>
            <a:xfrm>
              <a:off x="596348" y="1938130"/>
              <a:ext cx="3289852" cy="983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grpSp>
      <p:grpSp>
        <p:nvGrpSpPr>
          <p:cNvPr id="2" name="Group 1">
            <a:extLst>
              <a:ext uri="{FF2B5EF4-FFF2-40B4-BE49-F238E27FC236}">
                <a16:creationId xmlns:a16="http://schemas.microsoft.com/office/drawing/2014/main" id="{D7E98AB3-CF08-4537-9DE8-1920683B76C3}"/>
              </a:ext>
            </a:extLst>
          </p:cNvPr>
          <p:cNvGrpSpPr/>
          <p:nvPr/>
        </p:nvGrpSpPr>
        <p:grpSpPr>
          <a:xfrm>
            <a:off x="263369" y="3315109"/>
            <a:ext cx="6523285" cy="3139712"/>
            <a:chOff x="263369" y="3315109"/>
            <a:chExt cx="6523285" cy="3139712"/>
          </a:xfrm>
        </p:grpSpPr>
        <p:pic>
          <p:nvPicPr>
            <p:cNvPr id="17" name="Picture 16">
              <a:extLst>
                <a:ext uri="{FF2B5EF4-FFF2-40B4-BE49-F238E27FC236}">
                  <a16:creationId xmlns:a16="http://schemas.microsoft.com/office/drawing/2014/main" id="{81E409C9-B0E2-4CFC-A2C3-D59E57B30385}"/>
                </a:ext>
              </a:extLst>
            </p:cNvPr>
            <p:cNvPicPr>
              <a:picLocks noChangeAspect="1"/>
            </p:cNvPicPr>
            <p:nvPr/>
          </p:nvPicPr>
          <p:blipFill>
            <a:blip r:embed="rId3"/>
            <a:stretch>
              <a:fillRect/>
            </a:stretch>
          </p:blipFill>
          <p:spPr>
            <a:xfrm>
              <a:off x="263369" y="3315109"/>
              <a:ext cx="6523285" cy="3139712"/>
            </a:xfrm>
            <a:prstGeom prst="rect">
              <a:avLst/>
            </a:prstGeom>
          </p:spPr>
        </p:pic>
        <p:sp>
          <p:nvSpPr>
            <p:cNvPr id="13" name="Rectangle 12">
              <a:extLst>
                <a:ext uri="{FF2B5EF4-FFF2-40B4-BE49-F238E27FC236}">
                  <a16:creationId xmlns:a16="http://schemas.microsoft.com/office/drawing/2014/main" id="{950C53D6-6136-4A74-9974-43EF43C75F24}"/>
                </a:ext>
              </a:extLst>
            </p:cNvPr>
            <p:cNvSpPr/>
            <p:nvPr/>
          </p:nvSpPr>
          <p:spPr>
            <a:xfrm>
              <a:off x="596347" y="3538318"/>
              <a:ext cx="4259737" cy="625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grpSp>
    </p:spTree>
    <p:extLst>
      <p:ext uri="{BB962C8B-B14F-4D97-AF65-F5344CB8AC3E}">
        <p14:creationId xmlns:p14="http://schemas.microsoft.com/office/powerpoint/2010/main" val="16247196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41</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3162790" y="202825"/>
            <a:ext cx="6124085"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PLINQ Demonstration - 02</a:t>
            </a:r>
          </a:p>
        </p:txBody>
      </p:sp>
      <p:pic>
        <p:nvPicPr>
          <p:cNvPr id="24" name="Picture 23">
            <a:extLst>
              <a:ext uri="{FF2B5EF4-FFF2-40B4-BE49-F238E27FC236}">
                <a16:creationId xmlns:a16="http://schemas.microsoft.com/office/drawing/2014/main" id="{FC9544D0-6CC2-42D8-AF16-9F26FA772513}"/>
              </a:ext>
            </a:extLst>
          </p:cNvPr>
          <p:cNvPicPr>
            <a:picLocks noChangeAspect="1"/>
          </p:cNvPicPr>
          <p:nvPr/>
        </p:nvPicPr>
        <p:blipFill>
          <a:blip r:embed="rId2"/>
          <a:stretch>
            <a:fillRect/>
          </a:stretch>
        </p:blipFill>
        <p:spPr>
          <a:xfrm>
            <a:off x="520460" y="1139616"/>
            <a:ext cx="7513831" cy="1777558"/>
          </a:xfrm>
          <a:prstGeom prst="rect">
            <a:avLst/>
          </a:prstGeom>
        </p:spPr>
      </p:pic>
      <p:grpSp>
        <p:nvGrpSpPr>
          <p:cNvPr id="26" name="Group 25">
            <a:extLst>
              <a:ext uri="{FF2B5EF4-FFF2-40B4-BE49-F238E27FC236}">
                <a16:creationId xmlns:a16="http://schemas.microsoft.com/office/drawing/2014/main" id="{F39FE1F9-1FB6-4A7C-8AA0-958DB0D0A5EA}"/>
              </a:ext>
            </a:extLst>
          </p:cNvPr>
          <p:cNvGrpSpPr/>
          <p:nvPr/>
        </p:nvGrpSpPr>
        <p:grpSpPr>
          <a:xfrm>
            <a:off x="520460" y="3189688"/>
            <a:ext cx="8724900" cy="1362075"/>
            <a:chOff x="5613803" y="4106174"/>
            <a:chExt cx="6523285" cy="982482"/>
          </a:xfrm>
        </p:grpSpPr>
        <p:pic>
          <p:nvPicPr>
            <p:cNvPr id="21" name="Picture 20">
              <a:extLst>
                <a:ext uri="{FF2B5EF4-FFF2-40B4-BE49-F238E27FC236}">
                  <a16:creationId xmlns:a16="http://schemas.microsoft.com/office/drawing/2014/main" id="{570EAAC2-CAE3-4913-8D00-525D2D426585}"/>
                </a:ext>
              </a:extLst>
            </p:cNvPr>
            <p:cNvPicPr>
              <a:picLocks noChangeAspect="1"/>
            </p:cNvPicPr>
            <p:nvPr/>
          </p:nvPicPr>
          <p:blipFill>
            <a:blip r:embed="rId3"/>
            <a:stretch>
              <a:fillRect/>
            </a:stretch>
          </p:blipFill>
          <p:spPr>
            <a:xfrm>
              <a:off x="5613803" y="4106174"/>
              <a:ext cx="6523285" cy="982482"/>
            </a:xfrm>
            <a:prstGeom prst="rect">
              <a:avLst/>
            </a:prstGeom>
          </p:spPr>
        </p:pic>
        <p:sp>
          <p:nvSpPr>
            <p:cNvPr id="25" name="Rectangle 24">
              <a:extLst>
                <a:ext uri="{FF2B5EF4-FFF2-40B4-BE49-F238E27FC236}">
                  <a16:creationId xmlns:a16="http://schemas.microsoft.com/office/drawing/2014/main" id="{36EFD9A7-20E3-48FE-89FD-9D3E9FF58D54}"/>
                </a:ext>
              </a:extLst>
            </p:cNvPr>
            <p:cNvSpPr/>
            <p:nvPr/>
          </p:nvSpPr>
          <p:spPr>
            <a:xfrm>
              <a:off x="11171207" y="4312217"/>
              <a:ext cx="690113" cy="5099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grpSp>
      <p:grpSp>
        <p:nvGrpSpPr>
          <p:cNvPr id="13" name="Group 12">
            <a:extLst>
              <a:ext uri="{FF2B5EF4-FFF2-40B4-BE49-F238E27FC236}">
                <a16:creationId xmlns:a16="http://schemas.microsoft.com/office/drawing/2014/main" id="{530D0390-170F-4C3D-8C37-DC26A02A416D}"/>
              </a:ext>
            </a:extLst>
          </p:cNvPr>
          <p:cNvGrpSpPr/>
          <p:nvPr/>
        </p:nvGrpSpPr>
        <p:grpSpPr>
          <a:xfrm>
            <a:off x="8835677" y="3400585"/>
            <a:ext cx="2833282" cy="619970"/>
            <a:chOff x="6614906" y="2438317"/>
            <a:chExt cx="2445828" cy="619970"/>
          </a:xfrm>
        </p:grpSpPr>
        <p:sp>
          <p:nvSpPr>
            <p:cNvPr id="14" name="Rectangle 13">
              <a:extLst>
                <a:ext uri="{FF2B5EF4-FFF2-40B4-BE49-F238E27FC236}">
                  <a16:creationId xmlns:a16="http://schemas.microsoft.com/office/drawing/2014/main" id="{E63EABD5-B3F3-4025-A5B6-F0722CE66D3D}"/>
                </a:ext>
              </a:extLst>
            </p:cNvPr>
            <p:cNvSpPr/>
            <p:nvPr/>
          </p:nvSpPr>
          <p:spPr>
            <a:xfrm>
              <a:off x="7439604" y="2438317"/>
              <a:ext cx="1621130" cy="619970"/>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With 2.000.000 numbers</a:t>
              </a:r>
            </a:p>
          </p:txBody>
        </p:sp>
        <p:cxnSp>
          <p:nvCxnSpPr>
            <p:cNvPr id="15" name="Straight Arrow Connector 14">
              <a:extLst>
                <a:ext uri="{FF2B5EF4-FFF2-40B4-BE49-F238E27FC236}">
                  <a16:creationId xmlns:a16="http://schemas.microsoft.com/office/drawing/2014/main" id="{2C290B7C-62B7-44AB-8390-9A1D15A9E653}"/>
                </a:ext>
              </a:extLst>
            </p:cNvPr>
            <p:cNvCxnSpPr>
              <a:cxnSpLocks/>
            </p:cNvCxnSpPr>
            <p:nvPr/>
          </p:nvCxnSpPr>
          <p:spPr>
            <a:xfrm flipH="1">
              <a:off x="6614906" y="2789443"/>
              <a:ext cx="824698" cy="125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94D017CB-C244-4C81-9C60-D9B385C57E19}"/>
              </a:ext>
            </a:extLst>
          </p:cNvPr>
          <p:cNvGrpSpPr/>
          <p:nvPr/>
        </p:nvGrpSpPr>
        <p:grpSpPr>
          <a:xfrm>
            <a:off x="520460" y="4756510"/>
            <a:ext cx="8724900" cy="1362075"/>
            <a:chOff x="1733550" y="4908246"/>
            <a:chExt cx="8724900" cy="1362075"/>
          </a:xfrm>
        </p:grpSpPr>
        <p:pic>
          <p:nvPicPr>
            <p:cNvPr id="8" name="Picture 7">
              <a:extLst>
                <a:ext uri="{FF2B5EF4-FFF2-40B4-BE49-F238E27FC236}">
                  <a16:creationId xmlns:a16="http://schemas.microsoft.com/office/drawing/2014/main" id="{DF7D00D4-AFE3-4289-B021-16720F1E29BF}"/>
                </a:ext>
              </a:extLst>
            </p:cNvPr>
            <p:cNvPicPr>
              <a:picLocks noChangeAspect="1"/>
            </p:cNvPicPr>
            <p:nvPr/>
          </p:nvPicPr>
          <p:blipFill>
            <a:blip r:embed="rId4"/>
            <a:stretch>
              <a:fillRect/>
            </a:stretch>
          </p:blipFill>
          <p:spPr>
            <a:xfrm>
              <a:off x="1733550" y="4908246"/>
              <a:ext cx="8724900" cy="1362075"/>
            </a:xfrm>
            <a:prstGeom prst="rect">
              <a:avLst/>
            </a:prstGeom>
          </p:spPr>
        </p:pic>
        <p:sp>
          <p:nvSpPr>
            <p:cNvPr id="19" name="Rectangle 18">
              <a:extLst>
                <a:ext uri="{FF2B5EF4-FFF2-40B4-BE49-F238E27FC236}">
                  <a16:creationId xmlns:a16="http://schemas.microsoft.com/office/drawing/2014/main" id="{B98D7C8D-E632-4B6C-887E-49ABDF2EC340}"/>
                </a:ext>
              </a:extLst>
            </p:cNvPr>
            <p:cNvSpPr/>
            <p:nvPr/>
          </p:nvSpPr>
          <p:spPr>
            <a:xfrm>
              <a:off x="9166207" y="5150328"/>
              <a:ext cx="923027" cy="706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grpSp>
      <p:grpSp>
        <p:nvGrpSpPr>
          <p:cNvPr id="27" name="Group 26">
            <a:extLst>
              <a:ext uri="{FF2B5EF4-FFF2-40B4-BE49-F238E27FC236}">
                <a16:creationId xmlns:a16="http://schemas.microsoft.com/office/drawing/2014/main" id="{3F266C24-BF9A-485B-ACD0-32FA71785653}"/>
              </a:ext>
            </a:extLst>
          </p:cNvPr>
          <p:cNvGrpSpPr/>
          <p:nvPr/>
        </p:nvGrpSpPr>
        <p:grpSpPr>
          <a:xfrm>
            <a:off x="8876144" y="4895168"/>
            <a:ext cx="2833282" cy="619970"/>
            <a:chOff x="6614906" y="2438317"/>
            <a:chExt cx="2445828" cy="619970"/>
          </a:xfrm>
        </p:grpSpPr>
        <p:sp>
          <p:nvSpPr>
            <p:cNvPr id="28" name="Rectangle 27">
              <a:extLst>
                <a:ext uri="{FF2B5EF4-FFF2-40B4-BE49-F238E27FC236}">
                  <a16:creationId xmlns:a16="http://schemas.microsoft.com/office/drawing/2014/main" id="{34782A08-E0DE-4BEB-8F35-47A848DA3992}"/>
                </a:ext>
              </a:extLst>
            </p:cNvPr>
            <p:cNvSpPr/>
            <p:nvPr/>
          </p:nvSpPr>
          <p:spPr>
            <a:xfrm>
              <a:off x="7439604" y="2438317"/>
              <a:ext cx="1621130" cy="619970"/>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With 100.000 numbers</a:t>
              </a:r>
            </a:p>
          </p:txBody>
        </p:sp>
        <p:cxnSp>
          <p:nvCxnSpPr>
            <p:cNvPr id="29" name="Straight Arrow Connector 28">
              <a:extLst>
                <a:ext uri="{FF2B5EF4-FFF2-40B4-BE49-F238E27FC236}">
                  <a16:creationId xmlns:a16="http://schemas.microsoft.com/office/drawing/2014/main" id="{64390B3B-3580-4AA0-9942-3187B7520F75}"/>
                </a:ext>
              </a:extLst>
            </p:cNvPr>
            <p:cNvCxnSpPr>
              <a:cxnSpLocks/>
            </p:cNvCxnSpPr>
            <p:nvPr/>
          </p:nvCxnSpPr>
          <p:spPr>
            <a:xfrm flipH="1">
              <a:off x="6614906" y="2789443"/>
              <a:ext cx="824698" cy="125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5959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42</a:t>
            </a:fld>
            <a:endParaRPr lang="en-US" dirty="0"/>
          </a:p>
        </p:txBody>
      </p:sp>
      <p:sp>
        <p:nvSpPr>
          <p:cNvPr id="6" name="Title 1">
            <a:extLst>
              <a:ext uri="{FF2B5EF4-FFF2-40B4-BE49-F238E27FC236}">
                <a16:creationId xmlns:a16="http://schemas.microsoft.com/office/drawing/2014/main" id="{B67F2AC2-83D0-4174-8684-168CC72D189F}"/>
              </a:ext>
            </a:extLst>
          </p:cNvPr>
          <p:cNvSpPr>
            <a:spLocks noGrp="1"/>
          </p:cNvSpPr>
          <p:nvPr>
            <p:ph type="title"/>
          </p:nvPr>
        </p:nvSpPr>
        <p:spPr>
          <a:xfrm>
            <a:off x="396763" y="720006"/>
            <a:ext cx="11795238" cy="575433"/>
          </a:xfrm>
        </p:spPr>
        <p:txBody>
          <a:bodyPr>
            <a:noAutofit/>
          </a:bodyPr>
          <a:lstStyle/>
          <a:p>
            <a:pPr>
              <a:lnSpc>
                <a:spcPct val="100000"/>
              </a:lnSpc>
            </a:pPr>
            <a:r>
              <a:rPr lang="en-US" sz="3700" b="1"/>
              <a:t>Disadvantages of Parallel Programming with PLINQ</a:t>
            </a:r>
            <a:endParaRPr lang="en-US" sz="3700" b="1" dirty="0"/>
          </a:p>
        </p:txBody>
      </p:sp>
      <p:sp>
        <p:nvSpPr>
          <p:cNvPr id="7" name="TextBox 6">
            <a:extLst>
              <a:ext uri="{FF2B5EF4-FFF2-40B4-BE49-F238E27FC236}">
                <a16:creationId xmlns:a16="http://schemas.microsoft.com/office/drawing/2014/main" id="{FB118925-0789-471D-84F5-D65A251DC836}"/>
              </a:ext>
            </a:extLst>
          </p:cNvPr>
          <p:cNvSpPr txBox="1"/>
          <p:nvPr/>
        </p:nvSpPr>
        <p:spPr>
          <a:xfrm>
            <a:off x="-67090" y="1366469"/>
            <a:ext cx="12259090" cy="5252143"/>
          </a:xfrm>
          <a:prstGeom prst="rect">
            <a:avLst/>
          </a:prstGeom>
          <a:noFill/>
        </p:spPr>
        <p:txBody>
          <a:bodyPr wrap="square">
            <a:spAutoFit/>
          </a:bodyPr>
          <a:lstStyle/>
          <a:p>
            <a:pPr marL="342900" indent="-342900" algn="just">
              <a:spcBef>
                <a:spcPts val="300"/>
              </a:spcBef>
              <a:buClr>
                <a:srgbClr val="973735"/>
              </a:buClr>
              <a:buSzPct val="50000"/>
              <a:buFont typeface="Wingdings" pitchFamily="2" charset="2"/>
              <a:buChar char="u"/>
              <a:tabLst>
                <a:tab pos="241300" algn="l"/>
              </a:tabLst>
              <a:defRPr/>
            </a:pPr>
            <a:r>
              <a:rPr lang="en-US" sz="2200">
                <a:solidFill>
                  <a:srgbClr val="111111"/>
                </a:solidFill>
                <a:latin typeface="+mj-lt"/>
              </a:rPr>
              <a:t>In most cases, PLINQ performs much faster than its non-parallel counterpart LINQ. However, there is some performance overhead, which is related to partitioning and merging while parallelizing the LINQ. The following are some of the things we need to consider while using PLINQ:</a:t>
            </a:r>
          </a:p>
          <a:p>
            <a:pPr marL="514350" indent="-230188" algn="just">
              <a:lnSpc>
                <a:spcPct val="110000"/>
              </a:lnSpc>
              <a:spcBef>
                <a:spcPts val="1000"/>
              </a:spcBef>
              <a:buClr>
                <a:srgbClr val="973735"/>
              </a:buClr>
              <a:buSzPct val="70000"/>
              <a:buFont typeface="Wingdings" panose="05000000000000000000" pitchFamily="2" charset="2"/>
              <a:buChar char="§"/>
              <a:tabLst>
                <a:tab pos="241300" algn="l"/>
              </a:tabLst>
              <a:defRPr/>
            </a:pPr>
            <a:r>
              <a:rPr lang="en-US" sz="2000" b="1"/>
              <a:t>Parallel is not always faster</a:t>
            </a:r>
            <a:r>
              <a:rPr lang="en-US" sz="2000"/>
              <a:t>: Parallelization is an overhead. Unless our source collection is huge or it has compute-bound operations, it makes more sense to execute the perations in sequence. Always measure the performance of sequential and parallel queries to make an informed decision</a:t>
            </a:r>
          </a:p>
          <a:p>
            <a:pPr marL="514350" indent="-230188" algn="just">
              <a:lnSpc>
                <a:spcPct val="110000"/>
              </a:lnSpc>
              <a:spcBef>
                <a:spcPts val="1000"/>
              </a:spcBef>
              <a:buClr>
                <a:srgbClr val="973735"/>
              </a:buClr>
              <a:buSzPct val="70000"/>
              <a:buFont typeface="Wingdings" panose="05000000000000000000" pitchFamily="2" charset="2"/>
              <a:buChar char="§"/>
              <a:tabLst>
                <a:tab pos="241300" algn="l"/>
              </a:tabLst>
              <a:defRPr/>
            </a:pPr>
            <a:r>
              <a:rPr lang="en-US" sz="2000" b="1"/>
              <a:t>Avoid I/O operations that involve atomicity</a:t>
            </a:r>
            <a:r>
              <a:rPr lang="en-US" sz="2000"/>
              <a:t>: All I/O operations that involve writing to a filesystem, database, network, or shared memory location should be avoided inside PLINQ. This is because these methods are not thread-safe, so using them may lead to exceptions. A solution would be to use synchronization primitives, but this would also reduce performance drastically</a:t>
            </a:r>
          </a:p>
          <a:p>
            <a:pPr marL="514350" indent="-230188" algn="just">
              <a:lnSpc>
                <a:spcPct val="110000"/>
              </a:lnSpc>
              <a:spcBef>
                <a:spcPts val="1000"/>
              </a:spcBef>
              <a:buClr>
                <a:srgbClr val="973735"/>
              </a:buClr>
              <a:buSzPct val="70000"/>
              <a:buFont typeface="Wingdings" panose="05000000000000000000" pitchFamily="2" charset="2"/>
              <a:buChar char="§"/>
              <a:tabLst>
                <a:tab pos="241300" algn="l"/>
              </a:tabLst>
              <a:defRPr/>
            </a:pPr>
            <a:r>
              <a:rPr lang="en-US" sz="2000" b="1"/>
              <a:t>Queries may not always be running in parallel</a:t>
            </a:r>
            <a:r>
              <a:rPr lang="en-US" sz="2000"/>
              <a:t>: Parallelization in PLINQ is a decision that's taken by Core CLR. Even if we called the AsParallel() method in the query, it isn't guaranteed to take a parallel path and may run sequentially instead</a:t>
            </a:r>
          </a:p>
        </p:txBody>
      </p:sp>
    </p:spTree>
    <p:extLst>
      <p:ext uri="{BB962C8B-B14F-4D97-AF65-F5344CB8AC3E}">
        <p14:creationId xmlns:p14="http://schemas.microsoft.com/office/powerpoint/2010/main" val="32037228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7395" y="2241458"/>
            <a:ext cx="10828866"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Asynchronous Programming in .NET</a:t>
            </a:r>
            <a:endParaRPr lang="en-US" sz="4400" dirty="0">
              <a:solidFill>
                <a:schemeClr val="accent2"/>
              </a:solidFill>
            </a:endParaRPr>
          </a:p>
        </p:txBody>
      </p:sp>
    </p:spTree>
    <p:extLst>
      <p:ext uri="{BB962C8B-B14F-4D97-AF65-F5344CB8AC3E}">
        <p14:creationId xmlns:p14="http://schemas.microsoft.com/office/powerpoint/2010/main" val="32509713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9" name="Title 1">
            <a:extLst>
              <a:ext uri="{FF2B5EF4-FFF2-40B4-BE49-F238E27FC236}">
                <a16:creationId xmlns:a16="http://schemas.microsoft.com/office/drawing/2014/main" id="{68447C58-4FFC-4219-B7A5-4DEE36B09853}"/>
              </a:ext>
            </a:extLst>
          </p:cNvPr>
          <p:cNvSpPr>
            <a:spLocks noGrp="1"/>
          </p:cNvSpPr>
          <p:nvPr>
            <p:ph type="title"/>
          </p:nvPr>
        </p:nvSpPr>
        <p:spPr>
          <a:xfrm>
            <a:off x="396763" y="720006"/>
            <a:ext cx="11669341" cy="575433"/>
          </a:xfrm>
        </p:spPr>
        <p:txBody>
          <a:bodyPr>
            <a:noAutofit/>
          </a:bodyPr>
          <a:lstStyle/>
          <a:p>
            <a:r>
              <a:rPr lang="en-US" sz="3800" b="1"/>
              <a:t>Understanding Synchronous Program Execution</a:t>
            </a:r>
          </a:p>
        </p:txBody>
      </p:sp>
      <p:sp>
        <p:nvSpPr>
          <p:cNvPr id="10" name="TextBox 9">
            <a:extLst>
              <a:ext uri="{FF2B5EF4-FFF2-40B4-BE49-F238E27FC236}">
                <a16:creationId xmlns:a16="http://schemas.microsoft.com/office/drawing/2014/main" id="{0E22B731-DCF6-4565-9DDE-2A3E4651330B}"/>
              </a:ext>
            </a:extLst>
          </p:cNvPr>
          <p:cNvSpPr txBox="1"/>
          <p:nvPr/>
        </p:nvSpPr>
        <p:spPr>
          <a:xfrm>
            <a:off x="-77029" y="1450609"/>
            <a:ext cx="12277726" cy="480131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In the case of synchronous execution, control never moves out of the calling thread. Code is executed one line at a time, and, when a function is called, the calling thread waits for the function to finish executing before executing the next line of code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Synchronous programming is the most commonly used method of programming and it works well due to the increase in CPU performance. With faster processors, the code completes sooner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With parallel programming, we have seen that we can create multiple threads that can run concurrently. We can start many threads but also make the main program flow synchronous by calling structures such as Thread.Join and Task.Wait. An example of synchronous code as follows:</a:t>
            </a:r>
          </a:p>
        </p:txBody>
      </p:sp>
    </p:spTree>
    <p:extLst>
      <p:ext uri="{BB962C8B-B14F-4D97-AF65-F5344CB8AC3E}">
        <p14:creationId xmlns:p14="http://schemas.microsoft.com/office/powerpoint/2010/main" val="4169009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10" name="TextBox 9">
            <a:extLst>
              <a:ext uri="{FF2B5EF4-FFF2-40B4-BE49-F238E27FC236}">
                <a16:creationId xmlns:a16="http://schemas.microsoft.com/office/drawing/2014/main" id="{0E22B731-DCF6-4565-9DDE-2A3E4651330B}"/>
              </a:ext>
            </a:extLst>
          </p:cNvPr>
          <p:cNvSpPr txBox="1"/>
          <p:nvPr/>
        </p:nvSpPr>
        <p:spPr>
          <a:xfrm>
            <a:off x="-48455" y="1508587"/>
            <a:ext cx="5960995" cy="4693593"/>
          </a:xfrm>
          <a:prstGeom prst="rect">
            <a:avLst/>
          </a:prstGeom>
          <a:noFill/>
        </p:spPr>
        <p:txBody>
          <a:bodyPr wrap="square">
            <a:spAutoFit/>
          </a:bodyPr>
          <a:lstStyle/>
          <a:p>
            <a:pPr algn="just">
              <a:buClr>
                <a:srgbClr val="973735"/>
              </a:buClr>
              <a:buSzPct val="50000"/>
              <a:tabLst>
                <a:tab pos="241300" algn="l"/>
              </a:tabLst>
              <a:defRPr/>
            </a:pPr>
            <a:r>
              <a:rPr lang="en-US" sz="2300">
                <a:solidFill>
                  <a:srgbClr val="111111"/>
                </a:solidFill>
                <a:latin typeface="+mj-lt"/>
              </a:rPr>
              <a:t>1. We start the application thread by calling the M1() method</a:t>
            </a:r>
          </a:p>
          <a:p>
            <a:pPr algn="just">
              <a:buClr>
                <a:srgbClr val="973735"/>
              </a:buClr>
              <a:buSzPct val="50000"/>
              <a:tabLst>
                <a:tab pos="241300" algn="l"/>
              </a:tabLst>
              <a:defRPr/>
            </a:pPr>
            <a:r>
              <a:rPr lang="en-US" sz="2300">
                <a:solidFill>
                  <a:srgbClr val="111111"/>
                </a:solidFill>
                <a:latin typeface="+mj-lt"/>
              </a:rPr>
              <a:t>2. At line 3, M1() calls M3() synchronously.</a:t>
            </a:r>
          </a:p>
          <a:p>
            <a:pPr algn="just">
              <a:buClr>
                <a:srgbClr val="973735"/>
              </a:buClr>
              <a:buSzPct val="50000"/>
              <a:tabLst>
                <a:tab pos="241300" algn="l"/>
              </a:tabLst>
              <a:defRPr/>
            </a:pPr>
            <a:r>
              <a:rPr lang="en-US" sz="2300">
                <a:solidFill>
                  <a:srgbClr val="111111"/>
                </a:solidFill>
                <a:latin typeface="+mj-lt"/>
              </a:rPr>
              <a:t>3. The moment the M2() method is called, the control execution transfers to the M1() method</a:t>
            </a:r>
          </a:p>
          <a:p>
            <a:pPr algn="just">
              <a:buClr>
                <a:srgbClr val="973735"/>
              </a:buClr>
              <a:buSzPct val="50000"/>
              <a:tabLst>
                <a:tab pos="241300" algn="l"/>
              </a:tabLst>
              <a:defRPr/>
            </a:pPr>
            <a:r>
              <a:rPr lang="en-US" sz="2300">
                <a:solidFill>
                  <a:srgbClr val="111111"/>
                </a:solidFill>
                <a:latin typeface="+mj-lt"/>
              </a:rPr>
              <a:t>4. Once the called method (M2) is finished, the control returns to the main thread, which executes the rest of the code in M1(), that is, lines 4 and 5</a:t>
            </a:r>
          </a:p>
          <a:p>
            <a:pPr algn="just">
              <a:buClr>
                <a:srgbClr val="973735"/>
              </a:buClr>
              <a:buSzPct val="50000"/>
              <a:tabLst>
                <a:tab pos="241300" algn="l"/>
              </a:tabLst>
              <a:defRPr/>
            </a:pPr>
            <a:r>
              <a:rPr lang="en-US" sz="2300">
                <a:solidFill>
                  <a:srgbClr val="111111"/>
                </a:solidFill>
                <a:latin typeface="+mj-lt"/>
              </a:rPr>
              <a:t>5. The same thing happens on line 5 with a call to M2. Line 6 executes when M2 has finished</a:t>
            </a:r>
          </a:p>
        </p:txBody>
      </p:sp>
      <p:pic>
        <p:nvPicPr>
          <p:cNvPr id="13" name="Picture 12">
            <a:extLst>
              <a:ext uri="{FF2B5EF4-FFF2-40B4-BE49-F238E27FC236}">
                <a16:creationId xmlns:a16="http://schemas.microsoft.com/office/drawing/2014/main" id="{2D41DC51-8EF2-4415-94F5-651D5D5B8664}"/>
              </a:ext>
            </a:extLst>
          </p:cNvPr>
          <p:cNvPicPr>
            <a:picLocks noChangeAspect="1"/>
          </p:cNvPicPr>
          <p:nvPr/>
        </p:nvPicPr>
        <p:blipFill>
          <a:blip r:embed="rId2"/>
          <a:stretch>
            <a:fillRect/>
          </a:stretch>
        </p:blipFill>
        <p:spPr>
          <a:xfrm>
            <a:off x="5968416" y="1628775"/>
            <a:ext cx="6156581" cy="4802048"/>
          </a:xfrm>
          <a:prstGeom prst="rect">
            <a:avLst/>
          </a:prstGeom>
          <a:ln w="12700">
            <a:solidFill>
              <a:schemeClr val="accent1"/>
            </a:solidFill>
          </a:ln>
        </p:spPr>
      </p:pic>
      <p:sp>
        <p:nvSpPr>
          <p:cNvPr id="14" name="Title 1">
            <a:extLst>
              <a:ext uri="{FF2B5EF4-FFF2-40B4-BE49-F238E27FC236}">
                <a16:creationId xmlns:a16="http://schemas.microsoft.com/office/drawing/2014/main" id="{7D54A32F-71AA-4A09-98F2-24B178391B27}"/>
              </a:ext>
            </a:extLst>
          </p:cNvPr>
          <p:cNvSpPr>
            <a:spLocks noGrp="1"/>
          </p:cNvSpPr>
          <p:nvPr>
            <p:ph type="title"/>
          </p:nvPr>
        </p:nvSpPr>
        <p:spPr>
          <a:xfrm>
            <a:off x="396763" y="720006"/>
            <a:ext cx="11669341" cy="575433"/>
          </a:xfrm>
        </p:spPr>
        <p:txBody>
          <a:bodyPr>
            <a:noAutofit/>
          </a:bodyPr>
          <a:lstStyle/>
          <a:p>
            <a:r>
              <a:rPr lang="en-US" sz="3800" b="1"/>
              <a:t>Understanding Synchronous Program Execution</a:t>
            </a:r>
          </a:p>
        </p:txBody>
      </p:sp>
    </p:spTree>
    <p:extLst>
      <p:ext uri="{BB962C8B-B14F-4D97-AF65-F5344CB8AC3E}">
        <p14:creationId xmlns:p14="http://schemas.microsoft.com/office/powerpoint/2010/main" val="8742755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10" name="TextBox 9">
            <a:extLst>
              <a:ext uri="{FF2B5EF4-FFF2-40B4-BE49-F238E27FC236}">
                <a16:creationId xmlns:a16="http://schemas.microsoft.com/office/drawing/2014/main" id="{0E22B731-DCF6-4565-9DDE-2A3E4651330B}"/>
              </a:ext>
            </a:extLst>
          </p:cNvPr>
          <p:cNvSpPr txBox="1"/>
          <p:nvPr/>
        </p:nvSpPr>
        <p:spPr>
          <a:xfrm>
            <a:off x="-48456" y="1347222"/>
            <a:ext cx="12240455" cy="3293209"/>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asynchronous model allows us to execute multiple tasks concurrently. If we call a method asynchronously, the method is executed in the background while the thread that is called returns immediately and executes the next line of code</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asynchronous method may or may not create a thread, depending on the type of task we're dealing with</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When the asynchronous method finishes, it returns the result to the program via callbacks. An asynchronous method can be void, in which case we don't need to specify callbacks</a:t>
            </a:r>
          </a:p>
        </p:txBody>
      </p:sp>
      <p:sp>
        <p:nvSpPr>
          <p:cNvPr id="14" name="Title 1">
            <a:extLst>
              <a:ext uri="{FF2B5EF4-FFF2-40B4-BE49-F238E27FC236}">
                <a16:creationId xmlns:a16="http://schemas.microsoft.com/office/drawing/2014/main" id="{7D54A32F-71AA-4A09-98F2-24B178391B27}"/>
              </a:ext>
            </a:extLst>
          </p:cNvPr>
          <p:cNvSpPr>
            <a:spLocks noGrp="1"/>
          </p:cNvSpPr>
          <p:nvPr>
            <p:ph type="title"/>
          </p:nvPr>
        </p:nvSpPr>
        <p:spPr>
          <a:xfrm>
            <a:off x="396763" y="720006"/>
            <a:ext cx="11669341" cy="575433"/>
          </a:xfrm>
        </p:spPr>
        <p:txBody>
          <a:bodyPr>
            <a:noAutofit/>
          </a:bodyPr>
          <a:lstStyle/>
          <a:p>
            <a:r>
              <a:rPr lang="en-US" sz="3800" b="1"/>
              <a:t>Understanding Asynchronous Program Execution</a:t>
            </a:r>
          </a:p>
        </p:txBody>
      </p:sp>
      <p:sp>
        <p:nvSpPr>
          <p:cNvPr id="7" name="TextBox 6">
            <a:extLst>
              <a:ext uri="{FF2B5EF4-FFF2-40B4-BE49-F238E27FC236}">
                <a16:creationId xmlns:a16="http://schemas.microsoft.com/office/drawing/2014/main" id="{7E17C4A6-3133-4ED9-B147-EAB0848D5BF1}"/>
              </a:ext>
            </a:extLst>
          </p:cNvPr>
          <p:cNvSpPr txBox="1"/>
          <p:nvPr/>
        </p:nvSpPr>
        <p:spPr>
          <a:xfrm>
            <a:off x="-48457" y="4486465"/>
            <a:ext cx="12240455" cy="202363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patterns were supported to perform I/O bound and compute-bound operations by .NET:</a:t>
            </a:r>
          </a:p>
          <a:p>
            <a:pPr marL="514350" indent="-230188"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200"/>
              <a:t>Asynchronous Programming Model (</a:t>
            </a:r>
            <a:r>
              <a:rPr lang="en-US" sz="2200" b="1"/>
              <a:t>APM</a:t>
            </a:r>
            <a:r>
              <a:rPr lang="en-US" sz="2200"/>
              <a:t>): Using Delegate.BeginInvoke is no longer supported in .NET Core</a:t>
            </a:r>
          </a:p>
          <a:p>
            <a:pPr marL="514350" indent="-230188"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200"/>
              <a:t>Event-Based Asynchronous Pattern (</a:t>
            </a:r>
            <a:r>
              <a:rPr lang="en-US" sz="2200" b="1"/>
              <a:t>EAP</a:t>
            </a:r>
            <a:r>
              <a:rPr lang="en-US" sz="2200"/>
              <a:t>) and The Task-Based Asynchronous Pattern (</a:t>
            </a:r>
            <a:r>
              <a:rPr lang="en-US" sz="2200" b="1"/>
              <a:t>TAP</a:t>
            </a:r>
            <a:r>
              <a:rPr lang="en-US" sz="2200"/>
              <a:t>)</a:t>
            </a:r>
          </a:p>
        </p:txBody>
      </p:sp>
    </p:spTree>
    <p:extLst>
      <p:ext uri="{BB962C8B-B14F-4D97-AF65-F5344CB8AC3E}">
        <p14:creationId xmlns:p14="http://schemas.microsoft.com/office/powerpoint/2010/main" val="2179218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10" name="TextBox 9">
            <a:extLst>
              <a:ext uri="{FF2B5EF4-FFF2-40B4-BE49-F238E27FC236}">
                <a16:creationId xmlns:a16="http://schemas.microsoft.com/office/drawing/2014/main" id="{0E22B731-DCF6-4565-9DDE-2A3E4651330B}"/>
              </a:ext>
            </a:extLst>
          </p:cNvPr>
          <p:cNvSpPr txBox="1"/>
          <p:nvPr/>
        </p:nvSpPr>
        <p:spPr>
          <a:xfrm>
            <a:off x="-57150" y="2105592"/>
            <a:ext cx="6953250" cy="4293483"/>
          </a:xfrm>
          <a:prstGeom prst="rect">
            <a:avLst/>
          </a:prstGeom>
          <a:noFill/>
        </p:spPr>
        <p:txBody>
          <a:bodyPr wrap="square">
            <a:spAutoFit/>
          </a:bodyPr>
          <a:lstStyle/>
          <a:p>
            <a:pPr algn="just">
              <a:spcBef>
                <a:spcPts val="300"/>
              </a:spcBef>
              <a:spcAft>
                <a:spcPts val="300"/>
              </a:spcAft>
              <a:buClr>
                <a:srgbClr val="973735"/>
              </a:buClr>
              <a:buSzPct val="50000"/>
              <a:tabLst>
                <a:tab pos="241300" algn="l"/>
              </a:tabLst>
              <a:defRPr/>
            </a:pPr>
            <a:r>
              <a:rPr lang="en-US" sz="2300">
                <a:solidFill>
                  <a:srgbClr val="111111"/>
                </a:solidFill>
                <a:latin typeface="+mj-lt"/>
              </a:rPr>
              <a:t>1. While executing M1(), the caller thread makes asynchronous calls to M2()</a:t>
            </a:r>
          </a:p>
          <a:p>
            <a:pPr algn="just">
              <a:spcBef>
                <a:spcPts val="300"/>
              </a:spcBef>
              <a:spcAft>
                <a:spcPts val="300"/>
              </a:spcAft>
              <a:buClr>
                <a:srgbClr val="973735"/>
              </a:buClr>
              <a:buSzPct val="50000"/>
              <a:tabLst>
                <a:tab pos="241300" algn="l"/>
              </a:tabLst>
              <a:defRPr/>
            </a:pPr>
            <a:r>
              <a:rPr lang="en-US" sz="2300">
                <a:solidFill>
                  <a:srgbClr val="111111"/>
                </a:solidFill>
                <a:latin typeface="+mj-lt"/>
              </a:rPr>
              <a:t>2. The caller thread provides a callback function, say, M3(), while calling M2()</a:t>
            </a:r>
          </a:p>
          <a:p>
            <a:pPr algn="just">
              <a:spcBef>
                <a:spcPts val="300"/>
              </a:spcBef>
              <a:spcAft>
                <a:spcPts val="300"/>
              </a:spcAft>
              <a:buClr>
                <a:srgbClr val="973735"/>
              </a:buClr>
              <a:buSzPct val="50000"/>
              <a:tabLst>
                <a:tab pos="241300" algn="l"/>
              </a:tabLst>
              <a:defRPr/>
            </a:pPr>
            <a:r>
              <a:rPr lang="en-US" sz="2300">
                <a:solidFill>
                  <a:srgbClr val="111111"/>
                </a:solidFill>
                <a:latin typeface="+mj-lt"/>
              </a:rPr>
              <a:t>3. The caller thread doesn't wait for M2() to finish; instead, it finishes the rest of the code in M1() (if there is any to finish)</a:t>
            </a:r>
          </a:p>
          <a:p>
            <a:pPr algn="just">
              <a:spcBef>
                <a:spcPts val="300"/>
              </a:spcBef>
              <a:spcAft>
                <a:spcPts val="300"/>
              </a:spcAft>
              <a:buClr>
                <a:srgbClr val="973735"/>
              </a:buClr>
              <a:buSzPct val="50000"/>
              <a:tabLst>
                <a:tab pos="241300" algn="l"/>
              </a:tabLst>
              <a:defRPr/>
            </a:pPr>
            <a:r>
              <a:rPr lang="en-US" sz="2300">
                <a:solidFill>
                  <a:srgbClr val="111111"/>
                </a:solidFill>
                <a:latin typeface="+mj-lt"/>
              </a:rPr>
              <a:t>4. M2() will be executed by the CPU either instantly in a separate thread or at a later date (period)</a:t>
            </a:r>
          </a:p>
          <a:p>
            <a:pPr algn="just">
              <a:spcBef>
                <a:spcPts val="300"/>
              </a:spcBef>
              <a:spcAft>
                <a:spcPts val="300"/>
              </a:spcAft>
              <a:buClr>
                <a:srgbClr val="973735"/>
              </a:buClr>
              <a:buSzPct val="50000"/>
              <a:tabLst>
                <a:tab pos="241300" algn="l"/>
              </a:tabLst>
              <a:defRPr/>
            </a:pPr>
            <a:r>
              <a:rPr lang="en-US" sz="2300">
                <a:solidFill>
                  <a:srgbClr val="111111"/>
                </a:solidFill>
                <a:latin typeface="+mj-lt"/>
              </a:rPr>
              <a:t>5. Once M2() finishes, M3() is called, which receives output from M2() and processes it</a:t>
            </a:r>
          </a:p>
        </p:txBody>
      </p:sp>
      <p:sp>
        <p:nvSpPr>
          <p:cNvPr id="14" name="Title 1">
            <a:extLst>
              <a:ext uri="{FF2B5EF4-FFF2-40B4-BE49-F238E27FC236}">
                <a16:creationId xmlns:a16="http://schemas.microsoft.com/office/drawing/2014/main" id="{7D54A32F-71AA-4A09-98F2-24B178391B27}"/>
              </a:ext>
            </a:extLst>
          </p:cNvPr>
          <p:cNvSpPr>
            <a:spLocks noGrp="1"/>
          </p:cNvSpPr>
          <p:nvPr>
            <p:ph type="title"/>
          </p:nvPr>
        </p:nvSpPr>
        <p:spPr>
          <a:xfrm>
            <a:off x="396763" y="720006"/>
            <a:ext cx="11669341" cy="575433"/>
          </a:xfrm>
        </p:spPr>
        <p:txBody>
          <a:bodyPr>
            <a:noAutofit/>
          </a:bodyPr>
          <a:lstStyle/>
          <a:p>
            <a:r>
              <a:rPr lang="en-US" sz="3800" b="1"/>
              <a:t>Understanding Asynchronous Program Execution</a:t>
            </a:r>
          </a:p>
        </p:txBody>
      </p:sp>
      <p:pic>
        <p:nvPicPr>
          <p:cNvPr id="3" name="Picture 2">
            <a:extLst>
              <a:ext uri="{FF2B5EF4-FFF2-40B4-BE49-F238E27FC236}">
                <a16:creationId xmlns:a16="http://schemas.microsoft.com/office/drawing/2014/main" id="{4EF2AD2C-D5B6-4750-948E-B3D54D730591}"/>
              </a:ext>
            </a:extLst>
          </p:cNvPr>
          <p:cNvPicPr>
            <a:picLocks noChangeAspect="1"/>
          </p:cNvPicPr>
          <p:nvPr/>
        </p:nvPicPr>
        <p:blipFill>
          <a:blip r:embed="rId2"/>
          <a:stretch>
            <a:fillRect/>
          </a:stretch>
        </p:blipFill>
        <p:spPr>
          <a:xfrm>
            <a:off x="7055954" y="2159382"/>
            <a:ext cx="5076825" cy="4273692"/>
          </a:xfrm>
          <a:prstGeom prst="rect">
            <a:avLst/>
          </a:prstGeom>
          <a:ln w="12700">
            <a:solidFill>
              <a:schemeClr val="accent1"/>
            </a:solidFill>
          </a:ln>
        </p:spPr>
      </p:pic>
      <p:sp>
        <p:nvSpPr>
          <p:cNvPr id="8" name="TextBox 7">
            <a:extLst>
              <a:ext uri="{FF2B5EF4-FFF2-40B4-BE49-F238E27FC236}">
                <a16:creationId xmlns:a16="http://schemas.microsoft.com/office/drawing/2014/main" id="{0727B543-7B48-4947-A0D3-97233CC435AE}"/>
              </a:ext>
            </a:extLst>
          </p:cNvPr>
          <p:cNvSpPr txBox="1"/>
          <p:nvPr/>
        </p:nvSpPr>
        <p:spPr>
          <a:xfrm>
            <a:off x="-44825" y="1514446"/>
            <a:ext cx="8184777" cy="492443"/>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example of asynchronous code as follows:</a:t>
            </a:r>
          </a:p>
        </p:txBody>
      </p:sp>
    </p:spTree>
    <p:extLst>
      <p:ext uri="{BB962C8B-B14F-4D97-AF65-F5344CB8AC3E}">
        <p14:creationId xmlns:p14="http://schemas.microsoft.com/office/powerpoint/2010/main" val="23724896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- 01</a:t>
            </a:r>
          </a:p>
        </p:txBody>
      </p:sp>
      <p:sp>
        <p:nvSpPr>
          <p:cNvPr id="7" name="TextBox 6">
            <a:extLst>
              <a:ext uri="{FF2B5EF4-FFF2-40B4-BE49-F238E27FC236}">
                <a16:creationId xmlns:a16="http://schemas.microsoft.com/office/drawing/2014/main" id="{927AA22A-D9CA-463C-9149-BC0608F9DB02}"/>
              </a:ext>
            </a:extLst>
          </p:cNvPr>
          <p:cNvSpPr txBox="1"/>
          <p:nvPr/>
        </p:nvSpPr>
        <p:spPr>
          <a:xfrm>
            <a:off x="-112873" y="756823"/>
            <a:ext cx="12304873" cy="400110"/>
          </a:xfrm>
          <a:prstGeom prst="rect">
            <a:avLst/>
          </a:prstGeom>
          <a:noFill/>
        </p:spPr>
        <p:txBody>
          <a:bodyPr wrap="square">
            <a:spAutoFit/>
          </a:bodyPr>
          <a:lstStyle/>
          <a:p>
            <a:pPr marL="514350" indent="-230188" algn="just">
              <a:buClr>
                <a:srgbClr val="973735"/>
              </a:buClr>
              <a:buSzPct val="70000"/>
              <a:buFont typeface="Wingdings" panose="05000000000000000000" pitchFamily="2" charset="2"/>
              <a:buChar char="§"/>
              <a:tabLst>
                <a:tab pos="241300" algn="l"/>
              </a:tabLst>
              <a:defRPr/>
            </a:pPr>
            <a:r>
              <a:rPr lang="en-US" sz="2000"/>
              <a:t>This example demonstrates using Event-Based Asynchronous Pattern (EAP) to download a web page</a:t>
            </a:r>
          </a:p>
        </p:txBody>
      </p:sp>
      <p:pic>
        <p:nvPicPr>
          <p:cNvPr id="3" name="Picture 2">
            <a:extLst>
              <a:ext uri="{FF2B5EF4-FFF2-40B4-BE49-F238E27FC236}">
                <a16:creationId xmlns:a16="http://schemas.microsoft.com/office/drawing/2014/main" id="{343ECC9D-FCC8-4DDF-A80B-19A27E208469}"/>
              </a:ext>
            </a:extLst>
          </p:cNvPr>
          <p:cNvPicPr>
            <a:picLocks noChangeAspect="1"/>
          </p:cNvPicPr>
          <p:nvPr/>
        </p:nvPicPr>
        <p:blipFill>
          <a:blip r:embed="rId2"/>
          <a:stretch>
            <a:fillRect/>
          </a:stretch>
        </p:blipFill>
        <p:spPr>
          <a:xfrm>
            <a:off x="42103" y="1625340"/>
            <a:ext cx="5997460" cy="4275190"/>
          </a:xfrm>
          <a:prstGeom prst="rect">
            <a:avLst/>
          </a:prstGeom>
        </p:spPr>
      </p:pic>
      <p:pic>
        <p:nvPicPr>
          <p:cNvPr id="11" name="Picture 10">
            <a:extLst>
              <a:ext uri="{FF2B5EF4-FFF2-40B4-BE49-F238E27FC236}">
                <a16:creationId xmlns:a16="http://schemas.microsoft.com/office/drawing/2014/main" id="{58DCE11F-4708-414B-B064-5B17F119A50C}"/>
              </a:ext>
            </a:extLst>
          </p:cNvPr>
          <p:cNvPicPr>
            <a:picLocks noChangeAspect="1"/>
          </p:cNvPicPr>
          <p:nvPr/>
        </p:nvPicPr>
        <p:blipFill>
          <a:blip r:embed="rId3"/>
          <a:stretch>
            <a:fillRect/>
          </a:stretch>
        </p:blipFill>
        <p:spPr>
          <a:xfrm>
            <a:off x="6591589" y="1882006"/>
            <a:ext cx="5410669" cy="1546994"/>
          </a:xfrm>
          <a:prstGeom prst="rect">
            <a:avLst/>
          </a:prstGeom>
        </p:spPr>
      </p:pic>
      <p:pic>
        <p:nvPicPr>
          <p:cNvPr id="13" name="Picture 12">
            <a:extLst>
              <a:ext uri="{FF2B5EF4-FFF2-40B4-BE49-F238E27FC236}">
                <a16:creationId xmlns:a16="http://schemas.microsoft.com/office/drawing/2014/main" id="{8C0AEDA6-4E11-477B-8903-2126EE9789CB}"/>
              </a:ext>
            </a:extLst>
          </p:cNvPr>
          <p:cNvPicPr>
            <a:picLocks noChangeAspect="1"/>
          </p:cNvPicPr>
          <p:nvPr/>
        </p:nvPicPr>
        <p:blipFill>
          <a:blip r:embed="rId4"/>
          <a:stretch>
            <a:fillRect/>
          </a:stretch>
        </p:blipFill>
        <p:spPr>
          <a:xfrm>
            <a:off x="7080912" y="3660328"/>
            <a:ext cx="4581358" cy="2753185"/>
          </a:xfrm>
          <a:prstGeom prst="rect">
            <a:avLst/>
          </a:prstGeom>
        </p:spPr>
      </p:pic>
    </p:spTree>
    <p:extLst>
      <p:ext uri="{BB962C8B-B14F-4D97-AF65-F5344CB8AC3E}">
        <p14:creationId xmlns:p14="http://schemas.microsoft.com/office/powerpoint/2010/main" val="1596171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9" name="Title 1">
            <a:extLst>
              <a:ext uri="{FF2B5EF4-FFF2-40B4-BE49-F238E27FC236}">
                <a16:creationId xmlns:a16="http://schemas.microsoft.com/office/drawing/2014/main" id="{68447C58-4FFC-4219-B7A5-4DEE36B09853}"/>
              </a:ext>
            </a:extLst>
          </p:cNvPr>
          <p:cNvSpPr>
            <a:spLocks noGrp="1"/>
          </p:cNvSpPr>
          <p:nvPr>
            <p:ph type="title"/>
          </p:nvPr>
        </p:nvSpPr>
        <p:spPr>
          <a:xfrm>
            <a:off x="396763" y="720006"/>
            <a:ext cx="11669341" cy="575433"/>
          </a:xfrm>
        </p:spPr>
        <p:txBody>
          <a:bodyPr>
            <a:noAutofit/>
          </a:bodyPr>
          <a:lstStyle/>
          <a:p>
            <a:r>
              <a:rPr lang="en-US" sz="3800" b="1"/>
              <a:t>When to use Asynchronous Programming</a:t>
            </a:r>
          </a:p>
        </p:txBody>
      </p:sp>
      <p:sp>
        <p:nvSpPr>
          <p:cNvPr id="10" name="TextBox 9">
            <a:extLst>
              <a:ext uri="{FF2B5EF4-FFF2-40B4-BE49-F238E27FC236}">
                <a16:creationId xmlns:a16="http://schemas.microsoft.com/office/drawing/2014/main" id="{0E22B731-DCF6-4565-9DDE-2A3E4651330B}"/>
              </a:ext>
            </a:extLst>
          </p:cNvPr>
          <p:cNvSpPr txBox="1"/>
          <p:nvPr/>
        </p:nvSpPr>
        <p:spPr>
          <a:xfrm>
            <a:off x="-67504" y="1422034"/>
            <a:ext cx="12230929" cy="4760278"/>
          </a:xfrm>
          <a:prstGeom prst="rect">
            <a:avLst/>
          </a:prstGeom>
          <a:noFill/>
        </p:spPr>
        <p:txBody>
          <a:bodyPr wrap="square">
            <a:spAutoFit/>
          </a:bodyPr>
          <a:lstStyle/>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solidFill>
                  <a:srgbClr val="111111"/>
                </a:solidFill>
                <a:latin typeface="+mj-lt"/>
              </a:rPr>
              <a:t>There are many situations in which Direct Memory Access (DMA) is used to access the host system or I/O operations (such as files, databases, or network access) are used, which is where processing is done by the CPU rather than the application thread</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solidFill>
                  <a:srgbClr val="111111"/>
                </a:solidFill>
                <a:latin typeface="+mj-lt"/>
              </a:rPr>
              <a:t>In the preceding scenario, the calling thread makes a call to the I/O API and waits for the task to complete by moving to a blocked state. When the task is completed by the CPU, the thread is unblocked and finishes the rest of the method</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solidFill>
                  <a:srgbClr val="111111"/>
                </a:solidFill>
                <a:latin typeface="+mj-lt"/>
              </a:rPr>
              <a:t>Using asynchronous methods, we can improve the application's performance and responsiveness. We can also execute a method via a different thread</a:t>
            </a:r>
          </a:p>
        </p:txBody>
      </p:sp>
    </p:spTree>
    <p:extLst>
      <p:ext uri="{BB962C8B-B14F-4D97-AF65-F5344CB8AC3E}">
        <p14:creationId xmlns:p14="http://schemas.microsoft.com/office/powerpoint/2010/main" val="2008784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C7278-1687-420D-92BC-94C27F3210A0}"/>
              </a:ext>
            </a:extLst>
          </p:cNvPr>
          <p:cNvSpPr>
            <a:spLocks noGrp="1"/>
          </p:cNvSpPr>
          <p:nvPr>
            <p:ph type="title"/>
          </p:nvPr>
        </p:nvSpPr>
        <p:spPr/>
        <p:txBody>
          <a:bodyPr>
            <a:normAutofit fontScale="90000"/>
          </a:bodyPr>
          <a:lstStyle/>
          <a:p>
            <a:r>
              <a:rPr lang="en-US"/>
              <a:t>Parallel Computing</a:t>
            </a:r>
          </a:p>
        </p:txBody>
      </p:sp>
      <p:sp>
        <p:nvSpPr>
          <p:cNvPr id="3" name="Content Placeholder 2">
            <a:extLst>
              <a:ext uri="{FF2B5EF4-FFF2-40B4-BE49-F238E27FC236}">
                <a16:creationId xmlns:a16="http://schemas.microsoft.com/office/drawing/2014/main" id="{9001E711-0C3E-4D07-BC28-AA27DD606021}"/>
              </a:ext>
            </a:extLst>
          </p:cNvPr>
          <p:cNvSpPr>
            <a:spLocks noGrp="1"/>
          </p:cNvSpPr>
          <p:nvPr>
            <p:ph idx="1"/>
          </p:nvPr>
        </p:nvSpPr>
        <p:spPr/>
        <p:txBody>
          <a:bodyPr>
            <a:normAutofit fontScale="92500"/>
          </a:bodyPr>
          <a:lstStyle/>
          <a:p>
            <a:pPr algn="just"/>
            <a:r>
              <a:rPr lang="en-US"/>
              <a:t>Nowadays, multi-core processors (2 cores, 4 cores, 8 cores...) become very popular. They can even be found in most devices. (you can open Task Manager to see how many cores your machine has)</a:t>
            </a:r>
          </a:p>
          <a:p>
            <a:pPr algn="just"/>
            <a:r>
              <a:rPr lang="en-US"/>
              <a:t>However, many developers do not take advantage of having a multi-core processor to develop better software applications.</a:t>
            </a:r>
          </a:p>
          <a:p>
            <a:pPr algn="just"/>
            <a:r>
              <a:rPr lang="en-US"/>
              <a:t>They're like what the developers of the '90s did: create single-threaded applications. In other words, they don't take advantage of all the extra processing power. Imagine you have a lot of features to offer and there are many developers willing to implement these features. But you only assign one developer to implement all the features while others are available. It doesn't work!</a:t>
            </a:r>
          </a:p>
        </p:txBody>
      </p:sp>
      <p:sp>
        <p:nvSpPr>
          <p:cNvPr id="4" name="Date Placeholder 3">
            <a:extLst>
              <a:ext uri="{FF2B5EF4-FFF2-40B4-BE49-F238E27FC236}">
                <a16:creationId xmlns:a16="http://schemas.microsoft.com/office/drawing/2014/main" id="{3BEF39BF-8341-4DFA-91A0-ABA3A44AF794}"/>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9FD8DD9A-8F2F-4296-A721-0F2BE0B5572B}"/>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Tree>
    <p:extLst>
      <p:ext uri="{BB962C8B-B14F-4D97-AF65-F5344CB8AC3E}">
        <p14:creationId xmlns:p14="http://schemas.microsoft.com/office/powerpoint/2010/main" val="143796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50</a:t>
            </a:fld>
            <a:endParaRPr lang="en-US" dirty="0"/>
          </a:p>
        </p:txBody>
      </p:sp>
      <p:sp>
        <p:nvSpPr>
          <p:cNvPr id="9" name="Title 1">
            <a:extLst>
              <a:ext uri="{FF2B5EF4-FFF2-40B4-BE49-F238E27FC236}">
                <a16:creationId xmlns:a16="http://schemas.microsoft.com/office/drawing/2014/main" id="{68447C58-4FFC-4219-B7A5-4DEE36B09853}"/>
              </a:ext>
            </a:extLst>
          </p:cNvPr>
          <p:cNvSpPr>
            <a:spLocks noGrp="1"/>
          </p:cNvSpPr>
          <p:nvPr>
            <p:ph type="title"/>
          </p:nvPr>
        </p:nvSpPr>
        <p:spPr>
          <a:xfrm>
            <a:off x="396763" y="720006"/>
            <a:ext cx="11669341" cy="575433"/>
          </a:xfrm>
        </p:spPr>
        <p:txBody>
          <a:bodyPr>
            <a:noAutofit/>
          </a:bodyPr>
          <a:lstStyle/>
          <a:p>
            <a:r>
              <a:rPr lang="en-US" sz="3800" b="1"/>
              <a:t>Introducing async and await</a:t>
            </a:r>
          </a:p>
        </p:txBody>
      </p:sp>
      <p:sp>
        <p:nvSpPr>
          <p:cNvPr id="10" name="TextBox 9">
            <a:extLst>
              <a:ext uri="{FF2B5EF4-FFF2-40B4-BE49-F238E27FC236}">
                <a16:creationId xmlns:a16="http://schemas.microsoft.com/office/drawing/2014/main" id="{0E22B731-DCF6-4565-9DDE-2A3E4651330B}"/>
              </a:ext>
            </a:extLst>
          </p:cNvPr>
          <p:cNvSpPr txBox="1"/>
          <p:nvPr/>
        </p:nvSpPr>
        <p:spPr>
          <a:xfrm>
            <a:off x="-57979" y="1374409"/>
            <a:ext cx="12230929" cy="2569934"/>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async</a:t>
            </a:r>
            <a:r>
              <a:rPr lang="en-US" sz="2600">
                <a:solidFill>
                  <a:srgbClr val="111111"/>
                </a:solidFill>
                <a:latin typeface="+mj-lt"/>
              </a:rPr>
              <a:t> and </a:t>
            </a:r>
            <a:r>
              <a:rPr lang="en-US" sz="2600" b="1">
                <a:solidFill>
                  <a:srgbClr val="111111"/>
                </a:solidFill>
                <a:latin typeface="+mj-lt"/>
              </a:rPr>
              <a:t>await</a:t>
            </a:r>
            <a:r>
              <a:rPr lang="en-US" sz="2600">
                <a:solidFill>
                  <a:srgbClr val="111111"/>
                </a:solidFill>
                <a:latin typeface="+mj-lt"/>
              </a:rPr>
              <a:t> are two very popular keywords among .NET Core developers writing asynchronous code with the new asynchronous APIs provided by .NET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b="1">
                <a:solidFill>
                  <a:srgbClr val="111111"/>
                </a:solidFill>
                <a:latin typeface="+mj-lt"/>
              </a:rPr>
              <a:t>async</a:t>
            </a:r>
            <a:r>
              <a:rPr lang="en-US" sz="2600">
                <a:solidFill>
                  <a:srgbClr val="111111"/>
                </a:solidFill>
                <a:latin typeface="+mj-lt"/>
              </a:rPr>
              <a:t> and </a:t>
            </a:r>
            <a:r>
              <a:rPr lang="en-US" sz="2600" b="1">
                <a:solidFill>
                  <a:srgbClr val="111111"/>
                </a:solidFill>
                <a:latin typeface="+mj-lt"/>
              </a:rPr>
              <a:t>await</a:t>
            </a:r>
            <a:r>
              <a:rPr lang="en-US" sz="2600">
                <a:solidFill>
                  <a:srgbClr val="111111"/>
                </a:solidFill>
                <a:latin typeface="+mj-lt"/>
              </a:rPr>
              <a:t> keywords in C# are the heart of async programming. By using those two keywords, we can use resources in .NET Framework, .NET Core, or the Windows Runtime to create an asynchronous method almost as easily as we create a synchronous method</a:t>
            </a:r>
          </a:p>
        </p:txBody>
      </p:sp>
      <p:pic>
        <p:nvPicPr>
          <p:cNvPr id="12" name="Picture 11">
            <a:extLst>
              <a:ext uri="{FF2B5EF4-FFF2-40B4-BE49-F238E27FC236}">
                <a16:creationId xmlns:a16="http://schemas.microsoft.com/office/drawing/2014/main" id="{320E5FC5-12C1-4B8F-813D-A98DC7EF2070}"/>
              </a:ext>
            </a:extLst>
          </p:cNvPr>
          <p:cNvPicPr>
            <a:picLocks noChangeAspect="1"/>
          </p:cNvPicPr>
          <p:nvPr/>
        </p:nvPicPr>
        <p:blipFill>
          <a:blip r:embed="rId3"/>
          <a:stretch>
            <a:fillRect/>
          </a:stretch>
        </p:blipFill>
        <p:spPr>
          <a:xfrm>
            <a:off x="6178805" y="3955894"/>
            <a:ext cx="6032246" cy="2492990"/>
          </a:xfrm>
          <a:prstGeom prst="rect">
            <a:avLst/>
          </a:prstGeom>
        </p:spPr>
      </p:pic>
      <p:sp>
        <p:nvSpPr>
          <p:cNvPr id="13" name="TextBox 12">
            <a:extLst>
              <a:ext uri="{FF2B5EF4-FFF2-40B4-BE49-F238E27FC236}">
                <a16:creationId xmlns:a16="http://schemas.microsoft.com/office/drawing/2014/main" id="{1B242357-D1C8-47EE-8B19-4AB88EA3AAE7}"/>
              </a:ext>
            </a:extLst>
          </p:cNvPr>
          <p:cNvSpPr txBox="1"/>
          <p:nvPr/>
        </p:nvSpPr>
        <p:spPr>
          <a:xfrm>
            <a:off x="0" y="3901124"/>
            <a:ext cx="6172200" cy="12926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Asynchronous methods that we define by using the </a:t>
            </a:r>
            <a:r>
              <a:rPr lang="en-US" sz="2600" b="1">
                <a:solidFill>
                  <a:srgbClr val="111111"/>
                </a:solidFill>
                <a:latin typeface="+mj-lt"/>
              </a:rPr>
              <a:t>async</a:t>
            </a:r>
            <a:r>
              <a:rPr lang="en-US" sz="2600">
                <a:solidFill>
                  <a:srgbClr val="111111"/>
                </a:solidFill>
                <a:latin typeface="+mj-lt"/>
              </a:rPr>
              <a:t> keyword are referred to as </a:t>
            </a:r>
            <a:r>
              <a:rPr lang="en-US" sz="2600" b="1">
                <a:solidFill>
                  <a:srgbClr val="111111"/>
                </a:solidFill>
                <a:latin typeface="+mj-lt"/>
              </a:rPr>
              <a:t>async</a:t>
            </a:r>
            <a:r>
              <a:rPr lang="en-US" sz="2600">
                <a:solidFill>
                  <a:srgbClr val="111111"/>
                </a:solidFill>
                <a:latin typeface="+mj-lt"/>
              </a:rPr>
              <a:t> </a:t>
            </a:r>
            <a:r>
              <a:rPr lang="en-US" sz="2600" b="1">
                <a:solidFill>
                  <a:srgbClr val="111111"/>
                </a:solidFill>
                <a:latin typeface="+mj-lt"/>
              </a:rPr>
              <a:t>methods</a:t>
            </a:r>
          </a:p>
        </p:txBody>
      </p:sp>
    </p:spTree>
    <p:extLst>
      <p:ext uri="{BB962C8B-B14F-4D97-AF65-F5344CB8AC3E}">
        <p14:creationId xmlns:p14="http://schemas.microsoft.com/office/powerpoint/2010/main" val="37270450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51</a:t>
            </a:fld>
            <a:endParaRPr lang="en-US" dirty="0"/>
          </a:p>
        </p:txBody>
      </p:sp>
      <p:sp>
        <p:nvSpPr>
          <p:cNvPr id="9" name="Title 1">
            <a:extLst>
              <a:ext uri="{FF2B5EF4-FFF2-40B4-BE49-F238E27FC236}">
                <a16:creationId xmlns:a16="http://schemas.microsoft.com/office/drawing/2014/main" id="{68447C58-4FFC-4219-B7A5-4DEE36B09853}"/>
              </a:ext>
            </a:extLst>
          </p:cNvPr>
          <p:cNvSpPr>
            <a:spLocks noGrp="1"/>
          </p:cNvSpPr>
          <p:nvPr>
            <p:ph type="title"/>
          </p:nvPr>
        </p:nvSpPr>
        <p:spPr>
          <a:xfrm>
            <a:off x="396763" y="720006"/>
            <a:ext cx="11669341" cy="575433"/>
          </a:xfrm>
        </p:spPr>
        <p:txBody>
          <a:bodyPr>
            <a:noAutofit/>
          </a:bodyPr>
          <a:lstStyle/>
          <a:p>
            <a:r>
              <a:rPr lang="en-US" sz="3800" b="1"/>
              <a:t>Introducing async and await</a:t>
            </a:r>
          </a:p>
        </p:txBody>
      </p:sp>
      <p:sp>
        <p:nvSpPr>
          <p:cNvPr id="10" name="TextBox 9">
            <a:extLst>
              <a:ext uri="{FF2B5EF4-FFF2-40B4-BE49-F238E27FC236}">
                <a16:creationId xmlns:a16="http://schemas.microsoft.com/office/drawing/2014/main" id="{0E22B731-DCF6-4565-9DDE-2A3E4651330B}"/>
              </a:ext>
            </a:extLst>
          </p:cNvPr>
          <p:cNvSpPr txBox="1"/>
          <p:nvPr/>
        </p:nvSpPr>
        <p:spPr>
          <a:xfrm>
            <a:off x="2816373" y="6084663"/>
            <a:ext cx="6223932" cy="369332"/>
          </a:xfrm>
          <a:prstGeom prst="rect">
            <a:avLst/>
          </a:prstGeom>
          <a:noFill/>
        </p:spPr>
        <p:txBody>
          <a:bodyPr wrap="square">
            <a:spAutoFit/>
          </a:bodyPr>
          <a:lstStyle/>
          <a:p>
            <a:pPr algn="just">
              <a:spcBef>
                <a:spcPts val="300"/>
              </a:spcBef>
              <a:spcAft>
                <a:spcPts val="300"/>
              </a:spcAft>
              <a:buClr>
                <a:srgbClr val="973735"/>
              </a:buClr>
              <a:buSzPct val="50000"/>
              <a:tabLst>
                <a:tab pos="241300" algn="l"/>
              </a:tabLst>
              <a:defRPr/>
            </a:pPr>
            <a:r>
              <a:rPr lang="en-US" b="1">
                <a:solidFill>
                  <a:srgbClr val="111111"/>
                </a:solidFill>
                <a:latin typeface="+mj-lt"/>
              </a:rPr>
              <a:t>The diagram shows what happens in an async method</a:t>
            </a:r>
          </a:p>
        </p:txBody>
      </p:sp>
      <p:pic>
        <p:nvPicPr>
          <p:cNvPr id="1026" name="Picture 2">
            <a:extLst>
              <a:ext uri="{FF2B5EF4-FFF2-40B4-BE49-F238E27FC236}">
                <a16:creationId xmlns:a16="http://schemas.microsoft.com/office/drawing/2014/main" id="{5164D9A3-726D-4BDD-B74A-64E8F4945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523" y="1307053"/>
            <a:ext cx="9365901" cy="4767562"/>
          </a:xfrm>
          <a:prstGeom prst="rect">
            <a:avLst/>
          </a:prstGeom>
          <a:noFill/>
          <a:ln w="12700">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018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- 02</a:t>
            </a:r>
          </a:p>
        </p:txBody>
      </p:sp>
      <p:sp>
        <p:nvSpPr>
          <p:cNvPr id="7" name="TextBox 6">
            <a:extLst>
              <a:ext uri="{FF2B5EF4-FFF2-40B4-BE49-F238E27FC236}">
                <a16:creationId xmlns:a16="http://schemas.microsoft.com/office/drawing/2014/main" id="{927AA22A-D9CA-463C-9149-BC0608F9DB02}"/>
              </a:ext>
            </a:extLst>
          </p:cNvPr>
          <p:cNvSpPr txBox="1"/>
          <p:nvPr/>
        </p:nvSpPr>
        <p:spPr>
          <a:xfrm>
            <a:off x="-112873" y="756823"/>
            <a:ext cx="12304873" cy="400110"/>
          </a:xfrm>
          <a:prstGeom prst="rect">
            <a:avLst/>
          </a:prstGeom>
          <a:noFill/>
        </p:spPr>
        <p:txBody>
          <a:bodyPr wrap="square">
            <a:spAutoFit/>
          </a:bodyPr>
          <a:lstStyle/>
          <a:p>
            <a:pPr marL="514350" indent="-230188" algn="just">
              <a:buClr>
                <a:srgbClr val="973735"/>
              </a:buClr>
              <a:buSzPct val="70000"/>
              <a:buFont typeface="Wingdings" panose="05000000000000000000" pitchFamily="2" charset="2"/>
              <a:buChar char="§"/>
              <a:tabLst>
                <a:tab pos="241300" algn="l"/>
              </a:tabLst>
              <a:defRPr/>
            </a:pPr>
            <a:r>
              <a:rPr lang="en-US" sz="2000"/>
              <a:t>This example demonstrates using Task-Based Asynchronous Pattern (TAP)</a:t>
            </a:r>
          </a:p>
        </p:txBody>
      </p:sp>
      <p:pic>
        <p:nvPicPr>
          <p:cNvPr id="10" name="Picture 9">
            <a:extLst>
              <a:ext uri="{FF2B5EF4-FFF2-40B4-BE49-F238E27FC236}">
                <a16:creationId xmlns:a16="http://schemas.microsoft.com/office/drawing/2014/main" id="{8E8D78A8-4B16-4B78-BF33-87E6EC8450B9}"/>
              </a:ext>
            </a:extLst>
          </p:cNvPr>
          <p:cNvPicPr>
            <a:picLocks noChangeAspect="1"/>
          </p:cNvPicPr>
          <p:nvPr/>
        </p:nvPicPr>
        <p:blipFill>
          <a:blip r:embed="rId2"/>
          <a:stretch>
            <a:fillRect/>
          </a:stretch>
        </p:blipFill>
        <p:spPr>
          <a:xfrm>
            <a:off x="519790" y="1156933"/>
            <a:ext cx="4895980" cy="5019825"/>
          </a:xfrm>
          <a:prstGeom prst="rect">
            <a:avLst/>
          </a:prstGeom>
        </p:spPr>
      </p:pic>
      <p:pic>
        <p:nvPicPr>
          <p:cNvPr id="14" name="Picture 13">
            <a:extLst>
              <a:ext uri="{FF2B5EF4-FFF2-40B4-BE49-F238E27FC236}">
                <a16:creationId xmlns:a16="http://schemas.microsoft.com/office/drawing/2014/main" id="{8ADF3222-7E97-4B82-AF27-3E067F48D444}"/>
              </a:ext>
            </a:extLst>
          </p:cNvPr>
          <p:cNvPicPr>
            <a:picLocks noChangeAspect="1"/>
          </p:cNvPicPr>
          <p:nvPr/>
        </p:nvPicPr>
        <p:blipFill>
          <a:blip r:embed="rId3"/>
          <a:stretch>
            <a:fillRect/>
          </a:stretch>
        </p:blipFill>
        <p:spPr>
          <a:xfrm>
            <a:off x="5615462" y="1251202"/>
            <a:ext cx="4442198" cy="2759798"/>
          </a:xfrm>
          <a:prstGeom prst="rect">
            <a:avLst/>
          </a:prstGeom>
        </p:spPr>
      </p:pic>
      <p:pic>
        <p:nvPicPr>
          <p:cNvPr id="16" name="Picture 15">
            <a:extLst>
              <a:ext uri="{FF2B5EF4-FFF2-40B4-BE49-F238E27FC236}">
                <a16:creationId xmlns:a16="http://schemas.microsoft.com/office/drawing/2014/main" id="{A0D0F040-C44B-4AD5-9DA5-A37F7E8572D9}"/>
              </a:ext>
            </a:extLst>
          </p:cNvPr>
          <p:cNvPicPr>
            <a:picLocks noChangeAspect="1"/>
          </p:cNvPicPr>
          <p:nvPr/>
        </p:nvPicPr>
        <p:blipFill>
          <a:blip r:embed="rId4"/>
          <a:stretch>
            <a:fillRect/>
          </a:stretch>
        </p:blipFill>
        <p:spPr>
          <a:xfrm>
            <a:off x="9692228" y="3021698"/>
            <a:ext cx="2430641" cy="3393013"/>
          </a:xfrm>
          <a:prstGeom prst="rect">
            <a:avLst/>
          </a:prstGeom>
        </p:spPr>
      </p:pic>
    </p:spTree>
    <p:extLst>
      <p:ext uri="{BB962C8B-B14F-4D97-AF65-F5344CB8AC3E}">
        <p14:creationId xmlns:p14="http://schemas.microsoft.com/office/powerpoint/2010/main" val="16052629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- 03</a:t>
            </a:r>
          </a:p>
        </p:txBody>
      </p:sp>
      <p:sp>
        <p:nvSpPr>
          <p:cNvPr id="7" name="TextBox 6">
            <a:extLst>
              <a:ext uri="{FF2B5EF4-FFF2-40B4-BE49-F238E27FC236}">
                <a16:creationId xmlns:a16="http://schemas.microsoft.com/office/drawing/2014/main" id="{927AA22A-D9CA-463C-9149-BC0608F9DB02}"/>
              </a:ext>
            </a:extLst>
          </p:cNvPr>
          <p:cNvSpPr txBox="1"/>
          <p:nvPr/>
        </p:nvSpPr>
        <p:spPr>
          <a:xfrm>
            <a:off x="-112873" y="756823"/>
            <a:ext cx="12304873" cy="707886"/>
          </a:xfrm>
          <a:prstGeom prst="rect">
            <a:avLst/>
          </a:prstGeom>
          <a:noFill/>
        </p:spPr>
        <p:txBody>
          <a:bodyPr wrap="square">
            <a:spAutoFit/>
          </a:bodyPr>
          <a:lstStyle/>
          <a:p>
            <a:pPr marL="514350" indent="-230188" algn="just">
              <a:buClr>
                <a:srgbClr val="973735"/>
              </a:buClr>
              <a:buSzPct val="70000"/>
              <a:buFont typeface="Wingdings" panose="05000000000000000000" pitchFamily="2" charset="2"/>
              <a:buChar char="§"/>
              <a:tabLst>
                <a:tab pos="241300" algn="l"/>
              </a:tabLst>
              <a:defRPr/>
            </a:pPr>
            <a:r>
              <a:rPr lang="en-US" sz="2000"/>
              <a:t>This example demonstrates using Task-Based Asynchronous Pattern (TAP) with HttpClient to download the contents of a website in the WPF application</a:t>
            </a:r>
          </a:p>
        </p:txBody>
      </p:sp>
      <p:sp>
        <p:nvSpPr>
          <p:cNvPr id="9" name="TextBox 8">
            <a:extLst>
              <a:ext uri="{FF2B5EF4-FFF2-40B4-BE49-F238E27FC236}">
                <a16:creationId xmlns:a16="http://schemas.microsoft.com/office/drawing/2014/main" id="{A11C79BE-8A41-4CBD-B905-8CF60FCDA2CB}"/>
              </a:ext>
            </a:extLst>
          </p:cNvPr>
          <p:cNvSpPr txBox="1"/>
          <p:nvPr/>
        </p:nvSpPr>
        <p:spPr>
          <a:xfrm>
            <a:off x="-112873" y="1598303"/>
            <a:ext cx="12216889"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WPF app named </a:t>
            </a:r>
            <a:r>
              <a:rPr lang="en-US" sz="2400" b="1">
                <a:latin typeface="+mj-lt"/>
                <a:ea typeface="+mj-ea"/>
                <a:cs typeface="+mj-cs"/>
              </a:rPr>
              <a:t>AsyncExample</a:t>
            </a:r>
            <a:r>
              <a:rPr lang="en-US" sz="2300" b="1">
                <a:solidFill>
                  <a:srgbClr val="111111"/>
                </a:solidFill>
                <a:latin typeface="+mj-lt"/>
              </a:rPr>
              <a:t> </a:t>
            </a:r>
            <a:r>
              <a:rPr lang="en-US" sz="2300">
                <a:solidFill>
                  <a:srgbClr val="111111"/>
                </a:solidFill>
                <a:latin typeface="+mj-lt"/>
              </a:rPr>
              <a:t>with UI as follows :  </a:t>
            </a:r>
          </a:p>
        </p:txBody>
      </p:sp>
      <p:pic>
        <p:nvPicPr>
          <p:cNvPr id="12" name="Picture 11">
            <a:extLst>
              <a:ext uri="{FF2B5EF4-FFF2-40B4-BE49-F238E27FC236}">
                <a16:creationId xmlns:a16="http://schemas.microsoft.com/office/drawing/2014/main" id="{645DBC03-B62B-4B44-9461-3651C1CDD4B6}"/>
              </a:ext>
            </a:extLst>
          </p:cNvPr>
          <p:cNvPicPr>
            <a:picLocks noChangeAspect="1"/>
          </p:cNvPicPr>
          <p:nvPr/>
        </p:nvPicPr>
        <p:blipFill>
          <a:blip r:embed="rId2"/>
          <a:stretch>
            <a:fillRect/>
          </a:stretch>
        </p:blipFill>
        <p:spPr>
          <a:xfrm>
            <a:off x="120646" y="2050620"/>
            <a:ext cx="5698602" cy="4062651"/>
          </a:xfrm>
          <a:prstGeom prst="rect">
            <a:avLst/>
          </a:prstGeom>
        </p:spPr>
      </p:pic>
      <p:sp>
        <p:nvSpPr>
          <p:cNvPr id="17" name="TextBox 16">
            <a:extLst>
              <a:ext uri="{FF2B5EF4-FFF2-40B4-BE49-F238E27FC236}">
                <a16:creationId xmlns:a16="http://schemas.microsoft.com/office/drawing/2014/main" id="{F9E25C3C-140C-4FC3-B04C-5B9BB6612525}"/>
              </a:ext>
            </a:extLst>
          </p:cNvPr>
          <p:cNvSpPr txBox="1"/>
          <p:nvPr/>
        </p:nvSpPr>
        <p:spPr>
          <a:xfrm>
            <a:off x="7527280" y="6123011"/>
            <a:ext cx="3436189" cy="342145"/>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1600" b="1">
                <a:solidFill>
                  <a:srgbClr val="111111"/>
                </a:solidFill>
                <a:latin typeface="+mj-lt"/>
              </a:rPr>
              <a:t>XAML code of MainWindow.xaml</a:t>
            </a:r>
          </a:p>
        </p:txBody>
      </p:sp>
      <p:grpSp>
        <p:nvGrpSpPr>
          <p:cNvPr id="26" name="Group 25">
            <a:extLst>
              <a:ext uri="{FF2B5EF4-FFF2-40B4-BE49-F238E27FC236}">
                <a16:creationId xmlns:a16="http://schemas.microsoft.com/office/drawing/2014/main" id="{71BDF1AA-0A85-474B-A944-44AACFB79D4F}"/>
              </a:ext>
            </a:extLst>
          </p:cNvPr>
          <p:cNvGrpSpPr/>
          <p:nvPr/>
        </p:nvGrpSpPr>
        <p:grpSpPr>
          <a:xfrm>
            <a:off x="5995571" y="2050620"/>
            <a:ext cx="6075783" cy="4062651"/>
            <a:chOff x="5995571" y="2050620"/>
            <a:chExt cx="6075783" cy="4062651"/>
          </a:xfrm>
        </p:grpSpPr>
        <p:sp>
          <p:nvSpPr>
            <p:cNvPr id="13" name="TextBox 12">
              <a:extLst>
                <a:ext uri="{FF2B5EF4-FFF2-40B4-BE49-F238E27FC236}">
                  <a16:creationId xmlns:a16="http://schemas.microsoft.com/office/drawing/2014/main" id="{3EFE162F-B21A-4938-9184-A01E438BED3F}"/>
                </a:ext>
              </a:extLst>
            </p:cNvPr>
            <p:cNvSpPr txBox="1"/>
            <p:nvPr/>
          </p:nvSpPr>
          <p:spPr>
            <a:xfrm>
              <a:off x="5995571" y="2050620"/>
              <a:ext cx="6075783" cy="4062651"/>
            </a:xfrm>
            <a:prstGeom prst="rect">
              <a:avLst/>
            </a:prstGeom>
            <a:noFill/>
            <a:ln w="15875">
              <a:solidFill>
                <a:schemeClr val="accent1"/>
              </a:solidFill>
            </a:ln>
          </p:spPr>
          <p:txBody>
            <a:bodyPr wrap="square">
              <a:spAutoFit/>
            </a:bodyPr>
            <a:lstStyle/>
            <a:p>
              <a:r>
                <a:rPr lang="en-US" sz="1500" dirty="0">
                  <a:solidFill>
                    <a:srgbClr val="0000FF"/>
                  </a:solidFill>
                  <a:latin typeface="Consolas" panose="020B0609020204030204" pitchFamily="49" charset="0"/>
                </a:rPr>
                <a:t>&lt;</a:t>
              </a:r>
              <a:r>
                <a:rPr lang="en-US" sz="1500" dirty="0">
                  <a:solidFill>
                    <a:srgbClr val="A31515"/>
                  </a:solidFill>
                  <a:latin typeface="Consolas" panose="020B0609020204030204" pitchFamily="49" charset="0"/>
                </a:rPr>
                <a:t>Window</a:t>
              </a:r>
              <a:r>
                <a:rPr lang="en-US" sz="1500" dirty="0">
                  <a:solidFill>
                    <a:srgbClr val="FF0000"/>
                  </a:solidFill>
                  <a:latin typeface="Consolas" panose="020B0609020204030204" pitchFamily="49" charset="0"/>
                </a:rPr>
                <a:t> x:Class=...</a:t>
              </a:r>
            </a:p>
            <a:p>
              <a:r>
                <a:rPr lang="en-US" sz="1500" dirty="0">
                  <a:solidFill>
                    <a:srgbClr val="FF0000"/>
                  </a:solidFill>
                  <a:latin typeface="Consolas" panose="020B0609020204030204" pitchFamily="49" charset="0"/>
                </a:rPr>
                <a:t>//</a:t>
              </a:r>
              <a:r>
                <a:rPr lang="en-US" sz="1500" dirty="0" err="1">
                  <a:solidFill>
                    <a:srgbClr val="FF0000"/>
                  </a:solidFill>
                  <a:latin typeface="Consolas" panose="020B0609020204030204" pitchFamily="49" charset="0"/>
                </a:rPr>
                <a:t>xmlns</a:t>
              </a:r>
              <a:r>
                <a:rPr lang="en-US" sz="1500" dirty="0">
                  <a:solidFill>
                    <a:srgbClr val="FF0000"/>
                  </a:solidFill>
                  <a:latin typeface="Consolas" panose="020B0609020204030204" pitchFamily="49" charset="0"/>
                </a:rPr>
                <a:t>=</a:t>
              </a:r>
            </a:p>
            <a:p>
              <a:r>
                <a:rPr lang="en-US" sz="1500" dirty="0">
                  <a:solidFill>
                    <a:srgbClr val="FF0000"/>
                  </a:solidFill>
                  <a:latin typeface="Consolas" panose="020B0609020204030204" pitchFamily="49" charset="0"/>
                </a:rPr>
                <a:t>//…</a:t>
              </a:r>
            </a:p>
            <a:p>
              <a:r>
                <a:rPr lang="en-US" sz="1500" dirty="0">
                  <a:solidFill>
                    <a:srgbClr val="FF0000"/>
                  </a:solidFill>
                  <a:latin typeface="Consolas" panose="020B0609020204030204" pitchFamily="49" charset="0"/>
                </a:rPr>
                <a:t>Title</a:t>
              </a:r>
              <a:r>
                <a:rPr lang="en-US" sz="1500" dirty="0">
                  <a:solidFill>
                    <a:srgbClr val="0000FF"/>
                  </a:solidFill>
                  <a:latin typeface="Consolas" panose="020B0609020204030204" pitchFamily="49" charset="0"/>
                </a:rPr>
                <a:t>="Asynchronous with TAP"</a:t>
              </a:r>
              <a:r>
                <a:rPr lang="en-US" sz="1500" dirty="0">
                  <a:solidFill>
                    <a:srgbClr val="FF0000"/>
                  </a:solidFill>
                  <a:latin typeface="Consolas" panose="020B0609020204030204" pitchFamily="49" charset="0"/>
                </a:rPr>
                <a:t> Height</a:t>
              </a:r>
              <a:r>
                <a:rPr lang="en-US" sz="1500" dirty="0">
                  <a:solidFill>
                    <a:srgbClr val="0000FF"/>
                  </a:solidFill>
                  <a:latin typeface="Consolas" panose="020B0609020204030204" pitchFamily="49" charset="0"/>
                </a:rPr>
                <a:t>="400"</a:t>
              </a:r>
              <a:r>
                <a:rPr lang="en-US" sz="1500" dirty="0">
                  <a:solidFill>
                    <a:srgbClr val="FF0000"/>
                  </a:solidFill>
                  <a:latin typeface="Consolas" panose="020B0609020204030204" pitchFamily="49" charset="0"/>
                </a:rPr>
                <a:t> Width</a:t>
              </a:r>
              <a:r>
                <a:rPr lang="en-US" sz="1500" dirty="0">
                  <a:solidFill>
                    <a:srgbClr val="0000FF"/>
                  </a:solidFill>
                  <a:latin typeface="Consolas" panose="020B0609020204030204" pitchFamily="49" charset="0"/>
                </a:rPr>
                <a:t>="600"</a:t>
              </a:r>
              <a:r>
                <a:rPr lang="en-US" sz="1500" dirty="0">
                  <a:solidFill>
                    <a:srgbClr val="FF0000"/>
                  </a:solidFill>
                  <a:latin typeface="Consolas" panose="020B0609020204030204" pitchFamily="49" charset="0"/>
                </a:rPr>
                <a:t> </a:t>
              </a:r>
            </a:p>
            <a:p>
              <a:r>
                <a:rPr lang="en-US" sz="1500" dirty="0" err="1">
                  <a:solidFill>
                    <a:srgbClr val="FF0000"/>
                  </a:solidFill>
                  <a:latin typeface="Consolas" panose="020B0609020204030204" pitchFamily="49" charset="0"/>
                </a:rPr>
                <a:t>MinHeight</a:t>
              </a:r>
              <a:r>
                <a:rPr lang="en-US" sz="1500" dirty="0">
                  <a:solidFill>
                    <a:srgbClr val="0000FF"/>
                  </a:solidFill>
                  <a:latin typeface="Consolas" panose="020B0609020204030204" pitchFamily="49" charset="0"/>
                </a:rPr>
                <a:t>="300"</a:t>
              </a:r>
              <a:r>
                <a:rPr lang="en-US" sz="1500" dirty="0">
                  <a:solidFill>
                    <a:srgbClr val="FF0000"/>
                  </a:solidFill>
                  <a:latin typeface="Consolas" panose="020B0609020204030204" pitchFamily="49" charset="0"/>
                </a:rPr>
                <a:t> </a:t>
              </a:r>
              <a:r>
                <a:rPr lang="en-US" sz="1500" dirty="0" err="1">
                  <a:solidFill>
                    <a:srgbClr val="FF0000"/>
                  </a:solidFill>
                  <a:latin typeface="Consolas" panose="020B0609020204030204" pitchFamily="49" charset="0"/>
                </a:rPr>
                <a:t>MinWidth</a:t>
              </a:r>
              <a:r>
                <a:rPr lang="en-US" sz="1500" dirty="0">
                  <a:solidFill>
                    <a:srgbClr val="0000FF"/>
                  </a:solidFill>
                  <a:latin typeface="Consolas" panose="020B0609020204030204" pitchFamily="49" charset="0"/>
                </a:rPr>
                <a:t>="500"&gt;</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&lt;</a:t>
              </a:r>
              <a:r>
                <a:rPr lang="en-US" sz="1500" dirty="0">
                  <a:solidFill>
                    <a:srgbClr val="A31515"/>
                  </a:solidFill>
                  <a:latin typeface="Consolas" panose="020B0609020204030204" pitchFamily="49" charset="0"/>
                </a:rPr>
                <a:t>Grid</a:t>
              </a:r>
              <a:r>
                <a:rPr lang="en-US" sz="1500" dirty="0">
                  <a:solidFill>
                    <a:srgbClr val="0000FF"/>
                  </a:solidFill>
                  <a:latin typeface="Consolas" panose="020B0609020204030204" pitchFamily="49" charset="0"/>
                </a:rPr>
                <a:t>&gt;</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&lt;</a:t>
              </a:r>
              <a:r>
                <a:rPr lang="en-US" sz="1500" dirty="0">
                  <a:solidFill>
                    <a:srgbClr val="A31515"/>
                  </a:solidFill>
                  <a:latin typeface="Consolas" panose="020B0609020204030204" pitchFamily="49" charset="0"/>
                </a:rPr>
                <a:t>Button</a:t>
              </a:r>
              <a:r>
                <a:rPr lang="en-US" sz="1500" dirty="0">
                  <a:solidFill>
                    <a:srgbClr val="FF0000"/>
                  </a:solidFill>
                  <a:latin typeface="Consolas" panose="020B0609020204030204" pitchFamily="49" charset="0"/>
                </a:rPr>
                <a:t> </a:t>
              </a:r>
              <a:r>
                <a:rPr lang="en-US" sz="1500" dirty="0">
                  <a:solidFill>
                    <a:srgbClr val="FF0000"/>
                  </a:solidFill>
                  <a:highlight>
                    <a:srgbClr val="FFFF00"/>
                  </a:highlight>
                  <a:latin typeface="Consolas" panose="020B0609020204030204" pitchFamily="49" charset="0"/>
                </a:rPr>
                <a:t>x</a:t>
              </a:r>
              <a:r>
                <a:rPr lang="en-US" sz="1500" dirty="0">
                  <a:solidFill>
                    <a:srgbClr val="0000FF"/>
                  </a:solidFill>
                  <a:highlight>
                    <a:srgbClr val="FFFF00"/>
                  </a:highlight>
                  <a:latin typeface="Consolas" panose="020B0609020204030204" pitchFamily="49" charset="0"/>
                </a:rPr>
                <a:t>:</a:t>
              </a:r>
              <a:r>
                <a:rPr lang="en-US" sz="1500" dirty="0">
                  <a:solidFill>
                    <a:srgbClr val="FF0000"/>
                  </a:solidFill>
                  <a:highlight>
                    <a:srgbClr val="FFFF00"/>
                  </a:highlight>
                  <a:latin typeface="Consolas" panose="020B0609020204030204" pitchFamily="49" charset="0"/>
                </a:rPr>
                <a:t>Name</a:t>
              </a:r>
              <a:r>
                <a:rPr lang="en-US" sz="1500" dirty="0">
                  <a:solidFill>
                    <a:srgbClr val="0000FF"/>
                  </a:solidFill>
                  <a:highlight>
                    <a:srgbClr val="FFFF00"/>
                  </a:highlight>
                  <a:latin typeface="Consolas" panose="020B0609020204030204" pitchFamily="49" charset="0"/>
                </a:rPr>
                <a:t>="</a:t>
              </a:r>
              <a:r>
                <a:rPr lang="en-US" sz="1500" b="1" dirty="0">
                  <a:solidFill>
                    <a:srgbClr val="0000FF"/>
                  </a:solidFill>
                  <a:highlight>
                    <a:srgbClr val="FFFF00"/>
                  </a:highlight>
                  <a:latin typeface="Consolas" panose="020B0609020204030204" pitchFamily="49" charset="0"/>
                </a:rPr>
                <a:t>btnStartButton</a:t>
              </a:r>
              <a:r>
                <a:rPr lang="en-US" sz="1500" dirty="0">
                  <a:solidFill>
                    <a:srgbClr val="0000FF"/>
                  </a:solidFill>
                  <a:highlight>
                    <a:srgbClr val="FFFF00"/>
                  </a:highlight>
                  <a:latin typeface="Consolas" panose="020B0609020204030204" pitchFamily="49" charset="0"/>
                </a:rPr>
                <a:t>"</a:t>
              </a:r>
              <a:r>
                <a:rPr lang="en-US" sz="1500" dirty="0">
                  <a:solidFill>
                    <a:srgbClr val="FF0000"/>
                  </a:solidFill>
                  <a:highlight>
                    <a:srgbClr val="FFFF00"/>
                  </a:highlight>
                  <a:latin typeface="Consolas" panose="020B0609020204030204" pitchFamily="49" charset="0"/>
                </a:rPr>
                <a:t> </a:t>
              </a:r>
            </a:p>
            <a:p>
              <a:r>
                <a:rPr lang="en-US" sz="1500" dirty="0">
                  <a:solidFill>
                    <a:srgbClr val="FF0000"/>
                  </a:solidFill>
                  <a:latin typeface="Consolas" panose="020B0609020204030204" pitchFamily="49" charset="0"/>
                </a:rPr>
                <a:t>          Content</a:t>
              </a:r>
              <a:r>
                <a:rPr lang="en-US" sz="1500" dirty="0">
                  <a:solidFill>
                    <a:srgbClr val="0000FF"/>
                  </a:solidFill>
                  <a:latin typeface="Consolas" panose="020B0609020204030204" pitchFamily="49" charset="0"/>
                </a:rPr>
                <a:t>="Start"</a:t>
              </a:r>
              <a:r>
                <a:rPr lang="en-US" sz="1500" dirty="0">
                  <a:solidFill>
                    <a:srgbClr val="FF0000"/>
                  </a:solidFill>
                  <a:latin typeface="Consolas" panose="020B0609020204030204" pitchFamily="49" charset="0"/>
                </a:rPr>
                <a:t> </a:t>
              </a:r>
              <a:r>
                <a:rPr lang="en-US" sz="1500" dirty="0" err="1">
                  <a:solidFill>
                    <a:srgbClr val="FF0000"/>
                  </a:solidFill>
                  <a:latin typeface="Consolas" panose="020B0609020204030204" pitchFamily="49" charset="0"/>
                </a:rPr>
                <a:t>HorizontalAlignment</a:t>
              </a:r>
              <a:r>
                <a:rPr lang="en-US" sz="1500" dirty="0">
                  <a:solidFill>
                    <a:srgbClr val="0000FF"/>
                  </a:solidFill>
                  <a:latin typeface="Consolas" panose="020B0609020204030204" pitchFamily="49" charset="0"/>
                </a:rPr>
                <a:t>="Center"</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 Margin</a:t>
              </a:r>
              <a:r>
                <a:rPr lang="en-US" sz="1500" dirty="0">
                  <a:solidFill>
                    <a:srgbClr val="0000FF"/>
                  </a:solidFill>
                  <a:latin typeface="Consolas" panose="020B0609020204030204" pitchFamily="49" charset="0"/>
                </a:rPr>
                <a:t>="0,10,0,0"</a:t>
              </a:r>
              <a:r>
                <a:rPr lang="en-US" sz="1500" dirty="0">
                  <a:solidFill>
                    <a:srgbClr val="FF0000"/>
                  </a:solidFill>
                  <a:latin typeface="Consolas" panose="020B0609020204030204" pitchFamily="49" charset="0"/>
                </a:rPr>
                <a:t> </a:t>
              </a:r>
              <a:r>
                <a:rPr lang="en-US" sz="1500" dirty="0" err="1">
                  <a:solidFill>
                    <a:srgbClr val="FF0000"/>
                  </a:solidFill>
                  <a:latin typeface="Consolas" panose="020B0609020204030204" pitchFamily="49" charset="0"/>
                </a:rPr>
                <a:t>VerticalAlignment</a:t>
              </a:r>
              <a:r>
                <a:rPr lang="en-US" sz="1500" dirty="0">
                  <a:solidFill>
                    <a:srgbClr val="0000FF"/>
                  </a:solidFill>
                  <a:latin typeface="Consolas" panose="020B0609020204030204" pitchFamily="49" charset="0"/>
                </a:rPr>
                <a:t>="Top"</a:t>
              </a:r>
              <a:r>
                <a:rPr lang="en-US" sz="1500" dirty="0">
                  <a:solidFill>
                    <a:srgbClr val="FF0000"/>
                  </a:solidFill>
                  <a:latin typeface="Consolas" panose="020B0609020204030204" pitchFamily="49" charset="0"/>
                </a:rPr>
                <a:t> </a:t>
              </a:r>
            </a:p>
            <a:p>
              <a:r>
                <a:rPr lang="en-US" sz="1500" dirty="0">
                  <a:solidFill>
                    <a:srgbClr val="FF0000"/>
                  </a:solidFill>
                  <a:latin typeface="Consolas" panose="020B0609020204030204" pitchFamily="49" charset="0"/>
                </a:rPr>
                <a:t>          Width</a:t>
              </a:r>
              <a:r>
                <a:rPr lang="en-US" sz="1500" dirty="0">
                  <a:solidFill>
                    <a:srgbClr val="0000FF"/>
                  </a:solidFill>
                  <a:latin typeface="Consolas" panose="020B0609020204030204" pitchFamily="49" charset="0"/>
                </a:rPr>
                <a:t>="75"</a:t>
              </a:r>
              <a:r>
                <a:rPr lang="en-US" sz="1500" dirty="0">
                  <a:solidFill>
                    <a:srgbClr val="FF0000"/>
                  </a:solidFill>
                  <a:latin typeface="Consolas" panose="020B0609020204030204" pitchFamily="49" charset="0"/>
                </a:rPr>
                <a:t> Height</a:t>
              </a:r>
              <a:r>
                <a:rPr lang="en-US" sz="1500" dirty="0">
                  <a:solidFill>
                    <a:srgbClr val="0000FF"/>
                  </a:solidFill>
                  <a:latin typeface="Consolas" panose="020B0609020204030204" pitchFamily="49" charset="0"/>
                </a:rPr>
                <a:t>="24"</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b="1" dirty="0">
                  <a:solidFill>
                    <a:srgbClr val="FF0000"/>
                  </a:solidFill>
                  <a:highlight>
                    <a:srgbClr val="FFFF00"/>
                  </a:highlight>
                  <a:latin typeface="Consolas" panose="020B0609020204030204" pitchFamily="49" charset="0"/>
                </a:rPr>
                <a:t>Click</a:t>
              </a:r>
              <a:r>
                <a:rPr lang="en-US" sz="1500" b="1" dirty="0">
                  <a:solidFill>
                    <a:srgbClr val="0000FF"/>
                  </a:solidFill>
                  <a:highlight>
                    <a:srgbClr val="FFFF00"/>
                  </a:highlight>
                  <a:latin typeface="Consolas" panose="020B0609020204030204" pitchFamily="49" charset="0"/>
                </a:rPr>
                <a:t>="</a:t>
              </a:r>
              <a:r>
                <a:rPr lang="en-US" sz="1500" b="1" dirty="0" err="1">
                  <a:solidFill>
                    <a:srgbClr val="0000FF"/>
                  </a:solidFill>
                  <a:highlight>
                    <a:srgbClr val="FFFF00"/>
                  </a:highlight>
                  <a:latin typeface="Consolas" panose="020B0609020204030204" pitchFamily="49" charset="0"/>
                </a:rPr>
                <a:t>OnStartButtonClick</a:t>
              </a:r>
              <a:r>
                <a:rPr lang="en-US" sz="1500" b="1" dirty="0">
                  <a:solidFill>
                    <a:srgbClr val="0000FF"/>
                  </a:solidFill>
                  <a:highlight>
                    <a:srgbClr val="FFFF00"/>
                  </a:highlight>
                  <a:latin typeface="Consolas" panose="020B0609020204030204" pitchFamily="49" charset="0"/>
                </a:rPr>
                <a:t>" </a:t>
              </a:r>
              <a:r>
                <a:rPr lang="en-US" sz="1500" dirty="0">
                  <a:solidFill>
                    <a:srgbClr val="0000FF"/>
                  </a:solidFill>
                  <a:latin typeface="Consolas" panose="020B0609020204030204" pitchFamily="49" charset="0"/>
                </a:rPr>
                <a:t>/&gt;</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&lt;</a:t>
              </a:r>
              <a:r>
                <a:rPr lang="en-US" sz="1500" dirty="0" err="1">
                  <a:solidFill>
                    <a:srgbClr val="A31515"/>
                  </a:solidFill>
                  <a:latin typeface="Consolas" panose="020B0609020204030204" pitchFamily="49" charset="0"/>
                </a:rPr>
                <a:t>TextBox</a:t>
              </a:r>
              <a:r>
                <a:rPr lang="en-US" sz="1500" dirty="0">
                  <a:solidFill>
                    <a:srgbClr val="FF0000"/>
                  </a:solidFill>
                  <a:latin typeface="Consolas" panose="020B0609020204030204" pitchFamily="49" charset="0"/>
                </a:rPr>
                <a:t> </a:t>
              </a:r>
              <a:r>
                <a:rPr lang="en-US" sz="1500" dirty="0">
                  <a:solidFill>
                    <a:srgbClr val="FF0000"/>
                  </a:solidFill>
                  <a:highlight>
                    <a:srgbClr val="FFFF00"/>
                  </a:highlight>
                  <a:latin typeface="Consolas" panose="020B0609020204030204" pitchFamily="49" charset="0"/>
                </a:rPr>
                <a:t>x</a:t>
              </a:r>
              <a:r>
                <a:rPr lang="en-US" sz="1500" dirty="0">
                  <a:solidFill>
                    <a:srgbClr val="0000FF"/>
                  </a:solidFill>
                  <a:highlight>
                    <a:srgbClr val="FFFF00"/>
                  </a:highlight>
                  <a:latin typeface="Consolas" panose="020B0609020204030204" pitchFamily="49" charset="0"/>
                </a:rPr>
                <a:t>:</a:t>
              </a:r>
              <a:r>
                <a:rPr lang="en-US" sz="1500" dirty="0">
                  <a:solidFill>
                    <a:srgbClr val="FF0000"/>
                  </a:solidFill>
                  <a:highlight>
                    <a:srgbClr val="FFFF00"/>
                  </a:highlight>
                  <a:latin typeface="Consolas" panose="020B0609020204030204" pitchFamily="49" charset="0"/>
                </a:rPr>
                <a:t>Name</a:t>
              </a:r>
              <a:r>
                <a:rPr lang="en-US" sz="1500" dirty="0">
                  <a:solidFill>
                    <a:srgbClr val="0000FF"/>
                  </a:solidFill>
                  <a:highlight>
                    <a:srgbClr val="FFFF00"/>
                  </a:highlight>
                  <a:latin typeface="Consolas" panose="020B0609020204030204" pitchFamily="49" charset="0"/>
                </a:rPr>
                <a:t>="</a:t>
              </a:r>
              <a:r>
                <a:rPr lang="en-US" sz="1500" b="1" dirty="0">
                  <a:solidFill>
                    <a:srgbClr val="0000FF"/>
                  </a:solidFill>
                  <a:highlight>
                    <a:srgbClr val="FFFF00"/>
                  </a:highlight>
                  <a:latin typeface="Consolas" panose="020B0609020204030204" pitchFamily="49" charset="0"/>
                </a:rPr>
                <a:t>txtResults</a:t>
              </a:r>
              <a:r>
                <a:rPr lang="en-US" sz="1500" dirty="0">
                  <a:solidFill>
                    <a:srgbClr val="0000FF"/>
                  </a:solidFill>
                  <a:highlight>
                    <a:srgbClr val="FFFF00"/>
                  </a:highlight>
                  <a:latin typeface="Consolas" panose="020B0609020204030204" pitchFamily="49" charset="0"/>
                </a:rPr>
                <a:t>"</a:t>
              </a:r>
              <a:r>
                <a:rPr lang="en-US" sz="1500" dirty="0">
                  <a:solidFill>
                    <a:srgbClr val="FF0000"/>
                  </a:solidFill>
                  <a:latin typeface="Consolas" panose="020B0609020204030204" pitchFamily="49" charset="0"/>
                </a:rPr>
                <a:t> </a:t>
              </a:r>
              <a:r>
                <a:rPr lang="en-US" sz="1500" dirty="0" err="1">
                  <a:solidFill>
                    <a:srgbClr val="FF0000"/>
                  </a:solidFill>
                  <a:latin typeface="Consolas" panose="020B0609020204030204" pitchFamily="49" charset="0"/>
                </a:rPr>
                <a:t>TextWrapping</a:t>
              </a:r>
              <a:r>
                <a:rPr lang="en-US" sz="1500" dirty="0">
                  <a:solidFill>
                    <a:srgbClr val="0000FF"/>
                  </a:solidFill>
                  <a:latin typeface="Consolas" panose="020B0609020204030204" pitchFamily="49" charset="0"/>
                </a:rPr>
                <a:t>="Wrap"</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 </a:t>
              </a:r>
              <a:r>
                <a:rPr lang="en-US" sz="1500" dirty="0" err="1">
                  <a:solidFill>
                    <a:srgbClr val="FF0000"/>
                  </a:solidFill>
                  <a:latin typeface="Consolas" panose="020B0609020204030204" pitchFamily="49" charset="0"/>
                </a:rPr>
                <a:t>FontFamily</a:t>
              </a:r>
              <a:r>
                <a:rPr lang="en-US" sz="1500" dirty="0">
                  <a:solidFill>
                    <a:srgbClr val="0000FF"/>
                  </a:solidFill>
                  <a:latin typeface="Consolas" panose="020B0609020204030204" pitchFamily="49" charset="0"/>
                </a:rPr>
                <a:t>="Consolas"</a:t>
              </a:r>
              <a:r>
                <a:rPr lang="en-US" sz="1500" dirty="0">
                  <a:solidFill>
                    <a:srgbClr val="FF0000"/>
                  </a:solidFill>
                  <a:latin typeface="Consolas" panose="020B0609020204030204" pitchFamily="49" charset="0"/>
                </a:rPr>
                <a:t> </a:t>
              </a:r>
            </a:p>
            <a:p>
              <a:r>
                <a:rPr lang="en-US" sz="1500" dirty="0">
                  <a:solidFill>
                    <a:srgbClr val="FF0000"/>
                  </a:solidFill>
                  <a:latin typeface="Consolas" panose="020B0609020204030204" pitchFamily="49" charset="0"/>
                </a:rPr>
                <a:t>                 </a:t>
              </a:r>
              <a:r>
                <a:rPr lang="en-US" sz="1500" dirty="0" err="1">
                  <a:solidFill>
                    <a:srgbClr val="FF0000"/>
                  </a:solidFill>
                  <a:latin typeface="Consolas" panose="020B0609020204030204" pitchFamily="49" charset="0"/>
                </a:rPr>
                <a:t>VerticalScrollBarVisibility</a:t>
              </a:r>
              <a:r>
                <a:rPr lang="en-US" sz="1500" dirty="0">
                  <a:solidFill>
                    <a:srgbClr val="0000FF"/>
                  </a:solidFill>
                  <a:latin typeface="Consolas" panose="020B0609020204030204" pitchFamily="49" charset="0"/>
                </a:rPr>
                <a:t>="Visible"</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 Margin</a:t>
              </a:r>
              <a:r>
                <a:rPr lang="en-US" sz="1500" dirty="0">
                  <a:solidFill>
                    <a:srgbClr val="0000FF"/>
                  </a:solidFill>
                  <a:latin typeface="Consolas" panose="020B0609020204030204" pitchFamily="49" charset="0"/>
                </a:rPr>
                <a:t>="0,45,0,0" /&gt;</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&lt;/</a:t>
              </a:r>
              <a:r>
                <a:rPr lang="en-US" sz="1500" dirty="0">
                  <a:solidFill>
                    <a:srgbClr val="A31515"/>
                  </a:solidFill>
                  <a:latin typeface="Consolas" panose="020B0609020204030204" pitchFamily="49" charset="0"/>
                </a:rPr>
                <a:t>Grid</a:t>
              </a:r>
              <a:r>
                <a:rPr lang="en-US" sz="1500" dirty="0">
                  <a:solidFill>
                    <a:srgbClr val="0000FF"/>
                  </a:solidFill>
                  <a:latin typeface="Consolas" panose="020B0609020204030204" pitchFamily="49" charset="0"/>
                </a:rPr>
                <a:t>&gt;</a:t>
              </a:r>
              <a:endParaRPr lang="en-US" sz="1500" dirty="0">
                <a:solidFill>
                  <a:srgbClr val="000000"/>
                </a:solidFill>
                <a:latin typeface="Consolas" panose="020B0609020204030204" pitchFamily="49" charset="0"/>
              </a:endParaRPr>
            </a:p>
            <a:p>
              <a:r>
                <a:rPr lang="en-US" sz="1500" dirty="0">
                  <a:solidFill>
                    <a:srgbClr val="0000FF"/>
                  </a:solidFill>
                  <a:latin typeface="Consolas" panose="020B0609020204030204" pitchFamily="49" charset="0"/>
                </a:rPr>
                <a:t>&lt;/</a:t>
              </a:r>
              <a:r>
                <a:rPr lang="en-US" sz="1500" dirty="0">
                  <a:solidFill>
                    <a:srgbClr val="A31515"/>
                  </a:solidFill>
                  <a:latin typeface="Consolas" panose="020B0609020204030204" pitchFamily="49" charset="0"/>
                </a:rPr>
                <a:t>Window</a:t>
              </a:r>
              <a:r>
                <a:rPr lang="en-US" sz="1500" dirty="0">
                  <a:solidFill>
                    <a:srgbClr val="0000FF"/>
                  </a:solidFill>
                  <a:latin typeface="Consolas" panose="020B0609020204030204" pitchFamily="49" charset="0"/>
                </a:rPr>
                <a:t>&gt;</a:t>
              </a:r>
              <a:endParaRPr lang="en-US" sz="1500" dirty="0"/>
            </a:p>
          </p:txBody>
        </p:sp>
        <p:sp>
          <p:nvSpPr>
            <p:cNvPr id="18" name="Rectangle 17">
              <a:extLst>
                <a:ext uri="{FF2B5EF4-FFF2-40B4-BE49-F238E27FC236}">
                  <a16:creationId xmlns:a16="http://schemas.microsoft.com/office/drawing/2014/main" id="{C802C1B1-1362-4D46-AFDF-1D43CF3DF69F}"/>
                </a:ext>
              </a:extLst>
            </p:cNvPr>
            <p:cNvSpPr/>
            <p:nvPr/>
          </p:nvSpPr>
          <p:spPr>
            <a:xfrm>
              <a:off x="6875129" y="3455225"/>
              <a:ext cx="4870669" cy="11450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07D4AC0-BD14-4BBA-992B-8C7D5F636260}"/>
                </a:ext>
              </a:extLst>
            </p:cNvPr>
            <p:cNvSpPr/>
            <p:nvPr/>
          </p:nvSpPr>
          <p:spPr>
            <a:xfrm>
              <a:off x="6875129" y="4638302"/>
              <a:ext cx="5106339" cy="89523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Arrow Connector 19">
            <a:extLst>
              <a:ext uri="{FF2B5EF4-FFF2-40B4-BE49-F238E27FC236}">
                <a16:creationId xmlns:a16="http://schemas.microsoft.com/office/drawing/2014/main" id="{0BE0B640-C180-4851-8B86-1A813CE64E16}"/>
              </a:ext>
            </a:extLst>
          </p:cNvPr>
          <p:cNvCxnSpPr>
            <a:cxnSpLocks/>
            <a:stCxn id="18" idx="1"/>
          </p:cNvCxnSpPr>
          <p:nvPr/>
        </p:nvCxnSpPr>
        <p:spPr>
          <a:xfrm flipH="1" flipV="1">
            <a:off x="3355943" y="2592489"/>
            <a:ext cx="3519186" cy="143526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AE000FB7-FFCB-4F97-AC02-5385BB874004}"/>
              </a:ext>
            </a:extLst>
          </p:cNvPr>
          <p:cNvCxnSpPr>
            <a:cxnSpLocks/>
          </p:cNvCxnSpPr>
          <p:nvPr/>
        </p:nvCxnSpPr>
        <p:spPr>
          <a:xfrm flipH="1">
            <a:off x="3355943" y="5085919"/>
            <a:ext cx="351918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956413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54</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- 03</a:t>
            </a:r>
          </a:p>
        </p:txBody>
      </p:sp>
      <p:sp>
        <p:nvSpPr>
          <p:cNvPr id="9" name="TextBox 8">
            <a:extLst>
              <a:ext uri="{FF2B5EF4-FFF2-40B4-BE49-F238E27FC236}">
                <a16:creationId xmlns:a16="http://schemas.microsoft.com/office/drawing/2014/main" id="{A11C79BE-8A41-4CBD-B905-8CF60FCDA2CB}"/>
              </a:ext>
            </a:extLst>
          </p:cNvPr>
          <p:cNvSpPr txBox="1"/>
          <p:nvPr/>
        </p:nvSpPr>
        <p:spPr>
          <a:xfrm>
            <a:off x="179359" y="756823"/>
            <a:ext cx="11726696"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 Write codes in </a:t>
            </a:r>
            <a:r>
              <a:rPr lang="en-US" sz="2300" b="1">
                <a:solidFill>
                  <a:srgbClr val="111111"/>
                </a:solidFill>
                <a:latin typeface="+mj-lt"/>
              </a:rPr>
              <a:t>MainWindow.xaml.cs </a:t>
            </a:r>
            <a:r>
              <a:rPr lang="en-US" sz="2300">
                <a:solidFill>
                  <a:srgbClr val="111111"/>
                </a:solidFill>
                <a:latin typeface="+mj-lt"/>
              </a:rPr>
              <a:t>as follows:</a:t>
            </a:r>
          </a:p>
        </p:txBody>
      </p:sp>
      <p:sp>
        <p:nvSpPr>
          <p:cNvPr id="10" name="TextBox 9">
            <a:extLst>
              <a:ext uri="{FF2B5EF4-FFF2-40B4-BE49-F238E27FC236}">
                <a16:creationId xmlns:a16="http://schemas.microsoft.com/office/drawing/2014/main" id="{3E76FD1E-DA4D-4BDD-B9E2-9C2B4AD29B65}"/>
              </a:ext>
            </a:extLst>
          </p:cNvPr>
          <p:cNvSpPr txBox="1"/>
          <p:nvPr/>
        </p:nvSpPr>
        <p:spPr>
          <a:xfrm>
            <a:off x="7711126" y="3389434"/>
            <a:ext cx="4392891" cy="1384995"/>
          </a:xfrm>
          <a:prstGeom prst="rect">
            <a:avLst/>
          </a:prstGeom>
          <a:noFill/>
          <a:ln w="12700">
            <a:solidFill>
              <a:schemeClr val="accent1"/>
            </a:solidFill>
          </a:ln>
        </p:spPr>
        <p:txBody>
          <a:bodyPr wrap="square">
            <a:spAutoFit/>
          </a:bodyPr>
          <a:lstStyle/>
          <a:p>
            <a:r>
              <a:rPr lang="en-US" sz="1400">
                <a:solidFill>
                  <a:srgbClr val="A31515"/>
                </a:solidFill>
                <a:latin typeface="Consolas" panose="020B0609020204030204" pitchFamily="49" charset="0"/>
              </a:rPr>
              <a:t>"https://docs.microsoft.com"</a:t>
            </a:r>
            <a:r>
              <a:rPr lang="en-US" sz="1400">
                <a:solidFill>
                  <a:srgbClr val="000000"/>
                </a:solidFill>
                <a:latin typeface="Consolas" panose="020B0609020204030204" pitchFamily="49" charset="0"/>
              </a:rPr>
              <a:t>,</a:t>
            </a:r>
          </a:p>
          <a:p>
            <a:r>
              <a:rPr lang="en-US" sz="1400">
                <a:solidFill>
                  <a:srgbClr val="A31515"/>
                </a:solidFill>
                <a:latin typeface="Consolas" panose="020B0609020204030204" pitchFamily="49" charset="0"/>
              </a:rPr>
              <a:t>"https://docs.microsoft.com/azure"</a:t>
            </a:r>
            <a:r>
              <a:rPr lang="en-US" sz="1400">
                <a:solidFill>
                  <a:srgbClr val="000000"/>
                </a:solidFill>
                <a:latin typeface="Consolas" panose="020B0609020204030204" pitchFamily="49" charset="0"/>
              </a:rPr>
              <a:t>,</a:t>
            </a:r>
          </a:p>
          <a:p>
            <a:r>
              <a:rPr lang="en-US" sz="1400">
                <a:solidFill>
                  <a:srgbClr val="A31515"/>
                </a:solidFill>
                <a:latin typeface="Consolas" panose="020B0609020204030204" pitchFamily="49" charset="0"/>
              </a:rPr>
              <a:t>"https://docs.microsoft.com/powershell"</a:t>
            </a:r>
            <a:r>
              <a:rPr lang="en-US" sz="1400">
                <a:solidFill>
                  <a:srgbClr val="000000"/>
                </a:solidFill>
                <a:latin typeface="Consolas" panose="020B0609020204030204" pitchFamily="49" charset="0"/>
              </a:rPr>
              <a:t>,</a:t>
            </a:r>
          </a:p>
          <a:p>
            <a:r>
              <a:rPr lang="en-US" sz="1400">
                <a:solidFill>
                  <a:srgbClr val="A31515"/>
                </a:solidFill>
                <a:latin typeface="Consolas" panose="020B0609020204030204" pitchFamily="49" charset="0"/>
              </a:rPr>
              <a:t>"https://docs.microsoft.com/dotnet"</a:t>
            </a:r>
            <a:r>
              <a:rPr lang="en-US" sz="1400">
                <a:solidFill>
                  <a:srgbClr val="000000"/>
                </a:solidFill>
                <a:latin typeface="Consolas" panose="020B0609020204030204" pitchFamily="49" charset="0"/>
              </a:rPr>
              <a:t>,</a:t>
            </a:r>
          </a:p>
          <a:p>
            <a:r>
              <a:rPr lang="en-US" sz="1400">
                <a:solidFill>
                  <a:srgbClr val="A31515"/>
                </a:solidFill>
                <a:latin typeface="Consolas" panose="020B0609020204030204" pitchFamily="49" charset="0"/>
              </a:rPr>
              <a:t>"https://docs.microsoft.com/aspnet/core"</a:t>
            </a:r>
            <a:r>
              <a:rPr lang="en-US" sz="1400">
                <a:solidFill>
                  <a:srgbClr val="000000"/>
                </a:solidFill>
                <a:latin typeface="Consolas" panose="020B0609020204030204" pitchFamily="49" charset="0"/>
              </a:rPr>
              <a:t>,</a:t>
            </a:r>
          </a:p>
          <a:p>
            <a:r>
              <a:rPr lang="en-US" sz="1400">
                <a:solidFill>
                  <a:srgbClr val="A31515"/>
                </a:solidFill>
                <a:latin typeface="Consolas" panose="020B0609020204030204" pitchFamily="49" charset="0"/>
              </a:rPr>
              <a:t>"https://docs.microsoft.com/windows"</a:t>
            </a:r>
            <a:r>
              <a:rPr lang="en-US" sz="1400">
                <a:solidFill>
                  <a:srgbClr val="000000"/>
                </a:solidFill>
                <a:latin typeface="Consolas" panose="020B0609020204030204" pitchFamily="49" charset="0"/>
              </a:rPr>
              <a:t>       </a:t>
            </a:r>
            <a:endParaRPr lang="en-US" sz="1400"/>
          </a:p>
        </p:txBody>
      </p:sp>
      <p:pic>
        <p:nvPicPr>
          <p:cNvPr id="8" name="Picture 7">
            <a:extLst>
              <a:ext uri="{FF2B5EF4-FFF2-40B4-BE49-F238E27FC236}">
                <a16:creationId xmlns:a16="http://schemas.microsoft.com/office/drawing/2014/main" id="{446F8369-48ED-4CC5-A49C-98DA10BAF2B6}"/>
              </a:ext>
            </a:extLst>
          </p:cNvPr>
          <p:cNvPicPr>
            <a:picLocks noChangeAspect="1"/>
          </p:cNvPicPr>
          <p:nvPr/>
        </p:nvPicPr>
        <p:blipFill>
          <a:blip r:embed="rId2"/>
          <a:stretch>
            <a:fillRect/>
          </a:stretch>
        </p:blipFill>
        <p:spPr>
          <a:xfrm>
            <a:off x="593942" y="1140644"/>
            <a:ext cx="6766673" cy="5285081"/>
          </a:xfrm>
          <a:prstGeom prst="rect">
            <a:avLst/>
          </a:prstGeom>
        </p:spPr>
      </p:pic>
      <p:cxnSp>
        <p:nvCxnSpPr>
          <p:cNvPr id="14" name="Straight Arrow Connector 13">
            <a:extLst>
              <a:ext uri="{FF2B5EF4-FFF2-40B4-BE49-F238E27FC236}">
                <a16:creationId xmlns:a16="http://schemas.microsoft.com/office/drawing/2014/main" id="{B59362BE-5754-4A45-B31B-39F35DA4D3CA}"/>
              </a:ext>
            </a:extLst>
          </p:cNvPr>
          <p:cNvCxnSpPr>
            <a:cxnSpLocks/>
            <a:stCxn id="10" idx="1"/>
          </p:cNvCxnSpPr>
          <p:nvPr/>
        </p:nvCxnSpPr>
        <p:spPr>
          <a:xfrm flipH="1">
            <a:off x="4883085" y="4081932"/>
            <a:ext cx="282804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8136949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55</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- 03</a:t>
            </a:r>
          </a:p>
        </p:txBody>
      </p:sp>
      <p:pic>
        <p:nvPicPr>
          <p:cNvPr id="16" name="Picture 15">
            <a:extLst>
              <a:ext uri="{FF2B5EF4-FFF2-40B4-BE49-F238E27FC236}">
                <a16:creationId xmlns:a16="http://schemas.microsoft.com/office/drawing/2014/main" id="{353440C3-EAFA-4034-879E-12FF503D7DC5}"/>
              </a:ext>
            </a:extLst>
          </p:cNvPr>
          <p:cNvPicPr>
            <a:picLocks noChangeAspect="1"/>
          </p:cNvPicPr>
          <p:nvPr/>
        </p:nvPicPr>
        <p:blipFill>
          <a:blip r:embed="rId2"/>
          <a:stretch>
            <a:fillRect/>
          </a:stretch>
        </p:blipFill>
        <p:spPr>
          <a:xfrm>
            <a:off x="463291" y="1065928"/>
            <a:ext cx="7470990" cy="5325342"/>
          </a:xfrm>
          <a:prstGeom prst="rect">
            <a:avLst/>
          </a:prstGeom>
        </p:spPr>
      </p:pic>
    </p:spTree>
    <p:extLst>
      <p:ext uri="{BB962C8B-B14F-4D97-AF65-F5344CB8AC3E}">
        <p14:creationId xmlns:p14="http://schemas.microsoft.com/office/powerpoint/2010/main" val="33225370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56</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- 03</a:t>
            </a:r>
          </a:p>
        </p:txBody>
      </p:sp>
      <p:sp>
        <p:nvSpPr>
          <p:cNvPr id="7" name="TextBox 6">
            <a:extLst>
              <a:ext uri="{FF2B5EF4-FFF2-40B4-BE49-F238E27FC236}">
                <a16:creationId xmlns:a16="http://schemas.microsoft.com/office/drawing/2014/main" id="{9E5CB905-9742-4DE4-9430-B73F7704D589}"/>
              </a:ext>
            </a:extLst>
          </p:cNvPr>
          <p:cNvSpPr txBox="1"/>
          <p:nvPr/>
        </p:nvSpPr>
        <p:spPr>
          <a:xfrm>
            <a:off x="156117" y="756823"/>
            <a:ext cx="10181064"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 Press </a:t>
            </a:r>
            <a:r>
              <a:rPr lang="en-US" sz="2300" b="1">
                <a:solidFill>
                  <a:srgbClr val="111111"/>
                </a:solidFill>
                <a:latin typeface="+mj-lt"/>
              </a:rPr>
              <a:t>Ctrl+F5 </a:t>
            </a:r>
            <a:r>
              <a:rPr lang="en-US" sz="2300">
                <a:solidFill>
                  <a:srgbClr val="111111"/>
                </a:solidFill>
                <a:latin typeface="+mj-lt"/>
              </a:rPr>
              <a:t>to run project and press </a:t>
            </a:r>
            <a:r>
              <a:rPr lang="en-US" sz="2300" b="1">
                <a:solidFill>
                  <a:srgbClr val="111111"/>
                </a:solidFill>
                <a:latin typeface="+mj-lt"/>
              </a:rPr>
              <a:t>Start</a:t>
            </a:r>
            <a:r>
              <a:rPr lang="en-US" sz="2300">
                <a:solidFill>
                  <a:srgbClr val="111111"/>
                </a:solidFill>
                <a:latin typeface="+mj-lt"/>
              </a:rPr>
              <a:t> button to view the output</a:t>
            </a:r>
            <a:endParaRPr lang="en-US" sz="2300" b="1">
              <a:solidFill>
                <a:srgbClr val="111111"/>
              </a:solidFill>
              <a:latin typeface="+mj-lt"/>
            </a:endParaRPr>
          </a:p>
        </p:txBody>
      </p:sp>
      <p:pic>
        <p:nvPicPr>
          <p:cNvPr id="3" name="Picture 2">
            <a:extLst>
              <a:ext uri="{FF2B5EF4-FFF2-40B4-BE49-F238E27FC236}">
                <a16:creationId xmlns:a16="http://schemas.microsoft.com/office/drawing/2014/main" id="{211209D1-0338-42F1-96DF-A984EAB7C177}"/>
              </a:ext>
            </a:extLst>
          </p:cNvPr>
          <p:cNvPicPr>
            <a:picLocks noChangeAspect="1"/>
          </p:cNvPicPr>
          <p:nvPr/>
        </p:nvPicPr>
        <p:blipFill>
          <a:blip r:embed="rId3"/>
          <a:stretch>
            <a:fillRect/>
          </a:stretch>
        </p:blipFill>
        <p:spPr>
          <a:xfrm>
            <a:off x="2106990" y="1762291"/>
            <a:ext cx="7668606" cy="3834303"/>
          </a:xfrm>
          <a:prstGeom prst="rect">
            <a:avLst/>
          </a:prstGeom>
        </p:spPr>
      </p:pic>
    </p:spTree>
    <p:extLst>
      <p:ext uri="{BB962C8B-B14F-4D97-AF65-F5344CB8AC3E}">
        <p14:creationId xmlns:p14="http://schemas.microsoft.com/office/powerpoint/2010/main" val="39778871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fontScale="85000" lnSpcReduction="20000"/>
          </a:bodyPr>
          <a:lstStyle/>
          <a:p>
            <a:pPr marL="342900" indent="-342900">
              <a:lnSpc>
                <a:spcPct val="120000"/>
              </a:lnSpc>
              <a:buClr>
                <a:srgbClr val="973735"/>
              </a:buClr>
              <a:buSzPct val="50000"/>
              <a:buFont typeface="Wingdings" pitchFamily="2" charset="2"/>
              <a:buChar char="u"/>
              <a:defRPr/>
            </a:pPr>
            <a:r>
              <a:rPr lang="en-US" sz="26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Mono-Processor Systems and Multiprocessor Systems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Multiple Core Processors and Hyper-Threading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Flynn’s Taxonomy</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Describe about Serial Computing</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Describe about Parallel Computing and Types of Parallelism</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The Parallel Programming Architecture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Task Parallel Library (TPL)  and Parallel LINQ (PLINQ)</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Asynchronous Programming in .NET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Task Parallel Library (TPL)  and Parallel LINQ (PLINQ)</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Asynchronous Programming by async and await keywords</a:t>
            </a:r>
          </a:p>
          <a:p>
            <a:pPr marL="514350" indent="-230188">
              <a:lnSpc>
                <a:spcPct val="100000"/>
              </a:lnSpc>
              <a:spcAft>
                <a:spcPts val="300"/>
              </a:spcAft>
              <a:buClr>
                <a:srgbClr val="973735"/>
              </a:buClr>
              <a:buSzPct val="70000"/>
              <a:buFont typeface="Wingdings" panose="05000000000000000000" pitchFamily="2" charset="2"/>
              <a:buChar char="§"/>
              <a:defRPr/>
            </a:pP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57</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52CFA-F035-4C4D-BE0B-2F1A6210A3AF}"/>
              </a:ext>
            </a:extLst>
          </p:cNvPr>
          <p:cNvSpPr>
            <a:spLocks noGrp="1"/>
          </p:cNvSpPr>
          <p:nvPr>
            <p:ph type="title"/>
          </p:nvPr>
        </p:nvSpPr>
        <p:spPr/>
        <p:txBody>
          <a:bodyPr>
            <a:normAutofit fontScale="90000"/>
          </a:bodyPr>
          <a:lstStyle/>
          <a:p>
            <a:r>
              <a:rPr lang="en-US"/>
              <a:t>Exercise - Slide</a:t>
            </a:r>
          </a:p>
        </p:txBody>
      </p:sp>
      <p:sp>
        <p:nvSpPr>
          <p:cNvPr id="3" name="Content Placeholder 2">
            <a:extLst>
              <a:ext uri="{FF2B5EF4-FFF2-40B4-BE49-F238E27FC236}">
                <a16:creationId xmlns:a16="http://schemas.microsoft.com/office/drawing/2014/main" id="{BD0F4629-3AED-48B0-A784-334EC4DA3E13}"/>
              </a:ext>
            </a:extLst>
          </p:cNvPr>
          <p:cNvSpPr>
            <a:spLocks noGrp="1"/>
          </p:cNvSpPr>
          <p:nvPr>
            <p:ph idx="1"/>
          </p:nvPr>
        </p:nvSpPr>
        <p:spPr>
          <a:xfrm>
            <a:off x="838199" y="1535811"/>
            <a:ext cx="10970941" cy="4824168"/>
          </a:xfrm>
        </p:spPr>
        <p:txBody>
          <a:bodyPr>
            <a:normAutofit lnSpcReduction="10000"/>
          </a:bodyPr>
          <a:lstStyle/>
          <a:p>
            <a:pPr>
              <a:spcBef>
                <a:spcPts val="1800"/>
              </a:spcBef>
            </a:pPr>
            <a:r>
              <a:rPr lang="en-US"/>
              <a:t>What are Mono-Processor Systems and Multiprocessor Systems?</a:t>
            </a:r>
          </a:p>
          <a:p>
            <a:pPr>
              <a:spcBef>
                <a:spcPts val="1800"/>
              </a:spcBef>
            </a:pPr>
            <a:r>
              <a:rPr lang="en-US"/>
              <a:t>What are Multiple Core Processors and Hyper-Threading?</a:t>
            </a:r>
          </a:p>
          <a:p>
            <a:pPr>
              <a:spcBef>
                <a:spcPts val="1800"/>
              </a:spcBef>
            </a:pPr>
            <a:r>
              <a:rPr lang="en-US"/>
              <a:t>What Flynn’s Taxonomy?</a:t>
            </a:r>
          </a:p>
          <a:p>
            <a:pPr>
              <a:spcBef>
                <a:spcPts val="1800"/>
              </a:spcBef>
            </a:pPr>
            <a:r>
              <a:rPr lang="en-US"/>
              <a:t>What is asynchronous programming? How work? What is the effect of async and await? How does asyn and await work?</a:t>
            </a:r>
          </a:p>
          <a:p>
            <a:pPr>
              <a:spcBef>
                <a:spcPts val="1800"/>
              </a:spcBef>
            </a:pPr>
            <a:r>
              <a:rPr lang="en-US"/>
              <a:t>What is parallel? When to apply parallel computing?</a:t>
            </a:r>
          </a:p>
          <a:p>
            <a:pPr>
              <a:spcBef>
                <a:spcPts val="1800"/>
              </a:spcBef>
            </a:pPr>
            <a:r>
              <a:rPr lang="en-US"/>
              <a:t>How many task states can be logged? What state transitions are possible? </a:t>
            </a:r>
          </a:p>
          <a:p>
            <a:pPr>
              <a:spcBef>
                <a:spcPts val="1800"/>
              </a:spcBef>
            </a:pPr>
            <a:r>
              <a:rPr lang="en-US"/>
              <a:t>What is Task Parallel Library (TPL)?</a:t>
            </a:r>
          </a:p>
        </p:txBody>
      </p:sp>
      <p:sp>
        <p:nvSpPr>
          <p:cNvPr id="4" name="Date Placeholder 3">
            <a:extLst>
              <a:ext uri="{FF2B5EF4-FFF2-40B4-BE49-F238E27FC236}">
                <a16:creationId xmlns:a16="http://schemas.microsoft.com/office/drawing/2014/main" id="{2AB5580F-8E22-4F2B-8968-5C6FD8F8740C}"/>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FBCEF845-4C0A-4DF2-B311-397ED9D6931C}"/>
              </a:ext>
            </a:extLst>
          </p:cNvPr>
          <p:cNvSpPr>
            <a:spLocks noGrp="1"/>
          </p:cNvSpPr>
          <p:nvPr>
            <p:ph type="sldNum" sz="quarter" idx="12"/>
          </p:nvPr>
        </p:nvSpPr>
        <p:spPr/>
        <p:txBody>
          <a:bodyPr/>
          <a:lstStyle/>
          <a:p>
            <a:fld id="{CC0149FD-98BB-4821-915B-09C9BFE4B727}" type="slidenum">
              <a:rPr lang="en-US" smtClean="0"/>
              <a:pPr/>
              <a:t>58</a:t>
            </a:fld>
            <a:endParaRPr lang="en-US" dirty="0"/>
          </a:p>
        </p:txBody>
      </p:sp>
    </p:spTree>
    <p:extLst>
      <p:ext uri="{BB962C8B-B14F-4D97-AF65-F5344CB8AC3E}">
        <p14:creationId xmlns:p14="http://schemas.microsoft.com/office/powerpoint/2010/main" val="12129042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C114-D88F-416C-A075-17C69856D36C}"/>
              </a:ext>
            </a:extLst>
          </p:cNvPr>
          <p:cNvSpPr>
            <a:spLocks noGrp="1"/>
          </p:cNvSpPr>
          <p:nvPr>
            <p:ph type="title"/>
          </p:nvPr>
        </p:nvSpPr>
        <p:spPr/>
        <p:txBody>
          <a:bodyPr>
            <a:noAutofit/>
          </a:bodyPr>
          <a:lstStyle/>
          <a:p>
            <a:r>
              <a:rPr lang="en-US" sz="3200" b="1"/>
              <a:t>1. What is asynchronous programming?</a:t>
            </a:r>
          </a:p>
        </p:txBody>
      </p:sp>
      <p:sp>
        <p:nvSpPr>
          <p:cNvPr id="3" name="Content Placeholder 2">
            <a:extLst>
              <a:ext uri="{FF2B5EF4-FFF2-40B4-BE49-F238E27FC236}">
                <a16:creationId xmlns:a16="http://schemas.microsoft.com/office/drawing/2014/main" id="{4E116C4B-3A46-4203-9D28-54E994F4772D}"/>
              </a:ext>
            </a:extLst>
          </p:cNvPr>
          <p:cNvSpPr>
            <a:spLocks noGrp="1"/>
          </p:cNvSpPr>
          <p:nvPr>
            <p:ph idx="1"/>
          </p:nvPr>
        </p:nvSpPr>
        <p:spPr/>
        <p:txBody>
          <a:bodyPr>
            <a:normAutofit/>
          </a:bodyPr>
          <a:lstStyle/>
          <a:p>
            <a:pPr algn="just">
              <a:lnSpc>
                <a:spcPct val="150000"/>
              </a:lnSpc>
            </a:pPr>
            <a:r>
              <a:rPr lang="en-US" sz="2400">
                <a:latin typeface="Times New Roman" panose="02020603050405020304" pitchFamily="18" charset="0"/>
                <a:cs typeface="Times New Roman" panose="02020603050405020304" pitchFamily="18" charset="0"/>
              </a:rPr>
              <a:t>Asynchronous programming is a programming technique that allows an application to continue executing other tasks while one task is running. In asynchronous programming, tasks do not block the main thread of the application, and when a task completes, it calls back to the main thread to handle the result. This helps reduce wait times for users and improve the responsiveness of the application.</a:t>
            </a:r>
          </a:p>
        </p:txBody>
      </p:sp>
      <p:sp>
        <p:nvSpPr>
          <p:cNvPr id="4" name="Date Placeholder 3">
            <a:extLst>
              <a:ext uri="{FF2B5EF4-FFF2-40B4-BE49-F238E27FC236}">
                <a16:creationId xmlns:a16="http://schemas.microsoft.com/office/drawing/2014/main" id="{0A4026D0-43C1-4911-99B8-94FFA618755B}"/>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CAC5745F-840A-46EF-9811-8AC20256601C}"/>
              </a:ext>
            </a:extLst>
          </p:cNvPr>
          <p:cNvSpPr>
            <a:spLocks noGrp="1"/>
          </p:cNvSpPr>
          <p:nvPr>
            <p:ph type="sldNum" sz="quarter" idx="12"/>
          </p:nvPr>
        </p:nvSpPr>
        <p:spPr/>
        <p:txBody>
          <a:bodyPr/>
          <a:lstStyle/>
          <a:p>
            <a:fld id="{CC0149FD-98BB-4821-915B-09C9BFE4B727}" type="slidenum">
              <a:rPr lang="en-US" smtClean="0"/>
              <a:pPr/>
              <a:t>59</a:t>
            </a:fld>
            <a:endParaRPr lang="en-US" dirty="0"/>
          </a:p>
        </p:txBody>
      </p:sp>
    </p:spTree>
    <p:extLst>
      <p:ext uri="{BB962C8B-B14F-4D97-AF65-F5344CB8AC3E}">
        <p14:creationId xmlns:p14="http://schemas.microsoft.com/office/powerpoint/2010/main" val="173595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9/27/2024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Understanding Mono-Processor Systems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58993" y="1349877"/>
            <a:ext cx="8439200" cy="5298886"/>
          </a:xfrm>
          <a:prstGeom prst="rect">
            <a:avLst/>
          </a:prstGeom>
          <a:noFill/>
        </p:spPr>
        <p:txBody>
          <a:bodyPr wrap="square">
            <a:spAutoFit/>
          </a:bodyPr>
          <a:lstStyle/>
          <a:p>
            <a:pPr marL="342900" indent="-342900" algn="just">
              <a:spcBef>
                <a:spcPts val="100"/>
              </a:spcBef>
              <a:spcAft>
                <a:spcPts val="100"/>
              </a:spcAft>
              <a:buClr>
                <a:srgbClr val="973735"/>
              </a:buClr>
              <a:buSzPct val="50000"/>
              <a:buFont typeface="Wingdings" pitchFamily="2" charset="2"/>
              <a:buChar char="u"/>
              <a:tabLst>
                <a:tab pos="241300" algn="l"/>
              </a:tabLst>
              <a:defRPr/>
            </a:pPr>
            <a:r>
              <a:rPr lang="en-US" sz="2500">
                <a:solidFill>
                  <a:srgbClr val="111111"/>
                </a:solidFill>
                <a:latin typeface="+mj-lt"/>
              </a:rPr>
              <a:t>The mono-processor systems use old-fashioned, classic computer architecture (developed by the outstanding mathematician, </a:t>
            </a:r>
            <a:r>
              <a:rPr lang="de-DE" sz="2500">
                <a:solidFill>
                  <a:srgbClr val="111111"/>
                </a:solidFill>
                <a:latin typeface="+mj-lt"/>
              </a:rPr>
              <a:t>John von Neumann, in 1952</a:t>
            </a:r>
            <a:r>
              <a:rPr lang="en-US" sz="2500">
                <a:solidFill>
                  <a:srgbClr val="111111"/>
                </a:solidFill>
                <a:latin typeface="+mj-lt"/>
              </a:rPr>
              <a:t>)</a:t>
            </a:r>
          </a:p>
          <a:p>
            <a:pPr marL="342900" indent="-342900" algn="just">
              <a:spcBef>
                <a:spcPts val="100"/>
              </a:spcBef>
              <a:spcAft>
                <a:spcPts val="100"/>
              </a:spcAft>
              <a:buClr>
                <a:srgbClr val="973735"/>
              </a:buClr>
              <a:buSzPct val="50000"/>
              <a:buFont typeface="Wingdings" pitchFamily="2" charset="2"/>
              <a:buChar char="u"/>
              <a:tabLst>
                <a:tab pos="241300" algn="l"/>
              </a:tabLst>
              <a:defRPr/>
            </a:pPr>
            <a:r>
              <a:rPr lang="en-US" sz="2500">
                <a:solidFill>
                  <a:srgbClr val="111111"/>
                </a:solidFill>
                <a:latin typeface="+mj-lt"/>
              </a:rPr>
              <a:t>The microprocessor receives an input stream, executes the necessary processes, and sends the results in an output stream that is distributed to the indicated destinations</a:t>
            </a:r>
          </a:p>
          <a:p>
            <a:pPr marL="342900" indent="-342900" algn="just">
              <a:spcBef>
                <a:spcPts val="100"/>
              </a:spcBef>
              <a:spcAft>
                <a:spcPts val="100"/>
              </a:spcAft>
              <a:buClr>
                <a:srgbClr val="973735"/>
              </a:buClr>
              <a:buSzPct val="50000"/>
              <a:buFont typeface="Wingdings" pitchFamily="2" charset="2"/>
              <a:buChar char="u"/>
              <a:tabLst>
                <a:tab pos="241300" algn="l"/>
              </a:tabLst>
              <a:defRPr/>
            </a:pPr>
            <a:r>
              <a:rPr lang="en-US" sz="2500">
                <a:solidFill>
                  <a:srgbClr val="111111"/>
                </a:solidFill>
                <a:latin typeface="+mj-lt"/>
              </a:rPr>
              <a:t>The beside diagram represents a mono-processor system (one processor with just one core) with one user and one task running</a:t>
            </a:r>
          </a:p>
          <a:p>
            <a:pPr marL="342900" indent="-342900" algn="just">
              <a:spcBef>
                <a:spcPts val="100"/>
              </a:spcBef>
              <a:spcAft>
                <a:spcPts val="100"/>
              </a:spcAft>
              <a:buClr>
                <a:srgbClr val="973735"/>
              </a:buClr>
              <a:buSzPct val="50000"/>
              <a:buFont typeface="Wingdings" pitchFamily="2" charset="2"/>
              <a:buChar char="u"/>
              <a:tabLst>
                <a:tab pos="241300" algn="l"/>
              </a:tabLst>
              <a:defRPr/>
            </a:pPr>
            <a:r>
              <a:rPr lang="en-US" sz="2500">
                <a:solidFill>
                  <a:srgbClr val="111111"/>
                </a:solidFill>
                <a:latin typeface="+mj-lt"/>
              </a:rPr>
              <a:t>This working scheme is known as input-processing-output (IPO) or single instruction, single data (SISD)</a:t>
            </a:r>
          </a:p>
          <a:p>
            <a:pPr marL="342900" indent="-342900" algn="just">
              <a:spcBef>
                <a:spcPts val="100"/>
              </a:spcBef>
              <a:spcAft>
                <a:spcPts val="100"/>
              </a:spcAft>
              <a:buClr>
                <a:srgbClr val="973735"/>
              </a:buClr>
              <a:buSzPct val="50000"/>
              <a:buFont typeface="Wingdings" pitchFamily="2" charset="2"/>
              <a:buChar char="u"/>
              <a:tabLst>
                <a:tab pos="241300" algn="l"/>
              </a:tabLst>
              <a:defRPr/>
            </a:pPr>
            <a:r>
              <a:rPr lang="en-US" sz="2500">
                <a:solidFill>
                  <a:srgbClr val="111111"/>
                </a:solidFill>
                <a:latin typeface="+mj-lt"/>
              </a:rPr>
              <a:t>The von Neumann's bottleneck problem (delay)</a:t>
            </a:r>
            <a:endParaRPr lang="en-US" sz="2500" dirty="0">
              <a:solidFill>
                <a:srgbClr val="111111"/>
              </a:solidFill>
              <a:latin typeface="+mj-lt"/>
            </a:endParaRPr>
          </a:p>
        </p:txBody>
      </p:sp>
      <p:pic>
        <p:nvPicPr>
          <p:cNvPr id="11" name="Picture 10">
            <a:extLst>
              <a:ext uri="{FF2B5EF4-FFF2-40B4-BE49-F238E27FC236}">
                <a16:creationId xmlns:a16="http://schemas.microsoft.com/office/drawing/2014/main" id="{3A1F19AB-AD56-4A8D-8334-BF8923904031}"/>
              </a:ext>
            </a:extLst>
          </p:cNvPr>
          <p:cNvPicPr>
            <a:picLocks noChangeAspect="1"/>
          </p:cNvPicPr>
          <p:nvPr/>
        </p:nvPicPr>
        <p:blipFill>
          <a:blip r:embed="rId3"/>
          <a:stretch>
            <a:fillRect/>
          </a:stretch>
        </p:blipFill>
        <p:spPr>
          <a:xfrm>
            <a:off x="8358691" y="1446246"/>
            <a:ext cx="3811793" cy="5023944"/>
          </a:xfrm>
          <a:prstGeom prst="rect">
            <a:avLst/>
          </a:prstGeom>
        </p:spPr>
      </p:pic>
    </p:spTree>
    <p:extLst>
      <p:ext uri="{BB962C8B-B14F-4D97-AF65-F5344CB8AC3E}">
        <p14:creationId xmlns:p14="http://schemas.microsoft.com/office/powerpoint/2010/main" val="11709222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3BE37-0DA2-4986-B1BD-6A35B44652CE}"/>
              </a:ext>
            </a:extLst>
          </p:cNvPr>
          <p:cNvSpPr>
            <a:spLocks noGrp="1"/>
          </p:cNvSpPr>
          <p:nvPr>
            <p:ph type="title"/>
          </p:nvPr>
        </p:nvSpPr>
        <p:spPr>
          <a:xfrm>
            <a:off x="838200" y="620209"/>
            <a:ext cx="11201400" cy="575433"/>
          </a:xfrm>
        </p:spPr>
        <p:txBody>
          <a:bodyPr>
            <a:noAutofit/>
          </a:bodyPr>
          <a:lstStyle/>
          <a:p>
            <a:r>
              <a:rPr lang="en-US" sz="2800" b="1"/>
              <a:t>2. How does asynchronous programming work in .NET?</a:t>
            </a:r>
          </a:p>
        </p:txBody>
      </p:sp>
      <p:sp>
        <p:nvSpPr>
          <p:cNvPr id="3" name="Content Placeholder 2">
            <a:extLst>
              <a:ext uri="{FF2B5EF4-FFF2-40B4-BE49-F238E27FC236}">
                <a16:creationId xmlns:a16="http://schemas.microsoft.com/office/drawing/2014/main" id="{E3FFA370-4231-4618-B888-79709C278C35}"/>
              </a:ext>
            </a:extLst>
          </p:cNvPr>
          <p:cNvSpPr>
            <a:spLocks noGrp="1"/>
          </p:cNvSpPr>
          <p:nvPr>
            <p:ph idx="1"/>
          </p:nvPr>
        </p:nvSpPr>
        <p:spPr/>
        <p:txBody>
          <a:bodyPr>
            <a:normAutofit/>
          </a:bodyPr>
          <a:lstStyle/>
          <a:p>
            <a:pPr algn="just">
              <a:lnSpc>
                <a:spcPct val="150000"/>
              </a:lnSpc>
            </a:pPr>
            <a:r>
              <a:rPr lang="en-US" sz="2400">
                <a:latin typeface="Times New Roman" panose="02020603050405020304" pitchFamily="18" charset="0"/>
                <a:cs typeface="Times New Roman" panose="02020603050405020304" pitchFamily="18" charset="0"/>
              </a:rPr>
              <a:t>Asynchronous programming in .NET is accomplished using the async and await keywords. The async keyword is used to mark a method as asynchronous, and the await keyword is used to wait for the result of an asynchronous operation. When an asynchronous method is called, it returns control to the calling thread immediately, allowing the thread to continue executing other tasks while the asynchronous operation is running. When the asynchronous operation is complete, it calls back to the calling thread to handle the result.</a:t>
            </a:r>
          </a:p>
        </p:txBody>
      </p:sp>
      <p:sp>
        <p:nvSpPr>
          <p:cNvPr id="4" name="Date Placeholder 3">
            <a:extLst>
              <a:ext uri="{FF2B5EF4-FFF2-40B4-BE49-F238E27FC236}">
                <a16:creationId xmlns:a16="http://schemas.microsoft.com/office/drawing/2014/main" id="{FF3298E1-69B7-4277-AF14-CF5278168388}"/>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CF673B71-B0D4-413F-B30E-4D0D8D9B11E4}"/>
              </a:ext>
            </a:extLst>
          </p:cNvPr>
          <p:cNvSpPr>
            <a:spLocks noGrp="1"/>
          </p:cNvSpPr>
          <p:nvPr>
            <p:ph type="sldNum" sz="quarter" idx="12"/>
          </p:nvPr>
        </p:nvSpPr>
        <p:spPr/>
        <p:txBody>
          <a:bodyPr/>
          <a:lstStyle/>
          <a:p>
            <a:fld id="{CC0149FD-98BB-4821-915B-09C9BFE4B727}" type="slidenum">
              <a:rPr lang="en-US" smtClean="0"/>
              <a:pPr/>
              <a:t>60</a:t>
            </a:fld>
            <a:endParaRPr lang="en-US" dirty="0"/>
          </a:p>
        </p:txBody>
      </p:sp>
    </p:spTree>
    <p:extLst>
      <p:ext uri="{BB962C8B-B14F-4D97-AF65-F5344CB8AC3E}">
        <p14:creationId xmlns:p14="http://schemas.microsoft.com/office/powerpoint/2010/main" val="9818339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8C5EE-33D6-437A-820D-7AD0E42530FB}"/>
              </a:ext>
            </a:extLst>
          </p:cNvPr>
          <p:cNvSpPr>
            <a:spLocks noGrp="1"/>
          </p:cNvSpPr>
          <p:nvPr>
            <p:ph type="title"/>
          </p:nvPr>
        </p:nvSpPr>
        <p:spPr/>
        <p:txBody>
          <a:bodyPr>
            <a:noAutofit/>
          </a:bodyPr>
          <a:lstStyle/>
          <a:p>
            <a:r>
              <a:rPr lang="vi-VN" sz="3200" b="1"/>
              <a:t>Task Parallel Library (TPL) </a:t>
            </a:r>
            <a:r>
              <a:rPr lang="en-US" sz="3200" b="1"/>
              <a:t>là gì?</a:t>
            </a:r>
          </a:p>
        </p:txBody>
      </p:sp>
      <p:sp>
        <p:nvSpPr>
          <p:cNvPr id="3" name="Content Placeholder 2">
            <a:extLst>
              <a:ext uri="{FF2B5EF4-FFF2-40B4-BE49-F238E27FC236}">
                <a16:creationId xmlns:a16="http://schemas.microsoft.com/office/drawing/2014/main" id="{2E62F6FE-A39F-473E-857F-0372B6590009}"/>
              </a:ext>
            </a:extLst>
          </p:cNvPr>
          <p:cNvSpPr>
            <a:spLocks noGrp="1"/>
          </p:cNvSpPr>
          <p:nvPr>
            <p:ph idx="1"/>
          </p:nvPr>
        </p:nvSpPr>
        <p:spPr/>
        <p:txBody>
          <a:bodyPr>
            <a:normAutofit/>
          </a:bodyPr>
          <a:lstStyle/>
          <a:p>
            <a:pPr algn="just"/>
            <a:r>
              <a:rPr lang="en-US" sz="2400">
                <a:latin typeface="Times New Roman" panose="02020603050405020304" pitchFamily="18" charset="0"/>
                <a:cs typeface="Times New Roman" panose="02020603050405020304" pitchFamily="18" charset="0"/>
              </a:rPr>
              <a:t>TPL provides a set of classes and methods that allow programmers to perform asynchronous tasks in .NET applications.</a:t>
            </a:r>
          </a:p>
          <a:p>
            <a:pPr algn="just"/>
            <a:r>
              <a:rPr lang="en-US" sz="2400">
                <a:latin typeface="Times New Roman" panose="02020603050405020304" pitchFamily="18" charset="0"/>
                <a:cs typeface="Times New Roman" panose="02020603050405020304" pitchFamily="18" charset="0"/>
              </a:rPr>
              <a:t>The main classes include: Task, Task&lt;TResult&gt;, and TaskFactory.</a:t>
            </a:r>
          </a:p>
          <a:p>
            <a:pPr algn="just"/>
            <a:r>
              <a:rPr lang="en-US" sz="2400">
                <a:latin typeface="Times New Roman" panose="02020603050405020304" pitchFamily="18" charset="0"/>
                <a:cs typeface="Times New Roman" panose="02020603050405020304" pitchFamily="18" charset="0"/>
              </a:rPr>
              <a:t>The main methods include: Task.Run(), Task.Factory.StartNew(), Task.Wait(), Task.WaitAll() and Task.WaitAny().</a:t>
            </a:r>
          </a:p>
          <a:p>
            <a:pPr algn="just"/>
            <a:r>
              <a:rPr lang="en-US" sz="2400">
                <a:latin typeface="Times New Roman" panose="02020603050405020304" pitchFamily="18" charset="0"/>
                <a:cs typeface="Times New Roman" panose="02020603050405020304" pitchFamily="18" charset="0"/>
              </a:rPr>
              <a:t>To use TPL, it is necessary to add the System.Threading.Tasks library to the project.</a:t>
            </a:r>
          </a:p>
        </p:txBody>
      </p:sp>
      <p:sp>
        <p:nvSpPr>
          <p:cNvPr id="4" name="Date Placeholder 3">
            <a:extLst>
              <a:ext uri="{FF2B5EF4-FFF2-40B4-BE49-F238E27FC236}">
                <a16:creationId xmlns:a16="http://schemas.microsoft.com/office/drawing/2014/main" id="{9F639476-D1EF-4A65-8EE6-0DE273B24186}"/>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966BA52D-0979-4371-BE16-A621E4F8D41E}"/>
              </a:ext>
            </a:extLst>
          </p:cNvPr>
          <p:cNvSpPr>
            <a:spLocks noGrp="1"/>
          </p:cNvSpPr>
          <p:nvPr>
            <p:ph type="sldNum" sz="quarter" idx="12"/>
          </p:nvPr>
        </p:nvSpPr>
        <p:spPr/>
        <p:txBody>
          <a:bodyPr/>
          <a:lstStyle/>
          <a:p>
            <a:fld id="{CC0149FD-98BB-4821-915B-09C9BFE4B727}" type="slidenum">
              <a:rPr lang="en-US" smtClean="0"/>
              <a:pPr/>
              <a:t>61</a:t>
            </a:fld>
            <a:endParaRPr lang="en-US" dirty="0"/>
          </a:p>
        </p:txBody>
      </p:sp>
    </p:spTree>
    <p:extLst>
      <p:ext uri="{BB962C8B-B14F-4D97-AF65-F5344CB8AC3E}">
        <p14:creationId xmlns:p14="http://schemas.microsoft.com/office/powerpoint/2010/main" val="30686335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46BE-A6D1-4933-B7E8-4EDBD1B3FC90}"/>
              </a:ext>
            </a:extLst>
          </p:cNvPr>
          <p:cNvSpPr>
            <a:spLocks noGrp="1"/>
          </p:cNvSpPr>
          <p:nvPr>
            <p:ph type="title"/>
          </p:nvPr>
        </p:nvSpPr>
        <p:spPr/>
        <p:txBody>
          <a:bodyPr>
            <a:normAutofit fontScale="90000"/>
          </a:bodyPr>
          <a:lstStyle/>
          <a:p>
            <a:r>
              <a:rPr lang="en-US" b="1"/>
              <a:t>Exam about </a:t>
            </a:r>
            <a:r>
              <a:rPr lang="vi-VN" b="1"/>
              <a:t>"async/await"</a:t>
            </a:r>
            <a:endParaRPr lang="en-US" b="1"/>
          </a:p>
        </p:txBody>
      </p:sp>
      <p:sp>
        <p:nvSpPr>
          <p:cNvPr id="3" name="Content Placeholder 2">
            <a:extLst>
              <a:ext uri="{FF2B5EF4-FFF2-40B4-BE49-F238E27FC236}">
                <a16:creationId xmlns:a16="http://schemas.microsoft.com/office/drawing/2014/main" id="{27AE1DF2-815F-4CA9-955F-93B3EC756D55}"/>
              </a:ext>
            </a:extLst>
          </p:cNvPr>
          <p:cNvSpPr>
            <a:spLocks noGrp="1"/>
          </p:cNvSpPr>
          <p:nvPr>
            <p:ph idx="1"/>
          </p:nvPr>
        </p:nvSpPr>
        <p:spPr/>
        <p:txBody>
          <a:bodyPr>
            <a:normAutofit fontScale="92500"/>
          </a:bodyPr>
          <a:lstStyle/>
          <a:p>
            <a:pPr marL="0" indent="0">
              <a:buNone/>
            </a:pPr>
            <a:r>
              <a:rPr lang="en-US"/>
              <a:t>private </a:t>
            </a:r>
            <a:r>
              <a:rPr lang="en-US" b="1"/>
              <a:t>async</a:t>
            </a:r>
            <a:r>
              <a:rPr lang="en-US"/>
              <a:t> Task&lt;string&gt; DownloadFileAsync(string url)</a:t>
            </a:r>
          </a:p>
          <a:p>
            <a:pPr marL="0" indent="0">
              <a:buNone/>
            </a:pPr>
            <a:r>
              <a:rPr lang="en-US"/>
              <a:t>{</a:t>
            </a:r>
          </a:p>
          <a:p>
            <a:pPr marL="0" indent="0">
              <a:buNone/>
            </a:pPr>
            <a:r>
              <a:rPr lang="en-US"/>
              <a:t>    using (var httpClient = new HttpClient())</a:t>
            </a:r>
          </a:p>
          <a:p>
            <a:pPr marL="0" indent="0">
              <a:buNone/>
            </a:pPr>
            <a:r>
              <a:rPr lang="en-US"/>
              <a:t>    {</a:t>
            </a:r>
          </a:p>
          <a:p>
            <a:pPr marL="0" indent="0">
              <a:buNone/>
            </a:pPr>
            <a:r>
              <a:rPr lang="en-US"/>
              <a:t>        var response = </a:t>
            </a:r>
            <a:r>
              <a:rPr lang="en-US" b="1"/>
              <a:t>await</a:t>
            </a:r>
            <a:r>
              <a:rPr lang="en-US"/>
              <a:t> httpClient.GetAsync(url);</a:t>
            </a:r>
          </a:p>
          <a:p>
            <a:pPr marL="0" indent="0">
              <a:buNone/>
            </a:pPr>
            <a:r>
              <a:rPr lang="en-US"/>
              <a:t>        var content = </a:t>
            </a:r>
            <a:r>
              <a:rPr lang="en-US" b="1"/>
              <a:t>await</a:t>
            </a:r>
            <a:r>
              <a:rPr lang="en-US"/>
              <a:t> response.Content.ReadAsStringAsync();</a:t>
            </a:r>
          </a:p>
          <a:p>
            <a:pPr marL="0" indent="0">
              <a:buNone/>
            </a:pPr>
            <a:r>
              <a:rPr lang="en-US"/>
              <a:t>        return content;</a:t>
            </a:r>
          </a:p>
          <a:p>
            <a:pPr marL="0" indent="0">
              <a:buNone/>
            </a:pPr>
            <a:r>
              <a:rPr lang="en-US"/>
              <a:t>    }</a:t>
            </a:r>
          </a:p>
          <a:p>
            <a:pPr marL="0" indent="0">
              <a:buNone/>
            </a:pPr>
            <a:r>
              <a:rPr lang="en-US"/>
              <a:t>}</a:t>
            </a:r>
          </a:p>
        </p:txBody>
      </p:sp>
      <p:sp>
        <p:nvSpPr>
          <p:cNvPr id="4" name="Date Placeholder 3">
            <a:extLst>
              <a:ext uri="{FF2B5EF4-FFF2-40B4-BE49-F238E27FC236}">
                <a16:creationId xmlns:a16="http://schemas.microsoft.com/office/drawing/2014/main" id="{045886CF-EBCF-4E84-9699-E76A8E020F6A}"/>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3A463F95-01DC-4CA7-B0C0-5A61FBFC76D7}"/>
              </a:ext>
            </a:extLst>
          </p:cNvPr>
          <p:cNvSpPr>
            <a:spLocks noGrp="1"/>
          </p:cNvSpPr>
          <p:nvPr>
            <p:ph type="sldNum" sz="quarter" idx="12"/>
          </p:nvPr>
        </p:nvSpPr>
        <p:spPr/>
        <p:txBody>
          <a:bodyPr/>
          <a:lstStyle/>
          <a:p>
            <a:fld id="{CC0149FD-98BB-4821-915B-09C9BFE4B727}" type="slidenum">
              <a:rPr lang="en-US" smtClean="0"/>
              <a:pPr/>
              <a:t>62</a:t>
            </a:fld>
            <a:endParaRPr lang="en-US" dirty="0"/>
          </a:p>
        </p:txBody>
      </p:sp>
    </p:spTree>
    <p:extLst>
      <p:ext uri="{BB962C8B-B14F-4D97-AF65-F5344CB8AC3E}">
        <p14:creationId xmlns:p14="http://schemas.microsoft.com/office/powerpoint/2010/main" val="31896571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E6F9-9786-4598-AF76-D7E728E8E125}"/>
              </a:ext>
            </a:extLst>
          </p:cNvPr>
          <p:cNvSpPr>
            <a:spLocks noGrp="1"/>
          </p:cNvSpPr>
          <p:nvPr>
            <p:ph type="title"/>
          </p:nvPr>
        </p:nvSpPr>
        <p:spPr>
          <a:xfrm>
            <a:off x="838200" y="620209"/>
            <a:ext cx="10815320" cy="575433"/>
          </a:xfrm>
        </p:spPr>
        <p:txBody>
          <a:bodyPr>
            <a:noAutofit/>
          </a:bodyPr>
          <a:lstStyle/>
          <a:p>
            <a:r>
              <a:rPr lang="en-US" sz="3200" b="1"/>
              <a:t>3. When should you use asynchronous programming?</a:t>
            </a:r>
          </a:p>
        </p:txBody>
      </p:sp>
      <p:sp>
        <p:nvSpPr>
          <p:cNvPr id="3" name="Content Placeholder 2">
            <a:extLst>
              <a:ext uri="{FF2B5EF4-FFF2-40B4-BE49-F238E27FC236}">
                <a16:creationId xmlns:a16="http://schemas.microsoft.com/office/drawing/2014/main" id="{36408BB0-03BA-40F2-9B86-0EC437D82936}"/>
              </a:ext>
            </a:extLst>
          </p:cNvPr>
          <p:cNvSpPr>
            <a:spLocks noGrp="1"/>
          </p:cNvSpPr>
          <p:nvPr>
            <p:ph idx="1"/>
          </p:nvPr>
        </p:nvSpPr>
        <p:spPr/>
        <p:txBody>
          <a:bodyPr>
            <a:normAutofit/>
          </a:bodyPr>
          <a:lstStyle/>
          <a:p>
            <a:pPr algn="just">
              <a:lnSpc>
                <a:spcPct val="150000"/>
              </a:lnSpc>
            </a:pPr>
            <a:r>
              <a:rPr lang="en-US" sz="2400">
                <a:latin typeface="Times New Roman" panose="02020603050405020304" pitchFamily="18" charset="0"/>
                <a:cs typeface="Times New Roman" panose="02020603050405020304" pitchFamily="18" charset="0"/>
              </a:rPr>
              <a:t>Asynchronous programming should be used when an application needs to perform time-consuming operations, such as accessing a remote server or reading large files, without blocking the main thread of the application. </a:t>
            </a:r>
          </a:p>
          <a:p>
            <a:pPr algn="just">
              <a:lnSpc>
                <a:spcPct val="150000"/>
              </a:lnSpc>
            </a:pPr>
            <a:r>
              <a:rPr lang="en-US" sz="2400">
                <a:latin typeface="Times New Roman" panose="02020603050405020304" pitchFamily="18" charset="0"/>
                <a:cs typeface="Times New Roman" panose="02020603050405020304" pitchFamily="18" charset="0"/>
              </a:rPr>
              <a:t>By using asynchronous programming, the application can continue executing other tasks while waiting for the time-consuming operation to complete, which can help improve the overall performance and responsiveness of the application.</a:t>
            </a:r>
          </a:p>
        </p:txBody>
      </p:sp>
      <p:sp>
        <p:nvSpPr>
          <p:cNvPr id="4" name="Date Placeholder 3">
            <a:extLst>
              <a:ext uri="{FF2B5EF4-FFF2-40B4-BE49-F238E27FC236}">
                <a16:creationId xmlns:a16="http://schemas.microsoft.com/office/drawing/2014/main" id="{9E51E5E1-11C5-4182-B443-EBC0836248E0}"/>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F9846CB0-D697-41B7-AD85-5F0E53744AC7}"/>
              </a:ext>
            </a:extLst>
          </p:cNvPr>
          <p:cNvSpPr>
            <a:spLocks noGrp="1"/>
          </p:cNvSpPr>
          <p:nvPr>
            <p:ph type="sldNum" sz="quarter" idx="12"/>
          </p:nvPr>
        </p:nvSpPr>
        <p:spPr/>
        <p:txBody>
          <a:bodyPr/>
          <a:lstStyle/>
          <a:p>
            <a:fld id="{CC0149FD-98BB-4821-915B-09C9BFE4B727}" type="slidenum">
              <a:rPr lang="en-US" smtClean="0"/>
              <a:pPr/>
              <a:t>63</a:t>
            </a:fld>
            <a:endParaRPr lang="en-US" dirty="0"/>
          </a:p>
        </p:txBody>
      </p:sp>
    </p:spTree>
    <p:extLst>
      <p:ext uri="{BB962C8B-B14F-4D97-AF65-F5344CB8AC3E}">
        <p14:creationId xmlns:p14="http://schemas.microsoft.com/office/powerpoint/2010/main" val="1302848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BFA9-7912-4836-95B1-6D7D30131EDA}"/>
              </a:ext>
            </a:extLst>
          </p:cNvPr>
          <p:cNvSpPr>
            <a:spLocks noGrp="1"/>
          </p:cNvSpPr>
          <p:nvPr>
            <p:ph type="title"/>
          </p:nvPr>
        </p:nvSpPr>
        <p:spPr/>
        <p:txBody>
          <a:bodyPr>
            <a:noAutofit/>
          </a:bodyPr>
          <a:lstStyle/>
          <a:p>
            <a:r>
              <a:rPr lang="en-US" sz="2400" b="1">
                <a:latin typeface="Times New Roman" panose="02020603050405020304" pitchFamily="18" charset="0"/>
                <a:cs typeface="Times New Roman" panose="02020603050405020304" pitchFamily="18" charset="0"/>
              </a:rPr>
              <a:t>Here are examples of situations where asynchronous programming should be used:</a:t>
            </a:r>
          </a:p>
        </p:txBody>
      </p:sp>
      <p:sp>
        <p:nvSpPr>
          <p:cNvPr id="3" name="Content Placeholder 2">
            <a:extLst>
              <a:ext uri="{FF2B5EF4-FFF2-40B4-BE49-F238E27FC236}">
                <a16:creationId xmlns:a16="http://schemas.microsoft.com/office/drawing/2014/main" id="{01637055-5ADA-436C-BC41-C2F52D6D74FA}"/>
              </a:ext>
            </a:extLst>
          </p:cNvPr>
          <p:cNvSpPr>
            <a:spLocks noGrp="1"/>
          </p:cNvSpPr>
          <p:nvPr>
            <p:ph idx="1"/>
          </p:nvPr>
        </p:nvSpPr>
        <p:spPr>
          <a:xfrm>
            <a:off x="838200" y="1535810"/>
            <a:ext cx="10515600" cy="4783709"/>
          </a:xfrm>
        </p:spPr>
        <p:txBody>
          <a:bodyPr>
            <a:normAutofit lnSpcReduction="10000"/>
          </a:bodyPr>
          <a:lstStyle/>
          <a:p>
            <a:pPr algn="just"/>
            <a:r>
              <a:rPr lang="en-US" sz="2400" b="1">
                <a:latin typeface="Times New Roman" panose="02020603050405020304" pitchFamily="18" charset="0"/>
                <a:cs typeface="Times New Roman" panose="02020603050405020304" pitchFamily="18" charset="0"/>
              </a:rPr>
              <a:t>Database queries</a:t>
            </a:r>
            <a:r>
              <a:rPr lang="en-US" sz="2400">
                <a:latin typeface="Times New Roman" panose="02020603050405020304" pitchFamily="18" charset="0"/>
                <a:cs typeface="Times New Roman" panose="02020603050405020304" pitchFamily="18" charset="0"/>
              </a:rPr>
              <a:t>: Database queries often take a long time to complete, especially when the query has to deal with tables with millions of records. Using asynchronous programming, you can execute queries without blocking the main thread of your application.</a:t>
            </a:r>
          </a:p>
          <a:p>
            <a:pPr algn="just"/>
            <a:r>
              <a:rPr lang="en-US" sz="2400" b="1">
                <a:latin typeface="Times New Roman" panose="02020603050405020304" pitchFamily="18" charset="0"/>
                <a:cs typeface="Times New Roman" panose="02020603050405020304" pitchFamily="18" charset="0"/>
              </a:rPr>
              <a:t>Handling large files</a:t>
            </a:r>
            <a:r>
              <a:rPr lang="en-US" sz="2400">
                <a:latin typeface="Times New Roman" panose="02020603050405020304" pitchFamily="18" charset="0"/>
                <a:cs typeface="Times New Roman" panose="02020603050405020304" pitchFamily="18" charset="0"/>
              </a:rPr>
              <a:t>: When you have to process large files, reading or writing data can take a long time. Using asynchronous programming, you can read or write data while the application continues to perform other tasks.</a:t>
            </a:r>
          </a:p>
          <a:p>
            <a:pPr algn="just"/>
            <a:r>
              <a:rPr lang="en-US" sz="2400" b="1">
                <a:latin typeface="Times New Roman" panose="02020603050405020304" pitchFamily="18" charset="0"/>
                <a:cs typeface="Times New Roman" panose="02020603050405020304" pitchFamily="18" charset="0"/>
              </a:rPr>
              <a:t>Send network request</a:t>
            </a:r>
            <a:r>
              <a:rPr lang="en-US" sz="2400">
                <a:latin typeface="Times New Roman" panose="02020603050405020304" pitchFamily="18" charset="0"/>
                <a:cs typeface="Times New Roman" panose="02020603050405020304" pitchFamily="18" charset="0"/>
              </a:rPr>
              <a:t>: When sending network request, response time may vary depending on network latency or server processing speed. Using asynchronous programming, you can send requests and continue performing other tasks while waiting for a response.</a:t>
            </a:r>
          </a:p>
          <a:p>
            <a:pPr algn="just"/>
            <a:r>
              <a:rPr lang="en-US" sz="2400" b="1">
                <a:latin typeface="Times New Roman" panose="02020603050405020304" pitchFamily="18" charset="0"/>
                <a:cs typeface="Times New Roman" panose="02020603050405020304" pitchFamily="18" charset="0"/>
              </a:rPr>
              <a:t>Complicated computations</a:t>
            </a:r>
            <a:r>
              <a:rPr lang="en-US" sz="2400">
                <a:latin typeface="Times New Roman" panose="02020603050405020304" pitchFamily="18" charset="0"/>
                <a:cs typeface="Times New Roman" panose="02020603050405020304" pitchFamily="18" charset="0"/>
              </a:rPr>
              <a:t>: If you have complex or processing-intensive computations, asynchronous programming can help the application continue to perform other tasks while the computation is in progress.</a:t>
            </a:r>
          </a:p>
        </p:txBody>
      </p:sp>
      <p:sp>
        <p:nvSpPr>
          <p:cNvPr id="4" name="Date Placeholder 3">
            <a:extLst>
              <a:ext uri="{FF2B5EF4-FFF2-40B4-BE49-F238E27FC236}">
                <a16:creationId xmlns:a16="http://schemas.microsoft.com/office/drawing/2014/main" id="{508B314F-47F6-41FF-AB86-1143480B3A02}"/>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F1DE3EEA-46AE-4E75-B2EC-EC906A8184AD}"/>
              </a:ext>
            </a:extLst>
          </p:cNvPr>
          <p:cNvSpPr>
            <a:spLocks noGrp="1"/>
          </p:cNvSpPr>
          <p:nvPr>
            <p:ph type="sldNum" sz="quarter" idx="12"/>
          </p:nvPr>
        </p:nvSpPr>
        <p:spPr/>
        <p:txBody>
          <a:bodyPr/>
          <a:lstStyle/>
          <a:p>
            <a:fld id="{CC0149FD-98BB-4821-915B-09C9BFE4B727}" type="slidenum">
              <a:rPr lang="en-US" smtClean="0"/>
              <a:pPr/>
              <a:t>64</a:t>
            </a:fld>
            <a:endParaRPr lang="en-US" dirty="0"/>
          </a:p>
        </p:txBody>
      </p:sp>
    </p:spTree>
    <p:extLst>
      <p:ext uri="{BB962C8B-B14F-4D97-AF65-F5344CB8AC3E}">
        <p14:creationId xmlns:p14="http://schemas.microsoft.com/office/powerpoint/2010/main" val="26246762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347E0-B3AD-4779-A8F4-B1CD6D96EA8A}"/>
              </a:ext>
            </a:extLst>
          </p:cNvPr>
          <p:cNvSpPr>
            <a:spLocks noGrp="1"/>
          </p:cNvSpPr>
          <p:nvPr>
            <p:ph type="title"/>
          </p:nvPr>
        </p:nvSpPr>
        <p:spPr/>
        <p:txBody>
          <a:bodyPr>
            <a:noAutofit/>
          </a:bodyPr>
          <a:lstStyle/>
          <a:p>
            <a:r>
              <a:rPr lang="en-US" sz="3200" b="1"/>
              <a:t>4. What are async and await?</a:t>
            </a:r>
          </a:p>
        </p:txBody>
      </p:sp>
      <p:sp>
        <p:nvSpPr>
          <p:cNvPr id="3" name="Content Placeholder 2">
            <a:extLst>
              <a:ext uri="{FF2B5EF4-FFF2-40B4-BE49-F238E27FC236}">
                <a16:creationId xmlns:a16="http://schemas.microsoft.com/office/drawing/2014/main" id="{3000BC90-3E4E-4FEA-B7FD-D0467EEB5BC7}"/>
              </a:ext>
            </a:extLst>
          </p:cNvPr>
          <p:cNvSpPr>
            <a:spLocks noGrp="1"/>
          </p:cNvSpPr>
          <p:nvPr>
            <p:ph idx="1"/>
          </p:nvPr>
        </p:nvSpPr>
        <p:spPr/>
        <p:txBody>
          <a:bodyPr>
            <a:normAutofit lnSpcReduction="10000"/>
          </a:bodyPr>
          <a:lstStyle/>
          <a:p>
            <a:pPr algn="just">
              <a:lnSpc>
                <a:spcPct val="150000"/>
              </a:lnSpc>
            </a:pPr>
            <a:r>
              <a:rPr lang="en-US" sz="2400">
                <a:latin typeface="Times New Roman" panose="02020603050405020304" pitchFamily="18" charset="0"/>
                <a:cs typeface="Times New Roman" panose="02020603050405020304" pitchFamily="18" charset="0"/>
              </a:rPr>
              <a:t>Async and await are keywords in C# that are used for asynchronous programming. </a:t>
            </a:r>
          </a:p>
          <a:p>
            <a:pPr algn="just">
              <a:lnSpc>
                <a:spcPct val="150000"/>
              </a:lnSpc>
            </a:pPr>
            <a:r>
              <a:rPr lang="en-US" sz="2400">
                <a:latin typeface="Times New Roman" panose="02020603050405020304" pitchFamily="18" charset="0"/>
                <a:cs typeface="Times New Roman" panose="02020603050405020304" pitchFamily="18" charset="0"/>
              </a:rPr>
              <a:t>The async keyword is used to mark a method as asynchronous, and the await keyword is used to wait for the result of an asynchronous operation. When a method is marked as asynchronous using the async keyword, it can be called by the application without blocking the main thread, allowing the application to continue executing other tasks. When the method returns an asynchronous operation using the await keyword, the application can wait for the result of the operation without blocking the main thread.</a:t>
            </a:r>
          </a:p>
        </p:txBody>
      </p:sp>
      <p:sp>
        <p:nvSpPr>
          <p:cNvPr id="4" name="Date Placeholder 3">
            <a:extLst>
              <a:ext uri="{FF2B5EF4-FFF2-40B4-BE49-F238E27FC236}">
                <a16:creationId xmlns:a16="http://schemas.microsoft.com/office/drawing/2014/main" id="{658DA850-FAA9-42D1-998B-6766BB52F16D}"/>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BBBC5655-F076-48F3-8DBB-DBC45292B2CA}"/>
              </a:ext>
            </a:extLst>
          </p:cNvPr>
          <p:cNvSpPr>
            <a:spLocks noGrp="1"/>
          </p:cNvSpPr>
          <p:nvPr>
            <p:ph type="sldNum" sz="quarter" idx="12"/>
          </p:nvPr>
        </p:nvSpPr>
        <p:spPr/>
        <p:txBody>
          <a:bodyPr/>
          <a:lstStyle/>
          <a:p>
            <a:fld id="{CC0149FD-98BB-4821-915B-09C9BFE4B727}" type="slidenum">
              <a:rPr lang="en-US" smtClean="0"/>
              <a:pPr/>
              <a:t>65</a:t>
            </a:fld>
            <a:endParaRPr lang="en-US" dirty="0"/>
          </a:p>
        </p:txBody>
      </p:sp>
    </p:spTree>
    <p:extLst>
      <p:ext uri="{BB962C8B-B14F-4D97-AF65-F5344CB8AC3E}">
        <p14:creationId xmlns:p14="http://schemas.microsoft.com/office/powerpoint/2010/main" val="10858548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FF74-55A2-4F75-9BB0-396E1DCAAF98}"/>
              </a:ext>
            </a:extLst>
          </p:cNvPr>
          <p:cNvSpPr>
            <a:spLocks noGrp="1"/>
          </p:cNvSpPr>
          <p:nvPr>
            <p:ph type="title"/>
          </p:nvPr>
        </p:nvSpPr>
        <p:spPr/>
        <p:txBody>
          <a:bodyPr>
            <a:noAutofit/>
          </a:bodyPr>
          <a:lstStyle/>
          <a:p>
            <a:r>
              <a:rPr lang="en-US" sz="2800" b="1">
                <a:latin typeface="Times New Roman" panose="02020603050405020304" pitchFamily="18" charset="0"/>
                <a:cs typeface="Times New Roman" panose="02020603050405020304" pitchFamily="18" charset="0"/>
              </a:rPr>
              <a:t>5. What is the difference between asynchronous programming and parallel programming?</a:t>
            </a:r>
          </a:p>
        </p:txBody>
      </p:sp>
      <p:sp>
        <p:nvSpPr>
          <p:cNvPr id="3" name="Content Placeholder 2">
            <a:extLst>
              <a:ext uri="{FF2B5EF4-FFF2-40B4-BE49-F238E27FC236}">
                <a16:creationId xmlns:a16="http://schemas.microsoft.com/office/drawing/2014/main" id="{8FAF5DB1-C2D3-4460-BE77-882578978959}"/>
              </a:ext>
            </a:extLst>
          </p:cNvPr>
          <p:cNvSpPr>
            <a:spLocks noGrp="1"/>
          </p:cNvSpPr>
          <p:nvPr>
            <p:ph idx="1"/>
          </p:nvPr>
        </p:nvSpPr>
        <p:spPr>
          <a:xfrm>
            <a:off x="838200" y="1535811"/>
            <a:ext cx="10515600" cy="4944888"/>
          </a:xfrm>
        </p:spPr>
        <p:txBody>
          <a:bodyPr>
            <a:normAutofit fontScale="70000" lnSpcReduction="20000"/>
          </a:bodyPr>
          <a:lstStyle/>
          <a:p>
            <a:pPr algn="just">
              <a:lnSpc>
                <a:spcPct val="120000"/>
              </a:lnSpc>
            </a:pPr>
            <a:r>
              <a:rPr lang="en-US"/>
              <a:t>Asynchronous programming and parallel programming are two different techniques for optimizing application execution and improving performance.</a:t>
            </a:r>
          </a:p>
          <a:p>
            <a:pPr algn="just">
              <a:lnSpc>
                <a:spcPct val="120000"/>
              </a:lnSpc>
            </a:pPr>
            <a:r>
              <a:rPr lang="en-US"/>
              <a:t>Asynchronous programming allows an application to continue executing other tasks while one task is running, which helps reduce wait times for users and improve application responsiveness. In asynchronous programming, tasks do not block the main thread of the application, and when a task completes, it calls back to the main thread to handle the result.</a:t>
            </a:r>
          </a:p>
          <a:p>
            <a:pPr algn="just">
              <a:lnSpc>
                <a:spcPct val="120000"/>
              </a:lnSpc>
            </a:pPr>
            <a:r>
              <a:rPr lang="en-US"/>
              <a:t>Parallel programming, on the other hand, is a technique for executing multiple tasks simultaneously on multiple threads. This helps improve performance by utilizing multiple processors to execute tasks simultaneously. </a:t>
            </a:r>
          </a:p>
          <a:p>
            <a:pPr algn="just">
              <a:lnSpc>
                <a:spcPct val="120000"/>
              </a:lnSpc>
            </a:pPr>
            <a:r>
              <a:rPr lang="en-US"/>
              <a:t>However, parallel programming can introduce issues related to data synchronization and protecting shared resources between threads, which requires synchronization and resource management techniques to avoid errors such as race conditions and data conflicts(đua luồng và xung đột dữ liệu).</a:t>
            </a:r>
          </a:p>
        </p:txBody>
      </p:sp>
      <p:sp>
        <p:nvSpPr>
          <p:cNvPr id="4" name="Date Placeholder 3">
            <a:extLst>
              <a:ext uri="{FF2B5EF4-FFF2-40B4-BE49-F238E27FC236}">
                <a16:creationId xmlns:a16="http://schemas.microsoft.com/office/drawing/2014/main" id="{AA43EEF9-7B14-4368-9FC1-53CAF87FF12A}"/>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0DE15A5B-6624-48CA-8DD9-CFAE7F02FD5E}"/>
              </a:ext>
            </a:extLst>
          </p:cNvPr>
          <p:cNvSpPr>
            <a:spLocks noGrp="1"/>
          </p:cNvSpPr>
          <p:nvPr>
            <p:ph type="sldNum" sz="quarter" idx="12"/>
          </p:nvPr>
        </p:nvSpPr>
        <p:spPr/>
        <p:txBody>
          <a:bodyPr/>
          <a:lstStyle/>
          <a:p>
            <a:fld id="{CC0149FD-98BB-4821-915B-09C9BFE4B727}" type="slidenum">
              <a:rPr lang="en-US" smtClean="0"/>
              <a:pPr/>
              <a:t>66</a:t>
            </a:fld>
            <a:endParaRPr lang="en-US" dirty="0"/>
          </a:p>
        </p:txBody>
      </p:sp>
    </p:spTree>
    <p:extLst>
      <p:ext uri="{BB962C8B-B14F-4D97-AF65-F5344CB8AC3E}">
        <p14:creationId xmlns:p14="http://schemas.microsoft.com/office/powerpoint/2010/main" val="17947746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7643-57AC-48F1-B770-F6A1260DFFE8}"/>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9D337721-B1E3-4D7A-988D-E539FB6B5E9C}"/>
              </a:ext>
            </a:extLst>
          </p:cNvPr>
          <p:cNvSpPr>
            <a:spLocks noGrp="1"/>
          </p:cNvSpPr>
          <p:nvPr>
            <p:ph idx="1"/>
          </p:nvPr>
        </p:nvSpPr>
        <p:spPr/>
        <p:txBody>
          <a:bodyPr/>
          <a:lstStyle/>
          <a:p>
            <a:pPr algn="just"/>
            <a:r>
              <a:rPr lang="en-US"/>
              <a:t>In summary, asynchronous programming and parallel programming are two different techniques for optimizing application performance. Each technique has its own advantages and disadvantages, and the choice of which technique to use depends on the type of application and its requirements.</a:t>
            </a:r>
          </a:p>
        </p:txBody>
      </p:sp>
      <p:sp>
        <p:nvSpPr>
          <p:cNvPr id="4" name="Date Placeholder 3">
            <a:extLst>
              <a:ext uri="{FF2B5EF4-FFF2-40B4-BE49-F238E27FC236}">
                <a16:creationId xmlns:a16="http://schemas.microsoft.com/office/drawing/2014/main" id="{E2AA983A-CB3D-4000-BFDC-8DDC2075B837}"/>
              </a:ext>
            </a:extLst>
          </p:cNvPr>
          <p:cNvSpPr>
            <a:spLocks noGrp="1"/>
          </p:cNvSpPr>
          <p:nvPr>
            <p:ph type="dt" sz="half" idx="10"/>
          </p:nvPr>
        </p:nvSpPr>
        <p:spPr/>
        <p:txBody>
          <a:bodyPr/>
          <a:lstStyle/>
          <a:p>
            <a:fld id="{5DCBE059-FAD7-45D8-8659-E6542D1E092D}" type="datetime1">
              <a:rPr lang="en-US" smtClean="0"/>
              <a:t>9/27/2024</a:t>
            </a:fld>
            <a:endParaRPr lang="en-US" dirty="0"/>
          </a:p>
        </p:txBody>
      </p:sp>
      <p:sp>
        <p:nvSpPr>
          <p:cNvPr id="5" name="Slide Number Placeholder 4">
            <a:extLst>
              <a:ext uri="{FF2B5EF4-FFF2-40B4-BE49-F238E27FC236}">
                <a16:creationId xmlns:a16="http://schemas.microsoft.com/office/drawing/2014/main" id="{EC2F1BDF-83EF-456C-B272-A0D9F04D88B9}"/>
              </a:ext>
            </a:extLst>
          </p:cNvPr>
          <p:cNvSpPr>
            <a:spLocks noGrp="1"/>
          </p:cNvSpPr>
          <p:nvPr>
            <p:ph type="sldNum" sz="quarter" idx="12"/>
          </p:nvPr>
        </p:nvSpPr>
        <p:spPr/>
        <p:txBody>
          <a:bodyPr/>
          <a:lstStyle/>
          <a:p>
            <a:fld id="{CC0149FD-98BB-4821-915B-09C9BFE4B727}" type="slidenum">
              <a:rPr lang="en-US" smtClean="0"/>
              <a:pPr/>
              <a:t>67</a:t>
            </a:fld>
            <a:endParaRPr lang="en-US" dirty="0"/>
          </a:p>
        </p:txBody>
      </p:sp>
    </p:spTree>
    <p:extLst>
      <p:ext uri="{BB962C8B-B14F-4D97-AF65-F5344CB8AC3E}">
        <p14:creationId xmlns:p14="http://schemas.microsoft.com/office/powerpoint/2010/main" val="7580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9/27/2024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9160" y="1433922"/>
            <a:ext cx="12151514" cy="4893647"/>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Systems with multiple processors are a solution to von Neumann's bottleneck</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t>There are two basic procedures to distribute tasks in systems with multiple processors: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Symmetrical multiprocessing (SMP)</a:t>
            </a:r>
            <a:r>
              <a:rPr lang="en-US" sz="2300"/>
              <a:t>: Any available processor or core can execute tasks. The most used and efficient one is n-way symmetrical multiprocessing, where n is the number of installed processors. With this procedure, each processor can execute a task isolated from the rest and also when a particular software is not optimized for multiprocessing systems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Asymmetrical multiprocessing (AMP or ASMP)</a:t>
            </a:r>
            <a:r>
              <a:rPr lang="en-US" sz="2300"/>
              <a:t>: Usually, one processor acts as the main processor. It works as a manager and is in charge of distributing the tasks to the other available processors, using different kinds of algorithms for this purpose</a:t>
            </a:r>
          </a:p>
        </p:txBody>
      </p:sp>
      <p:sp>
        <p:nvSpPr>
          <p:cNvPr id="8" name="Title 1">
            <a:extLst>
              <a:ext uri="{FF2B5EF4-FFF2-40B4-BE49-F238E27FC236}">
                <a16:creationId xmlns:a16="http://schemas.microsoft.com/office/drawing/2014/main" id="{9FB2737D-BDDD-48E0-814B-AABD75937F7F}"/>
              </a:ext>
            </a:extLst>
          </p:cNvPr>
          <p:cNvSpPr>
            <a:spLocks noGrp="1"/>
          </p:cNvSpPr>
          <p:nvPr>
            <p:ph type="title"/>
          </p:nvPr>
        </p:nvSpPr>
        <p:spPr>
          <a:xfrm>
            <a:off x="396763" y="720006"/>
            <a:ext cx="11500269" cy="575433"/>
          </a:xfrm>
        </p:spPr>
        <p:txBody>
          <a:bodyPr>
            <a:noAutofit/>
          </a:bodyPr>
          <a:lstStyle/>
          <a:p>
            <a:r>
              <a:rPr lang="en-US" sz="4000" b="1"/>
              <a:t>Understanding Multiprocessor Systems</a:t>
            </a:r>
            <a:endParaRPr lang="en-US" sz="4000" b="1" dirty="0"/>
          </a:p>
        </p:txBody>
      </p:sp>
    </p:spTree>
    <p:extLst>
      <p:ext uri="{BB962C8B-B14F-4D97-AF65-F5344CB8AC3E}">
        <p14:creationId xmlns:p14="http://schemas.microsoft.com/office/powerpoint/2010/main" val="1494410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9/27/2024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Understanding Multiprocessor Systems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59918" y="1411496"/>
            <a:ext cx="7514967" cy="497059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n-way symmetric multiprocessing procedure achieves the best performance and the best resources usage, where n can be two or more processors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symmetric multiprocessing system with many users connected or numerous tasks running provides a good solution to von Neumann's bottleneck. The multiple input streams are distributed to the different available processors for their execution, and they generate multiple concurrent output streams, as shown in the beside diagram</a:t>
            </a:r>
          </a:p>
        </p:txBody>
      </p:sp>
      <p:pic>
        <p:nvPicPr>
          <p:cNvPr id="5" name="Picture 4">
            <a:extLst>
              <a:ext uri="{FF2B5EF4-FFF2-40B4-BE49-F238E27FC236}">
                <a16:creationId xmlns:a16="http://schemas.microsoft.com/office/drawing/2014/main" id="{973BF128-9369-4A2B-AC17-7EEA949CEE4D}"/>
              </a:ext>
            </a:extLst>
          </p:cNvPr>
          <p:cNvPicPr>
            <a:picLocks noChangeAspect="1"/>
          </p:cNvPicPr>
          <p:nvPr/>
        </p:nvPicPr>
        <p:blipFill>
          <a:blip r:embed="rId3"/>
          <a:stretch>
            <a:fillRect/>
          </a:stretch>
        </p:blipFill>
        <p:spPr>
          <a:xfrm>
            <a:off x="7455048" y="1569558"/>
            <a:ext cx="4695235" cy="4702150"/>
          </a:xfrm>
          <a:prstGeom prst="rect">
            <a:avLst/>
          </a:prstGeom>
        </p:spPr>
      </p:pic>
    </p:spTree>
    <p:extLst>
      <p:ext uri="{BB962C8B-B14F-4D97-AF65-F5344CB8AC3E}">
        <p14:creationId xmlns:p14="http://schemas.microsoft.com/office/powerpoint/2010/main" val="3705612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9/27/2024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Multiple Core Processors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12220689"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multiple core CPU has more than one physical processing unit. In essence, it acts like more than one CPU. The only difference is that all cores of a single CPU share the same memory cache instead of having their own memory cache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total number of cores across all of the CPUs of a system is the number of physical processing units that can be scheduled and run in parallel, that is, the number of different software threads that can truly execute in parallel</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There is a slight performance bottleneck with having multiple cores in a CPU versus having multiple CPUs with single cores due to the sharing of the memory bus (for most applications, this is negligible)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For the parallel developer trying to estimate performance gains by using a parallel design approach, the number of physical cores is the key factor to use for estimations</a:t>
            </a:r>
          </a:p>
        </p:txBody>
      </p:sp>
    </p:spTree>
    <p:extLst>
      <p:ext uri="{BB962C8B-B14F-4D97-AF65-F5344CB8AC3E}">
        <p14:creationId xmlns:p14="http://schemas.microsoft.com/office/powerpoint/2010/main" val="3819037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12934</TotalTime>
  <Words>8569</Words>
  <Application>Microsoft Office PowerPoint</Application>
  <PresentationFormat>Widescreen</PresentationFormat>
  <Paragraphs>594</Paragraphs>
  <Slides>67</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-apple-system</vt:lpstr>
      <vt:lpstr>source-serif-pro</vt:lpstr>
      <vt:lpstr>Arial</vt:lpstr>
      <vt:lpstr>Calibri</vt:lpstr>
      <vt:lpstr>Consolas</vt:lpstr>
      <vt:lpstr>Open Sans</vt:lpstr>
      <vt:lpstr>Roboto</vt:lpstr>
      <vt:lpstr>Times New Roman</vt:lpstr>
      <vt:lpstr>Wingdings</vt:lpstr>
      <vt:lpstr>Office Theme</vt:lpstr>
      <vt:lpstr>Asynchronous and Parallel Programming</vt:lpstr>
      <vt:lpstr>Objectives </vt:lpstr>
      <vt:lpstr>PowerPoint Presentation</vt:lpstr>
      <vt:lpstr>Introduction to Parallel Computing</vt:lpstr>
      <vt:lpstr>Parallel Computing</vt:lpstr>
      <vt:lpstr>Understanding Mono-Processor Systems</vt:lpstr>
      <vt:lpstr>Understanding Multiprocessor Systems</vt:lpstr>
      <vt:lpstr>Understanding Multiprocessor Systems</vt:lpstr>
      <vt:lpstr>Multiple Core Processors</vt:lpstr>
      <vt:lpstr>Multiple Core Processors</vt:lpstr>
      <vt:lpstr>Hyper-Threading (HT)</vt:lpstr>
      <vt:lpstr>Hyper-Threading</vt:lpstr>
      <vt:lpstr>Hyper-Threading</vt:lpstr>
      <vt:lpstr>Understanding Flynn’s Taxonomy</vt:lpstr>
      <vt:lpstr>Understanding Flynn’s Taxonomy</vt:lpstr>
      <vt:lpstr>Understanding Flynn’s Taxonomy</vt:lpstr>
      <vt:lpstr>Understanding Flynn’s Taxonomy</vt:lpstr>
      <vt:lpstr>Understanding Serial Computing</vt:lpstr>
      <vt:lpstr>Understanding Parallel Computing</vt:lpstr>
      <vt:lpstr>Understanding Parallel Computing</vt:lpstr>
      <vt:lpstr>Understanding Parallel Computing</vt:lpstr>
      <vt:lpstr>Parallel Programming in .NET</vt:lpstr>
      <vt:lpstr>The Parallel Programming Architecture</vt:lpstr>
      <vt:lpstr>Understanding Task Parallel Library (TPL)  </vt:lpstr>
      <vt:lpstr>System.Threading.Tasks Namespace</vt:lpstr>
      <vt:lpstr>System.Threading.Tasks Namespace</vt:lpstr>
      <vt:lpstr>The System.Threading.Tasks.Task class</vt:lpstr>
      <vt:lpstr>The System.Threading.Tasks.Task class</vt:lpstr>
      <vt:lpstr>PowerPoint Presentation</vt:lpstr>
      <vt:lpstr>PowerPoint Presentation</vt:lpstr>
      <vt:lpstr>PowerPoint Presentation</vt:lpstr>
      <vt:lpstr>PowerPoint Presentation</vt:lpstr>
      <vt:lpstr>PowerPoint Presentation</vt:lpstr>
      <vt:lpstr>Understanding Parallel LINQ (PLINQ) </vt:lpstr>
      <vt:lpstr>What is a Parallel Query?</vt:lpstr>
      <vt:lpstr>The ParallelEnumerable Class</vt:lpstr>
      <vt:lpstr>The ParallelEnumerable Class</vt:lpstr>
      <vt:lpstr>PowerPoint Presentation</vt:lpstr>
      <vt:lpstr>PowerPoint Presentation</vt:lpstr>
      <vt:lpstr>PowerPoint Presentation</vt:lpstr>
      <vt:lpstr>PowerPoint Presentation</vt:lpstr>
      <vt:lpstr>Disadvantages of Parallel Programming with PLINQ</vt:lpstr>
      <vt:lpstr>Asynchronous Programming in .NET</vt:lpstr>
      <vt:lpstr>Understanding Synchronous Program Execution</vt:lpstr>
      <vt:lpstr>Understanding Synchronous Program Execution</vt:lpstr>
      <vt:lpstr>Understanding Asynchronous Program Execution</vt:lpstr>
      <vt:lpstr>Understanding Asynchronous Program Execution</vt:lpstr>
      <vt:lpstr>PowerPoint Presentation</vt:lpstr>
      <vt:lpstr>When to use Asynchronous Programming</vt:lpstr>
      <vt:lpstr>Introducing async and await</vt:lpstr>
      <vt:lpstr>Introducing async and await</vt:lpstr>
      <vt:lpstr>PowerPoint Presentation</vt:lpstr>
      <vt:lpstr>PowerPoint Presentation</vt:lpstr>
      <vt:lpstr>PowerPoint Presentation</vt:lpstr>
      <vt:lpstr>PowerPoint Presentation</vt:lpstr>
      <vt:lpstr>PowerPoint Presentation</vt:lpstr>
      <vt:lpstr>Summary</vt:lpstr>
      <vt:lpstr>Exercise - Slide</vt:lpstr>
      <vt:lpstr>1. What is asynchronous programming?</vt:lpstr>
      <vt:lpstr>2. How does asynchronous programming work in .NET?</vt:lpstr>
      <vt:lpstr>Task Parallel Library (TPL) là gì?</vt:lpstr>
      <vt:lpstr>Exam about "async/await"</vt:lpstr>
      <vt:lpstr>3. When should you use asynchronous programming?</vt:lpstr>
      <vt:lpstr>Here are examples of situations where asynchronous programming should be used:</vt:lpstr>
      <vt:lpstr>4. What are async and await?</vt:lpstr>
      <vt:lpstr>5. What is the difference between asynchronous programming and parallel programming?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Thái Đình Chinh</cp:lastModifiedBy>
  <cp:revision>656</cp:revision>
  <dcterms:created xsi:type="dcterms:W3CDTF">2021-01-25T08:25:31Z</dcterms:created>
  <dcterms:modified xsi:type="dcterms:W3CDTF">2024-09-27T07:15:19Z</dcterms:modified>
</cp:coreProperties>
</file>