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4"/>
  </p:notesMasterIdLst>
  <p:sldIdLst>
    <p:sldId id="256" r:id="rId2"/>
    <p:sldId id="573" r:id="rId3"/>
    <p:sldId id="510" r:id="rId4"/>
    <p:sldId id="512" r:id="rId5"/>
    <p:sldId id="511" r:id="rId6"/>
    <p:sldId id="515" r:id="rId7"/>
    <p:sldId id="467" r:id="rId8"/>
    <p:sldId id="499" r:id="rId9"/>
    <p:sldId id="516" r:id="rId10"/>
    <p:sldId id="517" r:id="rId11"/>
    <p:sldId id="518" r:id="rId12"/>
    <p:sldId id="514" r:id="rId13"/>
    <p:sldId id="513" r:id="rId14"/>
    <p:sldId id="519" r:id="rId15"/>
    <p:sldId id="520" r:id="rId16"/>
    <p:sldId id="551" r:id="rId17"/>
    <p:sldId id="554" r:id="rId18"/>
    <p:sldId id="555" r:id="rId19"/>
    <p:sldId id="556" r:id="rId20"/>
    <p:sldId id="577" r:id="rId21"/>
    <p:sldId id="552" r:id="rId22"/>
    <p:sldId id="557" r:id="rId23"/>
    <p:sldId id="523" r:id="rId24"/>
    <p:sldId id="525" r:id="rId25"/>
    <p:sldId id="524" r:id="rId26"/>
    <p:sldId id="500" r:id="rId27"/>
    <p:sldId id="526" r:id="rId28"/>
    <p:sldId id="578" r:id="rId29"/>
    <p:sldId id="501" r:id="rId30"/>
    <p:sldId id="503" r:id="rId31"/>
    <p:sldId id="527" r:id="rId32"/>
    <p:sldId id="502" r:id="rId33"/>
    <p:sldId id="530" r:id="rId34"/>
    <p:sldId id="531" r:id="rId35"/>
    <p:sldId id="532" r:id="rId36"/>
    <p:sldId id="504" r:id="rId37"/>
    <p:sldId id="505" r:id="rId38"/>
    <p:sldId id="533" r:id="rId39"/>
    <p:sldId id="534" r:id="rId40"/>
    <p:sldId id="506" r:id="rId41"/>
    <p:sldId id="535" r:id="rId42"/>
    <p:sldId id="536" r:id="rId43"/>
    <p:sldId id="539" r:id="rId44"/>
    <p:sldId id="537" r:id="rId45"/>
    <p:sldId id="507" r:id="rId46"/>
    <p:sldId id="540" r:id="rId47"/>
    <p:sldId id="541" r:id="rId48"/>
    <p:sldId id="574" r:id="rId49"/>
    <p:sldId id="508" r:id="rId50"/>
    <p:sldId id="542" r:id="rId51"/>
    <p:sldId id="543" r:id="rId52"/>
    <p:sldId id="544" r:id="rId53"/>
    <p:sldId id="509" r:id="rId54"/>
    <p:sldId id="545" r:id="rId55"/>
    <p:sldId id="546" r:id="rId56"/>
    <p:sldId id="547" r:id="rId57"/>
    <p:sldId id="522" r:id="rId58"/>
    <p:sldId id="549" r:id="rId59"/>
    <p:sldId id="560" r:id="rId60"/>
    <p:sldId id="558" r:id="rId61"/>
    <p:sldId id="563" r:id="rId62"/>
    <p:sldId id="564" r:id="rId63"/>
    <p:sldId id="565" r:id="rId64"/>
    <p:sldId id="566" r:id="rId65"/>
    <p:sldId id="570" r:id="rId66"/>
    <p:sldId id="567" r:id="rId67"/>
    <p:sldId id="562" r:id="rId68"/>
    <p:sldId id="559" r:id="rId69"/>
    <p:sldId id="575" r:id="rId70"/>
    <p:sldId id="576" r:id="rId71"/>
    <p:sldId id="571" r:id="rId72"/>
    <p:sldId id="266" r:id="rId7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4AF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01" autoAdjust="0"/>
    <p:restoredTop sz="82048" autoAdjust="0"/>
  </p:normalViewPr>
  <p:slideViewPr>
    <p:cSldViewPr snapToGrid="0">
      <p:cViewPr varScale="1">
        <p:scale>
          <a:sx n="66" d="100"/>
          <a:sy n="66" d="100"/>
        </p:scale>
        <p:origin x="1162" y="62"/>
      </p:cViewPr>
      <p:guideLst/>
    </p:cSldViewPr>
  </p:slideViewPr>
  <p:notesTextViewPr>
    <p:cViewPr>
      <p:scale>
        <a:sx n="1" d="1"/>
        <a:sy n="1" d="1"/>
      </p:scale>
      <p:origin x="0" y="0"/>
    </p:cViewPr>
  </p:notesTextViewPr>
  <p:sorterViewPr>
    <p:cViewPr>
      <p:scale>
        <a:sx n="100" d="100"/>
        <a:sy n="100" d="100"/>
      </p:scale>
      <p:origin x="0" y="-15758"/>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17A13E-60FF-453F-B712-D9BBD0C85FA1}" type="datetimeFigureOut">
              <a:rPr lang="en-US" smtClean="0"/>
              <a:t>2/19/2024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46C0E5-5FD0-48D4-A8DC-243893429241}" type="slidenum">
              <a:rPr lang="en-US" smtClean="0"/>
              <a:t>‹#›</a:t>
            </a:fld>
            <a:endParaRPr lang="en-US"/>
          </a:p>
        </p:txBody>
      </p:sp>
    </p:spTree>
    <p:extLst>
      <p:ext uri="{BB962C8B-B14F-4D97-AF65-F5344CB8AC3E}">
        <p14:creationId xmlns:p14="http://schemas.microsoft.com/office/powerpoint/2010/main" val="42912982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3" Type="http://schemas.openxmlformats.org/officeDocument/2006/relationships/hyperlink" Target="http://yourdomain.com/" TargetMode="External"/><Relationship Id="rId2" Type="http://schemas.openxmlformats.org/officeDocument/2006/relationships/slide" Target="../slides/slide29.xml"/><Relationship Id="rId1" Type="http://schemas.openxmlformats.org/officeDocument/2006/relationships/notesMaster" Target="../notesMasters/notesMaster1.xml"/><Relationship Id="rId4" Type="http://schemas.openxmlformats.org/officeDocument/2006/relationships/hyperlink" Target="http://yourdomain.com/Index" TargetMode="Externa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tuhocict.com/partial-page-trong-razor-pages-tai-su-dung-ui/" TargetMode="External"/><Relationship Id="rId2" Type="http://schemas.openxmlformats.org/officeDocument/2006/relationships/slide" Target="../slides/slide8.xml"/><Relationship Id="rId1" Type="http://schemas.openxmlformats.org/officeDocument/2006/relationships/notesMaster" Target="../notesMasters/notesMaster1.xml"/><Relationship Id="rId4" Type="http://schemas.openxmlformats.org/officeDocument/2006/relationships/hyperlink" Target="https://tuhocict.com/view-component-trong-razor-pages/" TargetMode="Externa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D46C0E5-5FD0-48D4-A8DC-243893429241}" type="slidenum">
              <a:rPr lang="en-US" smtClean="0"/>
              <a:t>1</a:t>
            </a:fld>
            <a:endParaRPr lang="en-US"/>
          </a:p>
        </p:txBody>
      </p:sp>
    </p:spTree>
    <p:extLst>
      <p:ext uri="{BB962C8B-B14F-4D97-AF65-F5344CB8AC3E}">
        <p14:creationId xmlns:p14="http://schemas.microsoft.com/office/powerpoint/2010/main" val="13399547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46C0E5-5FD0-48D4-A8DC-243893429241}" type="slidenum">
              <a:rPr lang="en-US" smtClean="0"/>
              <a:t>10</a:t>
            </a:fld>
            <a:endParaRPr lang="en-US"/>
          </a:p>
        </p:txBody>
      </p:sp>
    </p:spTree>
    <p:extLst>
      <p:ext uri="{BB962C8B-B14F-4D97-AF65-F5344CB8AC3E}">
        <p14:creationId xmlns:p14="http://schemas.microsoft.com/office/powerpoint/2010/main" val="41219410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46C0E5-5FD0-48D4-A8DC-243893429241}" type="slidenum">
              <a:rPr lang="en-US" smtClean="0"/>
              <a:t>11</a:t>
            </a:fld>
            <a:endParaRPr lang="en-US"/>
          </a:p>
        </p:txBody>
      </p:sp>
    </p:spTree>
    <p:extLst>
      <p:ext uri="{BB962C8B-B14F-4D97-AF65-F5344CB8AC3E}">
        <p14:creationId xmlns:p14="http://schemas.microsoft.com/office/powerpoint/2010/main" val="38929119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46C0E5-5FD0-48D4-A8DC-243893429241}" type="slidenum">
              <a:rPr lang="en-US" smtClean="0"/>
              <a:t>12</a:t>
            </a:fld>
            <a:endParaRPr lang="en-US"/>
          </a:p>
        </p:txBody>
      </p:sp>
    </p:spTree>
    <p:extLst>
      <p:ext uri="{BB962C8B-B14F-4D97-AF65-F5344CB8AC3E}">
        <p14:creationId xmlns:p14="http://schemas.microsoft.com/office/powerpoint/2010/main" val="30663259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Gi</a:t>
            </a:r>
            <a:r>
              <a:rPr lang="vi-VN" dirty="0"/>
              <a:t>ảm độ phức tạp</a:t>
            </a:r>
            <a:r>
              <a:rPr lang="en-US" dirty="0"/>
              <a:t> </a:t>
            </a:r>
            <a:r>
              <a:rPr lang="vi-VN" dirty="0"/>
              <a:t>giao diện người dùng, giúp dễ bảo trì hơn.</a:t>
            </a:r>
            <a:endParaRPr lang="en-US" dirty="0"/>
          </a:p>
          <a:p>
            <a:r>
              <a:rPr lang="en-US" dirty="0"/>
              <a:t>T</a:t>
            </a:r>
            <a:r>
              <a:rPr lang="vi-VN" dirty="0"/>
              <a:t>ạo điều kiện kiểm </a:t>
            </a:r>
            <a:r>
              <a:rPr lang="en-US" dirty="0"/>
              <a:t>thử</a:t>
            </a:r>
            <a:r>
              <a:rPr lang="vi-VN" dirty="0"/>
              <a:t> đơn vị tự động.</a:t>
            </a:r>
            <a:endParaRPr lang="en-US" dirty="0"/>
          </a:p>
          <a:p>
            <a:r>
              <a:rPr lang="en-US" dirty="0"/>
              <a:t>L</a:t>
            </a:r>
            <a:r>
              <a:rPr lang="vi-VN" dirty="0"/>
              <a:t>inh hoạt hơn trong đó thành viên có thể làm việc trên </a:t>
            </a:r>
            <a:r>
              <a:rPr lang="en-US" dirty="0"/>
              <a:t>view </a:t>
            </a:r>
            <a:r>
              <a:rPr lang="vi-VN" dirty="0"/>
              <a:t>trong khi thành viên khác có thể làm việc trên logic xử lý.</a:t>
            </a:r>
            <a:endParaRPr lang="en-US" dirty="0"/>
          </a:p>
          <a:p>
            <a:r>
              <a:rPr lang="en-US" dirty="0"/>
              <a:t>K</a:t>
            </a:r>
            <a:r>
              <a:rPr lang="vi-VN" dirty="0"/>
              <a:t>huyến khích các đơn vị mã nhỏ hơn, có thể tái sử dụng cho các mục đích cụ thể, giúp bảo trì và khả năng mở rộng.</a:t>
            </a:r>
            <a:endParaRPr lang="en-US" dirty="0"/>
          </a:p>
        </p:txBody>
      </p:sp>
      <p:sp>
        <p:nvSpPr>
          <p:cNvPr id="4" name="Slide Number Placeholder 3"/>
          <p:cNvSpPr>
            <a:spLocks noGrp="1"/>
          </p:cNvSpPr>
          <p:nvPr>
            <p:ph type="sldNum" sz="quarter" idx="10"/>
          </p:nvPr>
        </p:nvSpPr>
        <p:spPr/>
        <p:txBody>
          <a:bodyPr/>
          <a:lstStyle/>
          <a:p>
            <a:fld id="{DD46C0E5-5FD0-48D4-A8DC-243893429241}" type="slidenum">
              <a:rPr lang="en-US" smtClean="0"/>
              <a:t>13</a:t>
            </a:fld>
            <a:endParaRPr lang="en-US"/>
          </a:p>
        </p:txBody>
      </p:sp>
    </p:spTree>
    <p:extLst>
      <p:ext uri="{BB962C8B-B14F-4D97-AF65-F5344CB8AC3E}">
        <p14:creationId xmlns:p14="http://schemas.microsoft.com/office/powerpoint/2010/main" val="37083747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b="0" i="0" dirty="0">
                <a:solidFill>
                  <a:srgbClr val="212529"/>
                </a:solidFill>
                <a:effectLst/>
                <a:latin typeface="-apple-system"/>
              </a:rPr>
              <a:t>Trong lớp Model có các phương thức có tiền tố là On như </a:t>
            </a:r>
            <a:r>
              <a:rPr lang="vi-VN" dirty="0"/>
              <a:t>OnGet</a:t>
            </a:r>
            <a:r>
              <a:rPr lang="vi-VN" b="0" i="0" dirty="0">
                <a:solidFill>
                  <a:srgbClr val="212529"/>
                </a:solidFill>
                <a:effectLst/>
                <a:latin typeface="-apple-system"/>
              </a:rPr>
              <a:t>, </a:t>
            </a:r>
            <a:r>
              <a:rPr lang="vi-VN" dirty="0"/>
              <a:t>OnPost</a:t>
            </a:r>
            <a:r>
              <a:rPr lang="vi-VN" b="0" i="0" dirty="0">
                <a:solidFill>
                  <a:srgbClr val="212529"/>
                </a:solidFill>
                <a:effectLst/>
                <a:latin typeface="-apple-system"/>
              </a:rPr>
              <a:t>, </a:t>
            </a:r>
            <a:r>
              <a:rPr lang="vi-VN" dirty="0"/>
              <a:t>OnGetAsync</a:t>
            </a:r>
            <a:r>
              <a:rPr lang="vi-VN" b="0" i="0" dirty="0">
                <a:solidFill>
                  <a:srgbClr val="212529"/>
                </a:solidFill>
                <a:effectLst/>
                <a:latin typeface="-apple-system"/>
              </a:rPr>
              <a:t> ... thì chúng gọi là các </a:t>
            </a:r>
            <a:r>
              <a:rPr lang="vi-VN" b="1" i="0" dirty="0">
                <a:solidFill>
                  <a:srgbClr val="212529"/>
                </a:solidFill>
                <a:effectLst/>
                <a:latin typeface="-apple-system"/>
              </a:rPr>
              <a:t>handler</a:t>
            </a:r>
            <a:r>
              <a:rPr lang="vi-VN" b="0" i="0" dirty="0">
                <a:solidFill>
                  <a:srgbClr val="212529"/>
                </a:solidFill>
                <a:effectLst/>
                <a:latin typeface="-apple-system"/>
              </a:rPr>
              <a:t>. Phương thức này tự động chạy theo phương thức http truy cập (get, post, put ...).</a:t>
            </a:r>
            <a:endParaRPr lang="en-US" dirty="0"/>
          </a:p>
        </p:txBody>
      </p:sp>
      <p:sp>
        <p:nvSpPr>
          <p:cNvPr id="4" name="Slide Number Placeholder 3"/>
          <p:cNvSpPr>
            <a:spLocks noGrp="1"/>
          </p:cNvSpPr>
          <p:nvPr>
            <p:ph type="sldNum" sz="quarter" idx="10"/>
          </p:nvPr>
        </p:nvSpPr>
        <p:spPr/>
        <p:txBody>
          <a:bodyPr/>
          <a:lstStyle/>
          <a:p>
            <a:fld id="{DD46C0E5-5FD0-48D4-A8DC-243893429241}" type="slidenum">
              <a:rPr lang="en-US" smtClean="0"/>
              <a:t>14</a:t>
            </a:fld>
            <a:endParaRPr lang="en-US"/>
          </a:p>
        </p:txBody>
      </p:sp>
    </p:spTree>
    <p:extLst>
      <p:ext uri="{BB962C8B-B14F-4D97-AF65-F5344CB8AC3E}">
        <p14:creationId xmlns:p14="http://schemas.microsoft.com/office/powerpoint/2010/main" val="17307275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Razor Pages đôi khi được mô tả là triển khai mẫu MVVM (Model, View ViewModel). </a:t>
            </a:r>
            <a:r>
              <a:rPr lang="en-US" dirty="0"/>
              <a:t>Mẫu </a:t>
            </a:r>
            <a:r>
              <a:rPr lang="vi-VN" dirty="0"/>
              <a:t>MVVM được áp dụng cho ứng dụng trình bày và </a:t>
            </a:r>
            <a:r>
              <a:rPr lang="en-US" dirty="0"/>
              <a:t>modal </a:t>
            </a:r>
            <a:r>
              <a:rPr lang="vi-VN" dirty="0"/>
              <a:t>chia sẻ cùng một lớp.</a:t>
            </a:r>
            <a:endParaRPr lang="en-US" dirty="0"/>
          </a:p>
        </p:txBody>
      </p:sp>
      <p:sp>
        <p:nvSpPr>
          <p:cNvPr id="4" name="Slide Number Placeholder 3"/>
          <p:cNvSpPr>
            <a:spLocks noGrp="1"/>
          </p:cNvSpPr>
          <p:nvPr>
            <p:ph type="sldNum" sz="quarter" idx="10"/>
          </p:nvPr>
        </p:nvSpPr>
        <p:spPr/>
        <p:txBody>
          <a:bodyPr/>
          <a:lstStyle/>
          <a:p>
            <a:fld id="{DD46C0E5-5FD0-48D4-A8DC-243893429241}" type="slidenum">
              <a:rPr lang="en-US" smtClean="0"/>
              <a:t>15</a:t>
            </a:fld>
            <a:endParaRPr lang="en-US"/>
          </a:p>
        </p:txBody>
      </p:sp>
    </p:spTree>
    <p:extLst>
      <p:ext uri="{BB962C8B-B14F-4D97-AF65-F5344CB8AC3E}">
        <p14:creationId xmlns:p14="http://schemas.microsoft.com/office/powerpoint/2010/main" val="429094871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46C0E5-5FD0-48D4-A8DC-243893429241}" type="slidenum">
              <a:rPr lang="en-US" smtClean="0"/>
              <a:t>16</a:t>
            </a:fld>
            <a:endParaRPr lang="en-US"/>
          </a:p>
        </p:txBody>
      </p:sp>
    </p:spTree>
    <p:extLst>
      <p:ext uri="{BB962C8B-B14F-4D97-AF65-F5344CB8AC3E}">
        <p14:creationId xmlns:p14="http://schemas.microsoft.com/office/powerpoint/2010/main" val="411687026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Bất đồng bộ</a:t>
            </a:r>
          </a:p>
        </p:txBody>
      </p:sp>
      <p:sp>
        <p:nvSpPr>
          <p:cNvPr id="4" name="Slide Number Placeholder 3"/>
          <p:cNvSpPr>
            <a:spLocks noGrp="1"/>
          </p:cNvSpPr>
          <p:nvPr>
            <p:ph type="sldNum" sz="quarter" idx="10"/>
          </p:nvPr>
        </p:nvSpPr>
        <p:spPr/>
        <p:txBody>
          <a:bodyPr/>
          <a:lstStyle/>
          <a:p>
            <a:fld id="{DD46C0E5-5FD0-48D4-A8DC-243893429241}" type="slidenum">
              <a:rPr lang="en-US" smtClean="0"/>
              <a:t>17</a:t>
            </a:fld>
            <a:endParaRPr lang="en-US"/>
          </a:p>
        </p:txBody>
      </p:sp>
    </p:spTree>
    <p:extLst>
      <p:ext uri="{BB962C8B-B14F-4D97-AF65-F5344CB8AC3E}">
        <p14:creationId xmlns:p14="http://schemas.microsoft.com/office/powerpoint/2010/main" val="11272337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err="1">
                <a:solidFill>
                  <a:srgbClr val="212529"/>
                </a:solidFill>
                <a:effectLst/>
                <a:latin typeface="-apple-system"/>
              </a:rPr>
              <a:t>ViewData</a:t>
            </a:r>
            <a:r>
              <a:rPr lang="en-US" b="0" i="0" dirty="0">
                <a:solidFill>
                  <a:srgbClr val="212529"/>
                </a:solidFill>
                <a:effectLst/>
                <a:latin typeface="-apple-system"/>
              </a:rPr>
              <a:t> có kiểu </a:t>
            </a:r>
            <a:r>
              <a:rPr lang="en-US" dirty="0" err="1"/>
              <a:t>ViewDataDictionary</a:t>
            </a:r>
            <a:r>
              <a:rPr lang="en-US" b="0" i="0" dirty="0">
                <a:solidFill>
                  <a:srgbClr val="212529"/>
                </a:solidFill>
                <a:effectLst/>
                <a:latin typeface="-apple-system"/>
              </a:rPr>
              <a:t>, nó dùng để chuyển dữ liệu từ </a:t>
            </a:r>
            <a:r>
              <a:rPr lang="en-US" b="0" i="0" dirty="0" err="1">
                <a:solidFill>
                  <a:srgbClr val="212529"/>
                </a:solidFill>
                <a:effectLst/>
                <a:latin typeface="-apple-system"/>
              </a:rPr>
              <a:t>PageModel</a:t>
            </a:r>
            <a:r>
              <a:rPr lang="en-US" b="0" i="0" dirty="0">
                <a:solidFill>
                  <a:srgbClr val="212529"/>
                </a:solidFill>
                <a:effectLst/>
                <a:latin typeface="-apple-system"/>
              </a:rPr>
              <a:t> sang Razor</a:t>
            </a:r>
            <a:endParaRPr lang="en-US" dirty="0"/>
          </a:p>
        </p:txBody>
      </p:sp>
      <p:sp>
        <p:nvSpPr>
          <p:cNvPr id="4" name="Slide Number Placeholder 3"/>
          <p:cNvSpPr>
            <a:spLocks noGrp="1"/>
          </p:cNvSpPr>
          <p:nvPr>
            <p:ph type="sldNum" sz="quarter" idx="10"/>
          </p:nvPr>
        </p:nvSpPr>
        <p:spPr/>
        <p:txBody>
          <a:bodyPr/>
          <a:lstStyle/>
          <a:p>
            <a:fld id="{DD46C0E5-5FD0-48D4-A8DC-243893429241}" type="slidenum">
              <a:rPr lang="en-US" smtClean="0"/>
              <a:t>18</a:t>
            </a:fld>
            <a:endParaRPr lang="en-US"/>
          </a:p>
        </p:txBody>
      </p:sp>
    </p:spTree>
    <p:extLst>
      <p:ext uri="{BB962C8B-B14F-4D97-AF65-F5344CB8AC3E}">
        <p14:creationId xmlns:p14="http://schemas.microsoft.com/office/powerpoint/2010/main" val="182547052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b="0" i="0" dirty="0">
                <a:solidFill>
                  <a:srgbClr val="202124"/>
                </a:solidFill>
                <a:effectLst/>
                <a:latin typeface="arial" panose="020B0604020202020204" pitchFamily="34" charset="0"/>
              </a:rPr>
              <a:t>ViewBag</a:t>
            </a:r>
            <a:r>
              <a:rPr lang="en-US" b="0" i="0" dirty="0">
                <a:solidFill>
                  <a:srgbClr val="202124"/>
                </a:solidFill>
                <a:effectLst/>
                <a:latin typeface="arial" panose="020B0604020202020204" pitchFamily="34" charset="0"/>
              </a:rPr>
              <a:t>(lớp bao bọc </a:t>
            </a:r>
            <a:r>
              <a:rPr lang="en-US" b="0" i="0" dirty="0" err="1">
                <a:solidFill>
                  <a:srgbClr val="202124"/>
                </a:solidFill>
                <a:effectLst/>
                <a:latin typeface="arial" panose="020B0604020202020204" pitchFamily="34" charset="0"/>
              </a:rPr>
              <a:t>ViewData</a:t>
            </a:r>
            <a:r>
              <a:rPr lang="en-US" b="0" i="0" dirty="0">
                <a:solidFill>
                  <a:srgbClr val="202124"/>
                </a:solidFill>
                <a:effectLst/>
                <a:latin typeface="arial" panose="020B0604020202020204" pitchFamily="34" charset="0"/>
              </a:rPr>
              <a:t>)</a:t>
            </a:r>
            <a:r>
              <a:rPr lang="vi-VN" b="0" i="0" dirty="0">
                <a:solidFill>
                  <a:srgbClr val="202124"/>
                </a:solidFill>
                <a:effectLst/>
                <a:latin typeface="arial" panose="020B0604020202020204" pitchFamily="34" charset="0"/>
              </a:rPr>
              <a:t> </a:t>
            </a:r>
            <a:r>
              <a:rPr lang="vi-VN" b="1" i="0">
                <a:solidFill>
                  <a:srgbClr val="202124"/>
                </a:solidFill>
                <a:effectLst/>
                <a:latin typeface="arial" panose="020B0604020202020204" pitchFamily="34" charset="0"/>
              </a:rPr>
              <a:t>là thuộc </a:t>
            </a:r>
            <a:r>
              <a:rPr lang="vi-VN" b="1" i="0" dirty="0">
                <a:solidFill>
                  <a:srgbClr val="202124"/>
                </a:solidFill>
                <a:effectLst/>
                <a:latin typeface="arial" panose="020B0604020202020204" pitchFamily="34" charset="0"/>
              </a:rPr>
              <a:t>tính kiểu dynamic của lớp ControllerBase là lớp cơ sở của lớp Controller</a:t>
            </a:r>
            <a:endParaRPr lang="en-US" b="1" i="0" dirty="0">
              <a:solidFill>
                <a:srgbClr val="202124"/>
              </a:solidFill>
              <a:effectLst/>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17A2B8"/>
                </a:solidFill>
                <a:effectLst/>
                <a:latin typeface="-apple-system"/>
              </a:rPr>
              <a:t>Truyền dữ liệu Controller tới View với </a:t>
            </a:r>
            <a:r>
              <a:rPr lang="en-US" b="0" i="0" dirty="0" err="1">
                <a:solidFill>
                  <a:srgbClr val="17A2B8"/>
                </a:solidFill>
                <a:effectLst/>
                <a:latin typeface="-apple-system"/>
              </a:rPr>
              <a:t>ViewBag</a:t>
            </a:r>
            <a:r>
              <a:rPr lang="en-US" b="0" i="0" dirty="0">
                <a:solidFill>
                  <a:srgbClr val="17A2B8"/>
                </a:solidFill>
                <a:effectLst/>
                <a:latin typeface="-apple-system"/>
              </a:rPr>
              <a:t>. </a:t>
            </a:r>
            <a:r>
              <a:rPr lang="vi-VN" b="0" i="0" dirty="0">
                <a:solidFill>
                  <a:srgbClr val="24292F"/>
                </a:solidFill>
                <a:effectLst/>
                <a:latin typeface="Open Sans" panose="020B0606030504020204" pitchFamily="34" charset="0"/>
              </a:rPr>
              <a:t>Sử dụng ViewBag cũng tương tự như ViewData nhưng sẽ tiện lợi hơn vì nó không cần phải ép kiểu</a:t>
            </a:r>
            <a:endParaRPr lang="en-US" b="0" i="0" dirty="0">
              <a:solidFill>
                <a:srgbClr val="17A2B8"/>
              </a:solidFill>
              <a:effectLst/>
              <a:latin typeface="-apple-system"/>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vi-VN" b="1" i="0" dirty="0">
                <a:solidFill>
                  <a:srgbClr val="24292F"/>
                </a:solidFill>
                <a:effectLst/>
                <a:latin typeface="Open Sans" panose="020B0606030504020204" pitchFamily="34" charset="0"/>
              </a:rPr>
              <a:t>ViewBag </a:t>
            </a:r>
            <a:r>
              <a:rPr lang="vi-VN" b="0" i="0" dirty="0">
                <a:solidFill>
                  <a:srgbClr val="24292F"/>
                </a:solidFill>
                <a:effectLst/>
                <a:latin typeface="Open Sans" panose="020B0606030504020204" pitchFamily="34" charset="0"/>
              </a:rPr>
              <a:t>và </a:t>
            </a:r>
            <a:r>
              <a:rPr lang="vi-VN" b="1" i="0" dirty="0">
                <a:solidFill>
                  <a:srgbClr val="24292F"/>
                </a:solidFill>
                <a:effectLst/>
                <a:latin typeface="Open Sans" panose="020B0606030504020204" pitchFamily="34" charset="0"/>
              </a:rPr>
              <a:t>ViewData </a:t>
            </a:r>
            <a:r>
              <a:rPr lang="vi-VN" b="0" i="0" dirty="0">
                <a:solidFill>
                  <a:srgbClr val="24292F"/>
                </a:solidFill>
                <a:effectLst/>
                <a:latin typeface="Open Sans" panose="020B0606030504020204" pitchFamily="34" charset="0"/>
              </a:rPr>
              <a:t>chỉ được xử lý lúc </a:t>
            </a:r>
            <a:r>
              <a:rPr lang="vi-VN" b="0" i="1" dirty="0">
                <a:solidFill>
                  <a:srgbClr val="24292F"/>
                </a:solidFill>
                <a:effectLst/>
                <a:latin typeface="Open Sans" panose="020B0606030504020204" pitchFamily="34" charset="0"/>
              </a:rPr>
              <a:t>runtime </a:t>
            </a:r>
            <a:r>
              <a:rPr lang="vi-VN" b="0" i="0" dirty="0">
                <a:solidFill>
                  <a:srgbClr val="24292F"/>
                </a:solidFill>
                <a:effectLst/>
                <a:latin typeface="Open Sans" panose="020B0606030504020204" pitchFamily="34" charset="0"/>
              </a:rPr>
              <a:t>và sẽ không có kiểm tra kiểu dữ liệu lúc </a:t>
            </a:r>
            <a:r>
              <a:rPr lang="vi-VN" b="0" i="1" dirty="0">
                <a:solidFill>
                  <a:srgbClr val="24292F"/>
                </a:solidFill>
                <a:effectLst/>
                <a:latin typeface="Open Sans" panose="020B0606030504020204" pitchFamily="34" charset="0"/>
              </a:rPr>
              <a:t>compile-time </a:t>
            </a:r>
            <a:r>
              <a:rPr lang="vi-VN" b="0" i="0" dirty="0">
                <a:solidFill>
                  <a:srgbClr val="24292F"/>
                </a:solidFill>
                <a:effectLst/>
                <a:latin typeface="Open Sans" panose="020B0606030504020204" pitchFamily="34" charset="0"/>
              </a:rPr>
              <a:t>như viewmodel nên sẽ dễ bị lỗi hơn. Do đó chúng ta chỉ nên sử dụng chúng khi cần truyền một lượng dữ liệu nhỏ và dễ kiểm soát.</a:t>
            </a:r>
            <a:endParaRPr lang="en-US" b="0" i="0" dirty="0">
              <a:solidFill>
                <a:srgbClr val="17A2B8"/>
              </a:solidFill>
              <a:effectLst/>
              <a:latin typeface="-apple-system"/>
            </a:endParaRPr>
          </a:p>
        </p:txBody>
      </p:sp>
      <p:sp>
        <p:nvSpPr>
          <p:cNvPr id="4" name="Slide Number Placeholder 3"/>
          <p:cNvSpPr>
            <a:spLocks noGrp="1"/>
          </p:cNvSpPr>
          <p:nvPr>
            <p:ph type="sldNum" sz="quarter" idx="10"/>
          </p:nvPr>
        </p:nvSpPr>
        <p:spPr/>
        <p:txBody>
          <a:bodyPr/>
          <a:lstStyle/>
          <a:p>
            <a:fld id="{DD46C0E5-5FD0-48D4-A8DC-243893429241}" type="slidenum">
              <a:rPr lang="en-US" smtClean="0"/>
              <a:t>19</a:t>
            </a:fld>
            <a:endParaRPr lang="en-US"/>
          </a:p>
        </p:txBody>
      </p:sp>
    </p:spTree>
    <p:extLst>
      <p:ext uri="{BB962C8B-B14F-4D97-AF65-F5344CB8AC3E}">
        <p14:creationId xmlns:p14="http://schemas.microsoft.com/office/powerpoint/2010/main" val="12286303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46C0E5-5FD0-48D4-A8DC-243893429241}" type="slidenum">
              <a:rPr lang="en-US" smtClean="0"/>
              <a:t>2</a:t>
            </a:fld>
            <a:endParaRPr lang="en-US"/>
          </a:p>
        </p:txBody>
      </p:sp>
    </p:spTree>
    <p:extLst>
      <p:ext uri="{BB962C8B-B14F-4D97-AF65-F5344CB8AC3E}">
        <p14:creationId xmlns:p14="http://schemas.microsoft.com/office/powerpoint/2010/main" val="396751277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b="0" i="0" dirty="0">
                <a:solidFill>
                  <a:srgbClr val="202124"/>
                </a:solidFill>
                <a:effectLst/>
                <a:latin typeface="arial" panose="020B0604020202020204" pitchFamily="34" charset="0"/>
              </a:rPr>
              <a:t>Action result </a:t>
            </a:r>
            <a:r>
              <a:rPr lang="vi-VN" b="1" i="0" dirty="0">
                <a:solidFill>
                  <a:srgbClr val="202124"/>
                </a:solidFill>
                <a:effectLst/>
                <a:latin typeface="arial" panose="020B0604020202020204" pitchFamily="34" charset="0"/>
              </a:rPr>
              <a:t>là cách gọi chung của kết quả thực hiện của action</a:t>
            </a:r>
            <a:r>
              <a:rPr lang="vi-VN" b="0" i="0" dirty="0">
                <a:solidFill>
                  <a:srgbClr val="202124"/>
                </a:solidFill>
                <a:effectLst/>
                <a:latin typeface="arial" panose="020B0604020202020204" pitchFamily="34" charset="0"/>
              </a:rPr>
              <a:t>. Kết quả trả về của mỗi action có thể được biểu diễn ở dạng giao diện HTML, ở dạng dữ liệu (XML, JSON) hoặc các dạng thức đặc biệt khác</a:t>
            </a:r>
            <a:endParaRPr lang="en-US" dirty="0"/>
          </a:p>
        </p:txBody>
      </p:sp>
      <p:sp>
        <p:nvSpPr>
          <p:cNvPr id="4" name="Slide Number Placeholder 3"/>
          <p:cNvSpPr>
            <a:spLocks noGrp="1"/>
          </p:cNvSpPr>
          <p:nvPr>
            <p:ph type="sldNum" sz="quarter" idx="10"/>
          </p:nvPr>
        </p:nvSpPr>
        <p:spPr/>
        <p:txBody>
          <a:bodyPr/>
          <a:lstStyle/>
          <a:p>
            <a:fld id="{DD46C0E5-5FD0-48D4-A8DC-243893429241}" type="slidenum">
              <a:rPr lang="en-US" smtClean="0"/>
              <a:t>20</a:t>
            </a:fld>
            <a:endParaRPr lang="en-US"/>
          </a:p>
        </p:txBody>
      </p:sp>
    </p:spTree>
    <p:extLst>
      <p:ext uri="{BB962C8B-B14F-4D97-AF65-F5344CB8AC3E}">
        <p14:creationId xmlns:p14="http://schemas.microsoft.com/office/powerpoint/2010/main" val="39587474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vi-VN" b="0" i="0">
                <a:solidFill>
                  <a:srgbClr val="050E17"/>
                </a:solidFill>
                <a:effectLst/>
                <a:latin typeface="-apple-system"/>
              </a:rPr>
              <a:t>Lớp ActionResult đại diện cho kết quả trả về từ một hành động (action) trong điều khiển (controller) của ứng dụng web. Lớp này cung cấp một cách tiêu chuẩn và linh hoạt để xử lý và trả về dữ liệu cho người dùng cuối. Với hơn ba chục lớp ActionResult khác nhau, ASP.NET Core cung cấp cho các nhà phát triển nhiều lựa chọn để xử lý các yêu cầu khác nhau từ phía người dùng.</a:t>
            </a:r>
          </a:p>
          <a:p>
            <a:pPr algn="l"/>
            <a:r>
              <a:rPr lang="vi-VN" b="0" i="0">
                <a:solidFill>
                  <a:srgbClr val="050E17"/>
                </a:solidFill>
                <a:effectLst/>
                <a:latin typeface="-apple-system"/>
              </a:rPr>
              <a:t>Ví dụ, khi hành động trong một điều khiển được thực thi, kết quả trả về có thể bao gồm dữ liệu JSON hoặc XML, hoặc có thể là một tệp để tải xuống, hoặc có thể chuyển hướng đến một trang khác. Những lớp ActionResult được cung cấp trong ASP.NET Core giúp các nhà phát triển xử lý các yêu cầu này một cách dễ dàng và hiệu quả.</a:t>
            </a:r>
          </a:p>
          <a:p>
            <a:endParaRPr lang="en-US" dirty="0"/>
          </a:p>
        </p:txBody>
      </p:sp>
      <p:sp>
        <p:nvSpPr>
          <p:cNvPr id="4" name="Slide Number Placeholder 3"/>
          <p:cNvSpPr>
            <a:spLocks noGrp="1"/>
          </p:cNvSpPr>
          <p:nvPr>
            <p:ph type="sldNum" sz="quarter" idx="10"/>
          </p:nvPr>
        </p:nvSpPr>
        <p:spPr/>
        <p:txBody>
          <a:bodyPr/>
          <a:lstStyle/>
          <a:p>
            <a:fld id="{DD46C0E5-5FD0-48D4-A8DC-243893429241}" type="slidenum">
              <a:rPr lang="en-US" smtClean="0"/>
              <a:t>21</a:t>
            </a:fld>
            <a:endParaRPr lang="en-US"/>
          </a:p>
        </p:txBody>
      </p:sp>
    </p:spTree>
    <p:extLst>
      <p:ext uri="{BB962C8B-B14F-4D97-AF65-F5344CB8AC3E}">
        <p14:creationId xmlns:p14="http://schemas.microsoft.com/office/powerpoint/2010/main" val="264817989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46C0E5-5FD0-48D4-A8DC-243893429241}" type="slidenum">
              <a:rPr lang="en-US" smtClean="0"/>
              <a:t>22</a:t>
            </a:fld>
            <a:endParaRPr lang="en-US"/>
          </a:p>
        </p:txBody>
      </p:sp>
    </p:spTree>
    <p:extLst>
      <p:ext uri="{BB962C8B-B14F-4D97-AF65-F5344CB8AC3E}">
        <p14:creationId xmlns:p14="http://schemas.microsoft.com/office/powerpoint/2010/main" val="69454701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46C0E5-5FD0-48D4-A8DC-243893429241}" type="slidenum">
              <a:rPr lang="en-US" smtClean="0"/>
              <a:t>23</a:t>
            </a:fld>
            <a:endParaRPr lang="en-US"/>
          </a:p>
        </p:txBody>
      </p:sp>
    </p:spTree>
    <p:extLst>
      <p:ext uri="{BB962C8B-B14F-4D97-AF65-F5344CB8AC3E}">
        <p14:creationId xmlns:p14="http://schemas.microsoft.com/office/powerpoint/2010/main" val="278610890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46C0E5-5FD0-48D4-A8DC-243893429241}" type="slidenum">
              <a:rPr lang="en-US" smtClean="0"/>
              <a:t>24</a:t>
            </a:fld>
            <a:endParaRPr lang="en-US"/>
          </a:p>
        </p:txBody>
      </p:sp>
    </p:spTree>
    <p:extLst>
      <p:ext uri="{BB962C8B-B14F-4D97-AF65-F5344CB8AC3E}">
        <p14:creationId xmlns:p14="http://schemas.microsoft.com/office/powerpoint/2010/main" val="389895780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46C0E5-5FD0-48D4-A8DC-243893429241}" type="slidenum">
              <a:rPr lang="en-US" smtClean="0"/>
              <a:t>25</a:t>
            </a:fld>
            <a:endParaRPr lang="en-US"/>
          </a:p>
        </p:txBody>
      </p:sp>
    </p:spTree>
    <p:extLst>
      <p:ext uri="{BB962C8B-B14F-4D97-AF65-F5344CB8AC3E}">
        <p14:creationId xmlns:p14="http://schemas.microsoft.com/office/powerpoint/2010/main" val="55032970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vi-VN" b="0" i="0">
                <a:solidFill>
                  <a:srgbClr val="050E17"/>
                </a:solidFill>
                <a:effectLst/>
                <a:latin typeface="-apple-system"/>
              </a:rPr>
              <a:t>View Components trong ASP.NET Core có vai trò tương tự như Tag Helpers và Partial Pages. Tất cả đều là tạo ra các phần HTML.</a:t>
            </a:r>
          </a:p>
          <a:p>
            <a:pPr algn="l"/>
            <a:r>
              <a:rPr lang="vi-VN" b="0" i="0">
                <a:solidFill>
                  <a:srgbClr val="050E17"/>
                </a:solidFill>
                <a:effectLst/>
                <a:latin typeface="-apple-system"/>
              </a:rPr>
              <a:t>Tuy nhiên, View Components </a:t>
            </a:r>
            <a:r>
              <a:rPr lang="vi-VN" b="1" i="0">
                <a:solidFill>
                  <a:srgbClr val="050E17"/>
                </a:solidFill>
                <a:effectLst/>
                <a:latin typeface="-apple-system"/>
              </a:rPr>
              <a:t>được khuyến khích sử dụng thay </a:t>
            </a:r>
            <a:r>
              <a:rPr lang="vi-VN" b="0" i="0">
                <a:solidFill>
                  <a:srgbClr val="050E17"/>
                </a:solidFill>
                <a:effectLst/>
                <a:latin typeface="-apple-system"/>
              </a:rPr>
              <a:t>cho Partial Pages hoặc Tag Helpers khi có bất kỳ hình thức logic nào được yêu cầu để lấy dữ liệu để bao gồm trong đoạn mã HTML kết quả, đặc biệt là các cuộc gọi đến tài nguyên bên ngoài như một tệp, cơ sở dữ liệu hoặc dịch vụ web. View Components cũng giúp cho việc kiểm thử đơn vị (unit testing) trở nên dễ dàng hơn.</a:t>
            </a:r>
          </a:p>
          <a:p>
            <a:pPr algn="l"/>
            <a:r>
              <a:rPr lang="vi-VN" b="0" i="0">
                <a:solidFill>
                  <a:srgbClr val="050E17"/>
                </a:solidFill>
                <a:effectLst/>
                <a:latin typeface="-apple-system"/>
              </a:rPr>
              <a:t>View Components đặc biệt hữu ích cho các tính năng được điều khiển bởi dữ liệu trong trang layout (layout page) mà không có bất kỳ lớp trang hay điều khiển nào liên quan. Ví dụ, bạn có thể sử dụng View Components để hiển thị danh sách các sản phẩm mới nhất trên một thanh bên của ứng dụng web của bạn.</a:t>
            </a:r>
          </a:p>
          <a:p>
            <a:endParaRPr lang="en-US" dirty="0"/>
          </a:p>
        </p:txBody>
      </p:sp>
      <p:sp>
        <p:nvSpPr>
          <p:cNvPr id="4" name="Slide Number Placeholder 3"/>
          <p:cNvSpPr>
            <a:spLocks noGrp="1"/>
          </p:cNvSpPr>
          <p:nvPr>
            <p:ph type="sldNum" sz="quarter" idx="10"/>
          </p:nvPr>
        </p:nvSpPr>
        <p:spPr/>
        <p:txBody>
          <a:bodyPr/>
          <a:lstStyle/>
          <a:p>
            <a:fld id="{DD46C0E5-5FD0-48D4-A8DC-243893429241}" type="slidenum">
              <a:rPr lang="en-US" smtClean="0"/>
              <a:t>26</a:t>
            </a:fld>
            <a:endParaRPr lang="en-US"/>
          </a:p>
        </p:txBody>
      </p:sp>
    </p:spTree>
    <p:extLst>
      <p:ext uri="{BB962C8B-B14F-4D97-AF65-F5344CB8AC3E}">
        <p14:creationId xmlns:p14="http://schemas.microsoft.com/office/powerpoint/2010/main" val="241312514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vi-VN" b="0" i="0">
                <a:solidFill>
                  <a:srgbClr val="050E17"/>
                </a:solidFill>
                <a:effectLst/>
                <a:latin typeface="-apple-system"/>
              </a:rPr>
              <a:t>View Components bao gồm tệp lớp (class file) và một tệp định dạng .cshtml. Tệp lớp chứa các logic để tạo ra mô hình (model). Nó có thể được coi như một mini-controller, tương tự như tệp Razor PageModel được coi là điều khiển (controller). Tệp định dạng .cshtml chứa mẫu được sử dụng để tạo HTML để được chèn vào trang web (page) mà chứa view component đó.</a:t>
            </a:r>
          </a:p>
          <a:p>
            <a:pPr algn="l"/>
            <a:r>
              <a:rPr lang="vi-VN" b="0" i="0">
                <a:solidFill>
                  <a:srgbClr val="050E17"/>
                </a:solidFill>
                <a:effectLst/>
                <a:latin typeface="-apple-system"/>
              </a:rPr>
              <a:t>Tệp lớp phải tuân thủ các quy tắc sau:</a:t>
            </a:r>
          </a:p>
          <a:p>
            <a:pPr algn="l">
              <a:buFont typeface="Arial" panose="020B0604020202020204" pitchFamily="34" charset="0"/>
              <a:buChar char="•"/>
            </a:pPr>
            <a:r>
              <a:rPr lang="vi-VN" b="0" i="0">
                <a:solidFill>
                  <a:srgbClr val="050E17"/>
                </a:solidFill>
                <a:effectLst/>
                <a:latin typeface="-apple-system"/>
              </a:rPr>
              <a:t>Nó phải kế thừa từ lớp ViewComponent.</a:t>
            </a:r>
          </a:p>
          <a:p>
            <a:pPr algn="l">
              <a:buFont typeface="Arial" panose="020B0604020202020204" pitchFamily="34" charset="0"/>
              <a:buChar char="•"/>
            </a:pPr>
            <a:r>
              <a:rPr lang="vi-VN" b="0" i="0">
                <a:solidFill>
                  <a:srgbClr val="050E17"/>
                </a:solidFill>
                <a:effectLst/>
                <a:latin typeface="-apple-system"/>
              </a:rPr>
              <a:t>Nó phải có "ViewComponent" làm hậu tố cho tên lớp hoặc nó phải được trang trí bằng thuộc tính [ViewComponent].</a:t>
            </a:r>
          </a:p>
          <a:p>
            <a:pPr algn="l">
              <a:buFont typeface="Arial" panose="020B0604020202020204" pitchFamily="34" charset="0"/>
              <a:buChar char="•"/>
            </a:pPr>
            <a:r>
              <a:rPr lang="vi-VN" b="0" i="0">
                <a:solidFill>
                  <a:srgbClr val="050E17"/>
                </a:solidFill>
                <a:effectLst/>
                <a:latin typeface="-apple-system"/>
              </a:rPr>
              <a:t>Nó phải triển khai một phương thức có tên Invoke và có kiểu trả về là IViewComponentResult.</a:t>
            </a:r>
          </a:p>
          <a:p>
            <a:pPr algn="l"/>
            <a:r>
              <a:rPr lang="vi-VN" b="0" i="0">
                <a:solidFill>
                  <a:srgbClr val="050E17"/>
                </a:solidFill>
                <a:effectLst/>
                <a:latin typeface="-apple-system"/>
              </a:rPr>
              <a:t>Khi một view component được gọi từ một trang web, nó sẽ gọi phương thức Invoke của tệp lớp và trả về kết quả HTML được tạo ra bởi tệp định dạng .cshtml tương ứng. Kết quả sẽ được chèn vào trang web tại vị trí mà view component đã được đặt.</a:t>
            </a:r>
          </a:p>
          <a:p>
            <a:endParaRPr lang="en-US" dirty="0"/>
          </a:p>
        </p:txBody>
      </p:sp>
      <p:sp>
        <p:nvSpPr>
          <p:cNvPr id="4" name="Slide Number Placeholder 3"/>
          <p:cNvSpPr>
            <a:spLocks noGrp="1"/>
          </p:cNvSpPr>
          <p:nvPr>
            <p:ph type="sldNum" sz="quarter" idx="10"/>
          </p:nvPr>
        </p:nvSpPr>
        <p:spPr/>
        <p:txBody>
          <a:bodyPr/>
          <a:lstStyle/>
          <a:p>
            <a:fld id="{DD46C0E5-5FD0-48D4-A8DC-243893429241}" type="slidenum">
              <a:rPr lang="en-US" smtClean="0"/>
              <a:t>27</a:t>
            </a:fld>
            <a:endParaRPr lang="en-US"/>
          </a:p>
        </p:txBody>
      </p:sp>
    </p:spTree>
    <p:extLst>
      <p:ext uri="{BB962C8B-B14F-4D97-AF65-F5344CB8AC3E}">
        <p14:creationId xmlns:p14="http://schemas.microsoft.com/office/powerpoint/2010/main" val="198886445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vi-VN" b="0" i="0">
                <a:solidFill>
                  <a:srgbClr val="050E17"/>
                </a:solidFill>
                <a:effectLst/>
                <a:latin typeface="-apple-system"/>
              </a:rPr>
              <a:t>Routing trong Razor Pages là hệ thống kết hợp các URL với các trang Razor Pages (phù hợp URL với đường dẫn tệp, bắt đầu từ thư mục gốc Razor Pages).</a:t>
            </a:r>
          </a:p>
          <a:p>
            <a:pPr algn="l"/>
            <a:r>
              <a:rPr lang="vi-VN" b="0" i="0">
                <a:solidFill>
                  <a:srgbClr val="050E17"/>
                </a:solidFill>
                <a:effectLst/>
                <a:latin typeface="-apple-system"/>
              </a:rPr>
              <a:t>Khi một ứng dụng Razor Pages khởi động, một bộ sưu tập các Route Attribute được xây dựng, sử dụng các đường dẫn tệp và thư mục có gốc ở thư mục Pages làm cơ sở cho mẫu của mỗi route.</a:t>
            </a:r>
          </a:p>
          <a:p>
            <a:pPr algn="l"/>
            <a:r>
              <a:rPr lang="vi-VN" b="0" i="0">
                <a:solidFill>
                  <a:srgbClr val="050E17"/>
                </a:solidFill>
                <a:effectLst/>
                <a:latin typeface="-apple-system"/>
              </a:rPr>
              <a:t>Ví dụ, nếu bạn có một trang Razor Pages có tên Index.cshtml, bạn có thể truy cập nó bằng cách duyệt đến </a:t>
            </a:r>
            <a:r>
              <a:rPr lang="vi-VN" b="0" i="0" u="none" strike="noStrike">
                <a:solidFill>
                  <a:srgbClr val="050E17"/>
                </a:solidFill>
                <a:effectLst/>
                <a:latin typeface="-apple-system"/>
                <a:hlinkClick r:id="rId3"/>
              </a:rPr>
              <a:t>http://yourdomain.com/</a:t>
            </a:r>
            <a:r>
              <a:rPr lang="vi-VN" b="0" i="0">
                <a:solidFill>
                  <a:srgbClr val="050E17"/>
                </a:solidFill>
                <a:effectLst/>
                <a:latin typeface="-apple-system"/>
              </a:rPr>
              <a:t> và </a:t>
            </a:r>
            <a:r>
              <a:rPr lang="vi-VN" b="0" i="0" u="none" strike="noStrike">
                <a:solidFill>
                  <a:srgbClr val="050E17"/>
                </a:solidFill>
                <a:effectLst/>
                <a:latin typeface="-apple-system"/>
                <a:hlinkClick r:id="rId4"/>
              </a:rPr>
              <a:t>http://yourdomain.com/Index</a:t>
            </a:r>
            <a:r>
              <a:rPr lang="vi-VN" b="0" i="0">
                <a:solidFill>
                  <a:srgbClr val="050E17"/>
                </a:solidFill>
                <a:effectLst/>
                <a:latin typeface="-apple-system"/>
              </a:rPr>
              <a:t>.</a:t>
            </a:r>
          </a:p>
          <a:p>
            <a:pPr algn="l"/>
            <a:r>
              <a:rPr lang="vi-VN" b="0" i="0">
                <a:solidFill>
                  <a:srgbClr val="050E17"/>
                </a:solidFill>
                <a:effectLst/>
                <a:latin typeface="-apple-system"/>
              </a:rPr>
              <a:t>Nếu bạn tạo một thư mục có tên Demo và thêm một tệp có tên Index.cshtml vào đó, thì thêm hai route nữa sẽ được định nghĩa với các mẫu sau đây: "Demo", "Demo/Index".</a:t>
            </a:r>
          </a:p>
          <a:p>
            <a:endParaRPr lang="en-US" dirty="0"/>
          </a:p>
        </p:txBody>
      </p:sp>
      <p:sp>
        <p:nvSpPr>
          <p:cNvPr id="4" name="Slide Number Placeholder 3"/>
          <p:cNvSpPr>
            <a:spLocks noGrp="1"/>
          </p:cNvSpPr>
          <p:nvPr>
            <p:ph type="sldNum" sz="quarter" idx="10"/>
          </p:nvPr>
        </p:nvSpPr>
        <p:spPr/>
        <p:txBody>
          <a:bodyPr/>
          <a:lstStyle/>
          <a:p>
            <a:fld id="{DD46C0E5-5FD0-48D4-A8DC-243893429241}" type="slidenum">
              <a:rPr lang="en-US" smtClean="0"/>
              <a:t>29</a:t>
            </a:fld>
            <a:endParaRPr lang="en-US"/>
          </a:p>
        </p:txBody>
      </p:sp>
    </p:spTree>
    <p:extLst>
      <p:ext uri="{BB962C8B-B14F-4D97-AF65-F5344CB8AC3E}">
        <p14:creationId xmlns:p14="http://schemas.microsoft.com/office/powerpoint/2010/main" val="193126988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a:solidFill>
                  <a:srgbClr val="050E17"/>
                </a:solidFill>
                <a:effectLst/>
                <a:latin typeface="-apple-system"/>
              </a:rPr>
              <a:t>T</a:t>
            </a:r>
            <a:r>
              <a:rPr lang="vi-VN" b="0" i="0">
                <a:solidFill>
                  <a:srgbClr val="050E17"/>
                </a:solidFill>
                <a:effectLst/>
                <a:latin typeface="-apple-system"/>
              </a:rPr>
              <a:t>rong ứng dụng web Razor Pages, không có tệp Startup.cs mặc định. Tệp Startup.cs là một thành phần của ứng dụng web ASP.NET Core, và được sử dụng để cấu hình các dịch vụ và các middleware cho ứng dụng.</a:t>
            </a:r>
          </a:p>
          <a:p>
            <a:pPr algn="l"/>
            <a:r>
              <a:rPr lang="vi-VN" b="0" i="0">
                <a:solidFill>
                  <a:srgbClr val="050E17"/>
                </a:solidFill>
                <a:effectLst/>
                <a:latin typeface="-apple-system"/>
              </a:rPr>
              <a:t>Vì Razor Pages là phần của framework ASP.NET Core, vì vậy các tệp Startup.cs và Program.cs có thể được tạo và sử dụng trong ứng dụng Razor Pages nếu cần thiết. Tuy nhiên, trong hầu hết các trường hợp, các cấu hình được thực hiện trong tệp Startup.cs của ứng dụng chính sẽ đủ để hỗ trợ Razor Pages mà không cần phải cấu hình thêm.</a:t>
            </a:r>
          </a:p>
          <a:p>
            <a:endParaRPr lang="en-US" dirty="0"/>
          </a:p>
        </p:txBody>
      </p:sp>
      <p:sp>
        <p:nvSpPr>
          <p:cNvPr id="4" name="Slide Number Placeholder 3"/>
          <p:cNvSpPr>
            <a:spLocks noGrp="1"/>
          </p:cNvSpPr>
          <p:nvPr>
            <p:ph type="sldNum" sz="quarter" idx="10"/>
          </p:nvPr>
        </p:nvSpPr>
        <p:spPr/>
        <p:txBody>
          <a:bodyPr/>
          <a:lstStyle/>
          <a:p>
            <a:fld id="{DD46C0E5-5FD0-48D4-A8DC-243893429241}" type="slidenum">
              <a:rPr lang="en-US" smtClean="0"/>
              <a:t>30</a:t>
            </a:fld>
            <a:endParaRPr lang="en-US"/>
          </a:p>
        </p:txBody>
      </p:sp>
    </p:spTree>
    <p:extLst>
      <p:ext uri="{BB962C8B-B14F-4D97-AF65-F5344CB8AC3E}">
        <p14:creationId xmlns:p14="http://schemas.microsoft.com/office/powerpoint/2010/main" val="20353799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0" dirty="0">
                <a:solidFill>
                  <a:srgbClr val="5F6368"/>
                </a:solidFill>
                <a:effectLst/>
                <a:latin typeface="arial" panose="020B0604020202020204" pitchFamily="34" charset="0"/>
              </a:rPr>
              <a:t>Razor Pages là</a:t>
            </a:r>
            <a:r>
              <a:rPr lang="en-US" b="0" i="0" dirty="0">
                <a:solidFill>
                  <a:srgbClr val="4D5156"/>
                </a:solidFill>
                <a:effectLst/>
                <a:latin typeface="arial" panose="020B0604020202020204" pitchFamily="34" charset="0"/>
              </a:rPr>
              <a:t> một trong các framework dành cho xây dựng ứng dụng web bên trên </a:t>
            </a:r>
            <a:r>
              <a:rPr lang="en-US" b="1" i="0" dirty="0">
                <a:solidFill>
                  <a:srgbClr val="5F6368"/>
                </a:solidFill>
                <a:effectLst/>
                <a:latin typeface="arial" panose="020B0604020202020204" pitchFamily="34" charset="0"/>
              </a:rPr>
              <a:t>ASP</a:t>
            </a:r>
            <a:r>
              <a:rPr lang="en-US" b="0" i="0" dirty="0">
                <a:solidFill>
                  <a:srgbClr val="4D5156"/>
                </a:solidFill>
                <a:effectLst/>
                <a:latin typeface="arial" panose="020B0604020202020204" pitchFamily="34" charset="0"/>
              </a:rPr>
              <a:t>.</a:t>
            </a:r>
            <a:r>
              <a:rPr lang="en-US" b="1" i="0" dirty="0">
                <a:solidFill>
                  <a:srgbClr val="5F6368"/>
                </a:solidFill>
                <a:effectLst/>
                <a:latin typeface="arial" panose="020B0604020202020204" pitchFamily="34" charset="0"/>
              </a:rPr>
              <a:t>NET</a:t>
            </a:r>
            <a:r>
              <a:rPr lang="en-US" b="0" i="0" dirty="0">
                <a:solidFill>
                  <a:srgbClr val="4D5156"/>
                </a:solidFill>
                <a:effectLst/>
                <a:latin typeface="arial" panose="020B0604020202020204" pitchFamily="34" charset="0"/>
              </a:rPr>
              <a:t> Core(nhẹ và linh hoạt)</a:t>
            </a:r>
          </a:p>
          <a:p>
            <a:r>
              <a:rPr lang="en-US" b="1" i="0" dirty="0">
                <a:solidFill>
                  <a:srgbClr val="5F6368"/>
                </a:solidFill>
                <a:effectLst/>
                <a:latin typeface="arial" panose="020B0604020202020204" pitchFamily="34" charset="0"/>
              </a:rPr>
              <a:t>Razor Pages</a:t>
            </a:r>
            <a:r>
              <a:rPr lang="en-US" b="0" i="0" dirty="0">
                <a:solidFill>
                  <a:srgbClr val="222222"/>
                </a:solidFill>
                <a:effectLst/>
                <a:latin typeface="Verdana" panose="020B0604030504040204" pitchFamily="34" charset="0"/>
              </a:rPr>
              <a:t> thể hiện cách tiếp cận và mô hình lập trình riêng trong phát triển ứng dụng web: lấy trang làm trung tâm</a:t>
            </a:r>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3</a:t>
            </a:fld>
            <a:endParaRPr lang="en-US"/>
          </a:p>
        </p:txBody>
      </p:sp>
    </p:spTree>
    <p:extLst>
      <p:ext uri="{BB962C8B-B14F-4D97-AF65-F5344CB8AC3E}">
        <p14:creationId xmlns:p14="http://schemas.microsoft.com/office/powerpoint/2010/main" val="105970365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46C0E5-5FD0-48D4-A8DC-243893429241}" type="slidenum">
              <a:rPr lang="en-US" smtClean="0"/>
              <a:t>31</a:t>
            </a:fld>
            <a:endParaRPr lang="en-US"/>
          </a:p>
        </p:txBody>
      </p:sp>
    </p:spTree>
    <p:extLst>
      <p:ext uri="{BB962C8B-B14F-4D97-AF65-F5344CB8AC3E}">
        <p14:creationId xmlns:p14="http://schemas.microsoft.com/office/powerpoint/2010/main" val="40673745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46C0E5-5FD0-48D4-A8DC-243893429241}" type="slidenum">
              <a:rPr lang="en-US" smtClean="0"/>
              <a:t>32</a:t>
            </a:fld>
            <a:endParaRPr lang="en-US"/>
          </a:p>
        </p:txBody>
      </p:sp>
    </p:spTree>
    <p:extLst>
      <p:ext uri="{BB962C8B-B14F-4D97-AF65-F5344CB8AC3E}">
        <p14:creationId xmlns:p14="http://schemas.microsoft.com/office/powerpoint/2010/main" val="382993289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46C0E5-5FD0-48D4-A8DC-243893429241}" type="slidenum">
              <a:rPr lang="en-US" smtClean="0"/>
              <a:t>33</a:t>
            </a:fld>
            <a:endParaRPr lang="en-US"/>
          </a:p>
        </p:txBody>
      </p:sp>
    </p:spTree>
    <p:extLst>
      <p:ext uri="{BB962C8B-B14F-4D97-AF65-F5344CB8AC3E}">
        <p14:creationId xmlns:p14="http://schemas.microsoft.com/office/powerpoint/2010/main" val="135266906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46C0E5-5FD0-48D4-A8DC-243893429241}" type="slidenum">
              <a:rPr lang="en-US" smtClean="0"/>
              <a:t>34</a:t>
            </a:fld>
            <a:endParaRPr lang="en-US"/>
          </a:p>
        </p:txBody>
      </p:sp>
    </p:spTree>
    <p:extLst>
      <p:ext uri="{BB962C8B-B14F-4D97-AF65-F5344CB8AC3E}">
        <p14:creationId xmlns:p14="http://schemas.microsoft.com/office/powerpoint/2010/main" val="111909876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46C0E5-5FD0-48D4-A8DC-243893429241}" type="slidenum">
              <a:rPr lang="en-US" smtClean="0"/>
              <a:t>35</a:t>
            </a:fld>
            <a:endParaRPr lang="en-US"/>
          </a:p>
        </p:txBody>
      </p:sp>
    </p:spTree>
    <p:extLst>
      <p:ext uri="{BB962C8B-B14F-4D97-AF65-F5344CB8AC3E}">
        <p14:creationId xmlns:p14="http://schemas.microsoft.com/office/powerpoint/2010/main" val="403614612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vi-VN" b="0" i="0">
                <a:solidFill>
                  <a:srgbClr val="050E17"/>
                </a:solidFill>
                <a:effectLst/>
                <a:latin typeface="-apple-system"/>
              </a:rPr>
              <a:t>Dependency Injection (DI) là kỹ thuật được sử dụng để giảm kết nối chặt chẽ của phần mềm thông qua phân tách các vấn đề. DI khuyến khích phát triển các thành phần riêng biệt cho các nhiệm vụ cụ thể, sau đó được chèn vào trong các lớp cần sử dụng chức năng của chúng. Điều này dẫn đến ứng dụng dễ bảo trì và kiểm thử hơn.</a:t>
            </a:r>
          </a:p>
          <a:p>
            <a:pPr algn="l"/>
            <a:r>
              <a:rPr lang="vi-VN" b="0" i="0">
                <a:solidFill>
                  <a:srgbClr val="050E17"/>
                </a:solidFill>
                <a:effectLst/>
                <a:latin typeface="-apple-system"/>
              </a:rPr>
              <a:t>Trong ngữ cảnh của ứng dụng Razor Pages, DI khuyến khích phát triển các thành phần riêng biệt cho các tác vụ cụ thể, như các dịch vụ, lớp dữ liệu và các thành phần khác, và sau đó sử dụng DI để chèn chúng vào các lớp cần sử dụng chức năng của chúng. Điều này giúp giảm sự phụ thuộc giữa các thành phần của ứng dụng và giúp giảm sự phụ thuộc của lớp cụ thể vào các thành phần cụ thể.</a:t>
            </a:r>
          </a:p>
          <a:p>
            <a:pPr algn="l"/>
            <a:r>
              <a:rPr lang="vi-VN" b="0" i="0">
                <a:solidFill>
                  <a:srgbClr val="050E17"/>
                </a:solidFill>
                <a:effectLst/>
                <a:latin typeface="-apple-system"/>
              </a:rPr>
              <a:t>Việc sử dụng DI trong Razor Pages cũng giúp cho ứng dụng dễ bảo trì và kiểm thử hơn. Bằng cách chia các chức năng của ứng dụng thành các thành phần độc lập, bạn có thể kiểm tra các thành phần theo cách riêng lẻ và xác định lỗi một cách dễ dàng hơn.</a:t>
            </a:r>
          </a:p>
          <a:p>
            <a:pPr algn="l"/>
            <a:r>
              <a:rPr lang="vi-VN" b="0" i="0">
                <a:solidFill>
                  <a:srgbClr val="050E17"/>
                </a:solidFill>
                <a:effectLst/>
                <a:latin typeface="-apple-system"/>
              </a:rPr>
              <a:t>Ngoài ra, người phát triển còn được khuyến khích triển khai các nguyên tắc SOLID trong thiết kế phần mềm để đảm bảo rằng ứng dụng của họ được đáng tin cậy và dễ bảo trì. Một nguyên tắc quan trọng khác là Don't Repeat Yourself (DRY), nó khuyến khích người phát triển giảm sự lặp lại mã code một cách nhiều nhất có thể để làm cho mã code dễ đọc và bảo trì hơn.</a:t>
            </a:r>
          </a:p>
          <a:p>
            <a:endParaRPr lang="en-US" dirty="0"/>
          </a:p>
        </p:txBody>
      </p:sp>
      <p:sp>
        <p:nvSpPr>
          <p:cNvPr id="4" name="Slide Number Placeholder 3"/>
          <p:cNvSpPr>
            <a:spLocks noGrp="1"/>
          </p:cNvSpPr>
          <p:nvPr>
            <p:ph type="sldNum" sz="quarter" idx="10"/>
          </p:nvPr>
        </p:nvSpPr>
        <p:spPr/>
        <p:txBody>
          <a:bodyPr/>
          <a:lstStyle/>
          <a:p>
            <a:fld id="{DD46C0E5-5FD0-48D4-A8DC-243893429241}" type="slidenum">
              <a:rPr lang="en-US" smtClean="0"/>
              <a:t>36</a:t>
            </a:fld>
            <a:endParaRPr lang="en-US"/>
          </a:p>
        </p:txBody>
      </p:sp>
    </p:spTree>
    <p:extLst>
      <p:ext uri="{BB962C8B-B14F-4D97-AF65-F5344CB8AC3E}">
        <p14:creationId xmlns:p14="http://schemas.microsoft.com/office/powerpoint/2010/main" val="195844402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46C0E5-5FD0-48D4-A8DC-243893429241}" type="slidenum">
              <a:rPr lang="en-US" smtClean="0"/>
              <a:t>37</a:t>
            </a:fld>
            <a:endParaRPr lang="en-US"/>
          </a:p>
        </p:txBody>
      </p:sp>
    </p:spTree>
    <p:extLst>
      <p:ext uri="{BB962C8B-B14F-4D97-AF65-F5344CB8AC3E}">
        <p14:creationId xmlns:p14="http://schemas.microsoft.com/office/powerpoint/2010/main" val="304573006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b="0" i="0">
                <a:solidFill>
                  <a:srgbClr val="050E17"/>
                </a:solidFill>
                <a:effectLst/>
                <a:latin typeface="-apple-system"/>
              </a:rPr>
              <a:t>Sử dụng Model Binding để ánh xạ các trường biểu mẫu vào các tham số của phương thức xử lý.</a:t>
            </a:r>
          </a:p>
          <a:p>
            <a:r>
              <a:rPr lang="en-US">
                <a:solidFill>
                  <a:srgbClr val="DCC6E0"/>
                </a:solidFill>
                <a:effectLst/>
              </a:rPr>
              <a:t>public</a:t>
            </a:r>
            <a:r>
              <a:rPr lang="en-US"/>
              <a:t> IActionResult </a:t>
            </a:r>
            <a:r>
              <a:rPr lang="en-US">
                <a:solidFill>
                  <a:srgbClr val="00E0E0"/>
                </a:solidFill>
                <a:effectLst/>
              </a:rPr>
              <a:t>OnPost</a:t>
            </a:r>
            <a:r>
              <a:rPr lang="en-US"/>
              <a:t>(</a:t>
            </a:r>
            <a:r>
              <a:rPr lang="en-US">
                <a:solidFill>
                  <a:srgbClr val="F5AB35"/>
                </a:solidFill>
                <a:effectLst/>
              </a:rPr>
              <a:t>string firstName, string lastName</a:t>
            </a:r>
            <a:r>
              <a:rPr lang="en-US"/>
              <a:t>) </a:t>
            </a:r>
          </a:p>
          <a:p>
            <a:r>
              <a:rPr lang="en-US"/>
              <a:t>{ </a:t>
            </a:r>
            <a:r>
              <a:rPr lang="en-US">
                <a:solidFill>
                  <a:srgbClr val="D4D0AB"/>
                </a:solidFill>
                <a:effectLst/>
              </a:rPr>
              <a:t>// Do something with the form data</a:t>
            </a:r>
            <a:r>
              <a:rPr lang="en-US"/>
              <a:t> }</a:t>
            </a:r>
          </a:p>
          <a:p>
            <a:pPr marL="0" marR="0" lvl="0" indent="0" algn="l" defTabSz="914400" rtl="0" eaLnBrk="1" fontAlgn="auto" latinLnBrk="0" hangingPunct="1">
              <a:lnSpc>
                <a:spcPct val="100000"/>
              </a:lnSpc>
              <a:spcBef>
                <a:spcPts val="0"/>
              </a:spcBef>
              <a:spcAft>
                <a:spcPts val="0"/>
              </a:spcAft>
              <a:buClrTx/>
              <a:buSzTx/>
              <a:buFontTx/>
              <a:buNone/>
              <a:tabLst/>
              <a:defRPr/>
            </a:pPr>
            <a:r>
              <a:rPr lang="vi-VN" b="0" i="0">
                <a:solidFill>
                  <a:srgbClr val="050E17"/>
                </a:solidFill>
                <a:effectLst/>
                <a:latin typeface="-apple-system"/>
              </a:rPr>
              <a:t>Sử dụng Model Binding để ánh xạ các trường biểu mẫu vào các thuộc tính công khai trên lớp PageModel.</a:t>
            </a:r>
          </a:p>
          <a:p>
            <a:r>
              <a:rPr lang="en-US">
                <a:solidFill>
                  <a:srgbClr val="DCC6E0"/>
                </a:solidFill>
                <a:effectLst/>
              </a:rPr>
              <a:t>public</a:t>
            </a:r>
            <a:r>
              <a:rPr lang="en-US"/>
              <a:t> </a:t>
            </a:r>
            <a:r>
              <a:rPr lang="en-US">
                <a:solidFill>
                  <a:srgbClr val="DCC6E0"/>
                </a:solidFill>
                <a:effectLst/>
              </a:rPr>
              <a:t>class</a:t>
            </a:r>
            <a:r>
              <a:rPr lang="en-US"/>
              <a:t> </a:t>
            </a:r>
            <a:r>
              <a:rPr lang="en-US">
                <a:solidFill>
                  <a:srgbClr val="00E0E0"/>
                </a:solidFill>
                <a:effectLst/>
              </a:rPr>
              <a:t>MyPageModel</a:t>
            </a:r>
            <a:r>
              <a:rPr lang="en-US"/>
              <a:t> : </a:t>
            </a:r>
            <a:r>
              <a:rPr lang="en-US">
                <a:solidFill>
                  <a:srgbClr val="00E0E0"/>
                </a:solidFill>
                <a:effectLst/>
              </a:rPr>
              <a:t>PageModel</a:t>
            </a:r>
            <a:r>
              <a:rPr lang="en-US"/>
              <a:t> { </a:t>
            </a:r>
          </a:p>
          <a:p>
            <a:r>
              <a:rPr lang="en-US"/>
              <a:t>[</a:t>
            </a:r>
            <a:r>
              <a:rPr lang="en-US">
                <a:solidFill>
                  <a:srgbClr val="F5AB35"/>
                </a:solidFill>
                <a:effectLst/>
              </a:rPr>
              <a:t>BindProperty</a:t>
            </a:r>
            <a:r>
              <a:rPr lang="en-US"/>
              <a:t>] </a:t>
            </a:r>
          </a:p>
          <a:p>
            <a:r>
              <a:rPr lang="en-US">
                <a:solidFill>
                  <a:srgbClr val="DCC6E0"/>
                </a:solidFill>
                <a:effectLst/>
              </a:rPr>
              <a:t>public</a:t>
            </a:r>
            <a:r>
              <a:rPr lang="en-US"/>
              <a:t> </a:t>
            </a:r>
            <a:r>
              <a:rPr lang="en-US">
                <a:solidFill>
                  <a:srgbClr val="F5AB35"/>
                </a:solidFill>
                <a:effectLst/>
              </a:rPr>
              <a:t>string</a:t>
            </a:r>
            <a:r>
              <a:rPr lang="en-US"/>
              <a:t> LastName { </a:t>
            </a:r>
            <a:r>
              <a:rPr lang="en-US">
                <a:solidFill>
                  <a:srgbClr val="DCC6E0"/>
                </a:solidFill>
                <a:effectLst/>
              </a:rPr>
              <a:t>get</a:t>
            </a:r>
            <a:r>
              <a:rPr lang="en-US"/>
              <a:t>; </a:t>
            </a:r>
            <a:r>
              <a:rPr lang="en-US">
                <a:solidFill>
                  <a:srgbClr val="DCC6E0"/>
                </a:solidFill>
                <a:effectLst/>
              </a:rPr>
              <a:t>set</a:t>
            </a:r>
            <a:r>
              <a:rPr lang="en-US"/>
              <a:t>; } </a:t>
            </a:r>
          </a:p>
          <a:p>
            <a:r>
              <a:rPr lang="en-US">
                <a:solidFill>
                  <a:srgbClr val="DCC6E0"/>
                </a:solidFill>
                <a:effectLst/>
              </a:rPr>
              <a:t>public</a:t>
            </a:r>
            <a:r>
              <a:rPr lang="en-US"/>
              <a:t> IActionResult </a:t>
            </a:r>
            <a:r>
              <a:rPr lang="en-US">
                <a:solidFill>
                  <a:srgbClr val="00E0E0"/>
                </a:solidFill>
                <a:effectLst/>
              </a:rPr>
              <a:t>OnPost</a:t>
            </a:r>
            <a:r>
              <a:rPr lang="en-US"/>
              <a:t>() </a:t>
            </a:r>
          </a:p>
          <a:p>
            <a:r>
              <a:rPr lang="en-US"/>
              <a:t>{ </a:t>
            </a:r>
            <a:r>
              <a:rPr lang="en-US">
                <a:solidFill>
                  <a:srgbClr val="D4D0AB"/>
                </a:solidFill>
                <a:effectLst/>
              </a:rPr>
              <a:t>// Do something with the form data</a:t>
            </a:r>
            <a:r>
              <a:rPr lang="en-US"/>
              <a:t> } </a:t>
            </a:r>
          </a:p>
          <a:p>
            <a:r>
              <a:rPr lang="en-US"/>
              <a:t>}</a:t>
            </a:r>
            <a:endParaRPr lang="en-US" dirty="0"/>
          </a:p>
        </p:txBody>
      </p:sp>
      <p:sp>
        <p:nvSpPr>
          <p:cNvPr id="4" name="Slide Number Placeholder 3"/>
          <p:cNvSpPr>
            <a:spLocks noGrp="1"/>
          </p:cNvSpPr>
          <p:nvPr>
            <p:ph type="sldNum" sz="quarter" idx="10"/>
          </p:nvPr>
        </p:nvSpPr>
        <p:spPr/>
        <p:txBody>
          <a:bodyPr/>
          <a:lstStyle/>
          <a:p>
            <a:fld id="{DD46C0E5-5FD0-48D4-A8DC-243893429241}" type="slidenum">
              <a:rPr lang="en-US" smtClean="0"/>
              <a:t>38</a:t>
            </a:fld>
            <a:endParaRPr lang="en-US"/>
          </a:p>
        </p:txBody>
      </p:sp>
    </p:spTree>
    <p:extLst>
      <p:ext uri="{BB962C8B-B14F-4D97-AF65-F5344CB8AC3E}">
        <p14:creationId xmlns:p14="http://schemas.microsoft.com/office/powerpoint/2010/main" val="389699742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46C0E5-5FD0-48D4-A8DC-243893429241}" type="slidenum">
              <a:rPr lang="en-US" smtClean="0"/>
              <a:t>39</a:t>
            </a:fld>
            <a:endParaRPr lang="en-US"/>
          </a:p>
        </p:txBody>
      </p:sp>
    </p:spTree>
    <p:extLst>
      <p:ext uri="{BB962C8B-B14F-4D97-AF65-F5344CB8AC3E}">
        <p14:creationId xmlns:p14="http://schemas.microsoft.com/office/powerpoint/2010/main" val="307614928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46C0E5-5FD0-48D4-A8DC-243893429241}" type="slidenum">
              <a:rPr lang="en-US" smtClean="0"/>
              <a:t>40</a:t>
            </a:fld>
            <a:endParaRPr lang="en-US"/>
          </a:p>
        </p:txBody>
      </p:sp>
    </p:spTree>
    <p:extLst>
      <p:ext uri="{BB962C8B-B14F-4D97-AF65-F5344CB8AC3E}">
        <p14:creationId xmlns:p14="http://schemas.microsoft.com/office/powerpoint/2010/main" val="10074379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4</a:t>
            </a:fld>
            <a:endParaRPr lang="en-US"/>
          </a:p>
        </p:txBody>
      </p:sp>
    </p:spTree>
    <p:extLst>
      <p:ext uri="{BB962C8B-B14F-4D97-AF65-F5344CB8AC3E}">
        <p14:creationId xmlns:p14="http://schemas.microsoft.com/office/powerpoint/2010/main" val="132396389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46C0E5-5FD0-48D4-A8DC-243893429241}" type="slidenum">
              <a:rPr lang="en-US" smtClean="0"/>
              <a:t>41</a:t>
            </a:fld>
            <a:endParaRPr lang="en-US"/>
          </a:p>
        </p:txBody>
      </p:sp>
    </p:spTree>
    <p:extLst>
      <p:ext uri="{BB962C8B-B14F-4D97-AF65-F5344CB8AC3E}">
        <p14:creationId xmlns:p14="http://schemas.microsoft.com/office/powerpoint/2010/main" val="144073244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46C0E5-5FD0-48D4-A8DC-243893429241}" type="slidenum">
              <a:rPr lang="en-US" smtClean="0"/>
              <a:t>42</a:t>
            </a:fld>
            <a:endParaRPr lang="en-US"/>
          </a:p>
        </p:txBody>
      </p:sp>
    </p:spTree>
    <p:extLst>
      <p:ext uri="{BB962C8B-B14F-4D97-AF65-F5344CB8AC3E}">
        <p14:creationId xmlns:p14="http://schemas.microsoft.com/office/powerpoint/2010/main" val="107674407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vi-VN" b="0" i="0">
                <a:solidFill>
                  <a:srgbClr val="050E17"/>
                </a:solidFill>
                <a:effectLst/>
                <a:latin typeface="-apple-system"/>
              </a:rPr>
              <a:t>Hỗ trợ xác thực phía máy khách được cung cấp bởi thư viện jQuery Unobtrusive Validation, được phát triển bởi Microsoft. Để sử dụng chức năng xác thực phía máy khách, bạn phải bao gồm thư viện jQuery Unobtrusive Validation trong trang chứa biểu mẫu. Điều này có thể được thực hiện dễ dàng nhất bằng cách bao gồm tệp _ValidationScriptsPartial.cshtml (nằm trong thư mục Shared) trong trang.</a:t>
            </a:r>
          </a:p>
          <a:p>
            <a:pPr algn="l"/>
            <a:r>
              <a:rPr lang="vi-VN" b="0" i="0">
                <a:solidFill>
                  <a:srgbClr val="050E17"/>
                </a:solidFill>
                <a:effectLst/>
                <a:latin typeface="-apple-system"/>
              </a:rPr>
              <a:t>jQuery Unobtrusive Validation là thư viện JavaScript giúp xác thực dữ liệu đầu vào phía máy khách dựa trên các quy tắc được định nghĩa trong mã HTML của trang web. Nó giúp đảm bảo rằng các giá trị được nhập vào trên trang web của bạn đáp ứng các tiêu chuẩn và nhu cầu của ứng dụng của bạn, trước khi chúng được gửi đến máy chủ.</a:t>
            </a:r>
          </a:p>
          <a:p>
            <a:endParaRPr lang="en-US" dirty="0"/>
          </a:p>
        </p:txBody>
      </p:sp>
      <p:sp>
        <p:nvSpPr>
          <p:cNvPr id="4" name="Slide Number Placeholder 3"/>
          <p:cNvSpPr>
            <a:spLocks noGrp="1"/>
          </p:cNvSpPr>
          <p:nvPr>
            <p:ph type="sldNum" sz="quarter" idx="10"/>
          </p:nvPr>
        </p:nvSpPr>
        <p:spPr/>
        <p:txBody>
          <a:bodyPr/>
          <a:lstStyle/>
          <a:p>
            <a:fld id="{DD46C0E5-5FD0-48D4-A8DC-243893429241}" type="slidenum">
              <a:rPr lang="en-US" smtClean="0"/>
              <a:t>43</a:t>
            </a:fld>
            <a:endParaRPr lang="en-US"/>
          </a:p>
        </p:txBody>
      </p:sp>
    </p:spTree>
    <p:extLst>
      <p:ext uri="{BB962C8B-B14F-4D97-AF65-F5344CB8AC3E}">
        <p14:creationId xmlns:p14="http://schemas.microsoft.com/office/powerpoint/2010/main" val="59142839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vi-VN" b="0" i="0">
                <a:solidFill>
                  <a:srgbClr val="050E17"/>
                </a:solidFill>
                <a:effectLst/>
                <a:latin typeface="-apple-system"/>
              </a:rPr>
              <a:t>Việc sử dụng xác thực phía máy khách trên trình duyệt có thể bị dễ dàng đánh lừa bằng cách sửa đổi mã HTML hoặc sử dụng các công cụ khác để thay đổi dữ liệu đầu vào. Vì vậy, xác thực phía máy chủ là một phần quan trọng trong khung xác thực của ASP.NET Core.</a:t>
            </a:r>
          </a:p>
          <a:p>
            <a:pPr algn="l"/>
            <a:r>
              <a:rPr lang="vi-VN" b="0" i="0">
                <a:solidFill>
                  <a:srgbClr val="050E17"/>
                </a:solidFill>
                <a:effectLst/>
                <a:latin typeface="-apple-system"/>
              </a:rPr>
              <a:t>Sau khi các giá trị thuộc tính đã được ràng buộc, khung xác thực của ASP.NET Core tìm kiếm tất cả các thuộc tính xác thực trên các thuộc tính đó và thực thi chúng. Bất kỳ lỗi nào sẽ dẫn đến việc thêm một mục vào ModelStateDictionary. ModelStateDictionary này được truy cập trong lớp PageModel thông qua thuộc tính ModelState, có một thuộc tính được đặt tên là IsValid trả về false nếu bất kỳ kiểm tra xác thực nào thất bại.</a:t>
            </a:r>
          </a:p>
          <a:p>
            <a:pPr algn="l"/>
            <a:r>
              <a:rPr lang="vi-VN" b="0" i="0">
                <a:solidFill>
                  <a:srgbClr val="050E17"/>
                </a:solidFill>
                <a:effectLst/>
                <a:latin typeface="-apple-system"/>
              </a:rPr>
              <a:t>Một khi chúng ta có ModelStateDictionary, chúng ta có thể dễ dàng kiểm tra xem liệu dữ liệu đầu vào có hợp lệ hay không, và hiển thị các thông báo lỗi tương ứng cho người dùng. Bằng cách sử dụng xác thực phía máy chủ và phía máy khách, chúng ta có thể tăng cường tính bảo mật và độ tin cậy của ứng dụng của mình.</a:t>
            </a:r>
          </a:p>
          <a:p>
            <a:endParaRPr lang="en-US" dirty="0"/>
          </a:p>
        </p:txBody>
      </p:sp>
      <p:sp>
        <p:nvSpPr>
          <p:cNvPr id="4" name="Slide Number Placeholder 3"/>
          <p:cNvSpPr>
            <a:spLocks noGrp="1"/>
          </p:cNvSpPr>
          <p:nvPr>
            <p:ph type="sldNum" sz="quarter" idx="10"/>
          </p:nvPr>
        </p:nvSpPr>
        <p:spPr/>
        <p:txBody>
          <a:bodyPr/>
          <a:lstStyle/>
          <a:p>
            <a:fld id="{DD46C0E5-5FD0-48D4-A8DC-243893429241}" type="slidenum">
              <a:rPr lang="en-US" smtClean="0"/>
              <a:t>44</a:t>
            </a:fld>
            <a:endParaRPr lang="en-US"/>
          </a:p>
        </p:txBody>
      </p:sp>
    </p:spTree>
    <p:extLst>
      <p:ext uri="{BB962C8B-B14F-4D97-AF65-F5344CB8AC3E}">
        <p14:creationId xmlns:p14="http://schemas.microsoft.com/office/powerpoint/2010/main" val="144150958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b="0" i="0">
                <a:solidFill>
                  <a:srgbClr val="050E17"/>
                </a:solidFill>
                <a:effectLst/>
                <a:latin typeface="-apple-system"/>
              </a:rPr>
              <a:t>Model Binding trong Razor Pages là quá trình lấy giá trị từ các yêu cầu HTTP và ánh xạ chúng vào các tham số của phương thức xử lý hoặc các thuộc tính của PageModel. Model binding giảm thiểu sự cần thiết để lấy giá trị từ yêu cầu và sau đó gán chúng, một cách thủ công, cho các biến hoặc thuộc tính để xử lý sau này. Việc này làm việc lặp đi lặp lại, tẻ nhạt và dễ sai lầm, chủ yếu do các giá trị yêu cầu thường chỉ được tiếp cận thông qua chỉ mục dựa trên chuỗi.</a:t>
            </a:r>
            <a:endParaRPr lang="en-US" dirty="0"/>
          </a:p>
        </p:txBody>
      </p:sp>
      <p:sp>
        <p:nvSpPr>
          <p:cNvPr id="4" name="Slide Number Placeholder 3"/>
          <p:cNvSpPr>
            <a:spLocks noGrp="1"/>
          </p:cNvSpPr>
          <p:nvPr>
            <p:ph type="sldNum" sz="quarter" idx="10"/>
          </p:nvPr>
        </p:nvSpPr>
        <p:spPr/>
        <p:txBody>
          <a:bodyPr/>
          <a:lstStyle/>
          <a:p>
            <a:fld id="{DD46C0E5-5FD0-48D4-A8DC-243893429241}" type="slidenum">
              <a:rPr lang="en-US" smtClean="0"/>
              <a:t>45</a:t>
            </a:fld>
            <a:endParaRPr lang="en-US"/>
          </a:p>
        </p:txBody>
      </p:sp>
    </p:spTree>
    <p:extLst>
      <p:ext uri="{BB962C8B-B14F-4D97-AF65-F5344CB8AC3E}">
        <p14:creationId xmlns:p14="http://schemas.microsoft.com/office/powerpoint/2010/main" val="287441023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46C0E5-5FD0-48D4-A8DC-243893429241}" type="slidenum">
              <a:rPr lang="en-US" smtClean="0"/>
              <a:t>46</a:t>
            </a:fld>
            <a:endParaRPr lang="en-US"/>
          </a:p>
        </p:txBody>
      </p:sp>
    </p:spTree>
    <p:extLst>
      <p:ext uri="{BB962C8B-B14F-4D97-AF65-F5344CB8AC3E}">
        <p14:creationId xmlns:p14="http://schemas.microsoft.com/office/powerpoint/2010/main" val="196125551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46C0E5-5FD0-48D4-A8DC-243893429241}" type="slidenum">
              <a:rPr lang="en-US" smtClean="0"/>
              <a:t>47</a:t>
            </a:fld>
            <a:endParaRPr lang="en-US"/>
          </a:p>
        </p:txBody>
      </p:sp>
    </p:spTree>
    <p:extLst>
      <p:ext uri="{BB962C8B-B14F-4D97-AF65-F5344CB8AC3E}">
        <p14:creationId xmlns:p14="http://schemas.microsoft.com/office/powerpoint/2010/main" val="343954530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46C0E5-5FD0-48D4-A8DC-243893429241}" type="slidenum">
              <a:rPr lang="en-US" smtClean="0"/>
              <a:t>48</a:t>
            </a:fld>
            <a:endParaRPr lang="en-US"/>
          </a:p>
        </p:txBody>
      </p:sp>
    </p:spTree>
    <p:extLst>
      <p:ext uri="{BB962C8B-B14F-4D97-AF65-F5344CB8AC3E}">
        <p14:creationId xmlns:p14="http://schemas.microsoft.com/office/powerpoint/2010/main" val="196358568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46C0E5-5FD0-48D4-A8DC-243893429241}" type="slidenum">
              <a:rPr lang="en-US" smtClean="0"/>
              <a:t>49</a:t>
            </a:fld>
            <a:endParaRPr lang="en-US"/>
          </a:p>
        </p:txBody>
      </p:sp>
    </p:spTree>
    <p:extLst>
      <p:ext uri="{BB962C8B-B14F-4D97-AF65-F5344CB8AC3E}">
        <p14:creationId xmlns:p14="http://schemas.microsoft.com/office/powerpoint/2010/main" val="269651876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46C0E5-5FD0-48D4-A8DC-243893429241}" type="slidenum">
              <a:rPr lang="en-US" smtClean="0"/>
              <a:t>50</a:t>
            </a:fld>
            <a:endParaRPr lang="en-US"/>
          </a:p>
        </p:txBody>
      </p:sp>
    </p:spTree>
    <p:extLst>
      <p:ext uri="{BB962C8B-B14F-4D97-AF65-F5344CB8AC3E}">
        <p14:creationId xmlns:p14="http://schemas.microsoft.com/office/powerpoint/2010/main" val="17897173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5</a:t>
            </a:fld>
            <a:endParaRPr lang="en-US"/>
          </a:p>
        </p:txBody>
      </p:sp>
    </p:spTree>
    <p:extLst>
      <p:ext uri="{BB962C8B-B14F-4D97-AF65-F5344CB8AC3E}">
        <p14:creationId xmlns:p14="http://schemas.microsoft.com/office/powerpoint/2010/main" val="150043028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46C0E5-5FD0-48D4-A8DC-243893429241}" type="slidenum">
              <a:rPr lang="en-US" smtClean="0"/>
              <a:t>51</a:t>
            </a:fld>
            <a:endParaRPr lang="en-US"/>
          </a:p>
        </p:txBody>
      </p:sp>
    </p:spTree>
    <p:extLst>
      <p:ext uri="{BB962C8B-B14F-4D97-AF65-F5344CB8AC3E}">
        <p14:creationId xmlns:p14="http://schemas.microsoft.com/office/powerpoint/2010/main" val="408072388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46C0E5-5FD0-48D4-A8DC-243893429241}" type="slidenum">
              <a:rPr lang="en-US" smtClean="0"/>
              <a:t>52</a:t>
            </a:fld>
            <a:endParaRPr lang="en-US"/>
          </a:p>
        </p:txBody>
      </p:sp>
    </p:spTree>
    <p:extLst>
      <p:ext uri="{BB962C8B-B14F-4D97-AF65-F5344CB8AC3E}">
        <p14:creationId xmlns:p14="http://schemas.microsoft.com/office/powerpoint/2010/main" val="286032363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46C0E5-5FD0-48D4-A8DC-243893429241}" type="slidenum">
              <a:rPr lang="en-US" smtClean="0"/>
              <a:t>53</a:t>
            </a:fld>
            <a:endParaRPr lang="en-US"/>
          </a:p>
        </p:txBody>
      </p:sp>
    </p:spTree>
    <p:extLst>
      <p:ext uri="{BB962C8B-B14F-4D97-AF65-F5344CB8AC3E}">
        <p14:creationId xmlns:p14="http://schemas.microsoft.com/office/powerpoint/2010/main" val="123456351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46C0E5-5FD0-48D4-A8DC-243893429241}" type="slidenum">
              <a:rPr lang="en-US" smtClean="0"/>
              <a:t>54</a:t>
            </a:fld>
            <a:endParaRPr lang="en-US"/>
          </a:p>
        </p:txBody>
      </p:sp>
    </p:spTree>
    <p:extLst>
      <p:ext uri="{BB962C8B-B14F-4D97-AF65-F5344CB8AC3E}">
        <p14:creationId xmlns:p14="http://schemas.microsoft.com/office/powerpoint/2010/main" val="3512379705"/>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Xem them: https://www.learnrazorpages.com/razor-pages/ajax/partial-update</a:t>
            </a:r>
            <a:endParaRPr lang="en-US" dirty="0"/>
          </a:p>
        </p:txBody>
      </p:sp>
      <p:sp>
        <p:nvSpPr>
          <p:cNvPr id="4" name="Slide Number Placeholder 3"/>
          <p:cNvSpPr>
            <a:spLocks noGrp="1"/>
          </p:cNvSpPr>
          <p:nvPr>
            <p:ph type="sldNum" sz="quarter" idx="10"/>
          </p:nvPr>
        </p:nvSpPr>
        <p:spPr/>
        <p:txBody>
          <a:bodyPr/>
          <a:lstStyle/>
          <a:p>
            <a:fld id="{DD46C0E5-5FD0-48D4-A8DC-243893429241}" type="slidenum">
              <a:rPr lang="en-US" smtClean="0"/>
              <a:t>55</a:t>
            </a:fld>
            <a:endParaRPr lang="en-US"/>
          </a:p>
        </p:txBody>
      </p:sp>
    </p:spTree>
    <p:extLst>
      <p:ext uri="{BB962C8B-B14F-4D97-AF65-F5344CB8AC3E}">
        <p14:creationId xmlns:p14="http://schemas.microsoft.com/office/powerpoint/2010/main" val="2292678291"/>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46C0E5-5FD0-48D4-A8DC-243893429241}" type="slidenum">
              <a:rPr lang="en-US" smtClean="0"/>
              <a:t>56</a:t>
            </a:fld>
            <a:endParaRPr lang="en-US"/>
          </a:p>
        </p:txBody>
      </p:sp>
    </p:spTree>
    <p:extLst>
      <p:ext uri="{BB962C8B-B14F-4D97-AF65-F5344CB8AC3E}">
        <p14:creationId xmlns:p14="http://schemas.microsoft.com/office/powerpoint/2010/main" val="1528988776"/>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46C0E5-5FD0-48D4-A8DC-243893429241}" type="slidenum">
              <a:rPr lang="en-US" smtClean="0"/>
              <a:t>57</a:t>
            </a:fld>
            <a:endParaRPr lang="en-US"/>
          </a:p>
        </p:txBody>
      </p:sp>
    </p:spTree>
    <p:extLst>
      <p:ext uri="{BB962C8B-B14F-4D97-AF65-F5344CB8AC3E}">
        <p14:creationId xmlns:p14="http://schemas.microsoft.com/office/powerpoint/2010/main" val="3691605047"/>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D46C0E5-5FD0-48D4-A8DC-243893429241}" type="slidenum">
              <a:rPr lang="en-US" smtClean="0"/>
              <a:t>58</a:t>
            </a:fld>
            <a:endParaRPr lang="en-US"/>
          </a:p>
        </p:txBody>
      </p:sp>
    </p:spTree>
    <p:extLst>
      <p:ext uri="{BB962C8B-B14F-4D97-AF65-F5344CB8AC3E}">
        <p14:creationId xmlns:p14="http://schemas.microsoft.com/office/powerpoint/2010/main" val="187821022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46C0E5-5FD0-48D4-A8DC-243893429241}" type="slidenum">
              <a:rPr lang="en-US" smtClean="0"/>
              <a:t>59</a:t>
            </a:fld>
            <a:endParaRPr lang="en-US"/>
          </a:p>
        </p:txBody>
      </p:sp>
    </p:spTree>
    <p:extLst>
      <p:ext uri="{BB962C8B-B14F-4D97-AF65-F5344CB8AC3E}">
        <p14:creationId xmlns:p14="http://schemas.microsoft.com/office/powerpoint/2010/main" val="4217214487"/>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46C0E5-5FD0-48D4-A8DC-243893429241}" type="slidenum">
              <a:rPr lang="en-US" smtClean="0"/>
              <a:t>60</a:t>
            </a:fld>
            <a:endParaRPr lang="en-US"/>
          </a:p>
        </p:txBody>
      </p:sp>
    </p:spTree>
    <p:extLst>
      <p:ext uri="{BB962C8B-B14F-4D97-AF65-F5344CB8AC3E}">
        <p14:creationId xmlns:p14="http://schemas.microsoft.com/office/powerpoint/2010/main" val="34978545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b="0" i="0" dirty="0">
                <a:solidFill>
                  <a:srgbClr val="333333"/>
                </a:solidFill>
                <a:effectLst/>
                <a:latin typeface="helvetica" panose="020B0604020202020204" pitchFamily="34" charset="0"/>
              </a:rPr>
              <a:t>@Page cơ chế routing của Razor Pages</a:t>
            </a:r>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6</a:t>
            </a:fld>
            <a:endParaRPr lang="en-US"/>
          </a:p>
        </p:txBody>
      </p:sp>
    </p:spTree>
    <p:extLst>
      <p:ext uri="{BB962C8B-B14F-4D97-AF65-F5344CB8AC3E}">
        <p14:creationId xmlns:p14="http://schemas.microsoft.com/office/powerpoint/2010/main" val="1508186308"/>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46C0E5-5FD0-48D4-A8DC-243893429241}" type="slidenum">
              <a:rPr lang="en-US" smtClean="0"/>
              <a:t>61</a:t>
            </a:fld>
            <a:endParaRPr lang="en-US"/>
          </a:p>
        </p:txBody>
      </p:sp>
    </p:spTree>
    <p:extLst>
      <p:ext uri="{BB962C8B-B14F-4D97-AF65-F5344CB8AC3E}">
        <p14:creationId xmlns:p14="http://schemas.microsoft.com/office/powerpoint/2010/main" val="1917540312"/>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46C0E5-5FD0-48D4-A8DC-243893429241}" type="slidenum">
              <a:rPr lang="en-US" smtClean="0"/>
              <a:t>62</a:t>
            </a:fld>
            <a:endParaRPr lang="en-US"/>
          </a:p>
        </p:txBody>
      </p:sp>
    </p:spTree>
    <p:extLst>
      <p:ext uri="{BB962C8B-B14F-4D97-AF65-F5344CB8AC3E}">
        <p14:creationId xmlns:p14="http://schemas.microsoft.com/office/powerpoint/2010/main" val="1724256398"/>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46C0E5-5FD0-48D4-A8DC-243893429241}" type="slidenum">
              <a:rPr lang="en-US" smtClean="0"/>
              <a:t>63</a:t>
            </a:fld>
            <a:endParaRPr lang="en-US"/>
          </a:p>
        </p:txBody>
      </p:sp>
    </p:spTree>
    <p:extLst>
      <p:ext uri="{BB962C8B-B14F-4D97-AF65-F5344CB8AC3E}">
        <p14:creationId xmlns:p14="http://schemas.microsoft.com/office/powerpoint/2010/main" val="2632688079"/>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46C0E5-5FD0-48D4-A8DC-243893429241}" type="slidenum">
              <a:rPr lang="en-US" smtClean="0"/>
              <a:t>64</a:t>
            </a:fld>
            <a:endParaRPr lang="en-US"/>
          </a:p>
        </p:txBody>
      </p:sp>
    </p:spTree>
    <p:extLst>
      <p:ext uri="{BB962C8B-B14F-4D97-AF65-F5344CB8AC3E}">
        <p14:creationId xmlns:p14="http://schemas.microsoft.com/office/powerpoint/2010/main" val="2094903336"/>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46C0E5-5FD0-48D4-A8DC-243893429241}" type="slidenum">
              <a:rPr lang="en-US" smtClean="0"/>
              <a:t>65</a:t>
            </a:fld>
            <a:endParaRPr lang="en-US"/>
          </a:p>
        </p:txBody>
      </p:sp>
    </p:spTree>
    <p:extLst>
      <p:ext uri="{BB962C8B-B14F-4D97-AF65-F5344CB8AC3E}">
        <p14:creationId xmlns:p14="http://schemas.microsoft.com/office/powerpoint/2010/main" val="613959735"/>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46C0E5-5FD0-48D4-A8DC-243893429241}" type="slidenum">
              <a:rPr lang="en-US" smtClean="0"/>
              <a:t>66</a:t>
            </a:fld>
            <a:endParaRPr lang="en-US"/>
          </a:p>
        </p:txBody>
      </p:sp>
    </p:spTree>
    <p:extLst>
      <p:ext uri="{BB962C8B-B14F-4D97-AF65-F5344CB8AC3E}">
        <p14:creationId xmlns:p14="http://schemas.microsoft.com/office/powerpoint/2010/main" val="1156377040"/>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46C0E5-5FD0-48D4-A8DC-243893429241}" type="slidenum">
              <a:rPr lang="en-US" smtClean="0"/>
              <a:t>67</a:t>
            </a:fld>
            <a:endParaRPr lang="en-US"/>
          </a:p>
        </p:txBody>
      </p:sp>
    </p:spTree>
    <p:extLst>
      <p:ext uri="{BB962C8B-B14F-4D97-AF65-F5344CB8AC3E}">
        <p14:creationId xmlns:p14="http://schemas.microsoft.com/office/powerpoint/2010/main" val="3851029633"/>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46C0E5-5FD0-48D4-A8DC-243893429241}" type="slidenum">
              <a:rPr lang="en-US" smtClean="0"/>
              <a:t>68</a:t>
            </a:fld>
            <a:endParaRPr lang="en-US"/>
          </a:p>
        </p:txBody>
      </p:sp>
    </p:spTree>
    <p:extLst>
      <p:ext uri="{BB962C8B-B14F-4D97-AF65-F5344CB8AC3E}">
        <p14:creationId xmlns:p14="http://schemas.microsoft.com/office/powerpoint/2010/main" val="3638138768"/>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46C0E5-5FD0-48D4-A8DC-243893429241}" type="slidenum">
              <a:rPr lang="en-US" smtClean="0"/>
              <a:t>69</a:t>
            </a:fld>
            <a:endParaRPr lang="en-US"/>
          </a:p>
        </p:txBody>
      </p:sp>
    </p:spTree>
    <p:extLst>
      <p:ext uri="{BB962C8B-B14F-4D97-AF65-F5344CB8AC3E}">
        <p14:creationId xmlns:p14="http://schemas.microsoft.com/office/powerpoint/2010/main" val="1455955089"/>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46C0E5-5FD0-48D4-A8DC-243893429241}" type="slidenum">
              <a:rPr lang="en-US" smtClean="0"/>
              <a:t>70</a:t>
            </a:fld>
            <a:endParaRPr lang="en-US"/>
          </a:p>
        </p:txBody>
      </p:sp>
    </p:spTree>
    <p:extLst>
      <p:ext uri="{BB962C8B-B14F-4D97-AF65-F5344CB8AC3E}">
        <p14:creationId xmlns:p14="http://schemas.microsoft.com/office/powerpoint/2010/main" val="32469827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7</a:t>
            </a:fld>
            <a:endParaRPr lang="en-US"/>
          </a:p>
        </p:txBody>
      </p:sp>
    </p:spTree>
    <p:extLst>
      <p:ext uri="{BB962C8B-B14F-4D97-AF65-F5344CB8AC3E}">
        <p14:creationId xmlns:p14="http://schemas.microsoft.com/office/powerpoint/2010/main" val="3565640202"/>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46C0E5-5FD0-48D4-A8DC-243893429241}" type="slidenum">
              <a:rPr lang="en-US" smtClean="0"/>
              <a:t>71</a:t>
            </a:fld>
            <a:endParaRPr lang="en-US"/>
          </a:p>
        </p:txBody>
      </p:sp>
    </p:spTree>
    <p:extLst>
      <p:ext uri="{BB962C8B-B14F-4D97-AF65-F5344CB8AC3E}">
        <p14:creationId xmlns:p14="http://schemas.microsoft.com/office/powerpoint/2010/main" val="1977062034"/>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Rot="1" noChangeAspect="1" noTextEdit="1"/>
          </p:cNvSpPr>
          <p:nvPr>
            <p:ph type="sldImg"/>
          </p:nvPr>
        </p:nvSpPr>
        <p:spPr bwMode="auto">
          <a:noFill/>
          <a:ln>
            <a:solidFill>
              <a:srgbClr val="000000"/>
            </a:solidFill>
            <a:miter lim="800000"/>
            <a:headEnd/>
            <a:tailEnd/>
          </a:ln>
        </p:spPr>
      </p:sp>
      <p:sp>
        <p:nvSpPr>
          <p:cNvPr id="17411" name="Rectangle 3"/>
          <p:cNvSpPr>
            <a:spLocks noGrp="1"/>
          </p:cNvSpPr>
          <p:nvPr>
            <p:ph type="body" idx="1"/>
          </p:nvPr>
        </p:nvSpPr>
        <p:spPr bwMode="auto">
          <a:noFill/>
        </p:spPr>
        <p:txBody>
          <a:bodyPr wrap="square" numCol="1" anchor="t" anchorCtr="0" compatLnSpc="1">
            <a:prstTxWarp prst="textNoShape">
              <a:avLst/>
            </a:prstTxWarp>
          </a:bodyPr>
          <a:lstStyle/>
          <a:p>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b="0" i="0" dirty="0">
                <a:solidFill>
                  <a:srgbClr val="222222"/>
                </a:solidFill>
                <a:effectLst/>
                <a:latin typeface="Verdana" panose="020B0604030504040204" pitchFamily="34" charset="0"/>
              </a:rPr>
              <a:t>Các trang đặc biệt như _Layout, _ViewImports, _ViewStart đều không chứa @page, và do đó trình duyệt sẽ không thể trực tiếp truy xuất được các file này.</a:t>
            </a:r>
            <a:endParaRPr lang="en-US" b="0" i="0" dirty="0">
              <a:solidFill>
                <a:srgbClr val="222222"/>
              </a:solidFill>
              <a:effectLst/>
              <a:latin typeface="Verdana" panose="020B0604030504040204" pitchFamily="34" charset="0"/>
            </a:endParaRPr>
          </a:p>
          <a:p>
            <a:r>
              <a:rPr lang="vi-VN" b="0" i="0" dirty="0">
                <a:solidFill>
                  <a:srgbClr val="222222"/>
                </a:solidFill>
                <a:effectLst/>
                <a:latin typeface="Verdana" panose="020B0604030504040204" pitchFamily="34" charset="0"/>
              </a:rPr>
              <a:t>Quy ước đặt tên này còn dùng cho một số loại trang đặc biệt nữa như </a:t>
            </a:r>
            <a:r>
              <a:rPr lang="vi-VN" b="0" i="0" u="none" strike="noStrike" dirty="0">
                <a:solidFill>
                  <a:srgbClr val="009BC1"/>
                </a:solidFill>
                <a:effectLst/>
                <a:latin typeface="Verdana" panose="020B0604030504040204" pitchFamily="34" charset="0"/>
                <a:hlinkClick r:id="rId3"/>
              </a:rPr>
              <a:t>Partial Pages </a:t>
            </a:r>
            <a:r>
              <a:rPr lang="vi-VN" b="0" i="0" dirty="0">
                <a:solidFill>
                  <a:srgbClr val="222222"/>
                </a:solidFill>
                <a:effectLst/>
                <a:latin typeface="Verdana" panose="020B0604030504040204" pitchFamily="34" charset="0"/>
              </a:rPr>
              <a:t>và </a:t>
            </a:r>
            <a:r>
              <a:rPr lang="vi-VN" b="0" i="0" u="none" strike="noStrike" dirty="0">
                <a:solidFill>
                  <a:srgbClr val="009BC1"/>
                </a:solidFill>
                <a:effectLst/>
                <a:latin typeface="Verdana" panose="020B0604030504040204" pitchFamily="34" charset="0"/>
                <a:hlinkClick r:id="rId4"/>
              </a:rPr>
              <a:t>View Component</a:t>
            </a:r>
            <a:r>
              <a:rPr lang="en-US" b="0" i="0" dirty="0">
                <a:solidFill>
                  <a:srgbClr val="222222"/>
                </a:solidFill>
                <a:effectLst/>
                <a:latin typeface="Verdana" panose="020B0604030504040204" pitchFamily="34" charset="0"/>
              </a:rPr>
              <a:t>. </a:t>
            </a:r>
            <a:r>
              <a:rPr lang="vi-VN" b="0" i="0" dirty="0">
                <a:solidFill>
                  <a:srgbClr val="222222"/>
                </a:solidFill>
                <a:effectLst/>
                <a:latin typeface="Verdana" panose="020B0604030504040204" pitchFamily="34" charset="0"/>
              </a:rPr>
              <a:t>Các loại trang đặc biệt này được sử dụng bởi các page khác chứ không được truy xuất trực tiếp từ trình duyệ</a:t>
            </a:r>
            <a:r>
              <a:rPr lang="en-US" b="0" i="0" dirty="0">
                <a:solidFill>
                  <a:srgbClr val="222222"/>
                </a:solidFill>
                <a:effectLst/>
                <a:latin typeface="Verdana" panose="020B0604030504040204" pitchFamily="34" charset="0"/>
              </a:rPr>
              <a:t>t</a:t>
            </a:r>
            <a:endParaRPr lang="en-US" dirty="0"/>
          </a:p>
        </p:txBody>
      </p:sp>
      <p:sp>
        <p:nvSpPr>
          <p:cNvPr id="4" name="Slide Number Placeholder 3"/>
          <p:cNvSpPr>
            <a:spLocks noGrp="1"/>
          </p:cNvSpPr>
          <p:nvPr>
            <p:ph type="sldNum" sz="quarter" idx="10"/>
          </p:nvPr>
        </p:nvSpPr>
        <p:spPr/>
        <p:txBody>
          <a:bodyPr/>
          <a:lstStyle/>
          <a:p>
            <a:fld id="{DD46C0E5-5FD0-48D4-A8DC-243893429241}" type="slidenum">
              <a:rPr lang="en-US" smtClean="0"/>
              <a:t>8</a:t>
            </a:fld>
            <a:endParaRPr lang="en-US"/>
          </a:p>
        </p:txBody>
      </p:sp>
    </p:spTree>
    <p:extLst>
      <p:ext uri="{BB962C8B-B14F-4D97-AF65-F5344CB8AC3E}">
        <p14:creationId xmlns:p14="http://schemas.microsoft.com/office/powerpoint/2010/main" val="26571229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46C0E5-5FD0-48D4-A8DC-243893429241}" type="slidenum">
              <a:rPr lang="en-US" smtClean="0"/>
              <a:t>9</a:t>
            </a:fld>
            <a:endParaRPr lang="en-US"/>
          </a:p>
        </p:txBody>
      </p:sp>
    </p:spTree>
    <p:extLst>
      <p:ext uri="{BB962C8B-B14F-4D97-AF65-F5344CB8AC3E}">
        <p14:creationId xmlns:p14="http://schemas.microsoft.com/office/powerpoint/2010/main" val="153176938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988598"/>
            <a:ext cx="9144000" cy="1521364"/>
          </a:xfrm>
          <a:solidFill>
            <a:schemeClr val="accent2"/>
          </a:solidFill>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227414"/>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10" name="TextBox 9"/>
          <p:cNvSpPr txBox="1"/>
          <p:nvPr userDrawn="1"/>
        </p:nvSpPr>
        <p:spPr>
          <a:xfrm>
            <a:off x="0" y="6461294"/>
            <a:ext cx="12192000" cy="403934"/>
          </a:xfrm>
          <a:prstGeom prst="rect">
            <a:avLst/>
          </a:prstGeom>
          <a:solidFill>
            <a:schemeClr val="accent2"/>
          </a:solidFill>
        </p:spPr>
        <p:txBody>
          <a:bodyPr wrap="square" rtlCol="0">
            <a:spAutoFit/>
          </a:bodyPr>
          <a:lstStyle/>
          <a:p>
            <a:endParaRPr lang="en-US"/>
          </a:p>
        </p:txBody>
      </p:sp>
      <p:pic>
        <p:nvPicPr>
          <p:cNvPr id="9" name="Picture 2" descr="NET Exceptions - System.Data.ObjectNotFoundException">
            <a:extLst>
              <a:ext uri="{FF2B5EF4-FFF2-40B4-BE49-F238E27FC236}">
                <a16:creationId xmlns:a16="http://schemas.microsoft.com/office/drawing/2014/main" id="{0E34F79C-EF24-43DE-BD57-B4D9A321B701}"/>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277178" y="0"/>
            <a:ext cx="1953088" cy="7812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95516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C414C8F-3CFE-44B4-89F8-C659E998D398}" type="datetime1">
              <a:rPr lang="en-US" smtClean="0"/>
              <a:t>2/19/2024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32204434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BAC03C-5900-4E12-A645-6AFB6C5C4596}" type="datetime1">
              <a:rPr lang="en-US" smtClean="0"/>
              <a:t>2/19/2024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28255953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extBox 7"/>
          <p:cNvSpPr txBox="1"/>
          <p:nvPr userDrawn="1"/>
        </p:nvSpPr>
        <p:spPr>
          <a:xfrm>
            <a:off x="0" y="6461294"/>
            <a:ext cx="12192000" cy="403934"/>
          </a:xfrm>
          <a:prstGeom prst="rect">
            <a:avLst/>
          </a:prstGeom>
          <a:solidFill>
            <a:schemeClr val="accent2"/>
          </a:solidFill>
        </p:spPr>
        <p:txBody>
          <a:bodyPr wrap="square" rtlCol="0">
            <a:spAutoFit/>
          </a:bodyPr>
          <a:lstStyle/>
          <a:p>
            <a:endParaRPr lang="en-US"/>
          </a:p>
        </p:txBody>
      </p:sp>
      <p:sp>
        <p:nvSpPr>
          <p:cNvPr id="2" name="Title 1"/>
          <p:cNvSpPr>
            <a:spLocks noGrp="1"/>
          </p:cNvSpPr>
          <p:nvPr>
            <p:ph type="title"/>
          </p:nvPr>
        </p:nvSpPr>
        <p:spPr>
          <a:xfrm>
            <a:off x="838200" y="620209"/>
            <a:ext cx="10515600" cy="575433"/>
          </a:xfrm>
          <a:solidFill>
            <a:schemeClr val="bg1"/>
          </a:solidFill>
        </p:spPr>
        <p:txBody>
          <a:bodyPr/>
          <a:lstStyle/>
          <a:p>
            <a:r>
              <a:rPr lang="en-US" dirty="0"/>
              <a:t>Click to edit Master title style</a:t>
            </a:r>
          </a:p>
        </p:txBody>
      </p:sp>
      <p:sp>
        <p:nvSpPr>
          <p:cNvPr id="3" name="Content Placeholder 2"/>
          <p:cNvSpPr>
            <a:spLocks noGrp="1"/>
          </p:cNvSpPr>
          <p:nvPr>
            <p:ph idx="1"/>
          </p:nvPr>
        </p:nvSpPr>
        <p:spPr>
          <a:xfrm>
            <a:off x="838200" y="1535811"/>
            <a:ext cx="10515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838200" y="6480699"/>
            <a:ext cx="2743200" cy="365125"/>
          </a:xfrm>
        </p:spPr>
        <p:txBody>
          <a:bodyPr/>
          <a:lstStyle>
            <a:lvl1pPr>
              <a:defRPr>
                <a:solidFill>
                  <a:schemeClr val="tx1"/>
                </a:solidFill>
              </a:defRPr>
            </a:lvl1pPr>
          </a:lstStyle>
          <a:p>
            <a:fld id="{5DCBE059-FAD7-45D8-8659-E6542D1E092D}" type="datetime1">
              <a:rPr lang="en-US" smtClean="0"/>
              <a:t>2/19/2024</a:t>
            </a:fld>
            <a:endParaRPr lang="en-US" dirty="0"/>
          </a:p>
        </p:txBody>
      </p:sp>
      <p:sp>
        <p:nvSpPr>
          <p:cNvPr id="6" name="Slide Number Placeholder 5"/>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a:t>
            </a:fld>
            <a:endParaRPr lang="en-US" dirty="0"/>
          </a:p>
        </p:txBody>
      </p:sp>
      <p:sp>
        <p:nvSpPr>
          <p:cNvPr id="13" name="TextBox 12"/>
          <p:cNvSpPr txBox="1"/>
          <p:nvPr userDrawn="1"/>
        </p:nvSpPr>
        <p:spPr>
          <a:xfrm>
            <a:off x="1" y="600803"/>
            <a:ext cx="207390" cy="973473"/>
          </a:xfrm>
          <a:prstGeom prst="rect">
            <a:avLst/>
          </a:prstGeom>
          <a:solidFill>
            <a:srgbClr val="F4AF80"/>
          </a:solidFill>
        </p:spPr>
        <p:txBody>
          <a:bodyPr wrap="square" rtlCol="0">
            <a:spAutoFit/>
          </a:bodyPr>
          <a:lstStyle/>
          <a:p>
            <a:endParaRPr lang="en-US"/>
          </a:p>
        </p:txBody>
      </p:sp>
      <p:pic>
        <p:nvPicPr>
          <p:cNvPr id="10" name="Picture 2" descr="NET Exceptions - System.Data.ObjectNotFoundException">
            <a:extLst>
              <a:ext uri="{FF2B5EF4-FFF2-40B4-BE49-F238E27FC236}">
                <a16:creationId xmlns:a16="http://schemas.microsoft.com/office/drawing/2014/main" id="{3B7C805C-C49E-470D-A3F6-88B774BFE7AE}"/>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277178" y="0"/>
            <a:ext cx="1953088" cy="7812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22277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7E1B290-3044-40C7-AA46-9B0CCEDB6684}" type="datetime1">
              <a:rPr lang="en-US" smtClean="0"/>
              <a:t>2/19/2024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2990805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5BA51A4-3D8F-4464-8762-2F11075995B0}" type="datetime1">
              <a:rPr lang="en-US" smtClean="0"/>
              <a:t>2/19/2024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41011258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C9A75F2-1863-4BCF-AC90-7D654EE5EB9B}" type="datetime1">
              <a:rPr lang="en-US" smtClean="0"/>
              <a:t>2/19/2024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9330549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6B88147-667F-48AF-BB78-925C77FB1ED5}" type="datetime1">
              <a:rPr lang="en-US" smtClean="0"/>
              <a:t>2/19/2024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36231305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8CF7447-14DD-4ED9-9DC3-53E53412F13F}" type="datetime1">
              <a:rPr lang="en-US" smtClean="0"/>
              <a:t>2/19/2024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33204446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8B989FD-A8A7-4EF7-934B-4294CDFB4341}" type="datetime1">
              <a:rPr lang="en-US" smtClean="0"/>
              <a:t>2/19/2024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15110758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DBA8CCC-DE58-4D83-99E0-7A1DE88915B5}" type="datetime1">
              <a:rPr lang="en-US" smtClean="0"/>
              <a:t>2/19/2024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22411777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622FEAF-88BC-4AD8-A38B-DFC1FEA4C83E}" type="datetime1">
              <a:rPr lang="en-US" smtClean="0"/>
              <a:t>2/19/2024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691216-F62E-4FB8-B968-3BF60F6CBEA2}" type="slidenum">
              <a:rPr lang="en-US" smtClean="0"/>
              <a:t>‹#›</a:t>
            </a:fld>
            <a:endParaRPr lang="en-US"/>
          </a:p>
        </p:txBody>
      </p:sp>
      <p:pic>
        <p:nvPicPr>
          <p:cNvPr id="8" name="Picture 7">
            <a:extLst>
              <a:ext uri="{FF2B5EF4-FFF2-40B4-BE49-F238E27FC236}">
                <a16:creationId xmlns:a16="http://schemas.microsoft.com/office/drawing/2014/main" id="{733835F3-4291-4648-85A9-0AF0E71830F2}"/>
              </a:ext>
            </a:extLst>
          </p:cNvPr>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635259" y="0"/>
            <a:ext cx="913623" cy="502493"/>
          </a:xfrm>
          <a:prstGeom prst="rect">
            <a:avLst/>
          </a:prstGeom>
        </p:spPr>
      </p:pic>
    </p:spTree>
    <p:extLst>
      <p:ext uri="{BB962C8B-B14F-4D97-AF65-F5344CB8AC3E}">
        <p14:creationId xmlns:p14="http://schemas.microsoft.com/office/powerpoint/2010/main" val="13047846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3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47.xml"/><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49.xml"/><Relationship Id="rId1" Type="http://schemas.openxmlformats.org/officeDocument/2006/relationships/slideLayout" Target="../slideLayouts/slideLayout2.xml"/><Relationship Id="rId4" Type="http://schemas.openxmlformats.org/officeDocument/2006/relationships/image" Target="../media/image44.png"/></Relationships>
</file>

<file path=ppt/slides/_rels/slide51.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50.xml"/><Relationship Id="rId1" Type="http://schemas.openxmlformats.org/officeDocument/2006/relationships/slideLayout" Target="../slideLayouts/slideLayout2.xml"/><Relationship Id="rId5" Type="http://schemas.openxmlformats.org/officeDocument/2006/relationships/image" Target="../media/image47.png"/><Relationship Id="rId4" Type="http://schemas.openxmlformats.org/officeDocument/2006/relationships/image" Target="../media/image46.png"/></Relationships>
</file>

<file path=ppt/slides/_rels/slide52.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51.xml"/><Relationship Id="rId1" Type="http://schemas.openxmlformats.org/officeDocument/2006/relationships/slideLayout" Target="../slideLayouts/slideLayout2.xml"/><Relationship Id="rId4" Type="http://schemas.openxmlformats.org/officeDocument/2006/relationships/image" Target="../media/image49.png"/></Relationships>
</file>

<file path=ppt/slides/_rels/slide53.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53.xml"/><Relationship Id="rId1" Type="http://schemas.openxmlformats.org/officeDocument/2006/relationships/slideLayout" Target="../slideLayouts/slideLayout2.xml"/><Relationship Id="rId4" Type="http://schemas.openxmlformats.org/officeDocument/2006/relationships/image" Target="../media/image52.png"/></Relationships>
</file>

<file path=ppt/slides/_rels/slide55.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54.xml"/><Relationship Id="rId1" Type="http://schemas.openxmlformats.org/officeDocument/2006/relationships/slideLayout" Target="../slideLayouts/slideLayout2.xml"/><Relationship Id="rId6" Type="http://schemas.openxmlformats.org/officeDocument/2006/relationships/image" Target="../media/image56.png"/><Relationship Id="rId5" Type="http://schemas.openxmlformats.org/officeDocument/2006/relationships/image" Target="../media/image55.png"/><Relationship Id="rId4" Type="http://schemas.openxmlformats.org/officeDocument/2006/relationships/image" Target="../media/image54.png"/></Relationships>
</file>

<file path=ppt/slides/_rels/slide56.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56.xml"/><Relationship Id="rId1" Type="http://schemas.openxmlformats.org/officeDocument/2006/relationships/slideLayout" Target="../slideLayouts/slideLayout2.xml"/><Relationship Id="rId4" Type="http://schemas.openxmlformats.org/officeDocument/2006/relationships/image" Target="../media/image59.png"/></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0.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59.xml"/><Relationship Id="rId1" Type="http://schemas.openxmlformats.org/officeDocument/2006/relationships/slideLayout" Target="../slideLayouts/slideLayout2.xml"/><Relationship Id="rId5" Type="http://schemas.openxmlformats.org/officeDocument/2006/relationships/image" Target="../media/image63.png"/><Relationship Id="rId4" Type="http://schemas.openxmlformats.org/officeDocument/2006/relationships/image" Target="../media/image62.png"/></Relationships>
</file>

<file path=ppt/slides/_rels/slide61.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60.xml"/><Relationship Id="rId1" Type="http://schemas.openxmlformats.org/officeDocument/2006/relationships/slideLayout" Target="../slideLayouts/slideLayout2.xml"/><Relationship Id="rId4" Type="http://schemas.openxmlformats.org/officeDocument/2006/relationships/image" Target="../media/image65.png"/></Relationships>
</file>

<file path=ppt/slides/_rels/slide62.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63.xml"/><Relationship Id="rId1" Type="http://schemas.openxmlformats.org/officeDocument/2006/relationships/slideLayout" Target="../slideLayouts/slideLayout2.xml"/><Relationship Id="rId6" Type="http://schemas.openxmlformats.org/officeDocument/2006/relationships/image" Target="../media/image71.png"/><Relationship Id="rId5" Type="http://schemas.openxmlformats.org/officeDocument/2006/relationships/image" Target="../media/image70.png"/><Relationship Id="rId4" Type="http://schemas.openxmlformats.org/officeDocument/2006/relationships/image" Target="../media/image69.png"/></Relationships>
</file>

<file path=ppt/slides/_rels/slide65.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notesSlide" Target="../notesSlides/notesSlide65.xml"/><Relationship Id="rId1" Type="http://schemas.openxmlformats.org/officeDocument/2006/relationships/slideLayout" Target="../slideLayouts/slideLayout2.xml"/><Relationship Id="rId5" Type="http://schemas.openxmlformats.org/officeDocument/2006/relationships/image" Target="../media/image75.png"/><Relationship Id="rId4" Type="http://schemas.openxmlformats.org/officeDocument/2006/relationships/image" Target="../media/image74.png"/></Relationships>
</file>

<file path=ppt/slides/_rels/slide67.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notesSlide" Target="../notesSlides/notesSlide66.xml"/><Relationship Id="rId1" Type="http://schemas.openxmlformats.org/officeDocument/2006/relationships/slideLayout" Target="../slideLayouts/slideLayout2.xml"/><Relationship Id="rId5" Type="http://schemas.openxmlformats.org/officeDocument/2006/relationships/image" Target="../media/image78.png"/><Relationship Id="rId4" Type="http://schemas.openxmlformats.org/officeDocument/2006/relationships/image" Target="../media/image77.png"/></Relationships>
</file>

<file path=ppt/slides/_rels/slide68.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0.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26669" y="2376924"/>
            <a:ext cx="9606013" cy="1289142"/>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chor="ctr">
            <a:normAutofit fontScale="90000"/>
          </a:bodyPr>
          <a:lstStyle/>
          <a:p>
            <a:r>
              <a:rPr lang="en-US" altLang="ko-KR" sz="4400" b="1" dirty="0">
                <a:solidFill>
                  <a:schemeClr val="accent2"/>
                </a:solidFill>
                <a:latin typeface="Arial" panose="020B0604020202020204" pitchFamily="34" charset="0"/>
                <a:cs typeface="Arial" panose="020B0604020202020204" pitchFamily="34" charset="0"/>
              </a:rPr>
              <a:t>Building Websites Using ASP.NET Core Razor Pages</a:t>
            </a:r>
            <a:endParaRPr lang="en-US" sz="4400" b="1" dirty="0">
              <a:solidFill>
                <a:schemeClr val="accent2"/>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753910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A0E81D8-51BF-4D82-8F9F-38B4AB63A3B4}"/>
              </a:ext>
            </a:extLst>
          </p:cNvPr>
          <p:cNvSpPr>
            <a:spLocks noGrp="1"/>
          </p:cNvSpPr>
          <p:nvPr>
            <p:ph type="dt" sz="half" idx="10"/>
          </p:nvPr>
        </p:nvSpPr>
        <p:spPr>
          <a:xfrm>
            <a:off x="838200" y="6491209"/>
            <a:ext cx="2743200" cy="365125"/>
          </a:xfrm>
        </p:spPr>
        <p:txBody>
          <a:bodyPr/>
          <a:lstStyle/>
          <a:p>
            <a:fld id="{5DCBE059-FAD7-45D8-8659-E6542D1E092D}" type="datetime1">
              <a:rPr lang="en-US" smtClean="0"/>
              <a:t>2/19/2024</a:t>
            </a:fld>
            <a:endParaRPr lang="en-US" dirty="0"/>
          </a:p>
        </p:txBody>
      </p:sp>
      <p:sp>
        <p:nvSpPr>
          <p:cNvPr id="5" name="Slide Number Placeholder 4">
            <a:extLst>
              <a:ext uri="{FF2B5EF4-FFF2-40B4-BE49-F238E27FC236}">
                <a16:creationId xmlns:a16="http://schemas.microsoft.com/office/drawing/2014/main" id="{0F64A31B-9AD0-44E1-B27B-A51A3D452DC9}"/>
              </a:ext>
            </a:extLst>
          </p:cNvPr>
          <p:cNvSpPr>
            <a:spLocks noGrp="1"/>
          </p:cNvSpPr>
          <p:nvPr>
            <p:ph type="sldNum" sz="quarter" idx="12"/>
          </p:nvPr>
        </p:nvSpPr>
        <p:spPr>
          <a:xfrm>
            <a:off x="8686060" y="6491210"/>
            <a:ext cx="2743200" cy="365125"/>
          </a:xfrm>
        </p:spPr>
        <p:txBody>
          <a:bodyPr/>
          <a:lstStyle/>
          <a:p>
            <a:fld id="{CC0149FD-98BB-4821-915B-09C9BFE4B727}" type="slidenum">
              <a:rPr lang="en-US" smtClean="0"/>
              <a:pPr/>
              <a:t>10</a:t>
            </a:fld>
            <a:endParaRPr lang="en-US" dirty="0"/>
          </a:p>
        </p:txBody>
      </p:sp>
      <p:sp>
        <p:nvSpPr>
          <p:cNvPr id="6" name="Title 1">
            <a:extLst>
              <a:ext uri="{FF2B5EF4-FFF2-40B4-BE49-F238E27FC236}">
                <a16:creationId xmlns:a16="http://schemas.microsoft.com/office/drawing/2014/main" id="{F19F8BB0-2F73-44D3-9E55-292B7076D8D6}"/>
              </a:ext>
            </a:extLst>
          </p:cNvPr>
          <p:cNvSpPr>
            <a:spLocks noGrp="1"/>
          </p:cNvSpPr>
          <p:nvPr>
            <p:ph type="title"/>
          </p:nvPr>
        </p:nvSpPr>
        <p:spPr>
          <a:xfrm>
            <a:off x="396763" y="720006"/>
            <a:ext cx="11500269" cy="575433"/>
          </a:xfrm>
        </p:spPr>
        <p:txBody>
          <a:bodyPr>
            <a:noAutofit/>
          </a:bodyPr>
          <a:lstStyle/>
          <a:p>
            <a:r>
              <a:rPr lang="en-US" sz="4000" b="1" dirty="0"/>
              <a:t>Different types of Razor files - 3</a:t>
            </a:r>
          </a:p>
        </p:txBody>
      </p:sp>
      <p:sp>
        <p:nvSpPr>
          <p:cNvPr id="7" name="TextBox 6">
            <a:extLst>
              <a:ext uri="{FF2B5EF4-FFF2-40B4-BE49-F238E27FC236}">
                <a16:creationId xmlns:a16="http://schemas.microsoft.com/office/drawing/2014/main" id="{1A3198B9-F402-4981-B402-A28ED34F543D}"/>
              </a:ext>
            </a:extLst>
          </p:cNvPr>
          <p:cNvSpPr txBox="1"/>
          <p:nvPr/>
        </p:nvSpPr>
        <p:spPr>
          <a:xfrm>
            <a:off x="-49805" y="1563023"/>
            <a:ext cx="12175542" cy="523220"/>
          </a:xfrm>
          <a:prstGeom prst="rect">
            <a:avLst/>
          </a:prstGeom>
          <a:noFill/>
        </p:spPr>
        <p:txBody>
          <a:bodyPr wrap="square">
            <a:spAutoFit/>
          </a:bodyPr>
          <a:lstStyle/>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800" dirty="0"/>
              <a:t>The layout page acts as a template for all pages that reference it.</a:t>
            </a:r>
            <a:endParaRPr lang="en-US" sz="2600" dirty="0"/>
          </a:p>
        </p:txBody>
      </p:sp>
      <p:pic>
        <p:nvPicPr>
          <p:cNvPr id="2" name="Picture 1"/>
          <p:cNvPicPr>
            <a:picLocks noChangeAspect="1"/>
          </p:cNvPicPr>
          <p:nvPr/>
        </p:nvPicPr>
        <p:blipFill>
          <a:blip r:embed="rId3"/>
          <a:stretch>
            <a:fillRect/>
          </a:stretch>
        </p:blipFill>
        <p:spPr>
          <a:xfrm>
            <a:off x="504498" y="2759829"/>
            <a:ext cx="6210626" cy="3269868"/>
          </a:xfrm>
          <a:prstGeom prst="rect">
            <a:avLst/>
          </a:prstGeom>
        </p:spPr>
      </p:pic>
      <p:pic>
        <p:nvPicPr>
          <p:cNvPr id="3" name="Picture 2"/>
          <p:cNvPicPr>
            <a:picLocks noChangeAspect="1"/>
          </p:cNvPicPr>
          <p:nvPr/>
        </p:nvPicPr>
        <p:blipFill>
          <a:blip r:embed="rId4"/>
          <a:stretch>
            <a:fillRect/>
          </a:stretch>
        </p:blipFill>
        <p:spPr>
          <a:xfrm>
            <a:off x="7283669" y="2878373"/>
            <a:ext cx="4145592" cy="1648947"/>
          </a:xfrm>
          <a:prstGeom prst="rect">
            <a:avLst/>
          </a:prstGeom>
        </p:spPr>
      </p:pic>
      <p:sp>
        <p:nvSpPr>
          <p:cNvPr id="8" name="Rectangle 7"/>
          <p:cNvSpPr/>
          <p:nvPr/>
        </p:nvSpPr>
        <p:spPr>
          <a:xfrm>
            <a:off x="7187760" y="2348583"/>
            <a:ext cx="2274982" cy="369332"/>
          </a:xfrm>
          <a:prstGeom prst="rect">
            <a:avLst/>
          </a:prstGeom>
        </p:spPr>
        <p:txBody>
          <a:bodyPr wrap="none">
            <a:spAutoFit/>
          </a:bodyPr>
          <a:lstStyle/>
          <a:p>
            <a:r>
              <a:rPr lang="en-US" i="1" dirty="0"/>
              <a:t>_SubLayout1.cshtml</a:t>
            </a:r>
            <a:endParaRPr lang="en-US" dirty="0"/>
          </a:p>
        </p:txBody>
      </p:sp>
      <p:sp>
        <p:nvSpPr>
          <p:cNvPr id="9" name="Rectangle 8"/>
          <p:cNvSpPr/>
          <p:nvPr/>
        </p:nvSpPr>
        <p:spPr>
          <a:xfrm>
            <a:off x="504498" y="2315889"/>
            <a:ext cx="2441694" cy="369332"/>
          </a:xfrm>
          <a:prstGeom prst="rect">
            <a:avLst/>
          </a:prstGeom>
        </p:spPr>
        <p:txBody>
          <a:bodyPr wrap="none">
            <a:spAutoFit/>
          </a:bodyPr>
          <a:lstStyle/>
          <a:p>
            <a:r>
              <a:rPr lang="en-US" dirty="0"/>
              <a:t>_</a:t>
            </a:r>
            <a:r>
              <a:rPr lang="en-US" i="1" dirty="0" err="1"/>
              <a:t>MasterLayout.cshtml</a:t>
            </a:r>
            <a:endParaRPr lang="en-US" dirty="0"/>
          </a:p>
        </p:txBody>
      </p:sp>
    </p:spTree>
    <p:extLst>
      <p:ext uri="{BB962C8B-B14F-4D97-AF65-F5344CB8AC3E}">
        <p14:creationId xmlns:p14="http://schemas.microsoft.com/office/powerpoint/2010/main" val="23564585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A0E81D8-51BF-4D82-8F9F-38B4AB63A3B4}"/>
              </a:ext>
            </a:extLst>
          </p:cNvPr>
          <p:cNvSpPr>
            <a:spLocks noGrp="1"/>
          </p:cNvSpPr>
          <p:nvPr>
            <p:ph type="dt" sz="half" idx="10"/>
          </p:nvPr>
        </p:nvSpPr>
        <p:spPr>
          <a:xfrm>
            <a:off x="838200" y="6491209"/>
            <a:ext cx="2743200" cy="365125"/>
          </a:xfrm>
        </p:spPr>
        <p:txBody>
          <a:bodyPr/>
          <a:lstStyle/>
          <a:p>
            <a:fld id="{5DCBE059-FAD7-45D8-8659-E6542D1E092D}" type="datetime1">
              <a:rPr lang="en-US" smtClean="0"/>
              <a:t>2/19/2024</a:t>
            </a:fld>
            <a:endParaRPr lang="en-US" dirty="0"/>
          </a:p>
        </p:txBody>
      </p:sp>
      <p:sp>
        <p:nvSpPr>
          <p:cNvPr id="5" name="Slide Number Placeholder 4">
            <a:extLst>
              <a:ext uri="{FF2B5EF4-FFF2-40B4-BE49-F238E27FC236}">
                <a16:creationId xmlns:a16="http://schemas.microsoft.com/office/drawing/2014/main" id="{0F64A31B-9AD0-44E1-B27B-A51A3D452DC9}"/>
              </a:ext>
            </a:extLst>
          </p:cNvPr>
          <p:cNvSpPr>
            <a:spLocks noGrp="1"/>
          </p:cNvSpPr>
          <p:nvPr>
            <p:ph type="sldNum" sz="quarter" idx="12"/>
          </p:nvPr>
        </p:nvSpPr>
        <p:spPr>
          <a:xfrm>
            <a:off x="8686060" y="6491210"/>
            <a:ext cx="2743200" cy="365125"/>
          </a:xfrm>
        </p:spPr>
        <p:txBody>
          <a:bodyPr/>
          <a:lstStyle/>
          <a:p>
            <a:fld id="{CC0149FD-98BB-4821-915B-09C9BFE4B727}" type="slidenum">
              <a:rPr lang="en-US" smtClean="0"/>
              <a:pPr/>
              <a:t>11</a:t>
            </a:fld>
            <a:endParaRPr lang="en-US" dirty="0"/>
          </a:p>
        </p:txBody>
      </p:sp>
      <p:sp>
        <p:nvSpPr>
          <p:cNvPr id="6" name="Title 1">
            <a:extLst>
              <a:ext uri="{FF2B5EF4-FFF2-40B4-BE49-F238E27FC236}">
                <a16:creationId xmlns:a16="http://schemas.microsoft.com/office/drawing/2014/main" id="{F19F8BB0-2F73-44D3-9E55-292B7076D8D6}"/>
              </a:ext>
            </a:extLst>
          </p:cNvPr>
          <p:cNvSpPr>
            <a:spLocks noGrp="1"/>
          </p:cNvSpPr>
          <p:nvPr>
            <p:ph type="title"/>
          </p:nvPr>
        </p:nvSpPr>
        <p:spPr>
          <a:xfrm>
            <a:off x="396763" y="720006"/>
            <a:ext cx="11500269" cy="575433"/>
          </a:xfrm>
        </p:spPr>
        <p:txBody>
          <a:bodyPr>
            <a:noAutofit/>
          </a:bodyPr>
          <a:lstStyle/>
          <a:p>
            <a:r>
              <a:rPr lang="en-US" sz="4000" b="1" dirty="0"/>
              <a:t>Different types of Razor files - 4</a:t>
            </a:r>
          </a:p>
        </p:txBody>
      </p:sp>
      <p:sp>
        <p:nvSpPr>
          <p:cNvPr id="7" name="TextBox 6">
            <a:extLst>
              <a:ext uri="{FF2B5EF4-FFF2-40B4-BE49-F238E27FC236}">
                <a16:creationId xmlns:a16="http://schemas.microsoft.com/office/drawing/2014/main" id="{1A3198B9-F402-4981-B402-A28ED34F543D}"/>
              </a:ext>
            </a:extLst>
          </p:cNvPr>
          <p:cNvSpPr txBox="1"/>
          <p:nvPr/>
        </p:nvSpPr>
        <p:spPr>
          <a:xfrm>
            <a:off x="-49805" y="1563023"/>
            <a:ext cx="12175542" cy="4124206"/>
          </a:xfrm>
          <a:prstGeom prst="rect">
            <a:avLst/>
          </a:prstGeom>
          <a:noFill/>
        </p:spPr>
        <p:txBody>
          <a:bodyPr wrap="square">
            <a:spAutoFit/>
          </a:bodyPr>
          <a:lstStyle/>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dirty="0"/>
              <a:t>_</a:t>
            </a:r>
            <a:r>
              <a:rPr lang="en-US" sz="2600" dirty="0" err="1"/>
              <a:t>ViewImports.cshtml</a:t>
            </a:r>
            <a:r>
              <a:rPr lang="en-US" sz="2600" dirty="0"/>
              <a:t> file provides a mechanism to centralize directives that apply to Razor pages.</a:t>
            </a:r>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dirty="0"/>
              <a:t>The default Razor Pages template includes a _</a:t>
            </a:r>
            <a:r>
              <a:rPr lang="en-US" sz="2600" dirty="0" err="1"/>
              <a:t>ViewImports.cshtml</a:t>
            </a:r>
            <a:r>
              <a:rPr lang="en-US" sz="2600" dirty="0"/>
              <a:t> file in the Pages folder - the root folder for Razor pages. </a:t>
            </a:r>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dirty="0"/>
              <a:t>The _</a:t>
            </a:r>
            <a:r>
              <a:rPr lang="en-US" sz="2600" dirty="0" err="1"/>
              <a:t>ViewImports.cshtml</a:t>
            </a:r>
            <a:r>
              <a:rPr lang="en-US" sz="2600" dirty="0"/>
              <a:t> file supports the following directives:</a:t>
            </a:r>
          </a:p>
          <a:p>
            <a:pPr marL="800100" lvl="1" indent="-342900" algn="just">
              <a:spcBef>
                <a:spcPts val="600"/>
              </a:spcBef>
              <a:spcAft>
                <a:spcPts val="600"/>
              </a:spcAft>
              <a:buClr>
                <a:srgbClr val="973735"/>
              </a:buClr>
              <a:buSzPct val="50000"/>
              <a:buFont typeface="Wingdings" pitchFamily="2" charset="2"/>
              <a:buChar char="u"/>
              <a:tabLst>
                <a:tab pos="241300" algn="l"/>
              </a:tabLst>
              <a:defRPr/>
            </a:pPr>
            <a:r>
              <a:rPr lang="en-US" sz="2400" dirty="0">
                <a:latin typeface="Consolas" panose="020B0609020204030204" pitchFamily="49" charset="0"/>
              </a:rPr>
              <a:t>@</a:t>
            </a:r>
            <a:r>
              <a:rPr lang="en-US" sz="2400" dirty="0" err="1">
                <a:latin typeface="Consolas" panose="020B0609020204030204" pitchFamily="49" charset="0"/>
              </a:rPr>
              <a:t>addTagHelper</a:t>
            </a:r>
            <a:r>
              <a:rPr lang="en-US" sz="2400" dirty="0">
                <a:latin typeface="Consolas" panose="020B0609020204030204" pitchFamily="49" charset="0"/>
              </a:rPr>
              <a:t>, @</a:t>
            </a:r>
            <a:r>
              <a:rPr lang="en-US" sz="2400" dirty="0" err="1">
                <a:latin typeface="Consolas" panose="020B0609020204030204" pitchFamily="49" charset="0"/>
              </a:rPr>
              <a:t>removeTagHelper</a:t>
            </a:r>
            <a:r>
              <a:rPr lang="en-US" sz="2400" dirty="0">
                <a:latin typeface="Consolas" panose="020B0609020204030204" pitchFamily="49" charset="0"/>
              </a:rPr>
              <a:t>, @</a:t>
            </a:r>
            <a:r>
              <a:rPr lang="en-US" sz="2400" dirty="0" err="1">
                <a:latin typeface="Consolas" panose="020B0609020204030204" pitchFamily="49" charset="0"/>
              </a:rPr>
              <a:t>tagHelperPrefix</a:t>
            </a:r>
            <a:endParaRPr lang="en-US" sz="2400" dirty="0">
              <a:latin typeface="Consolas" panose="020B0609020204030204" pitchFamily="49" charset="0"/>
            </a:endParaRPr>
          </a:p>
          <a:p>
            <a:pPr marL="800100" lvl="1" indent="-342900" algn="just">
              <a:spcBef>
                <a:spcPts val="600"/>
              </a:spcBef>
              <a:spcAft>
                <a:spcPts val="600"/>
              </a:spcAft>
              <a:buClr>
                <a:srgbClr val="973735"/>
              </a:buClr>
              <a:buSzPct val="50000"/>
              <a:buFont typeface="Wingdings" pitchFamily="2" charset="2"/>
              <a:buChar char="u"/>
              <a:tabLst>
                <a:tab pos="241300" algn="l"/>
              </a:tabLst>
              <a:defRPr/>
            </a:pPr>
            <a:r>
              <a:rPr lang="en-US" sz="2400" dirty="0">
                <a:latin typeface="Consolas" panose="020B0609020204030204" pitchFamily="49" charset="0"/>
              </a:rPr>
              <a:t>@inherits, @namespace</a:t>
            </a:r>
          </a:p>
          <a:p>
            <a:pPr marL="800100" lvl="1" indent="-342900" algn="just">
              <a:spcBef>
                <a:spcPts val="600"/>
              </a:spcBef>
              <a:spcAft>
                <a:spcPts val="600"/>
              </a:spcAft>
              <a:buClr>
                <a:srgbClr val="973735"/>
              </a:buClr>
              <a:buSzPct val="50000"/>
              <a:buFont typeface="Wingdings" pitchFamily="2" charset="2"/>
              <a:buChar char="u"/>
              <a:tabLst>
                <a:tab pos="241300" algn="l"/>
              </a:tabLst>
              <a:defRPr/>
            </a:pPr>
            <a:r>
              <a:rPr lang="en-US" sz="2400" dirty="0">
                <a:latin typeface="Consolas" panose="020B0609020204030204" pitchFamily="49" charset="0"/>
              </a:rPr>
              <a:t>@inject, @model, @using</a:t>
            </a:r>
          </a:p>
        </p:txBody>
      </p:sp>
      <p:pic>
        <p:nvPicPr>
          <p:cNvPr id="10" name="Picture 9"/>
          <p:cNvPicPr>
            <a:picLocks noChangeAspect="1"/>
          </p:cNvPicPr>
          <p:nvPr/>
        </p:nvPicPr>
        <p:blipFill>
          <a:blip r:embed="rId3"/>
          <a:stretch>
            <a:fillRect/>
          </a:stretch>
        </p:blipFill>
        <p:spPr>
          <a:xfrm>
            <a:off x="4863989" y="5040413"/>
            <a:ext cx="6918108" cy="918222"/>
          </a:xfrm>
          <a:prstGeom prst="rect">
            <a:avLst/>
          </a:prstGeom>
        </p:spPr>
      </p:pic>
    </p:spTree>
    <p:extLst>
      <p:ext uri="{BB962C8B-B14F-4D97-AF65-F5344CB8AC3E}">
        <p14:creationId xmlns:p14="http://schemas.microsoft.com/office/powerpoint/2010/main" val="4051172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A0E81D8-51BF-4D82-8F9F-38B4AB63A3B4}"/>
              </a:ext>
            </a:extLst>
          </p:cNvPr>
          <p:cNvSpPr>
            <a:spLocks noGrp="1"/>
          </p:cNvSpPr>
          <p:nvPr>
            <p:ph type="dt" sz="half" idx="10"/>
          </p:nvPr>
        </p:nvSpPr>
        <p:spPr/>
        <p:txBody>
          <a:bodyPr/>
          <a:lstStyle/>
          <a:p>
            <a:fld id="{5DCBE059-FAD7-45D8-8659-E6542D1E092D}" type="datetime1">
              <a:rPr lang="en-US" smtClean="0"/>
              <a:t>2/19/2024</a:t>
            </a:fld>
            <a:endParaRPr lang="en-US" dirty="0"/>
          </a:p>
        </p:txBody>
      </p:sp>
      <p:sp>
        <p:nvSpPr>
          <p:cNvPr id="5" name="Slide Number Placeholder 4">
            <a:extLst>
              <a:ext uri="{FF2B5EF4-FFF2-40B4-BE49-F238E27FC236}">
                <a16:creationId xmlns:a16="http://schemas.microsoft.com/office/drawing/2014/main" id="{0F64A31B-9AD0-44E1-B27B-A51A3D452DC9}"/>
              </a:ext>
            </a:extLst>
          </p:cNvPr>
          <p:cNvSpPr>
            <a:spLocks noGrp="1"/>
          </p:cNvSpPr>
          <p:nvPr>
            <p:ph type="sldNum" sz="quarter" idx="12"/>
          </p:nvPr>
        </p:nvSpPr>
        <p:spPr/>
        <p:txBody>
          <a:bodyPr/>
          <a:lstStyle/>
          <a:p>
            <a:fld id="{CC0149FD-98BB-4821-915B-09C9BFE4B727}" type="slidenum">
              <a:rPr lang="en-US" smtClean="0"/>
              <a:pPr/>
              <a:t>12</a:t>
            </a:fld>
            <a:endParaRPr lang="en-US" dirty="0"/>
          </a:p>
        </p:txBody>
      </p:sp>
      <p:sp>
        <p:nvSpPr>
          <p:cNvPr id="6" name="Title 1">
            <a:extLst>
              <a:ext uri="{FF2B5EF4-FFF2-40B4-BE49-F238E27FC236}">
                <a16:creationId xmlns:a16="http://schemas.microsoft.com/office/drawing/2014/main" id="{F19F8BB0-2F73-44D3-9E55-292B7076D8D6}"/>
              </a:ext>
            </a:extLst>
          </p:cNvPr>
          <p:cNvSpPr>
            <a:spLocks noGrp="1"/>
          </p:cNvSpPr>
          <p:nvPr>
            <p:ph type="title"/>
          </p:nvPr>
        </p:nvSpPr>
        <p:spPr>
          <a:xfrm>
            <a:off x="396763" y="720006"/>
            <a:ext cx="11500269" cy="575433"/>
          </a:xfrm>
        </p:spPr>
        <p:txBody>
          <a:bodyPr>
            <a:noAutofit/>
          </a:bodyPr>
          <a:lstStyle/>
          <a:p>
            <a:r>
              <a:rPr lang="en-US" sz="4000" b="1" dirty="0"/>
              <a:t>Razor Syntax</a:t>
            </a:r>
          </a:p>
        </p:txBody>
      </p:sp>
      <p:sp>
        <p:nvSpPr>
          <p:cNvPr id="7" name="TextBox 6">
            <a:extLst>
              <a:ext uri="{FF2B5EF4-FFF2-40B4-BE49-F238E27FC236}">
                <a16:creationId xmlns:a16="http://schemas.microsoft.com/office/drawing/2014/main" id="{1A3198B9-F402-4981-B402-A28ED34F543D}"/>
              </a:ext>
            </a:extLst>
          </p:cNvPr>
          <p:cNvSpPr txBox="1"/>
          <p:nvPr/>
        </p:nvSpPr>
        <p:spPr>
          <a:xfrm>
            <a:off x="-49805" y="1563023"/>
            <a:ext cx="12175542" cy="3754874"/>
          </a:xfrm>
          <a:prstGeom prst="rect">
            <a:avLst/>
          </a:prstGeom>
          <a:noFill/>
        </p:spPr>
        <p:txBody>
          <a:bodyPr wrap="square">
            <a:spAutoFit/>
          </a:bodyPr>
          <a:lstStyle/>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dirty="0"/>
              <a:t>A Razor content page acts as a template for generating HTML. The typical content page includes static HTML, tag helpers that emit HTML dynamically, and C# code. </a:t>
            </a:r>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dirty="0"/>
              <a:t>The C# code is embedded within the static content and tag helpers according to a set of rules, or syntax.</a:t>
            </a:r>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dirty="0"/>
              <a:t>All code blocks must appear within @{ ... C# code } brackets. </a:t>
            </a:r>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dirty="0"/>
              <a:t>Comments within a code block can be denoted by two forward slashes //. Alternatively, you can use /*...*/ or </a:t>
            </a:r>
            <a:r>
              <a:rPr lang="en-US" sz="2600" b="1" dirty="0"/>
              <a:t>@*...*@</a:t>
            </a:r>
            <a:r>
              <a:rPr lang="en-US" sz="2600" dirty="0"/>
              <a:t>. </a:t>
            </a:r>
          </a:p>
        </p:txBody>
      </p:sp>
    </p:spTree>
    <p:extLst>
      <p:ext uri="{BB962C8B-B14F-4D97-AF65-F5344CB8AC3E}">
        <p14:creationId xmlns:p14="http://schemas.microsoft.com/office/powerpoint/2010/main" val="20299487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A0E81D8-51BF-4D82-8F9F-38B4AB63A3B4}"/>
              </a:ext>
            </a:extLst>
          </p:cNvPr>
          <p:cNvSpPr>
            <a:spLocks noGrp="1"/>
          </p:cNvSpPr>
          <p:nvPr>
            <p:ph type="dt" sz="half" idx="10"/>
          </p:nvPr>
        </p:nvSpPr>
        <p:spPr/>
        <p:txBody>
          <a:bodyPr/>
          <a:lstStyle/>
          <a:p>
            <a:fld id="{5DCBE059-FAD7-45D8-8659-E6542D1E092D}" type="datetime1">
              <a:rPr lang="en-US" smtClean="0"/>
              <a:t>2/19/2024</a:t>
            </a:fld>
            <a:endParaRPr lang="en-US" dirty="0"/>
          </a:p>
        </p:txBody>
      </p:sp>
      <p:sp>
        <p:nvSpPr>
          <p:cNvPr id="5" name="Slide Number Placeholder 4">
            <a:extLst>
              <a:ext uri="{FF2B5EF4-FFF2-40B4-BE49-F238E27FC236}">
                <a16:creationId xmlns:a16="http://schemas.microsoft.com/office/drawing/2014/main" id="{0F64A31B-9AD0-44E1-B27B-A51A3D452DC9}"/>
              </a:ext>
            </a:extLst>
          </p:cNvPr>
          <p:cNvSpPr>
            <a:spLocks noGrp="1"/>
          </p:cNvSpPr>
          <p:nvPr>
            <p:ph type="sldNum" sz="quarter" idx="12"/>
          </p:nvPr>
        </p:nvSpPr>
        <p:spPr/>
        <p:txBody>
          <a:bodyPr/>
          <a:lstStyle/>
          <a:p>
            <a:fld id="{CC0149FD-98BB-4821-915B-09C9BFE4B727}" type="slidenum">
              <a:rPr lang="en-US" smtClean="0"/>
              <a:pPr/>
              <a:t>13</a:t>
            </a:fld>
            <a:endParaRPr lang="en-US" dirty="0"/>
          </a:p>
        </p:txBody>
      </p:sp>
      <p:sp>
        <p:nvSpPr>
          <p:cNvPr id="6" name="Title 1">
            <a:extLst>
              <a:ext uri="{FF2B5EF4-FFF2-40B4-BE49-F238E27FC236}">
                <a16:creationId xmlns:a16="http://schemas.microsoft.com/office/drawing/2014/main" id="{F19F8BB0-2F73-44D3-9E55-292B7076D8D6}"/>
              </a:ext>
            </a:extLst>
          </p:cNvPr>
          <p:cNvSpPr>
            <a:spLocks noGrp="1"/>
          </p:cNvSpPr>
          <p:nvPr>
            <p:ph type="title"/>
          </p:nvPr>
        </p:nvSpPr>
        <p:spPr>
          <a:xfrm>
            <a:off x="396763" y="720006"/>
            <a:ext cx="11500269" cy="575433"/>
          </a:xfrm>
        </p:spPr>
        <p:txBody>
          <a:bodyPr>
            <a:noAutofit/>
          </a:bodyPr>
          <a:lstStyle/>
          <a:p>
            <a:pPr algn="just">
              <a:spcBef>
                <a:spcPts val="600"/>
              </a:spcBef>
              <a:spcAft>
                <a:spcPts val="600"/>
              </a:spcAft>
              <a:buClr>
                <a:srgbClr val="973735"/>
              </a:buClr>
              <a:buSzPct val="50000"/>
              <a:tabLst>
                <a:tab pos="241300" algn="l"/>
              </a:tabLst>
              <a:defRPr/>
            </a:pPr>
            <a:r>
              <a:rPr lang="en-US" sz="4000" b="1" dirty="0"/>
              <a:t>The Razor Pages </a:t>
            </a:r>
            <a:r>
              <a:rPr lang="en-US" sz="4000" b="1" dirty="0" err="1"/>
              <a:t>PageModel</a:t>
            </a:r>
            <a:r>
              <a:rPr lang="en-US" sz="4000" b="1" dirty="0"/>
              <a:t> - 1</a:t>
            </a:r>
          </a:p>
        </p:txBody>
      </p:sp>
      <p:sp>
        <p:nvSpPr>
          <p:cNvPr id="7" name="TextBox 6">
            <a:extLst>
              <a:ext uri="{FF2B5EF4-FFF2-40B4-BE49-F238E27FC236}">
                <a16:creationId xmlns:a16="http://schemas.microsoft.com/office/drawing/2014/main" id="{1A3198B9-F402-4981-B402-A28ED34F543D}"/>
              </a:ext>
            </a:extLst>
          </p:cNvPr>
          <p:cNvSpPr txBox="1"/>
          <p:nvPr/>
        </p:nvSpPr>
        <p:spPr>
          <a:xfrm>
            <a:off x="-49805" y="1563023"/>
            <a:ext cx="12175542" cy="4308872"/>
          </a:xfrm>
          <a:prstGeom prst="rect">
            <a:avLst/>
          </a:prstGeom>
          <a:noFill/>
        </p:spPr>
        <p:txBody>
          <a:bodyPr wrap="square">
            <a:spAutoFit/>
          </a:bodyPr>
          <a:lstStyle/>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dirty="0"/>
              <a:t>The main purpose of the Razor Pages </a:t>
            </a:r>
            <a:r>
              <a:rPr lang="en-US" sz="2600" dirty="0" err="1"/>
              <a:t>PageModel</a:t>
            </a:r>
            <a:r>
              <a:rPr lang="en-US" sz="2600" dirty="0"/>
              <a:t> class is to provide clear separation between the UI layer (the .</a:t>
            </a:r>
            <a:r>
              <a:rPr lang="en-US" sz="2600" dirty="0" err="1"/>
              <a:t>cshtml</a:t>
            </a:r>
            <a:r>
              <a:rPr lang="en-US" sz="2600" dirty="0"/>
              <a:t> view file) and processing logic for the page. There are a number of reasons why this separation is beneficial:</a:t>
            </a:r>
          </a:p>
          <a:p>
            <a:pPr marL="800100" lvl="1" indent="-342900" algn="just">
              <a:spcBef>
                <a:spcPts val="600"/>
              </a:spcBef>
              <a:spcAft>
                <a:spcPts val="600"/>
              </a:spcAft>
              <a:buClr>
                <a:srgbClr val="973735"/>
              </a:buClr>
              <a:buSzPct val="50000"/>
              <a:buFont typeface="Wingdings" pitchFamily="2" charset="2"/>
              <a:buChar char="u"/>
              <a:tabLst>
                <a:tab pos="241300" algn="l"/>
              </a:tabLst>
              <a:defRPr/>
            </a:pPr>
            <a:r>
              <a:rPr lang="en-US" sz="2600" dirty="0"/>
              <a:t>It reduces the complexity of the UI layer making it easier to maintain.</a:t>
            </a:r>
          </a:p>
          <a:p>
            <a:pPr marL="800100" lvl="1" indent="-342900" algn="just">
              <a:spcBef>
                <a:spcPts val="600"/>
              </a:spcBef>
              <a:spcAft>
                <a:spcPts val="600"/>
              </a:spcAft>
              <a:buClr>
                <a:srgbClr val="973735"/>
              </a:buClr>
              <a:buSzPct val="50000"/>
              <a:buFont typeface="Wingdings" pitchFamily="2" charset="2"/>
              <a:buChar char="u"/>
              <a:tabLst>
                <a:tab pos="241300" algn="l"/>
              </a:tabLst>
              <a:defRPr/>
            </a:pPr>
            <a:r>
              <a:rPr lang="en-US" sz="2600" dirty="0"/>
              <a:t>It facilitates automated unit testing.</a:t>
            </a:r>
          </a:p>
          <a:p>
            <a:pPr marL="800100" lvl="1" indent="-342900" algn="just">
              <a:spcBef>
                <a:spcPts val="600"/>
              </a:spcBef>
              <a:spcAft>
                <a:spcPts val="600"/>
              </a:spcAft>
              <a:buClr>
                <a:srgbClr val="973735"/>
              </a:buClr>
              <a:buSzPct val="50000"/>
              <a:buFont typeface="Wingdings" pitchFamily="2" charset="2"/>
              <a:buChar char="u"/>
              <a:tabLst>
                <a:tab pos="241300" algn="l"/>
              </a:tabLst>
              <a:defRPr/>
            </a:pPr>
            <a:r>
              <a:rPr lang="en-US" sz="2600" dirty="0"/>
              <a:t>It enables greater flexibility for teams in that one member can work on the view while another can work on the processing logic.</a:t>
            </a:r>
          </a:p>
          <a:p>
            <a:pPr marL="800100" lvl="1" indent="-342900" algn="just">
              <a:spcBef>
                <a:spcPts val="600"/>
              </a:spcBef>
              <a:spcAft>
                <a:spcPts val="600"/>
              </a:spcAft>
              <a:buClr>
                <a:srgbClr val="973735"/>
              </a:buClr>
              <a:buSzPct val="50000"/>
              <a:buFont typeface="Wingdings" pitchFamily="2" charset="2"/>
              <a:buChar char="u"/>
              <a:tabLst>
                <a:tab pos="241300" algn="l"/>
              </a:tabLst>
              <a:defRPr/>
            </a:pPr>
            <a:r>
              <a:rPr lang="en-US" sz="2600" dirty="0"/>
              <a:t>It encourages smaller, reusable units of code for specific purposes, which aids maintenance and scalability.</a:t>
            </a:r>
          </a:p>
        </p:txBody>
      </p:sp>
    </p:spTree>
    <p:extLst>
      <p:ext uri="{BB962C8B-B14F-4D97-AF65-F5344CB8AC3E}">
        <p14:creationId xmlns:p14="http://schemas.microsoft.com/office/powerpoint/2010/main" val="40258996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A0E81D8-51BF-4D82-8F9F-38B4AB63A3B4}"/>
              </a:ext>
            </a:extLst>
          </p:cNvPr>
          <p:cNvSpPr>
            <a:spLocks noGrp="1"/>
          </p:cNvSpPr>
          <p:nvPr>
            <p:ph type="dt" sz="half" idx="10"/>
          </p:nvPr>
        </p:nvSpPr>
        <p:spPr/>
        <p:txBody>
          <a:bodyPr/>
          <a:lstStyle/>
          <a:p>
            <a:fld id="{5DCBE059-FAD7-45D8-8659-E6542D1E092D}" type="datetime1">
              <a:rPr lang="en-US" smtClean="0"/>
              <a:t>2/19/2024</a:t>
            </a:fld>
            <a:endParaRPr lang="en-US" dirty="0"/>
          </a:p>
        </p:txBody>
      </p:sp>
      <p:sp>
        <p:nvSpPr>
          <p:cNvPr id="5" name="Slide Number Placeholder 4">
            <a:extLst>
              <a:ext uri="{FF2B5EF4-FFF2-40B4-BE49-F238E27FC236}">
                <a16:creationId xmlns:a16="http://schemas.microsoft.com/office/drawing/2014/main" id="{0F64A31B-9AD0-44E1-B27B-A51A3D452DC9}"/>
              </a:ext>
            </a:extLst>
          </p:cNvPr>
          <p:cNvSpPr>
            <a:spLocks noGrp="1"/>
          </p:cNvSpPr>
          <p:nvPr>
            <p:ph type="sldNum" sz="quarter" idx="12"/>
          </p:nvPr>
        </p:nvSpPr>
        <p:spPr/>
        <p:txBody>
          <a:bodyPr/>
          <a:lstStyle/>
          <a:p>
            <a:fld id="{CC0149FD-98BB-4821-915B-09C9BFE4B727}" type="slidenum">
              <a:rPr lang="en-US" smtClean="0"/>
              <a:pPr/>
              <a:t>14</a:t>
            </a:fld>
            <a:endParaRPr lang="en-US" dirty="0"/>
          </a:p>
        </p:txBody>
      </p:sp>
      <p:sp>
        <p:nvSpPr>
          <p:cNvPr id="6" name="Title 1">
            <a:extLst>
              <a:ext uri="{FF2B5EF4-FFF2-40B4-BE49-F238E27FC236}">
                <a16:creationId xmlns:a16="http://schemas.microsoft.com/office/drawing/2014/main" id="{F19F8BB0-2F73-44D3-9E55-292B7076D8D6}"/>
              </a:ext>
            </a:extLst>
          </p:cNvPr>
          <p:cNvSpPr>
            <a:spLocks noGrp="1"/>
          </p:cNvSpPr>
          <p:nvPr>
            <p:ph type="title"/>
          </p:nvPr>
        </p:nvSpPr>
        <p:spPr>
          <a:xfrm>
            <a:off x="396763" y="720006"/>
            <a:ext cx="11500269" cy="575433"/>
          </a:xfrm>
        </p:spPr>
        <p:txBody>
          <a:bodyPr>
            <a:noAutofit/>
          </a:bodyPr>
          <a:lstStyle/>
          <a:p>
            <a:pPr algn="just">
              <a:spcBef>
                <a:spcPts val="600"/>
              </a:spcBef>
              <a:spcAft>
                <a:spcPts val="600"/>
              </a:spcAft>
              <a:buClr>
                <a:srgbClr val="973735"/>
              </a:buClr>
              <a:buSzPct val="50000"/>
              <a:tabLst>
                <a:tab pos="241300" algn="l"/>
              </a:tabLst>
              <a:defRPr/>
            </a:pPr>
            <a:r>
              <a:rPr lang="en-US" sz="4000" b="1" dirty="0"/>
              <a:t>The Razor Pages </a:t>
            </a:r>
            <a:r>
              <a:rPr lang="en-US" sz="4000" b="1" dirty="0" err="1"/>
              <a:t>PageModel</a:t>
            </a:r>
            <a:r>
              <a:rPr lang="en-US" sz="4000" b="1" dirty="0"/>
              <a:t> - 2</a:t>
            </a:r>
          </a:p>
        </p:txBody>
      </p:sp>
      <p:sp>
        <p:nvSpPr>
          <p:cNvPr id="7" name="TextBox 6">
            <a:extLst>
              <a:ext uri="{FF2B5EF4-FFF2-40B4-BE49-F238E27FC236}">
                <a16:creationId xmlns:a16="http://schemas.microsoft.com/office/drawing/2014/main" id="{1A3198B9-F402-4981-B402-A28ED34F543D}"/>
              </a:ext>
            </a:extLst>
          </p:cNvPr>
          <p:cNvSpPr txBox="1"/>
          <p:nvPr/>
        </p:nvSpPr>
        <p:spPr>
          <a:xfrm>
            <a:off x="-49805" y="1563023"/>
            <a:ext cx="12175542" cy="4955203"/>
          </a:xfrm>
          <a:prstGeom prst="rect">
            <a:avLst/>
          </a:prstGeom>
          <a:noFill/>
        </p:spPr>
        <p:txBody>
          <a:bodyPr wrap="square">
            <a:spAutoFit/>
          </a:bodyPr>
          <a:lstStyle/>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dirty="0"/>
              <a:t>The </a:t>
            </a:r>
            <a:r>
              <a:rPr lang="en-US" sz="2600" dirty="0" err="1"/>
              <a:t>PageModel</a:t>
            </a:r>
            <a:r>
              <a:rPr lang="en-US" sz="2600" dirty="0"/>
              <a:t> class is a combination of a </a:t>
            </a:r>
            <a:r>
              <a:rPr lang="en-US" sz="2600" i="1" dirty="0"/>
              <a:t>Controller</a:t>
            </a:r>
            <a:r>
              <a:rPr lang="en-US" sz="2600" dirty="0"/>
              <a:t> and a </a:t>
            </a:r>
            <a:r>
              <a:rPr lang="en-US" sz="2600" i="1" dirty="0" err="1"/>
              <a:t>ViewModel</a:t>
            </a:r>
            <a:r>
              <a:rPr lang="en-US" sz="2600" dirty="0"/>
              <a:t>.</a:t>
            </a:r>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dirty="0"/>
              <a:t>Controllers feature in a number of design and architectural patterns concerned with the presentation layer of an application. They are most commonly found in the Model-View-Controller (MVC) pattern, where the controller can be implemented as a Front Controller or a Page Controller. </a:t>
            </a:r>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dirty="0"/>
              <a:t>A front controller is defined as "a controller that handles all requests for a website". A page controller is "an object that handles a request for a specific page or action on a website". A Razor </a:t>
            </a:r>
            <a:r>
              <a:rPr lang="en-US" sz="2600" dirty="0" err="1"/>
              <a:t>PageModel</a:t>
            </a:r>
            <a:r>
              <a:rPr lang="en-US" sz="2600" dirty="0"/>
              <a:t> class is an implementation of the Page Controller pattern.</a:t>
            </a:r>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dirty="0"/>
              <a:t>The Page Controller pattern is characterized by the fact that there is a one-to-one mapping between pages and their controllers. </a:t>
            </a:r>
          </a:p>
        </p:txBody>
      </p:sp>
    </p:spTree>
    <p:extLst>
      <p:ext uri="{BB962C8B-B14F-4D97-AF65-F5344CB8AC3E}">
        <p14:creationId xmlns:p14="http://schemas.microsoft.com/office/powerpoint/2010/main" val="34983133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A0E81D8-51BF-4D82-8F9F-38B4AB63A3B4}"/>
              </a:ext>
            </a:extLst>
          </p:cNvPr>
          <p:cNvSpPr>
            <a:spLocks noGrp="1"/>
          </p:cNvSpPr>
          <p:nvPr>
            <p:ph type="dt" sz="half" idx="10"/>
          </p:nvPr>
        </p:nvSpPr>
        <p:spPr/>
        <p:txBody>
          <a:bodyPr/>
          <a:lstStyle/>
          <a:p>
            <a:fld id="{5DCBE059-FAD7-45D8-8659-E6542D1E092D}" type="datetime1">
              <a:rPr lang="en-US" smtClean="0"/>
              <a:t>2/19/2024</a:t>
            </a:fld>
            <a:endParaRPr lang="en-US" dirty="0"/>
          </a:p>
        </p:txBody>
      </p:sp>
      <p:sp>
        <p:nvSpPr>
          <p:cNvPr id="5" name="Slide Number Placeholder 4">
            <a:extLst>
              <a:ext uri="{FF2B5EF4-FFF2-40B4-BE49-F238E27FC236}">
                <a16:creationId xmlns:a16="http://schemas.microsoft.com/office/drawing/2014/main" id="{0F64A31B-9AD0-44E1-B27B-A51A3D452DC9}"/>
              </a:ext>
            </a:extLst>
          </p:cNvPr>
          <p:cNvSpPr>
            <a:spLocks noGrp="1"/>
          </p:cNvSpPr>
          <p:nvPr>
            <p:ph type="sldNum" sz="quarter" idx="12"/>
          </p:nvPr>
        </p:nvSpPr>
        <p:spPr/>
        <p:txBody>
          <a:bodyPr/>
          <a:lstStyle/>
          <a:p>
            <a:fld id="{CC0149FD-98BB-4821-915B-09C9BFE4B727}" type="slidenum">
              <a:rPr lang="en-US" smtClean="0"/>
              <a:pPr/>
              <a:t>15</a:t>
            </a:fld>
            <a:endParaRPr lang="en-US" dirty="0"/>
          </a:p>
        </p:txBody>
      </p:sp>
      <p:sp>
        <p:nvSpPr>
          <p:cNvPr id="6" name="Title 1">
            <a:extLst>
              <a:ext uri="{FF2B5EF4-FFF2-40B4-BE49-F238E27FC236}">
                <a16:creationId xmlns:a16="http://schemas.microsoft.com/office/drawing/2014/main" id="{F19F8BB0-2F73-44D3-9E55-292B7076D8D6}"/>
              </a:ext>
            </a:extLst>
          </p:cNvPr>
          <p:cNvSpPr>
            <a:spLocks noGrp="1"/>
          </p:cNvSpPr>
          <p:nvPr>
            <p:ph type="title"/>
          </p:nvPr>
        </p:nvSpPr>
        <p:spPr>
          <a:xfrm>
            <a:off x="396763" y="720006"/>
            <a:ext cx="11500269" cy="575433"/>
          </a:xfrm>
        </p:spPr>
        <p:txBody>
          <a:bodyPr>
            <a:noAutofit/>
          </a:bodyPr>
          <a:lstStyle/>
          <a:p>
            <a:pPr algn="just">
              <a:spcBef>
                <a:spcPts val="600"/>
              </a:spcBef>
              <a:spcAft>
                <a:spcPts val="600"/>
              </a:spcAft>
              <a:buClr>
                <a:srgbClr val="973735"/>
              </a:buClr>
              <a:buSzPct val="50000"/>
              <a:tabLst>
                <a:tab pos="241300" algn="l"/>
              </a:tabLst>
              <a:defRPr/>
            </a:pPr>
            <a:r>
              <a:rPr lang="en-US" sz="4000" b="1" dirty="0"/>
              <a:t>The Razor Pages </a:t>
            </a:r>
            <a:r>
              <a:rPr lang="en-US" sz="4000" b="1" dirty="0" err="1"/>
              <a:t>PageModel</a:t>
            </a:r>
            <a:r>
              <a:rPr lang="en-US" sz="4000" b="1" dirty="0"/>
              <a:t> - 3</a:t>
            </a:r>
          </a:p>
        </p:txBody>
      </p:sp>
      <p:sp>
        <p:nvSpPr>
          <p:cNvPr id="7" name="TextBox 6">
            <a:extLst>
              <a:ext uri="{FF2B5EF4-FFF2-40B4-BE49-F238E27FC236}">
                <a16:creationId xmlns:a16="http://schemas.microsoft.com/office/drawing/2014/main" id="{1A3198B9-F402-4981-B402-A28ED34F543D}"/>
              </a:ext>
            </a:extLst>
          </p:cNvPr>
          <p:cNvSpPr txBox="1"/>
          <p:nvPr/>
        </p:nvSpPr>
        <p:spPr>
          <a:xfrm>
            <a:off x="-49805" y="1563023"/>
            <a:ext cx="12175542" cy="3754874"/>
          </a:xfrm>
          <a:prstGeom prst="rect">
            <a:avLst/>
          </a:prstGeom>
          <a:noFill/>
        </p:spPr>
        <p:txBody>
          <a:bodyPr wrap="square">
            <a:spAutoFit/>
          </a:bodyPr>
          <a:lstStyle/>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dirty="0"/>
              <a:t>A View Model is an implementation of the Presentation Model design pattern. </a:t>
            </a:r>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dirty="0"/>
              <a:t>It is a self-contained class that represents the data and </a:t>
            </a:r>
            <a:r>
              <a:rPr lang="en-US" sz="2600" dirty="0" err="1"/>
              <a:t>behaviour</a:t>
            </a:r>
            <a:r>
              <a:rPr lang="en-US" sz="2600" dirty="0"/>
              <a:t> of a specific "view" or page. The view model pattern is used extensively in MVC application development, where it mainly represents data, but typically little </a:t>
            </a:r>
            <a:r>
              <a:rPr lang="en-US" sz="2600" dirty="0" err="1"/>
              <a:t>behaviour</a:t>
            </a:r>
            <a:r>
              <a:rPr lang="en-US" sz="2600" dirty="0"/>
              <a:t>. </a:t>
            </a:r>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dirty="0"/>
              <a:t>In Razor Pages, the </a:t>
            </a:r>
            <a:r>
              <a:rPr lang="en-US" sz="2600" dirty="0" err="1"/>
              <a:t>PageModel</a:t>
            </a:r>
            <a:r>
              <a:rPr lang="en-US" sz="2600" dirty="0"/>
              <a:t> is also the view model.</a:t>
            </a:r>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dirty="0"/>
              <a:t>Razor Pages is sometimes described as implementing the MVVM (Model, View </a:t>
            </a:r>
            <a:r>
              <a:rPr lang="en-US" sz="2600" dirty="0" err="1"/>
              <a:t>ViewModel</a:t>
            </a:r>
            <a:r>
              <a:rPr lang="en-US" sz="2600" dirty="0"/>
              <a:t>) pattern. It doesn't. The MVVM pattern is applied to applications where the presentation and model share the same layer. </a:t>
            </a:r>
          </a:p>
        </p:txBody>
      </p:sp>
    </p:spTree>
    <p:extLst>
      <p:ext uri="{BB962C8B-B14F-4D97-AF65-F5344CB8AC3E}">
        <p14:creationId xmlns:p14="http://schemas.microsoft.com/office/powerpoint/2010/main" val="10642748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A0E81D8-51BF-4D82-8F9F-38B4AB63A3B4}"/>
              </a:ext>
            </a:extLst>
          </p:cNvPr>
          <p:cNvSpPr>
            <a:spLocks noGrp="1"/>
          </p:cNvSpPr>
          <p:nvPr>
            <p:ph type="dt" sz="half" idx="10"/>
          </p:nvPr>
        </p:nvSpPr>
        <p:spPr/>
        <p:txBody>
          <a:bodyPr/>
          <a:lstStyle/>
          <a:p>
            <a:fld id="{5DCBE059-FAD7-45D8-8659-E6542D1E092D}" type="datetime1">
              <a:rPr lang="en-US" smtClean="0"/>
              <a:t>2/19/2024</a:t>
            </a:fld>
            <a:endParaRPr lang="en-US" dirty="0"/>
          </a:p>
        </p:txBody>
      </p:sp>
      <p:sp>
        <p:nvSpPr>
          <p:cNvPr id="5" name="Slide Number Placeholder 4">
            <a:extLst>
              <a:ext uri="{FF2B5EF4-FFF2-40B4-BE49-F238E27FC236}">
                <a16:creationId xmlns:a16="http://schemas.microsoft.com/office/drawing/2014/main" id="{0F64A31B-9AD0-44E1-B27B-A51A3D452DC9}"/>
              </a:ext>
            </a:extLst>
          </p:cNvPr>
          <p:cNvSpPr>
            <a:spLocks noGrp="1"/>
          </p:cNvSpPr>
          <p:nvPr>
            <p:ph type="sldNum" sz="quarter" idx="12"/>
          </p:nvPr>
        </p:nvSpPr>
        <p:spPr/>
        <p:txBody>
          <a:bodyPr/>
          <a:lstStyle/>
          <a:p>
            <a:fld id="{CC0149FD-98BB-4821-915B-09C9BFE4B727}" type="slidenum">
              <a:rPr lang="en-US" smtClean="0"/>
              <a:pPr/>
              <a:t>16</a:t>
            </a:fld>
            <a:endParaRPr lang="en-US" dirty="0"/>
          </a:p>
        </p:txBody>
      </p:sp>
      <p:sp>
        <p:nvSpPr>
          <p:cNvPr id="6" name="Title 1">
            <a:extLst>
              <a:ext uri="{FF2B5EF4-FFF2-40B4-BE49-F238E27FC236}">
                <a16:creationId xmlns:a16="http://schemas.microsoft.com/office/drawing/2014/main" id="{F19F8BB0-2F73-44D3-9E55-292B7076D8D6}"/>
              </a:ext>
            </a:extLst>
          </p:cNvPr>
          <p:cNvSpPr>
            <a:spLocks noGrp="1"/>
          </p:cNvSpPr>
          <p:nvPr>
            <p:ph type="title"/>
          </p:nvPr>
        </p:nvSpPr>
        <p:spPr>
          <a:xfrm>
            <a:off x="396763" y="720006"/>
            <a:ext cx="11500269" cy="575433"/>
          </a:xfrm>
        </p:spPr>
        <p:txBody>
          <a:bodyPr>
            <a:noAutofit/>
          </a:bodyPr>
          <a:lstStyle/>
          <a:p>
            <a:pPr algn="just">
              <a:spcBef>
                <a:spcPts val="600"/>
              </a:spcBef>
              <a:spcAft>
                <a:spcPts val="600"/>
              </a:spcAft>
              <a:buClr>
                <a:srgbClr val="973735"/>
              </a:buClr>
              <a:buSzPct val="50000"/>
              <a:tabLst>
                <a:tab pos="241300" algn="l"/>
              </a:tabLst>
              <a:defRPr/>
            </a:pPr>
            <a:r>
              <a:rPr lang="en-US" sz="4000" b="1" dirty="0"/>
              <a:t>The Razor Pages </a:t>
            </a:r>
            <a:r>
              <a:rPr lang="en-US" sz="4000" b="1" dirty="0" err="1"/>
              <a:t>PageModel</a:t>
            </a:r>
            <a:r>
              <a:rPr lang="en-US" sz="4000" b="1" dirty="0"/>
              <a:t> - 4</a:t>
            </a:r>
          </a:p>
        </p:txBody>
      </p:sp>
      <p:sp>
        <p:nvSpPr>
          <p:cNvPr id="7" name="TextBox 6">
            <a:extLst>
              <a:ext uri="{FF2B5EF4-FFF2-40B4-BE49-F238E27FC236}">
                <a16:creationId xmlns:a16="http://schemas.microsoft.com/office/drawing/2014/main" id="{1A3198B9-F402-4981-B402-A28ED34F543D}"/>
              </a:ext>
            </a:extLst>
          </p:cNvPr>
          <p:cNvSpPr txBox="1"/>
          <p:nvPr/>
        </p:nvSpPr>
        <p:spPr>
          <a:xfrm>
            <a:off x="-49805" y="1563023"/>
            <a:ext cx="12175542" cy="1292662"/>
          </a:xfrm>
          <a:prstGeom prst="rect">
            <a:avLst/>
          </a:prstGeom>
          <a:noFill/>
        </p:spPr>
        <p:txBody>
          <a:bodyPr wrap="square">
            <a:spAutoFit/>
          </a:bodyPr>
          <a:lstStyle/>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dirty="0"/>
              <a:t>The following code shows the content that is generated for each file when you use the Razor Page (with page model) option to add a new page to a Razor Pages application</a:t>
            </a:r>
          </a:p>
        </p:txBody>
      </p:sp>
      <p:pic>
        <p:nvPicPr>
          <p:cNvPr id="8" name="Picture 7"/>
          <p:cNvPicPr>
            <a:picLocks noChangeAspect="1"/>
          </p:cNvPicPr>
          <p:nvPr/>
        </p:nvPicPr>
        <p:blipFill>
          <a:blip r:embed="rId3"/>
          <a:stretch>
            <a:fillRect/>
          </a:stretch>
        </p:blipFill>
        <p:spPr>
          <a:xfrm>
            <a:off x="236099" y="3505048"/>
            <a:ext cx="4998380" cy="1102929"/>
          </a:xfrm>
          <a:prstGeom prst="rect">
            <a:avLst/>
          </a:prstGeom>
        </p:spPr>
      </p:pic>
      <p:pic>
        <p:nvPicPr>
          <p:cNvPr id="9" name="Picture 8"/>
          <p:cNvPicPr>
            <a:picLocks noChangeAspect="1"/>
          </p:cNvPicPr>
          <p:nvPr/>
        </p:nvPicPr>
        <p:blipFill>
          <a:blip r:embed="rId4"/>
          <a:stretch>
            <a:fillRect/>
          </a:stretch>
        </p:blipFill>
        <p:spPr>
          <a:xfrm>
            <a:off x="5767716" y="3323786"/>
            <a:ext cx="5257636" cy="3156913"/>
          </a:xfrm>
          <a:prstGeom prst="rect">
            <a:avLst/>
          </a:prstGeom>
        </p:spPr>
      </p:pic>
      <p:sp>
        <p:nvSpPr>
          <p:cNvPr id="10" name="Rectangle 9"/>
          <p:cNvSpPr/>
          <p:nvPr/>
        </p:nvSpPr>
        <p:spPr>
          <a:xfrm>
            <a:off x="275871" y="3123269"/>
            <a:ext cx="1608133" cy="369332"/>
          </a:xfrm>
          <a:prstGeom prst="rect">
            <a:avLst/>
          </a:prstGeom>
        </p:spPr>
        <p:txBody>
          <a:bodyPr wrap="none">
            <a:spAutoFit/>
          </a:bodyPr>
          <a:lstStyle/>
          <a:p>
            <a:r>
              <a:rPr lang="en-US" dirty="0"/>
              <a:t>Index1.cshtml</a:t>
            </a:r>
          </a:p>
        </p:txBody>
      </p:sp>
      <p:sp>
        <p:nvSpPr>
          <p:cNvPr id="11" name="Rectangle 10"/>
          <p:cNvSpPr/>
          <p:nvPr/>
        </p:nvSpPr>
        <p:spPr>
          <a:xfrm>
            <a:off x="5715166" y="2954454"/>
            <a:ext cx="1903085" cy="369332"/>
          </a:xfrm>
          <a:prstGeom prst="rect">
            <a:avLst/>
          </a:prstGeom>
        </p:spPr>
        <p:txBody>
          <a:bodyPr wrap="none">
            <a:spAutoFit/>
          </a:bodyPr>
          <a:lstStyle/>
          <a:p>
            <a:r>
              <a:rPr lang="en-US" dirty="0"/>
              <a:t>Index1.cshtml.cs</a:t>
            </a:r>
          </a:p>
        </p:txBody>
      </p:sp>
    </p:spTree>
    <p:extLst>
      <p:ext uri="{BB962C8B-B14F-4D97-AF65-F5344CB8AC3E}">
        <p14:creationId xmlns:p14="http://schemas.microsoft.com/office/powerpoint/2010/main" val="2610787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A0E81D8-51BF-4D82-8F9F-38B4AB63A3B4}"/>
              </a:ext>
            </a:extLst>
          </p:cNvPr>
          <p:cNvSpPr>
            <a:spLocks noGrp="1"/>
          </p:cNvSpPr>
          <p:nvPr>
            <p:ph type="dt" sz="half" idx="10"/>
          </p:nvPr>
        </p:nvSpPr>
        <p:spPr/>
        <p:txBody>
          <a:bodyPr/>
          <a:lstStyle/>
          <a:p>
            <a:fld id="{5DCBE059-FAD7-45D8-8659-E6542D1E092D}" type="datetime1">
              <a:rPr lang="en-US" smtClean="0"/>
              <a:t>2/19/2024</a:t>
            </a:fld>
            <a:endParaRPr lang="en-US" dirty="0"/>
          </a:p>
        </p:txBody>
      </p:sp>
      <p:sp>
        <p:nvSpPr>
          <p:cNvPr id="5" name="Slide Number Placeholder 4">
            <a:extLst>
              <a:ext uri="{FF2B5EF4-FFF2-40B4-BE49-F238E27FC236}">
                <a16:creationId xmlns:a16="http://schemas.microsoft.com/office/drawing/2014/main" id="{0F64A31B-9AD0-44E1-B27B-A51A3D452DC9}"/>
              </a:ext>
            </a:extLst>
          </p:cNvPr>
          <p:cNvSpPr>
            <a:spLocks noGrp="1"/>
          </p:cNvSpPr>
          <p:nvPr>
            <p:ph type="sldNum" sz="quarter" idx="12"/>
          </p:nvPr>
        </p:nvSpPr>
        <p:spPr/>
        <p:txBody>
          <a:bodyPr/>
          <a:lstStyle/>
          <a:p>
            <a:fld id="{CC0149FD-98BB-4821-915B-09C9BFE4B727}" type="slidenum">
              <a:rPr lang="en-US" smtClean="0"/>
              <a:pPr/>
              <a:t>17</a:t>
            </a:fld>
            <a:endParaRPr lang="en-US" dirty="0"/>
          </a:p>
        </p:txBody>
      </p:sp>
      <p:sp>
        <p:nvSpPr>
          <p:cNvPr id="6" name="Title 1">
            <a:extLst>
              <a:ext uri="{FF2B5EF4-FFF2-40B4-BE49-F238E27FC236}">
                <a16:creationId xmlns:a16="http://schemas.microsoft.com/office/drawing/2014/main" id="{F19F8BB0-2F73-44D3-9E55-292B7076D8D6}"/>
              </a:ext>
            </a:extLst>
          </p:cNvPr>
          <p:cNvSpPr>
            <a:spLocks noGrp="1"/>
          </p:cNvSpPr>
          <p:nvPr>
            <p:ph type="title"/>
          </p:nvPr>
        </p:nvSpPr>
        <p:spPr>
          <a:xfrm>
            <a:off x="396763" y="720006"/>
            <a:ext cx="11500269" cy="575433"/>
          </a:xfrm>
        </p:spPr>
        <p:txBody>
          <a:bodyPr>
            <a:noAutofit/>
          </a:bodyPr>
          <a:lstStyle/>
          <a:p>
            <a:pPr algn="just">
              <a:spcBef>
                <a:spcPts val="600"/>
              </a:spcBef>
              <a:spcAft>
                <a:spcPts val="600"/>
              </a:spcAft>
              <a:buClr>
                <a:srgbClr val="973735"/>
              </a:buClr>
              <a:buSzPct val="50000"/>
              <a:tabLst>
                <a:tab pos="241300" algn="l"/>
              </a:tabLst>
              <a:defRPr/>
            </a:pPr>
            <a:r>
              <a:rPr lang="en-US" sz="4000" b="1" dirty="0"/>
              <a:t>Handler Methods in Razor Pages - 1</a:t>
            </a:r>
          </a:p>
        </p:txBody>
      </p:sp>
      <p:sp>
        <p:nvSpPr>
          <p:cNvPr id="7" name="TextBox 6">
            <a:extLst>
              <a:ext uri="{FF2B5EF4-FFF2-40B4-BE49-F238E27FC236}">
                <a16:creationId xmlns:a16="http://schemas.microsoft.com/office/drawing/2014/main" id="{1A3198B9-F402-4981-B402-A28ED34F543D}"/>
              </a:ext>
            </a:extLst>
          </p:cNvPr>
          <p:cNvSpPr txBox="1"/>
          <p:nvPr/>
        </p:nvSpPr>
        <p:spPr>
          <a:xfrm>
            <a:off x="-49806" y="1563023"/>
            <a:ext cx="8735866" cy="4955203"/>
          </a:xfrm>
          <a:prstGeom prst="rect">
            <a:avLst/>
          </a:prstGeom>
          <a:noFill/>
        </p:spPr>
        <p:txBody>
          <a:bodyPr wrap="square">
            <a:spAutoFit/>
          </a:bodyPr>
          <a:lstStyle/>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dirty="0"/>
              <a:t>Handler methods in Razor Pages are methods that are automatically executed as a result of a request. The Razor Pages framework uses a naming convention to select the appropriate handler method to execute. </a:t>
            </a:r>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dirty="0"/>
              <a:t>The name of the method, which is prefixed with "On": </a:t>
            </a:r>
            <a:r>
              <a:rPr lang="en-US" sz="2600" dirty="0" err="1"/>
              <a:t>OnGet</a:t>
            </a:r>
            <a:r>
              <a:rPr lang="en-US" sz="2600" dirty="0"/>
              <a:t>(), </a:t>
            </a:r>
            <a:r>
              <a:rPr lang="en-US" sz="2600" dirty="0" err="1"/>
              <a:t>OnPost</a:t>
            </a:r>
            <a:r>
              <a:rPr lang="en-US" sz="2600" dirty="0"/>
              <a:t>(), </a:t>
            </a:r>
            <a:r>
              <a:rPr lang="en-US" sz="2600" dirty="0" err="1"/>
              <a:t>OnPut</a:t>
            </a:r>
            <a:r>
              <a:rPr lang="en-US" sz="2600" dirty="0"/>
              <a:t>() etc.</a:t>
            </a:r>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dirty="0"/>
              <a:t>Handler methods also have optional asynchronous equivalents: </a:t>
            </a:r>
            <a:r>
              <a:rPr lang="en-US" sz="2600" dirty="0" err="1"/>
              <a:t>OnPostAsync</a:t>
            </a:r>
            <a:r>
              <a:rPr lang="en-US" sz="2600" dirty="0"/>
              <a:t>(), </a:t>
            </a:r>
            <a:r>
              <a:rPr lang="en-US" sz="2600" dirty="0" err="1"/>
              <a:t>OnGetAsync</a:t>
            </a:r>
            <a:r>
              <a:rPr lang="en-US" sz="2600" dirty="0"/>
              <a:t>() </a:t>
            </a:r>
            <a:r>
              <a:rPr lang="en-US" sz="2600" dirty="0" err="1"/>
              <a:t>etc</a:t>
            </a:r>
            <a:r>
              <a:rPr lang="en-US" sz="2600" dirty="0"/>
              <a:t> (methods that contain asynchronous code).</a:t>
            </a:r>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dirty="0"/>
              <a:t>As far as the Razor Pages framework is concerned, </a:t>
            </a:r>
            <a:r>
              <a:rPr lang="en-US" sz="2600" dirty="0" err="1"/>
              <a:t>OnGet</a:t>
            </a:r>
            <a:r>
              <a:rPr lang="en-US" sz="2600" dirty="0"/>
              <a:t> and </a:t>
            </a:r>
            <a:r>
              <a:rPr lang="en-US" sz="2600" dirty="0" err="1"/>
              <a:t>OnGetAsync</a:t>
            </a:r>
            <a:r>
              <a:rPr lang="en-US" sz="2600" dirty="0"/>
              <a:t> are the same handler.  </a:t>
            </a:r>
          </a:p>
        </p:txBody>
      </p:sp>
      <p:pic>
        <p:nvPicPr>
          <p:cNvPr id="2" name="Picture 1"/>
          <p:cNvPicPr>
            <a:picLocks noChangeAspect="1"/>
          </p:cNvPicPr>
          <p:nvPr/>
        </p:nvPicPr>
        <p:blipFill>
          <a:blip r:embed="rId3"/>
          <a:stretch>
            <a:fillRect/>
          </a:stretch>
        </p:blipFill>
        <p:spPr>
          <a:xfrm>
            <a:off x="8686060" y="2207171"/>
            <a:ext cx="3482566" cy="2528209"/>
          </a:xfrm>
          <a:prstGeom prst="rect">
            <a:avLst/>
          </a:prstGeom>
        </p:spPr>
      </p:pic>
      <p:sp>
        <p:nvSpPr>
          <p:cNvPr id="3" name="Rectangle 2"/>
          <p:cNvSpPr/>
          <p:nvPr/>
        </p:nvSpPr>
        <p:spPr>
          <a:xfrm>
            <a:off x="9028386" y="2837793"/>
            <a:ext cx="1681655" cy="21020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038897" y="3710152"/>
            <a:ext cx="1723696" cy="2207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508921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A0E81D8-51BF-4D82-8F9F-38B4AB63A3B4}"/>
              </a:ext>
            </a:extLst>
          </p:cNvPr>
          <p:cNvSpPr>
            <a:spLocks noGrp="1"/>
          </p:cNvSpPr>
          <p:nvPr>
            <p:ph type="dt" sz="half" idx="10"/>
          </p:nvPr>
        </p:nvSpPr>
        <p:spPr/>
        <p:txBody>
          <a:bodyPr/>
          <a:lstStyle/>
          <a:p>
            <a:fld id="{5DCBE059-FAD7-45D8-8659-E6542D1E092D}" type="datetime1">
              <a:rPr lang="en-US" smtClean="0"/>
              <a:t>2/19/2024</a:t>
            </a:fld>
            <a:endParaRPr lang="en-US" dirty="0"/>
          </a:p>
        </p:txBody>
      </p:sp>
      <p:sp>
        <p:nvSpPr>
          <p:cNvPr id="5" name="Slide Number Placeholder 4">
            <a:extLst>
              <a:ext uri="{FF2B5EF4-FFF2-40B4-BE49-F238E27FC236}">
                <a16:creationId xmlns:a16="http://schemas.microsoft.com/office/drawing/2014/main" id="{0F64A31B-9AD0-44E1-B27B-A51A3D452DC9}"/>
              </a:ext>
            </a:extLst>
          </p:cNvPr>
          <p:cNvSpPr>
            <a:spLocks noGrp="1"/>
          </p:cNvSpPr>
          <p:nvPr>
            <p:ph type="sldNum" sz="quarter" idx="12"/>
          </p:nvPr>
        </p:nvSpPr>
        <p:spPr/>
        <p:txBody>
          <a:bodyPr/>
          <a:lstStyle/>
          <a:p>
            <a:fld id="{CC0149FD-98BB-4821-915B-09C9BFE4B727}" type="slidenum">
              <a:rPr lang="en-US" smtClean="0"/>
              <a:pPr/>
              <a:t>18</a:t>
            </a:fld>
            <a:endParaRPr lang="en-US" dirty="0"/>
          </a:p>
        </p:txBody>
      </p:sp>
      <p:sp>
        <p:nvSpPr>
          <p:cNvPr id="6" name="Title 1">
            <a:extLst>
              <a:ext uri="{FF2B5EF4-FFF2-40B4-BE49-F238E27FC236}">
                <a16:creationId xmlns:a16="http://schemas.microsoft.com/office/drawing/2014/main" id="{F19F8BB0-2F73-44D3-9E55-292B7076D8D6}"/>
              </a:ext>
            </a:extLst>
          </p:cNvPr>
          <p:cNvSpPr>
            <a:spLocks noGrp="1"/>
          </p:cNvSpPr>
          <p:nvPr>
            <p:ph type="title"/>
          </p:nvPr>
        </p:nvSpPr>
        <p:spPr>
          <a:xfrm>
            <a:off x="396763" y="720006"/>
            <a:ext cx="11500269" cy="575433"/>
          </a:xfrm>
        </p:spPr>
        <p:txBody>
          <a:bodyPr>
            <a:noAutofit/>
          </a:bodyPr>
          <a:lstStyle/>
          <a:p>
            <a:r>
              <a:rPr lang="en-US" sz="4000" b="1" dirty="0"/>
              <a:t>Working With </a:t>
            </a:r>
            <a:r>
              <a:rPr lang="en-US" sz="4000" b="1" dirty="0" err="1"/>
              <a:t>ViewData</a:t>
            </a:r>
            <a:r>
              <a:rPr lang="en-US" sz="4000" b="1" dirty="0"/>
              <a:t> in Razor Pages - 1</a:t>
            </a:r>
          </a:p>
        </p:txBody>
      </p:sp>
      <p:sp>
        <p:nvSpPr>
          <p:cNvPr id="7" name="TextBox 6">
            <a:extLst>
              <a:ext uri="{FF2B5EF4-FFF2-40B4-BE49-F238E27FC236}">
                <a16:creationId xmlns:a16="http://schemas.microsoft.com/office/drawing/2014/main" id="{1A3198B9-F402-4981-B402-A28ED34F543D}"/>
              </a:ext>
            </a:extLst>
          </p:cNvPr>
          <p:cNvSpPr txBox="1"/>
          <p:nvPr/>
        </p:nvSpPr>
        <p:spPr>
          <a:xfrm>
            <a:off x="-49805" y="1563023"/>
            <a:ext cx="12175542" cy="1446550"/>
          </a:xfrm>
          <a:prstGeom prst="rect">
            <a:avLst/>
          </a:prstGeom>
          <a:noFill/>
        </p:spPr>
        <p:txBody>
          <a:bodyPr wrap="square">
            <a:spAutoFit/>
          </a:bodyPr>
          <a:lstStyle/>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dirty="0" err="1"/>
              <a:t>ViewData</a:t>
            </a:r>
            <a:r>
              <a:rPr lang="en-US" sz="2600" dirty="0"/>
              <a:t> is a </a:t>
            </a:r>
            <a:r>
              <a:rPr lang="en-US" sz="2600" b="1" dirty="0"/>
              <a:t>container for data to be passed from the </a:t>
            </a:r>
            <a:r>
              <a:rPr lang="en-US" sz="2600" b="1" dirty="0" err="1"/>
              <a:t>PageModel</a:t>
            </a:r>
            <a:r>
              <a:rPr lang="en-US" sz="2600" b="1" dirty="0"/>
              <a:t> to the content page</a:t>
            </a:r>
            <a:r>
              <a:rPr lang="en-US" sz="2600" dirty="0"/>
              <a:t>. </a:t>
            </a:r>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dirty="0" err="1"/>
              <a:t>ViewData</a:t>
            </a:r>
            <a:r>
              <a:rPr lang="en-US" sz="2600" dirty="0"/>
              <a:t> is a dictionary of objects with a string-based key. </a:t>
            </a:r>
          </a:p>
        </p:txBody>
      </p:sp>
      <p:pic>
        <p:nvPicPr>
          <p:cNvPr id="3" name="Picture 2"/>
          <p:cNvPicPr>
            <a:picLocks noChangeAspect="1"/>
          </p:cNvPicPr>
          <p:nvPr/>
        </p:nvPicPr>
        <p:blipFill>
          <a:blip r:embed="rId3"/>
          <a:stretch>
            <a:fillRect/>
          </a:stretch>
        </p:blipFill>
        <p:spPr>
          <a:xfrm>
            <a:off x="198219" y="2973890"/>
            <a:ext cx="7380764" cy="3111589"/>
          </a:xfrm>
          <a:prstGeom prst="rect">
            <a:avLst/>
          </a:prstGeom>
        </p:spPr>
      </p:pic>
      <p:pic>
        <p:nvPicPr>
          <p:cNvPr id="8" name="Picture 7"/>
          <p:cNvPicPr>
            <a:picLocks noChangeAspect="1"/>
          </p:cNvPicPr>
          <p:nvPr/>
        </p:nvPicPr>
        <p:blipFill>
          <a:blip r:embed="rId4"/>
          <a:stretch>
            <a:fillRect/>
          </a:stretch>
        </p:blipFill>
        <p:spPr>
          <a:xfrm>
            <a:off x="5932230" y="3151730"/>
            <a:ext cx="6259770" cy="1692693"/>
          </a:xfrm>
          <a:prstGeom prst="rect">
            <a:avLst/>
          </a:prstGeom>
        </p:spPr>
      </p:pic>
      <p:sp>
        <p:nvSpPr>
          <p:cNvPr id="9" name="Rectangle 8"/>
          <p:cNvSpPr/>
          <p:nvPr/>
        </p:nvSpPr>
        <p:spPr>
          <a:xfrm>
            <a:off x="838200" y="4151576"/>
            <a:ext cx="3639207" cy="22071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6331743" y="4235658"/>
            <a:ext cx="2259724" cy="27326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323424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A0E81D8-51BF-4D82-8F9F-38B4AB63A3B4}"/>
              </a:ext>
            </a:extLst>
          </p:cNvPr>
          <p:cNvSpPr>
            <a:spLocks noGrp="1"/>
          </p:cNvSpPr>
          <p:nvPr>
            <p:ph type="dt" sz="half" idx="10"/>
          </p:nvPr>
        </p:nvSpPr>
        <p:spPr/>
        <p:txBody>
          <a:bodyPr/>
          <a:lstStyle/>
          <a:p>
            <a:fld id="{5DCBE059-FAD7-45D8-8659-E6542D1E092D}" type="datetime1">
              <a:rPr lang="en-US" smtClean="0"/>
              <a:t>2/19/2024</a:t>
            </a:fld>
            <a:endParaRPr lang="en-US" dirty="0"/>
          </a:p>
        </p:txBody>
      </p:sp>
      <p:sp>
        <p:nvSpPr>
          <p:cNvPr id="5" name="Slide Number Placeholder 4">
            <a:extLst>
              <a:ext uri="{FF2B5EF4-FFF2-40B4-BE49-F238E27FC236}">
                <a16:creationId xmlns:a16="http://schemas.microsoft.com/office/drawing/2014/main" id="{0F64A31B-9AD0-44E1-B27B-A51A3D452DC9}"/>
              </a:ext>
            </a:extLst>
          </p:cNvPr>
          <p:cNvSpPr>
            <a:spLocks noGrp="1"/>
          </p:cNvSpPr>
          <p:nvPr>
            <p:ph type="sldNum" sz="quarter" idx="12"/>
          </p:nvPr>
        </p:nvSpPr>
        <p:spPr/>
        <p:txBody>
          <a:bodyPr/>
          <a:lstStyle/>
          <a:p>
            <a:fld id="{CC0149FD-98BB-4821-915B-09C9BFE4B727}" type="slidenum">
              <a:rPr lang="en-US" smtClean="0"/>
              <a:pPr/>
              <a:t>19</a:t>
            </a:fld>
            <a:endParaRPr lang="en-US" dirty="0"/>
          </a:p>
        </p:txBody>
      </p:sp>
      <p:sp>
        <p:nvSpPr>
          <p:cNvPr id="6" name="Title 1">
            <a:extLst>
              <a:ext uri="{FF2B5EF4-FFF2-40B4-BE49-F238E27FC236}">
                <a16:creationId xmlns:a16="http://schemas.microsoft.com/office/drawing/2014/main" id="{F19F8BB0-2F73-44D3-9E55-292B7076D8D6}"/>
              </a:ext>
            </a:extLst>
          </p:cNvPr>
          <p:cNvSpPr>
            <a:spLocks noGrp="1"/>
          </p:cNvSpPr>
          <p:nvPr>
            <p:ph type="title"/>
          </p:nvPr>
        </p:nvSpPr>
        <p:spPr>
          <a:xfrm>
            <a:off x="396763" y="720006"/>
            <a:ext cx="11500269" cy="575433"/>
          </a:xfrm>
        </p:spPr>
        <p:txBody>
          <a:bodyPr>
            <a:noAutofit/>
          </a:bodyPr>
          <a:lstStyle/>
          <a:p>
            <a:pPr algn="just">
              <a:spcBef>
                <a:spcPts val="600"/>
              </a:spcBef>
              <a:spcAft>
                <a:spcPts val="600"/>
              </a:spcAft>
              <a:buClr>
                <a:srgbClr val="973735"/>
              </a:buClr>
              <a:buSzPct val="50000"/>
              <a:tabLst>
                <a:tab pos="241300" algn="l"/>
              </a:tabLst>
              <a:defRPr/>
            </a:pPr>
            <a:r>
              <a:rPr lang="en-US" sz="4000" b="1" dirty="0"/>
              <a:t>Working With </a:t>
            </a:r>
            <a:r>
              <a:rPr lang="en-US" sz="4000" b="1" dirty="0" err="1"/>
              <a:t>ViewData</a:t>
            </a:r>
            <a:r>
              <a:rPr lang="en-US" sz="4000" b="1" dirty="0"/>
              <a:t> in Razor Pages - 2</a:t>
            </a:r>
          </a:p>
        </p:txBody>
      </p:sp>
      <p:sp>
        <p:nvSpPr>
          <p:cNvPr id="7" name="TextBox 6">
            <a:extLst>
              <a:ext uri="{FF2B5EF4-FFF2-40B4-BE49-F238E27FC236}">
                <a16:creationId xmlns:a16="http://schemas.microsoft.com/office/drawing/2014/main" id="{1A3198B9-F402-4981-B402-A28ED34F543D}"/>
              </a:ext>
            </a:extLst>
          </p:cNvPr>
          <p:cNvSpPr txBox="1"/>
          <p:nvPr/>
        </p:nvSpPr>
        <p:spPr>
          <a:xfrm>
            <a:off x="-49805" y="1563023"/>
            <a:ext cx="12175542" cy="3939540"/>
          </a:xfrm>
          <a:prstGeom prst="rect">
            <a:avLst/>
          </a:prstGeom>
          <a:noFill/>
        </p:spPr>
        <p:txBody>
          <a:bodyPr wrap="square">
            <a:spAutoFit/>
          </a:bodyPr>
          <a:lstStyle/>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dirty="0" err="1"/>
              <a:t>ViewData</a:t>
            </a:r>
            <a:r>
              <a:rPr lang="en-US" sz="2600" dirty="0"/>
              <a:t> Attribute</a:t>
            </a:r>
          </a:p>
          <a:p>
            <a:pPr marL="342900" indent="-342900" algn="just">
              <a:spcBef>
                <a:spcPts val="600"/>
              </a:spcBef>
              <a:spcAft>
                <a:spcPts val="600"/>
              </a:spcAft>
              <a:buClr>
                <a:srgbClr val="973735"/>
              </a:buClr>
              <a:buSzPct val="50000"/>
              <a:buFont typeface="Wingdings" pitchFamily="2" charset="2"/>
              <a:buChar char="u"/>
              <a:tabLst>
                <a:tab pos="241300" algn="l"/>
              </a:tabLst>
              <a:defRPr/>
            </a:pPr>
            <a:endParaRPr lang="en-US" sz="2400" dirty="0"/>
          </a:p>
          <a:p>
            <a:pPr marL="342900" indent="-342900" algn="just">
              <a:spcBef>
                <a:spcPts val="600"/>
              </a:spcBef>
              <a:spcAft>
                <a:spcPts val="600"/>
              </a:spcAft>
              <a:buClr>
                <a:srgbClr val="973735"/>
              </a:buClr>
              <a:buSzPct val="50000"/>
              <a:buFont typeface="Wingdings" pitchFamily="2" charset="2"/>
              <a:buChar char="u"/>
              <a:tabLst>
                <a:tab pos="241300" algn="l"/>
              </a:tabLst>
              <a:defRPr/>
            </a:pPr>
            <a:endParaRPr lang="en-US" sz="2400" dirty="0"/>
          </a:p>
          <a:p>
            <a:pPr marL="342900" indent="-342900" algn="just">
              <a:spcBef>
                <a:spcPts val="600"/>
              </a:spcBef>
              <a:spcAft>
                <a:spcPts val="600"/>
              </a:spcAft>
              <a:buClr>
                <a:srgbClr val="973735"/>
              </a:buClr>
              <a:buSzPct val="50000"/>
              <a:buFont typeface="Wingdings" pitchFamily="2" charset="2"/>
              <a:buChar char="u"/>
              <a:tabLst>
                <a:tab pos="241300" algn="l"/>
              </a:tabLst>
              <a:defRPr/>
            </a:pPr>
            <a:endParaRPr lang="en-US" sz="2400" dirty="0"/>
          </a:p>
          <a:p>
            <a:pPr marL="342900" indent="-342900" algn="just">
              <a:spcBef>
                <a:spcPts val="600"/>
              </a:spcBef>
              <a:spcAft>
                <a:spcPts val="600"/>
              </a:spcAft>
              <a:buClr>
                <a:srgbClr val="973735"/>
              </a:buClr>
              <a:buSzPct val="50000"/>
              <a:buFont typeface="Wingdings" pitchFamily="2" charset="2"/>
              <a:buChar char="u"/>
              <a:tabLst>
                <a:tab pos="241300" algn="l"/>
              </a:tabLst>
              <a:defRPr/>
            </a:pPr>
            <a:endParaRPr lang="en-US" sz="2400" dirty="0"/>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dirty="0" err="1"/>
              <a:t>ViewBag</a:t>
            </a:r>
            <a:r>
              <a:rPr lang="en-US" sz="2600" dirty="0"/>
              <a:t> is a wrapper around the </a:t>
            </a:r>
            <a:r>
              <a:rPr lang="en-US" sz="2600" dirty="0" err="1"/>
              <a:t>ViewData</a:t>
            </a:r>
            <a:r>
              <a:rPr lang="en-US" sz="2600" dirty="0"/>
              <a:t> dictionary and provides an alternative way to access </a:t>
            </a:r>
            <a:r>
              <a:rPr lang="en-US" sz="2600" dirty="0" err="1"/>
              <a:t>ViewData</a:t>
            </a:r>
            <a:r>
              <a:rPr lang="en-US" sz="2600" dirty="0"/>
              <a:t> contents within ASP.NET Core MVC controllers using dynamic properties instead of string-based indexes. </a:t>
            </a:r>
          </a:p>
        </p:txBody>
      </p:sp>
      <p:pic>
        <p:nvPicPr>
          <p:cNvPr id="2" name="Picture 1"/>
          <p:cNvPicPr>
            <a:picLocks noChangeAspect="1"/>
          </p:cNvPicPr>
          <p:nvPr/>
        </p:nvPicPr>
        <p:blipFill>
          <a:blip r:embed="rId3"/>
          <a:stretch>
            <a:fillRect/>
          </a:stretch>
        </p:blipFill>
        <p:spPr>
          <a:xfrm>
            <a:off x="3184635" y="1295439"/>
            <a:ext cx="4694574" cy="2580903"/>
          </a:xfrm>
          <a:prstGeom prst="rect">
            <a:avLst/>
          </a:prstGeom>
        </p:spPr>
      </p:pic>
      <p:pic>
        <p:nvPicPr>
          <p:cNvPr id="3" name="Picture 2"/>
          <p:cNvPicPr>
            <a:picLocks noChangeAspect="1"/>
          </p:cNvPicPr>
          <p:nvPr/>
        </p:nvPicPr>
        <p:blipFill>
          <a:blip r:embed="rId4"/>
          <a:stretch>
            <a:fillRect/>
          </a:stretch>
        </p:blipFill>
        <p:spPr>
          <a:xfrm>
            <a:off x="8047749" y="1259342"/>
            <a:ext cx="4019821" cy="2274689"/>
          </a:xfrm>
          <a:prstGeom prst="rect">
            <a:avLst/>
          </a:prstGeom>
        </p:spPr>
      </p:pic>
      <p:pic>
        <p:nvPicPr>
          <p:cNvPr id="8" name="Picture 7"/>
          <p:cNvPicPr>
            <a:picLocks noChangeAspect="1"/>
          </p:cNvPicPr>
          <p:nvPr/>
        </p:nvPicPr>
        <p:blipFill>
          <a:blip r:embed="rId5"/>
          <a:stretch>
            <a:fillRect/>
          </a:stretch>
        </p:blipFill>
        <p:spPr>
          <a:xfrm>
            <a:off x="258618" y="5379452"/>
            <a:ext cx="4018108" cy="1380181"/>
          </a:xfrm>
          <a:prstGeom prst="rect">
            <a:avLst/>
          </a:prstGeom>
        </p:spPr>
      </p:pic>
      <p:pic>
        <p:nvPicPr>
          <p:cNvPr id="9" name="Picture 8"/>
          <p:cNvPicPr>
            <a:picLocks noChangeAspect="1"/>
          </p:cNvPicPr>
          <p:nvPr/>
        </p:nvPicPr>
        <p:blipFill>
          <a:blip r:embed="rId6"/>
          <a:stretch>
            <a:fillRect/>
          </a:stretch>
        </p:blipFill>
        <p:spPr>
          <a:xfrm>
            <a:off x="6146897" y="5514856"/>
            <a:ext cx="2838450" cy="361950"/>
          </a:xfrm>
          <a:prstGeom prst="rect">
            <a:avLst/>
          </a:prstGeom>
        </p:spPr>
      </p:pic>
      <p:pic>
        <p:nvPicPr>
          <p:cNvPr id="10" name="Picture 9"/>
          <p:cNvPicPr>
            <a:picLocks noChangeAspect="1"/>
          </p:cNvPicPr>
          <p:nvPr/>
        </p:nvPicPr>
        <p:blipFill>
          <a:blip r:embed="rId7"/>
          <a:stretch>
            <a:fillRect/>
          </a:stretch>
        </p:blipFill>
        <p:spPr>
          <a:xfrm>
            <a:off x="6146897" y="5983346"/>
            <a:ext cx="3238500" cy="371475"/>
          </a:xfrm>
          <a:prstGeom prst="rect">
            <a:avLst/>
          </a:prstGeom>
        </p:spPr>
      </p:pic>
      <p:cxnSp>
        <p:nvCxnSpPr>
          <p:cNvPr id="12" name="Straight Arrow Connector 11"/>
          <p:cNvCxnSpPr/>
          <p:nvPr/>
        </p:nvCxnSpPr>
        <p:spPr>
          <a:xfrm flipV="1">
            <a:off x="4351283" y="5876806"/>
            <a:ext cx="1686683" cy="47801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649417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CA15C064-DD44-4CAC-873E-2D1F54821676}" type="slidenum">
              <a:rPr kumimoji="0" lang="en-US" smtClean="0"/>
              <a:pPr/>
              <a:t>2</a:t>
            </a:fld>
            <a:endParaRPr kumimoji="0" lang="en-US" dirty="0"/>
          </a:p>
        </p:txBody>
      </p:sp>
      <p:sp>
        <p:nvSpPr>
          <p:cNvPr id="4" name="Content Placeholder 3"/>
          <p:cNvSpPr>
            <a:spLocks noGrp="1"/>
          </p:cNvSpPr>
          <p:nvPr>
            <p:ph sz="quarter" idx="1"/>
          </p:nvPr>
        </p:nvSpPr>
        <p:spPr>
          <a:xfrm>
            <a:off x="336331" y="1451054"/>
            <a:ext cx="11314895" cy="5008129"/>
          </a:xfrm>
        </p:spPr>
        <p:txBody>
          <a:bodyPr>
            <a:noAutofit/>
          </a:bodyPr>
          <a:lstStyle/>
          <a:p>
            <a:pPr marL="342900" indent="-342900">
              <a:lnSpc>
                <a:spcPct val="100000"/>
              </a:lnSpc>
              <a:buClr>
                <a:srgbClr val="973735"/>
              </a:buClr>
              <a:buSzPct val="50000"/>
              <a:buFont typeface="Wingdings" pitchFamily="2" charset="2"/>
              <a:buChar char="u"/>
              <a:defRPr/>
            </a:pPr>
            <a:r>
              <a:rPr lang="en-US" sz="2600" dirty="0"/>
              <a:t>Overview ASP.NET Core Razor Pages</a:t>
            </a:r>
          </a:p>
          <a:p>
            <a:pPr marL="800100" lvl="1" indent="-342900">
              <a:lnSpc>
                <a:spcPct val="120000"/>
              </a:lnSpc>
              <a:buClr>
                <a:srgbClr val="973735"/>
              </a:buClr>
              <a:buSzPct val="50000"/>
              <a:buFont typeface="Wingdings" pitchFamily="2" charset="2"/>
              <a:buChar char="u"/>
              <a:defRPr/>
            </a:pPr>
            <a:r>
              <a:rPr lang="en-US" sz="2200" dirty="0"/>
              <a:t>Introduce Razor Page files and Razor syntax</a:t>
            </a:r>
          </a:p>
          <a:p>
            <a:pPr marL="800100" lvl="1" indent="-342900">
              <a:lnSpc>
                <a:spcPct val="120000"/>
              </a:lnSpc>
              <a:buClr>
                <a:srgbClr val="973735"/>
              </a:buClr>
              <a:buSzPct val="50000"/>
              <a:buFont typeface="Wingdings" pitchFamily="2" charset="2"/>
              <a:buChar char="u"/>
              <a:defRPr/>
            </a:pPr>
            <a:r>
              <a:rPr lang="en-US" sz="2200" dirty="0"/>
              <a:t>Work with Page Models (Handler Methods,  </a:t>
            </a:r>
            <a:r>
              <a:rPr lang="en-US" sz="2200" dirty="0" err="1"/>
              <a:t>ViewData</a:t>
            </a:r>
            <a:r>
              <a:rPr lang="en-US" sz="2200" dirty="0"/>
              <a:t>,  Action Results)</a:t>
            </a:r>
          </a:p>
          <a:p>
            <a:pPr marL="800100" lvl="1" indent="-342900">
              <a:lnSpc>
                <a:spcPct val="120000"/>
              </a:lnSpc>
              <a:buClr>
                <a:srgbClr val="973735"/>
              </a:buClr>
              <a:buSzPct val="50000"/>
              <a:buFont typeface="Wingdings" pitchFamily="2" charset="2"/>
              <a:buChar char="u"/>
              <a:defRPr/>
            </a:pPr>
            <a:r>
              <a:rPr lang="en-US" sz="2200" dirty="0"/>
              <a:t>Understand Tag Helpers in Razor Pages</a:t>
            </a:r>
          </a:p>
          <a:p>
            <a:pPr marL="800100" lvl="1" indent="-342900">
              <a:lnSpc>
                <a:spcPct val="120000"/>
              </a:lnSpc>
              <a:buClr>
                <a:srgbClr val="973735"/>
              </a:buClr>
              <a:buSzPct val="50000"/>
              <a:buFont typeface="Wingdings" pitchFamily="2" charset="2"/>
              <a:buChar char="u"/>
              <a:defRPr/>
            </a:pPr>
            <a:r>
              <a:rPr lang="en-US" sz="2200" dirty="0"/>
              <a:t>Understand and work with View Components</a:t>
            </a:r>
          </a:p>
          <a:p>
            <a:pPr marL="800100" lvl="1" indent="-342900">
              <a:lnSpc>
                <a:spcPct val="120000"/>
              </a:lnSpc>
              <a:buClr>
                <a:srgbClr val="973735"/>
              </a:buClr>
              <a:buSzPct val="50000"/>
              <a:buFont typeface="Wingdings" pitchFamily="2" charset="2"/>
              <a:buChar char="u"/>
              <a:defRPr/>
            </a:pPr>
            <a:r>
              <a:rPr lang="en-US" sz="2200" dirty="0"/>
              <a:t>Apply Routing and URLs in Razor Pages</a:t>
            </a:r>
          </a:p>
          <a:p>
            <a:pPr marL="800100" lvl="1" indent="-342900">
              <a:lnSpc>
                <a:spcPct val="120000"/>
              </a:lnSpc>
              <a:buClr>
                <a:srgbClr val="973735"/>
              </a:buClr>
              <a:buSzPct val="50000"/>
              <a:buFont typeface="Wingdings" pitchFamily="2" charset="2"/>
              <a:buChar char="u"/>
              <a:defRPr/>
            </a:pPr>
            <a:r>
              <a:rPr lang="en-US" sz="2200" dirty="0"/>
              <a:t>Apply and configure the Startup with Razor Pages </a:t>
            </a:r>
          </a:p>
          <a:p>
            <a:pPr marL="800100" lvl="1" indent="-342900">
              <a:lnSpc>
                <a:spcPct val="120000"/>
              </a:lnSpc>
              <a:buClr>
                <a:srgbClr val="973735"/>
              </a:buClr>
              <a:buSzPct val="50000"/>
              <a:buFont typeface="Wingdings" pitchFamily="2" charset="2"/>
              <a:buChar char="u"/>
              <a:defRPr/>
            </a:pPr>
            <a:r>
              <a:rPr lang="en-US" sz="2200" dirty="0"/>
              <a:t>Validate input data with Validation and Model Binding in Razor Pages</a:t>
            </a:r>
          </a:p>
          <a:p>
            <a:pPr marL="800100" lvl="1" indent="-342900">
              <a:lnSpc>
                <a:spcPct val="120000"/>
              </a:lnSpc>
              <a:buClr>
                <a:srgbClr val="973735"/>
              </a:buClr>
              <a:buSzPct val="50000"/>
              <a:buFont typeface="Wingdings" pitchFamily="2" charset="2"/>
              <a:buChar char="u"/>
              <a:defRPr/>
            </a:pPr>
            <a:r>
              <a:rPr lang="en-US" sz="2200" dirty="0"/>
              <a:t>Understand and work with State Management in Razor Pages</a:t>
            </a:r>
          </a:p>
          <a:p>
            <a:pPr marL="800100" lvl="1" indent="-342900">
              <a:lnSpc>
                <a:spcPct val="120000"/>
              </a:lnSpc>
              <a:buClr>
                <a:srgbClr val="973735"/>
              </a:buClr>
              <a:buSzPct val="50000"/>
              <a:buFont typeface="Wingdings" pitchFamily="2" charset="2"/>
              <a:buChar char="u"/>
              <a:defRPr/>
            </a:pPr>
            <a:r>
              <a:rPr lang="en-US" sz="2200" dirty="0"/>
              <a:t>Scaffolding for Razor Pages</a:t>
            </a:r>
          </a:p>
          <a:p>
            <a:pPr marL="800100" lvl="1" indent="-342900">
              <a:lnSpc>
                <a:spcPct val="120000"/>
              </a:lnSpc>
              <a:buClr>
                <a:srgbClr val="973735"/>
              </a:buClr>
              <a:buSzPct val="50000"/>
              <a:buFont typeface="Wingdings" pitchFamily="2" charset="2"/>
              <a:buChar char="u"/>
              <a:defRPr/>
            </a:pPr>
            <a:r>
              <a:rPr lang="en-US" sz="2200" dirty="0"/>
              <a:t>Demo </a:t>
            </a:r>
          </a:p>
          <a:p>
            <a:pPr marL="342900" indent="-342900">
              <a:lnSpc>
                <a:spcPct val="100000"/>
              </a:lnSpc>
              <a:buClr>
                <a:srgbClr val="973735"/>
              </a:buClr>
              <a:buSzPct val="50000"/>
              <a:buFont typeface="Wingdings" pitchFamily="2" charset="2"/>
              <a:buChar char="u"/>
              <a:defRPr/>
            </a:pPr>
            <a:endParaRPr lang="en-US" sz="2600" dirty="0"/>
          </a:p>
          <a:p>
            <a:pPr marL="0" indent="0">
              <a:lnSpc>
                <a:spcPct val="100000"/>
              </a:lnSpc>
              <a:buClr>
                <a:srgbClr val="973735"/>
              </a:buClr>
              <a:buSzPct val="50000"/>
              <a:buNone/>
              <a:defRPr/>
            </a:pPr>
            <a:endParaRPr lang="en-US" dirty="0"/>
          </a:p>
          <a:p>
            <a:pPr marL="342900" indent="-342900">
              <a:lnSpc>
                <a:spcPct val="100000"/>
              </a:lnSpc>
              <a:buClr>
                <a:srgbClr val="973735"/>
              </a:buClr>
              <a:buSzPct val="50000"/>
              <a:buFont typeface="Wingdings" pitchFamily="2" charset="2"/>
              <a:buChar char="u"/>
              <a:defRPr/>
            </a:pPr>
            <a:endParaRPr lang="en-US" dirty="0"/>
          </a:p>
          <a:p>
            <a:pPr marL="342900" indent="-342900">
              <a:lnSpc>
                <a:spcPct val="100000"/>
              </a:lnSpc>
              <a:buClr>
                <a:srgbClr val="973735"/>
              </a:buClr>
              <a:buSzPct val="50000"/>
              <a:buFont typeface="Wingdings" pitchFamily="2" charset="2"/>
              <a:buChar char="u"/>
              <a:defRPr/>
            </a:pPr>
            <a:endParaRPr lang="en-US" dirty="0"/>
          </a:p>
        </p:txBody>
      </p:sp>
      <p:sp>
        <p:nvSpPr>
          <p:cNvPr id="7" name="Date Placeholder 3">
            <a:extLst>
              <a:ext uri="{FF2B5EF4-FFF2-40B4-BE49-F238E27FC236}">
                <a16:creationId xmlns:a16="http://schemas.microsoft.com/office/drawing/2014/main" id="{1753D172-1458-45E9-A4F8-A4845EE390FE}"/>
              </a:ext>
            </a:extLst>
          </p:cNvPr>
          <p:cNvSpPr>
            <a:spLocks noGrp="1"/>
          </p:cNvSpPr>
          <p:nvPr>
            <p:ph type="dt" sz="half" idx="10"/>
          </p:nvPr>
        </p:nvSpPr>
        <p:spPr>
          <a:xfrm>
            <a:off x="838200" y="6487317"/>
            <a:ext cx="2743200" cy="365125"/>
          </a:xfrm>
        </p:spPr>
        <p:txBody>
          <a:bodyPr/>
          <a:lstStyle>
            <a:lvl1pPr>
              <a:defRPr>
                <a:solidFill>
                  <a:schemeClr val="tx1"/>
                </a:solidFill>
              </a:defRPr>
            </a:lvl1pPr>
          </a:lstStyle>
          <a:p>
            <a:fld id="{5DCBE059-FAD7-45D8-8659-E6542D1E092D}" type="datetime1">
              <a:rPr lang="en-US" smtClean="0"/>
              <a:t>2/19/2024</a:t>
            </a:fld>
            <a:endParaRPr lang="en-US" dirty="0"/>
          </a:p>
        </p:txBody>
      </p:sp>
      <p:sp>
        <p:nvSpPr>
          <p:cNvPr id="8" name="Rectangle 2">
            <a:extLst>
              <a:ext uri="{FF2B5EF4-FFF2-40B4-BE49-F238E27FC236}">
                <a16:creationId xmlns:a16="http://schemas.microsoft.com/office/drawing/2014/main" id="{FF319F56-852E-4ECD-A4BE-395F066166B4}"/>
              </a:ext>
            </a:extLst>
          </p:cNvPr>
          <p:cNvSpPr>
            <a:spLocks noGrp="1"/>
          </p:cNvSpPr>
          <p:nvPr>
            <p:ph type="title"/>
          </p:nvPr>
        </p:nvSpPr>
        <p:spPr>
          <a:xfrm>
            <a:off x="278411" y="703038"/>
            <a:ext cx="10806720" cy="748017"/>
          </a:xfrm>
        </p:spPr>
        <p:txBody>
          <a:bodyPr>
            <a:normAutofit/>
          </a:bodyPr>
          <a:lstStyle/>
          <a:p>
            <a:r>
              <a:rPr lang="en-US" sz="4000" b="1" dirty="0"/>
              <a:t>Objectives </a:t>
            </a:r>
          </a:p>
        </p:txBody>
      </p:sp>
    </p:spTree>
    <p:extLst>
      <p:ext uri="{BB962C8B-B14F-4D97-AF65-F5344CB8AC3E}">
        <p14:creationId xmlns:p14="http://schemas.microsoft.com/office/powerpoint/2010/main" val="41285585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A0E81D8-51BF-4D82-8F9F-38B4AB63A3B4}"/>
              </a:ext>
            </a:extLst>
          </p:cNvPr>
          <p:cNvSpPr>
            <a:spLocks noGrp="1"/>
          </p:cNvSpPr>
          <p:nvPr>
            <p:ph type="dt" sz="half" idx="10"/>
          </p:nvPr>
        </p:nvSpPr>
        <p:spPr/>
        <p:txBody>
          <a:bodyPr/>
          <a:lstStyle/>
          <a:p>
            <a:fld id="{5DCBE059-FAD7-45D8-8659-E6542D1E092D}" type="datetime1">
              <a:rPr lang="en-US" smtClean="0"/>
              <a:t>2/19/2024</a:t>
            </a:fld>
            <a:endParaRPr lang="en-US" dirty="0"/>
          </a:p>
        </p:txBody>
      </p:sp>
      <p:sp>
        <p:nvSpPr>
          <p:cNvPr id="5" name="Slide Number Placeholder 4">
            <a:extLst>
              <a:ext uri="{FF2B5EF4-FFF2-40B4-BE49-F238E27FC236}">
                <a16:creationId xmlns:a16="http://schemas.microsoft.com/office/drawing/2014/main" id="{0F64A31B-9AD0-44E1-B27B-A51A3D452DC9}"/>
              </a:ext>
            </a:extLst>
          </p:cNvPr>
          <p:cNvSpPr>
            <a:spLocks noGrp="1"/>
          </p:cNvSpPr>
          <p:nvPr>
            <p:ph type="sldNum" sz="quarter" idx="12"/>
          </p:nvPr>
        </p:nvSpPr>
        <p:spPr/>
        <p:txBody>
          <a:bodyPr/>
          <a:lstStyle/>
          <a:p>
            <a:fld id="{CC0149FD-98BB-4821-915B-09C9BFE4B727}" type="slidenum">
              <a:rPr lang="en-US" smtClean="0"/>
              <a:pPr/>
              <a:t>20</a:t>
            </a:fld>
            <a:endParaRPr lang="en-US" dirty="0"/>
          </a:p>
        </p:txBody>
      </p:sp>
      <p:sp>
        <p:nvSpPr>
          <p:cNvPr id="6" name="Title 1">
            <a:extLst>
              <a:ext uri="{FF2B5EF4-FFF2-40B4-BE49-F238E27FC236}">
                <a16:creationId xmlns:a16="http://schemas.microsoft.com/office/drawing/2014/main" id="{F19F8BB0-2F73-44D3-9E55-292B7076D8D6}"/>
              </a:ext>
            </a:extLst>
          </p:cNvPr>
          <p:cNvSpPr>
            <a:spLocks noGrp="1"/>
          </p:cNvSpPr>
          <p:nvPr>
            <p:ph type="title"/>
          </p:nvPr>
        </p:nvSpPr>
        <p:spPr>
          <a:xfrm>
            <a:off x="396763" y="720006"/>
            <a:ext cx="11500269" cy="575433"/>
          </a:xfrm>
        </p:spPr>
        <p:txBody>
          <a:bodyPr>
            <a:noAutofit/>
          </a:bodyPr>
          <a:lstStyle/>
          <a:p>
            <a:pPr algn="just">
              <a:spcBef>
                <a:spcPts val="600"/>
              </a:spcBef>
              <a:spcAft>
                <a:spcPts val="600"/>
              </a:spcAft>
              <a:buClr>
                <a:srgbClr val="973735"/>
              </a:buClr>
              <a:buSzPct val="50000"/>
              <a:tabLst>
                <a:tab pos="241300" algn="l"/>
              </a:tabLst>
              <a:defRPr/>
            </a:pPr>
            <a:r>
              <a:rPr lang="en-US" sz="4000" b="1" dirty="0"/>
              <a:t>Action Results in Razor Pages - 1 </a:t>
            </a:r>
          </a:p>
        </p:txBody>
      </p:sp>
      <p:sp>
        <p:nvSpPr>
          <p:cNvPr id="7" name="TextBox 6">
            <a:extLst>
              <a:ext uri="{FF2B5EF4-FFF2-40B4-BE49-F238E27FC236}">
                <a16:creationId xmlns:a16="http://schemas.microsoft.com/office/drawing/2014/main" id="{1A3198B9-F402-4981-B402-A28ED34F543D}"/>
              </a:ext>
            </a:extLst>
          </p:cNvPr>
          <p:cNvSpPr txBox="1"/>
          <p:nvPr/>
        </p:nvSpPr>
        <p:spPr>
          <a:xfrm>
            <a:off x="-49805" y="1563023"/>
            <a:ext cx="12175542" cy="2646878"/>
          </a:xfrm>
          <a:prstGeom prst="rect">
            <a:avLst/>
          </a:prstGeom>
          <a:noFill/>
        </p:spPr>
        <p:txBody>
          <a:bodyPr wrap="square">
            <a:spAutoFit/>
          </a:bodyPr>
          <a:lstStyle/>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dirty="0"/>
              <a:t>Action results in Razor Pages are commonly used as the return type of handler methods and are responsible for generating responses and appropriate status codes. </a:t>
            </a:r>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dirty="0"/>
              <a:t>Action results implement either the abstract </a:t>
            </a:r>
            <a:r>
              <a:rPr lang="en-US" sz="2600" b="1" dirty="0" err="1"/>
              <a:t>Microsoft.AspNetCore.Mvc.ActionResult</a:t>
            </a:r>
            <a:r>
              <a:rPr lang="en-US" sz="2600" dirty="0"/>
              <a:t> class, or the </a:t>
            </a:r>
            <a:r>
              <a:rPr lang="en-US" sz="2600" b="1" dirty="0" err="1"/>
              <a:t>Microsoft.AspNetCore.Mvc.IActionResult</a:t>
            </a:r>
            <a:r>
              <a:rPr lang="en-US" sz="2600" dirty="0"/>
              <a:t> interface. </a:t>
            </a:r>
          </a:p>
        </p:txBody>
      </p:sp>
    </p:spTree>
    <p:extLst>
      <p:ext uri="{BB962C8B-B14F-4D97-AF65-F5344CB8AC3E}">
        <p14:creationId xmlns:p14="http://schemas.microsoft.com/office/powerpoint/2010/main" val="10870096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A0E81D8-51BF-4D82-8F9F-38B4AB63A3B4}"/>
              </a:ext>
            </a:extLst>
          </p:cNvPr>
          <p:cNvSpPr>
            <a:spLocks noGrp="1"/>
          </p:cNvSpPr>
          <p:nvPr>
            <p:ph type="dt" sz="half" idx="10"/>
          </p:nvPr>
        </p:nvSpPr>
        <p:spPr/>
        <p:txBody>
          <a:bodyPr/>
          <a:lstStyle/>
          <a:p>
            <a:fld id="{5DCBE059-FAD7-45D8-8659-E6542D1E092D}" type="datetime1">
              <a:rPr lang="en-US" smtClean="0"/>
              <a:t>2/19/2024</a:t>
            </a:fld>
            <a:endParaRPr lang="en-US" dirty="0"/>
          </a:p>
        </p:txBody>
      </p:sp>
      <p:sp>
        <p:nvSpPr>
          <p:cNvPr id="5" name="Slide Number Placeholder 4">
            <a:extLst>
              <a:ext uri="{FF2B5EF4-FFF2-40B4-BE49-F238E27FC236}">
                <a16:creationId xmlns:a16="http://schemas.microsoft.com/office/drawing/2014/main" id="{0F64A31B-9AD0-44E1-B27B-A51A3D452DC9}"/>
              </a:ext>
            </a:extLst>
          </p:cNvPr>
          <p:cNvSpPr>
            <a:spLocks noGrp="1"/>
          </p:cNvSpPr>
          <p:nvPr>
            <p:ph type="sldNum" sz="quarter" idx="12"/>
          </p:nvPr>
        </p:nvSpPr>
        <p:spPr/>
        <p:txBody>
          <a:bodyPr/>
          <a:lstStyle/>
          <a:p>
            <a:fld id="{CC0149FD-98BB-4821-915B-09C9BFE4B727}" type="slidenum">
              <a:rPr lang="en-US" smtClean="0"/>
              <a:pPr/>
              <a:t>21</a:t>
            </a:fld>
            <a:endParaRPr lang="en-US" dirty="0"/>
          </a:p>
        </p:txBody>
      </p:sp>
      <p:sp>
        <p:nvSpPr>
          <p:cNvPr id="6" name="Title 1">
            <a:extLst>
              <a:ext uri="{FF2B5EF4-FFF2-40B4-BE49-F238E27FC236}">
                <a16:creationId xmlns:a16="http://schemas.microsoft.com/office/drawing/2014/main" id="{F19F8BB0-2F73-44D3-9E55-292B7076D8D6}"/>
              </a:ext>
            </a:extLst>
          </p:cNvPr>
          <p:cNvSpPr>
            <a:spLocks noGrp="1"/>
          </p:cNvSpPr>
          <p:nvPr>
            <p:ph type="title"/>
          </p:nvPr>
        </p:nvSpPr>
        <p:spPr>
          <a:xfrm>
            <a:off x="396763" y="720006"/>
            <a:ext cx="11500269" cy="575433"/>
          </a:xfrm>
        </p:spPr>
        <p:txBody>
          <a:bodyPr>
            <a:noAutofit/>
          </a:bodyPr>
          <a:lstStyle/>
          <a:p>
            <a:pPr algn="just">
              <a:spcBef>
                <a:spcPts val="600"/>
              </a:spcBef>
              <a:spcAft>
                <a:spcPts val="600"/>
              </a:spcAft>
              <a:buClr>
                <a:srgbClr val="973735"/>
              </a:buClr>
              <a:buSzPct val="50000"/>
              <a:tabLst>
                <a:tab pos="241300" algn="l"/>
              </a:tabLst>
              <a:defRPr/>
            </a:pPr>
            <a:r>
              <a:rPr lang="en-US" sz="4000" b="1" dirty="0"/>
              <a:t>Action Results in Razor Pages - 2</a:t>
            </a:r>
          </a:p>
        </p:txBody>
      </p:sp>
      <p:sp>
        <p:nvSpPr>
          <p:cNvPr id="7" name="TextBox 6">
            <a:extLst>
              <a:ext uri="{FF2B5EF4-FFF2-40B4-BE49-F238E27FC236}">
                <a16:creationId xmlns:a16="http://schemas.microsoft.com/office/drawing/2014/main" id="{1A3198B9-F402-4981-B402-A28ED34F543D}"/>
              </a:ext>
            </a:extLst>
          </p:cNvPr>
          <p:cNvSpPr txBox="1"/>
          <p:nvPr/>
        </p:nvSpPr>
        <p:spPr>
          <a:xfrm>
            <a:off x="-49805" y="1563023"/>
            <a:ext cx="12175542" cy="1692771"/>
          </a:xfrm>
          <a:prstGeom prst="rect">
            <a:avLst/>
          </a:prstGeom>
          <a:noFill/>
        </p:spPr>
        <p:txBody>
          <a:bodyPr wrap="square">
            <a:spAutoFit/>
          </a:bodyPr>
          <a:lstStyle/>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dirty="0"/>
              <a:t>ASP.NET Core includes more than three dozen </a:t>
            </a:r>
            <a:r>
              <a:rPr lang="en-US" sz="2600" dirty="0" err="1"/>
              <a:t>ActionResult</a:t>
            </a:r>
            <a:r>
              <a:rPr lang="en-US" sz="2600" dirty="0"/>
              <a:t> classes covering a wide range of needs, including but not limited to executing and returning the content of a Razor page, returning the content of a file, redirecting to another resource or simply returning a specific HTTP status code.  </a:t>
            </a:r>
          </a:p>
        </p:txBody>
      </p:sp>
      <p:pic>
        <p:nvPicPr>
          <p:cNvPr id="2" name="Picture 1"/>
          <p:cNvPicPr>
            <a:picLocks noChangeAspect="1"/>
          </p:cNvPicPr>
          <p:nvPr/>
        </p:nvPicPr>
        <p:blipFill>
          <a:blip r:embed="rId3"/>
          <a:stretch>
            <a:fillRect/>
          </a:stretch>
        </p:blipFill>
        <p:spPr>
          <a:xfrm>
            <a:off x="396763" y="3690271"/>
            <a:ext cx="5314112" cy="1272559"/>
          </a:xfrm>
          <a:prstGeom prst="rect">
            <a:avLst/>
          </a:prstGeom>
        </p:spPr>
      </p:pic>
      <p:pic>
        <p:nvPicPr>
          <p:cNvPr id="3" name="Picture 2"/>
          <p:cNvPicPr>
            <a:picLocks noChangeAspect="1"/>
          </p:cNvPicPr>
          <p:nvPr/>
        </p:nvPicPr>
        <p:blipFill>
          <a:blip r:embed="rId4"/>
          <a:stretch>
            <a:fillRect/>
          </a:stretch>
        </p:blipFill>
        <p:spPr>
          <a:xfrm>
            <a:off x="5928771" y="3690271"/>
            <a:ext cx="5968261" cy="1385935"/>
          </a:xfrm>
          <a:prstGeom prst="rect">
            <a:avLst/>
          </a:prstGeom>
        </p:spPr>
      </p:pic>
    </p:spTree>
    <p:extLst>
      <p:ext uri="{BB962C8B-B14F-4D97-AF65-F5344CB8AC3E}">
        <p14:creationId xmlns:p14="http://schemas.microsoft.com/office/powerpoint/2010/main" val="7996396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A0E81D8-51BF-4D82-8F9F-38B4AB63A3B4}"/>
              </a:ext>
            </a:extLst>
          </p:cNvPr>
          <p:cNvSpPr>
            <a:spLocks noGrp="1"/>
          </p:cNvSpPr>
          <p:nvPr>
            <p:ph type="dt" sz="half" idx="10"/>
          </p:nvPr>
        </p:nvSpPr>
        <p:spPr/>
        <p:txBody>
          <a:bodyPr/>
          <a:lstStyle/>
          <a:p>
            <a:fld id="{5DCBE059-FAD7-45D8-8659-E6542D1E092D}" type="datetime1">
              <a:rPr lang="en-US" smtClean="0"/>
              <a:t>2/19/2024</a:t>
            </a:fld>
            <a:endParaRPr lang="en-US" dirty="0"/>
          </a:p>
        </p:txBody>
      </p:sp>
      <p:sp>
        <p:nvSpPr>
          <p:cNvPr id="5" name="Slide Number Placeholder 4">
            <a:extLst>
              <a:ext uri="{FF2B5EF4-FFF2-40B4-BE49-F238E27FC236}">
                <a16:creationId xmlns:a16="http://schemas.microsoft.com/office/drawing/2014/main" id="{0F64A31B-9AD0-44E1-B27B-A51A3D452DC9}"/>
              </a:ext>
            </a:extLst>
          </p:cNvPr>
          <p:cNvSpPr>
            <a:spLocks noGrp="1"/>
          </p:cNvSpPr>
          <p:nvPr>
            <p:ph type="sldNum" sz="quarter" idx="12"/>
          </p:nvPr>
        </p:nvSpPr>
        <p:spPr/>
        <p:txBody>
          <a:bodyPr/>
          <a:lstStyle/>
          <a:p>
            <a:fld id="{CC0149FD-98BB-4821-915B-09C9BFE4B727}" type="slidenum">
              <a:rPr lang="en-US" smtClean="0"/>
              <a:pPr/>
              <a:t>22</a:t>
            </a:fld>
            <a:endParaRPr lang="en-US" dirty="0"/>
          </a:p>
        </p:txBody>
      </p:sp>
      <p:sp>
        <p:nvSpPr>
          <p:cNvPr id="6" name="Title 1">
            <a:extLst>
              <a:ext uri="{FF2B5EF4-FFF2-40B4-BE49-F238E27FC236}">
                <a16:creationId xmlns:a16="http://schemas.microsoft.com/office/drawing/2014/main" id="{F19F8BB0-2F73-44D3-9E55-292B7076D8D6}"/>
              </a:ext>
            </a:extLst>
          </p:cNvPr>
          <p:cNvSpPr>
            <a:spLocks noGrp="1"/>
          </p:cNvSpPr>
          <p:nvPr>
            <p:ph type="title"/>
          </p:nvPr>
        </p:nvSpPr>
        <p:spPr>
          <a:xfrm>
            <a:off x="396763" y="720006"/>
            <a:ext cx="11500269" cy="575433"/>
          </a:xfrm>
        </p:spPr>
        <p:txBody>
          <a:bodyPr>
            <a:noAutofit/>
          </a:bodyPr>
          <a:lstStyle/>
          <a:p>
            <a:pPr algn="just">
              <a:spcBef>
                <a:spcPts val="600"/>
              </a:spcBef>
              <a:spcAft>
                <a:spcPts val="600"/>
              </a:spcAft>
              <a:buClr>
                <a:srgbClr val="973735"/>
              </a:buClr>
              <a:buSzPct val="50000"/>
              <a:tabLst>
                <a:tab pos="241300" algn="l"/>
              </a:tabLst>
              <a:defRPr/>
            </a:pPr>
            <a:r>
              <a:rPr lang="en-US" sz="4000" b="1" dirty="0"/>
              <a:t>Tag Helpers - 1</a:t>
            </a:r>
          </a:p>
        </p:txBody>
      </p:sp>
      <p:sp>
        <p:nvSpPr>
          <p:cNvPr id="7" name="TextBox 6">
            <a:extLst>
              <a:ext uri="{FF2B5EF4-FFF2-40B4-BE49-F238E27FC236}">
                <a16:creationId xmlns:a16="http://schemas.microsoft.com/office/drawing/2014/main" id="{1A3198B9-F402-4981-B402-A28ED34F543D}"/>
              </a:ext>
            </a:extLst>
          </p:cNvPr>
          <p:cNvSpPr txBox="1"/>
          <p:nvPr/>
        </p:nvSpPr>
        <p:spPr>
          <a:xfrm>
            <a:off x="-49805" y="1563023"/>
            <a:ext cx="12175542" cy="5016758"/>
          </a:xfrm>
          <a:prstGeom prst="rect">
            <a:avLst/>
          </a:prstGeom>
          <a:noFill/>
        </p:spPr>
        <p:txBody>
          <a:bodyPr wrap="square">
            <a:spAutoFit/>
          </a:bodyPr>
          <a:lstStyle/>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dirty="0"/>
              <a:t>Tag helpers are reusable components for automating the generation of HTML in Razor Pages. </a:t>
            </a:r>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dirty="0"/>
              <a:t>Tag helpers target specific HTML tags. The ASP.NET Core framework includes a number of predefined tag helpers targeting many commonly used HTML elements as well as some custom tags:</a:t>
            </a:r>
          </a:p>
          <a:p>
            <a:pPr marL="800100" lvl="1" indent="-342900" algn="just">
              <a:spcBef>
                <a:spcPts val="600"/>
              </a:spcBef>
              <a:spcAft>
                <a:spcPts val="600"/>
              </a:spcAft>
              <a:buClr>
                <a:srgbClr val="973735"/>
              </a:buClr>
              <a:buSzPct val="50000"/>
              <a:buFont typeface="Wingdings" pitchFamily="2" charset="2"/>
              <a:buChar char="u"/>
              <a:tabLst>
                <a:tab pos="241300" algn="l"/>
              </a:tabLst>
              <a:defRPr/>
            </a:pPr>
            <a:r>
              <a:rPr lang="en-US" sz="2600" dirty="0"/>
              <a:t>Anchor tag helper, Cache tag helper, Environment tag helper, </a:t>
            </a:r>
          </a:p>
          <a:p>
            <a:pPr marL="800100" lvl="1" indent="-342900" algn="just">
              <a:spcBef>
                <a:spcPts val="600"/>
              </a:spcBef>
              <a:spcAft>
                <a:spcPts val="600"/>
              </a:spcAft>
              <a:buClr>
                <a:srgbClr val="973735"/>
              </a:buClr>
              <a:buSzPct val="50000"/>
              <a:buFont typeface="Wingdings" pitchFamily="2" charset="2"/>
              <a:buChar char="u"/>
              <a:tabLst>
                <a:tab pos="241300" algn="l"/>
              </a:tabLst>
              <a:defRPr/>
            </a:pPr>
            <a:r>
              <a:rPr lang="en-US" sz="2600" dirty="0"/>
              <a:t>Form Action tag helper, Form tag helper, Image tag helper, </a:t>
            </a:r>
          </a:p>
          <a:p>
            <a:pPr marL="800100" lvl="1" indent="-342900" algn="just">
              <a:spcBef>
                <a:spcPts val="600"/>
              </a:spcBef>
              <a:spcAft>
                <a:spcPts val="600"/>
              </a:spcAft>
              <a:buClr>
                <a:srgbClr val="973735"/>
              </a:buClr>
              <a:buSzPct val="50000"/>
              <a:buFont typeface="Wingdings" pitchFamily="2" charset="2"/>
              <a:buChar char="u"/>
              <a:tabLst>
                <a:tab pos="241300" algn="l"/>
              </a:tabLst>
              <a:defRPr/>
            </a:pPr>
            <a:r>
              <a:rPr lang="en-US" sz="2600" dirty="0"/>
              <a:t>Input tag helper, Label tag helper, Link tag helper, Option tag helper</a:t>
            </a:r>
          </a:p>
          <a:p>
            <a:pPr marL="800100" lvl="1" indent="-342900" algn="just">
              <a:spcBef>
                <a:spcPts val="600"/>
              </a:spcBef>
              <a:spcAft>
                <a:spcPts val="600"/>
              </a:spcAft>
              <a:buClr>
                <a:srgbClr val="973735"/>
              </a:buClr>
              <a:buSzPct val="50000"/>
              <a:buFont typeface="Wingdings" pitchFamily="2" charset="2"/>
              <a:buChar char="u"/>
              <a:tabLst>
                <a:tab pos="241300" algn="l"/>
              </a:tabLst>
              <a:defRPr/>
            </a:pPr>
            <a:r>
              <a:rPr lang="en-US" sz="2600" dirty="0"/>
              <a:t>Partial tag helper, Script tag helper, Select tag helper</a:t>
            </a:r>
          </a:p>
          <a:p>
            <a:pPr marL="800100" lvl="1" indent="-342900" algn="just">
              <a:spcBef>
                <a:spcPts val="600"/>
              </a:spcBef>
              <a:spcAft>
                <a:spcPts val="600"/>
              </a:spcAft>
              <a:buClr>
                <a:srgbClr val="973735"/>
              </a:buClr>
              <a:buSzPct val="50000"/>
              <a:buFont typeface="Wingdings" pitchFamily="2" charset="2"/>
              <a:buChar char="u"/>
              <a:tabLst>
                <a:tab pos="241300" algn="l"/>
              </a:tabLst>
              <a:defRPr/>
            </a:pPr>
            <a:r>
              <a:rPr lang="en-US" sz="2600" dirty="0" err="1"/>
              <a:t>Textarea</a:t>
            </a:r>
            <a:r>
              <a:rPr lang="en-US" sz="2600" dirty="0"/>
              <a:t> tag helper, Validation tag helper, Validation Summary tag helper </a:t>
            </a:r>
          </a:p>
        </p:txBody>
      </p:sp>
    </p:spTree>
    <p:extLst>
      <p:ext uri="{BB962C8B-B14F-4D97-AF65-F5344CB8AC3E}">
        <p14:creationId xmlns:p14="http://schemas.microsoft.com/office/powerpoint/2010/main" val="36933459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A0E81D8-51BF-4D82-8F9F-38B4AB63A3B4}"/>
              </a:ext>
            </a:extLst>
          </p:cNvPr>
          <p:cNvSpPr>
            <a:spLocks noGrp="1"/>
          </p:cNvSpPr>
          <p:nvPr>
            <p:ph type="dt" sz="half" idx="10"/>
          </p:nvPr>
        </p:nvSpPr>
        <p:spPr/>
        <p:txBody>
          <a:bodyPr/>
          <a:lstStyle/>
          <a:p>
            <a:fld id="{5DCBE059-FAD7-45D8-8659-E6542D1E092D}" type="datetime1">
              <a:rPr lang="en-US" smtClean="0"/>
              <a:t>2/19/2024</a:t>
            </a:fld>
            <a:endParaRPr lang="en-US" dirty="0"/>
          </a:p>
        </p:txBody>
      </p:sp>
      <p:sp>
        <p:nvSpPr>
          <p:cNvPr id="5" name="Slide Number Placeholder 4">
            <a:extLst>
              <a:ext uri="{FF2B5EF4-FFF2-40B4-BE49-F238E27FC236}">
                <a16:creationId xmlns:a16="http://schemas.microsoft.com/office/drawing/2014/main" id="{0F64A31B-9AD0-44E1-B27B-A51A3D452DC9}"/>
              </a:ext>
            </a:extLst>
          </p:cNvPr>
          <p:cNvSpPr>
            <a:spLocks noGrp="1"/>
          </p:cNvSpPr>
          <p:nvPr>
            <p:ph type="sldNum" sz="quarter" idx="12"/>
          </p:nvPr>
        </p:nvSpPr>
        <p:spPr/>
        <p:txBody>
          <a:bodyPr/>
          <a:lstStyle/>
          <a:p>
            <a:fld id="{CC0149FD-98BB-4821-915B-09C9BFE4B727}" type="slidenum">
              <a:rPr lang="en-US" smtClean="0"/>
              <a:pPr/>
              <a:t>23</a:t>
            </a:fld>
            <a:endParaRPr lang="en-US" dirty="0"/>
          </a:p>
        </p:txBody>
      </p:sp>
      <p:sp>
        <p:nvSpPr>
          <p:cNvPr id="6" name="Title 1">
            <a:extLst>
              <a:ext uri="{FF2B5EF4-FFF2-40B4-BE49-F238E27FC236}">
                <a16:creationId xmlns:a16="http://schemas.microsoft.com/office/drawing/2014/main" id="{F19F8BB0-2F73-44D3-9E55-292B7076D8D6}"/>
              </a:ext>
            </a:extLst>
          </p:cNvPr>
          <p:cNvSpPr>
            <a:spLocks noGrp="1"/>
          </p:cNvSpPr>
          <p:nvPr>
            <p:ph type="title"/>
          </p:nvPr>
        </p:nvSpPr>
        <p:spPr>
          <a:xfrm>
            <a:off x="396763" y="720006"/>
            <a:ext cx="11500269" cy="575433"/>
          </a:xfrm>
        </p:spPr>
        <p:txBody>
          <a:bodyPr>
            <a:noAutofit/>
          </a:bodyPr>
          <a:lstStyle/>
          <a:p>
            <a:pPr algn="just">
              <a:spcBef>
                <a:spcPts val="600"/>
              </a:spcBef>
              <a:spcAft>
                <a:spcPts val="600"/>
              </a:spcAft>
              <a:buClr>
                <a:srgbClr val="973735"/>
              </a:buClr>
              <a:buSzPct val="50000"/>
              <a:tabLst>
                <a:tab pos="241300" algn="l"/>
              </a:tabLst>
              <a:defRPr/>
            </a:pPr>
            <a:r>
              <a:rPr lang="en-US" sz="4000" b="1" dirty="0"/>
              <a:t>Tag Helpers - 2</a:t>
            </a:r>
          </a:p>
        </p:txBody>
      </p:sp>
      <p:sp>
        <p:nvSpPr>
          <p:cNvPr id="7" name="TextBox 6">
            <a:extLst>
              <a:ext uri="{FF2B5EF4-FFF2-40B4-BE49-F238E27FC236}">
                <a16:creationId xmlns:a16="http://schemas.microsoft.com/office/drawing/2014/main" id="{1A3198B9-F402-4981-B402-A28ED34F543D}"/>
              </a:ext>
            </a:extLst>
          </p:cNvPr>
          <p:cNvSpPr txBox="1"/>
          <p:nvPr/>
        </p:nvSpPr>
        <p:spPr>
          <a:xfrm>
            <a:off x="-49805" y="1563023"/>
            <a:ext cx="12175542" cy="5186035"/>
          </a:xfrm>
          <a:prstGeom prst="rect">
            <a:avLst/>
          </a:prstGeom>
          <a:noFill/>
        </p:spPr>
        <p:txBody>
          <a:bodyPr wrap="square">
            <a:spAutoFit/>
          </a:bodyPr>
          <a:lstStyle/>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dirty="0"/>
              <a:t>The Tag helpers used in Razor Pages were introduced as part of ASP.NET MVC Core and are found in the </a:t>
            </a:r>
            <a:r>
              <a:rPr lang="en-US" sz="2600" b="1" dirty="0" err="1"/>
              <a:t>Microsoft.AspNetCore.Mvc.TagHelpers</a:t>
            </a:r>
            <a:r>
              <a:rPr lang="en-US" sz="2600" dirty="0"/>
              <a:t> package which is included as part of the </a:t>
            </a:r>
            <a:r>
              <a:rPr lang="en-US" sz="2600" b="1" dirty="0" err="1"/>
              <a:t>Microsoft.AspNetCore.All</a:t>
            </a:r>
            <a:r>
              <a:rPr lang="en-US" sz="2600" dirty="0"/>
              <a:t> meta-package.</a:t>
            </a:r>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dirty="0"/>
              <a:t>Enabling Tag Helpers </a:t>
            </a:r>
          </a:p>
          <a:p>
            <a:pPr marL="800100" lvl="1" indent="-342900" algn="just">
              <a:buClr>
                <a:srgbClr val="973735"/>
              </a:buClr>
              <a:buSzPct val="50000"/>
              <a:buFont typeface="Wingdings" pitchFamily="2" charset="2"/>
              <a:buChar char="u"/>
              <a:tabLst>
                <a:tab pos="241300" algn="l"/>
              </a:tabLst>
              <a:defRPr/>
            </a:pPr>
            <a:r>
              <a:rPr lang="en-US" sz="2600" dirty="0"/>
              <a:t>@</a:t>
            </a:r>
            <a:r>
              <a:rPr lang="en-US" sz="2600" dirty="0" err="1"/>
              <a:t>addTagHelper</a:t>
            </a:r>
            <a:r>
              <a:rPr lang="en-US" sz="2600" dirty="0"/>
              <a:t> *, </a:t>
            </a:r>
            <a:r>
              <a:rPr lang="en-US" sz="2600" dirty="0" err="1"/>
              <a:t>Microsoft.AspNetCore.Mvc.TagHelpers</a:t>
            </a:r>
            <a:endParaRPr lang="en-US" sz="2600" dirty="0"/>
          </a:p>
          <a:p>
            <a:pPr marL="800100" lvl="1" indent="-342900" algn="just">
              <a:buClr>
                <a:srgbClr val="973735"/>
              </a:buClr>
              <a:buSzPct val="50000"/>
              <a:buFont typeface="Wingdings" pitchFamily="2" charset="2"/>
              <a:buChar char="u"/>
              <a:tabLst>
                <a:tab pos="241300" algn="l"/>
              </a:tabLst>
              <a:defRPr/>
            </a:pPr>
            <a:r>
              <a:rPr lang="en-US" sz="2600" dirty="0"/>
              <a:t>@</a:t>
            </a:r>
            <a:r>
              <a:rPr lang="en-US" sz="2600" dirty="0" err="1"/>
              <a:t>addTagHelper</a:t>
            </a:r>
            <a:r>
              <a:rPr lang="en-US" sz="2600" dirty="0"/>
              <a:t> "*, </a:t>
            </a:r>
            <a:r>
              <a:rPr lang="en-US" sz="2600" dirty="0" err="1"/>
              <a:t>Microsoft.AspNetCore.Mvc.TagHelpers</a:t>
            </a:r>
            <a:r>
              <a:rPr lang="en-US" sz="2600" dirty="0"/>
              <a:t>"</a:t>
            </a:r>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dirty="0"/>
              <a:t>Selective tag processing - Use the @</a:t>
            </a:r>
            <a:r>
              <a:rPr lang="en-US" sz="2600" dirty="0" err="1"/>
              <a:t>addTagHelper</a:t>
            </a:r>
            <a:r>
              <a:rPr lang="en-US" sz="2600" dirty="0"/>
              <a:t> and @</a:t>
            </a:r>
            <a:r>
              <a:rPr lang="en-US" sz="2600" dirty="0" err="1"/>
              <a:t>removeTagHelper</a:t>
            </a:r>
            <a:r>
              <a:rPr lang="en-US" sz="2600" dirty="0"/>
              <a:t> directives to opt in or opt out of</a:t>
            </a:r>
          </a:p>
          <a:p>
            <a:pPr marL="800100" lvl="1" indent="-342900" algn="just">
              <a:buClr>
                <a:srgbClr val="973735"/>
              </a:buClr>
              <a:buSzPct val="50000"/>
              <a:buFont typeface="Wingdings" pitchFamily="2" charset="2"/>
              <a:buChar char="u"/>
              <a:tabLst>
                <a:tab pos="241300" algn="l"/>
              </a:tabLst>
              <a:defRPr/>
            </a:pPr>
            <a:r>
              <a:rPr lang="en-US" sz="2400" dirty="0"/>
              <a:t>@</a:t>
            </a:r>
            <a:r>
              <a:rPr lang="en-US" sz="2400" dirty="0" err="1"/>
              <a:t>addTagHelper</a:t>
            </a:r>
            <a:r>
              <a:rPr lang="en-US" sz="2400" dirty="0"/>
              <a:t> "*, </a:t>
            </a:r>
            <a:r>
              <a:rPr lang="en-US" sz="2400" dirty="0" err="1"/>
              <a:t>Microsoft.AspNetCore.Mvc.TagHelpers</a:t>
            </a:r>
            <a:r>
              <a:rPr lang="en-US" sz="2400" dirty="0"/>
              <a:t>"</a:t>
            </a:r>
          </a:p>
          <a:p>
            <a:pPr marL="800100" lvl="1" indent="-342900" algn="just">
              <a:buClr>
                <a:srgbClr val="973735"/>
              </a:buClr>
              <a:buSzPct val="50000"/>
              <a:buFont typeface="Wingdings" pitchFamily="2" charset="2"/>
              <a:buChar char="u"/>
              <a:tabLst>
                <a:tab pos="241300" algn="l"/>
              </a:tabLst>
              <a:defRPr/>
            </a:pPr>
            <a:r>
              <a:rPr lang="en-US" sz="2400" dirty="0"/>
              <a:t>@</a:t>
            </a:r>
            <a:r>
              <a:rPr lang="en-US" sz="2400" dirty="0" err="1"/>
              <a:t>removeTagHelper</a:t>
            </a:r>
            <a:r>
              <a:rPr lang="en-US" sz="2400" dirty="0"/>
              <a:t> "</a:t>
            </a:r>
            <a:r>
              <a:rPr lang="en-US" sz="2400" dirty="0" err="1"/>
              <a:t>Microsoft.AspNetCore.Mvc.TagHelpers.AnchorTagHelper</a:t>
            </a:r>
            <a:r>
              <a:rPr lang="en-US" sz="2400" dirty="0"/>
              <a:t>, </a:t>
            </a:r>
            <a:r>
              <a:rPr lang="en-US" sz="2400" dirty="0" err="1"/>
              <a:t>Microsoft.AspNetCore.Mvc.TagHelpers</a:t>
            </a:r>
            <a:r>
              <a:rPr lang="en-US" sz="2400" dirty="0"/>
              <a:t>"</a:t>
            </a:r>
          </a:p>
        </p:txBody>
      </p:sp>
    </p:spTree>
    <p:extLst>
      <p:ext uri="{BB962C8B-B14F-4D97-AF65-F5344CB8AC3E}">
        <p14:creationId xmlns:p14="http://schemas.microsoft.com/office/powerpoint/2010/main" val="33791558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A0E81D8-51BF-4D82-8F9F-38B4AB63A3B4}"/>
              </a:ext>
            </a:extLst>
          </p:cNvPr>
          <p:cNvSpPr>
            <a:spLocks noGrp="1"/>
          </p:cNvSpPr>
          <p:nvPr>
            <p:ph type="dt" sz="half" idx="10"/>
          </p:nvPr>
        </p:nvSpPr>
        <p:spPr/>
        <p:txBody>
          <a:bodyPr/>
          <a:lstStyle/>
          <a:p>
            <a:fld id="{5DCBE059-FAD7-45D8-8659-E6542D1E092D}" type="datetime1">
              <a:rPr lang="en-US" smtClean="0"/>
              <a:t>2/19/2024</a:t>
            </a:fld>
            <a:endParaRPr lang="en-US" dirty="0"/>
          </a:p>
        </p:txBody>
      </p:sp>
      <p:sp>
        <p:nvSpPr>
          <p:cNvPr id="5" name="Slide Number Placeholder 4">
            <a:extLst>
              <a:ext uri="{FF2B5EF4-FFF2-40B4-BE49-F238E27FC236}">
                <a16:creationId xmlns:a16="http://schemas.microsoft.com/office/drawing/2014/main" id="{0F64A31B-9AD0-44E1-B27B-A51A3D452DC9}"/>
              </a:ext>
            </a:extLst>
          </p:cNvPr>
          <p:cNvSpPr>
            <a:spLocks noGrp="1"/>
          </p:cNvSpPr>
          <p:nvPr>
            <p:ph type="sldNum" sz="quarter" idx="12"/>
          </p:nvPr>
        </p:nvSpPr>
        <p:spPr/>
        <p:txBody>
          <a:bodyPr/>
          <a:lstStyle/>
          <a:p>
            <a:fld id="{CC0149FD-98BB-4821-915B-09C9BFE4B727}" type="slidenum">
              <a:rPr lang="en-US" smtClean="0"/>
              <a:pPr/>
              <a:t>24</a:t>
            </a:fld>
            <a:endParaRPr lang="en-US" dirty="0"/>
          </a:p>
        </p:txBody>
      </p:sp>
      <p:sp>
        <p:nvSpPr>
          <p:cNvPr id="6" name="Title 1">
            <a:extLst>
              <a:ext uri="{FF2B5EF4-FFF2-40B4-BE49-F238E27FC236}">
                <a16:creationId xmlns:a16="http://schemas.microsoft.com/office/drawing/2014/main" id="{F19F8BB0-2F73-44D3-9E55-292B7076D8D6}"/>
              </a:ext>
            </a:extLst>
          </p:cNvPr>
          <p:cNvSpPr>
            <a:spLocks noGrp="1"/>
          </p:cNvSpPr>
          <p:nvPr>
            <p:ph type="title"/>
          </p:nvPr>
        </p:nvSpPr>
        <p:spPr>
          <a:xfrm>
            <a:off x="396763" y="720006"/>
            <a:ext cx="11500269" cy="575433"/>
          </a:xfrm>
        </p:spPr>
        <p:txBody>
          <a:bodyPr>
            <a:noAutofit/>
          </a:bodyPr>
          <a:lstStyle/>
          <a:p>
            <a:pPr algn="just">
              <a:spcBef>
                <a:spcPts val="600"/>
              </a:spcBef>
              <a:spcAft>
                <a:spcPts val="600"/>
              </a:spcAft>
              <a:buClr>
                <a:srgbClr val="973735"/>
              </a:buClr>
              <a:buSzPct val="50000"/>
              <a:tabLst>
                <a:tab pos="241300" algn="l"/>
              </a:tabLst>
              <a:defRPr/>
            </a:pPr>
            <a:r>
              <a:rPr lang="en-US" sz="4000" b="1" dirty="0"/>
              <a:t>Tag Helpers - 3</a:t>
            </a:r>
          </a:p>
        </p:txBody>
      </p:sp>
      <p:sp>
        <p:nvSpPr>
          <p:cNvPr id="7" name="TextBox 6">
            <a:extLst>
              <a:ext uri="{FF2B5EF4-FFF2-40B4-BE49-F238E27FC236}">
                <a16:creationId xmlns:a16="http://schemas.microsoft.com/office/drawing/2014/main" id="{1A3198B9-F402-4981-B402-A28ED34F543D}"/>
              </a:ext>
            </a:extLst>
          </p:cNvPr>
          <p:cNvSpPr txBox="1"/>
          <p:nvPr/>
        </p:nvSpPr>
        <p:spPr>
          <a:xfrm>
            <a:off x="-49805" y="1563023"/>
            <a:ext cx="12175542" cy="2800767"/>
          </a:xfrm>
          <a:prstGeom prst="rect">
            <a:avLst/>
          </a:prstGeom>
          <a:noFill/>
        </p:spPr>
        <p:txBody>
          <a:bodyPr wrap="square">
            <a:spAutoFit/>
          </a:bodyPr>
          <a:lstStyle/>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dirty="0"/>
              <a:t>The Input tag helper generates appropriate name and id attribute values based on the </a:t>
            </a:r>
            <a:r>
              <a:rPr lang="en-US" sz="2600" dirty="0" err="1"/>
              <a:t>PageModel</a:t>
            </a:r>
            <a:r>
              <a:rPr lang="en-US" sz="2600" dirty="0"/>
              <a:t> property that is assigned to it. </a:t>
            </a:r>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dirty="0"/>
              <a:t>It will also generate an appropriate value for the type attribute, based on the property's meta data. The tag helper will also emit attributes that provide support for unobtrusive client-side validation.</a:t>
            </a:r>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dirty="0"/>
              <a:t>Type attribute based on data annotations</a:t>
            </a:r>
          </a:p>
        </p:txBody>
      </p:sp>
      <p:pic>
        <p:nvPicPr>
          <p:cNvPr id="9" name="Picture 8"/>
          <p:cNvPicPr>
            <a:picLocks noChangeAspect="1"/>
          </p:cNvPicPr>
          <p:nvPr/>
        </p:nvPicPr>
        <p:blipFill>
          <a:blip r:embed="rId3"/>
          <a:stretch>
            <a:fillRect/>
          </a:stretch>
        </p:blipFill>
        <p:spPr>
          <a:xfrm>
            <a:off x="6965158" y="3525190"/>
            <a:ext cx="5160579" cy="2591533"/>
          </a:xfrm>
          <a:prstGeom prst="rect">
            <a:avLst/>
          </a:prstGeom>
        </p:spPr>
      </p:pic>
    </p:spTree>
    <p:extLst>
      <p:ext uri="{BB962C8B-B14F-4D97-AF65-F5344CB8AC3E}">
        <p14:creationId xmlns:p14="http://schemas.microsoft.com/office/powerpoint/2010/main" val="1955474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A0E81D8-51BF-4D82-8F9F-38B4AB63A3B4}"/>
              </a:ext>
            </a:extLst>
          </p:cNvPr>
          <p:cNvSpPr>
            <a:spLocks noGrp="1"/>
          </p:cNvSpPr>
          <p:nvPr>
            <p:ph type="dt" sz="half" idx="10"/>
          </p:nvPr>
        </p:nvSpPr>
        <p:spPr/>
        <p:txBody>
          <a:bodyPr/>
          <a:lstStyle/>
          <a:p>
            <a:fld id="{5DCBE059-FAD7-45D8-8659-E6542D1E092D}" type="datetime1">
              <a:rPr lang="en-US" smtClean="0"/>
              <a:t>2/19/2024</a:t>
            </a:fld>
            <a:endParaRPr lang="en-US" dirty="0"/>
          </a:p>
        </p:txBody>
      </p:sp>
      <p:sp>
        <p:nvSpPr>
          <p:cNvPr id="5" name="Slide Number Placeholder 4">
            <a:extLst>
              <a:ext uri="{FF2B5EF4-FFF2-40B4-BE49-F238E27FC236}">
                <a16:creationId xmlns:a16="http://schemas.microsoft.com/office/drawing/2014/main" id="{0F64A31B-9AD0-44E1-B27B-A51A3D452DC9}"/>
              </a:ext>
            </a:extLst>
          </p:cNvPr>
          <p:cNvSpPr>
            <a:spLocks noGrp="1"/>
          </p:cNvSpPr>
          <p:nvPr>
            <p:ph type="sldNum" sz="quarter" idx="12"/>
          </p:nvPr>
        </p:nvSpPr>
        <p:spPr/>
        <p:txBody>
          <a:bodyPr/>
          <a:lstStyle/>
          <a:p>
            <a:fld id="{CC0149FD-98BB-4821-915B-09C9BFE4B727}" type="slidenum">
              <a:rPr lang="en-US" smtClean="0"/>
              <a:pPr/>
              <a:t>25</a:t>
            </a:fld>
            <a:endParaRPr lang="en-US" dirty="0"/>
          </a:p>
        </p:txBody>
      </p:sp>
      <p:sp>
        <p:nvSpPr>
          <p:cNvPr id="6" name="Title 1">
            <a:extLst>
              <a:ext uri="{FF2B5EF4-FFF2-40B4-BE49-F238E27FC236}">
                <a16:creationId xmlns:a16="http://schemas.microsoft.com/office/drawing/2014/main" id="{F19F8BB0-2F73-44D3-9E55-292B7076D8D6}"/>
              </a:ext>
            </a:extLst>
          </p:cNvPr>
          <p:cNvSpPr>
            <a:spLocks noGrp="1"/>
          </p:cNvSpPr>
          <p:nvPr>
            <p:ph type="title"/>
          </p:nvPr>
        </p:nvSpPr>
        <p:spPr>
          <a:xfrm>
            <a:off x="396763" y="720006"/>
            <a:ext cx="11500269" cy="575433"/>
          </a:xfrm>
        </p:spPr>
        <p:txBody>
          <a:bodyPr>
            <a:noAutofit/>
          </a:bodyPr>
          <a:lstStyle/>
          <a:p>
            <a:pPr algn="just">
              <a:spcBef>
                <a:spcPts val="600"/>
              </a:spcBef>
              <a:spcAft>
                <a:spcPts val="600"/>
              </a:spcAft>
              <a:buClr>
                <a:srgbClr val="973735"/>
              </a:buClr>
              <a:buSzPct val="50000"/>
              <a:tabLst>
                <a:tab pos="241300" algn="l"/>
              </a:tabLst>
              <a:defRPr/>
            </a:pPr>
            <a:r>
              <a:rPr lang="en-US" sz="4000" b="1" dirty="0"/>
              <a:t>Tag Helpers - 4</a:t>
            </a:r>
          </a:p>
        </p:txBody>
      </p:sp>
      <p:sp>
        <p:nvSpPr>
          <p:cNvPr id="7" name="TextBox 6">
            <a:extLst>
              <a:ext uri="{FF2B5EF4-FFF2-40B4-BE49-F238E27FC236}">
                <a16:creationId xmlns:a16="http://schemas.microsoft.com/office/drawing/2014/main" id="{1A3198B9-F402-4981-B402-A28ED34F543D}"/>
              </a:ext>
            </a:extLst>
          </p:cNvPr>
          <p:cNvSpPr txBox="1"/>
          <p:nvPr/>
        </p:nvSpPr>
        <p:spPr>
          <a:xfrm>
            <a:off x="-49805" y="1563023"/>
            <a:ext cx="12175542" cy="446276"/>
          </a:xfrm>
          <a:prstGeom prst="rect">
            <a:avLst/>
          </a:prstGeom>
          <a:noFill/>
        </p:spPr>
        <p:txBody>
          <a:bodyPr wrap="square">
            <a:spAutoFit/>
          </a:bodyPr>
          <a:lstStyle/>
          <a:p>
            <a:pPr marL="342900" indent="-342900" algn="just">
              <a:spcBef>
                <a:spcPts val="600"/>
              </a:spcBef>
              <a:spcAft>
                <a:spcPts val="600"/>
              </a:spcAft>
              <a:buClr>
                <a:srgbClr val="973735"/>
              </a:buClr>
              <a:buSzPct val="50000"/>
              <a:buFont typeface="Wingdings" pitchFamily="2" charset="2"/>
              <a:buChar char="u"/>
              <a:tabLst>
                <a:tab pos="241300" algn="l"/>
              </a:tabLst>
              <a:defRPr/>
            </a:pPr>
            <a:endParaRPr lang="en-US" sz="2300" dirty="0"/>
          </a:p>
        </p:txBody>
      </p:sp>
      <p:pic>
        <p:nvPicPr>
          <p:cNvPr id="2" name="Picture 1"/>
          <p:cNvPicPr>
            <a:picLocks noChangeAspect="1"/>
          </p:cNvPicPr>
          <p:nvPr/>
        </p:nvPicPr>
        <p:blipFill>
          <a:blip r:embed="rId3"/>
          <a:stretch>
            <a:fillRect/>
          </a:stretch>
        </p:blipFill>
        <p:spPr>
          <a:xfrm>
            <a:off x="80962" y="1555482"/>
            <a:ext cx="4257675" cy="4867275"/>
          </a:xfrm>
          <a:prstGeom prst="rect">
            <a:avLst/>
          </a:prstGeom>
        </p:spPr>
      </p:pic>
      <p:pic>
        <p:nvPicPr>
          <p:cNvPr id="3" name="Picture 2"/>
          <p:cNvPicPr>
            <a:picLocks noChangeAspect="1"/>
          </p:cNvPicPr>
          <p:nvPr/>
        </p:nvPicPr>
        <p:blipFill>
          <a:blip r:embed="rId4"/>
          <a:stretch>
            <a:fillRect/>
          </a:stretch>
        </p:blipFill>
        <p:spPr>
          <a:xfrm>
            <a:off x="4469404" y="37624"/>
            <a:ext cx="3762375" cy="1971675"/>
          </a:xfrm>
          <a:prstGeom prst="rect">
            <a:avLst/>
          </a:prstGeom>
        </p:spPr>
      </p:pic>
      <p:pic>
        <p:nvPicPr>
          <p:cNvPr id="8" name="Picture 7"/>
          <p:cNvPicPr>
            <a:picLocks noChangeAspect="1"/>
          </p:cNvPicPr>
          <p:nvPr/>
        </p:nvPicPr>
        <p:blipFill>
          <a:blip r:embed="rId5"/>
          <a:stretch>
            <a:fillRect/>
          </a:stretch>
        </p:blipFill>
        <p:spPr>
          <a:xfrm>
            <a:off x="4469404" y="2548596"/>
            <a:ext cx="4743450" cy="3400425"/>
          </a:xfrm>
          <a:prstGeom prst="rect">
            <a:avLst/>
          </a:prstGeom>
        </p:spPr>
      </p:pic>
      <p:pic>
        <p:nvPicPr>
          <p:cNvPr id="9" name="Picture 8"/>
          <p:cNvPicPr>
            <a:picLocks noChangeAspect="1"/>
          </p:cNvPicPr>
          <p:nvPr/>
        </p:nvPicPr>
        <p:blipFill>
          <a:blip r:embed="rId6"/>
          <a:stretch>
            <a:fillRect/>
          </a:stretch>
        </p:blipFill>
        <p:spPr>
          <a:xfrm>
            <a:off x="9389481" y="1827118"/>
            <a:ext cx="2802520" cy="4821973"/>
          </a:xfrm>
          <a:prstGeom prst="rect">
            <a:avLst/>
          </a:prstGeom>
        </p:spPr>
      </p:pic>
      <p:sp>
        <p:nvSpPr>
          <p:cNvPr id="10" name="Heptagon 9"/>
          <p:cNvSpPr/>
          <p:nvPr/>
        </p:nvSpPr>
        <p:spPr>
          <a:xfrm>
            <a:off x="3397468" y="1178711"/>
            <a:ext cx="671035" cy="629260"/>
          </a:xfrm>
          <a:prstGeom prst="heptagon">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1</a:t>
            </a:r>
          </a:p>
        </p:txBody>
      </p:sp>
      <p:sp>
        <p:nvSpPr>
          <p:cNvPr id="11" name="Heptagon 10"/>
          <p:cNvSpPr/>
          <p:nvPr/>
        </p:nvSpPr>
        <p:spPr>
          <a:xfrm>
            <a:off x="7870371" y="452422"/>
            <a:ext cx="674915" cy="658409"/>
          </a:xfrm>
          <a:prstGeom prst="heptagon">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2</a:t>
            </a:r>
          </a:p>
        </p:txBody>
      </p:sp>
      <p:sp>
        <p:nvSpPr>
          <p:cNvPr id="12" name="Heptagon 11"/>
          <p:cNvSpPr/>
          <p:nvPr/>
        </p:nvSpPr>
        <p:spPr>
          <a:xfrm>
            <a:off x="4515264" y="2081790"/>
            <a:ext cx="674915" cy="658409"/>
          </a:xfrm>
          <a:prstGeom prst="heptagon">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3</a:t>
            </a:r>
          </a:p>
        </p:txBody>
      </p:sp>
      <p:sp>
        <p:nvSpPr>
          <p:cNvPr id="13" name="Heptagon 12"/>
          <p:cNvSpPr/>
          <p:nvPr/>
        </p:nvSpPr>
        <p:spPr>
          <a:xfrm>
            <a:off x="8768382" y="1295439"/>
            <a:ext cx="674916" cy="658409"/>
          </a:xfrm>
          <a:prstGeom prst="heptagon">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4</a:t>
            </a:r>
          </a:p>
        </p:txBody>
      </p:sp>
      <p:sp>
        <p:nvSpPr>
          <p:cNvPr id="14" name="TextBox 13"/>
          <p:cNvSpPr txBox="1"/>
          <p:nvPr/>
        </p:nvSpPr>
        <p:spPr>
          <a:xfrm>
            <a:off x="9262091" y="1149042"/>
            <a:ext cx="1890261" cy="369332"/>
          </a:xfrm>
          <a:prstGeom prst="rect">
            <a:avLst/>
          </a:prstGeom>
          <a:noFill/>
        </p:spPr>
        <p:txBody>
          <a:bodyPr wrap="none" rtlCol="0">
            <a:spAutoFit/>
          </a:bodyPr>
          <a:lstStyle/>
          <a:p>
            <a:r>
              <a:rPr lang="en-US" dirty="0"/>
              <a:t>Code generation</a:t>
            </a:r>
          </a:p>
        </p:txBody>
      </p:sp>
    </p:spTree>
    <p:extLst>
      <p:ext uri="{BB962C8B-B14F-4D97-AF65-F5344CB8AC3E}">
        <p14:creationId xmlns:p14="http://schemas.microsoft.com/office/powerpoint/2010/main" val="15853205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A0E81D8-51BF-4D82-8F9F-38B4AB63A3B4}"/>
              </a:ext>
            </a:extLst>
          </p:cNvPr>
          <p:cNvSpPr>
            <a:spLocks noGrp="1"/>
          </p:cNvSpPr>
          <p:nvPr>
            <p:ph type="dt" sz="half" idx="10"/>
          </p:nvPr>
        </p:nvSpPr>
        <p:spPr/>
        <p:txBody>
          <a:bodyPr/>
          <a:lstStyle/>
          <a:p>
            <a:fld id="{5DCBE059-FAD7-45D8-8659-E6542D1E092D}" type="datetime1">
              <a:rPr lang="en-US" smtClean="0"/>
              <a:t>2/19/2024</a:t>
            </a:fld>
            <a:endParaRPr lang="en-US" dirty="0"/>
          </a:p>
        </p:txBody>
      </p:sp>
      <p:sp>
        <p:nvSpPr>
          <p:cNvPr id="5" name="Slide Number Placeholder 4">
            <a:extLst>
              <a:ext uri="{FF2B5EF4-FFF2-40B4-BE49-F238E27FC236}">
                <a16:creationId xmlns:a16="http://schemas.microsoft.com/office/drawing/2014/main" id="{0F64A31B-9AD0-44E1-B27B-A51A3D452DC9}"/>
              </a:ext>
            </a:extLst>
          </p:cNvPr>
          <p:cNvSpPr>
            <a:spLocks noGrp="1"/>
          </p:cNvSpPr>
          <p:nvPr>
            <p:ph type="sldNum" sz="quarter" idx="12"/>
          </p:nvPr>
        </p:nvSpPr>
        <p:spPr/>
        <p:txBody>
          <a:bodyPr/>
          <a:lstStyle/>
          <a:p>
            <a:fld id="{CC0149FD-98BB-4821-915B-09C9BFE4B727}" type="slidenum">
              <a:rPr lang="en-US" smtClean="0"/>
              <a:pPr/>
              <a:t>26</a:t>
            </a:fld>
            <a:endParaRPr lang="en-US" dirty="0"/>
          </a:p>
        </p:txBody>
      </p:sp>
      <p:sp>
        <p:nvSpPr>
          <p:cNvPr id="6" name="Title 1">
            <a:extLst>
              <a:ext uri="{FF2B5EF4-FFF2-40B4-BE49-F238E27FC236}">
                <a16:creationId xmlns:a16="http://schemas.microsoft.com/office/drawing/2014/main" id="{F19F8BB0-2F73-44D3-9E55-292B7076D8D6}"/>
              </a:ext>
            </a:extLst>
          </p:cNvPr>
          <p:cNvSpPr>
            <a:spLocks noGrp="1"/>
          </p:cNvSpPr>
          <p:nvPr>
            <p:ph type="title"/>
          </p:nvPr>
        </p:nvSpPr>
        <p:spPr>
          <a:xfrm>
            <a:off x="396763" y="720006"/>
            <a:ext cx="11500269" cy="575433"/>
          </a:xfrm>
        </p:spPr>
        <p:txBody>
          <a:bodyPr>
            <a:noAutofit/>
          </a:bodyPr>
          <a:lstStyle/>
          <a:p>
            <a:r>
              <a:rPr lang="en-US" sz="4000" b="1" dirty="0"/>
              <a:t>View Components in Razor Pages - 1</a:t>
            </a:r>
          </a:p>
        </p:txBody>
      </p:sp>
      <p:sp>
        <p:nvSpPr>
          <p:cNvPr id="7" name="TextBox 6">
            <a:extLst>
              <a:ext uri="{FF2B5EF4-FFF2-40B4-BE49-F238E27FC236}">
                <a16:creationId xmlns:a16="http://schemas.microsoft.com/office/drawing/2014/main" id="{1A3198B9-F402-4981-B402-A28ED34F543D}"/>
              </a:ext>
            </a:extLst>
          </p:cNvPr>
          <p:cNvSpPr txBox="1"/>
          <p:nvPr/>
        </p:nvSpPr>
        <p:spPr>
          <a:xfrm>
            <a:off x="-49805" y="1563023"/>
            <a:ext cx="12175542" cy="3754874"/>
          </a:xfrm>
          <a:prstGeom prst="rect">
            <a:avLst/>
          </a:prstGeom>
          <a:noFill/>
        </p:spPr>
        <p:txBody>
          <a:bodyPr wrap="square">
            <a:spAutoFit/>
          </a:bodyPr>
          <a:lstStyle/>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dirty="0"/>
              <a:t>View Components perform a similar role to </a:t>
            </a:r>
            <a:r>
              <a:rPr lang="en-US" sz="2600" b="1" dirty="0"/>
              <a:t>Tag Helpers </a:t>
            </a:r>
            <a:r>
              <a:rPr lang="en-US" sz="2600" dirty="0"/>
              <a:t>and </a:t>
            </a:r>
            <a:r>
              <a:rPr lang="en-US" sz="2600" b="1" dirty="0"/>
              <a:t>Partial Pages</a:t>
            </a:r>
            <a:r>
              <a:rPr lang="en-US" sz="2600" dirty="0"/>
              <a:t>. </a:t>
            </a:r>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dirty="0"/>
              <a:t>View components are </a:t>
            </a:r>
            <a:r>
              <a:rPr lang="en-US" sz="2600" b="1" dirty="0"/>
              <a:t>recommended instead</a:t>
            </a:r>
            <a:r>
              <a:rPr lang="en-US" sz="2600" dirty="0"/>
              <a:t> of partial pages or tag helpers whenever any form of logic is required to obtain data for inclusion in the resulting HTML snippet, specifically calls to an external resource such as a file, database or web service. </a:t>
            </a:r>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dirty="0"/>
              <a:t>View components also lend themselves to unit testing.</a:t>
            </a:r>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dirty="0"/>
              <a:t>View components are particularly useful for data-driven features in a layout page where there is no related page model or controller class.  </a:t>
            </a:r>
          </a:p>
        </p:txBody>
      </p:sp>
    </p:spTree>
    <p:extLst>
      <p:ext uri="{BB962C8B-B14F-4D97-AF65-F5344CB8AC3E}">
        <p14:creationId xmlns:p14="http://schemas.microsoft.com/office/powerpoint/2010/main" val="1817264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A0E81D8-51BF-4D82-8F9F-38B4AB63A3B4}"/>
              </a:ext>
            </a:extLst>
          </p:cNvPr>
          <p:cNvSpPr>
            <a:spLocks noGrp="1"/>
          </p:cNvSpPr>
          <p:nvPr>
            <p:ph type="dt" sz="half" idx="10"/>
          </p:nvPr>
        </p:nvSpPr>
        <p:spPr/>
        <p:txBody>
          <a:bodyPr/>
          <a:lstStyle/>
          <a:p>
            <a:fld id="{5DCBE059-FAD7-45D8-8659-E6542D1E092D}" type="datetime1">
              <a:rPr lang="en-US" smtClean="0"/>
              <a:t>2/19/2024</a:t>
            </a:fld>
            <a:endParaRPr lang="en-US" dirty="0"/>
          </a:p>
        </p:txBody>
      </p:sp>
      <p:sp>
        <p:nvSpPr>
          <p:cNvPr id="5" name="Slide Number Placeholder 4">
            <a:extLst>
              <a:ext uri="{FF2B5EF4-FFF2-40B4-BE49-F238E27FC236}">
                <a16:creationId xmlns:a16="http://schemas.microsoft.com/office/drawing/2014/main" id="{0F64A31B-9AD0-44E1-B27B-A51A3D452DC9}"/>
              </a:ext>
            </a:extLst>
          </p:cNvPr>
          <p:cNvSpPr>
            <a:spLocks noGrp="1"/>
          </p:cNvSpPr>
          <p:nvPr>
            <p:ph type="sldNum" sz="quarter" idx="12"/>
          </p:nvPr>
        </p:nvSpPr>
        <p:spPr/>
        <p:txBody>
          <a:bodyPr/>
          <a:lstStyle/>
          <a:p>
            <a:fld id="{CC0149FD-98BB-4821-915B-09C9BFE4B727}" type="slidenum">
              <a:rPr lang="en-US" smtClean="0"/>
              <a:pPr/>
              <a:t>27</a:t>
            </a:fld>
            <a:endParaRPr lang="en-US" dirty="0"/>
          </a:p>
        </p:txBody>
      </p:sp>
      <p:sp>
        <p:nvSpPr>
          <p:cNvPr id="6" name="Title 1">
            <a:extLst>
              <a:ext uri="{FF2B5EF4-FFF2-40B4-BE49-F238E27FC236}">
                <a16:creationId xmlns:a16="http://schemas.microsoft.com/office/drawing/2014/main" id="{F19F8BB0-2F73-44D3-9E55-292B7076D8D6}"/>
              </a:ext>
            </a:extLst>
          </p:cNvPr>
          <p:cNvSpPr>
            <a:spLocks noGrp="1"/>
          </p:cNvSpPr>
          <p:nvPr>
            <p:ph type="title"/>
          </p:nvPr>
        </p:nvSpPr>
        <p:spPr>
          <a:xfrm>
            <a:off x="396763" y="720006"/>
            <a:ext cx="11500269" cy="575433"/>
          </a:xfrm>
        </p:spPr>
        <p:txBody>
          <a:bodyPr>
            <a:noAutofit/>
          </a:bodyPr>
          <a:lstStyle/>
          <a:p>
            <a:r>
              <a:rPr lang="en-US" sz="4000" b="1" dirty="0"/>
              <a:t>View Components in Razor Pages - 2</a:t>
            </a:r>
          </a:p>
        </p:txBody>
      </p:sp>
      <p:sp>
        <p:nvSpPr>
          <p:cNvPr id="7" name="TextBox 6">
            <a:extLst>
              <a:ext uri="{FF2B5EF4-FFF2-40B4-BE49-F238E27FC236}">
                <a16:creationId xmlns:a16="http://schemas.microsoft.com/office/drawing/2014/main" id="{1A3198B9-F402-4981-B402-A28ED34F543D}"/>
              </a:ext>
            </a:extLst>
          </p:cNvPr>
          <p:cNvSpPr txBox="1"/>
          <p:nvPr/>
        </p:nvSpPr>
        <p:spPr>
          <a:xfrm>
            <a:off x="-49805" y="1563023"/>
            <a:ext cx="12175542" cy="5109091"/>
          </a:xfrm>
          <a:prstGeom prst="rect">
            <a:avLst/>
          </a:prstGeom>
          <a:noFill/>
        </p:spPr>
        <p:txBody>
          <a:bodyPr wrap="square">
            <a:spAutoFit/>
          </a:bodyPr>
          <a:lstStyle/>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dirty="0"/>
              <a:t>View components consist of a </a:t>
            </a:r>
            <a:r>
              <a:rPr lang="en-US" sz="2600" b="1" dirty="0"/>
              <a:t>class file </a:t>
            </a:r>
            <a:r>
              <a:rPr lang="en-US" sz="2600" dirty="0"/>
              <a:t>and </a:t>
            </a:r>
            <a:r>
              <a:rPr lang="en-US" sz="2600" b="1" dirty="0"/>
              <a:t>a .</a:t>
            </a:r>
            <a:r>
              <a:rPr lang="en-US" sz="2600" b="1" dirty="0" err="1"/>
              <a:t>cshtml</a:t>
            </a:r>
            <a:r>
              <a:rPr lang="en-US" sz="2600" b="1" dirty="0"/>
              <a:t> </a:t>
            </a:r>
            <a:r>
              <a:rPr lang="en-US" sz="2600" dirty="0"/>
              <a:t>view file. The class file contains the logic for generating the model. It can be thought of as a </a:t>
            </a:r>
            <a:r>
              <a:rPr lang="en-US" sz="2600" b="1" dirty="0"/>
              <a:t>mini-controller</a:t>
            </a:r>
            <a:r>
              <a:rPr lang="en-US" sz="2600" dirty="0"/>
              <a:t>, just as the Razor </a:t>
            </a:r>
            <a:r>
              <a:rPr lang="en-US" sz="2600" dirty="0" err="1"/>
              <a:t>PageModel</a:t>
            </a:r>
            <a:r>
              <a:rPr lang="en-US" sz="2600" dirty="0"/>
              <a:t> file is considered to be a controller. The view file contains the template used to generate the HTML to be plugged in to the page that hosts the view component.</a:t>
            </a:r>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dirty="0"/>
              <a:t>The class file must conform to the following rules:</a:t>
            </a:r>
          </a:p>
          <a:p>
            <a:pPr marL="914400" lvl="1" indent="-457200" algn="just">
              <a:spcBef>
                <a:spcPts val="600"/>
              </a:spcBef>
              <a:spcAft>
                <a:spcPts val="600"/>
              </a:spcAft>
              <a:buClr>
                <a:srgbClr val="973735"/>
              </a:buClr>
              <a:buSzPct val="50000"/>
              <a:buFont typeface="+mj-lt"/>
              <a:buAutoNum type="arabicPeriod"/>
              <a:tabLst>
                <a:tab pos="241300" algn="l"/>
              </a:tabLst>
              <a:defRPr/>
            </a:pPr>
            <a:r>
              <a:rPr lang="en-US" sz="2600" dirty="0"/>
              <a:t>It must derive from the </a:t>
            </a:r>
            <a:r>
              <a:rPr lang="en-US" sz="2600" i="1" dirty="0" err="1"/>
              <a:t>ViewComponent</a:t>
            </a:r>
            <a:r>
              <a:rPr lang="en-US" sz="2600" dirty="0"/>
              <a:t> class</a:t>
            </a:r>
          </a:p>
          <a:p>
            <a:pPr marL="914400" lvl="1" indent="-457200" algn="just">
              <a:spcBef>
                <a:spcPts val="600"/>
              </a:spcBef>
              <a:spcAft>
                <a:spcPts val="600"/>
              </a:spcAft>
              <a:buClr>
                <a:srgbClr val="973735"/>
              </a:buClr>
              <a:buSzPct val="50000"/>
              <a:buFont typeface="+mj-lt"/>
              <a:buAutoNum type="arabicPeriod"/>
              <a:tabLst>
                <a:tab pos="241300" algn="l"/>
              </a:tabLst>
              <a:defRPr/>
            </a:pPr>
            <a:r>
              <a:rPr lang="en-US" sz="2600" dirty="0"/>
              <a:t>It must have "</a:t>
            </a:r>
            <a:r>
              <a:rPr lang="en-US" sz="2600" dirty="0" err="1"/>
              <a:t>ViewComponent</a:t>
            </a:r>
            <a:r>
              <a:rPr lang="en-US" sz="2600" dirty="0"/>
              <a:t>" as a suffix to the class name or it must be decorated with the [</a:t>
            </a:r>
            <a:r>
              <a:rPr lang="en-US" sz="2600" dirty="0" err="1"/>
              <a:t>ViewComponent</a:t>
            </a:r>
            <a:r>
              <a:rPr lang="en-US" sz="2600" dirty="0"/>
              <a:t>] attribute </a:t>
            </a:r>
          </a:p>
          <a:p>
            <a:pPr marL="914400" lvl="1" indent="-457200" algn="just">
              <a:spcBef>
                <a:spcPts val="600"/>
              </a:spcBef>
              <a:spcAft>
                <a:spcPts val="600"/>
              </a:spcAft>
              <a:buClr>
                <a:srgbClr val="973735"/>
              </a:buClr>
              <a:buSzPct val="50000"/>
              <a:buFont typeface="+mj-lt"/>
              <a:buAutoNum type="arabicPeriod"/>
              <a:tabLst>
                <a:tab pos="241300" algn="l"/>
              </a:tabLst>
              <a:defRPr/>
            </a:pPr>
            <a:r>
              <a:rPr lang="en-US" sz="2600" dirty="0"/>
              <a:t>It must implement a method named Invoke with a return type of </a:t>
            </a:r>
            <a:r>
              <a:rPr lang="en-US" sz="2600" i="1" dirty="0" err="1"/>
              <a:t>IViewComponentResult</a:t>
            </a:r>
            <a:endParaRPr lang="en-US" sz="2600" i="1" dirty="0"/>
          </a:p>
        </p:txBody>
      </p:sp>
    </p:spTree>
    <p:extLst>
      <p:ext uri="{BB962C8B-B14F-4D97-AF65-F5344CB8AC3E}">
        <p14:creationId xmlns:p14="http://schemas.microsoft.com/office/powerpoint/2010/main" val="196281275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9AF2AD-4693-4350-9A39-89E8E70E174B}"/>
              </a:ext>
            </a:extLst>
          </p:cNvPr>
          <p:cNvSpPr>
            <a:spLocks noGrp="1"/>
          </p:cNvSpPr>
          <p:nvPr>
            <p:ph type="title"/>
          </p:nvPr>
        </p:nvSpPr>
        <p:spPr/>
        <p:txBody>
          <a:bodyPr>
            <a:normAutofit fontScale="90000"/>
          </a:bodyPr>
          <a:lstStyle/>
          <a:p>
            <a:r>
              <a:rPr lang="en-US"/>
              <a:t>Example </a:t>
            </a:r>
            <a:r>
              <a:rPr lang="en-US" sz="4400" b="1"/>
              <a:t>View Components </a:t>
            </a:r>
            <a:endParaRPr lang="en-US"/>
          </a:p>
        </p:txBody>
      </p:sp>
      <p:sp>
        <p:nvSpPr>
          <p:cNvPr id="4" name="Date Placeholder 3">
            <a:extLst>
              <a:ext uri="{FF2B5EF4-FFF2-40B4-BE49-F238E27FC236}">
                <a16:creationId xmlns:a16="http://schemas.microsoft.com/office/drawing/2014/main" id="{39988367-D417-46A5-9682-B76F75FFFF8A}"/>
              </a:ext>
            </a:extLst>
          </p:cNvPr>
          <p:cNvSpPr>
            <a:spLocks noGrp="1"/>
          </p:cNvSpPr>
          <p:nvPr>
            <p:ph type="dt" sz="half" idx="10"/>
          </p:nvPr>
        </p:nvSpPr>
        <p:spPr/>
        <p:txBody>
          <a:bodyPr/>
          <a:lstStyle/>
          <a:p>
            <a:fld id="{5DCBE059-FAD7-45D8-8659-E6542D1E092D}" type="datetime1">
              <a:rPr lang="en-US" smtClean="0"/>
              <a:t>2/19/2024</a:t>
            </a:fld>
            <a:endParaRPr lang="en-US" dirty="0"/>
          </a:p>
        </p:txBody>
      </p:sp>
      <p:sp>
        <p:nvSpPr>
          <p:cNvPr id="5" name="Slide Number Placeholder 4">
            <a:extLst>
              <a:ext uri="{FF2B5EF4-FFF2-40B4-BE49-F238E27FC236}">
                <a16:creationId xmlns:a16="http://schemas.microsoft.com/office/drawing/2014/main" id="{BFC892AD-367F-497C-ABFA-604AA4A26FA6}"/>
              </a:ext>
            </a:extLst>
          </p:cNvPr>
          <p:cNvSpPr>
            <a:spLocks noGrp="1"/>
          </p:cNvSpPr>
          <p:nvPr>
            <p:ph type="sldNum" sz="quarter" idx="12"/>
          </p:nvPr>
        </p:nvSpPr>
        <p:spPr/>
        <p:txBody>
          <a:bodyPr/>
          <a:lstStyle/>
          <a:p>
            <a:fld id="{CC0149FD-98BB-4821-915B-09C9BFE4B727}" type="slidenum">
              <a:rPr lang="en-US" smtClean="0"/>
              <a:pPr/>
              <a:t>28</a:t>
            </a:fld>
            <a:endParaRPr lang="en-US" dirty="0"/>
          </a:p>
        </p:txBody>
      </p:sp>
      <p:sp>
        <p:nvSpPr>
          <p:cNvPr id="6" name="Rectangle 1">
            <a:extLst>
              <a:ext uri="{FF2B5EF4-FFF2-40B4-BE49-F238E27FC236}">
                <a16:creationId xmlns:a16="http://schemas.microsoft.com/office/drawing/2014/main" id="{A8008B8C-CAC3-45BC-89C6-5203C643B5D2}"/>
              </a:ext>
            </a:extLst>
          </p:cNvPr>
          <p:cNvSpPr>
            <a:spLocks noChangeArrowheads="1"/>
          </p:cNvSpPr>
          <p:nvPr/>
        </p:nvSpPr>
        <p:spPr bwMode="auto">
          <a:xfrm>
            <a:off x="531818" y="2030751"/>
            <a:ext cx="5309146" cy="1862048"/>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F8F8F2"/>
                </a:solidFill>
                <a:effectLst/>
                <a:latin typeface="Consolas" panose="020B0609020204030204" pitchFamily="49" charset="0"/>
              </a:rPr>
              <a:t>[</a:t>
            </a:r>
            <a:r>
              <a:rPr kumimoji="0" lang="en-US" altLang="en-US" sz="1100" b="0" i="0" u="none" strike="noStrike" cap="none" normalizeH="0" baseline="0">
                <a:ln>
                  <a:noFill/>
                </a:ln>
                <a:solidFill>
                  <a:srgbClr val="F5AB35"/>
                </a:solidFill>
                <a:effectLst/>
                <a:latin typeface="Consolas" panose="020B0609020204030204" pitchFamily="49" charset="0"/>
              </a:rPr>
              <a:t>ViewComponent(Name = "ProductList")</a:t>
            </a:r>
            <a:r>
              <a:rPr kumimoji="0" lang="en-US" altLang="en-US" sz="1100" b="0" i="0" u="none" strike="noStrike" cap="none" normalizeH="0" baseline="0">
                <a:ln>
                  <a:noFill/>
                </a:ln>
                <a:solidFill>
                  <a:srgbClr val="F8F8F2"/>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DCC6E0"/>
                </a:solidFill>
                <a:effectLst/>
                <a:latin typeface="Consolas" panose="020B0609020204030204" pitchFamily="49" charset="0"/>
              </a:rPr>
              <a:t>public</a:t>
            </a:r>
            <a:r>
              <a:rPr kumimoji="0" lang="en-US" altLang="en-US" sz="1100" b="0" i="0" u="none" strike="noStrike" cap="none" normalizeH="0" baseline="0">
                <a:ln>
                  <a:noFill/>
                </a:ln>
                <a:solidFill>
                  <a:srgbClr val="F8F8F2"/>
                </a:solidFill>
                <a:effectLst/>
                <a:latin typeface="Consolas" panose="020B0609020204030204" pitchFamily="49" charset="0"/>
              </a:rPr>
              <a:t> </a:t>
            </a:r>
            <a:r>
              <a:rPr kumimoji="0" lang="en-US" altLang="en-US" sz="1100" b="0" i="0" u="none" strike="noStrike" cap="none" normalizeH="0" baseline="0">
                <a:ln>
                  <a:noFill/>
                </a:ln>
                <a:solidFill>
                  <a:srgbClr val="DCC6E0"/>
                </a:solidFill>
                <a:effectLst/>
                <a:latin typeface="Consolas" panose="020B0609020204030204" pitchFamily="49" charset="0"/>
              </a:rPr>
              <a:t>class</a:t>
            </a:r>
            <a:r>
              <a:rPr kumimoji="0" lang="en-US" altLang="en-US" sz="1100" b="0" i="0" u="none" strike="noStrike" cap="none" normalizeH="0" baseline="0">
                <a:ln>
                  <a:noFill/>
                </a:ln>
                <a:solidFill>
                  <a:srgbClr val="F8F8F2"/>
                </a:solidFill>
                <a:effectLst/>
                <a:latin typeface="Consolas" panose="020B0609020204030204" pitchFamily="49" charset="0"/>
              </a:rPr>
              <a:t> </a:t>
            </a:r>
            <a:r>
              <a:rPr kumimoji="0" lang="en-US" altLang="en-US" sz="1100" b="0" i="0" u="none" strike="noStrike" cap="none" normalizeH="0" baseline="0">
                <a:ln>
                  <a:noFill/>
                </a:ln>
                <a:solidFill>
                  <a:srgbClr val="00E0E0"/>
                </a:solidFill>
                <a:effectLst/>
                <a:latin typeface="Consolas" panose="020B0609020204030204" pitchFamily="49" charset="0"/>
              </a:rPr>
              <a:t>ProductListViewComponent</a:t>
            </a:r>
            <a:r>
              <a:rPr kumimoji="0" lang="en-US" altLang="en-US" sz="1100" b="0" i="0" u="none" strike="noStrike" cap="none" normalizeH="0" baseline="0">
                <a:ln>
                  <a:noFill/>
                </a:ln>
                <a:solidFill>
                  <a:srgbClr val="F8F8F2"/>
                </a:solidFill>
                <a:effectLst/>
                <a:latin typeface="Consolas" panose="020B0609020204030204" pitchFamily="49" charset="0"/>
              </a:rPr>
              <a:t> : </a:t>
            </a:r>
            <a:r>
              <a:rPr kumimoji="0" lang="en-US" altLang="en-US" sz="1100" b="0" i="0" u="none" strike="noStrike" cap="none" normalizeH="0" baseline="0">
                <a:ln>
                  <a:noFill/>
                </a:ln>
                <a:solidFill>
                  <a:srgbClr val="00E0E0"/>
                </a:solidFill>
                <a:effectLst/>
                <a:latin typeface="Consolas" panose="020B0609020204030204" pitchFamily="49" charset="0"/>
              </a:rPr>
              <a:t>ViewComponent</a:t>
            </a:r>
            <a:r>
              <a:rPr kumimoji="0" lang="en-US" altLang="en-US" sz="1100" b="0" i="0" u="none" strike="noStrike" cap="none" normalizeH="0" baseline="0">
                <a:ln>
                  <a:noFill/>
                </a:ln>
                <a:solidFill>
                  <a:srgbClr val="F8F8F2"/>
                </a:solidFill>
                <a:effectLst/>
                <a:latin typeface="Consolas" panose="020B0609020204030204" pitchFamily="49" charset="0"/>
              </a:rPr>
              <a:t> { </a:t>
            </a:r>
          </a:p>
          <a:p>
            <a:pPr lvl="1" eaLnBrk="0" fontAlgn="base" hangingPunct="0">
              <a:spcBef>
                <a:spcPct val="0"/>
              </a:spcBef>
              <a:spcAft>
                <a:spcPct val="0"/>
              </a:spcAft>
            </a:pPr>
            <a:r>
              <a:rPr kumimoji="0" lang="en-US" altLang="en-US" sz="1100" b="0" i="0" u="none" strike="noStrike" cap="none" normalizeH="0" baseline="0">
                <a:ln>
                  <a:noFill/>
                </a:ln>
                <a:solidFill>
                  <a:srgbClr val="DCC6E0"/>
                </a:solidFill>
                <a:effectLst/>
                <a:latin typeface="Consolas" panose="020B0609020204030204" pitchFamily="49" charset="0"/>
              </a:rPr>
              <a:t>private</a:t>
            </a:r>
            <a:r>
              <a:rPr kumimoji="0" lang="en-US" altLang="en-US" sz="1100" b="0" i="0" u="none" strike="noStrike" cap="none" normalizeH="0" baseline="0">
                <a:ln>
                  <a:noFill/>
                </a:ln>
                <a:solidFill>
                  <a:srgbClr val="F8F8F2"/>
                </a:solidFill>
                <a:effectLst/>
                <a:latin typeface="Consolas" panose="020B0609020204030204" pitchFamily="49" charset="0"/>
              </a:rPr>
              <a:t> </a:t>
            </a:r>
            <a:r>
              <a:rPr kumimoji="0" lang="en-US" altLang="en-US" sz="1100" b="0" i="0" u="none" strike="noStrike" cap="none" normalizeH="0" baseline="0">
                <a:ln>
                  <a:noFill/>
                </a:ln>
                <a:solidFill>
                  <a:srgbClr val="DCC6E0"/>
                </a:solidFill>
                <a:effectLst/>
                <a:latin typeface="Consolas" panose="020B0609020204030204" pitchFamily="49" charset="0"/>
              </a:rPr>
              <a:t>readonly</a:t>
            </a:r>
            <a:r>
              <a:rPr kumimoji="0" lang="en-US" altLang="en-US" sz="1100" b="0" i="0" u="none" strike="noStrike" cap="none" normalizeH="0" baseline="0">
                <a:ln>
                  <a:noFill/>
                </a:ln>
                <a:solidFill>
                  <a:srgbClr val="F8F8F2"/>
                </a:solidFill>
                <a:effectLst/>
                <a:latin typeface="Consolas" panose="020B0609020204030204" pitchFamily="49" charset="0"/>
              </a:rPr>
              <a:t> List&lt;Product&gt; _products = </a:t>
            </a:r>
            <a:r>
              <a:rPr kumimoji="0" lang="en-US" altLang="en-US" sz="1100" b="0" i="0" u="none" strike="noStrike" cap="none" normalizeH="0" baseline="0">
                <a:ln>
                  <a:noFill/>
                </a:ln>
                <a:solidFill>
                  <a:srgbClr val="DCC6E0"/>
                </a:solidFill>
                <a:effectLst/>
                <a:latin typeface="Consolas" panose="020B0609020204030204" pitchFamily="49" charset="0"/>
              </a:rPr>
              <a:t>new</a:t>
            </a:r>
            <a:r>
              <a:rPr kumimoji="0" lang="en-US" altLang="en-US" sz="1100" b="0" i="0" u="none" strike="noStrike" cap="none" normalizeH="0" baseline="0">
                <a:ln>
                  <a:noFill/>
                </a:ln>
                <a:solidFill>
                  <a:srgbClr val="F8F8F2"/>
                </a:solidFill>
                <a:effectLst/>
                <a:latin typeface="Consolas" panose="020B0609020204030204" pitchFamily="49" charset="0"/>
              </a:rPr>
              <a:t> List&lt;Product&gt; { </a:t>
            </a:r>
          </a:p>
          <a:p>
            <a:pPr lvl="2" eaLnBrk="0" fontAlgn="base" hangingPunct="0">
              <a:spcBef>
                <a:spcPct val="0"/>
              </a:spcBef>
              <a:spcAft>
                <a:spcPct val="0"/>
              </a:spcAft>
            </a:pPr>
            <a:r>
              <a:rPr kumimoji="0" lang="en-US" altLang="en-US" sz="1100" b="0" i="0" u="none" strike="noStrike" cap="none" normalizeH="0" baseline="0">
                <a:ln>
                  <a:noFill/>
                </a:ln>
                <a:solidFill>
                  <a:srgbClr val="DCC6E0"/>
                </a:solidFill>
                <a:effectLst/>
                <a:latin typeface="Consolas" panose="020B0609020204030204" pitchFamily="49" charset="0"/>
              </a:rPr>
              <a:t>new</a:t>
            </a:r>
            <a:r>
              <a:rPr kumimoji="0" lang="en-US" altLang="en-US" sz="1100" b="0" i="0" u="none" strike="noStrike" cap="none" normalizeH="0" baseline="0">
                <a:ln>
                  <a:noFill/>
                </a:ln>
                <a:solidFill>
                  <a:srgbClr val="F8F8F2"/>
                </a:solidFill>
                <a:effectLst/>
                <a:latin typeface="Consolas" panose="020B0609020204030204" pitchFamily="49" charset="0"/>
              </a:rPr>
              <a:t> Product { Id = </a:t>
            </a:r>
            <a:r>
              <a:rPr kumimoji="0" lang="en-US" altLang="en-US" sz="1100" b="0" i="0" u="none" strike="noStrike" cap="none" normalizeH="0" baseline="0">
                <a:ln>
                  <a:noFill/>
                </a:ln>
                <a:solidFill>
                  <a:srgbClr val="F5AB35"/>
                </a:solidFill>
                <a:effectLst/>
                <a:latin typeface="Consolas" panose="020B0609020204030204" pitchFamily="49" charset="0"/>
              </a:rPr>
              <a:t>1</a:t>
            </a:r>
            <a:r>
              <a:rPr kumimoji="0" lang="en-US" altLang="en-US" sz="1100" b="0" i="0" u="none" strike="noStrike" cap="none" normalizeH="0" baseline="0">
                <a:ln>
                  <a:noFill/>
                </a:ln>
                <a:solidFill>
                  <a:srgbClr val="F8F8F2"/>
                </a:solidFill>
                <a:effectLst/>
                <a:latin typeface="Consolas" panose="020B0609020204030204" pitchFamily="49" charset="0"/>
              </a:rPr>
              <a:t>, Name = </a:t>
            </a:r>
            <a:r>
              <a:rPr kumimoji="0" lang="en-US" altLang="en-US" sz="1100" b="0" i="0" u="none" strike="noStrike" cap="none" normalizeH="0" baseline="0">
                <a:ln>
                  <a:noFill/>
                </a:ln>
                <a:solidFill>
                  <a:srgbClr val="ABE338"/>
                </a:solidFill>
                <a:effectLst/>
                <a:latin typeface="Consolas" panose="020B0609020204030204" pitchFamily="49" charset="0"/>
              </a:rPr>
              <a:t>"Product 1"</a:t>
            </a:r>
            <a:r>
              <a:rPr kumimoji="0" lang="en-US" altLang="en-US" sz="1100" b="0" i="0" u="none" strike="noStrike" cap="none" normalizeH="0" baseline="0">
                <a:ln>
                  <a:noFill/>
                </a:ln>
                <a:solidFill>
                  <a:srgbClr val="F8F8F2"/>
                </a:solidFill>
                <a:effectLst/>
                <a:latin typeface="Consolas" panose="020B0609020204030204" pitchFamily="49" charset="0"/>
              </a:rPr>
              <a:t>, Price = </a:t>
            </a:r>
            <a:r>
              <a:rPr kumimoji="0" lang="en-US" altLang="en-US" sz="1100" b="0" i="0" u="none" strike="noStrike" cap="none" normalizeH="0" baseline="0">
                <a:ln>
                  <a:noFill/>
                </a:ln>
                <a:solidFill>
                  <a:srgbClr val="F5AB35"/>
                </a:solidFill>
                <a:effectLst/>
                <a:latin typeface="Consolas" panose="020B0609020204030204" pitchFamily="49" charset="0"/>
              </a:rPr>
              <a:t>10</a:t>
            </a:r>
            <a:r>
              <a:rPr kumimoji="0" lang="en-US" altLang="en-US" sz="1100" b="0" i="0" u="none" strike="noStrike" cap="none" normalizeH="0" baseline="0">
                <a:ln>
                  <a:noFill/>
                </a:ln>
                <a:solidFill>
                  <a:srgbClr val="F8F8F2"/>
                </a:solidFill>
                <a:effectLst/>
                <a:latin typeface="Consolas" panose="020B0609020204030204" pitchFamily="49" charset="0"/>
              </a:rPr>
              <a:t> }, </a:t>
            </a:r>
          </a:p>
          <a:p>
            <a:pPr lvl="2" eaLnBrk="0" fontAlgn="base" hangingPunct="0">
              <a:spcBef>
                <a:spcPct val="0"/>
              </a:spcBef>
              <a:spcAft>
                <a:spcPct val="0"/>
              </a:spcAft>
            </a:pPr>
            <a:r>
              <a:rPr kumimoji="0" lang="en-US" altLang="en-US" sz="1100" b="0" i="0" u="none" strike="noStrike" cap="none" normalizeH="0" baseline="0">
                <a:ln>
                  <a:noFill/>
                </a:ln>
                <a:solidFill>
                  <a:srgbClr val="DCC6E0"/>
                </a:solidFill>
                <a:effectLst/>
                <a:latin typeface="Consolas" panose="020B0609020204030204" pitchFamily="49" charset="0"/>
              </a:rPr>
              <a:t>new</a:t>
            </a:r>
            <a:r>
              <a:rPr kumimoji="0" lang="en-US" altLang="en-US" sz="1100" b="0" i="0" u="none" strike="noStrike" cap="none" normalizeH="0" baseline="0">
                <a:ln>
                  <a:noFill/>
                </a:ln>
                <a:solidFill>
                  <a:srgbClr val="F8F8F2"/>
                </a:solidFill>
                <a:effectLst/>
                <a:latin typeface="Consolas" panose="020B0609020204030204" pitchFamily="49" charset="0"/>
              </a:rPr>
              <a:t> Product { Id = </a:t>
            </a:r>
            <a:r>
              <a:rPr kumimoji="0" lang="en-US" altLang="en-US" sz="1100" b="0" i="0" u="none" strike="noStrike" cap="none" normalizeH="0" baseline="0">
                <a:ln>
                  <a:noFill/>
                </a:ln>
                <a:solidFill>
                  <a:srgbClr val="F5AB35"/>
                </a:solidFill>
                <a:effectLst/>
                <a:latin typeface="Consolas" panose="020B0609020204030204" pitchFamily="49" charset="0"/>
              </a:rPr>
              <a:t>2</a:t>
            </a:r>
            <a:r>
              <a:rPr kumimoji="0" lang="en-US" altLang="en-US" sz="1100" b="0" i="0" u="none" strike="noStrike" cap="none" normalizeH="0" baseline="0">
                <a:ln>
                  <a:noFill/>
                </a:ln>
                <a:solidFill>
                  <a:srgbClr val="F8F8F2"/>
                </a:solidFill>
                <a:effectLst/>
                <a:latin typeface="Consolas" panose="020B0609020204030204" pitchFamily="49" charset="0"/>
              </a:rPr>
              <a:t>, Name = </a:t>
            </a:r>
            <a:r>
              <a:rPr kumimoji="0" lang="en-US" altLang="en-US" sz="1100" b="0" i="0" u="none" strike="noStrike" cap="none" normalizeH="0" baseline="0">
                <a:ln>
                  <a:noFill/>
                </a:ln>
                <a:solidFill>
                  <a:srgbClr val="ABE338"/>
                </a:solidFill>
                <a:effectLst/>
                <a:latin typeface="Consolas" panose="020B0609020204030204" pitchFamily="49" charset="0"/>
              </a:rPr>
              <a:t>"Product 2"</a:t>
            </a:r>
            <a:r>
              <a:rPr kumimoji="0" lang="en-US" altLang="en-US" sz="1100" b="0" i="0" u="none" strike="noStrike" cap="none" normalizeH="0" baseline="0">
                <a:ln>
                  <a:noFill/>
                </a:ln>
                <a:solidFill>
                  <a:srgbClr val="F8F8F2"/>
                </a:solidFill>
                <a:effectLst/>
                <a:latin typeface="Consolas" panose="020B0609020204030204" pitchFamily="49" charset="0"/>
              </a:rPr>
              <a:t>, Price = </a:t>
            </a:r>
            <a:r>
              <a:rPr kumimoji="0" lang="en-US" altLang="en-US" sz="1100" b="0" i="0" u="none" strike="noStrike" cap="none" normalizeH="0" baseline="0">
                <a:ln>
                  <a:noFill/>
                </a:ln>
                <a:solidFill>
                  <a:srgbClr val="F5AB35"/>
                </a:solidFill>
                <a:effectLst/>
                <a:latin typeface="Consolas" panose="020B0609020204030204" pitchFamily="49" charset="0"/>
              </a:rPr>
              <a:t>20</a:t>
            </a:r>
            <a:r>
              <a:rPr kumimoji="0" lang="en-US" altLang="en-US" sz="1100" b="0" i="0" u="none" strike="noStrike" cap="none" normalizeH="0" baseline="0">
                <a:ln>
                  <a:noFill/>
                </a:ln>
                <a:solidFill>
                  <a:srgbClr val="F8F8F2"/>
                </a:solidFill>
                <a:effectLst/>
                <a:latin typeface="Consolas" panose="020B0609020204030204" pitchFamily="49" charset="0"/>
              </a:rPr>
              <a:t> }, </a:t>
            </a:r>
          </a:p>
          <a:p>
            <a:pPr lvl="2" eaLnBrk="0" fontAlgn="base" hangingPunct="0">
              <a:spcBef>
                <a:spcPct val="0"/>
              </a:spcBef>
              <a:spcAft>
                <a:spcPct val="0"/>
              </a:spcAft>
            </a:pPr>
            <a:r>
              <a:rPr kumimoji="0" lang="en-US" altLang="en-US" sz="1100" b="0" i="0" u="none" strike="noStrike" cap="none" normalizeH="0" baseline="0">
                <a:ln>
                  <a:noFill/>
                </a:ln>
                <a:solidFill>
                  <a:srgbClr val="DCC6E0"/>
                </a:solidFill>
                <a:effectLst/>
                <a:latin typeface="Consolas" panose="020B0609020204030204" pitchFamily="49" charset="0"/>
              </a:rPr>
              <a:t>new</a:t>
            </a:r>
            <a:r>
              <a:rPr kumimoji="0" lang="en-US" altLang="en-US" sz="1100" b="0" i="0" u="none" strike="noStrike" cap="none" normalizeH="0" baseline="0">
                <a:ln>
                  <a:noFill/>
                </a:ln>
                <a:solidFill>
                  <a:srgbClr val="F8F8F2"/>
                </a:solidFill>
                <a:effectLst/>
                <a:latin typeface="Consolas" panose="020B0609020204030204" pitchFamily="49" charset="0"/>
              </a:rPr>
              <a:t> Product { Id = </a:t>
            </a:r>
            <a:r>
              <a:rPr kumimoji="0" lang="en-US" altLang="en-US" sz="1100" b="0" i="0" u="none" strike="noStrike" cap="none" normalizeH="0" baseline="0">
                <a:ln>
                  <a:noFill/>
                </a:ln>
                <a:solidFill>
                  <a:srgbClr val="F5AB35"/>
                </a:solidFill>
                <a:effectLst/>
                <a:latin typeface="Consolas" panose="020B0609020204030204" pitchFamily="49" charset="0"/>
              </a:rPr>
              <a:t>3</a:t>
            </a:r>
            <a:r>
              <a:rPr kumimoji="0" lang="en-US" altLang="en-US" sz="1100" b="0" i="0" u="none" strike="noStrike" cap="none" normalizeH="0" baseline="0">
                <a:ln>
                  <a:noFill/>
                </a:ln>
                <a:solidFill>
                  <a:srgbClr val="F8F8F2"/>
                </a:solidFill>
                <a:effectLst/>
                <a:latin typeface="Consolas" panose="020B0609020204030204" pitchFamily="49" charset="0"/>
              </a:rPr>
              <a:t>, Name = </a:t>
            </a:r>
            <a:r>
              <a:rPr kumimoji="0" lang="en-US" altLang="en-US" sz="1100" b="0" i="0" u="none" strike="noStrike" cap="none" normalizeH="0" baseline="0">
                <a:ln>
                  <a:noFill/>
                </a:ln>
                <a:solidFill>
                  <a:srgbClr val="ABE338"/>
                </a:solidFill>
                <a:effectLst/>
                <a:latin typeface="Consolas" panose="020B0609020204030204" pitchFamily="49" charset="0"/>
              </a:rPr>
              <a:t>"Product 3"</a:t>
            </a:r>
            <a:r>
              <a:rPr kumimoji="0" lang="en-US" altLang="en-US" sz="1100" b="0" i="0" u="none" strike="noStrike" cap="none" normalizeH="0" baseline="0">
                <a:ln>
                  <a:noFill/>
                </a:ln>
                <a:solidFill>
                  <a:srgbClr val="F8F8F2"/>
                </a:solidFill>
                <a:effectLst/>
                <a:latin typeface="Consolas" panose="020B0609020204030204" pitchFamily="49" charset="0"/>
              </a:rPr>
              <a:t>, Price = </a:t>
            </a:r>
            <a:r>
              <a:rPr kumimoji="0" lang="en-US" altLang="en-US" sz="1100" b="0" i="0" u="none" strike="noStrike" cap="none" normalizeH="0" baseline="0">
                <a:ln>
                  <a:noFill/>
                </a:ln>
                <a:solidFill>
                  <a:srgbClr val="F5AB35"/>
                </a:solidFill>
                <a:effectLst/>
                <a:latin typeface="Consolas" panose="020B0609020204030204" pitchFamily="49" charset="0"/>
              </a:rPr>
              <a:t>30</a:t>
            </a:r>
            <a:r>
              <a:rPr kumimoji="0" lang="en-US" altLang="en-US" sz="1100" b="0" i="0" u="none" strike="noStrike" cap="none" normalizeH="0" baseline="0">
                <a:ln>
                  <a:noFill/>
                </a:ln>
                <a:solidFill>
                  <a:srgbClr val="F8F8F2"/>
                </a:solidFill>
                <a:effectLst/>
                <a:latin typeface="Consolas" panose="020B0609020204030204" pitchFamily="49" charset="0"/>
              </a:rPr>
              <a:t> }, </a:t>
            </a:r>
          </a:p>
          <a:p>
            <a:pPr lvl="1" eaLnBrk="0" fontAlgn="base" hangingPunct="0">
              <a:spcBef>
                <a:spcPct val="0"/>
              </a:spcBef>
              <a:spcAft>
                <a:spcPct val="0"/>
              </a:spcAft>
            </a:pPr>
            <a:r>
              <a:rPr kumimoji="0" lang="en-US" altLang="en-US" sz="1100" b="0" i="0" u="none" strike="noStrike" cap="none" normalizeH="0" baseline="0">
                <a:ln>
                  <a:noFill/>
                </a:ln>
                <a:solidFill>
                  <a:srgbClr val="F8F8F2"/>
                </a:solidFill>
                <a:effectLst/>
                <a:latin typeface="Consolas" panose="020B0609020204030204" pitchFamily="49" charset="0"/>
              </a:rPr>
              <a:t>}; </a:t>
            </a:r>
          </a:p>
          <a:p>
            <a:pPr lvl="1" eaLnBrk="0" fontAlgn="base" hangingPunct="0">
              <a:spcBef>
                <a:spcPct val="0"/>
              </a:spcBef>
              <a:spcAft>
                <a:spcPct val="0"/>
              </a:spcAft>
            </a:pPr>
            <a:r>
              <a:rPr kumimoji="0" lang="en-US" altLang="en-US" sz="1100" b="0" i="0" u="none" strike="noStrike" cap="none" normalizeH="0" baseline="0">
                <a:ln>
                  <a:noFill/>
                </a:ln>
                <a:solidFill>
                  <a:srgbClr val="DCC6E0"/>
                </a:solidFill>
                <a:effectLst/>
                <a:latin typeface="Consolas" panose="020B0609020204030204" pitchFamily="49" charset="0"/>
              </a:rPr>
              <a:t>public</a:t>
            </a:r>
            <a:r>
              <a:rPr kumimoji="0" lang="en-US" altLang="en-US" sz="1100" b="0" i="0" u="none" strike="noStrike" cap="none" normalizeH="0" baseline="0">
                <a:ln>
                  <a:noFill/>
                </a:ln>
                <a:solidFill>
                  <a:srgbClr val="F8F8F2"/>
                </a:solidFill>
                <a:effectLst/>
                <a:latin typeface="Consolas" panose="020B0609020204030204" pitchFamily="49" charset="0"/>
              </a:rPr>
              <a:t> IViewComponentResult </a:t>
            </a:r>
            <a:r>
              <a:rPr kumimoji="0" lang="en-US" altLang="en-US" sz="1100" b="0" i="0" u="none" strike="noStrike" cap="none" normalizeH="0" baseline="0">
                <a:ln>
                  <a:noFill/>
                </a:ln>
                <a:solidFill>
                  <a:srgbClr val="00E0E0"/>
                </a:solidFill>
                <a:effectLst/>
                <a:latin typeface="Consolas" panose="020B0609020204030204" pitchFamily="49" charset="0"/>
              </a:rPr>
              <a:t>Invoke</a:t>
            </a:r>
            <a:r>
              <a:rPr kumimoji="0" lang="en-US" altLang="en-US" sz="1100" b="0" i="0" u="none" strike="noStrike" cap="none" normalizeH="0" baseline="0">
                <a:ln>
                  <a:noFill/>
                </a:ln>
                <a:solidFill>
                  <a:srgbClr val="F8F8F2"/>
                </a:solidFill>
                <a:effectLst/>
                <a:latin typeface="Consolas" panose="020B0609020204030204" pitchFamily="49" charset="0"/>
              </a:rPr>
              <a:t>() { </a:t>
            </a:r>
          </a:p>
          <a:p>
            <a:pPr lvl="1" eaLnBrk="0" fontAlgn="base" hangingPunct="0">
              <a:spcBef>
                <a:spcPct val="0"/>
              </a:spcBef>
              <a:spcAft>
                <a:spcPct val="0"/>
              </a:spcAft>
            </a:pPr>
            <a:r>
              <a:rPr kumimoji="0" lang="en-US" altLang="en-US" sz="1100" b="0" i="0" u="none" strike="noStrike" cap="none" normalizeH="0" baseline="0">
                <a:ln>
                  <a:noFill/>
                </a:ln>
                <a:solidFill>
                  <a:srgbClr val="DCC6E0"/>
                </a:solidFill>
                <a:effectLst/>
                <a:latin typeface="Consolas" panose="020B0609020204030204" pitchFamily="49" charset="0"/>
              </a:rPr>
              <a:t>	return</a:t>
            </a:r>
            <a:r>
              <a:rPr kumimoji="0" lang="en-US" altLang="en-US" sz="1100" b="0" i="0" u="none" strike="noStrike" cap="none" normalizeH="0" baseline="0">
                <a:ln>
                  <a:noFill/>
                </a:ln>
                <a:solidFill>
                  <a:srgbClr val="F8F8F2"/>
                </a:solidFill>
                <a:effectLst/>
                <a:latin typeface="Consolas" panose="020B0609020204030204" pitchFamily="49" charset="0"/>
              </a:rPr>
              <a:t> View(_products); </a:t>
            </a:r>
          </a:p>
          <a:p>
            <a:pPr lvl="1" eaLnBrk="0" fontAlgn="base" hangingPunct="0">
              <a:spcBef>
                <a:spcPct val="0"/>
              </a:spcBef>
              <a:spcAft>
                <a:spcPct val="0"/>
              </a:spcAft>
            </a:pPr>
            <a:r>
              <a:rPr kumimoji="0" lang="en-US" altLang="en-US" sz="1100" b="0" i="0" u="none" strike="noStrike" cap="none" normalizeH="0" baseline="0">
                <a:ln>
                  <a:noFill/>
                </a:ln>
                <a:solidFill>
                  <a:srgbClr val="F8F8F2"/>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F8F8F2"/>
                </a:solidFill>
                <a:effectLst/>
                <a:latin typeface="Consolas" panose="020B0609020204030204" pitchFamily="49" charset="0"/>
              </a:rPr>
              <a:t>}</a:t>
            </a:r>
            <a:r>
              <a:rPr kumimoji="0" lang="en-US" altLang="en-US" sz="1000" b="0" i="0" u="none" strike="noStrike" cap="none" normalizeH="0" baseline="0">
                <a:ln>
                  <a:noFill/>
                </a:ln>
                <a:solidFill>
                  <a:schemeClr val="tx1"/>
                </a:solidFill>
                <a:effectLst/>
              </a:rPr>
              <a:t> </a:t>
            </a:r>
            <a:endParaRPr kumimoji="0" lang="en-US" altLang="en-US" sz="2400" b="0" i="0" u="none" strike="noStrike" cap="none" normalizeH="0" baseline="0">
              <a:ln>
                <a:noFill/>
              </a:ln>
              <a:solidFill>
                <a:schemeClr val="tx1"/>
              </a:solidFill>
              <a:effectLst/>
              <a:latin typeface="Arial" panose="020B0604020202020204" pitchFamily="34" charset="0"/>
            </a:endParaRPr>
          </a:p>
        </p:txBody>
      </p:sp>
      <p:sp>
        <p:nvSpPr>
          <p:cNvPr id="8" name="TextBox 7">
            <a:extLst>
              <a:ext uri="{FF2B5EF4-FFF2-40B4-BE49-F238E27FC236}">
                <a16:creationId xmlns:a16="http://schemas.microsoft.com/office/drawing/2014/main" id="{9C30F284-F931-4F98-B039-3B403E85CE09}"/>
              </a:ext>
            </a:extLst>
          </p:cNvPr>
          <p:cNvSpPr txBox="1"/>
          <p:nvPr/>
        </p:nvSpPr>
        <p:spPr>
          <a:xfrm>
            <a:off x="445537" y="1438843"/>
            <a:ext cx="6116216" cy="369332"/>
          </a:xfrm>
          <a:prstGeom prst="rect">
            <a:avLst/>
          </a:prstGeom>
          <a:noFill/>
        </p:spPr>
        <p:txBody>
          <a:bodyPr wrap="square">
            <a:spAutoFit/>
          </a:bodyPr>
          <a:lstStyle/>
          <a:p>
            <a:r>
              <a:rPr lang="en-US" b="0" i="0">
                <a:solidFill>
                  <a:srgbClr val="050E17"/>
                </a:solidFill>
                <a:effectLst/>
                <a:latin typeface="-apple-system"/>
              </a:rPr>
              <a:t>Views/Shared/Components/ProductList</a:t>
            </a:r>
            <a:endParaRPr lang="en-US"/>
          </a:p>
        </p:txBody>
      </p:sp>
      <p:sp>
        <p:nvSpPr>
          <p:cNvPr id="10" name="TextBox 9">
            <a:extLst>
              <a:ext uri="{FF2B5EF4-FFF2-40B4-BE49-F238E27FC236}">
                <a16:creationId xmlns:a16="http://schemas.microsoft.com/office/drawing/2014/main" id="{9A2CDDA9-10F9-478D-9F2E-F5B86B514679}"/>
              </a:ext>
            </a:extLst>
          </p:cNvPr>
          <p:cNvSpPr txBox="1"/>
          <p:nvPr/>
        </p:nvSpPr>
        <p:spPr>
          <a:xfrm>
            <a:off x="5840964" y="1438843"/>
            <a:ext cx="6636397" cy="369332"/>
          </a:xfrm>
          <a:prstGeom prst="rect">
            <a:avLst/>
          </a:prstGeom>
          <a:noFill/>
        </p:spPr>
        <p:txBody>
          <a:bodyPr wrap="square">
            <a:spAutoFit/>
          </a:bodyPr>
          <a:lstStyle/>
          <a:p>
            <a:r>
              <a:rPr lang="en-US" b="0" i="0">
                <a:solidFill>
                  <a:srgbClr val="050E17"/>
                </a:solidFill>
                <a:effectLst/>
                <a:latin typeface="-apple-system"/>
              </a:rPr>
              <a:t>Views/Shared/Components/ProductList with name Default.cshtml</a:t>
            </a:r>
            <a:endParaRPr lang="en-US"/>
          </a:p>
        </p:txBody>
      </p:sp>
      <p:sp>
        <p:nvSpPr>
          <p:cNvPr id="11" name="Rectangle 2">
            <a:extLst>
              <a:ext uri="{FF2B5EF4-FFF2-40B4-BE49-F238E27FC236}">
                <a16:creationId xmlns:a16="http://schemas.microsoft.com/office/drawing/2014/main" id="{C6E802E4-D0B3-417B-AC05-67495EA1D6DF}"/>
              </a:ext>
            </a:extLst>
          </p:cNvPr>
          <p:cNvSpPr>
            <a:spLocks noChangeArrowheads="1"/>
          </p:cNvSpPr>
          <p:nvPr/>
        </p:nvSpPr>
        <p:spPr bwMode="auto">
          <a:xfrm>
            <a:off x="6096000" y="2030751"/>
            <a:ext cx="3738203" cy="1292662"/>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F8F8F2"/>
                </a:solidFill>
                <a:effectLst/>
                <a:latin typeface="Consolas" panose="020B0609020204030204" pitchFamily="49" charset="0"/>
              </a:rPr>
              <a:t>@model List&lt;YourApplication.Models.Product&gt;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F8F8F2"/>
                </a:solidFill>
                <a:effectLst/>
                <a:latin typeface="Consolas" panose="020B0609020204030204" pitchFamily="49" charset="0"/>
              </a:rPr>
              <a:t>&lt;h3&gt;Product List&lt;/h3&gt;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F8F8F2"/>
                </a:solidFill>
                <a:effectLst/>
                <a:latin typeface="Consolas" panose="020B0609020204030204" pitchFamily="49" charset="0"/>
              </a:rPr>
              <a:t>&lt;ul&gt;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F8F8F2"/>
                </a:solidFill>
                <a:effectLst/>
                <a:latin typeface="Consolas" panose="020B0609020204030204" pitchFamily="49" charset="0"/>
              </a:rPr>
              <a:t>@foreach (var product in Model)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F8F8F2"/>
                </a:solidFill>
                <a:effectLst/>
                <a:latin typeface="Consolas" panose="020B0609020204030204" pitchFamily="49" charset="0"/>
              </a:rPr>
              <a:t>&lt;li&gt;@product.Name - @product.Price&lt;/li&gt;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F8F8F2"/>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F8F8F2"/>
                </a:solidFill>
                <a:effectLst/>
                <a:latin typeface="Consolas" panose="020B0609020204030204" pitchFamily="49" charset="0"/>
              </a:rPr>
              <a:t>&lt;/ul&gt;</a:t>
            </a:r>
            <a:r>
              <a:rPr kumimoji="0" lang="en-US" altLang="en-US" sz="1050" b="0" i="0" u="none" strike="noStrike" cap="none" normalizeH="0" baseline="0">
                <a:ln>
                  <a:noFill/>
                </a:ln>
                <a:solidFill>
                  <a:schemeClr val="tx1"/>
                </a:solidFill>
                <a:effectLst/>
              </a:rPr>
              <a:t> </a:t>
            </a:r>
            <a:endParaRPr kumimoji="0" lang="en-US" altLang="en-US" sz="2800" b="0" i="0" u="none" strike="noStrike" cap="none" normalizeH="0" baseline="0">
              <a:ln>
                <a:noFill/>
              </a:ln>
              <a:solidFill>
                <a:schemeClr val="tx1"/>
              </a:solidFill>
              <a:effectLst/>
              <a:latin typeface="Arial" panose="020B0604020202020204" pitchFamily="34" charset="0"/>
            </a:endParaRPr>
          </a:p>
        </p:txBody>
      </p:sp>
      <p:sp>
        <p:nvSpPr>
          <p:cNvPr id="13" name="TextBox 12">
            <a:extLst>
              <a:ext uri="{FF2B5EF4-FFF2-40B4-BE49-F238E27FC236}">
                <a16:creationId xmlns:a16="http://schemas.microsoft.com/office/drawing/2014/main" id="{12B74ADE-34AD-42C2-9775-E37BBAC948DA}"/>
              </a:ext>
            </a:extLst>
          </p:cNvPr>
          <p:cNvSpPr txBox="1"/>
          <p:nvPr/>
        </p:nvSpPr>
        <p:spPr>
          <a:xfrm>
            <a:off x="462643" y="4211409"/>
            <a:ext cx="6237514" cy="369332"/>
          </a:xfrm>
          <a:prstGeom prst="rect">
            <a:avLst/>
          </a:prstGeom>
          <a:noFill/>
        </p:spPr>
        <p:txBody>
          <a:bodyPr wrap="square">
            <a:spAutoFit/>
          </a:bodyPr>
          <a:lstStyle/>
          <a:p>
            <a:r>
              <a:rPr lang="en-US" b="0" i="0">
                <a:solidFill>
                  <a:srgbClr val="050E17"/>
                </a:solidFill>
                <a:effectLst/>
                <a:latin typeface="-apple-system"/>
              </a:rPr>
              <a:t>Use: </a:t>
            </a:r>
            <a:endParaRPr lang="en-US"/>
          </a:p>
        </p:txBody>
      </p:sp>
      <p:sp>
        <p:nvSpPr>
          <p:cNvPr id="14" name="Rectangle 3">
            <a:extLst>
              <a:ext uri="{FF2B5EF4-FFF2-40B4-BE49-F238E27FC236}">
                <a16:creationId xmlns:a16="http://schemas.microsoft.com/office/drawing/2014/main" id="{2F3867B5-A5B4-4AE4-9F41-D03BFEC06AA2}"/>
              </a:ext>
            </a:extLst>
          </p:cNvPr>
          <p:cNvSpPr>
            <a:spLocks noChangeArrowheads="1"/>
          </p:cNvSpPr>
          <p:nvPr/>
        </p:nvSpPr>
        <p:spPr bwMode="auto">
          <a:xfrm>
            <a:off x="531818" y="4792057"/>
            <a:ext cx="3811941" cy="553998"/>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F8F8F2"/>
                </a:solidFill>
                <a:effectLst/>
                <a:latin typeface="Consolas" panose="020B0609020204030204" pitchFamily="49" charset="0"/>
              </a:rPr>
              <a:t>&lt;div&gt;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a:solidFill>
                  <a:srgbClr val="F8F8F2"/>
                </a:solidFill>
                <a:latin typeface="Consolas" panose="020B0609020204030204" pitchFamily="49" charset="0"/>
              </a:rPr>
              <a:t>	</a:t>
            </a:r>
            <a:r>
              <a:rPr kumimoji="0" lang="en-US" altLang="en-US" sz="1200" b="0" i="0" u="none" strike="noStrike" cap="none" normalizeH="0" baseline="0">
                <a:ln>
                  <a:noFill/>
                </a:ln>
                <a:solidFill>
                  <a:srgbClr val="F8F8F2"/>
                </a:solidFill>
                <a:effectLst/>
                <a:latin typeface="Consolas" panose="020B0609020204030204" pitchFamily="49" charset="0"/>
              </a:rPr>
              <a:t>&lt;vc:productlist&gt;&lt;/vc:productlist&gt;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F8F8F2"/>
                </a:solidFill>
                <a:effectLst/>
                <a:latin typeface="Consolas" panose="020B0609020204030204" pitchFamily="49" charset="0"/>
              </a:rPr>
              <a:t>&lt;/div&gt;</a:t>
            </a:r>
            <a:r>
              <a:rPr kumimoji="0" lang="en-US" altLang="en-US" sz="1050" b="0" i="0" u="none" strike="noStrike" cap="none" normalizeH="0" baseline="0">
                <a:ln>
                  <a:noFill/>
                </a:ln>
                <a:solidFill>
                  <a:schemeClr val="tx1"/>
                </a:solidFill>
                <a:effectLst/>
              </a:rPr>
              <a:t> </a:t>
            </a:r>
            <a:endParaRPr kumimoji="0" lang="en-US" altLang="en-US" sz="2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3331095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A0E81D8-51BF-4D82-8F9F-38B4AB63A3B4}"/>
              </a:ext>
            </a:extLst>
          </p:cNvPr>
          <p:cNvSpPr>
            <a:spLocks noGrp="1"/>
          </p:cNvSpPr>
          <p:nvPr>
            <p:ph type="dt" sz="half" idx="10"/>
          </p:nvPr>
        </p:nvSpPr>
        <p:spPr/>
        <p:txBody>
          <a:bodyPr/>
          <a:lstStyle/>
          <a:p>
            <a:fld id="{5DCBE059-FAD7-45D8-8659-E6542D1E092D}" type="datetime1">
              <a:rPr lang="en-US" smtClean="0"/>
              <a:t>2/19/2024</a:t>
            </a:fld>
            <a:endParaRPr lang="en-US" dirty="0"/>
          </a:p>
        </p:txBody>
      </p:sp>
      <p:sp>
        <p:nvSpPr>
          <p:cNvPr id="5" name="Slide Number Placeholder 4">
            <a:extLst>
              <a:ext uri="{FF2B5EF4-FFF2-40B4-BE49-F238E27FC236}">
                <a16:creationId xmlns:a16="http://schemas.microsoft.com/office/drawing/2014/main" id="{0F64A31B-9AD0-44E1-B27B-A51A3D452DC9}"/>
              </a:ext>
            </a:extLst>
          </p:cNvPr>
          <p:cNvSpPr>
            <a:spLocks noGrp="1"/>
          </p:cNvSpPr>
          <p:nvPr>
            <p:ph type="sldNum" sz="quarter" idx="12"/>
          </p:nvPr>
        </p:nvSpPr>
        <p:spPr/>
        <p:txBody>
          <a:bodyPr/>
          <a:lstStyle/>
          <a:p>
            <a:fld id="{CC0149FD-98BB-4821-915B-09C9BFE4B727}" type="slidenum">
              <a:rPr lang="en-US" smtClean="0"/>
              <a:pPr/>
              <a:t>29</a:t>
            </a:fld>
            <a:endParaRPr lang="en-US" dirty="0"/>
          </a:p>
        </p:txBody>
      </p:sp>
      <p:sp>
        <p:nvSpPr>
          <p:cNvPr id="6" name="Title 1">
            <a:extLst>
              <a:ext uri="{FF2B5EF4-FFF2-40B4-BE49-F238E27FC236}">
                <a16:creationId xmlns:a16="http://schemas.microsoft.com/office/drawing/2014/main" id="{F19F8BB0-2F73-44D3-9E55-292B7076D8D6}"/>
              </a:ext>
            </a:extLst>
          </p:cNvPr>
          <p:cNvSpPr>
            <a:spLocks noGrp="1"/>
          </p:cNvSpPr>
          <p:nvPr>
            <p:ph type="title"/>
          </p:nvPr>
        </p:nvSpPr>
        <p:spPr>
          <a:xfrm>
            <a:off x="396763" y="720006"/>
            <a:ext cx="11500269" cy="575433"/>
          </a:xfrm>
        </p:spPr>
        <p:txBody>
          <a:bodyPr>
            <a:noAutofit/>
          </a:bodyPr>
          <a:lstStyle/>
          <a:p>
            <a:r>
              <a:rPr lang="en-US" sz="4000" b="1" dirty="0"/>
              <a:t>Razor Pages Routing</a:t>
            </a:r>
          </a:p>
        </p:txBody>
      </p:sp>
      <p:sp>
        <p:nvSpPr>
          <p:cNvPr id="7" name="TextBox 6">
            <a:extLst>
              <a:ext uri="{FF2B5EF4-FFF2-40B4-BE49-F238E27FC236}">
                <a16:creationId xmlns:a16="http://schemas.microsoft.com/office/drawing/2014/main" id="{1A3198B9-F402-4981-B402-A28ED34F543D}"/>
              </a:ext>
            </a:extLst>
          </p:cNvPr>
          <p:cNvSpPr txBox="1"/>
          <p:nvPr/>
        </p:nvSpPr>
        <p:spPr>
          <a:xfrm>
            <a:off x="-49805" y="1563023"/>
            <a:ext cx="12175542" cy="4555093"/>
          </a:xfrm>
          <a:prstGeom prst="rect">
            <a:avLst/>
          </a:prstGeom>
          <a:noFill/>
        </p:spPr>
        <p:txBody>
          <a:bodyPr wrap="square">
            <a:spAutoFit/>
          </a:bodyPr>
          <a:lstStyle/>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dirty="0"/>
              <a:t>Routing is the system that matches URLs to Razor pages (matching URLs to file paths, starting from the root Razor Pages folder) </a:t>
            </a:r>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dirty="0"/>
              <a:t>When a Razor Pages application starts up, a collection of Attribute Routes is constructed, using the file and folder paths rooted in the Pages folder as the basis for each route's template.</a:t>
            </a:r>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dirty="0" err="1"/>
              <a:t>Index.cshtml</a:t>
            </a:r>
            <a:r>
              <a:rPr lang="en-US" sz="2600" dirty="0"/>
              <a:t> - you can access </a:t>
            </a:r>
            <a:r>
              <a:rPr lang="en-US" sz="2600" dirty="0" err="1"/>
              <a:t>Index.cshtml</a:t>
            </a:r>
            <a:r>
              <a:rPr lang="en-US" sz="2600" dirty="0"/>
              <a:t> by browsing to both </a:t>
            </a:r>
            <a:r>
              <a:rPr lang="en-US" sz="2600" i="1" dirty="0"/>
              <a:t>http://yourdomain.com/ </a:t>
            </a:r>
            <a:r>
              <a:rPr lang="en-US" sz="2600" dirty="0"/>
              <a:t>and </a:t>
            </a:r>
            <a:r>
              <a:rPr lang="en-US" sz="2600" i="1" dirty="0"/>
              <a:t>http://yourdomain.com/Index</a:t>
            </a:r>
            <a:r>
              <a:rPr lang="en-US" sz="2600" dirty="0"/>
              <a:t>.</a:t>
            </a:r>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dirty="0"/>
              <a:t>If you create a folder named Demo and add a file named </a:t>
            </a:r>
            <a:r>
              <a:rPr lang="en-US" sz="2600" dirty="0" err="1"/>
              <a:t>Index.cshtml</a:t>
            </a:r>
            <a:r>
              <a:rPr lang="en-US" sz="2600" dirty="0"/>
              <a:t> to it, a further two routes will be defined with the following templates: "Demo", "Demo/Index"</a:t>
            </a:r>
          </a:p>
        </p:txBody>
      </p:sp>
    </p:spTree>
    <p:extLst>
      <p:ext uri="{BB962C8B-B14F-4D97-AF65-F5344CB8AC3E}">
        <p14:creationId xmlns:p14="http://schemas.microsoft.com/office/powerpoint/2010/main" val="14473487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2/19/2024</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3</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3" y="720006"/>
            <a:ext cx="11500269" cy="575433"/>
          </a:xfrm>
        </p:spPr>
        <p:txBody>
          <a:bodyPr>
            <a:noAutofit/>
          </a:bodyPr>
          <a:lstStyle/>
          <a:p>
            <a:r>
              <a:rPr lang="en-US" sz="4000" b="1" dirty="0"/>
              <a:t>ASP.NET Core Razor Pages - 1</a:t>
            </a:r>
          </a:p>
        </p:txBody>
      </p:sp>
      <p:sp>
        <p:nvSpPr>
          <p:cNvPr id="6" name="TextBox 5">
            <a:extLst>
              <a:ext uri="{FF2B5EF4-FFF2-40B4-BE49-F238E27FC236}">
                <a16:creationId xmlns:a16="http://schemas.microsoft.com/office/drawing/2014/main" id="{DC40B99B-89B9-4DBA-B286-85BE9A31140F}"/>
              </a:ext>
            </a:extLst>
          </p:cNvPr>
          <p:cNvSpPr txBox="1"/>
          <p:nvPr/>
        </p:nvSpPr>
        <p:spPr>
          <a:xfrm>
            <a:off x="-64546" y="1391021"/>
            <a:ext cx="12220689" cy="4001095"/>
          </a:xfrm>
          <a:prstGeom prst="rect">
            <a:avLst/>
          </a:prstGeom>
          <a:noFill/>
        </p:spPr>
        <p:txBody>
          <a:bodyPr wrap="square">
            <a:spAutoFit/>
          </a:bodyPr>
          <a:lstStyle/>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dirty="0">
                <a:solidFill>
                  <a:srgbClr val="111111"/>
                </a:solidFill>
                <a:latin typeface="+mj-lt"/>
              </a:rPr>
              <a:t>ASP.NET Razor Pages is a server-side, page-focused framework that enables building dynamic, data-driven web sites with clean separation of concerns.</a:t>
            </a:r>
          </a:p>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dirty="0">
                <a:solidFill>
                  <a:srgbClr val="111111"/>
                </a:solidFill>
                <a:latin typeface="+mj-lt"/>
              </a:rPr>
              <a:t>Part of the ASP.NET Core web development framework from Microsoft, Razor Pages supports cross platform development and can be deployed to Windows, Unix and Mac operating systems.</a:t>
            </a:r>
          </a:p>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dirty="0">
                <a:solidFill>
                  <a:srgbClr val="111111"/>
                </a:solidFill>
                <a:latin typeface="+mj-lt"/>
              </a:rPr>
              <a:t>The Razor Pages framework is lightweight and very flexible. </a:t>
            </a:r>
          </a:p>
          <a:p>
            <a:pPr marL="800100" lvl="1" indent="-342900" algn="just">
              <a:spcBef>
                <a:spcPts val="300"/>
              </a:spcBef>
              <a:spcAft>
                <a:spcPts val="300"/>
              </a:spcAft>
              <a:buClr>
                <a:srgbClr val="973735"/>
              </a:buClr>
              <a:buSzPct val="50000"/>
              <a:buFont typeface="Wingdings" pitchFamily="2" charset="2"/>
              <a:buChar char="u"/>
              <a:tabLst>
                <a:tab pos="241300" algn="l"/>
              </a:tabLst>
              <a:defRPr/>
            </a:pPr>
            <a:r>
              <a:rPr lang="en-US" sz="2600" dirty="0">
                <a:solidFill>
                  <a:srgbClr val="111111"/>
                </a:solidFill>
                <a:latin typeface="+mj-lt"/>
              </a:rPr>
              <a:t>It provides the developer with full control over rendered HTML. </a:t>
            </a:r>
          </a:p>
          <a:p>
            <a:pPr marL="800100" lvl="1" indent="-342900" algn="just">
              <a:spcBef>
                <a:spcPts val="300"/>
              </a:spcBef>
              <a:spcAft>
                <a:spcPts val="300"/>
              </a:spcAft>
              <a:buClr>
                <a:srgbClr val="973735"/>
              </a:buClr>
              <a:buSzPct val="50000"/>
              <a:buFont typeface="Wingdings" pitchFamily="2" charset="2"/>
              <a:buChar char="u"/>
              <a:tabLst>
                <a:tab pos="241300" algn="l"/>
              </a:tabLst>
              <a:defRPr/>
            </a:pPr>
            <a:r>
              <a:rPr lang="en-US" sz="2600" dirty="0">
                <a:solidFill>
                  <a:srgbClr val="111111"/>
                </a:solidFill>
                <a:latin typeface="+mj-lt"/>
              </a:rPr>
              <a:t>Razor Pages is the recommended framework for cross-platform server-side HTML generation. </a:t>
            </a:r>
          </a:p>
        </p:txBody>
      </p:sp>
    </p:spTree>
    <p:extLst>
      <p:ext uri="{BB962C8B-B14F-4D97-AF65-F5344CB8AC3E}">
        <p14:creationId xmlns:p14="http://schemas.microsoft.com/office/powerpoint/2010/main" val="332648745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A0E81D8-51BF-4D82-8F9F-38B4AB63A3B4}"/>
              </a:ext>
            </a:extLst>
          </p:cNvPr>
          <p:cNvSpPr>
            <a:spLocks noGrp="1"/>
          </p:cNvSpPr>
          <p:nvPr>
            <p:ph type="dt" sz="half" idx="10"/>
          </p:nvPr>
        </p:nvSpPr>
        <p:spPr/>
        <p:txBody>
          <a:bodyPr/>
          <a:lstStyle/>
          <a:p>
            <a:fld id="{5DCBE059-FAD7-45D8-8659-E6542D1E092D}" type="datetime1">
              <a:rPr lang="en-US" smtClean="0"/>
              <a:t>2/19/2024</a:t>
            </a:fld>
            <a:endParaRPr lang="en-US" dirty="0"/>
          </a:p>
        </p:txBody>
      </p:sp>
      <p:sp>
        <p:nvSpPr>
          <p:cNvPr id="5" name="Slide Number Placeholder 4">
            <a:extLst>
              <a:ext uri="{FF2B5EF4-FFF2-40B4-BE49-F238E27FC236}">
                <a16:creationId xmlns:a16="http://schemas.microsoft.com/office/drawing/2014/main" id="{0F64A31B-9AD0-44E1-B27B-A51A3D452DC9}"/>
              </a:ext>
            </a:extLst>
          </p:cNvPr>
          <p:cNvSpPr>
            <a:spLocks noGrp="1"/>
          </p:cNvSpPr>
          <p:nvPr>
            <p:ph type="sldNum" sz="quarter" idx="12"/>
          </p:nvPr>
        </p:nvSpPr>
        <p:spPr/>
        <p:txBody>
          <a:bodyPr/>
          <a:lstStyle/>
          <a:p>
            <a:fld id="{CC0149FD-98BB-4821-915B-09C9BFE4B727}" type="slidenum">
              <a:rPr lang="en-US" smtClean="0"/>
              <a:pPr/>
              <a:t>30</a:t>
            </a:fld>
            <a:endParaRPr lang="en-US" dirty="0"/>
          </a:p>
        </p:txBody>
      </p:sp>
      <p:sp>
        <p:nvSpPr>
          <p:cNvPr id="6" name="Title 1">
            <a:extLst>
              <a:ext uri="{FF2B5EF4-FFF2-40B4-BE49-F238E27FC236}">
                <a16:creationId xmlns:a16="http://schemas.microsoft.com/office/drawing/2014/main" id="{F19F8BB0-2F73-44D3-9E55-292B7076D8D6}"/>
              </a:ext>
            </a:extLst>
          </p:cNvPr>
          <p:cNvSpPr>
            <a:spLocks noGrp="1"/>
          </p:cNvSpPr>
          <p:nvPr>
            <p:ph type="title"/>
          </p:nvPr>
        </p:nvSpPr>
        <p:spPr>
          <a:xfrm>
            <a:off x="396763" y="720006"/>
            <a:ext cx="11500269" cy="575433"/>
          </a:xfrm>
        </p:spPr>
        <p:txBody>
          <a:bodyPr>
            <a:noAutofit/>
          </a:bodyPr>
          <a:lstStyle/>
          <a:p>
            <a:r>
              <a:rPr lang="en-US" sz="4000" b="1" dirty="0"/>
              <a:t>The Startup Class - 1</a:t>
            </a:r>
          </a:p>
        </p:txBody>
      </p:sp>
      <p:sp>
        <p:nvSpPr>
          <p:cNvPr id="7" name="TextBox 6">
            <a:extLst>
              <a:ext uri="{FF2B5EF4-FFF2-40B4-BE49-F238E27FC236}">
                <a16:creationId xmlns:a16="http://schemas.microsoft.com/office/drawing/2014/main" id="{1A3198B9-F402-4981-B402-A28ED34F543D}"/>
              </a:ext>
            </a:extLst>
          </p:cNvPr>
          <p:cNvSpPr txBox="1"/>
          <p:nvPr/>
        </p:nvSpPr>
        <p:spPr>
          <a:xfrm>
            <a:off x="-49805" y="1563023"/>
            <a:ext cx="12175542" cy="5309146"/>
          </a:xfrm>
          <a:prstGeom prst="rect">
            <a:avLst/>
          </a:prstGeom>
          <a:noFill/>
        </p:spPr>
        <p:txBody>
          <a:bodyPr wrap="square">
            <a:spAutoFit/>
          </a:bodyPr>
          <a:lstStyle/>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dirty="0"/>
              <a:t>ASP.NET Core makes extensive use of dependency injection (DI) - a technique that facilitates loose coupling of code. Components, or "services" are represented as abstractions, typically interfaces, as you have already seen in the Configure method with </a:t>
            </a:r>
            <a:r>
              <a:rPr lang="en-US" sz="2600" i="1" dirty="0" err="1"/>
              <a:t>IApplicationBuilder</a:t>
            </a:r>
            <a:r>
              <a:rPr lang="en-US" sz="2600" dirty="0"/>
              <a:t>. </a:t>
            </a:r>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dirty="0"/>
              <a:t>The primary purpose of the </a:t>
            </a:r>
            <a:r>
              <a:rPr lang="en-US" sz="2600" i="1" dirty="0" err="1"/>
              <a:t>ConfigureServices</a:t>
            </a:r>
            <a:r>
              <a:rPr lang="en-US" sz="2600" dirty="0"/>
              <a:t> method is as a place to register implementation types for services that are needed by the application. It is also used to configure any options related to those services.</a:t>
            </a:r>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dirty="0"/>
              <a:t>If it has been added to the Startup class, the </a:t>
            </a:r>
            <a:r>
              <a:rPr lang="en-US" sz="2600" i="1" dirty="0" err="1"/>
              <a:t>ConfigureServices</a:t>
            </a:r>
            <a:r>
              <a:rPr lang="en-US" sz="2600" dirty="0"/>
              <a:t> method is called before the Configure method. That makes sense, because the Configure method may attempt to reference services which need to be registered beforehand so that they can be resolved. </a:t>
            </a:r>
          </a:p>
          <a:p>
            <a:pPr marL="342900" indent="-342900" algn="just">
              <a:spcBef>
                <a:spcPts val="600"/>
              </a:spcBef>
              <a:spcAft>
                <a:spcPts val="600"/>
              </a:spcAft>
              <a:buClr>
                <a:srgbClr val="973735"/>
              </a:buClr>
              <a:buSzPct val="50000"/>
              <a:buFont typeface="Wingdings" pitchFamily="2" charset="2"/>
              <a:buChar char="u"/>
              <a:tabLst>
                <a:tab pos="241300" algn="l"/>
              </a:tabLst>
              <a:defRPr/>
            </a:pPr>
            <a:endParaRPr lang="en-US" sz="2300" dirty="0"/>
          </a:p>
        </p:txBody>
      </p:sp>
    </p:spTree>
    <p:extLst>
      <p:ext uri="{BB962C8B-B14F-4D97-AF65-F5344CB8AC3E}">
        <p14:creationId xmlns:p14="http://schemas.microsoft.com/office/powerpoint/2010/main" val="71792838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A0E81D8-51BF-4D82-8F9F-38B4AB63A3B4}"/>
              </a:ext>
            </a:extLst>
          </p:cNvPr>
          <p:cNvSpPr>
            <a:spLocks noGrp="1"/>
          </p:cNvSpPr>
          <p:nvPr>
            <p:ph type="dt" sz="half" idx="10"/>
          </p:nvPr>
        </p:nvSpPr>
        <p:spPr/>
        <p:txBody>
          <a:bodyPr/>
          <a:lstStyle/>
          <a:p>
            <a:fld id="{5DCBE059-FAD7-45D8-8659-E6542D1E092D}" type="datetime1">
              <a:rPr lang="en-US" smtClean="0"/>
              <a:t>2/19/2024</a:t>
            </a:fld>
            <a:endParaRPr lang="en-US" dirty="0"/>
          </a:p>
        </p:txBody>
      </p:sp>
      <p:sp>
        <p:nvSpPr>
          <p:cNvPr id="5" name="Slide Number Placeholder 4">
            <a:extLst>
              <a:ext uri="{FF2B5EF4-FFF2-40B4-BE49-F238E27FC236}">
                <a16:creationId xmlns:a16="http://schemas.microsoft.com/office/drawing/2014/main" id="{0F64A31B-9AD0-44E1-B27B-A51A3D452DC9}"/>
              </a:ext>
            </a:extLst>
          </p:cNvPr>
          <p:cNvSpPr>
            <a:spLocks noGrp="1"/>
          </p:cNvSpPr>
          <p:nvPr>
            <p:ph type="sldNum" sz="quarter" idx="12"/>
          </p:nvPr>
        </p:nvSpPr>
        <p:spPr/>
        <p:txBody>
          <a:bodyPr/>
          <a:lstStyle/>
          <a:p>
            <a:fld id="{CC0149FD-98BB-4821-915B-09C9BFE4B727}" type="slidenum">
              <a:rPr lang="en-US" smtClean="0"/>
              <a:pPr/>
              <a:t>31</a:t>
            </a:fld>
            <a:endParaRPr lang="en-US" dirty="0"/>
          </a:p>
        </p:txBody>
      </p:sp>
      <p:sp>
        <p:nvSpPr>
          <p:cNvPr id="6" name="Title 1">
            <a:extLst>
              <a:ext uri="{FF2B5EF4-FFF2-40B4-BE49-F238E27FC236}">
                <a16:creationId xmlns:a16="http://schemas.microsoft.com/office/drawing/2014/main" id="{F19F8BB0-2F73-44D3-9E55-292B7076D8D6}"/>
              </a:ext>
            </a:extLst>
          </p:cNvPr>
          <p:cNvSpPr>
            <a:spLocks noGrp="1"/>
          </p:cNvSpPr>
          <p:nvPr>
            <p:ph type="title"/>
          </p:nvPr>
        </p:nvSpPr>
        <p:spPr>
          <a:xfrm>
            <a:off x="396763" y="720006"/>
            <a:ext cx="11500269" cy="575433"/>
          </a:xfrm>
        </p:spPr>
        <p:txBody>
          <a:bodyPr>
            <a:noAutofit/>
          </a:bodyPr>
          <a:lstStyle/>
          <a:p>
            <a:r>
              <a:rPr lang="en-US" sz="4000" b="1" dirty="0"/>
              <a:t>The Startup Class – 2</a:t>
            </a:r>
          </a:p>
        </p:txBody>
      </p:sp>
      <p:sp>
        <p:nvSpPr>
          <p:cNvPr id="7" name="TextBox 6">
            <a:extLst>
              <a:ext uri="{FF2B5EF4-FFF2-40B4-BE49-F238E27FC236}">
                <a16:creationId xmlns:a16="http://schemas.microsoft.com/office/drawing/2014/main" id="{1A3198B9-F402-4981-B402-A28ED34F543D}"/>
              </a:ext>
            </a:extLst>
          </p:cNvPr>
          <p:cNvSpPr txBox="1"/>
          <p:nvPr/>
        </p:nvSpPr>
        <p:spPr>
          <a:xfrm>
            <a:off x="-49805" y="1563023"/>
            <a:ext cx="12175542" cy="3000821"/>
          </a:xfrm>
          <a:prstGeom prst="rect">
            <a:avLst/>
          </a:prstGeom>
          <a:noFill/>
        </p:spPr>
        <p:txBody>
          <a:bodyPr wrap="square">
            <a:spAutoFit/>
          </a:bodyPr>
          <a:lstStyle/>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dirty="0"/>
              <a:t>This is the case with the default template where Razor Pages is registered: </a:t>
            </a:r>
          </a:p>
          <a:p>
            <a:pPr marL="342900" indent="-342900" algn="just">
              <a:spcBef>
                <a:spcPts val="600"/>
              </a:spcBef>
              <a:spcAft>
                <a:spcPts val="600"/>
              </a:spcAft>
              <a:buClr>
                <a:srgbClr val="973735"/>
              </a:buClr>
              <a:buSzPct val="50000"/>
              <a:buFont typeface="Wingdings" pitchFamily="2" charset="2"/>
              <a:buChar char="u"/>
              <a:tabLst>
                <a:tab pos="241300" algn="l"/>
              </a:tabLst>
              <a:defRPr/>
            </a:pPr>
            <a:endParaRPr lang="en-US" sz="2400" dirty="0"/>
          </a:p>
          <a:p>
            <a:pPr marL="342900" indent="-342900" algn="just">
              <a:spcBef>
                <a:spcPts val="600"/>
              </a:spcBef>
              <a:spcAft>
                <a:spcPts val="600"/>
              </a:spcAft>
              <a:buClr>
                <a:srgbClr val="973735"/>
              </a:buClr>
              <a:buSzPct val="50000"/>
              <a:buFont typeface="Wingdings" pitchFamily="2" charset="2"/>
              <a:buChar char="u"/>
              <a:tabLst>
                <a:tab pos="241300" algn="l"/>
              </a:tabLst>
              <a:defRPr/>
            </a:pPr>
            <a:endParaRPr lang="en-US" sz="2400" dirty="0"/>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dirty="0"/>
              <a:t>If you want to configure the root folder for Razor Pages to be something other than the default </a:t>
            </a:r>
            <a:r>
              <a:rPr lang="en-US" sz="2600" i="1" dirty="0"/>
              <a:t>Pages</a:t>
            </a:r>
            <a:r>
              <a:rPr lang="en-US" sz="2600" dirty="0"/>
              <a:t>, this is where you would do that </a:t>
            </a:r>
          </a:p>
          <a:p>
            <a:pPr marL="342900" indent="-342900" algn="just">
              <a:spcBef>
                <a:spcPts val="600"/>
              </a:spcBef>
              <a:spcAft>
                <a:spcPts val="600"/>
              </a:spcAft>
              <a:buClr>
                <a:srgbClr val="973735"/>
              </a:buClr>
              <a:buSzPct val="50000"/>
              <a:buFont typeface="Wingdings" pitchFamily="2" charset="2"/>
              <a:buChar char="u"/>
              <a:tabLst>
                <a:tab pos="241300" algn="l"/>
              </a:tabLst>
              <a:defRPr/>
            </a:pPr>
            <a:endParaRPr lang="en-US" sz="2300" dirty="0"/>
          </a:p>
        </p:txBody>
      </p:sp>
      <p:pic>
        <p:nvPicPr>
          <p:cNvPr id="2" name="Picture 1"/>
          <p:cNvPicPr>
            <a:picLocks noChangeAspect="1"/>
          </p:cNvPicPr>
          <p:nvPr/>
        </p:nvPicPr>
        <p:blipFill>
          <a:blip r:embed="rId3"/>
          <a:stretch>
            <a:fillRect/>
          </a:stretch>
        </p:blipFill>
        <p:spPr>
          <a:xfrm>
            <a:off x="581025" y="2186388"/>
            <a:ext cx="6424650" cy="1050379"/>
          </a:xfrm>
          <a:prstGeom prst="rect">
            <a:avLst/>
          </a:prstGeom>
        </p:spPr>
      </p:pic>
      <p:pic>
        <p:nvPicPr>
          <p:cNvPr id="3" name="Picture 2"/>
          <p:cNvPicPr>
            <a:picLocks noChangeAspect="1"/>
          </p:cNvPicPr>
          <p:nvPr/>
        </p:nvPicPr>
        <p:blipFill>
          <a:blip r:embed="rId4"/>
          <a:stretch>
            <a:fillRect/>
          </a:stretch>
        </p:blipFill>
        <p:spPr>
          <a:xfrm>
            <a:off x="581025" y="4248556"/>
            <a:ext cx="6777366" cy="1852266"/>
          </a:xfrm>
          <a:prstGeom prst="rect">
            <a:avLst/>
          </a:prstGeom>
        </p:spPr>
      </p:pic>
    </p:spTree>
    <p:extLst>
      <p:ext uri="{BB962C8B-B14F-4D97-AF65-F5344CB8AC3E}">
        <p14:creationId xmlns:p14="http://schemas.microsoft.com/office/powerpoint/2010/main" val="332790757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A0E81D8-51BF-4D82-8F9F-38B4AB63A3B4}"/>
              </a:ext>
            </a:extLst>
          </p:cNvPr>
          <p:cNvSpPr>
            <a:spLocks noGrp="1"/>
          </p:cNvSpPr>
          <p:nvPr>
            <p:ph type="dt" sz="half" idx="10"/>
          </p:nvPr>
        </p:nvSpPr>
        <p:spPr/>
        <p:txBody>
          <a:bodyPr/>
          <a:lstStyle/>
          <a:p>
            <a:fld id="{5DCBE059-FAD7-45D8-8659-E6542D1E092D}" type="datetime1">
              <a:rPr lang="en-US" smtClean="0"/>
              <a:t>2/19/2024</a:t>
            </a:fld>
            <a:endParaRPr lang="en-US" dirty="0"/>
          </a:p>
        </p:txBody>
      </p:sp>
      <p:sp>
        <p:nvSpPr>
          <p:cNvPr id="5" name="Slide Number Placeholder 4">
            <a:extLst>
              <a:ext uri="{FF2B5EF4-FFF2-40B4-BE49-F238E27FC236}">
                <a16:creationId xmlns:a16="http://schemas.microsoft.com/office/drawing/2014/main" id="{0F64A31B-9AD0-44E1-B27B-A51A3D452DC9}"/>
              </a:ext>
            </a:extLst>
          </p:cNvPr>
          <p:cNvSpPr>
            <a:spLocks noGrp="1"/>
          </p:cNvSpPr>
          <p:nvPr>
            <p:ph type="sldNum" sz="quarter" idx="12"/>
          </p:nvPr>
        </p:nvSpPr>
        <p:spPr/>
        <p:txBody>
          <a:bodyPr/>
          <a:lstStyle/>
          <a:p>
            <a:fld id="{CC0149FD-98BB-4821-915B-09C9BFE4B727}" type="slidenum">
              <a:rPr lang="en-US" smtClean="0"/>
              <a:pPr/>
              <a:t>32</a:t>
            </a:fld>
            <a:endParaRPr lang="en-US" dirty="0"/>
          </a:p>
        </p:txBody>
      </p:sp>
      <p:sp>
        <p:nvSpPr>
          <p:cNvPr id="6" name="Title 1">
            <a:extLst>
              <a:ext uri="{FF2B5EF4-FFF2-40B4-BE49-F238E27FC236}">
                <a16:creationId xmlns:a16="http://schemas.microsoft.com/office/drawing/2014/main" id="{F19F8BB0-2F73-44D3-9E55-292B7076D8D6}"/>
              </a:ext>
            </a:extLst>
          </p:cNvPr>
          <p:cNvSpPr>
            <a:spLocks noGrp="1"/>
          </p:cNvSpPr>
          <p:nvPr>
            <p:ph type="title"/>
          </p:nvPr>
        </p:nvSpPr>
        <p:spPr>
          <a:xfrm>
            <a:off x="396763" y="720006"/>
            <a:ext cx="11500269" cy="575433"/>
          </a:xfrm>
        </p:spPr>
        <p:txBody>
          <a:bodyPr>
            <a:noAutofit/>
          </a:bodyPr>
          <a:lstStyle/>
          <a:p>
            <a:r>
              <a:rPr lang="en-US" sz="4000" b="1" dirty="0"/>
              <a:t>Configuration In Razor Pages - 1</a:t>
            </a:r>
          </a:p>
        </p:txBody>
      </p:sp>
      <p:sp>
        <p:nvSpPr>
          <p:cNvPr id="7" name="TextBox 6">
            <a:extLst>
              <a:ext uri="{FF2B5EF4-FFF2-40B4-BE49-F238E27FC236}">
                <a16:creationId xmlns:a16="http://schemas.microsoft.com/office/drawing/2014/main" id="{1A3198B9-F402-4981-B402-A28ED34F543D}"/>
              </a:ext>
            </a:extLst>
          </p:cNvPr>
          <p:cNvSpPr txBox="1"/>
          <p:nvPr/>
        </p:nvSpPr>
        <p:spPr>
          <a:xfrm>
            <a:off x="-49805" y="1563023"/>
            <a:ext cx="12175542" cy="5370701"/>
          </a:xfrm>
          <a:prstGeom prst="rect">
            <a:avLst/>
          </a:prstGeom>
          <a:noFill/>
        </p:spPr>
        <p:txBody>
          <a:bodyPr wrap="square">
            <a:spAutoFit/>
          </a:bodyPr>
          <a:lstStyle/>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dirty="0"/>
              <a:t>ASP.NET Core includes an API for managing configuration settings needed by the application which includes a number of providers for retrieving data in a variety of different formats.</a:t>
            </a:r>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dirty="0"/>
              <a:t>Configuration is set up as part of the </a:t>
            </a:r>
            <a:r>
              <a:rPr lang="en-US" sz="2600" b="1" dirty="0" err="1"/>
              <a:t>WebHost.CreateDefaultBuilder</a:t>
            </a:r>
            <a:r>
              <a:rPr lang="en-US" sz="2600" b="1" dirty="0"/>
              <a:t> </a:t>
            </a:r>
            <a:r>
              <a:rPr lang="en-US" sz="2600" dirty="0"/>
              <a:t>method called in </a:t>
            </a:r>
            <a:r>
              <a:rPr lang="en-US" sz="2600" dirty="0" err="1"/>
              <a:t>Program.cs</a:t>
            </a:r>
            <a:r>
              <a:rPr lang="en-US" sz="2600" dirty="0"/>
              <a:t>, the entry point to the application. Various key/value stores are added to configuration by default</a:t>
            </a:r>
          </a:p>
          <a:p>
            <a:pPr marL="800100" lvl="1" indent="-342900" algn="just">
              <a:spcBef>
                <a:spcPts val="600"/>
              </a:spcBef>
              <a:spcAft>
                <a:spcPts val="600"/>
              </a:spcAft>
              <a:buClr>
                <a:srgbClr val="973735"/>
              </a:buClr>
              <a:buSzPct val="50000"/>
              <a:buFont typeface="Wingdings" pitchFamily="2" charset="2"/>
              <a:buChar char="u"/>
              <a:tabLst>
                <a:tab pos="241300" algn="l"/>
              </a:tabLst>
              <a:defRPr/>
            </a:pPr>
            <a:r>
              <a:rPr lang="en-US" sz="2600" dirty="0" err="1"/>
              <a:t>appsettings.json</a:t>
            </a:r>
            <a:r>
              <a:rPr lang="en-US" sz="2600" dirty="0"/>
              <a:t> </a:t>
            </a:r>
          </a:p>
          <a:p>
            <a:pPr marL="800100" lvl="1" indent="-342900" algn="just">
              <a:spcBef>
                <a:spcPts val="600"/>
              </a:spcBef>
              <a:spcAft>
                <a:spcPts val="600"/>
              </a:spcAft>
              <a:buClr>
                <a:srgbClr val="973735"/>
              </a:buClr>
              <a:buSzPct val="50000"/>
              <a:buFont typeface="Wingdings" pitchFamily="2" charset="2"/>
              <a:buChar char="u"/>
              <a:tabLst>
                <a:tab pos="241300" algn="l"/>
              </a:tabLst>
              <a:defRPr/>
            </a:pPr>
            <a:r>
              <a:rPr lang="en-US" sz="2600" dirty="0"/>
              <a:t>User Secrets (if the environment is Development)</a:t>
            </a:r>
          </a:p>
          <a:p>
            <a:pPr marL="800100" lvl="1" indent="-342900" algn="just">
              <a:spcBef>
                <a:spcPts val="600"/>
              </a:spcBef>
              <a:spcAft>
                <a:spcPts val="600"/>
              </a:spcAft>
              <a:buClr>
                <a:srgbClr val="973735"/>
              </a:buClr>
              <a:buSzPct val="50000"/>
              <a:buFont typeface="Wingdings" pitchFamily="2" charset="2"/>
              <a:buChar char="u"/>
              <a:tabLst>
                <a:tab pos="241300" algn="l"/>
              </a:tabLst>
              <a:defRPr/>
            </a:pPr>
            <a:r>
              <a:rPr lang="en-US" sz="2600" dirty="0"/>
              <a:t>Environment variables</a:t>
            </a:r>
          </a:p>
          <a:p>
            <a:pPr marL="800100" lvl="1" indent="-342900" algn="just">
              <a:spcBef>
                <a:spcPts val="600"/>
              </a:spcBef>
              <a:spcAft>
                <a:spcPts val="600"/>
              </a:spcAft>
              <a:buClr>
                <a:srgbClr val="973735"/>
              </a:buClr>
              <a:buSzPct val="50000"/>
              <a:buFont typeface="Wingdings" pitchFamily="2" charset="2"/>
              <a:buChar char="u"/>
              <a:tabLst>
                <a:tab pos="241300" algn="l"/>
              </a:tabLst>
              <a:defRPr/>
            </a:pPr>
            <a:r>
              <a:rPr lang="en-US" sz="2600" dirty="0"/>
              <a:t>Command line arguments</a:t>
            </a:r>
          </a:p>
          <a:p>
            <a:pPr marL="342900" indent="-342900" algn="just">
              <a:spcBef>
                <a:spcPts val="600"/>
              </a:spcBef>
              <a:spcAft>
                <a:spcPts val="600"/>
              </a:spcAft>
              <a:buClr>
                <a:srgbClr val="973735"/>
              </a:buClr>
              <a:buSzPct val="50000"/>
              <a:buFont typeface="Wingdings" pitchFamily="2" charset="2"/>
              <a:buChar char="u"/>
              <a:tabLst>
                <a:tab pos="241300" algn="l"/>
              </a:tabLst>
              <a:defRPr/>
            </a:pPr>
            <a:endParaRPr lang="en-US" sz="2300" dirty="0"/>
          </a:p>
        </p:txBody>
      </p:sp>
    </p:spTree>
    <p:extLst>
      <p:ext uri="{BB962C8B-B14F-4D97-AF65-F5344CB8AC3E}">
        <p14:creationId xmlns:p14="http://schemas.microsoft.com/office/powerpoint/2010/main" val="247682465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A0E81D8-51BF-4D82-8F9F-38B4AB63A3B4}"/>
              </a:ext>
            </a:extLst>
          </p:cNvPr>
          <p:cNvSpPr>
            <a:spLocks noGrp="1"/>
          </p:cNvSpPr>
          <p:nvPr>
            <p:ph type="dt" sz="half" idx="10"/>
          </p:nvPr>
        </p:nvSpPr>
        <p:spPr/>
        <p:txBody>
          <a:bodyPr/>
          <a:lstStyle/>
          <a:p>
            <a:fld id="{5DCBE059-FAD7-45D8-8659-E6542D1E092D}" type="datetime1">
              <a:rPr lang="en-US" smtClean="0"/>
              <a:t>2/19/2024</a:t>
            </a:fld>
            <a:endParaRPr lang="en-US" dirty="0"/>
          </a:p>
        </p:txBody>
      </p:sp>
      <p:sp>
        <p:nvSpPr>
          <p:cNvPr id="5" name="Slide Number Placeholder 4">
            <a:extLst>
              <a:ext uri="{FF2B5EF4-FFF2-40B4-BE49-F238E27FC236}">
                <a16:creationId xmlns:a16="http://schemas.microsoft.com/office/drawing/2014/main" id="{0F64A31B-9AD0-44E1-B27B-A51A3D452DC9}"/>
              </a:ext>
            </a:extLst>
          </p:cNvPr>
          <p:cNvSpPr>
            <a:spLocks noGrp="1"/>
          </p:cNvSpPr>
          <p:nvPr>
            <p:ph type="sldNum" sz="quarter" idx="12"/>
          </p:nvPr>
        </p:nvSpPr>
        <p:spPr/>
        <p:txBody>
          <a:bodyPr/>
          <a:lstStyle/>
          <a:p>
            <a:fld id="{CC0149FD-98BB-4821-915B-09C9BFE4B727}" type="slidenum">
              <a:rPr lang="en-US" smtClean="0"/>
              <a:pPr/>
              <a:t>33</a:t>
            </a:fld>
            <a:endParaRPr lang="en-US" dirty="0"/>
          </a:p>
        </p:txBody>
      </p:sp>
      <p:sp>
        <p:nvSpPr>
          <p:cNvPr id="6" name="Title 1">
            <a:extLst>
              <a:ext uri="{FF2B5EF4-FFF2-40B4-BE49-F238E27FC236}">
                <a16:creationId xmlns:a16="http://schemas.microsoft.com/office/drawing/2014/main" id="{F19F8BB0-2F73-44D3-9E55-292B7076D8D6}"/>
              </a:ext>
            </a:extLst>
          </p:cNvPr>
          <p:cNvSpPr>
            <a:spLocks noGrp="1"/>
          </p:cNvSpPr>
          <p:nvPr>
            <p:ph type="title"/>
          </p:nvPr>
        </p:nvSpPr>
        <p:spPr>
          <a:xfrm>
            <a:off x="396763" y="720006"/>
            <a:ext cx="11500269" cy="575433"/>
          </a:xfrm>
        </p:spPr>
        <p:txBody>
          <a:bodyPr>
            <a:noAutofit/>
          </a:bodyPr>
          <a:lstStyle/>
          <a:p>
            <a:r>
              <a:rPr lang="en-US" sz="4000" b="1" dirty="0"/>
              <a:t>Configuration In Razor Pages - 2</a:t>
            </a:r>
          </a:p>
        </p:txBody>
      </p:sp>
      <p:sp>
        <p:nvSpPr>
          <p:cNvPr id="7" name="TextBox 6">
            <a:extLst>
              <a:ext uri="{FF2B5EF4-FFF2-40B4-BE49-F238E27FC236}">
                <a16:creationId xmlns:a16="http://schemas.microsoft.com/office/drawing/2014/main" id="{1A3198B9-F402-4981-B402-A28ED34F543D}"/>
              </a:ext>
            </a:extLst>
          </p:cNvPr>
          <p:cNvSpPr txBox="1"/>
          <p:nvPr/>
        </p:nvSpPr>
        <p:spPr>
          <a:xfrm>
            <a:off x="-49806" y="1563023"/>
            <a:ext cx="5557227" cy="2308324"/>
          </a:xfrm>
          <a:prstGeom prst="rect">
            <a:avLst/>
          </a:prstGeom>
          <a:noFill/>
        </p:spPr>
        <p:txBody>
          <a:bodyPr wrap="square">
            <a:spAutoFit/>
          </a:bodyPr>
          <a:lstStyle/>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dirty="0"/>
              <a:t>The </a:t>
            </a:r>
            <a:r>
              <a:rPr lang="en-US" sz="2600" i="1" dirty="0" err="1"/>
              <a:t>appsettings.json</a:t>
            </a:r>
            <a:r>
              <a:rPr lang="en-US" sz="2600" dirty="0"/>
              <a:t> file includes a section that configures logging for the application.</a:t>
            </a:r>
          </a:p>
          <a:p>
            <a:pPr marL="342900" indent="-342900" algn="just">
              <a:spcBef>
                <a:spcPts val="600"/>
              </a:spcBef>
              <a:spcAft>
                <a:spcPts val="600"/>
              </a:spcAft>
              <a:buClr>
                <a:srgbClr val="973735"/>
              </a:buClr>
              <a:buSzPct val="50000"/>
              <a:buFont typeface="Wingdings" pitchFamily="2" charset="2"/>
              <a:buChar char="u"/>
              <a:tabLst>
                <a:tab pos="241300" algn="l"/>
              </a:tabLst>
              <a:defRPr/>
            </a:pPr>
            <a:endParaRPr lang="en-US" sz="2300" dirty="0"/>
          </a:p>
          <a:p>
            <a:pPr marL="342900" indent="-342900" algn="just">
              <a:spcBef>
                <a:spcPts val="600"/>
              </a:spcBef>
              <a:spcAft>
                <a:spcPts val="600"/>
              </a:spcAft>
              <a:buClr>
                <a:srgbClr val="973735"/>
              </a:buClr>
              <a:buSzPct val="50000"/>
              <a:buFont typeface="Wingdings" pitchFamily="2" charset="2"/>
              <a:buChar char="u"/>
              <a:tabLst>
                <a:tab pos="241300" algn="l"/>
              </a:tabLst>
              <a:defRPr/>
            </a:pPr>
            <a:endParaRPr lang="en-US" sz="2300" dirty="0"/>
          </a:p>
        </p:txBody>
      </p:sp>
      <p:pic>
        <p:nvPicPr>
          <p:cNvPr id="3" name="Picture 2"/>
          <p:cNvPicPr>
            <a:picLocks noChangeAspect="1"/>
          </p:cNvPicPr>
          <p:nvPr/>
        </p:nvPicPr>
        <p:blipFill>
          <a:blip r:embed="rId3"/>
          <a:stretch>
            <a:fillRect/>
          </a:stretch>
        </p:blipFill>
        <p:spPr>
          <a:xfrm>
            <a:off x="5833242" y="1380661"/>
            <a:ext cx="5255172" cy="5100038"/>
          </a:xfrm>
          <a:prstGeom prst="rect">
            <a:avLst/>
          </a:prstGeom>
        </p:spPr>
      </p:pic>
    </p:spTree>
    <p:extLst>
      <p:ext uri="{BB962C8B-B14F-4D97-AF65-F5344CB8AC3E}">
        <p14:creationId xmlns:p14="http://schemas.microsoft.com/office/powerpoint/2010/main" val="151855335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A0E81D8-51BF-4D82-8F9F-38B4AB63A3B4}"/>
              </a:ext>
            </a:extLst>
          </p:cNvPr>
          <p:cNvSpPr>
            <a:spLocks noGrp="1"/>
          </p:cNvSpPr>
          <p:nvPr>
            <p:ph type="dt" sz="half" idx="10"/>
          </p:nvPr>
        </p:nvSpPr>
        <p:spPr/>
        <p:txBody>
          <a:bodyPr/>
          <a:lstStyle/>
          <a:p>
            <a:fld id="{5DCBE059-FAD7-45D8-8659-E6542D1E092D}" type="datetime1">
              <a:rPr lang="en-US" smtClean="0"/>
              <a:t>2/19/2024</a:t>
            </a:fld>
            <a:endParaRPr lang="en-US" dirty="0"/>
          </a:p>
        </p:txBody>
      </p:sp>
      <p:sp>
        <p:nvSpPr>
          <p:cNvPr id="5" name="Slide Number Placeholder 4">
            <a:extLst>
              <a:ext uri="{FF2B5EF4-FFF2-40B4-BE49-F238E27FC236}">
                <a16:creationId xmlns:a16="http://schemas.microsoft.com/office/drawing/2014/main" id="{0F64A31B-9AD0-44E1-B27B-A51A3D452DC9}"/>
              </a:ext>
            </a:extLst>
          </p:cNvPr>
          <p:cNvSpPr>
            <a:spLocks noGrp="1"/>
          </p:cNvSpPr>
          <p:nvPr>
            <p:ph type="sldNum" sz="quarter" idx="12"/>
          </p:nvPr>
        </p:nvSpPr>
        <p:spPr/>
        <p:txBody>
          <a:bodyPr/>
          <a:lstStyle/>
          <a:p>
            <a:fld id="{CC0149FD-98BB-4821-915B-09C9BFE4B727}" type="slidenum">
              <a:rPr lang="en-US" smtClean="0"/>
              <a:pPr/>
              <a:t>34</a:t>
            </a:fld>
            <a:endParaRPr lang="en-US" dirty="0"/>
          </a:p>
        </p:txBody>
      </p:sp>
      <p:sp>
        <p:nvSpPr>
          <p:cNvPr id="6" name="Title 1">
            <a:extLst>
              <a:ext uri="{FF2B5EF4-FFF2-40B4-BE49-F238E27FC236}">
                <a16:creationId xmlns:a16="http://schemas.microsoft.com/office/drawing/2014/main" id="{F19F8BB0-2F73-44D3-9E55-292B7076D8D6}"/>
              </a:ext>
            </a:extLst>
          </p:cNvPr>
          <p:cNvSpPr>
            <a:spLocks noGrp="1"/>
          </p:cNvSpPr>
          <p:nvPr>
            <p:ph type="title"/>
          </p:nvPr>
        </p:nvSpPr>
        <p:spPr>
          <a:xfrm>
            <a:off x="396763" y="720006"/>
            <a:ext cx="11500269" cy="575433"/>
          </a:xfrm>
        </p:spPr>
        <p:txBody>
          <a:bodyPr>
            <a:noAutofit/>
          </a:bodyPr>
          <a:lstStyle/>
          <a:p>
            <a:r>
              <a:rPr lang="en-US" sz="4000" b="1" dirty="0"/>
              <a:t>Configuration In Razor Pages - 3</a:t>
            </a:r>
          </a:p>
        </p:txBody>
      </p:sp>
      <p:sp>
        <p:nvSpPr>
          <p:cNvPr id="7" name="TextBox 6">
            <a:extLst>
              <a:ext uri="{FF2B5EF4-FFF2-40B4-BE49-F238E27FC236}">
                <a16:creationId xmlns:a16="http://schemas.microsoft.com/office/drawing/2014/main" id="{1A3198B9-F402-4981-B402-A28ED34F543D}"/>
              </a:ext>
            </a:extLst>
          </p:cNvPr>
          <p:cNvSpPr txBox="1"/>
          <p:nvPr/>
        </p:nvSpPr>
        <p:spPr>
          <a:xfrm>
            <a:off x="-49805" y="1563023"/>
            <a:ext cx="8510633" cy="4462760"/>
          </a:xfrm>
          <a:prstGeom prst="rect">
            <a:avLst/>
          </a:prstGeom>
          <a:noFill/>
        </p:spPr>
        <p:txBody>
          <a:bodyPr wrap="square">
            <a:spAutoFit/>
          </a:bodyPr>
          <a:lstStyle/>
          <a:p>
            <a:pPr marL="342900" indent="-342900">
              <a:spcBef>
                <a:spcPts val="600"/>
              </a:spcBef>
              <a:spcAft>
                <a:spcPts val="600"/>
              </a:spcAft>
              <a:buClr>
                <a:srgbClr val="973735"/>
              </a:buClr>
              <a:buSzPct val="50000"/>
              <a:buFont typeface="Wingdings" pitchFamily="2" charset="2"/>
              <a:buChar char="u"/>
              <a:tabLst>
                <a:tab pos="241300" algn="l"/>
              </a:tabLst>
              <a:defRPr/>
            </a:pPr>
            <a:r>
              <a:rPr lang="en-US" sz="2600" dirty="0"/>
              <a:t>The </a:t>
            </a:r>
            <a:r>
              <a:rPr lang="en-US" sz="2600" i="1" dirty="0" err="1"/>
              <a:t>IConfiguration</a:t>
            </a:r>
            <a:r>
              <a:rPr lang="en-US" sz="2600" dirty="0"/>
              <a:t> object enables you to access configuration settings in a variety of ways once it has been injected into your </a:t>
            </a:r>
            <a:r>
              <a:rPr lang="en-US" sz="2600" dirty="0" err="1"/>
              <a:t>PageModel's</a:t>
            </a:r>
            <a:r>
              <a:rPr lang="en-US" sz="2600" dirty="0"/>
              <a:t> constructor. </a:t>
            </a:r>
          </a:p>
          <a:p>
            <a:pPr marL="342900" indent="-342900">
              <a:spcBef>
                <a:spcPts val="600"/>
              </a:spcBef>
              <a:spcAft>
                <a:spcPts val="600"/>
              </a:spcAft>
              <a:buClr>
                <a:srgbClr val="973735"/>
              </a:buClr>
              <a:buSzPct val="50000"/>
              <a:buFont typeface="Wingdings" pitchFamily="2" charset="2"/>
              <a:buChar char="u"/>
              <a:tabLst>
                <a:tab pos="241300" algn="l"/>
              </a:tabLst>
              <a:defRPr/>
            </a:pPr>
            <a:r>
              <a:rPr lang="en-US" sz="2600" dirty="0"/>
              <a:t>Add a using directive for </a:t>
            </a:r>
            <a:r>
              <a:rPr lang="en-US" sz="2600" b="1" i="1" dirty="0" err="1"/>
              <a:t>Microsoft.Extensions.Configuration</a:t>
            </a:r>
            <a:r>
              <a:rPr lang="en-US" sz="2600" dirty="0"/>
              <a:t> to the </a:t>
            </a:r>
            <a:r>
              <a:rPr lang="en-US" sz="2600" dirty="0" err="1"/>
              <a:t>PageModel</a:t>
            </a:r>
            <a:r>
              <a:rPr lang="en-US" sz="2600" dirty="0"/>
              <a:t> class file.</a:t>
            </a:r>
          </a:p>
          <a:p>
            <a:pPr marL="342900" indent="-342900">
              <a:spcBef>
                <a:spcPts val="600"/>
              </a:spcBef>
              <a:spcAft>
                <a:spcPts val="600"/>
              </a:spcAft>
              <a:buClr>
                <a:srgbClr val="973735"/>
              </a:buClr>
              <a:buSzPct val="50000"/>
              <a:buFont typeface="Wingdings" pitchFamily="2" charset="2"/>
              <a:buChar char="u"/>
              <a:tabLst>
                <a:tab pos="241300" algn="l"/>
              </a:tabLst>
              <a:defRPr/>
            </a:pPr>
            <a:r>
              <a:rPr lang="en-US" sz="2600" dirty="0"/>
              <a:t>The </a:t>
            </a:r>
            <a:r>
              <a:rPr lang="en-US" sz="2600" i="1" dirty="0"/>
              <a:t>Configuration</a:t>
            </a:r>
            <a:r>
              <a:rPr lang="en-US" sz="2600" dirty="0"/>
              <a:t> class includes a convenience method for retrieving connection strings: </a:t>
            </a:r>
          </a:p>
          <a:p>
            <a:pPr marL="800100" lvl="1" indent="-342900">
              <a:spcBef>
                <a:spcPts val="600"/>
              </a:spcBef>
              <a:spcAft>
                <a:spcPts val="600"/>
              </a:spcAft>
              <a:buClr>
                <a:srgbClr val="973735"/>
              </a:buClr>
              <a:buSzPct val="50000"/>
              <a:buFont typeface="Wingdings" pitchFamily="2" charset="2"/>
              <a:buChar char="u"/>
              <a:tabLst>
                <a:tab pos="241300" algn="l"/>
              </a:tabLst>
              <a:defRPr/>
            </a:pPr>
            <a:r>
              <a:rPr lang="en-US" sz="2300" dirty="0" err="1"/>
              <a:t>var</a:t>
            </a:r>
            <a:r>
              <a:rPr lang="en-US" sz="2300" dirty="0"/>
              <a:t> conn = </a:t>
            </a:r>
            <a:r>
              <a:rPr lang="en-US" sz="2300" dirty="0" err="1"/>
              <a:t>Configuration.GetConnectionString</a:t>
            </a:r>
            <a:r>
              <a:rPr lang="en-US" sz="2300" dirty="0"/>
              <a:t>("</a:t>
            </a:r>
            <a:r>
              <a:rPr lang="en-US" sz="2300" dirty="0" err="1"/>
              <a:t>DefaultConnection</a:t>
            </a:r>
            <a:r>
              <a:rPr lang="en-US" sz="2300" dirty="0"/>
              <a:t>");</a:t>
            </a:r>
          </a:p>
        </p:txBody>
      </p:sp>
      <p:pic>
        <p:nvPicPr>
          <p:cNvPr id="2" name="Picture 1"/>
          <p:cNvPicPr>
            <a:picLocks noChangeAspect="1"/>
          </p:cNvPicPr>
          <p:nvPr/>
        </p:nvPicPr>
        <p:blipFill>
          <a:blip r:embed="rId3"/>
          <a:stretch>
            <a:fillRect/>
          </a:stretch>
        </p:blipFill>
        <p:spPr>
          <a:xfrm>
            <a:off x="7783724" y="2417681"/>
            <a:ext cx="4408276" cy="3127060"/>
          </a:xfrm>
          <a:prstGeom prst="rect">
            <a:avLst/>
          </a:prstGeom>
        </p:spPr>
      </p:pic>
    </p:spTree>
    <p:extLst>
      <p:ext uri="{BB962C8B-B14F-4D97-AF65-F5344CB8AC3E}">
        <p14:creationId xmlns:p14="http://schemas.microsoft.com/office/powerpoint/2010/main" val="345311164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A0E81D8-51BF-4D82-8F9F-38B4AB63A3B4}"/>
              </a:ext>
            </a:extLst>
          </p:cNvPr>
          <p:cNvSpPr>
            <a:spLocks noGrp="1"/>
          </p:cNvSpPr>
          <p:nvPr>
            <p:ph type="dt" sz="half" idx="10"/>
          </p:nvPr>
        </p:nvSpPr>
        <p:spPr/>
        <p:txBody>
          <a:bodyPr/>
          <a:lstStyle/>
          <a:p>
            <a:fld id="{5DCBE059-FAD7-45D8-8659-E6542D1E092D}" type="datetime1">
              <a:rPr lang="en-US" smtClean="0"/>
              <a:t>2/19/2024</a:t>
            </a:fld>
            <a:endParaRPr lang="en-US" dirty="0"/>
          </a:p>
        </p:txBody>
      </p:sp>
      <p:sp>
        <p:nvSpPr>
          <p:cNvPr id="5" name="Slide Number Placeholder 4">
            <a:extLst>
              <a:ext uri="{FF2B5EF4-FFF2-40B4-BE49-F238E27FC236}">
                <a16:creationId xmlns:a16="http://schemas.microsoft.com/office/drawing/2014/main" id="{0F64A31B-9AD0-44E1-B27B-A51A3D452DC9}"/>
              </a:ext>
            </a:extLst>
          </p:cNvPr>
          <p:cNvSpPr>
            <a:spLocks noGrp="1"/>
          </p:cNvSpPr>
          <p:nvPr>
            <p:ph type="sldNum" sz="quarter" idx="12"/>
          </p:nvPr>
        </p:nvSpPr>
        <p:spPr/>
        <p:txBody>
          <a:bodyPr/>
          <a:lstStyle/>
          <a:p>
            <a:fld id="{CC0149FD-98BB-4821-915B-09C9BFE4B727}" type="slidenum">
              <a:rPr lang="en-US" smtClean="0"/>
              <a:pPr/>
              <a:t>35</a:t>
            </a:fld>
            <a:endParaRPr lang="en-US" dirty="0"/>
          </a:p>
        </p:txBody>
      </p:sp>
      <p:sp>
        <p:nvSpPr>
          <p:cNvPr id="6" name="Title 1">
            <a:extLst>
              <a:ext uri="{FF2B5EF4-FFF2-40B4-BE49-F238E27FC236}">
                <a16:creationId xmlns:a16="http://schemas.microsoft.com/office/drawing/2014/main" id="{F19F8BB0-2F73-44D3-9E55-292B7076D8D6}"/>
              </a:ext>
            </a:extLst>
          </p:cNvPr>
          <p:cNvSpPr>
            <a:spLocks noGrp="1"/>
          </p:cNvSpPr>
          <p:nvPr>
            <p:ph type="title"/>
          </p:nvPr>
        </p:nvSpPr>
        <p:spPr>
          <a:xfrm>
            <a:off x="396763" y="720006"/>
            <a:ext cx="11500269" cy="575433"/>
          </a:xfrm>
        </p:spPr>
        <p:txBody>
          <a:bodyPr>
            <a:noAutofit/>
          </a:bodyPr>
          <a:lstStyle/>
          <a:p>
            <a:r>
              <a:rPr lang="en-US" sz="4000" b="1" dirty="0"/>
              <a:t>Configuration In Razor Pages - 4</a:t>
            </a:r>
          </a:p>
        </p:txBody>
      </p:sp>
      <p:sp>
        <p:nvSpPr>
          <p:cNvPr id="7" name="TextBox 6">
            <a:extLst>
              <a:ext uri="{FF2B5EF4-FFF2-40B4-BE49-F238E27FC236}">
                <a16:creationId xmlns:a16="http://schemas.microsoft.com/office/drawing/2014/main" id="{1A3198B9-F402-4981-B402-A28ED34F543D}"/>
              </a:ext>
            </a:extLst>
          </p:cNvPr>
          <p:cNvSpPr txBox="1"/>
          <p:nvPr/>
        </p:nvSpPr>
        <p:spPr>
          <a:xfrm>
            <a:off x="-49805" y="1563023"/>
            <a:ext cx="12175542" cy="3600986"/>
          </a:xfrm>
          <a:prstGeom prst="rect">
            <a:avLst/>
          </a:prstGeom>
          <a:noFill/>
        </p:spPr>
        <p:txBody>
          <a:bodyPr wrap="square">
            <a:spAutoFit/>
          </a:bodyPr>
          <a:lstStyle/>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dirty="0"/>
              <a:t>Configuring your Razor Pages site to run under HTTPS</a:t>
            </a:r>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dirty="0"/>
              <a:t>Running a site under HTTPS used to be something that only big online merchants worried about. </a:t>
            </a:r>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dirty="0"/>
              <a:t>The </a:t>
            </a:r>
            <a:r>
              <a:rPr lang="en-US" sz="2600" dirty="0" err="1"/>
              <a:t>RequireHttps</a:t>
            </a:r>
            <a:r>
              <a:rPr lang="en-US" sz="2600" dirty="0"/>
              <a:t> attribute is an authorization filter whose role is to confirm that requests are received over HTTPS. If the request was not made over HTTPS, the client will be redirected to the HTTPS version of the request URI if the GET method was used. Non-HTTPS requests made using any other verb (e.g. POST) will receive a 403 Forbidden result. </a:t>
            </a:r>
          </a:p>
        </p:txBody>
      </p:sp>
      <p:pic>
        <p:nvPicPr>
          <p:cNvPr id="2" name="Picture 1"/>
          <p:cNvPicPr>
            <a:picLocks noChangeAspect="1"/>
          </p:cNvPicPr>
          <p:nvPr/>
        </p:nvPicPr>
        <p:blipFill>
          <a:blip r:embed="rId3"/>
          <a:stretch>
            <a:fillRect/>
          </a:stretch>
        </p:blipFill>
        <p:spPr>
          <a:xfrm>
            <a:off x="6695909" y="4746537"/>
            <a:ext cx="4884191" cy="1370111"/>
          </a:xfrm>
          <a:prstGeom prst="rect">
            <a:avLst/>
          </a:prstGeom>
        </p:spPr>
      </p:pic>
    </p:spTree>
    <p:extLst>
      <p:ext uri="{BB962C8B-B14F-4D97-AF65-F5344CB8AC3E}">
        <p14:creationId xmlns:p14="http://schemas.microsoft.com/office/powerpoint/2010/main" val="261461992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A0E81D8-51BF-4D82-8F9F-38B4AB63A3B4}"/>
              </a:ext>
            </a:extLst>
          </p:cNvPr>
          <p:cNvSpPr>
            <a:spLocks noGrp="1"/>
          </p:cNvSpPr>
          <p:nvPr>
            <p:ph type="dt" sz="half" idx="10"/>
          </p:nvPr>
        </p:nvSpPr>
        <p:spPr/>
        <p:txBody>
          <a:bodyPr/>
          <a:lstStyle/>
          <a:p>
            <a:fld id="{5DCBE059-FAD7-45D8-8659-E6542D1E092D}" type="datetime1">
              <a:rPr lang="en-US" smtClean="0"/>
              <a:t>2/19/2024</a:t>
            </a:fld>
            <a:endParaRPr lang="en-US" dirty="0"/>
          </a:p>
        </p:txBody>
      </p:sp>
      <p:sp>
        <p:nvSpPr>
          <p:cNvPr id="5" name="Slide Number Placeholder 4">
            <a:extLst>
              <a:ext uri="{FF2B5EF4-FFF2-40B4-BE49-F238E27FC236}">
                <a16:creationId xmlns:a16="http://schemas.microsoft.com/office/drawing/2014/main" id="{0F64A31B-9AD0-44E1-B27B-A51A3D452DC9}"/>
              </a:ext>
            </a:extLst>
          </p:cNvPr>
          <p:cNvSpPr>
            <a:spLocks noGrp="1"/>
          </p:cNvSpPr>
          <p:nvPr>
            <p:ph type="sldNum" sz="quarter" idx="12"/>
          </p:nvPr>
        </p:nvSpPr>
        <p:spPr/>
        <p:txBody>
          <a:bodyPr/>
          <a:lstStyle/>
          <a:p>
            <a:fld id="{CC0149FD-98BB-4821-915B-09C9BFE4B727}" type="slidenum">
              <a:rPr lang="en-US" smtClean="0"/>
              <a:pPr/>
              <a:t>36</a:t>
            </a:fld>
            <a:endParaRPr lang="en-US" dirty="0"/>
          </a:p>
        </p:txBody>
      </p:sp>
      <p:sp>
        <p:nvSpPr>
          <p:cNvPr id="6" name="Title 1">
            <a:extLst>
              <a:ext uri="{FF2B5EF4-FFF2-40B4-BE49-F238E27FC236}">
                <a16:creationId xmlns:a16="http://schemas.microsoft.com/office/drawing/2014/main" id="{F19F8BB0-2F73-44D3-9E55-292B7076D8D6}"/>
              </a:ext>
            </a:extLst>
          </p:cNvPr>
          <p:cNvSpPr>
            <a:spLocks noGrp="1"/>
          </p:cNvSpPr>
          <p:nvPr>
            <p:ph type="title"/>
          </p:nvPr>
        </p:nvSpPr>
        <p:spPr>
          <a:xfrm>
            <a:off x="396763" y="720006"/>
            <a:ext cx="11500269" cy="575433"/>
          </a:xfrm>
        </p:spPr>
        <p:txBody>
          <a:bodyPr>
            <a:noAutofit/>
          </a:bodyPr>
          <a:lstStyle/>
          <a:p>
            <a:r>
              <a:rPr lang="en-US" sz="4000" b="1" dirty="0"/>
              <a:t>Dependency Injection in Razor Pages</a:t>
            </a:r>
          </a:p>
        </p:txBody>
      </p:sp>
      <p:sp>
        <p:nvSpPr>
          <p:cNvPr id="7" name="TextBox 6">
            <a:extLst>
              <a:ext uri="{FF2B5EF4-FFF2-40B4-BE49-F238E27FC236}">
                <a16:creationId xmlns:a16="http://schemas.microsoft.com/office/drawing/2014/main" id="{1A3198B9-F402-4981-B402-A28ED34F543D}"/>
              </a:ext>
            </a:extLst>
          </p:cNvPr>
          <p:cNvSpPr txBox="1"/>
          <p:nvPr/>
        </p:nvSpPr>
        <p:spPr>
          <a:xfrm>
            <a:off x="-49805" y="1563023"/>
            <a:ext cx="12175542" cy="4955203"/>
          </a:xfrm>
          <a:prstGeom prst="rect">
            <a:avLst/>
          </a:prstGeom>
          <a:noFill/>
        </p:spPr>
        <p:txBody>
          <a:bodyPr wrap="square">
            <a:spAutoFit/>
          </a:bodyPr>
          <a:lstStyle/>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dirty="0"/>
              <a:t>Dependency Injection (DI) is a technique that promotes loose coupling of software through separation of concerns. </a:t>
            </a:r>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dirty="0"/>
              <a:t>In the context of a Razor Pages application, DI encourages you to develop discrete components for specific tasks, which are then injected into classes that need to use their functionality. </a:t>
            </a:r>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dirty="0"/>
              <a:t>This results in an application that is easier to maintain and test. </a:t>
            </a:r>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dirty="0"/>
              <a:t>Developers are advised to implement the SOLID principals of software design to ensure that their applications are robust and easier to maintain and extend. Another important guiding principal for developers is Don't Repeat Yourself (DRY), which states that should aim to reduce code repetition wherever possible.</a:t>
            </a:r>
          </a:p>
        </p:txBody>
      </p:sp>
    </p:spTree>
    <p:extLst>
      <p:ext uri="{BB962C8B-B14F-4D97-AF65-F5344CB8AC3E}">
        <p14:creationId xmlns:p14="http://schemas.microsoft.com/office/powerpoint/2010/main" val="293821672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A0E81D8-51BF-4D82-8F9F-38B4AB63A3B4}"/>
              </a:ext>
            </a:extLst>
          </p:cNvPr>
          <p:cNvSpPr>
            <a:spLocks noGrp="1"/>
          </p:cNvSpPr>
          <p:nvPr>
            <p:ph type="dt" sz="half" idx="10"/>
          </p:nvPr>
        </p:nvSpPr>
        <p:spPr/>
        <p:txBody>
          <a:bodyPr/>
          <a:lstStyle/>
          <a:p>
            <a:fld id="{5DCBE059-FAD7-45D8-8659-E6542D1E092D}" type="datetime1">
              <a:rPr lang="en-US" smtClean="0"/>
              <a:t>2/19/2024</a:t>
            </a:fld>
            <a:endParaRPr lang="en-US" dirty="0"/>
          </a:p>
        </p:txBody>
      </p:sp>
      <p:sp>
        <p:nvSpPr>
          <p:cNvPr id="5" name="Slide Number Placeholder 4">
            <a:extLst>
              <a:ext uri="{FF2B5EF4-FFF2-40B4-BE49-F238E27FC236}">
                <a16:creationId xmlns:a16="http://schemas.microsoft.com/office/drawing/2014/main" id="{0F64A31B-9AD0-44E1-B27B-A51A3D452DC9}"/>
              </a:ext>
            </a:extLst>
          </p:cNvPr>
          <p:cNvSpPr>
            <a:spLocks noGrp="1"/>
          </p:cNvSpPr>
          <p:nvPr>
            <p:ph type="sldNum" sz="quarter" idx="12"/>
          </p:nvPr>
        </p:nvSpPr>
        <p:spPr/>
        <p:txBody>
          <a:bodyPr/>
          <a:lstStyle/>
          <a:p>
            <a:fld id="{CC0149FD-98BB-4821-915B-09C9BFE4B727}" type="slidenum">
              <a:rPr lang="en-US" smtClean="0"/>
              <a:pPr/>
              <a:t>37</a:t>
            </a:fld>
            <a:endParaRPr lang="en-US" dirty="0"/>
          </a:p>
        </p:txBody>
      </p:sp>
      <p:sp>
        <p:nvSpPr>
          <p:cNvPr id="6" name="Title 1">
            <a:extLst>
              <a:ext uri="{FF2B5EF4-FFF2-40B4-BE49-F238E27FC236}">
                <a16:creationId xmlns:a16="http://schemas.microsoft.com/office/drawing/2014/main" id="{F19F8BB0-2F73-44D3-9E55-292B7076D8D6}"/>
              </a:ext>
            </a:extLst>
          </p:cNvPr>
          <p:cNvSpPr>
            <a:spLocks noGrp="1"/>
          </p:cNvSpPr>
          <p:nvPr>
            <p:ph type="title"/>
          </p:nvPr>
        </p:nvSpPr>
        <p:spPr>
          <a:xfrm>
            <a:off x="396763" y="720006"/>
            <a:ext cx="11500269" cy="575433"/>
          </a:xfrm>
        </p:spPr>
        <p:txBody>
          <a:bodyPr>
            <a:noAutofit/>
          </a:bodyPr>
          <a:lstStyle/>
          <a:p>
            <a:r>
              <a:rPr lang="en-US" sz="4000" b="1" dirty="0"/>
              <a:t>Using Forms in Razor Pages - 1</a:t>
            </a:r>
          </a:p>
        </p:txBody>
      </p:sp>
      <p:sp>
        <p:nvSpPr>
          <p:cNvPr id="7" name="TextBox 6">
            <a:extLst>
              <a:ext uri="{FF2B5EF4-FFF2-40B4-BE49-F238E27FC236}">
                <a16:creationId xmlns:a16="http://schemas.microsoft.com/office/drawing/2014/main" id="{1A3198B9-F402-4981-B402-A28ED34F543D}"/>
              </a:ext>
            </a:extLst>
          </p:cNvPr>
          <p:cNvSpPr txBox="1"/>
          <p:nvPr/>
        </p:nvSpPr>
        <p:spPr>
          <a:xfrm>
            <a:off x="-49805" y="1563023"/>
            <a:ext cx="12175542" cy="4801314"/>
          </a:xfrm>
          <a:prstGeom prst="rect">
            <a:avLst/>
          </a:prstGeom>
          <a:noFill/>
        </p:spPr>
        <p:txBody>
          <a:bodyPr wrap="square">
            <a:spAutoFit/>
          </a:bodyPr>
          <a:lstStyle/>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dirty="0"/>
              <a:t>Forms are used for transferring data from the browser to the web server for further processing, such as saving it to a database, constructing an email, or simply subjecting the data to some kind of algorithm and then displaying the result.</a:t>
            </a:r>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dirty="0"/>
              <a:t>The HTML &lt;form&gt; element is used to create a form on a web page. The form element has a number of attributes, the most commonly used of which are method and action. The method attribute determines the HTTP verb to use when the form is submitted. </a:t>
            </a:r>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dirty="0"/>
              <a:t>By default, the GET verb is used and the form values are appended to the receiving page's URL as query string values. If the action attribute is omitted, the form will be submitted to the current URL i.e. the page that the form is in. </a:t>
            </a:r>
          </a:p>
        </p:txBody>
      </p:sp>
    </p:spTree>
    <p:extLst>
      <p:ext uri="{BB962C8B-B14F-4D97-AF65-F5344CB8AC3E}">
        <p14:creationId xmlns:p14="http://schemas.microsoft.com/office/powerpoint/2010/main" val="348239497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A0E81D8-51BF-4D82-8F9F-38B4AB63A3B4}"/>
              </a:ext>
            </a:extLst>
          </p:cNvPr>
          <p:cNvSpPr>
            <a:spLocks noGrp="1"/>
          </p:cNvSpPr>
          <p:nvPr>
            <p:ph type="dt" sz="half" idx="10"/>
          </p:nvPr>
        </p:nvSpPr>
        <p:spPr/>
        <p:txBody>
          <a:bodyPr/>
          <a:lstStyle/>
          <a:p>
            <a:fld id="{5DCBE059-FAD7-45D8-8659-E6542D1E092D}" type="datetime1">
              <a:rPr lang="en-US" smtClean="0"/>
              <a:t>2/19/2024</a:t>
            </a:fld>
            <a:endParaRPr lang="en-US" dirty="0"/>
          </a:p>
        </p:txBody>
      </p:sp>
      <p:sp>
        <p:nvSpPr>
          <p:cNvPr id="5" name="Slide Number Placeholder 4">
            <a:extLst>
              <a:ext uri="{FF2B5EF4-FFF2-40B4-BE49-F238E27FC236}">
                <a16:creationId xmlns:a16="http://schemas.microsoft.com/office/drawing/2014/main" id="{0F64A31B-9AD0-44E1-B27B-A51A3D452DC9}"/>
              </a:ext>
            </a:extLst>
          </p:cNvPr>
          <p:cNvSpPr>
            <a:spLocks noGrp="1"/>
          </p:cNvSpPr>
          <p:nvPr>
            <p:ph type="sldNum" sz="quarter" idx="12"/>
          </p:nvPr>
        </p:nvSpPr>
        <p:spPr/>
        <p:txBody>
          <a:bodyPr/>
          <a:lstStyle/>
          <a:p>
            <a:fld id="{CC0149FD-98BB-4821-915B-09C9BFE4B727}" type="slidenum">
              <a:rPr lang="en-US" smtClean="0"/>
              <a:pPr/>
              <a:t>38</a:t>
            </a:fld>
            <a:endParaRPr lang="en-US" dirty="0"/>
          </a:p>
        </p:txBody>
      </p:sp>
      <p:sp>
        <p:nvSpPr>
          <p:cNvPr id="6" name="Title 1">
            <a:extLst>
              <a:ext uri="{FF2B5EF4-FFF2-40B4-BE49-F238E27FC236}">
                <a16:creationId xmlns:a16="http://schemas.microsoft.com/office/drawing/2014/main" id="{F19F8BB0-2F73-44D3-9E55-292B7076D8D6}"/>
              </a:ext>
            </a:extLst>
          </p:cNvPr>
          <p:cNvSpPr>
            <a:spLocks noGrp="1"/>
          </p:cNvSpPr>
          <p:nvPr>
            <p:ph type="title"/>
          </p:nvPr>
        </p:nvSpPr>
        <p:spPr>
          <a:xfrm>
            <a:off x="396763" y="720006"/>
            <a:ext cx="11500269" cy="575433"/>
          </a:xfrm>
        </p:spPr>
        <p:txBody>
          <a:bodyPr>
            <a:noAutofit/>
          </a:bodyPr>
          <a:lstStyle/>
          <a:p>
            <a:r>
              <a:rPr lang="en-US" sz="4000" b="1" dirty="0"/>
              <a:t>Using Forms in Razor Pages - 2</a:t>
            </a:r>
          </a:p>
        </p:txBody>
      </p:sp>
      <p:sp>
        <p:nvSpPr>
          <p:cNvPr id="7" name="TextBox 6">
            <a:extLst>
              <a:ext uri="{FF2B5EF4-FFF2-40B4-BE49-F238E27FC236}">
                <a16:creationId xmlns:a16="http://schemas.microsoft.com/office/drawing/2014/main" id="{1A3198B9-F402-4981-B402-A28ED34F543D}"/>
              </a:ext>
            </a:extLst>
          </p:cNvPr>
          <p:cNvSpPr txBox="1"/>
          <p:nvPr/>
        </p:nvSpPr>
        <p:spPr>
          <a:xfrm>
            <a:off x="-49805" y="1563023"/>
            <a:ext cx="12175542" cy="5047536"/>
          </a:xfrm>
          <a:prstGeom prst="rect">
            <a:avLst/>
          </a:prstGeom>
          <a:noFill/>
        </p:spPr>
        <p:txBody>
          <a:bodyPr wrap="square">
            <a:spAutoFit/>
          </a:bodyPr>
          <a:lstStyle/>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dirty="0"/>
              <a:t>Access the user input. User input is only available to server-side code if the form control has a value applied to the name attribute. There are several ways to reference posted form values:</a:t>
            </a:r>
          </a:p>
          <a:p>
            <a:pPr marL="800100" lvl="1" indent="-342900" algn="just">
              <a:spcBef>
                <a:spcPts val="600"/>
              </a:spcBef>
              <a:spcAft>
                <a:spcPts val="600"/>
              </a:spcAft>
              <a:buClr>
                <a:srgbClr val="973735"/>
              </a:buClr>
              <a:buSzPct val="50000"/>
              <a:buFont typeface="Wingdings" pitchFamily="2" charset="2"/>
              <a:buChar char="u"/>
              <a:tabLst>
                <a:tab pos="241300" algn="l"/>
              </a:tabLst>
              <a:defRPr/>
            </a:pPr>
            <a:r>
              <a:rPr lang="en-US" sz="2300" dirty="0"/>
              <a:t>Accessing the </a:t>
            </a:r>
            <a:r>
              <a:rPr lang="en-US" sz="2300" dirty="0" err="1"/>
              <a:t>Request.Form</a:t>
            </a:r>
            <a:r>
              <a:rPr lang="en-US" sz="2300" dirty="0"/>
              <a:t> collection via a string-based index, using the name attribute of the form control as the index value.</a:t>
            </a:r>
          </a:p>
          <a:p>
            <a:pPr marL="800100" lvl="1" indent="-342900" algn="just">
              <a:spcBef>
                <a:spcPts val="600"/>
              </a:spcBef>
              <a:spcAft>
                <a:spcPts val="600"/>
              </a:spcAft>
              <a:buClr>
                <a:srgbClr val="973735"/>
              </a:buClr>
              <a:buSzPct val="50000"/>
              <a:buFont typeface="Wingdings" pitchFamily="2" charset="2"/>
              <a:buChar char="u"/>
              <a:tabLst>
                <a:tab pos="241300" algn="l"/>
              </a:tabLst>
              <a:defRPr/>
            </a:pPr>
            <a:endParaRPr lang="en-US" sz="2300" dirty="0"/>
          </a:p>
          <a:p>
            <a:pPr marL="800100" lvl="1" indent="-342900" algn="just">
              <a:spcBef>
                <a:spcPts val="600"/>
              </a:spcBef>
              <a:spcAft>
                <a:spcPts val="600"/>
              </a:spcAft>
              <a:buClr>
                <a:srgbClr val="973735"/>
              </a:buClr>
              <a:buSzPct val="50000"/>
              <a:buFont typeface="Wingdings" pitchFamily="2" charset="2"/>
              <a:buChar char="u"/>
              <a:tabLst>
                <a:tab pos="241300" algn="l"/>
              </a:tabLst>
              <a:defRPr/>
            </a:pPr>
            <a:endParaRPr lang="en-US" sz="2300" dirty="0"/>
          </a:p>
          <a:p>
            <a:pPr marL="800100" lvl="1" indent="-342900" algn="just">
              <a:spcBef>
                <a:spcPts val="600"/>
              </a:spcBef>
              <a:spcAft>
                <a:spcPts val="600"/>
              </a:spcAft>
              <a:buClr>
                <a:srgbClr val="973735"/>
              </a:buClr>
              <a:buSzPct val="50000"/>
              <a:buFont typeface="Wingdings" pitchFamily="2" charset="2"/>
              <a:buChar char="u"/>
              <a:tabLst>
                <a:tab pos="241300" algn="l"/>
              </a:tabLst>
              <a:defRPr/>
            </a:pPr>
            <a:endParaRPr lang="en-US" sz="2300" dirty="0"/>
          </a:p>
          <a:p>
            <a:pPr marL="800100" lvl="1" indent="-342900" algn="just">
              <a:spcBef>
                <a:spcPts val="600"/>
              </a:spcBef>
              <a:spcAft>
                <a:spcPts val="600"/>
              </a:spcAft>
              <a:buClr>
                <a:srgbClr val="973735"/>
              </a:buClr>
              <a:buSzPct val="50000"/>
              <a:buFont typeface="Wingdings" pitchFamily="2" charset="2"/>
              <a:buChar char="u"/>
              <a:tabLst>
                <a:tab pos="241300" algn="l"/>
              </a:tabLst>
              <a:defRPr/>
            </a:pPr>
            <a:r>
              <a:rPr lang="en-US" sz="2300" dirty="0"/>
              <a:t>Leveraging Model Binding to map form fields to </a:t>
            </a:r>
            <a:r>
              <a:rPr lang="en-US" sz="2300" b="1" dirty="0"/>
              <a:t>handler method parameters</a:t>
            </a:r>
            <a:r>
              <a:rPr lang="en-US" sz="2300" dirty="0"/>
              <a:t>.</a:t>
            </a:r>
          </a:p>
          <a:p>
            <a:pPr marL="800100" lvl="1" indent="-342900" algn="just">
              <a:spcBef>
                <a:spcPts val="600"/>
              </a:spcBef>
              <a:spcAft>
                <a:spcPts val="600"/>
              </a:spcAft>
              <a:buClr>
                <a:srgbClr val="973735"/>
              </a:buClr>
              <a:buSzPct val="50000"/>
              <a:buFont typeface="Wingdings" pitchFamily="2" charset="2"/>
              <a:buChar char="u"/>
              <a:tabLst>
                <a:tab pos="241300" algn="l"/>
              </a:tabLst>
              <a:defRPr/>
            </a:pPr>
            <a:r>
              <a:rPr lang="en-US" sz="2300" dirty="0"/>
              <a:t>Leveraging Model Binding to map form fields to </a:t>
            </a:r>
            <a:r>
              <a:rPr lang="en-US" sz="2300" b="1" dirty="0"/>
              <a:t>public properties </a:t>
            </a:r>
            <a:r>
              <a:rPr lang="en-US" sz="2300" dirty="0"/>
              <a:t>on a </a:t>
            </a:r>
            <a:r>
              <a:rPr lang="en-US" sz="2300" dirty="0" err="1"/>
              <a:t>PageModel</a:t>
            </a:r>
            <a:r>
              <a:rPr lang="en-US" sz="2300" dirty="0"/>
              <a:t> class.</a:t>
            </a:r>
          </a:p>
        </p:txBody>
      </p:sp>
      <p:pic>
        <p:nvPicPr>
          <p:cNvPr id="2" name="Picture 1"/>
          <p:cNvPicPr>
            <a:picLocks noChangeAspect="1"/>
          </p:cNvPicPr>
          <p:nvPr/>
        </p:nvPicPr>
        <p:blipFill>
          <a:blip r:embed="rId3"/>
          <a:stretch>
            <a:fillRect/>
          </a:stretch>
        </p:blipFill>
        <p:spPr>
          <a:xfrm>
            <a:off x="627991" y="3714913"/>
            <a:ext cx="4981077" cy="1161166"/>
          </a:xfrm>
          <a:prstGeom prst="rect">
            <a:avLst/>
          </a:prstGeom>
        </p:spPr>
      </p:pic>
      <p:pic>
        <p:nvPicPr>
          <p:cNvPr id="3" name="Picture 2"/>
          <p:cNvPicPr>
            <a:picLocks noChangeAspect="1"/>
          </p:cNvPicPr>
          <p:nvPr/>
        </p:nvPicPr>
        <p:blipFill>
          <a:blip r:embed="rId4"/>
          <a:stretch>
            <a:fillRect/>
          </a:stretch>
        </p:blipFill>
        <p:spPr>
          <a:xfrm>
            <a:off x="5921429" y="3590204"/>
            <a:ext cx="5804743" cy="1475782"/>
          </a:xfrm>
          <a:prstGeom prst="rect">
            <a:avLst/>
          </a:prstGeom>
        </p:spPr>
      </p:pic>
    </p:spTree>
    <p:extLst>
      <p:ext uri="{BB962C8B-B14F-4D97-AF65-F5344CB8AC3E}">
        <p14:creationId xmlns:p14="http://schemas.microsoft.com/office/powerpoint/2010/main" val="326042658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A0E81D8-51BF-4D82-8F9F-38B4AB63A3B4}"/>
              </a:ext>
            </a:extLst>
          </p:cNvPr>
          <p:cNvSpPr>
            <a:spLocks noGrp="1"/>
          </p:cNvSpPr>
          <p:nvPr>
            <p:ph type="dt" sz="half" idx="10"/>
          </p:nvPr>
        </p:nvSpPr>
        <p:spPr/>
        <p:txBody>
          <a:bodyPr/>
          <a:lstStyle/>
          <a:p>
            <a:fld id="{5DCBE059-FAD7-45D8-8659-E6542D1E092D}" type="datetime1">
              <a:rPr lang="en-US" smtClean="0"/>
              <a:t>2/19/2024</a:t>
            </a:fld>
            <a:endParaRPr lang="en-US" dirty="0"/>
          </a:p>
        </p:txBody>
      </p:sp>
      <p:sp>
        <p:nvSpPr>
          <p:cNvPr id="5" name="Slide Number Placeholder 4">
            <a:extLst>
              <a:ext uri="{FF2B5EF4-FFF2-40B4-BE49-F238E27FC236}">
                <a16:creationId xmlns:a16="http://schemas.microsoft.com/office/drawing/2014/main" id="{0F64A31B-9AD0-44E1-B27B-A51A3D452DC9}"/>
              </a:ext>
            </a:extLst>
          </p:cNvPr>
          <p:cNvSpPr>
            <a:spLocks noGrp="1"/>
          </p:cNvSpPr>
          <p:nvPr>
            <p:ph type="sldNum" sz="quarter" idx="12"/>
          </p:nvPr>
        </p:nvSpPr>
        <p:spPr/>
        <p:txBody>
          <a:bodyPr/>
          <a:lstStyle/>
          <a:p>
            <a:fld id="{CC0149FD-98BB-4821-915B-09C9BFE4B727}" type="slidenum">
              <a:rPr lang="en-US" smtClean="0"/>
              <a:pPr/>
              <a:t>39</a:t>
            </a:fld>
            <a:endParaRPr lang="en-US" dirty="0"/>
          </a:p>
        </p:txBody>
      </p:sp>
      <p:sp>
        <p:nvSpPr>
          <p:cNvPr id="6" name="Title 1">
            <a:extLst>
              <a:ext uri="{FF2B5EF4-FFF2-40B4-BE49-F238E27FC236}">
                <a16:creationId xmlns:a16="http://schemas.microsoft.com/office/drawing/2014/main" id="{F19F8BB0-2F73-44D3-9E55-292B7076D8D6}"/>
              </a:ext>
            </a:extLst>
          </p:cNvPr>
          <p:cNvSpPr>
            <a:spLocks noGrp="1"/>
          </p:cNvSpPr>
          <p:nvPr>
            <p:ph type="title"/>
          </p:nvPr>
        </p:nvSpPr>
        <p:spPr>
          <a:xfrm>
            <a:off x="396763" y="720006"/>
            <a:ext cx="11500269" cy="575433"/>
          </a:xfrm>
        </p:spPr>
        <p:txBody>
          <a:bodyPr>
            <a:noAutofit/>
          </a:bodyPr>
          <a:lstStyle/>
          <a:p>
            <a:r>
              <a:rPr lang="en-US" sz="4000" b="1" dirty="0"/>
              <a:t>Using Forms in Razor Pages - 3</a:t>
            </a:r>
          </a:p>
        </p:txBody>
      </p:sp>
      <p:sp>
        <p:nvSpPr>
          <p:cNvPr id="7" name="TextBox 6">
            <a:extLst>
              <a:ext uri="{FF2B5EF4-FFF2-40B4-BE49-F238E27FC236}">
                <a16:creationId xmlns:a16="http://schemas.microsoft.com/office/drawing/2014/main" id="{1A3198B9-F402-4981-B402-A28ED34F543D}"/>
              </a:ext>
            </a:extLst>
          </p:cNvPr>
          <p:cNvSpPr txBox="1"/>
          <p:nvPr/>
        </p:nvSpPr>
        <p:spPr>
          <a:xfrm>
            <a:off x="-49805" y="1563023"/>
            <a:ext cx="12175542" cy="3108543"/>
          </a:xfrm>
          <a:prstGeom prst="rect">
            <a:avLst/>
          </a:prstGeom>
          <a:noFill/>
        </p:spPr>
        <p:txBody>
          <a:bodyPr wrap="square">
            <a:spAutoFit/>
          </a:bodyPr>
          <a:lstStyle/>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dirty="0"/>
              <a:t>Leveraging Model Binding to map form fields to handler method parameters.</a:t>
            </a:r>
          </a:p>
          <a:p>
            <a:pPr marL="800100" lvl="1" indent="-342900" algn="just">
              <a:spcBef>
                <a:spcPts val="600"/>
              </a:spcBef>
              <a:spcAft>
                <a:spcPts val="600"/>
              </a:spcAft>
              <a:buClr>
                <a:srgbClr val="973735"/>
              </a:buClr>
              <a:buSzPct val="50000"/>
              <a:buFont typeface="Wingdings" pitchFamily="2" charset="2"/>
              <a:buChar char="u"/>
              <a:tabLst>
                <a:tab pos="241300" algn="l"/>
              </a:tabLst>
              <a:defRPr/>
            </a:pPr>
            <a:endParaRPr lang="en-US" sz="2600" dirty="0"/>
          </a:p>
          <a:p>
            <a:pPr marL="800100" lvl="1" indent="-342900" algn="just">
              <a:spcBef>
                <a:spcPts val="600"/>
              </a:spcBef>
              <a:spcAft>
                <a:spcPts val="600"/>
              </a:spcAft>
              <a:buClr>
                <a:srgbClr val="973735"/>
              </a:buClr>
              <a:buSzPct val="50000"/>
              <a:buFont typeface="Wingdings" pitchFamily="2" charset="2"/>
              <a:buChar char="u"/>
              <a:tabLst>
                <a:tab pos="241300" algn="l"/>
              </a:tabLst>
              <a:defRPr/>
            </a:pPr>
            <a:endParaRPr lang="en-US" sz="2600" dirty="0"/>
          </a:p>
          <a:p>
            <a:pPr marL="800100" lvl="1" indent="-342900" algn="just">
              <a:spcBef>
                <a:spcPts val="600"/>
              </a:spcBef>
              <a:spcAft>
                <a:spcPts val="600"/>
              </a:spcAft>
              <a:buClr>
                <a:srgbClr val="973735"/>
              </a:buClr>
              <a:buSzPct val="50000"/>
              <a:buFont typeface="Wingdings" pitchFamily="2" charset="2"/>
              <a:buChar char="u"/>
              <a:tabLst>
                <a:tab pos="241300" algn="l"/>
              </a:tabLst>
              <a:defRPr/>
            </a:pPr>
            <a:endParaRPr lang="en-US" sz="2600" dirty="0"/>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dirty="0"/>
              <a:t>Leveraging Model Binding to map form fields to public properties on a </a:t>
            </a:r>
            <a:r>
              <a:rPr lang="en-US" sz="2600" dirty="0" err="1"/>
              <a:t>PageModel</a:t>
            </a:r>
            <a:r>
              <a:rPr lang="en-US" sz="2600" dirty="0"/>
              <a:t> class.</a:t>
            </a:r>
          </a:p>
        </p:txBody>
      </p:sp>
      <p:pic>
        <p:nvPicPr>
          <p:cNvPr id="2" name="Picture 1"/>
          <p:cNvPicPr>
            <a:picLocks noChangeAspect="1"/>
          </p:cNvPicPr>
          <p:nvPr/>
        </p:nvPicPr>
        <p:blipFill>
          <a:blip r:embed="rId3"/>
          <a:stretch>
            <a:fillRect/>
          </a:stretch>
        </p:blipFill>
        <p:spPr>
          <a:xfrm>
            <a:off x="3283169" y="4335418"/>
            <a:ext cx="5126282" cy="1883823"/>
          </a:xfrm>
          <a:prstGeom prst="rect">
            <a:avLst/>
          </a:prstGeom>
        </p:spPr>
      </p:pic>
      <p:pic>
        <p:nvPicPr>
          <p:cNvPr id="3" name="Picture 2"/>
          <p:cNvPicPr>
            <a:picLocks noChangeAspect="1"/>
          </p:cNvPicPr>
          <p:nvPr/>
        </p:nvPicPr>
        <p:blipFill>
          <a:blip r:embed="rId4"/>
          <a:stretch>
            <a:fillRect/>
          </a:stretch>
        </p:blipFill>
        <p:spPr>
          <a:xfrm>
            <a:off x="838200" y="2216633"/>
            <a:ext cx="4889938" cy="1243407"/>
          </a:xfrm>
          <a:prstGeom prst="rect">
            <a:avLst/>
          </a:prstGeom>
        </p:spPr>
      </p:pic>
    </p:spTree>
    <p:extLst>
      <p:ext uri="{BB962C8B-B14F-4D97-AF65-F5344CB8AC3E}">
        <p14:creationId xmlns:p14="http://schemas.microsoft.com/office/powerpoint/2010/main" val="14996825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2/19/2024</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4</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3" y="720006"/>
            <a:ext cx="11500269" cy="575433"/>
          </a:xfrm>
        </p:spPr>
        <p:txBody>
          <a:bodyPr>
            <a:noAutofit/>
          </a:bodyPr>
          <a:lstStyle/>
          <a:p>
            <a:r>
              <a:rPr lang="en-US" sz="4000" b="1" dirty="0"/>
              <a:t>ASP.NET Core Razor Pages - 2</a:t>
            </a:r>
          </a:p>
        </p:txBody>
      </p:sp>
      <p:sp>
        <p:nvSpPr>
          <p:cNvPr id="6" name="TextBox 5">
            <a:extLst>
              <a:ext uri="{FF2B5EF4-FFF2-40B4-BE49-F238E27FC236}">
                <a16:creationId xmlns:a16="http://schemas.microsoft.com/office/drawing/2014/main" id="{DC40B99B-89B9-4DBA-B286-85BE9A31140F}"/>
              </a:ext>
            </a:extLst>
          </p:cNvPr>
          <p:cNvSpPr txBox="1"/>
          <p:nvPr/>
        </p:nvSpPr>
        <p:spPr>
          <a:xfrm>
            <a:off x="-64546" y="1391021"/>
            <a:ext cx="12220689" cy="3046988"/>
          </a:xfrm>
          <a:prstGeom prst="rect">
            <a:avLst/>
          </a:prstGeom>
          <a:noFill/>
        </p:spPr>
        <p:txBody>
          <a:bodyPr wrap="square">
            <a:spAutoFit/>
          </a:bodyPr>
          <a:lstStyle/>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dirty="0">
                <a:solidFill>
                  <a:srgbClr val="111111"/>
                </a:solidFill>
                <a:latin typeface="+mj-lt"/>
              </a:rPr>
              <a:t>Razor Pages makes use of the popular C# programming language for server-side programming, and the easy-to-learn Razor </a:t>
            </a:r>
            <a:r>
              <a:rPr lang="en-US" sz="2600" dirty="0" err="1">
                <a:solidFill>
                  <a:srgbClr val="111111"/>
                </a:solidFill>
                <a:latin typeface="+mj-lt"/>
              </a:rPr>
              <a:t>templating</a:t>
            </a:r>
            <a:r>
              <a:rPr lang="en-US" sz="2600" dirty="0">
                <a:solidFill>
                  <a:srgbClr val="111111"/>
                </a:solidFill>
                <a:latin typeface="+mj-lt"/>
              </a:rPr>
              <a:t> syntax for embedding C# in HTML mark-up to generate content for browsers dynamically.</a:t>
            </a:r>
          </a:p>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dirty="0">
                <a:solidFill>
                  <a:srgbClr val="111111"/>
                </a:solidFill>
                <a:latin typeface="+mj-lt"/>
              </a:rPr>
              <a:t>Architecturally, Razor Pages is an implementation of the MVC pattern and encourages separation of concerns.</a:t>
            </a:r>
          </a:p>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dirty="0">
                <a:solidFill>
                  <a:srgbClr val="111111"/>
                </a:solidFill>
                <a:latin typeface="+mj-lt"/>
              </a:rPr>
              <a:t>Razor Pages is included within .NET Core from version 2.0 onwards, which is available as a free download as either an SDK or a Runtime. </a:t>
            </a:r>
          </a:p>
        </p:txBody>
      </p:sp>
    </p:spTree>
    <p:extLst>
      <p:ext uri="{BB962C8B-B14F-4D97-AF65-F5344CB8AC3E}">
        <p14:creationId xmlns:p14="http://schemas.microsoft.com/office/powerpoint/2010/main" val="160770770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A0E81D8-51BF-4D82-8F9F-38B4AB63A3B4}"/>
              </a:ext>
            </a:extLst>
          </p:cNvPr>
          <p:cNvSpPr>
            <a:spLocks noGrp="1"/>
          </p:cNvSpPr>
          <p:nvPr>
            <p:ph type="dt" sz="half" idx="10"/>
          </p:nvPr>
        </p:nvSpPr>
        <p:spPr/>
        <p:txBody>
          <a:bodyPr/>
          <a:lstStyle/>
          <a:p>
            <a:fld id="{5DCBE059-FAD7-45D8-8659-E6542D1E092D}" type="datetime1">
              <a:rPr lang="en-US" smtClean="0"/>
              <a:t>2/19/2024</a:t>
            </a:fld>
            <a:endParaRPr lang="en-US" dirty="0"/>
          </a:p>
        </p:txBody>
      </p:sp>
      <p:sp>
        <p:nvSpPr>
          <p:cNvPr id="5" name="Slide Number Placeholder 4">
            <a:extLst>
              <a:ext uri="{FF2B5EF4-FFF2-40B4-BE49-F238E27FC236}">
                <a16:creationId xmlns:a16="http://schemas.microsoft.com/office/drawing/2014/main" id="{0F64A31B-9AD0-44E1-B27B-A51A3D452DC9}"/>
              </a:ext>
            </a:extLst>
          </p:cNvPr>
          <p:cNvSpPr>
            <a:spLocks noGrp="1"/>
          </p:cNvSpPr>
          <p:nvPr>
            <p:ph type="sldNum" sz="quarter" idx="12"/>
          </p:nvPr>
        </p:nvSpPr>
        <p:spPr/>
        <p:txBody>
          <a:bodyPr/>
          <a:lstStyle/>
          <a:p>
            <a:fld id="{CC0149FD-98BB-4821-915B-09C9BFE4B727}" type="slidenum">
              <a:rPr lang="en-US" smtClean="0"/>
              <a:pPr/>
              <a:t>40</a:t>
            </a:fld>
            <a:endParaRPr lang="en-US" dirty="0"/>
          </a:p>
        </p:txBody>
      </p:sp>
      <p:sp>
        <p:nvSpPr>
          <p:cNvPr id="6" name="Title 1">
            <a:extLst>
              <a:ext uri="{FF2B5EF4-FFF2-40B4-BE49-F238E27FC236}">
                <a16:creationId xmlns:a16="http://schemas.microsoft.com/office/drawing/2014/main" id="{F19F8BB0-2F73-44D3-9E55-292B7076D8D6}"/>
              </a:ext>
            </a:extLst>
          </p:cNvPr>
          <p:cNvSpPr>
            <a:spLocks noGrp="1"/>
          </p:cNvSpPr>
          <p:nvPr>
            <p:ph type="title"/>
          </p:nvPr>
        </p:nvSpPr>
        <p:spPr>
          <a:xfrm>
            <a:off x="396763" y="720006"/>
            <a:ext cx="11500269" cy="575433"/>
          </a:xfrm>
        </p:spPr>
        <p:txBody>
          <a:bodyPr>
            <a:noAutofit/>
          </a:bodyPr>
          <a:lstStyle/>
          <a:p>
            <a:r>
              <a:rPr lang="en-US" sz="4000" b="1" dirty="0"/>
              <a:t>Validating User Input in Razor Pages – 1</a:t>
            </a:r>
          </a:p>
        </p:txBody>
      </p:sp>
      <p:sp>
        <p:nvSpPr>
          <p:cNvPr id="7" name="TextBox 6">
            <a:extLst>
              <a:ext uri="{FF2B5EF4-FFF2-40B4-BE49-F238E27FC236}">
                <a16:creationId xmlns:a16="http://schemas.microsoft.com/office/drawing/2014/main" id="{1A3198B9-F402-4981-B402-A28ED34F543D}"/>
              </a:ext>
            </a:extLst>
          </p:cNvPr>
          <p:cNvSpPr txBox="1"/>
          <p:nvPr/>
        </p:nvSpPr>
        <p:spPr>
          <a:xfrm>
            <a:off x="-49805" y="1563023"/>
            <a:ext cx="12175542" cy="5016758"/>
          </a:xfrm>
          <a:prstGeom prst="rect">
            <a:avLst/>
          </a:prstGeom>
          <a:noFill/>
        </p:spPr>
        <p:txBody>
          <a:bodyPr wrap="square">
            <a:spAutoFit/>
          </a:bodyPr>
          <a:lstStyle/>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dirty="0"/>
              <a:t>Validate user input in two places in a web application: in the browser using client-side script or the browser's in-built data type validation; and on the server. </a:t>
            </a:r>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dirty="0"/>
              <a:t>The MVC framework, on which Razor Pages is built, includes a robust validation framework that works against inbound model properties on the client-side and on the server.</a:t>
            </a:r>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dirty="0"/>
              <a:t>The key players in the input validation framework are:</a:t>
            </a:r>
          </a:p>
          <a:p>
            <a:pPr marL="800100" lvl="1" indent="-342900" algn="just">
              <a:spcBef>
                <a:spcPts val="600"/>
              </a:spcBef>
              <a:spcAft>
                <a:spcPts val="600"/>
              </a:spcAft>
              <a:buClr>
                <a:srgbClr val="973735"/>
              </a:buClr>
              <a:buSzPct val="50000"/>
              <a:buFont typeface="Wingdings" pitchFamily="2" charset="2"/>
              <a:buChar char="u"/>
              <a:tabLst>
                <a:tab pos="241300" algn="l"/>
              </a:tabLst>
              <a:defRPr/>
            </a:pPr>
            <a:r>
              <a:rPr lang="en-US" sz="2600" dirty="0" err="1"/>
              <a:t>DataAnnotation</a:t>
            </a:r>
            <a:r>
              <a:rPr lang="en-US" sz="2600" dirty="0"/>
              <a:t> Attributes, Tag Helpers</a:t>
            </a:r>
          </a:p>
          <a:p>
            <a:pPr marL="800100" lvl="1" indent="-342900" algn="just">
              <a:spcBef>
                <a:spcPts val="600"/>
              </a:spcBef>
              <a:spcAft>
                <a:spcPts val="600"/>
              </a:spcAft>
              <a:buClr>
                <a:srgbClr val="973735"/>
              </a:buClr>
              <a:buSzPct val="50000"/>
              <a:buFont typeface="Wingdings" pitchFamily="2" charset="2"/>
              <a:buChar char="u"/>
              <a:tabLst>
                <a:tab pos="241300" algn="l"/>
              </a:tabLst>
              <a:defRPr/>
            </a:pPr>
            <a:r>
              <a:rPr lang="en-US" sz="2600" dirty="0"/>
              <a:t>jQuery Unobtrusive Validation</a:t>
            </a:r>
          </a:p>
          <a:p>
            <a:pPr marL="800100" lvl="1" indent="-342900" algn="just">
              <a:spcBef>
                <a:spcPts val="600"/>
              </a:spcBef>
              <a:spcAft>
                <a:spcPts val="600"/>
              </a:spcAft>
              <a:buClr>
                <a:srgbClr val="973735"/>
              </a:buClr>
              <a:buSzPct val="50000"/>
              <a:buFont typeface="Wingdings" pitchFamily="2" charset="2"/>
              <a:buChar char="u"/>
              <a:tabLst>
                <a:tab pos="241300" algn="l"/>
              </a:tabLst>
              <a:defRPr/>
            </a:pPr>
            <a:r>
              <a:rPr lang="en-US" sz="2600" dirty="0" err="1"/>
              <a:t>ModelState</a:t>
            </a:r>
            <a:endParaRPr lang="en-US" sz="2600" dirty="0"/>
          </a:p>
          <a:p>
            <a:pPr marL="800100" lvl="1" indent="-342900" algn="just">
              <a:spcBef>
                <a:spcPts val="600"/>
              </a:spcBef>
              <a:spcAft>
                <a:spcPts val="600"/>
              </a:spcAft>
              <a:buClr>
                <a:srgbClr val="973735"/>
              </a:buClr>
              <a:buSzPct val="50000"/>
              <a:buFont typeface="Wingdings" pitchFamily="2" charset="2"/>
              <a:buChar char="u"/>
              <a:tabLst>
                <a:tab pos="241300" algn="l"/>
              </a:tabLst>
              <a:defRPr/>
            </a:pPr>
            <a:r>
              <a:rPr lang="en-US" sz="2600" dirty="0"/>
              <a:t>Route Constraints </a:t>
            </a:r>
          </a:p>
        </p:txBody>
      </p:sp>
    </p:spTree>
    <p:extLst>
      <p:ext uri="{BB962C8B-B14F-4D97-AF65-F5344CB8AC3E}">
        <p14:creationId xmlns:p14="http://schemas.microsoft.com/office/powerpoint/2010/main" val="303025940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A0E81D8-51BF-4D82-8F9F-38B4AB63A3B4}"/>
              </a:ext>
            </a:extLst>
          </p:cNvPr>
          <p:cNvSpPr>
            <a:spLocks noGrp="1"/>
          </p:cNvSpPr>
          <p:nvPr>
            <p:ph type="dt" sz="half" idx="10"/>
          </p:nvPr>
        </p:nvSpPr>
        <p:spPr/>
        <p:txBody>
          <a:bodyPr/>
          <a:lstStyle/>
          <a:p>
            <a:fld id="{5DCBE059-FAD7-45D8-8659-E6542D1E092D}" type="datetime1">
              <a:rPr lang="en-US" smtClean="0"/>
              <a:t>2/19/2024</a:t>
            </a:fld>
            <a:endParaRPr lang="en-US" dirty="0"/>
          </a:p>
        </p:txBody>
      </p:sp>
      <p:sp>
        <p:nvSpPr>
          <p:cNvPr id="5" name="Slide Number Placeholder 4">
            <a:extLst>
              <a:ext uri="{FF2B5EF4-FFF2-40B4-BE49-F238E27FC236}">
                <a16:creationId xmlns:a16="http://schemas.microsoft.com/office/drawing/2014/main" id="{0F64A31B-9AD0-44E1-B27B-A51A3D452DC9}"/>
              </a:ext>
            </a:extLst>
          </p:cNvPr>
          <p:cNvSpPr>
            <a:spLocks noGrp="1"/>
          </p:cNvSpPr>
          <p:nvPr>
            <p:ph type="sldNum" sz="quarter" idx="12"/>
          </p:nvPr>
        </p:nvSpPr>
        <p:spPr/>
        <p:txBody>
          <a:bodyPr/>
          <a:lstStyle/>
          <a:p>
            <a:fld id="{CC0149FD-98BB-4821-915B-09C9BFE4B727}" type="slidenum">
              <a:rPr lang="en-US" smtClean="0"/>
              <a:pPr/>
              <a:t>41</a:t>
            </a:fld>
            <a:endParaRPr lang="en-US" dirty="0"/>
          </a:p>
        </p:txBody>
      </p:sp>
      <p:sp>
        <p:nvSpPr>
          <p:cNvPr id="6" name="Title 1">
            <a:extLst>
              <a:ext uri="{FF2B5EF4-FFF2-40B4-BE49-F238E27FC236}">
                <a16:creationId xmlns:a16="http://schemas.microsoft.com/office/drawing/2014/main" id="{F19F8BB0-2F73-44D3-9E55-292B7076D8D6}"/>
              </a:ext>
            </a:extLst>
          </p:cNvPr>
          <p:cNvSpPr>
            <a:spLocks noGrp="1"/>
          </p:cNvSpPr>
          <p:nvPr>
            <p:ph type="title"/>
          </p:nvPr>
        </p:nvSpPr>
        <p:spPr>
          <a:xfrm>
            <a:off x="396763" y="720006"/>
            <a:ext cx="11500269" cy="575433"/>
          </a:xfrm>
        </p:spPr>
        <p:txBody>
          <a:bodyPr>
            <a:noAutofit/>
          </a:bodyPr>
          <a:lstStyle/>
          <a:p>
            <a:r>
              <a:rPr lang="en-US" sz="4000" b="1" dirty="0"/>
              <a:t>Validating User Input in Razor Pages – 2</a:t>
            </a:r>
          </a:p>
        </p:txBody>
      </p:sp>
      <p:sp>
        <p:nvSpPr>
          <p:cNvPr id="7" name="TextBox 6">
            <a:extLst>
              <a:ext uri="{FF2B5EF4-FFF2-40B4-BE49-F238E27FC236}">
                <a16:creationId xmlns:a16="http://schemas.microsoft.com/office/drawing/2014/main" id="{1A3198B9-F402-4981-B402-A28ED34F543D}"/>
              </a:ext>
            </a:extLst>
          </p:cNvPr>
          <p:cNvSpPr txBox="1"/>
          <p:nvPr/>
        </p:nvSpPr>
        <p:spPr>
          <a:xfrm>
            <a:off x="-49805" y="1563022"/>
            <a:ext cx="3896591" cy="4647426"/>
          </a:xfrm>
          <a:prstGeom prst="rect">
            <a:avLst/>
          </a:prstGeom>
          <a:noFill/>
        </p:spPr>
        <p:txBody>
          <a:bodyPr wrap="square">
            <a:spAutoFit/>
          </a:bodyPr>
          <a:lstStyle/>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dirty="0"/>
              <a:t>The primary building block of the validation framework is a set of attributes that inherit from </a:t>
            </a:r>
            <a:r>
              <a:rPr lang="en-US" sz="2600" i="1" dirty="0" err="1"/>
              <a:t>ValidationAttribute</a:t>
            </a:r>
            <a:r>
              <a:rPr lang="en-US" sz="2600" dirty="0"/>
              <a:t>. </a:t>
            </a:r>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dirty="0"/>
              <a:t>Most of these attributes reside in the </a:t>
            </a:r>
            <a:r>
              <a:rPr lang="en-US" sz="2600" i="1" dirty="0" err="1"/>
              <a:t>System.ComponentModel.DataAnnotations</a:t>
            </a:r>
            <a:r>
              <a:rPr lang="en-US" sz="2600" i="1" dirty="0"/>
              <a:t> </a:t>
            </a:r>
            <a:r>
              <a:rPr lang="en-US" sz="2600" dirty="0"/>
              <a:t>namespace. </a:t>
            </a:r>
          </a:p>
        </p:txBody>
      </p:sp>
      <p:pic>
        <p:nvPicPr>
          <p:cNvPr id="2" name="Picture 1"/>
          <p:cNvPicPr>
            <a:picLocks noChangeAspect="1"/>
          </p:cNvPicPr>
          <p:nvPr/>
        </p:nvPicPr>
        <p:blipFill>
          <a:blip r:embed="rId3"/>
          <a:stretch>
            <a:fillRect/>
          </a:stretch>
        </p:blipFill>
        <p:spPr>
          <a:xfrm>
            <a:off x="3970399" y="1563022"/>
            <a:ext cx="8095477" cy="4705968"/>
          </a:xfrm>
          <a:prstGeom prst="rect">
            <a:avLst/>
          </a:prstGeom>
        </p:spPr>
      </p:pic>
    </p:spTree>
    <p:extLst>
      <p:ext uri="{BB962C8B-B14F-4D97-AF65-F5344CB8AC3E}">
        <p14:creationId xmlns:p14="http://schemas.microsoft.com/office/powerpoint/2010/main" val="161330348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A0E81D8-51BF-4D82-8F9F-38B4AB63A3B4}"/>
              </a:ext>
            </a:extLst>
          </p:cNvPr>
          <p:cNvSpPr>
            <a:spLocks noGrp="1"/>
          </p:cNvSpPr>
          <p:nvPr>
            <p:ph type="dt" sz="half" idx="10"/>
          </p:nvPr>
        </p:nvSpPr>
        <p:spPr/>
        <p:txBody>
          <a:bodyPr/>
          <a:lstStyle/>
          <a:p>
            <a:fld id="{5DCBE059-FAD7-45D8-8659-E6542D1E092D}" type="datetime1">
              <a:rPr lang="en-US" smtClean="0"/>
              <a:t>2/19/2024</a:t>
            </a:fld>
            <a:endParaRPr lang="en-US" dirty="0"/>
          </a:p>
        </p:txBody>
      </p:sp>
      <p:sp>
        <p:nvSpPr>
          <p:cNvPr id="5" name="Slide Number Placeholder 4">
            <a:extLst>
              <a:ext uri="{FF2B5EF4-FFF2-40B4-BE49-F238E27FC236}">
                <a16:creationId xmlns:a16="http://schemas.microsoft.com/office/drawing/2014/main" id="{0F64A31B-9AD0-44E1-B27B-A51A3D452DC9}"/>
              </a:ext>
            </a:extLst>
          </p:cNvPr>
          <p:cNvSpPr>
            <a:spLocks noGrp="1"/>
          </p:cNvSpPr>
          <p:nvPr>
            <p:ph type="sldNum" sz="quarter" idx="12"/>
          </p:nvPr>
        </p:nvSpPr>
        <p:spPr/>
        <p:txBody>
          <a:bodyPr/>
          <a:lstStyle/>
          <a:p>
            <a:fld id="{CC0149FD-98BB-4821-915B-09C9BFE4B727}" type="slidenum">
              <a:rPr lang="en-US" smtClean="0"/>
              <a:pPr/>
              <a:t>42</a:t>
            </a:fld>
            <a:endParaRPr lang="en-US" dirty="0"/>
          </a:p>
        </p:txBody>
      </p:sp>
      <p:sp>
        <p:nvSpPr>
          <p:cNvPr id="6" name="Title 1">
            <a:extLst>
              <a:ext uri="{FF2B5EF4-FFF2-40B4-BE49-F238E27FC236}">
                <a16:creationId xmlns:a16="http://schemas.microsoft.com/office/drawing/2014/main" id="{F19F8BB0-2F73-44D3-9E55-292B7076D8D6}"/>
              </a:ext>
            </a:extLst>
          </p:cNvPr>
          <p:cNvSpPr>
            <a:spLocks noGrp="1"/>
          </p:cNvSpPr>
          <p:nvPr>
            <p:ph type="title"/>
          </p:nvPr>
        </p:nvSpPr>
        <p:spPr>
          <a:xfrm>
            <a:off x="396763" y="720006"/>
            <a:ext cx="11500269" cy="575433"/>
          </a:xfrm>
        </p:spPr>
        <p:txBody>
          <a:bodyPr>
            <a:noAutofit/>
          </a:bodyPr>
          <a:lstStyle/>
          <a:p>
            <a:r>
              <a:rPr lang="en-US" sz="4000" b="1" dirty="0"/>
              <a:t>Validating User Input in Razor Pages – 3</a:t>
            </a:r>
          </a:p>
        </p:txBody>
      </p:sp>
      <p:sp>
        <p:nvSpPr>
          <p:cNvPr id="7" name="TextBox 6">
            <a:extLst>
              <a:ext uri="{FF2B5EF4-FFF2-40B4-BE49-F238E27FC236}">
                <a16:creationId xmlns:a16="http://schemas.microsoft.com/office/drawing/2014/main" id="{1A3198B9-F402-4981-B402-A28ED34F543D}"/>
              </a:ext>
            </a:extLst>
          </p:cNvPr>
          <p:cNvSpPr txBox="1"/>
          <p:nvPr/>
        </p:nvSpPr>
        <p:spPr>
          <a:xfrm>
            <a:off x="-49805" y="1563023"/>
            <a:ext cx="12175542" cy="1000274"/>
          </a:xfrm>
          <a:prstGeom prst="rect">
            <a:avLst/>
          </a:prstGeom>
          <a:noFill/>
        </p:spPr>
        <p:txBody>
          <a:bodyPr wrap="square">
            <a:spAutoFit/>
          </a:bodyPr>
          <a:lstStyle/>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400" dirty="0"/>
              <a:t> </a:t>
            </a:r>
            <a:r>
              <a:rPr lang="en-US" sz="2600" dirty="0"/>
              <a:t>An example of </a:t>
            </a:r>
            <a:r>
              <a:rPr lang="en-US" sz="2600" dirty="0" err="1"/>
              <a:t>DataAnnotation</a:t>
            </a:r>
            <a:r>
              <a:rPr lang="en-US" sz="2600" dirty="0"/>
              <a:t> attributes</a:t>
            </a:r>
          </a:p>
          <a:p>
            <a:pPr marL="342900" indent="-342900" algn="just">
              <a:spcBef>
                <a:spcPts val="600"/>
              </a:spcBef>
              <a:spcAft>
                <a:spcPts val="600"/>
              </a:spcAft>
              <a:buClr>
                <a:srgbClr val="973735"/>
              </a:buClr>
              <a:buSzPct val="50000"/>
              <a:buFont typeface="Wingdings" pitchFamily="2" charset="2"/>
              <a:buChar char="u"/>
              <a:tabLst>
                <a:tab pos="241300" algn="l"/>
              </a:tabLst>
              <a:defRPr/>
            </a:pPr>
            <a:endParaRPr lang="en-US" sz="2300" dirty="0"/>
          </a:p>
        </p:txBody>
      </p:sp>
      <p:pic>
        <p:nvPicPr>
          <p:cNvPr id="3" name="Picture 2"/>
          <p:cNvPicPr>
            <a:picLocks noChangeAspect="1"/>
          </p:cNvPicPr>
          <p:nvPr/>
        </p:nvPicPr>
        <p:blipFill>
          <a:blip r:embed="rId3"/>
          <a:stretch>
            <a:fillRect/>
          </a:stretch>
        </p:blipFill>
        <p:spPr>
          <a:xfrm>
            <a:off x="2209800" y="2172300"/>
            <a:ext cx="6366641" cy="3521728"/>
          </a:xfrm>
          <a:prstGeom prst="rect">
            <a:avLst/>
          </a:prstGeom>
        </p:spPr>
      </p:pic>
    </p:spTree>
    <p:extLst>
      <p:ext uri="{BB962C8B-B14F-4D97-AF65-F5344CB8AC3E}">
        <p14:creationId xmlns:p14="http://schemas.microsoft.com/office/powerpoint/2010/main" val="420666032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A0E81D8-51BF-4D82-8F9F-38B4AB63A3B4}"/>
              </a:ext>
            </a:extLst>
          </p:cNvPr>
          <p:cNvSpPr>
            <a:spLocks noGrp="1"/>
          </p:cNvSpPr>
          <p:nvPr>
            <p:ph type="dt" sz="half" idx="10"/>
          </p:nvPr>
        </p:nvSpPr>
        <p:spPr/>
        <p:txBody>
          <a:bodyPr/>
          <a:lstStyle/>
          <a:p>
            <a:fld id="{5DCBE059-FAD7-45D8-8659-E6542D1E092D}" type="datetime1">
              <a:rPr lang="en-US" smtClean="0"/>
              <a:t>2/19/2024</a:t>
            </a:fld>
            <a:endParaRPr lang="en-US" dirty="0"/>
          </a:p>
        </p:txBody>
      </p:sp>
      <p:sp>
        <p:nvSpPr>
          <p:cNvPr id="5" name="Slide Number Placeholder 4">
            <a:extLst>
              <a:ext uri="{FF2B5EF4-FFF2-40B4-BE49-F238E27FC236}">
                <a16:creationId xmlns:a16="http://schemas.microsoft.com/office/drawing/2014/main" id="{0F64A31B-9AD0-44E1-B27B-A51A3D452DC9}"/>
              </a:ext>
            </a:extLst>
          </p:cNvPr>
          <p:cNvSpPr>
            <a:spLocks noGrp="1"/>
          </p:cNvSpPr>
          <p:nvPr>
            <p:ph type="sldNum" sz="quarter" idx="12"/>
          </p:nvPr>
        </p:nvSpPr>
        <p:spPr/>
        <p:txBody>
          <a:bodyPr/>
          <a:lstStyle/>
          <a:p>
            <a:fld id="{CC0149FD-98BB-4821-915B-09C9BFE4B727}" type="slidenum">
              <a:rPr lang="en-US" smtClean="0"/>
              <a:pPr/>
              <a:t>43</a:t>
            </a:fld>
            <a:endParaRPr lang="en-US" dirty="0"/>
          </a:p>
        </p:txBody>
      </p:sp>
      <p:sp>
        <p:nvSpPr>
          <p:cNvPr id="6" name="Title 1">
            <a:extLst>
              <a:ext uri="{FF2B5EF4-FFF2-40B4-BE49-F238E27FC236}">
                <a16:creationId xmlns:a16="http://schemas.microsoft.com/office/drawing/2014/main" id="{F19F8BB0-2F73-44D3-9E55-292B7076D8D6}"/>
              </a:ext>
            </a:extLst>
          </p:cNvPr>
          <p:cNvSpPr>
            <a:spLocks noGrp="1"/>
          </p:cNvSpPr>
          <p:nvPr>
            <p:ph type="title"/>
          </p:nvPr>
        </p:nvSpPr>
        <p:spPr>
          <a:xfrm>
            <a:off x="396763" y="720006"/>
            <a:ext cx="11500269" cy="575433"/>
          </a:xfrm>
        </p:spPr>
        <p:txBody>
          <a:bodyPr>
            <a:noAutofit/>
          </a:bodyPr>
          <a:lstStyle/>
          <a:p>
            <a:r>
              <a:rPr lang="en-US" sz="4000" b="1" dirty="0"/>
              <a:t>Validating User Input in Razor Pages – 4</a:t>
            </a:r>
          </a:p>
        </p:txBody>
      </p:sp>
      <p:sp>
        <p:nvSpPr>
          <p:cNvPr id="7" name="TextBox 6">
            <a:extLst>
              <a:ext uri="{FF2B5EF4-FFF2-40B4-BE49-F238E27FC236}">
                <a16:creationId xmlns:a16="http://schemas.microsoft.com/office/drawing/2014/main" id="{1A3198B9-F402-4981-B402-A28ED34F543D}"/>
              </a:ext>
            </a:extLst>
          </p:cNvPr>
          <p:cNvSpPr txBox="1"/>
          <p:nvPr/>
        </p:nvSpPr>
        <p:spPr>
          <a:xfrm>
            <a:off x="-49805" y="1563023"/>
            <a:ext cx="12175542" cy="2646878"/>
          </a:xfrm>
          <a:prstGeom prst="rect">
            <a:avLst/>
          </a:prstGeom>
          <a:noFill/>
        </p:spPr>
        <p:txBody>
          <a:bodyPr wrap="square">
            <a:spAutoFit/>
          </a:bodyPr>
          <a:lstStyle/>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dirty="0"/>
              <a:t>Client-side validation support is provided by the jQuery Unobtrusive Validation library, developed by Microsoft. </a:t>
            </a:r>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dirty="0"/>
              <a:t>Must include jQuery Unobtrusive Validation within the page containing the form for client side validation to work. This is most easily accomplished by the inclusion of the _</a:t>
            </a:r>
            <a:r>
              <a:rPr lang="en-US" sz="2600" i="1" dirty="0" err="1"/>
              <a:t>ValidationScriptsPartial.cshtml</a:t>
            </a:r>
            <a:r>
              <a:rPr lang="en-US" sz="2600" dirty="0"/>
              <a:t> file (located in the Shared folder) within the page </a:t>
            </a:r>
          </a:p>
        </p:txBody>
      </p:sp>
      <p:pic>
        <p:nvPicPr>
          <p:cNvPr id="2" name="Picture 1"/>
          <p:cNvPicPr>
            <a:picLocks noChangeAspect="1"/>
          </p:cNvPicPr>
          <p:nvPr/>
        </p:nvPicPr>
        <p:blipFill>
          <a:blip r:embed="rId3"/>
          <a:stretch>
            <a:fillRect/>
          </a:stretch>
        </p:blipFill>
        <p:spPr>
          <a:xfrm>
            <a:off x="396763" y="4477485"/>
            <a:ext cx="5131678" cy="889635"/>
          </a:xfrm>
          <a:prstGeom prst="rect">
            <a:avLst/>
          </a:prstGeom>
        </p:spPr>
      </p:pic>
    </p:spTree>
    <p:extLst>
      <p:ext uri="{BB962C8B-B14F-4D97-AF65-F5344CB8AC3E}">
        <p14:creationId xmlns:p14="http://schemas.microsoft.com/office/powerpoint/2010/main" val="36666618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A0E81D8-51BF-4D82-8F9F-38B4AB63A3B4}"/>
              </a:ext>
            </a:extLst>
          </p:cNvPr>
          <p:cNvSpPr>
            <a:spLocks noGrp="1"/>
          </p:cNvSpPr>
          <p:nvPr>
            <p:ph type="dt" sz="half" idx="10"/>
          </p:nvPr>
        </p:nvSpPr>
        <p:spPr/>
        <p:txBody>
          <a:bodyPr/>
          <a:lstStyle/>
          <a:p>
            <a:fld id="{5DCBE059-FAD7-45D8-8659-E6542D1E092D}" type="datetime1">
              <a:rPr lang="en-US" smtClean="0"/>
              <a:t>2/19/2024</a:t>
            </a:fld>
            <a:endParaRPr lang="en-US" dirty="0"/>
          </a:p>
        </p:txBody>
      </p:sp>
      <p:sp>
        <p:nvSpPr>
          <p:cNvPr id="5" name="Slide Number Placeholder 4">
            <a:extLst>
              <a:ext uri="{FF2B5EF4-FFF2-40B4-BE49-F238E27FC236}">
                <a16:creationId xmlns:a16="http://schemas.microsoft.com/office/drawing/2014/main" id="{0F64A31B-9AD0-44E1-B27B-A51A3D452DC9}"/>
              </a:ext>
            </a:extLst>
          </p:cNvPr>
          <p:cNvSpPr>
            <a:spLocks noGrp="1"/>
          </p:cNvSpPr>
          <p:nvPr>
            <p:ph type="sldNum" sz="quarter" idx="12"/>
          </p:nvPr>
        </p:nvSpPr>
        <p:spPr/>
        <p:txBody>
          <a:bodyPr/>
          <a:lstStyle/>
          <a:p>
            <a:fld id="{CC0149FD-98BB-4821-915B-09C9BFE4B727}" type="slidenum">
              <a:rPr lang="en-US" smtClean="0"/>
              <a:pPr/>
              <a:t>44</a:t>
            </a:fld>
            <a:endParaRPr lang="en-US" dirty="0"/>
          </a:p>
        </p:txBody>
      </p:sp>
      <p:sp>
        <p:nvSpPr>
          <p:cNvPr id="6" name="Title 1">
            <a:extLst>
              <a:ext uri="{FF2B5EF4-FFF2-40B4-BE49-F238E27FC236}">
                <a16:creationId xmlns:a16="http://schemas.microsoft.com/office/drawing/2014/main" id="{F19F8BB0-2F73-44D3-9E55-292B7076D8D6}"/>
              </a:ext>
            </a:extLst>
          </p:cNvPr>
          <p:cNvSpPr>
            <a:spLocks noGrp="1"/>
          </p:cNvSpPr>
          <p:nvPr>
            <p:ph type="title"/>
          </p:nvPr>
        </p:nvSpPr>
        <p:spPr>
          <a:xfrm>
            <a:off x="396763" y="720006"/>
            <a:ext cx="11500269" cy="575433"/>
          </a:xfrm>
        </p:spPr>
        <p:txBody>
          <a:bodyPr>
            <a:noAutofit/>
          </a:bodyPr>
          <a:lstStyle/>
          <a:p>
            <a:r>
              <a:rPr lang="en-US" sz="4000" b="1" dirty="0"/>
              <a:t>Validating User Input in Razor Pages – 5</a:t>
            </a:r>
          </a:p>
        </p:txBody>
      </p:sp>
      <p:sp>
        <p:nvSpPr>
          <p:cNvPr id="7" name="TextBox 6">
            <a:extLst>
              <a:ext uri="{FF2B5EF4-FFF2-40B4-BE49-F238E27FC236}">
                <a16:creationId xmlns:a16="http://schemas.microsoft.com/office/drawing/2014/main" id="{1A3198B9-F402-4981-B402-A28ED34F543D}"/>
              </a:ext>
            </a:extLst>
          </p:cNvPr>
          <p:cNvSpPr txBox="1"/>
          <p:nvPr/>
        </p:nvSpPr>
        <p:spPr>
          <a:xfrm>
            <a:off x="-49805" y="1563023"/>
            <a:ext cx="7627764" cy="4801314"/>
          </a:xfrm>
          <a:prstGeom prst="rect">
            <a:avLst/>
          </a:prstGeom>
          <a:noFill/>
        </p:spPr>
        <p:txBody>
          <a:bodyPr wrap="square">
            <a:spAutoFit/>
          </a:bodyPr>
          <a:lstStyle/>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dirty="0"/>
              <a:t>Because it is so easy to circumvent client-side validation, server-side validation is included as part of the ASP.NET Core validation framework. </a:t>
            </a:r>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dirty="0"/>
              <a:t>Once property values have been bound, the framework looks for all validation attributes on those properties and executes them. </a:t>
            </a:r>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dirty="0"/>
              <a:t>Any failures result in an entry being added to a </a:t>
            </a:r>
            <a:r>
              <a:rPr lang="en-US" sz="2600" dirty="0" err="1"/>
              <a:t>ModelStateDictionary</a:t>
            </a:r>
            <a:r>
              <a:rPr lang="en-US" sz="2600" dirty="0"/>
              <a:t>. This is made available in the </a:t>
            </a:r>
            <a:r>
              <a:rPr lang="en-US" sz="2600" dirty="0" err="1"/>
              <a:t>PageModel</a:t>
            </a:r>
            <a:r>
              <a:rPr lang="en-US" sz="2600" dirty="0"/>
              <a:t> class via </a:t>
            </a:r>
            <a:r>
              <a:rPr lang="en-US" sz="2600" i="1" dirty="0" err="1"/>
              <a:t>ModelState</a:t>
            </a:r>
            <a:r>
              <a:rPr lang="en-US" sz="2600" dirty="0"/>
              <a:t>, which has a property named </a:t>
            </a:r>
            <a:r>
              <a:rPr lang="en-US" sz="2600" i="1" dirty="0" err="1"/>
              <a:t>IsValid</a:t>
            </a:r>
            <a:r>
              <a:rPr lang="en-US" sz="2600" dirty="0"/>
              <a:t> that returns false if any of the validation tests fail. </a:t>
            </a:r>
          </a:p>
        </p:txBody>
      </p:sp>
      <p:pic>
        <p:nvPicPr>
          <p:cNvPr id="2" name="Picture 1"/>
          <p:cNvPicPr>
            <a:picLocks noChangeAspect="1"/>
          </p:cNvPicPr>
          <p:nvPr/>
        </p:nvPicPr>
        <p:blipFill>
          <a:blip r:embed="rId3"/>
          <a:stretch>
            <a:fillRect/>
          </a:stretch>
        </p:blipFill>
        <p:spPr>
          <a:xfrm>
            <a:off x="7577959" y="1638239"/>
            <a:ext cx="4475405" cy="3207030"/>
          </a:xfrm>
          <a:prstGeom prst="rect">
            <a:avLst/>
          </a:prstGeom>
        </p:spPr>
      </p:pic>
      <p:sp>
        <p:nvSpPr>
          <p:cNvPr id="3" name="Rectangle 2"/>
          <p:cNvSpPr/>
          <p:nvPr/>
        </p:nvSpPr>
        <p:spPr>
          <a:xfrm>
            <a:off x="8135007" y="2207172"/>
            <a:ext cx="2259724" cy="18918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6557725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A0E81D8-51BF-4D82-8F9F-38B4AB63A3B4}"/>
              </a:ext>
            </a:extLst>
          </p:cNvPr>
          <p:cNvSpPr>
            <a:spLocks noGrp="1"/>
          </p:cNvSpPr>
          <p:nvPr>
            <p:ph type="dt" sz="half" idx="10"/>
          </p:nvPr>
        </p:nvSpPr>
        <p:spPr/>
        <p:txBody>
          <a:bodyPr/>
          <a:lstStyle/>
          <a:p>
            <a:fld id="{5DCBE059-FAD7-45D8-8659-E6542D1E092D}" type="datetime1">
              <a:rPr lang="en-US" smtClean="0"/>
              <a:t>2/19/2024</a:t>
            </a:fld>
            <a:endParaRPr lang="en-US" dirty="0"/>
          </a:p>
        </p:txBody>
      </p:sp>
      <p:sp>
        <p:nvSpPr>
          <p:cNvPr id="5" name="Slide Number Placeholder 4">
            <a:extLst>
              <a:ext uri="{FF2B5EF4-FFF2-40B4-BE49-F238E27FC236}">
                <a16:creationId xmlns:a16="http://schemas.microsoft.com/office/drawing/2014/main" id="{0F64A31B-9AD0-44E1-B27B-A51A3D452DC9}"/>
              </a:ext>
            </a:extLst>
          </p:cNvPr>
          <p:cNvSpPr>
            <a:spLocks noGrp="1"/>
          </p:cNvSpPr>
          <p:nvPr>
            <p:ph type="sldNum" sz="quarter" idx="12"/>
          </p:nvPr>
        </p:nvSpPr>
        <p:spPr/>
        <p:txBody>
          <a:bodyPr/>
          <a:lstStyle/>
          <a:p>
            <a:fld id="{CC0149FD-98BB-4821-915B-09C9BFE4B727}" type="slidenum">
              <a:rPr lang="en-US" smtClean="0"/>
              <a:pPr/>
              <a:t>45</a:t>
            </a:fld>
            <a:endParaRPr lang="en-US" dirty="0"/>
          </a:p>
        </p:txBody>
      </p:sp>
      <p:sp>
        <p:nvSpPr>
          <p:cNvPr id="6" name="Title 1">
            <a:extLst>
              <a:ext uri="{FF2B5EF4-FFF2-40B4-BE49-F238E27FC236}">
                <a16:creationId xmlns:a16="http://schemas.microsoft.com/office/drawing/2014/main" id="{F19F8BB0-2F73-44D3-9E55-292B7076D8D6}"/>
              </a:ext>
            </a:extLst>
          </p:cNvPr>
          <p:cNvSpPr>
            <a:spLocks noGrp="1"/>
          </p:cNvSpPr>
          <p:nvPr>
            <p:ph type="title"/>
          </p:nvPr>
        </p:nvSpPr>
        <p:spPr>
          <a:xfrm>
            <a:off x="396763" y="720006"/>
            <a:ext cx="11500269" cy="575433"/>
          </a:xfrm>
        </p:spPr>
        <p:txBody>
          <a:bodyPr>
            <a:noAutofit/>
          </a:bodyPr>
          <a:lstStyle/>
          <a:p>
            <a:r>
              <a:rPr lang="en-US" sz="4000" b="1" dirty="0"/>
              <a:t>Model Binding - 1</a:t>
            </a:r>
          </a:p>
        </p:txBody>
      </p:sp>
      <p:sp>
        <p:nvSpPr>
          <p:cNvPr id="7" name="TextBox 6">
            <a:extLst>
              <a:ext uri="{FF2B5EF4-FFF2-40B4-BE49-F238E27FC236}">
                <a16:creationId xmlns:a16="http://schemas.microsoft.com/office/drawing/2014/main" id="{1A3198B9-F402-4981-B402-A28ED34F543D}"/>
              </a:ext>
            </a:extLst>
          </p:cNvPr>
          <p:cNvSpPr txBox="1"/>
          <p:nvPr/>
        </p:nvSpPr>
        <p:spPr>
          <a:xfrm>
            <a:off x="-49805" y="1563023"/>
            <a:ext cx="12175542" cy="5032147"/>
          </a:xfrm>
          <a:prstGeom prst="rect">
            <a:avLst/>
          </a:prstGeom>
          <a:noFill/>
        </p:spPr>
        <p:txBody>
          <a:bodyPr wrap="square">
            <a:spAutoFit/>
          </a:bodyPr>
          <a:lstStyle/>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dirty="0"/>
              <a:t>Model Binding in Razor Pages is the process that takes values from HTTP requests and maps them to handler method parameters or </a:t>
            </a:r>
            <a:r>
              <a:rPr lang="en-US" sz="2600" dirty="0" err="1"/>
              <a:t>PageModel</a:t>
            </a:r>
            <a:r>
              <a:rPr lang="en-US" sz="2600" dirty="0"/>
              <a:t> properties. </a:t>
            </a:r>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dirty="0"/>
              <a:t>Model binding reduces the need for the developer to manually extract values from the request and then assign them, one by one, to variables or properties for later processing. </a:t>
            </a:r>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dirty="0"/>
              <a:t>This work is repetitive, tedious and error prone, mainly because request values are usually only exposed via string-based indexes. </a:t>
            </a:r>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dirty="0"/>
              <a:t>Model binding approaches:</a:t>
            </a:r>
          </a:p>
          <a:p>
            <a:pPr marL="800100" lvl="1" indent="-342900" algn="just">
              <a:buClr>
                <a:srgbClr val="973735"/>
              </a:buClr>
              <a:buSzPct val="50000"/>
              <a:buFont typeface="Wingdings" pitchFamily="2" charset="2"/>
              <a:buChar char="u"/>
              <a:tabLst>
                <a:tab pos="241300" algn="l"/>
              </a:tabLst>
              <a:defRPr/>
            </a:pPr>
            <a:r>
              <a:rPr lang="en-US" sz="2600" dirty="0"/>
              <a:t>Binding posted form values to Handler Method parameters</a:t>
            </a:r>
          </a:p>
          <a:p>
            <a:pPr marL="800100" lvl="1" indent="-342900" algn="just">
              <a:buClr>
                <a:srgbClr val="973735"/>
              </a:buClr>
              <a:buSzPct val="50000"/>
              <a:buFont typeface="Wingdings" pitchFamily="2" charset="2"/>
              <a:buChar char="u"/>
              <a:tabLst>
                <a:tab pos="241300" algn="l"/>
              </a:tabLst>
              <a:defRPr/>
            </a:pPr>
            <a:r>
              <a:rPr lang="en-US" sz="2600" dirty="0"/>
              <a:t>Binding posted form values to </a:t>
            </a:r>
            <a:r>
              <a:rPr lang="en-US" sz="2600" dirty="0" err="1"/>
              <a:t>PageModel</a:t>
            </a:r>
            <a:r>
              <a:rPr lang="en-US" sz="2600" dirty="0"/>
              <a:t> properties </a:t>
            </a:r>
          </a:p>
        </p:txBody>
      </p:sp>
    </p:spTree>
    <p:extLst>
      <p:ext uri="{BB962C8B-B14F-4D97-AF65-F5344CB8AC3E}">
        <p14:creationId xmlns:p14="http://schemas.microsoft.com/office/powerpoint/2010/main" val="419496700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A0E81D8-51BF-4D82-8F9F-38B4AB63A3B4}"/>
              </a:ext>
            </a:extLst>
          </p:cNvPr>
          <p:cNvSpPr>
            <a:spLocks noGrp="1"/>
          </p:cNvSpPr>
          <p:nvPr>
            <p:ph type="dt" sz="half" idx="10"/>
          </p:nvPr>
        </p:nvSpPr>
        <p:spPr/>
        <p:txBody>
          <a:bodyPr/>
          <a:lstStyle/>
          <a:p>
            <a:fld id="{5DCBE059-FAD7-45D8-8659-E6542D1E092D}" type="datetime1">
              <a:rPr lang="en-US" smtClean="0"/>
              <a:t>2/19/2024</a:t>
            </a:fld>
            <a:endParaRPr lang="en-US" dirty="0"/>
          </a:p>
        </p:txBody>
      </p:sp>
      <p:sp>
        <p:nvSpPr>
          <p:cNvPr id="5" name="Slide Number Placeholder 4">
            <a:extLst>
              <a:ext uri="{FF2B5EF4-FFF2-40B4-BE49-F238E27FC236}">
                <a16:creationId xmlns:a16="http://schemas.microsoft.com/office/drawing/2014/main" id="{0F64A31B-9AD0-44E1-B27B-A51A3D452DC9}"/>
              </a:ext>
            </a:extLst>
          </p:cNvPr>
          <p:cNvSpPr>
            <a:spLocks noGrp="1"/>
          </p:cNvSpPr>
          <p:nvPr>
            <p:ph type="sldNum" sz="quarter" idx="12"/>
          </p:nvPr>
        </p:nvSpPr>
        <p:spPr/>
        <p:txBody>
          <a:bodyPr/>
          <a:lstStyle/>
          <a:p>
            <a:fld id="{CC0149FD-98BB-4821-915B-09C9BFE4B727}" type="slidenum">
              <a:rPr lang="en-US" smtClean="0"/>
              <a:pPr/>
              <a:t>46</a:t>
            </a:fld>
            <a:endParaRPr lang="en-US" dirty="0"/>
          </a:p>
        </p:txBody>
      </p:sp>
      <p:sp>
        <p:nvSpPr>
          <p:cNvPr id="6" name="Title 1">
            <a:extLst>
              <a:ext uri="{FF2B5EF4-FFF2-40B4-BE49-F238E27FC236}">
                <a16:creationId xmlns:a16="http://schemas.microsoft.com/office/drawing/2014/main" id="{F19F8BB0-2F73-44D3-9E55-292B7076D8D6}"/>
              </a:ext>
            </a:extLst>
          </p:cNvPr>
          <p:cNvSpPr>
            <a:spLocks noGrp="1"/>
          </p:cNvSpPr>
          <p:nvPr>
            <p:ph type="title"/>
          </p:nvPr>
        </p:nvSpPr>
        <p:spPr>
          <a:xfrm>
            <a:off x="396763" y="720006"/>
            <a:ext cx="11500269" cy="575433"/>
          </a:xfrm>
        </p:spPr>
        <p:txBody>
          <a:bodyPr>
            <a:noAutofit/>
          </a:bodyPr>
          <a:lstStyle/>
          <a:p>
            <a:r>
              <a:rPr lang="en-US" sz="4000" b="1" dirty="0"/>
              <a:t>Model Binding - 2</a:t>
            </a:r>
          </a:p>
        </p:txBody>
      </p:sp>
      <p:sp>
        <p:nvSpPr>
          <p:cNvPr id="7" name="TextBox 6">
            <a:extLst>
              <a:ext uri="{FF2B5EF4-FFF2-40B4-BE49-F238E27FC236}">
                <a16:creationId xmlns:a16="http://schemas.microsoft.com/office/drawing/2014/main" id="{1A3198B9-F402-4981-B402-A28ED34F543D}"/>
              </a:ext>
            </a:extLst>
          </p:cNvPr>
          <p:cNvSpPr txBox="1"/>
          <p:nvPr/>
        </p:nvSpPr>
        <p:spPr>
          <a:xfrm>
            <a:off x="-49805" y="1563023"/>
            <a:ext cx="12175542" cy="3908762"/>
          </a:xfrm>
          <a:prstGeom prst="rect">
            <a:avLst/>
          </a:prstGeom>
          <a:noFill/>
        </p:spPr>
        <p:txBody>
          <a:bodyPr wrap="square">
            <a:spAutoFit/>
          </a:bodyPr>
          <a:lstStyle/>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i="1" dirty="0"/>
              <a:t>Binding posted form values to Handler Method parameters</a:t>
            </a:r>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dirty="0"/>
              <a:t>The parameters are named after the form fields, and given an appropriate type for the expected data. To see this approach in action, remove the assignment code in the </a:t>
            </a:r>
            <a:r>
              <a:rPr lang="en-US" sz="2600" dirty="0" err="1"/>
              <a:t>OnPost</a:t>
            </a:r>
            <a:r>
              <a:rPr lang="en-US" sz="2600" dirty="0"/>
              <a:t> handler method and add two parameters to the method</a:t>
            </a:r>
          </a:p>
          <a:p>
            <a:pPr marL="800100" lvl="1" indent="-342900" algn="just">
              <a:spcBef>
                <a:spcPts val="600"/>
              </a:spcBef>
              <a:spcAft>
                <a:spcPts val="600"/>
              </a:spcAft>
              <a:buClr>
                <a:srgbClr val="973735"/>
              </a:buClr>
              <a:buSzPct val="50000"/>
              <a:buFont typeface="Wingdings" pitchFamily="2" charset="2"/>
              <a:buChar char="u"/>
              <a:tabLst>
                <a:tab pos="241300" algn="l"/>
              </a:tabLst>
              <a:defRPr/>
            </a:pPr>
            <a:endParaRPr lang="en-US" sz="2600" dirty="0"/>
          </a:p>
          <a:p>
            <a:pPr marL="800100" lvl="1" indent="-342900" algn="just">
              <a:spcBef>
                <a:spcPts val="600"/>
              </a:spcBef>
              <a:spcAft>
                <a:spcPts val="600"/>
              </a:spcAft>
              <a:buClr>
                <a:srgbClr val="973735"/>
              </a:buClr>
              <a:buSzPct val="50000"/>
              <a:buFont typeface="Wingdings" pitchFamily="2" charset="2"/>
              <a:buChar char="u"/>
              <a:tabLst>
                <a:tab pos="241300" algn="l"/>
              </a:tabLst>
              <a:defRPr/>
            </a:pPr>
            <a:endParaRPr lang="en-US" sz="2600" dirty="0"/>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dirty="0"/>
              <a:t>When the form is posted, the Razor Pages framework calls the </a:t>
            </a:r>
            <a:r>
              <a:rPr lang="en-US" sz="2600" dirty="0" err="1"/>
              <a:t>OnPost</a:t>
            </a:r>
            <a:r>
              <a:rPr lang="en-US" sz="2600" dirty="0"/>
              <a:t> method and sees that it has two parameters. </a:t>
            </a:r>
          </a:p>
        </p:txBody>
      </p:sp>
      <p:pic>
        <p:nvPicPr>
          <p:cNvPr id="2" name="Picture 1"/>
          <p:cNvPicPr>
            <a:picLocks noChangeAspect="1"/>
          </p:cNvPicPr>
          <p:nvPr/>
        </p:nvPicPr>
        <p:blipFill>
          <a:blip r:embed="rId3"/>
          <a:stretch>
            <a:fillRect/>
          </a:stretch>
        </p:blipFill>
        <p:spPr>
          <a:xfrm>
            <a:off x="314982" y="3447638"/>
            <a:ext cx="8944631" cy="1148446"/>
          </a:xfrm>
          <a:prstGeom prst="rect">
            <a:avLst/>
          </a:prstGeom>
        </p:spPr>
      </p:pic>
    </p:spTree>
    <p:extLst>
      <p:ext uri="{BB962C8B-B14F-4D97-AF65-F5344CB8AC3E}">
        <p14:creationId xmlns:p14="http://schemas.microsoft.com/office/powerpoint/2010/main" val="233038674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A0E81D8-51BF-4D82-8F9F-38B4AB63A3B4}"/>
              </a:ext>
            </a:extLst>
          </p:cNvPr>
          <p:cNvSpPr>
            <a:spLocks noGrp="1"/>
          </p:cNvSpPr>
          <p:nvPr>
            <p:ph type="dt" sz="half" idx="10"/>
          </p:nvPr>
        </p:nvSpPr>
        <p:spPr/>
        <p:txBody>
          <a:bodyPr/>
          <a:lstStyle/>
          <a:p>
            <a:fld id="{5DCBE059-FAD7-45D8-8659-E6542D1E092D}" type="datetime1">
              <a:rPr lang="en-US" smtClean="0"/>
              <a:t>2/19/2024</a:t>
            </a:fld>
            <a:endParaRPr lang="en-US" dirty="0"/>
          </a:p>
        </p:txBody>
      </p:sp>
      <p:sp>
        <p:nvSpPr>
          <p:cNvPr id="5" name="Slide Number Placeholder 4">
            <a:extLst>
              <a:ext uri="{FF2B5EF4-FFF2-40B4-BE49-F238E27FC236}">
                <a16:creationId xmlns:a16="http://schemas.microsoft.com/office/drawing/2014/main" id="{0F64A31B-9AD0-44E1-B27B-A51A3D452DC9}"/>
              </a:ext>
            </a:extLst>
          </p:cNvPr>
          <p:cNvSpPr>
            <a:spLocks noGrp="1"/>
          </p:cNvSpPr>
          <p:nvPr>
            <p:ph type="sldNum" sz="quarter" idx="12"/>
          </p:nvPr>
        </p:nvSpPr>
        <p:spPr/>
        <p:txBody>
          <a:bodyPr/>
          <a:lstStyle/>
          <a:p>
            <a:fld id="{CC0149FD-98BB-4821-915B-09C9BFE4B727}" type="slidenum">
              <a:rPr lang="en-US" smtClean="0"/>
              <a:pPr/>
              <a:t>47</a:t>
            </a:fld>
            <a:endParaRPr lang="en-US" dirty="0"/>
          </a:p>
        </p:txBody>
      </p:sp>
      <p:sp>
        <p:nvSpPr>
          <p:cNvPr id="6" name="Title 1">
            <a:extLst>
              <a:ext uri="{FF2B5EF4-FFF2-40B4-BE49-F238E27FC236}">
                <a16:creationId xmlns:a16="http://schemas.microsoft.com/office/drawing/2014/main" id="{F19F8BB0-2F73-44D3-9E55-292B7076D8D6}"/>
              </a:ext>
            </a:extLst>
          </p:cNvPr>
          <p:cNvSpPr>
            <a:spLocks noGrp="1"/>
          </p:cNvSpPr>
          <p:nvPr>
            <p:ph type="title"/>
          </p:nvPr>
        </p:nvSpPr>
        <p:spPr>
          <a:xfrm>
            <a:off x="396763" y="720006"/>
            <a:ext cx="11500269" cy="575433"/>
          </a:xfrm>
        </p:spPr>
        <p:txBody>
          <a:bodyPr>
            <a:noAutofit/>
          </a:bodyPr>
          <a:lstStyle/>
          <a:p>
            <a:r>
              <a:rPr lang="en-US" sz="4000" b="1" dirty="0"/>
              <a:t>Model Binding - 3</a:t>
            </a:r>
          </a:p>
        </p:txBody>
      </p:sp>
      <p:sp>
        <p:nvSpPr>
          <p:cNvPr id="7" name="TextBox 6">
            <a:extLst>
              <a:ext uri="{FF2B5EF4-FFF2-40B4-BE49-F238E27FC236}">
                <a16:creationId xmlns:a16="http://schemas.microsoft.com/office/drawing/2014/main" id="{1A3198B9-F402-4981-B402-A28ED34F543D}"/>
              </a:ext>
            </a:extLst>
          </p:cNvPr>
          <p:cNvSpPr txBox="1"/>
          <p:nvPr/>
        </p:nvSpPr>
        <p:spPr>
          <a:xfrm>
            <a:off x="-49805" y="1563023"/>
            <a:ext cx="12175542" cy="3200876"/>
          </a:xfrm>
          <a:prstGeom prst="rect">
            <a:avLst/>
          </a:prstGeom>
          <a:noFill/>
        </p:spPr>
        <p:txBody>
          <a:bodyPr wrap="square">
            <a:spAutoFit/>
          </a:bodyPr>
          <a:lstStyle/>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i="1" dirty="0"/>
              <a:t>Binding posted form values to </a:t>
            </a:r>
            <a:r>
              <a:rPr lang="en-US" sz="2600" i="1" dirty="0" err="1"/>
              <a:t>PageModel</a:t>
            </a:r>
            <a:r>
              <a:rPr lang="en-US" sz="2600" i="1" dirty="0"/>
              <a:t> properties</a:t>
            </a:r>
            <a:r>
              <a:rPr lang="en-US" sz="2600" dirty="0"/>
              <a:t> </a:t>
            </a:r>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dirty="0"/>
              <a:t>This approach is more suitable if you need to access the values outside of the handler method (for display on the page or binding to tag helpers), or if you prefer to work in a strongly typed manner within the Razor content page. </a:t>
            </a:r>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dirty="0"/>
              <a:t>This approach involves adding public properties to the </a:t>
            </a:r>
            <a:r>
              <a:rPr lang="en-US" sz="2600" dirty="0" err="1"/>
              <a:t>PageModel</a:t>
            </a:r>
            <a:r>
              <a:rPr lang="en-US" sz="2600" dirty="0"/>
              <a:t> (or to a @functions block if you don't want to use the </a:t>
            </a:r>
            <a:r>
              <a:rPr lang="en-US" sz="2600" dirty="0" err="1"/>
              <a:t>PageModel</a:t>
            </a:r>
            <a:r>
              <a:rPr lang="en-US" sz="2600" dirty="0"/>
              <a:t> approach) and then decorating them with the </a:t>
            </a:r>
            <a:r>
              <a:rPr lang="en-US" sz="2600" dirty="0" err="1"/>
              <a:t>BindProperty</a:t>
            </a:r>
            <a:r>
              <a:rPr lang="en-US" sz="2600" dirty="0"/>
              <a:t> attribute. </a:t>
            </a:r>
          </a:p>
        </p:txBody>
      </p:sp>
    </p:spTree>
    <p:extLst>
      <p:ext uri="{BB962C8B-B14F-4D97-AF65-F5344CB8AC3E}">
        <p14:creationId xmlns:p14="http://schemas.microsoft.com/office/powerpoint/2010/main" val="403089534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A0E81D8-51BF-4D82-8F9F-38B4AB63A3B4}"/>
              </a:ext>
            </a:extLst>
          </p:cNvPr>
          <p:cNvSpPr>
            <a:spLocks noGrp="1"/>
          </p:cNvSpPr>
          <p:nvPr>
            <p:ph type="dt" sz="half" idx="10"/>
          </p:nvPr>
        </p:nvSpPr>
        <p:spPr/>
        <p:txBody>
          <a:bodyPr/>
          <a:lstStyle/>
          <a:p>
            <a:fld id="{5DCBE059-FAD7-45D8-8659-E6542D1E092D}" type="datetime1">
              <a:rPr lang="en-US" smtClean="0"/>
              <a:t>2/19/2024</a:t>
            </a:fld>
            <a:endParaRPr lang="en-US" dirty="0"/>
          </a:p>
        </p:txBody>
      </p:sp>
      <p:sp>
        <p:nvSpPr>
          <p:cNvPr id="5" name="Slide Number Placeholder 4">
            <a:extLst>
              <a:ext uri="{FF2B5EF4-FFF2-40B4-BE49-F238E27FC236}">
                <a16:creationId xmlns:a16="http://schemas.microsoft.com/office/drawing/2014/main" id="{0F64A31B-9AD0-44E1-B27B-A51A3D452DC9}"/>
              </a:ext>
            </a:extLst>
          </p:cNvPr>
          <p:cNvSpPr>
            <a:spLocks noGrp="1"/>
          </p:cNvSpPr>
          <p:nvPr>
            <p:ph type="sldNum" sz="quarter" idx="12"/>
          </p:nvPr>
        </p:nvSpPr>
        <p:spPr/>
        <p:txBody>
          <a:bodyPr/>
          <a:lstStyle/>
          <a:p>
            <a:fld id="{CC0149FD-98BB-4821-915B-09C9BFE4B727}" type="slidenum">
              <a:rPr lang="en-US" smtClean="0"/>
              <a:pPr/>
              <a:t>48</a:t>
            </a:fld>
            <a:endParaRPr lang="en-US" dirty="0"/>
          </a:p>
        </p:txBody>
      </p:sp>
      <p:sp>
        <p:nvSpPr>
          <p:cNvPr id="6" name="Title 1">
            <a:extLst>
              <a:ext uri="{FF2B5EF4-FFF2-40B4-BE49-F238E27FC236}">
                <a16:creationId xmlns:a16="http://schemas.microsoft.com/office/drawing/2014/main" id="{F19F8BB0-2F73-44D3-9E55-292B7076D8D6}"/>
              </a:ext>
            </a:extLst>
          </p:cNvPr>
          <p:cNvSpPr>
            <a:spLocks noGrp="1"/>
          </p:cNvSpPr>
          <p:nvPr>
            <p:ph type="title"/>
          </p:nvPr>
        </p:nvSpPr>
        <p:spPr>
          <a:xfrm>
            <a:off x="396763" y="720006"/>
            <a:ext cx="11500269" cy="575433"/>
          </a:xfrm>
        </p:spPr>
        <p:txBody>
          <a:bodyPr>
            <a:noAutofit/>
          </a:bodyPr>
          <a:lstStyle/>
          <a:p>
            <a:r>
              <a:rPr lang="en-US" sz="4000" b="1" dirty="0"/>
              <a:t>Model Binding - 4</a:t>
            </a:r>
          </a:p>
        </p:txBody>
      </p:sp>
      <p:sp>
        <p:nvSpPr>
          <p:cNvPr id="7" name="TextBox 6">
            <a:extLst>
              <a:ext uri="{FF2B5EF4-FFF2-40B4-BE49-F238E27FC236}">
                <a16:creationId xmlns:a16="http://schemas.microsoft.com/office/drawing/2014/main" id="{1A3198B9-F402-4981-B402-A28ED34F543D}"/>
              </a:ext>
            </a:extLst>
          </p:cNvPr>
          <p:cNvSpPr txBox="1"/>
          <p:nvPr/>
        </p:nvSpPr>
        <p:spPr>
          <a:xfrm>
            <a:off x="-49805" y="1563023"/>
            <a:ext cx="12175542" cy="492443"/>
          </a:xfrm>
          <a:prstGeom prst="rect">
            <a:avLst/>
          </a:prstGeom>
          <a:noFill/>
        </p:spPr>
        <p:txBody>
          <a:bodyPr wrap="square">
            <a:spAutoFit/>
          </a:bodyPr>
          <a:lstStyle/>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i="1" dirty="0"/>
              <a:t>Binding posted form values to </a:t>
            </a:r>
            <a:r>
              <a:rPr lang="en-US" sz="2600" i="1" dirty="0" err="1"/>
              <a:t>PageModel</a:t>
            </a:r>
            <a:r>
              <a:rPr lang="en-US" sz="2600" i="1" dirty="0"/>
              <a:t> properties</a:t>
            </a:r>
            <a:r>
              <a:rPr lang="en-US" sz="2600" dirty="0"/>
              <a:t> (contd.)</a:t>
            </a:r>
          </a:p>
        </p:txBody>
      </p:sp>
      <p:pic>
        <p:nvPicPr>
          <p:cNvPr id="3" name="Picture 2"/>
          <p:cNvPicPr>
            <a:picLocks noChangeAspect="1"/>
          </p:cNvPicPr>
          <p:nvPr/>
        </p:nvPicPr>
        <p:blipFill>
          <a:blip r:embed="rId3"/>
          <a:stretch>
            <a:fillRect/>
          </a:stretch>
        </p:blipFill>
        <p:spPr>
          <a:xfrm>
            <a:off x="0" y="2009299"/>
            <a:ext cx="7724775" cy="3457575"/>
          </a:xfrm>
          <a:prstGeom prst="rect">
            <a:avLst/>
          </a:prstGeom>
        </p:spPr>
      </p:pic>
      <p:pic>
        <p:nvPicPr>
          <p:cNvPr id="8" name="Picture 7"/>
          <p:cNvPicPr>
            <a:picLocks noChangeAspect="1"/>
          </p:cNvPicPr>
          <p:nvPr/>
        </p:nvPicPr>
        <p:blipFill>
          <a:blip r:embed="rId4"/>
          <a:stretch>
            <a:fillRect/>
          </a:stretch>
        </p:blipFill>
        <p:spPr>
          <a:xfrm>
            <a:off x="4172257" y="2968181"/>
            <a:ext cx="7724775" cy="3429000"/>
          </a:xfrm>
          <a:prstGeom prst="rect">
            <a:avLst/>
          </a:prstGeom>
        </p:spPr>
      </p:pic>
      <p:sp>
        <p:nvSpPr>
          <p:cNvPr id="9" name="Rectangle 8"/>
          <p:cNvSpPr/>
          <p:nvPr/>
        </p:nvSpPr>
        <p:spPr>
          <a:xfrm>
            <a:off x="396763" y="2968181"/>
            <a:ext cx="1411017" cy="32582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396763" y="2476595"/>
            <a:ext cx="1400506" cy="25164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4259150" y="3042653"/>
            <a:ext cx="1524000" cy="25134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4466669" y="3724028"/>
            <a:ext cx="3142593" cy="52551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8842307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A0E81D8-51BF-4D82-8F9F-38B4AB63A3B4}"/>
              </a:ext>
            </a:extLst>
          </p:cNvPr>
          <p:cNvSpPr>
            <a:spLocks noGrp="1"/>
          </p:cNvSpPr>
          <p:nvPr>
            <p:ph type="dt" sz="half" idx="10"/>
          </p:nvPr>
        </p:nvSpPr>
        <p:spPr/>
        <p:txBody>
          <a:bodyPr/>
          <a:lstStyle/>
          <a:p>
            <a:fld id="{5DCBE059-FAD7-45D8-8659-E6542D1E092D}" type="datetime1">
              <a:rPr lang="en-US" smtClean="0"/>
              <a:t>2/19/2024</a:t>
            </a:fld>
            <a:endParaRPr lang="en-US" dirty="0"/>
          </a:p>
        </p:txBody>
      </p:sp>
      <p:sp>
        <p:nvSpPr>
          <p:cNvPr id="5" name="Slide Number Placeholder 4">
            <a:extLst>
              <a:ext uri="{FF2B5EF4-FFF2-40B4-BE49-F238E27FC236}">
                <a16:creationId xmlns:a16="http://schemas.microsoft.com/office/drawing/2014/main" id="{0F64A31B-9AD0-44E1-B27B-A51A3D452DC9}"/>
              </a:ext>
            </a:extLst>
          </p:cNvPr>
          <p:cNvSpPr>
            <a:spLocks noGrp="1"/>
          </p:cNvSpPr>
          <p:nvPr>
            <p:ph type="sldNum" sz="quarter" idx="12"/>
          </p:nvPr>
        </p:nvSpPr>
        <p:spPr/>
        <p:txBody>
          <a:bodyPr/>
          <a:lstStyle/>
          <a:p>
            <a:fld id="{CC0149FD-98BB-4821-915B-09C9BFE4B727}" type="slidenum">
              <a:rPr lang="en-US" smtClean="0"/>
              <a:pPr/>
              <a:t>49</a:t>
            </a:fld>
            <a:endParaRPr lang="en-US" dirty="0"/>
          </a:p>
        </p:txBody>
      </p:sp>
      <p:sp>
        <p:nvSpPr>
          <p:cNvPr id="6" name="Title 1">
            <a:extLst>
              <a:ext uri="{FF2B5EF4-FFF2-40B4-BE49-F238E27FC236}">
                <a16:creationId xmlns:a16="http://schemas.microsoft.com/office/drawing/2014/main" id="{F19F8BB0-2F73-44D3-9E55-292B7076D8D6}"/>
              </a:ext>
            </a:extLst>
          </p:cNvPr>
          <p:cNvSpPr>
            <a:spLocks noGrp="1"/>
          </p:cNvSpPr>
          <p:nvPr>
            <p:ph type="title"/>
          </p:nvPr>
        </p:nvSpPr>
        <p:spPr>
          <a:xfrm>
            <a:off x="396763" y="720006"/>
            <a:ext cx="11500269" cy="575433"/>
          </a:xfrm>
        </p:spPr>
        <p:txBody>
          <a:bodyPr>
            <a:noAutofit/>
          </a:bodyPr>
          <a:lstStyle/>
          <a:p>
            <a:r>
              <a:rPr lang="en-US" sz="4000" b="1" dirty="0"/>
              <a:t>State Management in Razor Pages - 1</a:t>
            </a:r>
          </a:p>
        </p:txBody>
      </p:sp>
      <p:sp>
        <p:nvSpPr>
          <p:cNvPr id="7" name="TextBox 6">
            <a:extLst>
              <a:ext uri="{FF2B5EF4-FFF2-40B4-BE49-F238E27FC236}">
                <a16:creationId xmlns:a16="http://schemas.microsoft.com/office/drawing/2014/main" id="{1A3198B9-F402-4981-B402-A28ED34F543D}"/>
              </a:ext>
            </a:extLst>
          </p:cNvPr>
          <p:cNvSpPr txBox="1"/>
          <p:nvPr/>
        </p:nvSpPr>
        <p:spPr>
          <a:xfrm>
            <a:off x="-49805" y="1563023"/>
            <a:ext cx="12175542" cy="4324261"/>
          </a:xfrm>
          <a:prstGeom prst="rect">
            <a:avLst/>
          </a:prstGeom>
          <a:noFill/>
        </p:spPr>
        <p:txBody>
          <a:bodyPr wrap="square">
            <a:spAutoFit/>
          </a:bodyPr>
          <a:lstStyle/>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dirty="0"/>
              <a:t>Managing state in Razor Pages is the process of retaining user or application-related data over the duration of a number of requests.</a:t>
            </a:r>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dirty="0"/>
              <a:t>Razor Pages, along with its underlying MVC framework provides a number of mechanisms for retaining information (or state) across requests, each with its benefits and drawbacks:</a:t>
            </a:r>
          </a:p>
          <a:p>
            <a:pPr marL="800100" lvl="1" indent="-342900" algn="just">
              <a:buClr>
                <a:srgbClr val="973735"/>
              </a:buClr>
              <a:buSzPct val="50000"/>
              <a:buFont typeface="Wingdings" pitchFamily="2" charset="2"/>
              <a:buChar char="u"/>
              <a:tabLst>
                <a:tab pos="241300" algn="l"/>
              </a:tabLst>
              <a:defRPr/>
            </a:pPr>
            <a:r>
              <a:rPr lang="en-US" sz="2600" dirty="0"/>
              <a:t>Hidden Form Fields</a:t>
            </a:r>
          </a:p>
          <a:p>
            <a:pPr marL="800100" lvl="1" indent="-342900" algn="just">
              <a:buClr>
                <a:srgbClr val="973735"/>
              </a:buClr>
              <a:buSzPct val="50000"/>
              <a:buFont typeface="Wingdings" pitchFamily="2" charset="2"/>
              <a:buChar char="u"/>
              <a:tabLst>
                <a:tab pos="241300" algn="l"/>
              </a:tabLst>
              <a:defRPr/>
            </a:pPr>
            <a:r>
              <a:rPr lang="en-US" sz="2600" dirty="0"/>
              <a:t>Query Strings</a:t>
            </a:r>
          </a:p>
          <a:p>
            <a:pPr marL="800100" lvl="1" indent="-342900" algn="just">
              <a:buClr>
                <a:srgbClr val="973735"/>
              </a:buClr>
              <a:buSzPct val="50000"/>
              <a:buFont typeface="Wingdings" pitchFamily="2" charset="2"/>
              <a:buChar char="u"/>
              <a:tabLst>
                <a:tab pos="241300" algn="l"/>
              </a:tabLst>
              <a:defRPr/>
            </a:pPr>
            <a:r>
              <a:rPr lang="en-US" sz="2600" dirty="0"/>
              <a:t>Route Data</a:t>
            </a:r>
          </a:p>
          <a:p>
            <a:pPr marL="800100" lvl="1" indent="-342900" algn="just">
              <a:buClr>
                <a:srgbClr val="973735"/>
              </a:buClr>
              <a:buSzPct val="50000"/>
              <a:buFont typeface="Wingdings" pitchFamily="2" charset="2"/>
              <a:buChar char="u"/>
              <a:tabLst>
                <a:tab pos="241300" algn="l"/>
              </a:tabLst>
              <a:defRPr/>
            </a:pPr>
            <a:r>
              <a:rPr lang="en-US" sz="2600" dirty="0"/>
              <a:t>Cookies</a:t>
            </a:r>
          </a:p>
          <a:p>
            <a:pPr marL="800100" lvl="1" indent="-342900" algn="just">
              <a:buClr>
                <a:srgbClr val="973735"/>
              </a:buClr>
              <a:buSzPct val="50000"/>
              <a:buFont typeface="Wingdings" pitchFamily="2" charset="2"/>
              <a:buChar char="u"/>
              <a:tabLst>
                <a:tab pos="241300" algn="l"/>
              </a:tabLst>
              <a:defRPr/>
            </a:pPr>
            <a:r>
              <a:rPr lang="en-US" sz="2600" dirty="0" err="1"/>
              <a:t>TempData</a:t>
            </a:r>
            <a:r>
              <a:rPr lang="en-US" sz="2600" dirty="0"/>
              <a:t>, Session Variables, Application Variables</a:t>
            </a:r>
            <a:r>
              <a:rPr lang="en-US" sz="2600"/>
              <a:t>, Caching</a:t>
            </a:r>
            <a:endParaRPr lang="en-US" sz="2600" dirty="0"/>
          </a:p>
        </p:txBody>
      </p:sp>
    </p:spTree>
    <p:extLst>
      <p:ext uri="{BB962C8B-B14F-4D97-AF65-F5344CB8AC3E}">
        <p14:creationId xmlns:p14="http://schemas.microsoft.com/office/powerpoint/2010/main" val="734654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2/19/2024</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5</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3" y="720006"/>
            <a:ext cx="11500269" cy="575433"/>
          </a:xfrm>
        </p:spPr>
        <p:txBody>
          <a:bodyPr>
            <a:noAutofit/>
          </a:bodyPr>
          <a:lstStyle/>
          <a:p>
            <a:r>
              <a:rPr lang="en-US" sz="4000" b="1" dirty="0"/>
              <a:t>Razor Pages</a:t>
            </a:r>
          </a:p>
        </p:txBody>
      </p:sp>
      <p:sp>
        <p:nvSpPr>
          <p:cNvPr id="6" name="TextBox 5">
            <a:extLst>
              <a:ext uri="{FF2B5EF4-FFF2-40B4-BE49-F238E27FC236}">
                <a16:creationId xmlns:a16="http://schemas.microsoft.com/office/drawing/2014/main" id="{DC40B99B-89B9-4DBA-B286-85BE9A31140F}"/>
              </a:ext>
            </a:extLst>
          </p:cNvPr>
          <p:cNvSpPr txBox="1"/>
          <p:nvPr/>
        </p:nvSpPr>
        <p:spPr>
          <a:xfrm>
            <a:off x="-64546" y="1391021"/>
            <a:ext cx="12220689" cy="4632037"/>
          </a:xfrm>
          <a:prstGeom prst="rect">
            <a:avLst/>
          </a:prstGeom>
          <a:noFill/>
        </p:spPr>
        <p:txBody>
          <a:bodyPr wrap="square">
            <a:spAutoFit/>
          </a:bodyPr>
          <a:lstStyle/>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dirty="0">
                <a:solidFill>
                  <a:srgbClr val="111111"/>
                </a:solidFill>
                <a:latin typeface="+mj-lt"/>
              </a:rPr>
              <a:t>Razor is a markup syntax for embedding server-based code into webpages.</a:t>
            </a:r>
          </a:p>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dirty="0">
                <a:solidFill>
                  <a:srgbClr val="111111"/>
                </a:solidFill>
                <a:latin typeface="+mj-lt"/>
              </a:rPr>
              <a:t>The Razor syntax consists of Razor markup, C#, and HTML. Files containing Razor generally have a .</a:t>
            </a:r>
            <a:r>
              <a:rPr lang="en-US" sz="2600" dirty="0" err="1">
                <a:solidFill>
                  <a:srgbClr val="111111"/>
                </a:solidFill>
                <a:latin typeface="+mj-lt"/>
              </a:rPr>
              <a:t>cshtml</a:t>
            </a:r>
            <a:r>
              <a:rPr lang="en-US" sz="2600" dirty="0">
                <a:solidFill>
                  <a:srgbClr val="111111"/>
                </a:solidFill>
                <a:latin typeface="+mj-lt"/>
              </a:rPr>
              <a:t> file extension.</a:t>
            </a:r>
          </a:p>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dirty="0">
                <a:solidFill>
                  <a:srgbClr val="111111"/>
                </a:solidFill>
                <a:latin typeface="+mj-lt"/>
              </a:rPr>
              <a:t>The default Razor language is HTML. Rendering HTML from Razor markup is no different than rendering HTML from an HTML file. HTML markup in .</a:t>
            </a:r>
            <a:r>
              <a:rPr lang="en-US" sz="2600" dirty="0" err="1">
                <a:solidFill>
                  <a:srgbClr val="111111"/>
                </a:solidFill>
                <a:latin typeface="+mj-lt"/>
              </a:rPr>
              <a:t>cshtml</a:t>
            </a:r>
            <a:endParaRPr lang="en-US" sz="2600" dirty="0">
              <a:solidFill>
                <a:srgbClr val="111111"/>
              </a:solidFill>
              <a:latin typeface="+mj-lt"/>
            </a:endParaRPr>
          </a:p>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dirty="0">
                <a:solidFill>
                  <a:srgbClr val="111111"/>
                </a:solidFill>
                <a:latin typeface="+mj-lt"/>
              </a:rPr>
              <a:t>Razor files is rendered by the server unchanged.</a:t>
            </a:r>
          </a:p>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dirty="0">
                <a:solidFill>
                  <a:srgbClr val="111111"/>
                </a:solidFill>
                <a:latin typeface="+mj-lt"/>
              </a:rPr>
              <a:t>Different types of ASP.NET Razor</a:t>
            </a:r>
          </a:p>
          <a:p>
            <a:pPr marL="800100" lvl="1" indent="-342900" algn="just">
              <a:spcBef>
                <a:spcPts val="300"/>
              </a:spcBef>
              <a:spcAft>
                <a:spcPts val="300"/>
              </a:spcAft>
              <a:buClr>
                <a:srgbClr val="973735"/>
              </a:buClr>
              <a:buSzPct val="50000"/>
              <a:buFont typeface="Wingdings" pitchFamily="2" charset="2"/>
              <a:buChar char="u"/>
              <a:tabLst>
                <a:tab pos="241300" algn="l"/>
              </a:tabLst>
              <a:defRPr/>
            </a:pPr>
            <a:r>
              <a:rPr lang="en-US" sz="2600" dirty="0">
                <a:solidFill>
                  <a:srgbClr val="111111"/>
                </a:solidFill>
                <a:latin typeface="+mj-lt"/>
              </a:rPr>
              <a:t>Razor Page (Single Page Model) – Demo1.cshtml</a:t>
            </a:r>
          </a:p>
          <a:p>
            <a:pPr marL="800100" lvl="1" indent="-342900" algn="just">
              <a:spcBef>
                <a:spcPts val="300"/>
              </a:spcBef>
              <a:spcAft>
                <a:spcPts val="300"/>
              </a:spcAft>
              <a:buClr>
                <a:srgbClr val="973735"/>
              </a:buClr>
              <a:buSzPct val="50000"/>
              <a:buFont typeface="Wingdings" pitchFamily="2" charset="2"/>
              <a:buChar char="u"/>
              <a:tabLst>
                <a:tab pos="241300" algn="l"/>
              </a:tabLst>
              <a:defRPr/>
            </a:pPr>
            <a:r>
              <a:rPr lang="en-US" sz="2600" dirty="0">
                <a:solidFill>
                  <a:srgbClr val="111111"/>
                </a:solidFill>
                <a:latin typeface="+mj-lt"/>
              </a:rPr>
              <a:t>Razor Page (with Page Model) – Demo2.cshtml + Demo2.cshtml.cs</a:t>
            </a:r>
          </a:p>
          <a:p>
            <a:pPr marL="800100" lvl="1" indent="-342900" algn="just">
              <a:spcBef>
                <a:spcPts val="300"/>
              </a:spcBef>
              <a:spcAft>
                <a:spcPts val="300"/>
              </a:spcAft>
              <a:buClr>
                <a:srgbClr val="973735"/>
              </a:buClr>
              <a:buSzPct val="50000"/>
              <a:buFont typeface="Wingdings" pitchFamily="2" charset="2"/>
              <a:buChar char="u"/>
              <a:tabLst>
                <a:tab pos="241300" algn="l"/>
              </a:tabLst>
              <a:defRPr/>
            </a:pPr>
            <a:r>
              <a:rPr lang="en-US" sz="2600" dirty="0">
                <a:solidFill>
                  <a:srgbClr val="111111"/>
                </a:solidFill>
                <a:latin typeface="+mj-lt"/>
              </a:rPr>
              <a:t>Razor with MVC</a:t>
            </a:r>
          </a:p>
        </p:txBody>
      </p:sp>
    </p:spTree>
    <p:extLst>
      <p:ext uri="{BB962C8B-B14F-4D97-AF65-F5344CB8AC3E}">
        <p14:creationId xmlns:p14="http://schemas.microsoft.com/office/powerpoint/2010/main" val="101047280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A0E81D8-51BF-4D82-8F9F-38B4AB63A3B4}"/>
              </a:ext>
            </a:extLst>
          </p:cNvPr>
          <p:cNvSpPr>
            <a:spLocks noGrp="1"/>
          </p:cNvSpPr>
          <p:nvPr>
            <p:ph type="dt" sz="half" idx="10"/>
          </p:nvPr>
        </p:nvSpPr>
        <p:spPr/>
        <p:txBody>
          <a:bodyPr/>
          <a:lstStyle/>
          <a:p>
            <a:fld id="{5DCBE059-FAD7-45D8-8659-E6542D1E092D}" type="datetime1">
              <a:rPr lang="en-US" smtClean="0"/>
              <a:t>2/19/2024</a:t>
            </a:fld>
            <a:endParaRPr lang="en-US" dirty="0"/>
          </a:p>
        </p:txBody>
      </p:sp>
      <p:sp>
        <p:nvSpPr>
          <p:cNvPr id="5" name="Slide Number Placeholder 4">
            <a:extLst>
              <a:ext uri="{FF2B5EF4-FFF2-40B4-BE49-F238E27FC236}">
                <a16:creationId xmlns:a16="http://schemas.microsoft.com/office/drawing/2014/main" id="{0F64A31B-9AD0-44E1-B27B-A51A3D452DC9}"/>
              </a:ext>
            </a:extLst>
          </p:cNvPr>
          <p:cNvSpPr>
            <a:spLocks noGrp="1"/>
          </p:cNvSpPr>
          <p:nvPr>
            <p:ph type="sldNum" sz="quarter" idx="12"/>
          </p:nvPr>
        </p:nvSpPr>
        <p:spPr/>
        <p:txBody>
          <a:bodyPr/>
          <a:lstStyle/>
          <a:p>
            <a:fld id="{CC0149FD-98BB-4821-915B-09C9BFE4B727}" type="slidenum">
              <a:rPr lang="en-US" smtClean="0"/>
              <a:pPr/>
              <a:t>50</a:t>
            </a:fld>
            <a:endParaRPr lang="en-US" dirty="0"/>
          </a:p>
        </p:txBody>
      </p:sp>
      <p:sp>
        <p:nvSpPr>
          <p:cNvPr id="6" name="Title 1">
            <a:extLst>
              <a:ext uri="{FF2B5EF4-FFF2-40B4-BE49-F238E27FC236}">
                <a16:creationId xmlns:a16="http://schemas.microsoft.com/office/drawing/2014/main" id="{F19F8BB0-2F73-44D3-9E55-292B7076D8D6}"/>
              </a:ext>
            </a:extLst>
          </p:cNvPr>
          <p:cNvSpPr>
            <a:spLocks noGrp="1"/>
          </p:cNvSpPr>
          <p:nvPr>
            <p:ph type="title"/>
          </p:nvPr>
        </p:nvSpPr>
        <p:spPr>
          <a:xfrm>
            <a:off x="396763" y="720006"/>
            <a:ext cx="11500269" cy="575433"/>
          </a:xfrm>
        </p:spPr>
        <p:txBody>
          <a:bodyPr>
            <a:noAutofit/>
          </a:bodyPr>
          <a:lstStyle/>
          <a:p>
            <a:r>
              <a:rPr lang="en-US" sz="4000" b="1" dirty="0"/>
              <a:t>State Management in Razor Pages - 2</a:t>
            </a:r>
          </a:p>
        </p:txBody>
      </p:sp>
      <p:sp>
        <p:nvSpPr>
          <p:cNvPr id="7" name="TextBox 6">
            <a:extLst>
              <a:ext uri="{FF2B5EF4-FFF2-40B4-BE49-F238E27FC236}">
                <a16:creationId xmlns:a16="http://schemas.microsoft.com/office/drawing/2014/main" id="{1A3198B9-F402-4981-B402-A28ED34F543D}"/>
              </a:ext>
            </a:extLst>
          </p:cNvPr>
          <p:cNvSpPr txBox="1"/>
          <p:nvPr/>
        </p:nvSpPr>
        <p:spPr>
          <a:xfrm>
            <a:off x="-49805" y="1563023"/>
            <a:ext cx="12175542" cy="3200876"/>
          </a:xfrm>
          <a:prstGeom prst="rect">
            <a:avLst/>
          </a:prstGeom>
          <a:noFill/>
        </p:spPr>
        <p:txBody>
          <a:bodyPr wrap="square">
            <a:spAutoFit/>
          </a:bodyPr>
          <a:lstStyle/>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dirty="0"/>
              <a:t>Session state is a mechanism that enables you to store and retrieve user specific values temporarily. These values can be stored for the duration of the visitor's session on your site. </a:t>
            </a:r>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dirty="0"/>
              <a:t>Session management in ASP.NET Core is included in the </a:t>
            </a:r>
            <a:r>
              <a:rPr lang="en-US" sz="2600" i="1" dirty="0" err="1"/>
              <a:t>Microsoft.AspNetCore.All</a:t>
            </a:r>
            <a:r>
              <a:rPr lang="en-US" sz="2600" dirty="0"/>
              <a:t> </a:t>
            </a:r>
            <a:r>
              <a:rPr lang="en-US" sz="2600" dirty="0" err="1"/>
              <a:t>metapackage</a:t>
            </a:r>
            <a:r>
              <a:rPr lang="en-US" sz="2600" dirty="0"/>
              <a:t>, but is not enabled by default. Must enable Session State in the Startup file.</a:t>
            </a:r>
          </a:p>
          <a:p>
            <a:pPr marL="342900" indent="-342900" algn="just">
              <a:spcBef>
                <a:spcPts val="600"/>
              </a:spcBef>
              <a:spcAft>
                <a:spcPts val="600"/>
              </a:spcAft>
              <a:buClr>
                <a:srgbClr val="973735"/>
              </a:buClr>
              <a:buSzPct val="50000"/>
              <a:buFont typeface="Wingdings" pitchFamily="2" charset="2"/>
              <a:buChar char="u"/>
              <a:tabLst>
                <a:tab pos="241300" algn="l"/>
              </a:tabLst>
              <a:defRPr/>
            </a:pPr>
            <a:endParaRPr lang="en-US" sz="2600" dirty="0"/>
          </a:p>
        </p:txBody>
      </p:sp>
      <p:pic>
        <p:nvPicPr>
          <p:cNvPr id="2" name="Picture 1"/>
          <p:cNvPicPr>
            <a:picLocks noChangeAspect="1"/>
          </p:cNvPicPr>
          <p:nvPr/>
        </p:nvPicPr>
        <p:blipFill>
          <a:blip r:embed="rId3"/>
          <a:stretch>
            <a:fillRect/>
          </a:stretch>
        </p:blipFill>
        <p:spPr>
          <a:xfrm>
            <a:off x="149563" y="4284830"/>
            <a:ext cx="5467350" cy="1428750"/>
          </a:xfrm>
          <a:prstGeom prst="rect">
            <a:avLst/>
          </a:prstGeom>
        </p:spPr>
      </p:pic>
      <p:pic>
        <p:nvPicPr>
          <p:cNvPr id="3" name="Picture 2"/>
          <p:cNvPicPr>
            <a:picLocks noChangeAspect="1"/>
          </p:cNvPicPr>
          <p:nvPr/>
        </p:nvPicPr>
        <p:blipFill>
          <a:blip r:embed="rId4"/>
          <a:stretch>
            <a:fillRect/>
          </a:stretch>
        </p:blipFill>
        <p:spPr>
          <a:xfrm>
            <a:off x="5504238" y="4152900"/>
            <a:ext cx="6734175" cy="2705100"/>
          </a:xfrm>
          <a:prstGeom prst="rect">
            <a:avLst/>
          </a:prstGeom>
        </p:spPr>
      </p:pic>
      <p:sp>
        <p:nvSpPr>
          <p:cNvPr id="8" name="Rectangle 7"/>
          <p:cNvSpPr/>
          <p:nvPr/>
        </p:nvSpPr>
        <p:spPr>
          <a:xfrm>
            <a:off x="396763" y="4715466"/>
            <a:ext cx="2133600" cy="29464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5616913" y="4750895"/>
            <a:ext cx="1810162" cy="20285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0066266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A0E81D8-51BF-4D82-8F9F-38B4AB63A3B4}"/>
              </a:ext>
            </a:extLst>
          </p:cNvPr>
          <p:cNvSpPr>
            <a:spLocks noGrp="1"/>
          </p:cNvSpPr>
          <p:nvPr>
            <p:ph type="dt" sz="half" idx="10"/>
          </p:nvPr>
        </p:nvSpPr>
        <p:spPr/>
        <p:txBody>
          <a:bodyPr/>
          <a:lstStyle/>
          <a:p>
            <a:fld id="{5DCBE059-FAD7-45D8-8659-E6542D1E092D}" type="datetime1">
              <a:rPr lang="en-US" smtClean="0"/>
              <a:t>2/19/2024</a:t>
            </a:fld>
            <a:endParaRPr lang="en-US" dirty="0"/>
          </a:p>
        </p:txBody>
      </p:sp>
      <p:sp>
        <p:nvSpPr>
          <p:cNvPr id="6" name="Title 1">
            <a:extLst>
              <a:ext uri="{FF2B5EF4-FFF2-40B4-BE49-F238E27FC236}">
                <a16:creationId xmlns:a16="http://schemas.microsoft.com/office/drawing/2014/main" id="{F19F8BB0-2F73-44D3-9E55-292B7076D8D6}"/>
              </a:ext>
            </a:extLst>
          </p:cNvPr>
          <p:cNvSpPr>
            <a:spLocks noGrp="1"/>
          </p:cNvSpPr>
          <p:nvPr>
            <p:ph type="title"/>
          </p:nvPr>
        </p:nvSpPr>
        <p:spPr>
          <a:xfrm>
            <a:off x="396763" y="720006"/>
            <a:ext cx="11500269" cy="575433"/>
          </a:xfrm>
        </p:spPr>
        <p:txBody>
          <a:bodyPr>
            <a:noAutofit/>
          </a:bodyPr>
          <a:lstStyle/>
          <a:p>
            <a:r>
              <a:rPr lang="en-US" sz="4000" b="1" dirty="0"/>
              <a:t>State Management in Razor Pages - 3</a:t>
            </a:r>
          </a:p>
        </p:txBody>
      </p:sp>
      <p:sp>
        <p:nvSpPr>
          <p:cNvPr id="7" name="TextBox 6">
            <a:extLst>
              <a:ext uri="{FF2B5EF4-FFF2-40B4-BE49-F238E27FC236}">
                <a16:creationId xmlns:a16="http://schemas.microsoft.com/office/drawing/2014/main" id="{1A3198B9-F402-4981-B402-A28ED34F543D}"/>
              </a:ext>
            </a:extLst>
          </p:cNvPr>
          <p:cNvSpPr txBox="1"/>
          <p:nvPr/>
        </p:nvSpPr>
        <p:spPr>
          <a:xfrm>
            <a:off x="-49805" y="1563023"/>
            <a:ext cx="12175542" cy="2154436"/>
          </a:xfrm>
          <a:prstGeom prst="rect">
            <a:avLst/>
          </a:prstGeom>
          <a:noFill/>
        </p:spPr>
        <p:txBody>
          <a:bodyPr wrap="square">
            <a:spAutoFit/>
          </a:bodyPr>
          <a:lstStyle/>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dirty="0"/>
              <a:t>Configuring Sessions</a:t>
            </a:r>
          </a:p>
          <a:p>
            <a:pPr marL="342900" indent="-342900" algn="just">
              <a:spcBef>
                <a:spcPts val="600"/>
              </a:spcBef>
              <a:spcAft>
                <a:spcPts val="600"/>
              </a:spcAft>
              <a:buClr>
                <a:srgbClr val="973735"/>
              </a:buClr>
              <a:buSzPct val="50000"/>
              <a:buFont typeface="Wingdings" pitchFamily="2" charset="2"/>
              <a:buChar char="u"/>
              <a:tabLst>
                <a:tab pos="241300" algn="l"/>
              </a:tabLst>
              <a:defRPr/>
            </a:pPr>
            <a:endParaRPr lang="en-US" sz="2600" dirty="0"/>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dirty="0"/>
              <a:t>Using Session Variables</a:t>
            </a:r>
          </a:p>
          <a:p>
            <a:pPr marL="342900" indent="-342900" algn="just">
              <a:spcBef>
                <a:spcPts val="600"/>
              </a:spcBef>
              <a:spcAft>
                <a:spcPts val="600"/>
              </a:spcAft>
              <a:buClr>
                <a:srgbClr val="973735"/>
              </a:buClr>
              <a:buSzPct val="50000"/>
              <a:buFont typeface="Wingdings" pitchFamily="2" charset="2"/>
              <a:buChar char="u"/>
              <a:tabLst>
                <a:tab pos="241300" algn="l"/>
              </a:tabLst>
              <a:defRPr/>
            </a:pPr>
            <a:endParaRPr lang="en-US" sz="2600" dirty="0"/>
          </a:p>
        </p:txBody>
      </p:sp>
      <p:pic>
        <p:nvPicPr>
          <p:cNvPr id="10" name="Picture 9"/>
          <p:cNvPicPr>
            <a:picLocks noChangeAspect="1"/>
          </p:cNvPicPr>
          <p:nvPr/>
        </p:nvPicPr>
        <p:blipFill>
          <a:blip r:embed="rId3"/>
          <a:stretch>
            <a:fillRect/>
          </a:stretch>
        </p:blipFill>
        <p:spPr>
          <a:xfrm>
            <a:off x="3581400" y="1473638"/>
            <a:ext cx="6172200" cy="997048"/>
          </a:xfrm>
          <a:prstGeom prst="rect">
            <a:avLst/>
          </a:prstGeom>
        </p:spPr>
      </p:pic>
      <p:pic>
        <p:nvPicPr>
          <p:cNvPr id="11" name="Picture 10"/>
          <p:cNvPicPr>
            <a:picLocks noChangeAspect="1"/>
          </p:cNvPicPr>
          <p:nvPr/>
        </p:nvPicPr>
        <p:blipFill>
          <a:blip r:embed="rId4"/>
          <a:stretch>
            <a:fillRect/>
          </a:stretch>
        </p:blipFill>
        <p:spPr>
          <a:xfrm>
            <a:off x="396762" y="3165594"/>
            <a:ext cx="8673665" cy="1198335"/>
          </a:xfrm>
          <a:prstGeom prst="rect">
            <a:avLst/>
          </a:prstGeom>
        </p:spPr>
      </p:pic>
      <p:pic>
        <p:nvPicPr>
          <p:cNvPr id="12" name="Picture 11"/>
          <p:cNvPicPr>
            <a:picLocks noChangeAspect="1"/>
          </p:cNvPicPr>
          <p:nvPr/>
        </p:nvPicPr>
        <p:blipFill>
          <a:blip r:embed="rId5"/>
          <a:stretch>
            <a:fillRect/>
          </a:stretch>
        </p:blipFill>
        <p:spPr>
          <a:xfrm>
            <a:off x="453913" y="4443869"/>
            <a:ext cx="8616514" cy="1935260"/>
          </a:xfrm>
          <a:prstGeom prst="rect">
            <a:avLst/>
          </a:prstGeom>
        </p:spPr>
      </p:pic>
    </p:spTree>
    <p:extLst>
      <p:ext uri="{BB962C8B-B14F-4D97-AF65-F5344CB8AC3E}">
        <p14:creationId xmlns:p14="http://schemas.microsoft.com/office/powerpoint/2010/main" val="109115981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A0E81D8-51BF-4D82-8F9F-38B4AB63A3B4}"/>
              </a:ext>
            </a:extLst>
          </p:cNvPr>
          <p:cNvSpPr>
            <a:spLocks noGrp="1"/>
          </p:cNvSpPr>
          <p:nvPr>
            <p:ph type="dt" sz="half" idx="10"/>
          </p:nvPr>
        </p:nvSpPr>
        <p:spPr/>
        <p:txBody>
          <a:bodyPr/>
          <a:lstStyle/>
          <a:p>
            <a:fld id="{5DCBE059-FAD7-45D8-8659-E6542D1E092D}" type="datetime1">
              <a:rPr lang="en-US" smtClean="0"/>
              <a:t>2/19/2024</a:t>
            </a:fld>
            <a:endParaRPr lang="en-US" dirty="0"/>
          </a:p>
        </p:txBody>
      </p:sp>
      <p:sp>
        <p:nvSpPr>
          <p:cNvPr id="6" name="Title 1">
            <a:extLst>
              <a:ext uri="{FF2B5EF4-FFF2-40B4-BE49-F238E27FC236}">
                <a16:creationId xmlns:a16="http://schemas.microsoft.com/office/drawing/2014/main" id="{F19F8BB0-2F73-44D3-9E55-292B7076D8D6}"/>
              </a:ext>
            </a:extLst>
          </p:cNvPr>
          <p:cNvSpPr>
            <a:spLocks noGrp="1"/>
          </p:cNvSpPr>
          <p:nvPr>
            <p:ph type="title"/>
          </p:nvPr>
        </p:nvSpPr>
        <p:spPr>
          <a:xfrm>
            <a:off x="396763" y="720006"/>
            <a:ext cx="11500269" cy="575433"/>
          </a:xfrm>
        </p:spPr>
        <p:txBody>
          <a:bodyPr>
            <a:noAutofit/>
          </a:bodyPr>
          <a:lstStyle/>
          <a:p>
            <a:r>
              <a:rPr lang="en-US" sz="4000" b="1" dirty="0"/>
              <a:t>State Management in Razor Pages - 4</a:t>
            </a:r>
          </a:p>
        </p:txBody>
      </p:sp>
      <p:sp>
        <p:nvSpPr>
          <p:cNvPr id="7" name="TextBox 6">
            <a:extLst>
              <a:ext uri="{FF2B5EF4-FFF2-40B4-BE49-F238E27FC236}">
                <a16:creationId xmlns:a16="http://schemas.microsoft.com/office/drawing/2014/main" id="{1A3198B9-F402-4981-B402-A28ED34F543D}"/>
              </a:ext>
            </a:extLst>
          </p:cNvPr>
          <p:cNvSpPr txBox="1"/>
          <p:nvPr/>
        </p:nvSpPr>
        <p:spPr>
          <a:xfrm>
            <a:off x="-49805" y="1563023"/>
            <a:ext cx="7123267" cy="3662541"/>
          </a:xfrm>
          <a:prstGeom prst="rect">
            <a:avLst/>
          </a:prstGeom>
          <a:noFill/>
        </p:spPr>
        <p:txBody>
          <a:bodyPr wrap="square">
            <a:spAutoFit/>
          </a:bodyPr>
          <a:lstStyle/>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dirty="0"/>
              <a:t>ASP.NET Core uses cookies to tie multiple request together in a session. </a:t>
            </a:r>
          </a:p>
          <a:p>
            <a:pPr marL="342900" indent="-342900" algn="just">
              <a:spcBef>
                <a:spcPts val="600"/>
              </a:spcBef>
              <a:spcAft>
                <a:spcPts val="600"/>
              </a:spcAft>
              <a:buClr>
                <a:srgbClr val="973735"/>
              </a:buClr>
              <a:buSzPct val="50000"/>
              <a:buFont typeface="Wingdings" pitchFamily="2" charset="2"/>
              <a:buChar char="u"/>
              <a:tabLst>
                <a:tab pos="241300" algn="l"/>
              </a:tabLst>
              <a:defRPr/>
            </a:pPr>
            <a:endParaRPr lang="en-US" sz="2600" dirty="0"/>
          </a:p>
          <a:p>
            <a:pPr marL="342900" indent="-342900" algn="just">
              <a:spcBef>
                <a:spcPts val="600"/>
              </a:spcBef>
              <a:spcAft>
                <a:spcPts val="600"/>
              </a:spcAft>
              <a:buClr>
                <a:srgbClr val="973735"/>
              </a:buClr>
              <a:buSzPct val="50000"/>
              <a:buFont typeface="Wingdings" pitchFamily="2" charset="2"/>
              <a:buChar char="u"/>
              <a:tabLst>
                <a:tab pos="241300" algn="l"/>
              </a:tabLst>
              <a:defRPr/>
            </a:pPr>
            <a:endParaRPr lang="en-US" sz="2600" dirty="0"/>
          </a:p>
          <a:p>
            <a:pPr marL="342900" indent="-342900" algn="just">
              <a:spcBef>
                <a:spcPts val="600"/>
              </a:spcBef>
              <a:spcAft>
                <a:spcPts val="600"/>
              </a:spcAft>
              <a:buClr>
                <a:srgbClr val="973735"/>
              </a:buClr>
              <a:buSzPct val="50000"/>
              <a:buFont typeface="Wingdings" pitchFamily="2" charset="2"/>
              <a:buChar char="u"/>
              <a:tabLst>
                <a:tab pos="241300" algn="l"/>
              </a:tabLst>
              <a:defRPr/>
            </a:pPr>
            <a:endParaRPr lang="en-US" sz="2600" dirty="0"/>
          </a:p>
          <a:p>
            <a:pPr marL="342900" indent="-342900" algn="just">
              <a:spcBef>
                <a:spcPts val="600"/>
              </a:spcBef>
              <a:spcAft>
                <a:spcPts val="600"/>
              </a:spcAft>
              <a:buClr>
                <a:srgbClr val="973735"/>
              </a:buClr>
              <a:buSzPct val="50000"/>
              <a:buFont typeface="Wingdings" pitchFamily="2" charset="2"/>
              <a:buChar char="u"/>
              <a:tabLst>
                <a:tab pos="241300" algn="l"/>
              </a:tabLst>
              <a:defRPr/>
            </a:pPr>
            <a:endParaRPr lang="en-US" sz="2600" dirty="0"/>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dirty="0"/>
              <a:t>List of properties of Cookie</a:t>
            </a:r>
          </a:p>
        </p:txBody>
      </p:sp>
      <p:pic>
        <p:nvPicPr>
          <p:cNvPr id="2" name="Picture 1"/>
          <p:cNvPicPr>
            <a:picLocks noChangeAspect="1"/>
          </p:cNvPicPr>
          <p:nvPr/>
        </p:nvPicPr>
        <p:blipFill>
          <a:blip r:embed="rId3"/>
          <a:stretch>
            <a:fillRect/>
          </a:stretch>
        </p:blipFill>
        <p:spPr>
          <a:xfrm>
            <a:off x="145979" y="2548384"/>
            <a:ext cx="6025343" cy="1624223"/>
          </a:xfrm>
          <a:prstGeom prst="rect">
            <a:avLst/>
          </a:prstGeom>
        </p:spPr>
      </p:pic>
      <p:pic>
        <p:nvPicPr>
          <p:cNvPr id="3" name="Picture 2"/>
          <p:cNvPicPr>
            <a:picLocks noChangeAspect="1"/>
          </p:cNvPicPr>
          <p:nvPr/>
        </p:nvPicPr>
        <p:blipFill>
          <a:blip r:embed="rId4"/>
          <a:stretch>
            <a:fillRect/>
          </a:stretch>
        </p:blipFill>
        <p:spPr>
          <a:xfrm>
            <a:off x="6169084" y="2270235"/>
            <a:ext cx="6022916" cy="4210464"/>
          </a:xfrm>
          <a:prstGeom prst="rect">
            <a:avLst/>
          </a:prstGeom>
        </p:spPr>
      </p:pic>
      <p:cxnSp>
        <p:nvCxnSpPr>
          <p:cNvPr id="8" name="Straight Arrow Connector 7"/>
          <p:cNvCxnSpPr/>
          <p:nvPr/>
        </p:nvCxnSpPr>
        <p:spPr>
          <a:xfrm flipV="1">
            <a:off x="4151586" y="2548384"/>
            <a:ext cx="2364828" cy="219178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4439027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A0E81D8-51BF-4D82-8F9F-38B4AB63A3B4}"/>
              </a:ext>
            </a:extLst>
          </p:cNvPr>
          <p:cNvSpPr>
            <a:spLocks noGrp="1"/>
          </p:cNvSpPr>
          <p:nvPr>
            <p:ph type="dt" sz="half" idx="10"/>
          </p:nvPr>
        </p:nvSpPr>
        <p:spPr/>
        <p:txBody>
          <a:bodyPr/>
          <a:lstStyle/>
          <a:p>
            <a:fld id="{5DCBE059-FAD7-45D8-8659-E6542D1E092D}" type="datetime1">
              <a:rPr lang="en-US" smtClean="0"/>
              <a:t>2/19/2024</a:t>
            </a:fld>
            <a:endParaRPr lang="en-US" dirty="0"/>
          </a:p>
        </p:txBody>
      </p:sp>
      <p:sp>
        <p:nvSpPr>
          <p:cNvPr id="5" name="Slide Number Placeholder 4">
            <a:extLst>
              <a:ext uri="{FF2B5EF4-FFF2-40B4-BE49-F238E27FC236}">
                <a16:creationId xmlns:a16="http://schemas.microsoft.com/office/drawing/2014/main" id="{0F64A31B-9AD0-44E1-B27B-A51A3D452DC9}"/>
              </a:ext>
            </a:extLst>
          </p:cNvPr>
          <p:cNvSpPr>
            <a:spLocks noGrp="1"/>
          </p:cNvSpPr>
          <p:nvPr>
            <p:ph type="sldNum" sz="quarter" idx="12"/>
          </p:nvPr>
        </p:nvSpPr>
        <p:spPr/>
        <p:txBody>
          <a:bodyPr/>
          <a:lstStyle/>
          <a:p>
            <a:fld id="{CC0149FD-98BB-4821-915B-09C9BFE4B727}" type="slidenum">
              <a:rPr lang="en-US" smtClean="0"/>
              <a:pPr/>
              <a:t>53</a:t>
            </a:fld>
            <a:endParaRPr lang="en-US" dirty="0"/>
          </a:p>
        </p:txBody>
      </p:sp>
      <p:sp>
        <p:nvSpPr>
          <p:cNvPr id="6" name="Title 1">
            <a:extLst>
              <a:ext uri="{FF2B5EF4-FFF2-40B4-BE49-F238E27FC236}">
                <a16:creationId xmlns:a16="http://schemas.microsoft.com/office/drawing/2014/main" id="{F19F8BB0-2F73-44D3-9E55-292B7076D8D6}"/>
              </a:ext>
            </a:extLst>
          </p:cNvPr>
          <p:cNvSpPr>
            <a:spLocks noGrp="1"/>
          </p:cNvSpPr>
          <p:nvPr>
            <p:ph type="title"/>
          </p:nvPr>
        </p:nvSpPr>
        <p:spPr>
          <a:xfrm>
            <a:off x="396763" y="720006"/>
            <a:ext cx="11500269" cy="575433"/>
          </a:xfrm>
        </p:spPr>
        <p:txBody>
          <a:bodyPr>
            <a:noAutofit/>
          </a:bodyPr>
          <a:lstStyle/>
          <a:p>
            <a:r>
              <a:rPr lang="en-US" sz="4000" b="1" dirty="0"/>
              <a:t>Working with AJAX in Razor Pages - 1</a:t>
            </a:r>
          </a:p>
        </p:txBody>
      </p:sp>
      <p:sp>
        <p:nvSpPr>
          <p:cNvPr id="7" name="TextBox 6">
            <a:extLst>
              <a:ext uri="{FF2B5EF4-FFF2-40B4-BE49-F238E27FC236}">
                <a16:creationId xmlns:a16="http://schemas.microsoft.com/office/drawing/2014/main" id="{1A3198B9-F402-4981-B402-A28ED34F543D}"/>
              </a:ext>
            </a:extLst>
          </p:cNvPr>
          <p:cNvSpPr txBox="1"/>
          <p:nvPr/>
        </p:nvSpPr>
        <p:spPr>
          <a:xfrm>
            <a:off x="-49805" y="1563023"/>
            <a:ext cx="12175542" cy="4555093"/>
          </a:xfrm>
          <a:prstGeom prst="rect">
            <a:avLst/>
          </a:prstGeom>
          <a:noFill/>
        </p:spPr>
        <p:txBody>
          <a:bodyPr wrap="square">
            <a:spAutoFit/>
          </a:bodyPr>
          <a:lstStyle/>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dirty="0"/>
              <a:t>AJAX is a technique used for making requests from the browser to the server for various purposes such as the retrieval of assorted content including data, HTML, XML, posting form values and so on. </a:t>
            </a:r>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dirty="0"/>
              <a:t>Requests are initiated from client script (usually JavaScript) once the page has already been loaded in the browser. </a:t>
            </a:r>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dirty="0"/>
              <a:t>If you wanted to update parts of the page as a result of choices that the user made, those choices would have to be sent to the server as a form post and the page would be regenerated on the web server in its entirety. </a:t>
            </a:r>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dirty="0"/>
              <a:t>The use of AJAX in a web page eliminates this stop-start approach to working in a web page. </a:t>
            </a:r>
          </a:p>
        </p:txBody>
      </p:sp>
      <p:pic>
        <p:nvPicPr>
          <p:cNvPr id="2" name="Picture 1"/>
          <p:cNvPicPr>
            <a:picLocks noChangeAspect="1"/>
          </p:cNvPicPr>
          <p:nvPr/>
        </p:nvPicPr>
        <p:blipFill>
          <a:blip r:embed="rId3"/>
          <a:stretch>
            <a:fillRect/>
          </a:stretch>
        </p:blipFill>
        <p:spPr>
          <a:xfrm>
            <a:off x="5265682" y="5744144"/>
            <a:ext cx="2774731" cy="994279"/>
          </a:xfrm>
          <a:prstGeom prst="rect">
            <a:avLst/>
          </a:prstGeom>
        </p:spPr>
      </p:pic>
    </p:spTree>
    <p:extLst>
      <p:ext uri="{BB962C8B-B14F-4D97-AF65-F5344CB8AC3E}">
        <p14:creationId xmlns:p14="http://schemas.microsoft.com/office/powerpoint/2010/main" val="269752590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A0E81D8-51BF-4D82-8F9F-38B4AB63A3B4}"/>
              </a:ext>
            </a:extLst>
          </p:cNvPr>
          <p:cNvSpPr>
            <a:spLocks noGrp="1"/>
          </p:cNvSpPr>
          <p:nvPr>
            <p:ph type="dt" sz="half" idx="10"/>
          </p:nvPr>
        </p:nvSpPr>
        <p:spPr/>
        <p:txBody>
          <a:bodyPr/>
          <a:lstStyle/>
          <a:p>
            <a:fld id="{5DCBE059-FAD7-45D8-8659-E6542D1E092D}" type="datetime1">
              <a:rPr lang="en-US" smtClean="0"/>
              <a:t>2/19/2024</a:t>
            </a:fld>
            <a:endParaRPr lang="en-US" dirty="0"/>
          </a:p>
        </p:txBody>
      </p:sp>
      <p:sp>
        <p:nvSpPr>
          <p:cNvPr id="5" name="Slide Number Placeholder 4">
            <a:extLst>
              <a:ext uri="{FF2B5EF4-FFF2-40B4-BE49-F238E27FC236}">
                <a16:creationId xmlns:a16="http://schemas.microsoft.com/office/drawing/2014/main" id="{0F64A31B-9AD0-44E1-B27B-A51A3D452DC9}"/>
              </a:ext>
            </a:extLst>
          </p:cNvPr>
          <p:cNvSpPr>
            <a:spLocks noGrp="1"/>
          </p:cNvSpPr>
          <p:nvPr>
            <p:ph type="sldNum" sz="quarter" idx="12"/>
          </p:nvPr>
        </p:nvSpPr>
        <p:spPr/>
        <p:txBody>
          <a:bodyPr/>
          <a:lstStyle/>
          <a:p>
            <a:fld id="{CC0149FD-98BB-4821-915B-09C9BFE4B727}" type="slidenum">
              <a:rPr lang="en-US" smtClean="0"/>
              <a:pPr/>
              <a:t>54</a:t>
            </a:fld>
            <a:endParaRPr lang="en-US" dirty="0"/>
          </a:p>
        </p:txBody>
      </p:sp>
      <p:sp>
        <p:nvSpPr>
          <p:cNvPr id="6" name="Title 1">
            <a:extLst>
              <a:ext uri="{FF2B5EF4-FFF2-40B4-BE49-F238E27FC236}">
                <a16:creationId xmlns:a16="http://schemas.microsoft.com/office/drawing/2014/main" id="{F19F8BB0-2F73-44D3-9E55-292B7076D8D6}"/>
              </a:ext>
            </a:extLst>
          </p:cNvPr>
          <p:cNvSpPr>
            <a:spLocks noGrp="1"/>
          </p:cNvSpPr>
          <p:nvPr>
            <p:ph type="title"/>
          </p:nvPr>
        </p:nvSpPr>
        <p:spPr>
          <a:xfrm>
            <a:off x="396763" y="720006"/>
            <a:ext cx="11500269" cy="575433"/>
          </a:xfrm>
        </p:spPr>
        <p:txBody>
          <a:bodyPr>
            <a:noAutofit/>
          </a:bodyPr>
          <a:lstStyle/>
          <a:p>
            <a:r>
              <a:rPr lang="en-US" sz="4000" b="1" dirty="0"/>
              <a:t>Working with AJAX in Razor Pages - 2</a:t>
            </a:r>
          </a:p>
        </p:txBody>
      </p:sp>
      <p:pic>
        <p:nvPicPr>
          <p:cNvPr id="3" name="Picture 2"/>
          <p:cNvPicPr>
            <a:picLocks noChangeAspect="1"/>
          </p:cNvPicPr>
          <p:nvPr/>
        </p:nvPicPr>
        <p:blipFill>
          <a:blip r:embed="rId3"/>
          <a:stretch>
            <a:fillRect/>
          </a:stretch>
        </p:blipFill>
        <p:spPr>
          <a:xfrm>
            <a:off x="0" y="1382993"/>
            <a:ext cx="3743325" cy="2505075"/>
          </a:xfrm>
          <a:prstGeom prst="rect">
            <a:avLst/>
          </a:prstGeom>
        </p:spPr>
      </p:pic>
      <p:pic>
        <p:nvPicPr>
          <p:cNvPr id="8" name="Picture 7"/>
          <p:cNvPicPr>
            <a:picLocks noChangeAspect="1"/>
          </p:cNvPicPr>
          <p:nvPr/>
        </p:nvPicPr>
        <p:blipFill>
          <a:blip r:embed="rId4"/>
          <a:stretch>
            <a:fillRect/>
          </a:stretch>
        </p:blipFill>
        <p:spPr>
          <a:xfrm>
            <a:off x="3343275" y="2415069"/>
            <a:ext cx="8848725" cy="4065630"/>
          </a:xfrm>
          <a:prstGeom prst="rect">
            <a:avLst/>
          </a:prstGeom>
        </p:spPr>
      </p:pic>
      <p:sp>
        <p:nvSpPr>
          <p:cNvPr id="9" name="Heptagon 8"/>
          <p:cNvSpPr/>
          <p:nvPr/>
        </p:nvSpPr>
        <p:spPr>
          <a:xfrm>
            <a:off x="-210207" y="1734207"/>
            <a:ext cx="606970" cy="599090"/>
          </a:xfrm>
          <a:prstGeom prst="heptagon">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1</a:t>
            </a:r>
          </a:p>
        </p:txBody>
      </p:sp>
      <p:sp>
        <p:nvSpPr>
          <p:cNvPr id="11" name="Heptagon 10"/>
          <p:cNvSpPr/>
          <p:nvPr/>
        </p:nvSpPr>
        <p:spPr>
          <a:xfrm>
            <a:off x="4014130" y="1852876"/>
            <a:ext cx="606970" cy="562191"/>
          </a:xfrm>
          <a:prstGeom prst="heptagon">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2</a:t>
            </a:r>
          </a:p>
        </p:txBody>
      </p:sp>
    </p:spTree>
    <p:extLst>
      <p:ext uri="{BB962C8B-B14F-4D97-AF65-F5344CB8AC3E}">
        <p14:creationId xmlns:p14="http://schemas.microsoft.com/office/powerpoint/2010/main" val="426595281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A0E81D8-51BF-4D82-8F9F-38B4AB63A3B4}"/>
              </a:ext>
            </a:extLst>
          </p:cNvPr>
          <p:cNvSpPr>
            <a:spLocks noGrp="1"/>
          </p:cNvSpPr>
          <p:nvPr>
            <p:ph type="dt" sz="half" idx="10"/>
          </p:nvPr>
        </p:nvSpPr>
        <p:spPr/>
        <p:txBody>
          <a:bodyPr/>
          <a:lstStyle/>
          <a:p>
            <a:fld id="{5DCBE059-FAD7-45D8-8659-E6542D1E092D}" type="datetime1">
              <a:rPr lang="en-US" smtClean="0"/>
              <a:t>2/19/2024</a:t>
            </a:fld>
            <a:endParaRPr lang="en-US" dirty="0"/>
          </a:p>
        </p:txBody>
      </p:sp>
      <p:sp>
        <p:nvSpPr>
          <p:cNvPr id="5" name="Slide Number Placeholder 4">
            <a:extLst>
              <a:ext uri="{FF2B5EF4-FFF2-40B4-BE49-F238E27FC236}">
                <a16:creationId xmlns:a16="http://schemas.microsoft.com/office/drawing/2014/main" id="{0F64A31B-9AD0-44E1-B27B-A51A3D452DC9}"/>
              </a:ext>
            </a:extLst>
          </p:cNvPr>
          <p:cNvSpPr>
            <a:spLocks noGrp="1"/>
          </p:cNvSpPr>
          <p:nvPr>
            <p:ph type="sldNum" sz="quarter" idx="12"/>
          </p:nvPr>
        </p:nvSpPr>
        <p:spPr/>
        <p:txBody>
          <a:bodyPr/>
          <a:lstStyle/>
          <a:p>
            <a:fld id="{CC0149FD-98BB-4821-915B-09C9BFE4B727}" type="slidenum">
              <a:rPr lang="en-US" smtClean="0"/>
              <a:pPr/>
              <a:t>55</a:t>
            </a:fld>
            <a:endParaRPr lang="en-US" dirty="0"/>
          </a:p>
        </p:txBody>
      </p:sp>
      <p:sp>
        <p:nvSpPr>
          <p:cNvPr id="6" name="Title 1">
            <a:extLst>
              <a:ext uri="{FF2B5EF4-FFF2-40B4-BE49-F238E27FC236}">
                <a16:creationId xmlns:a16="http://schemas.microsoft.com/office/drawing/2014/main" id="{F19F8BB0-2F73-44D3-9E55-292B7076D8D6}"/>
              </a:ext>
            </a:extLst>
          </p:cNvPr>
          <p:cNvSpPr>
            <a:spLocks noGrp="1"/>
          </p:cNvSpPr>
          <p:nvPr>
            <p:ph type="title"/>
          </p:nvPr>
        </p:nvSpPr>
        <p:spPr>
          <a:xfrm>
            <a:off x="396763" y="720006"/>
            <a:ext cx="11500269" cy="575433"/>
          </a:xfrm>
        </p:spPr>
        <p:txBody>
          <a:bodyPr>
            <a:noAutofit/>
          </a:bodyPr>
          <a:lstStyle/>
          <a:p>
            <a:r>
              <a:rPr lang="en-US" sz="4000" b="1" dirty="0"/>
              <a:t>Working with AJAX in Razor Pages - 3</a:t>
            </a:r>
          </a:p>
        </p:txBody>
      </p:sp>
      <p:sp>
        <p:nvSpPr>
          <p:cNvPr id="9" name="Heptagon 8"/>
          <p:cNvSpPr/>
          <p:nvPr/>
        </p:nvSpPr>
        <p:spPr>
          <a:xfrm>
            <a:off x="281149" y="1295439"/>
            <a:ext cx="606970" cy="599090"/>
          </a:xfrm>
          <a:prstGeom prst="heptagon">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3</a:t>
            </a:r>
          </a:p>
        </p:txBody>
      </p:sp>
      <p:sp>
        <p:nvSpPr>
          <p:cNvPr id="11" name="Heptagon 10"/>
          <p:cNvSpPr/>
          <p:nvPr/>
        </p:nvSpPr>
        <p:spPr>
          <a:xfrm>
            <a:off x="7717140" y="1261025"/>
            <a:ext cx="606970" cy="562191"/>
          </a:xfrm>
          <a:prstGeom prst="heptagon">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4</a:t>
            </a:r>
          </a:p>
        </p:txBody>
      </p:sp>
      <p:pic>
        <p:nvPicPr>
          <p:cNvPr id="2" name="Picture 1"/>
          <p:cNvPicPr>
            <a:picLocks noChangeAspect="1"/>
          </p:cNvPicPr>
          <p:nvPr/>
        </p:nvPicPr>
        <p:blipFill>
          <a:blip r:embed="rId3"/>
          <a:stretch>
            <a:fillRect/>
          </a:stretch>
        </p:blipFill>
        <p:spPr>
          <a:xfrm>
            <a:off x="1003733" y="1199329"/>
            <a:ext cx="5667375" cy="1247775"/>
          </a:xfrm>
          <a:prstGeom prst="rect">
            <a:avLst/>
          </a:prstGeom>
        </p:spPr>
      </p:pic>
      <p:pic>
        <p:nvPicPr>
          <p:cNvPr id="7" name="Picture 6"/>
          <p:cNvPicPr>
            <a:picLocks noChangeAspect="1"/>
          </p:cNvPicPr>
          <p:nvPr/>
        </p:nvPicPr>
        <p:blipFill>
          <a:blip r:embed="rId4"/>
          <a:stretch>
            <a:fillRect/>
          </a:stretch>
        </p:blipFill>
        <p:spPr>
          <a:xfrm>
            <a:off x="8324110" y="1302269"/>
            <a:ext cx="3467100" cy="3009900"/>
          </a:xfrm>
          <a:prstGeom prst="rect">
            <a:avLst/>
          </a:prstGeom>
        </p:spPr>
      </p:pic>
      <p:pic>
        <p:nvPicPr>
          <p:cNvPr id="10" name="Picture 9"/>
          <p:cNvPicPr>
            <a:picLocks noChangeAspect="1"/>
          </p:cNvPicPr>
          <p:nvPr/>
        </p:nvPicPr>
        <p:blipFill>
          <a:blip r:embed="rId5"/>
          <a:stretch>
            <a:fillRect/>
          </a:stretch>
        </p:blipFill>
        <p:spPr>
          <a:xfrm>
            <a:off x="749508" y="2692314"/>
            <a:ext cx="4933950" cy="4095750"/>
          </a:xfrm>
          <a:prstGeom prst="rect">
            <a:avLst/>
          </a:prstGeom>
        </p:spPr>
      </p:pic>
      <p:pic>
        <p:nvPicPr>
          <p:cNvPr id="12" name="Picture 11"/>
          <p:cNvPicPr>
            <a:picLocks noChangeAspect="1"/>
          </p:cNvPicPr>
          <p:nvPr/>
        </p:nvPicPr>
        <p:blipFill>
          <a:blip r:embed="rId6"/>
          <a:stretch>
            <a:fillRect/>
          </a:stretch>
        </p:blipFill>
        <p:spPr>
          <a:xfrm>
            <a:off x="6062334" y="4470087"/>
            <a:ext cx="6562725" cy="2028825"/>
          </a:xfrm>
          <a:prstGeom prst="rect">
            <a:avLst/>
          </a:prstGeom>
        </p:spPr>
      </p:pic>
      <p:sp>
        <p:nvSpPr>
          <p:cNvPr id="14" name="Heptagon 13"/>
          <p:cNvSpPr/>
          <p:nvPr/>
        </p:nvSpPr>
        <p:spPr>
          <a:xfrm>
            <a:off x="142538" y="2583633"/>
            <a:ext cx="606970" cy="599090"/>
          </a:xfrm>
          <a:prstGeom prst="heptagon">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5</a:t>
            </a:r>
          </a:p>
        </p:txBody>
      </p:sp>
      <p:sp>
        <p:nvSpPr>
          <p:cNvPr id="15" name="Heptagon 14"/>
          <p:cNvSpPr/>
          <p:nvPr/>
        </p:nvSpPr>
        <p:spPr>
          <a:xfrm>
            <a:off x="6274304" y="3870997"/>
            <a:ext cx="606970" cy="599090"/>
          </a:xfrm>
          <a:prstGeom prst="heptagon">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6</a:t>
            </a:r>
          </a:p>
        </p:txBody>
      </p:sp>
    </p:spTree>
    <p:extLst>
      <p:ext uri="{BB962C8B-B14F-4D97-AF65-F5344CB8AC3E}">
        <p14:creationId xmlns:p14="http://schemas.microsoft.com/office/powerpoint/2010/main" val="218865353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A0E81D8-51BF-4D82-8F9F-38B4AB63A3B4}"/>
              </a:ext>
            </a:extLst>
          </p:cNvPr>
          <p:cNvSpPr>
            <a:spLocks noGrp="1"/>
          </p:cNvSpPr>
          <p:nvPr>
            <p:ph type="dt" sz="half" idx="10"/>
          </p:nvPr>
        </p:nvSpPr>
        <p:spPr/>
        <p:txBody>
          <a:bodyPr/>
          <a:lstStyle/>
          <a:p>
            <a:fld id="{5DCBE059-FAD7-45D8-8659-E6542D1E092D}" type="datetime1">
              <a:rPr lang="en-US" smtClean="0"/>
              <a:t>2/19/2024</a:t>
            </a:fld>
            <a:endParaRPr lang="en-US" dirty="0"/>
          </a:p>
        </p:txBody>
      </p:sp>
      <p:sp>
        <p:nvSpPr>
          <p:cNvPr id="5" name="Slide Number Placeholder 4">
            <a:extLst>
              <a:ext uri="{FF2B5EF4-FFF2-40B4-BE49-F238E27FC236}">
                <a16:creationId xmlns:a16="http://schemas.microsoft.com/office/drawing/2014/main" id="{0F64A31B-9AD0-44E1-B27B-A51A3D452DC9}"/>
              </a:ext>
            </a:extLst>
          </p:cNvPr>
          <p:cNvSpPr>
            <a:spLocks noGrp="1"/>
          </p:cNvSpPr>
          <p:nvPr>
            <p:ph type="sldNum" sz="quarter" idx="12"/>
          </p:nvPr>
        </p:nvSpPr>
        <p:spPr/>
        <p:txBody>
          <a:bodyPr/>
          <a:lstStyle/>
          <a:p>
            <a:fld id="{CC0149FD-98BB-4821-915B-09C9BFE4B727}" type="slidenum">
              <a:rPr lang="en-US" smtClean="0"/>
              <a:pPr/>
              <a:t>56</a:t>
            </a:fld>
            <a:endParaRPr lang="en-US" dirty="0"/>
          </a:p>
        </p:txBody>
      </p:sp>
      <p:sp>
        <p:nvSpPr>
          <p:cNvPr id="6" name="Title 1">
            <a:extLst>
              <a:ext uri="{FF2B5EF4-FFF2-40B4-BE49-F238E27FC236}">
                <a16:creationId xmlns:a16="http://schemas.microsoft.com/office/drawing/2014/main" id="{F19F8BB0-2F73-44D3-9E55-292B7076D8D6}"/>
              </a:ext>
            </a:extLst>
          </p:cNvPr>
          <p:cNvSpPr>
            <a:spLocks noGrp="1"/>
          </p:cNvSpPr>
          <p:nvPr>
            <p:ph type="title"/>
          </p:nvPr>
        </p:nvSpPr>
        <p:spPr>
          <a:xfrm>
            <a:off x="396763" y="720006"/>
            <a:ext cx="11500269" cy="575433"/>
          </a:xfrm>
        </p:spPr>
        <p:txBody>
          <a:bodyPr>
            <a:noAutofit/>
          </a:bodyPr>
          <a:lstStyle/>
          <a:p>
            <a:r>
              <a:rPr lang="en-US" sz="4000" b="1" dirty="0"/>
              <a:t>Working with AJAX in Razor Pages - 3</a:t>
            </a:r>
          </a:p>
        </p:txBody>
      </p:sp>
      <p:sp>
        <p:nvSpPr>
          <p:cNvPr id="9" name="Heptagon 8"/>
          <p:cNvSpPr/>
          <p:nvPr/>
        </p:nvSpPr>
        <p:spPr>
          <a:xfrm>
            <a:off x="281149" y="1295439"/>
            <a:ext cx="606970" cy="599090"/>
          </a:xfrm>
          <a:prstGeom prst="heptagon">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7</a:t>
            </a:r>
          </a:p>
        </p:txBody>
      </p:sp>
      <p:pic>
        <p:nvPicPr>
          <p:cNvPr id="13" name="Picture 12"/>
          <p:cNvPicPr>
            <a:picLocks noChangeAspect="1"/>
          </p:cNvPicPr>
          <p:nvPr/>
        </p:nvPicPr>
        <p:blipFill>
          <a:blip r:embed="rId3"/>
          <a:stretch>
            <a:fillRect/>
          </a:stretch>
        </p:blipFill>
        <p:spPr>
          <a:xfrm>
            <a:off x="1173792" y="1500109"/>
            <a:ext cx="7296150" cy="4381500"/>
          </a:xfrm>
          <a:prstGeom prst="rect">
            <a:avLst/>
          </a:prstGeom>
        </p:spPr>
      </p:pic>
    </p:spTree>
    <p:extLst>
      <p:ext uri="{BB962C8B-B14F-4D97-AF65-F5344CB8AC3E}">
        <p14:creationId xmlns:p14="http://schemas.microsoft.com/office/powerpoint/2010/main" val="381734700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A0E81D8-51BF-4D82-8F9F-38B4AB63A3B4}"/>
              </a:ext>
            </a:extLst>
          </p:cNvPr>
          <p:cNvSpPr>
            <a:spLocks noGrp="1"/>
          </p:cNvSpPr>
          <p:nvPr>
            <p:ph type="dt" sz="half" idx="10"/>
          </p:nvPr>
        </p:nvSpPr>
        <p:spPr/>
        <p:txBody>
          <a:bodyPr/>
          <a:lstStyle/>
          <a:p>
            <a:fld id="{5DCBE059-FAD7-45D8-8659-E6542D1E092D}" type="datetime1">
              <a:rPr lang="en-US" smtClean="0"/>
              <a:t>2/19/2024</a:t>
            </a:fld>
            <a:endParaRPr lang="en-US" dirty="0"/>
          </a:p>
        </p:txBody>
      </p:sp>
      <p:sp>
        <p:nvSpPr>
          <p:cNvPr id="5" name="Slide Number Placeholder 4">
            <a:extLst>
              <a:ext uri="{FF2B5EF4-FFF2-40B4-BE49-F238E27FC236}">
                <a16:creationId xmlns:a16="http://schemas.microsoft.com/office/drawing/2014/main" id="{0F64A31B-9AD0-44E1-B27B-A51A3D452DC9}"/>
              </a:ext>
            </a:extLst>
          </p:cNvPr>
          <p:cNvSpPr>
            <a:spLocks noGrp="1"/>
          </p:cNvSpPr>
          <p:nvPr>
            <p:ph type="sldNum" sz="quarter" idx="12"/>
          </p:nvPr>
        </p:nvSpPr>
        <p:spPr/>
        <p:txBody>
          <a:bodyPr/>
          <a:lstStyle/>
          <a:p>
            <a:fld id="{CC0149FD-98BB-4821-915B-09C9BFE4B727}" type="slidenum">
              <a:rPr lang="en-US" smtClean="0"/>
              <a:pPr/>
              <a:t>57</a:t>
            </a:fld>
            <a:endParaRPr lang="en-US" dirty="0"/>
          </a:p>
        </p:txBody>
      </p:sp>
      <p:sp>
        <p:nvSpPr>
          <p:cNvPr id="6" name="Title 1">
            <a:extLst>
              <a:ext uri="{FF2B5EF4-FFF2-40B4-BE49-F238E27FC236}">
                <a16:creationId xmlns:a16="http://schemas.microsoft.com/office/drawing/2014/main" id="{F19F8BB0-2F73-44D3-9E55-292B7076D8D6}"/>
              </a:ext>
            </a:extLst>
          </p:cNvPr>
          <p:cNvSpPr>
            <a:spLocks noGrp="1"/>
          </p:cNvSpPr>
          <p:nvPr>
            <p:ph type="title"/>
          </p:nvPr>
        </p:nvSpPr>
        <p:spPr>
          <a:xfrm>
            <a:off x="396763" y="720006"/>
            <a:ext cx="11500269" cy="575433"/>
          </a:xfrm>
        </p:spPr>
        <p:txBody>
          <a:bodyPr>
            <a:noAutofit/>
          </a:bodyPr>
          <a:lstStyle/>
          <a:p>
            <a:r>
              <a:rPr lang="en-US" sz="4000" b="1" dirty="0"/>
              <a:t>Scaffolding Razor Pages</a:t>
            </a:r>
          </a:p>
        </p:txBody>
      </p:sp>
      <p:sp>
        <p:nvSpPr>
          <p:cNvPr id="7" name="TextBox 6">
            <a:extLst>
              <a:ext uri="{FF2B5EF4-FFF2-40B4-BE49-F238E27FC236}">
                <a16:creationId xmlns:a16="http://schemas.microsoft.com/office/drawing/2014/main" id="{1A3198B9-F402-4981-B402-A28ED34F543D}"/>
              </a:ext>
            </a:extLst>
          </p:cNvPr>
          <p:cNvSpPr txBox="1"/>
          <p:nvPr/>
        </p:nvSpPr>
        <p:spPr>
          <a:xfrm>
            <a:off x="-49805" y="1563023"/>
            <a:ext cx="12175542" cy="1846659"/>
          </a:xfrm>
          <a:prstGeom prst="rect">
            <a:avLst/>
          </a:prstGeom>
          <a:noFill/>
        </p:spPr>
        <p:txBody>
          <a:bodyPr wrap="square">
            <a:spAutoFit/>
          </a:bodyPr>
          <a:lstStyle/>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dirty="0"/>
              <a:t>Scaffolding in ASP.NET Core is a technique used to generate code at design time to support a number of common application scenarios when working with Entity Framework Core. </a:t>
            </a:r>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dirty="0"/>
              <a:t>The code generation tool is available as a </a:t>
            </a:r>
            <a:r>
              <a:rPr lang="en-US" sz="2600" dirty="0" err="1"/>
              <a:t>Nuget</a:t>
            </a:r>
            <a:r>
              <a:rPr lang="en-US" sz="2600" dirty="0"/>
              <a:t> package. </a:t>
            </a:r>
          </a:p>
        </p:txBody>
      </p:sp>
      <p:pic>
        <p:nvPicPr>
          <p:cNvPr id="2" name="Picture 1"/>
          <p:cNvPicPr>
            <a:picLocks noChangeAspect="1"/>
          </p:cNvPicPr>
          <p:nvPr/>
        </p:nvPicPr>
        <p:blipFill>
          <a:blip r:embed="rId3"/>
          <a:stretch>
            <a:fillRect/>
          </a:stretch>
        </p:blipFill>
        <p:spPr>
          <a:xfrm>
            <a:off x="417673" y="3359261"/>
            <a:ext cx="5729224" cy="2230848"/>
          </a:xfrm>
          <a:prstGeom prst="rect">
            <a:avLst/>
          </a:prstGeom>
        </p:spPr>
      </p:pic>
      <p:pic>
        <p:nvPicPr>
          <p:cNvPr id="3" name="Picture 2"/>
          <p:cNvPicPr>
            <a:picLocks noChangeAspect="1"/>
          </p:cNvPicPr>
          <p:nvPr/>
        </p:nvPicPr>
        <p:blipFill>
          <a:blip r:embed="rId4"/>
          <a:stretch>
            <a:fillRect/>
          </a:stretch>
        </p:blipFill>
        <p:spPr>
          <a:xfrm>
            <a:off x="5082163" y="4737775"/>
            <a:ext cx="6672918" cy="1625366"/>
          </a:xfrm>
          <a:prstGeom prst="rect">
            <a:avLst/>
          </a:prstGeom>
        </p:spPr>
      </p:pic>
      <p:sp>
        <p:nvSpPr>
          <p:cNvPr id="8" name="Rectangle 7"/>
          <p:cNvSpPr/>
          <p:nvPr/>
        </p:nvSpPr>
        <p:spPr>
          <a:xfrm>
            <a:off x="5213131" y="6064469"/>
            <a:ext cx="2543503" cy="22071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3296315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41145" y="2774730"/>
            <a:ext cx="10751419" cy="1103587"/>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chor="ctr">
            <a:normAutofit/>
          </a:bodyPr>
          <a:lstStyle/>
          <a:p>
            <a:r>
              <a:rPr lang="en-US" sz="4200" b="1" dirty="0">
                <a:solidFill>
                  <a:schemeClr val="accent2"/>
                </a:solidFill>
                <a:latin typeface="Arial" panose="020B0604020202020204" pitchFamily="34" charset="0"/>
                <a:cs typeface="Arial" panose="020B0604020202020204" pitchFamily="34" charset="0"/>
              </a:rPr>
              <a:t>Razor Pages Demo</a:t>
            </a:r>
            <a:endParaRPr lang="en-US" sz="4200" dirty="0">
              <a:solidFill>
                <a:schemeClr val="accent2"/>
              </a:solidFill>
            </a:endParaRPr>
          </a:p>
        </p:txBody>
      </p:sp>
    </p:spTree>
    <p:extLst>
      <p:ext uri="{BB962C8B-B14F-4D97-AF65-F5344CB8AC3E}">
        <p14:creationId xmlns:p14="http://schemas.microsoft.com/office/powerpoint/2010/main" val="47160928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A0E81D8-51BF-4D82-8F9F-38B4AB63A3B4}"/>
              </a:ext>
            </a:extLst>
          </p:cNvPr>
          <p:cNvSpPr>
            <a:spLocks noGrp="1"/>
          </p:cNvSpPr>
          <p:nvPr>
            <p:ph type="dt" sz="half" idx="10"/>
          </p:nvPr>
        </p:nvSpPr>
        <p:spPr/>
        <p:txBody>
          <a:bodyPr/>
          <a:lstStyle/>
          <a:p>
            <a:fld id="{5DCBE059-FAD7-45D8-8659-E6542D1E092D}" type="datetime1">
              <a:rPr lang="en-US" smtClean="0"/>
              <a:t>2/19/2024</a:t>
            </a:fld>
            <a:endParaRPr lang="en-US" dirty="0"/>
          </a:p>
        </p:txBody>
      </p:sp>
      <p:sp>
        <p:nvSpPr>
          <p:cNvPr id="5" name="Slide Number Placeholder 4">
            <a:extLst>
              <a:ext uri="{FF2B5EF4-FFF2-40B4-BE49-F238E27FC236}">
                <a16:creationId xmlns:a16="http://schemas.microsoft.com/office/drawing/2014/main" id="{0F64A31B-9AD0-44E1-B27B-A51A3D452DC9}"/>
              </a:ext>
            </a:extLst>
          </p:cNvPr>
          <p:cNvSpPr>
            <a:spLocks noGrp="1"/>
          </p:cNvSpPr>
          <p:nvPr>
            <p:ph type="sldNum" sz="quarter" idx="12"/>
          </p:nvPr>
        </p:nvSpPr>
        <p:spPr/>
        <p:txBody>
          <a:bodyPr/>
          <a:lstStyle/>
          <a:p>
            <a:fld id="{CC0149FD-98BB-4821-915B-09C9BFE4B727}" type="slidenum">
              <a:rPr lang="en-US" smtClean="0"/>
              <a:pPr/>
              <a:t>59</a:t>
            </a:fld>
            <a:endParaRPr lang="en-US" dirty="0"/>
          </a:p>
        </p:txBody>
      </p:sp>
      <p:sp>
        <p:nvSpPr>
          <p:cNvPr id="6" name="Title 1">
            <a:extLst>
              <a:ext uri="{FF2B5EF4-FFF2-40B4-BE49-F238E27FC236}">
                <a16:creationId xmlns:a16="http://schemas.microsoft.com/office/drawing/2014/main" id="{F19F8BB0-2F73-44D3-9E55-292B7076D8D6}"/>
              </a:ext>
            </a:extLst>
          </p:cNvPr>
          <p:cNvSpPr>
            <a:spLocks noGrp="1"/>
          </p:cNvSpPr>
          <p:nvPr>
            <p:ph type="title"/>
          </p:nvPr>
        </p:nvSpPr>
        <p:spPr>
          <a:xfrm>
            <a:off x="396763" y="720006"/>
            <a:ext cx="11500269" cy="575433"/>
          </a:xfrm>
        </p:spPr>
        <p:txBody>
          <a:bodyPr>
            <a:noAutofit/>
          </a:bodyPr>
          <a:lstStyle/>
          <a:p>
            <a:r>
              <a:rPr lang="en-US" sz="4000" b="1" dirty="0"/>
              <a:t>Demo 1. </a:t>
            </a:r>
          </a:p>
        </p:txBody>
      </p:sp>
      <p:sp>
        <p:nvSpPr>
          <p:cNvPr id="7" name="TextBox 6">
            <a:extLst>
              <a:ext uri="{FF2B5EF4-FFF2-40B4-BE49-F238E27FC236}">
                <a16:creationId xmlns:a16="http://schemas.microsoft.com/office/drawing/2014/main" id="{1A3198B9-F402-4981-B402-A28ED34F543D}"/>
              </a:ext>
            </a:extLst>
          </p:cNvPr>
          <p:cNvSpPr txBox="1"/>
          <p:nvPr/>
        </p:nvSpPr>
        <p:spPr>
          <a:xfrm>
            <a:off x="-49806" y="1563023"/>
            <a:ext cx="8857475" cy="5024452"/>
          </a:xfrm>
          <a:prstGeom prst="rect">
            <a:avLst/>
          </a:prstGeom>
          <a:noFill/>
        </p:spPr>
        <p:txBody>
          <a:bodyPr wrap="square">
            <a:spAutoFit/>
          </a:bodyPr>
          <a:lstStyle/>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b="1" u="sng" dirty="0"/>
              <a:t>Step 01</a:t>
            </a:r>
            <a:r>
              <a:rPr lang="en-US" sz="2600" dirty="0"/>
              <a:t>. Create ASP.NET Core Web App </a:t>
            </a:r>
          </a:p>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b="1" u="sng" dirty="0"/>
              <a:t>Step 02.</a:t>
            </a:r>
            <a:r>
              <a:rPr lang="en-US" sz="2600" dirty="0"/>
              <a:t> Using Model Binding in Razor Pages to takes values from HTTP requests and maps them to handler method parameters or </a:t>
            </a:r>
            <a:r>
              <a:rPr lang="en-US" sz="2600" dirty="0" err="1"/>
              <a:t>PageModel</a:t>
            </a:r>
            <a:r>
              <a:rPr lang="en-US" sz="2600" dirty="0"/>
              <a:t> properties. </a:t>
            </a:r>
          </a:p>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b="1" u="sng" dirty="0"/>
              <a:t>Step 03</a:t>
            </a:r>
            <a:r>
              <a:rPr lang="en-US" sz="2600" dirty="0"/>
              <a:t>. Create custom validation class</a:t>
            </a:r>
          </a:p>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b="1" u="sng" dirty="0"/>
              <a:t>Step 04</a:t>
            </a:r>
            <a:r>
              <a:rPr lang="en-US" sz="2600" dirty="0"/>
              <a:t>. Create a Model using </a:t>
            </a:r>
            <a:r>
              <a:rPr lang="en-US" sz="2600" dirty="0" err="1"/>
              <a:t>DataAnnotations</a:t>
            </a:r>
            <a:r>
              <a:rPr lang="en-US" sz="2600" dirty="0"/>
              <a:t> and custom validation.</a:t>
            </a:r>
          </a:p>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b="1" u="sng" dirty="0"/>
              <a:t>Step 05</a:t>
            </a:r>
            <a:r>
              <a:rPr lang="en-US" sz="2600" dirty="0"/>
              <a:t>. Create Razor Page (Empty) for form validation</a:t>
            </a:r>
          </a:p>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b="1" u="sng" dirty="0"/>
              <a:t>Step 06</a:t>
            </a:r>
            <a:r>
              <a:rPr lang="en-US" sz="2600" dirty="0"/>
              <a:t>. Create Razor Page (Empty) for uploading files</a:t>
            </a:r>
          </a:p>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b="1" u="sng" dirty="0"/>
              <a:t>Step 07</a:t>
            </a:r>
            <a:r>
              <a:rPr lang="en-US" sz="2600" dirty="0"/>
              <a:t>. Build and run Project.</a:t>
            </a:r>
          </a:p>
          <a:p>
            <a:pPr marL="342900" indent="-342900" algn="just">
              <a:spcBef>
                <a:spcPts val="600"/>
              </a:spcBef>
              <a:spcAft>
                <a:spcPts val="600"/>
              </a:spcAft>
              <a:buClr>
                <a:srgbClr val="973735"/>
              </a:buClr>
              <a:buSzPct val="50000"/>
              <a:buFont typeface="Wingdings" pitchFamily="2" charset="2"/>
              <a:buChar char="u"/>
              <a:tabLst>
                <a:tab pos="241300" algn="l"/>
              </a:tabLst>
              <a:defRPr/>
            </a:pPr>
            <a:endParaRPr lang="en-US" sz="2300" dirty="0"/>
          </a:p>
        </p:txBody>
      </p:sp>
      <p:pic>
        <p:nvPicPr>
          <p:cNvPr id="2" name="Picture 1"/>
          <p:cNvPicPr>
            <a:picLocks noChangeAspect="1"/>
          </p:cNvPicPr>
          <p:nvPr/>
        </p:nvPicPr>
        <p:blipFill>
          <a:blip r:embed="rId3"/>
          <a:stretch>
            <a:fillRect/>
          </a:stretch>
        </p:blipFill>
        <p:spPr>
          <a:xfrm>
            <a:off x="8902262" y="1563023"/>
            <a:ext cx="3289738" cy="4007460"/>
          </a:xfrm>
          <a:prstGeom prst="rect">
            <a:avLst/>
          </a:prstGeom>
        </p:spPr>
      </p:pic>
    </p:spTree>
    <p:extLst>
      <p:ext uri="{BB962C8B-B14F-4D97-AF65-F5344CB8AC3E}">
        <p14:creationId xmlns:p14="http://schemas.microsoft.com/office/powerpoint/2010/main" val="42659996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2/19/2024</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6</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3" y="720006"/>
            <a:ext cx="11500269" cy="575433"/>
          </a:xfrm>
        </p:spPr>
        <p:txBody>
          <a:bodyPr>
            <a:noAutofit/>
          </a:bodyPr>
          <a:lstStyle/>
          <a:p>
            <a:r>
              <a:rPr lang="en-US" sz="4000" b="1" dirty="0"/>
              <a:t>Razor Pages – Single File Approach</a:t>
            </a:r>
          </a:p>
        </p:txBody>
      </p:sp>
      <p:sp>
        <p:nvSpPr>
          <p:cNvPr id="6" name="TextBox 5">
            <a:extLst>
              <a:ext uri="{FF2B5EF4-FFF2-40B4-BE49-F238E27FC236}">
                <a16:creationId xmlns:a16="http://schemas.microsoft.com/office/drawing/2014/main" id="{DC40B99B-89B9-4DBA-B286-85BE9A31140F}"/>
              </a:ext>
            </a:extLst>
          </p:cNvPr>
          <p:cNvSpPr txBox="1"/>
          <p:nvPr/>
        </p:nvSpPr>
        <p:spPr>
          <a:xfrm>
            <a:off x="-64546" y="1391021"/>
            <a:ext cx="7547911" cy="1769715"/>
          </a:xfrm>
          <a:prstGeom prst="rect">
            <a:avLst/>
          </a:prstGeom>
          <a:noFill/>
        </p:spPr>
        <p:txBody>
          <a:bodyPr wrap="square">
            <a:spAutoFit/>
          </a:bodyPr>
          <a:lstStyle/>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dirty="0">
                <a:solidFill>
                  <a:srgbClr val="111111"/>
                </a:solidFill>
                <a:latin typeface="+mj-lt"/>
              </a:rPr>
              <a:t>The Razor code block is denoted by an opening @{ and is terminated with a closing }. The content within the block is standard C# code. </a:t>
            </a:r>
          </a:p>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dirty="0">
                <a:solidFill>
                  <a:srgbClr val="111111"/>
                </a:solidFill>
                <a:latin typeface="+mj-lt"/>
              </a:rPr>
              <a:t>Functions blocks</a:t>
            </a:r>
          </a:p>
        </p:txBody>
      </p:sp>
      <p:pic>
        <p:nvPicPr>
          <p:cNvPr id="5" name="Picture 4"/>
          <p:cNvPicPr>
            <a:picLocks noChangeAspect="1"/>
          </p:cNvPicPr>
          <p:nvPr/>
        </p:nvPicPr>
        <p:blipFill rotWithShape="1">
          <a:blip r:embed="rId3"/>
          <a:srcRect r="11945"/>
          <a:stretch/>
        </p:blipFill>
        <p:spPr>
          <a:xfrm>
            <a:off x="7683370" y="1595937"/>
            <a:ext cx="4298424" cy="4496404"/>
          </a:xfrm>
          <a:prstGeom prst="rect">
            <a:avLst/>
          </a:prstGeom>
        </p:spPr>
      </p:pic>
      <p:pic>
        <p:nvPicPr>
          <p:cNvPr id="8" name="Picture 7"/>
          <p:cNvPicPr>
            <a:picLocks noChangeAspect="1"/>
          </p:cNvPicPr>
          <p:nvPr/>
        </p:nvPicPr>
        <p:blipFill rotWithShape="1">
          <a:blip r:embed="rId4"/>
          <a:srcRect l="635"/>
          <a:stretch/>
        </p:blipFill>
        <p:spPr>
          <a:xfrm>
            <a:off x="396763" y="3160736"/>
            <a:ext cx="4675461" cy="3457575"/>
          </a:xfrm>
          <a:prstGeom prst="rect">
            <a:avLst/>
          </a:prstGeom>
        </p:spPr>
      </p:pic>
    </p:spTree>
    <p:extLst>
      <p:ext uri="{BB962C8B-B14F-4D97-AF65-F5344CB8AC3E}">
        <p14:creationId xmlns:p14="http://schemas.microsoft.com/office/powerpoint/2010/main" val="379014872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A0E81D8-51BF-4D82-8F9F-38B4AB63A3B4}"/>
              </a:ext>
            </a:extLst>
          </p:cNvPr>
          <p:cNvSpPr>
            <a:spLocks noGrp="1"/>
          </p:cNvSpPr>
          <p:nvPr>
            <p:ph type="dt" sz="half" idx="10"/>
          </p:nvPr>
        </p:nvSpPr>
        <p:spPr/>
        <p:txBody>
          <a:bodyPr/>
          <a:lstStyle/>
          <a:p>
            <a:fld id="{5DCBE059-FAD7-45D8-8659-E6542D1E092D}" type="datetime1">
              <a:rPr lang="en-US" smtClean="0"/>
              <a:t>2/19/2024</a:t>
            </a:fld>
            <a:endParaRPr lang="en-US" dirty="0"/>
          </a:p>
        </p:txBody>
      </p:sp>
      <p:sp>
        <p:nvSpPr>
          <p:cNvPr id="5" name="Slide Number Placeholder 4">
            <a:extLst>
              <a:ext uri="{FF2B5EF4-FFF2-40B4-BE49-F238E27FC236}">
                <a16:creationId xmlns:a16="http://schemas.microsoft.com/office/drawing/2014/main" id="{0F64A31B-9AD0-44E1-B27B-A51A3D452DC9}"/>
              </a:ext>
            </a:extLst>
          </p:cNvPr>
          <p:cNvSpPr>
            <a:spLocks noGrp="1"/>
          </p:cNvSpPr>
          <p:nvPr>
            <p:ph type="sldNum" sz="quarter" idx="12"/>
          </p:nvPr>
        </p:nvSpPr>
        <p:spPr/>
        <p:txBody>
          <a:bodyPr/>
          <a:lstStyle/>
          <a:p>
            <a:fld id="{CC0149FD-98BB-4821-915B-09C9BFE4B727}" type="slidenum">
              <a:rPr lang="en-US" smtClean="0"/>
              <a:pPr/>
              <a:t>60</a:t>
            </a:fld>
            <a:endParaRPr lang="en-US" dirty="0"/>
          </a:p>
        </p:txBody>
      </p:sp>
      <p:sp>
        <p:nvSpPr>
          <p:cNvPr id="6" name="Title 1">
            <a:extLst>
              <a:ext uri="{FF2B5EF4-FFF2-40B4-BE49-F238E27FC236}">
                <a16:creationId xmlns:a16="http://schemas.microsoft.com/office/drawing/2014/main" id="{F19F8BB0-2F73-44D3-9E55-292B7076D8D6}"/>
              </a:ext>
            </a:extLst>
          </p:cNvPr>
          <p:cNvSpPr>
            <a:spLocks noGrp="1"/>
          </p:cNvSpPr>
          <p:nvPr>
            <p:ph type="title"/>
          </p:nvPr>
        </p:nvSpPr>
        <p:spPr>
          <a:xfrm>
            <a:off x="396763" y="720006"/>
            <a:ext cx="11500269" cy="575433"/>
          </a:xfrm>
        </p:spPr>
        <p:txBody>
          <a:bodyPr>
            <a:noAutofit/>
          </a:bodyPr>
          <a:lstStyle/>
          <a:p>
            <a:r>
              <a:rPr lang="en-US" sz="4000" b="1" dirty="0"/>
              <a:t>Demo 1. </a:t>
            </a:r>
          </a:p>
        </p:txBody>
      </p:sp>
      <p:sp>
        <p:nvSpPr>
          <p:cNvPr id="7" name="TextBox 6">
            <a:extLst>
              <a:ext uri="{FF2B5EF4-FFF2-40B4-BE49-F238E27FC236}">
                <a16:creationId xmlns:a16="http://schemas.microsoft.com/office/drawing/2014/main" id="{1A3198B9-F402-4981-B402-A28ED34F543D}"/>
              </a:ext>
            </a:extLst>
          </p:cNvPr>
          <p:cNvSpPr txBox="1"/>
          <p:nvPr/>
        </p:nvSpPr>
        <p:spPr>
          <a:xfrm>
            <a:off x="-49805" y="1563023"/>
            <a:ext cx="12175542" cy="1400383"/>
          </a:xfrm>
          <a:prstGeom prst="rect">
            <a:avLst/>
          </a:prstGeom>
          <a:noFill/>
        </p:spPr>
        <p:txBody>
          <a:bodyPr wrap="square">
            <a:spAutoFit/>
          </a:bodyPr>
          <a:lstStyle/>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b="1" u="sng" dirty="0"/>
              <a:t>Step 01</a:t>
            </a:r>
            <a:r>
              <a:rPr lang="en-US" sz="2600" dirty="0"/>
              <a:t>. Create ASP.NET Core Web App (A project template for creating an ASP.NET application with example ASP.NET Razor Pages content.)</a:t>
            </a:r>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300" dirty="0"/>
              <a:t> </a:t>
            </a:r>
          </a:p>
        </p:txBody>
      </p:sp>
      <p:pic>
        <p:nvPicPr>
          <p:cNvPr id="9" name="Picture 8"/>
          <p:cNvPicPr/>
          <p:nvPr/>
        </p:nvPicPr>
        <p:blipFill>
          <a:blip r:embed="rId3"/>
          <a:stretch>
            <a:fillRect/>
          </a:stretch>
        </p:blipFill>
        <p:spPr>
          <a:xfrm>
            <a:off x="253657" y="2435546"/>
            <a:ext cx="4572000" cy="2603071"/>
          </a:xfrm>
          <a:prstGeom prst="rect">
            <a:avLst/>
          </a:prstGeom>
          <a:ln>
            <a:noFill/>
          </a:ln>
          <a:effectLst>
            <a:outerShdw blurRad="190500" algn="tl" rotWithShape="0">
              <a:srgbClr val="000000">
                <a:alpha val="70000"/>
              </a:srgbClr>
            </a:outerShdw>
          </a:effectLst>
        </p:spPr>
      </p:pic>
      <p:pic>
        <p:nvPicPr>
          <p:cNvPr id="10" name="Picture 9"/>
          <p:cNvPicPr/>
          <p:nvPr/>
        </p:nvPicPr>
        <p:blipFill>
          <a:blip r:embed="rId4"/>
          <a:stretch>
            <a:fillRect/>
          </a:stretch>
        </p:blipFill>
        <p:spPr>
          <a:xfrm>
            <a:off x="2152563" y="3765868"/>
            <a:ext cx="4917687" cy="2603071"/>
          </a:xfrm>
          <a:prstGeom prst="rect">
            <a:avLst/>
          </a:prstGeom>
          <a:ln>
            <a:noFill/>
          </a:ln>
          <a:effectLst>
            <a:outerShdw blurRad="190500" algn="tl" rotWithShape="0">
              <a:srgbClr val="000000">
                <a:alpha val="70000"/>
              </a:srgbClr>
            </a:outerShdw>
          </a:effectLst>
        </p:spPr>
      </p:pic>
      <p:pic>
        <p:nvPicPr>
          <p:cNvPr id="11" name="Picture 10"/>
          <p:cNvPicPr/>
          <p:nvPr/>
        </p:nvPicPr>
        <p:blipFill>
          <a:blip r:embed="rId5"/>
          <a:stretch>
            <a:fillRect/>
          </a:stretch>
        </p:blipFill>
        <p:spPr>
          <a:xfrm>
            <a:off x="7383159" y="2963406"/>
            <a:ext cx="4434347" cy="2693236"/>
          </a:xfrm>
          <a:prstGeom prst="rect">
            <a:avLst/>
          </a:prstGeom>
          <a:ln>
            <a:noFill/>
          </a:ln>
          <a:effectLst>
            <a:outerShdw blurRad="190500" algn="tl" rotWithShape="0">
              <a:srgbClr val="000000">
                <a:alpha val="70000"/>
              </a:srgbClr>
            </a:outerShdw>
          </a:effectLst>
        </p:spPr>
      </p:pic>
      <p:sp>
        <p:nvSpPr>
          <p:cNvPr id="12" name="Rectangle 11"/>
          <p:cNvSpPr/>
          <p:nvPr/>
        </p:nvSpPr>
        <p:spPr>
          <a:xfrm>
            <a:off x="2209800" y="3072479"/>
            <a:ext cx="2286000" cy="49831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6388256" y="6013339"/>
            <a:ext cx="499534" cy="18626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7521893" y="3678621"/>
            <a:ext cx="2515486" cy="26275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11217593" y="5306226"/>
            <a:ext cx="423333" cy="16933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2352938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A0E81D8-51BF-4D82-8F9F-38B4AB63A3B4}"/>
              </a:ext>
            </a:extLst>
          </p:cNvPr>
          <p:cNvSpPr>
            <a:spLocks noGrp="1"/>
          </p:cNvSpPr>
          <p:nvPr>
            <p:ph type="dt" sz="half" idx="10"/>
          </p:nvPr>
        </p:nvSpPr>
        <p:spPr/>
        <p:txBody>
          <a:bodyPr/>
          <a:lstStyle/>
          <a:p>
            <a:fld id="{5DCBE059-FAD7-45D8-8659-E6542D1E092D}" type="datetime1">
              <a:rPr lang="en-US" smtClean="0"/>
              <a:t>2/19/2024</a:t>
            </a:fld>
            <a:endParaRPr lang="en-US" dirty="0"/>
          </a:p>
        </p:txBody>
      </p:sp>
      <p:sp>
        <p:nvSpPr>
          <p:cNvPr id="5" name="Slide Number Placeholder 4">
            <a:extLst>
              <a:ext uri="{FF2B5EF4-FFF2-40B4-BE49-F238E27FC236}">
                <a16:creationId xmlns:a16="http://schemas.microsoft.com/office/drawing/2014/main" id="{0F64A31B-9AD0-44E1-B27B-A51A3D452DC9}"/>
              </a:ext>
            </a:extLst>
          </p:cNvPr>
          <p:cNvSpPr>
            <a:spLocks noGrp="1"/>
          </p:cNvSpPr>
          <p:nvPr>
            <p:ph type="sldNum" sz="quarter" idx="12"/>
          </p:nvPr>
        </p:nvSpPr>
        <p:spPr/>
        <p:txBody>
          <a:bodyPr/>
          <a:lstStyle/>
          <a:p>
            <a:fld id="{CC0149FD-98BB-4821-915B-09C9BFE4B727}" type="slidenum">
              <a:rPr lang="en-US" smtClean="0"/>
              <a:pPr/>
              <a:t>61</a:t>
            </a:fld>
            <a:endParaRPr lang="en-US" dirty="0"/>
          </a:p>
        </p:txBody>
      </p:sp>
      <p:sp>
        <p:nvSpPr>
          <p:cNvPr id="6" name="Title 1">
            <a:extLst>
              <a:ext uri="{FF2B5EF4-FFF2-40B4-BE49-F238E27FC236}">
                <a16:creationId xmlns:a16="http://schemas.microsoft.com/office/drawing/2014/main" id="{F19F8BB0-2F73-44D3-9E55-292B7076D8D6}"/>
              </a:ext>
            </a:extLst>
          </p:cNvPr>
          <p:cNvSpPr>
            <a:spLocks noGrp="1"/>
          </p:cNvSpPr>
          <p:nvPr>
            <p:ph type="title"/>
          </p:nvPr>
        </p:nvSpPr>
        <p:spPr>
          <a:xfrm>
            <a:off x="396763" y="720006"/>
            <a:ext cx="11500269" cy="575433"/>
          </a:xfrm>
        </p:spPr>
        <p:txBody>
          <a:bodyPr>
            <a:noAutofit/>
          </a:bodyPr>
          <a:lstStyle/>
          <a:p>
            <a:r>
              <a:rPr lang="en-US" sz="4000" b="1" dirty="0"/>
              <a:t>Demo 1. </a:t>
            </a:r>
          </a:p>
        </p:txBody>
      </p:sp>
      <p:sp>
        <p:nvSpPr>
          <p:cNvPr id="7" name="TextBox 6">
            <a:extLst>
              <a:ext uri="{FF2B5EF4-FFF2-40B4-BE49-F238E27FC236}">
                <a16:creationId xmlns:a16="http://schemas.microsoft.com/office/drawing/2014/main" id="{1A3198B9-F402-4981-B402-A28ED34F543D}"/>
              </a:ext>
            </a:extLst>
          </p:cNvPr>
          <p:cNvSpPr txBox="1"/>
          <p:nvPr/>
        </p:nvSpPr>
        <p:spPr>
          <a:xfrm>
            <a:off x="-49805" y="1481490"/>
            <a:ext cx="12241805" cy="2231380"/>
          </a:xfrm>
          <a:prstGeom prst="rect">
            <a:avLst/>
          </a:prstGeom>
          <a:noFill/>
        </p:spPr>
        <p:txBody>
          <a:bodyPr wrap="square">
            <a:spAutoFit/>
          </a:bodyPr>
          <a:lstStyle/>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b="1" u="sng" dirty="0"/>
              <a:t>Step 02.</a:t>
            </a:r>
            <a:r>
              <a:rPr lang="en-US" sz="2600" dirty="0"/>
              <a:t> Using Model Binding in Razor Pages to takes values from HTTP requests and maps them to handler method parameters or </a:t>
            </a:r>
            <a:r>
              <a:rPr lang="en-US" sz="2600" dirty="0" err="1"/>
              <a:t>PageModel</a:t>
            </a:r>
            <a:r>
              <a:rPr lang="en-US" sz="2600" dirty="0"/>
              <a:t> properties. </a:t>
            </a:r>
          </a:p>
          <a:p>
            <a:pPr marL="342900" indent="-342900" algn="just">
              <a:spcBef>
                <a:spcPts val="600"/>
              </a:spcBef>
              <a:spcAft>
                <a:spcPts val="600"/>
              </a:spcAft>
              <a:buClr>
                <a:srgbClr val="973735"/>
              </a:buClr>
              <a:buSzPct val="50000"/>
              <a:buFont typeface="Wingdings" pitchFamily="2" charset="2"/>
              <a:buChar char="u"/>
              <a:tabLst>
                <a:tab pos="241300" algn="l"/>
              </a:tabLst>
              <a:defRPr/>
            </a:pPr>
            <a:endParaRPr lang="en-US" dirty="0"/>
          </a:p>
          <a:p>
            <a:pPr marL="342900" indent="-342900" algn="just">
              <a:spcBef>
                <a:spcPts val="600"/>
              </a:spcBef>
              <a:spcAft>
                <a:spcPts val="600"/>
              </a:spcAft>
              <a:buClr>
                <a:srgbClr val="973735"/>
              </a:buClr>
              <a:buSzPct val="50000"/>
              <a:buFont typeface="Wingdings" pitchFamily="2" charset="2"/>
              <a:buChar char="u"/>
              <a:tabLst>
                <a:tab pos="241300" algn="l"/>
              </a:tabLst>
              <a:defRPr/>
            </a:pPr>
            <a:endParaRPr lang="en-US" sz="2300" dirty="0"/>
          </a:p>
        </p:txBody>
      </p:sp>
      <p:pic>
        <p:nvPicPr>
          <p:cNvPr id="8" name="Picture 7"/>
          <p:cNvPicPr/>
          <p:nvPr/>
        </p:nvPicPr>
        <p:blipFill>
          <a:blip r:embed="rId3"/>
          <a:stretch>
            <a:fillRect/>
          </a:stretch>
        </p:blipFill>
        <p:spPr>
          <a:xfrm>
            <a:off x="-1" y="2426231"/>
            <a:ext cx="6117021" cy="3868417"/>
          </a:xfrm>
          <a:prstGeom prst="rect">
            <a:avLst/>
          </a:prstGeom>
        </p:spPr>
      </p:pic>
      <p:pic>
        <p:nvPicPr>
          <p:cNvPr id="9" name="Picture 8"/>
          <p:cNvPicPr/>
          <p:nvPr/>
        </p:nvPicPr>
        <p:blipFill rotWithShape="1">
          <a:blip r:embed="rId4"/>
          <a:srcRect t="685"/>
          <a:stretch/>
        </p:blipFill>
        <p:spPr bwMode="auto">
          <a:xfrm>
            <a:off x="5714260" y="2323986"/>
            <a:ext cx="6182772" cy="3970662"/>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75987210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A0E81D8-51BF-4D82-8F9F-38B4AB63A3B4}"/>
              </a:ext>
            </a:extLst>
          </p:cNvPr>
          <p:cNvSpPr>
            <a:spLocks noGrp="1"/>
          </p:cNvSpPr>
          <p:nvPr>
            <p:ph type="dt" sz="half" idx="10"/>
          </p:nvPr>
        </p:nvSpPr>
        <p:spPr/>
        <p:txBody>
          <a:bodyPr/>
          <a:lstStyle/>
          <a:p>
            <a:fld id="{5DCBE059-FAD7-45D8-8659-E6542D1E092D}" type="datetime1">
              <a:rPr lang="en-US" smtClean="0"/>
              <a:t>2/19/2024</a:t>
            </a:fld>
            <a:endParaRPr lang="en-US" dirty="0"/>
          </a:p>
        </p:txBody>
      </p:sp>
      <p:sp>
        <p:nvSpPr>
          <p:cNvPr id="5" name="Slide Number Placeholder 4">
            <a:extLst>
              <a:ext uri="{FF2B5EF4-FFF2-40B4-BE49-F238E27FC236}">
                <a16:creationId xmlns:a16="http://schemas.microsoft.com/office/drawing/2014/main" id="{0F64A31B-9AD0-44E1-B27B-A51A3D452DC9}"/>
              </a:ext>
            </a:extLst>
          </p:cNvPr>
          <p:cNvSpPr>
            <a:spLocks noGrp="1"/>
          </p:cNvSpPr>
          <p:nvPr>
            <p:ph type="sldNum" sz="quarter" idx="12"/>
          </p:nvPr>
        </p:nvSpPr>
        <p:spPr/>
        <p:txBody>
          <a:bodyPr/>
          <a:lstStyle/>
          <a:p>
            <a:fld id="{CC0149FD-98BB-4821-915B-09C9BFE4B727}" type="slidenum">
              <a:rPr lang="en-US" smtClean="0"/>
              <a:pPr/>
              <a:t>62</a:t>
            </a:fld>
            <a:endParaRPr lang="en-US" dirty="0"/>
          </a:p>
        </p:txBody>
      </p:sp>
      <p:sp>
        <p:nvSpPr>
          <p:cNvPr id="6" name="Title 1">
            <a:extLst>
              <a:ext uri="{FF2B5EF4-FFF2-40B4-BE49-F238E27FC236}">
                <a16:creationId xmlns:a16="http://schemas.microsoft.com/office/drawing/2014/main" id="{F19F8BB0-2F73-44D3-9E55-292B7076D8D6}"/>
              </a:ext>
            </a:extLst>
          </p:cNvPr>
          <p:cNvSpPr>
            <a:spLocks noGrp="1"/>
          </p:cNvSpPr>
          <p:nvPr>
            <p:ph type="title"/>
          </p:nvPr>
        </p:nvSpPr>
        <p:spPr>
          <a:xfrm>
            <a:off x="396763" y="720006"/>
            <a:ext cx="11500269" cy="575433"/>
          </a:xfrm>
        </p:spPr>
        <p:txBody>
          <a:bodyPr>
            <a:noAutofit/>
          </a:bodyPr>
          <a:lstStyle/>
          <a:p>
            <a:r>
              <a:rPr lang="en-US" sz="4000" b="1" dirty="0"/>
              <a:t>Demo 1. </a:t>
            </a:r>
          </a:p>
        </p:txBody>
      </p:sp>
      <p:sp>
        <p:nvSpPr>
          <p:cNvPr id="7" name="TextBox 6">
            <a:extLst>
              <a:ext uri="{FF2B5EF4-FFF2-40B4-BE49-F238E27FC236}">
                <a16:creationId xmlns:a16="http://schemas.microsoft.com/office/drawing/2014/main" id="{1A3198B9-F402-4981-B402-A28ED34F543D}"/>
              </a:ext>
            </a:extLst>
          </p:cNvPr>
          <p:cNvSpPr txBox="1"/>
          <p:nvPr/>
        </p:nvSpPr>
        <p:spPr>
          <a:xfrm>
            <a:off x="-49806" y="1563023"/>
            <a:ext cx="3998191" cy="1831271"/>
          </a:xfrm>
          <a:prstGeom prst="rect">
            <a:avLst/>
          </a:prstGeom>
          <a:noFill/>
        </p:spPr>
        <p:txBody>
          <a:bodyPr wrap="square">
            <a:spAutoFit/>
          </a:bodyPr>
          <a:lstStyle/>
          <a:p>
            <a:pPr marL="342900" indent="-342900">
              <a:spcBef>
                <a:spcPts val="600"/>
              </a:spcBef>
              <a:spcAft>
                <a:spcPts val="600"/>
              </a:spcAft>
              <a:buClr>
                <a:srgbClr val="973735"/>
              </a:buClr>
              <a:buSzPct val="50000"/>
              <a:buFont typeface="Wingdings" pitchFamily="2" charset="2"/>
              <a:buChar char="u"/>
              <a:tabLst>
                <a:tab pos="241300" algn="l"/>
              </a:tabLst>
              <a:defRPr/>
            </a:pPr>
            <a:r>
              <a:rPr lang="en-US" sz="2600" b="1" u="sng" dirty="0"/>
              <a:t>Step 03</a:t>
            </a:r>
            <a:r>
              <a:rPr lang="en-US" sz="2600" dirty="0"/>
              <a:t>. Create custom validation class</a:t>
            </a:r>
          </a:p>
          <a:p>
            <a:pPr marL="342900" indent="-342900" algn="just">
              <a:spcBef>
                <a:spcPts val="600"/>
              </a:spcBef>
              <a:spcAft>
                <a:spcPts val="600"/>
              </a:spcAft>
              <a:buClr>
                <a:srgbClr val="973735"/>
              </a:buClr>
              <a:buSzPct val="50000"/>
              <a:buFont typeface="Wingdings" pitchFamily="2" charset="2"/>
              <a:buChar char="u"/>
              <a:tabLst>
                <a:tab pos="241300" algn="l"/>
              </a:tabLst>
              <a:defRPr/>
            </a:pPr>
            <a:endParaRPr lang="en-US" dirty="0"/>
          </a:p>
          <a:p>
            <a:pPr marL="342900" indent="-342900" algn="just">
              <a:spcBef>
                <a:spcPts val="600"/>
              </a:spcBef>
              <a:spcAft>
                <a:spcPts val="600"/>
              </a:spcAft>
              <a:buClr>
                <a:srgbClr val="973735"/>
              </a:buClr>
              <a:buSzPct val="50000"/>
              <a:buFont typeface="Wingdings" pitchFamily="2" charset="2"/>
              <a:buChar char="u"/>
              <a:tabLst>
                <a:tab pos="241300" algn="l"/>
              </a:tabLst>
              <a:defRPr/>
            </a:pPr>
            <a:endParaRPr lang="en-US" sz="2300" dirty="0"/>
          </a:p>
        </p:txBody>
      </p:sp>
      <p:pic>
        <p:nvPicPr>
          <p:cNvPr id="8" name="Picture 7"/>
          <p:cNvPicPr/>
          <p:nvPr/>
        </p:nvPicPr>
        <p:blipFill>
          <a:blip r:embed="rId3"/>
          <a:stretch>
            <a:fillRect/>
          </a:stretch>
        </p:blipFill>
        <p:spPr>
          <a:xfrm>
            <a:off x="3948385" y="442672"/>
            <a:ext cx="8054429" cy="5789962"/>
          </a:xfrm>
          <a:prstGeom prst="rect">
            <a:avLst/>
          </a:prstGeom>
        </p:spPr>
      </p:pic>
    </p:spTree>
    <p:extLst>
      <p:ext uri="{BB962C8B-B14F-4D97-AF65-F5344CB8AC3E}">
        <p14:creationId xmlns:p14="http://schemas.microsoft.com/office/powerpoint/2010/main" val="67198978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A0E81D8-51BF-4D82-8F9F-38B4AB63A3B4}"/>
              </a:ext>
            </a:extLst>
          </p:cNvPr>
          <p:cNvSpPr>
            <a:spLocks noGrp="1"/>
          </p:cNvSpPr>
          <p:nvPr>
            <p:ph type="dt" sz="half" idx="10"/>
          </p:nvPr>
        </p:nvSpPr>
        <p:spPr/>
        <p:txBody>
          <a:bodyPr/>
          <a:lstStyle/>
          <a:p>
            <a:fld id="{5DCBE059-FAD7-45D8-8659-E6542D1E092D}" type="datetime1">
              <a:rPr lang="en-US" smtClean="0"/>
              <a:t>2/19/2024</a:t>
            </a:fld>
            <a:endParaRPr lang="en-US" dirty="0"/>
          </a:p>
        </p:txBody>
      </p:sp>
      <p:sp>
        <p:nvSpPr>
          <p:cNvPr id="5" name="Slide Number Placeholder 4">
            <a:extLst>
              <a:ext uri="{FF2B5EF4-FFF2-40B4-BE49-F238E27FC236}">
                <a16:creationId xmlns:a16="http://schemas.microsoft.com/office/drawing/2014/main" id="{0F64A31B-9AD0-44E1-B27B-A51A3D452DC9}"/>
              </a:ext>
            </a:extLst>
          </p:cNvPr>
          <p:cNvSpPr>
            <a:spLocks noGrp="1"/>
          </p:cNvSpPr>
          <p:nvPr>
            <p:ph type="sldNum" sz="quarter" idx="12"/>
          </p:nvPr>
        </p:nvSpPr>
        <p:spPr/>
        <p:txBody>
          <a:bodyPr/>
          <a:lstStyle/>
          <a:p>
            <a:fld id="{CC0149FD-98BB-4821-915B-09C9BFE4B727}" type="slidenum">
              <a:rPr lang="en-US" smtClean="0"/>
              <a:pPr/>
              <a:t>63</a:t>
            </a:fld>
            <a:endParaRPr lang="en-US" dirty="0"/>
          </a:p>
        </p:txBody>
      </p:sp>
      <p:sp>
        <p:nvSpPr>
          <p:cNvPr id="6" name="Title 1">
            <a:extLst>
              <a:ext uri="{FF2B5EF4-FFF2-40B4-BE49-F238E27FC236}">
                <a16:creationId xmlns:a16="http://schemas.microsoft.com/office/drawing/2014/main" id="{F19F8BB0-2F73-44D3-9E55-292B7076D8D6}"/>
              </a:ext>
            </a:extLst>
          </p:cNvPr>
          <p:cNvSpPr>
            <a:spLocks noGrp="1"/>
          </p:cNvSpPr>
          <p:nvPr>
            <p:ph type="title"/>
          </p:nvPr>
        </p:nvSpPr>
        <p:spPr>
          <a:xfrm>
            <a:off x="396763" y="720006"/>
            <a:ext cx="11500269" cy="575433"/>
          </a:xfrm>
        </p:spPr>
        <p:txBody>
          <a:bodyPr>
            <a:noAutofit/>
          </a:bodyPr>
          <a:lstStyle/>
          <a:p>
            <a:r>
              <a:rPr lang="en-US" sz="4000" b="1" dirty="0"/>
              <a:t>Demo 1. </a:t>
            </a:r>
          </a:p>
        </p:txBody>
      </p:sp>
      <p:sp>
        <p:nvSpPr>
          <p:cNvPr id="7" name="TextBox 6">
            <a:extLst>
              <a:ext uri="{FF2B5EF4-FFF2-40B4-BE49-F238E27FC236}">
                <a16:creationId xmlns:a16="http://schemas.microsoft.com/office/drawing/2014/main" id="{1A3198B9-F402-4981-B402-A28ED34F543D}"/>
              </a:ext>
            </a:extLst>
          </p:cNvPr>
          <p:cNvSpPr txBox="1"/>
          <p:nvPr/>
        </p:nvSpPr>
        <p:spPr>
          <a:xfrm>
            <a:off x="-49805" y="1563023"/>
            <a:ext cx="4001696" cy="2708434"/>
          </a:xfrm>
          <a:prstGeom prst="rect">
            <a:avLst/>
          </a:prstGeom>
          <a:noFill/>
        </p:spPr>
        <p:txBody>
          <a:bodyPr wrap="square">
            <a:spAutoFit/>
          </a:bodyPr>
          <a:lstStyle/>
          <a:p>
            <a:pPr marL="342900" indent="-342900">
              <a:spcBef>
                <a:spcPts val="600"/>
              </a:spcBef>
              <a:spcAft>
                <a:spcPts val="600"/>
              </a:spcAft>
              <a:buClr>
                <a:srgbClr val="973735"/>
              </a:buClr>
              <a:buSzPct val="50000"/>
              <a:buFont typeface="Wingdings" pitchFamily="2" charset="2"/>
              <a:buChar char="u"/>
              <a:tabLst>
                <a:tab pos="241300" algn="l"/>
              </a:tabLst>
              <a:defRPr/>
            </a:pPr>
            <a:r>
              <a:rPr lang="en-US" sz="2600" b="1" u="sng" dirty="0"/>
              <a:t>Step 04</a:t>
            </a:r>
            <a:r>
              <a:rPr lang="en-US" sz="2600" dirty="0"/>
              <a:t>. Create a Model using </a:t>
            </a:r>
            <a:r>
              <a:rPr lang="en-US" sz="2600" dirty="0" err="1"/>
              <a:t>DataAnnotations</a:t>
            </a:r>
            <a:r>
              <a:rPr lang="en-US" sz="2600" dirty="0"/>
              <a:t> and custom validation.</a:t>
            </a:r>
          </a:p>
          <a:p>
            <a:pPr marL="342900" indent="-342900" algn="just">
              <a:spcBef>
                <a:spcPts val="600"/>
              </a:spcBef>
              <a:spcAft>
                <a:spcPts val="600"/>
              </a:spcAft>
              <a:buClr>
                <a:srgbClr val="973735"/>
              </a:buClr>
              <a:buSzPct val="50000"/>
              <a:buFont typeface="Wingdings" pitchFamily="2" charset="2"/>
              <a:buChar char="u"/>
              <a:tabLst>
                <a:tab pos="241300" algn="l"/>
              </a:tabLst>
              <a:defRPr/>
            </a:pPr>
            <a:endParaRPr lang="en-US" sz="2300" dirty="0"/>
          </a:p>
          <a:p>
            <a:pPr marL="342900" indent="-342900" algn="just">
              <a:spcBef>
                <a:spcPts val="600"/>
              </a:spcBef>
              <a:spcAft>
                <a:spcPts val="600"/>
              </a:spcAft>
              <a:buClr>
                <a:srgbClr val="973735"/>
              </a:buClr>
              <a:buSzPct val="50000"/>
              <a:buFont typeface="Wingdings" pitchFamily="2" charset="2"/>
              <a:buChar char="u"/>
              <a:tabLst>
                <a:tab pos="241300" algn="l"/>
              </a:tabLst>
              <a:defRPr/>
            </a:pPr>
            <a:endParaRPr lang="en-US" sz="2300" dirty="0"/>
          </a:p>
        </p:txBody>
      </p:sp>
      <p:pic>
        <p:nvPicPr>
          <p:cNvPr id="8" name="Picture 7"/>
          <p:cNvPicPr/>
          <p:nvPr/>
        </p:nvPicPr>
        <p:blipFill>
          <a:blip r:embed="rId3"/>
          <a:stretch>
            <a:fillRect/>
          </a:stretch>
        </p:blipFill>
        <p:spPr>
          <a:xfrm>
            <a:off x="4114060" y="240580"/>
            <a:ext cx="6984864" cy="6107668"/>
          </a:xfrm>
          <a:prstGeom prst="rect">
            <a:avLst/>
          </a:prstGeom>
        </p:spPr>
      </p:pic>
    </p:spTree>
    <p:extLst>
      <p:ext uri="{BB962C8B-B14F-4D97-AF65-F5344CB8AC3E}">
        <p14:creationId xmlns:p14="http://schemas.microsoft.com/office/powerpoint/2010/main" val="20689199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A0E81D8-51BF-4D82-8F9F-38B4AB63A3B4}"/>
              </a:ext>
            </a:extLst>
          </p:cNvPr>
          <p:cNvSpPr>
            <a:spLocks noGrp="1"/>
          </p:cNvSpPr>
          <p:nvPr>
            <p:ph type="dt" sz="half" idx="10"/>
          </p:nvPr>
        </p:nvSpPr>
        <p:spPr/>
        <p:txBody>
          <a:bodyPr/>
          <a:lstStyle/>
          <a:p>
            <a:fld id="{5DCBE059-FAD7-45D8-8659-E6542D1E092D}" type="datetime1">
              <a:rPr lang="en-US" smtClean="0"/>
              <a:t>2/19/2024</a:t>
            </a:fld>
            <a:endParaRPr lang="en-US" dirty="0"/>
          </a:p>
        </p:txBody>
      </p:sp>
      <p:sp>
        <p:nvSpPr>
          <p:cNvPr id="5" name="Slide Number Placeholder 4">
            <a:extLst>
              <a:ext uri="{FF2B5EF4-FFF2-40B4-BE49-F238E27FC236}">
                <a16:creationId xmlns:a16="http://schemas.microsoft.com/office/drawing/2014/main" id="{0F64A31B-9AD0-44E1-B27B-A51A3D452DC9}"/>
              </a:ext>
            </a:extLst>
          </p:cNvPr>
          <p:cNvSpPr>
            <a:spLocks noGrp="1"/>
          </p:cNvSpPr>
          <p:nvPr>
            <p:ph type="sldNum" sz="quarter" idx="12"/>
          </p:nvPr>
        </p:nvSpPr>
        <p:spPr/>
        <p:txBody>
          <a:bodyPr/>
          <a:lstStyle/>
          <a:p>
            <a:fld id="{CC0149FD-98BB-4821-915B-09C9BFE4B727}" type="slidenum">
              <a:rPr lang="en-US" smtClean="0"/>
              <a:pPr/>
              <a:t>64</a:t>
            </a:fld>
            <a:endParaRPr lang="en-US" dirty="0"/>
          </a:p>
        </p:txBody>
      </p:sp>
      <p:sp>
        <p:nvSpPr>
          <p:cNvPr id="6" name="Title 1">
            <a:extLst>
              <a:ext uri="{FF2B5EF4-FFF2-40B4-BE49-F238E27FC236}">
                <a16:creationId xmlns:a16="http://schemas.microsoft.com/office/drawing/2014/main" id="{F19F8BB0-2F73-44D3-9E55-292B7076D8D6}"/>
              </a:ext>
            </a:extLst>
          </p:cNvPr>
          <p:cNvSpPr>
            <a:spLocks noGrp="1"/>
          </p:cNvSpPr>
          <p:nvPr>
            <p:ph type="title"/>
          </p:nvPr>
        </p:nvSpPr>
        <p:spPr>
          <a:xfrm>
            <a:off x="396763" y="720006"/>
            <a:ext cx="11500269" cy="575433"/>
          </a:xfrm>
        </p:spPr>
        <p:txBody>
          <a:bodyPr>
            <a:noAutofit/>
          </a:bodyPr>
          <a:lstStyle/>
          <a:p>
            <a:r>
              <a:rPr lang="en-US" sz="4000" b="1" dirty="0"/>
              <a:t>Demo 1. </a:t>
            </a:r>
          </a:p>
        </p:txBody>
      </p:sp>
      <p:sp>
        <p:nvSpPr>
          <p:cNvPr id="7" name="TextBox 6">
            <a:extLst>
              <a:ext uri="{FF2B5EF4-FFF2-40B4-BE49-F238E27FC236}">
                <a16:creationId xmlns:a16="http://schemas.microsoft.com/office/drawing/2014/main" id="{1A3198B9-F402-4981-B402-A28ED34F543D}"/>
              </a:ext>
            </a:extLst>
          </p:cNvPr>
          <p:cNvSpPr txBox="1"/>
          <p:nvPr/>
        </p:nvSpPr>
        <p:spPr>
          <a:xfrm>
            <a:off x="-49806" y="1563023"/>
            <a:ext cx="12241805" cy="1508105"/>
          </a:xfrm>
          <a:prstGeom prst="rect">
            <a:avLst/>
          </a:prstGeom>
          <a:noFill/>
        </p:spPr>
        <p:txBody>
          <a:bodyPr wrap="square">
            <a:spAutoFit/>
          </a:bodyPr>
          <a:lstStyle/>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b="1" u="sng" dirty="0"/>
              <a:t>Step 05</a:t>
            </a:r>
            <a:r>
              <a:rPr lang="en-US" sz="2600" dirty="0"/>
              <a:t>. Create Razor Page (Empty)</a:t>
            </a:r>
          </a:p>
          <a:p>
            <a:pPr marL="342900" indent="-342900" algn="just">
              <a:spcBef>
                <a:spcPts val="600"/>
              </a:spcBef>
              <a:spcAft>
                <a:spcPts val="600"/>
              </a:spcAft>
              <a:buClr>
                <a:srgbClr val="973735"/>
              </a:buClr>
              <a:buSzPct val="50000"/>
              <a:buFont typeface="Wingdings" pitchFamily="2" charset="2"/>
              <a:buChar char="u"/>
              <a:tabLst>
                <a:tab pos="241300" algn="l"/>
              </a:tabLst>
              <a:defRPr/>
            </a:pPr>
            <a:endParaRPr lang="en-US" sz="2300" dirty="0"/>
          </a:p>
          <a:p>
            <a:pPr marL="342900" indent="-342900" algn="just">
              <a:spcBef>
                <a:spcPts val="600"/>
              </a:spcBef>
              <a:spcAft>
                <a:spcPts val="600"/>
              </a:spcAft>
              <a:buClr>
                <a:srgbClr val="973735"/>
              </a:buClr>
              <a:buSzPct val="50000"/>
              <a:buFont typeface="Wingdings" pitchFamily="2" charset="2"/>
              <a:buChar char="u"/>
              <a:tabLst>
                <a:tab pos="241300" algn="l"/>
              </a:tabLst>
              <a:defRPr/>
            </a:pPr>
            <a:endParaRPr lang="en-US" sz="2300" dirty="0"/>
          </a:p>
        </p:txBody>
      </p:sp>
      <p:pic>
        <p:nvPicPr>
          <p:cNvPr id="8" name="Picture 7"/>
          <p:cNvPicPr/>
          <p:nvPr/>
        </p:nvPicPr>
        <p:blipFill>
          <a:blip r:embed="rId3"/>
          <a:stretch>
            <a:fillRect/>
          </a:stretch>
        </p:blipFill>
        <p:spPr>
          <a:xfrm>
            <a:off x="110067" y="2038032"/>
            <a:ext cx="5039995" cy="3493135"/>
          </a:xfrm>
          <a:prstGeom prst="rect">
            <a:avLst/>
          </a:prstGeom>
          <a:ln>
            <a:noFill/>
          </a:ln>
          <a:effectLst>
            <a:outerShdw blurRad="190500" algn="tl" rotWithShape="0">
              <a:srgbClr val="000000">
                <a:alpha val="70000"/>
              </a:srgbClr>
            </a:outerShdw>
          </a:effectLst>
        </p:spPr>
      </p:pic>
      <p:pic>
        <p:nvPicPr>
          <p:cNvPr id="10" name="Picture 9"/>
          <p:cNvPicPr/>
          <p:nvPr/>
        </p:nvPicPr>
        <p:blipFill rotWithShape="1">
          <a:blip r:embed="rId4"/>
          <a:srcRect l="748"/>
          <a:stretch/>
        </p:blipFill>
        <p:spPr bwMode="auto">
          <a:xfrm>
            <a:off x="838200" y="3522531"/>
            <a:ext cx="5039995" cy="2893695"/>
          </a:xfrm>
          <a:prstGeom prst="rect">
            <a:avLst/>
          </a:prstGeom>
          <a:ln>
            <a:noFill/>
          </a:ln>
          <a:effectLst>
            <a:outerShdw blurRad="190500" algn="tl" rotWithShape="0">
              <a:srgbClr val="000000">
                <a:alpha val="70000"/>
              </a:srgbClr>
            </a:outerShdw>
          </a:effectLst>
          <a:extLst>
            <a:ext uri="{53640926-AAD7-44D8-BBD7-CCE9431645EC}">
              <a14:shadowObscured xmlns:a14="http://schemas.microsoft.com/office/drawing/2010/main"/>
            </a:ext>
          </a:extLst>
        </p:spPr>
      </p:pic>
      <p:pic>
        <p:nvPicPr>
          <p:cNvPr id="11" name="Picture 10"/>
          <p:cNvPicPr/>
          <p:nvPr/>
        </p:nvPicPr>
        <p:blipFill>
          <a:blip r:embed="rId5"/>
          <a:stretch>
            <a:fillRect/>
          </a:stretch>
        </p:blipFill>
        <p:spPr>
          <a:xfrm>
            <a:off x="6082234" y="894291"/>
            <a:ext cx="5943600" cy="4324350"/>
          </a:xfrm>
          <a:prstGeom prst="rect">
            <a:avLst/>
          </a:prstGeom>
        </p:spPr>
      </p:pic>
      <p:pic>
        <p:nvPicPr>
          <p:cNvPr id="12" name="Picture 11"/>
          <p:cNvPicPr/>
          <p:nvPr/>
        </p:nvPicPr>
        <p:blipFill>
          <a:blip r:embed="rId6"/>
          <a:stretch>
            <a:fillRect/>
          </a:stretch>
        </p:blipFill>
        <p:spPr>
          <a:xfrm>
            <a:off x="6062629" y="5244779"/>
            <a:ext cx="5943600" cy="701675"/>
          </a:xfrm>
          <a:prstGeom prst="rect">
            <a:avLst/>
          </a:prstGeom>
        </p:spPr>
      </p:pic>
      <p:sp>
        <p:nvSpPr>
          <p:cNvPr id="2" name="Rectangle 1"/>
          <p:cNvSpPr/>
          <p:nvPr/>
        </p:nvSpPr>
        <p:spPr>
          <a:xfrm>
            <a:off x="1574800" y="2675467"/>
            <a:ext cx="2116667" cy="19560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2116667" y="5334000"/>
            <a:ext cx="2339128" cy="19716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4953000" y="6182625"/>
            <a:ext cx="457200" cy="23360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6731000" y="1829685"/>
            <a:ext cx="4428067" cy="112518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1001237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A0E81D8-51BF-4D82-8F9F-38B4AB63A3B4}"/>
              </a:ext>
            </a:extLst>
          </p:cNvPr>
          <p:cNvSpPr>
            <a:spLocks noGrp="1"/>
          </p:cNvSpPr>
          <p:nvPr>
            <p:ph type="dt" sz="half" idx="10"/>
          </p:nvPr>
        </p:nvSpPr>
        <p:spPr/>
        <p:txBody>
          <a:bodyPr/>
          <a:lstStyle/>
          <a:p>
            <a:fld id="{5DCBE059-FAD7-45D8-8659-E6542D1E092D}" type="datetime1">
              <a:rPr lang="en-US" smtClean="0"/>
              <a:t>2/19/2024</a:t>
            </a:fld>
            <a:endParaRPr lang="en-US" dirty="0"/>
          </a:p>
        </p:txBody>
      </p:sp>
      <p:sp>
        <p:nvSpPr>
          <p:cNvPr id="5" name="Slide Number Placeholder 4">
            <a:extLst>
              <a:ext uri="{FF2B5EF4-FFF2-40B4-BE49-F238E27FC236}">
                <a16:creationId xmlns:a16="http://schemas.microsoft.com/office/drawing/2014/main" id="{0F64A31B-9AD0-44E1-B27B-A51A3D452DC9}"/>
              </a:ext>
            </a:extLst>
          </p:cNvPr>
          <p:cNvSpPr>
            <a:spLocks noGrp="1"/>
          </p:cNvSpPr>
          <p:nvPr>
            <p:ph type="sldNum" sz="quarter" idx="12"/>
          </p:nvPr>
        </p:nvSpPr>
        <p:spPr/>
        <p:txBody>
          <a:bodyPr/>
          <a:lstStyle/>
          <a:p>
            <a:fld id="{CC0149FD-98BB-4821-915B-09C9BFE4B727}" type="slidenum">
              <a:rPr lang="en-US" smtClean="0"/>
              <a:pPr/>
              <a:t>65</a:t>
            </a:fld>
            <a:endParaRPr lang="en-US" dirty="0"/>
          </a:p>
        </p:txBody>
      </p:sp>
      <p:sp>
        <p:nvSpPr>
          <p:cNvPr id="6" name="Title 1">
            <a:extLst>
              <a:ext uri="{FF2B5EF4-FFF2-40B4-BE49-F238E27FC236}">
                <a16:creationId xmlns:a16="http://schemas.microsoft.com/office/drawing/2014/main" id="{F19F8BB0-2F73-44D3-9E55-292B7076D8D6}"/>
              </a:ext>
            </a:extLst>
          </p:cNvPr>
          <p:cNvSpPr>
            <a:spLocks noGrp="1"/>
          </p:cNvSpPr>
          <p:nvPr>
            <p:ph type="title"/>
          </p:nvPr>
        </p:nvSpPr>
        <p:spPr>
          <a:xfrm>
            <a:off x="396763" y="720006"/>
            <a:ext cx="11500269" cy="575433"/>
          </a:xfrm>
        </p:spPr>
        <p:txBody>
          <a:bodyPr>
            <a:noAutofit/>
          </a:bodyPr>
          <a:lstStyle/>
          <a:p>
            <a:r>
              <a:rPr lang="en-US" sz="4000" b="1" dirty="0"/>
              <a:t>Demo 1. </a:t>
            </a:r>
          </a:p>
        </p:txBody>
      </p:sp>
      <p:sp>
        <p:nvSpPr>
          <p:cNvPr id="7" name="TextBox 6">
            <a:extLst>
              <a:ext uri="{FF2B5EF4-FFF2-40B4-BE49-F238E27FC236}">
                <a16:creationId xmlns:a16="http://schemas.microsoft.com/office/drawing/2014/main" id="{1A3198B9-F402-4981-B402-A28ED34F543D}"/>
              </a:ext>
            </a:extLst>
          </p:cNvPr>
          <p:cNvSpPr txBox="1"/>
          <p:nvPr/>
        </p:nvSpPr>
        <p:spPr>
          <a:xfrm>
            <a:off x="-49806" y="1563023"/>
            <a:ext cx="12241805" cy="1431161"/>
          </a:xfrm>
          <a:prstGeom prst="rect">
            <a:avLst/>
          </a:prstGeom>
          <a:noFill/>
        </p:spPr>
        <p:txBody>
          <a:bodyPr wrap="square">
            <a:spAutoFit/>
          </a:bodyPr>
          <a:lstStyle/>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b="1" u="sng" dirty="0"/>
              <a:t>Step 05</a:t>
            </a:r>
            <a:r>
              <a:rPr lang="en-US" sz="2600" dirty="0"/>
              <a:t>. (contd.)</a:t>
            </a:r>
          </a:p>
          <a:p>
            <a:pPr marL="342900" indent="-342900" algn="just">
              <a:spcBef>
                <a:spcPts val="600"/>
              </a:spcBef>
              <a:spcAft>
                <a:spcPts val="600"/>
              </a:spcAft>
              <a:buClr>
                <a:srgbClr val="973735"/>
              </a:buClr>
              <a:buSzPct val="50000"/>
              <a:buFont typeface="Wingdings" pitchFamily="2" charset="2"/>
              <a:buChar char="u"/>
              <a:tabLst>
                <a:tab pos="241300" algn="l"/>
              </a:tabLst>
              <a:defRPr/>
            </a:pPr>
            <a:endParaRPr lang="en-US" dirty="0"/>
          </a:p>
          <a:p>
            <a:pPr marL="342900" indent="-342900" algn="just">
              <a:spcBef>
                <a:spcPts val="600"/>
              </a:spcBef>
              <a:spcAft>
                <a:spcPts val="600"/>
              </a:spcAft>
              <a:buClr>
                <a:srgbClr val="973735"/>
              </a:buClr>
              <a:buSzPct val="50000"/>
              <a:buFont typeface="Wingdings" pitchFamily="2" charset="2"/>
              <a:buChar char="u"/>
              <a:tabLst>
                <a:tab pos="241300" algn="l"/>
              </a:tabLst>
              <a:defRPr/>
            </a:pPr>
            <a:endParaRPr lang="en-US" sz="2300" dirty="0"/>
          </a:p>
        </p:txBody>
      </p:sp>
      <p:pic>
        <p:nvPicPr>
          <p:cNvPr id="15" name="Picture 14"/>
          <p:cNvPicPr/>
          <p:nvPr/>
        </p:nvPicPr>
        <p:blipFill rotWithShape="1">
          <a:blip r:embed="rId3"/>
          <a:srcRect t="658"/>
          <a:stretch/>
        </p:blipFill>
        <p:spPr bwMode="auto">
          <a:xfrm>
            <a:off x="2797352" y="251088"/>
            <a:ext cx="8164937" cy="5960526"/>
          </a:xfrm>
          <a:prstGeom prst="rect">
            <a:avLst/>
          </a:prstGeom>
          <a:ln>
            <a:noFill/>
          </a:ln>
          <a:extLst>
            <a:ext uri="{53640926-AAD7-44D8-BBD7-CCE9431645EC}">
              <a14:shadowObscured xmlns:a14="http://schemas.microsoft.com/office/drawing/2010/main"/>
            </a:ext>
          </a:extLst>
        </p:spPr>
      </p:pic>
      <p:sp>
        <p:nvSpPr>
          <p:cNvPr id="9" name="Rectangle 8"/>
          <p:cNvSpPr/>
          <p:nvPr/>
        </p:nvSpPr>
        <p:spPr>
          <a:xfrm>
            <a:off x="3993931" y="3321269"/>
            <a:ext cx="3825766" cy="249095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9330724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A0E81D8-51BF-4D82-8F9F-38B4AB63A3B4}"/>
              </a:ext>
            </a:extLst>
          </p:cNvPr>
          <p:cNvSpPr>
            <a:spLocks noGrp="1"/>
          </p:cNvSpPr>
          <p:nvPr>
            <p:ph type="dt" sz="half" idx="10"/>
          </p:nvPr>
        </p:nvSpPr>
        <p:spPr/>
        <p:txBody>
          <a:bodyPr/>
          <a:lstStyle/>
          <a:p>
            <a:fld id="{5DCBE059-FAD7-45D8-8659-E6542D1E092D}" type="datetime1">
              <a:rPr lang="en-US" smtClean="0"/>
              <a:t>2/19/2024</a:t>
            </a:fld>
            <a:endParaRPr lang="en-US" dirty="0"/>
          </a:p>
        </p:txBody>
      </p:sp>
      <p:sp>
        <p:nvSpPr>
          <p:cNvPr id="5" name="Slide Number Placeholder 4">
            <a:extLst>
              <a:ext uri="{FF2B5EF4-FFF2-40B4-BE49-F238E27FC236}">
                <a16:creationId xmlns:a16="http://schemas.microsoft.com/office/drawing/2014/main" id="{0F64A31B-9AD0-44E1-B27B-A51A3D452DC9}"/>
              </a:ext>
            </a:extLst>
          </p:cNvPr>
          <p:cNvSpPr>
            <a:spLocks noGrp="1"/>
          </p:cNvSpPr>
          <p:nvPr>
            <p:ph type="sldNum" sz="quarter" idx="12"/>
          </p:nvPr>
        </p:nvSpPr>
        <p:spPr/>
        <p:txBody>
          <a:bodyPr/>
          <a:lstStyle/>
          <a:p>
            <a:fld id="{CC0149FD-98BB-4821-915B-09C9BFE4B727}" type="slidenum">
              <a:rPr lang="en-US" smtClean="0"/>
              <a:pPr/>
              <a:t>66</a:t>
            </a:fld>
            <a:endParaRPr lang="en-US" dirty="0"/>
          </a:p>
        </p:txBody>
      </p:sp>
      <p:sp>
        <p:nvSpPr>
          <p:cNvPr id="6" name="Title 1">
            <a:extLst>
              <a:ext uri="{FF2B5EF4-FFF2-40B4-BE49-F238E27FC236}">
                <a16:creationId xmlns:a16="http://schemas.microsoft.com/office/drawing/2014/main" id="{F19F8BB0-2F73-44D3-9E55-292B7076D8D6}"/>
              </a:ext>
            </a:extLst>
          </p:cNvPr>
          <p:cNvSpPr>
            <a:spLocks noGrp="1"/>
          </p:cNvSpPr>
          <p:nvPr>
            <p:ph type="title"/>
          </p:nvPr>
        </p:nvSpPr>
        <p:spPr>
          <a:xfrm>
            <a:off x="396763" y="720006"/>
            <a:ext cx="11500269" cy="575433"/>
          </a:xfrm>
        </p:spPr>
        <p:txBody>
          <a:bodyPr>
            <a:noAutofit/>
          </a:bodyPr>
          <a:lstStyle/>
          <a:p>
            <a:r>
              <a:rPr lang="en-US" sz="4000" b="1" dirty="0"/>
              <a:t>Demo 1. </a:t>
            </a:r>
          </a:p>
        </p:txBody>
      </p:sp>
      <p:sp>
        <p:nvSpPr>
          <p:cNvPr id="7" name="TextBox 6">
            <a:extLst>
              <a:ext uri="{FF2B5EF4-FFF2-40B4-BE49-F238E27FC236}">
                <a16:creationId xmlns:a16="http://schemas.microsoft.com/office/drawing/2014/main" id="{1A3198B9-F402-4981-B402-A28ED34F543D}"/>
              </a:ext>
            </a:extLst>
          </p:cNvPr>
          <p:cNvSpPr txBox="1"/>
          <p:nvPr/>
        </p:nvSpPr>
        <p:spPr>
          <a:xfrm>
            <a:off x="-49805" y="1563023"/>
            <a:ext cx="5357529" cy="892552"/>
          </a:xfrm>
          <a:prstGeom prst="rect">
            <a:avLst/>
          </a:prstGeom>
          <a:noFill/>
        </p:spPr>
        <p:txBody>
          <a:bodyPr wrap="square">
            <a:spAutoFit/>
          </a:bodyPr>
          <a:lstStyle/>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b="1" u="sng" dirty="0"/>
              <a:t>Step 06</a:t>
            </a:r>
            <a:r>
              <a:rPr lang="en-US" sz="2600" dirty="0"/>
              <a:t>. Create Razor Page (Empty) for uploading files</a:t>
            </a:r>
          </a:p>
        </p:txBody>
      </p:sp>
      <p:pic>
        <p:nvPicPr>
          <p:cNvPr id="8" name="Picture 7"/>
          <p:cNvPicPr/>
          <p:nvPr/>
        </p:nvPicPr>
        <p:blipFill>
          <a:blip r:embed="rId3"/>
          <a:stretch>
            <a:fillRect/>
          </a:stretch>
        </p:blipFill>
        <p:spPr>
          <a:xfrm>
            <a:off x="139940" y="2946051"/>
            <a:ext cx="5943600" cy="1478915"/>
          </a:xfrm>
          <a:prstGeom prst="rect">
            <a:avLst/>
          </a:prstGeom>
        </p:spPr>
      </p:pic>
      <p:pic>
        <p:nvPicPr>
          <p:cNvPr id="9" name="Picture 8"/>
          <p:cNvPicPr/>
          <p:nvPr/>
        </p:nvPicPr>
        <p:blipFill>
          <a:blip r:embed="rId4"/>
          <a:stretch>
            <a:fillRect/>
          </a:stretch>
        </p:blipFill>
        <p:spPr>
          <a:xfrm>
            <a:off x="5416603" y="151794"/>
            <a:ext cx="5943600" cy="3622675"/>
          </a:xfrm>
          <a:prstGeom prst="rect">
            <a:avLst/>
          </a:prstGeom>
        </p:spPr>
      </p:pic>
      <p:pic>
        <p:nvPicPr>
          <p:cNvPr id="10" name="Picture 9"/>
          <p:cNvPicPr/>
          <p:nvPr/>
        </p:nvPicPr>
        <p:blipFill>
          <a:blip r:embed="rId5"/>
          <a:stretch>
            <a:fillRect/>
          </a:stretch>
        </p:blipFill>
        <p:spPr>
          <a:xfrm>
            <a:off x="5416603" y="3927444"/>
            <a:ext cx="5943600" cy="2473960"/>
          </a:xfrm>
          <a:prstGeom prst="rect">
            <a:avLst/>
          </a:prstGeom>
        </p:spPr>
      </p:pic>
      <p:sp>
        <p:nvSpPr>
          <p:cNvPr id="2" name="Rectangle 1"/>
          <p:cNvSpPr/>
          <p:nvPr/>
        </p:nvSpPr>
        <p:spPr>
          <a:xfrm>
            <a:off x="6369269" y="4256690"/>
            <a:ext cx="4540469" cy="165012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838200" y="3307025"/>
            <a:ext cx="3040117" cy="16816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7637829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A0E81D8-51BF-4D82-8F9F-38B4AB63A3B4}"/>
              </a:ext>
            </a:extLst>
          </p:cNvPr>
          <p:cNvSpPr>
            <a:spLocks noGrp="1"/>
          </p:cNvSpPr>
          <p:nvPr>
            <p:ph type="dt" sz="half" idx="10"/>
          </p:nvPr>
        </p:nvSpPr>
        <p:spPr/>
        <p:txBody>
          <a:bodyPr/>
          <a:lstStyle/>
          <a:p>
            <a:fld id="{5DCBE059-FAD7-45D8-8659-E6542D1E092D}" type="datetime1">
              <a:rPr lang="en-US" smtClean="0"/>
              <a:t>2/19/2024</a:t>
            </a:fld>
            <a:endParaRPr lang="en-US" dirty="0"/>
          </a:p>
        </p:txBody>
      </p:sp>
      <p:sp>
        <p:nvSpPr>
          <p:cNvPr id="5" name="Slide Number Placeholder 4">
            <a:extLst>
              <a:ext uri="{FF2B5EF4-FFF2-40B4-BE49-F238E27FC236}">
                <a16:creationId xmlns:a16="http://schemas.microsoft.com/office/drawing/2014/main" id="{0F64A31B-9AD0-44E1-B27B-A51A3D452DC9}"/>
              </a:ext>
            </a:extLst>
          </p:cNvPr>
          <p:cNvSpPr>
            <a:spLocks noGrp="1"/>
          </p:cNvSpPr>
          <p:nvPr>
            <p:ph type="sldNum" sz="quarter" idx="12"/>
          </p:nvPr>
        </p:nvSpPr>
        <p:spPr/>
        <p:txBody>
          <a:bodyPr/>
          <a:lstStyle/>
          <a:p>
            <a:fld id="{CC0149FD-98BB-4821-915B-09C9BFE4B727}" type="slidenum">
              <a:rPr lang="en-US" smtClean="0"/>
              <a:pPr/>
              <a:t>67</a:t>
            </a:fld>
            <a:endParaRPr lang="en-US" dirty="0"/>
          </a:p>
        </p:txBody>
      </p:sp>
      <p:sp>
        <p:nvSpPr>
          <p:cNvPr id="6" name="Title 1">
            <a:extLst>
              <a:ext uri="{FF2B5EF4-FFF2-40B4-BE49-F238E27FC236}">
                <a16:creationId xmlns:a16="http://schemas.microsoft.com/office/drawing/2014/main" id="{F19F8BB0-2F73-44D3-9E55-292B7076D8D6}"/>
              </a:ext>
            </a:extLst>
          </p:cNvPr>
          <p:cNvSpPr>
            <a:spLocks noGrp="1"/>
          </p:cNvSpPr>
          <p:nvPr>
            <p:ph type="title"/>
          </p:nvPr>
        </p:nvSpPr>
        <p:spPr>
          <a:xfrm>
            <a:off x="396763" y="720006"/>
            <a:ext cx="11500269" cy="575433"/>
          </a:xfrm>
        </p:spPr>
        <p:txBody>
          <a:bodyPr>
            <a:noAutofit/>
          </a:bodyPr>
          <a:lstStyle/>
          <a:p>
            <a:r>
              <a:rPr lang="en-US" sz="4000" b="1" dirty="0"/>
              <a:t>Demo 1. </a:t>
            </a:r>
          </a:p>
        </p:txBody>
      </p:sp>
      <p:sp>
        <p:nvSpPr>
          <p:cNvPr id="7" name="TextBox 6">
            <a:extLst>
              <a:ext uri="{FF2B5EF4-FFF2-40B4-BE49-F238E27FC236}">
                <a16:creationId xmlns:a16="http://schemas.microsoft.com/office/drawing/2014/main" id="{1A3198B9-F402-4981-B402-A28ED34F543D}"/>
              </a:ext>
            </a:extLst>
          </p:cNvPr>
          <p:cNvSpPr txBox="1"/>
          <p:nvPr/>
        </p:nvSpPr>
        <p:spPr>
          <a:xfrm>
            <a:off x="-49806" y="1563023"/>
            <a:ext cx="12241805" cy="877163"/>
          </a:xfrm>
          <a:prstGeom prst="rect">
            <a:avLst/>
          </a:prstGeom>
          <a:noFill/>
        </p:spPr>
        <p:txBody>
          <a:bodyPr wrap="square">
            <a:spAutoFit/>
          </a:bodyPr>
          <a:lstStyle/>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b="1" u="sng" dirty="0"/>
              <a:t> </a:t>
            </a:r>
            <a:endParaRPr lang="en-US" dirty="0"/>
          </a:p>
          <a:p>
            <a:pPr marL="342900" indent="-342900" algn="just">
              <a:spcBef>
                <a:spcPts val="600"/>
              </a:spcBef>
              <a:spcAft>
                <a:spcPts val="600"/>
              </a:spcAft>
              <a:buClr>
                <a:srgbClr val="973735"/>
              </a:buClr>
              <a:buSzPct val="50000"/>
              <a:buFont typeface="Wingdings" pitchFamily="2" charset="2"/>
              <a:buChar char="u"/>
              <a:tabLst>
                <a:tab pos="241300" algn="l"/>
              </a:tabLst>
              <a:defRPr/>
            </a:pPr>
            <a:endParaRPr lang="en-US" sz="2300" dirty="0"/>
          </a:p>
        </p:txBody>
      </p:sp>
      <p:pic>
        <p:nvPicPr>
          <p:cNvPr id="8" name="Picture 7"/>
          <p:cNvPicPr/>
          <p:nvPr/>
        </p:nvPicPr>
        <p:blipFill rotWithShape="1">
          <a:blip r:embed="rId3"/>
          <a:srcRect t="16129" b="17762"/>
          <a:stretch/>
        </p:blipFill>
        <p:spPr bwMode="auto">
          <a:xfrm>
            <a:off x="203297" y="1653670"/>
            <a:ext cx="5943600" cy="2108200"/>
          </a:xfrm>
          <a:prstGeom prst="rect">
            <a:avLst/>
          </a:prstGeom>
          <a:ln>
            <a:noFill/>
          </a:ln>
          <a:effectLst>
            <a:outerShdw blurRad="190500" algn="tl" rotWithShape="0">
              <a:srgbClr val="000000">
                <a:alpha val="70000"/>
              </a:srgbClr>
            </a:outerShdw>
          </a:effectLst>
          <a:extLst>
            <a:ext uri="{53640926-AAD7-44D8-BBD7-CCE9431645EC}">
              <a14:shadowObscured xmlns:a14="http://schemas.microsoft.com/office/drawing/2010/main"/>
            </a:ext>
          </a:extLst>
        </p:spPr>
      </p:pic>
      <p:pic>
        <p:nvPicPr>
          <p:cNvPr id="9" name="Picture 8"/>
          <p:cNvPicPr/>
          <p:nvPr/>
        </p:nvPicPr>
        <p:blipFill rotWithShape="1">
          <a:blip r:embed="rId4"/>
          <a:srcRect t="8955"/>
          <a:stretch/>
        </p:blipFill>
        <p:spPr bwMode="auto">
          <a:xfrm>
            <a:off x="5714260" y="2119446"/>
            <a:ext cx="5943600" cy="3357245"/>
          </a:xfrm>
          <a:prstGeom prst="rect">
            <a:avLst/>
          </a:prstGeom>
          <a:ln>
            <a:noFill/>
          </a:ln>
          <a:effectLst>
            <a:outerShdw blurRad="190500" algn="tl" rotWithShape="0">
              <a:srgbClr val="000000">
                <a:alpha val="70000"/>
              </a:srgbClr>
            </a:outerShdw>
          </a:effectLst>
          <a:extLst>
            <a:ext uri="{53640926-AAD7-44D8-BBD7-CCE9431645EC}">
              <a14:shadowObscured xmlns:a14="http://schemas.microsoft.com/office/drawing/2010/main"/>
            </a:ext>
          </a:extLst>
        </p:spPr>
      </p:pic>
      <p:pic>
        <p:nvPicPr>
          <p:cNvPr id="10" name="Picture 9"/>
          <p:cNvPicPr/>
          <p:nvPr/>
        </p:nvPicPr>
        <p:blipFill>
          <a:blip r:embed="rId5"/>
          <a:stretch>
            <a:fillRect/>
          </a:stretch>
        </p:blipFill>
        <p:spPr>
          <a:xfrm>
            <a:off x="295661" y="5752126"/>
            <a:ext cx="5943600" cy="561975"/>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72680120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A0E81D8-51BF-4D82-8F9F-38B4AB63A3B4}"/>
              </a:ext>
            </a:extLst>
          </p:cNvPr>
          <p:cNvSpPr>
            <a:spLocks noGrp="1"/>
          </p:cNvSpPr>
          <p:nvPr>
            <p:ph type="dt" sz="half" idx="10"/>
          </p:nvPr>
        </p:nvSpPr>
        <p:spPr/>
        <p:txBody>
          <a:bodyPr/>
          <a:lstStyle/>
          <a:p>
            <a:fld id="{5DCBE059-FAD7-45D8-8659-E6542D1E092D}" type="datetime1">
              <a:rPr lang="en-US" smtClean="0"/>
              <a:t>2/19/2024</a:t>
            </a:fld>
            <a:endParaRPr lang="en-US" dirty="0"/>
          </a:p>
        </p:txBody>
      </p:sp>
      <p:sp>
        <p:nvSpPr>
          <p:cNvPr id="5" name="Slide Number Placeholder 4">
            <a:extLst>
              <a:ext uri="{FF2B5EF4-FFF2-40B4-BE49-F238E27FC236}">
                <a16:creationId xmlns:a16="http://schemas.microsoft.com/office/drawing/2014/main" id="{0F64A31B-9AD0-44E1-B27B-A51A3D452DC9}"/>
              </a:ext>
            </a:extLst>
          </p:cNvPr>
          <p:cNvSpPr>
            <a:spLocks noGrp="1"/>
          </p:cNvSpPr>
          <p:nvPr>
            <p:ph type="sldNum" sz="quarter" idx="12"/>
          </p:nvPr>
        </p:nvSpPr>
        <p:spPr/>
        <p:txBody>
          <a:bodyPr/>
          <a:lstStyle/>
          <a:p>
            <a:fld id="{CC0149FD-98BB-4821-915B-09C9BFE4B727}" type="slidenum">
              <a:rPr lang="en-US" smtClean="0"/>
              <a:pPr/>
              <a:t>68</a:t>
            </a:fld>
            <a:endParaRPr lang="en-US" dirty="0"/>
          </a:p>
        </p:txBody>
      </p:sp>
      <p:sp>
        <p:nvSpPr>
          <p:cNvPr id="6" name="Title 1">
            <a:extLst>
              <a:ext uri="{FF2B5EF4-FFF2-40B4-BE49-F238E27FC236}">
                <a16:creationId xmlns:a16="http://schemas.microsoft.com/office/drawing/2014/main" id="{F19F8BB0-2F73-44D3-9E55-292B7076D8D6}"/>
              </a:ext>
            </a:extLst>
          </p:cNvPr>
          <p:cNvSpPr>
            <a:spLocks noGrp="1"/>
          </p:cNvSpPr>
          <p:nvPr>
            <p:ph type="title"/>
          </p:nvPr>
        </p:nvSpPr>
        <p:spPr>
          <a:xfrm>
            <a:off x="396763" y="720006"/>
            <a:ext cx="11500269" cy="575433"/>
          </a:xfrm>
        </p:spPr>
        <p:txBody>
          <a:bodyPr>
            <a:noAutofit/>
          </a:bodyPr>
          <a:lstStyle/>
          <a:p>
            <a:r>
              <a:rPr lang="en-US" sz="4000" b="1" dirty="0"/>
              <a:t>Demo 2. Razor Pages with Entity Framework</a:t>
            </a:r>
          </a:p>
        </p:txBody>
      </p:sp>
      <p:sp>
        <p:nvSpPr>
          <p:cNvPr id="7" name="TextBox 6">
            <a:extLst>
              <a:ext uri="{FF2B5EF4-FFF2-40B4-BE49-F238E27FC236}">
                <a16:creationId xmlns:a16="http://schemas.microsoft.com/office/drawing/2014/main" id="{1A3198B9-F402-4981-B402-A28ED34F543D}"/>
              </a:ext>
            </a:extLst>
          </p:cNvPr>
          <p:cNvSpPr txBox="1"/>
          <p:nvPr/>
        </p:nvSpPr>
        <p:spPr>
          <a:xfrm>
            <a:off x="-49804" y="1563023"/>
            <a:ext cx="7669804" cy="4493538"/>
          </a:xfrm>
          <a:prstGeom prst="rect">
            <a:avLst/>
          </a:prstGeom>
          <a:noFill/>
        </p:spPr>
        <p:txBody>
          <a:bodyPr wrap="square">
            <a:spAutoFit/>
          </a:bodyPr>
          <a:lstStyle/>
          <a:p>
            <a:pPr marL="342900" indent="-342900">
              <a:buClr>
                <a:srgbClr val="973735"/>
              </a:buClr>
              <a:buSzPct val="50000"/>
              <a:buFont typeface="Wingdings" pitchFamily="2" charset="2"/>
              <a:buChar char="u"/>
              <a:tabLst>
                <a:tab pos="241300" algn="l"/>
              </a:tabLst>
              <a:defRPr/>
            </a:pPr>
            <a:r>
              <a:rPr lang="en-US" sz="2600" b="1" u="sng" dirty="0"/>
              <a:t>Step 01</a:t>
            </a:r>
            <a:r>
              <a:rPr lang="en-US" sz="2600" b="1" dirty="0"/>
              <a:t>.</a:t>
            </a:r>
            <a:r>
              <a:rPr lang="en-US" sz="2600" dirty="0"/>
              <a:t> Create ASP.NET Core Web Application</a:t>
            </a:r>
          </a:p>
          <a:p>
            <a:pPr marL="342900" indent="-342900">
              <a:buClr>
                <a:srgbClr val="973735"/>
              </a:buClr>
              <a:buSzPct val="50000"/>
              <a:buFont typeface="Wingdings" pitchFamily="2" charset="2"/>
              <a:buChar char="u"/>
              <a:tabLst>
                <a:tab pos="241300" algn="l"/>
              </a:tabLst>
              <a:defRPr/>
            </a:pPr>
            <a:r>
              <a:rPr lang="en-US" sz="2600" b="1" u="sng" dirty="0"/>
              <a:t>Step 02</a:t>
            </a:r>
            <a:r>
              <a:rPr lang="en-US" sz="2600" dirty="0"/>
              <a:t>. Add model – Student, Course, Enrolment.</a:t>
            </a:r>
          </a:p>
          <a:p>
            <a:pPr marL="342900" indent="-342900">
              <a:buClr>
                <a:srgbClr val="973735"/>
              </a:buClr>
              <a:buSzPct val="50000"/>
              <a:buFont typeface="Wingdings" pitchFamily="2" charset="2"/>
              <a:buChar char="u"/>
              <a:tabLst>
                <a:tab pos="241300" algn="l"/>
              </a:tabLst>
              <a:defRPr/>
            </a:pPr>
            <a:r>
              <a:rPr lang="en-US" sz="2600" b="1" u="sng" dirty="0"/>
              <a:t>Step 03.</a:t>
            </a:r>
            <a:r>
              <a:rPr lang="en-US" sz="2600" b="1" dirty="0"/>
              <a:t> </a:t>
            </a:r>
            <a:r>
              <a:rPr lang="en-US" sz="2600" dirty="0"/>
              <a:t>Manage </a:t>
            </a:r>
            <a:r>
              <a:rPr lang="en-US" sz="2600" dirty="0" err="1"/>
              <a:t>NuGet</a:t>
            </a:r>
            <a:r>
              <a:rPr lang="en-US" sz="2600" dirty="0"/>
              <a:t> packages for Solution/Project</a:t>
            </a:r>
          </a:p>
          <a:p>
            <a:pPr marL="342900" indent="-342900">
              <a:buClr>
                <a:srgbClr val="973735"/>
              </a:buClr>
              <a:buSzPct val="50000"/>
              <a:buFont typeface="Wingdings" pitchFamily="2" charset="2"/>
              <a:buChar char="u"/>
              <a:tabLst>
                <a:tab pos="241300" algn="l"/>
              </a:tabLst>
              <a:defRPr/>
            </a:pPr>
            <a:r>
              <a:rPr lang="en-US" sz="2600" b="1" u="sng" dirty="0"/>
              <a:t>Step 04</a:t>
            </a:r>
            <a:r>
              <a:rPr lang="en-US" sz="2600" dirty="0"/>
              <a:t>. Add Connection string (</a:t>
            </a:r>
            <a:r>
              <a:rPr lang="en-US" sz="2600" dirty="0" err="1"/>
              <a:t>appsettings.json</a:t>
            </a:r>
            <a:r>
              <a:rPr lang="en-US" sz="2600" dirty="0"/>
              <a:t> file)</a:t>
            </a:r>
          </a:p>
          <a:p>
            <a:pPr marL="342900" indent="-342900">
              <a:buClr>
                <a:srgbClr val="973735"/>
              </a:buClr>
              <a:buSzPct val="50000"/>
              <a:buFont typeface="Wingdings" pitchFamily="2" charset="2"/>
              <a:buChar char="u"/>
              <a:tabLst>
                <a:tab pos="241300" algn="l"/>
              </a:tabLst>
              <a:defRPr/>
            </a:pPr>
            <a:r>
              <a:rPr lang="en-US" sz="2600" b="1" u="sng" dirty="0"/>
              <a:t>Step 05</a:t>
            </a:r>
            <a:r>
              <a:rPr lang="en-US" sz="2600" dirty="0"/>
              <a:t>. Scaffold Student pages</a:t>
            </a:r>
          </a:p>
          <a:p>
            <a:pPr marL="342900" indent="-342900">
              <a:buClr>
                <a:srgbClr val="973735"/>
              </a:buClr>
              <a:buSzPct val="50000"/>
              <a:buFont typeface="Wingdings" pitchFamily="2" charset="2"/>
              <a:buChar char="u"/>
              <a:tabLst>
                <a:tab pos="241300" algn="l"/>
              </a:tabLst>
              <a:defRPr/>
            </a:pPr>
            <a:r>
              <a:rPr lang="en-US" sz="2600" b="1" u="sng" dirty="0"/>
              <a:t>Step 06</a:t>
            </a:r>
            <a:r>
              <a:rPr lang="en-US" sz="2600" dirty="0"/>
              <a:t>. Change the code on </a:t>
            </a:r>
            <a:r>
              <a:rPr lang="en-US" sz="2600" dirty="0" err="1"/>
              <a:t>Startup.cs</a:t>
            </a:r>
            <a:r>
              <a:rPr lang="en-US" sz="2600" dirty="0"/>
              <a:t> and </a:t>
            </a:r>
            <a:r>
              <a:rPr lang="en-US" sz="2600" dirty="0" err="1"/>
              <a:t>Program.cs</a:t>
            </a:r>
            <a:endParaRPr lang="en-US" sz="2600" b="1" u="sng" dirty="0"/>
          </a:p>
          <a:p>
            <a:pPr marL="342900" indent="-342900">
              <a:buClr>
                <a:srgbClr val="973735"/>
              </a:buClr>
              <a:buSzPct val="50000"/>
              <a:buFont typeface="Wingdings" pitchFamily="2" charset="2"/>
              <a:buChar char="u"/>
              <a:tabLst>
                <a:tab pos="241300" algn="l"/>
              </a:tabLst>
              <a:defRPr/>
            </a:pPr>
            <a:r>
              <a:rPr lang="en-US" sz="2600" b="1" u="sng" dirty="0"/>
              <a:t>Step 07</a:t>
            </a:r>
            <a:r>
              <a:rPr lang="en-US" sz="2600" dirty="0"/>
              <a:t>. Build and run Program.         </a:t>
            </a:r>
          </a:p>
        </p:txBody>
      </p:sp>
      <p:pic>
        <p:nvPicPr>
          <p:cNvPr id="8" name="Picture 7"/>
          <p:cNvPicPr/>
          <p:nvPr/>
        </p:nvPicPr>
        <p:blipFill>
          <a:blip r:embed="rId3"/>
          <a:stretch>
            <a:fillRect/>
          </a:stretch>
        </p:blipFill>
        <p:spPr>
          <a:xfrm>
            <a:off x="7167375" y="2196454"/>
            <a:ext cx="4729657" cy="3226676"/>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78603172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A0E81D8-51BF-4D82-8F9F-38B4AB63A3B4}"/>
              </a:ext>
            </a:extLst>
          </p:cNvPr>
          <p:cNvSpPr>
            <a:spLocks noGrp="1"/>
          </p:cNvSpPr>
          <p:nvPr>
            <p:ph type="dt" sz="half" idx="10"/>
          </p:nvPr>
        </p:nvSpPr>
        <p:spPr/>
        <p:txBody>
          <a:bodyPr/>
          <a:lstStyle/>
          <a:p>
            <a:fld id="{5DCBE059-FAD7-45D8-8659-E6542D1E092D}" type="datetime1">
              <a:rPr lang="en-US" smtClean="0"/>
              <a:t>2/19/2024</a:t>
            </a:fld>
            <a:endParaRPr lang="en-US" dirty="0"/>
          </a:p>
        </p:txBody>
      </p:sp>
      <p:sp>
        <p:nvSpPr>
          <p:cNvPr id="5" name="Slide Number Placeholder 4">
            <a:extLst>
              <a:ext uri="{FF2B5EF4-FFF2-40B4-BE49-F238E27FC236}">
                <a16:creationId xmlns:a16="http://schemas.microsoft.com/office/drawing/2014/main" id="{0F64A31B-9AD0-44E1-B27B-A51A3D452DC9}"/>
              </a:ext>
            </a:extLst>
          </p:cNvPr>
          <p:cNvSpPr>
            <a:spLocks noGrp="1"/>
          </p:cNvSpPr>
          <p:nvPr>
            <p:ph type="sldNum" sz="quarter" idx="12"/>
          </p:nvPr>
        </p:nvSpPr>
        <p:spPr/>
        <p:txBody>
          <a:bodyPr/>
          <a:lstStyle/>
          <a:p>
            <a:fld id="{CC0149FD-98BB-4821-915B-09C9BFE4B727}" type="slidenum">
              <a:rPr lang="en-US" smtClean="0"/>
              <a:pPr/>
              <a:t>69</a:t>
            </a:fld>
            <a:endParaRPr lang="en-US" dirty="0"/>
          </a:p>
        </p:txBody>
      </p:sp>
      <p:sp>
        <p:nvSpPr>
          <p:cNvPr id="6" name="Title 1">
            <a:extLst>
              <a:ext uri="{FF2B5EF4-FFF2-40B4-BE49-F238E27FC236}">
                <a16:creationId xmlns:a16="http://schemas.microsoft.com/office/drawing/2014/main" id="{F19F8BB0-2F73-44D3-9E55-292B7076D8D6}"/>
              </a:ext>
            </a:extLst>
          </p:cNvPr>
          <p:cNvSpPr>
            <a:spLocks noGrp="1"/>
          </p:cNvSpPr>
          <p:nvPr>
            <p:ph type="title"/>
          </p:nvPr>
        </p:nvSpPr>
        <p:spPr>
          <a:xfrm>
            <a:off x="396763" y="720006"/>
            <a:ext cx="11500269" cy="575433"/>
          </a:xfrm>
        </p:spPr>
        <p:txBody>
          <a:bodyPr>
            <a:noAutofit/>
          </a:bodyPr>
          <a:lstStyle/>
          <a:p>
            <a:r>
              <a:rPr lang="en-US" sz="4000" b="1" dirty="0"/>
              <a:t>Demo 2. Razor Pages with Entity Framework</a:t>
            </a:r>
          </a:p>
        </p:txBody>
      </p:sp>
      <p:sp>
        <p:nvSpPr>
          <p:cNvPr id="7" name="TextBox 6">
            <a:extLst>
              <a:ext uri="{FF2B5EF4-FFF2-40B4-BE49-F238E27FC236}">
                <a16:creationId xmlns:a16="http://schemas.microsoft.com/office/drawing/2014/main" id="{1A3198B9-F402-4981-B402-A28ED34F543D}"/>
              </a:ext>
            </a:extLst>
          </p:cNvPr>
          <p:cNvSpPr txBox="1"/>
          <p:nvPr/>
        </p:nvSpPr>
        <p:spPr>
          <a:xfrm>
            <a:off x="-49805" y="1563023"/>
            <a:ext cx="12084149" cy="446276"/>
          </a:xfrm>
          <a:prstGeom prst="rect">
            <a:avLst/>
          </a:prstGeom>
          <a:noFill/>
        </p:spPr>
        <p:txBody>
          <a:bodyPr wrap="square">
            <a:spAutoFit/>
          </a:bodyPr>
          <a:lstStyle/>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300" dirty="0"/>
              <a:t>Manage </a:t>
            </a:r>
            <a:r>
              <a:rPr lang="en-US" sz="2300" dirty="0" err="1"/>
              <a:t>NuGet</a:t>
            </a:r>
            <a:r>
              <a:rPr lang="en-US" sz="2300" dirty="0"/>
              <a:t> packages for Solution/Project</a:t>
            </a:r>
          </a:p>
        </p:txBody>
      </p:sp>
      <p:pic>
        <p:nvPicPr>
          <p:cNvPr id="10" name="Picture 9"/>
          <p:cNvPicPr/>
          <p:nvPr/>
        </p:nvPicPr>
        <p:blipFill>
          <a:blip r:embed="rId3"/>
          <a:stretch>
            <a:fillRect/>
          </a:stretch>
        </p:blipFill>
        <p:spPr>
          <a:xfrm>
            <a:off x="990600" y="2129738"/>
            <a:ext cx="10171386" cy="4239531"/>
          </a:xfrm>
          <a:prstGeom prst="rect">
            <a:avLst/>
          </a:prstGeom>
        </p:spPr>
      </p:pic>
      <p:sp>
        <p:nvSpPr>
          <p:cNvPr id="2" name="Rectangle 1"/>
          <p:cNvSpPr/>
          <p:nvPr/>
        </p:nvSpPr>
        <p:spPr>
          <a:xfrm>
            <a:off x="7924800" y="3815255"/>
            <a:ext cx="2995448" cy="48347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368507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2/19/2024</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7</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3" y="720006"/>
            <a:ext cx="11500269" cy="575433"/>
          </a:xfrm>
        </p:spPr>
        <p:txBody>
          <a:bodyPr>
            <a:noAutofit/>
          </a:bodyPr>
          <a:lstStyle/>
          <a:p>
            <a:r>
              <a:rPr lang="en-US" sz="4000" b="1" dirty="0"/>
              <a:t>Razor Pages – </a:t>
            </a:r>
            <a:r>
              <a:rPr lang="en-US" sz="4000" b="1" dirty="0" err="1"/>
              <a:t>PageModel</a:t>
            </a:r>
            <a:r>
              <a:rPr lang="en-US" sz="4000" b="1" dirty="0"/>
              <a:t> Files</a:t>
            </a:r>
          </a:p>
        </p:txBody>
      </p:sp>
      <p:sp>
        <p:nvSpPr>
          <p:cNvPr id="6" name="TextBox 5">
            <a:extLst>
              <a:ext uri="{FF2B5EF4-FFF2-40B4-BE49-F238E27FC236}">
                <a16:creationId xmlns:a16="http://schemas.microsoft.com/office/drawing/2014/main" id="{DC40B99B-89B9-4DBA-B286-85BE9A31140F}"/>
              </a:ext>
            </a:extLst>
          </p:cNvPr>
          <p:cNvSpPr txBox="1"/>
          <p:nvPr/>
        </p:nvSpPr>
        <p:spPr>
          <a:xfrm>
            <a:off x="-64546" y="1391021"/>
            <a:ext cx="7789649" cy="2569934"/>
          </a:xfrm>
          <a:prstGeom prst="rect">
            <a:avLst/>
          </a:prstGeom>
          <a:noFill/>
        </p:spPr>
        <p:txBody>
          <a:bodyPr wrap="square">
            <a:spAutoFit/>
          </a:bodyPr>
          <a:lstStyle/>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dirty="0">
                <a:solidFill>
                  <a:srgbClr val="111111"/>
                </a:solidFill>
                <a:latin typeface="+mj-lt"/>
              </a:rPr>
              <a:t>Any code relating to the processing of user input or data should be placed in </a:t>
            </a:r>
            <a:r>
              <a:rPr lang="en-US" sz="2600" dirty="0" err="1">
                <a:solidFill>
                  <a:srgbClr val="111111"/>
                </a:solidFill>
                <a:latin typeface="+mj-lt"/>
              </a:rPr>
              <a:t>PageModel</a:t>
            </a:r>
            <a:r>
              <a:rPr lang="en-US" sz="2600" dirty="0">
                <a:solidFill>
                  <a:srgbClr val="111111"/>
                </a:solidFill>
                <a:latin typeface="+mj-lt"/>
              </a:rPr>
              <a:t> files, which share a one-to-one mapping with their associated content page. </a:t>
            </a:r>
          </a:p>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dirty="0">
                <a:solidFill>
                  <a:srgbClr val="111111"/>
                </a:solidFill>
                <a:latin typeface="+mj-lt"/>
              </a:rPr>
              <a:t>They even share the same file name, albeit with an additional .cs. </a:t>
            </a:r>
          </a:p>
        </p:txBody>
      </p:sp>
      <p:pic>
        <p:nvPicPr>
          <p:cNvPr id="2" name="Picture 1"/>
          <p:cNvPicPr>
            <a:picLocks noChangeAspect="1"/>
          </p:cNvPicPr>
          <p:nvPr/>
        </p:nvPicPr>
        <p:blipFill>
          <a:blip r:embed="rId3"/>
          <a:stretch>
            <a:fillRect/>
          </a:stretch>
        </p:blipFill>
        <p:spPr>
          <a:xfrm>
            <a:off x="3041553" y="3498924"/>
            <a:ext cx="4574628" cy="3164338"/>
          </a:xfrm>
          <a:prstGeom prst="rect">
            <a:avLst/>
          </a:prstGeom>
        </p:spPr>
      </p:pic>
      <p:pic>
        <p:nvPicPr>
          <p:cNvPr id="5" name="Picture 4"/>
          <p:cNvPicPr>
            <a:picLocks noChangeAspect="1"/>
          </p:cNvPicPr>
          <p:nvPr/>
        </p:nvPicPr>
        <p:blipFill>
          <a:blip r:embed="rId4"/>
          <a:stretch>
            <a:fillRect/>
          </a:stretch>
        </p:blipFill>
        <p:spPr>
          <a:xfrm>
            <a:off x="7881197" y="1516156"/>
            <a:ext cx="4352925" cy="3752850"/>
          </a:xfrm>
          <a:prstGeom prst="rect">
            <a:avLst/>
          </a:prstGeom>
        </p:spPr>
      </p:pic>
    </p:spTree>
    <p:extLst>
      <p:ext uri="{BB962C8B-B14F-4D97-AF65-F5344CB8AC3E}">
        <p14:creationId xmlns:p14="http://schemas.microsoft.com/office/powerpoint/2010/main" val="381903762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A0E81D8-51BF-4D82-8F9F-38B4AB63A3B4}"/>
              </a:ext>
            </a:extLst>
          </p:cNvPr>
          <p:cNvSpPr>
            <a:spLocks noGrp="1"/>
          </p:cNvSpPr>
          <p:nvPr>
            <p:ph type="dt" sz="half" idx="10"/>
          </p:nvPr>
        </p:nvSpPr>
        <p:spPr/>
        <p:txBody>
          <a:bodyPr/>
          <a:lstStyle/>
          <a:p>
            <a:fld id="{5DCBE059-FAD7-45D8-8659-E6542D1E092D}" type="datetime1">
              <a:rPr lang="en-US" smtClean="0"/>
              <a:t>2/19/2024</a:t>
            </a:fld>
            <a:endParaRPr lang="en-US" dirty="0"/>
          </a:p>
        </p:txBody>
      </p:sp>
      <p:sp>
        <p:nvSpPr>
          <p:cNvPr id="5" name="Slide Number Placeholder 4">
            <a:extLst>
              <a:ext uri="{FF2B5EF4-FFF2-40B4-BE49-F238E27FC236}">
                <a16:creationId xmlns:a16="http://schemas.microsoft.com/office/drawing/2014/main" id="{0F64A31B-9AD0-44E1-B27B-A51A3D452DC9}"/>
              </a:ext>
            </a:extLst>
          </p:cNvPr>
          <p:cNvSpPr>
            <a:spLocks noGrp="1"/>
          </p:cNvSpPr>
          <p:nvPr>
            <p:ph type="sldNum" sz="quarter" idx="12"/>
          </p:nvPr>
        </p:nvSpPr>
        <p:spPr/>
        <p:txBody>
          <a:bodyPr/>
          <a:lstStyle/>
          <a:p>
            <a:fld id="{CC0149FD-98BB-4821-915B-09C9BFE4B727}" type="slidenum">
              <a:rPr lang="en-US" smtClean="0"/>
              <a:pPr/>
              <a:t>70</a:t>
            </a:fld>
            <a:endParaRPr lang="en-US" dirty="0"/>
          </a:p>
        </p:txBody>
      </p:sp>
      <p:sp>
        <p:nvSpPr>
          <p:cNvPr id="6" name="Title 1">
            <a:extLst>
              <a:ext uri="{FF2B5EF4-FFF2-40B4-BE49-F238E27FC236}">
                <a16:creationId xmlns:a16="http://schemas.microsoft.com/office/drawing/2014/main" id="{F19F8BB0-2F73-44D3-9E55-292B7076D8D6}"/>
              </a:ext>
            </a:extLst>
          </p:cNvPr>
          <p:cNvSpPr>
            <a:spLocks noGrp="1"/>
          </p:cNvSpPr>
          <p:nvPr>
            <p:ph type="title"/>
          </p:nvPr>
        </p:nvSpPr>
        <p:spPr>
          <a:xfrm>
            <a:off x="396763" y="720006"/>
            <a:ext cx="11500269" cy="575433"/>
          </a:xfrm>
        </p:spPr>
        <p:txBody>
          <a:bodyPr>
            <a:noAutofit/>
          </a:bodyPr>
          <a:lstStyle/>
          <a:p>
            <a:r>
              <a:rPr lang="en-US" sz="4000" b="1" dirty="0"/>
              <a:t>Demo 2. Razor Pages with Entity Framework</a:t>
            </a:r>
          </a:p>
        </p:txBody>
      </p:sp>
      <p:sp>
        <p:nvSpPr>
          <p:cNvPr id="7" name="TextBox 6">
            <a:extLst>
              <a:ext uri="{FF2B5EF4-FFF2-40B4-BE49-F238E27FC236}">
                <a16:creationId xmlns:a16="http://schemas.microsoft.com/office/drawing/2014/main" id="{1A3198B9-F402-4981-B402-A28ED34F543D}"/>
              </a:ext>
            </a:extLst>
          </p:cNvPr>
          <p:cNvSpPr txBox="1"/>
          <p:nvPr/>
        </p:nvSpPr>
        <p:spPr>
          <a:xfrm>
            <a:off x="0" y="1432727"/>
            <a:ext cx="12084149" cy="800219"/>
          </a:xfrm>
          <a:prstGeom prst="rect">
            <a:avLst/>
          </a:prstGeom>
          <a:noFill/>
        </p:spPr>
        <p:txBody>
          <a:bodyPr wrap="square">
            <a:spAutoFit/>
          </a:bodyPr>
          <a:lstStyle/>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300" dirty="0"/>
              <a:t>The scaffolding process will provide these files (creates Razor pages in the </a:t>
            </a:r>
            <a:r>
              <a:rPr lang="en-US" sz="2300" i="1" dirty="0"/>
              <a:t>Pages/Students</a:t>
            </a:r>
            <a:r>
              <a:rPr lang="en-US" sz="2300" dirty="0"/>
              <a:t> folder) </a:t>
            </a:r>
          </a:p>
        </p:txBody>
      </p:sp>
      <p:pic>
        <p:nvPicPr>
          <p:cNvPr id="8" name="Picture 7"/>
          <p:cNvPicPr/>
          <p:nvPr/>
        </p:nvPicPr>
        <p:blipFill rotWithShape="1">
          <a:blip r:embed="rId3"/>
          <a:srcRect l="24893" t="17854" r="2457" b="22317"/>
          <a:stretch/>
        </p:blipFill>
        <p:spPr bwMode="auto">
          <a:xfrm>
            <a:off x="2036379" y="2370234"/>
            <a:ext cx="8169165" cy="3799338"/>
          </a:xfrm>
          <a:prstGeom prst="rect">
            <a:avLst/>
          </a:prstGeom>
          <a:ln>
            <a:noFill/>
          </a:ln>
          <a:effectLst>
            <a:outerShdw blurRad="190500" algn="tl" rotWithShape="0">
              <a:srgbClr val="000000">
                <a:alpha val="70000"/>
              </a:srgbClr>
            </a:outerShdw>
          </a:effectLst>
          <a:extLst>
            <a:ext uri="{53640926-AAD7-44D8-BBD7-CCE9431645EC}">
              <a14:shadowObscured xmlns:a14="http://schemas.microsoft.com/office/drawing/2010/main"/>
            </a:ext>
          </a:extLst>
        </p:spPr>
      </p:pic>
      <p:sp>
        <p:nvSpPr>
          <p:cNvPr id="3" name="Rectangle 2"/>
          <p:cNvSpPr/>
          <p:nvPr/>
        </p:nvSpPr>
        <p:spPr>
          <a:xfrm>
            <a:off x="2123090" y="3563007"/>
            <a:ext cx="2879834" cy="47296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5366073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A0E81D8-51BF-4D82-8F9F-38B4AB63A3B4}"/>
              </a:ext>
            </a:extLst>
          </p:cNvPr>
          <p:cNvSpPr>
            <a:spLocks noGrp="1"/>
          </p:cNvSpPr>
          <p:nvPr>
            <p:ph type="dt" sz="half" idx="10"/>
          </p:nvPr>
        </p:nvSpPr>
        <p:spPr/>
        <p:txBody>
          <a:bodyPr/>
          <a:lstStyle/>
          <a:p>
            <a:fld id="{5DCBE059-FAD7-45D8-8659-E6542D1E092D}" type="datetime1">
              <a:rPr lang="en-US" smtClean="0"/>
              <a:t>2/19/2024</a:t>
            </a:fld>
            <a:endParaRPr lang="en-US" dirty="0"/>
          </a:p>
        </p:txBody>
      </p:sp>
      <p:sp>
        <p:nvSpPr>
          <p:cNvPr id="5" name="Slide Number Placeholder 4">
            <a:extLst>
              <a:ext uri="{FF2B5EF4-FFF2-40B4-BE49-F238E27FC236}">
                <a16:creationId xmlns:a16="http://schemas.microsoft.com/office/drawing/2014/main" id="{0F64A31B-9AD0-44E1-B27B-A51A3D452DC9}"/>
              </a:ext>
            </a:extLst>
          </p:cNvPr>
          <p:cNvSpPr>
            <a:spLocks noGrp="1"/>
          </p:cNvSpPr>
          <p:nvPr>
            <p:ph type="sldNum" sz="quarter" idx="12"/>
          </p:nvPr>
        </p:nvSpPr>
        <p:spPr/>
        <p:txBody>
          <a:bodyPr/>
          <a:lstStyle/>
          <a:p>
            <a:fld id="{CC0149FD-98BB-4821-915B-09C9BFE4B727}" type="slidenum">
              <a:rPr lang="en-US" smtClean="0"/>
              <a:pPr/>
              <a:t>71</a:t>
            </a:fld>
            <a:endParaRPr lang="en-US" dirty="0"/>
          </a:p>
        </p:txBody>
      </p:sp>
      <p:sp>
        <p:nvSpPr>
          <p:cNvPr id="6" name="Title 1">
            <a:extLst>
              <a:ext uri="{FF2B5EF4-FFF2-40B4-BE49-F238E27FC236}">
                <a16:creationId xmlns:a16="http://schemas.microsoft.com/office/drawing/2014/main" id="{F19F8BB0-2F73-44D3-9E55-292B7076D8D6}"/>
              </a:ext>
            </a:extLst>
          </p:cNvPr>
          <p:cNvSpPr>
            <a:spLocks noGrp="1"/>
          </p:cNvSpPr>
          <p:nvPr>
            <p:ph type="title"/>
          </p:nvPr>
        </p:nvSpPr>
        <p:spPr>
          <a:xfrm>
            <a:off x="396763" y="720006"/>
            <a:ext cx="11500269" cy="575433"/>
          </a:xfrm>
        </p:spPr>
        <p:txBody>
          <a:bodyPr>
            <a:noAutofit/>
          </a:bodyPr>
          <a:lstStyle/>
          <a:p>
            <a:r>
              <a:rPr lang="en-US" sz="4000" b="1" dirty="0"/>
              <a:t>Demo 3</a:t>
            </a:r>
          </a:p>
        </p:txBody>
      </p:sp>
      <p:sp>
        <p:nvSpPr>
          <p:cNvPr id="7" name="TextBox 6">
            <a:extLst>
              <a:ext uri="{FF2B5EF4-FFF2-40B4-BE49-F238E27FC236}">
                <a16:creationId xmlns:a16="http://schemas.microsoft.com/office/drawing/2014/main" id="{1A3198B9-F402-4981-B402-A28ED34F543D}"/>
              </a:ext>
            </a:extLst>
          </p:cNvPr>
          <p:cNvSpPr txBox="1"/>
          <p:nvPr/>
        </p:nvSpPr>
        <p:spPr>
          <a:xfrm>
            <a:off x="-49805" y="1563023"/>
            <a:ext cx="12175542" cy="446276"/>
          </a:xfrm>
          <a:prstGeom prst="rect">
            <a:avLst/>
          </a:prstGeom>
          <a:noFill/>
        </p:spPr>
        <p:txBody>
          <a:bodyPr wrap="square">
            <a:spAutoFit/>
          </a:bodyPr>
          <a:lstStyle/>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300" dirty="0"/>
              <a:t>Razor Pages with Entity Framework CRUD (includes search, sorting and paging) </a:t>
            </a:r>
          </a:p>
        </p:txBody>
      </p:sp>
      <p:pic>
        <p:nvPicPr>
          <p:cNvPr id="9" name="Picture 8"/>
          <p:cNvPicPr/>
          <p:nvPr/>
        </p:nvPicPr>
        <p:blipFill>
          <a:blip r:embed="rId3"/>
          <a:stretch>
            <a:fillRect/>
          </a:stretch>
        </p:blipFill>
        <p:spPr>
          <a:xfrm>
            <a:off x="2764494" y="2276883"/>
            <a:ext cx="6158789" cy="3861158"/>
          </a:xfrm>
          <a:prstGeom prst="rect">
            <a:avLst/>
          </a:prstGeom>
          <a:ln>
            <a:noFill/>
          </a:ln>
          <a:effectLst>
            <a:outerShdw blurRad="190500" algn="tl" rotWithShape="0">
              <a:srgbClr val="000000">
                <a:alpha val="70000"/>
              </a:srgbClr>
            </a:outerShdw>
          </a:effectLst>
        </p:spPr>
      </p:pic>
      <p:sp>
        <p:nvSpPr>
          <p:cNvPr id="2" name="Rectangle 1"/>
          <p:cNvSpPr/>
          <p:nvPr/>
        </p:nvSpPr>
        <p:spPr>
          <a:xfrm>
            <a:off x="2974428" y="3415862"/>
            <a:ext cx="3172469" cy="36786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2974428" y="5065986"/>
            <a:ext cx="1040524" cy="35735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2974428" y="3878317"/>
            <a:ext cx="3594538" cy="23122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3102639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p:cNvSpPr>
          <p:nvPr>
            <p:ph type="title"/>
          </p:nvPr>
        </p:nvSpPr>
        <p:spPr>
          <a:xfrm>
            <a:off x="333025" y="680467"/>
            <a:ext cx="10515600" cy="592642"/>
          </a:xfrm>
        </p:spPr>
        <p:txBody>
          <a:bodyPr>
            <a:noAutofit/>
          </a:bodyPr>
          <a:lstStyle/>
          <a:p>
            <a:r>
              <a:rPr lang="en-US" sz="4000" b="1" dirty="0"/>
              <a:t>Summary</a:t>
            </a:r>
          </a:p>
        </p:txBody>
      </p:sp>
      <p:sp>
        <p:nvSpPr>
          <p:cNvPr id="18435" name="Rectangle 3"/>
          <p:cNvSpPr>
            <a:spLocks noGrp="1"/>
          </p:cNvSpPr>
          <p:nvPr>
            <p:ph idx="1"/>
          </p:nvPr>
        </p:nvSpPr>
        <p:spPr>
          <a:xfrm>
            <a:off x="627993" y="1492469"/>
            <a:ext cx="11111884" cy="4865095"/>
          </a:xfrm>
        </p:spPr>
        <p:txBody>
          <a:bodyPr>
            <a:normAutofit/>
          </a:bodyPr>
          <a:lstStyle/>
          <a:p>
            <a:pPr marL="342900" indent="-342900">
              <a:lnSpc>
                <a:spcPct val="120000"/>
              </a:lnSpc>
              <a:buClr>
                <a:srgbClr val="973735"/>
              </a:buClr>
              <a:buSzPct val="50000"/>
              <a:buFont typeface="Wingdings" pitchFamily="2" charset="2"/>
              <a:buChar char="u"/>
              <a:defRPr/>
            </a:pPr>
            <a:r>
              <a:rPr lang="en-US" sz="2600" dirty="0"/>
              <a:t>Concepts were introduced:</a:t>
            </a:r>
          </a:p>
          <a:p>
            <a:pPr marL="800100" lvl="1" indent="-342900">
              <a:lnSpc>
                <a:spcPct val="120000"/>
              </a:lnSpc>
              <a:buClr>
                <a:srgbClr val="973735"/>
              </a:buClr>
              <a:buSzPct val="50000"/>
              <a:buFont typeface="Wingdings" pitchFamily="2" charset="2"/>
              <a:buChar char="u"/>
              <a:defRPr/>
            </a:pPr>
            <a:r>
              <a:rPr lang="en-US" sz="2200" dirty="0"/>
              <a:t>Razor Page files and Razor syntax</a:t>
            </a:r>
          </a:p>
          <a:p>
            <a:pPr marL="800100" lvl="1" indent="-342900">
              <a:lnSpc>
                <a:spcPct val="120000"/>
              </a:lnSpc>
              <a:buClr>
                <a:srgbClr val="973735"/>
              </a:buClr>
              <a:buSzPct val="50000"/>
              <a:buFont typeface="Wingdings" pitchFamily="2" charset="2"/>
              <a:buChar char="u"/>
              <a:defRPr/>
            </a:pPr>
            <a:r>
              <a:rPr lang="en-US" sz="2200" dirty="0"/>
              <a:t>Page Models (Handler Methods,  </a:t>
            </a:r>
            <a:r>
              <a:rPr lang="en-US" sz="2200" dirty="0" err="1"/>
              <a:t>ViewData</a:t>
            </a:r>
            <a:r>
              <a:rPr lang="en-US" sz="2200" dirty="0"/>
              <a:t>,  Action Results)</a:t>
            </a:r>
          </a:p>
          <a:p>
            <a:pPr marL="800100" lvl="1" indent="-342900">
              <a:lnSpc>
                <a:spcPct val="120000"/>
              </a:lnSpc>
              <a:buClr>
                <a:srgbClr val="973735"/>
              </a:buClr>
              <a:buSzPct val="50000"/>
              <a:buFont typeface="Wingdings" pitchFamily="2" charset="2"/>
              <a:buChar char="u"/>
              <a:defRPr/>
            </a:pPr>
            <a:r>
              <a:rPr lang="en-US" sz="2200" dirty="0"/>
              <a:t>Tag Helpers</a:t>
            </a:r>
          </a:p>
          <a:p>
            <a:pPr marL="800100" lvl="1" indent="-342900">
              <a:lnSpc>
                <a:spcPct val="120000"/>
              </a:lnSpc>
              <a:buClr>
                <a:srgbClr val="973735"/>
              </a:buClr>
              <a:buSzPct val="50000"/>
              <a:buFont typeface="Wingdings" pitchFamily="2" charset="2"/>
              <a:buChar char="u"/>
              <a:defRPr/>
            </a:pPr>
            <a:r>
              <a:rPr lang="en-US" sz="2200" dirty="0"/>
              <a:t>View Components</a:t>
            </a:r>
          </a:p>
          <a:p>
            <a:pPr marL="800100" lvl="1" indent="-342900">
              <a:lnSpc>
                <a:spcPct val="120000"/>
              </a:lnSpc>
              <a:buClr>
                <a:srgbClr val="973735"/>
              </a:buClr>
              <a:buSzPct val="50000"/>
              <a:buFont typeface="Wingdings" pitchFamily="2" charset="2"/>
              <a:buChar char="u"/>
              <a:defRPr/>
            </a:pPr>
            <a:r>
              <a:rPr lang="en-US" sz="2200" dirty="0"/>
              <a:t>Routing and URLs</a:t>
            </a:r>
          </a:p>
          <a:p>
            <a:pPr marL="800100" lvl="1" indent="-342900">
              <a:lnSpc>
                <a:spcPct val="120000"/>
              </a:lnSpc>
              <a:buClr>
                <a:srgbClr val="973735"/>
              </a:buClr>
              <a:buSzPct val="50000"/>
              <a:buFont typeface="Wingdings" pitchFamily="2" charset="2"/>
              <a:buChar char="u"/>
              <a:defRPr/>
            </a:pPr>
            <a:r>
              <a:rPr lang="en-US" sz="2200" dirty="0"/>
              <a:t>Startup with Razor Pages and Configuration</a:t>
            </a:r>
          </a:p>
          <a:p>
            <a:pPr marL="800100" lvl="1" indent="-342900">
              <a:lnSpc>
                <a:spcPct val="120000"/>
              </a:lnSpc>
              <a:buClr>
                <a:srgbClr val="973735"/>
              </a:buClr>
              <a:buSzPct val="50000"/>
              <a:buFont typeface="Wingdings" pitchFamily="2" charset="2"/>
              <a:buChar char="u"/>
              <a:defRPr/>
            </a:pPr>
            <a:r>
              <a:rPr lang="en-US" sz="2200" dirty="0"/>
              <a:t>Validation and Model Binding</a:t>
            </a:r>
          </a:p>
          <a:p>
            <a:pPr marL="800100" lvl="1" indent="-342900">
              <a:lnSpc>
                <a:spcPct val="120000"/>
              </a:lnSpc>
              <a:buClr>
                <a:srgbClr val="973735"/>
              </a:buClr>
              <a:buSzPct val="50000"/>
              <a:buFont typeface="Wingdings" pitchFamily="2" charset="2"/>
              <a:buChar char="u"/>
              <a:defRPr/>
            </a:pPr>
            <a:r>
              <a:rPr lang="en-US" sz="2200" dirty="0"/>
              <a:t>State Management</a:t>
            </a:r>
          </a:p>
          <a:p>
            <a:pPr marL="800100" lvl="1" indent="-342900">
              <a:lnSpc>
                <a:spcPct val="120000"/>
              </a:lnSpc>
              <a:buClr>
                <a:srgbClr val="973735"/>
              </a:buClr>
              <a:buSzPct val="50000"/>
              <a:buFont typeface="Wingdings" pitchFamily="2" charset="2"/>
              <a:buChar char="u"/>
              <a:defRPr/>
            </a:pPr>
            <a:r>
              <a:rPr lang="en-US" sz="2200" dirty="0"/>
              <a:t>Scaffolding</a:t>
            </a:r>
          </a:p>
        </p:txBody>
      </p:sp>
      <p:sp>
        <p:nvSpPr>
          <p:cNvPr id="4" name="Slide Number Placeholder 3"/>
          <p:cNvSpPr>
            <a:spLocks noGrp="1"/>
          </p:cNvSpPr>
          <p:nvPr>
            <p:ph type="sldNum" sz="quarter" idx="12"/>
          </p:nvPr>
        </p:nvSpPr>
        <p:spPr/>
        <p:txBody>
          <a:bodyPr/>
          <a:lstStyle/>
          <a:p>
            <a:fld id="{CA15C064-DD44-4CAC-873E-2D1F54821676}" type="slidenum">
              <a:rPr kumimoji="0" lang="en-US" smtClean="0"/>
              <a:pPr/>
              <a:t>72</a:t>
            </a:fld>
            <a:endParaRPr kumimoji="0"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nodeType="withEffect">
                                  <p:stCondLst>
                                    <p:cond delay="0"/>
                                  </p:stCondLst>
                                  <p:childTnLst>
                                    <p:set>
                                      <p:cBhvr>
                                        <p:cTn id="6" dur="1" fill="hold">
                                          <p:stCondLst>
                                            <p:cond delay="0"/>
                                          </p:stCondLst>
                                        </p:cTn>
                                        <p:tgtEl>
                                          <p:spTgt spid="18435">
                                            <p:txEl>
                                              <p:pRg st="0" end="0"/>
                                            </p:txEl>
                                          </p:spTgt>
                                        </p:tgtEl>
                                        <p:attrNameLst>
                                          <p:attrName>style.visibility</p:attrName>
                                        </p:attrNameLst>
                                      </p:cBhvr>
                                      <p:to>
                                        <p:strVal val="visible"/>
                                      </p:to>
                                    </p:set>
                                    <p:animEffect transition="in" filter="box(in)">
                                      <p:cBhvr>
                                        <p:cTn id="7" dur="500"/>
                                        <p:tgtEl>
                                          <p:spTgt spid="18435">
                                            <p:txEl>
                                              <p:pRg st="0" end="0"/>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18435">
                                            <p:txEl>
                                              <p:pRg st="9" end="9"/>
                                            </p:txEl>
                                          </p:spTgt>
                                        </p:tgtEl>
                                        <p:attrNameLst>
                                          <p:attrName>style.visibility</p:attrName>
                                        </p:attrNameLst>
                                      </p:cBhvr>
                                      <p:to>
                                        <p:strVal val="visible"/>
                                      </p:to>
                                    </p:set>
                                    <p:animEffect transition="in" filter="box(in)">
                                      <p:cBhvr>
                                        <p:cTn id="10" dur="500"/>
                                        <p:tgtEl>
                                          <p:spTgt spid="18435">
                                            <p:txEl>
                                              <p:pRg st="9" end="9"/>
                                            </p:txEl>
                                          </p:spTgt>
                                        </p:tgtEl>
                                      </p:cBhvr>
                                    </p:animEffect>
                                  </p:childTnLst>
                                </p:cTn>
                              </p:par>
                              <p:par>
                                <p:cTn id="11" presetID="4" presetClass="entr" presetSubtype="16" fill="hold" nodeType="withEffect">
                                  <p:stCondLst>
                                    <p:cond delay="0"/>
                                  </p:stCondLst>
                                  <p:childTnLst>
                                    <p:set>
                                      <p:cBhvr>
                                        <p:cTn id="12" dur="1" fill="hold">
                                          <p:stCondLst>
                                            <p:cond delay="0"/>
                                          </p:stCondLst>
                                        </p:cTn>
                                        <p:tgtEl>
                                          <p:spTgt spid="18435">
                                            <p:txEl>
                                              <p:pRg st="1" end="1"/>
                                            </p:txEl>
                                          </p:spTgt>
                                        </p:tgtEl>
                                        <p:attrNameLst>
                                          <p:attrName>style.visibility</p:attrName>
                                        </p:attrNameLst>
                                      </p:cBhvr>
                                      <p:to>
                                        <p:strVal val="visible"/>
                                      </p:to>
                                    </p:set>
                                    <p:animEffect transition="in" filter="box(in)">
                                      <p:cBhvr>
                                        <p:cTn id="13" dur="500"/>
                                        <p:tgtEl>
                                          <p:spTgt spid="18435">
                                            <p:txEl>
                                              <p:pRg st="1" end="1"/>
                                            </p:txEl>
                                          </p:spTgt>
                                        </p:tgtEl>
                                      </p:cBhvr>
                                    </p:animEffect>
                                  </p:childTnLst>
                                </p:cTn>
                              </p:par>
                              <p:par>
                                <p:cTn id="14" presetID="4" presetClass="entr" presetSubtype="16" fill="hold" nodeType="withEffect">
                                  <p:stCondLst>
                                    <p:cond delay="0"/>
                                  </p:stCondLst>
                                  <p:childTnLst>
                                    <p:set>
                                      <p:cBhvr>
                                        <p:cTn id="15" dur="1" fill="hold">
                                          <p:stCondLst>
                                            <p:cond delay="0"/>
                                          </p:stCondLst>
                                        </p:cTn>
                                        <p:tgtEl>
                                          <p:spTgt spid="18435">
                                            <p:txEl>
                                              <p:pRg st="2" end="2"/>
                                            </p:txEl>
                                          </p:spTgt>
                                        </p:tgtEl>
                                        <p:attrNameLst>
                                          <p:attrName>style.visibility</p:attrName>
                                        </p:attrNameLst>
                                      </p:cBhvr>
                                      <p:to>
                                        <p:strVal val="visible"/>
                                      </p:to>
                                    </p:set>
                                    <p:animEffect transition="in" filter="box(in)">
                                      <p:cBhvr>
                                        <p:cTn id="16" dur="500"/>
                                        <p:tgtEl>
                                          <p:spTgt spid="18435">
                                            <p:txEl>
                                              <p:pRg st="2" end="2"/>
                                            </p:txEl>
                                          </p:spTgt>
                                        </p:tgtEl>
                                      </p:cBhvr>
                                    </p:animEffect>
                                  </p:childTnLst>
                                </p:cTn>
                              </p:par>
                              <p:par>
                                <p:cTn id="17" presetID="4" presetClass="entr" presetSubtype="16" fill="hold" nodeType="withEffect">
                                  <p:stCondLst>
                                    <p:cond delay="0"/>
                                  </p:stCondLst>
                                  <p:childTnLst>
                                    <p:set>
                                      <p:cBhvr>
                                        <p:cTn id="18" dur="1" fill="hold">
                                          <p:stCondLst>
                                            <p:cond delay="0"/>
                                          </p:stCondLst>
                                        </p:cTn>
                                        <p:tgtEl>
                                          <p:spTgt spid="18435">
                                            <p:txEl>
                                              <p:pRg st="3" end="3"/>
                                            </p:txEl>
                                          </p:spTgt>
                                        </p:tgtEl>
                                        <p:attrNameLst>
                                          <p:attrName>style.visibility</p:attrName>
                                        </p:attrNameLst>
                                      </p:cBhvr>
                                      <p:to>
                                        <p:strVal val="visible"/>
                                      </p:to>
                                    </p:set>
                                    <p:animEffect transition="in" filter="box(in)">
                                      <p:cBhvr>
                                        <p:cTn id="19" dur="500"/>
                                        <p:tgtEl>
                                          <p:spTgt spid="18435">
                                            <p:txEl>
                                              <p:pRg st="3" end="3"/>
                                            </p:txEl>
                                          </p:spTgt>
                                        </p:tgtEl>
                                      </p:cBhvr>
                                    </p:animEffect>
                                  </p:childTnLst>
                                </p:cTn>
                              </p:par>
                              <p:par>
                                <p:cTn id="20" presetID="4" presetClass="entr" presetSubtype="16" fill="hold" nodeType="withEffect">
                                  <p:stCondLst>
                                    <p:cond delay="0"/>
                                  </p:stCondLst>
                                  <p:childTnLst>
                                    <p:set>
                                      <p:cBhvr>
                                        <p:cTn id="21" dur="1" fill="hold">
                                          <p:stCondLst>
                                            <p:cond delay="0"/>
                                          </p:stCondLst>
                                        </p:cTn>
                                        <p:tgtEl>
                                          <p:spTgt spid="18435">
                                            <p:txEl>
                                              <p:pRg st="4" end="4"/>
                                            </p:txEl>
                                          </p:spTgt>
                                        </p:tgtEl>
                                        <p:attrNameLst>
                                          <p:attrName>style.visibility</p:attrName>
                                        </p:attrNameLst>
                                      </p:cBhvr>
                                      <p:to>
                                        <p:strVal val="visible"/>
                                      </p:to>
                                    </p:set>
                                    <p:animEffect transition="in" filter="box(in)">
                                      <p:cBhvr>
                                        <p:cTn id="22" dur="500"/>
                                        <p:tgtEl>
                                          <p:spTgt spid="18435">
                                            <p:txEl>
                                              <p:pRg st="4" end="4"/>
                                            </p:txEl>
                                          </p:spTgt>
                                        </p:tgtEl>
                                      </p:cBhvr>
                                    </p:animEffect>
                                  </p:childTnLst>
                                </p:cTn>
                              </p:par>
                              <p:par>
                                <p:cTn id="23" presetID="4" presetClass="entr" presetSubtype="16" fill="hold" nodeType="withEffect">
                                  <p:stCondLst>
                                    <p:cond delay="0"/>
                                  </p:stCondLst>
                                  <p:childTnLst>
                                    <p:set>
                                      <p:cBhvr>
                                        <p:cTn id="24" dur="1" fill="hold">
                                          <p:stCondLst>
                                            <p:cond delay="0"/>
                                          </p:stCondLst>
                                        </p:cTn>
                                        <p:tgtEl>
                                          <p:spTgt spid="18435">
                                            <p:txEl>
                                              <p:pRg st="5" end="5"/>
                                            </p:txEl>
                                          </p:spTgt>
                                        </p:tgtEl>
                                        <p:attrNameLst>
                                          <p:attrName>style.visibility</p:attrName>
                                        </p:attrNameLst>
                                      </p:cBhvr>
                                      <p:to>
                                        <p:strVal val="visible"/>
                                      </p:to>
                                    </p:set>
                                    <p:animEffect transition="in" filter="box(in)">
                                      <p:cBhvr>
                                        <p:cTn id="25" dur="500"/>
                                        <p:tgtEl>
                                          <p:spTgt spid="18435">
                                            <p:txEl>
                                              <p:pRg st="5" end="5"/>
                                            </p:txEl>
                                          </p:spTgt>
                                        </p:tgtEl>
                                      </p:cBhvr>
                                    </p:animEffect>
                                  </p:childTnLst>
                                </p:cTn>
                              </p:par>
                              <p:par>
                                <p:cTn id="26" presetID="4" presetClass="entr" presetSubtype="16" fill="hold" nodeType="withEffect">
                                  <p:stCondLst>
                                    <p:cond delay="0"/>
                                  </p:stCondLst>
                                  <p:childTnLst>
                                    <p:set>
                                      <p:cBhvr>
                                        <p:cTn id="27" dur="1" fill="hold">
                                          <p:stCondLst>
                                            <p:cond delay="0"/>
                                          </p:stCondLst>
                                        </p:cTn>
                                        <p:tgtEl>
                                          <p:spTgt spid="18435">
                                            <p:txEl>
                                              <p:pRg st="6" end="6"/>
                                            </p:txEl>
                                          </p:spTgt>
                                        </p:tgtEl>
                                        <p:attrNameLst>
                                          <p:attrName>style.visibility</p:attrName>
                                        </p:attrNameLst>
                                      </p:cBhvr>
                                      <p:to>
                                        <p:strVal val="visible"/>
                                      </p:to>
                                    </p:set>
                                    <p:animEffect transition="in" filter="box(in)">
                                      <p:cBhvr>
                                        <p:cTn id="28" dur="500"/>
                                        <p:tgtEl>
                                          <p:spTgt spid="18435">
                                            <p:txEl>
                                              <p:pRg st="6" end="6"/>
                                            </p:txEl>
                                          </p:spTgt>
                                        </p:tgtEl>
                                      </p:cBhvr>
                                    </p:animEffect>
                                  </p:childTnLst>
                                </p:cTn>
                              </p:par>
                              <p:par>
                                <p:cTn id="29" presetID="4" presetClass="entr" presetSubtype="16" fill="hold" nodeType="withEffect">
                                  <p:stCondLst>
                                    <p:cond delay="0"/>
                                  </p:stCondLst>
                                  <p:childTnLst>
                                    <p:set>
                                      <p:cBhvr>
                                        <p:cTn id="30" dur="1" fill="hold">
                                          <p:stCondLst>
                                            <p:cond delay="0"/>
                                          </p:stCondLst>
                                        </p:cTn>
                                        <p:tgtEl>
                                          <p:spTgt spid="18435">
                                            <p:txEl>
                                              <p:pRg st="7" end="7"/>
                                            </p:txEl>
                                          </p:spTgt>
                                        </p:tgtEl>
                                        <p:attrNameLst>
                                          <p:attrName>style.visibility</p:attrName>
                                        </p:attrNameLst>
                                      </p:cBhvr>
                                      <p:to>
                                        <p:strVal val="visible"/>
                                      </p:to>
                                    </p:set>
                                    <p:animEffect transition="in" filter="box(in)">
                                      <p:cBhvr>
                                        <p:cTn id="31" dur="500"/>
                                        <p:tgtEl>
                                          <p:spTgt spid="18435">
                                            <p:txEl>
                                              <p:pRg st="7" end="7"/>
                                            </p:txEl>
                                          </p:spTgt>
                                        </p:tgtEl>
                                      </p:cBhvr>
                                    </p:animEffect>
                                  </p:childTnLst>
                                </p:cTn>
                              </p:par>
                              <p:par>
                                <p:cTn id="32" presetID="4" presetClass="entr" presetSubtype="16" fill="hold" nodeType="withEffect">
                                  <p:stCondLst>
                                    <p:cond delay="0"/>
                                  </p:stCondLst>
                                  <p:childTnLst>
                                    <p:set>
                                      <p:cBhvr>
                                        <p:cTn id="33" dur="1" fill="hold">
                                          <p:stCondLst>
                                            <p:cond delay="0"/>
                                          </p:stCondLst>
                                        </p:cTn>
                                        <p:tgtEl>
                                          <p:spTgt spid="18435">
                                            <p:txEl>
                                              <p:pRg st="8" end="8"/>
                                            </p:txEl>
                                          </p:spTgt>
                                        </p:tgtEl>
                                        <p:attrNameLst>
                                          <p:attrName>style.visibility</p:attrName>
                                        </p:attrNameLst>
                                      </p:cBhvr>
                                      <p:to>
                                        <p:strVal val="visible"/>
                                      </p:to>
                                    </p:set>
                                    <p:animEffect transition="in" filter="box(in)">
                                      <p:cBhvr>
                                        <p:cTn id="34" dur="500"/>
                                        <p:tgtEl>
                                          <p:spTgt spid="1843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A0E81D8-51BF-4D82-8F9F-38B4AB63A3B4}"/>
              </a:ext>
            </a:extLst>
          </p:cNvPr>
          <p:cNvSpPr>
            <a:spLocks noGrp="1"/>
          </p:cNvSpPr>
          <p:nvPr>
            <p:ph type="dt" sz="half" idx="10"/>
          </p:nvPr>
        </p:nvSpPr>
        <p:spPr/>
        <p:txBody>
          <a:bodyPr/>
          <a:lstStyle/>
          <a:p>
            <a:fld id="{5DCBE059-FAD7-45D8-8659-E6542D1E092D}" type="datetime1">
              <a:rPr lang="en-US" smtClean="0"/>
              <a:t>2/19/2024</a:t>
            </a:fld>
            <a:endParaRPr lang="en-US" dirty="0"/>
          </a:p>
        </p:txBody>
      </p:sp>
      <p:sp>
        <p:nvSpPr>
          <p:cNvPr id="5" name="Slide Number Placeholder 4">
            <a:extLst>
              <a:ext uri="{FF2B5EF4-FFF2-40B4-BE49-F238E27FC236}">
                <a16:creationId xmlns:a16="http://schemas.microsoft.com/office/drawing/2014/main" id="{0F64A31B-9AD0-44E1-B27B-A51A3D452DC9}"/>
              </a:ext>
            </a:extLst>
          </p:cNvPr>
          <p:cNvSpPr>
            <a:spLocks noGrp="1"/>
          </p:cNvSpPr>
          <p:nvPr>
            <p:ph type="sldNum" sz="quarter" idx="12"/>
          </p:nvPr>
        </p:nvSpPr>
        <p:spPr/>
        <p:txBody>
          <a:bodyPr/>
          <a:lstStyle/>
          <a:p>
            <a:fld id="{CC0149FD-98BB-4821-915B-09C9BFE4B727}" type="slidenum">
              <a:rPr lang="en-US" smtClean="0"/>
              <a:pPr/>
              <a:t>8</a:t>
            </a:fld>
            <a:endParaRPr lang="en-US" dirty="0"/>
          </a:p>
        </p:txBody>
      </p:sp>
      <p:sp>
        <p:nvSpPr>
          <p:cNvPr id="6" name="Title 1">
            <a:extLst>
              <a:ext uri="{FF2B5EF4-FFF2-40B4-BE49-F238E27FC236}">
                <a16:creationId xmlns:a16="http://schemas.microsoft.com/office/drawing/2014/main" id="{F19F8BB0-2F73-44D3-9E55-292B7076D8D6}"/>
              </a:ext>
            </a:extLst>
          </p:cNvPr>
          <p:cNvSpPr>
            <a:spLocks noGrp="1"/>
          </p:cNvSpPr>
          <p:nvPr>
            <p:ph type="title"/>
          </p:nvPr>
        </p:nvSpPr>
        <p:spPr>
          <a:xfrm>
            <a:off x="396763" y="720006"/>
            <a:ext cx="11500269" cy="575433"/>
          </a:xfrm>
        </p:spPr>
        <p:txBody>
          <a:bodyPr>
            <a:noAutofit/>
          </a:bodyPr>
          <a:lstStyle/>
          <a:p>
            <a:r>
              <a:rPr lang="en-US" sz="4000" b="1" dirty="0"/>
              <a:t>Different types of Razor files - 1</a:t>
            </a:r>
          </a:p>
        </p:txBody>
      </p:sp>
      <p:sp>
        <p:nvSpPr>
          <p:cNvPr id="7" name="TextBox 6">
            <a:extLst>
              <a:ext uri="{FF2B5EF4-FFF2-40B4-BE49-F238E27FC236}">
                <a16:creationId xmlns:a16="http://schemas.microsoft.com/office/drawing/2014/main" id="{1A3198B9-F402-4981-B402-A28ED34F543D}"/>
              </a:ext>
            </a:extLst>
          </p:cNvPr>
          <p:cNvSpPr txBox="1"/>
          <p:nvPr/>
        </p:nvSpPr>
        <p:spPr>
          <a:xfrm>
            <a:off x="-49805" y="1563023"/>
            <a:ext cx="12175542" cy="4555093"/>
          </a:xfrm>
          <a:prstGeom prst="rect">
            <a:avLst/>
          </a:prstGeom>
          <a:noFill/>
        </p:spPr>
        <p:txBody>
          <a:bodyPr wrap="square">
            <a:spAutoFit/>
          </a:bodyPr>
          <a:lstStyle/>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dirty="0"/>
              <a:t>Razor files have a leading underscore (_) in their file name. These files are not intended to be </a:t>
            </a:r>
            <a:r>
              <a:rPr lang="en-US" sz="2600" dirty="0" err="1"/>
              <a:t>browsable</a:t>
            </a:r>
            <a:r>
              <a:rPr lang="en-US" sz="2600" dirty="0"/>
              <a:t>.</a:t>
            </a:r>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dirty="0"/>
              <a:t>The </a:t>
            </a:r>
            <a:r>
              <a:rPr lang="en-US" sz="2600" b="1" i="1" dirty="0"/>
              <a:t>_</a:t>
            </a:r>
            <a:r>
              <a:rPr lang="en-US" sz="2600" b="1" i="1" dirty="0" err="1"/>
              <a:t>Layout.cshtml</a:t>
            </a:r>
            <a:r>
              <a:rPr lang="en-US" sz="2600" dirty="0"/>
              <a:t> file acts a template for all content pages that reference it. Consistent part of a site's design are declared in this file. </a:t>
            </a:r>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dirty="0"/>
              <a:t>The </a:t>
            </a:r>
            <a:r>
              <a:rPr lang="en-US" sz="2600" b="1" i="1" dirty="0"/>
              <a:t>_</a:t>
            </a:r>
            <a:r>
              <a:rPr lang="en-US" sz="2600" b="1" i="1" dirty="0" err="1"/>
              <a:t>ViewStart.cshtml</a:t>
            </a:r>
            <a:r>
              <a:rPr lang="en-US" sz="2600" b="1" i="1" dirty="0"/>
              <a:t> </a:t>
            </a:r>
            <a:r>
              <a:rPr lang="en-US" sz="2600" dirty="0"/>
              <a:t>file contains code that executes after the code in any content page in the same folder or any child folders. It provides a convenient location to specify the layout file for all content pages that are affected by it.</a:t>
            </a:r>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dirty="0"/>
              <a:t>The </a:t>
            </a:r>
            <a:r>
              <a:rPr lang="en-US" sz="2600" b="1" i="1" dirty="0"/>
              <a:t>_</a:t>
            </a:r>
            <a:r>
              <a:rPr lang="en-US" sz="2600" b="1" i="1" dirty="0" err="1"/>
              <a:t>ViewImports.cshtml</a:t>
            </a:r>
            <a:r>
              <a:rPr lang="en-US" sz="2600" dirty="0"/>
              <a:t> file provides a mechanism to make directives available to Razor pages globally so that you don't have to add them to pages individually.</a:t>
            </a:r>
          </a:p>
        </p:txBody>
      </p:sp>
    </p:spTree>
    <p:extLst>
      <p:ext uri="{BB962C8B-B14F-4D97-AF65-F5344CB8AC3E}">
        <p14:creationId xmlns:p14="http://schemas.microsoft.com/office/powerpoint/2010/main" val="41155395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A0E81D8-51BF-4D82-8F9F-38B4AB63A3B4}"/>
              </a:ext>
            </a:extLst>
          </p:cNvPr>
          <p:cNvSpPr>
            <a:spLocks noGrp="1"/>
          </p:cNvSpPr>
          <p:nvPr>
            <p:ph type="dt" sz="half" idx="10"/>
          </p:nvPr>
        </p:nvSpPr>
        <p:spPr/>
        <p:txBody>
          <a:bodyPr/>
          <a:lstStyle/>
          <a:p>
            <a:fld id="{5DCBE059-FAD7-45D8-8659-E6542D1E092D}" type="datetime1">
              <a:rPr lang="en-US" smtClean="0"/>
              <a:t>2/19/2024</a:t>
            </a:fld>
            <a:endParaRPr lang="en-US" dirty="0"/>
          </a:p>
        </p:txBody>
      </p:sp>
      <p:sp>
        <p:nvSpPr>
          <p:cNvPr id="5" name="Slide Number Placeholder 4">
            <a:extLst>
              <a:ext uri="{FF2B5EF4-FFF2-40B4-BE49-F238E27FC236}">
                <a16:creationId xmlns:a16="http://schemas.microsoft.com/office/drawing/2014/main" id="{0F64A31B-9AD0-44E1-B27B-A51A3D452DC9}"/>
              </a:ext>
            </a:extLst>
          </p:cNvPr>
          <p:cNvSpPr>
            <a:spLocks noGrp="1"/>
          </p:cNvSpPr>
          <p:nvPr>
            <p:ph type="sldNum" sz="quarter" idx="12"/>
          </p:nvPr>
        </p:nvSpPr>
        <p:spPr/>
        <p:txBody>
          <a:bodyPr/>
          <a:lstStyle/>
          <a:p>
            <a:fld id="{CC0149FD-98BB-4821-915B-09C9BFE4B727}" type="slidenum">
              <a:rPr lang="en-US" smtClean="0"/>
              <a:pPr/>
              <a:t>9</a:t>
            </a:fld>
            <a:endParaRPr lang="en-US" dirty="0"/>
          </a:p>
        </p:txBody>
      </p:sp>
      <p:sp>
        <p:nvSpPr>
          <p:cNvPr id="6" name="Title 1">
            <a:extLst>
              <a:ext uri="{FF2B5EF4-FFF2-40B4-BE49-F238E27FC236}">
                <a16:creationId xmlns:a16="http://schemas.microsoft.com/office/drawing/2014/main" id="{F19F8BB0-2F73-44D3-9E55-292B7076D8D6}"/>
              </a:ext>
            </a:extLst>
          </p:cNvPr>
          <p:cNvSpPr>
            <a:spLocks noGrp="1"/>
          </p:cNvSpPr>
          <p:nvPr>
            <p:ph type="title"/>
          </p:nvPr>
        </p:nvSpPr>
        <p:spPr>
          <a:xfrm>
            <a:off x="396763" y="720006"/>
            <a:ext cx="11500269" cy="575433"/>
          </a:xfrm>
        </p:spPr>
        <p:txBody>
          <a:bodyPr>
            <a:noAutofit/>
          </a:bodyPr>
          <a:lstStyle/>
          <a:p>
            <a:r>
              <a:rPr lang="en-US" sz="4000" b="1" dirty="0"/>
              <a:t>Different types of Razor files - 2</a:t>
            </a:r>
          </a:p>
        </p:txBody>
      </p:sp>
      <p:sp>
        <p:nvSpPr>
          <p:cNvPr id="7" name="TextBox 6">
            <a:extLst>
              <a:ext uri="{FF2B5EF4-FFF2-40B4-BE49-F238E27FC236}">
                <a16:creationId xmlns:a16="http://schemas.microsoft.com/office/drawing/2014/main" id="{1A3198B9-F402-4981-B402-A28ED34F543D}"/>
              </a:ext>
            </a:extLst>
          </p:cNvPr>
          <p:cNvSpPr txBox="1"/>
          <p:nvPr/>
        </p:nvSpPr>
        <p:spPr>
          <a:xfrm>
            <a:off x="-49805" y="1563023"/>
            <a:ext cx="12175542" cy="5878532"/>
          </a:xfrm>
          <a:prstGeom prst="rect">
            <a:avLst/>
          </a:prstGeom>
          <a:noFill/>
        </p:spPr>
        <p:txBody>
          <a:bodyPr wrap="square">
            <a:spAutoFit/>
          </a:bodyPr>
          <a:lstStyle/>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dirty="0"/>
              <a:t>Partial Pages or Views are Razor files containing snippets of HTML and server-side code to be included in any number of pages or layouts. </a:t>
            </a:r>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dirty="0"/>
              <a:t>Partial pages can be used to break up complex pages into smaller units, thereby reducing the complexity and allowing teams to work on different units concurrently.</a:t>
            </a:r>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dirty="0"/>
              <a:t>Partial pages are </a:t>
            </a:r>
            <a:r>
              <a:rPr lang="en-US" sz="2600" dirty="0" err="1"/>
              <a:t>cshtml</a:t>
            </a:r>
            <a:r>
              <a:rPr lang="en-US" sz="2600" dirty="0"/>
              <a:t> files that do not take part in routing. Rendering Partial Pages:  </a:t>
            </a:r>
          </a:p>
          <a:p>
            <a:pPr marL="800100" lvl="1" indent="-342900" algn="just">
              <a:spcBef>
                <a:spcPts val="600"/>
              </a:spcBef>
              <a:spcAft>
                <a:spcPts val="600"/>
              </a:spcAft>
              <a:buClr>
                <a:srgbClr val="973735"/>
              </a:buClr>
              <a:buSzPct val="50000"/>
              <a:buFont typeface="Wingdings" pitchFamily="2" charset="2"/>
              <a:buChar char="u"/>
              <a:tabLst>
                <a:tab pos="241300" algn="l"/>
              </a:tabLst>
              <a:defRPr/>
            </a:pPr>
            <a:r>
              <a:rPr lang="en-US" sz="2400" dirty="0">
                <a:latin typeface="Consolas" panose="020B0609020204030204" pitchFamily="49" charset="0"/>
              </a:rPr>
              <a:t>&lt;partial name="_</a:t>
            </a:r>
            <a:r>
              <a:rPr lang="en-US" sz="2400" dirty="0" err="1">
                <a:latin typeface="Consolas" panose="020B0609020204030204" pitchFamily="49" charset="0"/>
              </a:rPr>
              <a:t>MenuPartial</a:t>
            </a:r>
            <a:r>
              <a:rPr lang="en-US" sz="2400" dirty="0">
                <a:latin typeface="Consolas" panose="020B0609020204030204" pitchFamily="49" charset="0"/>
              </a:rPr>
              <a:t>" /&gt;</a:t>
            </a:r>
          </a:p>
          <a:p>
            <a:pPr marL="800100" lvl="1" indent="-342900" algn="just">
              <a:spcBef>
                <a:spcPts val="600"/>
              </a:spcBef>
              <a:spcAft>
                <a:spcPts val="600"/>
              </a:spcAft>
              <a:buClr>
                <a:srgbClr val="973735"/>
              </a:buClr>
              <a:buSzPct val="50000"/>
              <a:buFont typeface="Wingdings" pitchFamily="2" charset="2"/>
              <a:buChar char="u"/>
              <a:tabLst>
                <a:tab pos="241300" algn="l"/>
              </a:tabLst>
              <a:defRPr/>
            </a:pPr>
            <a:r>
              <a:rPr lang="en-US" sz="2400" dirty="0">
                <a:latin typeface="Consolas" panose="020B0609020204030204" pitchFamily="49" charset="0"/>
              </a:rPr>
              <a:t>@</a:t>
            </a:r>
            <a:r>
              <a:rPr lang="en-US" sz="2400" dirty="0" err="1">
                <a:latin typeface="Consolas" panose="020B0609020204030204" pitchFamily="49" charset="0"/>
              </a:rPr>
              <a:t>Html.Partial</a:t>
            </a:r>
            <a:r>
              <a:rPr lang="en-US" sz="2400" dirty="0">
                <a:latin typeface="Consolas" panose="020B0609020204030204" pitchFamily="49" charset="0"/>
              </a:rPr>
              <a:t>("_</a:t>
            </a:r>
            <a:r>
              <a:rPr lang="en-US" sz="2400" dirty="0" err="1">
                <a:latin typeface="Consolas" panose="020B0609020204030204" pitchFamily="49" charset="0"/>
              </a:rPr>
              <a:t>MenuPartial</a:t>
            </a:r>
            <a:r>
              <a:rPr lang="en-US" sz="2400" dirty="0">
                <a:latin typeface="Consolas" panose="020B0609020204030204" pitchFamily="49" charset="0"/>
              </a:rPr>
              <a:t>")</a:t>
            </a:r>
          </a:p>
          <a:p>
            <a:pPr marL="800100" lvl="1" indent="-342900" algn="just">
              <a:spcBef>
                <a:spcPts val="600"/>
              </a:spcBef>
              <a:spcAft>
                <a:spcPts val="600"/>
              </a:spcAft>
              <a:buClr>
                <a:srgbClr val="973735"/>
              </a:buClr>
              <a:buSzPct val="50000"/>
              <a:buFont typeface="Wingdings" pitchFamily="2" charset="2"/>
              <a:buChar char="u"/>
              <a:tabLst>
                <a:tab pos="241300" algn="l"/>
              </a:tabLst>
              <a:defRPr/>
            </a:pPr>
            <a:r>
              <a:rPr lang="en-US" sz="2400" dirty="0">
                <a:latin typeface="Consolas" panose="020B0609020204030204" pitchFamily="49" charset="0"/>
              </a:rPr>
              <a:t>@{ </a:t>
            </a:r>
            <a:r>
              <a:rPr lang="en-US" sz="2400" dirty="0" err="1">
                <a:latin typeface="Consolas" panose="020B0609020204030204" pitchFamily="49" charset="0"/>
              </a:rPr>
              <a:t>Html.RenderPartial</a:t>
            </a:r>
            <a:r>
              <a:rPr lang="en-US" sz="2400" dirty="0">
                <a:latin typeface="Consolas" panose="020B0609020204030204" pitchFamily="49" charset="0"/>
              </a:rPr>
              <a:t>("_</a:t>
            </a:r>
            <a:r>
              <a:rPr lang="en-US" sz="2400" dirty="0" err="1">
                <a:latin typeface="Consolas" panose="020B0609020204030204" pitchFamily="49" charset="0"/>
              </a:rPr>
              <a:t>MenuPartial</a:t>
            </a:r>
            <a:r>
              <a:rPr lang="en-US" sz="2400" dirty="0">
                <a:latin typeface="Consolas" panose="020B0609020204030204" pitchFamily="49" charset="0"/>
              </a:rPr>
              <a:t>"); }</a:t>
            </a:r>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dirty="0"/>
              <a:t> </a:t>
            </a:r>
          </a:p>
          <a:p>
            <a:pPr marL="342900" indent="-342900" algn="just">
              <a:spcBef>
                <a:spcPts val="600"/>
              </a:spcBef>
              <a:spcAft>
                <a:spcPts val="600"/>
              </a:spcAft>
              <a:buClr>
                <a:srgbClr val="973735"/>
              </a:buClr>
              <a:buSzPct val="50000"/>
              <a:buFont typeface="Wingdings" pitchFamily="2" charset="2"/>
              <a:buChar char="u"/>
              <a:tabLst>
                <a:tab pos="241300" algn="l"/>
              </a:tabLst>
              <a:defRPr/>
            </a:pPr>
            <a:endParaRPr lang="en-US" sz="2600" dirty="0"/>
          </a:p>
        </p:txBody>
      </p:sp>
    </p:spTree>
    <p:extLst>
      <p:ext uri="{BB962C8B-B14F-4D97-AF65-F5344CB8AC3E}">
        <p14:creationId xmlns:p14="http://schemas.microsoft.com/office/powerpoint/2010/main" val="32310662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23065</TotalTime>
  <Words>7142</Words>
  <Application>Microsoft Office PowerPoint</Application>
  <PresentationFormat>Widescreen</PresentationFormat>
  <Paragraphs>618</Paragraphs>
  <Slides>72</Slides>
  <Notes>71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72</vt:i4>
      </vt:variant>
    </vt:vector>
  </HeadingPairs>
  <TitlesOfParts>
    <vt:vector size="82" baseType="lpstr">
      <vt:lpstr>-apple-system</vt:lpstr>
      <vt:lpstr>arial</vt:lpstr>
      <vt:lpstr>arial</vt:lpstr>
      <vt:lpstr>Calibri</vt:lpstr>
      <vt:lpstr>Consolas</vt:lpstr>
      <vt:lpstr>helvetica</vt:lpstr>
      <vt:lpstr>Open Sans</vt:lpstr>
      <vt:lpstr>Verdana</vt:lpstr>
      <vt:lpstr>Wingdings</vt:lpstr>
      <vt:lpstr>Office Theme</vt:lpstr>
      <vt:lpstr>Building Websites Using ASP.NET Core Razor Pages</vt:lpstr>
      <vt:lpstr>Objectives </vt:lpstr>
      <vt:lpstr>ASP.NET Core Razor Pages - 1</vt:lpstr>
      <vt:lpstr>ASP.NET Core Razor Pages - 2</vt:lpstr>
      <vt:lpstr>Razor Pages</vt:lpstr>
      <vt:lpstr>Razor Pages – Single File Approach</vt:lpstr>
      <vt:lpstr>Razor Pages – PageModel Files</vt:lpstr>
      <vt:lpstr>Different types of Razor files - 1</vt:lpstr>
      <vt:lpstr>Different types of Razor files - 2</vt:lpstr>
      <vt:lpstr>Different types of Razor files - 3</vt:lpstr>
      <vt:lpstr>Different types of Razor files - 4</vt:lpstr>
      <vt:lpstr>Razor Syntax</vt:lpstr>
      <vt:lpstr>The Razor Pages PageModel - 1</vt:lpstr>
      <vt:lpstr>The Razor Pages PageModel - 2</vt:lpstr>
      <vt:lpstr>The Razor Pages PageModel - 3</vt:lpstr>
      <vt:lpstr>The Razor Pages PageModel - 4</vt:lpstr>
      <vt:lpstr>Handler Methods in Razor Pages - 1</vt:lpstr>
      <vt:lpstr>Working With ViewData in Razor Pages - 1</vt:lpstr>
      <vt:lpstr>Working With ViewData in Razor Pages - 2</vt:lpstr>
      <vt:lpstr>Action Results in Razor Pages - 1 </vt:lpstr>
      <vt:lpstr>Action Results in Razor Pages - 2</vt:lpstr>
      <vt:lpstr>Tag Helpers - 1</vt:lpstr>
      <vt:lpstr>Tag Helpers - 2</vt:lpstr>
      <vt:lpstr>Tag Helpers - 3</vt:lpstr>
      <vt:lpstr>Tag Helpers - 4</vt:lpstr>
      <vt:lpstr>View Components in Razor Pages - 1</vt:lpstr>
      <vt:lpstr>View Components in Razor Pages - 2</vt:lpstr>
      <vt:lpstr>Example View Components </vt:lpstr>
      <vt:lpstr>Razor Pages Routing</vt:lpstr>
      <vt:lpstr>The Startup Class - 1</vt:lpstr>
      <vt:lpstr>The Startup Class – 2</vt:lpstr>
      <vt:lpstr>Configuration In Razor Pages - 1</vt:lpstr>
      <vt:lpstr>Configuration In Razor Pages - 2</vt:lpstr>
      <vt:lpstr>Configuration In Razor Pages - 3</vt:lpstr>
      <vt:lpstr>Configuration In Razor Pages - 4</vt:lpstr>
      <vt:lpstr>Dependency Injection in Razor Pages</vt:lpstr>
      <vt:lpstr>Using Forms in Razor Pages - 1</vt:lpstr>
      <vt:lpstr>Using Forms in Razor Pages - 2</vt:lpstr>
      <vt:lpstr>Using Forms in Razor Pages - 3</vt:lpstr>
      <vt:lpstr>Validating User Input in Razor Pages – 1</vt:lpstr>
      <vt:lpstr>Validating User Input in Razor Pages – 2</vt:lpstr>
      <vt:lpstr>Validating User Input in Razor Pages – 3</vt:lpstr>
      <vt:lpstr>Validating User Input in Razor Pages – 4</vt:lpstr>
      <vt:lpstr>Validating User Input in Razor Pages – 5</vt:lpstr>
      <vt:lpstr>Model Binding - 1</vt:lpstr>
      <vt:lpstr>Model Binding - 2</vt:lpstr>
      <vt:lpstr>Model Binding - 3</vt:lpstr>
      <vt:lpstr>Model Binding - 4</vt:lpstr>
      <vt:lpstr>State Management in Razor Pages - 1</vt:lpstr>
      <vt:lpstr>State Management in Razor Pages - 2</vt:lpstr>
      <vt:lpstr>State Management in Razor Pages - 3</vt:lpstr>
      <vt:lpstr>State Management in Razor Pages - 4</vt:lpstr>
      <vt:lpstr>Working with AJAX in Razor Pages - 1</vt:lpstr>
      <vt:lpstr>Working with AJAX in Razor Pages - 2</vt:lpstr>
      <vt:lpstr>Working with AJAX in Razor Pages - 3</vt:lpstr>
      <vt:lpstr>Working with AJAX in Razor Pages - 3</vt:lpstr>
      <vt:lpstr>Scaffolding Razor Pages</vt:lpstr>
      <vt:lpstr>Razor Pages Demo</vt:lpstr>
      <vt:lpstr>Demo 1. </vt:lpstr>
      <vt:lpstr>Demo 1. </vt:lpstr>
      <vt:lpstr>Demo 1. </vt:lpstr>
      <vt:lpstr>Demo 1. </vt:lpstr>
      <vt:lpstr>Demo 1. </vt:lpstr>
      <vt:lpstr>Demo 1. </vt:lpstr>
      <vt:lpstr>Demo 1. </vt:lpstr>
      <vt:lpstr>Demo 1. </vt:lpstr>
      <vt:lpstr>Demo 1. </vt:lpstr>
      <vt:lpstr>Demo 2. Razor Pages with Entity Framework</vt:lpstr>
      <vt:lpstr>Demo 2. Razor Pages with Entity Framework</vt:lpstr>
      <vt:lpstr>Demo 2. Razor Pages with Entity Framework</vt:lpstr>
      <vt:lpstr>Demo 3</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Real-Time Communication</dc:title>
  <dc:creator>Thanh Van</dc:creator>
  <cp:lastModifiedBy>Quang Le Thien Nhat</cp:lastModifiedBy>
  <cp:revision>826</cp:revision>
  <dcterms:created xsi:type="dcterms:W3CDTF">2021-01-25T08:25:31Z</dcterms:created>
  <dcterms:modified xsi:type="dcterms:W3CDTF">2024-02-19T15:52:41Z</dcterms:modified>
</cp:coreProperties>
</file>