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278" r:id="rId3"/>
    <p:sldId id="519" r:id="rId4"/>
    <p:sldId id="518" r:id="rId5"/>
    <p:sldId id="522" r:id="rId6"/>
    <p:sldId id="516" r:id="rId7"/>
    <p:sldId id="527" r:id="rId8"/>
    <p:sldId id="517" r:id="rId9"/>
    <p:sldId id="520" r:id="rId10"/>
    <p:sldId id="521" r:id="rId11"/>
    <p:sldId id="523" r:id="rId12"/>
    <p:sldId id="529" r:id="rId13"/>
    <p:sldId id="530" r:id="rId14"/>
    <p:sldId id="524" r:id="rId15"/>
    <p:sldId id="531" r:id="rId16"/>
    <p:sldId id="525" r:id="rId17"/>
    <p:sldId id="526" r:id="rId18"/>
    <p:sldId id="532" r:id="rId19"/>
    <p:sldId id="528" r:id="rId20"/>
    <p:sldId id="533" r:id="rId21"/>
    <p:sldId id="534" r:id="rId22"/>
    <p:sldId id="535" r:id="rId23"/>
    <p:sldId id="536" r:id="rId24"/>
    <p:sldId id="537" r:id="rId25"/>
    <p:sldId id="545" r:id="rId26"/>
    <p:sldId id="538" r:id="rId27"/>
    <p:sldId id="560" r:id="rId28"/>
    <p:sldId id="561" r:id="rId29"/>
    <p:sldId id="563" r:id="rId30"/>
    <p:sldId id="562" r:id="rId31"/>
    <p:sldId id="564" r:id="rId32"/>
    <p:sldId id="553" r:id="rId33"/>
    <p:sldId id="539" r:id="rId34"/>
    <p:sldId id="540" r:id="rId35"/>
    <p:sldId id="541" r:id="rId36"/>
    <p:sldId id="543" r:id="rId37"/>
    <p:sldId id="544" r:id="rId38"/>
    <p:sldId id="546" r:id="rId39"/>
    <p:sldId id="548" r:id="rId40"/>
    <p:sldId id="554" r:id="rId41"/>
    <p:sldId id="549" r:id="rId42"/>
    <p:sldId id="556" r:id="rId43"/>
    <p:sldId id="557" r:id="rId44"/>
    <p:sldId id="559" r:id="rId45"/>
    <p:sldId id="558" r:id="rId46"/>
    <p:sldId id="555" r:id="rId47"/>
    <p:sldId id="567" r:id="rId48"/>
    <p:sldId id="565" r:id="rId49"/>
    <p:sldId id="550" r:id="rId50"/>
    <p:sldId id="266" r:id="rId51"/>
    <p:sldId id="568" r:id="rId52"/>
    <p:sldId id="569"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1" autoAdjust="0"/>
    <p:restoredTop sz="93979" autoAdjust="0"/>
  </p:normalViewPr>
  <p:slideViewPr>
    <p:cSldViewPr snapToGrid="0">
      <p:cViewPr varScale="1">
        <p:scale>
          <a:sx n="77" d="100"/>
          <a:sy n="77" d="100"/>
        </p:scale>
        <p:origin x="744" y="53"/>
      </p:cViewPr>
      <p:guideLst/>
    </p:cSldViewPr>
  </p:slideViewPr>
  <p:notesTextViewPr>
    <p:cViewPr>
      <p:scale>
        <a:sx n="1" d="1"/>
        <a:sy n="1" d="1"/>
      </p:scale>
      <p:origin x="0" y="0"/>
    </p:cViewPr>
  </p:notesTextViewPr>
  <p:sorterViewPr>
    <p:cViewPr>
      <p:scale>
        <a:sx n="100" d="100"/>
        <a:sy n="100" d="100"/>
      </p:scale>
      <p:origin x="0" y="-1575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3/14/2024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a:t>
            </a:fld>
            <a:endParaRPr lang="en-US"/>
          </a:p>
        </p:txBody>
      </p:sp>
    </p:spTree>
    <p:extLst>
      <p:ext uri="{BB962C8B-B14F-4D97-AF65-F5344CB8AC3E}">
        <p14:creationId xmlns:p14="http://schemas.microsoft.com/office/powerpoint/2010/main" val="1339954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10</a:t>
            </a:fld>
            <a:endParaRPr lang="en-US"/>
          </a:p>
        </p:txBody>
      </p:sp>
    </p:spTree>
    <p:extLst>
      <p:ext uri="{BB962C8B-B14F-4D97-AF65-F5344CB8AC3E}">
        <p14:creationId xmlns:p14="http://schemas.microsoft.com/office/powerpoint/2010/main" val="10396449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11</a:t>
            </a:fld>
            <a:endParaRPr lang="en-US"/>
          </a:p>
        </p:txBody>
      </p:sp>
    </p:spTree>
    <p:extLst>
      <p:ext uri="{BB962C8B-B14F-4D97-AF65-F5344CB8AC3E}">
        <p14:creationId xmlns:p14="http://schemas.microsoft.com/office/powerpoint/2010/main" val="25427963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https://caniuse.com/xhr2</a:t>
            </a:r>
          </a:p>
        </p:txBody>
      </p:sp>
      <p:sp>
        <p:nvSpPr>
          <p:cNvPr id="4" name="Slide Number Placeholder 3"/>
          <p:cNvSpPr>
            <a:spLocks noGrp="1"/>
          </p:cNvSpPr>
          <p:nvPr>
            <p:ph type="sldNum" sz="quarter" idx="10"/>
          </p:nvPr>
        </p:nvSpPr>
        <p:spPr/>
        <p:txBody>
          <a:bodyPr/>
          <a:lstStyle/>
          <a:p>
            <a:fld id="{1D510F9E-0979-4C8E-BC74-25806C6B870B}" type="slidenum">
              <a:rPr lang="en-US" smtClean="0"/>
              <a:t>12</a:t>
            </a:fld>
            <a:endParaRPr lang="en-US"/>
          </a:p>
        </p:txBody>
      </p:sp>
    </p:spTree>
    <p:extLst>
      <p:ext uri="{BB962C8B-B14F-4D97-AF65-F5344CB8AC3E}">
        <p14:creationId xmlns:p14="http://schemas.microsoft.com/office/powerpoint/2010/main" val="42022553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https://msgpack.org/</a:t>
            </a:r>
          </a:p>
        </p:txBody>
      </p:sp>
      <p:sp>
        <p:nvSpPr>
          <p:cNvPr id="4" name="Slide Number Placeholder 3"/>
          <p:cNvSpPr>
            <a:spLocks noGrp="1"/>
          </p:cNvSpPr>
          <p:nvPr>
            <p:ph type="sldNum" sz="quarter" idx="10"/>
          </p:nvPr>
        </p:nvSpPr>
        <p:spPr/>
        <p:txBody>
          <a:bodyPr/>
          <a:lstStyle/>
          <a:p>
            <a:fld id="{1D510F9E-0979-4C8E-BC74-25806C6B870B}" type="slidenum">
              <a:rPr lang="en-US" smtClean="0"/>
              <a:t>13</a:t>
            </a:fld>
            <a:endParaRPr lang="en-US"/>
          </a:p>
        </p:txBody>
      </p:sp>
    </p:spTree>
    <p:extLst>
      <p:ext uri="{BB962C8B-B14F-4D97-AF65-F5344CB8AC3E}">
        <p14:creationId xmlns:p14="http://schemas.microsoft.com/office/powerpoint/2010/main" val="23442424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14</a:t>
            </a:fld>
            <a:endParaRPr lang="en-US"/>
          </a:p>
        </p:txBody>
      </p:sp>
    </p:spTree>
    <p:extLst>
      <p:ext uri="{BB962C8B-B14F-4D97-AF65-F5344CB8AC3E}">
        <p14:creationId xmlns:p14="http://schemas.microsoft.com/office/powerpoint/2010/main" val="12637954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15</a:t>
            </a:fld>
            <a:endParaRPr lang="en-US"/>
          </a:p>
        </p:txBody>
      </p:sp>
    </p:spTree>
    <p:extLst>
      <p:ext uri="{BB962C8B-B14F-4D97-AF65-F5344CB8AC3E}">
        <p14:creationId xmlns:p14="http://schemas.microsoft.com/office/powerpoint/2010/main" val="41134879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16</a:t>
            </a:fld>
            <a:endParaRPr lang="en-US"/>
          </a:p>
        </p:txBody>
      </p:sp>
    </p:spTree>
    <p:extLst>
      <p:ext uri="{BB962C8B-B14F-4D97-AF65-F5344CB8AC3E}">
        <p14:creationId xmlns:p14="http://schemas.microsoft.com/office/powerpoint/2010/main" val="9918431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17</a:t>
            </a:fld>
            <a:endParaRPr lang="en-US"/>
          </a:p>
        </p:txBody>
      </p:sp>
    </p:spTree>
    <p:extLst>
      <p:ext uri="{BB962C8B-B14F-4D97-AF65-F5344CB8AC3E}">
        <p14:creationId xmlns:p14="http://schemas.microsoft.com/office/powerpoint/2010/main" val="33155594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18</a:t>
            </a:fld>
            <a:endParaRPr lang="en-US"/>
          </a:p>
        </p:txBody>
      </p:sp>
    </p:spTree>
    <p:extLst>
      <p:ext uri="{BB962C8B-B14F-4D97-AF65-F5344CB8AC3E}">
        <p14:creationId xmlns:p14="http://schemas.microsoft.com/office/powerpoint/2010/main" val="5187640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19</a:t>
            </a:fld>
            <a:endParaRPr lang="en-US"/>
          </a:p>
        </p:txBody>
      </p:sp>
    </p:spTree>
    <p:extLst>
      <p:ext uri="{BB962C8B-B14F-4D97-AF65-F5344CB8AC3E}">
        <p14:creationId xmlns:p14="http://schemas.microsoft.com/office/powerpoint/2010/main" val="4226453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2886006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20</a:t>
            </a:fld>
            <a:endParaRPr lang="en-US"/>
          </a:p>
        </p:txBody>
      </p:sp>
    </p:spTree>
    <p:extLst>
      <p:ext uri="{BB962C8B-B14F-4D97-AF65-F5344CB8AC3E}">
        <p14:creationId xmlns:p14="http://schemas.microsoft.com/office/powerpoint/2010/main" val="42304983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21</a:t>
            </a:fld>
            <a:endParaRPr lang="en-US"/>
          </a:p>
        </p:txBody>
      </p:sp>
    </p:spTree>
    <p:extLst>
      <p:ext uri="{BB962C8B-B14F-4D97-AF65-F5344CB8AC3E}">
        <p14:creationId xmlns:p14="http://schemas.microsoft.com/office/powerpoint/2010/main" val="8333011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22</a:t>
            </a:fld>
            <a:endParaRPr lang="en-US"/>
          </a:p>
        </p:txBody>
      </p:sp>
    </p:spTree>
    <p:extLst>
      <p:ext uri="{BB962C8B-B14F-4D97-AF65-F5344CB8AC3E}">
        <p14:creationId xmlns:p14="http://schemas.microsoft.com/office/powerpoint/2010/main" val="39700897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23</a:t>
            </a:fld>
            <a:endParaRPr lang="en-US"/>
          </a:p>
        </p:txBody>
      </p:sp>
    </p:spTree>
    <p:extLst>
      <p:ext uri="{BB962C8B-B14F-4D97-AF65-F5344CB8AC3E}">
        <p14:creationId xmlns:p14="http://schemas.microsoft.com/office/powerpoint/2010/main" val="17483049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24</a:t>
            </a:fld>
            <a:endParaRPr lang="en-US"/>
          </a:p>
        </p:txBody>
      </p:sp>
    </p:spTree>
    <p:extLst>
      <p:ext uri="{BB962C8B-B14F-4D97-AF65-F5344CB8AC3E}">
        <p14:creationId xmlns:p14="http://schemas.microsoft.com/office/powerpoint/2010/main" val="14140770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25</a:t>
            </a:fld>
            <a:endParaRPr lang="en-US"/>
          </a:p>
        </p:txBody>
      </p:sp>
    </p:spTree>
    <p:extLst>
      <p:ext uri="{BB962C8B-B14F-4D97-AF65-F5344CB8AC3E}">
        <p14:creationId xmlns:p14="http://schemas.microsoft.com/office/powerpoint/2010/main" val="13551059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26</a:t>
            </a:fld>
            <a:endParaRPr lang="en-US"/>
          </a:p>
        </p:txBody>
      </p:sp>
    </p:spTree>
    <p:extLst>
      <p:ext uri="{BB962C8B-B14F-4D97-AF65-F5344CB8AC3E}">
        <p14:creationId xmlns:p14="http://schemas.microsoft.com/office/powerpoint/2010/main" val="16250409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https://docs.microsoft.com/en-us/aspnet/core/signalr/hub-filters?view=aspnetcore-5.0</a:t>
            </a:r>
          </a:p>
        </p:txBody>
      </p:sp>
      <p:sp>
        <p:nvSpPr>
          <p:cNvPr id="4" name="Slide Number Placeholder 3"/>
          <p:cNvSpPr>
            <a:spLocks noGrp="1"/>
          </p:cNvSpPr>
          <p:nvPr>
            <p:ph type="sldNum" sz="quarter" idx="10"/>
          </p:nvPr>
        </p:nvSpPr>
        <p:spPr/>
        <p:txBody>
          <a:bodyPr/>
          <a:lstStyle/>
          <a:p>
            <a:fld id="{1D510F9E-0979-4C8E-BC74-25806C6B870B}" type="slidenum">
              <a:rPr lang="en-US" smtClean="0"/>
              <a:t>27</a:t>
            </a:fld>
            <a:endParaRPr lang="en-US"/>
          </a:p>
        </p:txBody>
      </p:sp>
    </p:spTree>
    <p:extLst>
      <p:ext uri="{BB962C8B-B14F-4D97-AF65-F5344CB8AC3E}">
        <p14:creationId xmlns:p14="http://schemas.microsoft.com/office/powerpoint/2010/main" val="38510303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28</a:t>
            </a:fld>
            <a:endParaRPr lang="en-US"/>
          </a:p>
        </p:txBody>
      </p:sp>
    </p:spTree>
    <p:extLst>
      <p:ext uri="{BB962C8B-B14F-4D97-AF65-F5344CB8AC3E}">
        <p14:creationId xmlns:p14="http://schemas.microsoft.com/office/powerpoint/2010/main" val="13662576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29</a:t>
            </a:fld>
            <a:endParaRPr lang="en-US"/>
          </a:p>
        </p:txBody>
      </p:sp>
    </p:spTree>
    <p:extLst>
      <p:ext uri="{BB962C8B-B14F-4D97-AF65-F5344CB8AC3E}">
        <p14:creationId xmlns:p14="http://schemas.microsoft.com/office/powerpoint/2010/main" val="849610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a:t>
            </a:fld>
            <a:endParaRPr lang="en-US"/>
          </a:p>
        </p:txBody>
      </p:sp>
    </p:spTree>
    <p:extLst>
      <p:ext uri="{BB962C8B-B14F-4D97-AF65-F5344CB8AC3E}">
        <p14:creationId xmlns:p14="http://schemas.microsoft.com/office/powerpoint/2010/main" val="39492809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30</a:t>
            </a:fld>
            <a:endParaRPr lang="en-US"/>
          </a:p>
        </p:txBody>
      </p:sp>
    </p:spTree>
    <p:extLst>
      <p:ext uri="{BB962C8B-B14F-4D97-AF65-F5344CB8AC3E}">
        <p14:creationId xmlns:p14="http://schemas.microsoft.com/office/powerpoint/2010/main" val="23728257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31</a:t>
            </a:fld>
            <a:endParaRPr lang="en-US"/>
          </a:p>
        </p:txBody>
      </p:sp>
    </p:spTree>
    <p:extLst>
      <p:ext uri="{BB962C8B-B14F-4D97-AF65-F5344CB8AC3E}">
        <p14:creationId xmlns:p14="http://schemas.microsoft.com/office/powerpoint/2010/main" val="39195546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32</a:t>
            </a:fld>
            <a:endParaRPr lang="en-US"/>
          </a:p>
        </p:txBody>
      </p:sp>
    </p:spTree>
    <p:extLst>
      <p:ext uri="{BB962C8B-B14F-4D97-AF65-F5344CB8AC3E}">
        <p14:creationId xmlns:p14="http://schemas.microsoft.com/office/powerpoint/2010/main" val="22806607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33</a:t>
            </a:fld>
            <a:endParaRPr lang="en-US"/>
          </a:p>
        </p:txBody>
      </p:sp>
    </p:spTree>
    <p:extLst>
      <p:ext uri="{BB962C8B-B14F-4D97-AF65-F5344CB8AC3E}">
        <p14:creationId xmlns:p14="http://schemas.microsoft.com/office/powerpoint/2010/main" val="2225375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34</a:t>
            </a:fld>
            <a:endParaRPr lang="en-US"/>
          </a:p>
        </p:txBody>
      </p:sp>
    </p:spTree>
    <p:extLst>
      <p:ext uri="{BB962C8B-B14F-4D97-AF65-F5344CB8AC3E}">
        <p14:creationId xmlns:p14="http://schemas.microsoft.com/office/powerpoint/2010/main" val="37119531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35</a:t>
            </a:fld>
            <a:endParaRPr lang="en-US"/>
          </a:p>
        </p:txBody>
      </p:sp>
    </p:spTree>
    <p:extLst>
      <p:ext uri="{BB962C8B-B14F-4D97-AF65-F5344CB8AC3E}">
        <p14:creationId xmlns:p14="http://schemas.microsoft.com/office/powerpoint/2010/main" val="32168216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36</a:t>
            </a:fld>
            <a:endParaRPr lang="en-US"/>
          </a:p>
        </p:txBody>
      </p:sp>
    </p:spTree>
    <p:extLst>
      <p:ext uri="{BB962C8B-B14F-4D97-AF65-F5344CB8AC3E}">
        <p14:creationId xmlns:p14="http://schemas.microsoft.com/office/powerpoint/2010/main" val="19723750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37</a:t>
            </a:fld>
            <a:endParaRPr lang="en-US"/>
          </a:p>
        </p:txBody>
      </p:sp>
    </p:spTree>
    <p:extLst>
      <p:ext uri="{BB962C8B-B14F-4D97-AF65-F5344CB8AC3E}">
        <p14:creationId xmlns:p14="http://schemas.microsoft.com/office/powerpoint/2010/main" val="14847032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38</a:t>
            </a:fld>
            <a:endParaRPr lang="en-US"/>
          </a:p>
        </p:txBody>
      </p:sp>
    </p:spTree>
    <p:extLst>
      <p:ext uri="{BB962C8B-B14F-4D97-AF65-F5344CB8AC3E}">
        <p14:creationId xmlns:p14="http://schemas.microsoft.com/office/powerpoint/2010/main" val="5239313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39</a:t>
            </a:fld>
            <a:endParaRPr lang="en-US"/>
          </a:p>
        </p:txBody>
      </p:sp>
    </p:spTree>
    <p:extLst>
      <p:ext uri="{BB962C8B-B14F-4D97-AF65-F5344CB8AC3E}">
        <p14:creationId xmlns:p14="http://schemas.microsoft.com/office/powerpoint/2010/main" val="2946405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a:t>
            </a:fld>
            <a:endParaRPr lang="en-US"/>
          </a:p>
        </p:txBody>
      </p:sp>
    </p:spTree>
    <p:extLst>
      <p:ext uri="{BB962C8B-B14F-4D97-AF65-F5344CB8AC3E}">
        <p14:creationId xmlns:p14="http://schemas.microsoft.com/office/powerpoint/2010/main" val="42947732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40</a:t>
            </a:fld>
            <a:endParaRPr lang="en-US"/>
          </a:p>
        </p:txBody>
      </p:sp>
    </p:spTree>
    <p:extLst>
      <p:ext uri="{BB962C8B-B14F-4D97-AF65-F5344CB8AC3E}">
        <p14:creationId xmlns:p14="http://schemas.microsoft.com/office/powerpoint/2010/main" val="20898512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41</a:t>
            </a:fld>
            <a:endParaRPr lang="en-US"/>
          </a:p>
        </p:txBody>
      </p:sp>
    </p:spTree>
    <p:extLst>
      <p:ext uri="{BB962C8B-B14F-4D97-AF65-F5344CB8AC3E}">
        <p14:creationId xmlns:p14="http://schemas.microsoft.com/office/powerpoint/2010/main" val="29912616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42</a:t>
            </a:fld>
            <a:endParaRPr lang="en-US"/>
          </a:p>
        </p:txBody>
      </p:sp>
    </p:spTree>
    <p:extLst>
      <p:ext uri="{BB962C8B-B14F-4D97-AF65-F5344CB8AC3E}">
        <p14:creationId xmlns:p14="http://schemas.microsoft.com/office/powerpoint/2010/main" val="29106305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43</a:t>
            </a:fld>
            <a:endParaRPr lang="en-US"/>
          </a:p>
        </p:txBody>
      </p:sp>
    </p:spTree>
    <p:extLst>
      <p:ext uri="{BB962C8B-B14F-4D97-AF65-F5344CB8AC3E}">
        <p14:creationId xmlns:p14="http://schemas.microsoft.com/office/powerpoint/2010/main" val="203388144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44</a:t>
            </a:fld>
            <a:endParaRPr lang="en-US"/>
          </a:p>
        </p:txBody>
      </p:sp>
    </p:spTree>
    <p:extLst>
      <p:ext uri="{BB962C8B-B14F-4D97-AF65-F5344CB8AC3E}">
        <p14:creationId xmlns:p14="http://schemas.microsoft.com/office/powerpoint/2010/main" val="37931445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45</a:t>
            </a:fld>
            <a:endParaRPr lang="en-US"/>
          </a:p>
        </p:txBody>
      </p:sp>
    </p:spTree>
    <p:extLst>
      <p:ext uri="{BB962C8B-B14F-4D97-AF65-F5344CB8AC3E}">
        <p14:creationId xmlns:p14="http://schemas.microsoft.com/office/powerpoint/2010/main" val="310028937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46</a:t>
            </a:fld>
            <a:endParaRPr lang="en-US"/>
          </a:p>
        </p:txBody>
      </p:sp>
    </p:spTree>
    <p:extLst>
      <p:ext uri="{BB962C8B-B14F-4D97-AF65-F5344CB8AC3E}">
        <p14:creationId xmlns:p14="http://schemas.microsoft.com/office/powerpoint/2010/main" val="109669264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47</a:t>
            </a:fld>
            <a:endParaRPr lang="en-US"/>
          </a:p>
        </p:txBody>
      </p:sp>
    </p:spTree>
    <p:extLst>
      <p:ext uri="{BB962C8B-B14F-4D97-AF65-F5344CB8AC3E}">
        <p14:creationId xmlns:p14="http://schemas.microsoft.com/office/powerpoint/2010/main" val="139862463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48</a:t>
            </a:fld>
            <a:endParaRPr lang="en-US"/>
          </a:p>
        </p:txBody>
      </p:sp>
    </p:spTree>
    <p:extLst>
      <p:ext uri="{BB962C8B-B14F-4D97-AF65-F5344CB8AC3E}">
        <p14:creationId xmlns:p14="http://schemas.microsoft.com/office/powerpoint/2010/main" val="151021285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49</a:t>
            </a:fld>
            <a:endParaRPr lang="en-US"/>
          </a:p>
        </p:txBody>
      </p:sp>
    </p:spTree>
    <p:extLst>
      <p:ext uri="{BB962C8B-B14F-4D97-AF65-F5344CB8AC3E}">
        <p14:creationId xmlns:p14="http://schemas.microsoft.com/office/powerpoint/2010/main" val="1482662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a:t>
            </a:fld>
            <a:endParaRPr lang="en-US"/>
          </a:p>
        </p:txBody>
      </p:sp>
    </p:spTree>
    <p:extLst>
      <p:ext uri="{BB962C8B-B14F-4D97-AF65-F5344CB8AC3E}">
        <p14:creationId xmlns:p14="http://schemas.microsoft.com/office/powerpoint/2010/main" val="5276491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a:t>
            </a:fld>
            <a:endParaRPr lang="en-US"/>
          </a:p>
        </p:txBody>
      </p:sp>
    </p:spTree>
    <p:extLst>
      <p:ext uri="{BB962C8B-B14F-4D97-AF65-F5344CB8AC3E}">
        <p14:creationId xmlns:p14="http://schemas.microsoft.com/office/powerpoint/2010/main" val="9719913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a:t>
            </a:fld>
            <a:endParaRPr lang="en-US"/>
          </a:p>
        </p:txBody>
      </p:sp>
    </p:spTree>
    <p:extLst>
      <p:ext uri="{BB962C8B-B14F-4D97-AF65-F5344CB8AC3E}">
        <p14:creationId xmlns:p14="http://schemas.microsoft.com/office/powerpoint/2010/main" val="25157372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8</a:t>
            </a:fld>
            <a:endParaRPr lang="en-US"/>
          </a:p>
        </p:txBody>
      </p:sp>
    </p:spTree>
    <p:extLst>
      <p:ext uri="{BB962C8B-B14F-4D97-AF65-F5344CB8AC3E}">
        <p14:creationId xmlns:p14="http://schemas.microsoft.com/office/powerpoint/2010/main" val="4236227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9</a:t>
            </a:fld>
            <a:endParaRPr lang="en-US"/>
          </a:p>
        </p:txBody>
      </p:sp>
    </p:spTree>
    <p:extLst>
      <p:ext uri="{BB962C8B-B14F-4D97-AF65-F5344CB8AC3E}">
        <p14:creationId xmlns:p14="http://schemas.microsoft.com/office/powerpoint/2010/main" val="19548989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414C8F-3CFE-44B4-89F8-C659E998D398}" type="datetime1">
              <a:rPr lang="en-US" smtClean="0"/>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BAC03C-5900-4E12-A645-6AFB6C5C4596}" type="datetime1">
              <a:rPr lang="en-US" smtClean="0"/>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xfrm>
            <a:off x="838200" y="620209"/>
            <a:ext cx="10515600" cy="575433"/>
          </a:xfrm>
          <a:solidFill>
            <a:schemeClr val="bg1"/>
          </a:solidFill>
        </p:spPr>
        <p:txBody>
          <a:bodyPr/>
          <a:lstStyle/>
          <a:p>
            <a:r>
              <a:rPr lang="en-US" dirty="0"/>
              <a:t>Click to edit Master title style</a:t>
            </a:r>
          </a:p>
        </p:txBody>
      </p:sp>
      <p:sp>
        <p:nvSpPr>
          <p:cNvPr id="3" name="Content Placeholder 2"/>
          <p:cNvSpPr>
            <a:spLocks noGrp="1"/>
          </p:cNvSpPr>
          <p:nvPr>
            <p:ph idx="1"/>
          </p:nvPr>
        </p:nvSpPr>
        <p:spPr>
          <a:xfrm>
            <a:off x="838200" y="1535811"/>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3/14/2024</a:t>
            </a:fld>
            <a:endParaRPr lang="en-US" dirty="0"/>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1B290-3044-40C7-AA46-9B0CCEDB6684}" type="datetime1">
              <a:rPr lang="en-US" smtClean="0"/>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BA51A4-3D8F-4464-8762-2F11075995B0}" type="datetime1">
              <a:rPr lang="en-US" smtClean="0"/>
              <a:t>3/14/2024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9A75F2-1863-4BCF-AC90-7D654EE5EB9B}" type="datetime1">
              <a:rPr lang="en-US" smtClean="0"/>
              <a:t>3/14/2024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B88147-667F-48AF-BB78-925C77FB1ED5}" type="datetime1">
              <a:rPr lang="en-US" smtClean="0"/>
              <a:t>3/14/2024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F7447-14DD-4ED9-9DC3-53E53412F13F}" type="datetime1">
              <a:rPr lang="en-US" smtClean="0"/>
              <a:t>3/14/2024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989FD-A8A7-4EF7-934B-4294CDFB4341}" type="datetime1">
              <a:rPr lang="en-US" smtClean="0"/>
              <a:t>3/14/2024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BA8CCC-DE58-4D83-99E0-7A1DE88915B5}" type="datetime1">
              <a:rPr lang="en-US" smtClean="0"/>
              <a:t>3/14/2024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2FEAF-88BC-4AD8-A38B-DFC1FEA4C83E}" type="datetime1">
              <a:rPr lang="en-US" smtClean="0"/>
              <a:t>3/14/2024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4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4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4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4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634" y="2376924"/>
            <a:ext cx="11813627" cy="1289142"/>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dirty="0">
                <a:solidFill>
                  <a:schemeClr val="accent2"/>
                </a:solidFill>
                <a:latin typeface="Arial" panose="020B0604020202020204" pitchFamily="34" charset="0"/>
                <a:cs typeface="Arial" panose="020B0604020202020204" pitchFamily="34" charset="0"/>
              </a:rPr>
              <a:t>Real-Time Communication </a:t>
            </a:r>
            <a:r>
              <a:rPr lang="en-US" sz="4400" b="1" dirty="0">
                <a:solidFill>
                  <a:schemeClr val="accent2"/>
                </a:solidFill>
                <a:latin typeface="Arial" panose="020B0604020202020204" pitchFamily="34" charset="0"/>
                <a:cs typeface="Arial" panose="020B0604020202020204" pitchFamily="34" charset="0"/>
              </a:rPr>
              <a:t>with </a:t>
            </a:r>
            <a:r>
              <a:rPr lang="en-US" sz="4400" b="1" dirty="0" err="1">
                <a:solidFill>
                  <a:schemeClr val="accent2"/>
                </a:solidFill>
                <a:latin typeface="Arial" panose="020B0604020202020204" pitchFamily="34" charset="0"/>
                <a:cs typeface="Arial" panose="020B0604020202020204" pitchFamily="34" charset="0"/>
              </a:rPr>
              <a:t>SignalR</a:t>
            </a:r>
            <a:r>
              <a:rPr lang="en-US" sz="4400" b="1" dirty="0">
                <a:solidFill>
                  <a:schemeClr val="accent2"/>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5753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3/14/2024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10</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Transports</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5432256"/>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 </a:t>
            </a:r>
            <a:r>
              <a:rPr lang="en-US" sz="2600" dirty="0" err="1"/>
              <a:t>SignalR</a:t>
            </a:r>
            <a:r>
              <a:rPr lang="en-US" sz="2600" dirty="0"/>
              <a:t> supports the following techniques for handling real-time communication (in order of graceful fallback):</a:t>
            </a:r>
          </a:p>
          <a:p>
            <a:pPr marL="8001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err="1"/>
              <a:t>WebSockets</a:t>
            </a:r>
            <a:endParaRPr lang="en-US" sz="2600"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Server-Sent Events</a:t>
            </a:r>
          </a:p>
          <a:p>
            <a:pPr marL="8001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Long Polling</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err="1"/>
              <a:t>SignalR</a:t>
            </a:r>
            <a:r>
              <a:rPr lang="en-US" sz="2600" dirty="0"/>
              <a:t> automatically chooses the best transport method that is within the capabilities of the server and client.</a:t>
            </a:r>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spTree>
    <p:extLst>
      <p:ext uri="{BB962C8B-B14F-4D97-AF65-F5344CB8AC3E}">
        <p14:creationId xmlns:p14="http://schemas.microsoft.com/office/powerpoint/2010/main" val="1045595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3/14/2024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11</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Hubs - 1</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4078039"/>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err="1"/>
              <a:t>SignalR</a:t>
            </a:r>
            <a:r>
              <a:rPr lang="en-US" sz="2600" dirty="0"/>
              <a:t> uses hubs to communicate between clients and servers.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A hub is a high-level pipeline that allows a client and server to call methods on each other. </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err="1"/>
              <a:t>SignalR</a:t>
            </a:r>
            <a:r>
              <a:rPr lang="en-US" sz="2600" dirty="0"/>
              <a:t> handles the dispatching across machine boundaries automatically, allowing clients to call methods on the server and vice versa. You can pass strongly-typed parameters to methods, which enables model binding.</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err="1"/>
              <a:t>SignalR</a:t>
            </a:r>
            <a:r>
              <a:rPr lang="en-US" sz="2600" dirty="0"/>
              <a:t> provides two built-in hub protocols: </a:t>
            </a:r>
          </a:p>
          <a:p>
            <a:pPr marL="8001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a text protocol based on JSON</a:t>
            </a:r>
          </a:p>
          <a:p>
            <a:pPr marL="8001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a binary protocol based on </a:t>
            </a:r>
            <a:r>
              <a:rPr lang="en-US" sz="2600" dirty="0" err="1"/>
              <a:t>MessagePack</a:t>
            </a:r>
            <a:r>
              <a:rPr lang="en-US" sz="2600" dirty="0"/>
              <a:t> </a:t>
            </a:r>
          </a:p>
        </p:txBody>
      </p:sp>
    </p:spTree>
    <p:extLst>
      <p:ext uri="{BB962C8B-B14F-4D97-AF65-F5344CB8AC3E}">
        <p14:creationId xmlns:p14="http://schemas.microsoft.com/office/powerpoint/2010/main" val="3845651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3/14/2024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12</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Hubs - 2</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4924425"/>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err="1"/>
              <a:t>MessagePack</a:t>
            </a:r>
            <a:r>
              <a:rPr lang="en-US" sz="2600" dirty="0"/>
              <a:t> generally creates smaller messages compared to JSON. </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Older browsers must support XHR level 2 to provide </a:t>
            </a:r>
            <a:r>
              <a:rPr lang="en-US" sz="2600" dirty="0" err="1"/>
              <a:t>MessagePack</a:t>
            </a:r>
            <a:r>
              <a:rPr lang="en-US" sz="2600" dirty="0"/>
              <a:t> protocol support.</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Hubs call client-side code by sending messages that contain the name and parameters of the client-side method. </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Objects sent as method parameters are </a:t>
            </a:r>
            <a:r>
              <a:rPr lang="en-US" sz="2600" dirty="0" err="1"/>
              <a:t>deserialized</a:t>
            </a:r>
            <a:r>
              <a:rPr lang="en-US" sz="2600" dirty="0"/>
              <a:t> using the configured protocol. </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The client tries to match the name to a method in the client-side code. </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When the client finds a match, it calls the method and passes to it the </a:t>
            </a:r>
            <a:r>
              <a:rPr lang="en-US" sz="2600" dirty="0" err="1"/>
              <a:t>deserialized</a:t>
            </a:r>
            <a:r>
              <a:rPr lang="en-US" sz="2600" dirty="0"/>
              <a:t> parameter data.</a:t>
            </a:r>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spTree>
    <p:extLst>
      <p:ext uri="{BB962C8B-B14F-4D97-AF65-F5344CB8AC3E}">
        <p14:creationId xmlns:p14="http://schemas.microsoft.com/office/powerpoint/2010/main" val="3078392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3/14/2024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13</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Hubs - 3</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4078039"/>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err="1"/>
              <a:t>MessagePack</a:t>
            </a:r>
            <a:r>
              <a:rPr lang="en-US" sz="2600" dirty="0"/>
              <a:t> is an efficient binary serialization format. </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It lets you exchange data among multiple languages like JSON. But it's faster and smaller. Small integers are encoded into a single byte, and typical short strings require only one extra byte in addition to the strings themselves</a:t>
            </a:r>
            <a:r>
              <a:rPr lang="en-US" sz="2800" dirty="0"/>
              <a:t>.</a:t>
            </a:r>
            <a:endParaRPr lang="en-US" sz="26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 </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pic>
        <p:nvPicPr>
          <p:cNvPr id="2" name="Picture 1"/>
          <p:cNvPicPr>
            <a:picLocks noChangeAspect="1"/>
          </p:cNvPicPr>
          <p:nvPr/>
        </p:nvPicPr>
        <p:blipFill>
          <a:blip r:embed="rId3"/>
          <a:stretch>
            <a:fillRect/>
          </a:stretch>
        </p:blipFill>
        <p:spPr>
          <a:xfrm>
            <a:off x="3581400" y="3430040"/>
            <a:ext cx="4921141" cy="2702190"/>
          </a:xfrm>
          <a:prstGeom prst="rect">
            <a:avLst/>
          </a:prstGeom>
        </p:spPr>
      </p:pic>
    </p:spTree>
    <p:extLst>
      <p:ext uri="{BB962C8B-B14F-4D97-AF65-F5344CB8AC3E}">
        <p14:creationId xmlns:p14="http://schemas.microsoft.com/office/powerpoint/2010/main" val="4162495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3/14/2024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Use hubs in </a:t>
            </a:r>
            <a:r>
              <a:rPr lang="en-US" sz="4000" b="1" dirty="0" err="1"/>
              <a:t>SignalR</a:t>
            </a:r>
            <a:r>
              <a:rPr lang="en-US" sz="4000" b="1" dirty="0"/>
              <a:t> for ASP.NET Core</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4508927"/>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The </a:t>
            </a:r>
            <a:r>
              <a:rPr lang="en-US" sz="2600" dirty="0" err="1"/>
              <a:t>SignalR</a:t>
            </a:r>
            <a:r>
              <a:rPr lang="en-US" sz="2600" dirty="0"/>
              <a:t> Hubs API enables you to call methods on connected clients from the server. </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In the server code, you define methods that are called by client. </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In the client code, you define methods that are called from the server. </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err="1"/>
              <a:t>SignalR</a:t>
            </a:r>
            <a:r>
              <a:rPr lang="en-US" sz="2600" dirty="0"/>
              <a:t> takes care of everything behind the scenes that makes real-time client-to-server and server-to-client communications possible.</a:t>
            </a:r>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spTree>
    <p:extLst>
      <p:ext uri="{BB962C8B-B14F-4D97-AF65-F5344CB8AC3E}">
        <p14:creationId xmlns:p14="http://schemas.microsoft.com/office/powerpoint/2010/main" val="514056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3/14/2024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Create and use hubs</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3154710"/>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Create a hub by declaring a class that inherits from Hub, and add public methods to it. </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Clients can call methods that are defined as public. </a:t>
            </a:r>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pic>
        <p:nvPicPr>
          <p:cNvPr id="2" name="Picture 1"/>
          <p:cNvPicPr>
            <a:picLocks noChangeAspect="1"/>
          </p:cNvPicPr>
          <p:nvPr/>
        </p:nvPicPr>
        <p:blipFill>
          <a:blip r:embed="rId3"/>
          <a:stretch>
            <a:fillRect/>
          </a:stretch>
        </p:blipFill>
        <p:spPr>
          <a:xfrm>
            <a:off x="2885418" y="3414877"/>
            <a:ext cx="7829550" cy="1962150"/>
          </a:xfrm>
          <a:prstGeom prst="rect">
            <a:avLst/>
          </a:prstGeom>
        </p:spPr>
      </p:pic>
    </p:spTree>
    <p:extLst>
      <p:ext uri="{BB962C8B-B14F-4D97-AF65-F5344CB8AC3E}">
        <p14:creationId xmlns:p14="http://schemas.microsoft.com/office/powerpoint/2010/main" val="1654337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3/14/2024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Configure </a:t>
            </a:r>
            <a:r>
              <a:rPr lang="en-US" sz="4000" b="1" dirty="0" err="1"/>
              <a:t>SignalR</a:t>
            </a:r>
            <a:r>
              <a:rPr lang="en-US" sz="4000" b="1" dirty="0"/>
              <a:t> hubs</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4878259"/>
          </a:xfrm>
          <a:prstGeom prst="rect">
            <a:avLst/>
          </a:prstGeom>
          <a:noFill/>
        </p:spPr>
        <p:txBody>
          <a:bodyPr wrap="square">
            <a:spAutoFit/>
          </a:bodyPr>
          <a:lstStyle/>
          <a:p>
            <a:pPr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The </a:t>
            </a:r>
            <a:r>
              <a:rPr lang="en-US" sz="2600" dirty="0" err="1"/>
              <a:t>SignalR</a:t>
            </a:r>
            <a:r>
              <a:rPr lang="en-US" sz="2600" dirty="0"/>
              <a:t> middleware requires some services, which are configured by calling </a:t>
            </a:r>
            <a:r>
              <a:rPr lang="en-US" sz="2400" dirty="0" err="1">
                <a:latin typeface="Consolas" panose="020B0609020204030204" pitchFamily="49" charset="0"/>
              </a:rPr>
              <a:t>services.AddSignalR</a:t>
            </a:r>
            <a:r>
              <a:rPr lang="en-US" sz="2400" dirty="0">
                <a:latin typeface="Consolas" panose="020B0609020204030204" pitchFamily="49" charset="0"/>
              </a:rPr>
              <a:t>();</a:t>
            </a:r>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6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When adding </a:t>
            </a:r>
            <a:r>
              <a:rPr lang="en-US" sz="2600" dirty="0" err="1"/>
              <a:t>SignalR</a:t>
            </a:r>
            <a:r>
              <a:rPr lang="en-US" sz="2600" dirty="0"/>
              <a:t> functionality to an ASP.NET Core app, setup </a:t>
            </a:r>
            <a:r>
              <a:rPr lang="en-US" sz="2600" dirty="0" err="1"/>
              <a:t>SignalR</a:t>
            </a:r>
            <a:r>
              <a:rPr lang="en-US" sz="2600" dirty="0"/>
              <a:t> routes by calling </a:t>
            </a:r>
            <a:r>
              <a:rPr lang="en-US" sz="2600" dirty="0" err="1"/>
              <a:t>endpoint.MapHub</a:t>
            </a:r>
            <a:r>
              <a:rPr lang="en-US" sz="2600" dirty="0"/>
              <a:t> in the </a:t>
            </a:r>
            <a:r>
              <a:rPr lang="en-US" sz="2600" dirty="0" err="1"/>
              <a:t>Startup.Configure</a:t>
            </a:r>
            <a:r>
              <a:rPr lang="en-US" sz="2600" dirty="0"/>
              <a:t> method's </a:t>
            </a:r>
            <a:r>
              <a:rPr lang="en-US" sz="2600" dirty="0" err="1"/>
              <a:t>app.UseEndpoints</a:t>
            </a:r>
            <a:r>
              <a:rPr lang="en-US" sz="2600" dirty="0"/>
              <a:t> callback.</a:t>
            </a:r>
          </a:p>
          <a:p>
            <a:pPr lvl="1" algn="just">
              <a:spcBef>
                <a:spcPts val="300"/>
              </a:spcBef>
              <a:spcAft>
                <a:spcPts val="300"/>
              </a:spcAft>
              <a:buClr>
                <a:srgbClr val="973735"/>
              </a:buClr>
              <a:buSzPct val="50000"/>
              <a:tabLst>
                <a:tab pos="241300" algn="l"/>
              </a:tabLst>
              <a:defRPr/>
            </a:pPr>
            <a:r>
              <a:rPr lang="en-US" sz="2400" dirty="0" err="1">
                <a:latin typeface="Consolas" panose="020B0609020204030204" pitchFamily="49" charset="0"/>
              </a:rPr>
              <a:t>app.UseRouting</a:t>
            </a:r>
            <a:r>
              <a:rPr lang="en-US" sz="2400" dirty="0">
                <a:latin typeface="Consolas" panose="020B0609020204030204" pitchFamily="49" charset="0"/>
              </a:rPr>
              <a:t>();</a:t>
            </a:r>
          </a:p>
          <a:p>
            <a:pPr lvl="1" algn="just">
              <a:spcBef>
                <a:spcPts val="300"/>
              </a:spcBef>
              <a:spcAft>
                <a:spcPts val="300"/>
              </a:spcAft>
              <a:buClr>
                <a:srgbClr val="973735"/>
              </a:buClr>
              <a:buSzPct val="50000"/>
              <a:tabLst>
                <a:tab pos="241300" algn="l"/>
              </a:tabLst>
              <a:defRPr/>
            </a:pPr>
            <a:r>
              <a:rPr lang="en-US" sz="2400" dirty="0" err="1">
                <a:latin typeface="Consolas" panose="020B0609020204030204" pitchFamily="49" charset="0"/>
              </a:rPr>
              <a:t>app.UseEndpoints</a:t>
            </a:r>
            <a:r>
              <a:rPr lang="en-US" sz="2400" dirty="0">
                <a:latin typeface="Consolas" panose="020B0609020204030204" pitchFamily="49" charset="0"/>
              </a:rPr>
              <a:t>(endpoints =&gt;</a:t>
            </a:r>
          </a:p>
          <a:p>
            <a:pPr lvl="1" algn="just">
              <a:spcBef>
                <a:spcPts val="300"/>
              </a:spcBef>
              <a:spcAft>
                <a:spcPts val="300"/>
              </a:spcAft>
              <a:buClr>
                <a:srgbClr val="973735"/>
              </a:buClr>
              <a:buSzPct val="50000"/>
              <a:tabLst>
                <a:tab pos="241300" algn="l"/>
              </a:tabLst>
              <a:defRPr/>
            </a:pPr>
            <a:r>
              <a:rPr lang="en-US" sz="2400" dirty="0">
                <a:latin typeface="Consolas" panose="020B0609020204030204" pitchFamily="49" charset="0"/>
              </a:rPr>
              <a:t>{</a:t>
            </a:r>
          </a:p>
          <a:p>
            <a:pPr lvl="1" algn="just">
              <a:spcBef>
                <a:spcPts val="300"/>
              </a:spcBef>
              <a:spcAft>
                <a:spcPts val="300"/>
              </a:spcAft>
              <a:buClr>
                <a:srgbClr val="973735"/>
              </a:buClr>
              <a:buSzPct val="50000"/>
              <a:tabLst>
                <a:tab pos="241300" algn="l"/>
              </a:tabLst>
              <a:defRPr/>
            </a:pPr>
            <a:r>
              <a:rPr lang="en-US" sz="2400" dirty="0">
                <a:latin typeface="Consolas" panose="020B0609020204030204" pitchFamily="49" charset="0"/>
              </a:rPr>
              <a:t>    </a:t>
            </a:r>
            <a:r>
              <a:rPr lang="en-US" sz="2400" dirty="0" err="1">
                <a:latin typeface="Consolas" panose="020B0609020204030204" pitchFamily="49" charset="0"/>
              </a:rPr>
              <a:t>endpoints.MapHub</a:t>
            </a:r>
            <a:r>
              <a:rPr lang="en-US" sz="2400" dirty="0">
                <a:latin typeface="Consolas" panose="020B0609020204030204" pitchFamily="49" charset="0"/>
              </a:rPr>
              <a:t>&lt;</a:t>
            </a:r>
            <a:r>
              <a:rPr lang="en-US" sz="2400" dirty="0" err="1">
                <a:latin typeface="Consolas" panose="020B0609020204030204" pitchFamily="49" charset="0"/>
              </a:rPr>
              <a:t>ChatHub</a:t>
            </a:r>
            <a:r>
              <a:rPr lang="en-US" sz="2400" dirty="0">
                <a:latin typeface="Consolas" panose="020B0609020204030204" pitchFamily="49" charset="0"/>
              </a:rPr>
              <a:t>&gt;("/</a:t>
            </a:r>
            <a:r>
              <a:rPr lang="en-US" sz="2400" dirty="0" err="1">
                <a:latin typeface="Consolas" panose="020B0609020204030204" pitchFamily="49" charset="0"/>
              </a:rPr>
              <a:t>chathub</a:t>
            </a:r>
            <a:r>
              <a:rPr lang="en-US" sz="2400" dirty="0">
                <a:latin typeface="Consolas" panose="020B0609020204030204" pitchFamily="49" charset="0"/>
              </a:rPr>
              <a:t>");</a:t>
            </a:r>
          </a:p>
          <a:p>
            <a:pPr lvl="1" algn="just">
              <a:spcBef>
                <a:spcPts val="300"/>
              </a:spcBef>
              <a:spcAft>
                <a:spcPts val="300"/>
              </a:spcAft>
              <a:buClr>
                <a:srgbClr val="973735"/>
              </a:buClr>
              <a:buSzPct val="50000"/>
              <a:tabLst>
                <a:tab pos="241300" algn="l"/>
              </a:tabLst>
              <a:defRPr/>
            </a:pPr>
            <a:r>
              <a:rPr lang="en-US" sz="2400" dirty="0">
                <a:latin typeface="Consolas" panose="020B0609020204030204" pitchFamily="49" charset="0"/>
              </a:rPr>
              <a:t>});</a:t>
            </a:r>
          </a:p>
        </p:txBody>
      </p:sp>
    </p:spTree>
    <p:extLst>
      <p:ext uri="{BB962C8B-B14F-4D97-AF65-F5344CB8AC3E}">
        <p14:creationId xmlns:p14="http://schemas.microsoft.com/office/powerpoint/2010/main" val="3116059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3/14/2024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The Context object - 1</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2677656"/>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The Hub class has a Context property that contains the properties with information about the connection</a:t>
            </a:r>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graphicFrame>
        <p:nvGraphicFramePr>
          <p:cNvPr id="2" name="Table 1"/>
          <p:cNvGraphicFramePr>
            <a:graphicFrameLocks noGrp="1"/>
          </p:cNvGraphicFramePr>
          <p:nvPr>
            <p:extLst>
              <p:ext uri="{D42A27DB-BD31-4B8C-83A1-F6EECF244321}">
                <p14:modId xmlns:p14="http://schemas.microsoft.com/office/powerpoint/2010/main" val="353537836"/>
              </p:ext>
            </p:extLst>
          </p:nvPr>
        </p:nvGraphicFramePr>
        <p:xfrm>
          <a:off x="396763" y="2235622"/>
          <a:ext cx="11227677" cy="4157115"/>
        </p:xfrm>
        <a:graphic>
          <a:graphicData uri="http://schemas.openxmlformats.org/drawingml/2006/table">
            <a:tbl>
              <a:tblPr firstRow="1" firstCol="1" bandRow="1">
                <a:tableStyleId>{5C22544A-7EE6-4342-B048-85BDC9FD1C3A}</a:tableStyleId>
              </a:tblPr>
              <a:tblGrid>
                <a:gridCol w="2411638">
                  <a:extLst>
                    <a:ext uri="{9D8B030D-6E8A-4147-A177-3AD203B41FA5}">
                      <a16:colId xmlns:a16="http://schemas.microsoft.com/office/drawing/2014/main" val="322376457"/>
                    </a:ext>
                  </a:extLst>
                </a:gridCol>
                <a:gridCol w="8816039">
                  <a:extLst>
                    <a:ext uri="{9D8B030D-6E8A-4147-A177-3AD203B41FA5}">
                      <a16:colId xmlns:a16="http://schemas.microsoft.com/office/drawing/2014/main" val="3096136678"/>
                    </a:ext>
                  </a:extLst>
                </a:gridCol>
              </a:tblGrid>
              <a:tr h="350831">
                <a:tc>
                  <a:txBody>
                    <a:bodyPr/>
                    <a:lstStyle/>
                    <a:p>
                      <a:pPr marL="269875" algn="ctr">
                        <a:lnSpc>
                          <a:spcPct val="150000"/>
                        </a:lnSpc>
                        <a:spcAft>
                          <a:spcPts val="0"/>
                        </a:spcAft>
                      </a:pPr>
                      <a:r>
                        <a:rPr lang="en-US" sz="1600" dirty="0">
                          <a:effectLst/>
                        </a:rPr>
                        <a:t>Property</a:t>
                      </a:r>
                      <a:endParaRPr lang="en-US" sz="16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gn="ctr">
                        <a:lnSpc>
                          <a:spcPct val="150000"/>
                        </a:lnSpc>
                        <a:spcAft>
                          <a:spcPts val="0"/>
                        </a:spcAft>
                      </a:pPr>
                      <a:r>
                        <a:rPr lang="en-US" sz="1600" dirty="0">
                          <a:effectLst/>
                        </a:rPr>
                        <a:t>Description</a:t>
                      </a:r>
                      <a:endParaRPr lang="en-US" sz="16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519266"/>
                  </a:ext>
                </a:extLst>
              </a:tr>
              <a:tr h="684295">
                <a:tc>
                  <a:txBody>
                    <a:bodyPr/>
                    <a:lstStyle/>
                    <a:p>
                      <a:pPr marL="269875">
                        <a:lnSpc>
                          <a:spcPct val="150000"/>
                        </a:lnSpc>
                        <a:spcAft>
                          <a:spcPts val="0"/>
                        </a:spcAft>
                      </a:pPr>
                      <a:r>
                        <a:rPr lang="en-US" sz="1500" dirty="0" err="1">
                          <a:effectLst/>
                        </a:rPr>
                        <a:t>ConnectionId</a:t>
                      </a:r>
                      <a:endParaRPr lang="en-US" sz="15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1500" dirty="0">
                          <a:effectLst/>
                        </a:rPr>
                        <a:t>Gets the unique ID for the connection, assigned by </a:t>
                      </a:r>
                      <a:r>
                        <a:rPr lang="en-US" sz="1500" dirty="0" err="1">
                          <a:effectLst/>
                        </a:rPr>
                        <a:t>SignalR</a:t>
                      </a:r>
                      <a:r>
                        <a:rPr lang="en-US" sz="1500" dirty="0">
                          <a:effectLst/>
                        </a:rPr>
                        <a:t>. There is one connection ID for each connection.</a:t>
                      </a:r>
                      <a:endParaRPr lang="en-US" sz="15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712836629"/>
                  </a:ext>
                </a:extLst>
              </a:tr>
              <a:tr h="684295">
                <a:tc>
                  <a:txBody>
                    <a:bodyPr/>
                    <a:lstStyle/>
                    <a:p>
                      <a:pPr marL="269875">
                        <a:lnSpc>
                          <a:spcPct val="150000"/>
                        </a:lnSpc>
                        <a:spcAft>
                          <a:spcPts val="0"/>
                        </a:spcAft>
                      </a:pPr>
                      <a:r>
                        <a:rPr lang="en-US" sz="1500" dirty="0" err="1">
                          <a:effectLst/>
                        </a:rPr>
                        <a:t>UserIdentifier</a:t>
                      </a:r>
                      <a:endParaRPr lang="en-US" sz="15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1500" dirty="0">
                          <a:effectLst/>
                        </a:rPr>
                        <a:t>Gets the user identifier. By default, </a:t>
                      </a:r>
                      <a:r>
                        <a:rPr lang="en-US" sz="1500" dirty="0" err="1">
                          <a:effectLst/>
                        </a:rPr>
                        <a:t>SignalR</a:t>
                      </a:r>
                      <a:r>
                        <a:rPr lang="en-US" sz="1500" dirty="0">
                          <a:effectLst/>
                        </a:rPr>
                        <a:t> uses the </a:t>
                      </a:r>
                      <a:r>
                        <a:rPr lang="en-US" sz="1500" dirty="0" err="1">
                          <a:effectLst/>
                        </a:rPr>
                        <a:t>ClaimTypes.NameIdentifier</a:t>
                      </a:r>
                      <a:r>
                        <a:rPr lang="en-US" sz="1500" dirty="0">
                          <a:effectLst/>
                        </a:rPr>
                        <a:t> from the </a:t>
                      </a:r>
                      <a:r>
                        <a:rPr lang="en-US" sz="1500" dirty="0" err="1">
                          <a:effectLst/>
                        </a:rPr>
                        <a:t>ClaimsPrincipal</a:t>
                      </a:r>
                      <a:r>
                        <a:rPr lang="en-US" sz="1500" dirty="0">
                          <a:effectLst/>
                        </a:rPr>
                        <a:t> associated with the connection as the user identifier.</a:t>
                      </a:r>
                      <a:endParaRPr lang="en-US" sz="15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439557935"/>
                  </a:ext>
                </a:extLst>
              </a:tr>
              <a:tr h="350831">
                <a:tc>
                  <a:txBody>
                    <a:bodyPr/>
                    <a:lstStyle/>
                    <a:p>
                      <a:pPr marL="269875">
                        <a:lnSpc>
                          <a:spcPct val="150000"/>
                        </a:lnSpc>
                        <a:spcAft>
                          <a:spcPts val="0"/>
                        </a:spcAft>
                      </a:pPr>
                      <a:r>
                        <a:rPr lang="en-US" sz="1500">
                          <a:effectLst/>
                        </a:rPr>
                        <a:t>User</a:t>
                      </a:r>
                      <a:endParaRPr lang="en-US" sz="15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1500" dirty="0">
                          <a:effectLst/>
                        </a:rPr>
                        <a:t>Gets the </a:t>
                      </a:r>
                      <a:r>
                        <a:rPr lang="en-US" sz="1500" dirty="0" err="1">
                          <a:effectLst/>
                        </a:rPr>
                        <a:t>ClaimsPrincipal</a:t>
                      </a:r>
                      <a:r>
                        <a:rPr lang="en-US" sz="1500" dirty="0">
                          <a:effectLst/>
                        </a:rPr>
                        <a:t> associated with the current user.</a:t>
                      </a:r>
                      <a:endParaRPr lang="en-US" sz="15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243116205"/>
                  </a:ext>
                </a:extLst>
              </a:tr>
              <a:tr h="1017758">
                <a:tc>
                  <a:txBody>
                    <a:bodyPr/>
                    <a:lstStyle/>
                    <a:p>
                      <a:pPr marL="269875">
                        <a:lnSpc>
                          <a:spcPct val="150000"/>
                        </a:lnSpc>
                        <a:spcAft>
                          <a:spcPts val="0"/>
                        </a:spcAft>
                      </a:pPr>
                      <a:r>
                        <a:rPr lang="en-US" sz="1500" dirty="0">
                          <a:effectLst/>
                        </a:rPr>
                        <a:t>Items</a:t>
                      </a:r>
                      <a:endParaRPr lang="en-US" sz="15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1500" dirty="0">
                          <a:effectLst/>
                        </a:rPr>
                        <a:t>Gets a key/value collection that can be used to share data within the scope of this connection. Data can be stored in this collection and it will persist for the connection across different hub method invocations.</a:t>
                      </a:r>
                      <a:endParaRPr lang="en-US" sz="15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678214711"/>
                  </a:ext>
                </a:extLst>
              </a:tr>
              <a:tr h="684295">
                <a:tc>
                  <a:txBody>
                    <a:bodyPr/>
                    <a:lstStyle/>
                    <a:p>
                      <a:pPr marL="269875">
                        <a:lnSpc>
                          <a:spcPct val="150000"/>
                        </a:lnSpc>
                        <a:spcAft>
                          <a:spcPts val="0"/>
                        </a:spcAft>
                      </a:pPr>
                      <a:r>
                        <a:rPr lang="en-US" sz="1500">
                          <a:effectLst/>
                        </a:rPr>
                        <a:t>Features</a:t>
                      </a:r>
                      <a:endParaRPr lang="en-US" sz="15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1500" dirty="0">
                          <a:effectLst/>
                        </a:rPr>
                        <a:t>Gets the collection of features available on the connection. For now, this collection isn't needed in most scenarios, so it isn't documented in detail yet.</a:t>
                      </a:r>
                      <a:endParaRPr lang="en-US" sz="15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14611546"/>
                  </a:ext>
                </a:extLst>
              </a:tr>
              <a:tr h="350831">
                <a:tc>
                  <a:txBody>
                    <a:bodyPr/>
                    <a:lstStyle/>
                    <a:p>
                      <a:pPr marL="269875">
                        <a:lnSpc>
                          <a:spcPct val="150000"/>
                        </a:lnSpc>
                        <a:spcAft>
                          <a:spcPts val="0"/>
                        </a:spcAft>
                      </a:pPr>
                      <a:r>
                        <a:rPr lang="en-US" sz="1500">
                          <a:effectLst/>
                        </a:rPr>
                        <a:t>ConnectionAborted</a:t>
                      </a:r>
                      <a:endParaRPr lang="en-US" sz="15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1500" dirty="0">
                          <a:effectLst/>
                        </a:rPr>
                        <a:t>Gets a </a:t>
                      </a:r>
                      <a:r>
                        <a:rPr lang="en-US" sz="1500" dirty="0" err="1">
                          <a:effectLst/>
                        </a:rPr>
                        <a:t>CancellationToken</a:t>
                      </a:r>
                      <a:r>
                        <a:rPr lang="en-US" sz="1500" dirty="0">
                          <a:effectLst/>
                        </a:rPr>
                        <a:t> that notifies when the connection is aborted.</a:t>
                      </a:r>
                      <a:endParaRPr lang="en-US" sz="15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32750369"/>
                  </a:ext>
                </a:extLst>
              </a:tr>
            </a:tbl>
          </a:graphicData>
        </a:graphic>
      </p:graphicFrame>
    </p:spTree>
    <p:extLst>
      <p:ext uri="{BB962C8B-B14F-4D97-AF65-F5344CB8AC3E}">
        <p14:creationId xmlns:p14="http://schemas.microsoft.com/office/powerpoint/2010/main" val="821172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3/14/2024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The Context object - 2</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1831271"/>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err="1"/>
              <a:t>Hub.Context</a:t>
            </a:r>
            <a:r>
              <a:rPr lang="en-US" sz="2600" dirty="0"/>
              <a:t> also contains the methods</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graphicFrame>
        <p:nvGraphicFramePr>
          <p:cNvPr id="5" name="Table 4"/>
          <p:cNvGraphicFramePr>
            <a:graphicFrameLocks noGrp="1"/>
          </p:cNvGraphicFramePr>
          <p:nvPr>
            <p:extLst>
              <p:ext uri="{D42A27DB-BD31-4B8C-83A1-F6EECF244321}">
                <p14:modId xmlns:p14="http://schemas.microsoft.com/office/powerpoint/2010/main" val="3885647842"/>
              </p:ext>
            </p:extLst>
          </p:nvPr>
        </p:nvGraphicFramePr>
        <p:xfrm>
          <a:off x="396762" y="2187191"/>
          <a:ext cx="10954409" cy="2154230"/>
        </p:xfrm>
        <a:graphic>
          <a:graphicData uri="http://schemas.openxmlformats.org/drawingml/2006/table">
            <a:tbl>
              <a:tblPr firstRow="1" firstCol="1" bandRow="1">
                <a:tableStyleId>{5C22544A-7EE6-4342-B048-85BDC9FD1C3A}</a:tableStyleId>
              </a:tblPr>
              <a:tblGrid>
                <a:gridCol w="2674280">
                  <a:extLst>
                    <a:ext uri="{9D8B030D-6E8A-4147-A177-3AD203B41FA5}">
                      <a16:colId xmlns:a16="http://schemas.microsoft.com/office/drawing/2014/main" val="2158151404"/>
                    </a:ext>
                  </a:extLst>
                </a:gridCol>
                <a:gridCol w="8280129">
                  <a:extLst>
                    <a:ext uri="{9D8B030D-6E8A-4147-A177-3AD203B41FA5}">
                      <a16:colId xmlns:a16="http://schemas.microsoft.com/office/drawing/2014/main" val="3165464218"/>
                    </a:ext>
                  </a:extLst>
                </a:gridCol>
              </a:tblGrid>
              <a:tr h="409185">
                <a:tc>
                  <a:txBody>
                    <a:bodyPr/>
                    <a:lstStyle/>
                    <a:p>
                      <a:pPr marL="269875" algn="ctr">
                        <a:lnSpc>
                          <a:spcPct val="150000"/>
                        </a:lnSpc>
                        <a:spcAft>
                          <a:spcPts val="0"/>
                        </a:spcAft>
                      </a:pPr>
                      <a:r>
                        <a:rPr lang="en-US" sz="1800">
                          <a:effectLst/>
                        </a:rPr>
                        <a:t>Method</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gn="ctr">
                        <a:lnSpc>
                          <a:spcPct val="150000"/>
                        </a:lnSpc>
                        <a:spcAft>
                          <a:spcPts val="0"/>
                        </a:spcAft>
                      </a:pPr>
                      <a:r>
                        <a:rPr lang="en-US" sz="1800">
                          <a:effectLst/>
                        </a:rPr>
                        <a:t>Description</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870832378"/>
                  </a:ext>
                </a:extLst>
              </a:tr>
              <a:tr h="1293170">
                <a:tc>
                  <a:txBody>
                    <a:bodyPr/>
                    <a:lstStyle/>
                    <a:p>
                      <a:pPr marL="269875">
                        <a:lnSpc>
                          <a:spcPct val="150000"/>
                        </a:lnSpc>
                        <a:spcAft>
                          <a:spcPts val="0"/>
                        </a:spcAft>
                      </a:pPr>
                      <a:r>
                        <a:rPr lang="en-US" sz="1800" dirty="0" err="1">
                          <a:effectLst/>
                        </a:rPr>
                        <a:t>GetHttpContext</a:t>
                      </a:r>
                      <a:endParaRPr lang="en-US" sz="18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1800" dirty="0">
                          <a:effectLst/>
                        </a:rPr>
                        <a:t>Returns the </a:t>
                      </a:r>
                      <a:r>
                        <a:rPr lang="en-US" sz="1800" dirty="0" err="1">
                          <a:effectLst/>
                        </a:rPr>
                        <a:t>HttpContext</a:t>
                      </a:r>
                      <a:r>
                        <a:rPr lang="en-US" sz="1800" dirty="0">
                          <a:effectLst/>
                        </a:rPr>
                        <a:t> for the connection, or null if the connection is not associated with an HTTP request. For HTTP connections, you can use this method to get information such as HTTP headers and query strings.</a:t>
                      </a:r>
                      <a:endParaRPr lang="en-US" sz="18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121584875"/>
                  </a:ext>
                </a:extLst>
              </a:tr>
              <a:tr h="409185">
                <a:tc>
                  <a:txBody>
                    <a:bodyPr/>
                    <a:lstStyle/>
                    <a:p>
                      <a:pPr marL="269875">
                        <a:lnSpc>
                          <a:spcPct val="150000"/>
                        </a:lnSpc>
                        <a:spcAft>
                          <a:spcPts val="0"/>
                        </a:spcAft>
                      </a:pPr>
                      <a:r>
                        <a:rPr lang="en-US" sz="1800">
                          <a:effectLst/>
                        </a:rPr>
                        <a:t>Abort</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1800" dirty="0">
                          <a:effectLst/>
                        </a:rPr>
                        <a:t>Aborts the connection.</a:t>
                      </a:r>
                      <a:endParaRPr lang="en-US" sz="18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576259117"/>
                  </a:ext>
                </a:extLst>
              </a:tr>
            </a:tbl>
          </a:graphicData>
        </a:graphic>
      </p:graphicFrame>
    </p:spTree>
    <p:extLst>
      <p:ext uri="{BB962C8B-B14F-4D97-AF65-F5344CB8AC3E}">
        <p14:creationId xmlns:p14="http://schemas.microsoft.com/office/powerpoint/2010/main" val="22156820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3/14/2024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The Clients object - 1</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2677656"/>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 The Hub class has a Clients property that contains the following properties for communication between server and client</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graphicFrame>
        <p:nvGraphicFramePr>
          <p:cNvPr id="2" name="Table 1"/>
          <p:cNvGraphicFramePr>
            <a:graphicFrameLocks noGrp="1"/>
          </p:cNvGraphicFramePr>
          <p:nvPr>
            <p:extLst>
              <p:ext uri="{D42A27DB-BD31-4B8C-83A1-F6EECF244321}">
                <p14:modId xmlns:p14="http://schemas.microsoft.com/office/powerpoint/2010/main" val="751144486"/>
              </p:ext>
            </p:extLst>
          </p:nvPr>
        </p:nvGraphicFramePr>
        <p:xfrm>
          <a:off x="501869" y="2615768"/>
          <a:ext cx="10515600" cy="2133600"/>
        </p:xfrm>
        <a:graphic>
          <a:graphicData uri="http://schemas.openxmlformats.org/drawingml/2006/table">
            <a:tbl>
              <a:tblPr firstRow="1" firstCol="1" bandRow="1">
                <a:tableStyleId>{5C22544A-7EE6-4342-B048-85BDC9FD1C3A}</a:tableStyleId>
              </a:tblPr>
              <a:tblGrid>
                <a:gridCol w="2514600">
                  <a:extLst>
                    <a:ext uri="{9D8B030D-6E8A-4147-A177-3AD203B41FA5}">
                      <a16:colId xmlns:a16="http://schemas.microsoft.com/office/drawing/2014/main" val="1766098645"/>
                    </a:ext>
                  </a:extLst>
                </a:gridCol>
                <a:gridCol w="8001000">
                  <a:extLst>
                    <a:ext uri="{9D8B030D-6E8A-4147-A177-3AD203B41FA5}">
                      <a16:colId xmlns:a16="http://schemas.microsoft.com/office/drawing/2014/main" val="3281610074"/>
                    </a:ext>
                  </a:extLst>
                </a:gridCol>
              </a:tblGrid>
              <a:tr h="0">
                <a:tc>
                  <a:txBody>
                    <a:bodyPr/>
                    <a:lstStyle/>
                    <a:p>
                      <a:pPr marL="269875" algn="ctr">
                        <a:lnSpc>
                          <a:spcPct val="150000"/>
                        </a:lnSpc>
                        <a:spcAft>
                          <a:spcPts val="0"/>
                        </a:spcAft>
                      </a:pPr>
                      <a:r>
                        <a:rPr lang="en-US" sz="1800">
                          <a:effectLst/>
                        </a:rPr>
                        <a:t>Property</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gn="ctr">
                        <a:lnSpc>
                          <a:spcPct val="150000"/>
                        </a:lnSpc>
                        <a:spcAft>
                          <a:spcPts val="0"/>
                        </a:spcAft>
                      </a:pPr>
                      <a:r>
                        <a:rPr lang="en-US" sz="1800">
                          <a:effectLst/>
                        </a:rPr>
                        <a:t>Description</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231168021"/>
                  </a:ext>
                </a:extLst>
              </a:tr>
              <a:tr h="0">
                <a:tc>
                  <a:txBody>
                    <a:bodyPr/>
                    <a:lstStyle/>
                    <a:p>
                      <a:pPr marL="269875">
                        <a:lnSpc>
                          <a:spcPct val="150000"/>
                        </a:lnSpc>
                        <a:spcAft>
                          <a:spcPts val="0"/>
                        </a:spcAft>
                      </a:pPr>
                      <a:r>
                        <a:rPr lang="en-US" sz="1800">
                          <a:effectLst/>
                        </a:rPr>
                        <a:t>All</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1800">
                          <a:effectLst/>
                        </a:rPr>
                        <a:t>Calls a method on all connected clients</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92200249"/>
                  </a:ext>
                </a:extLst>
              </a:tr>
              <a:tr h="0">
                <a:tc>
                  <a:txBody>
                    <a:bodyPr/>
                    <a:lstStyle/>
                    <a:p>
                      <a:pPr marL="269875">
                        <a:lnSpc>
                          <a:spcPct val="150000"/>
                        </a:lnSpc>
                        <a:spcAft>
                          <a:spcPts val="0"/>
                        </a:spcAft>
                      </a:pPr>
                      <a:r>
                        <a:rPr lang="en-US" sz="1800">
                          <a:effectLst/>
                        </a:rPr>
                        <a:t>Caller</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1800">
                          <a:effectLst/>
                        </a:rPr>
                        <a:t>Calls a method on the client that invoked the hub method</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655963899"/>
                  </a:ext>
                </a:extLst>
              </a:tr>
              <a:tr h="0">
                <a:tc>
                  <a:txBody>
                    <a:bodyPr/>
                    <a:lstStyle/>
                    <a:p>
                      <a:pPr marL="269875">
                        <a:lnSpc>
                          <a:spcPct val="150000"/>
                        </a:lnSpc>
                        <a:spcAft>
                          <a:spcPts val="0"/>
                        </a:spcAft>
                      </a:pPr>
                      <a:r>
                        <a:rPr lang="en-US" sz="1800">
                          <a:effectLst/>
                        </a:rPr>
                        <a:t>Others</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1800" dirty="0">
                          <a:effectLst/>
                        </a:rPr>
                        <a:t>Calls a method on all connected clients except the client that invoked the method</a:t>
                      </a:r>
                      <a:endParaRPr lang="en-US" sz="18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596704447"/>
                  </a:ext>
                </a:extLst>
              </a:tr>
            </a:tbl>
          </a:graphicData>
        </a:graphic>
      </p:graphicFrame>
    </p:spTree>
    <p:extLst>
      <p:ext uri="{BB962C8B-B14F-4D97-AF65-F5344CB8AC3E}">
        <p14:creationId xmlns:p14="http://schemas.microsoft.com/office/powerpoint/2010/main" val="3450648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336331" y="1456768"/>
            <a:ext cx="11720551" cy="4883128"/>
          </a:xfrm>
        </p:spPr>
        <p:txBody>
          <a:bodyPr>
            <a:noAutofit/>
          </a:bodyPr>
          <a:lstStyle/>
          <a:p>
            <a:pPr marL="342900" indent="-342900">
              <a:lnSpc>
                <a:spcPct val="100000"/>
              </a:lnSpc>
              <a:buClr>
                <a:srgbClr val="973735"/>
              </a:buClr>
              <a:buSzPct val="50000"/>
              <a:buFont typeface="Wingdings" pitchFamily="2" charset="2"/>
              <a:buChar char="u"/>
              <a:defRPr/>
            </a:pPr>
            <a:r>
              <a:rPr lang="en-US" sz="2600" dirty="0"/>
              <a:t>Understand Real-Time Communication application</a:t>
            </a:r>
          </a:p>
          <a:p>
            <a:pPr marL="342900" indent="-342900">
              <a:lnSpc>
                <a:spcPct val="100000"/>
              </a:lnSpc>
              <a:buClr>
                <a:srgbClr val="973735"/>
              </a:buClr>
              <a:buSzPct val="50000"/>
              <a:buFont typeface="Wingdings" pitchFamily="2" charset="2"/>
              <a:buChar char="u"/>
              <a:defRPr/>
            </a:pPr>
            <a:r>
              <a:rPr lang="en-US" sz="2600" dirty="0"/>
              <a:t>Understand the concepts of  creating ASP.NET Core with </a:t>
            </a:r>
            <a:r>
              <a:rPr lang="en-US" sz="2600" dirty="0" err="1"/>
              <a:t>SignalR</a:t>
            </a:r>
            <a:endParaRPr lang="en-US" sz="2600" dirty="0"/>
          </a:p>
          <a:p>
            <a:pPr marL="800100" lvl="1" indent="-342900">
              <a:lnSpc>
                <a:spcPct val="100000"/>
              </a:lnSpc>
              <a:buClr>
                <a:srgbClr val="973735"/>
              </a:buClr>
              <a:buSzPct val="50000"/>
              <a:buFont typeface="Wingdings" pitchFamily="2" charset="2"/>
              <a:buChar char="u"/>
              <a:defRPr/>
            </a:pPr>
            <a:r>
              <a:rPr lang="en-US" sz="2600" dirty="0"/>
              <a:t>Transports</a:t>
            </a:r>
          </a:p>
          <a:p>
            <a:pPr marL="800100" lvl="1" indent="-342900">
              <a:lnSpc>
                <a:spcPct val="100000"/>
              </a:lnSpc>
              <a:buClr>
                <a:srgbClr val="973735"/>
              </a:buClr>
              <a:buSzPct val="50000"/>
              <a:buFont typeface="Wingdings" pitchFamily="2" charset="2"/>
              <a:buChar char="u"/>
              <a:defRPr/>
            </a:pPr>
            <a:r>
              <a:rPr lang="en-US" sz="2600" dirty="0"/>
              <a:t>Hubs</a:t>
            </a:r>
          </a:p>
          <a:p>
            <a:pPr marL="342900" indent="-342900">
              <a:lnSpc>
                <a:spcPct val="100000"/>
              </a:lnSpc>
              <a:buClr>
                <a:srgbClr val="973735"/>
              </a:buClr>
              <a:buSzPct val="50000"/>
              <a:buFont typeface="Wingdings" pitchFamily="2" charset="2"/>
              <a:buChar char="u"/>
              <a:defRPr/>
            </a:pPr>
            <a:r>
              <a:rPr lang="en-US" sz="2600" dirty="0"/>
              <a:t>Create a simple chat system using ASP.NET Core with </a:t>
            </a:r>
            <a:r>
              <a:rPr lang="en-US" sz="2600" dirty="0" err="1"/>
              <a:t>SignalR</a:t>
            </a:r>
            <a:r>
              <a:rPr lang="en-US" sz="2600" dirty="0"/>
              <a:t> </a:t>
            </a:r>
          </a:p>
          <a:p>
            <a:pPr marL="342900" indent="-342900">
              <a:lnSpc>
                <a:spcPct val="100000"/>
              </a:lnSpc>
              <a:buClr>
                <a:srgbClr val="973735"/>
              </a:buClr>
              <a:buSzPct val="50000"/>
              <a:buFont typeface="Wingdings" pitchFamily="2" charset="2"/>
              <a:buChar char="u"/>
              <a:defRPr/>
            </a:pPr>
            <a:r>
              <a:rPr lang="en-US" sz="2600" dirty="0"/>
              <a:t>Work with Entity Framework combined with </a:t>
            </a:r>
            <a:r>
              <a:rPr lang="en-US" sz="2600" dirty="0" err="1"/>
              <a:t>SignalR</a:t>
            </a:r>
            <a:endParaRPr lang="en-US" sz="2600" dirty="0"/>
          </a:p>
          <a:p>
            <a:pPr marL="342900" indent="-342900">
              <a:lnSpc>
                <a:spcPct val="100000"/>
              </a:lnSpc>
              <a:buClr>
                <a:srgbClr val="973735"/>
              </a:buClr>
              <a:buSzPct val="50000"/>
              <a:buFont typeface="Wingdings" pitchFamily="2" charset="2"/>
              <a:buChar char="u"/>
              <a:defRPr/>
            </a:pPr>
            <a:endParaRPr lang="en-US" dirty="0"/>
          </a:p>
          <a:p>
            <a:pPr marL="342900" indent="-342900">
              <a:lnSpc>
                <a:spcPct val="100000"/>
              </a:lnSpc>
              <a:buClr>
                <a:srgbClr val="973735"/>
              </a:buClr>
              <a:buSzPct val="50000"/>
              <a:buFont typeface="Wingdings" pitchFamily="2" charset="2"/>
              <a:buChar char="u"/>
              <a:defRPr/>
            </a:pPr>
            <a:endParaRPr lang="en-US" dirty="0"/>
          </a:p>
          <a:p>
            <a:pPr marL="342900" indent="-342900">
              <a:lnSpc>
                <a:spcPct val="100000"/>
              </a:lnSpc>
              <a:buClr>
                <a:srgbClr val="973735"/>
              </a:buClr>
              <a:buSzPct val="50000"/>
              <a:buFont typeface="Wingdings" pitchFamily="2" charset="2"/>
              <a:buChar char="u"/>
              <a:defRPr/>
            </a:pPr>
            <a:endParaRPr lang="en-US" dirty="0"/>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3/14/2024</a:t>
            </a:fld>
            <a:endParaRPr lang="en-US"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278411" y="703038"/>
            <a:ext cx="10806720" cy="748017"/>
          </a:xfrm>
        </p:spPr>
        <p:txBody>
          <a:bodyPr>
            <a:normAutofit/>
          </a:bodyPr>
          <a:lstStyle/>
          <a:p>
            <a:r>
              <a:rPr lang="en-US" sz="4000" b="1" dirty="0"/>
              <a:t>Objectives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3/14/2024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20</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The Clients object - 2</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2400657"/>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err="1"/>
              <a:t>Hub.Clients</a:t>
            </a:r>
            <a:r>
              <a:rPr lang="en-US" sz="2600" dirty="0"/>
              <a:t> also contains the following methods </a:t>
            </a:r>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6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6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6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600" dirty="0">
              <a:solidFill>
                <a:srgbClr val="111111"/>
              </a:solidFill>
              <a:latin typeface="+mj-lt"/>
            </a:endParaRPr>
          </a:p>
        </p:txBody>
      </p:sp>
      <p:graphicFrame>
        <p:nvGraphicFramePr>
          <p:cNvPr id="5" name="Table 4"/>
          <p:cNvGraphicFramePr>
            <a:graphicFrameLocks noGrp="1"/>
          </p:cNvGraphicFramePr>
          <p:nvPr>
            <p:extLst>
              <p:ext uri="{D42A27DB-BD31-4B8C-83A1-F6EECF244321}">
                <p14:modId xmlns:p14="http://schemas.microsoft.com/office/powerpoint/2010/main" val="1635994843"/>
              </p:ext>
            </p:extLst>
          </p:nvPr>
        </p:nvGraphicFramePr>
        <p:xfrm>
          <a:off x="84082" y="1860730"/>
          <a:ext cx="12107918" cy="4930540"/>
        </p:xfrm>
        <a:graphic>
          <a:graphicData uri="http://schemas.openxmlformats.org/drawingml/2006/table">
            <a:tbl>
              <a:tblPr firstRow="1" firstCol="1" bandRow="1">
                <a:tableStyleId>{5C22544A-7EE6-4342-B048-85BDC9FD1C3A}</a:tableStyleId>
              </a:tblPr>
              <a:tblGrid>
                <a:gridCol w="2449181">
                  <a:extLst>
                    <a:ext uri="{9D8B030D-6E8A-4147-A177-3AD203B41FA5}">
                      <a16:colId xmlns:a16="http://schemas.microsoft.com/office/drawing/2014/main" val="1251320078"/>
                    </a:ext>
                  </a:extLst>
                </a:gridCol>
                <a:gridCol w="9658737">
                  <a:extLst>
                    <a:ext uri="{9D8B030D-6E8A-4147-A177-3AD203B41FA5}">
                      <a16:colId xmlns:a16="http://schemas.microsoft.com/office/drawing/2014/main" val="2326295069"/>
                    </a:ext>
                  </a:extLst>
                </a:gridCol>
              </a:tblGrid>
              <a:tr h="409311">
                <a:tc>
                  <a:txBody>
                    <a:bodyPr/>
                    <a:lstStyle/>
                    <a:p>
                      <a:pPr marL="269875" algn="ctr">
                        <a:lnSpc>
                          <a:spcPct val="150000"/>
                        </a:lnSpc>
                        <a:spcAft>
                          <a:spcPts val="0"/>
                        </a:spcAft>
                      </a:pPr>
                      <a:r>
                        <a:rPr lang="en-US" sz="1800" dirty="0">
                          <a:effectLst/>
                        </a:rPr>
                        <a:t>Method</a:t>
                      </a:r>
                      <a:endParaRPr lang="en-US" sz="18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gn="ctr">
                        <a:lnSpc>
                          <a:spcPct val="150000"/>
                        </a:lnSpc>
                        <a:spcAft>
                          <a:spcPts val="0"/>
                        </a:spcAft>
                      </a:pPr>
                      <a:r>
                        <a:rPr lang="en-US" sz="1800">
                          <a:effectLst/>
                        </a:rPr>
                        <a:t>Description</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970573877"/>
                  </a:ext>
                </a:extLst>
              </a:tr>
              <a:tr h="409311">
                <a:tc>
                  <a:txBody>
                    <a:bodyPr/>
                    <a:lstStyle/>
                    <a:p>
                      <a:pPr marL="269875">
                        <a:lnSpc>
                          <a:spcPct val="150000"/>
                        </a:lnSpc>
                        <a:spcAft>
                          <a:spcPts val="0"/>
                        </a:spcAft>
                      </a:pPr>
                      <a:r>
                        <a:rPr lang="en-US" sz="1800">
                          <a:effectLst/>
                        </a:rPr>
                        <a:t>AllExcept</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1800">
                          <a:effectLst/>
                        </a:rPr>
                        <a:t>Calls a method on all connected clients except for the specified connections</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967195646"/>
                  </a:ext>
                </a:extLst>
              </a:tr>
              <a:tr h="409311">
                <a:tc>
                  <a:txBody>
                    <a:bodyPr/>
                    <a:lstStyle/>
                    <a:p>
                      <a:pPr marL="269875">
                        <a:lnSpc>
                          <a:spcPct val="150000"/>
                        </a:lnSpc>
                        <a:spcAft>
                          <a:spcPts val="0"/>
                        </a:spcAft>
                      </a:pPr>
                      <a:r>
                        <a:rPr lang="en-US" sz="1800">
                          <a:effectLst/>
                        </a:rPr>
                        <a:t>Client</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1800">
                          <a:effectLst/>
                        </a:rPr>
                        <a:t>Calls a method on a specific connected client</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867610057"/>
                  </a:ext>
                </a:extLst>
              </a:tr>
              <a:tr h="409311">
                <a:tc>
                  <a:txBody>
                    <a:bodyPr/>
                    <a:lstStyle/>
                    <a:p>
                      <a:pPr marL="269875">
                        <a:lnSpc>
                          <a:spcPct val="150000"/>
                        </a:lnSpc>
                        <a:spcAft>
                          <a:spcPts val="0"/>
                        </a:spcAft>
                      </a:pPr>
                      <a:r>
                        <a:rPr lang="en-US" sz="1800">
                          <a:effectLst/>
                        </a:rPr>
                        <a:t>Clients</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1800">
                          <a:effectLst/>
                        </a:rPr>
                        <a:t>Calls a method on specific connected clients</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648214405"/>
                  </a:ext>
                </a:extLst>
              </a:tr>
              <a:tr h="409311">
                <a:tc>
                  <a:txBody>
                    <a:bodyPr/>
                    <a:lstStyle/>
                    <a:p>
                      <a:pPr marL="269875">
                        <a:lnSpc>
                          <a:spcPct val="150000"/>
                        </a:lnSpc>
                        <a:spcAft>
                          <a:spcPts val="0"/>
                        </a:spcAft>
                      </a:pPr>
                      <a:r>
                        <a:rPr lang="en-US" sz="1800">
                          <a:effectLst/>
                        </a:rPr>
                        <a:t>Group</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1800">
                          <a:effectLst/>
                        </a:rPr>
                        <a:t>Calls a method on all connections in the specified group</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756513638"/>
                  </a:ext>
                </a:extLst>
              </a:tr>
              <a:tr h="743150">
                <a:tc>
                  <a:txBody>
                    <a:bodyPr/>
                    <a:lstStyle/>
                    <a:p>
                      <a:pPr marL="269875">
                        <a:lnSpc>
                          <a:spcPct val="150000"/>
                        </a:lnSpc>
                        <a:spcAft>
                          <a:spcPts val="0"/>
                        </a:spcAft>
                      </a:pPr>
                      <a:r>
                        <a:rPr lang="en-US" sz="1800">
                          <a:effectLst/>
                        </a:rPr>
                        <a:t>GroupExcept</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1800">
                          <a:effectLst/>
                        </a:rPr>
                        <a:t>Calls a method on all connections in the specified group, except the specified connections</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557242"/>
                  </a:ext>
                </a:extLst>
              </a:tr>
              <a:tr h="409311">
                <a:tc>
                  <a:txBody>
                    <a:bodyPr/>
                    <a:lstStyle/>
                    <a:p>
                      <a:pPr marL="269875">
                        <a:lnSpc>
                          <a:spcPct val="150000"/>
                        </a:lnSpc>
                        <a:spcAft>
                          <a:spcPts val="0"/>
                        </a:spcAft>
                      </a:pPr>
                      <a:r>
                        <a:rPr lang="en-US" sz="1800">
                          <a:effectLst/>
                        </a:rPr>
                        <a:t>Groups</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1800">
                          <a:effectLst/>
                        </a:rPr>
                        <a:t>Calls a method on multiple groups of connections</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660228471"/>
                  </a:ext>
                </a:extLst>
              </a:tr>
              <a:tr h="743150">
                <a:tc>
                  <a:txBody>
                    <a:bodyPr/>
                    <a:lstStyle/>
                    <a:p>
                      <a:pPr marL="269875">
                        <a:lnSpc>
                          <a:spcPct val="150000"/>
                        </a:lnSpc>
                        <a:spcAft>
                          <a:spcPts val="0"/>
                        </a:spcAft>
                      </a:pPr>
                      <a:r>
                        <a:rPr lang="en-US" sz="1800">
                          <a:effectLst/>
                        </a:rPr>
                        <a:t>OthersInGroup</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1800">
                          <a:effectLst/>
                        </a:rPr>
                        <a:t>Calls a method on a group of connections, excluding the client that invoked the hub method</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299202578"/>
                  </a:ext>
                </a:extLst>
              </a:tr>
              <a:tr h="409311">
                <a:tc>
                  <a:txBody>
                    <a:bodyPr/>
                    <a:lstStyle/>
                    <a:p>
                      <a:pPr marL="269875">
                        <a:lnSpc>
                          <a:spcPct val="150000"/>
                        </a:lnSpc>
                        <a:spcAft>
                          <a:spcPts val="0"/>
                        </a:spcAft>
                      </a:pPr>
                      <a:r>
                        <a:rPr lang="en-US" sz="1800">
                          <a:effectLst/>
                        </a:rPr>
                        <a:t>User</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1800">
                          <a:effectLst/>
                        </a:rPr>
                        <a:t>Calls a method on all connections associated with a specific user</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92078470"/>
                  </a:ext>
                </a:extLst>
              </a:tr>
              <a:tr h="409311">
                <a:tc>
                  <a:txBody>
                    <a:bodyPr/>
                    <a:lstStyle/>
                    <a:p>
                      <a:pPr marL="269875">
                        <a:lnSpc>
                          <a:spcPct val="150000"/>
                        </a:lnSpc>
                        <a:spcAft>
                          <a:spcPts val="0"/>
                        </a:spcAft>
                      </a:pPr>
                      <a:r>
                        <a:rPr lang="en-US" sz="1800">
                          <a:effectLst/>
                        </a:rPr>
                        <a:t>Users</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1800" dirty="0">
                          <a:effectLst/>
                        </a:rPr>
                        <a:t>Calls a method on all connections associated with the specified users</a:t>
                      </a:r>
                      <a:endParaRPr lang="en-US" sz="18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996553277"/>
                  </a:ext>
                </a:extLst>
              </a:tr>
            </a:tbl>
          </a:graphicData>
        </a:graphic>
      </p:graphicFrame>
    </p:spTree>
    <p:extLst>
      <p:ext uri="{BB962C8B-B14F-4D97-AF65-F5344CB8AC3E}">
        <p14:creationId xmlns:p14="http://schemas.microsoft.com/office/powerpoint/2010/main" val="22935117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3/14/2024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21</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Send messages to clients</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1633200" cy="938719"/>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To make calls to specific clients, use the properties of the Clients object. </a:t>
            </a:r>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pic>
        <p:nvPicPr>
          <p:cNvPr id="2" name="Picture 1"/>
          <p:cNvPicPr>
            <a:picLocks noChangeAspect="1"/>
          </p:cNvPicPr>
          <p:nvPr/>
        </p:nvPicPr>
        <p:blipFill>
          <a:blip r:embed="rId3"/>
          <a:stretch>
            <a:fillRect/>
          </a:stretch>
        </p:blipFill>
        <p:spPr>
          <a:xfrm>
            <a:off x="396763" y="1937824"/>
            <a:ext cx="9846901" cy="4374075"/>
          </a:xfrm>
          <a:prstGeom prst="rect">
            <a:avLst/>
          </a:prstGeom>
        </p:spPr>
      </p:pic>
      <p:sp>
        <p:nvSpPr>
          <p:cNvPr id="5" name="Rounded Rectangular Callout 4"/>
          <p:cNvSpPr/>
          <p:nvPr/>
        </p:nvSpPr>
        <p:spPr>
          <a:xfrm>
            <a:off x="7744424" y="443529"/>
            <a:ext cx="4152608" cy="1123712"/>
          </a:xfrm>
          <a:prstGeom prst="wedgeRoundRectCallout">
            <a:avLst>
              <a:gd name="adj1" fmla="val -142516"/>
              <a:gd name="adj2" fmla="val 147263"/>
              <a:gd name="adj3" fmla="val 16667"/>
            </a:avLst>
          </a:prstGeom>
          <a:noFill/>
          <a:ln>
            <a:solidFill>
              <a:srgbClr val="FF0000"/>
            </a:solidFill>
          </a:ln>
        </p:spPr>
        <p:txBody>
          <a:bodyPr wrap="square">
            <a:spAutoFit/>
          </a:bodyPr>
          <a:lstStyle/>
          <a:p>
            <a:pPr marL="0" lvl="1" algn="just">
              <a:spcBef>
                <a:spcPts val="300"/>
              </a:spcBef>
              <a:spcAft>
                <a:spcPts val="300"/>
              </a:spcAft>
              <a:buClr>
                <a:srgbClr val="973735"/>
              </a:buClr>
              <a:buSzPct val="50000"/>
              <a:defRPr/>
            </a:pPr>
            <a:r>
              <a:rPr lang="en-US" sz="2000" i="1" dirty="0" err="1">
                <a:solidFill>
                  <a:srgbClr val="FF0000"/>
                </a:solidFill>
              </a:rPr>
              <a:t>SendMessage</a:t>
            </a:r>
            <a:r>
              <a:rPr lang="en-US" sz="2000" i="1" dirty="0">
                <a:solidFill>
                  <a:srgbClr val="FF0000"/>
                </a:solidFill>
              </a:rPr>
              <a:t>()</a:t>
            </a:r>
            <a:r>
              <a:rPr lang="en-US" sz="2000" dirty="0">
                <a:solidFill>
                  <a:srgbClr val="FF0000"/>
                </a:solidFill>
              </a:rPr>
              <a:t> sends a message to all connected clients, using </a:t>
            </a:r>
            <a:r>
              <a:rPr lang="en-US" sz="2000" dirty="0" err="1">
                <a:solidFill>
                  <a:srgbClr val="FF0000"/>
                </a:solidFill>
              </a:rPr>
              <a:t>Clients.All</a:t>
            </a:r>
            <a:r>
              <a:rPr lang="en-US" sz="2000" dirty="0">
                <a:solidFill>
                  <a:srgbClr val="FF0000"/>
                </a:solidFill>
              </a:rPr>
              <a:t>.</a:t>
            </a:r>
          </a:p>
        </p:txBody>
      </p:sp>
      <p:sp>
        <p:nvSpPr>
          <p:cNvPr id="7" name="Rounded Rectangular Callout 6"/>
          <p:cNvSpPr/>
          <p:nvPr/>
        </p:nvSpPr>
        <p:spPr>
          <a:xfrm>
            <a:off x="7744424" y="2032771"/>
            <a:ext cx="4152608" cy="1123712"/>
          </a:xfrm>
          <a:prstGeom prst="wedgeRoundRectCallout">
            <a:avLst>
              <a:gd name="adj1" fmla="val -141501"/>
              <a:gd name="adj2" fmla="val 114488"/>
              <a:gd name="adj3" fmla="val 16667"/>
            </a:avLst>
          </a:prstGeom>
          <a:noFill/>
          <a:ln>
            <a:solidFill>
              <a:srgbClr val="FF0000"/>
            </a:solidFill>
          </a:ln>
        </p:spPr>
        <p:txBody>
          <a:bodyPr wrap="square">
            <a:spAutoFit/>
          </a:bodyPr>
          <a:lstStyle/>
          <a:p>
            <a:pPr marL="0" lvl="1" algn="just">
              <a:spcBef>
                <a:spcPts val="300"/>
              </a:spcBef>
              <a:spcAft>
                <a:spcPts val="300"/>
              </a:spcAft>
              <a:buClr>
                <a:srgbClr val="973735"/>
              </a:buClr>
              <a:buSzPct val="50000"/>
              <a:tabLst>
                <a:tab pos="241300" algn="l"/>
              </a:tabLst>
              <a:defRPr/>
            </a:pPr>
            <a:r>
              <a:rPr lang="en-US" sz="2000" i="1" dirty="0" err="1">
                <a:solidFill>
                  <a:srgbClr val="FF0000"/>
                </a:solidFill>
              </a:rPr>
              <a:t>SendMessageToCaller</a:t>
            </a:r>
            <a:r>
              <a:rPr lang="en-US" sz="2000" i="1" dirty="0">
                <a:solidFill>
                  <a:srgbClr val="FF0000"/>
                </a:solidFill>
              </a:rPr>
              <a:t>() sends a message back to the caller, using </a:t>
            </a:r>
            <a:r>
              <a:rPr lang="en-US" sz="2000" i="1" dirty="0" err="1">
                <a:solidFill>
                  <a:srgbClr val="FF0000"/>
                </a:solidFill>
              </a:rPr>
              <a:t>Clients.Caller</a:t>
            </a:r>
            <a:r>
              <a:rPr lang="en-US" sz="2000" i="1" dirty="0">
                <a:solidFill>
                  <a:srgbClr val="FF0000"/>
                </a:solidFill>
              </a:rPr>
              <a:t>.</a:t>
            </a:r>
          </a:p>
        </p:txBody>
      </p:sp>
      <p:sp>
        <p:nvSpPr>
          <p:cNvPr id="8" name="Rounded Rectangular Callout 7"/>
          <p:cNvSpPr/>
          <p:nvPr/>
        </p:nvSpPr>
        <p:spPr>
          <a:xfrm>
            <a:off x="7856259" y="3703286"/>
            <a:ext cx="4040773" cy="1123712"/>
          </a:xfrm>
          <a:prstGeom prst="wedgeRoundRectCallout">
            <a:avLst>
              <a:gd name="adj1" fmla="val -150323"/>
              <a:gd name="adj2" fmla="val 97536"/>
              <a:gd name="adj3" fmla="val 16667"/>
            </a:avLst>
          </a:prstGeom>
          <a:noFill/>
          <a:ln>
            <a:solidFill>
              <a:srgbClr val="FF0000"/>
            </a:solidFill>
          </a:ln>
        </p:spPr>
        <p:txBody>
          <a:bodyPr wrap="square">
            <a:spAutoFit/>
          </a:bodyPr>
          <a:lstStyle/>
          <a:p>
            <a:pPr marL="0" lvl="1" algn="just">
              <a:spcBef>
                <a:spcPts val="300"/>
              </a:spcBef>
              <a:spcAft>
                <a:spcPts val="300"/>
              </a:spcAft>
              <a:buClr>
                <a:srgbClr val="973735"/>
              </a:buClr>
              <a:buSzPct val="50000"/>
            </a:pPr>
            <a:r>
              <a:rPr lang="en-US" sz="2000" i="1" dirty="0" err="1">
                <a:solidFill>
                  <a:srgbClr val="FF0000"/>
                </a:solidFill>
              </a:rPr>
              <a:t>SendMessageToGroup</a:t>
            </a:r>
            <a:r>
              <a:rPr lang="en-US" sz="2000" i="1" dirty="0">
                <a:solidFill>
                  <a:srgbClr val="FF0000"/>
                </a:solidFill>
              </a:rPr>
              <a:t>() sends a message to all clients in the </a:t>
            </a:r>
            <a:r>
              <a:rPr lang="en-US" sz="2000" i="1" dirty="0" err="1">
                <a:solidFill>
                  <a:srgbClr val="FF0000"/>
                </a:solidFill>
              </a:rPr>
              <a:t>SignalR</a:t>
            </a:r>
            <a:r>
              <a:rPr lang="en-US" sz="2000" i="1" dirty="0">
                <a:solidFill>
                  <a:srgbClr val="FF0000"/>
                </a:solidFill>
              </a:rPr>
              <a:t> Users group.</a:t>
            </a:r>
          </a:p>
        </p:txBody>
      </p:sp>
      <p:sp>
        <p:nvSpPr>
          <p:cNvPr id="10" name="Rectangle 9"/>
          <p:cNvSpPr/>
          <p:nvPr/>
        </p:nvSpPr>
        <p:spPr>
          <a:xfrm>
            <a:off x="2781300" y="2594627"/>
            <a:ext cx="1295400" cy="2628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043711" y="3838400"/>
            <a:ext cx="2082800" cy="203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043711" y="5283200"/>
            <a:ext cx="2082800" cy="254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02190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3/14/2024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22</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Strongly typed hubs</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3585597"/>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 A drawback of using </a:t>
            </a:r>
            <a:r>
              <a:rPr lang="en-US" sz="2600" dirty="0" err="1"/>
              <a:t>SendAsync</a:t>
            </a:r>
            <a:r>
              <a:rPr lang="en-US" sz="2600" dirty="0"/>
              <a:t> is that it relies on a magic string to specify the client method to be called. </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This leaves code open to runtime errors if the method name is misspelled or missing from the client.</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An alternative to using </a:t>
            </a:r>
            <a:r>
              <a:rPr lang="en-US" sz="2600" dirty="0" err="1"/>
              <a:t>SendAsync</a:t>
            </a:r>
            <a:r>
              <a:rPr lang="en-US" sz="2600" dirty="0"/>
              <a:t> is to strongly type the Hub with </a:t>
            </a:r>
            <a:r>
              <a:rPr lang="en-US" sz="2600" b="1" dirty="0"/>
              <a:t>Hub&lt;T&gt;</a:t>
            </a:r>
            <a:r>
              <a:rPr lang="en-US" sz="2600" dirty="0"/>
              <a:t>. </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spTree>
    <p:extLst>
      <p:ext uri="{BB962C8B-B14F-4D97-AF65-F5344CB8AC3E}">
        <p14:creationId xmlns:p14="http://schemas.microsoft.com/office/powerpoint/2010/main" val="11883785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3/14/2024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23</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Change the name of a hub method</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4478149"/>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By default, a server hub method name is the name of the .NET method. </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Can use the [</a:t>
            </a:r>
            <a:r>
              <a:rPr lang="en-US" sz="2600" dirty="0" err="1"/>
              <a:t>HubMethodName</a:t>
            </a:r>
            <a:r>
              <a:rPr lang="en-US" sz="2600" dirty="0"/>
              <a:t>] attribute to change this default and manually specify a name for the method. </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The client should use this name, instead of the .NET method name, when invoking the method.</a:t>
            </a:r>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pic>
        <p:nvPicPr>
          <p:cNvPr id="2" name="Picture 1"/>
          <p:cNvPicPr>
            <a:picLocks noChangeAspect="1"/>
          </p:cNvPicPr>
          <p:nvPr/>
        </p:nvPicPr>
        <p:blipFill>
          <a:blip r:embed="rId3"/>
          <a:stretch>
            <a:fillRect/>
          </a:stretch>
        </p:blipFill>
        <p:spPr>
          <a:xfrm>
            <a:off x="396763" y="3784599"/>
            <a:ext cx="7997937" cy="1597485"/>
          </a:xfrm>
          <a:prstGeom prst="rect">
            <a:avLst/>
          </a:prstGeom>
        </p:spPr>
      </p:pic>
      <p:sp>
        <p:nvSpPr>
          <p:cNvPr id="5" name="Rectangle 4"/>
          <p:cNvSpPr/>
          <p:nvPr/>
        </p:nvSpPr>
        <p:spPr>
          <a:xfrm>
            <a:off x="396763" y="3784599"/>
            <a:ext cx="4051300" cy="3175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30175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3/14/2024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Handle events for a connection - 1</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5032147"/>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The </a:t>
            </a:r>
            <a:r>
              <a:rPr lang="en-US" sz="2600" dirty="0" err="1"/>
              <a:t>SignalR</a:t>
            </a:r>
            <a:r>
              <a:rPr lang="en-US" sz="2600" dirty="0"/>
              <a:t> Hubs API provides the </a:t>
            </a:r>
            <a:r>
              <a:rPr lang="en-US" sz="2600" dirty="0" err="1"/>
              <a:t>OnConnectedAsync</a:t>
            </a:r>
            <a:r>
              <a:rPr lang="en-US" sz="2600" dirty="0"/>
              <a:t> and </a:t>
            </a:r>
            <a:r>
              <a:rPr lang="en-US" sz="2600" dirty="0" err="1"/>
              <a:t>OnDisconnectedAsync</a:t>
            </a:r>
            <a:r>
              <a:rPr lang="en-US" sz="2600" dirty="0"/>
              <a:t> virtual methods to manage and track connections. </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Override the </a:t>
            </a:r>
            <a:r>
              <a:rPr lang="en-US" sz="2600" dirty="0" err="1"/>
              <a:t>OnConnectedAsync</a:t>
            </a:r>
            <a:r>
              <a:rPr lang="en-US" sz="2600" dirty="0"/>
              <a:t> virtual method to perform actions when a client connects to the Hub, such as adding it to a group.</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400" dirty="0"/>
              <a:t>Override the </a:t>
            </a:r>
            <a:r>
              <a:rPr lang="en-US" sz="2400" dirty="0" err="1"/>
              <a:t>OnDisconnectedAsync</a:t>
            </a:r>
            <a:r>
              <a:rPr lang="en-US" sz="2400" dirty="0"/>
              <a:t> virtual method to perform actions when a client disconnects. If the client disconnects intentionally (by calling </a:t>
            </a:r>
            <a:r>
              <a:rPr lang="en-US" sz="2400" dirty="0" err="1"/>
              <a:t>connection.stop</a:t>
            </a:r>
            <a:r>
              <a:rPr lang="en-US" sz="2400" dirty="0"/>
              <a:t>(), for example), the exception parameter will be null. However, if the client is disconnected due to an error (such as a network failure), the exception parameter will contain an exception describing the failure.</a:t>
            </a:r>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spTree>
    <p:extLst>
      <p:ext uri="{BB962C8B-B14F-4D97-AF65-F5344CB8AC3E}">
        <p14:creationId xmlns:p14="http://schemas.microsoft.com/office/powerpoint/2010/main" val="24789934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3/14/2024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Handle events for a connection - 2</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938719"/>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 </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pic>
        <p:nvPicPr>
          <p:cNvPr id="2" name="Picture 1"/>
          <p:cNvPicPr>
            <a:picLocks noChangeAspect="1"/>
          </p:cNvPicPr>
          <p:nvPr/>
        </p:nvPicPr>
        <p:blipFill>
          <a:blip r:embed="rId3"/>
          <a:stretch>
            <a:fillRect/>
          </a:stretch>
        </p:blipFill>
        <p:spPr>
          <a:xfrm>
            <a:off x="989859" y="1653364"/>
            <a:ext cx="9855941" cy="3878947"/>
          </a:xfrm>
          <a:prstGeom prst="rect">
            <a:avLst/>
          </a:prstGeom>
        </p:spPr>
      </p:pic>
      <p:sp>
        <p:nvSpPr>
          <p:cNvPr id="5" name="Rectangle 4"/>
          <p:cNvSpPr/>
          <p:nvPr/>
        </p:nvSpPr>
        <p:spPr>
          <a:xfrm>
            <a:off x="4521200" y="1905000"/>
            <a:ext cx="2298700" cy="317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483100" y="3924300"/>
            <a:ext cx="5003800" cy="317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66275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3/14/2024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Handle errors</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4508927"/>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Exceptions thrown in your hub methods are sent to the client that invoked the method. </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On the JavaScript client, the invoke method returns a JavaScript Promise.</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When the client receives an error with a handler attached to the promise using catch, it's invoked and passed as a JavaScript Error object.</a:t>
            </a:r>
          </a:p>
          <a:p>
            <a:pPr algn="just">
              <a:spcBef>
                <a:spcPts val="300"/>
              </a:spcBef>
              <a:spcAft>
                <a:spcPts val="300"/>
              </a:spcAft>
              <a:buClr>
                <a:srgbClr val="973735"/>
              </a:buClr>
              <a:buSzPct val="50000"/>
              <a:tabLst>
                <a:tab pos="241300" algn="l"/>
              </a:tabLst>
              <a:defRPr/>
            </a:pPr>
            <a:r>
              <a:rPr lang="en-US" sz="2600" dirty="0"/>
              <a:t> </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pic>
        <p:nvPicPr>
          <p:cNvPr id="2" name="Picture 1"/>
          <p:cNvPicPr>
            <a:picLocks noChangeAspect="1"/>
          </p:cNvPicPr>
          <p:nvPr/>
        </p:nvPicPr>
        <p:blipFill>
          <a:blip r:embed="rId3"/>
          <a:stretch>
            <a:fillRect/>
          </a:stretch>
        </p:blipFill>
        <p:spPr>
          <a:xfrm>
            <a:off x="487362" y="3890962"/>
            <a:ext cx="9134475" cy="523875"/>
          </a:xfrm>
          <a:prstGeom prst="rect">
            <a:avLst/>
          </a:prstGeom>
        </p:spPr>
      </p:pic>
    </p:spTree>
    <p:extLst>
      <p:ext uri="{BB962C8B-B14F-4D97-AF65-F5344CB8AC3E}">
        <p14:creationId xmlns:p14="http://schemas.microsoft.com/office/powerpoint/2010/main" val="7141432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3/14/2024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Hub filters - 1</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4755148"/>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Are available in ASP.NET Core 5.0 or later.</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Allow logic to run before and after hub methods are invoked by clients.</a:t>
            </a:r>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6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Work with Hub filter </a:t>
            </a:r>
          </a:p>
          <a:p>
            <a:pPr marL="8001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Create hub filters</a:t>
            </a:r>
          </a:p>
          <a:p>
            <a:pPr marL="8001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Configure hub filters</a:t>
            </a:r>
          </a:p>
          <a:p>
            <a:pPr marL="800100" lvl="1" indent="-342900" algn="just">
              <a:spcBef>
                <a:spcPts val="300"/>
              </a:spcBef>
              <a:spcAft>
                <a:spcPts val="300"/>
              </a:spcAft>
              <a:buClr>
                <a:srgbClr val="973735"/>
              </a:buClr>
              <a:buSzPct val="50000"/>
              <a:buFont typeface="Wingdings" pitchFamily="2" charset="2"/>
              <a:buChar char="u"/>
              <a:tabLst>
                <a:tab pos="241300" algn="l"/>
              </a:tabLst>
              <a:defRPr/>
            </a:pPr>
            <a:r>
              <a:rPr lang="en-US" sz="2800" dirty="0"/>
              <a:t>Use hub filters</a:t>
            </a:r>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600"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spTree>
    <p:extLst>
      <p:ext uri="{BB962C8B-B14F-4D97-AF65-F5344CB8AC3E}">
        <p14:creationId xmlns:p14="http://schemas.microsoft.com/office/powerpoint/2010/main" val="40235742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3/14/2024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Hub filters - 2</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3539430"/>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Create hub filters</a:t>
            </a:r>
          </a:p>
          <a:p>
            <a:pPr marL="8001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Create a filter by declaring a class that inherits from </a:t>
            </a:r>
            <a:r>
              <a:rPr lang="en-US" sz="2600" dirty="0" err="1"/>
              <a:t>IHubFilter</a:t>
            </a:r>
            <a:r>
              <a:rPr lang="en-US" sz="2600" dirty="0"/>
              <a:t>, and add the </a:t>
            </a:r>
            <a:r>
              <a:rPr lang="en-US" sz="2600" dirty="0" err="1"/>
              <a:t>InvokeMethodAsync</a:t>
            </a:r>
            <a:r>
              <a:rPr lang="en-US" sz="2600" dirty="0"/>
              <a:t> method. </a:t>
            </a:r>
          </a:p>
          <a:p>
            <a:pPr marL="8001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There is also </a:t>
            </a:r>
            <a:r>
              <a:rPr lang="en-US" sz="2600" dirty="0" err="1"/>
              <a:t>OnConnectedAsync</a:t>
            </a:r>
            <a:r>
              <a:rPr lang="en-US" sz="2600" dirty="0"/>
              <a:t> and </a:t>
            </a:r>
            <a:r>
              <a:rPr lang="en-US" sz="2600" dirty="0" err="1"/>
              <a:t>OnDisconnectedAsync</a:t>
            </a:r>
            <a:r>
              <a:rPr lang="en-US" sz="2600" dirty="0"/>
              <a:t> that can optionally be implemented to wrap the </a:t>
            </a:r>
            <a:r>
              <a:rPr lang="en-US" sz="2600" dirty="0" err="1"/>
              <a:t>OnConnectedAsync</a:t>
            </a:r>
            <a:r>
              <a:rPr lang="en-US" sz="2600" dirty="0"/>
              <a:t> and </a:t>
            </a:r>
            <a:r>
              <a:rPr lang="en-US" sz="2600" dirty="0" err="1"/>
              <a:t>OnDisconnectedAsync</a:t>
            </a:r>
            <a:r>
              <a:rPr lang="en-US" sz="2600" dirty="0"/>
              <a:t> hub methods respectively.</a:t>
            </a:r>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spTree>
    <p:extLst>
      <p:ext uri="{BB962C8B-B14F-4D97-AF65-F5344CB8AC3E}">
        <p14:creationId xmlns:p14="http://schemas.microsoft.com/office/powerpoint/2010/main" val="695925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3/14/2024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Hub filters - 3</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907941"/>
          </a:xfrm>
          <a:prstGeom prst="rect">
            <a:avLst/>
          </a:prstGeom>
          <a:noFill/>
        </p:spPr>
        <p:txBody>
          <a:bodyPr wrap="square">
            <a:spAutoFit/>
          </a:bodyPr>
          <a:lstStyle/>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pic>
        <p:nvPicPr>
          <p:cNvPr id="2" name="Picture 1"/>
          <p:cNvPicPr>
            <a:picLocks noChangeAspect="1"/>
          </p:cNvPicPr>
          <p:nvPr/>
        </p:nvPicPr>
        <p:blipFill>
          <a:blip r:embed="rId3"/>
          <a:stretch>
            <a:fillRect/>
          </a:stretch>
        </p:blipFill>
        <p:spPr>
          <a:xfrm>
            <a:off x="3921222" y="138135"/>
            <a:ext cx="8270778" cy="6332053"/>
          </a:xfrm>
          <a:prstGeom prst="rect">
            <a:avLst/>
          </a:prstGeom>
        </p:spPr>
      </p:pic>
      <p:sp>
        <p:nvSpPr>
          <p:cNvPr id="5" name="Rectangle 4"/>
          <p:cNvSpPr/>
          <p:nvPr/>
        </p:nvSpPr>
        <p:spPr>
          <a:xfrm>
            <a:off x="6007100" y="138135"/>
            <a:ext cx="901700" cy="2174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565900" y="720006"/>
            <a:ext cx="1308100" cy="20709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118100" y="4191000"/>
            <a:ext cx="61341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156200" y="5588000"/>
            <a:ext cx="1409700" cy="190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0399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3/14/2024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Real Time Web Applications - 1</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2277547"/>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 </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pic>
        <p:nvPicPr>
          <p:cNvPr id="2" name="Picture 1"/>
          <p:cNvPicPr>
            <a:picLocks noChangeAspect="1"/>
          </p:cNvPicPr>
          <p:nvPr/>
        </p:nvPicPr>
        <p:blipFill>
          <a:blip r:embed="rId3"/>
          <a:stretch>
            <a:fillRect/>
          </a:stretch>
        </p:blipFill>
        <p:spPr>
          <a:xfrm>
            <a:off x="6447552" y="2916691"/>
            <a:ext cx="5744448" cy="3004974"/>
          </a:xfrm>
          <a:prstGeom prst="rect">
            <a:avLst/>
          </a:prstGeom>
        </p:spPr>
      </p:pic>
      <p:pic>
        <p:nvPicPr>
          <p:cNvPr id="5" name="Picture 4"/>
          <p:cNvPicPr>
            <a:picLocks noChangeAspect="1"/>
          </p:cNvPicPr>
          <p:nvPr/>
        </p:nvPicPr>
        <p:blipFill>
          <a:blip r:embed="rId4"/>
          <a:stretch>
            <a:fillRect/>
          </a:stretch>
        </p:blipFill>
        <p:spPr>
          <a:xfrm>
            <a:off x="287497" y="1695778"/>
            <a:ext cx="5571904" cy="2935671"/>
          </a:xfrm>
          <a:prstGeom prst="rect">
            <a:avLst/>
          </a:prstGeom>
        </p:spPr>
      </p:pic>
      <p:sp>
        <p:nvSpPr>
          <p:cNvPr id="7" name="Rectangle 6"/>
          <p:cNvSpPr/>
          <p:nvPr/>
        </p:nvSpPr>
        <p:spPr>
          <a:xfrm>
            <a:off x="1023016" y="4548895"/>
            <a:ext cx="4100866" cy="492443"/>
          </a:xfrm>
          <a:prstGeom prst="rect">
            <a:avLst/>
          </a:prstGeom>
        </p:spPr>
        <p:txBody>
          <a:bodyPr wrap="none">
            <a:spAutoFit/>
          </a:bodyPr>
          <a:lstStyle/>
          <a:p>
            <a:r>
              <a:rPr lang="en-US" sz="2600" dirty="0"/>
              <a:t>Traditional Web Approach </a:t>
            </a:r>
          </a:p>
        </p:txBody>
      </p:sp>
      <p:sp>
        <p:nvSpPr>
          <p:cNvPr id="8" name="Rectangle 7"/>
          <p:cNvSpPr/>
          <p:nvPr/>
        </p:nvSpPr>
        <p:spPr>
          <a:xfrm>
            <a:off x="7361103" y="2561825"/>
            <a:ext cx="4426661" cy="492443"/>
          </a:xfrm>
          <a:prstGeom prst="rect">
            <a:avLst/>
          </a:prstGeom>
        </p:spPr>
        <p:txBody>
          <a:bodyPr wrap="none">
            <a:spAutoFit/>
          </a:bodyPr>
          <a:lstStyle/>
          <a:p>
            <a:r>
              <a:rPr lang="en-US" sz="2600" dirty="0"/>
              <a:t>Real Time Web Applications </a:t>
            </a:r>
          </a:p>
        </p:txBody>
      </p:sp>
    </p:spTree>
    <p:extLst>
      <p:ext uri="{BB962C8B-B14F-4D97-AF65-F5344CB8AC3E}">
        <p14:creationId xmlns:p14="http://schemas.microsoft.com/office/powerpoint/2010/main" val="12850620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3/14/2024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30</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Hub filters - 4</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2739211"/>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Configure hub filters</a:t>
            </a:r>
          </a:p>
          <a:p>
            <a:pPr marL="8001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Hub filters can be applied globally or per hub type. </a:t>
            </a:r>
          </a:p>
          <a:p>
            <a:pPr marL="8001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The order in which filters are added is the order in which the filters run. Global hub filters run before local hub filters.</a:t>
            </a:r>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pic>
        <p:nvPicPr>
          <p:cNvPr id="2" name="Picture 1"/>
          <p:cNvPicPr>
            <a:picLocks noChangeAspect="1"/>
          </p:cNvPicPr>
          <p:nvPr/>
        </p:nvPicPr>
        <p:blipFill>
          <a:blip r:embed="rId3"/>
          <a:stretch>
            <a:fillRect/>
          </a:stretch>
        </p:blipFill>
        <p:spPr>
          <a:xfrm>
            <a:off x="396762" y="3359149"/>
            <a:ext cx="7667737" cy="3146875"/>
          </a:xfrm>
          <a:prstGeom prst="rect">
            <a:avLst/>
          </a:prstGeom>
        </p:spPr>
      </p:pic>
      <p:sp>
        <p:nvSpPr>
          <p:cNvPr id="5" name="Rectangle 4"/>
          <p:cNvSpPr/>
          <p:nvPr/>
        </p:nvSpPr>
        <p:spPr>
          <a:xfrm>
            <a:off x="2349500" y="4660900"/>
            <a:ext cx="1054100" cy="254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00549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3/14/2024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31</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Hub filters - 5</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1769715"/>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When writing the filter logic, try to make it generic by using attributes on hub methods instead of checking for hub method names.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Consider a filter that will check a hub method argument for banned phrases and replace any phrases it finds with ***</a:t>
            </a:r>
            <a:endParaRPr lang="en-US" sz="2400" dirty="0">
              <a:solidFill>
                <a:srgbClr val="111111"/>
              </a:solidFill>
              <a:latin typeface="+mj-lt"/>
            </a:endParaRPr>
          </a:p>
        </p:txBody>
      </p:sp>
    </p:spTree>
    <p:extLst>
      <p:ext uri="{BB962C8B-B14F-4D97-AF65-F5344CB8AC3E}">
        <p14:creationId xmlns:p14="http://schemas.microsoft.com/office/powerpoint/2010/main" val="34676720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634" y="2376924"/>
            <a:ext cx="11813627" cy="1289142"/>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dirty="0">
                <a:solidFill>
                  <a:schemeClr val="accent2"/>
                </a:solidFill>
                <a:latin typeface="Arial" panose="020B0604020202020204" pitchFamily="34" charset="0"/>
                <a:cs typeface="Arial" panose="020B0604020202020204" pitchFamily="34" charset="0"/>
              </a:rPr>
              <a:t>Simple Chat </a:t>
            </a:r>
            <a:r>
              <a:rPr lang="en-US" sz="4400" b="1" dirty="0">
                <a:solidFill>
                  <a:schemeClr val="accent2"/>
                </a:solidFill>
                <a:latin typeface="Arial" panose="020B0604020202020204" pitchFamily="34" charset="0"/>
                <a:cs typeface="Arial" panose="020B0604020202020204" pitchFamily="34" charset="0"/>
              </a:rPr>
              <a:t>with </a:t>
            </a:r>
            <a:r>
              <a:rPr lang="en-US" sz="4400" b="1" dirty="0" err="1">
                <a:solidFill>
                  <a:schemeClr val="accent2"/>
                </a:solidFill>
                <a:latin typeface="Arial" panose="020B0604020202020204" pitchFamily="34" charset="0"/>
                <a:cs typeface="Arial" panose="020B0604020202020204" pitchFamily="34" charset="0"/>
              </a:rPr>
              <a:t>SignalR</a:t>
            </a:r>
            <a:r>
              <a:rPr lang="en-US" sz="4400" b="1" dirty="0">
                <a:solidFill>
                  <a:schemeClr val="accent2"/>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3604698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3/14/2024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33</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Create simple chat with ASP.NET Core </a:t>
            </a:r>
            <a:r>
              <a:rPr lang="en-US" sz="4000" b="1" dirty="0" err="1"/>
              <a:t>SignalR</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4185761"/>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Step 1. Create a web project.</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Step 2. Add the </a:t>
            </a:r>
            <a:r>
              <a:rPr lang="en-US" sz="2600" dirty="0" err="1"/>
              <a:t>SignalR</a:t>
            </a:r>
            <a:r>
              <a:rPr lang="en-US" sz="2600" dirty="0"/>
              <a:t> client library.</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Step 3. Create a </a:t>
            </a:r>
            <a:r>
              <a:rPr lang="en-US" sz="2600" dirty="0" err="1"/>
              <a:t>SignalR</a:t>
            </a:r>
            <a:r>
              <a:rPr lang="en-US" sz="2600" dirty="0"/>
              <a:t> hub.</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Step 4. Configure the project to use </a:t>
            </a:r>
            <a:r>
              <a:rPr lang="en-US" sz="2600" dirty="0" err="1"/>
              <a:t>SignalR</a:t>
            </a:r>
            <a:r>
              <a:rPr lang="en-US" sz="2600" dirty="0"/>
              <a:t>.</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Step 5. Add code that sends messages from any client to all connected clients.</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spTree>
    <p:extLst>
      <p:ext uri="{BB962C8B-B14F-4D97-AF65-F5344CB8AC3E}">
        <p14:creationId xmlns:p14="http://schemas.microsoft.com/office/powerpoint/2010/main" val="27794059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3/14/2024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Step 1. Create a web project.</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2277547"/>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 </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pic>
        <p:nvPicPr>
          <p:cNvPr id="2" name="Picture 1"/>
          <p:cNvPicPr>
            <a:picLocks noChangeAspect="1"/>
          </p:cNvPicPr>
          <p:nvPr/>
        </p:nvPicPr>
        <p:blipFill>
          <a:blip r:embed="rId3"/>
          <a:stretch>
            <a:fillRect/>
          </a:stretch>
        </p:blipFill>
        <p:spPr>
          <a:xfrm>
            <a:off x="60262" y="1916796"/>
            <a:ext cx="5029200" cy="2998757"/>
          </a:xfrm>
          <a:prstGeom prst="rect">
            <a:avLst/>
          </a:prstGeom>
        </p:spPr>
      </p:pic>
      <p:pic>
        <p:nvPicPr>
          <p:cNvPr id="5" name="Picture 4"/>
          <p:cNvPicPr>
            <a:picLocks noChangeAspect="1"/>
          </p:cNvPicPr>
          <p:nvPr/>
        </p:nvPicPr>
        <p:blipFill>
          <a:blip r:embed="rId4"/>
          <a:stretch>
            <a:fillRect/>
          </a:stretch>
        </p:blipFill>
        <p:spPr>
          <a:xfrm>
            <a:off x="6548757" y="1295439"/>
            <a:ext cx="5029200" cy="3057356"/>
          </a:xfrm>
          <a:prstGeom prst="rect">
            <a:avLst/>
          </a:prstGeom>
        </p:spPr>
      </p:pic>
      <p:pic>
        <p:nvPicPr>
          <p:cNvPr id="7" name="Picture 6"/>
          <p:cNvPicPr>
            <a:picLocks noChangeAspect="1"/>
          </p:cNvPicPr>
          <p:nvPr/>
        </p:nvPicPr>
        <p:blipFill>
          <a:blip r:embed="rId5"/>
          <a:stretch>
            <a:fillRect/>
          </a:stretch>
        </p:blipFill>
        <p:spPr>
          <a:xfrm>
            <a:off x="4912404" y="3394487"/>
            <a:ext cx="5029200" cy="3067481"/>
          </a:xfrm>
          <a:prstGeom prst="rect">
            <a:avLst/>
          </a:prstGeom>
        </p:spPr>
      </p:pic>
    </p:spTree>
    <p:extLst>
      <p:ext uri="{BB962C8B-B14F-4D97-AF65-F5344CB8AC3E}">
        <p14:creationId xmlns:p14="http://schemas.microsoft.com/office/powerpoint/2010/main" val="34075217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3/14/2024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pPr algn="just">
              <a:spcBef>
                <a:spcPts val="300"/>
              </a:spcBef>
              <a:spcAft>
                <a:spcPts val="300"/>
              </a:spcAft>
              <a:buClr>
                <a:srgbClr val="973735"/>
              </a:buClr>
              <a:buSzPct val="50000"/>
              <a:tabLst>
                <a:tab pos="241300" algn="l"/>
              </a:tabLst>
              <a:defRPr/>
            </a:pPr>
            <a:r>
              <a:rPr lang="en-US" sz="4000" b="1" dirty="0"/>
              <a:t>Step 2. Add the </a:t>
            </a:r>
            <a:r>
              <a:rPr lang="en-US" sz="4000" b="1" dirty="0" err="1"/>
              <a:t>SignalR</a:t>
            </a:r>
            <a:r>
              <a:rPr lang="en-US" sz="4000" b="1" dirty="0"/>
              <a:t> client library.</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2277547"/>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 </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pic>
        <p:nvPicPr>
          <p:cNvPr id="2" name="Picture 1"/>
          <p:cNvPicPr>
            <a:picLocks noChangeAspect="1"/>
          </p:cNvPicPr>
          <p:nvPr/>
        </p:nvPicPr>
        <p:blipFill>
          <a:blip r:embed="rId3"/>
          <a:stretch>
            <a:fillRect/>
          </a:stretch>
        </p:blipFill>
        <p:spPr>
          <a:xfrm>
            <a:off x="70108" y="1508349"/>
            <a:ext cx="5618221" cy="4511602"/>
          </a:xfrm>
          <a:prstGeom prst="rect">
            <a:avLst/>
          </a:prstGeom>
        </p:spPr>
      </p:pic>
      <p:pic>
        <p:nvPicPr>
          <p:cNvPr id="5" name="Picture 4"/>
          <p:cNvPicPr>
            <a:picLocks noChangeAspect="1"/>
          </p:cNvPicPr>
          <p:nvPr/>
        </p:nvPicPr>
        <p:blipFill>
          <a:blip r:embed="rId4"/>
          <a:stretch>
            <a:fillRect/>
          </a:stretch>
        </p:blipFill>
        <p:spPr>
          <a:xfrm>
            <a:off x="5148998" y="1524410"/>
            <a:ext cx="4472051" cy="3780309"/>
          </a:xfrm>
          <a:prstGeom prst="rect">
            <a:avLst/>
          </a:prstGeom>
        </p:spPr>
      </p:pic>
      <p:cxnSp>
        <p:nvCxnSpPr>
          <p:cNvPr id="8" name="Straight Arrow Connector 7"/>
          <p:cNvCxnSpPr/>
          <p:nvPr/>
        </p:nvCxnSpPr>
        <p:spPr>
          <a:xfrm flipV="1">
            <a:off x="2819400" y="3568700"/>
            <a:ext cx="2603500" cy="14224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5"/>
          <a:stretch>
            <a:fillRect/>
          </a:stretch>
        </p:blipFill>
        <p:spPr>
          <a:xfrm>
            <a:off x="9132189" y="1391021"/>
            <a:ext cx="2993285" cy="4850906"/>
          </a:xfrm>
          <a:prstGeom prst="rect">
            <a:avLst/>
          </a:prstGeom>
        </p:spPr>
      </p:pic>
    </p:spTree>
    <p:extLst>
      <p:ext uri="{BB962C8B-B14F-4D97-AF65-F5344CB8AC3E}">
        <p14:creationId xmlns:p14="http://schemas.microsoft.com/office/powerpoint/2010/main" val="8512248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3/14/2024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Step 3. Create a </a:t>
            </a:r>
            <a:r>
              <a:rPr lang="en-US" sz="4000" b="1" dirty="0" err="1"/>
              <a:t>SignalR</a:t>
            </a:r>
            <a:r>
              <a:rPr lang="en-US" sz="4000" b="1" dirty="0"/>
              <a:t> hub.</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4909036"/>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 A hub is a class that serves as a high-level pipeline that handles client-server communication.</a:t>
            </a:r>
          </a:p>
          <a:p>
            <a:pPr marL="8001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Create a </a:t>
            </a:r>
            <a:r>
              <a:rPr lang="en-US" sz="2600" dirty="0" err="1"/>
              <a:t>ChatHub.cs</a:t>
            </a:r>
            <a:r>
              <a:rPr lang="en-US" sz="2600" dirty="0"/>
              <a:t> </a:t>
            </a:r>
          </a:p>
          <a:p>
            <a:pPr marL="8001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The </a:t>
            </a:r>
            <a:r>
              <a:rPr lang="en-US" sz="2600" dirty="0" err="1"/>
              <a:t>ChatHub</a:t>
            </a:r>
            <a:r>
              <a:rPr lang="en-US" sz="2600" dirty="0"/>
              <a:t> class inherits from the </a:t>
            </a:r>
            <a:r>
              <a:rPr lang="en-US" sz="2600" dirty="0" err="1"/>
              <a:t>SignalR</a:t>
            </a:r>
            <a:r>
              <a:rPr lang="en-US" sz="2600" dirty="0"/>
              <a:t> Hub class. The Hub class manages connections, groups, and messaging.</a:t>
            </a:r>
          </a:p>
          <a:p>
            <a:pPr marL="8001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The </a:t>
            </a:r>
            <a:r>
              <a:rPr lang="en-US" sz="2600" dirty="0" err="1"/>
              <a:t>SendMessage</a:t>
            </a:r>
            <a:r>
              <a:rPr lang="en-US" sz="2600" dirty="0"/>
              <a:t> method can be called by a connected client to send a message to all clients. </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pic>
        <p:nvPicPr>
          <p:cNvPr id="2" name="Picture 1"/>
          <p:cNvPicPr>
            <a:picLocks noChangeAspect="1"/>
          </p:cNvPicPr>
          <p:nvPr/>
        </p:nvPicPr>
        <p:blipFill>
          <a:blip r:embed="rId3"/>
          <a:stretch>
            <a:fillRect/>
          </a:stretch>
        </p:blipFill>
        <p:spPr>
          <a:xfrm>
            <a:off x="4111637" y="4088603"/>
            <a:ext cx="8080363" cy="2084177"/>
          </a:xfrm>
          <a:prstGeom prst="rect">
            <a:avLst/>
          </a:prstGeom>
        </p:spPr>
      </p:pic>
    </p:spTree>
    <p:extLst>
      <p:ext uri="{BB962C8B-B14F-4D97-AF65-F5344CB8AC3E}">
        <p14:creationId xmlns:p14="http://schemas.microsoft.com/office/powerpoint/2010/main" val="23977631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3/14/2024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Step 4. Configure the project to use </a:t>
            </a:r>
            <a:r>
              <a:rPr lang="en-US" sz="4000" b="1" dirty="0" err="1"/>
              <a:t>SignalR</a:t>
            </a:r>
            <a:r>
              <a:rPr lang="en-US" sz="4000" b="1" dirty="0"/>
              <a:t>.</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5946856" cy="3170099"/>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800" dirty="0"/>
              <a:t>The </a:t>
            </a:r>
            <a:r>
              <a:rPr lang="en-US" sz="2800" dirty="0" err="1"/>
              <a:t>SignalR</a:t>
            </a:r>
            <a:r>
              <a:rPr lang="en-US" sz="2800" dirty="0"/>
              <a:t> server must be configured to pass </a:t>
            </a:r>
            <a:r>
              <a:rPr lang="en-US" sz="2800" dirty="0" err="1"/>
              <a:t>SignalR</a:t>
            </a:r>
            <a:r>
              <a:rPr lang="en-US" sz="2800" dirty="0"/>
              <a:t> requests to </a:t>
            </a:r>
            <a:r>
              <a:rPr lang="en-US" sz="2800" dirty="0" err="1"/>
              <a:t>SignalR</a:t>
            </a:r>
            <a:r>
              <a:rPr lang="en-US" sz="2800" dirty="0"/>
              <a:t>.</a:t>
            </a:r>
            <a:r>
              <a:rPr lang="en-US" sz="2600" dirty="0"/>
              <a:t> </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pic>
        <p:nvPicPr>
          <p:cNvPr id="2" name="Picture 1"/>
          <p:cNvPicPr>
            <a:picLocks noChangeAspect="1"/>
          </p:cNvPicPr>
          <p:nvPr/>
        </p:nvPicPr>
        <p:blipFill>
          <a:blip r:embed="rId3"/>
          <a:stretch>
            <a:fillRect/>
          </a:stretch>
        </p:blipFill>
        <p:spPr>
          <a:xfrm>
            <a:off x="212806" y="2760626"/>
            <a:ext cx="5734050" cy="4019550"/>
          </a:xfrm>
          <a:prstGeom prst="rect">
            <a:avLst/>
          </a:prstGeom>
        </p:spPr>
      </p:pic>
      <p:pic>
        <p:nvPicPr>
          <p:cNvPr id="5" name="Picture 4"/>
          <p:cNvPicPr>
            <a:picLocks noChangeAspect="1"/>
          </p:cNvPicPr>
          <p:nvPr/>
        </p:nvPicPr>
        <p:blipFill>
          <a:blip r:embed="rId4"/>
          <a:stretch>
            <a:fillRect/>
          </a:stretch>
        </p:blipFill>
        <p:spPr>
          <a:xfrm>
            <a:off x="6159662" y="1702351"/>
            <a:ext cx="5875283" cy="4950400"/>
          </a:xfrm>
          <a:prstGeom prst="rect">
            <a:avLst/>
          </a:prstGeom>
        </p:spPr>
      </p:pic>
      <p:sp>
        <p:nvSpPr>
          <p:cNvPr id="7" name="Rectangle 6"/>
          <p:cNvSpPr/>
          <p:nvPr/>
        </p:nvSpPr>
        <p:spPr>
          <a:xfrm>
            <a:off x="927100" y="6248400"/>
            <a:ext cx="2374900" cy="2323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168410" y="5911876"/>
            <a:ext cx="3035300" cy="2413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88902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3/14/2024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Step 5. Add code that sends messages </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2277547"/>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Add code that sends messages from any client to all connected clients </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pic>
        <p:nvPicPr>
          <p:cNvPr id="2" name="Picture 1"/>
          <p:cNvPicPr>
            <a:picLocks noChangeAspect="1"/>
          </p:cNvPicPr>
          <p:nvPr/>
        </p:nvPicPr>
        <p:blipFill>
          <a:blip r:embed="rId3"/>
          <a:stretch>
            <a:fillRect/>
          </a:stretch>
        </p:blipFill>
        <p:spPr>
          <a:xfrm>
            <a:off x="5799083" y="1918471"/>
            <a:ext cx="5508232" cy="4378199"/>
          </a:xfrm>
          <a:prstGeom prst="rect">
            <a:avLst/>
          </a:prstGeom>
        </p:spPr>
      </p:pic>
      <p:pic>
        <p:nvPicPr>
          <p:cNvPr id="5" name="Picture 4"/>
          <p:cNvPicPr>
            <a:picLocks noChangeAspect="1"/>
          </p:cNvPicPr>
          <p:nvPr/>
        </p:nvPicPr>
        <p:blipFill>
          <a:blip r:embed="rId4"/>
          <a:stretch>
            <a:fillRect/>
          </a:stretch>
        </p:blipFill>
        <p:spPr>
          <a:xfrm>
            <a:off x="1267805" y="1918471"/>
            <a:ext cx="4316627" cy="4401758"/>
          </a:xfrm>
          <a:prstGeom prst="rect">
            <a:avLst/>
          </a:prstGeom>
        </p:spPr>
      </p:pic>
    </p:spTree>
    <p:extLst>
      <p:ext uri="{BB962C8B-B14F-4D97-AF65-F5344CB8AC3E}">
        <p14:creationId xmlns:p14="http://schemas.microsoft.com/office/powerpoint/2010/main" val="26155578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3/14/2024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Step 6. Run application</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2277547"/>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 </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pic>
        <p:nvPicPr>
          <p:cNvPr id="2" name="Picture 1"/>
          <p:cNvPicPr>
            <a:picLocks noChangeAspect="1"/>
          </p:cNvPicPr>
          <p:nvPr/>
        </p:nvPicPr>
        <p:blipFill rotWithShape="1">
          <a:blip r:embed="rId3"/>
          <a:srcRect b="2707"/>
          <a:stretch/>
        </p:blipFill>
        <p:spPr>
          <a:xfrm>
            <a:off x="396763" y="1903064"/>
            <a:ext cx="5486400" cy="3621436"/>
          </a:xfrm>
          <a:prstGeom prst="rect">
            <a:avLst/>
          </a:prstGeom>
          <a:ln>
            <a:noFill/>
          </a:ln>
          <a:effectLst>
            <a:outerShdw blurRad="190500" algn="tl" rotWithShape="0">
              <a:srgbClr val="000000">
                <a:alpha val="70000"/>
              </a:srgbClr>
            </a:outerShdw>
          </a:effectLst>
        </p:spPr>
      </p:pic>
      <p:pic>
        <p:nvPicPr>
          <p:cNvPr id="5" name="Picture 4"/>
          <p:cNvPicPr>
            <a:picLocks noChangeAspect="1"/>
          </p:cNvPicPr>
          <p:nvPr/>
        </p:nvPicPr>
        <p:blipFill>
          <a:blip r:embed="rId4"/>
          <a:stretch>
            <a:fillRect/>
          </a:stretch>
        </p:blipFill>
        <p:spPr>
          <a:xfrm>
            <a:off x="6146897" y="1903064"/>
            <a:ext cx="5486400" cy="362195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96324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3/14/2024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Real Time Web Applications - 2</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4031873"/>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“Real Time” means an immediate response being sent by the Server to the Client.</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Real Time is “Pushing” instead of “Pulling”</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Push Technology is completely different from Pull Technology. </a:t>
            </a:r>
            <a:r>
              <a:rPr lang="en-US" sz="2600" dirty="0" err="1"/>
              <a:t>Its</a:t>
            </a:r>
            <a:r>
              <a:rPr lang="en-US" sz="2600" dirty="0"/>
              <a:t> about getting told what’s new, instead of asking for what’s new!</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spTree>
    <p:extLst>
      <p:ext uri="{BB962C8B-B14F-4D97-AF65-F5344CB8AC3E}">
        <p14:creationId xmlns:p14="http://schemas.microsoft.com/office/powerpoint/2010/main" val="32936238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634" y="2376924"/>
            <a:ext cx="11813627" cy="1928376"/>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dirty="0">
                <a:solidFill>
                  <a:schemeClr val="accent2"/>
                </a:solidFill>
                <a:latin typeface="Arial" panose="020B0604020202020204" pitchFamily="34" charset="0"/>
                <a:cs typeface="Arial" panose="020B0604020202020204" pitchFamily="34" charset="0"/>
              </a:rPr>
              <a:t>Create an application with Entity Framework and </a:t>
            </a:r>
            <a:r>
              <a:rPr lang="en-US" sz="4400" b="1" dirty="0" err="1">
                <a:solidFill>
                  <a:schemeClr val="accent2"/>
                </a:solidFill>
                <a:latin typeface="Arial" panose="020B0604020202020204" pitchFamily="34" charset="0"/>
                <a:cs typeface="Arial" panose="020B0604020202020204" pitchFamily="34" charset="0"/>
              </a:rPr>
              <a:t>SignalR</a:t>
            </a:r>
            <a:r>
              <a:rPr lang="en-US" sz="4400" b="1" dirty="0">
                <a:solidFill>
                  <a:schemeClr val="accent2"/>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0801772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3/14/2024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41</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Entity Framework combined with </a:t>
            </a:r>
            <a:r>
              <a:rPr lang="en-US" sz="4000" b="1" dirty="0" err="1"/>
              <a:t>SignalR</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4185761"/>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Step 1. Create Project</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Step 2. Work with Entity Framework </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Step 3. Create </a:t>
            </a:r>
            <a:r>
              <a:rPr lang="en-US" sz="2600" dirty="0" err="1"/>
              <a:t>SignalR</a:t>
            </a:r>
            <a:r>
              <a:rPr lang="en-US" sz="2600" dirty="0"/>
              <a:t> Hub and configure </a:t>
            </a:r>
            <a:r>
              <a:rPr lang="en-US" sz="2600" dirty="0" err="1"/>
              <a:t>SignalR</a:t>
            </a:r>
            <a:endParaRPr lang="en-US" sz="26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Step 4. Build CRUD functions combined with </a:t>
            </a:r>
            <a:r>
              <a:rPr lang="en-US" sz="2600" dirty="0" err="1"/>
              <a:t>SignalR</a:t>
            </a:r>
            <a:endParaRPr lang="en-US" sz="26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Step 5. Build and run Project. Test all CRUD actions </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spTree>
    <p:extLst>
      <p:ext uri="{BB962C8B-B14F-4D97-AF65-F5344CB8AC3E}">
        <p14:creationId xmlns:p14="http://schemas.microsoft.com/office/powerpoint/2010/main" val="27333290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3/14/2024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42</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Step 1. Create Project</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1800493"/>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pic>
        <p:nvPicPr>
          <p:cNvPr id="7" name="Picture 6"/>
          <p:cNvPicPr/>
          <p:nvPr/>
        </p:nvPicPr>
        <p:blipFill rotWithShape="1">
          <a:blip r:embed="rId3"/>
          <a:srcRect l="10186" t="6091" r="10370" b="6008"/>
          <a:stretch/>
        </p:blipFill>
        <p:spPr bwMode="auto">
          <a:xfrm>
            <a:off x="207246" y="1590481"/>
            <a:ext cx="4319905" cy="2688590"/>
          </a:xfrm>
          <a:prstGeom prst="rect">
            <a:avLst/>
          </a:prstGeom>
          <a:ln>
            <a:noFill/>
          </a:ln>
          <a:effectLst>
            <a:outerShdw blurRad="190500" algn="tl" rotWithShape="0">
              <a:srgbClr val="000000">
                <a:alpha val="70000"/>
              </a:srgbClr>
            </a:outerShdw>
          </a:effectLst>
          <a:extLst>
            <a:ext uri="{53640926-AAD7-44D8-BBD7-CCE9431645EC}">
              <a14:shadowObscured xmlns:a14="http://schemas.microsoft.com/office/drawing/2010/main"/>
            </a:ext>
          </a:extLst>
        </p:spPr>
      </p:pic>
      <p:pic>
        <p:nvPicPr>
          <p:cNvPr id="8" name="Picture 7"/>
          <p:cNvPicPr/>
          <p:nvPr/>
        </p:nvPicPr>
        <p:blipFill rotWithShape="1">
          <a:blip r:embed="rId4"/>
          <a:srcRect l="11018" r="9815" b="12592"/>
          <a:stretch/>
        </p:blipFill>
        <p:spPr bwMode="auto">
          <a:xfrm>
            <a:off x="1826992" y="3137093"/>
            <a:ext cx="4319905" cy="2682875"/>
          </a:xfrm>
          <a:prstGeom prst="rect">
            <a:avLst/>
          </a:prstGeom>
          <a:ln>
            <a:noFill/>
          </a:ln>
          <a:effectLst>
            <a:outerShdw blurRad="190500" algn="tl" rotWithShape="0">
              <a:srgbClr val="000000">
                <a:alpha val="70000"/>
              </a:srgbClr>
            </a:outerShdw>
          </a:effectLst>
          <a:extLst>
            <a:ext uri="{53640926-AAD7-44D8-BBD7-CCE9431645EC}">
              <a14:shadowObscured xmlns:a14="http://schemas.microsoft.com/office/drawing/2010/main"/>
            </a:ext>
          </a:extLst>
        </p:spPr>
      </p:pic>
      <p:pic>
        <p:nvPicPr>
          <p:cNvPr id="10" name="Picture 9"/>
          <p:cNvPicPr/>
          <p:nvPr/>
        </p:nvPicPr>
        <p:blipFill rotWithShape="1">
          <a:blip r:embed="rId5"/>
          <a:srcRect l="10926" r="9537" b="12757"/>
          <a:stretch/>
        </p:blipFill>
        <p:spPr bwMode="auto">
          <a:xfrm>
            <a:off x="5321433" y="1717832"/>
            <a:ext cx="4319905" cy="2665095"/>
          </a:xfrm>
          <a:prstGeom prst="rect">
            <a:avLst/>
          </a:prstGeom>
          <a:ln>
            <a:noFill/>
          </a:ln>
          <a:effectLst>
            <a:outerShdw blurRad="190500" algn="tl" rotWithShape="0">
              <a:srgbClr val="000000">
                <a:alpha val="70000"/>
              </a:srgbClr>
            </a:outerShdw>
          </a:effectLst>
          <a:extLst>
            <a:ext uri="{53640926-AAD7-44D8-BBD7-CCE9431645EC}">
              <a14:shadowObscured xmlns:a14="http://schemas.microsoft.com/office/drawing/2010/main"/>
            </a:ext>
          </a:extLst>
        </p:spPr>
      </p:pic>
      <p:pic>
        <p:nvPicPr>
          <p:cNvPr id="11" name="Picture 10"/>
          <p:cNvPicPr/>
          <p:nvPr/>
        </p:nvPicPr>
        <p:blipFill>
          <a:blip r:embed="rId6"/>
          <a:stretch>
            <a:fillRect/>
          </a:stretch>
        </p:blipFill>
        <p:spPr>
          <a:xfrm>
            <a:off x="6612255" y="3511458"/>
            <a:ext cx="5579745" cy="313817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7687441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3/14/2024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43</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Step 2. Work with Entity Framework </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1923604"/>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Install the following packages from </a:t>
            </a:r>
            <a:r>
              <a:rPr lang="en-US" sz="2600" dirty="0" err="1"/>
              <a:t>NuGet</a:t>
            </a:r>
            <a:r>
              <a:rPr lang="en-US" sz="2600" dirty="0"/>
              <a:t>:</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Add “</a:t>
            </a:r>
            <a:r>
              <a:rPr lang="en-US" sz="2600" dirty="0" err="1"/>
              <a:t>Products.cs</a:t>
            </a:r>
            <a:r>
              <a:rPr lang="en-US" sz="2600" dirty="0"/>
              <a:t>” entity and “</a:t>
            </a:r>
            <a:r>
              <a:rPr lang="en-US" sz="2600" dirty="0" err="1"/>
              <a:t>ApplicationDBContext.cs</a:t>
            </a:r>
            <a:r>
              <a:rPr lang="en-US" sz="2600" dirty="0"/>
              <a:t>” classes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Add-Migration and Update-Database</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Add </a:t>
            </a:r>
            <a:r>
              <a:rPr lang="en-US" sz="2600" dirty="0" err="1"/>
              <a:t>ProductsController</a:t>
            </a:r>
            <a:r>
              <a:rPr lang="en-US" sz="2600" dirty="0"/>
              <a:t> with </a:t>
            </a:r>
            <a:r>
              <a:rPr lang="en-US" sz="2600" dirty="0" err="1"/>
              <a:t>Scraffolding</a:t>
            </a:r>
            <a:endParaRPr lang="en-US" sz="2600" dirty="0"/>
          </a:p>
        </p:txBody>
      </p:sp>
      <p:pic>
        <p:nvPicPr>
          <p:cNvPr id="7" name="Picture 6"/>
          <p:cNvPicPr/>
          <p:nvPr/>
        </p:nvPicPr>
        <p:blipFill>
          <a:blip r:embed="rId3"/>
          <a:stretch>
            <a:fillRect/>
          </a:stretch>
        </p:blipFill>
        <p:spPr>
          <a:xfrm>
            <a:off x="1937280" y="3137425"/>
            <a:ext cx="5943600" cy="3343275"/>
          </a:xfrm>
          <a:prstGeom prst="rect">
            <a:avLst/>
          </a:prstGeom>
          <a:ln>
            <a:noFill/>
          </a:ln>
          <a:effectLst>
            <a:outerShdw blurRad="190500" algn="tl" rotWithShape="0">
              <a:srgbClr val="000000">
                <a:alpha val="70000"/>
              </a:srgbClr>
            </a:outerShdw>
          </a:effectLst>
        </p:spPr>
      </p:pic>
      <p:pic>
        <p:nvPicPr>
          <p:cNvPr id="8" name="Picture 7"/>
          <p:cNvPicPr/>
          <p:nvPr/>
        </p:nvPicPr>
        <p:blipFill>
          <a:blip r:embed="rId4"/>
          <a:stretch>
            <a:fillRect/>
          </a:stretch>
        </p:blipFill>
        <p:spPr>
          <a:xfrm>
            <a:off x="7880880" y="3880489"/>
            <a:ext cx="3548380" cy="116205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2517996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3/14/2024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Step 2. Work with Entity Framework - 2 </a:t>
            </a:r>
          </a:p>
        </p:txBody>
      </p:sp>
      <p:pic>
        <p:nvPicPr>
          <p:cNvPr id="10" name="Picture 9"/>
          <p:cNvPicPr/>
          <p:nvPr/>
        </p:nvPicPr>
        <p:blipFill>
          <a:blip r:embed="rId3"/>
          <a:stretch>
            <a:fillRect/>
          </a:stretch>
        </p:blipFill>
        <p:spPr>
          <a:xfrm>
            <a:off x="396763" y="1631950"/>
            <a:ext cx="3147695" cy="2876550"/>
          </a:xfrm>
          <a:prstGeom prst="rect">
            <a:avLst/>
          </a:prstGeom>
          <a:ln>
            <a:noFill/>
          </a:ln>
          <a:effectLst>
            <a:outerShdw blurRad="190500" algn="tl" rotWithShape="0">
              <a:srgbClr val="000000">
                <a:alpha val="70000"/>
              </a:srgbClr>
            </a:outerShdw>
          </a:effectLst>
        </p:spPr>
      </p:pic>
      <p:pic>
        <p:nvPicPr>
          <p:cNvPr id="12" name="Picture 11"/>
          <p:cNvPicPr/>
          <p:nvPr/>
        </p:nvPicPr>
        <p:blipFill>
          <a:blip r:embed="rId4"/>
          <a:stretch>
            <a:fillRect/>
          </a:stretch>
        </p:blipFill>
        <p:spPr>
          <a:xfrm>
            <a:off x="4247410" y="1631950"/>
            <a:ext cx="4438650" cy="3065780"/>
          </a:xfrm>
          <a:prstGeom prst="rect">
            <a:avLst/>
          </a:prstGeom>
          <a:ln>
            <a:noFill/>
          </a:ln>
          <a:effectLst>
            <a:outerShdw blurRad="190500" algn="tl" rotWithShape="0">
              <a:srgbClr val="000000">
                <a:alpha val="70000"/>
              </a:srgbClr>
            </a:outerShdw>
          </a:effectLst>
        </p:spPr>
      </p:pic>
      <p:pic>
        <p:nvPicPr>
          <p:cNvPr id="13" name="Picture 12"/>
          <p:cNvPicPr/>
          <p:nvPr/>
        </p:nvPicPr>
        <p:blipFill rotWithShape="1">
          <a:blip r:embed="rId5"/>
          <a:srcRect t="985" r="535" b="1247"/>
          <a:stretch/>
        </p:blipFill>
        <p:spPr bwMode="auto">
          <a:xfrm>
            <a:off x="7058562" y="3340100"/>
            <a:ext cx="4660900" cy="2983230"/>
          </a:xfrm>
          <a:prstGeom prst="rect">
            <a:avLst/>
          </a:prstGeom>
          <a:ln>
            <a:noFill/>
          </a:ln>
          <a:effectLst>
            <a:outerShdw blurRad="190500" algn="tl" rotWithShape="0">
              <a:srgbClr val="000000">
                <a:alpha val="70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5274666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3/14/2024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Step 3. Create </a:t>
            </a:r>
            <a:r>
              <a:rPr lang="en-US" sz="4000" b="1" dirty="0" err="1"/>
              <a:t>SignalR</a:t>
            </a:r>
            <a:r>
              <a:rPr lang="en-US" sz="4000" b="1" dirty="0"/>
              <a:t> Hub and configure</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1446550"/>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Create </a:t>
            </a:r>
            <a:r>
              <a:rPr lang="en-US" sz="2600" dirty="0" err="1"/>
              <a:t>SignalR</a:t>
            </a:r>
            <a:r>
              <a:rPr lang="en-US" sz="2600" dirty="0"/>
              <a:t> Hubs in the </a:t>
            </a:r>
            <a:r>
              <a:rPr lang="en-US" sz="2600" dirty="0" err="1"/>
              <a:t>SignalrServer.cs</a:t>
            </a:r>
            <a:endParaRPr lang="en-US" sz="26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Add </a:t>
            </a:r>
            <a:r>
              <a:rPr lang="en-US" sz="2600" dirty="0" err="1"/>
              <a:t>SignalR</a:t>
            </a:r>
            <a:r>
              <a:rPr lang="en-US" sz="2600" dirty="0"/>
              <a:t> to </a:t>
            </a:r>
            <a:r>
              <a:rPr lang="en-US" sz="2600" dirty="0" err="1"/>
              <a:t>Startup.cs</a:t>
            </a:r>
            <a:endParaRPr lang="en-US" sz="26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600" dirty="0"/>
          </a:p>
        </p:txBody>
      </p:sp>
      <p:pic>
        <p:nvPicPr>
          <p:cNvPr id="7" name="Picture 6"/>
          <p:cNvPicPr/>
          <p:nvPr/>
        </p:nvPicPr>
        <p:blipFill>
          <a:blip r:embed="rId3"/>
          <a:stretch>
            <a:fillRect/>
          </a:stretch>
        </p:blipFill>
        <p:spPr>
          <a:xfrm>
            <a:off x="396763" y="2837571"/>
            <a:ext cx="4772137" cy="2156673"/>
          </a:xfrm>
          <a:prstGeom prst="rect">
            <a:avLst/>
          </a:prstGeom>
        </p:spPr>
      </p:pic>
      <p:pic>
        <p:nvPicPr>
          <p:cNvPr id="8" name="Picture 7"/>
          <p:cNvPicPr/>
          <p:nvPr/>
        </p:nvPicPr>
        <p:blipFill>
          <a:blip r:embed="rId4"/>
          <a:stretch>
            <a:fillRect/>
          </a:stretch>
        </p:blipFill>
        <p:spPr>
          <a:xfrm>
            <a:off x="5533913" y="2007731"/>
            <a:ext cx="5943600" cy="3882390"/>
          </a:xfrm>
          <a:prstGeom prst="rect">
            <a:avLst/>
          </a:prstGeom>
        </p:spPr>
      </p:pic>
      <p:pic>
        <p:nvPicPr>
          <p:cNvPr id="10" name="Picture 9"/>
          <p:cNvPicPr/>
          <p:nvPr/>
        </p:nvPicPr>
        <p:blipFill>
          <a:blip r:embed="rId5"/>
          <a:stretch>
            <a:fillRect/>
          </a:stretch>
        </p:blipFill>
        <p:spPr>
          <a:xfrm>
            <a:off x="5559313" y="3347036"/>
            <a:ext cx="5943600" cy="2708275"/>
          </a:xfrm>
          <a:prstGeom prst="rect">
            <a:avLst/>
          </a:prstGeom>
        </p:spPr>
      </p:pic>
      <p:sp>
        <p:nvSpPr>
          <p:cNvPr id="2" name="Rectangle 1"/>
          <p:cNvSpPr/>
          <p:nvPr/>
        </p:nvSpPr>
        <p:spPr>
          <a:xfrm>
            <a:off x="6794500" y="2463800"/>
            <a:ext cx="1625600" cy="127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7061200" y="5308600"/>
            <a:ext cx="3390900" cy="177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155700" y="4255120"/>
            <a:ext cx="2425700" cy="2393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91078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3/14/2024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Step 4. CRUD functions with </a:t>
            </a:r>
            <a:r>
              <a:rPr lang="en-US" sz="4000" b="1" dirty="0" err="1"/>
              <a:t>SignalR</a:t>
            </a:r>
            <a:r>
              <a:rPr lang="en-US" sz="4000" b="1" dirty="0"/>
              <a:t> - 1</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1923604"/>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Add Client-Side Library to Project</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Create a callback function in the script (site.js)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Add the notification to CRUD actions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Add </a:t>
            </a:r>
            <a:r>
              <a:rPr lang="en-US" sz="2600" dirty="0" err="1"/>
              <a:t>SignalR</a:t>
            </a:r>
            <a:r>
              <a:rPr lang="en-US" sz="2600" dirty="0"/>
              <a:t> JavaScript client to View</a:t>
            </a:r>
          </a:p>
        </p:txBody>
      </p:sp>
      <p:pic>
        <p:nvPicPr>
          <p:cNvPr id="7" name="Picture 6"/>
          <p:cNvPicPr/>
          <p:nvPr/>
        </p:nvPicPr>
        <p:blipFill rotWithShape="1">
          <a:blip r:embed="rId3"/>
          <a:srcRect l="49789"/>
          <a:stretch/>
        </p:blipFill>
        <p:spPr bwMode="auto">
          <a:xfrm>
            <a:off x="1928547" y="3453864"/>
            <a:ext cx="2983865" cy="3343275"/>
          </a:xfrm>
          <a:prstGeom prst="rect">
            <a:avLst/>
          </a:prstGeom>
          <a:ln>
            <a:noFill/>
          </a:ln>
          <a:effectLst>
            <a:outerShdw blurRad="190500" algn="tl" rotWithShape="0">
              <a:srgbClr val="000000">
                <a:alpha val="70000"/>
              </a:srgbClr>
            </a:outerShdw>
          </a:effectLst>
          <a:extLst>
            <a:ext uri="{53640926-AAD7-44D8-BBD7-CCE9431645EC}">
              <a14:shadowObscured xmlns:a14="http://schemas.microsoft.com/office/drawing/2010/main"/>
            </a:ext>
          </a:extLst>
        </p:spPr>
      </p:pic>
      <p:pic>
        <p:nvPicPr>
          <p:cNvPr id="8" name="Picture 7"/>
          <p:cNvPicPr/>
          <p:nvPr/>
        </p:nvPicPr>
        <p:blipFill rotWithShape="1">
          <a:blip r:embed="rId4"/>
          <a:srcRect l="25278" t="21235" r="2593" b="16873"/>
          <a:stretch/>
        </p:blipFill>
        <p:spPr bwMode="auto">
          <a:xfrm>
            <a:off x="6172408" y="2406907"/>
            <a:ext cx="5882958" cy="3562094"/>
          </a:xfrm>
          <a:prstGeom prst="rect">
            <a:avLst/>
          </a:prstGeom>
          <a:ln>
            <a:noFill/>
          </a:ln>
          <a:effectLst>
            <a:outerShdw blurRad="190500" algn="tl" rotWithShape="0">
              <a:srgbClr val="000000">
                <a:alpha val="70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4423940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3/14/2024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Step 4. CRUD functions with </a:t>
            </a:r>
            <a:r>
              <a:rPr lang="en-US" sz="4000" b="1" dirty="0" err="1"/>
              <a:t>SignalR</a:t>
            </a:r>
            <a:r>
              <a:rPr lang="en-US" sz="4000" b="1" dirty="0"/>
              <a:t> - 2</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3683000" cy="1292662"/>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Create a callback function in the script (site.js)</a:t>
            </a:r>
          </a:p>
        </p:txBody>
      </p:sp>
      <p:pic>
        <p:nvPicPr>
          <p:cNvPr id="10" name="Picture 9"/>
          <p:cNvPicPr/>
          <p:nvPr/>
        </p:nvPicPr>
        <p:blipFill>
          <a:blip r:embed="rId3"/>
          <a:stretch>
            <a:fillRect/>
          </a:stretch>
        </p:blipFill>
        <p:spPr>
          <a:xfrm>
            <a:off x="4737100" y="1295439"/>
            <a:ext cx="5943600" cy="3396615"/>
          </a:xfrm>
          <a:prstGeom prst="rect">
            <a:avLst/>
          </a:prstGeom>
        </p:spPr>
      </p:pic>
      <p:pic>
        <p:nvPicPr>
          <p:cNvPr id="11" name="Picture 10"/>
          <p:cNvPicPr/>
          <p:nvPr/>
        </p:nvPicPr>
        <p:blipFill>
          <a:blip r:embed="rId4"/>
          <a:stretch>
            <a:fillRect/>
          </a:stretch>
        </p:blipFill>
        <p:spPr>
          <a:xfrm>
            <a:off x="4728633" y="4692054"/>
            <a:ext cx="5943600" cy="1873250"/>
          </a:xfrm>
          <a:prstGeom prst="rect">
            <a:avLst/>
          </a:prstGeom>
        </p:spPr>
      </p:pic>
      <p:sp>
        <p:nvSpPr>
          <p:cNvPr id="2" name="Rectangle 1"/>
          <p:cNvSpPr/>
          <p:nvPr/>
        </p:nvSpPr>
        <p:spPr>
          <a:xfrm>
            <a:off x="5452533" y="2683683"/>
            <a:ext cx="4741334" cy="37001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444067" y="1549400"/>
            <a:ext cx="4842933" cy="14393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82208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3/14/2024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Step 4. CRUD functions with </a:t>
            </a:r>
            <a:r>
              <a:rPr lang="en-US" sz="4000" b="1" dirty="0" err="1"/>
              <a:t>SignalR</a:t>
            </a:r>
            <a:r>
              <a:rPr lang="en-US" sz="4000" b="1" dirty="0"/>
              <a:t> - 3</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492443"/>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Update the list of products in the Create, Edit and Delete functions </a:t>
            </a:r>
          </a:p>
        </p:txBody>
      </p:sp>
      <p:pic>
        <p:nvPicPr>
          <p:cNvPr id="2" name="Picture 1"/>
          <p:cNvPicPr>
            <a:picLocks noChangeAspect="1"/>
          </p:cNvPicPr>
          <p:nvPr/>
        </p:nvPicPr>
        <p:blipFill>
          <a:blip r:embed="rId3"/>
          <a:stretch>
            <a:fillRect/>
          </a:stretch>
        </p:blipFill>
        <p:spPr>
          <a:xfrm>
            <a:off x="0" y="2091818"/>
            <a:ext cx="8286750" cy="3152775"/>
          </a:xfrm>
          <a:prstGeom prst="rect">
            <a:avLst/>
          </a:prstGeom>
        </p:spPr>
      </p:pic>
      <p:pic>
        <p:nvPicPr>
          <p:cNvPr id="5" name="Picture 4"/>
          <p:cNvPicPr>
            <a:picLocks noChangeAspect="1"/>
          </p:cNvPicPr>
          <p:nvPr/>
        </p:nvPicPr>
        <p:blipFill>
          <a:blip r:embed="rId4"/>
          <a:stretch>
            <a:fillRect/>
          </a:stretch>
        </p:blipFill>
        <p:spPr>
          <a:xfrm>
            <a:off x="6169357" y="3178627"/>
            <a:ext cx="5033406" cy="3363283"/>
          </a:xfrm>
          <a:prstGeom prst="rect">
            <a:avLst/>
          </a:prstGeom>
        </p:spPr>
      </p:pic>
    </p:spTree>
    <p:extLst>
      <p:ext uri="{BB962C8B-B14F-4D97-AF65-F5344CB8AC3E}">
        <p14:creationId xmlns:p14="http://schemas.microsoft.com/office/powerpoint/2010/main" val="39939499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3/14/2024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pPr marL="342900" indent="-342900">
              <a:spcBef>
                <a:spcPts val="300"/>
              </a:spcBef>
              <a:spcAft>
                <a:spcPts val="300"/>
              </a:spcAft>
              <a:tabLst>
                <a:tab pos="241300" algn="l"/>
              </a:tabLst>
              <a:defRPr/>
            </a:pPr>
            <a:r>
              <a:rPr lang="en-US" sz="4000" b="1" dirty="0"/>
              <a:t>Step 5. Build and run Project. Test all actions </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2277547"/>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 </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pic>
        <p:nvPicPr>
          <p:cNvPr id="7" name="Picture 6"/>
          <p:cNvPicPr/>
          <p:nvPr/>
        </p:nvPicPr>
        <p:blipFill>
          <a:blip r:embed="rId3"/>
          <a:stretch>
            <a:fillRect/>
          </a:stretch>
        </p:blipFill>
        <p:spPr>
          <a:xfrm>
            <a:off x="2638846" y="1487603"/>
            <a:ext cx="6777673" cy="4392902"/>
          </a:xfrm>
          <a:prstGeom prst="rect">
            <a:avLst/>
          </a:prstGeom>
          <a:ln>
            <a:noFill/>
          </a:ln>
          <a:effectLst>
            <a:outerShdw blurRad="190500" algn="tl" rotWithShape="0">
              <a:srgbClr val="000000">
                <a:alpha val="70000"/>
              </a:srgbClr>
            </a:outerShdw>
          </a:effectLst>
        </p:spPr>
      </p:pic>
      <p:sp>
        <p:nvSpPr>
          <p:cNvPr id="2" name="TextBox 1"/>
          <p:cNvSpPr txBox="1"/>
          <p:nvPr/>
        </p:nvSpPr>
        <p:spPr>
          <a:xfrm>
            <a:off x="2729760" y="5880505"/>
            <a:ext cx="6592040" cy="492443"/>
          </a:xfrm>
          <a:prstGeom prst="rect">
            <a:avLst/>
          </a:prstGeom>
          <a:noFill/>
        </p:spPr>
        <p:txBody>
          <a:bodyPr wrap="square" rtlCol="0">
            <a:spAutoFit/>
          </a:bodyPr>
          <a:lstStyle/>
          <a:p>
            <a:r>
              <a:rPr lang="en-US" sz="2600" dirty="0"/>
              <a:t>	</a:t>
            </a:r>
            <a:r>
              <a:rPr lang="en-US" sz="2400" dirty="0"/>
              <a:t>Client 1			Client 2</a:t>
            </a:r>
          </a:p>
        </p:txBody>
      </p:sp>
    </p:spTree>
    <p:extLst>
      <p:ext uri="{BB962C8B-B14F-4D97-AF65-F5344CB8AC3E}">
        <p14:creationId xmlns:p14="http://schemas.microsoft.com/office/powerpoint/2010/main" val="1961057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3/14/2024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Introducing </a:t>
            </a:r>
            <a:r>
              <a:rPr lang="en-US" sz="4000" b="1" dirty="0" err="1"/>
              <a:t>SignalR</a:t>
            </a:r>
            <a:r>
              <a:rPr lang="en-US" sz="3600" b="1" dirty="0"/>
              <a:t> </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5663089"/>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err="1"/>
              <a:t>SignalR</a:t>
            </a:r>
            <a:r>
              <a:rPr lang="en-US" sz="2600" dirty="0"/>
              <a:t> is a library from Microsoft that offers real-time web development for ASP.NET applications.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err="1"/>
              <a:t>SignalR</a:t>
            </a:r>
            <a:r>
              <a:rPr lang="en-US" sz="2600" dirty="0"/>
              <a:t> is primarily used by applications that require push notifications from server to client (applications such as chat, stock market, gaming, and dashboards). </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err="1"/>
              <a:t>SignalR</a:t>
            </a:r>
            <a:r>
              <a:rPr lang="en-US" sz="2600" dirty="0"/>
              <a:t> solves the problem by providing a persistent connection between the client and the server. </a:t>
            </a:r>
            <a:r>
              <a:rPr lang="en-US" sz="2600" dirty="0" err="1"/>
              <a:t>SignalR</a:t>
            </a:r>
            <a:r>
              <a:rPr lang="en-US" sz="2600" dirty="0"/>
              <a:t> uses the Hubs API to push notifications from server to client, and it supports multiple channels such as </a:t>
            </a:r>
            <a:r>
              <a:rPr lang="en-US" sz="2600" dirty="0" err="1"/>
              <a:t>WebSocket</a:t>
            </a:r>
            <a:r>
              <a:rPr lang="en-US" sz="2600" dirty="0"/>
              <a:t>, server-sent events, and long polling. </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err="1"/>
              <a:t>SignalR</a:t>
            </a:r>
            <a:r>
              <a:rPr lang="en-US" sz="2600" dirty="0"/>
              <a:t> supports multiple clients ranging from C#/C++ to JavaScript. </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spTree>
    <p:extLst>
      <p:ext uri="{BB962C8B-B14F-4D97-AF65-F5344CB8AC3E}">
        <p14:creationId xmlns:p14="http://schemas.microsoft.com/office/powerpoint/2010/main" val="26803700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333025" y="680467"/>
            <a:ext cx="10515600" cy="592642"/>
          </a:xfrm>
        </p:spPr>
        <p:txBody>
          <a:bodyPr>
            <a:noAutofit/>
          </a:bodyPr>
          <a:lstStyle/>
          <a:p>
            <a:r>
              <a:rPr lang="en-US" sz="4000" b="1" dirty="0"/>
              <a:t>Summary</a:t>
            </a:r>
          </a:p>
        </p:txBody>
      </p:sp>
      <p:sp>
        <p:nvSpPr>
          <p:cNvPr id="18435" name="Rectangle 3"/>
          <p:cNvSpPr>
            <a:spLocks noGrp="1"/>
          </p:cNvSpPr>
          <p:nvPr>
            <p:ph idx="1"/>
          </p:nvPr>
        </p:nvSpPr>
        <p:spPr>
          <a:xfrm>
            <a:off x="627993" y="1492469"/>
            <a:ext cx="11111884" cy="4865095"/>
          </a:xfrm>
        </p:spPr>
        <p:txBody>
          <a:bodyPr>
            <a:normAutofit/>
          </a:bodyPr>
          <a:lstStyle/>
          <a:p>
            <a:pPr marL="342900" indent="-342900">
              <a:lnSpc>
                <a:spcPct val="120000"/>
              </a:lnSpc>
              <a:buClr>
                <a:srgbClr val="973735"/>
              </a:buClr>
              <a:buSzPct val="50000"/>
              <a:buFont typeface="Wingdings" pitchFamily="2" charset="2"/>
              <a:buChar char="u"/>
              <a:defRPr/>
            </a:pPr>
            <a:r>
              <a:rPr lang="en-US" sz="2600" dirty="0"/>
              <a:t>Concepts were introduced:</a:t>
            </a:r>
          </a:p>
          <a:p>
            <a:pPr marL="800100" lvl="1" indent="-342900">
              <a:lnSpc>
                <a:spcPct val="100000"/>
              </a:lnSpc>
              <a:buClr>
                <a:srgbClr val="973735"/>
              </a:buClr>
              <a:buSzPct val="50000"/>
              <a:buFont typeface="Wingdings" pitchFamily="2" charset="2"/>
              <a:buChar char="u"/>
              <a:defRPr/>
            </a:pPr>
            <a:r>
              <a:rPr lang="en-US" sz="2600" dirty="0"/>
              <a:t>Real-Time Communication application</a:t>
            </a:r>
          </a:p>
          <a:p>
            <a:pPr marL="800100" lvl="1" indent="-342900">
              <a:lnSpc>
                <a:spcPct val="100000"/>
              </a:lnSpc>
              <a:buClr>
                <a:srgbClr val="973735"/>
              </a:buClr>
              <a:buSzPct val="50000"/>
              <a:buFont typeface="Wingdings" pitchFamily="2" charset="2"/>
              <a:buChar char="u"/>
              <a:defRPr/>
            </a:pPr>
            <a:r>
              <a:rPr lang="en-US" sz="2600" dirty="0"/>
              <a:t>Creating ASP.NET Core with </a:t>
            </a:r>
            <a:r>
              <a:rPr lang="en-US" sz="2600" dirty="0" err="1"/>
              <a:t>SignalR</a:t>
            </a:r>
            <a:endParaRPr lang="en-US" sz="2600" dirty="0"/>
          </a:p>
          <a:p>
            <a:pPr marL="1257300" lvl="2" indent="-342900">
              <a:lnSpc>
                <a:spcPct val="100000"/>
              </a:lnSpc>
              <a:buClr>
                <a:srgbClr val="973735"/>
              </a:buClr>
              <a:buSzPct val="50000"/>
              <a:buFont typeface="Wingdings" pitchFamily="2" charset="2"/>
              <a:buChar char="u"/>
              <a:defRPr/>
            </a:pPr>
            <a:r>
              <a:rPr lang="en-US" sz="2600" dirty="0"/>
              <a:t>Transports</a:t>
            </a:r>
          </a:p>
          <a:p>
            <a:pPr marL="1257300" lvl="2" indent="-342900">
              <a:lnSpc>
                <a:spcPct val="100000"/>
              </a:lnSpc>
              <a:buClr>
                <a:srgbClr val="973735"/>
              </a:buClr>
              <a:buSzPct val="50000"/>
              <a:buFont typeface="Wingdings" pitchFamily="2" charset="2"/>
              <a:buChar char="u"/>
              <a:defRPr/>
            </a:pPr>
            <a:r>
              <a:rPr lang="en-US" sz="2600" dirty="0"/>
              <a:t>Hubs</a:t>
            </a:r>
          </a:p>
          <a:p>
            <a:pPr marL="342900" indent="-342900">
              <a:lnSpc>
                <a:spcPct val="100000"/>
              </a:lnSpc>
              <a:buClr>
                <a:srgbClr val="973735"/>
              </a:buClr>
              <a:buSzPct val="50000"/>
              <a:buFont typeface="Wingdings" pitchFamily="2" charset="2"/>
              <a:buChar char="u"/>
              <a:defRPr/>
            </a:pPr>
            <a:r>
              <a:rPr lang="en-US" sz="2600" dirty="0"/>
              <a:t>Create a simple chat system using ASP.NET Core with </a:t>
            </a:r>
            <a:r>
              <a:rPr lang="en-US" sz="2600" dirty="0" err="1"/>
              <a:t>SignalR</a:t>
            </a:r>
            <a:r>
              <a:rPr lang="en-US" sz="2600" dirty="0"/>
              <a:t> </a:t>
            </a:r>
          </a:p>
          <a:p>
            <a:pPr marL="342900" indent="-342900">
              <a:lnSpc>
                <a:spcPct val="100000"/>
              </a:lnSpc>
              <a:buClr>
                <a:srgbClr val="973735"/>
              </a:buClr>
              <a:buSzPct val="50000"/>
              <a:buFont typeface="Wingdings" pitchFamily="2" charset="2"/>
              <a:buChar char="u"/>
              <a:defRPr/>
            </a:pPr>
            <a:r>
              <a:rPr lang="en-US" sz="2600" dirty="0"/>
              <a:t>Work with Entity Framework combined with </a:t>
            </a:r>
            <a:r>
              <a:rPr lang="en-US" sz="2600" dirty="0" err="1"/>
              <a:t>SignalR</a:t>
            </a:r>
            <a:endParaRPr lang="en-US" sz="2600" dirty="0"/>
          </a:p>
          <a:p>
            <a:pPr marL="342900" indent="-342900">
              <a:lnSpc>
                <a:spcPct val="120000"/>
              </a:lnSpc>
              <a:buClr>
                <a:srgbClr val="973735"/>
              </a:buClr>
              <a:buSzPct val="50000"/>
              <a:buFont typeface="Wingdings" pitchFamily="2" charset="2"/>
              <a:buChar char="u"/>
              <a:defRPr/>
            </a:pPr>
            <a:endParaRPr lang="en-US" sz="2600" dirty="0"/>
          </a:p>
          <a:p>
            <a:pPr marL="514350" indent="-230188">
              <a:lnSpc>
                <a:spcPct val="100000"/>
              </a:lnSpc>
              <a:spcAft>
                <a:spcPts val="300"/>
              </a:spcAft>
              <a:buClr>
                <a:srgbClr val="973735"/>
              </a:buClr>
              <a:buSzPct val="70000"/>
              <a:buFont typeface="Wingdings" panose="05000000000000000000" pitchFamily="2" charset="2"/>
              <a:buChar char="§"/>
              <a:defRPr/>
            </a:pPr>
            <a:endParaRPr lang="en-US" sz="2300"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50</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8435">
                                            <p:txEl>
                                              <p:pRg st="1" end="1"/>
                                            </p:txEl>
                                          </p:spTgt>
                                        </p:tgtEl>
                                        <p:attrNameLst>
                                          <p:attrName>style.visibility</p:attrName>
                                        </p:attrNameLst>
                                      </p:cBhvr>
                                      <p:to>
                                        <p:strVal val="visible"/>
                                      </p:to>
                                    </p:set>
                                    <p:animEffect transition="in" filter="box(in)">
                                      <p:cBhvr>
                                        <p:cTn id="10" dur="500"/>
                                        <p:tgtEl>
                                          <p:spTgt spid="18435">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animEffect transition="in" filter="box(in)">
                                      <p:cBhvr>
                                        <p:cTn id="13" dur="500"/>
                                        <p:tgtEl>
                                          <p:spTgt spid="18435">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18435">
                                            <p:txEl>
                                              <p:pRg st="3" end="3"/>
                                            </p:txEl>
                                          </p:spTgt>
                                        </p:tgtEl>
                                        <p:attrNameLst>
                                          <p:attrName>style.visibility</p:attrName>
                                        </p:attrNameLst>
                                      </p:cBhvr>
                                      <p:to>
                                        <p:strVal val="visible"/>
                                      </p:to>
                                    </p:set>
                                    <p:animEffect transition="in" filter="box(in)">
                                      <p:cBhvr>
                                        <p:cTn id="16" dur="500"/>
                                        <p:tgtEl>
                                          <p:spTgt spid="18435">
                                            <p:txEl>
                                              <p:pRg st="3" end="3"/>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18435">
                                            <p:txEl>
                                              <p:pRg st="4" end="4"/>
                                            </p:txEl>
                                          </p:spTgt>
                                        </p:tgtEl>
                                        <p:attrNameLst>
                                          <p:attrName>style.visibility</p:attrName>
                                        </p:attrNameLst>
                                      </p:cBhvr>
                                      <p:to>
                                        <p:strVal val="visible"/>
                                      </p:to>
                                    </p:set>
                                    <p:animEffect transition="in" filter="box(in)">
                                      <p:cBhvr>
                                        <p:cTn id="19" dur="500"/>
                                        <p:tgtEl>
                                          <p:spTgt spid="18435">
                                            <p:txEl>
                                              <p:pRg st="4" end="4"/>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18435">
                                            <p:txEl>
                                              <p:pRg st="5" end="5"/>
                                            </p:txEl>
                                          </p:spTgt>
                                        </p:tgtEl>
                                        <p:attrNameLst>
                                          <p:attrName>style.visibility</p:attrName>
                                        </p:attrNameLst>
                                      </p:cBhvr>
                                      <p:to>
                                        <p:strVal val="visible"/>
                                      </p:to>
                                    </p:set>
                                    <p:animEffect transition="in" filter="box(in)">
                                      <p:cBhvr>
                                        <p:cTn id="22" dur="500"/>
                                        <p:tgtEl>
                                          <p:spTgt spid="18435">
                                            <p:txEl>
                                              <p:pRg st="5" end="5"/>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18435">
                                            <p:txEl>
                                              <p:pRg st="6" end="6"/>
                                            </p:txEl>
                                          </p:spTgt>
                                        </p:tgtEl>
                                        <p:attrNameLst>
                                          <p:attrName>style.visibility</p:attrName>
                                        </p:attrNameLst>
                                      </p:cBhvr>
                                      <p:to>
                                        <p:strVal val="visible"/>
                                      </p:to>
                                    </p:set>
                                    <p:animEffect transition="in" filter="box(in)">
                                      <p:cBhvr>
                                        <p:cTn id="25" dur="500"/>
                                        <p:tgtEl>
                                          <p:spTgt spid="184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BA52E-6208-47DC-BFE4-3AFBE50F4298}"/>
              </a:ext>
            </a:extLst>
          </p:cNvPr>
          <p:cNvSpPr>
            <a:spLocks noGrp="1"/>
          </p:cNvSpPr>
          <p:nvPr>
            <p:ph type="title"/>
          </p:nvPr>
        </p:nvSpPr>
        <p:spPr/>
        <p:txBody>
          <a:bodyPr>
            <a:normAutofit fontScale="90000"/>
          </a:bodyPr>
          <a:lstStyle/>
          <a:p>
            <a:r>
              <a:rPr lang="en-US"/>
              <a:t>Discuss</a:t>
            </a:r>
          </a:p>
        </p:txBody>
      </p:sp>
      <p:sp>
        <p:nvSpPr>
          <p:cNvPr id="3" name="Content Placeholder 2">
            <a:extLst>
              <a:ext uri="{FF2B5EF4-FFF2-40B4-BE49-F238E27FC236}">
                <a16:creationId xmlns:a16="http://schemas.microsoft.com/office/drawing/2014/main" id="{C91F526E-6AB2-4E44-9C50-B38EE3D08DAD}"/>
              </a:ext>
            </a:extLst>
          </p:cNvPr>
          <p:cNvSpPr>
            <a:spLocks noGrp="1"/>
          </p:cNvSpPr>
          <p:nvPr>
            <p:ph idx="1"/>
          </p:nvPr>
        </p:nvSpPr>
        <p:spPr>
          <a:xfrm>
            <a:off x="838200" y="1535811"/>
            <a:ext cx="10515600" cy="4944888"/>
          </a:xfrm>
        </p:spPr>
        <p:txBody>
          <a:bodyPr>
            <a:normAutofit fontScale="92500" lnSpcReduction="20000"/>
          </a:bodyPr>
          <a:lstStyle/>
          <a:p>
            <a:pPr algn="just"/>
            <a:r>
              <a:rPr lang="en-US"/>
              <a:t>What is SignalR, and how does it enable real-time functionality in web applications?</a:t>
            </a:r>
          </a:p>
          <a:p>
            <a:pPr algn="just"/>
            <a:r>
              <a:rPr lang="en-US"/>
              <a:t>Can you explain how SignalR differs from traditional HTTP request/response patterns?</a:t>
            </a:r>
          </a:p>
          <a:p>
            <a:pPr algn="just"/>
            <a:r>
              <a:rPr lang="en-US"/>
              <a:t>What are the main components of a SignalR application in ASP.NET Core?</a:t>
            </a:r>
          </a:p>
          <a:p>
            <a:pPr algn="just"/>
            <a:r>
              <a:rPr lang="en-US"/>
              <a:t>How do you establish a connection between a client and a server using SignalR?</a:t>
            </a:r>
          </a:p>
          <a:p>
            <a:pPr algn="just"/>
            <a:r>
              <a:rPr lang="en-US"/>
              <a:t>Can you describe the role of Hubs in SignalR and how they facilitate communication between clients and servers?</a:t>
            </a:r>
          </a:p>
          <a:p>
            <a:pPr algn="just"/>
            <a:r>
              <a:rPr lang="en-US"/>
              <a:t>How does SignalR handle fallback transport methods when WebSockets are not available?</a:t>
            </a:r>
          </a:p>
          <a:p>
            <a:pPr algn="just"/>
            <a:r>
              <a:rPr lang="en-US"/>
              <a:t>In what scenarios would you use SignalR over other real-time technologies like WebSockets?</a:t>
            </a:r>
          </a:p>
        </p:txBody>
      </p:sp>
      <p:sp>
        <p:nvSpPr>
          <p:cNvPr id="4" name="Date Placeholder 3">
            <a:extLst>
              <a:ext uri="{FF2B5EF4-FFF2-40B4-BE49-F238E27FC236}">
                <a16:creationId xmlns:a16="http://schemas.microsoft.com/office/drawing/2014/main" id="{8720B580-73AE-44FF-8E23-A9E42B4F5B60}"/>
              </a:ext>
            </a:extLst>
          </p:cNvPr>
          <p:cNvSpPr>
            <a:spLocks noGrp="1"/>
          </p:cNvSpPr>
          <p:nvPr>
            <p:ph type="dt" sz="half" idx="10"/>
          </p:nvPr>
        </p:nvSpPr>
        <p:spPr/>
        <p:txBody>
          <a:bodyPr/>
          <a:lstStyle/>
          <a:p>
            <a:fld id="{5DCBE059-FAD7-45D8-8659-E6542D1E092D}" type="datetime1">
              <a:rPr lang="en-US" smtClean="0"/>
              <a:t>3/14/2024</a:t>
            </a:fld>
            <a:endParaRPr lang="en-US" dirty="0"/>
          </a:p>
        </p:txBody>
      </p:sp>
      <p:sp>
        <p:nvSpPr>
          <p:cNvPr id="5" name="Slide Number Placeholder 4">
            <a:extLst>
              <a:ext uri="{FF2B5EF4-FFF2-40B4-BE49-F238E27FC236}">
                <a16:creationId xmlns:a16="http://schemas.microsoft.com/office/drawing/2014/main" id="{10F7333D-5C63-4345-81EF-A3A0D80C3186}"/>
              </a:ext>
            </a:extLst>
          </p:cNvPr>
          <p:cNvSpPr>
            <a:spLocks noGrp="1"/>
          </p:cNvSpPr>
          <p:nvPr>
            <p:ph type="sldNum" sz="quarter" idx="12"/>
          </p:nvPr>
        </p:nvSpPr>
        <p:spPr/>
        <p:txBody>
          <a:bodyPr/>
          <a:lstStyle/>
          <a:p>
            <a:fld id="{CC0149FD-98BB-4821-915B-09C9BFE4B727}" type="slidenum">
              <a:rPr lang="en-US" smtClean="0"/>
              <a:pPr/>
              <a:t>51</a:t>
            </a:fld>
            <a:endParaRPr lang="en-US" dirty="0"/>
          </a:p>
        </p:txBody>
      </p:sp>
    </p:spTree>
    <p:extLst>
      <p:ext uri="{BB962C8B-B14F-4D97-AF65-F5344CB8AC3E}">
        <p14:creationId xmlns:p14="http://schemas.microsoft.com/office/powerpoint/2010/main" val="17673013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BA52E-6208-47DC-BFE4-3AFBE50F4298}"/>
              </a:ext>
            </a:extLst>
          </p:cNvPr>
          <p:cNvSpPr>
            <a:spLocks noGrp="1"/>
          </p:cNvSpPr>
          <p:nvPr>
            <p:ph type="title"/>
          </p:nvPr>
        </p:nvSpPr>
        <p:spPr/>
        <p:txBody>
          <a:bodyPr>
            <a:normAutofit fontScale="90000"/>
          </a:bodyPr>
          <a:lstStyle/>
          <a:p>
            <a:r>
              <a:rPr lang="en-US"/>
              <a:t>Discuss – cont’d</a:t>
            </a:r>
          </a:p>
        </p:txBody>
      </p:sp>
      <p:sp>
        <p:nvSpPr>
          <p:cNvPr id="3" name="Content Placeholder 2">
            <a:extLst>
              <a:ext uri="{FF2B5EF4-FFF2-40B4-BE49-F238E27FC236}">
                <a16:creationId xmlns:a16="http://schemas.microsoft.com/office/drawing/2014/main" id="{C91F526E-6AB2-4E44-9C50-B38EE3D08DAD}"/>
              </a:ext>
            </a:extLst>
          </p:cNvPr>
          <p:cNvSpPr>
            <a:spLocks noGrp="1"/>
          </p:cNvSpPr>
          <p:nvPr>
            <p:ph idx="1"/>
          </p:nvPr>
        </p:nvSpPr>
        <p:spPr>
          <a:xfrm>
            <a:off x="838200" y="1535811"/>
            <a:ext cx="10515600" cy="4944888"/>
          </a:xfrm>
        </p:spPr>
        <p:txBody>
          <a:bodyPr>
            <a:normAutofit fontScale="85000" lnSpcReduction="20000"/>
          </a:bodyPr>
          <a:lstStyle/>
          <a:p>
            <a:pPr algn="just"/>
            <a:r>
              <a:rPr lang="en-US"/>
              <a:t>How do you broadcast a message to all connected clients using SignalR?</a:t>
            </a:r>
          </a:p>
          <a:p>
            <a:pPr algn="just"/>
            <a:r>
              <a:rPr lang="en-US"/>
              <a:t>How do you ensure that SignalR messages are only sent to specific clients or groups of clients?</a:t>
            </a:r>
          </a:p>
          <a:p>
            <a:pPr algn="just"/>
            <a:r>
              <a:rPr lang="en-US"/>
              <a:t>Can you demonstrate how to set up a SignalR client in a Razor Pages application?</a:t>
            </a:r>
          </a:p>
          <a:p>
            <a:pPr algn="just"/>
            <a:r>
              <a:rPr lang="en-US"/>
              <a:t>How does SignalR's automatic reconnection feature work, and how do you configure it?</a:t>
            </a:r>
          </a:p>
          <a:p>
            <a:pPr algn="just"/>
            <a:r>
              <a:rPr lang="en-US"/>
              <a:t>What security considerations should you be aware of when using SignalR in ASP.NET Core?</a:t>
            </a:r>
          </a:p>
          <a:p>
            <a:pPr algn="just"/>
            <a:r>
              <a:rPr lang="en-US"/>
              <a:t>How do you scale out SignalR applications to handle a large number of concurrent connections?</a:t>
            </a:r>
          </a:p>
          <a:p>
            <a:pPr algn="just"/>
            <a:r>
              <a:rPr lang="en-US"/>
              <a:t>Can you provide an example of how SignalR can be used for a live chat application?</a:t>
            </a:r>
          </a:p>
          <a:p>
            <a:pPr algn="just"/>
            <a:r>
              <a:rPr lang="en-US"/>
              <a:t>How does SignalR integrate with other ASP.NET Core middleware components, like authentication and authorization?</a:t>
            </a:r>
          </a:p>
        </p:txBody>
      </p:sp>
      <p:sp>
        <p:nvSpPr>
          <p:cNvPr id="4" name="Date Placeholder 3">
            <a:extLst>
              <a:ext uri="{FF2B5EF4-FFF2-40B4-BE49-F238E27FC236}">
                <a16:creationId xmlns:a16="http://schemas.microsoft.com/office/drawing/2014/main" id="{8720B580-73AE-44FF-8E23-A9E42B4F5B60}"/>
              </a:ext>
            </a:extLst>
          </p:cNvPr>
          <p:cNvSpPr>
            <a:spLocks noGrp="1"/>
          </p:cNvSpPr>
          <p:nvPr>
            <p:ph type="dt" sz="half" idx="10"/>
          </p:nvPr>
        </p:nvSpPr>
        <p:spPr/>
        <p:txBody>
          <a:bodyPr/>
          <a:lstStyle/>
          <a:p>
            <a:fld id="{5DCBE059-FAD7-45D8-8659-E6542D1E092D}" type="datetime1">
              <a:rPr lang="en-US" smtClean="0"/>
              <a:t>3/14/2024</a:t>
            </a:fld>
            <a:endParaRPr lang="en-US" dirty="0"/>
          </a:p>
        </p:txBody>
      </p:sp>
      <p:sp>
        <p:nvSpPr>
          <p:cNvPr id="5" name="Slide Number Placeholder 4">
            <a:extLst>
              <a:ext uri="{FF2B5EF4-FFF2-40B4-BE49-F238E27FC236}">
                <a16:creationId xmlns:a16="http://schemas.microsoft.com/office/drawing/2014/main" id="{10F7333D-5C63-4345-81EF-A3A0D80C3186}"/>
              </a:ext>
            </a:extLst>
          </p:cNvPr>
          <p:cNvSpPr>
            <a:spLocks noGrp="1"/>
          </p:cNvSpPr>
          <p:nvPr>
            <p:ph type="sldNum" sz="quarter" idx="12"/>
          </p:nvPr>
        </p:nvSpPr>
        <p:spPr/>
        <p:txBody>
          <a:bodyPr/>
          <a:lstStyle/>
          <a:p>
            <a:fld id="{CC0149FD-98BB-4821-915B-09C9BFE4B727}" type="slidenum">
              <a:rPr lang="en-US" smtClean="0"/>
              <a:pPr/>
              <a:t>52</a:t>
            </a:fld>
            <a:endParaRPr lang="en-US" dirty="0"/>
          </a:p>
        </p:txBody>
      </p:sp>
    </p:spTree>
    <p:extLst>
      <p:ext uri="{BB962C8B-B14F-4D97-AF65-F5344CB8AC3E}">
        <p14:creationId xmlns:p14="http://schemas.microsoft.com/office/powerpoint/2010/main" val="3090712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3/14/2024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History of </a:t>
            </a:r>
            <a:r>
              <a:rPr lang="en-US" sz="4000" b="1" dirty="0" err="1"/>
              <a:t>SignalR</a:t>
            </a:r>
            <a:r>
              <a:rPr lang="en-US" sz="4000" b="1" dirty="0"/>
              <a:t> </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4832092"/>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err="1"/>
              <a:t>SignalR</a:t>
            </a:r>
            <a:r>
              <a:rPr lang="en-US" sz="2600" dirty="0"/>
              <a:t> was created in 2011 by David Fowler and Damian Edwards. </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err="1"/>
              <a:t>SignalR</a:t>
            </a:r>
            <a:r>
              <a:rPr lang="en-US" sz="2600" dirty="0"/>
              <a:t> was brought into the ASP.NET project and released as part of ASP.NET in 2013. </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err="1"/>
              <a:t>SignalR</a:t>
            </a:r>
            <a:r>
              <a:rPr lang="en-US" sz="2600" dirty="0"/>
              <a:t> was set up to solve real-time messaging for the Web problem and provide easy support for real-time capabilities on the ASP.NET stack by creating server- and client-side libraries that abstract away the complications of these technologies. </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spTree>
    <p:extLst>
      <p:ext uri="{BB962C8B-B14F-4D97-AF65-F5344CB8AC3E}">
        <p14:creationId xmlns:p14="http://schemas.microsoft.com/office/powerpoint/2010/main" val="1942865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3/14/2024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Features of </a:t>
            </a:r>
            <a:r>
              <a:rPr lang="en-US" sz="4000" b="1" dirty="0" err="1"/>
              <a:t>SignalR</a:t>
            </a:r>
            <a:r>
              <a:rPr lang="en-US" sz="4000" b="1" dirty="0"/>
              <a:t> for ASP.NET Core</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5386090"/>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err="1"/>
              <a:t>SignalR</a:t>
            </a:r>
            <a:r>
              <a:rPr lang="en-US" sz="2600" dirty="0"/>
              <a:t> provides an API for creating server-to-client remote procedure calls (RPC). The RPCs call JavaScript functions on clients from server-side .NET Core code.</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Handles connection management automatically.</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Sends messages to all connected clients simultaneously. For example, a chat room.</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Sends messages to specific clients or groups of clients.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Scales to handle increasing traffic.</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spTree>
    <p:extLst>
      <p:ext uri="{BB962C8B-B14F-4D97-AF65-F5344CB8AC3E}">
        <p14:creationId xmlns:p14="http://schemas.microsoft.com/office/powerpoint/2010/main" val="650997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3/14/2024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err="1"/>
              <a:t>SignalR</a:t>
            </a:r>
            <a:r>
              <a:rPr lang="en-US" sz="4000" b="1" dirty="0"/>
              <a:t> high-level architecture </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2400657"/>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The ASP.NET Core </a:t>
            </a:r>
            <a:r>
              <a:rPr lang="en-US" sz="2600" dirty="0" err="1"/>
              <a:t>SignalR</a:t>
            </a:r>
            <a:r>
              <a:rPr lang="en-US" sz="2600" dirty="0"/>
              <a:t> high-level architecture  </a:t>
            </a:r>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6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600"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6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600" dirty="0">
              <a:solidFill>
                <a:srgbClr val="111111"/>
              </a:solidFill>
              <a:latin typeface="+mj-lt"/>
            </a:endParaRPr>
          </a:p>
        </p:txBody>
      </p:sp>
      <p:pic>
        <p:nvPicPr>
          <p:cNvPr id="5" name="Picture 4"/>
          <p:cNvPicPr>
            <a:picLocks noChangeAspect="1"/>
          </p:cNvPicPr>
          <p:nvPr/>
        </p:nvPicPr>
        <p:blipFill>
          <a:blip r:embed="rId3"/>
          <a:stretch>
            <a:fillRect/>
          </a:stretch>
        </p:blipFill>
        <p:spPr>
          <a:xfrm>
            <a:off x="3781590" y="2084661"/>
            <a:ext cx="4353418" cy="3773452"/>
          </a:xfrm>
          <a:prstGeom prst="rect">
            <a:avLst/>
          </a:prstGeom>
        </p:spPr>
      </p:pic>
    </p:spTree>
    <p:extLst>
      <p:ext uri="{BB962C8B-B14F-4D97-AF65-F5344CB8AC3E}">
        <p14:creationId xmlns:p14="http://schemas.microsoft.com/office/powerpoint/2010/main" val="2437569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3/14/2024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err="1"/>
              <a:t>SignalR</a:t>
            </a:r>
            <a:r>
              <a:rPr lang="en-US" sz="4000" b="1" dirty="0"/>
              <a:t> Connections</a:t>
            </a:r>
            <a:r>
              <a:rPr lang="en-US" sz="3600" b="1" dirty="0"/>
              <a:t> </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3077766"/>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 “</a:t>
            </a:r>
            <a:r>
              <a:rPr lang="en-US" sz="2600" dirty="0" err="1"/>
              <a:t>SignalR</a:t>
            </a:r>
            <a:r>
              <a:rPr lang="en-US" sz="2600" dirty="0"/>
              <a:t> supports "server push" functionality, in which server code can call out to client code in the browser using Remote Procedure Calls (RPC), rather than the request-response model common on the web today.</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pic>
        <p:nvPicPr>
          <p:cNvPr id="2" name="Picture 1"/>
          <p:cNvPicPr>
            <a:picLocks noChangeAspect="1"/>
          </p:cNvPicPr>
          <p:nvPr/>
        </p:nvPicPr>
        <p:blipFill>
          <a:blip r:embed="rId3"/>
          <a:stretch>
            <a:fillRect/>
          </a:stretch>
        </p:blipFill>
        <p:spPr>
          <a:xfrm>
            <a:off x="6215370" y="3091595"/>
            <a:ext cx="5681662" cy="2945547"/>
          </a:xfrm>
          <a:prstGeom prst="rect">
            <a:avLst/>
          </a:prstGeom>
        </p:spPr>
      </p:pic>
      <p:pic>
        <p:nvPicPr>
          <p:cNvPr id="5" name="Picture 4"/>
          <p:cNvPicPr>
            <a:picLocks noChangeAspect="1"/>
          </p:cNvPicPr>
          <p:nvPr/>
        </p:nvPicPr>
        <p:blipFill>
          <a:blip r:embed="rId4"/>
          <a:stretch>
            <a:fillRect/>
          </a:stretch>
        </p:blipFill>
        <p:spPr>
          <a:xfrm>
            <a:off x="579209" y="3263318"/>
            <a:ext cx="5056953" cy="2410937"/>
          </a:xfrm>
          <a:prstGeom prst="rect">
            <a:avLst/>
          </a:prstGeom>
        </p:spPr>
      </p:pic>
    </p:spTree>
    <p:extLst>
      <p:ext uri="{BB962C8B-B14F-4D97-AF65-F5344CB8AC3E}">
        <p14:creationId xmlns:p14="http://schemas.microsoft.com/office/powerpoint/2010/main" val="18091575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18485</TotalTime>
  <Words>2705</Words>
  <Application>Microsoft Office PowerPoint</Application>
  <PresentationFormat>Widescreen</PresentationFormat>
  <Paragraphs>459</Paragraphs>
  <Slides>52</Slides>
  <Notes>50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Calibri</vt:lpstr>
      <vt:lpstr>Consolas</vt:lpstr>
      <vt:lpstr>Times New Roman</vt:lpstr>
      <vt:lpstr>Wingdings</vt:lpstr>
      <vt:lpstr>Office Theme</vt:lpstr>
      <vt:lpstr>Real-Time Communication with SignalR </vt:lpstr>
      <vt:lpstr>Objectives </vt:lpstr>
      <vt:lpstr>Real Time Web Applications - 1</vt:lpstr>
      <vt:lpstr>Real Time Web Applications - 2</vt:lpstr>
      <vt:lpstr>Introducing SignalR </vt:lpstr>
      <vt:lpstr>History of SignalR </vt:lpstr>
      <vt:lpstr>Features of SignalR for ASP.NET Core</vt:lpstr>
      <vt:lpstr>SignalR high-level architecture </vt:lpstr>
      <vt:lpstr>SignalR Connections </vt:lpstr>
      <vt:lpstr>Transports</vt:lpstr>
      <vt:lpstr>Hubs - 1</vt:lpstr>
      <vt:lpstr>Hubs - 2</vt:lpstr>
      <vt:lpstr>Hubs - 3</vt:lpstr>
      <vt:lpstr>Use hubs in SignalR for ASP.NET Core</vt:lpstr>
      <vt:lpstr>Create and use hubs</vt:lpstr>
      <vt:lpstr>Configure SignalR hubs</vt:lpstr>
      <vt:lpstr>The Context object - 1</vt:lpstr>
      <vt:lpstr>The Context object - 2</vt:lpstr>
      <vt:lpstr>The Clients object - 1</vt:lpstr>
      <vt:lpstr>The Clients object - 2</vt:lpstr>
      <vt:lpstr>Send messages to clients</vt:lpstr>
      <vt:lpstr>Strongly typed hubs</vt:lpstr>
      <vt:lpstr>Change the name of a hub method</vt:lpstr>
      <vt:lpstr>Handle events for a connection - 1</vt:lpstr>
      <vt:lpstr>Handle events for a connection - 2</vt:lpstr>
      <vt:lpstr>Handle errors</vt:lpstr>
      <vt:lpstr>Hub filters - 1</vt:lpstr>
      <vt:lpstr>Hub filters - 2</vt:lpstr>
      <vt:lpstr>Hub filters - 3</vt:lpstr>
      <vt:lpstr>Hub filters - 4</vt:lpstr>
      <vt:lpstr>Hub filters - 5</vt:lpstr>
      <vt:lpstr>Simple Chat with SignalR </vt:lpstr>
      <vt:lpstr>Create simple chat with ASP.NET Core SignalR</vt:lpstr>
      <vt:lpstr>Step 1. Create a web project.</vt:lpstr>
      <vt:lpstr>Step 2. Add the SignalR client library.</vt:lpstr>
      <vt:lpstr>Step 3. Create a SignalR hub.</vt:lpstr>
      <vt:lpstr>Step 4. Configure the project to use SignalR.</vt:lpstr>
      <vt:lpstr>Step 5. Add code that sends messages </vt:lpstr>
      <vt:lpstr>Step 6. Run application</vt:lpstr>
      <vt:lpstr>Create an application with Entity Framework and SignalR </vt:lpstr>
      <vt:lpstr>Entity Framework combined with SignalR</vt:lpstr>
      <vt:lpstr>Step 1. Create Project</vt:lpstr>
      <vt:lpstr>Step 2. Work with Entity Framework </vt:lpstr>
      <vt:lpstr>Step 2. Work with Entity Framework - 2 </vt:lpstr>
      <vt:lpstr>Step 3. Create SignalR Hub and configure</vt:lpstr>
      <vt:lpstr>Step 4. CRUD functions with SignalR - 1</vt:lpstr>
      <vt:lpstr>Step 4. CRUD functions with SignalR - 2</vt:lpstr>
      <vt:lpstr>Step 4. CRUD functions with SignalR - 3</vt:lpstr>
      <vt:lpstr>Step 5. Build and run Project. Test all actions </vt:lpstr>
      <vt:lpstr>Summary</vt:lpstr>
      <vt:lpstr>Discuss</vt:lpstr>
      <vt:lpstr>Discuss – cont’d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Communication</dc:title>
  <dc:creator>Thanh Van</dc:creator>
  <cp:lastModifiedBy>Quang Le Thien Nhat</cp:lastModifiedBy>
  <cp:revision>731</cp:revision>
  <dcterms:created xsi:type="dcterms:W3CDTF">2021-01-25T08:25:31Z</dcterms:created>
  <dcterms:modified xsi:type="dcterms:W3CDTF">2024-03-14T00:17:46Z</dcterms:modified>
</cp:coreProperties>
</file>