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3" roundtripDataSignature="AMtx7miHgkCosRKQrSYIWYov6hP/eOCu+A=="/>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0C58B68-BB23-4DE2-AFB6-1BAB502FD1D2}">
  <a:tblStyle styleId="{10C58B68-BB23-4DE2-AFB6-1BAB502FD1D2}" styleName="Table_0">
    <a:wholeTbl>
      <a:tcTxStyle b="off" i="off">
        <a:font>
          <a:latin typeface="Arial"/>
          <a:ea typeface="Arial"/>
          <a:cs typeface="Arial"/>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Arial"/>
          <a:ea typeface="Arial"/>
          <a:cs typeface="Arial"/>
        </a:font>
        <a:schemeClr val="lt1"/>
      </a:tcTxStyle>
      <a:tcStyle>
        <a:tcBdr/>
        <a:fill>
          <a:solidFill>
            <a:schemeClr val="accent1"/>
          </a:solidFill>
        </a:fill>
      </a:tcStyle>
    </a:lastCol>
    <a:firstCol>
      <a:tcTxStyle b="on" i="off">
        <a:font>
          <a:latin typeface="Arial"/>
          <a:ea typeface="Arial"/>
          <a:cs typeface="Arial"/>
        </a:font>
        <a:schemeClr val="lt1"/>
      </a:tcTxStyle>
      <a:tcStyle>
        <a:tcBdr/>
        <a:fill>
          <a:solidFill>
            <a:schemeClr val="accent1"/>
          </a:solidFill>
        </a:fill>
      </a:tcStyle>
    </a:firstCol>
    <a:lastRow>
      <a:tcTxStyle b="on" i="off">
        <a:font>
          <a:latin typeface="Arial"/>
          <a:ea typeface="Arial"/>
          <a:cs typeface="Arial"/>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Arial"/>
          <a:ea typeface="Arial"/>
          <a:cs typeface="Arial"/>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21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9" name="Google Shape;89;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0" name="Google Shape;90;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0" name="Google Shape;170;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4" name="Google Shape;194;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1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4" name="Google Shape;2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p1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8" name="Google Shape;258;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p1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6" name="Google Shape;276;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5"/>
        <p:cNvGrpSpPr/>
        <p:nvPr/>
      </p:nvGrpSpPr>
      <p:grpSpPr>
        <a:xfrm>
          <a:off x="0" y="0"/>
          <a:ext cx="0" cy="0"/>
          <a:chOff x="0" y="0"/>
          <a:chExt cx="0" cy="0"/>
        </a:xfrm>
      </p:grpSpPr>
      <p:sp>
        <p:nvSpPr>
          <p:cNvPr id="296" name="Google Shape;296;p1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7" name="Google Shape;297;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5" name="Google Shape;95;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 name="Google Shape;96;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0" name="Google Shape;310;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1" name="Google Shape;321;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9" name="Google Shape;32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2" name="Google Shape;352;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63" name="Google Shape;363;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2"/>
        <p:cNvGrpSpPr/>
        <p:nvPr/>
      </p:nvGrpSpPr>
      <p:grpSpPr>
        <a:xfrm>
          <a:off x="0" y="0"/>
          <a:ext cx="0" cy="0"/>
          <a:chOff x="0" y="0"/>
          <a:chExt cx="0" cy="0"/>
        </a:xfrm>
      </p:grpSpPr>
      <p:sp>
        <p:nvSpPr>
          <p:cNvPr id="373" name="Google Shape;373;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74" name="Google Shape;374;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0"/>
        <p:cNvGrpSpPr/>
        <p:nvPr/>
      </p:nvGrpSpPr>
      <p:grpSpPr>
        <a:xfrm>
          <a:off x="0" y="0"/>
          <a:ext cx="0" cy="0"/>
          <a:chOff x="0" y="0"/>
          <a:chExt cx="0" cy="0"/>
        </a:xfrm>
      </p:grpSpPr>
      <p:sp>
        <p:nvSpPr>
          <p:cNvPr id="381" name="Google Shape;381;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2" name="Google Shape;382;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p2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0" name="Google Shape;390;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6"/>
        <p:cNvGrpSpPr/>
        <p:nvPr/>
      </p:nvGrpSpPr>
      <p:grpSpPr>
        <a:xfrm>
          <a:off x="0" y="0"/>
          <a:ext cx="0" cy="0"/>
          <a:chOff x="0" y="0"/>
          <a:chExt cx="0" cy="0"/>
        </a:xfrm>
      </p:grpSpPr>
      <p:sp>
        <p:nvSpPr>
          <p:cNvPr id="397" name="Google Shape;397;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8" name="Google Shape;398;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3" name="Google Shape;40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5" name="Google Shape;105;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24" name="Google Shape;424;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p3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33" name="Google Shape;433;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3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45" name="Google Shape;445;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56" name="Google Shape;45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5" name="Google Shape;465;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3"/>
        <p:cNvGrpSpPr/>
        <p:nvPr/>
      </p:nvGrpSpPr>
      <p:grpSpPr>
        <a:xfrm>
          <a:off x="0" y="0"/>
          <a:ext cx="0" cy="0"/>
          <a:chOff x="0" y="0"/>
          <a:chExt cx="0" cy="0"/>
        </a:xfrm>
      </p:grpSpPr>
      <p:sp>
        <p:nvSpPr>
          <p:cNvPr id="474" name="Google Shape;474;p3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5" name="Google Shape;475;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3" name="Google Shape;483;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6"/>
        <p:cNvGrpSpPr/>
        <p:nvPr/>
      </p:nvGrpSpPr>
      <p:grpSpPr>
        <a:xfrm>
          <a:off x="0" y="0"/>
          <a:ext cx="0" cy="0"/>
          <a:chOff x="0" y="0"/>
          <a:chExt cx="0" cy="0"/>
        </a:xfrm>
      </p:grpSpPr>
      <p:sp>
        <p:nvSpPr>
          <p:cNvPr id="497" name="Google Shape;497;p3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498" name="Google Shape;498;p3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0" name="Google Shape;11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1" name="Google Shape;11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0" name="Google Shape;120;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8" name="Google Shape;128;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7" name="Google Shape;137;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8" name="Google Shape;138;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9"/>
          <p:cNvSpPr txBox="1">
            <a:spLocks noGrp="1"/>
          </p:cNvSpPr>
          <p:nvPr>
            <p:ph type="ctrTitle"/>
          </p:nvPr>
        </p:nvSpPr>
        <p:spPr>
          <a:xfrm>
            <a:off x="1524000" y="1988598"/>
            <a:ext cx="9144000" cy="1521364"/>
          </a:xfrm>
          <a:prstGeom prst="rect">
            <a:avLst/>
          </a:prstGeom>
          <a:solidFill>
            <a:schemeClr val="accent2"/>
          </a:solid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9"/>
          <p:cNvSpPr txBox="1">
            <a:spLocks noGrp="1"/>
          </p:cNvSpPr>
          <p:nvPr>
            <p:ph type="subTitle" idx="1"/>
          </p:nvPr>
        </p:nvSpPr>
        <p:spPr>
          <a:xfrm>
            <a:off x="1524000" y="3602038"/>
            <a:ext cx="9144000" cy="1227414"/>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39"/>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19" name="Google Shape;19;p39"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5"/>
        <p:cNvGrpSpPr/>
        <p:nvPr/>
      </p:nvGrpSpPr>
      <p:grpSpPr>
        <a:xfrm>
          <a:off x="0" y="0"/>
          <a:ext cx="0" cy="0"/>
          <a:chOff x="0" y="0"/>
          <a:chExt cx="0" cy="0"/>
        </a:xfrm>
      </p:grpSpPr>
      <p:sp>
        <p:nvSpPr>
          <p:cNvPr id="76" name="Google Shape;76;p4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7" name="Google Shape;77;p4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8" name="Google Shape;78;p4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4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4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1"/>
        <p:cNvGrpSpPr/>
        <p:nvPr/>
      </p:nvGrpSpPr>
      <p:grpSpPr>
        <a:xfrm>
          <a:off x="0" y="0"/>
          <a:ext cx="0" cy="0"/>
          <a:chOff x="0" y="0"/>
          <a:chExt cx="0" cy="0"/>
        </a:xfrm>
      </p:grpSpPr>
      <p:sp>
        <p:nvSpPr>
          <p:cNvPr id="82" name="Google Shape;82;p4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4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4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4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4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0"/>
          <p:cNvSpPr txBox="1"/>
          <p:nvPr/>
        </p:nvSpPr>
        <p:spPr>
          <a:xfrm>
            <a:off x="0" y="6461294"/>
            <a:ext cx="12192000" cy="403934"/>
          </a:xfrm>
          <a:prstGeom prst="rect">
            <a:avLst/>
          </a:prstGeom>
          <a:solidFill>
            <a:schemeClr val="accent2"/>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sp>
        <p:nvSpPr>
          <p:cNvPr id="23" name="Google Shape;23;p40"/>
          <p:cNvSpPr txBox="1">
            <a:spLocks noGrp="1"/>
          </p:cNvSpPr>
          <p:nvPr>
            <p:ph type="title"/>
          </p:nvPr>
        </p:nvSpPr>
        <p:spPr>
          <a:xfrm>
            <a:off x="838200" y="620209"/>
            <a:ext cx="10515600" cy="575433"/>
          </a:xfrm>
          <a:prstGeom prst="rect">
            <a:avLst/>
          </a:prstGeom>
          <a:solidFill>
            <a:schemeClr val="lt1"/>
          </a:solid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4" name="Google Shape;24;p40"/>
          <p:cNvSpPr txBox="1">
            <a:spLocks noGrp="1"/>
          </p:cNvSpPr>
          <p:nvPr>
            <p:ph type="body" idx="1"/>
          </p:nvPr>
        </p:nvSpPr>
        <p:spPr>
          <a:xfrm>
            <a:off x="838200" y="1535811"/>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a:solidFill>
                  <a:schemeClr val="dk1"/>
                </a:solidFill>
                <a:latin typeface="Arial"/>
                <a:ea typeface="Arial"/>
                <a:cs typeface="Arial"/>
                <a:sym typeface="Arial"/>
              </a:defRPr>
            </a:lvl1pPr>
            <a:lvl2pPr marL="0" lvl="1" indent="0" algn="r">
              <a:spcBef>
                <a:spcPts val="0"/>
              </a:spcBef>
              <a:buNone/>
              <a:defRPr sz="1200">
                <a:solidFill>
                  <a:schemeClr val="dk1"/>
                </a:solidFill>
                <a:latin typeface="Arial"/>
                <a:ea typeface="Arial"/>
                <a:cs typeface="Arial"/>
                <a:sym typeface="Arial"/>
              </a:defRPr>
            </a:lvl2pPr>
            <a:lvl3pPr marL="0" lvl="2" indent="0" algn="r">
              <a:spcBef>
                <a:spcPts val="0"/>
              </a:spcBef>
              <a:buNone/>
              <a:defRPr sz="1200">
                <a:solidFill>
                  <a:schemeClr val="dk1"/>
                </a:solidFill>
                <a:latin typeface="Arial"/>
                <a:ea typeface="Arial"/>
                <a:cs typeface="Arial"/>
                <a:sym typeface="Arial"/>
              </a:defRPr>
            </a:lvl3pPr>
            <a:lvl4pPr marL="0" lvl="3" indent="0" algn="r">
              <a:spcBef>
                <a:spcPts val="0"/>
              </a:spcBef>
              <a:buNone/>
              <a:defRPr sz="1200">
                <a:solidFill>
                  <a:schemeClr val="dk1"/>
                </a:solidFill>
                <a:latin typeface="Arial"/>
                <a:ea typeface="Arial"/>
                <a:cs typeface="Arial"/>
                <a:sym typeface="Arial"/>
              </a:defRPr>
            </a:lvl4pPr>
            <a:lvl5pPr marL="0" lvl="4" indent="0" algn="r">
              <a:spcBef>
                <a:spcPts val="0"/>
              </a:spcBef>
              <a:buNone/>
              <a:defRPr sz="1200">
                <a:solidFill>
                  <a:schemeClr val="dk1"/>
                </a:solidFill>
                <a:latin typeface="Arial"/>
                <a:ea typeface="Arial"/>
                <a:cs typeface="Arial"/>
                <a:sym typeface="Arial"/>
              </a:defRPr>
            </a:lvl5pPr>
            <a:lvl6pPr marL="0" lvl="5" indent="0" algn="r">
              <a:spcBef>
                <a:spcPts val="0"/>
              </a:spcBef>
              <a:buNone/>
              <a:defRPr sz="1200">
                <a:solidFill>
                  <a:schemeClr val="dk1"/>
                </a:solidFill>
                <a:latin typeface="Arial"/>
                <a:ea typeface="Arial"/>
                <a:cs typeface="Arial"/>
                <a:sym typeface="Arial"/>
              </a:defRPr>
            </a:lvl6pPr>
            <a:lvl7pPr marL="0" lvl="6" indent="0" algn="r">
              <a:spcBef>
                <a:spcPts val="0"/>
              </a:spcBef>
              <a:buNone/>
              <a:defRPr sz="1200">
                <a:solidFill>
                  <a:schemeClr val="dk1"/>
                </a:solidFill>
                <a:latin typeface="Arial"/>
                <a:ea typeface="Arial"/>
                <a:cs typeface="Arial"/>
                <a:sym typeface="Arial"/>
              </a:defRPr>
            </a:lvl7pPr>
            <a:lvl8pPr marL="0" lvl="7" indent="0" algn="r">
              <a:spcBef>
                <a:spcPts val="0"/>
              </a:spcBef>
              <a:buNone/>
              <a:defRPr sz="1200">
                <a:solidFill>
                  <a:schemeClr val="dk1"/>
                </a:solidFill>
                <a:latin typeface="Arial"/>
                <a:ea typeface="Arial"/>
                <a:cs typeface="Arial"/>
                <a:sym typeface="Arial"/>
              </a:defRPr>
            </a:lvl8pPr>
            <a:lvl9pPr marL="0" lvl="8" indent="0" algn="r">
              <a:spcBef>
                <a:spcPts val="0"/>
              </a:spcBef>
              <a:buNone/>
              <a:defRPr sz="1200">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7" name="Google Shape;27;p40"/>
          <p:cNvSpPr txBox="1"/>
          <p:nvPr/>
        </p:nvSpPr>
        <p:spPr>
          <a:xfrm>
            <a:off x="1" y="600803"/>
            <a:ext cx="207390" cy="973473"/>
          </a:xfrm>
          <a:prstGeom prst="rect">
            <a:avLst/>
          </a:prstGeom>
          <a:solidFill>
            <a:srgbClr val="F4AF80"/>
          </a:solid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Arial"/>
              <a:ea typeface="Arial"/>
              <a:cs typeface="Arial"/>
              <a:sym typeface="Arial"/>
            </a:endParaRPr>
          </a:p>
        </p:txBody>
      </p:sp>
      <p:pic>
        <p:nvPicPr>
          <p:cNvPr id="28" name="Google Shape;28;p40" descr="NET Exceptions - System.Data.ObjectNotFoundException"/>
          <p:cNvPicPr preferRelativeResize="0"/>
          <p:nvPr/>
        </p:nvPicPr>
        <p:blipFill rotWithShape="1">
          <a:blip r:embed="rId2">
            <a:alphaModFix/>
          </a:blip>
          <a:srcRect/>
          <a:stretch/>
        </p:blipFill>
        <p:spPr>
          <a:xfrm>
            <a:off x="10277178" y="0"/>
            <a:ext cx="1953088" cy="781235"/>
          </a:xfrm>
          <a:prstGeom prst="rect">
            <a:avLst/>
          </a:prstGeom>
          <a:noFill/>
          <a:ln>
            <a:noFill/>
          </a:ln>
        </p:spPr>
      </p:pic>
      <p:pic>
        <p:nvPicPr>
          <p:cNvPr id="29" name="Google Shape;29;p40"/>
          <p:cNvPicPr preferRelativeResize="0"/>
          <p:nvPr/>
        </p:nvPicPr>
        <p:blipFill rotWithShape="1">
          <a:blip r:embed="rId3">
            <a:alphaModFix/>
          </a:blip>
          <a:srcRect/>
          <a:stretch/>
        </p:blipFill>
        <p:spPr>
          <a:xfrm>
            <a:off x="952500" y="23739"/>
            <a:ext cx="932002" cy="5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30"/>
        <p:cNvGrpSpPr/>
        <p:nvPr/>
      </p:nvGrpSpPr>
      <p:grpSpPr>
        <a:xfrm>
          <a:off x="0" y="0"/>
          <a:ext cx="0" cy="0"/>
          <a:chOff x="0" y="0"/>
          <a:chExt cx="0" cy="0"/>
        </a:xfrm>
      </p:grpSpPr>
      <p:sp>
        <p:nvSpPr>
          <p:cNvPr id="31" name="Google Shape;31;p4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Arial"/>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 name="Google Shape;32;p4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3" name="Google Shape;33;p4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4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4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6"/>
        <p:cNvGrpSpPr/>
        <p:nvPr/>
      </p:nvGrpSpPr>
      <p:grpSpPr>
        <a:xfrm>
          <a:off x="0" y="0"/>
          <a:ext cx="0" cy="0"/>
          <a:chOff x="0" y="0"/>
          <a:chExt cx="0" cy="0"/>
        </a:xfrm>
      </p:grpSpPr>
      <p:sp>
        <p:nvSpPr>
          <p:cNvPr id="37" name="Google Shape;37;p4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4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4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4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4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4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3"/>
        <p:cNvGrpSpPr/>
        <p:nvPr/>
      </p:nvGrpSpPr>
      <p:grpSpPr>
        <a:xfrm>
          <a:off x="0" y="0"/>
          <a:ext cx="0" cy="0"/>
          <a:chOff x="0" y="0"/>
          <a:chExt cx="0" cy="0"/>
        </a:xfrm>
      </p:grpSpPr>
      <p:sp>
        <p:nvSpPr>
          <p:cNvPr id="44" name="Google Shape;44;p4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4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6" name="Google Shape;46;p4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4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8" name="Google Shape;48;p4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9" name="Google Shape;49;p4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4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4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52"/>
        <p:cNvGrpSpPr/>
        <p:nvPr/>
      </p:nvGrpSpPr>
      <p:grpSpPr>
        <a:xfrm>
          <a:off x="0" y="0"/>
          <a:ext cx="0" cy="0"/>
          <a:chOff x="0" y="0"/>
          <a:chExt cx="0" cy="0"/>
        </a:xfrm>
      </p:grpSpPr>
      <p:sp>
        <p:nvSpPr>
          <p:cNvPr id="53" name="Google Shape;53;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4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5" name="Google Shape;55;p4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4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7"/>
        <p:cNvGrpSpPr/>
        <p:nvPr/>
      </p:nvGrpSpPr>
      <p:grpSpPr>
        <a:xfrm>
          <a:off x="0" y="0"/>
          <a:ext cx="0" cy="0"/>
          <a:chOff x="0" y="0"/>
          <a:chExt cx="0" cy="0"/>
        </a:xfrm>
      </p:grpSpPr>
      <p:sp>
        <p:nvSpPr>
          <p:cNvPr id="58" name="Google Shape;58;p4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4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4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1"/>
        <p:cNvGrpSpPr/>
        <p:nvPr/>
      </p:nvGrpSpPr>
      <p:grpSpPr>
        <a:xfrm>
          <a:off x="0" y="0"/>
          <a:ext cx="0" cy="0"/>
          <a:chOff x="0" y="0"/>
          <a:chExt cx="0" cy="0"/>
        </a:xfrm>
      </p:grpSpPr>
      <p:sp>
        <p:nvSpPr>
          <p:cNvPr id="62" name="Google Shape;62;p4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4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4" name="Google Shape;64;p4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4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4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4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8"/>
        <p:cNvGrpSpPr/>
        <p:nvPr/>
      </p:nvGrpSpPr>
      <p:grpSpPr>
        <a:xfrm>
          <a:off x="0" y="0"/>
          <a:ext cx="0" cy="0"/>
          <a:chOff x="0" y="0"/>
          <a:chExt cx="0" cy="0"/>
        </a:xfrm>
      </p:grpSpPr>
      <p:sp>
        <p:nvSpPr>
          <p:cNvPr id="69" name="Google Shape;69;p4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Arial"/>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47"/>
          <p:cNvSpPr>
            <a:spLocks noGrp="1"/>
          </p:cNvSpPr>
          <p:nvPr>
            <p:ph type="pic" idx="2"/>
          </p:nvPr>
        </p:nvSpPr>
        <p:spPr>
          <a:xfrm>
            <a:off x="5183188" y="987425"/>
            <a:ext cx="6172200" cy="4873625"/>
          </a:xfrm>
          <a:prstGeom prst="rect">
            <a:avLst/>
          </a:prstGeom>
          <a:noFill/>
          <a:ln>
            <a:noFill/>
          </a:ln>
        </p:spPr>
      </p:sp>
      <p:sp>
        <p:nvSpPr>
          <p:cNvPr id="71" name="Google Shape;71;p4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4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4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4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3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3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3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Arial"/>
                <a:ea typeface="Arial"/>
                <a:cs typeface="Arial"/>
                <a:sym typeface="Arial"/>
              </a:defRPr>
            </a:lvl1pPr>
            <a:lvl2pPr marL="0" marR="0" lvl="1" indent="0" algn="r" rtl="0">
              <a:spcBef>
                <a:spcPts val="0"/>
              </a:spcBef>
              <a:buNone/>
              <a:defRPr sz="1200" b="0" i="0" u="none" strike="noStrike" cap="none">
                <a:solidFill>
                  <a:srgbClr val="888888"/>
                </a:solidFill>
                <a:latin typeface="Arial"/>
                <a:ea typeface="Arial"/>
                <a:cs typeface="Arial"/>
                <a:sym typeface="Arial"/>
              </a:defRPr>
            </a:lvl2pPr>
            <a:lvl3pPr marL="0" marR="0" lvl="2" indent="0" algn="r" rtl="0">
              <a:spcBef>
                <a:spcPts val="0"/>
              </a:spcBef>
              <a:buNone/>
              <a:defRPr sz="1200" b="0" i="0" u="none" strike="noStrike" cap="none">
                <a:solidFill>
                  <a:srgbClr val="888888"/>
                </a:solidFill>
                <a:latin typeface="Arial"/>
                <a:ea typeface="Arial"/>
                <a:cs typeface="Arial"/>
                <a:sym typeface="Arial"/>
              </a:defRPr>
            </a:lvl3pPr>
            <a:lvl4pPr marL="0" marR="0" lvl="3" indent="0" algn="r" rtl="0">
              <a:spcBef>
                <a:spcPts val="0"/>
              </a:spcBef>
              <a:buNone/>
              <a:defRPr sz="1200" b="0" i="0" u="none" strike="noStrike" cap="none">
                <a:solidFill>
                  <a:srgbClr val="888888"/>
                </a:solidFill>
                <a:latin typeface="Arial"/>
                <a:ea typeface="Arial"/>
                <a:cs typeface="Arial"/>
                <a:sym typeface="Arial"/>
              </a:defRPr>
            </a:lvl4pPr>
            <a:lvl5pPr marL="0" marR="0" lvl="4" indent="0" algn="r" rtl="0">
              <a:spcBef>
                <a:spcPts val="0"/>
              </a:spcBef>
              <a:buNone/>
              <a:defRPr sz="1200" b="0" i="0" u="none" strike="noStrike" cap="none">
                <a:solidFill>
                  <a:srgbClr val="888888"/>
                </a:solidFill>
                <a:latin typeface="Arial"/>
                <a:ea typeface="Arial"/>
                <a:cs typeface="Arial"/>
                <a:sym typeface="Arial"/>
              </a:defRPr>
            </a:lvl5pPr>
            <a:lvl6pPr marL="0" marR="0" lvl="5" indent="0" algn="r" rtl="0">
              <a:spcBef>
                <a:spcPts val="0"/>
              </a:spcBef>
              <a:buNone/>
              <a:defRPr sz="1200" b="0" i="0" u="none" strike="noStrike" cap="none">
                <a:solidFill>
                  <a:srgbClr val="888888"/>
                </a:solidFill>
                <a:latin typeface="Arial"/>
                <a:ea typeface="Arial"/>
                <a:cs typeface="Arial"/>
                <a:sym typeface="Arial"/>
              </a:defRPr>
            </a:lvl6pPr>
            <a:lvl7pPr marL="0" marR="0" lvl="6" indent="0" algn="r" rtl="0">
              <a:spcBef>
                <a:spcPts val="0"/>
              </a:spcBef>
              <a:buNone/>
              <a:defRPr sz="1200" b="0" i="0" u="none" strike="noStrike" cap="none">
                <a:solidFill>
                  <a:srgbClr val="888888"/>
                </a:solidFill>
                <a:latin typeface="Arial"/>
                <a:ea typeface="Arial"/>
                <a:cs typeface="Arial"/>
                <a:sym typeface="Arial"/>
              </a:defRPr>
            </a:lvl7pPr>
            <a:lvl8pPr marL="0" marR="0" lvl="7" indent="0" algn="r" rtl="0">
              <a:spcBef>
                <a:spcPts val="0"/>
              </a:spcBef>
              <a:buNone/>
              <a:defRPr sz="1200" b="0" i="0" u="none" strike="noStrike" cap="none">
                <a:solidFill>
                  <a:srgbClr val="888888"/>
                </a:solidFill>
                <a:latin typeface="Arial"/>
                <a:ea typeface="Arial"/>
                <a:cs typeface="Arial"/>
                <a:sym typeface="Arial"/>
              </a:defRPr>
            </a:lvl8pPr>
            <a:lvl9pPr marL="0" marR="0" lvl="8" indent="0" algn="r" rtl="0">
              <a:spcBef>
                <a:spcPts val="0"/>
              </a:spcBef>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pn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2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image" Target="../media/image3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1.xml"/><Relationship Id="rId4" Type="http://schemas.openxmlformats.org/officeDocument/2006/relationships/image" Target="../media/image33.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3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txBox="1">
            <a:spLocks noGrp="1"/>
          </p:cNvSpPr>
          <p:nvPr>
            <p:ph type="ctrTitle"/>
          </p:nvPr>
        </p:nvSpPr>
        <p:spPr>
          <a:xfrm>
            <a:off x="501445" y="2241458"/>
            <a:ext cx="11218607"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 </a:t>
            </a:r>
            <a:r>
              <a:rPr lang="en-US" sz="4400" b="1">
                <a:solidFill>
                  <a:schemeClr val="accent2"/>
                </a:solidFill>
                <a:latin typeface="Arial"/>
                <a:ea typeface="Arial"/>
                <a:cs typeface="Arial"/>
                <a:sym typeface="Arial"/>
              </a:rPr>
              <a:t>Background Tasks with Worker Service</a:t>
            </a:r>
            <a:endParaRPr sz="4400" b="1">
              <a:solidFill>
                <a:schemeClr val="accen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0"/>
          <p:cNvSpPr txBox="1">
            <a:spLocks noGrp="1"/>
          </p:cNvSpPr>
          <p:nvPr>
            <p:ph type="ctrTitle"/>
          </p:nvPr>
        </p:nvSpPr>
        <p:spPr>
          <a:xfrm>
            <a:off x="831273" y="2241458"/>
            <a:ext cx="10640291"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 </a:t>
            </a:r>
            <a:r>
              <a:rPr lang="en-US" sz="4400" b="1">
                <a:solidFill>
                  <a:schemeClr val="accent2"/>
                </a:solidFill>
                <a:latin typeface="Arial"/>
                <a:ea typeface="Arial"/>
                <a:cs typeface="Arial"/>
                <a:sym typeface="Arial"/>
              </a:rPr>
              <a:t>Demo 01: Create a Worker Service using Visual Studio.NET</a:t>
            </a:r>
            <a:endParaRPr sz="4400" b="1">
              <a:solidFill>
                <a:schemeClr val="accent2"/>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178" name="Google Shape;178;p1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79" name="Google Shape;179;p11"/>
          <p:cNvSpPr/>
          <p:nvPr/>
        </p:nvSpPr>
        <p:spPr>
          <a:xfrm>
            <a:off x="291921" y="653465"/>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1. Open Visual Studio.NET , File | New | Project</a:t>
            </a:r>
            <a:endParaRPr/>
          </a:p>
        </p:txBody>
      </p:sp>
      <p:grpSp>
        <p:nvGrpSpPr>
          <p:cNvPr id="180" name="Google Shape;180;p11"/>
          <p:cNvGrpSpPr/>
          <p:nvPr/>
        </p:nvGrpSpPr>
        <p:grpSpPr>
          <a:xfrm>
            <a:off x="2091813" y="1164494"/>
            <a:ext cx="8853822" cy="5275800"/>
            <a:chOff x="2160637" y="1164494"/>
            <a:chExt cx="8853822" cy="5275800"/>
          </a:xfrm>
        </p:grpSpPr>
        <p:pic>
          <p:nvPicPr>
            <p:cNvPr id="181" name="Google Shape;181;p11"/>
            <p:cNvPicPr preferRelativeResize="0"/>
            <p:nvPr/>
          </p:nvPicPr>
          <p:blipFill rotWithShape="1">
            <a:blip r:embed="rId3">
              <a:alphaModFix/>
            </a:blip>
            <a:srcRect/>
            <a:stretch/>
          </p:blipFill>
          <p:spPr>
            <a:xfrm>
              <a:off x="2160637" y="1204900"/>
              <a:ext cx="7742591" cy="5235394"/>
            </a:xfrm>
            <a:prstGeom prst="rect">
              <a:avLst/>
            </a:prstGeom>
            <a:noFill/>
            <a:ln>
              <a:noFill/>
            </a:ln>
          </p:spPr>
        </p:pic>
        <p:sp>
          <p:nvSpPr>
            <p:cNvPr id="182" name="Google Shape;182;p11"/>
            <p:cNvSpPr/>
            <p:nvPr/>
          </p:nvSpPr>
          <p:spPr>
            <a:xfrm>
              <a:off x="4693519" y="1547085"/>
              <a:ext cx="1184988" cy="368408"/>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3" name="Google Shape;183;p11"/>
            <p:cNvSpPr/>
            <p:nvPr/>
          </p:nvSpPr>
          <p:spPr>
            <a:xfrm>
              <a:off x="6869861" y="1164494"/>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cxnSp>
          <p:nvCxnSpPr>
            <p:cNvPr id="184" name="Google Shape;184;p11"/>
            <p:cNvCxnSpPr/>
            <p:nvPr/>
          </p:nvCxnSpPr>
          <p:spPr>
            <a:xfrm flipH="1">
              <a:off x="5887438" y="1547085"/>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185" name="Google Shape;185;p11"/>
            <p:cNvSpPr/>
            <p:nvPr/>
          </p:nvSpPr>
          <p:spPr>
            <a:xfrm>
              <a:off x="10379977" y="5507444"/>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186" name="Google Shape;186;p11"/>
            <p:cNvCxnSpPr/>
            <p:nvPr/>
          </p:nvCxnSpPr>
          <p:spPr>
            <a:xfrm flipH="1">
              <a:off x="9397554" y="5890035"/>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grpSp>
        <p:nvGrpSpPr>
          <p:cNvPr id="187" name="Google Shape;187;p11"/>
          <p:cNvGrpSpPr/>
          <p:nvPr/>
        </p:nvGrpSpPr>
        <p:grpSpPr>
          <a:xfrm>
            <a:off x="4693519" y="1915493"/>
            <a:ext cx="5020946" cy="1448227"/>
            <a:chOff x="4693519" y="1915493"/>
            <a:chExt cx="5020946" cy="1448227"/>
          </a:xfrm>
        </p:grpSpPr>
        <p:sp>
          <p:nvSpPr>
            <p:cNvPr id="188" name="Google Shape;188;p11"/>
            <p:cNvSpPr/>
            <p:nvPr/>
          </p:nvSpPr>
          <p:spPr>
            <a:xfrm>
              <a:off x="4693519" y="2559807"/>
              <a:ext cx="3717870" cy="803913"/>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189" name="Google Shape;189;p11"/>
            <p:cNvSpPr/>
            <p:nvPr/>
          </p:nvSpPr>
          <p:spPr>
            <a:xfrm>
              <a:off x="9079983" y="1915493"/>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cxnSp>
          <p:nvCxnSpPr>
            <p:cNvPr id="190" name="Google Shape;190;p11"/>
            <p:cNvCxnSpPr/>
            <p:nvPr/>
          </p:nvCxnSpPr>
          <p:spPr>
            <a:xfrm flipH="1">
              <a:off x="8106491" y="2321624"/>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sp>
        <p:nvSpPr>
          <p:cNvPr id="191" name="Google Shape;191;p11"/>
          <p:cNvSpPr/>
          <p:nvPr/>
        </p:nvSpPr>
        <p:spPr>
          <a:xfrm>
            <a:off x="8856439" y="6124165"/>
            <a:ext cx="993156" cy="31612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1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197" name="Google Shape;197;p1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12</a:t>
            </a:fld>
            <a:endParaRPr/>
          </a:p>
        </p:txBody>
      </p:sp>
      <p:grpSp>
        <p:nvGrpSpPr>
          <p:cNvPr id="198" name="Google Shape;198;p12"/>
          <p:cNvGrpSpPr/>
          <p:nvPr/>
        </p:nvGrpSpPr>
        <p:grpSpPr>
          <a:xfrm>
            <a:off x="2112739" y="1215307"/>
            <a:ext cx="8803399" cy="5189670"/>
            <a:chOff x="2112739" y="1215307"/>
            <a:chExt cx="8803399" cy="5189670"/>
          </a:xfrm>
        </p:grpSpPr>
        <p:pic>
          <p:nvPicPr>
            <p:cNvPr id="199" name="Google Shape;199;p12"/>
            <p:cNvPicPr preferRelativeResize="0"/>
            <p:nvPr/>
          </p:nvPicPr>
          <p:blipFill rotWithShape="1">
            <a:blip r:embed="rId3">
              <a:alphaModFix/>
            </a:blip>
            <a:srcRect/>
            <a:stretch/>
          </p:blipFill>
          <p:spPr>
            <a:xfrm>
              <a:off x="2112739" y="1215307"/>
              <a:ext cx="7750212" cy="5189670"/>
            </a:xfrm>
            <a:prstGeom prst="rect">
              <a:avLst/>
            </a:prstGeom>
            <a:noFill/>
            <a:ln>
              <a:noFill/>
            </a:ln>
          </p:spPr>
        </p:pic>
        <p:sp>
          <p:nvSpPr>
            <p:cNvPr id="200" name="Google Shape;200;p12"/>
            <p:cNvSpPr/>
            <p:nvPr/>
          </p:nvSpPr>
          <p:spPr>
            <a:xfrm>
              <a:off x="8897784" y="6055375"/>
              <a:ext cx="993156" cy="31612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01" name="Google Shape;201;p12"/>
            <p:cNvGrpSpPr/>
            <p:nvPr/>
          </p:nvGrpSpPr>
          <p:grpSpPr>
            <a:xfrm>
              <a:off x="2112739" y="2039759"/>
              <a:ext cx="5325844" cy="1440856"/>
              <a:chOff x="4693519" y="2171132"/>
              <a:chExt cx="5325844" cy="1440856"/>
            </a:xfrm>
          </p:grpSpPr>
          <p:sp>
            <p:nvSpPr>
              <p:cNvPr id="202" name="Google Shape;202;p12"/>
              <p:cNvSpPr/>
              <p:nvPr/>
            </p:nvSpPr>
            <p:spPr>
              <a:xfrm>
                <a:off x="4693519" y="2559807"/>
                <a:ext cx="3717870" cy="1052181"/>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03" name="Google Shape;203;p12"/>
              <p:cNvSpPr/>
              <p:nvPr/>
            </p:nvSpPr>
            <p:spPr>
              <a:xfrm>
                <a:off x="9384881" y="2171132"/>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204" name="Google Shape;204;p12"/>
              <p:cNvCxnSpPr/>
              <p:nvPr/>
            </p:nvCxnSpPr>
            <p:spPr>
              <a:xfrm flipH="1">
                <a:off x="8411389" y="2577263"/>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sp>
          <p:nvSpPr>
            <p:cNvPr id="205" name="Google Shape;205;p12"/>
            <p:cNvSpPr/>
            <p:nvPr/>
          </p:nvSpPr>
          <p:spPr>
            <a:xfrm>
              <a:off x="10281656" y="5424646"/>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5</a:t>
              </a:r>
              <a:endParaRPr/>
            </a:p>
          </p:txBody>
        </p:sp>
        <p:cxnSp>
          <p:nvCxnSpPr>
            <p:cNvPr id="206" name="Google Shape;206;p12"/>
            <p:cNvCxnSpPr/>
            <p:nvPr/>
          </p:nvCxnSpPr>
          <p:spPr>
            <a:xfrm flipH="1">
              <a:off x="9299233" y="5807237"/>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sp>
        <p:nvSpPr>
          <p:cNvPr id="207" name="Google Shape;207;p12"/>
          <p:cNvSpPr/>
          <p:nvPr/>
        </p:nvSpPr>
        <p:spPr>
          <a:xfrm>
            <a:off x="291921" y="691128"/>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2. Fill out </a:t>
            </a:r>
            <a:r>
              <a:rPr lang="en-US" sz="2600" b="1" i="0" u="none" strike="noStrike" cap="none">
                <a:solidFill>
                  <a:schemeClr val="dk1"/>
                </a:solidFill>
                <a:latin typeface="Arial"/>
                <a:ea typeface="Arial"/>
                <a:cs typeface="Arial"/>
                <a:sym typeface="Arial"/>
              </a:rPr>
              <a:t>Project name</a:t>
            </a:r>
            <a:r>
              <a:rPr lang="en-US" sz="2600" b="0" i="0" u="none" strike="noStrike" cap="none">
                <a:solidFill>
                  <a:schemeClr val="dk1"/>
                </a:solidFill>
                <a:latin typeface="Arial"/>
                <a:ea typeface="Arial"/>
                <a:cs typeface="Arial"/>
                <a:sym typeface="Arial"/>
              </a:rPr>
              <a:t>: MyWPFApp and </a:t>
            </a:r>
            <a:r>
              <a:rPr lang="en-US" sz="2600" b="1" i="0" u="none" strike="noStrike" cap="none">
                <a:solidFill>
                  <a:schemeClr val="dk1"/>
                </a:solidFill>
                <a:latin typeface="Arial"/>
                <a:ea typeface="Arial"/>
                <a:cs typeface="Arial"/>
                <a:sym typeface="Arial"/>
              </a:rPr>
              <a:t>Location</a:t>
            </a:r>
            <a:r>
              <a:rPr lang="en-US" sz="2600" b="0" i="0" u="none" strike="noStrike" cap="none">
                <a:solidFill>
                  <a:schemeClr val="dk1"/>
                </a:solidFill>
                <a:latin typeface="Arial"/>
                <a:ea typeface="Arial"/>
                <a:cs typeface="Arial"/>
                <a:sym typeface="Arial"/>
              </a:rPr>
              <a:t> then click </a:t>
            </a:r>
            <a:r>
              <a:rPr lang="en-US" sz="2600" b="1" i="0" u="none" strike="noStrike" cap="none">
                <a:solidFill>
                  <a:schemeClr val="dk1"/>
                </a:solidFill>
                <a:latin typeface="Arial"/>
                <a:ea typeface="Arial"/>
                <a:cs typeface="Arial"/>
                <a:sym typeface="Arial"/>
              </a:rPr>
              <a:t>Next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213" name="Google Shape;213;p1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13</a:t>
            </a:fld>
            <a:endParaRPr/>
          </a:p>
        </p:txBody>
      </p:sp>
      <p:sp>
        <p:nvSpPr>
          <p:cNvPr id="214" name="Google Shape;214;p13"/>
          <p:cNvSpPr/>
          <p:nvPr/>
        </p:nvSpPr>
        <p:spPr>
          <a:xfrm>
            <a:off x="291921" y="705951"/>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3. Choose </a:t>
            </a:r>
            <a:r>
              <a:rPr lang="en-US" sz="2600" b="1" i="0" u="none" strike="noStrike" cap="none">
                <a:solidFill>
                  <a:schemeClr val="dk1"/>
                </a:solidFill>
                <a:latin typeface="Arial"/>
                <a:ea typeface="Arial"/>
                <a:cs typeface="Arial"/>
                <a:sym typeface="Arial"/>
              </a:rPr>
              <a:t>Target Framework</a:t>
            </a:r>
            <a:r>
              <a:rPr lang="en-US" sz="2600" b="0" i="0" u="none" strike="noStrike" cap="none">
                <a:solidFill>
                  <a:schemeClr val="dk1"/>
                </a:solidFill>
                <a:latin typeface="Arial"/>
                <a:ea typeface="Arial"/>
                <a:cs typeface="Arial"/>
                <a:sym typeface="Arial"/>
              </a:rPr>
              <a:t>: .NET 5.0 (Current) then click </a:t>
            </a:r>
            <a:r>
              <a:rPr lang="en-US" sz="2600" b="1" i="0" u="none" strike="noStrike" cap="none">
                <a:solidFill>
                  <a:schemeClr val="dk1"/>
                </a:solidFill>
                <a:latin typeface="Arial"/>
                <a:ea typeface="Arial"/>
                <a:cs typeface="Arial"/>
                <a:sym typeface="Arial"/>
              </a:rPr>
              <a:t>Create</a:t>
            </a:r>
            <a:endParaRPr/>
          </a:p>
        </p:txBody>
      </p:sp>
      <p:pic>
        <p:nvPicPr>
          <p:cNvPr id="215" name="Google Shape;215;p13"/>
          <p:cNvPicPr preferRelativeResize="0"/>
          <p:nvPr/>
        </p:nvPicPr>
        <p:blipFill rotWithShape="1">
          <a:blip r:embed="rId3">
            <a:alphaModFix/>
          </a:blip>
          <a:srcRect/>
          <a:stretch/>
        </p:blipFill>
        <p:spPr>
          <a:xfrm>
            <a:off x="2111476" y="1293259"/>
            <a:ext cx="7742591" cy="5151566"/>
          </a:xfrm>
          <a:prstGeom prst="rect">
            <a:avLst/>
          </a:prstGeom>
          <a:noFill/>
          <a:ln>
            <a:noFill/>
          </a:ln>
        </p:spPr>
      </p:pic>
      <p:sp>
        <p:nvSpPr>
          <p:cNvPr id="216" name="Google Shape;216;p13"/>
          <p:cNvSpPr/>
          <p:nvPr/>
        </p:nvSpPr>
        <p:spPr>
          <a:xfrm>
            <a:off x="8917450" y="6124200"/>
            <a:ext cx="993156" cy="31612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17" name="Google Shape;217;p13"/>
          <p:cNvSpPr/>
          <p:nvPr/>
        </p:nvSpPr>
        <p:spPr>
          <a:xfrm>
            <a:off x="10212832" y="5493471"/>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7</a:t>
            </a:r>
            <a:endParaRPr/>
          </a:p>
        </p:txBody>
      </p:sp>
      <p:cxnSp>
        <p:nvCxnSpPr>
          <p:cNvPr id="218" name="Google Shape;218;p13"/>
          <p:cNvCxnSpPr/>
          <p:nvPr/>
        </p:nvCxnSpPr>
        <p:spPr>
          <a:xfrm flipH="1">
            <a:off x="9230409" y="5876062"/>
            <a:ext cx="993156" cy="217980"/>
          </a:xfrm>
          <a:prstGeom prst="straightConnector1">
            <a:avLst/>
          </a:prstGeom>
          <a:noFill/>
          <a:ln w="19050" cap="flat" cmpd="sng">
            <a:solidFill>
              <a:schemeClr val="accent5"/>
            </a:solidFill>
            <a:prstDash val="solid"/>
            <a:miter lim="800000"/>
            <a:headEnd type="none" w="sm" len="sm"/>
            <a:tailEnd type="triangle" w="med" len="med"/>
          </a:ln>
        </p:spPr>
      </p:cxnSp>
      <p:sp>
        <p:nvSpPr>
          <p:cNvPr id="219" name="Google Shape;219;p13"/>
          <p:cNvSpPr/>
          <p:nvPr/>
        </p:nvSpPr>
        <p:spPr>
          <a:xfrm>
            <a:off x="2142234" y="2553700"/>
            <a:ext cx="3717870" cy="661450"/>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20" name="Google Shape;220;p13"/>
          <p:cNvSpPr/>
          <p:nvPr/>
        </p:nvSpPr>
        <p:spPr>
          <a:xfrm>
            <a:off x="6607454" y="1929045"/>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221" name="Google Shape;221;p13"/>
          <p:cNvCxnSpPr/>
          <p:nvPr/>
        </p:nvCxnSpPr>
        <p:spPr>
          <a:xfrm flipH="1">
            <a:off x="5633962" y="2315512"/>
            <a:ext cx="993156" cy="217980"/>
          </a:xfrm>
          <a:prstGeom prst="straightConnector1">
            <a:avLst/>
          </a:prstGeom>
          <a:noFill/>
          <a:ln w="19050" cap="flat" cmpd="sng">
            <a:solidFill>
              <a:schemeClr val="accent5"/>
            </a:solidFill>
            <a:prstDash val="solid"/>
            <a:miter lim="800000"/>
            <a:headEnd type="none" w="sm" len="sm"/>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1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227" name="Google Shape;227;p1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14</a:t>
            </a:fld>
            <a:endParaRPr/>
          </a:p>
        </p:txBody>
      </p:sp>
      <p:sp>
        <p:nvSpPr>
          <p:cNvPr id="228" name="Google Shape;228;p14"/>
          <p:cNvSpPr/>
          <p:nvPr/>
        </p:nvSpPr>
        <p:spPr>
          <a:xfrm>
            <a:off x="291921" y="705951"/>
            <a:ext cx="11608158"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4. Run the project</a:t>
            </a:r>
            <a:endParaRPr sz="2600" b="1" i="0" u="none" strike="noStrike" cap="none">
              <a:solidFill>
                <a:schemeClr val="dk1"/>
              </a:solidFill>
              <a:latin typeface="Arial"/>
              <a:ea typeface="Arial"/>
              <a:cs typeface="Arial"/>
              <a:sym typeface="Arial"/>
            </a:endParaRPr>
          </a:p>
        </p:txBody>
      </p:sp>
      <p:pic>
        <p:nvPicPr>
          <p:cNvPr id="229" name="Google Shape;229;p14"/>
          <p:cNvPicPr preferRelativeResize="0"/>
          <p:nvPr/>
        </p:nvPicPr>
        <p:blipFill rotWithShape="1">
          <a:blip r:embed="rId3">
            <a:alphaModFix/>
          </a:blip>
          <a:srcRect/>
          <a:stretch/>
        </p:blipFill>
        <p:spPr>
          <a:xfrm>
            <a:off x="7527322" y="1604567"/>
            <a:ext cx="4244938" cy="2337585"/>
          </a:xfrm>
          <a:prstGeom prst="rect">
            <a:avLst/>
          </a:prstGeom>
          <a:noFill/>
          <a:ln>
            <a:noFill/>
          </a:ln>
        </p:spPr>
      </p:pic>
      <p:pic>
        <p:nvPicPr>
          <p:cNvPr id="230" name="Google Shape;230;p14"/>
          <p:cNvPicPr preferRelativeResize="0"/>
          <p:nvPr/>
        </p:nvPicPr>
        <p:blipFill rotWithShape="1">
          <a:blip r:embed="rId4">
            <a:alphaModFix/>
          </a:blip>
          <a:srcRect/>
          <a:stretch/>
        </p:blipFill>
        <p:spPr>
          <a:xfrm>
            <a:off x="400076" y="1589784"/>
            <a:ext cx="6629400" cy="47244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5"/>
          <p:cNvSpPr txBox="1">
            <a:spLocks noGrp="1"/>
          </p:cNvSpPr>
          <p:nvPr>
            <p:ph type="ctrTitle"/>
          </p:nvPr>
        </p:nvSpPr>
        <p:spPr>
          <a:xfrm>
            <a:off x="831273" y="2241458"/>
            <a:ext cx="10640291"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 </a:t>
            </a:r>
            <a:r>
              <a:rPr lang="en-US" sz="4400" b="1">
                <a:solidFill>
                  <a:schemeClr val="accent2"/>
                </a:solidFill>
                <a:latin typeface="Arial"/>
                <a:ea typeface="Arial"/>
                <a:cs typeface="Arial"/>
                <a:sym typeface="Arial"/>
              </a:rPr>
              <a:t>Demo 02: Worker Service and Web API</a:t>
            </a:r>
            <a:endParaRPr sz="4400" b="1">
              <a:solidFill>
                <a:schemeClr val="accent2"/>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1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241" name="Google Shape;241;p1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16</a:t>
            </a:fld>
            <a:endParaRPr/>
          </a:p>
        </p:txBody>
      </p:sp>
      <p:sp>
        <p:nvSpPr>
          <p:cNvPr id="242" name="Google Shape;242;p16"/>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Worker Service Demo-02</a:t>
            </a:r>
            <a:endParaRPr sz="4000" b="1"/>
          </a:p>
        </p:txBody>
      </p:sp>
      <p:sp>
        <p:nvSpPr>
          <p:cNvPr id="243" name="Google Shape;243;p16"/>
          <p:cNvSpPr txBox="1"/>
          <p:nvPr/>
        </p:nvSpPr>
        <p:spPr>
          <a:xfrm>
            <a:off x="-67386" y="1344601"/>
            <a:ext cx="11933905" cy="892552"/>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Create a background task that use HttpClient to call a API service to retrieve the current exchange rate between various currencies, and print the result</a:t>
            </a:r>
            <a:endParaRPr/>
          </a:p>
        </p:txBody>
      </p:sp>
      <p:sp>
        <p:nvSpPr>
          <p:cNvPr id="244" name="Google Shape;244;p16"/>
          <p:cNvSpPr/>
          <p:nvPr/>
        </p:nvSpPr>
        <p:spPr>
          <a:xfrm>
            <a:off x="-96752" y="2132413"/>
            <a:ext cx="12190429" cy="769441"/>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200" b="0" i="0" u="none" strike="noStrike" cap="none">
                <a:solidFill>
                  <a:schemeClr val="dk1"/>
                </a:solidFill>
                <a:latin typeface="Arial"/>
                <a:ea typeface="Arial"/>
                <a:cs typeface="Arial"/>
                <a:sym typeface="Arial"/>
              </a:rPr>
              <a:t>1.Open the Visual Studio.NET then create ASP.NET Web API Project named </a:t>
            </a:r>
            <a:r>
              <a:rPr lang="en-US" sz="2200" b="1" i="0" u="none" strike="noStrike" cap="none">
                <a:solidFill>
                  <a:schemeClr val="dk1"/>
                </a:solidFill>
                <a:latin typeface="Arial"/>
                <a:ea typeface="Arial"/>
                <a:cs typeface="Arial"/>
                <a:sym typeface="Arial"/>
              </a:rPr>
              <a:t>E</a:t>
            </a:r>
            <a:r>
              <a:rPr lang="en-US" sz="2200" b="1" i="0" u="none" strike="noStrike" cap="none">
                <a:solidFill>
                  <a:srgbClr val="111111"/>
                </a:solidFill>
                <a:latin typeface="Arial"/>
                <a:ea typeface="Arial"/>
                <a:cs typeface="Arial"/>
                <a:sym typeface="Arial"/>
              </a:rPr>
              <a:t>xchangeRateService</a:t>
            </a:r>
            <a:endParaRPr sz="2200" b="1" i="0" u="none" strike="noStrike" cap="none">
              <a:solidFill>
                <a:schemeClr val="dk1"/>
              </a:solidFill>
              <a:latin typeface="Arial"/>
              <a:ea typeface="Arial"/>
              <a:cs typeface="Arial"/>
              <a:sym typeface="Arial"/>
            </a:endParaRPr>
          </a:p>
        </p:txBody>
      </p:sp>
      <p:grpSp>
        <p:nvGrpSpPr>
          <p:cNvPr id="245" name="Google Shape;245;p16"/>
          <p:cNvGrpSpPr/>
          <p:nvPr/>
        </p:nvGrpSpPr>
        <p:grpSpPr>
          <a:xfrm>
            <a:off x="2078791" y="2892034"/>
            <a:ext cx="7582557" cy="3568718"/>
            <a:chOff x="2078791" y="2892034"/>
            <a:chExt cx="7582557" cy="3568718"/>
          </a:xfrm>
        </p:grpSpPr>
        <p:pic>
          <p:nvPicPr>
            <p:cNvPr id="246" name="Google Shape;246;p16"/>
            <p:cNvPicPr preferRelativeResize="0"/>
            <p:nvPr/>
          </p:nvPicPr>
          <p:blipFill rotWithShape="1">
            <a:blip r:embed="rId3">
              <a:alphaModFix/>
            </a:blip>
            <a:srcRect/>
            <a:stretch/>
          </p:blipFill>
          <p:spPr>
            <a:xfrm>
              <a:off x="2078791" y="2892034"/>
              <a:ext cx="7582557" cy="3482642"/>
            </a:xfrm>
            <a:prstGeom prst="rect">
              <a:avLst/>
            </a:prstGeom>
            <a:noFill/>
            <a:ln>
              <a:noFill/>
            </a:ln>
          </p:spPr>
        </p:pic>
        <p:pic>
          <p:nvPicPr>
            <p:cNvPr id="247" name="Google Shape;247;p16"/>
            <p:cNvPicPr preferRelativeResize="0"/>
            <p:nvPr/>
          </p:nvPicPr>
          <p:blipFill rotWithShape="1">
            <a:blip r:embed="rId4">
              <a:alphaModFix/>
            </a:blip>
            <a:srcRect/>
            <a:stretch/>
          </p:blipFill>
          <p:spPr>
            <a:xfrm>
              <a:off x="8655421" y="6018754"/>
              <a:ext cx="1005927" cy="441998"/>
            </a:xfrm>
            <a:prstGeom prst="rect">
              <a:avLst/>
            </a:prstGeom>
            <a:noFill/>
            <a:ln>
              <a:noFill/>
            </a:ln>
          </p:spPr>
        </p:pic>
      </p:grpSp>
      <p:grpSp>
        <p:nvGrpSpPr>
          <p:cNvPr id="248" name="Google Shape;248;p16"/>
          <p:cNvGrpSpPr/>
          <p:nvPr/>
        </p:nvGrpSpPr>
        <p:grpSpPr>
          <a:xfrm>
            <a:off x="8852895" y="3924136"/>
            <a:ext cx="1616905" cy="600571"/>
            <a:chOff x="8686060" y="4903128"/>
            <a:chExt cx="1616905" cy="600571"/>
          </a:xfrm>
        </p:grpSpPr>
        <p:sp>
          <p:nvSpPr>
            <p:cNvPr id="249" name="Google Shape;249;p16"/>
            <p:cNvSpPr/>
            <p:nvPr/>
          </p:nvSpPr>
          <p:spPr>
            <a:xfrm>
              <a:off x="9668483" y="4903128"/>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1</a:t>
              </a:r>
              <a:endParaRPr/>
            </a:p>
          </p:txBody>
        </p:sp>
        <p:cxnSp>
          <p:nvCxnSpPr>
            <p:cNvPr id="250" name="Google Shape;250;p16"/>
            <p:cNvCxnSpPr/>
            <p:nvPr/>
          </p:nvCxnSpPr>
          <p:spPr>
            <a:xfrm flipH="1">
              <a:off x="8686060" y="5285719"/>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grpSp>
        <p:nvGrpSpPr>
          <p:cNvPr id="251" name="Google Shape;251;p16"/>
          <p:cNvGrpSpPr/>
          <p:nvPr/>
        </p:nvGrpSpPr>
        <p:grpSpPr>
          <a:xfrm>
            <a:off x="8677463" y="5607774"/>
            <a:ext cx="2600789" cy="802013"/>
            <a:chOff x="8677463" y="5607774"/>
            <a:chExt cx="2600789" cy="802013"/>
          </a:xfrm>
        </p:grpSpPr>
        <p:sp>
          <p:nvSpPr>
            <p:cNvPr id="252" name="Google Shape;252;p16"/>
            <p:cNvSpPr/>
            <p:nvPr/>
          </p:nvSpPr>
          <p:spPr>
            <a:xfrm>
              <a:off x="8677463" y="6076314"/>
              <a:ext cx="1005928" cy="333473"/>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53" name="Google Shape;253;p16"/>
            <p:cNvGrpSpPr/>
            <p:nvPr/>
          </p:nvGrpSpPr>
          <p:grpSpPr>
            <a:xfrm>
              <a:off x="9661347" y="5607774"/>
              <a:ext cx="1616905" cy="600571"/>
              <a:chOff x="9075826" y="4796684"/>
              <a:chExt cx="1616905" cy="600571"/>
            </a:xfrm>
          </p:grpSpPr>
          <p:sp>
            <p:nvSpPr>
              <p:cNvPr id="254" name="Google Shape;254;p16"/>
              <p:cNvSpPr/>
              <p:nvPr/>
            </p:nvSpPr>
            <p:spPr>
              <a:xfrm>
                <a:off x="10058249" y="4796684"/>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2</a:t>
                </a:r>
                <a:endParaRPr/>
              </a:p>
            </p:txBody>
          </p:sp>
          <p:cxnSp>
            <p:nvCxnSpPr>
              <p:cNvPr id="255" name="Google Shape;255;p16"/>
              <p:cNvCxnSpPr/>
              <p:nvPr/>
            </p:nvCxnSpPr>
            <p:spPr>
              <a:xfrm flipH="1">
                <a:off x="9075826" y="5179275"/>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1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261" name="Google Shape;261;p1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17</a:t>
            </a:fld>
            <a:endParaRPr/>
          </a:p>
        </p:txBody>
      </p:sp>
      <p:sp>
        <p:nvSpPr>
          <p:cNvPr id="262" name="Google Shape;262;p17"/>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Worker Service Demo-02</a:t>
            </a:r>
            <a:endParaRPr sz="4000" b="1"/>
          </a:p>
        </p:txBody>
      </p:sp>
      <p:grpSp>
        <p:nvGrpSpPr>
          <p:cNvPr id="263" name="Google Shape;263;p17"/>
          <p:cNvGrpSpPr/>
          <p:nvPr/>
        </p:nvGrpSpPr>
        <p:grpSpPr>
          <a:xfrm>
            <a:off x="1816510" y="1778141"/>
            <a:ext cx="7622458" cy="3993395"/>
            <a:chOff x="548377" y="1561832"/>
            <a:chExt cx="6066046" cy="3360711"/>
          </a:xfrm>
        </p:grpSpPr>
        <p:pic>
          <p:nvPicPr>
            <p:cNvPr id="264" name="Google Shape;264;p17"/>
            <p:cNvPicPr preferRelativeResize="0"/>
            <p:nvPr/>
          </p:nvPicPr>
          <p:blipFill rotWithShape="1">
            <a:blip r:embed="rId3">
              <a:alphaModFix/>
            </a:blip>
            <a:srcRect/>
            <a:stretch/>
          </p:blipFill>
          <p:spPr>
            <a:xfrm>
              <a:off x="548377" y="1561832"/>
              <a:ext cx="6066046" cy="3360711"/>
            </a:xfrm>
            <a:prstGeom prst="rect">
              <a:avLst/>
            </a:prstGeom>
            <a:noFill/>
            <a:ln>
              <a:noFill/>
            </a:ln>
          </p:spPr>
        </p:pic>
        <p:pic>
          <p:nvPicPr>
            <p:cNvPr id="265" name="Google Shape;265;p17"/>
            <p:cNvPicPr preferRelativeResize="0"/>
            <p:nvPr/>
          </p:nvPicPr>
          <p:blipFill rotWithShape="1">
            <a:blip r:embed="rId4">
              <a:alphaModFix/>
            </a:blip>
            <a:srcRect/>
            <a:stretch/>
          </p:blipFill>
          <p:spPr>
            <a:xfrm>
              <a:off x="4497925" y="4350993"/>
              <a:ext cx="1996613" cy="571550"/>
            </a:xfrm>
            <a:prstGeom prst="rect">
              <a:avLst/>
            </a:prstGeom>
            <a:noFill/>
            <a:ln>
              <a:noFill/>
            </a:ln>
          </p:spPr>
        </p:pic>
      </p:grpSp>
      <p:sp>
        <p:nvSpPr>
          <p:cNvPr id="266" name="Google Shape;266;p17"/>
          <p:cNvSpPr/>
          <p:nvPr/>
        </p:nvSpPr>
        <p:spPr>
          <a:xfrm>
            <a:off x="1912458" y="3029159"/>
            <a:ext cx="3318304" cy="158052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267" name="Google Shape;267;p17"/>
          <p:cNvSpPr/>
          <p:nvPr/>
        </p:nvSpPr>
        <p:spPr>
          <a:xfrm>
            <a:off x="8063369" y="5265224"/>
            <a:ext cx="1142654" cy="333473"/>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68" name="Google Shape;268;p17"/>
          <p:cNvGrpSpPr/>
          <p:nvPr/>
        </p:nvGrpSpPr>
        <p:grpSpPr>
          <a:xfrm>
            <a:off x="5226748" y="2924469"/>
            <a:ext cx="1616905" cy="600571"/>
            <a:chOff x="5226748" y="2924469"/>
            <a:chExt cx="1616905" cy="600571"/>
          </a:xfrm>
        </p:grpSpPr>
        <p:sp>
          <p:nvSpPr>
            <p:cNvPr id="269" name="Google Shape;269;p17"/>
            <p:cNvSpPr/>
            <p:nvPr/>
          </p:nvSpPr>
          <p:spPr>
            <a:xfrm>
              <a:off x="6209171" y="2924469"/>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3</a:t>
              </a:r>
              <a:endParaRPr/>
            </a:p>
          </p:txBody>
        </p:sp>
        <p:cxnSp>
          <p:nvCxnSpPr>
            <p:cNvPr id="270" name="Google Shape;270;p17"/>
            <p:cNvCxnSpPr/>
            <p:nvPr/>
          </p:nvCxnSpPr>
          <p:spPr>
            <a:xfrm flipH="1">
              <a:off x="5226748" y="3307060"/>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grpSp>
        <p:nvGrpSpPr>
          <p:cNvPr id="271" name="Google Shape;271;p17"/>
          <p:cNvGrpSpPr/>
          <p:nvPr/>
        </p:nvGrpSpPr>
        <p:grpSpPr>
          <a:xfrm>
            <a:off x="9075826" y="4796684"/>
            <a:ext cx="1616905" cy="600571"/>
            <a:chOff x="9075826" y="4796684"/>
            <a:chExt cx="1616905" cy="600571"/>
          </a:xfrm>
        </p:grpSpPr>
        <p:sp>
          <p:nvSpPr>
            <p:cNvPr id="272" name="Google Shape;272;p17"/>
            <p:cNvSpPr/>
            <p:nvPr/>
          </p:nvSpPr>
          <p:spPr>
            <a:xfrm>
              <a:off x="10058249" y="4796684"/>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4</a:t>
              </a:r>
              <a:endParaRPr/>
            </a:p>
          </p:txBody>
        </p:sp>
        <p:cxnSp>
          <p:nvCxnSpPr>
            <p:cNvPr id="273" name="Google Shape;273;p17"/>
            <p:cNvCxnSpPr/>
            <p:nvPr/>
          </p:nvCxnSpPr>
          <p:spPr>
            <a:xfrm flipH="1">
              <a:off x="9075826" y="5179275"/>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1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279" name="Google Shape;279;p1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18</a:t>
            </a:fld>
            <a:endParaRPr/>
          </a:p>
        </p:txBody>
      </p:sp>
      <p:sp>
        <p:nvSpPr>
          <p:cNvPr id="280" name="Google Shape;280;p18"/>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Worker Service Demo-02</a:t>
            </a:r>
            <a:endParaRPr sz="4000" b="1"/>
          </a:p>
        </p:txBody>
      </p:sp>
      <p:grpSp>
        <p:nvGrpSpPr>
          <p:cNvPr id="281" name="Google Shape;281;p18"/>
          <p:cNvGrpSpPr/>
          <p:nvPr/>
        </p:nvGrpSpPr>
        <p:grpSpPr>
          <a:xfrm>
            <a:off x="2250126" y="1472962"/>
            <a:ext cx="8633341" cy="4959590"/>
            <a:chOff x="2250126" y="1472962"/>
            <a:chExt cx="8633341" cy="4959590"/>
          </a:xfrm>
        </p:grpSpPr>
        <p:grpSp>
          <p:nvGrpSpPr>
            <p:cNvPr id="282" name="Google Shape;282;p18"/>
            <p:cNvGrpSpPr/>
            <p:nvPr/>
          </p:nvGrpSpPr>
          <p:grpSpPr>
            <a:xfrm>
              <a:off x="2250126" y="1472962"/>
              <a:ext cx="7277076" cy="4959590"/>
              <a:chOff x="1895876" y="1220133"/>
              <a:chExt cx="7593014" cy="5169963"/>
            </a:xfrm>
          </p:grpSpPr>
          <p:pic>
            <p:nvPicPr>
              <p:cNvPr id="283" name="Google Shape;283;p18"/>
              <p:cNvPicPr preferRelativeResize="0"/>
              <p:nvPr/>
            </p:nvPicPr>
            <p:blipFill rotWithShape="1">
              <a:blip r:embed="rId3">
                <a:alphaModFix/>
              </a:blip>
              <a:srcRect/>
              <a:stretch/>
            </p:blipFill>
            <p:spPr>
              <a:xfrm>
                <a:off x="7598966" y="5955718"/>
                <a:ext cx="1889924" cy="434378"/>
              </a:xfrm>
              <a:prstGeom prst="rect">
                <a:avLst/>
              </a:prstGeom>
              <a:noFill/>
              <a:ln>
                <a:noFill/>
              </a:ln>
            </p:spPr>
          </p:pic>
          <p:grpSp>
            <p:nvGrpSpPr>
              <p:cNvPr id="284" name="Google Shape;284;p18"/>
              <p:cNvGrpSpPr/>
              <p:nvPr/>
            </p:nvGrpSpPr>
            <p:grpSpPr>
              <a:xfrm>
                <a:off x="1895876" y="1220133"/>
                <a:ext cx="7421972" cy="4778784"/>
                <a:chOff x="1909738" y="1575031"/>
                <a:chExt cx="7421972" cy="4778784"/>
              </a:xfrm>
            </p:grpSpPr>
            <p:pic>
              <p:nvPicPr>
                <p:cNvPr id="285" name="Google Shape;285;p18"/>
                <p:cNvPicPr preferRelativeResize="0"/>
                <p:nvPr/>
              </p:nvPicPr>
              <p:blipFill rotWithShape="1">
                <a:blip r:embed="rId4">
                  <a:alphaModFix/>
                </a:blip>
                <a:srcRect/>
                <a:stretch/>
              </p:blipFill>
              <p:spPr>
                <a:xfrm>
                  <a:off x="1909738" y="1575031"/>
                  <a:ext cx="7421972" cy="4778784"/>
                </a:xfrm>
                <a:prstGeom prst="rect">
                  <a:avLst/>
                </a:prstGeom>
                <a:noFill/>
                <a:ln>
                  <a:noFill/>
                </a:ln>
              </p:spPr>
            </p:pic>
            <p:grpSp>
              <p:nvGrpSpPr>
                <p:cNvPr id="286" name="Google Shape;286;p18"/>
                <p:cNvGrpSpPr/>
                <p:nvPr/>
              </p:nvGrpSpPr>
              <p:grpSpPr>
                <a:xfrm>
                  <a:off x="5494468" y="2663849"/>
                  <a:ext cx="1616903" cy="600571"/>
                  <a:chOff x="5339597" y="2924469"/>
                  <a:chExt cx="1616903" cy="600571"/>
                </a:xfrm>
              </p:grpSpPr>
              <p:sp>
                <p:nvSpPr>
                  <p:cNvPr id="287" name="Google Shape;287;p18"/>
                  <p:cNvSpPr/>
                  <p:nvPr/>
                </p:nvSpPr>
                <p:spPr>
                  <a:xfrm>
                    <a:off x="6322018" y="2924469"/>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5</a:t>
                    </a:r>
                    <a:endParaRPr/>
                  </a:p>
                </p:txBody>
              </p:sp>
              <p:cxnSp>
                <p:nvCxnSpPr>
                  <p:cNvPr id="288" name="Google Shape;288;p18"/>
                  <p:cNvCxnSpPr/>
                  <p:nvPr/>
                </p:nvCxnSpPr>
                <p:spPr>
                  <a:xfrm flipH="1">
                    <a:off x="5339597" y="3307060"/>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grpSp>
        </p:grpSp>
        <p:grpSp>
          <p:nvGrpSpPr>
            <p:cNvPr id="289" name="Google Shape;289;p18"/>
            <p:cNvGrpSpPr/>
            <p:nvPr/>
          </p:nvGrpSpPr>
          <p:grpSpPr>
            <a:xfrm>
              <a:off x="8561495" y="5433098"/>
              <a:ext cx="2321972" cy="961140"/>
              <a:chOff x="8370759" y="4796684"/>
              <a:chExt cx="2321972" cy="961140"/>
            </a:xfrm>
          </p:grpSpPr>
          <p:sp>
            <p:nvSpPr>
              <p:cNvPr id="290" name="Google Shape;290;p18"/>
              <p:cNvSpPr/>
              <p:nvPr/>
            </p:nvSpPr>
            <p:spPr>
              <a:xfrm>
                <a:off x="8370759" y="5388085"/>
                <a:ext cx="955876" cy="36973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nvGrpSpPr>
              <p:cNvPr id="291" name="Google Shape;291;p18"/>
              <p:cNvGrpSpPr/>
              <p:nvPr/>
            </p:nvGrpSpPr>
            <p:grpSpPr>
              <a:xfrm>
                <a:off x="9075826" y="4796684"/>
                <a:ext cx="1616905" cy="591401"/>
                <a:chOff x="9075826" y="4796684"/>
                <a:chExt cx="1616905" cy="591401"/>
              </a:xfrm>
            </p:grpSpPr>
            <p:sp>
              <p:nvSpPr>
                <p:cNvPr id="292" name="Google Shape;292;p18"/>
                <p:cNvSpPr/>
                <p:nvPr/>
              </p:nvSpPr>
              <p:spPr>
                <a:xfrm>
                  <a:off x="10058249" y="4796684"/>
                  <a:ext cx="634482" cy="591401"/>
                </a:xfrm>
                <a:prstGeom prst="ellipse">
                  <a:avLst/>
                </a:prstGeom>
                <a:solidFill>
                  <a:srgbClr val="92D050"/>
                </a:solid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a:solidFill>
                        <a:srgbClr val="002060"/>
                      </a:solidFill>
                      <a:latin typeface="Arial"/>
                      <a:ea typeface="Arial"/>
                      <a:cs typeface="Arial"/>
                      <a:sym typeface="Arial"/>
                    </a:rPr>
                    <a:t>6</a:t>
                  </a:r>
                  <a:endParaRPr/>
                </a:p>
              </p:txBody>
            </p:sp>
            <p:cxnSp>
              <p:nvCxnSpPr>
                <p:cNvPr id="293" name="Google Shape;293;p18"/>
                <p:cNvCxnSpPr/>
                <p:nvPr/>
              </p:nvCxnSpPr>
              <p:spPr>
                <a:xfrm flipH="1">
                  <a:off x="9075826" y="5149779"/>
                  <a:ext cx="993156" cy="217980"/>
                </a:xfrm>
                <a:prstGeom prst="straightConnector1">
                  <a:avLst/>
                </a:prstGeom>
                <a:noFill/>
                <a:ln w="19050" cap="flat" cmpd="sng">
                  <a:solidFill>
                    <a:schemeClr val="accent5"/>
                  </a:solidFill>
                  <a:prstDash val="solid"/>
                  <a:miter lim="800000"/>
                  <a:headEnd type="none" w="sm" len="sm"/>
                  <a:tailEnd type="triangle" w="med" len="med"/>
                </a:ln>
              </p:spPr>
            </p:cxnSp>
          </p:grpSp>
        </p:grpSp>
        <p:sp>
          <p:nvSpPr>
            <p:cNvPr id="294" name="Google Shape;294;p18"/>
            <p:cNvSpPr/>
            <p:nvPr/>
          </p:nvSpPr>
          <p:spPr>
            <a:xfrm>
              <a:off x="2330817" y="2517475"/>
              <a:ext cx="3318304" cy="3119841"/>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8"/>
        <p:cNvGrpSpPr/>
        <p:nvPr/>
      </p:nvGrpSpPr>
      <p:grpSpPr>
        <a:xfrm>
          <a:off x="0" y="0"/>
          <a:ext cx="0" cy="0"/>
          <a:chOff x="0" y="0"/>
          <a:chExt cx="0" cy="0"/>
        </a:xfrm>
      </p:grpSpPr>
      <p:sp>
        <p:nvSpPr>
          <p:cNvPr id="299" name="Google Shape;299;p1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300" name="Google Shape;300;p1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19</a:t>
            </a:fld>
            <a:endParaRPr/>
          </a:p>
        </p:txBody>
      </p:sp>
      <p:sp>
        <p:nvSpPr>
          <p:cNvPr id="301" name="Google Shape;301;p19"/>
          <p:cNvSpPr/>
          <p:nvPr/>
        </p:nvSpPr>
        <p:spPr>
          <a:xfrm>
            <a:off x="158887" y="708893"/>
            <a:ext cx="8768804" cy="446276"/>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2.Write codes for the </a:t>
            </a:r>
            <a:r>
              <a:rPr lang="en-US" sz="2300" b="1" i="0" u="none" strike="noStrike" cap="none">
                <a:solidFill>
                  <a:schemeClr val="dk1"/>
                </a:solidFill>
                <a:latin typeface="Arial"/>
                <a:ea typeface="Arial"/>
                <a:cs typeface="Arial"/>
                <a:sym typeface="Arial"/>
              </a:rPr>
              <a:t>E</a:t>
            </a:r>
            <a:r>
              <a:rPr lang="en-US" sz="2300" b="1" i="0" u="none" strike="noStrike" cap="none">
                <a:solidFill>
                  <a:srgbClr val="111111"/>
                </a:solidFill>
                <a:latin typeface="Arial"/>
                <a:ea typeface="Arial"/>
                <a:cs typeface="Arial"/>
                <a:sym typeface="Arial"/>
              </a:rPr>
              <a:t>xchangeRateService </a:t>
            </a:r>
            <a:r>
              <a:rPr lang="en-US" sz="2300" b="0" i="0" u="none" strike="noStrike" cap="none">
                <a:solidFill>
                  <a:srgbClr val="111111"/>
                </a:solidFill>
                <a:latin typeface="Arial"/>
                <a:ea typeface="Arial"/>
                <a:cs typeface="Arial"/>
                <a:sym typeface="Arial"/>
              </a:rPr>
              <a:t>project</a:t>
            </a:r>
            <a:r>
              <a:rPr lang="en-US" sz="2300" b="1" i="0" u="none" strike="noStrike" cap="none">
                <a:solidFill>
                  <a:srgbClr val="111111"/>
                </a:solidFill>
                <a:latin typeface="Arial"/>
                <a:ea typeface="Arial"/>
                <a:cs typeface="Arial"/>
                <a:sym typeface="Arial"/>
              </a:rPr>
              <a:t> </a:t>
            </a:r>
            <a:r>
              <a:rPr lang="en-US" sz="2300" b="0" i="0" u="none" strike="noStrike" cap="none">
                <a:solidFill>
                  <a:srgbClr val="111111"/>
                </a:solidFill>
                <a:latin typeface="Arial"/>
                <a:ea typeface="Arial"/>
                <a:cs typeface="Arial"/>
                <a:sym typeface="Arial"/>
              </a:rPr>
              <a:t>as follows:</a:t>
            </a:r>
            <a:endParaRPr sz="2300" b="0" i="0" u="none" strike="noStrike" cap="none">
              <a:solidFill>
                <a:schemeClr val="dk1"/>
              </a:solidFill>
              <a:latin typeface="Arial"/>
              <a:ea typeface="Arial"/>
              <a:cs typeface="Arial"/>
              <a:sym typeface="Arial"/>
            </a:endParaRPr>
          </a:p>
        </p:txBody>
      </p:sp>
      <p:grpSp>
        <p:nvGrpSpPr>
          <p:cNvPr id="302" name="Google Shape;302;p19"/>
          <p:cNvGrpSpPr/>
          <p:nvPr/>
        </p:nvGrpSpPr>
        <p:grpSpPr>
          <a:xfrm>
            <a:off x="349022" y="1402509"/>
            <a:ext cx="11544016" cy="4795939"/>
            <a:chOff x="349022" y="1402509"/>
            <a:chExt cx="11544016" cy="4795939"/>
          </a:xfrm>
        </p:grpSpPr>
        <p:pic>
          <p:nvPicPr>
            <p:cNvPr id="303" name="Google Shape;303;p19"/>
            <p:cNvPicPr preferRelativeResize="0"/>
            <p:nvPr/>
          </p:nvPicPr>
          <p:blipFill rotWithShape="1">
            <a:blip r:embed="rId3">
              <a:alphaModFix/>
            </a:blip>
            <a:srcRect/>
            <a:stretch/>
          </p:blipFill>
          <p:spPr>
            <a:xfrm>
              <a:off x="349022" y="1402509"/>
              <a:ext cx="3166338" cy="2400622"/>
            </a:xfrm>
            <a:prstGeom prst="rect">
              <a:avLst/>
            </a:prstGeom>
            <a:noFill/>
            <a:ln>
              <a:noFill/>
            </a:ln>
          </p:spPr>
        </p:pic>
        <p:pic>
          <p:nvPicPr>
            <p:cNvPr id="304" name="Google Shape;304;p19"/>
            <p:cNvPicPr preferRelativeResize="0"/>
            <p:nvPr/>
          </p:nvPicPr>
          <p:blipFill rotWithShape="1">
            <a:blip r:embed="rId4">
              <a:alphaModFix/>
            </a:blip>
            <a:srcRect/>
            <a:stretch/>
          </p:blipFill>
          <p:spPr>
            <a:xfrm>
              <a:off x="349022" y="4255180"/>
              <a:ext cx="5204911" cy="1943268"/>
            </a:xfrm>
            <a:prstGeom prst="rect">
              <a:avLst/>
            </a:prstGeom>
            <a:noFill/>
            <a:ln w="12700" cap="flat" cmpd="sng">
              <a:solidFill>
                <a:srgbClr val="0070C0"/>
              </a:solidFill>
              <a:prstDash val="solid"/>
              <a:round/>
              <a:headEnd type="none" w="sm" len="sm"/>
              <a:tailEnd type="none" w="sm" len="sm"/>
            </a:ln>
          </p:spPr>
        </p:pic>
        <p:pic>
          <p:nvPicPr>
            <p:cNvPr id="305" name="Google Shape;305;p19"/>
            <p:cNvPicPr preferRelativeResize="0"/>
            <p:nvPr/>
          </p:nvPicPr>
          <p:blipFill rotWithShape="1">
            <a:blip r:embed="rId5">
              <a:alphaModFix/>
            </a:blip>
            <a:srcRect/>
            <a:stretch/>
          </p:blipFill>
          <p:spPr>
            <a:xfrm>
              <a:off x="6169922" y="1847051"/>
              <a:ext cx="5723116" cy="4351397"/>
            </a:xfrm>
            <a:prstGeom prst="rect">
              <a:avLst/>
            </a:prstGeom>
            <a:noFill/>
            <a:ln w="12700" cap="flat" cmpd="sng">
              <a:solidFill>
                <a:srgbClr val="0070C0"/>
              </a:solidFill>
              <a:prstDash val="solid"/>
              <a:round/>
              <a:headEnd type="none" w="sm" len="sm"/>
              <a:tailEnd type="none" w="sm" len="sm"/>
            </a:ln>
          </p:spPr>
        </p:pic>
        <p:cxnSp>
          <p:nvCxnSpPr>
            <p:cNvPr id="306" name="Google Shape;306;p19"/>
            <p:cNvCxnSpPr/>
            <p:nvPr/>
          </p:nvCxnSpPr>
          <p:spPr>
            <a:xfrm>
              <a:off x="3291840" y="2733040"/>
              <a:ext cx="2804160" cy="0"/>
            </a:xfrm>
            <a:prstGeom prst="straightConnector1">
              <a:avLst/>
            </a:prstGeom>
            <a:noFill/>
            <a:ln w="19050" cap="flat" cmpd="sng">
              <a:solidFill>
                <a:srgbClr val="FF0000"/>
              </a:solidFill>
              <a:prstDash val="solid"/>
              <a:miter lim="800000"/>
              <a:headEnd type="none" w="sm" len="sm"/>
              <a:tailEnd type="triangle" w="med" len="med"/>
            </a:ln>
          </p:spPr>
        </p:cxnSp>
        <p:cxnSp>
          <p:nvCxnSpPr>
            <p:cNvPr id="307" name="Google Shape;307;p19"/>
            <p:cNvCxnSpPr/>
            <p:nvPr/>
          </p:nvCxnSpPr>
          <p:spPr>
            <a:xfrm rot="-5400000" flipH="1">
              <a:off x="2352970" y="3478870"/>
              <a:ext cx="1085260" cy="487680"/>
            </a:xfrm>
            <a:prstGeom prst="bentConnector3">
              <a:avLst>
                <a:gd name="adj1" fmla="val 382"/>
              </a:avLst>
            </a:prstGeom>
            <a:noFill/>
            <a:ln w="19050" cap="flat" cmpd="sng">
              <a:solidFill>
                <a:srgbClr val="FF0000"/>
              </a:solidFill>
              <a:prstDash val="solid"/>
              <a:miter lim="800000"/>
              <a:headEnd type="none" w="sm" len="sm"/>
              <a:tailEnd type="triangle" w="med" len="med"/>
            </a:ln>
          </p:spPr>
        </p:cxn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a:t>
            </a:fld>
            <a:endParaRPr/>
          </a:p>
        </p:txBody>
      </p:sp>
      <p:sp>
        <p:nvSpPr>
          <p:cNvPr id="99" name="Google Shape;99;p2"/>
          <p:cNvSpPr txBox="1">
            <a:spLocks noGrp="1"/>
          </p:cNvSpPr>
          <p:nvPr>
            <p:ph type="body" idx="1"/>
          </p:nvPr>
        </p:nvSpPr>
        <p:spPr>
          <a:xfrm>
            <a:off x="278411" y="1676901"/>
            <a:ext cx="11314895" cy="3947151"/>
          </a:xfrm>
          <a:prstGeom prst="rect">
            <a:avLst/>
          </a:prstGeom>
          <a:noFill/>
          <a:ln>
            <a:noFill/>
          </a:ln>
        </p:spPr>
        <p:txBody>
          <a:bodyPr spcFirstLastPara="1" wrap="square" lIns="91425" tIns="45700" rIns="91425" bIns="45700" anchor="t" anchorCtr="0">
            <a:noAutofit/>
          </a:bodyPr>
          <a:lstStyle/>
          <a:p>
            <a:pPr marL="342900" lvl="0" indent="-342900" algn="l" rtl="0">
              <a:lnSpc>
                <a:spcPct val="150000"/>
              </a:lnSpc>
              <a:spcBef>
                <a:spcPts val="0"/>
              </a:spcBef>
              <a:spcAft>
                <a:spcPts val="0"/>
              </a:spcAft>
              <a:buClr>
                <a:srgbClr val="973735"/>
              </a:buClr>
              <a:buSzPts val="1400"/>
              <a:buFont typeface="Noto Sans Symbols"/>
              <a:buChar char="◆"/>
            </a:pPr>
            <a:r>
              <a:rPr lang="en-US"/>
              <a:t>Overview Worker Service .NET</a:t>
            </a:r>
            <a:endParaRPr/>
          </a:p>
          <a:p>
            <a:pPr marL="342900" lvl="0" indent="-342900" algn="l" rtl="0">
              <a:lnSpc>
                <a:spcPct val="150000"/>
              </a:lnSpc>
              <a:spcBef>
                <a:spcPts val="1000"/>
              </a:spcBef>
              <a:spcAft>
                <a:spcPts val="0"/>
              </a:spcAft>
              <a:buClr>
                <a:srgbClr val="973735"/>
              </a:buClr>
              <a:buSzPts val="1400"/>
              <a:buFont typeface="Noto Sans Symbols"/>
              <a:buChar char="◆"/>
            </a:pPr>
            <a:r>
              <a:rPr lang="en-US"/>
              <a:t>How to implement a Background  Task by Worker Service</a:t>
            </a:r>
            <a:endParaRPr/>
          </a:p>
          <a:p>
            <a:pPr marL="342900" lvl="0" indent="-342900" algn="l" rtl="0">
              <a:lnSpc>
                <a:spcPct val="150000"/>
              </a:lnSpc>
              <a:spcBef>
                <a:spcPts val="1000"/>
              </a:spcBef>
              <a:spcAft>
                <a:spcPts val="0"/>
              </a:spcAft>
              <a:buClr>
                <a:srgbClr val="973735"/>
              </a:buClr>
              <a:buSzPts val="1400"/>
              <a:buFont typeface="Noto Sans Symbols"/>
              <a:buChar char="◆"/>
            </a:pPr>
            <a:r>
              <a:rPr lang="en-US"/>
              <a:t>Overview Windows Service</a:t>
            </a:r>
            <a:endParaRPr/>
          </a:p>
          <a:p>
            <a:pPr marL="342900" lvl="0" indent="-342900" algn="l" rtl="0">
              <a:lnSpc>
                <a:spcPct val="150000"/>
              </a:lnSpc>
              <a:spcBef>
                <a:spcPts val="1000"/>
              </a:spcBef>
              <a:spcAft>
                <a:spcPts val="0"/>
              </a:spcAft>
              <a:buClr>
                <a:srgbClr val="973735"/>
              </a:buClr>
              <a:buSzPts val="1400"/>
              <a:buFont typeface="Noto Sans Symbols"/>
              <a:buChar char="◆"/>
            </a:pPr>
            <a:r>
              <a:rPr lang="en-US"/>
              <a:t>Demo create Worker Service to consume ASP.NET Core Web API</a:t>
            </a:r>
            <a:endParaRPr/>
          </a:p>
          <a:p>
            <a:pPr marL="342900" lvl="0" indent="-342900" algn="l" rtl="0">
              <a:lnSpc>
                <a:spcPct val="150000"/>
              </a:lnSpc>
              <a:spcBef>
                <a:spcPts val="1000"/>
              </a:spcBef>
              <a:spcAft>
                <a:spcPts val="0"/>
              </a:spcAft>
              <a:buClr>
                <a:srgbClr val="973735"/>
              </a:buClr>
              <a:buSzPts val="1400"/>
              <a:buFont typeface="Noto Sans Symbols"/>
              <a:buChar char="◆"/>
            </a:pPr>
            <a:r>
              <a:rPr lang="en-US"/>
              <a:t>Demo to publish Worker Service as a Windows Service</a:t>
            </a:r>
            <a:endParaRPr/>
          </a:p>
        </p:txBody>
      </p:sp>
      <p:sp>
        <p:nvSpPr>
          <p:cNvPr id="100" name="Google Shape;100;p2"/>
          <p:cNvSpPr txBox="1">
            <a:spLocks noGrp="1"/>
          </p:cNvSpPr>
          <p:nvPr>
            <p:ph type="dt" idx="10"/>
          </p:nvPr>
        </p:nvSpPr>
        <p:spPr>
          <a:xfrm>
            <a:off x="838200" y="6487317"/>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12/24/2023</a:t>
            </a:r>
            <a:endParaRPr sz="1200">
              <a:solidFill>
                <a:schemeClr val="dk1"/>
              </a:solidFill>
              <a:latin typeface="Arial"/>
              <a:ea typeface="Arial"/>
              <a:cs typeface="Arial"/>
              <a:sym typeface="Arial"/>
            </a:endParaRPr>
          </a:p>
        </p:txBody>
      </p:sp>
      <p:sp>
        <p:nvSpPr>
          <p:cNvPr id="101" name="Google Shape;101;p2"/>
          <p:cNvSpPr txBox="1">
            <a:spLocks noGrp="1"/>
          </p:cNvSpPr>
          <p:nvPr>
            <p:ph type="title"/>
          </p:nvPr>
        </p:nvSpPr>
        <p:spPr>
          <a:xfrm>
            <a:off x="278411" y="703038"/>
            <a:ext cx="10806720" cy="748017"/>
          </a:xfrm>
          <a:prstGeom prst="rect">
            <a:avLst/>
          </a:prstGeom>
          <a:solidFill>
            <a:schemeClr val="lt1"/>
          </a:solid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000"/>
              <a:buFont typeface="Arial"/>
              <a:buNone/>
            </a:pPr>
            <a:r>
              <a:rPr lang="en-US" sz="4000" b="1"/>
              <a:t>Objectives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0"/>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313" name="Google Shape;313;p20"/>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20</a:t>
            </a:fld>
            <a:endParaRPr/>
          </a:p>
        </p:txBody>
      </p:sp>
      <p:sp>
        <p:nvSpPr>
          <p:cNvPr id="314" name="Google Shape;314;p20"/>
          <p:cNvSpPr/>
          <p:nvPr/>
        </p:nvSpPr>
        <p:spPr>
          <a:xfrm>
            <a:off x="158886" y="728566"/>
            <a:ext cx="11944624" cy="800219"/>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3. Right-click on the project, select Open in Terminal. On Developer PowerShell dialog, execute the following command to run Web API project</a:t>
            </a:r>
            <a:endParaRPr/>
          </a:p>
        </p:txBody>
      </p:sp>
      <p:grpSp>
        <p:nvGrpSpPr>
          <p:cNvPr id="315" name="Google Shape;315;p20"/>
          <p:cNvGrpSpPr/>
          <p:nvPr/>
        </p:nvGrpSpPr>
        <p:grpSpPr>
          <a:xfrm>
            <a:off x="1272256" y="1942526"/>
            <a:ext cx="9478578" cy="3868337"/>
            <a:chOff x="5991740" y="1136281"/>
            <a:chExt cx="6111770" cy="2789162"/>
          </a:xfrm>
        </p:grpSpPr>
        <p:pic>
          <p:nvPicPr>
            <p:cNvPr id="316" name="Google Shape;316;p20"/>
            <p:cNvPicPr preferRelativeResize="0"/>
            <p:nvPr/>
          </p:nvPicPr>
          <p:blipFill rotWithShape="1">
            <a:blip r:embed="rId3">
              <a:alphaModFix/>
            </a:blip>
            <a:srcRect/>
            <a:stretch/>
          </p:blipFill>
          <p:spPr>
            <a:xfrm>
              <a:off x="5991740" y="1136281"/>
              <a:ext cx="6111770" cy="2789162"/>
            </a:xfrm>
            <a:prstGeom prst="rect">
              <a:avLst/>
            </a:prstGeom>
            <a:noFill/>
            <a:ln>
              <a:noFill/>
            </a:ln>
          </p:spPr>
        </p:pic>
        <p:sp>
          <p:nvSpPr>
            <p:cNvPr id="317" name="Google Shape;317;p20"/>
            <p:cNvSpPr/>
            <p:nvPr/>
          </p:nvSpPr>
          <p:spPr>
            <a:xfrm>
              <a:off x="11130116" y="2191086"/>
              <a:ext cx="973394" cy="20798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18" name="Google Shape;318;p20"/>
            <p:cNvSpPr/>
            <p:nvPr/>
          </p:nvSpPr>
          <p:spPr>
            <a:xfrm>
              <a:off x="7929694" y="2751525"/>
              <a:ext cx="2039476" cy="19815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1"/>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324" name="Google Shape;324;p21"/>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21</a:t>
            </a:fld>
            <a:endParaRPr/>
          </a:p>
        </p:txBody>
      </p:sp>
      <p:sp>
        <p:nvSpPr>
          <p:cNvPr id="325" name="Google Shape;325;p21"/>
          <p:cNvSpPr/>
          <p:nvPr/>
        </p:nvSpPr>
        <p:spPr>
          <a:xfrm>
            <a:off x="178549" y="661951"/>
            <a:ext cx="11924961" cy="738664"/>
          </a:xfrm>
          <a:prstGeom prst="rect">
            <a:avLst/>
          </a:prstGeom>
          <a:noFill/>
          <a:ln>
            <a:noFill/>
          </a:ln>
        </p:spPr>
        <p:txBody>
          <a:bodyPr spcFirstLastPara="1" wrap="square" lIns="91425" tIns="45700" rIns="91425" bIns="45700" anchor="ctr" anchorCtr="0">
            <a:spAutoFit/>
          </a:bodyPr>
          <a:lstStyle/>
          <a:p>
            <a:pPr marL="0" marR="0" lvl="1" indent="0" algn="ctr" rtl="0">
              <a:spcBef>
                <a:spcPts val="0"/>
              </a:spcBef>
              <a:spcAft>
                <a:spcPts val="0"/>
              </a:spcAft>
              <a:buNone/>
            </a:pPr>
            <a:r>
              <a:rPr lang="en-US" sz="2100" b="0" i="0" u="none" strike="noStrike" cap="none">
                <a:solidFill>
                  <a:schemeClr val="dk1"/>
                </a:solidFill>
                <a:latin typeface="Arial"/>
                <a:ea typeface="Arial"/>
                <a:cs typeface="Arial"/>
                <a:sym typeface="Arial"/>
              </a:rPr>
              <a:t>4. Open the web browser and enter the following link to test GetLatestRates method with Swagger : 	</a:t>
            </a:r>
            <a:r>
              <a:rPr lang="en-US" sz="2100" b="1" i="0" u="none" strike="noStrike" cap="none">
                <a:solidFill>
                  <a:schemeClr val="dk1"/>
                </a:solidFill>
                <a:latin typeface="Arial"/>
                <a:ea typeface="Arial"/>
                <a:cs typeface="Arial"/>
                <a:sym typeface="Arial"/>
              </a:rPr>
              <a:t>http://localhost:5000/swagger/index.html</a:t>
            </a:r>
            <a:endParaRPr/>
          </a:p>
        </p:txBody>
      </p:sp>
      <p:pic>
        <p:nvPicPr>
          <p:cNvPr id="326" name="Google Shape;326;p21"/>
          <p:cNvPicPr preferRelativeResize="0"/>
          <p:nvPr/>
        </p:nvPicPr>
        <p:blipFill rotWithShape="1">
          <a:blip r:embed="rId3">
            <a:alphaModFix/>
          </a:blip>
          <a:srcRect/>
          <a:stretch/>
        </p:blipFill>
        <p:spPr>
          <a:xfrm>
            <a:off x="2557858" y="1400615"/>
            <a:ext cx="6790728" cy="5040756"/>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332" name="Google Shape;332;p2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22</a:t>
            </a:fld>
            <a:endParaRPr/>
          </a:p>
        </p:txBody>
      </p:sp>
      <p:sp>
        <p:nvSpPr>
          <p:cNvPr id="333" name="Google Shape;333;p22"/>
          <p:cNvSpPr/>
          <p:nvPr/>
        </p:nvSpPr>
        <p:spPr>
          <a:xfrm>
            <a:off x="157684" y="681962"/>
            <a:ext cx="12079281" cy="815608"/>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5. Create Worker Service Project named </a:t>
            </a:r>
            <a:r>
              <a:rPr lang="en-US" sz="2300" b="1" i="0" u="none" strike="noStrike" cap="none">
                <a:solidFill>
                  <a:schemeClr val="dk1"/>
                </a:solidFill>
                <a:latin typeface="Arial"/>
                <a:ea typeface="Arial"/>
                <a:cs typeface="Arial"/>
                <a:sym typeface="Arial"/>
              </a:rPr>
              <a:t>DemoWorkerService02 </a:t>
            </a:r>
            <a:r>
              <a:rPr lang="en-US" sz="2300" b="0" i="0" u="none" strike="noStrike" cap="none">
                <a:solidFill>
                  <a:schemeClr val="dk1"/>
                </a:solidFill>
                <a:latin typeface="Arial"/>
                <a:ea typeface="Arial"/>
                <a:cs typeface="Arial"/>
                <a:sym typeface="Arial"/>
              </a:rPr>
              <a:t>to consume    </a:t>
            </a:r>
            <a:r>
              <a:rPr lang="en-US" sz="2400" b="1" i="0" u="none" strike="noStrike" cap="none">
                <a:solidFill>
                  <a:schemeClr val="dk1"/>
                </a:solidFill>
                <a:latin typeface="Arial"/>
                <a:ea typeface="Arial"/>
                <a:cs typeface="Arial"/>
                <a:sym typeface="Arial"/>
              </a:rPr>
              <a:t>E</a:t>
            </a:r>
            <a:r>
              <a:rPr lang="en-US" sz="2400" b="1" i="0" u="none" strike="noStrike" cap="none">
                <a:solidFill>
                  <a:srgbClr val="111111"/>
                </a:solidFill>
                <a:latin typeface="Arial"/>
                <a:ea typeface="Arial"/>
                <a:cs typeface="Arial"/>
                <a:sym typeface="Arial"/>
              </a:rPr>
              <a:t>xchangeRateService </a:t>
            </a:r>
            <a:r>
              <a:rPr lang="en-US" sz="2400" b="0" i="0" u="none" strike="noStrike" cap="none">
                <a:solidFill>
                  <a:srgbClr val="111111"/>
                </a:solidFill>
                <a:latin typeface="Arial"/>
                <a:ea typeface="Arial"/>
                <a:cs typeface="Arial"/>
                <a:sym typeface="Arial"/>
              </a:rPr>
              <a:t>project</a:t>
            </a:r>
            <a:endParaRPr sz="2300" b="0" i="0" u="none" strike="noStrike" cap="none">
              <a:solidFill>
                <a:schemeClr val="dk1"/>
              </a:solidFill>
              <a:latin typeface="Arial"/>
              <a:ea typeface="Arial"/>
              <a:cs typeface="Arial"/>
              <a:sym typeface="Arial"/>
            </a:endParaRPr>
          </a:p>
        </p:txBody>
      </p:sp>
      <p:sp>
        <p:nvSpPr>
          <p:cNvPr id="334" name="Google Shape;334;p22"/>
          <p:cNvSpPr/>
          <p:nvPr/>
        </p:nvSpPr>
        <p:spPr>
          <a:xfrm>
            <a:off x="119334" y="1501910"/>
            <a:ext cx="9201291" cy="446276"/>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6. Install Microsoft.Extensions.Http package from NuGet   </a:t>
            </a:r>
            <a:endParaRPr sz="2300" b="1" i="0" u="none" strike="noStrike" cap="none">
              <a:solidFill>
                <a:schemeClr val="dk1"/>
              </a:solidFill>
              <a:latin typeface="Arial"/>
              <a:ea typeface="Arial"/>
              <a:cs typeface="Arial"/>
              <a:sym typeface="Arial"/>
            </a:endParaRPr>
          </a:p>
        </p:txBody>
      </p:sp>
      <p:sp>
        <p:nvSpPr>
          <p:cNvPr id="335" name="Google Shape;335;p22"/>
          <p:cNvSpPr/>
          <p:nvPr/>
        </p:nvSpPr>
        <p:spPr>
          <a:xfrm>
            <a:off x="119334" y="2018242"/>
            <a:ext cx="11492563" cy="446276"/>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7. Write codes for </a:t>
            </a:r>
            <a:r>
              <a:rPr lang="en-US" sz="2300" b="1" i="0" u="none" strike="noStrike" cap="none">
                <a:solidFill>
                  <a:schemeClr val="dk1"/>
                </a:solidFill>
                <a:latin typeface="Arial"/>
                <a:ea typeface="Arial"/>
                <a:cs typeface="Arial"/>
                <a:sym typeface="Arial"/>
              </a:rPr>
              <a:t>CurrencyExchange.cs </a:t>
            </a:r>
            <a:r>
              <a:rPr lang="en-US" sz="2300" b="0" i="0" u="none" strike="noStrike" cap="none">
                <a:solidFill>
                  <a:schemeClr val="dk1"/>
                </a:solidFill>
                <a:latin typeface="Arial"/>
                <a:ea typeface="Arial"/>
                <a:cs typeface="Arial"/>
                <a:sym typeface="Arial"/>
              </a:rPr>
              <a:t>and</a:t>
            </a:r>
            <a:r>
              <a:rPr lang="en-US" sz="2300" b="1" i="0" u="none" strike="noStrike" cap="none">
                <a:solidFill>
                  <a:schemeClr val="dk1"/>
                </a:solidFill>
                <a:latin typeface="Arial"/>
                <a:ea typeface="Arial"/>
                <a:cs typeface="Arial"/>
                <a:sym typeface="Arial"/>
              </a:rPr>
              <a:t> Program.cs </a:t>
            </a:r>
            <a:r>
              <a:rPr lang="en-US" sz="2300" b="0" i="0" u="none" strike="noStrike" cap="none">
                <a:solidFill>
                  <a:schemeClr val="dk1"/>
                </a:solidFill>
                <a:latin typeface="Arial"/>
                <a:ea typeface="Arial"/>
                <a:cs typeface="Arial"/>
                <a:sym typeface="Arial"/>
              </a:rPr>
              <a:t>as follows:   </a:t>
            </a:r>
            <a:endParaRPr sz="2300" b="1" i="0" u="none" strike="noStrike" cap="none">
              <a:solidFill>
                <a:schemeClr val="dk1"/>
              </a:solidFill>
              <a:latin typeface="Arial"/>
              <a:ea typeface="Arial"/>
              <a:cs typeface="Arial"/>
              <a:sym typeface="Arial"/>
            </a:endParaRPr>
          </a:p>
        </p:txBody>
      </p:sp>
      <p:grpSp>
        <p:nvGrpSpPr>
          <p:cNvPr id="336" name="Google Shape;336;p22"/>
          <p:cNvGrpSpPr/>
          <p:nvPr/>
        </p:nvGrpSpPr>
        <p:grpSpPr>
          <a:xfrm>
            <a:off x="489384" y="2609587"/>
            <a:ext cx="11213232" cy="3796887"/>
            <a:chOff x="489384" y="2609587"/>
            <a:chExt cx="11213232" cy="3796887"/>
          </a:xfrm>
        </p:grpSpPr>
        <p:grpSp>
          <p:nvGrpSpPr>
            <p:cNvPr id="337" name="Google Shape;337;p22"/>
            <p:cNvGrpSpPr/>
            <p:nvPr/>
          </p:nvGrpSpPr>
          <p:grpSpPr>
            <a:xfrm>
              <a:off x="489384" y="4409861"/>
              <a:ext cx="5282151" cy="1996613"/>
              <a:chOff x="489384" y="4409861"/>
              <a:chExt cx="5282151" cy="1996613"/>
            </a:xfrm>
          </p:grpSpPr>
          <p:pic>
            <p:nvPicPr>
              <p:cNvPr id="338" name="Google Shape;338;p22" descr="Graphical user interface, text, application, email&#10;&#10;Description automatically generated"/>
              <p:cNvPicPr preferRelativeResize="0"/>
              <p:nvPr/>
            </p:nvPicPr>
            <p:blipFill rotWithShape="1">
              <a:blip r:embed="rId3">
                <a:alphaModFix/>
              </a:blip>
              <a:srcRect/>
              <a:stretch/>
            </p:blipFill>
            <p:spPr>
              <a:xfrm>
                <a:off x="489384" y="4409861"/>
                <a:ext cx="5282151" cy="1996613"/>
              </a:xfrm>
              <a:prstGeom prst="rect">
                <a:avLst/>
              </a:prstGeom>
              <a:noFill/>
              <a:ln w="12700" cap="flat" cmpd="sng">
                <a:solidFill>
                  <a:schemeClr val="accent1"/>
                </a:solidFill>
                <a:prstDash val="solid"/>
                <a:round/>
                <a:headEnd type="none" w="sm" len="sm"/>
                <a:tailEnd type="none" w="sm" len="sm"/>
              </a:ln>
            </p:spPr>
          </p:pic>
          <p:sp>
            <p:nvSpPr>
              <p:cNvPr id="339" name="Google Shape;339;p22"/>
              <p:cNvSpPr/>
              <p:nvPr/>
            </p:nvSpPr>
            <p:spPr>
              <a:xfrm>
                <a:off x="1762940" y="5584795"/>
                <a:ext cx="2039476" cy="238649"/>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grpSp>
          <p:nvGrpSpPr>
            <p:cNvPr id="340" name="Google Shape;340;p22"/>
            <p:cNvGrpSpPr/>
            <p:nvPr/>
          </p:nvGrpSpPr>
          <p:grpSpPr>
            <a:xfrm>
              <a:off x="489384" y="2609587"/>
              <a:ext cx="11213232" cy="2829320"/>
              <a:chOff x="489384" y="2609587"/>
              <a:chExt cx="11213232" cy="2829320"/>
            </a:xfrm>
          </p:grpSpPr>
          <p:grpSp>
            <p:nvGrpSpPr>
              <p:cNvPr id="341" name="Google Shape;341;p22"/>
              <p:cNvGrpSpPr/>
              <p:nvPr/>
            </p:nvGrpSpPr>
            <p:grpSpPr>
              <a:xfrm>
                <a:off x="489384" y="2609587"/>
                <a:ext cx="11213232" cy="2829320"/>
                <a:chOff x="520834" y="3429000"/>
                <a:chExt cx="11213232" cy="2829320"/>
              </a:xfrm>
            </p:grpSpPr>
            <p:pic>
              <p:nvPicPr>
                <p:cNvPr id="342" name="Google Shape;342;p22"/>
                <p:cNvPicPr preferRelativeResize="0"/>
                <p:nvPr/>
              </p:nvPicPr>
              <p:blipFill rotWithShape="1">
                <a:blip r:embed="rId4">
                  <a:alphaModFix/>
                </a:blip>
                <a:srcRect/>
                <a:stretch/>
              </p:blipFill>
              <p:spPr>
                <a:xfrm>
                  <a:off x="520834" y="3482165"/>
                  <a:ext cx="5282151" cy="1670601"/>
                </a:xfrm>
                <a:prstGeom prst="rect">
                  <a:avLst/>
                </a:prstGeom>
                <a:noFill/>
                <a:ln w="12700" cap="flat" cmpd="sng">
                  <a:solidFill>
                    <a:srgbClr val="0070C0"/>
                  </a:solidFill>
                  <a:prstDash val="solid"/>
                  <a:round/>
                  <a:headEnd type="none" w="sm" len="sm"/>
                  <a:tailEnd type="none" w="sm" len="sm"/>
                </a:ln>
              </p:spPr>
            </p:pic>
            <p:grpSp>
              <p:nvGrpSpPr>
                <p:cNvPr id="343" name="Google Shape;343;p22"/>
                <p:cNvGrpSpPr/>
                <p:nvPr/>
              </p:nvGrpSpPr>
              <p:grpSpPr>
                <a:xfrm>
                  <a:off x="8190271" y="3429000"/>
                  <a:ext cx="3543795" cy="2829320"/>
                  <a:chOff x="8488782" y="2997869"/>
                  <a:chExt cx="3543795" cy="2829320"/>
                </a:xfrm>
              </p:grpSpPr>
              <p:pic>
                <p:nvPicPr>
                  <p:cNvPr id="344" name="Google Shape;344;p22"/>
                  <p:cNvPicPr preferRelativeResize="0"/>
                  <p:nvPr/>
                </p:nvPicPr>
                <p:blipFill rotWithShape="1">
                  <a:blip r:embed="rId5">
                    <a:alphaModFix/>
                  </a:blip>
                  <a:srcRect/>
                  <a:stretch/>
                </p:blipFill>
                <p:spPr>
                  <a:xfrm>
                    <a:off x="8488782" y="2997869"/>
                    <a:ext cx="3543795" cy="2829320"/>
                  </a:xfrm>
                  <a:prstGeom prst="rect">
                    <a:avLst/>
                  </a:prstGeom>
                  <a:noFill/>
                  <a:ln>
                    <a:noFill/>
                  </a:ln>
                </p:spPr>
              </p:pic>
              <p:sp>
                <p:nvSpPr>
                  <p:cNvPr id="345" name="Google Shape;345;p22"/>
                  <p:cNvSpPr/>
                  <p:nvPr/>
                </p:nvSpPr>
                <p:spPr>
                  <a:xfrm>
                    <a:off x="9416900" y="4549662"/>
                    <a:ext cx="2352313" cy="238649"/>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346" name="Google Shape;346;p22"/>
                  <p:cNvSpPr/>
                  <p:nvPr/>
                </p:nvSpPr>
                <p:spPr>
                  <a:xfrm>
                    <a:off x="8675597" y="5161916"/>
                    <a:ext cx="2039476" cy="238649"/>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347" name="Google Shape;347;p22"/>
                <p:cNvCxnSpPr/>
                <p:nvPr/>
              </p:nvCxnSpPr>
              <p:spPr>
                <a:xfrm rot="10800000">
                  <a:off x="5802986" y="4287971"/>
                  <a:ext cx="2564271" cy="1424577"/>
                </a:xfrm>
                <a:prstGeom prst="bentConnector3">
                  <a:avLst>
                    <a:gd name="adj1" fmla="val 48774"/>
                  </a:avLst>
                </a:prstGeom>
                <a:noFill/>
                <a:ln w="19050" cap="flat" cmpd="sng">
                  <a:solidFill>
                    <a:srgbClr val="FF0000"/>
                  </a:solidFill>
                  <a:prstDash val="solid"/>
                  <a:miter lim="800000"/>
                  <a:headEnd type="none" w="sm" len="sm"/>
                  <a:tailEnd type="triangle" w="med" len="med"/>
                </a:ln>
              </p:spPr>
            </p:cxnSp>
          </p:grpSp>
          <p:sp>
            <p:nvSpPr>
              <p:cNvPr id="348" name="Google Shape;348;p22"/>
              <p:cNvSpPr/>
              <p:nvPr/>
            </p:nvSpPr>
            <p:spPr>
              <a:xfrm>
                <a:off x="8357065" y="5041779"/>
                <a:ext cx="2039476" cy="238650"/>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349" name="Google Shape;349;p22"/>
            <p:cNvCxnSpPr/>
            <p:nvPr/>
          </p:nvCxnSpPr>
          <p:spPr>
            <a:xfrm rot="10800000">
              <a:off x="5771535" y="5161937"/>
              <a:ext cx="2564272" cy="0"/>
            </a:xfrm>
            <a:prstGeom prst="straightConnector1">
              <a:avLst/>
            </a:prstGeom>
            <a:noFill/>
            <a:ln w="19050" cap="flat" cmpd="sng">
              <a:solidFill>
                <a:srgbClr val="FF0000"/>
              </a:solidFill>
              <a:prstDash val="solid"/>
              <a:miter lim="800000"/>
              <a:headEnd type="none" w="sm" len="sm"/>
              <a:tailEnd type="triangle" w="med" len="med"/>
            </a:ln>
          </p:spPr>
        </p:cxn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2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355" name="Google Shape;355;p2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23</a:t>
            </a:fld>
            <a:endParaRPr/>
          </a:p>
        </p:txBody>
      </p:sp>
      <p:sp>
        <p:nvSpPr>
          <p:cNvPr id="356" name="Google Shape;356;p23"/>
          <p:cNvSpPr/>
          <p:nvPr/>
        </p:nvSpPr>
        <p:spPr>
          <a:xfrm>
            <a:off x="168849" y="637085"/>
            <a:ext cx="8237731" cy="446276"/>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8. Write codes for </a:t>
            </a:r>
            <a:r>
              <a:rPr lang="en-US" sz="2300" b="1" i="0" u="none" strike="noStrike" cap="none">
                <a:solidFill>
                  <a:schemeClr val="dk1"/>
                </a:solidFill>
                <a:latin typeface="Arial"/>
                <a:ea typeface="Arial"/>
                <a:cs typeface="Arial"/>
                <a:sym typeface="Arial"/>
              </a:rPr>
              <a:t>Worker.cs </a:t>
            </a:r>
            <a:r>
              <a:rPr lang="en-US" sz="2300" b="0" i="0" u="none" strike="noStrike" cap="none">
                <a:solidFill>
                  <a:schemeClr val="dk1"/>
                </a:solidFill>
                <a:latin typeface="Arial"/>
                <a:ea typeface="Arial"/>
                <a:cs typeface="Arial"/>
                <a:sym typeface="Arial"/>
              </a:rPr>
              <a:t>as follows:   </a:t>
            </a:r>
            <a:endParaRPr sz="2300" b="1" i="0" u="none" strike="noStrike" cap="none">
              <a:solidFill>
                <a:schemeClr val="dk1"/>
              </a:solidFill>
              <a:latin typeface="Arial"/>
              <a:ea typeface="Arial"/>
              <a:cs typeface="Arial"/>
              <a:sym typeface="Arial"/>
            </a:endParaRPr>
          </a:p>
        </p:txBody>
      </p:sp>
      <p:pic>
        <p:nvPicPr>
          <p:cNvPr id="357" name="Google Shape;357;p23"/>
          <p:cNvPicPr preferRelativeResize="0"/>
          <p:nvPr/>
        </p:nvPicPr>
        <p:blipFill rotWithShape="1">
          <a:blip r:embed="rId3">
            <a:alphaModFix/>
          </a:blip>
          <a:srcRect/>
          <a:stretch/>
        </p:blipFill>
        <p:spPr>
          <a:xfrm>
            <a:off x="297425" y="1094035"/>
            <a:ext cx="2618505" cy="699405"/>
          </a:xfrm>
          <a:prstGeom prst="rect">
            <a:avLst/>
          </a:prstGeom>
          <a:noFill/>
          <a:ln>
            <a:noFill/>
          </a:ln>
        </p:spPr>
      </p:pic>
      <p:grpSp>
        <p:nvGrpSpPr>
          <p:cNvPr id="358" name="Google Shape;358;p23"/>
          <p:cNvGrpSpPr/>
          <p:nvPr/>
        </p:nvGrpSpPr>
        <p:grpSpPr>
          <a:xfrm>
            <a:off x="267927" y="1804114"/>
            <a:ext cx="8467293" cy="4625198"/>
            <a:chOff x="267927" y="1804114"/>
            <a:chExt cx="8467293" cy="4625198"/>
          </a:xfrm>
        </p:grpSpPr>
        <p:pic>
          <p:nvPicPr>
            <p:cNvPr id="359" name="Google Shape;359;p23"/>
            <p:cNvPicPr preferRelativeResize="0"/>
            <p:nvPr/>
          </p:nvPicPr>
          <p:blipFill rotWithShape="1">
            <a:blip r:embed="rId4">
              <a:alphaModFix/>
            </a:blip>
            <a:srcRect/>
            <a:stretch/>
          </p:blipFill>
          <p:spPr>
            <a:xfrm>
              <a:off x="267927" y="1804114"/>
              <a:ext cx="8467293" cy="4625198"/>
            </a:xfrm>
            <a:prstGeom prst="rect">
              <a:avLst/>
            </a:prstGeom>
            <a:noFill/>
            <a:ln>
              <a:noFill/>
            </a:ln>
          </p:spPr>
        </p:pic>
        <p:sp>
          <p:nvSpPr>
            <p:cNvPr id="360" name="Google Shape;360;p23"/>
            <p:cNvSpPr/>
            <p:nvPr/>
          </p:nvSpPr>
          <p:spPr>
            <a:xfrm>
              <a:off x="2190135" y="2639073"/>
              <a:ext cx="4830097" cy="251612"/>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2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366" name="Google Shape;366;p2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67" name="Google Shape;367;p24"/>
          <p:cNvSpPr/>
          <p:nvPr/>
        </p:nvSpPr>
        <p:spPr>
          <a:xfrm>
            <a:off x="0" y="3660311"/>
            <a:ext cx="5732206" cy="492443"/>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600" b="0" i="0" u="none" strike="noStrike" cap="none">
                <a:solidFill>
                  <a:schemeClr val="dk1"/>
                </a:solidFill>
                <a:latin typeface="Arial"/>
                <a:ea typeface="Arial"/>
                <a:cs typeface="Arial"/>
                <a:sym typeface="Arial"/>
              </a:rPr>
              <a:t>9</a:t>
            </a:r>
            <a:r>
              <a:rPr lang="en-US" sz="2300" b="0" i="0" u="none" strike="noStrike" cap="none">
                <a:solidFill>
                  <a:schemeClr val="dk1"/>
                </a:solidFill>
                <a:latin typeface="Arial"/>
                <a:ea typeface="Arial"/>
                <a:cs typeface="Arial"/>
                <a:sym typeface="Arial"/>
              </a:rPr>
              <a:t>. Run </a:t>
            </a:r>
            <a:r>
              <a:rPr lang="en-US" sz="2300" b="1" i="0" u="none" strike="noStrike" cap="none">
                <a:solidFill>
                  <a:schemeClr val="dk1"/>
                </a:solidFill>
                <a:latin typeface="Arial"/>
                <a:ea typeface="Arial"/>
                <a:cs typeface="Arial"/>
                <a:sym typeface="Arial"/>
              </a:rPr>
              <a:t>DemoWorkerService02 </a:t>
            </a:r>
            <a:r>
              <a:rPr lang="en-US" sz="2300" b="0" i="0" u="none" strike="noStrike" cap="none">
                <a:solidFill>
                  <a:schemeClr val="dk1"/>
                </a:solidFill>
                <a:latin typeface="Arial"/>
                <a:ea typeface="Arial"/>
                <a:cs typeface="Arial"/>
                <a:sym typeface="Arial"/>
              </a:rPr>
              <a:t>project</a:t>
            </a:r>
            <a:endParaRPr/>
          </a:p>
        </p:txBody>
      </p:sp>
      <p:pic>
        <p:nvPicPr>
          <p:cNvPr id="368" name="Google Shape;368;p24" descr="Graphical user interface, text, application&#10;&#10;Description automatically generated"/>
          <p:cNvPicPr preferRelativeResize="0"/>
          <p:nvPr/>
        </p:nvPicPr>
        <p:blipFill rotWithShape="1">
          <a:blip r:embed="rId3">
            <a:alphaModFix/>
          </a:blip>
          <a:srcRect/>
          <a:stretch/>
        </p:blipFill>
        <p:spPr>
          <a:xfrm>
            <a:off x="224895" y="677907"/>
            <a:ext cx="8702794" cy="2918713"/>
          </a:xfrm>
          <a:prstGeom prst="rect">
            <a:avLst/>
          </a:prstGeom>
          <a:noFill/>
          <a:ln>
            <a:noFill/>
          </a:ln>
        </p:spPr>
      </p:pic>
      <p:grpSp>
        <p:nvGrpSpPr>
          <p:cNvPr id="369" name="Google Shape;369;p24"/>
          <p:cNvGrpSpPr/>
          <p:nvPr/>
        </p:nvGrpSpPr>
        <p:grpSpPr>
          <a:xfrm>
            <a:off x="7344696" y="2088908"/>
            <a:ext cx="4786493" cy="4347785"/>
            <a:chOff x="7344696" y="2088908"/>
            <a:chExt cx="4786493" cy="4347785"/>
          </a:xfrm>
        </p:grpSpPr>
        <p:pic>
          <p:nvPicPr>
            <p:cNvPr id="370" name="Google Shape;370;p24" descr="Text&#10;&#10;Description automatically generated"/>
            <p:cNvPicPr preferRelativeResize="0"/>
            <p:nvPr/>
          </p:nvPicPr>
          <p:blipFill rotWithShape="1">
            <a:blip r:embed="rId4">
              <a:alphaModFix/>
            </a:blip>
            <a:srcRect/>
            <a:stretch/>
          </p:blipFill>
          <p:spPr>
            <a:xfrm>
              <a:off x="7344696" y="2088908"/>
              <a:ext cx="4786493" cy="4347785"/>
            </a:xfrm>
            <a:prstGeom prst="rect">
              <a:avLst/>
            </a:prstGeom>
            <a:noFill/>
            <a:ln>
              <a:noFill/>
            </a:ln>
          </p:spPr>
        </p:pic>
        <p:sp>
          <p:nvSpPr>
            <p:cNvPr id="371" name="Google Shape;371;p24"/>
            <p:cNvSpPr/>
            <p:nvPr/>
          </p:nvSpPr>
          <p:spPr>
            <a:xfrm>
              <a:off x="7747821" y="4287823"/>
              <a:ext cx="2890683" cy="197034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75"/>
        <p:cNvGrpSpPr/>
        <p:nvPr/>
      </p:nvGrpSpPr>
      <p:grpSpPr>
        <a:xfrm>
          <a:off x="0" y="0"/>
          <a:ext cx="0" cy="0"/>
          <a:chOff x="0" y="0"/>
          <a:chExt cx="0" cy="0"/>
        </a:xfrm>
      </p:grpSpPr>
      <p:sp>
        <p:nvSpPr>
          <p:cNvPr id="376" name="Google Shape;376;p2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377" name="Google Shape;377;p2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78" name="Google Shape;378;p25"/>
          <p:cNvSpPr txBox="1">
            <a:spLocks noGrp="1"/>
          </p:cNvSpPr>
          <p:nvPr>
            <p:ph type="title"/>
          </p:nvPr>
        </p:nvSpPr>
        <p:spPr>
          <a:xfrm>
            <a:off x="396764" y="720006"/>
            <a:ext cx="1036956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Windows Service</a:t>
            </a:r>
            <a:endParaRPr sz="4000" b="1"/>
          </a:p>
        </p:txBody>
      </p:sp>
      <p:sp>
        <p:nvSpPr>
          <p:cNvPr id="379" name="Google Shape;379;p25"/>
          <p:cNvSpPr txBox="1"/>
          <p:nvPr/>
        </p:nvSpPr>
        <p:spPr>
          <a:xfrm>
            <a:off x="-70099" y="1384443"/>
            <a:ext cx="12124447" cy="5016758"/>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Microsoft Windows services, formerly known as NT services, enable us to create long-running executable applications that run in their own Windows sessions</a:t>
            </a:r>
            <a:endParaRPr/>
          </a:p>
          <a:p>
            <a:pPr marL="342900" marR="0" lvl="0" indent="-342900" algn="just" rtl="0">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These services can be automatically started when the computer boots, can be paused and restarted, and do not show any user interface</a:t>
            </a:r>
            <a:endParaRPr/>
          </a:p>
          <a:p>
            <a:pPr marL="342900" marR="0" lvl="0" indent="-342900" algn="just" rtl="0">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These features make services ideal for use on a server or whenever we need long-running functionality that does not interfere with other users who are working on the same computer</a:t>
            </a:r>
            <a:endParaRPr/>
          </a:p>
          <a:p>
            <a:pPr marL="342900" marR="0" lvl="0" indent="-342900" algn="just" rtl="0">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We can also run services in the security context of a specific user account that is different from the logged-on user or the default computer account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83"/>
        <p:cNvGrpSpPr/>
        <p:nvPr/>
      </p:nvGrpSpPr>
      <p:grpSpPr>
        <a:xfrm>
          <a:off x="0" y="0"/>
          <a:ext cx="0" cy="0"/>
          <a:chOff x="0" y="0"/>
          <a:chExt cx="0" cy="0"/>
        </a:xfrm>
      </p:grpSpPr>
      <p:sp>
        <p:nvSpPr>
          <p:cNvPr id="384" name="Google Shape;384;p2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385" name="Google Shape;385;p2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386" name="Google Shape;386;p26"/>
          <p:cNvSpPr txBox="1">
            <a:spLocks noGrp="1"/>
          </p:cNvSpPr>
          <p:nvPr>
            <p:ph type="title"/>
          </p:nvPr>
        </p:nvSpPr>
        <p:spPr>
          <a:xfrm>
            <a:off x="396764" y="720006"/>
            <a:ext cx="1036956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Introduction to Windows Service</a:t>
            </a:r>
            <a:endParaRPr sz="4000" b="1"/>
          </a:p>
        </p:txBody>
      </p:sp>
      <p:pic>
        <p:nvPicPr>
          <p:cNvPr id="387" name="Google Shape;387;p26" descr="Graphical user interface, text, application&#10;&#10;Description automatically generated"/>
          <p:cNvPicPr preferRelativeResize="0"/>
          <p:nvPr/>
        </p:nvPicPr>
        <p:blipFill rotWithShape="1">
          <a:blip r:embed="rId3">
            <a:alphaModFix/>
          </a:blip>
          <a:srcRect/>
          <a:stretch/>
        </p:blipFill>
        <p:spPr>
          <a:xfrm>
            <a:off x="1482060" y="1402460"/>
            <a:ext cx="9087617" cy="5014932"/>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27"/>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393" name="Google Shape;393;p2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27</a:t>
            </a:fld>
            <a:endParaRPr/>
          </a:p>
        </p:txBody>
      </p:sp>
      <p:sp>
        <p:nvSpPr>
          <p:cNvPr id="394" name="Google Shape;394;p27"/>
          <p:cNvSpPr txBox="1">
            <a:spLocks noGrp="1"/>
          </p:cNvSpPr>
          <p:nvPr>
            <p:ph type="title"/>
          </p:nvPr>
        </p:nvSpPr>
        <p:spPr>
          <a:xfrm>
            <a:off x="396764" y="720006"/>
            <a:ext cx="10369560"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Windows Service  and Systemd on Linux</a:t>
            </a:r>
            <a:endParaRPr sz="4000" b="1"/>
          </a:p>
        </p:txBody>
      </p:sp>
      <p:sp>
        <p:nvSpPr>
          <p:cNvPr id="395" name="Google Shape;395;p27"/>
          <p:cNvSpPr txBox="1"/>
          <p:nvPr/>
        </p:nvSpPr>
        <p:spPr>
          <a:xfrm>
            <a:off x="0" y="1296652"/>
            <a:ext cx="12045788" cy="5077287"/>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20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.NET Framework developers are probably familiar with Windows Service apps</a:t>
            </a:r>
            <a:endParaRPr/>
          </a:p>
          <a:p>
            <a:pPr marL="342900" marR="0" lvl="0" indent="-342900" algn="just" rtl="0">
              <a:lnSpc>
                <a:spcPct val="200000"/>
              </a:lnSpc>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Before .NET Core and .NET 5+, developers who relied on .NET Framework could create Windows Services to perform background tasks or execute long-running processes</a:t>
            </a:r>
            <a:endParaRPr/>
          </a:p>
          <a:p>
            <a:pPr marL="342900" marR="0" lvl="0" indent="-342900" algn="just" rtl="0">
              <a:lnSpc>
                <a:spcPct val="200000"/>
              </a:lnSpc>
              <a:spcBef>
                <a:spcPts val="12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This functionality is still available and we can create Worker Services that run as a </a:t>
            </a:r>
            <a:r>
              <a:rPr lang="en-US" sz="2600" b="1">
                <a:solidFill>
                  <a:srgbClr val="111111"/>
                </a:solidFill>
                <a:latin typeface="Arial"/>
                <a:ea typeface="Arial"/>
                <a:cs typeface="Arial"/>
                <a:sym typeface="Arial"/>
              </a:rPr>
              <a:t>Windows Service </a:t>
            </a:r>
            <a:r>
              <a:rPr lang="en-US" sz="2600">
                <a:solidFill>
                  <a:srgbClr val="111111"/>
                </a:solidFill>
                <a:latin typeface="Arial"/>
                <a:ea typeface="Arial"/>
                <a:cs typeface="Arial"/>
                <a:sym typeface="Arial"/>
              </a:rPr>
              <a:t>on</a:t>
            </a:r>
            <a:r>
              <a:rPr lang="en-US" sz="2600" b="1">
                <a:solidFill>
                  <a:srgbClr val="111111"/>
                </a:solidFill>
                <a:latin typeface="Arial"/>
                <a:ea typeface="Arial"/>
                <a:cs typeface="Arial"/>
                <a:sym typeface="Arial"/>
              </a:rPr>
              <a:t> </a:t>
            </a:r>
            <a:r>
              <a:rPr lang="en-US" sz="2600">
                <a:solidFill>
                  <a:srgbClr val="111111"/>
                </a:solidFill>
                <a:latin typeface="Arial"/>
                <a:ea typeface="Arial"/>
                <a:cs typeface="Arial"/>
                <a:sym typeface="Arial"/>
              </a:rPr>
              <a:t>Windows</a:t>
            </a:r>
            <a:r>
              <a:rPr lang="en-US" sz="2600" b="1">
                <a:solidFill>
                  <a:srgbClr val="111111"/>
                </a:solidFill>
                <a:latin typeface="Arial"/>
                <a:ea typeface="Arial"/>
                <a:cs typeface="Arial"/>
                <a:sym typeface="Arial"/>
              </a:rPr>
              <a:t> </a:t>
            </a:r>
            <a:r>
              <a:rPr lang="en-US" sz="2600">
                <a:solidFill>
                  <a:srgbClr val="111111"/>
                </a:solidFill>
                <a:latin typeface="Arial"/>
                <a:ea typeface="Arial"/>
                <a:cs typeface="Arial"/>
                <a:sym typeface="Arial"/>
              </a:rPr>
              <a:t>and </a:t>
            </a:r>
            <a:r>
              <a:rPr lang="en-US" sz="2600" b="1">
                <a:solidFill>
                  <a:srgbClr val="111111"/>
                </a:solidFill>
                <a:latin typeface="Arial"/>
                <a:ea typeface="Arial"/>
                <a:cs typeface="Arial"/>
                <a:sym typeface="Arial"/>
              </a:rPr>
              <a:t>Systemd</a:t>
            </a:r>
            <a:r>
              <a:rPr lang="en-US" sz="2600">
                <a:solidFill>
                  <a:srgbClr val="111111"/>
                </a:solidFill>
                <a:latin typeface="Arial"/>
                <a:ea typeface="Arial"/>
                <a:cs typeface="Arial"/>
                <a:sym typeface="Arial"/>
              </a:rPr>
              <a:t> on Linux</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99"/>
        <p:cNvGrpSpPr/>
        <p:nvPr/>
      </p:nvGrpSpPr>
      <p:grpSpPr>
        <a:xfrm>
          <a:off x="0" y="0"/>
          <a:ext cx="0" cy="0"/>
          <a:chOff x="0" y="0"/>
          <a:chExt cx="0" cy="0"/>
        </a:xfrm>
      </p:grpSpPr>
      <p:sp>
        <p:nvSpPr>
          <p:cNvPr id="400" name="Google Shape;400;p28"/>
          <p:cNvSpPr txBox="1">
            <a:spLocks noGrp="1"/>
          </p:cNvSpPr>
          <p:nvPr>
            <p:ph type="ctrTitle"/>
          </p:nvPr>
        </p:nvSpPr>
        <p:spPr>
          <a:xfrm>
            <a:off x="383458" y="2241458"/>
            <a:ext cx="11434916"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000"/>
              <a:buFont typeface="Arial"/>
              <a:buNone/>
            </a:pPr>
            <a:r>
              <a:rPr lang="en-US" sz="4000" b="1">
                <a:latin typeface="Arial"/>
                <a:ea typeface="Arial"/>
                <a:cs typeface="Arial"/>
                <a:sym typeface="Arial"/>
              </a:rPr>
              <a:t> </a:t>
            </a:r>
            <a:r>
              <a:rPr lang="en-US" sz="4400" b="1">
                <a:solidFill>
                  <a:schemeClr val="accent2"/>
                </a:solidFill>
                <a:latin typeface="Arial"/>
                <a:ea typeface="Arial"/>
                <a:cs typeface="Arial"/>
                <a:sym typeface="Arial"/>
              </a:rPr>
              <a:t>Demo 03: Publish a Worker Service as a Windows Service</a:t>
            </a:r>
            <a:endParaRPr sz="4400" b="1">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2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406" name="Google Shape;406;p2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407" name="Google Shape;407;p29"/>
          <p:cNvSpPr/>
          <p:nvPr/>
        </p:nvSpPr>
        <p:spPr>
          <a:xfrm>
            <a:off x="157684" y="622970"/>
            <a:ext cx="12079281" cy="815608"/>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1.Create Worker Service Project named </a:t>
            </a:r>
            <a:r>
              <a:rPr lang="en-US" sz="2300" b="1" i="0" u="none" strike="noStrike" cap="none">
                <a:solidFill>
                  <a:schemeClr val="dk1"/>
                </a:solidFill>
                <a:latin typeface="Arial"/>
                <a:ea typeface="Arial"/>
                <a:cs typeface="Arial"/>
                <a:sym typeface="Arial"/>
              </a:rPr>
              <a:t>DemoWorkerService03 </a:t>
            </a:r>
            <a:r>
              <a:rPr lang="en-US" sz="2300" b="0" i="0" u="none" strike="noStrike" cap="none">
                <a:solidFill>
                  <a:schemeClr val="dk1"/>
                </a:solidFill>
                <a:latin typeface="Arial"/>
                <a:ea typeface="Arial"/>
                <a:cs typeface="Arial"/>
                <a:sym typeface="Arial"/>
              </a:rPr>
              <a:t>to consume    </a:t>
            </a:r>
            <a:r>
              <a:rPr lang="en-US" sz="2400" b="1" i="0" u="none" strike="noStrike" cap="none">
                <a:solidFill>
                  <a:schemeClr val="dk1"/>
                </a:solidFill>
                <a:latin typeface="Arial"/>
                <a:ea typeface="Arial"/>
                <a:cs typeface="Arial"/>
                <a:sym typeface="Arial"/>
              </a:rPr>
              <a:t>E</a:t>
            </a:r>
            <a:r>
              <a:rPr lang="en-US" sz="2400" b="1" i="0" u="none" strike="noStrike" cap="none">
                <a:solidFill>
                  <a:srgbClr val="111111"/>
                </a:solidFill>
                <a:latin typeface="Arial"/>
                <a:ea typeface="Arial"/>
                <a:cs typeface="Arial"/>
                <a:sym typeface="Arial"/>
              </a:rPr>
              <a:t>xchangeRateService </a:t>
            </a:r>
            <a:r>
              <a:rPr lang="en-US" sz="2400" b="0" i="0" u="none" strike="noStrike" cap="none">
                <a:solidFill>
                  <a:srgbClr val="111111"/>
                </a:solidFill>
                <a:latin typeface="Arial"/>
                <a:ea typeface="Arial"/>
                <a:cs typeface="Arial"/>
                <a:sym typeface="Arial"/>
              </a:rPr>
              <a:t>project (refer to </a:t>
            </a:r>
            <a:r>
              <a:rPr lang="en-US" sz="2400" b="1" i="0" u="none" strike="noStrike" cap="none">
                <a:solidFill>
                  <a:srgbClr val="111111"/>
                </a:solidFill>
                <a:latin typeface="Arial"/>
                <a:ea typeface="Arial"/>
                <a:cs typeface="Arial"/>
                <a:sym typeface="Arial"/>
              </a:rPr>
              <a:t>Demo 02</a:t>
            </a:r>
            <a:r>
              <a:rPr lang="en-US" sz="2400" b="0" i="0" u="none" strike="noStrike" cap="none">
                <a:solidFill>
                  <a:srgbClr val="111111"/>
                </a:solidFill>
                <a:latin typeface="Arial"/>
                <a:ea typeface="Arial"/>
                <a:cs typeface="Arial"/>
                <a:sym typeface="Arial"/>
              </a:rPr>
              <a:t>)</a:t>
            </a:r>
            <a:endParaRPr sz="2300" b="0" i="0" u="none" strike="noStrike" cap="none">
              <a:solidFill>
                <a:schemeClr val="dk1"/>
              </a:solidFill>
              <a:latin typeface="Arial"/>
              <a:ea typeface="Arial"/>
              <a:cs typeface="Arial"/>
              <a:sym typeface="Arial"/>
            </a:endParaRPr>
          </a:p>
        </p:txBody>
      </p:sp>
      <p:sp>
        <p:nvSpPr>
          <p:cNvPr id="408" name="Google Shape;408;p29"/>
          <p:cNvSpPr/>
          <p:nvPr/>
        </p:nvSpPr>
        <p:spPr>
          <a:xfrm>
            <a:off x="119334" y="1364267"/>
            <a:ext cx="11914982" cy="800219"/>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2.Install Microsoft.Extensions.Http and Microsoft.Extensions.Hosting.WindowsServices package from NuGet   </a:t>
            </a:r>
            <a:endParaRPr sz="2300" b="1" i="0" u="none" strike="noStrike" cap="none">
              <a:solidFill>
                <a:schemeClr val="dk1"/>
              </a:solidFill>
              <a:latin typeface="Arial"/>
              <a:ea typeface="Arial"/>
              <a:cs typeface="Arial"/>
              <a:sym typeface="Arial"/>
            </a:endParaRPr>
          </a:p>
        </p:txBody>
      </p:sp>
      <p:sp>
        <p:nvSpPr>
          <p:cNvPr id="409" name="Google Shape;409;p29"/>
          <p:cNvSpPr/>
          <p:nvPr/>
        </p:nvSpPr>
        <p:spPr>
          <a:xfrm>
            <a:off x="119334" y="2116562"/>
            <a:ext cx="11492563" cy="446276"/>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3.Write codes for </a:t>
            </a:r>
            <a:r>
              <a:rPr lang="en-US" sz="2300" b="1" i="0" u="none" strike="noStrike" cap="none">
                <a:solidFill>
                  <a:schemeClr val="dk1"/>
                </a:solidFill>
                <a:latin typeface="Arial"/>
                <a:ea typeface="Arial"/>
                <a:cs typeface="Arial"/>
                <a:sym typeface="Arial"/>
              </a:rPr>
              <a:t>CurrencyExchange.cs </a:t>
            </a:r>
            <a:r>
              <a:rPr lang="en-US" sz="2300" b="0" i="0" u="none" strike="noStrike" cap="none">
                <a:solidFill>
                  <a:schemeClr val="dk1"/>
                </a:solidFill>
                <a:latin typeface="Arial"/>
                <a:ea typeface="Arial"/>
                <a:cs typeface="Arial"/>
                <a:sym typeface="Arial"/>
              </a:rPr>
              <a:t>and</a:t>
            </a:r>
            <a:r>
              <a:rPr lang="en-US" sz="2300" b="1" i="0" u="none" strike="noStrike" cap="none">
                <a:solidFill>
                  <a:schemeClr val="dk1"/>
                </a:solidFill>
                <a:latin typeface="Arial"/>
                <a:ea typeface="Arial"/>
                <a:cs typeface="Arial"/>
                <a:sym typeface="Arial"/>
              </a:rPr>
              <a:t> Program.cs </a:t>
            </a:r>
            <a:r>
              <a:rPr lang="en-US" sz="2300" b="0" i="0" u="none" strike="noStrike" cap="none">
                <a:solidFill>
                  <a:schemeClr val="dk1"/>
                </a:solidFill>
                <a:latin typeface="Arial"/>
                <a:ea typeface="Arial"/>
                <a:cs typeface="Arial"/>
                <a:sym typeface="Arial"/>
              </a:rPr>
              <a:t>as follows:   </a:t>
            </a:r>
            <a:endParaRPr sz="2300" b="1" i="0" u="none" strike="noStrike" cap="none">
              <a:solidFill>
                <a:schemeClr val="dk1"/>
              </a:solidFill>
              <a:latin typeface="Arial"/>
              <a:ea typeface="Arial"/>
              <a:cs typeface="Arial"/>
              <a:sym typeface="Arial"/>
            </a:endParaRPr>
          </a:p>
        </p:txBody>
      </p:sp>
      <p:pic>
        <p:nvPicPr>
          <p:cNvPr id="410" name="Google Shape;410;p29"/>
          <p:cNvPicPr preferRelativeResize="0"/>
          <p:nvPr/>
        </p:nvPicPr>
        <p:blipFill rotWithShape="1">
          <a:blip r:embed="rId3">
            <a:alphaModFix/>
          </a:blip>
          <a:srcRect/>
          <a:stretch/>
        </p:blipFill>
        <p:spPr>
          <a:xfrm>
            <a:off x="263242" y="2624614"/>
            <a:ext cx="5282151" cy="1670601"/>
          </a:xfrm>
          <a:prstGeom prst="rect">
            <a:avLst/>
          </a:prstGeom>
          <a:noFill/>
          <a:ln w="12700" cap="flat" cmpd="sng">
            <a:solidFill>
              <a:srgbClr val="0070C0"/>
            </a:solidFill>
            <a:prstDash val="solid"/>
            <a:round/>
            <a:headEnd type="none" w="sm" len="sm"/>
            <a:tailEnd type="none" w="sm" len="sm"/>
          </a:ln>
        </p:spPr>
      </p:pic>
      <p:grpSp>
        <p:nvGrpSpPr>
          <p:cNvPr id="411" name="Google Shape;411;p29"/>
          <p:cNvGrpSpPr/>
          <p:nvPr/>
        </p:nvGrpSpPr>
        <p:grpSpPr>
          <a:xfrm>
            <a:off x="8126933" y="2644278"/>
            <a:ext cx="3838558" cy="3001665"/>
            <a:chOff x="8126933" y="2644278"/>
            <a:chExt cx="3838558" cy="3001665"/>
          </a:xfrm>
        </p:grpSpPr>
        <p:pic>
          <p:nvPicPr>
            <p:cNvPr id="412" name="Google Shape;412;p29" descr="Graphical user interface, text, application&#10;&#10;Description automatically generated"/>
            <p:cNvPicPr preferRelativeResize="0"/>
            <p:nvPr/>
          </p:nvPicPr>
          <p:blipFill rotWithShape="1">
            <a:blip r:embed="rId4">
              <a:alphaModFix/>
            </a:blip>
            <a:srcRect/>
            <a:stretch/>
          </p:blipFill>
          <p:spPr>
            <a:xfrm>
              <a:off x="8126933" y="2644278"/>
              <a:ext cx="3801825" cy="3001665"/>
            </a:xfrm>
            <a:prstGeom prst="rect">
              <a:avLst/>
            </a:prstGeom>
            <a:noFill/>
            <a:ln>
              <a:noFill/>
            </a:ln>
          </p:spPr>
        </p:pic>
        <p:sp>
          <p:nvSpPr>
            <p:cNvPr id="413" name="Google Shape;413;p29"/>
            <p:cNvSpPr/>
            <p:nvPr/>
          </p:nvSpPr>
          <p:spPr>
            <a:xfrm>
              <a:off x="8851494" y="4023754"/>
              <a:ext cx="3113997" cy="430257"/>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4" name="Google Shape;414;p29"/>
            <p:cNvSpPr/>
            <p:nvPr/>
          </p:nvSpPr>
          <p:spPr>
            <a:xfrm>
              <a:off x="8265967" y="4822280"/>
              <a:ext cx="2352313" cy="238649"/>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15" name="Google Shape;415;p29"/>
            <p:cNvSpPr/>
            <p:nvPr/>
          </p:nvSpPr>
          <p:spPr>
            <a:xfrm>
              <a:off x="8270882" y="5230841"/>
              <a:ext cx="2352313" cy="238649"/>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cxnSp>
        <p:nvCxnSpPr>
          <p:cNvPr id="416" name="Google Shape;416;p29"/>
          <p:cNvCxnSpPr/>
          <p:nvPr/>
        </p:nvCxnSpPr>
        <p:spPr>
          <a:xfrm rot="10800000">
            <a:off x="5545267" y="3479503"/>
            <a:ext cx="2720700" cy="1470000"/>
          </a:xfrm>
          <a:prstGeom prst="bentConnector3">
            <a:avLst>
              <a:gd name="adj1" fmla="val 49998"/>
            </a:avLst>
          </a:prstGeom>
          <a:noFill/>
          <a:ln w="19050" cap="flat" cmpd="sng">
            <a:solidFill>
              <a:srgbClr val="FF0000"/>
            </a:solidFill>
            <a:prstDash val="solid"/>
            <a:miter lim="800000"/>
            <a:headEnd type="none" w="sm" len="sm"/>
            <a:tailEnd type="triangle" w="med" len="med"/>
          </a:ln>
        </p:spPr>
      </p:cxnSp>
      <p:cxnSp>
        <p:nvCxnSpPr>
          <p:cNvPr id="417" name="Google Shape;417;p29"/>
          <p:cNvCxnSpPr/>
          <p:nvPr/>
        </p:nvCxnSpPr>
        <p:spPr>
          <a:xfrm rot="10800000">
            <a:off x="6197325" y="5351457"/>
            <a:ext cx="2068642" cy="0"/>
          </a:xfrm>
          <a:prstGeom prst="straightConnector1">
            <a:avLst/>
          </a:prstGeom>
          <a:noFill/>
          <a:ln w="19050" cap="flat" cmpd="sng">
            <a:solidFill>
              <a:srgbClr val="FF0000"/>
            </a:solidFill>
            <a:prstDash val="solid"/>
            <a:miter lim="800000"/>
            <a:headEnd type="none" w="sm" len="sm"/>
            <a:tailEnd type="triangle" w="med" len="med"/>
          </a:ln>
        </p:spPr>
      </p:cxnSp>
      <p:grpSp>
        <p:nvGrpSpPr>
          <p:cNvPr id="418" name="Google Shape;418;p29"/>
          <p:cNvGrpSpPr/>
          <p:nvPr/>
        </p:nvGrpSpPr>
        <p:grpSpPr>
          <a:xfrm>
            <a:off x="259953" y="4356991"/>
            <a:ext cx="5944916" cy="2070778"/>
            <a:chOff x="240289" y="4376655"/>
            <a:chExt cx="5944916" cy="2070778"/>
          </a:xfrm>
        </p:grpSpPr>
        <p:pic>
          <p:nvPicPr>
            <p:cNvPr id="419" name="Google Shape;419;p29" descr="Graphical user interface, text, application&#10;&#10;Description automatically generated"/>
            <p:cNvPicPr preferRelativeResize="0"/>
            <p:nvPr/>
          </p:nvPicPr>
          <p:blipFill rotWithShape="1">
            <a:blip r:embed="rId5">
              <a:alphaModFix/>
            </a:blip>
            <a:srcRect/>
            <a:stretch/>
          </p:blipFill>
          <p:spPr>
            <a:xfrm>
              <a:off x="240289" y="4376655"/>
              <a:ext cx="5944916" cy="2070778"/>
            </a:xfrm>
            <a:prstGeom prst="rect">
              <a:avLst/>
            </a:prstGeom>
            <a:noFill/>
            <a:ln w="12700" cap="flat" cmpd="sng">
              <a:solidFill>
                <a:srgbClr val="0070C0"/>
              </a:solidFill>
              <a:prstDash val="solid"/>
              <a:round/>
              <a:headEnd type="none" w="sm" len="sm"/>
              <a:tailEnd type="none" w="sm" len="sm"/>
            </a:ln>
          </p:spPr>
        </p:pic>
        <p:sp>
          <p:nvSpPr>
            <p:cNvPr id="420" name="Google Shape;420;p29"/>
            <p:cNvSpPr/>
            <p:nvPr/>
          </p:nvSpPr>
          <p:spPr>
            <a:xfrm>
              <a:off x="1678476" y="5374408"/>
              <a:ext cx="2283923" cy="271535"/>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21" name="Google Shape;421;p29"/>
            <p:cNvSpPr/>
            <p:nvPr/>
          </p:nvSpPr>
          <p:spPr>
            <a:xfrm>
              <a:off x="1287645" y="6022424"/>
              <a:ext cx="2055323" cy="271535"/>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3"/>
          <p:cNvSpPr txBox="1">
            <a:spLocks noGrp="1"/>
          </p:cNvSpPr>
          <p:nvPr>
            <p:ph type="ctrTitle"/>
          </p:nvPr>
        </p:nvSpPr>
        <p:spPr>
          <a:xfrm>
            <a:off x="1524000" y="2241458"/>
            <a:ext cx="9202270" cy="1774360"/>
          </a:xfrm>
          <a:prstGeom prst="rect">
            <a:avLst/>
          </a:prstGeom>
          <a:gradFill>
            <a:gsLst>
              <a:gs pos="0">
                <a:srgbClr val="F6F9FC"/>
              </a:gs>
              <a:gs pos="74000">
                <a:srgbClr val="B3D1EC"/>
              </a:gs>
              <a:gs pos="83000">
                <a:srgbClr val="B3D1EC"/>
              </a:gs>
              <a:gs pos="100000">
                <a:srgbClr val="CCE0F2"/>
              </a:gs>
            </a:gsLst>
            <a:lin ang="5400000" scaled="0"/>
          </a:grad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Arial"/>
              <a:buNone/>
            </a:pPr>
            <a:r>
              <a:rPr lang="en-US" sz="4400" b="1">
                <a:latin typeface="Arial"/>
                <a:ea typeface="Arial"/>
                <a:cs typeface="Arial"/>
                <a:sym typeface="Arial"/>
              </a:rPr>
              <a:t> </a:t>
            </a:r>
            <a:r>
              <a:rPr lang="en-US" sz="4400" b="1">
                <a:solidFill>
                  <a:schemeClr val="accent2"/>
                </a:solidFill>
                <a:latin typeface="Arial"/>
                <a:ea typeface="Arial"/>
                <a:cs typeface="Arial"/>
                <a:sym typeface="Arial"/>
              </a:rPr>
              <a:t>Overview Worker Service .NET</a:t>
            </a:r>
            <a:endParaRPr sz="4400">
              <a:solidFill>
                <a:schemeClr val="accent2"/>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0"/>
          <p:cNvSpPr/>
          <p:nvPr/>
        </p:nvSpPr>
        <p:spPr>
          <a:xfrm>
            <a:off x="168849" y="548595"/>
            <a:ext cx="8237731" cy="446276"/>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4. Write codes for </a:t>
            </a:r>
            <a:r>
              <a:rPr lang="en-US" sz="2300" b="1" i="0" u="none" strike="noStrike" cap="none">
                <a:solidFill>
                  <a:schemeClr val="dk1"/>
                </a:solidFill>
                <a:latin typeface="Arial"/>
                <a:ea typeface="Arial"/>
                <a:cs typeface="Arial"/>
                <a:sym typeface="Arial"/>
              </a:rPr>
              <a:t>Worker.cs </a:t>
            </a:r>
            <a:r>
              <a:rPr lang="en-US" sz="2300" b="0" i="0" u="none" strike="noStrike" cap="none">
                <a:solidFill>
                  <a:schemeClr val="dk1"/>
                </a:solidFill>
                <a:latin typeface="Arial"/>
                <a:ea typeface="Arial"/>
                <a:cs typeface="Arial"/>
                <a:sym typeface="Arial"/>
              </a:rPr>
              <a:t>as follows:   </a:t>
            </a:r>
            <a:endParaRPr sz="2300" b="1" i="0" u="none" strike="noStrike" cap="none">
              <a:solidFill>
                <a:schemeClr val="dk1"/>
              </a:solidFill>
              <a:latin typeface="Arial"/>
              <a:ea typeface="Arial"/>
              <a:cs typeface="Arial"/>
              <a:sym typeface="Arial"/>
            </a:endParaRPr>
          </a:p>
        </p:txBody>
      </p:sp>
      <p:pic>
        <p:nvPicPr>
          <p:cNvPr id="427" name="Google Shape;427;p30" descr="Graphical user interface, text&#10;&#10;Description automatically generated"/>
          <p:cNvPicPr preferRelativeResize="0"/>
          <p:nvPr/>
        </p:nvPicPr>
        <p:blipFill rotWithShape="1">
          <a:blip r:embed="rId3">
            <a:alphaModFix/>
          </a:blip>
          <a:srcRect/>
          <a:stretch/>
        </p:blipFill>
        <p:spPr>
          <a:xfrm>
            <a:off x="208177" y="906379"/>
            <a:ext cx="2849654" cy="1132395"/>
          </a:xfrm>
          <a:prstGeom prst="rect">
            <a:avLst/>
          </a:prstGeom>
          <a:noFill/>
          <a:ln>
            <a:noFill/>
          </a:ln>
        </p:spPr>
      </p:pic>
      <p:grpSp>
        <p:nvGrpSpPr>
          <p:cNvPr id="428" name="Google Shape;428;p30"/>
          <p:cNvGrpSpPr/>
          <p:nvPr/>
        </p:nvGrpSpPr>
        <p:grpSpPr>
          <a:xfrm>
            <a:off x="198345" y="2048609"/>
            <a:ext cx="10735125" cy="4388910"/>
            <a:chOff x="198345" y="2048609"/>
            <a:chExt cx="10735125" cy="4388910"/>
          </a:xfrm>
        </p:grpSpPr>
        <p:pic>
          <p:nvPicPr>
            <p:cNvPr id="429" name="Google Shape;429;p30" descr="Graphical user interface, text, application&#10;&#10;Description automatically generated"/>
            <p:cNvPicPr preferRelativeResize="0"/>
            <p:nvPr/>
          </p:nvPicPr>
          <p:blipFill rotWithShape="1">
            <a:blip r:embed="rId4">
              <a:alphaModFix/>
            </a:blip>
            <a:srcRect/>
            <a:stretch/>
          </p:blipFill>
          <p:spPr>
            <a:xfrm>
              <a:off x="198345" y="2048609"/>
              <a:ext cx="10735125" cy="4388910"/>
            </a:xfrm>
            <a:prstGeom prst="rect">
              <a:avLst/>
            </a:prstGeom>
            <a:noFill/>
            <a:ln>
              <a:noFill/>
            </a:ln>
          </p:spPr>
        </p:pic>
        <p:sp>
          <p:nvSpPr>
            <p:cNvPr id="430" name="Google Shape;430;p30"/>
            <p:cNvSpPr/>
            <p:nvPr/>
          </p:nvSpPr>
          <p:spPr>
            <a:xfrm>
              <a:off x="501445" y="2820977"/>
              <a:ext cx="6174657" cy="443333"/>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pic>
        <p:nvPicPr>
          <p:cNvPr id="435" name="Google Shape;435;p31" descr="Graphical user interface, text, application&#10;&#10;Description automatically generated"/>
          <p:cNvPicPr preferRelativeResize="0"/>
          <p:nvPr/>
        </p:nvPicPr>
        <p:blipFill rotWithShape="1">
          <a:blip r:embed="rId3">
            <a:alphaModFix/>
          </a:blip>
          <a:srcRect/>
          <a:stretch/>
        </p:blipFill>
        <p:spPr>
          <a:xfrm>
            <a:off x="146026" y="926049"/>
            <a:ext cx="11034716" cy="2789162"/>
          </a:xfrm>
          <a:prstGeom prst="rect">
            <a:avLst/>
          </a:prstGeom>
          <a:noFill/>
          <a:ln>
            <a:noFill/>
          </a:ln>
        </p:spPr>
      </p:pic>
      <p:grpSp>
        <p:nvGrpSpPr>
          <p:cNvPr id="436" name="Google Shape;436;p31"/>
          <p:cNvGrpSpPr/>
          <p:nvPr/>
        </p:nvGrpSpPr>
        <p:grpSpPr>
          <a:xfrm>
            <a:off x="0" y="3752701"/>
            <a:ext cx="11878826" cy="2015936"/>
            <a:chOff x="70529" y="4021837"/>
            <a:chExt cx="11878826" cy="2015936"/>
          </a:xfrm>
        </p:grpSpPr>
        <p:sp>
          <p:nvSpPr>
            <p:cNvPr id="437" name="Google Shape;437;p31"/>
            <p:cNvSpPr/>
            <p:nvPr/>
          </p:nvSpPr>
          <p:spPr>
            <a:xfrm>
              <a:off x="70529" y="4021837"/>
              <a:ext cx="11878826" cy="2015936"/>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5. Right-click on the project, select Open in Terminal. On Developer PowerShell dialog, execute the following command to publish project : </a:t>
              </a:r>
              <a:endParaRPr/>
            </a:p>
            <a:p>
              <a:pPr marL="0" marR="0" lvl="1" indent="0" algn="ctr" rtl="0">
                <a:spcBef>
                  <a:spcPts val="600"/>
                </a:spcBef>
                <a:spcAft>
                  <a:spcPts val="0"/>
                </a:spcAft>
                <a:buNone/>
              </a:pPr>
              <a:endParaRPr sz="2300" b="1" i="0" u="none" strike="noStrike" cap="none">
                <a:solidFill>
                  <a:schemeClr val="dk1"/>
                </a:solidFill>
                <a:latin typeface="Arial"/>
                <a:ea typeface="Arial"/>
                <a:cs typeface="Arial"/>
                <a:sym typeface="Arial"/>
              </a:endParaRPr>
            </a:p>
            <a:p>
              <a:pPr marL="0" marR="0" lvl="1" indent="0" algn="ctr" rtl="0">
                <a:spcBef>
                  <a:spcPts val="600"/>
                </a:spcBef>
                <a:spcAft>
                  <a:spcPts val="0"/>
                </a:spcAft>
                <a:buNone/>
              </a:pPr>
              <a:br>
                <a:rPr lang="en-US" sz="2400" b="0" i="0" u="none" strike="noStrike" cap="none">
                  <a:solidFill>
                    <a:schemeClr val="dk1"/>
                  </a:solidFill>
                  <a:latin typeface="Arial"/>
                  <a:ea typeface="Arial"/>
                  <a:cs typeface="Arial"/>
                  <a:sym typeface="Arial"/>
                </a:rPr>
              </a:br>
              <a:endParaRPr sz="2300" b="1" i="0" u="none" strike="noStrike" cap="none">
                <a:solidFill>
                  <a:schemeClr val="dk1"/>
                </a:solidFill>
                <a:latin typeface="Arial"/>
                <a:ea typeface="Arial"/>
                <a:cs typeface="Arial"/>
                <a:sym typeface="Arial"/>
              </a:endParaRPr>
            </a:p>
          </p:txBody>
        </p:sp>
        <p:sp>
          <p:nvSpPr>
            <p:cNvPr id="438" name="Google Shape;438;p31"/>
            <p:cNvSpPr/>
            <p:nvPr/>
          </p:nvSpPr>
          <p:spPr>
            <a:xfrm>
              <a:off x="1653527" y="5411275"/>
              <a:ext cx="4080386" cy="410975"/>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1800" b="1">
                  <a:solidFill>
                    <a:schemeClr val="dk1"/>
                  </a:solidFill>
                  <a:latin typeface="Arial"/>
                  <a:ea typeface="Arial"/>
                  <a:cs typeface="Arial"/>
                  <a:sym typeface="Arial"/>
                </a:rPr>
                <a:t>dotnet  publish  -c  Release</a:t>
              </a:r>
              <a:endParaRPr sz="1800">
                <a:solidFill>
                  <a:schemeClr val="dk1"/>
                </a:solidFill>
                <a:latin typeface="Arial"/>
                <a:ea typeface="Arial"/>
                <a:cs typeface="Arial"/>
                <a:sym typeface="Arial"/>
              </a:endParaRPr>
            </a:p>
          </p:txBody>
        </p:sp>
      </p:grpSp>
      <p:grpSp>
        <p:nvGrpSpPr>
          <p:cNvPr id="439" name="Google Shape;439;p31"/>
          <p:cNvGrpSpPr/>
          <p:nvPr/>
        </p:nvGrpSpPr>
        <p:grpSpPr>
          <a:xfrm>
            <a:off x="6951405" y="4237704"/>
            <a:ext cx="5102942" cy="2180519"/>
            <a:chOff x="6951405" y="4257368"/>
            <a:chExt cx="5102942" cy="2180519"/>
          </a:xfrm>
        </p:grpSpPr>
        <p:pic>
          <p:nvPicPr>
            <p:cNvPr id="440" name="Google Shape;440;p31" descr="Graphical user interface, text&#10;&#10;Description automatically generated"/>
            <p:cNvPicPr preferRelativeResize="0"/>
            <p:nvPr/>
          </p:nvPicPr>
          <p:blipFill rotWithShape="1">
            <a:blip r:embed="rId4">
              <a:alphaModFix/>
            </a:blip>
            <a:srcRect/>
            <a:stretch/>
          </p:blipFill>
          <p:spPr>
            <a:xfrm>
              <a:off x="7020232" y="4257368"/>
              <a:ext cx="5034115" cy="2180519"/>
            </a:xfrm>
            <a:prstGeom prst="rect">
              <a:avLst/>
            </a:prstGeom>
            <a:noFill/>
            <a:ln>
              <a:noFill/>
            </a:ln>
          </p:spPr>
        </p:pic>
        <p:sp>
          <p:nvSpPr>
            <p:cNvPr id="441" name="Google Shape;441;p31"/>
            <p:cNvSpPr/>
            <p:nvPr/>
          </p:nvSpPr>
          <p:spPr>
            <a:xfrm>
              <a:off x="6951405" y="4308366"/>
              <a:ext cx="4306529" cy="234138"/>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42" name="Google Shape;442;p31"/>
          <p:cNvSpPr/>
          <p:nvPr/>
        </p:nvSpPr>
        <p:spPr>
          <a:xfrm>
            <a:off x="7567875" y="6125496"/>
            <a:ext cx="2166059" cy="223235"/>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32"/>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448" name="Google Shape;448;p32"/>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32</a:t>
            </a:fld>
            <a:endParaRPr/>
          </a:p>
        </p:txBody>
      </p:sp>
      <p:sp>
        <p:nvSpPr>
          <p:cNvPr id="449" name="Google Shape;449;p32"/>
          <p:cNvSpPr/>
          <p:nvPr/>
        </p:nvSpPr>
        <p:spPr>
          <a:xfrm>
            <a:off x="158886" y="728566"/>
            <a:ext cx="11944624" cy="800219"/>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100" b="0" i="0" u="none" strike="noStrike" cap="none">
                <a:solidFill>
                  <a:schemeClr val="dk1"/>
                </a:solidFill>
                <a:latin typeface="Arial"/>
                <a:ea typeface="Arial"/>
                <a:cs typeface="Arial"/>
                <a:sym typeface="Arial"/>
              </a:rPr>
              <a:t>6. </a:t>
            </a:r>
            <a:r>
              <a:rPr lang="en-US" sz="2300" b="0" i="0" u="none" strike="noStrike" cap="none">
                <a:solidFill>
                  <a:schemeClr val="dk1"/>
                </a:solidFill>
                <a:latin typeface="Arial"/>
                <a:ea typeface="Arial"/>
                <a:cs typeface="Arial"/>
                <a:sym typeface="Arial"/>
              </a:rPr>
              <a:t>Right-click on the </a:t>
            </a:r>
            <a:r>
              <a:rPr lang="en-US" sz="2300" b="1" i="0" u="none" strike="noStrike" cap="none">
                <a:solidFill>
                  <a:schemeClr val="dk1"/>
                </a:solidFill>
                <a:latin typeface="Arial"/>
                <a:ea typeface="Arial"/>
                <a:cs typeface="Arial"/>
                <a:sym typeface="Arial"/>
              </a:rPr>
              <a:t>ExchangeRateService</a:t>
            </a:r>
            <a:r>
              <a:rPr lang="en-US" sz="2300" b="0" i="0" u="none" strike="noStrike" cap="none">
                <a:solidFill>
                  <a:schemeClr val="dk1"/>
                </a:solidFill>
                <a:latin typeface="Arial"/>
                <a:ea typeface="Arial"/>
                <a:cs typeface="Arial"/>
                <a:sym typeface="Arial"/>
              </a:rPr>
              <a:t> project, select Open in Terminal. On Developer PowerShell dialog, execute the following command to run Web API project</a:t>
            </a:r>
            <a:endParaRPr/>
          </a:p>
        </p:txBody>
      </p:sp>
      <p:grpSp>
        <p:nvGrpSpPr>
          <p:cNvPr id="450" name="Google Shape;450;p32"/>
          <p:cNvGrpSpPr/>
          <p:nvPr/>
        </p:nvGrpSpPr>
        <p:grpSpPr>
          <a:xfrm>
            <a:off x="1272256" y="1942526"/>
            <a:ext cx="9478578" cy="3868337"/>
            <a:chOff x="5991740" y="1136281"/>
            <a:chExt cx="6111770" cy="2789162"/>
          </a:xfrm>
        </p:grpSpPr>
        <p:pic>
          <p:nvPicPr>
            <p:cNvPr id="451" name="Google Shape;451;p32"/>
            <p:cNvPicPr preferRelativeResize="0"/>
            <p:nvPr/>
          </p:nvPicPr>
          <p:blipFill rotWithShape="1">
            <a:blip r:embed="rId3">
              <a:alphaModFix/>
            </a:blip>
            <a:srcRect/>
            <a:stretch/>
          </p:blipFill>
          <p:spPr>
            <a:xfrm>
              <a:off x="5991740" y="1136281"/>
              <a:ext cx="6111770" cy="2789162"/>
            </a:xfrm>
            <a:prstGeom prst="rect">
              <a:avLst/>
            </a:prstGeom>
            <a:noFill/>
            <a:ln>
              <a:noFill/>
            </a:ln>
          </p:spPr>
        </p:pic>
        <p:sp>
          <p:nvSpPr>
            <p:cNvPr id="452" name="Google Shape;452;p32"/>
            <p:cNvSpPr/>
            <p:nvPr/>
          </p:nvSpPr>
          <p:spPr>
            <a:xfrm>
              <a:off x="11130116" y="2191086"/>
              <a:ext cx="973394" cy="207986"/>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sp>
          <p:nvSpPr>
            <p:cNvPr id="453" name="Google Shape;453;p32"/>
            <p:cNvSpPr/>
            <p:nvPr/>
          </p:nvSpPr>
          <p:spPr>
            <a:xfrm>
              <a:off x="7929694" y="2751525"/>
              <a:ext cx="2039476" cy="19815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33"/>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459" name="Google Shape;459;p33"/>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33</a:t>
            </a:fld>
            <a:endParaRPr/>
          </a:p>
        </p:txBody>
      </p:sp>
      <p:sp>
        <p:nvSpPr>
          <p:cNvPr id="460" name="Google Shape;460;p33"/>
          <p:cNvSpPr/>
          <p:nvPr/>
        </p:nvSpPr>
        <p:spPr>
          <a:xfrm>
            <a:off x="158886" y="679396"/>
            <a:ext cx="11944624" cy="446276"/>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7. Run </a:t>
            </a:r>
            <a:r>
              <a:rPr lang="en-US" sz="2300" b="1" i="0" u="none" strike="noStrike" cap="none">
                <a:solidFill>
                  <a:schemeClr val="dk1"/>
                </a:solidFill>
                <a:latin typeface="Arial"/>
                <a:ea typeface="Arial"/>
                <a:cs typeface="Arial"/>
                <a:sym typeface="Arial"/>
              </a:rPr>
              <a:t>DemoWorkerService03 </a:t>
            </a:r>
            <a:r>
              <a:rPr lang="en-US" sz="2300" b="0" i="0" u="none" strike="noStrike" cap="none">
                <a:solidFill>
                  <a:schemeClr val="dk1"/>
                </a:solidFill>
                <a:latin typeface="Arial"/>
                <a:ea typeface="Arial"/>
                <a:cs typeface="Arial"/>
                <a:sym typeface="Arial"/>
              </a:rPr>
              <a:t>project , then view </a:t>
            </a:r>
            <a:r>
              <a:rPr lang="en-US" sz="2300" b="1" i="0" u="none" strike="noStrike" cap="none">
                <a:solidFill>
                  <a:schemeClr val="dk1"/>
                </a:solidFill>
                <a:latin typeface="Arial"/>
                <a:ea typeface="Arial"/>
                <a:cs typeface="Arial"/>
                <a:sym typeface="Arial"/>
              </a:rPr>
              <a:t>ExchangeRate.txt </a:t>
            </a:r>
            <a:r>
              <a:rPr lang="en-US" sz="2300" b="0" i="0" u="none" strike="noStrike" cap="none">
                <a:solidFill>
                  <a:schemeClr val="dk1"/>
                </a:solidFill>
                <a:latin typeface="Arial"/>
                <a:ea typeface="Arial"/>
                <a:cs typeface="Arial"/>
                <a:sym typeface="Arial"/>
              </a:rPr>
              <a:t>file</a:t>
            </a:r>
            <a:endParaRPr/>
          </a:p>
        </p:txBody>
      </p:sp>
      <p:pic>
        <p:nvPicPr>
          <p:cNvPr id="461" name="Google Shape;461;p33" descr="Text&#10;&#10;Description automatically generated"/>
          <p:cNvPicPr preferRelativeResize="0"/>
          <p:nvPr/>
        </p:nvPicPr>
        <p:blipFill rotWithShape="1">
          <a:blip r:embed="rId3">
            <a:alphaModFix/>
          </a:blip>
          <a:srcRect/>
          <a:stretch/>
        </p:blipFill>
        <p:spPr>
          <a:xfrm>
            <a:off x="1749565" y="1180621"/>
            <a:ext cx="8692869" cy="2407256"/>
          </a:xfrm>
          <a:prstGeom prst="rect">
            <a:avLst/>
          </a:prstGeom>
          <a:noFill/>
          <a:ln w="12700" cap="flat" cmpd="sng">
            <a:solidFill>
              <a:srgbClr val="0070C0"/>
            </a:solidFill>
            <a:prstDash val="solid"/>
            <a:round/>
            <a:headEnd type="none" w="sm" len="sm"/>
            <a:tailEnd type="none" w="sm" len="sm"/>
          </a:ln>
        </p:spPr>
      </p:pic>
      <p:pic>
        <p:nvPicPr>
          <p:cNvPr id="462" name="Google Shape;462;p33" descr="Text&#10;&#10;Description automatically generated"/>
          <p:cNvPicPr preferRelativeResize="0"/>
          <p:nvPr/>
        </p:nvPicPr>
        <p:blipFill rotWithShape="1">
          <a:blip r:embed="rId4">
            <a:alphaModFix/>
          </a:blip>
          <a:srcRect/>
          <a:stretch/>
        </p:blipFill>
        <p:spPr>
          <a:xfrm>
            <a:off x="3759896" y="3717178"/>
            <a:ext cx="4627021" cy="2644053"/>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34"/>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468" name="Google Shape;468;p3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469" name="Google Shape;469;p34"/>
          <p:cNvSpPr/>
          <p:nvPr/>
        </p:nvSpPr>
        <p:spPr>
          <a:xfrm>
            <a:off x="158886" y="679396"/>
            <a:ext cx="11944624" cy="446276"/>
          </a:xfrm>
          <a:prstGeom prst="rect">
            <a:avLst/>
          </a:prstGeom>
          <a:noFill/>
          <a:ln>
            <a:noFill/>
          </a:ln>
        </p:spPr>
        <p:txBody>
          <a:bodyPr spcFirstLastPara="1" wrap="square" lIns="91425" tIns="45700" rIns="91425" bIns="45700" anchor="ctr" anchorCtr="0">
            <a:spAutoFit/>
          </a:bodyPr>
          <a:lstStyle/>
          <a:p>
            <a:pPr marL="0" marR="0" lvl="1" indent="0" algn="just" rtl="0">
              <a:spcBef>
                <a:spcPts val="0"/>
              </a:spcBef>
              <a:spcAft>
                <a:spcPts val="0"/>
              </a:spcAft>
              <a:buNone/>
            </a:pPr>
            <a:r>
              <a:rPr lang="en-US" sz="2300" b="0" i="0" u="none" strike="noStrike" cap="none">
                <a:solidFill>
                  <a:schemeClr val="dk1"/>
                </a:solidFill>
                <a:latin typeface="Arial"/>
                <a:ea typeface="Arial"/>
                <a:cs typeface="Arial"/>
                <a:sym typeface="Arial"/>
              </a:rPr>
              <a:t>8. Create Windows Service from </a:t>
            </a:r>
            <a:r>
              <a:rPr lang="en-US" sz="2300" b="1" i="0" u="none" strike="noStrike" cap="none">
                <a:solidFill>
                  <a:schemeClr val="dk1"/>
                </a:solidFill>
                <a:latin typeface="Arial"/>
                <a:ea typeface="Arial"/>
                <a:cs typeface="Arial"/>
                <a:sym typeface="Arial"/>
              </a:rPr>
              <a:t>DemoWorkerService03 </a:t>
            </a:r>
            <a:r>
              <a:rPr lang="en-US" sz="2300" b="0" i="0" u="none" strike="noStrike" cap="none">
                <a:solidFill>
                  <a:schemeClr val="dk1"/>
                </a:solidFill>
                <a:latin typeface="Arial"/>
                <a:ea typeface="Arial"/>
                <a:cs typeface="Arial"/>
                <a:sym typeface="Arial"/>
              </a:rPr>
              <a:t>project</a:t>
            </a:r>
            <a:endParaRPr/>
          </a:p>
        </p:txBody>
      </p:sp>
      <p:sp>
        <p:nvSpPr>
          <p:cNvPr id="470" name="Google Shape;470;p34"/>
          <p:cNvSpPr txBox="1"/>
          <p:nvPr/>
        </p:nvSpPr>
        <p:spPr>
          <a:xfrm>
            <a:off x="437536" y="1314601"/>
            <a:ext cx="11646310" cy="707886"/>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2000"/>
              <a:buFont typeface="Noto Sans Symbols"/>
              <a:buChar char="❖"/>
            </a:pPr>
            <a:r>
              <a:rPr lang="en-US" sz="2000">
                <a:solidFill>
                  <a:schemeClr val="dk1"/>
                </a:solidFill>
                <a:latin typeface="Arial"/>
                <a:ea typeface="Arial"/>
                <a:cs typeface="Arial"/>
                <a:sym typeface="Arial"/>
              </a:rPr>
              <a:t>Open a Command Prompt as Administrator, and install the application using the Windows </a:t>
            </a:r>
            <a:r>
              <a:rPr lang="en-US" sz="2000" b="1">
                <a:solidFill>
                  <a:schemeClr val="dk1"/>
                </a:solidFill>
                <a:latin typeface="Arial"/>
                <a:ea typeface="Arial"/>
                <a:cs typeface="Arial"/>
                <a:sym typeface="Arial"/>
              </a:rPr>
              <a:t>sc</a:t>
            </a:r>
            <a:r>
              <a:rPr lang="en-US" sz="2000">
                <a:solidFill>
                  <a:schemeClr val="dk1"/>
                </a:solidFill>
                <a:latin typeface="Arial"/>
                <a:ea typeface="Arial"/>
                <a:cs typeface="Arial"/>
                <a:sym typeface="Arial"/>
              </a:rPr>
              <a:t> utility ( refer to </a:t>
            </a:r>
            <a:r>
              <a:rPr lang="en-US" sz="2000" b="1">
                <a:solidFill>
                  <a:schemeClr val="dk1"/>
                </a:solidFill>
                <a:latin typeface="Arial"/>
                <a:ea typeface="Arial"/>
                <a:cs typeface="Arial"/>
                <a:sym typeface="Arial"/>
              </a:rPr>
              <a:t>publish</a:t>
            </a:r>
            <a:r>
              <a:rPr lang="en-US" sz="2000">
                <a:solidFill>
                  <a:schemeClr val="dk1"/>
                </a:solidFill>
                <a:latin typeface="Arial"/>
                <a:ea typeface="Arial"/>
                <a:cs typeface="Arial"/>
                <a:sym typeface="Arial"/>
              </a:rPr>
              <a:t> folder in </a:t>
            </a:r>
            <a:r>
              <a:rPr lang="en-US" sz="2000" b="1">
                <a:solidFill>
                  <a:schemeClr val="dk1"/>
                </a:solidFill>
                <a:latin typeface="Arial"/>
                <a:ea typeface="Arial"/>
                <a:cs typeface="Arial"/>
                <a:sym typeface="Arial"/>
              </a:rPr>
              <a:t>Step 5</a:t>
            </a:r>
            <a:r>
              <a:rPr lang="en-US" sz="2000">
                <a:solidFill>
                  <a:schemeClr val="dk1"/>
                </a:solidFill>
                <a:latin typeface="Arial"/>
                <a:ea typeface="Arial"/>
                <a:cs typeface="Arial"/>
                <a:sym typeface="Arial"/>
              </a:rPr>
              <a:t>)</a:t>
            </a:r>
            <a:endParaRPr/>
          </a:p>
        </p:txBody>
      </p:sp>
      <p:sp>
        <p:nvSpPr>
          <p:cNvPr id="471" name="Google Shape;471;p34"/>
          <p:cNvSpPr txBox="1"/>
          <p:nvPr/>
        </p:nvSpPr>
        <p:spPr>
          <a:xfrm>
            <a:off x="1403111" y="2416915"/>
            <a:ext cx="9456174" cy="369332"/>
          </a:xfrm>
          <a:prstGeom prst="rect">
            <a:avLst/>
          </a:prstGeom>
          <a:noFill/>
          <a:ln w="12700" cap="flat" cmpd="sng">
            <a:solidFill>
              <a:srgbClr val="FF0000"/>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a:solidFill>
                  <a:schemeClr val="dk1"/>
                </a:solidFill>
                <a:latin typeface="Consolas"/>
                <a:ea typeface="Consolas"/>
                <a:cs typeface="Consolas"/>
                <a:sym typeface="Consolas"/>
              </a:rPr>
              <a:t>sc create "My Service" BinPath="D:\</a:t>
            </a:r>
            <a:r>
              <a:rPr lang="en-US" sz="1800" b="1">
                <a:solidFill>
                  <a:schemeClr val="dk1"/>
                </a:solidFill>
                <a:latin typeface="Consolas"/>
                <a:ea typeface="Consolas"/>
                <a:cs typeface="Consolas"/>
                <a:sym typeface="Consolas"/>
              </a:rPr>
              <a:t>publish</a:t>
            </a:r>
            <a:r>
              <a:rPr lang="en-US" sz="1800">
                <a:solidFill>
                  <a:schemeClr val="dk1"/>
                </a:solidFill>
                <a:latin typeface="Consolas"/>
                <a:ea typeface="Consolas"/>
                <a:cs typeface="Consolas"/>
                <a:sym typeface="Consolas"/>
              </a:rPr>
              <a:t>\Demo_WorkerService_03.exe"</a:t>
            </a:r>
            <a:endParaRPr sz="1800">
              <a:solidFill>
                <a:schemeClr val="dk1"/>
              </a:solidFill>
              <a:latin typeface="Arial"/>
              <a:ea typeface="Arial"/>
              <a:cs typeface="Arial"/>
              <a:sym typeface="Arial"/>
            </a:endParaRPr>
          </a:p>
        </p:txBody>
      </p:sp>
      <p:pic>
        <p:nvPicPr>
          <p:cNvPr id="472" name="Google Shape;472;p34" descr="Graphical user interface, application&#10;&#10;Description automatically generated"/>
          <p:cNvPicPr preferRelativeResize="0"/>
          <p:nvPr/>
        </p:nvPicPr>
        <p:blipFill rotWithShape="1">
          <a:blip r:embed="rId3">
            <a:alphaModFix/>
          </a:blip>
          <a:srcRect/>
          <a:stretch/>
        </p:blipFill>
        <p:spPr>
          <a:xfrm>
            <a:off x="1439060" y="3446381"/>
            <a:ext cx="9420225" cy="17430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76"/>
        <p:cNvGrpSpPr/>
        <p:nvPr/>
      </p:nvGrpSpPr>
      <p:grpSpPr>
        <a:xfrm>
          <a:off x="0" y="0"/>
          <a:ext cx="0" cy="0"/>
          <a:chOff x="0" y="0"/>
          <a:chExt cx="0" cy="0"/>
        </a:xfrm>
      </p:grpSpPr>
      <p:sp>
        <p:nvSpPr>
          <p:cNvPr id="477" name="Google Shape;477;p35"/>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478" name="Google Shape;478;p3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35</a:t>
            </a:fld>
            <a:endParaRPr/>
          </a:p>
        </p:txBody>
      </p:sp>
      <p:pic>
        <p:nvPicPr>
          <p:cNvPr id="479" name="Google Shape;479;p35" descr="Graphical user interface&#10;&#10;Description automatically generated with medium confidence"/>
          <p:cNvPicPr preferRelativeResize="0"/>
          <p:nvPr/>
        </p:nvPicPr>
        <p:blipFill rotWithShape="1">
          <a:blip r:embed="rId3">
            <a:alphaModFix/>
          </a:blip>
          <a:srcRect/>
          <a:stretch/>
        </p:blipFill>
        <p:spPr>
          <a:xfrm>
            <a:off x="2524432" y="1512120"/>
            <a:ext cx="7030065" cy="4873461"/>
          </a:xfrm>
          <a:prstGeom prst="rect">
            <a:avLst/>
          </a:prstGeom>
          <a:noFill/>
          <a:ln>
            <a:noFill/>
          </a:ln>
        </p:spPr>
      </p:pic>
      <p:sp>
        <p:nvSpPr>
          <p:cNvPr id="480" name="Google Shape;480;p35"/>
          <p:cNvSpPr txBox="1"/>
          <p:nvPr/>
        </p:nvSpPr>
        <p:spPr>
          <a:xfrm>
            <a:off x="196644" y="652909"/>
            <a:ext cx="11739717" cy="80021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9. Open Services dialog from  Control Panel |  All Control Panel Items |  Administrative Tools and select “</a:t>
            </a:r>
            <a:r>
              <a:rPr lang="en-US" sz="2300" b="1">
                <a:solidFill>
                  <a:schemeClr val="dk1"/>
                </a:solidFill>
                <a:latin typeface="Arial"/>
                <a:ea typeface="Arial"/>
                <a:cs typeface="Arial"/>
                <a:sym typeface="Arial"/>
              </a:rPr>
              <a:t>My Service</a:t>
            </a:r>
            <a:r>
              <a:rPr lang="en-US" sz="2300">
                <a:solidFill>
                  <a:schemeClr val="dk1"/>
                </a:solidFill>
                <a:latin typeface="Arial"/>
                <a:ea typeface="Arial"/>
                <a:cs typeface="Arial"/>
                <a:sym typeface="Arial"/>
              </a:rPr>
              <a:t>” then right-click |  press </a:t>
            </a:r>
            <a:r>
              <a:rPr lang="en-US" sz="2300" b="1">
                <a:solidFill>
                  <a:schemeClr val="dk1"/>
                </a:solidFill>
                <a:latin typeface="Arial"/>
                <a:ea typeface="Arial"/>
                <a:cs typeface="Arial"/>
                <a:sym typeface="Arial"/>
              </a:rPr>
              <a:t>Start</a:t>
            </a:r>
            <a:r>
              <a:rPr lang="en-US" sz="2300">
                <a:solidFill>
                  <a:schemeClr val="dk1"/>
                </a:solidFill>
                <a:latin typeface="Arial"/>
                <a:ea typeface="Arial"/>
                <a:cs typeface="Arial"/>
                <a:sym typeface="Arial"/>
              </a:rPr>
              <a:t> to start service</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36"/>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486" name="Google Shape;486;p3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36</a:t>
            </a:fld>
            <a:endParaRPr/>
          </a:p>
        </p:txBody>
      </p:sp>
      <p:pic>
        <p:nvPicPr>
          <p:cNvPr id="487" name="Google Shape;487;p36" descr="Graphical user interface, text, table&#10;&#10;Description automatically generated"/>
          <p:cNvPicPr preferRelativeResize="0"/>
          <p:nvPr/>
        </p:nvPicPr>
        <p:blipFill rotWithShape="1">
          <a:blip r:embed="rId3">
            <a:alphaModFix/>
          </a:blip>
          <a:srcRect/>
          <a:stretch/>
        </p:blipFill>
        <p:spPr>
          <a:xfrm>
            <a:off x="7029890" y="1227723"/>
            <a:ext cx="4753157" cy="3413105"/>
          </a:xfrm>
          <a:prstGeom prst="rect">
            <a:avLst/>
          </a:prstGeom>
          <a:noFill/>
          <a:ln>
            <a:noFill/>
          </a:ln>
        </p:spPr>
      </p:pic>
      <p:sp>
        <p:nvSpPr>
          <p:cNvPr id="488" name="Google Shape;488;p36"/>
          <p:cNvSpPr txBox="1"/>
          <p:nvPr/>
        </p:nvSpPr>
        <p:spPr>
          <a:xfrm>
            <a:off x="196644" y="672573"/>
            <a:ext cx="11739717" cy="446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10. Open ExchangeRate.txt file to view data. The file size will increase every 5 seconds</a:t>
            </a:r>
            <a:endParaRPr/>
          </a:p>
        </p:txBody>
      </p:sp>
      <p:grpSp>
        <p:nvGrpSpPr>
          <p:cNvPr id="489" name="Google Shape;489;p36"/>
          <p:cNvGrpSpPr/>
          <p:nvPr/>
        </p:nvGrpSpPr>
        <p:grpSpPr>
          <a:xfrm>
            <a:off x="408953" y="1227723"/>
            <a:ext cx="5687047" cy="2705182"/>
            <a:chOff x="408953" y="1453863"/>
            <a:chExt cx="5687047" cy="2705182"/>
          </a:xfrm>
        </p:grpSpPr>
        <p:pic>
          <p:nvPicPr>
            <p:cNvPr id="490" name="Google Shape;490;p36" descr="Graphical user interface, application&#10;&#10;Description automatically generated"/>
            <p:cNvPicPr preferRelativeResize="0"/>
            <p:nvPr/>
          </p:nvPicPr>
          <p:blipFill rotWithShape="1">
            <a:blip r:embed="rId4">
              <a:alphaModFix/>
            </a:blip>
            <a:srcRect/>
            <a:stretch/>
          </p:blipFill>
          <p:spPr>
            <a:xfrm>
              <a:off x="408953" y="1453863"/>
              <a:ext cx="5687047" cy="2705182"/>
            </a:xfrm>
            <a:prstGeom prst="rect">
              <a:avLst/>
            </a:prstGeom>
            <a:noFill/>
            <a:ln>
              <a:noFill/>
            </a:ln>
          </p:spPr>
        </p:pic>
        <p:sp>
          <p:nvSpPr>
            <p:cNvPr id="491" name="Google Shape;491;p36"/>
            <p:cNvSpPr/>
            <p:nvPr/>
          </p:nvSpPr>
          <p:spPr>
            <a:xfrm>
              <a:off x="418432" y="3844894"/>
              <a:ext cx="5677568" cy="274823"/>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
        <p:nvSpPr>
          <p:cNvPr id="492" name="Google Shape;492;p36"/>
          <p:cNvSpPr txBox="1"/>
          <p:nvPr/>
        </p:nvSpPr>
        <p:spPr>
          <a:xfrm>
            <a:off x="226141" y="4709652"/>
            <a:ext cx="11739717" cy="44627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300">
                <a:solidFill>
                  <a:schemeClr val="dk1"/>
                </a:solidFill>
                <a:latin typeface="Arial"/>
                <a:ea typeface="Arial"/>
                <a:cs typeface="Arial"/>
                <a:sym typeface="Arial"/>
              </a:rPr>
              <a:t>11. Stop “My Service” and use the following command to remove it :</a:t>
            </a:r>
            <a:endParaRPr/>
          </a:p>
        </p:txBody>
      </p:sp>
      <p:grpSp>
        <p:nvGrpSpPr>
          <p:cNvPr id="493" name="Google Shape;493;p36"/>
          <p:cNvGrpSpPr/>
          <p:nvPr/>
        </p:nvGrpSpPr>
        <p:grpSpPr>
          <a:xfrm>
            <a:off x="2516500" y="5251422"/>
            <a:ext cx="7496175" cy="1123950"/>
            <a:chOff x="2516500" y="5221926"/>
            <a:chExt cx="7496175" cy="1123950"/>
          </a:xfrm>
        </p:grpSpPr>
        <p:pic>
          <p:nvPicPr>
            <p:cNvPr id="494" name="Google Shape;494;p36" descr="Graphical user interface, text, application&#10;&#10;Description automatically generated with medium confidence"/>
            <p:cNvPicPr preferRelativeResize="0"/>
            <p:nvPr/>
          </p:nvPicPr>
          <p:blipFill rotWithShape="1">
            <a:blip r:embed="rId5">
              <a:alphaModFix/>
            </a:blip>
            <a:srcRect/>
            <a:stretch/>
          </p:blipFill>
          <p:spPr>
            <a:xfrm>
              <a:off x="2516500" y="5221926"/>
              <a:ext cx="7496175" cy="1123950"/>
            </a:xfrm>
            <a:prstGeom prst="rect">
              <a:avLst/>
            </a:prstGeom>
            <a:noFill/>
            <a:ln>
              <a:noFill/>
            </a:ln>
          </p:spPr>
        </p:pic>
        <p:sp>
          <p:nvSpPr>
            <p:cNvPr id="495" name="Google Shape;495;p36"/>
            <p:cNvSpPr/>
            <p:nvPr/>
          </p:nvSpPr>
          <p:spPr>
            <a:xfrm>
              <a:off x="2516500" y="5570085"/>
              <a:ext cx="3274700" cy="283934"/>
            </a:xfrm>
            <a:prstGeom prst="rect">
              <a:avLst/>
            </a:prstGeom>
            <a:noFill/>
            <a:ln w="1905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37"/>
          <p:cNvSpPr txBox="1">
            <a:spLocks noGrp="1"/>
          </p:cNvSpPr>
          <p:nvPr>
            <p:ph type="title"/>
          </p:nvPr>
        </p:nvSpPr>
        <p:spPr>
          <a:xfrm>
            <a:off x="333025" y="680467"/>
            <a:ext cx="10515600" cy="592642"/>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Summary</a:t>
            </a:r>
            <a:endParaRPr/>
          </a:p>
        </p:txBody>
      </p:sp>
      <p:sp>
        <p:nvSpPr>
          <p:cNvPr id="501" name="Google Shape;501;p37"/>
          <p:cNvSpPr txBox="1">
            <a:spLocks noGrp="1"/>
          </p:cNvSpPr>
          <p:nvPr>
            <p:ph type="body" idx="1"/>
          </p:nvPr>
        </p:nvSpPr>
        <p:spPr>
          <a:xfrm>
            <a:off x="627993" y="1492469"/>
            <a:ext cx="11111884" cy="4308563"/>
          </a:xfrm>
          <a:prstGeom prst="rect">
            <a:avLst/>
          </a:prstGeom>
          <a:noFill/>
          <a:ln>
            <a:noFill/>
          </a:ln>
        </p:spPr>
        <p:txBody>
          <a:bodyPr spcFirstLastPara="1" wrap="square" lIns="91425" tIns="45700" rIns="91425" bIns="45700" anchor="t" anchorCtr="0">
            <a:normAutofit/>
          </a:bodyPr>
          <a:lstStyle/>
          <a:p>
            <a:pPr marL="342900" lvl="0" indent="-342900" algn="l" rtl="0">
              <a:lnSpc>
                <a:spcPct val="150000"/>
              </a:lnSpc>
              <a:spcBef>
                <a:spcPts val="0"/>
              </a:spcBef>
              <a:spcAft>
                <a:spcPts val="0"/>
              </a:spcAft>
              <a:buClr>
                <a:srgbClr val="973735"/>
              </a:buClr>
              <a:buSzPts val="1300"/>
              <a:buFont typeface="Noto Sans Symbols"/>
              <a:buChar char="◆"/>
            </a:pPr>
            <a:r>
              <a:rPr lang="en-US" sz="2600"/>
              <a:t>Concepts were introduced:</a:t>
            </a:r>
            <a:endParaRPr/>
          </a:p>
          <a:p>
            <a:pPr marL="514350" lvl="0" indent="-230187" algn="l" rtl="0">
              <a:lnSpc>
                <a:spcPct val="150000"/>
              </a:lnSpc>
              <a:spcBef>
                <a:spcPts val="1000"/>
              </a:spcBef>
              <a:spcAft>
                <a:spcPts val="0"/>
              </a:spcAft>
              <a:buClr>
                <a:srgbClr val="973735"/>
              </a:buClr>
              <a:buSzPts val="1610"/>
              <a:buFont typeface="Noto Sans Symbols"/>
              <a:buChar char="▪"/>
            </a:pPr>
            <a:r>
              <a:rPr lang="en-US" sz="2300"/>
              <a:t>Overview Worker Service .NET</a:t>
            </a:r>
            <a:endParaRPr/>
          </a:p>
          <a:p>
            <a:pPr marL="514350" lvl="0" indent="-230187" algn="l" rtl="0">
              <a:lnSpc>
                <a:spcPct val="150000"/>
              </a:lnSpc>
              <a:spcBef>
                <a:spcPts val="1300"/>
              </a:spcBef>
              <a:spcAft>
                <a:spcPts val="0"/>
              </a:spcAft>
              <a:buClr>
                <a:srgbClr val="973735"/>
              </a:buClr>
              <a:buSzPts val="1610"/>
              <a:buFont typeface="Noto Sans Symbols"/>
              <a:buChar char="▪"/>
            </a:pPr>
            <a:r>
              <a:rPr lang="en-US" sz="2300"/>
              <a:t>How to implement a Background  Task by Worker Service</a:t>
            </a:r>
            <a:endParaRPr/>
          </a:p>
          <a:p>
            <a:pPr marL="514350" lvl="0" indent="-230187" algn="l" rtl="0">
              <a:lnSpc>
                <a:spcPct val="150000"/>
              </a:lnSpc>
              <a:spcBef>
                <a:spcPts val="1300"/>
              </a:spcBef>
              <a:spcAft>
                <a:spcPts val="0"/>
              </a:spcAft>
              <a:buClr>
                <a:srgbClr val="973735"/>
              </a:buClr>
              <a:buSzPts val="1610"/>
              <a:buFont typeface="Noto Sans Symbols"/>
              <a:buChar char="▪"/>
            </a:pPr>
            <a:r>
              <a:rPr lang="en-US" sz="2300"/>
              <a:t>Overview Windows Service</a:t>
            </a:r>
            <a:endParaRPr/>
          </a:p>
          <a:p>
            <a:pPr marL="514350" lvl="0" indent="-230187" algn="l" rtl="0">
              <a:lnSpc>
                <a:spcPct val="150000"/>
              </a:lnSpc>
              <a:spcBef>
                <a:spcPts val="1300"/>
              </a:spcBef>
              <a:spcAft>
                <a:spcPts val="0"/>
              </a:spcAft>
              <a:buClr>
                <a:srgbClr val="973735"/>
              </a:buClr>
              <a:buSzPts val="1610"/>
              <a:buFont typeface="Noto Sans Symbols"/>
              <a:buChar char="▪"/>
            </a:pPr>
            <a:r>
              <a:rPr lang="en-US" sz="2300"/>
              <a:t>Demo create Worker Service to consume ASP.NET Core Web API</a:t>
            </a:r>
            <a:endParaRPr/>
          </a:p>
          <a:p>
            <a:pPr marL="514350" lvl="0" indent="-230187" algn="l" rtl="0">
              <a:lnSpc>
                <a:spcPct val="150000"/>
              </a:lnSpc>
              <a:spcBef>
                <a:spcPts val="1300"/>
              </a:spcBef>
              <a:spcAft>
                <a:spcPts val="0"/>
              </a:spcAft>
              <a:buClr>
                <a:srgbClr val="973735"/>
              </a:buClr>
              <a:buSzPts val="1610"/>
              <a:buFont typeface="Noto Sans Symbols"/>
              <a:buChar char="▪"/>
            </a:pPr>
            <a:r>
              <a:rPr lang="en-US" sz="2300"/>
              <a:t>Demo to publish Worker Service as a Windows Service</a:t>
            </a:r>
            <a:endParaRPr sz="2300"/>
          </a:p>
        </p:txBody>
      </p:sp>
      <p:sp>
        <p:nvSpPr>
          <p:cNvPr id="502" name="Google Shape;502;p3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01">
                                            <p:txEl>
                                              <p:pRg st="0" end="0"/>
                                            </p:txEl>
                                          </p:spTgt>
                                        </p:tgtEl>
                                        <p:attrNameLst>
                                          <p:attrName>style.visibility</p:attrName>
                                        </p:attrNameLst>
                                      </p:cBhvr>
                                      <p:to>
                                        <p:strVal val="visible"/>
                                      </p:to>
                                    </p:set>
                                    <p:animEffect transition="in" filter="fade">
                                      <p:cBhvr>
                                        <p:cTn id="7" dur="500"/>
                                        <p:tgtEl>
                                          <p:spTgt spid="501">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01">
                                            <p:txEl>
                                              <p:pRg st="1" end="1"/>
                                            </p:txEl>
                                          </p:spTgt>
                                        </p:tgtEl>
                                        <p:attrNameLst>
                                          <p:attrName>style.visibility</p:attrName>
                                        </p:attrNameLst>
                                      </p:cBhvr>
                                      <p:to>
                                        <p:strVal val="visible"/>
                                      </p:to>
                                    </p:set>
                                    <p:animEffect transition="in" filter="fade">
                                      <p:cBhvr>
                                        <p:cTn id="10" dur="500"/>
                                        <p:tgtEl>
                                          <p:spTgt spid="501">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01">
                                            <p:txEl>
                                              <p:pRg st="2" end="2"/>
                                            </p:txEl>
                                          </p:spTgt>
                                        </p:tgtEl>
                                        <p:attrNameLst>
                                          <p:attrName>style.visibility</p:attrName>
                                        </p:attrNameLst>
                                      </p:cBhvr>
                                      <p:to>
                                        <p:strVal val="visible"/>
                                      </p:to>
                                    </p:set>
                                    <p:animEffect transition="in" filter="fade">
                                      <p:cBhvr>
                                        <p:cTn id="13" dur="500"/>
                                        <p:tgtEl>
                                          <p:spTgt spid="501">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501">
                                            <p:txEl>
                                              <p:pRg st="3" end="3"/>
                                            </p:txEl>
                                          </p:spTgt>
                                        </p:tgtEl>
                                        <p:attrNameLst>
                                          <p:attrName>style.visibility</p:attrName>
                                        </p:attrNameLst>
                                      </p:cBhvr>
                                      <p:to>
                                        <p:strVal val="visible"/>
                                      </p:to>
                                    </p:set>
                                    <p:animEffect transition="in" filter="fade">
                                      <p:cBhvr>
                                        <p:cTn id="16" dur="500"/>
                                        <p:tgtEl>
                                          <p:spTgt spid="501">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501">
                                            <p:txEl>
                                              <p:pRg st="4" end="4"/>
                                            </p:txEl>
                                          </p:spTgt>
                                        </p:tgtEl>
                                        <p:attrNameLst>
                                          <p:attrName>style.visibility</p:attrName>
                                        </p:attrNameLst>
                                      </p:cBhvr>
                                      <p:to>
                                        <p:strVal val="visible"/>
                                      </p:to>
                                    </p:set>
                                    <p:animEffect transition="in" filter="fade">
                                      <p:cBhvr>
                                        <p:cTn id="19" dur="500"/>
                                        <p:tgtEl>
                                          <p:spTgt spid="501">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501">
                                            <p:txEl>
                                              <p:pRg st="5" end="5"/>
                                            </p:txEl>
                                          </p:spTgt>
                                        </p:tgtEl>
                                        <p:attrNameLst>
                                          <p:attrName>style.visibility</p:attrName>
                                        </p:attrNameLst>
                                      </p:cBhvr>
                                      <p:to>
                                        <p:strVal val="visible"/>
                                      </p:to>
                                    </p:set>
                                    <p:animEffect transition="in" filter="fade">
                                      <p:cBhvr>
                                        <p:cTn id="22" dur="500"/>
                                        <p:tgtEl>
                                          <p:spTgt spid="50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4"/>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12/24/2023</a:t>
            </a:r>
            <a:endParaRPr sz="1200">
              <a:solidFill>
                <a:schemeClr val="dk1"/>
              </a:solidFill>
              <a:latin typeface="Arial"/>
              <a:ea typeface="Arial"/>
              <a:cs typeface="Arial"/>
              <a:sym typeface="Arial"/>
            </a:endParaRPr>
          </a:p>
        </p:txBody>
      </p:sp>
      <p:sp>
        <p:nvSpPr>
          <p:cNvPr id="114" name="Google Shape;114;p4"/>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4</a:t>
            </a:fld>
            <a:endParaRPr sz="1200">
              <a:solidFill>
                <a:schemeClr val="dk1"/>
              </a:solidFill>
              <a:latin typeface="Arial"/>
              <a:ea typeface="Arial"/>
              <a:cs typeface="Arial"/>
              <a:sym typeface="Arial"/>
            </a:endParaRPr>
          </a:p>
        </p:txBody>
      </p:sp>
      <p:sp>
        <p:nvSpPr>
          <p:cNvPr id="115" name="Google Shape;115;p4"/>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Understanding Worker Service .NET</a:t>
            </a:r>
            <a:endParaRPr sz="4000" b="1"/>
          </a:p>
        </p:txBody>
      </p:sp>
      <p:sp>
        <p:nvSpPr>
          <p:cNvPr id="116" name="Google Shape;116;p4"/>
          <p:cNvSpPr txBox="1"/>
          <p:nvPr/>
        </p:nvSpPr>
        <p:spPr>
          <a:xfrm>
            <a:off x="-70855" y="1375581"/>
            <a:ext cx="12255053" cy="517834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worker service is a .NET project built using a template which supplies a few useful features that turn a regular console application into something more powerful</a:t>
            </a:r>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A worker service runs on top of the concept of a host, which maintains the lifetime of the application. The host also makes available some familiar features, such as dependency injection, logging and configuration</a:t>
            </a:r>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Worker services will generally be long-running services, performing some regularly occurring workload such as: </a:t>
            </a:r>
            <a:endParaRPr/>
          </a:p>
          <a:p>
            <a:pPr marL="514350" marR="0" lvl="0" indent="-230187" algn="just" rtl="0">
              <a:spcBef>
                <a:spcPts val="1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Processing messages/events from a queue, service bus or event stream</a:t>
            </a:r>
            <a:endParaRPr/>
          </a:p>
          <a:p>
            <a:pPr marL="514350" marR="0" lvl="0" indent="-230187" algn="just" rtl="0">
              <a:spcBef>
                <a:spcPts val="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Reacting to file changes in an object/file store</a:t>
            </a:r>
            <a:endParaRPr/>
          </a:p>
          <a:p>
            <a:pPr marL="514350" marR="0" lvl="0" indent="-230187" algn="just" rtl="0">
              <a:spcBef>
                <a:spcPts val="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Aggregating data from a data store</a:t>
            </a:r>
            <a:endParaRPr/>
          </a:p>
          <a:p>
            <a:pPr marL="514350" marR="0" lvl="0" indent="-230187" algn="just" rtl="0">
              <a:spcBef>
                <a:spcPts val="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Enriching data in data ingestion pipelines</a:t>
            </a:r>
            <a:endParaRPr/>
          </a:p>
          <a:p>
            <a:pPr marL="514350" marR="0" lvl="0" indent="-230187" algn="just" rtl="0">
              <a:spcBef>
                <a:spcPts val="20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Formatting and cleansing of AI/ML datasets</a:t>
            </a:r>
            <a:endParaRPr sz="2300">
              <a:solidFill>
                <a:schemeClr val="dk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12/24/2023</a:t>
            </a:r>
            <a:endParaRPr sz="1200">
              <a:solidFill>
                <a:schemeClr val="dk1"/>
              </a:solidFill>
              <a:latin typeface="Arial"/>
              <a:ea typeface="Arial"/>
              <a:cs typeface="Arial"/>
              <a:sym typeface="Arial"/>
            </a:endParaRPr>
          </a:p>
        </p:txBody>
      </p:sp>
      <p:sp>
        <p:nvSpPr>
          <p:cNvPr id="123" name="Google Shape;123;p5"/>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5</a:t>
            </a:fld>
            <a:endParaRPr sz="1200">
              <a:solidFill>
                <a:schemeClr val="dk1"/>
              </a:solidFill>
              <a:latin typeface="Arial"/>
              <a:ea typeface="Arial"/>
              <a:cs typeface="Arial"/>
              <a:sym typeface="Arial"/>
            </a:endParaRPr>
          </a:p>
        </p:txBody>
      </p:sp>
      <p:sp>
        <p:nvSpPr>
          <p:cNvPr id="124" name="Google Shape;124;p5"/>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Understanding Worker Service .NET</a:t>
            </a:r>
            <a:endParaRPr sz="4000" b="1"/>
          </a:p>
        </p:txBody>
      </p:sp>
      <p:sp>
        <p:nvSpPr>
          <p:cNvPr id="125" name="Google Shape;125;p5"/>
          <p:cNvSpPr txBox="1"/>
          <p:nvPr/>
        </p:nvSpPr>
        <p:spPr>
          <a:xfrm>
            <a:off x="-70855" y="1257597"/>
            <a:ext cx="12255053" cy="5281189"/>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It’s also possible to develop a worker service which performs a process from start to finish and then shuts down. Coupled with a scheduler, this can support periodical batch workloads</a:t>
            </a:r>
            <a:endParaRPr/>
          </a:p>
          <a:p>
            <a:pPr marL="514350" marR="0" lvl="0" indent="-230187" algn="just" rtl="0">
              <a:lnSpc>
                <a:spcPct val="150000"/>
              </a:lnSpc>
              <a:spcBef>
                <a:spcPts val="0"/>
              </a:spcBef>
              <a:spcAft>
                <a:spcPts val="0"/>
              </a:spcAft>
              <a:buClr>
                <a:srgbClr val="973735"/>
              </a:buClr>
              <a:buSzPts val="1610"/>
              <a:buFont typeface="Noto Sans Symbols"/>
              <a:buChar char="▪"/>
            </a:pPr>
            <a:r>
              <a:rPr lang="en-US" sz="2300">
                <a:solidFill>
                  <a:schemeClr val="dk1"/>
                </a:solidFill>
                <a:latin typeface="Arial"/>
                <a:ea typeface="Arial"/>
                <a:cs typeface="Arial"/>
                <a:sym typeface="Arial"/>
              </a:rPr>
              <a:t>For example, every hour the service is started by the scheduler, calculates some aggregate totals and then shuts down</a:t>
            </a:r>
            <a:endParaRPr/>
          </a:p>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Worker services do not have a user interface, nor will they support direct user interaction. They are particularly applicable when designing a microservices architecture. Here responsibilities are often split into distinct, separately deployable and scalable services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6"/>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12/24/2023</a:t>
            </a:r>
            <a:endParaRPr sz="1200">
              <a:solidFill>
                <a:schemeClr val="dk1"/>
              </a:solidFill>
              <a:latin typeface="Arial"/>
              <a:ea typeface="Arial"/>
              <a:cs typeface="Arial"/>
              <a:sym typeface="Arial"/>
            </a:endParaRPr>
          </a:p>
        </p:txBody>
      </p:sp>
      <p:sp>
        <p:nvSpPr>
          <p:cNvPr id="132" name="Google Shape;132;p6"/>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6</a:t>
            </a:fld>
            <a:endParaRPr sz="1200">
              <a:solidFill>
                <a:schemeClr val="dk1"/>
              </a:solidFill>
              <a:latin typeface="Arial"/>
              <a:ea typeface="Arial"/>
              <a:cs typeface="Arial"/>
              <a:sym typeface="Arial"/>
            </a:endParaRPr>
          </a:p>
        </p:txBody>
      </p:sp>
      <p:sp>
        <p:nvSpPr>
          <p:cNvPr id="133" name="Google Shape;133;p6"/>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Understanding Worker Service .NET</a:t>
            </a:r>
            <a:endParaRPr sz="4000" b="1"/>
          </a:p>
        </p:txBody>
      </p:sp>
      <p:sp>
        <p:nvSpPr>
          <p:cNvPr id="134" name="Google Shape;134;p6"/>
          <p:cNvSpPr txBox="1"/>
          <p:nvPr/>
        </p:nvSpPr>
        <p:spPr>
          <a:xfrm>
            <a:off x="-70855" y="1306757"/>
            <a:ext cx="12255053" cy="5142690"/>
          </a:xfrm>
          <a:prstGeom prst="rect">
            <a:avLst/>
          </a:prstGeom>
          <a:noFill/>
          <a:ln>
            <a:noFill/>
          </a:ln>
        </p:spPr>
        <p:txBody>
          <a:bodyPr spcFirstLastPara="1" wrap="square" lIns="91425" tIns="45700" rIns="91425" bIns="45700" anchor="t" anchorCtr="0">
            <a:spAutoFit/>
          </a:bodyPr>
          <a:lstStyle/>
          <a:p>
            <a:pPr marL="342900" marR="0" lvl="0" indent="-342900" algn="just" rtl="0">
              <a:lnSpc>
                <a:spcPct val="150000"/>
              </a:lnSpc>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Use a host to maintain the lifetime of the console application until the host is signalled to shut down. Turning a console application into a long-running service</a:t>
            </a:r>
            <a:endParaRPr/>
          </a:p>
          <a:p>
            <a:pPr marL="342900" marR="0" lvl="0" indent="-342900" algn="just" rtl="0">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Include features common to ASP.NET Core such and dependency injection, logging and configuration</a:t>
            </a:r>
            <a:endParaRPr/>
          </a:p>
          <a:p>
            <a:pPr marL="342900" marR="0" lvl="0" indent="-342900" algn="just" rtl="0">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Perform periodic and long-running workloads</a:t>
            </a:r>
            <a:endParaRPr/>
          </a:p>
          <a:p>
            <a:pPr marL="342900" marR="0" lvl="0" indent="-342900" algn="just" rtl="0">
              <a:lnSpc>
                <a:spcPct val="150000"/>
              </a:lnSpc>
              <a:spcBef>
                <a:spcPts val="240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Background tasks can be implemented in two ways: Implementing </a:t>
            </a:r>
            <a:r>
              <a:rPr lang="en-US" sz="2600" b="1">
                <a:solidFill>
                  <a:srgbClr val="111111"/>
                </a:solidFill>
                <a:latin typeface="Arial"/>
                <a:ea typeface="Arial"/>
                <a:cs typeface="Arial"/>
                <a:sym typeface="Arial"/>
              </a:rPr>
              <a:t>IHostedService</a:t>
            </a:r>
            <a:r>
              <a:rPr lang="en-US" sz="2600">
                <a:solidFill>
                  <a:srgbClr val="111111"/>
                </a:solidFill>
                <a:latin typeface="Arial"/>
                <a:ea typeface="Arial"/>
                <a:cs typeface="Arial"/>
                <a:sym typeface="Arial"/>
              </a:rPr>
              <a:t> Interface and Inheriting </a:t>
            </a:r>
            <a:r>
              <a:rPr lang="en-US" sz="2600" b="1">
                <a:solidFill>
                  <a:srgbClr val="111111"/>
                </a:solidFill>
                <a:latin typeface="Arial"/>
                <a:ea typeface="Arial"/>
                <a:cs typeface="Arial"/>
                <a:sym typeface="Arial"/>
              </a:rPr>
              <a:t>BackgroundService</a:t>
            </a:r>
            <a:r>
              <a:rPr lang="en-US" sz="2600">
                <a:solidFill>
                  <a:srgbClr val="111111"/>
                </a:solidFill>
                <a:latin typeface="Arial"/>
                <a:ea typeface="Arial"/>
                <a:cs typeface="Arial"/>
                <a:sym typeface="Arial"/>
              </a:rPr>
              <a:t> Class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7"/>
          <p:cNvSpPr txBox="1">
            <a:spLocks noGrp="1"/>
          </p:cNvSpPr>
          <p:nvPr>
            <p:ph type="dt" idx="10"/>
          </p:nvPr>
        </p:nvSpPr>
        <p:spPr>
          <a:xfrm>
            <a:off x="838200" y="647018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sz="1200">
                <a:solidFill>
                  <a:schemeClr val="dk1"/>
                </a:solidFill>
                <a:latin typeface="Arial"/>
                <a:ea typeface="Arial"/>
                <a:cs typeface="Arial"/>
                <a:sym typeface="Arial"/>
              </a:rPr>
              <a:t>12/24/2023</a:t>
            </a:r>
            <a:endParaRPr sz="1200">
              <a:solidFill>
                <a:schemeClr val="dk1"/>
              </a:solidFill>
              <a:latin typeface="Arial"/>
              <a:ea typeface="Arial"/>
              <a:cs typeface="Arial"/>
              <a:sym typeface="Arial"/>
            </a:endParaRPr>
          </a:p>
        </p:txBody>
      </p:sp>
      <p:sp>
        <p:nvSpPr>
          <p:cNvPr id="141" name="Google Shape;141;p7"/>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sz="1200">
                <a:solidFill>
                  <a:schemeClr val="dk1"/>
                </a:solidFill>
                <a:latin typeface="Arial"/>
                <a:ea typeface="Arial"/>
                <a:cs typeface="Arial"/>
                <a:sym typeface="Arial"/>
              </a:rPr>
              <a:t>7</a:t>
            </a:fld>
            <a:endParaRPr sz="1200">
              <a:solidFill>
                <a:schemeClr val="dk1"/>
              </a:solidFill>
              <a:latin typeface="Arial"/>
              <a:ea typeface="Arial"/>
              <a:cs typeface="Arial"/>
              <a:sym typeface="Arial"/>
            </a:endParaRPr>
          </a:p>
        </p:txBody>
      </p:sp>
      <p:sp>
        <p:nvSpPr>
          <p:cNvPr id="142" name="Google Shape;142;p7"/>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BackgroundService Class</a:t>
            </a:r>
            <a:endParaRPr sz="4000" b="1"/>
          </a:p>
        </p:txBody>
      </p:sp>
      <p:sp>
        <p:nvSpPr>
          <p:cNvPr id="143" name="Google Shape;143;p7"/>
          <p:cNvSpPr txBox="1"/>
          <p:nvPr/>
        </p:nvSpPr>
        <p:spPr>
          <a:xfrm>
            <a:off x="-70855" y="1385413"/>
            <a:ext cx="12255053" cy="2169825"/>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BackgroundService is an abstract base class for implementing a long-running IHostedService. Using BackgroundService class we can write less code as compared to IHostedService</a:t>
            </a:r>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following table describes some of the key methods:</a:t>
            </a:r>
            <a:endParaRPr sz="2500">
              <a:solidFill>
                <a:srgbClr val="111111"/>
              </a:solidFill>
              <a:latin typeface="Arial"/>
              <a:ea typeface="Arial"/>
              <a:cs typeface="Arial"/>
              <a:sym typeface="Arial"/>
            </a:endParaRPr>
          </a:p>
          <a:p>
            <a:pPr marL="342900" marR="0" lvl="0" indent="-260350" algn="just" rtl="0">
              <a:spcBef>
                <a:spcPts val="600"/>
              </a:spcBef>
              <a:spcAft>
                <a:spcPts val="0"/>
              </a:spcAft>
              <a:buClr>
                <a:srgbClr val="973735"/>
              </a:buClr>
              <a:buSzPts val="1300"/>
              <a:buFont typeface="Noto Sans Symbols"/>
              <a:buNone/>
            </a:pPr>
            <a:endParaRPr sz="2600">
              <a:solidFill>
                <a:srgbClr val="111111"/>
              </a:solidFill>
              <a:latin typeface="Arial"/>
              <a:ea typeface="Arial"/>
              <a:cs typeface="Arial"/>
              <a:sym typeface="Arial"/>
            </a:endParaRPr>
          </a:p>
        </p:txBody>
      </p:sp>
      <p:graphicFrame>
        <p:nvGraphicFramePr>
          <p:cNvPr id="144" name="Google Shape;144;p7"/>
          <p:cNvGraphicFramePr/>
          <p:nvPr/>
        </p:nvGraphicFramePr>
        <p:xfrm>
          <a:off x="33334" y="3079629"/>
          <a:ext cx="3000000" cy="3000000"/>
        </p:xfrm>
        <a:graphic>
          <a:graphicData uri="http://schemas.openxmlformats.org/drawingml/2006/table">
            <a:tbl>
              <a:tblPr firstRow="1" bandRow="1">
                <a:noFill/>
                <a:tableStyleId>{10C58B68-BB23-4DE2-AFB6-1BAB502FD1D2}</a:tableStyleId>
              </a:tblPr>
              <a:tblGrid>
                <a:gridCol w="3673425">
                  <a:extLst>
                    <a:ext uri="{9D8B030D-6E8A-4147-A177-3AD203B41FA5}">
                      <a16:colId xmlns:a16="http://schemas.microsoft.com/office/drawing/2014/main" val="20000"/>
                    </a:ext>
                  </a:extLst>
                </a:gridCol>
                <a:gridCol w="8451900">
                  <a:extLst>
                    <a:ext uri="{9D8B030D-6E8A-4147-A177-3AD203B41FA5}">
                      <a16:colId xmlns:a16="http://schemas.microsoft.com/office/drawing/2014/main" val="20001"/>
                    </a:ext>
                  </a:extLst>
                </a:gridCol>
              </a:tblGrid>
              <a:tr h="405500">
                <a:tc>
                  <a:txBody>
                    <a:bodyPr/>
                    <a:lstStyle/>
                    <a:p>
                      <a:pPr marL="0" marR="0" lvl="0" indent="0" algn="l" rtl="0">
                        <a:spcBef>
                          <a:spcPts val="0"/>
                        </a:spcBef>
                        <a:spcAft>
                          <a:spcPts val="0"/>
                        </a:spcAft>
                        <a:buNone/>
                      </a:pPr>
                      <a:r>
                        <a:rPr lang="en-US" sz="2000" b="1" u="none" strike="noStrike" cap="none">
                          <a:solidFill>
                            <a:schemeClr val="lt1"/>
                          </a:solidFill>
                          <a:latin typeface="Arial"/>
                          <a:ea typeface="Arial"/>
                          <a:cs typeface="Arial"/>
                          <a:sym typeface="Arial"/>
                        </a:rPr>
                        <a:t>Method</a:t>
                      </a:r>
                      <a:endParaRPr sz="2000" b="1" u="none" strike="noStrike" cap="none">
                        <a:solidFill>
                          <a:schemeClr val="lt1"/>
                        </a:solidFill>
                        <a:latin typeface="Arial"/>
                        <a:ea typeface="Arial"/>
                        <a:cs typeface="Arial"/>
                        <a:sym typeface="Arial"/>
                      </a:endParaRPr>
                    </a:p>
                  </a:txBody>
                  <a:tcPr marL="91450" marR="91450" marT="45725" marB="45725"/>
                </a:tc>
                <a:tc>
                  <a:txBody>
                    <a:bodyPr/>
                    <a:lstStyle/>
                    <a:p>
                      <a:pPr marL="0" marR="0" lvl="0" indent="0" algn="l" rtl="0">
                        <a:spcBef>
                          <a:spcPts val="0"/>
                        </a:spcBef>
                        <a:spcAft>
                          <a:spcPts val="0"/>
                        </a:spcAft>
                        <a:buNone/>
                      </a:pPr>
                      <a:r>
                        <a:rPr lang="en-US" sz="2000" u="none" strike="noStrike" cap="none"/>
                        <a:t>Description</a:t>
                      </a:r>
                      <a:endParaRPr/>
                    </a:p>
                  </a:txBody>
                  <a:tcPr marL="91450" marR="91450" marT="45725" marB="45725"/>
                </a:tc>
                <a:extLst>
                  <a:ext uri="{0D108BD9-81ED-4DB2-BD59-A6C34878D82A}">
                    <a16:rowId xmlns:a16="http://schemas.microsoft.com/office/drawing/2014/main" val="10000"/>
                  </a:ext>
                </a:extLst>
              </a:tr>
              <a:tr h="354150">
                <a:tc>
                  <a:txBody>
                    <a:bodyPr/>
                    <a:lstStyle/>
                    <a:p>
                      <a:pPr marL="0" marR="0" lvl="0" indent="0" algn="l" rtl="0">
                        <a:spcBef>
                          <a:spcPts val="0"/>
                        </a:spcBef>
                        <a:spcAft>
                          <a:spcPts val="0"/>
                        </a:spcAft>
                        <a:buNone/>
                      </a:pPr>
                      <a:r>
                        <a:rPr lang="en-US" sz="1800" u="none" strike="noStrike"/>
                        <a:t>StartAsync(CancellationToken)</a:t>
                      </a:r>
                      <a:endParaRPr sz="1800"/>
                    </a:p>
                  </a:txBody>
                  <a:tcPr marL="91450" marR="91450" marT="45725" marB="45725" anchor="ctr"/>
                </a:tc>
                <a:tc>
                  <a:txBody>
                    <a:bodyPr/>
                    <a:lstStyle/>
                    <a:p>
                      <a:pPr marL="0" marR="0" lvl="0" indent="0" algn="just" rtl="0">
                        <a:spcBef>
                          <a:spcPts val="0"/>
                        </a:spcBef>
                        <a:spcAft>
                          <a:spcPts val="0"/>
                        </a:spcAft>
                        <a:buNone/>
                      </a:pPr>
                      <a:r>
                        <a:rPr lang="en-US" sz="1800"/>
                        <a:t>Triggered when the application host is ready to start the service</a:t>
                      </a:r>
                      <a:endParaRPr/>
                    </a:p>
                  </a:txBody>
                  <a:tcPr marL="91450" marR="91450" marT="45725" marB="45725" anchor="ctr"/>
                </a:tc>
                <a:extLst>
                  <a:ext uri="{0D108BD9-81ED-4DB2-BD59-A6C34878D82A}">
                    <a16:rowId xmlns:a16="http://schemas.microsoft.com/office/drawing/2014/main" val="10001"/>
                  </a:ext>
                </a:extLst>
              </a:tr>
              <a:tr h="308550">
                <a:tc>
                  <a:txBody>
                    <a:bodyPr/>
                    <a:lstStyle/>
                    <a:p>
                      <a:pPr marL="0" marR="0" lvl="0" indent="0" algn="l" rtl="0">
                        <a:spcBef>
                          <a:spcPts val="0"/>
                        </a:spcBef>
                        <a:spcAft>
                          <a:spcPts val="0"/>
                        </a:spcAft>
                        <a:buNone/>
                      </a:pPr>
                      <a:r>
                        <a:rPr lang="en-US" sz="1800" u="none" strike="noStrike"/>
                        <a:t>StopAsync(CancellationToken)</a:t>
                      </a:r>
                      <a:endParaRPr sz="1800"/>
                    </a:p>
                  </a:txBody>
                  <a:tcPr marL="91450" marR="91450" marT="45725" marB="45725" anchor="ctr"/>
                </a:tc>
                <a:tc>
                  <a:txBody>
                    <a:bodyPr/>
                    <a:lstStyle/>
                    <a:p>
                      <a:pPr marL="0" marR="0" lvl="0" indent="0" algn="just" rtl="0">
                        <a:spcBef>
                          <a:spcPts val="0"/>
                        </a:spcBef>
                        <a:spcAft>
                          <a:spcPts val="0"/>
                        </a:spcAft>
                        <a:buNone/>
                      </a:pPr>
                      <a:r>
                        <a:rPr lang="en-US" sz="1800"/>
                        <a:t>Triggered when the application host is performing a graceful shutdown</a:t>
                      </a:r>
                      <a:endParaRPr/>
                    </a:p>
                  </a:txBody>
                  <a:tcPr marL="91450" marR="91450" marT="45725" marB="45725" anchor="ctr"/>
                </a:tc>
                <a:extLst>
                  <a:ext uri="{0D108BD9-81ED-4DB2-BD59-A6C34878D82A}">
                    <a16:rowId xmlns:a16="http://schemas.microsoft.com/office/drawing/2014/main" val="10002"/>
                  </a:ext>
                </a:extLst>
              </a:tr>
              <a:tr h="369400">
                <a:tc>
                  <a:txBody>
                    <a:bodyPr/>
                    <a:lstStyle/>
                    <a:p>
                      <a:pPr marL="0" marR="0" lvl="0" indent="0" algn="l" rtl="0">
                        <a:spcBef>
                          <a:spcPts val="0"/>
                        </a:spcBef>
                        <a:spcAft>
                          <a:spcPts val="0"/>
                        </a:spcAft>
                        <a:buNone/>
                      </a:pPr>
                      <a:r>
                        <a:rPr lang="en-US" sz="1800" u="none" strike="noStrike"/>
                        <a:t>Dispose()</a:t>
                      </a:r>
                      <a:endParaRPr sz="1800"/>
                    </a:p>
                  </a:txBody>
                  <a:tcPr marL="91450" marR="91450" marT="45725" marB="45725" anchor="ctr"/>
                </a:tc>
                <a:tc>
                  <a:txBody>
                    <a:bodyPr/>
                    <a:lstStyle/>
                    <a:p>
                      <a:pPr marL="0" marR="0" lvl="0" indent="0" algn="just" rtl="0">
                        <a:spcBef>
                          <a:spcPts val="0"/>
                        </a:spcBef>
                        <a:spcAft>
                          <a:spcPts val="0"/>
                        </a:spcAft>
                        <a:buNone/>
                      </a:pPr>
                      <a:r>
                        <a:rPr lang="en-US" sz="1800"/>
                        <a:t>Performs application-defined tasks associated with freeing, releasing, or resetting unmanaged resources</a:t>
                      </a:r>
                      <a:endParaRPr/>
                    </a:p>
                  </a:txBody>
                  <a:tcPr marL="91450" marR="91450" marT="45725" marB="45725" anchor="ctr"/>
                </a:tc>
                <a:extLst>
                  <a:ext uri="{0D108BD9-81ED-4DB2-BD59-A6C34878D82A}">
                    <a16:rowId xmlns:a16="http://schemas.microsoft.com/office/drawing/2014/main" val="10003"/>
                  </a:ext>
                </a:extLst>
              </a:tr>
              <a:tr h="311150">
                <a:tc>
                  <a:txBody>
                    <a:bodyPr/>
                    <a:lstStyle/>
                    <a:p>
                      <a:pPr marL="0" marR="0" lvl="0" indent="0" algn="l" rtl="0">
                        <a:spcBef>
                          <a:spcPts val="0"/>
                        </a:spcBef>
                        <a:spcAft>
                          <a:spcPts val="0"/>
                        </a:spcAft>
                        <a:buNone/>
                      </a:pPr>
                      <a:r>
                        <a:rPr lang="en-US" sz="1800" u="none" strike="noStrike"/>
                        <a:t>Equals(Object)</a:t>
                      </a:r>
                      <a:endParaRPr sz="1800"/>
                    </a:p>
                  </a:txBody>
                  <a:tcPr marL="91450" marR="91450" marT="45725" marB="45725" anchor="ctr"/>
                </a:tc>
                <a:tc>
                  <a:txBody>
                    <a:bodyPr/>
                    <a:lstStyle/>
                    <a:p>
                      <a:pPr marL="0" marR="0" lvl="0" indent="0" algn="just" rtl="0">
                        <a:spcBef>
                          <a:spcPts val="0"/>
                        </a:spcBef>
                        <a:spcAft>
                          <a:spcPts val="0"/>
                        </a:spcAft>
                        <a:buNone/>
                      </a:pPr>
                      <a:r>
                        <a:rPr lang="en-US" sz="1800"/>
                        <a:t>Determines whether the specified object is equal to the current object.</a:t>
                      </a:r>
                      <a:endParaRPr/>
                    </a:p>
                    <a:p>
                      <a:pPr marL="0" marR="0" lvl="0" indent="0" algn="just" rtl="0">
                        <a:spcBef>
                          <a:spcPts val="0"/>
                        </a:spcBef>
                        <a:spcAft>
                          <a:spcPts val="0"/>
                        </a:spcAft>
                        <a:buNone/>
                      </a:pPr>
                      <a:r>
                        <a:rPr lang="en-US" sz="1800"/>
                        <a:t>(Inherited from </a:t>
                      </a:r>
                      <a:r>
                        <a:rPr lang="en-US" sz="1800" u="none" strike="noStrike"/>
                        <a:t>Object</a:t>
                      </a:r>
                      <a:r>
                        <a:rPr lang="en-US" sz="1800"/>
                        <a:t>)</a:t>
                      </a:r>
                      <a:endParaRPr/>
                    </a:p>
                  </a:txBody>
                  <a:tcPr marL="91450" marR="91450" marT="45725" marB="45725" anchor="ctr"/>
                </a:tc>
                <a:extLst>
                  <a:ext uri="{0D108BD9-81ED-4DB2-BD59-A6C34878D82A}">
                    <a16:rowId xmlns:a16="http://schemas.microsoft.com/office/drawing/2014/main" val="10004"/>
                  </a:ext>
                </a:extLst>
              </a:tr>
              <a:tr h="365700">
                <a:tc>
                  <a:txBody>
                    <a:bodyPr/>
                    <a:lstStyle/>
                    <a:p>
                      <a:pPr marL="0" marR="0" lvl="0" indent="0" algn="l" rtl="0">
                        <a:spcBef>
                          <a:spcPts val="0"/>
                        </a:spcBef>
                        <a:spcAft>
                          <a:spcPts val="0"/>
                        </a:spcAft>
                        <a:buNone/>
                      </a:pPr>
                      <a:r>
                        <a:rPr lang="en-US" sz="1800" u="none" strike="noStrike"/>
                        <a:t>ExecuteAsync(CancellationToken)</a:t>
                      </a:r>
                      <a:endParaRPr sz="1800"/>
                    </a:p>
                  </a:txBody>
                  <a:tcPr marL="91450" marR="91450" marT="45725" marB="45725" anchor="ctr"/>
                </a:tc>
                <a:tc>
                  <a:txBody>
                    <a:bodyPr/>
                    <a:lstStyle/>
                    <a:p>
                      <a:pPr marL="0" marR="0" lvl="0" indent="0" algn="just" rtl="0">
                        <a:spcBef>
                          <a:spcPts val="0"/>
                        </a:spcBef>
                        <a:spcAft>
                          <a:spcPts val="0"/>
                        </a:spcAft>
                        <a:buNone/>
                      </a:pPr>
                      <a:r>
                        <a:rPr lang="en-US" sz="1800"/>
                        <a:t>This method is called when the </a:t>
                      </a:r>
                      <a:r>
                        <a:rPr lang="en-US" sz="1800" u="none" strike="noStrike"/>
                        <a:t>IHostedService</a:t>
                      </a:r>
                      <a:r>
                        <a:rPr lang="en-US" sz="1800"/>
                        <a:t> starts. The implementation should return a task that represents the lifetime of the long running operation(s) being performed</a:t>
                      </a:r>
                      <a:endParaRPr/>
                    </a:p>
                  </a:txBody>
                  <a:tcPr marL="91450" marR="91450" marT="45725" marB="45725"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8"/>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150" name="Google Shape;150;p8"/>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8</a:t>
            </a:fld>
            <a:endParaRPr/>
          </a:p>
        </p:txBody>
      </p:sp>
      <p:sp>
        <p:nvSpPr>
          <p:cNvPr id="151" name="Google Shape;151;p8"/>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Worker Service Template Provide</a:t>
            </a:r>
            <a:endParaRPr sz="4000" b="1"/>
          </a:p>
        </p:txBody>
      </p:sp>
      <p:sp>
        <p:nvSpPr>
          <p:cNvPr id="152" name="Google Shape;152;p8"/>
          <p:cNvSpPr txBox="1"/>
          <p:nvPr/>
        </p:nvSpPr>
        <p:spPr>
          <a:xfrm>
            <a:off x="-58993" y="1402766"/>
            <a:ext cx="12152669" cy="2092881"/>
          </a:xfrm>
          <a:prstGeom prst="rect">
            <a:avLst/>
          </a:prstGeom>
          <a:noFill/>
          <a:ln>
            <a:noFill/>
          </a:ln>
        </p:spPr>
        <p:txBody>
          <a:bodyPr spcFirstLastPara="1" wrap="square" lIns="91425" tIns="45700" rIns="91425" bIns="45700" anchor="t" anchorCtr="0">
            <a:spAutoFit/>
          </a:bodyPr>
          <a:lstStyle/>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worker service template includes useful foundational components, like dependency injection, by default so that we can focus on building our business logic on top. It includes a host which manages the lifecycle of the application</a:t>
            </a:r>
            <a:endParaRPr/>
          </a:p>
          <a:p>
            <a:pPr marL="342900" marR="0" lvl="0" indent="-342900" algn="just" rtl="0">
              <a:spcBef>
                <a:spcPts val="0"/>
              </a:spcBef>
              <a:spcAft>
                <a:spcPts val="0"/>
              </a:spcAft>
              <a:buClr>
                <a:srgbClr val="973735"/>
              </a:buClr>
              <a:buSzPts val="1300"/>
              <a:buFont typeface="Noto Sans Symbols"/>
              <a:buChar char="◆"/>
            </a:pPr>
            <a:r>
              <a:rPr lang="en-US" sz="2600">
                <a:solidFill>
                  <a:srgbClr val="111111"/>
                </a:solidFill>
                <a:latin typeface="Arial"/>
                <a:ea typeface="Arial"/>
                <a:cs typeface="Arial"/>
                <a:sym typeface="Arial"/>
              </a:rPr>
              <a:t>The worker service template is reasonably basic and includes just three core files:</a:t>
            </a:r>
            <a:endParaRPr/>
          </a:p>
        </p:txBody>
      </p:sp>
      <p:sp>
        <p:nvSpPr>
          <p:cNvPr id="153" name="Google Shape;153;p8"/>
          <p:cNvSpPr txBox="1"/>
          <p:nvPr/>
        </p:nvSpPr>
        <p:spPr>
          <a:xfrm>
            <a:off x="243433" y="3495647"/>
            <a:ext cx="5921393" cy="2787494"/>
          </a:xfrm>
          <a:prstGeom prst="rect">
            <a:avLst/>
          </a:prstGeom>
          <a:noFill/>
          <a:ln>
            <a:noFill/>
          </a:ln>
        </p:spPr>
        <p:txBody>
          <a:bodyPr spcFirstLastPara="1" wrap="square" lIns="91425" tIns="45700" rIns="91425" bIns="45700" anchor="t" anchorCtr="0">
            <a:spAutoFit/>
          </a:bodyPr>
          <a:lstStyle/>
          <a:p>
            <a:pPr marL="344488" marR="0" lvl="0" indent="-344488" algn="just" rtl="0">
              <a:lnSpc>
                <a:spcPct val="110000"/>
              </a:lnSpc>
              <a:spcBef>
                <a:spcPts val="0"/>
              </a:spcBef>
              <a:spcAft>
                <a:spcPts val="0"/>
              </a:spcAft>
              <a:buClr>
                <a:srgbClr val="973735"/>
              </a:buClr>
              <a:buSzPts val="1610"/>
              <a:buFont typeface="Noto Sans Symbols"/>
              <a:buChar char="▪"/>
            </a:pPr>
            <a:r>
              <a:rPr lang="en-US" sz="2300" b="1">
                <a:solidFill>
                  <a:schemeClr val="dk1"/>
                </a:solidFill>
                <a:latin typeface="Arial"/>
                <a:ea typeface="Arial"/>
                <a:cs typeface="Arial"/>
                <a:sym typeface="Arial"/>
              </a:rPr>
              <a:t>Program.cs</a:t>
            </a:r>
            <a:r>
              <a:rPr lang="en-US" sz="2300">
                <a:solidFill>
                  <a:schemeClr val="dk1"/>
                </a:solidFill>
                <a:latin typeface="Arial"/>
                <a:ea typeface="Arial"/>
                <a:cs typeface="Arial"/>
                <a:sym typeface="Arial"/>
              </a:rPr>
              <a:t>: The first of which is a Program class. This class consists of the required Main method entry point for .NET console applications. The .NET runtime expects to locate this method within the Program class when it starts your .NET application</a:t>
            </a:r>
            <a:endParaRPr/>
          </a:p>
        </p:txBody>
      </p:sp>
      <p:pic>
        <p:nvPicPr>
          <p:cNvPr id="154" name="Google Shape;154;p8"/>
          <p:cNvPicPr preferRelativeResize="0"/>
          <p:nvPr/>
        </p:nvPicPr>
        <p:blipFill rotWithShape="1">
          <a:blip r:embed="rId3">
            <a:alphaModFix/>
          </a:blip>
          <a:srcRect/>
          <a:stretch/>
        </p:blipFill>
        <p:spPr>
          <a:xfrm>
            <a:off x="6214027" y="3602973"/>
            <a:ext cx="5921393" cy="2805153"/>
          </a:xfrm>
          <a:prstGeom prst="rect">
            <a:avLst/>
          </a:prstGeom>
          <a:noFill/>
          <a:ln w="12700" cap="flat" cmpd="sng">
            <a:solidFill>
              <a:schemeClr val="accent1"/>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9"/>
          <p:cNvSpPr txBox="1">
            <a:spLocks noGrp="1"/>
          </p:cNvSpPr>
          <p:nvPr>
            <p:ph type="dt" idx="10"/>
          </p:nvPr>
        </p:nvSpPr>
        <p:spPr>
          <a:xfrm>
            <a:off x="838200" y="6480699"/>
            <a:ext cx="27432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r>
              <a:rPr lang="en-US"/>
              <a:t>12/24/2023</a:t>
            </a:r>
            <a:endParaRPr/>
          </a:p>
        </p:txBody>
      </p:sp>
      <p:sp>
        <p:nvSpPr>
          <p:cNvPr id="160" name="Google Shape;160;p9"/>
          <p:cNvSpPr txBox="1">
            <a:spLocks noGrp="1"/>
          </p:cNvSpPr>
          <p:nvPr>
            <p:ph type="sldNum" idx="12"/>
          </p:nvPr>
        </p:nvSpPr>
        <p:spPr>
          <a:xfrm>
            <a:off x="8686060" y="6480700"/>
            <a:ext cx="27432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t>9</a:t>
            </a:fld>
            <a:endParaRPr/>
          </a:p>
        </p:txBody>
      </p:sp>
      <p:sp>
        <p:nvSpPr>
          <p:cNvPr id="161" name="Google Shape;161;p9"/>
          <p:cNvSpPr txBox="1">
            <a:spLocks noGrp="1"/>
          </p:cNvSpPr>
          <p:nvPr>
            <p:ph type="title"/>
          </p:nvPr>
        </p:nvSpPr>
        <p:spPr>
          <a:xfrm>
            <a:off x="396764" y="720006"/>
            <a:ext cx="11154104" cy="575433"/>
          </a:xfrm>
          <a:prstGeom prst="rect">
            <a:avLst/>
          </a:prstGeom>
          <a:solidFill>
            <a:schemeClr val="lt1"/>
          </a:solid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ts val="4000"/>
              <a:buFont typeface="Arial"/>
              <a:buNone/>
            </a:pPr>
            <a:r>
              <a:rPr lang="en-US" sz="4000" b="1"/>
              <a:t>The Worker Service Template Provide</a:t>
            </a:r>
            <a:endParaRPr sz="4000" b="1"/>
          </a:p>
        </p:txBody>
      </p:sp>
      <p:sp>
        <p:nvSpPr>
          <p:cNvPr id="162" name="Google Shape;162;p9"/>
          <p:cNvSpPr txBox="1"/>
          <p:nvPr/>
        </p:nvSpPr>
        <p:spPr>
          <a:xfrm>
            <a:off x="-71198" y="1382782"/>
            <a:ext cx="6678477" cy="2398157"/>
          </a:xfrm>
          <a:prstGeom prst="rect">
            <a:avLst/>
          </a:prstGeom>
          <a:noFill/>
          <a:ln>
            <a:noFill/>
          </a:ln>
        </p:spPr>
        <p:txBody>
          <a:bodyPr spcFirstLastPara="1" wrap="square" lIns="91425" tIns="45700" rIns="91425" bIns="45700" anchor="t" anchorCtr="0">
            <a:spAutoFit/>
          </a:bodyPr>
          <a:lstStyle/>
          <a:p>
            <a:pPr marL="344488" marR="0" lvl="0" indent="-344488" algn="just" rtl="0">
              <a:lnSpc>
                <a:spcPct val="110000"/>
              </a:lnSpc>
              <a:spcBef>
                <a:spcPts val="0"/>
              </a:spcBef>
              <a:spcAft>
                <a:spcPts val="0"/>
              </a:spcAft>
              <a:buClr>
                <a:srgbClr val="973735"/>
              </a:buClr>
              <a:buSzPts val="1610"/>
              <a:buFont typeface="Noto Sans Symbols"/>
              <a:buChar char="▪"/>
            </a:pPr>
            <a:r>
              <a:rPr lang="en-US" sz="2300" b="1">
                <a:solidFill>
                  <a:schemeClr val="dk1"/>
                </a:solidFill>
                <a:latin typeface="Arial"/>
                <a:ea typeface="Arial"/>
                <a:cs typeface="Arial"/>
                <a:sym typeface="Arial"/>
              </a:rPr>
              <a:t>appsettings.json</a:t>
            </a:r>
            <a:r>
              <a:rPr lang="en-US" sz="2300">
                <a:solidFill>
                  <a:schemeClr val="dk1"/>
                </a:solidFill>
                <a:latin typeface="Arial"/>
                <a:ea typeface="Arial"/>
                <a:cs typeface="Arial"/>
                <a:sym typeface="Arial"/>
              </a:rPr>
              <a:t>: It is one of the common sources for application configuration. The host is configured to load application configuration from several sources when the application starts using any registered configuration providers</a:t>
            </a:r>
            <a:endParaRPr/>
          </a:p>
        </p:txBody>
      </p:sp>
      <p:pic>
        <p:nvPicPr>
          <p:cNvPr id="163" name="Google Shape;163;p9"/>
          <p:cNvPicPr preferRelativeResize="0"/>
          <p:nvPr/>
        </p:nvPicPr>
        <p:blipFill rotWithShape="1">
          <a:blip r:embed="rId3">
            <a:alphaModFix/>
          </a:blip>
          <a:srcRect/>
          <a:stretch/>
        </p:blipFill>
        <p:spPr>
          <a:xfrm>
            <a:off x="6567950" y="1539164"/>
            <a:ext cx="5574888" cy="2124976"/>
          </a:xfrm>
          <a:prstGeom prst="rect">
            <a:avLst/>
          </a:prstGeom>
          <a:noFill/>
          <a:ln w="12700" cap="flat" cmpd="sng">
            <a:solidFill>
              <a:schemeClr val="accent1"/>
            </a:solidFill>
            <a:prstDash val="solid"/>
            <a:round/>
            <a:headEnd type="none" w="sm" len="sm"/>
            <a:tailEnd type="none" w="sm" len="sm"/>
          </a:ln>
        </p:spPr>
      </p:pic>
      <p:sp>
        <p:nvSpPr>
          <p:cNvPr id="164" name="Google Shape;164;p9"/>
          <p:cNvSpPr txBox="1"/>
          <p:nvPr/>
        </p:nvSpPr>
        <p:spPr>
          <a:xfrm>
            <a:off x="-71199" y="3780939"/>
            <a:ext cx="6678477" cy="2681311"/>
          </a:xfrm>
          <a:prstGeom prst="rect">
            <a:avLst/>
          </a:prstGeom>
          <a:noFill/>
          <a:ln>
            <a:noFill/>
          </a:ln>
        </p:spPr>
        <p:txBody>
          <a:bodyPr spcFirstLastPara="1" wrap="square" lIns="91425" tIns="45700" rIns="91425" bIns="45700" anchor="t" anchorCtr="0">
            <a:spAutoFit/>
          </a:bodyPr>
          <a:lstStyle/>
          <a:p>
            <a:pPr marL="344488" marR="0" lvl="0" indent="-344488" algn="just" rtl="0">
              <a:lnSpc>
                <a:spcPct val="150000"/>
              </a:lnSpc>
              <a:spcBef>
                <a:spcPts val="0"/>
              </a:spcBef>
              <a:spcAft>
                <a:spcPts val="0"/>
              </a:spcAft>
              <a:buClr>
                <a:srgbClr val="973735"/>
              </a:buClr>
              <a:buSzPts val="1610"/>
              <a:buFont typeface="Noto Sans Symbols"/>
              <a:buChar char="▪"/>
            </a:pPr>
            <a:r>
              <a:rPr lang="en-US" sz="2300" b="1">
                <a:solidFill>
                  <a:schemeClr val="dk1"/>
                </a:solidFill>
                <a:latin typeface="Arial"/>
                <a:ea typeface="Arial"/>
                <a:cs typeface="Arial"/>
                <a:sym typeface="Arial"/>
              </a:rPr>
              <a:t>Worker.cs: </a:t>
            </a:r>
            <a:r>
              <a:rPr lang="en-US" sz="2300">
                <a:solidFill>
                  <a:schemeClr val="dk1"/>
                </a:solidFill>
                <a:latin typeface="Arial"/>
                <a:ea typeface="Arial"/>
                <a:cs typeface="Arial"/>
                <a:sym typeface="Arial"/>
              </a:rPr>
              <a:t>The Worker class is something new which you will not find in the default ASP.NET Core project template. This is where the magic of hosted services, combined with the host, provide the basis of a worker service</a:t>
            </a:r>
            <a:endParaRPr/>
          </a:p>
        </p:txBody>
      </p:sp>
      <p:grpSp>
        <p:nvGrpSpPr>
          <p:cNvPr id="165" name="Google Shape;165;p9"/>
          <p:cNvGrpSpPr/>
          <p:nvPr/>
        </p:nvGrpSpPr>
        <p:grpSpPr>
          <a:xfrm>
            <a:off x="6567950" y="3731777"/>
            <a:ext cx="5584722" cy="2699760"/>
            <a:chOff x="6607278" y="3731777"/>
            <a:chExt cx="5584722" cy="2699760"/>
          </a:xfrm>
        </p:grpSpPr>
        <p:pic>
          <p:nvPicPr>
            <p:cNvPr id="166" name="Google Shape;166;p9"/>
            <p:cNvPicPr preferRelativeResize="0"/>
            <p:nvPr/>
          </p:nvPicPr>
          <p:blipFill rotWithShape="1">
            <a:blip r:embed="rId4">
              <a:alphaModFix/>
            </a:blip>
            <a:srcRect/>
            <a:stretch/>
          </p:blipFill>
          <p:spPr>
            <a:xfrm>
              <a:off x="6607278" y="3731777"/>
              <a:ext cx="5584722" cy="2699760"/>
            </a:xfrm>
            <a:prstGeom prst="rect">
              <a:avLst/>
            </a:prstGeom>
            <a:noFill/>
            <a:ln w="12700" cap="flat" cmpd="sng">
              <a:solidFill>
                <a:schemeClr val="accent1"/>
              </a:solidFill>
              <a:prstDash val="solid"/>
              <a:round/>
              <a:headEnd type="none" w="sm" len="sm"/>
              <a:tailEnd type="none" w="sm" len="sm"/>
            </a:ln>
          </p:spPr>
        </p:pic>
        <p:sp>
          <p:nvSpPr>
            <p:cNvPr id="167" name="Google Shape;167;p9"/>
            <p:cNvSpPr/>
            <p:nvPr/>
          </p:nvSpPr>
          <p:spPr>
            <a:xfrm>
              <a:off x="6931741" y="4699819"/>
              <a:ext cx="5211097" cy="1592826"/>
            </a:xfrm>
            <a:prstGeom prst="rect">
              <a:avLst/>
            </a:prstGeom>
            <a:noFill/>
            <a:ln w="12700" cap="flat" cmpd="sng">
              <a:solidFill>
                <a:srgbClr val="FF0000"/>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Arial"/>
                <a:ea typeface="Arial"/>
                <a:cs typeface="Arial"/>
                <a:sym typeface="Arial"/>
              </a:endParaRPr>
            </a:p>
          </p:txBody>
        </p:sp>
      </p:gr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1486</Words>
  <Application>Microsoft Office PowerPoint</Application>
  <PresentationFormat>Widescreen</PresentationFormat>
  <Paragraphs>181</Paragraphs>
  <Slides>37</Slides>
  <Notes>37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37</vt:i4>
      </vt:variant>
    </vt:vector>
  </HeadingPairs>
  <TitlesOfParts>
    <vt:vector size="42" baseType="lpstr">
      <vt:lpstr>Arial</vt:lpstr>
      <vt:lpstr>Calibri</vt:lpstr>
      <vt:lpstr>Consolas</vt:lpstr>
      <vt:lpstr>Noto Sans Symbols</vt:lpstr>
      <vt:lpstr>Office Theme</vt:lpstr>
      <vt:lpstr> Background Tasks with Worker Service</vt:lpstr>
      <vt:lpstr>Objectives </vt:lpstr>
      <vt:lpstr> Overview Worker Service .NET</vt:lpstr>
      <vt:lpstr>Understanding Worker Service .NET</vt:lpstr>
      <vt:lpstr>Understanding Worker Service .NET</vt:lpstr>
      <vt:lpstr>Understanding Worker Service .NET</vt:lpstr>
      <vt:lpstr>The BackgroundService Class</vt:lpstr>
      <vt:lpstr>The Worker Service Template Provide</vt:lpstr>
      <vt:lpstr>The Worker Service Template Provide</vt:lpstr>
      <vt:lpstr> Demo 01: Create a Worker Service using Visual Studio.NET</vt:lpstr>
      <vt:lpstr>PowerPoint Presentation</vt:lpstr>
      <vt:lpstr>PowerPoint Presentation</vt:lpstr>
      <vt:lpstr>PowerPoint Presentation</vt:lpstr>
      <vt:lpstr>PowerPoint Presentation</vt:lpstr>
      <vt:lpstr> Demo 02: Worker Service and Web API</vt:lpstr>
      <vt:lpstr>Worker Service Demo-02</vt:lpstr>
      <vt:lpstr>Worker Service Demo-02</vt:lpstr>
      <vt:lpstr>Worker Service Demo-02</vt:lpstr>
      <vt:lpstr>PowerPoint Presentation</vt:lpstr>
      <vt:lpstr>PowerPoint Presentation</vt:lpstr>
      <vt:lpstr>PowerPoint Presentation</vt:lpstr>
      <vt:lpstr>PowerPoint Presentation</vt:lpstr>
      <vt:lpstr>PowerPoint Presentation</vt:lpstr>
      <vt:lpstr>PowerPoint Presentation</vt:lpstr>
      <vt:lpstr>Introduction to Windows Service</vt:lpstr>
      <vt:lpstr>Introduction to Windows Service</vt:lpstr>
      <vt:lpstr>Windows Service  and Systemd on Linux</vt:lpstr>
      <vt:lpstr> Demo 03: Publish a Worker Service as a Windows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Background Tasks with Worker Service</dc:title>
  <dc:creator>ADMIN</dc:creator>
  <cp:lastModifiedBy>Quang Le Thien Nhat</cp:lastModifiedBy>
  <cp:revision>1</cp:revision>
  <dcterms:created xsi:type="dcterms:W3CDTF">2021-01-25T08:25:31Z</dcterms:created>
  <dcterms:modified xsi:type="dcterms:W3CDTF">2024-04-02T15:07:45Z</dcterms:modified>
</cp:coreProperties>
</file>