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7"/>
  </p:notesMasterIdLst>
  <p:sldIdLst>
    <p:sldId id="303" r:id="rId2"/>
    <p:sldId id="314" r:id="rId3"/>
    <p:sldId id="290" r:id="rId4"/>
    <p:sldId id="291" r:id="rId5"/>
    <p:sldId id="293" r:id="rId6"/>
    <p:sldId id="294" r:id="rId7"/>
    <p:sldId id="260" r:id="rId8"/>
    <p:sldId id="295" r:id="rId9"/>
    <p:sldId id="296" r:id="rId10"/>
    <p:sldId id="298" r:id="rId11"/>
    <p:sldId id="299" r:id="rId12"/>
    <p:sldId id="301" r:id="rId13"/>
    <p:sldId id="315" r:id="rId14"/>
    <p:sldId id="304" r:id="rId15"/>
    <p:sldId id="305" r:id="rId16"/>
    <p:sldId id="306" r:id="rId17"/>
    <p:sldId id="307" r:id="rId18"/>
    <p:sldId id="308" r:id="rId19"/>
    <p:sldId id="313" r:id="rId20"/>
    <p:sldId id="318" r:id="rId21"/>
    <p:sldId id="319" r:id="rId22"/>
    <p:sldId id="320" r:id="rId23"/>
    <p:sldId id="292" r:id="rId24"/>
    <p:sldId id="321" r:id="rId25"/>
    <p:sldId id="322" r:id="rId26"/>
    <p:sldId id="323" r:id="rId27"/>
    <p:sldId id="324" r:id="rId28"/>
    <p:sldId id="325" r:id="rId29"/>
    <p:sldId id="326" r:id="rId30"/>
    <p:sldId id="274" r:id="rId31"/>
    <p:sldId id="300" r:id="rId32"/>
    <p:sldId id="327" r:id="rId33"/>
    <p:sldId id="302" r:id="rId34"/>
    <p:sldId id="280" r:id="rId35"/>
    <p:sldId id="328"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77" d="100"/>
          <a:sy n="77" d="100"/>
        </p:scale>
        <p:origin x="883"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E734AD56-217A-DDF7-8911-2C6CA38B97E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AC05C04E-67AB-2CE2-472F-8062C24ECF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BB3CA4C3-33CA-6F9B-AEAB-66BAED6F02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F086F5-CCC4-450E-BA31-DA6BEA5AF6B6}" type="slidenum">
              <a:rPr lang="en-US" altLang="en-US"/>
              <a:pPr/>
              <a:t>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6D33D4A-247F-2893-1F8B-FE22BA9978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7B87FA94-2A04-E96E-B390-FF47B99C28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Đấu tranh giai cấp ở P và Ngày 18 tháng sương mù của Lui Bônapáctơ (48-1849)</a:t>
            </a:r>
          </a:p>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973EDF6B-7915-6D03-9FA8-8E07CBC2C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379B6FC-1716-4147-A464-D5D7C516F7AD}" type="slidenum">
              <a:rPr lang="en-US" altLang="en-US"/>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3FB73E69-09E9-E3A4-24E3-B1E74AC170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07AE5EB-6EB2-F4EA-E934-D95E16DD741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Đấu tranh giai cấp ở P và Ngày 18 tháng sương mù của Lui Bônapáctơ (48-1849)</a:t>
            </a:r>
          </a:p>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FE27672A-1EA5-AAFA-F39F-7D545C49A3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50544E3-0ACA-40A5-9308-7CC0745C79B2}" type="slidenum">
              <a:rPr lang="en-US" altLang="en-US"/>
              <a:pPr/>
              <a:t>34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pPr/>
              <a:t>1/4/2023</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2" name="Picture 6" descr="D:\2021\New folder\z2719109124601_442ff73c7f07581ae01146d56edb924e.jpg">
            <a:extLst>
              <a:ext uri="{FF2B5EF4-FFF2-40B4-BE49-F238E27FC236}">
                <a16:creationId xmlns:a16="http://schemas.microsoft.com/office/drawing/2014/main" id="{A7E8DC55-AC19-584E-FBF2-D117FCE26D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260561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A38E0F76-5E90-B18F-C734-C3CE68CCBA18}"/>
              </a:ext>
            </a:extLst>
          </p:cNvPr>
          <p:cNvSpPr>
            <a:spLocks noGrp="1"/>
          </p:cNvSpPr>
          <p:nvPr>
            <p:ph type="dt" sz="half" idx="10"/>
          </p:nvPr>
        </p:nvSpPr>
        <p:spPr/>
        <p:txBody>
          <a:bodyPr/>
          <a:lstStyle>
            <a:lvl1pPr>
              <a:defRPr/>
            </a:lvl1pPr>
          </a:lstStyle>
          <a:p>
            <a:pPr>
              <a:defRPr/>
            </a:pPr>
            <a:fld id="{868C7092-7D0E-438D-A164-429955B12B91}" type="datetimeFigureOut">
              <a:rPr lang="en-US"/>
              <a:pPr>
                <a:defRPr/>
              </a:pPr>
              <a:t>1/4/2023</a:t>
            </a:fld>
            <a:endParaRPr lang="en-US"/>
          </a:p>
        </p:txBody>
      </p:sp>
      <p:sp>
        <p:nvSpPr>
          <p:cNvPr id="4" name="Footer Placeholder 2">
            <a:extLst>
              <a:ext uri="{FF2B5EF4-FFF2-40B4-BE49-F238E27FC236}">
                <a16:creationId xmlns:a16="http://schemas.microsoft.com/office/drawing/2014/main" id="{4661823C-8237-7F55-32DE-4D43E6859A0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3">
            <a:extLst>
              <a:ext uri="{FF2B5EF4-FFF2-40B4-BE49-F238E27FC236}">
                <a16:creationId xmlns:a16="http://schemas.microsoft.com/office/drawing/2014/main" id="{61F23017-45A8-A087-329E-2F95B5CEA26E}"/>
              </a:ext>
            </a:extLst>
          </p:cNvPr>
          <p:cNvSpPr>
            <a:spLocks noGrp="1"/>
          </p:cNvSpPr>
          <p:nvPr>
            <p:ph type="sldNum" sz="quarter" idx="12"/>
          </p:nvPr>
        </p:nvSpPr>
        <p:spPr/>
        <p:txBody>
          <a:bodyPr/>
          <a:lstStyle>
            <a:lvl1pPr>
              <a:defRPr/>
            </a:lvl1pPr>
          </a:lstStyle>
          <a:p>
            <a:fld id="{CA712BC7-8AD7-422B-BAF6-260D4AE91D0B}" type="slidenum">
              <a:rPr lang="en-US" altLang="en-US"/>
              <a:pPr/>
              <a:t>‹#›</a:t>
            </a:fld>
            <a:endParaRPr lang="en-US" altLang="en-US"/>
          </a:p>
        </p:txBody>
      </p:sp>
    </p:spTree>
    <p:extLst>
      <p:ext uri="{BB962C8B-B14F-4D97-AF65-F5344CB8AC3E}">
        <p14:creationId xmlns:p14="http://schemas.microsoft.com/office/powerpoint/2010/main" val="194653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2A15BE0-61FD-178B-1CFC-E93D5EDDC338}"/>
              </a:ext>
            </a:extLst>
          </p:cNvPr>
          <p:cNvSpPr>
            <a:spLocks noGrp="1"/>
          </p:cNvSpPr>
          <p:nvPr>
            <p:ph type="dt" sz="half" idx="10"/>
          </p:nvPr>
        </p:nvSpPr>
        <p:spPr/>
        <p:txBody>
          <a:bodyPr/>
          <a:lstStyle>
            <a:lvl1pPr>
              <a:defRPr/>
            </a:lvl1pPr>
          </a:lstStyle>
          <a:p>
            <a:pPr>
              <a:defRPr/>
            </a:pPr>
            <a:fld id="{CCE49852-BAAA-4470-8738-579F975F9173}" type="datetimeFigureOut">
              <a:rPr lang="en-US"/>
              <a:pPr>
                <a:defRPr/>
              </a:pPr>
              <a:t>1/4/2023</a:t>
            </a:fld>
            <a:endParaRPr lang="en-US"/>
          </a:p>
        </p:txBody>
      </p:sp>
      <p:sp>
        <p:nvSpPr>
          <p:cNvPr id="4" name="Footer Placeholder 4">
            <a:extLst>
              <a:ext uri="{FF2B5EF4-FFF2-40B4-BE49-F238E27FC236}">
                <a16:creationId xmlns:a16="http://schemas.microsoft.com/office/drawing/2014/main" id="{52BBF84C-CAA7-76BA-8909-36690070D1A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8519091-FDEC-8931-88B3-27B8E9BC7CB0}"/>
              </a:ext>
            </a:extLst>
          </p:cNvPr>
          <p:cNvSpPr>
            <a:spLocks noGrp="1"/>
          </p:cNvSpPr>
          <p:nvPr>
            <p:ph type="sldNum" sz="quarter" idx="12"/>
          </p:nvPr>
        </p:nvSpPr>
        <p:spPr/>
        <p:txBody>
          <a:bodyPr/>
          <a:lstStyle>
            <a:lvl1pPr>
              <a:defRPr/>
            </a:lvl1pPr>
          </a:lstStyle>
          <a:p>
            <a:fld id="{AACE2638-A792-463B-83A5-95A881437DAC}" type="slidenum">
              <a:rPr lang="en-US" altLang="en-US"/>
              <a:pPr/>
              <a:t>‹#›</a:t>
            </a:fld>
            <a:endParaRPr lang="en-US" altLang="en-US"/>
          </a:p>
        </p:txBody>
      </p:sp>
    </p:spTree>
    <p:extLst>
      <p:ext uri="{BB962C8B-B14F-4D97-AF65-F5344CB8AC3E}">
        <p14:creationId xmlns:p14="http://schemas.microsoft.com/office/powerpoint/2010/main" val="3978482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1/4/2023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BAFA5AC5-5414-6D40-C9DF-2F7AF354363F}"/>
              </a:ext>
            </a:extLst>
          </p:cNvPr>
          <p:cNvSpPr txBox="1">
            <a:spLocks/>
          </p:cNvSpPr>
          <p:nvPr/>
        </p:nvSpPr>
        <p:spPr bwMode="auto">
          <a:xfrm>
            <a:off x="2245139" y="169312"/>
            <a:ext cx="73406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ts val="1000"/>
              </a:spcBef>
              <a:buNone/>
            </a:pPr>
            <a:r>
              <a:rPr lang="en-US" altLang="en-US" sz="2400" b="1" dirty="0">
                <a:solidFill>
                  <a:srgbClr val="31859C"/>
                </a:solidFill>
                <a:latin typeface="UTM Alexander" pitchFamily="18" charset="0"/>
                <a:cs typeface="Tahoma" panose="020B0604030504040204" pitchFamily="34" charset="0"/>
              </a:rPr>
              <a:t>HỌC PHẦN</a:t>
            </a:r>
          </a:p>
          <a:p>
            <a:pPr algn="ctr">
              <a:spcBef>
                <a:spcPts val="1600"/>
              </a:spcBef>
              <a:buNone/>
            </a:pPr>
            <a:r>
              <a:rPr lang="en-US" altLang="en-US" sz="4000" b="1" dirty="0">
                <a:solidFill>
                  <a:srgbClr val="FF0000"/>
                </a:solidFill>
                <a:latin typeface="UTM Alexander" pitchFamily="18" charset="0"/>
                <a:cs typeface="Tahoma" panose="020B0604030504040204" pitchFamily="34" charset="0"/>
              </a:rPr>
              <a:t>TRIẾT HỌC MÁC – LÊNIN</a:t>
            </a:r>
          </a:p>
          <a:p>
            <a:pPr algn="ctr">
              <a:spcBef>
                <a:spcPts val="1600"/>
              </a:spcBef>
              <a:buNone/>
            </a:pPr>
            <a:endParaRPr lang="en-US" altLang="en-US" sz="4000" b="1" dirty="0">
              <a:solidFill>
                <a:srgbClr val="FF0000"/>
              </a:solidFill>
              <a:latin typeface="UTM Alexander" pitchFamily="18" charset="0"/>
              <a:cs typeface="Tahoma" panose="020B0604030504040204" pitchFamily="34" charset="0"/>
            </a:endParaRPr>
          </a:p>
          <a:p>
            <a:pPr algn="ctr">
              <a:spcBef>
                <a:spcPts val="1600"/>
              </a:spcBef>
              <a:buNone/>
            </a:pPr>
            <a:r>
              <a:rPr lang="en-US" altLang="en-US" sz="4000" b="1" dirty="0">
                <a:latin typeface="Times New Roman" panose="02020603050405020304" pitchFamily="18" charset="0"/>
                <a:cs typeface="Times New Roman" panose="02020603050405020304" pitchFamily="18" charset="0"/>
              </a:rPr>
              <a:t>CHƯƠNG 1</a:t>
            </a:r>
          </a:p>
          <a:p>
            <a:pPr algn="ctr">
              <a:spcBef>
                <a:spcPts val="1600"/>
              </a:spcBef>
              <a:buNone/>
            </a:pPr>
            <a:endParaRPr lang="en-US" altLang="en-US" sz="4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14B4669-EA74-486A-9995-A2B482311C3D}"/>
              </a:ext>
            </a:extLst>
          </p:cNvPr>
          <p:cNvSpPr/>
          <p:nvPr/>
        </p:nvSpPr>
        <p:spPr>
          <a:xfrm>
            <a:off x="1736725" y="2930526"/>
            <a:ext cx="8731250" cy="830263"/>
          </a:xfrm>
          <a:prstGeom prst="rect">
            <a:avLst/>
          </a:prstGeom>
        </p:spPr>
        <p:txBody>
          <a:bodyPr>
            <a:spAutoFit/>
          </a:bodyPr>
          <a:lstStyle/>
          <a:p>
            <a:pPr>
              <a:defRPr/>
            </a:pPr>
            <a:r>
              <a:rPr lang="en-US" sz="2400" b="1" dirty="0">
                <a:solidFill>
                  <a:srgbClr val="0070C0"/>
                </a:solidFill>
                <a:latin typeface="Times New Roman" pitchFamily="18" charset="0"/>
                <a:cs typeface="Times New Roman" pitchFamily="18" charset="0"/>
              </a:rPr>
              <a:t>KHÁI LUẬN VỀ TRIẾT HỌC VÀ TRIẾT HỌC MÁC - LÊNIN</a:t>
            </a:r>
          </a:p>
          <a:p>
            <a:pPr>
              <a:defRPr/>
            </a:pPr>
            <a:r>
              <a:rPr lang="en-US" sz="2400" b="1" dirty="0">
                <a:solidFill>
                  <a:srgbClr val="0070C0"/>
                </a:solidFill>
                <a:latin typeface="Times New Roman" pitchFamily="18" charset="0"/>
                <a:cs typeface="Times New Roman" pitchFamily="18" charset="0"/>
              </a:rPr>
              <a:t>             </a:t>
            </a:r>
            <a:r>
              <a:rPr lang="vi-VN" sz="2400" b="1" dirty="0">
                <a:solidFill>
                  <a:srgbClr val="0070C0"/>
                </a:solidFill>
                <a:latin typeface="Times New Roman" pitchFamily="18" charset="0"/>
                <a:cs typeface="Times New Roman" pitchFamily="18" charset="0"/>
              </a:rPr>
              <a:t>TRIẾT HỌC VÀ VẤN ĐỀ CƠ BẢN CỦA TRIẾT HỌC</a:t>
            </a:r>
            <a:endParaRPr lang="en-US" sz="2400" dirty="0">
              <a:solidFill>
                <a:srgbClr val="0070C0"/>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WordArt 5">
            <a:extLst>
              <a:ext uri="{FF2B5EF4-FFF2-40B4-BE49-F238E27FC236}">
                <a16:creationId xmlns:a16="http://schemas.microsoft.com/office/drawing/2014/main" id="{95B4F38B-E06D-016D-B438-3300F9A886EC}"/>
              </a:ext>
            </a:extLst>
          </p:cNvPr>
          <p:cNvSpPr>
            <a:spLocks noChangeArrowheads="1" noChangeShapeType="1" noTextEdit="1"/>
          </p:cNvSpPr>
          <p:nvPr/>
        </p:nvSpPr>
        <p:spPr bwMode="auto">
          <a:xfrm>
            <a:off x="6701631" y="2792895"/>
            <a:ext cx="4167188" cy="3124200"/>
          </a:xfrm>
          <a:prstGeom prst="rect">
            <a:avLst/>
          </a:prstGeom>
        </p:spPr>
        <p:txBody>
          <a:bodyPr wrap="none" fromWordArt="1">
            <a:prstTxWarp prst="textPlain">
              <a:avLst>
                <a:gd name="adj" fmla="val 50000"/>
              </a:avLst>
            </a:prstTxWarp>
          </a:bodyPr>
          <a:lstStyle/>
          <a:p>
            <a:pPr algn="ctr"/>
            <a:r>
              <a:rPr lang="vi-VN" sz="4400" kern="10" dirty="0">
                <a:ln w="9525">
                  <a:solidFill>
                    <a:srgbClr val="000066"/>
                  </a:solidFill>
                  <a:round/>
                  <a:headEnd/>
                  <a:tailEnd/>
                </a:ln>
                <a:solidFill>
                  <a:schemeClr val="tx2"/>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Là vấn đề về</a:t>
            </a:r>
          </a:p>
          <a:p>
            <a:pPr algn="ctr"/>
            <a:r>
              <a:rPr lang="vi-VN" sz="4400" kern="10" dirty="0">
                <a:ln w="9525">
                  <a:solidFill>
                    <a:srgbClr val="000066"/>
                  </a:solidFill>
                  <a:round/>
                  <a:headEnd/>
                  <a:tailEnd/>
                </a:ln>
                <a:solidFill>
                  <a:schemeClr val="tx2"/>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MỐI QUAN HỆ GIỮA</a:t>
            </a:r>
          </a:p>
          <a:p>
            <a:pPr algn="ctr"/>
            <a:r>
              <a:rPr lang="vi-VN" sz="4400" kern="10" dirty="0">
                <a:ln w="9525">
                  <a:solidFill>
                    <a:srgbClr val="000066"/>
                  </a:solidFill>
                  <a:round/>
                  <a:headEnd/>
                  <a:tailEnd/>
                </a:ln>
                <a:solidFill>
                  <a:schemeClr val="tx2"/>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TƯ DUY &amp; TỒN TẠI</a:t>
            </a:r>
          </a:p>
          <a:p>
            <a:pPr algn="ctr"/>
            <a:r>
              <a:rPr lang="vi-VN" sz="4400" kern="10" dirty="0">
                <a:ln w="9525">
                  <a:solidFill>
                    <a:srgbClr val="000066"/>
                  </a:solidFill>
                  <a:round/>
                  <a:headEnd/>
                  <a:tailEnd/>
                </a:ln>
                <a:solidFill>
                  <a:schemeClr val="tx2"/>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(Vật chất &amp; Ý thức)</a:t>
            </a:r>
            <a:endParaRPr lang="en-US" sz="4400" kern="10" dirty="0">
              <a:ln w="9525">
                <a:solidFill>
                  <a:srgbClr val="000066"/>
                </a:solidFill>
                <a:round/>
                <a:headEnd/>
                <a:tailEnd/>
              </a:ln>
              <a:solidFill>
                <a:schemeClr val="tx2"/>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endParaRPr>
          </a:p>
        </p:txBody>
      </p:sp>
      <p:grpSp>
        <p:nvGrpSpPr>
          <p:cNvPr id="16" name="Group 6">
            <a:extLst>
              <a:ext uri="{FF2B5EF4-FFF2-40B4-BE49-F238E27FC236}">
                <a16:creationId xmlns:a16="http://schemas.microsoft.com/office/drawing/2014/main" id="{740CD77B-64B5-6F93-8A61-E8455780B61B}"/>
              </a:ext>
            </a:extLst>
          </p:cNvPr>
          <p:cNvGrpSpPr>
            <a:grpSpLocks/>
          </p:cNvGrpSpPr>
          <p:nvPr/>
        </p:nvGrpSpPr>
        <p:grpSpPr bwMode="auto">
          <a:xfrm>
            <a:off x="2035796" y="2030895"/>
            <a:ext cx="3732212" cy="4648200"/>
            <a:chOff x="385" y="1162"/>
            <a:chExt cx="2268" cy="2769"/>
          </a:xfrm>
        </p:grpSpPr>
        <p:sp>
          <p:nvSpPr>
            <p:cNvPr id="21509" name="AutoShape 7">
              <a:hlinkClick r:id="" action="ppaction://noaction" highlightClick="1"/>
              <a:extLst>
                <a:ext uri="{FF2B5EF4-FFF2-40B4-BE49-F238E27FC236}">
                  <a16:creationId xmlns:a16="http://schemas.microsoft.com/office/drawing/2014/main" id="{8EF36267-713F-3186-F8A0-B75886DCA3A9}"/>
                </a:ext>
              </a:extLst>
            </p:cNvPr>
            <p:cNvSpPr>
              <a:spLocks noChangeArrowheads="1"/>
            </p:cNvSpPr>
            <p:nvPr/>
          </p:nvSpPr>
          <p:spPr bwMode="auto">
            <a:xfrm>
              <a:off x="385" y="1162"/>
              <a:ext cx="2268" cy="2769"/>
            </a:xfrm>
            <a:prstGeom prst="actionButtonBlank">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1800">
                <a:latin typeface="Arial" panose="020B0604020202020204" pitchFamily="34" charset="0"/>
              </a:endParaRPr>
            </a:p>
          </p:txBody>
        </p:sp>
        <p:pic>
          <p:nvPicPr>
            <p:cNvPr id="21510" name="Picture 8" descr="2005_0502Image0005">
              <a:extLst>
                <a:ext uri="{FF2B5EF4-FFF2-40B4-BE49-F238E27FC236}">
                  <a16:creationId xmlns:a16="http://schemas.microsoft.com/office/drawing/2014/main" id="{6E775EE5-1331-5764-3C14-B4BD126C4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466" b="6172"/>
            <a:stretch>
              <a:fillRect/>
            </a:stretch>
          </p:blipFill>
          <p:spPr bwMode="auto">
            <a:xfrm>
              <a:off x="476" y="1253"/>
              <a:ext cx="2087" cy="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a:extLst>
              <a:ext uri="{FF2B5EF4-FFF2-40B4-BE49-F238E27FC236}">
                <a16:creationId xmlns:a16="http://schemas.microsoft.com/office/drawing/2014/main" id="{15A1A6AB-B204-96D3-D0AF-42C48029E382}"/>
              </a:ext>
            </a:extLst>
          </p:cNvPr>
          <p:cNvSpPr txBox="1"/>
          <p:nvPr/>
        </p:nvSpPr>
        <p:spPr>
          <a:xfrm>
            <a:off x="368731" y="1123122"/>
            <a:ext cx="5251173" cy="369332"/>
          </a:xfrm>
          <a:prstGeom prst="rect">
            <a:avLst/>
          </a:prstGeom>
          <a:noFill/>
        </p:spPr>
        <p:txBody>
          <a:bodyPr wrap="square">
            <a:spAutoFit/>
          </a:bodyPr>
          <a:lstStyle/>
          <a:p>
            <a:pPr algn="ctr" defTabSz="1244600">
              <a:lnSpc>
                <a:spcPct val="90000"/>
              </a:lnSpc>
              <a:spcAft>
                <a:spcPct val="35000"/>
              </a:spcAft>
              <a:defRPr/>
            </a:pPr>
            <a:r>
              <a:rPr lang="en-GB" altLang="en-US" sz="2000" b="1" i="1" dirty="0">
                <a:solidFill>
                  <a:schemeClr val="tx1"/>
                </a:solidFill>
                <a:latin typeface="Times New Roman" panose="02020603050405020304" pitchFamily="18" charset="0"/>
                <a:cs typeface="Times New Roman" panose="02020603050405020304" pitchFamily="18" charset="0"/>
              </a:rPr>
              <a:t>2.1. </a:t>
            </a:r>
            <a:r>
              <a:rPr lang="en-GB" altLang="en-US" sz="2000" b="1" i="1" dirty="0" err="1">
                <a:solidFill>
                  <a:schemeClr val="tx1"/>
                </a:solidFill>
                <a:latin typeface="Times New Roman" panose="02020603050405020304" pitchFamily="18" charset="0"/>
                <a:cs typeface="Times New Roman" panose="02020603050405020304" pitchFamily="18" charset="0"/>
              </a:rPr>
              <a:t>Nội</a:t>
            </a:r>
            <a:r>
              <a:rPr lang="en-GB" altLang="en-US" sz="2000" b="1" i="1" dirty="0">
                <a:solidFill>
                  <a:schemeClr val="tx1"/>
                </a:solidFill>
                <a:latin typeface="Times New Roman" panose="02020603050405020304" pitchFamily="18" charset="0"/>
                <a:cs typeface="Times New Roman" panose="02020603050405020304" pitchFamily="18" charset="0"/>
              </a:rPr>
              <a:t> dung </a:t>
            </a:r>
            <a:r>
              <a:rPr lang="en-GB" altLang="en-US" sz="2000" b="1" i="1" dirty="0" err="1">
                <a:solidFill>
                  <a:schemeClr val="tx1"/>
                </a:solidFill>
                <a:latin typeface="Times New Roman" panose="02020603050405020304" pitchFamily="18" charset="0"/>
                <a:cs typeface="Times New Roman" panose="02020603050405020304" pitchFamily="18" charset="0"/>
              </a:rPr>
              <a:t>vấn</a:t>
            </a:r>
            <a:r>
              <a:rPr lang="en-GB" altLang="en-US" sz="2000" b="1" i="1" dirty="0">
                <a:solidFill>
                  <a:schemeClr val="tx1"/>
                </a:solidFill>
                <a:latin typeface="Times New Roman" panose="02020603050405020304" pitchFamily="18" charset="0"/>
                <a:cs typeface="Times New Roman" panose="02020603050405020304" pitchFamily="18" charset="0"/>
              </a:rPr>
              <a:t> </a:t>
            </a:r>
            <a:r>
              <a:rPr lang="en-GB" altLang="en-US" sz="2000" b="1" i="1" dirty="0" err="1">
                <a:solidFill>
                  <a:schemeClr val="tx1"/>
                </a:solidFill>
                <a:latin typeface="Times New Roman" panose="02020603050405020304" pitchFamily="18" charset="0"/>
                <a:cs typeface="Times New Roman" panose="02020603050405020304" pitchFamily="18" charset="0"/>
              </a:rPr>
              <a:t>đề</a:t>
            </a:r>
            <a:r>
              <a:rPr lang="en-GB" altLang="en-US" sz="2000" b="1" i="1" dirty="0">
                <a:solidFill>
                  <a:schemeClr val="tx1"/>
                </a:solidFill>
                <a:latin typeface="Times New Roman" panose="02020603050405020304" pitchFamily="18" charset="0"/>
                <a:cs typeface="Times New Roman" panose="02020603050405020304" pitchFamily="18" charset="0"/>
              </a:rPr>
              <a:t> </a:t>
            </a:r>
            <a:r>
              <a:rPr lang="en-GB" altLang="en-US" sz="2000" b="1" i="1" dirty="0" err="1">
                <a:solidFill>
                  <a:schemeClr val="tx1"/>
                </a:solidFill>
                <a:latin typeface="Times New Roman" panose="02020603050405020304" pitchFamily="18" charset="0"/>
                <a:cs typeface="Times New Roman" panose="02020603050405020304" pitchFamily="18" charset="0"/>
              </a:rPr>
              <a:t>cơ</a:t>
            </a:r>
            <a:r>
              <a:rPr lang="en-GB" altLang="en-US" sz="2000" b="1" i="1" dirty="0">
                <a:solidFill>
                  <a:schemeClr val="tx1"/>
                </a:solidFill>
                <a:latin typeface="Times New Roman" panose="02020603050405020304" pitchFamily="18" charset="0"/>
                <a:cs typeface="Times New Roman" panose="02020603050405020304" pitchFamily="18" charset="0"/>
              </a:rPr>
              <a:t> </a:t>
            </a:r>
            <a:r>
              <a:rPr lang="en-GB" altLang="en-US" sz="2000" b="1" i="1" dirty="0" err="1">
                <a:solidFill>
                  <a:schemeClr val="tx1"/>
                </a:solidFill>
                <a:latin typeface="Times New Roman" panose="02020603050405020304" pitchFamily="18" charset="0"/>
                <a:cs typeface="Times New Roman" panose="02020603050405020304" pitchFamily="18" charset="0"/>
              </a:rPr>
              <a:t>bản</a:t>
            </a:r>
            <a:r>
              <a:rPr lang="en-GB" altLang="en-US" sz="2000" b="1" i="1" dirty="0">
                <a:solidFill>
                  <a:schemeClr val="tx1"/>
                </a:solidFill>
                <a:latin typeface="Times New Roman" panose="02020603050405020304" pitchFamily="18" charset="0"/>
                <a:cs typeface="Times New Roman" panose="02020603050405020304" pitchFamily="18" charset="0"/>
              </a:rPr>
              <a:t> </a:t>
            </a:r>
            <a:r>
              <a:rPr lang="en-GB" altLang="en-US" sz="2000" b="1" i="1" dirty="0" err="1">
                <a:solidFill>
                  <a:schemeClr val="tx1"/>
                </a:solidFill>
                <a:latin typeface="Times New Roman" panose="02020603050405020304" pitchFamily="18" charset="0"/>
                <a:cs typeface="Times New Roman" panose="02020603050405020304" pitchFamily="18" charset="0"/>
              </a:rPr>
              <a:t>của</a:t>
            </a:r>
            <a:r>
              <a:rPr lang="en-GB" altLang="en-US" sz="2000" b="1" i="1" dirty="0">
                <a:solidFill>
                  <a:schemeClr val="tx1"/>
                </a:solidFill>
                <a:latin typeface="Times New Roman" panose="02020603050405020304" pitchFamily="18" charset="0"/>
                <a:cs typeface="Times New Roman" panose="02020603050405020304" pitchFamily="18" charset="0"/>
              </a:rPr>
              <a:t> </a:t>
            </a:r>
            <a:r>
              <a:rPr lang="en-GB" altLang="en-US" sz="2000" b="1" i="1" dirty="0" err="1">
                <a:solidFill>
                  <a:schemeClr val="tx1"/>
                </a:solidFill>
                <a:latin typeface="Times New Roman" panose="02020603050405020304" pitchFamily="18" charset="0"/>
                <a:cs typeface="Times New Roman" panose="02020603050405020304" pitchFamily="18" charset="0"/>
              </a:rPr>
              <a:t>triết</a:t>
            </a:r>
            <a:r>
              <a:rPr lang="en-GB" altLang="en-US" sz="2000" b="1" i="1" dirty="0">
                <a:solidFill>
                  <a:schemeClr val="tx1"/>
                </a:solidFill>
                <a:latin typeface="Times New Roman" panose="02020603050405020304" pitchFamily="18" charset="0"/>
                <a:cs typeface="Times New Roman" panose="02020603050405020304" pitchFamily="18" charset="0"/>
              </a:rPr>
              <a:t> </a:t>
            </a:r>
            <a:r>
              <a:rPr lang="en-GB" altLang="en-US" sz="2000" b="1" i="1" dirty="0" err="1">
                <a:solidFill>
                  <a:schemeClr val="tx1"/>
                </a:solidFill>
                <a:latin typeface="Times New Roman" panose="02020603050405020304" pitchFamily="18" charset="0"/>
                <a:cs typeface="Times New Roman" panose="02020603050405020304" pitchFamily="18" charset="0"/>
              </a:rPr>
              <a:t>học</a:t>
            </a:r>
            <a:endParaRPr lang="en-US" sz="2000" dirty="0">
              <a:solidFill>
                <a:schemeClr val="tx1"/>
              </a:solidFill>
            </a:endParaRPr>
          </a:p>
        </p:txBody>
      </p:sp>
      <p:sp>
        <p:nvSpPr>
          <p:cNvPr id="9" name="TextBox 8">
            <a:extLst>
              <a:ext uri="{FF2B5EF4-FFF2-40B4-BE49-F238E27FC236}">
                <a16:creationId xmlns:a16="http://schemas.microsoft.com/office/drawing/2014/main" id="{7652D491-6EC4-F027-50EF-E47B58DE4085}"/>
              </a:ext>
            </a:extLst>
          </p:cNvPr>
          <p:cNvSpPr txBox="1"/>
          <p:nvPr/>
        </p:nvSpPr>
        <p:spPr>
          <a:xfrm>
            <a:off x="2273872" y="178905"/>
            <a:ext cx="7644255" cy="523220"/>
          </a:xfrm>
          <a:prstGeom prst="rect">
            <a:avLst/>
          </a:prstGeom>
          <a:noFill/>
        </p:spPr>
        <p:txBody>
          <a:bodyPr wrap="square">
            <a:spAutoFit/>
          </a:bodyPr>
          <a:lstStyle/>
          <a:p>
            <a:r>
              <a:rPr lang="en-US" sz="2800" dirty="0">
                <a:solidFill>
                  <a:srgbClr val="0070C0"/>
                </a:solidFill>
                <a:latin typeface="Times New Roman" pitchFamily="18" charset="0"/>
                <a:cs typeface="Times New Roman" pitchFamily="18" charset="0"/>
              </a:rPr>
              <a:t>2</a:t>
            </a:r>
            <a:r>
              <a:rPr lang="vi-VN" sz="2800" dirty="0">
                <a:solidFill>
                  <a:srgbClr val="0070C0"/>
                </a:solidFill>
                <a:cs typeface="Times New Roman" pitchFamily="18" charset="0"/>
              </a:rPr>
              <a:t>. </a:t>
            </a:r>
            <a:r>
              <a:rPr lang="en-US" sz="2800" dirty="0">
                <a:solidFill>
                  <a:srgbClr val="0070C0"/>
                </a:solidFill>
                <a:latin typeface="Times New Roman" pitchFamily="18" charset="0"/>
                <a:cs typeface="Times New Roman" pitchFamily="18" charset="0"/>
              </a:rPr>
              <a:t>VẤN ĐỀ CƠ BẢN CỦA T</a:t>
            </a:r>
            <a:r>
              <a:rPr lang="vi-VN" sz="2800" dirty="0">
                <a:solidFill>
                  <a:srgbClr val="0070C0"/>
                </a:solidFill>
                <a:cs typeface="Times New Roman" pitchFamily="18" charset="0"/>
              </a:rPr>
              <a:t>RIẾT HỌC </a:t>
            </a:r>
            <a:endParaRPr lang="en-US" sz="28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par>
                                <p:cTn id="8" presetID="6" presetClass="entr" presetSubtype="16"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E9D0884E-4A2F-4040-8CF0-7037252DCB43}"/>
              </a:ext>
            </a:extLst>
          </p:cNvPr>
          <p:cNvSpPr>
            <a:spLocks noChangeArrowheads="1"/>
          </p:cNvSpPr>
          <p:nvPr/>
        </p:nvSpPr>
        <p:spPr bwMode="auto">
          <a:xfrm>
            <a:off x="2152650" y="2420938"/>
            <a:ext cx="3276600" cy="762000"/>
          </a:xfrm>
          <a:prstGeom prst="rect">
            <a:avLst/>
          </a:prstGeom>
          <a:solidFill>
            <a:schemeClr val="accent3">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endParaRPr lang="en-US" altLang="en-US" sz="2400" b="1" dirty="0">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a:latin typeface="Times New Roman" panose="02020603050405020304" pitchFamily="18" charset="0"/>
                <a:cs typeface="Times New Roman" panose="02020603050405020304" pitchFamily="18" charset="0"/>
              </a:rPr>
              <a:t>Vấn đề thứ nhất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BẢN THỂ LUẬN </a:t>
            </a:r>
            <a:endParaRPr lang="en-US" altLang="en-US" sz="2400" b="1" dirty="0">
              <a:latin typeface="Times New Roman" panose="02020603050405020304" pitchFamily="18" charset="0"/>
              <a:cs typeface="Times New Roman" panose="02020603050405020304" pitchFamily="18" charset="0"/>
            </a:endParaRPr>
          </a:p>
          <a:p>
            <a:pPr algn="ctr">
              <a:spcBef>
                <a:spcPct val="0"/>
              </a:spcBef>
              <a:buNone/>
              <a:defRPr/>
            </a:pPr>
            <a:endParaRPr lang="en-US" altLang="en-US" sz="2400" b="1" dirty="0">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a16="http://schemas.microsoft.com/office/drawing/2014/main" id="{38D82B6C-764A-466B-B3E7-68B03FAA46DE}"/>
              </a:ext>
            </a:extLst>
          </p:cNvPr>
          <p:cNvSpPr>
            <a:spLocks noChangeArrowheads="1"/>
          </p:cNvSpPr>
          <p:nvPr/>
        </p:nvSpPr>
        <p:spPr bwMode="auto">
          <a:xfrm>
            <a:off x="6572250" y="2420938"/>
            <a:ext cx="4038600" cy="762000"/>
          </a:xfrm>
          <a:prstGeom prst="rect">
            <a:avLst/>
          </a:prstGeom>
          <a:solidFill>
            <a:schemeClr val="accent6">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Vấn đề thứ hai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NHẬN THỨC LUẬN</a:t>
            </a:r>
          </a:p>
        </p:txBody>
      </p:sp>
      <p:sp>
        <p:nvSpPr>
          <p:cNvPr id="6" name="Rectangle 6">
            <a:extLst>
              <a:ext uri="{FF2B5EF4-FFF2-40B4-BE49-F238E27FC236}">
                <a16:creationId xmlns:a16="http://schemas.microsoft.com/office/drawing/2014/main" id="{1B8AF7CC-E217-4275-9332-C8AA04CE8427}"/>
              </a:ext>
            </a:extLst>
          </p:cNvPr>
          <p:cNvSpPr>
            <a:spLocks noChangeArrowheads="1"/>
          </p:cNvSpPr>
          <p:nvPr/>
        </p:nvSpPr>
        <p:spPr bwMode="auto">
          <a:xfrm>
            <a:off x="1649413" y="3613150"/>
            <a:ext cx="1676400" cy="762000"/>
          </a:xfrm>
          <a:prstGeom prst="rect">
            <a:avLst/>
          </a:prstGeom>
          <a:solidFill>
            <a:schemeClr val="tx2">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800" b="1">
                <a:latin typeface="Times New Roman" panose="02020603050405020304" pitchFamily="18" charset="0"/>
                <a:cs typeface="Times New Roman" panose="02020603050405020304" pitchFamily="18" charset="0"/>
              </a:rPr>
              <a:t>YT     VC</a:t>
            </a:r>
          </a:p>
        </p:txBody>
      </p:sp>
      <p:sp>
        <p:nvSpPr>
          <p:cNvPr id="7" name="Rectangle 7">
            <a:extLst>
              <a:ext uri="{FF2B5EF4-FFF2-40B4-BE49-F238E27FC236}">
                <a16:creationId xmlns:a16="http://schemas.microsoft.com/office/drawing/2014/main" id="{CEABE2CE-E627-49B7-BFF2-2BA511B09064}"/>
              </a:ext>
            </a:extLst>
          </p:cNvPr>
          <p:cNvSpPr>
            <a:spLocks noChangeArrowheads="1"/>
          </p:cNvSpPr>
          <p:nvPr/>
        </p:nvSpPr>
        <p:spPr bwMode="auto">
          <a:xfrm>
            <a:off x="3752850" y="3586163"/>
            <a:ext cx="1828800" cy="762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800" b="1">
                <a:latin typeface="Times New Roman" panose="02020603050405020304" pitchFamily="18" charset="0"/>
                <a:cs typeface="Times New Roman" panose="02020603050405020304" pitchFamily="18" charset="0"/>
              </a:rPr>
              <a:t>VC     YT</a:t>
            </a:r>
          </a:p>
        </p:txBody>
      </p:sp>
      <p:sp>
        <p:nvSpPr>
          <p:cNvPr id="8" name="Oval 10">
            <a:extLst>
              <a:ext uri="{FF2B5EF4-FFF2-40B4-BE49-F238E27FC236}">
                <a16:creationId xmlns:a16="http://schemas.microsoft.com/office/drawing/2014/main" id="{E14A107B-63C2-49EA-810D-841090D62E65}"/>
              </a:ext>
            </a:extLst>
          </p:cNvPr>
          <p:cNvSpPr>
            <a:spLocks noChangeArrowheads="1"/>
          </p:cNvSpPr>
          <p:nvPr/>
        </p:nvSpPr>
        <p:spPr bwMode="auto">
          <a:xfrm>
            <a:off x="3551238" y="1190625"/>
            <a:ext cx="4800600" cy="877888"/>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a:latin typeface="Times New Roman" panose="02020603050405020304" pitchFamily="18" charset="0"/>
                <a:cs typeface="Times New Roman" panose="02020603050405020304" pitchFamily="18" charset="0"/>
              </a:rPr>
              <a:t>VĐCB CỦA TRIẾT HỌC</a:t>
            </a:r>
          </a:p>
          <a:p>
            <a:pPr algn="ctr">
              <a:spcBef>
                <a:spcPct val="0"/>
              </a:spcBef>
              <a:buNone/>
              <a:defRPr/>
            </a:pPr>
            <a:r>
              <a:rPr lang="en-US" altLang="en-US" sz="2400" b="1" dirty="0">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MQH VC - </a:t>
            </a:r>
            <a:r>
              <a:rPr lang="en-US" altLang="en-US" sz="2400" b="1" dirty="0">
                <a:latin typeface="Times New Roman" panose="02020603050405020304" pitchFamily="18" charset="0"/>
                <a:cs typeface="Times New Roman" panose="02020603050405020304" pitchFamily="18" charset="0"/>
              </a:rPr>
              <a:t>YT)</a:t>
            </a:r>
          </a:p>
        </p:txBody>
      </p:sp>
      <p:sp>
        <p:nvSpPr>
          <p:cNvPr id="9" name="Rectangle 11">
            <a:extLst>
              <a:ext uri="{FF2B5EF4-FFF2-40B4-BE49-F238E27FC236}">
                <a16:creationId xmlns:a16="http://schemas.microsoft.com/office/drawing/2014/main" id="{9F9D9FD7-0558-4C85-B63C-4D4F51FEBA61}"/>
              </a:ext>
            </a:extLst>
          </p:cNvPr>
          <p:cNvSpPr>
            <a:spLocks noChangeArrowheads="1"/>
          </p:cNvSpPr>
          <p:nvPr/>
        </p:nvSpPr>
        <p:spPr bwMode="auto">
          <a:xfrm>
            <a:off x="6218238" y="3548063"/>
            <a:ext cx="2667000" cy="8382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KHẢ TRI LUẬN</a:t>
            </a:r>
          </a:p>
          <a:p>
            <a:pPr algn="ctr">
              <a:spcBef>
                <a:spcPct val="0"/>
              </a:spcBef>
              <a:buNone/>
              <a:defRPr/>
            </a:pPr>
            <a:r>
              <a:rPr lang="vi-VN" altLang="en-US" sz="2800">
                <a:latin typeface="Times New Roman" panose="02020603050405020304" pitchFamily="18" charset="0"/>
                <a:cs typeface="Times New Roman" panose="02020603050405020304" pitchFamily="18" charset="0"/>
              </a:rPr>
              <a:t>(Nhận thức được)</a:t>
            </a:r>
          </a:p>
        </p:txBody>
      </p:sp>
      <p:sp>
        <p:nvSpPr>
          <p:cNvPr id="10" name="Rectangle 14">
            <a:extLst>
              <a:ext uri="{FF2B5EF4-FFF2-40B4-BE49-F238E27FC236}">
                <a16:creationId xmlns:a16="http://schemas.microsoft.com/office/drawing/2014/main" id="{A46AE7EE-52B7-452C-8048-D20D02CC7B3D}"/>
              </a:ext>
            </a:extLst>
          </p:cNvPr>
          <p:cNvSpPr>
            <a:spLocks noChangeArrowheads="1"/>
          </p:cNvSpPr>
          <p:nvPr/>
        </p:nvSpPr>
        <p:spPr bwMode="auto">
          <a:xfrm>
            <a:off x="1722438" y="5568950"/>
            <a:ext cx="1752600" cy="1143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800" b="1">
                <a:latin typeface="Times New Roman" panose="02020603050405020304" pitchFamily="18" charset="0"/>
                <a:cs typeface="Times New Roman" panose="02020603050405020304" pitchFamily="18" charset="0"/>
              </a:rPr>
              <a:t>CNDT</a:t>
            </a:r>
          </a:p>
        </p:txBody>
      </p:sp>
      <p:sp>
        <p:nvSpPr>
          <p:cNvPr id="11" name="Rectangle 15">
            <a:extLst>
              <a:ext uri="{FF2B5EF4-FFF2-40B4-BE49-F238E27FC236}">
                <a16:creationId xmlns:a16="http://schemas.microsoft.com/office/drawing/2014/main" id="{941DD4EE-489E-4E9F-B4E9-168E3F04BCAB}"/>
              </a:ext>
            </a:extLst>
          </p:cNvPr>
          <p:cNvSpPr>
            <a:spLocks noChangeArrowheads="1"/>
          </p:cNvSpPr>
          <p:nvPr/>
        </p:nvSpPr>
        <p:spPr bwMode="auto">
          <a:xfrm>
            <a:off x="6599238" y="5949950"/>
            <a:ext cx="3733800" cy="838200"/>
          </a:xfrm>
          <a:prstGeom prst="rect">
            <a:avLst/>
          </a:prstGeom>
          <a:solidFill>
            <a:schemeClr val="tx2">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a:latin typeface="Times New Roman" panose="02020603050405020304" pitchFamily="18" charset="0"/>
                <a:cs typeface="Times New Roman" panose="02020603050405020304" pitchFamily="18" charset="0"/>
              </a:rPr>
              <a:t>BẤT KHẢ TRI</a:t>
            </a:r>
          </a:p>
          <a:p>
            <a:pPr algn="ctr">
              <a:spcBef>
                <a:spcPct val="0"/>
              </a:spcBef>
              <a:buNone/>
              <a:defRPr/>
            </a:pPr>
            <a:r>
              <a:rPr lang="vi-VN" altLang="en-US" sz="2800" dirty="0">
                <a:latin typeface="Times New Roman" panose="02020603050405020304" pitchFamily="18" charset="0"/>
                <a:cs typeface="Times New Roman" panose="02020603050405020304" pitchFamily="18" charset="0"/>
              </a:rPr>
              <a:t>(Không thể nhận thức)</a:t>
            </a:r>
          </a:p>
        </p:txBody>
      </p:sp>
      <p:sp>
        <p:nvSpPr>
          <p:cNvPr id="12" name="Line 17">
            <a:extLst>
              <a:ext uri="{FF2B5EF4-FFF2-40B4-BE49-F238E27FC236}">
                <a16:creationId xmlns:a16="http://schemas.microsoft.com/office/drawing/2014/main" id="{1A261CB9-5619-F302-82CB-CAFDEC6B6005}"/>
              </a:ext>
            </a:extLst>
          </p:cNvPr>
          <p:cNvSpPr>
            <a:spLocks noChangeShapeType="1"/>
          </p:cNvSpPr>
          <p:nvPr/>
        </p:nvSpPr>
        <p:spPr bwMode="auto">
          <a:xfrm>
            <a:off x="6076950" y="2068514"/>
            <a:ext cx="1028700" cy="3524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29">
            <a:extLst>
              <a:ext uri="{FF2B5EF4-FFF2-40B4-BE49-F238E27FC236}">
                <a16:creationId xmlns:a16="http://schemas.microsoft.com/office/drawing/2014/main" id="{160CA4E1-47FE-C39E-0240-1D8DE4D1046B}"/>
              </a:ext>
            </a:extLst>
          </p:cNvPr>
          <p:cNvSpPr>
            <a:spLocks noChangeShapeType="1"/>
          </p:cNvSpPr>
          <p:nvPr/>
        </p:nvSpPr>
        <p:spPr bwMode="auto">
          <a:xfrm flipH="1">
            <a:off x="4514850" y="2068514"/>
            <a:ext cx="1257300" cy="3524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Rectangle 13">
            <a:extLst>
              <a:ext uri="{FF2B5EF4-FFF2-40B4-BE49-F238E27FC236}">
                <a16:creationId xmlns:a16="http://schemas.microsoft.com/office/drawing/2014/main" id="{27BAC6D3-C5CA-4FC3-86BF-03624ED70977}"/>
              </a:ext>
            </a:extLst>
          </p:cNvPr>
          <p:cNvSpPr>
            <a:spLocks noChangeArrowheads="1"/>
          </p:cNvSpPr>
          <p:nvPr/>
        </p:nvSpPr>
        <p:spPr bwMode="auto">
          <a:xfrm>
            <a:off x="4084638" y="4754563"/>
            <a:ext cx="3429000" cy="609600"/>
          </a:xfrm>
          <a:prstGeom prst="rect">
            <a:avLst/>
          </a:prstGeom>
          <a:solidFill>
            <a:schemeClr val="accent4">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800" b="1">
                <a:latin typeface="Times New Roman" panose="02020603050405020304" pitchFamily="18" charset="0"/>
                <a:cs typeface="Times New Roman" panose="02020603050405020304" pitchFamily="18" charset="0"/>
              </a:rPr>
              <a:t>CNDV</a:t>
            </a:r>
          </a:p>
        </p:txBody>
      </p:sp>
      <p:sp>
        <p:nvSpPr>
          <p:cNvPr id="22" name="Right Arrow 21">
            <a:extLst>
              <a:ext uri="{FF2B5EF4-FFF2-40B4-BE49-F238E27FC236}">
                <a16:creationId xmlns:a16="http://schemas.microsoft.com/office/drawing/2014/main" id="{EE8EEBE6-9BDC-4274-A235-8172A66F2FEE}"/>
              </a:ext>
            </a:extLst>
          </p:cNvPr>
          <p:cNvSpPr/>
          <p:nvPr/>
        </p:nvSpPr>
        <p:spPr>
          <a:xfrm>
            <a:off x="2401888" y="3840164"/>
            <a:ext cx="169862" cy="307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ight Arrow 22">
            <a:extLst>
              <a:ext uri="{FF2B5EF4-FFF2-40B4-BE49-F238E27FC236}">
                <a16:creationId xmlns:a16="http://schemas.microsoft.com/office/drawing/2014/main" id="{B786DD3F-C1AA-4542-BC90-ECCB2BC23146}"/>
              </a:ext>
            </a:extLst>
          </p:cNvPr>
          <p:cNvSpPr/>
          <p:nvPr/>
        </p:nvSpPr>
        <p:spPr>
          <a:xfrm>
            <a:off x="4576763" y="3814764"/>
            <a:ext cx="169862" cy="306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Line 23">
            <a:extLst>
              <a:ext uri="{FF2B5EF4-FFF2-40B4-BE49-F238E27FC236}">
                <a16:creationId xmlns:a16="http://schemas.microsoft.com/office/drawing/2014/main" id="{DD5C9D53-7571-A9E2-F23A-4B184F4E10F1}"/>
              </a:ext>
            </a:extLst>
          </p:cNvPr>
          <p:cNvSpPr>
            <a:spLocks noChangeShapeType="1"/>
          </p:cNvSpPr>
          <p:nvPr/>
        </p:nvSpPr>
        <p:spPr bwMode="auto">
          <a:xfrm>
            <a:off x="9785350" y="3209926"/>
            <a:ext cx="0" cy="27400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23">
            <a:extLst>
              <a:ext uri="{FF2B5EF4-FFF2-40B4-BE49-F238E27FC236}">
                <a16:creationId xmlns:a16="http://schemas.microsoft.com/office/drawing/2014/main" id="{77D6C98D-465B-6FF8-F0FF-E419C850B489}"/>
              </a:ext>
            </a:extLst>
          </p:cNvPr>
          <p:cNvSpPr>
            <a:spLocks noChangeShapeType="1"/>
          </p:cNvSpPr>
          <p:nvPr/>
        </p:nvSpPr>
        <p:spPr bwMode="auto">
          <a:xfrm>
            <a:off x="7818438" y="3209925"/>
            <a:ext cx="0" cy="3381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23">
            <a:extLst>
              <a:ext uri="{FF2B5EF4-FFF2-40B4-BE49-F238E27FC236}">
                <a16:creationId xmlns:a16="http://schemas.microsoft.com/office/drawing/2014/main" id="{32441000-EDF5-5440-35C3-6B751FC6743A}"/>
              </a:ext>
            </a:extLst>
          </p:cNvPr>
          <p:cNvSpPr>
            <a:spLocks noChangeShapeType="1"/>
          </p:cNvSpPr>
          <p:nvPr/>
        </p:nvSpPr>
        <p:spPr bwMode="auto">
          <a:xfrm>
            <a:off x="4662488" y="3209925"/>
            <a:ext cx="0" cy="3381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3">
            <a:extLst>
              <a:ext uri="{FF2B5EF4-FFF2-40B4-BE49-F238E27FC236}">
                <a16:creationId xmlns:a16="http://schemas.microsoft.com/office/drawing/2014/main" id="{60496D2F-57A2-2DBA-94E9-ECE057044F47}"/>
              </a:ext>
            </a:extLst>
          </p:cNvPr>
          <p:cNvSpPr>
            <a:spLocks noChangeShapeType="1"/>
          </p:cNvSpPr>
          <p:nvPr/>
        </p:nvSpPr>
        <p:spPr bwMode="auto">
          <a:xfrm>
            <a:off x="2598738" y="3213101"/>
            <a:ext cx="0" cy="3730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3">
            <a:extLst>
              <a:ext uri="{FF2B5EF4-FFF2-40B4-BE49-F238E27FC236}">
                <a16:creationId xmlns:a16="http://schemas.microsoft.com/office/drawing/2014/main" id="{BFD28226-1C85-17C2-49DC-FA4F3865509A}"/>
              </a:ext>
            </a:extLst>
          </p:cNvPr>
          <p:cNvSpPr>
            <a:spLocks noChangeShapeType="1"/>
          </p:cNvSpPr>
          <p:nvPr/>
        </p:nvSpPr>
        <p:spPr bwMode="auto">
          <a:xfrm>
            <a:off x="4692650" y="4386263"/>
            <a:ext cx="0" cy="3683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23">
            <a:extLst>
              <a:ext uri="{FF2B5EF4-FFF2-40B4-BE49-F238E27FC236}">
                <a16:creationId xmlns:a16="http://schemas.microsoft.com/office/drawing/2014/main" id="{B7046F10-88C5-1D8F-CABA-190862005641}"/>
              </a:ext>
            </a:extLst>
          </p:cNvPr>
          <p:cNvSpPr>
            <a:spLocks noChangeShapeType="1"/>
          </p:cNvSpPr>
          <p:nvPr/>
        </p:nvSpPr>
        <p:spPr bwMode="auto">
          <a:xfrm>
            <a:off x="7105650" y="4386263"/>
            <a:ext cx="0" cy="3683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3">
            <a:extLst>
              <a:ext uri="{FF2B5EF4-FFF2-40B4-BE49-F238E27FC236}">
                <a16:creationId xmlns:a16="http://schemas.microsoft.com/office/drawing/2014/main" id="{546C67B8-6B38-18BD-5DD6-1894B3C1FC6A}"/>
              </a:ext>
            </a:extLst>
          </p:cNvPr>
          <p:cNvSpPr>
            <a:spLocks noChangeShapeType="1"/>
          </p:cNvSpPr>
          <p:nvPr/>
        </p:nvSpPr>
        <p:spPr bwMode="auto">
          <a:xfrm>
            <a:off x="2598738" y="4395788"/>
            <a:ext cx="0" cy="11731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32" name="Straight Connector 31">
            <a:extLst>
              <a:ext uri="{FF2B5EF4-FFF2-40B4-BE49-F238E27FC236}">
                <a16:creationId xmlns:a16="http://schemas.microsoft.com/office/drawing/2014/main" id="{EA417002-A238-4DFF-8AD7-4385FE914AD8}"/>
              </a:ext>
            </a:extLst>
          </p:cNvPr>
          <p:cNvCxnSpPr>
            <a:stCxn id="11" idx="1"/>
          </p:cNvCxnSpPr>
          <p:nvPr/>
        </p:nvCxnSpPr>
        <p:spPr>
          <a:xfrm flipH="1">
            <a:off x="3551238" y="6369050"/>
            <a:ext cx="3048000" cy="0"/>
          </a:xfrm>
          <a:prstGeom prst="line">
            <a:avLst/>
          </a:prstGeom>
          <a:ln w="25400">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arn(inVertical)">
                                      <p:cBhvr>
                                        <p:cTn id="41" dur="500"/>
                                        <p:tgtEl>
                                          <p:spTgt spid="21"/>
                                        </p:tgtEl>
                                      </p:cBhvr>
                                    </p:animEffect>
                                  </p:childTnLst>
                                </p:cTn>
                              </p:par>
                              <p:par>
                                <p:cTn id="42" presetID="16" presetClass="entr" presetSubtype="21"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arn(inVertical)">
                                      <p:cBhvr>
                                        <p:cTn id="44" dur="500"/>
                                        <p:tgtEl>
                                          <p:spTgt spid="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arn(inVertical)">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21"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arn(inVertical)">
                                      <p:cBhvr>
                                        <p:cTn id="62" dur="500"/>
                                        <p:tgtEl>
                                          <p:spTgt spid="30"/>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barn(inVertical)">
                                      <p:cBhvr>
                                        <p:cTn id="65" dur="500"/>
                                        <p:tgtEl>
                                          <p:spTgt spid="1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21"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barn(inVertical)">
                                      <p:cBhvr>
                                        <p:cTn id="73" dur="500"/>
                                        <p:tgtEl>
                                          <p:spTgt spid="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6" presetClass="entr" presetSubtype="16"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circle(in)">
                                      <p:cBhvr>
                                        <p:cTn id="78" dur="2000"/>
                                        <p:tgtEl>
                                          <p:spTgt spid="2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21"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barn(inVertical)">
                                      <p:cBhvr>
                                        <p:cTn id="83" dur="500"/>
                                        <p:tgtEl>
                                          <p:spTgt spid="24"/>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barn(inVertical)">
                                      <p:cBhvr>
                                        <p:cTn id="86" dur="500"/>
                                        <p:tgtEl>
                                          <p:spTgt spid="1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6" presetClass="entr" presetSubtype="16"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circle(in)">
                                      <p:cBhvr>
                                        <p:cTn id="91"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D8E3E75-882B-403F-BC0F-5BD10AEC3DBC}"/>
              </a:ext>
            </a:extLst>
          </p:cNvPr>
          <p:cNvSpPr>
            <a:spLocks noChangeArrowheads="1"/>
          </p:cNvSpPr>
          <p:nvPr/>
        </p:nvSpPr>
        <p:spPr bwMode="auto">
          <a:xfrm>
            <a:off x="1671638" y="2384426"/>
            <a:ext cx="2413000" cy="1579563"/>
          </a:xfrm>
          <a:prstGeom prst="rect">
            <a:avLst/>
          </a:prstGeom>
          <a:solidFill>
            <a:srgbClr val="FF0000">
              <a:alpha val="69000"/>
            </a:srgb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endParaRPr lang="en-US" altLang="en-US" sz="2400" b="1" dirty="0">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a:latin typeface="Times New Roman" panose="02020603050405020304" pitchFamily="18" charset="0"/>
                <a:cs typeface="Times New Roman" panose="02020603050405020304" pitchFamily="18" charset="0"/>
              </a:rPr>
              <a:t>VC CÓ TRƯỚC,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YT CÓ SAU,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VC QUYẾT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ĐỊNH YT</a:t>
            </a:r>
            <a:endParaRPr lang="en-US" altLang="en-US" sz="2400" b="1" dirty="0">
              <a:latin typeface="Times New Roman" panose="02020603050405020304" pitchFamily="18" charset="0"/>
              <a:cs typeface="Times New Roman" panose="02020603050405020304" pitchFamily="18" charset="0"/>
            </a:endParaRPr>
          </a:p>
          <a:p>
            <a:pPr algn="ctr">
              <a:spcBef>
                <a:spcPct val="0"/>
              </a:spcBef>
              <a:buNone/>
              <a:defRPr/>
            </a:pPr>
            <a:endParaRPr lang="en-US" altLang="en-US" sz="2400" b="1" dirty="0">
              <a:latin typeface="Times New Roman" panose="02020603050405020304" pitchFamily="18" charset="0"/>
              <a:cs typeface="Times New Roman" panose="02020603050405020304" pitchFamily="18" charset="0"/>
            </a:endParaRPr>
          </a:p>
        </p:txBody>
      </p:sp>
      <p:sp>
        <p:nvSpPr>
          <p:cNvPr id="8" name="Oval 10">
            <a:extLst>
              <a:ext uri="{FF2B5EF4-FFF2-40B4-BE49-F238E27FC236}">
                <a16:creationId xmlns:a16="http://schemas.microsoft.com/office/drawing/2014/main" id="{E8C71262-7C18-4F1A-8DCD-5216110A7474}"/>
              </a:ext>
            </a:extLst>
          </p:cNvPr>
          <p:cNvSpPr>
            <a:spLocks noChangeArrowheads="1"/>
          </p:cNvSpPr>
          <p:nvPr/>
        </p:nvSpPr>
        <p:spPr bwMode="auto">
          <a:xfrm>
            <a:off x="3551238" y="1001713"/>
            <a:ext cx="4800600" cy="1066800"/>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GIẢI QUYẾT VẤN ĐỀ </a:t>
            </a:r>
            <a:endParaRPr lang="en-US" altLang="en-US" sz="2400" b="1" dirty="0">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a:latin typeface="Times New Roman" panose="02020603050405020304" pitchFamily="18" charset="0"/>
                <a:cs typeface="Times New Roman" panose="02020603050405020304" pitchFamily="18" charset="0"/>
              </a:rPr>
              <a:t>THỨ NHẤT</a:t>
            </a:r>
            <a:endParaRPr lang="en-US" altLang="en-US" sz="2400" b="1" dirty="0">
              <a:latin typeface="Times New Roman" panose="02020603050405020304" pitchFamily="18" charset="0"/>
              <a:cs typeface="Times New Roman" panose="02020603050405020304" pitchFamily="18" charset="0"/>
            </a:endParaRPr>
          </a:p>
        </p:txBody>
      </p:sp>
      <p:sp>
        <p:nvSpPr>
          <p:cNvPr id="10" name="Rectangle 14">
            <a:extLst>
              <a:ext uri="{FF2B5EF4-FFF2-40B4-BE49-F238E27FC236}">
                <a16:creationId xmlns:a16="http://schemas.microsoft.com/office/drawing/2014/main" id="{2A2A8867-48B0-4C3C-B9B2-74EFB82B66DD}"/>
              </a:ext>
            </a:extLst>
          </p:cNvPr>
          <p:cNvSpPr>
            <a:spLocks noChangeArrowheads="1"/>
          </p:cNvSpPr>
          <p:nvPr/>
        </p:nvSpPr>
        <p:spPr bwMode="auto">
          <a:xfrm>
            <a:off x="2012950" y="4551363"/>
            <a:ext cx="1422400" cy="906462"/>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800" b="1">
                <a:latin typeface="Times New Roman" panose="02020603050405020304" pitchFamily="18" charset="0"/>
                <a:cs typeface="Times New Roman" panose="02020603050405020304" pitchFamily="18" charset="0"/>
              </a:rPr>
              <a:t>CNDV</a:t>
            </a:r>
          </a:p>
        </p:txBody>
      </p:sp>
      <p:sp>
        <p:nvSpPr>
          <p:cNvPr id="11" name="Rectangle 15">
            <a:extLst>
              <a:ext uri="{FF2B5EF4-FFF2-40B4-BE49-F238E27FC236}">
                <a16:creationId xmlns:a16="http://schemas.microsoft.com/office/drawing/2014/main" id="{8CDCF864-B780-415C-8AB2-2C273BA0BE37}"/>
              </a:ext>
            </a:extLst>
          </p:cNvPr>
          <p:cNvSpPr>
            <a:spLocks noChangeArrowheads="1"/>
          </p:cNvSpPr>
          <p:nvPr/>
        </p:nvSpPr>
        <p:spPr bwMode="auto">
          <a:xfrm>
            <a:off x="2665414" y="5849939"/>
            <a:ext cx="3481387" cy="625475"/>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NHẤT NGUYÊN LUẬN</a:t>
            </a:r>
            <a:endParaRPr lang="vi-VN" altLang="en-US" sz="2800" dirty="0">
              <a:latin typeface="Times New Roman" panose="02020603050405020304" pitchFamily="18" charset="0"/>
              <a:cs typeface="Times New Roman" panose="02020603050405020304" pitchFamily="18" charset="0"/>
            </a:endParaRPr>
          </a:p>
        </p:txBody>
      </p:sp>
      <p:sp>
        <p:nvSpPr>
          <p:cNvPr id="12" name="Line 17">
            <a:extLst>
              <a:ext uri="{FF2B5EF4-FFF2-40B4-BE49-F238E27FC236}">
                <a16:creationId xmlns:a16="http://schemas.microsoft.com/office/drawing/2014/main" id="{2EDBE092-5254-E678-068B-77A4EA66CCDD}"/>
              </a:ext>
            </a:extLst>
          </p:cNvPr>
          <p:cNvSpPr>
            <a:spLocks noChangeShapeType="1"/>
          </p:cNvSpPr>
          <p:nvPr/>
        </p:nvSpPr>
        <p:spPr bwMode="auto">
          <a:xfrm>
            <a:off x="6076951" y="2068513"/>
            <a:ext cx="2498725" cy="315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29">
            <a:extLst>
              <a:ext uri="{FF2B5EF4-FFF2-40B4-BE49-F238E27FC236}">
                <a16:creationId xmlns:a16="http://schemas.microsoft.com/office/drawing/2014/main" id="{8CF22A6B-3A41-2F54-0672-794019845ECA}"/>
              </a:ext>
            </a:extLst>
          </p:cNvPr>
          <p:cNvSpPr>
            <a:spLocks noChangeShapeType="1"/>
          </p:cNvSpPr>
          <p:nvPr/>
        </p:nvSpPr>
        <p:spPr bwMode="auto">
          <a:xfrm flipH="1">
            <a:off x="3265488" y="2068513"/>
            <a:ext cx="2506662" cy="315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3">
            <a:extLst>
              <a:ext uri="{FF2B5EF4-FFF2-40B4-BE49-F238E27FC236}">
                <a16:creationId xmlns:a16="http://schemas.microsoft.com/office/drawing/2014/main" id="{12FE34F1-2922-F02F-1454-F5C02319F0A7}"/>
              </a:ext>
            </a:extLst>
          </p:cNvPr>
          <p:cNvSpPr>
            <a:spLocks noChangeShapeType="1"/>
          </p:cNvSpPr>
          <p:nvPr/>
        </p:nvSpPr>
        <p:spPr bwMode="auto">
          <a:xfrm>
            <a:off x="2724150" y="3963989"/>
            <a:ext cx="0" cy="5873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Rectangle 4">
            <a:extLst>
              <a:ext uri="{FF2B5EF4-FFF2-40B4-BE49-F238E27FC236}">
                <a16:creationId xmlns:a16="http://schemas.microsoft.com/office/drawing/2014/main" id="{A96A1B79-B6E5-4932-BC8D-B9B1A06E4EDA}"/>
              </a:ext>
            </a:extLst>
          </p:cNvPr>
          <p:cNvSpPr>
            <a:spLocks noChangeArrowheads="1"/>
          </p:cNvSpPr>
          <p:nvPr/>
        </p:nvSpPr>
        <p:spPr bwMode="auto">
          <a:xfrm>
            <a:off x="4664076" y="2371725"/>
            <a:ext cx="2574925" cy="1606550"/>
          </a:xfrm>
          <a:prstGeom prst="rect">
            <a:avLst/>
          </a:prstGeom>
          <a:solidFill>
            <a:schemeClr val="accent3">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endParaRPr lang="en-US" altLang="en-US" sz="2400" b="1" dirty="0">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a:latin typeface="Times New Roman" panose="02020603050405020304" pitchFamily="18" charset="0"/>
                <a:cs typeface="Times New Roman" panose="02020603050405020304" pitchFamily="18" charset="0"/>
              </a:rPr>
              <a:t>YT CÓ TRƯỚC,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VC CÓ SAU,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YT QUYẾT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ĐỊNH VC</a:t>
            </a:r>
            <a:endParaRPr lang="en-US" altLang="en-US" sz="2400" b="1" dirty="0">
              <a:latin typeface="Times New Roman" panose="02020603050405020304" pitchFamily="18" charset="0"/>
              <a:cs typeface="Times New Roman" panose="02020603050405020304" pitchFamily="18" charset="0"/>
            </a:endParaRPr>
          </a:p>
          <a:p>
            <a:pPr algn="ctr">
              <a:spcBef>
                <a:spcPct val="0"/>
              </a:spcBef>
              <a:buNone/>
              <a:defRPr/>
            </a:pPr>
            <a:endParaRPr lang="en-US" altLang="en-US" sz="2400" b="1" dirty="0">
              <a:latin typeface="Times New Roman" panose="02020603050405020304" pitchFamily="18" charset="0"/>
              <a:cs typeface="Times New Roman" panose="02020603050405020304" pitchFamily="18" charset="0"/>
            </a:endParaRPr>
          </a:p>
        </p:txBody>
      </p:sp>
      <p:sp>
        <p:nvSpPr>
          <p:cNvPr id="33" name="Rectangle 4">
            <a:extLst>
              <a:ext uri="{FF2B5EF4-FFF2-40B4-BE49-F238E27FC236}">
                <a16:creationId xmlns:a16="http://schemas.microsoft.com/office/drawing/2014/main" id="{3FA92A80-B82D-4ACD-A1B6-2DB8ED95BCE5}"/>
              </a:ext>
            </a:extLst>
          </p:cNvPr>
          <p:cNvSpPr>
            <a:spLocks noChangeArrowheads="1"/>
          </p:cNvSpPr>
          <p:nvPr/>
        </p:nvSpPr>
        <p:spPr bwMode="auto">
          <a:xfrm>
            <a:off x="7613650" y="2384425"/>
            <a:ext cx="2954338" cy="1606550"/>
          </a:xfrm>
          <a:prstGeom prst="rect">
            <a:avLst/>
          </a:prstGeom>
          <a:solidFill>
            <a:schemeClr val="accent6">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VC VÀ YT CÙNG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TỒN TẠI, KHÔNG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CÁI NÀO QUYẾT </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ĐỊNH CÁI NÀO</a:t>
            </a:r>
            <a:endParaRPr lang="en-US" altLang="en-US" sz="2400" b="1" dirty="0">
              <a:latin typeface="Times New Roman" panose="02020603050405020304" pitchFamily="18" charset="0"/>
              <a:cs typeface="Times New Roman" panose="02020603050405020304" pitchFamily="18" charset="0"/>
            </a:endParaRPr>
          </a:p>
        </p:txBody>
      </p:sp>
      <p:sp>
        <p:nvSpPr>
          <p:cNvPr id="34" name="Line 23">
            <a:extLst>
              <a:ext uri="{FF2B5EF4-FFF2-40B4-BE49-F238E27FC236}">
                <a16:creationId xmlns:a16="http://schemas.microsoft.com/office/drawing/2014/main" id="{257E4EFD-8C31-CB69-5BD3-B8BDD370B9A1}"/>
              </a:ext>
            </a:extLst>
          </p:cNvPr>
          <p:cNvSpPr>
            <a:spLocks noChangeShapeType="1"/>
          </p:cNvSpPr>
          <p:nvPr/>
        </p:nvSpPr>
        <p:spPr bwMode="auto">
          <a:xfrm>
            <a:off x="5951538" y="2036763"/>
            <a:ext cx="0" cy="3476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Rectangle 14">
            <a:extLst>
              <a:ext uri="{FF2B5EF4-FFF2-40B4-BE49-F238E27FC236}">
                <a16:creationId xmlns:a16="http://schemas.microsoft.com/office/drawing/2014/main" id="{2446260D-7AE4-48F9-B68F-CE0A6FCFCBA6}"/>
              </a:ext>
            </a:extLst>
          </p:cNvPr>
          <p:cNvSpPr>
            <a:spLocks noChangeArrowheads="1"/>
          </p:cNvSpPr>
          <p:nvPr/>
        </p:nvSpPr>
        <p:spPr bwMode="auto">
          <a:xfrm>
            <a:off x="5232401" y="4533901"/>
            <a:ext cx="1438275" cy="906463"/>
          </a:xfrm>
          <a:prstGeom prst="rect">
            <a:avLst/>
          </a:prstGeom>
          <a:solidFill>
            <a:schemeClr val="tx2">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800" b="1">
                <a:latin typeface="Times New Roman" panose="02020603050405020304" pitchFamily="18" charset="0"/>
                <a:cs typeface="Times New Roman" panose="02020603050405020304" pitchFamily="18" charset="0"/>
              </a:rPr>
              <a:t>CNDT</a:t>
            </a:r>
          </a:p>
        </p:txBody>
      </p:sp>
      <p:sp>
        <p:nvSpPr>
          <p:cNvPr id="36" name="Line 23">
            <a:extLst>
              <a:ext uri="{FF2B5EF4-FFF2-40B4-BE49-F238E27FC236}">
                <a16:creationId xmlns:a16="http://schemas.microsoft.com/office/drawing/2014/main" id="{F738B1CA-9FD3-1D4F-28D6-94DFD4305BDE}"/>
              </a:ext>
            </a:extLst>
          </p:cNvPr>
          <p:cNvSpPr>
            <a:spLocks noChangeShapeType="1"/>
          </p:cNvSpPr>
          <p:nvPr/>
        </p:nvSpPr>
        <p:spPr bwMode="auto">
          <a:xfrm>
            <a:off x="5919788" y="3990976"/>
            <a:ext cx="0" cy="5889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Rectangle 14">
            <a:extLst>
              <a:ext uri="{FF2B5EF4-FFF2-40B4-BE49-F238E27FC236}">
                <a16:creationId xmlns:a16="http://schemas.microsoft.com/office/drawing/2014/main" id="{7DBCC02D-058E-48D2-8B91-9E5149223657}"/>
              </a:ext>
            </a:extLst>
          </p:cNvPr>
          <p:cNvSpPr>
            <a:spLocks noChangeArrowheads="1"/>
          </p:cNvSpPr>
          <p:nvPr/>
        </p:nvSpPr>
        <p:spPr bwMode="auto">
          <a:xfrm>
            <a:off x="7850188" y="4546601"/>
            <a:ext cx="2659062" cy="906463"/>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DAO ĐỘNG GIỮA</a:t>
            </a:r>
          </a:p>
          <a:p>
            <a:pPr algn="ctr">
              <a:spcBef>
                <a:spcPct val="0"/>
              </a:spcBef>
              <a:buNone/>
              <a:defRPr/>
            </a:pPr>
            <a:r>
              <a:rPr lang="en-US" altLang="en-US" sz="2400" b="1">
                <a:latin typeface="Times New Roman" panose="02020603050405020304" pitchFamily="18" charset="0"/>
                <a:cs typeface="Times New Roman" panose="02020603050405020304" pitchFamily="18" charset="0"/>
              </a:rPr>
              <a:t>CNDV &amp; CNDT</a:t>
            </a:r>
          </a:p>
        </p:txBody>
      </p:sp>
      <p:sp>
        <p:nvSpPr>
          <p:cNvPr id="38" name="Line 23">
            <a:extLst>
              <a:ext uri="{FF2B5EF4-FFF2-40B4-BE49-F238E27FC236}">
                <a16:creationId xmlns:a16="http://schemas.microsoft.com/office/drawing/2014/main" id="{BE4C16A1-BDA8-F5ED-651D-EA530F88C7A6}"/>
              </a:ext>
            </a:extLst>
          </p:cNvPr>
          <p:cNvSpPr>
            <a:spLocks noChangeShapeType="1"/>
          </p:cNvSpPr>
          <p:nvPr/>
        </p:nvSpPr>
        <p:spPr bwMode="auto">
          <a:xfrm>
            <a:off x="5951538" y="5440364"/>
            <a:ext cx="0" cy="4095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23">
            <a:extLst>
              <a:ext uri="{FF2B5EF4-FFF2-40B4-BE49-F238E27FC236}">
                <a16:creationId xmlns:a16="http://schemas.microsoft.com/office/drawing/2014/main" id="{D97B3776-99C4-4463-5D54-4BCC5C6A66B5}"/>
              </a:ext>
            </a:extLst>
          </p:cNvPr>
          <p:cNvSpPr>
            <a:spLocks noChangeShapeType="1"/>
          </p:cNvSpPr>
          <p:nvPr/>
        </p:nvSpPr>
        <p:spPr bwMode="auto">
          <a:xfrm>
            <a:off x="2778125" y="5440364"/>
            <a:ext cx="0" cy="4095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23">
            <a:extLst>
              <a:ext uri="{FF2B5EF4-FFF2-40B4-BE49-F238E27FC236}">
                <a16:creationId xmlns:a16="http://schemas.microsoft.com/office/drawing/2014/main" id="{B3ABB847-6D79-7E34-87F0-F07F2C8E70C0}"/>
              </a:ext>
            </a:extLst>
          </p:cNvPr>
          <p:cNvSpPr>
            <a:spLocks noChangeShapeType="1"/>
          </p:cNvSpPr>
          <p:nvPr/>
        </p:nvSpPr>
        <p:spPr bwMode="auto">
          <a:xfrm>
            <a:off x="9275763" y="3990976"/>
            <a:ext cx="0" cy="5889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15">
            <a:extLst>
              <a:ext uri="{FF2B5EF4-FFF2-40B4-BE49-F238E27FC236}">
                <a16:creationId xmlns:a16="http://schemas.microsoft.com/office/drawing/2014/main" id="{DCB275F3-290D-4BEC-8DA9-7B521C20F011}"/>
              </a:ext>
            </a:extLst>
          </p:cNvPr>
          <p:cNvSpPr>
            <a:spLocks noChangeArrowheads="1"/>
          </p:cNvSpPr>
          <p:nvPr/>
        </p:nvSpPr>
        <p:spPr bwMode="auto">
          <a:xfrm>
            <a:off x="7027864" y="5849939"/>
            <a:ext cx="3481387" cy="625475"/>
          </a:xfrm>
          <a:prstGeom prst="rect">
            <a:avLst/>
          </a:prstGeom>
          <a:solidFill>
            <a:schemeClr val="accent6">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NHỊ NGUYÊN LUẬN</a:t>
            </a:r>
            <a:endParaRPr lang="vi-VN" altLang="en-US" sz="2800" dirty="0">
              <a:latin typeface="Times New Roman" panose="02020603050405020304" pitchFamily="18" charset="0"/>
              <a:cs typeface="Times New Roman" panose="02020603050405020304" pitchFamily="18" charset="0"/>
            </a:endParaRPr>
          </a:p>
        </p:txBody>
      </p:sp>
      <p:sp>
        <p:nvSpPr>
          <p:cNvPr id="42" name="Line 23">
            <a:extLst>
              <a:ext uri="{FF2B5EF4-FFF2-40B4-BE49-F238E27FC236}">
                <a16:creationId xmlns:a16="http://schemas.microsoft.com/office/drawing/2014/main" id="{3A72F0E9-F83D-C39C-5BCC-395C2F5A4CB8}"/>
              </a:ext>
            </a:extLst>
          </p:cNvPr>
          <p:cNvSpPr>
            <a:spLocks noChangeShapeType="1"/>
          </p:cNvSpPr>
          <p:nvPr/>
        </p:nvSpPr>
        <p:spPr bwMode="auto">
          <a:xfrm>
            <a:off x="9275763" y="5486401"/>
            <a:ext cx="0" cy="4095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circle(in)">
                                      <p:cBhvr>
                                        <p:cTn id="20" dur="2000"/>
                                        <p:tgtEl>
                                          <p:spTgt spid="30"/>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arn(inVertical)">
                                      <p:cBhvr>
                                        <p:cTn id="28" dur="500"/>
                                        <p:tgtEl>
                                          <p:spTgt spid="3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arn(inVertical)">
                                      <p:cBhvr>
                                        <p:cTn id="31" dur="500"/>
                                        <p:tgtEl>
                                          <p:spTgt spid="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ntr" presetSubtype="16"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circle(in)">
                                      <p:cBhvr>
                                        <p:cTn id="36" dur="2000"/>
                                        <p:tgtEl>
                                          <p:spTgt spid="36"/>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circle(in)">
                                      <p:cBhvr>
                                        <p:cTn id="39" dur="2000"/>
                                        <p:tgtEl>
                                          <p:spTgt spid="3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ntr" presetSubtype="16" fill="hold"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circle(in)">
                                      <p:cBhvr>
                                        <p:cTn id="44" dur="2000"/>
                                        <p:tgtEl>
                                          <p:spTgt spid="38"/>
                                        </p:tgtEl>
                                      </p:cBhvr>
                                    </p:animEffect>
                                  </p:childTnLst>
                                </p:cTn>
                              </p:par>
                              <p:par>
                                <p:cTn id="45" presetID="6" presetClass="entr" presetSubtype="16"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circle(in)">
                                      <p:cBhvr>
                                        <p:cTn id="47" dur="2000"/>
                                        <p:tgtEl>
                                          <p:spTgt spid="39"/>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circle(in)">
                                      <p:cBhvr>
                                        <p:cTn id="50" dur="2000"/>
                                        <p:tgtEl>
                                          <p:spTgt spid="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21"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arn(inVertical)">
                                      <p:cBhvr>
                                        <p:cTn id="55" dur="500"/>
                                        <p:tgtEl>
                                          <p:spTgt spid="1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arn(inVertical)">
                                      <p:cBhvr>
                                        <p:cTn id="58" dur="500"/>
                                        <p:tgtEl>
                                          <p:spTgt spid="3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6" presetClass="entr" presetSubtype="16"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circle(in)">
                                      <p:cBhvr>
                                        <p:cTn id="63" dur="2000"/>
                                        <p:tgtEl>
                                          <p:spTgt spid="40"/>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circle(in)">
                                      <p:cBhvr>
                                        <p:cTn id="66" dur="2000"/>
                                        <p:tgtEl>
                                          <p:spTgt spid="3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6" presetClass="entr" presetSubtype="16" fill="hold"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circle(in)">
                                      <p:cBhvr>
                                        <p:cTn id="71" dur="2000"/>
                                        <p:tgtEl>
                                          <p:spTgt spid="42"/>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circle(in)">
                                      <p:cBhvr>
                                        <p:cTn id="74"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1" grpId="0" animBg="1"/>
      <p:bldP spid="31" grpId="0" animBg="1"/>
      <p:bldP spid="33" grpId="0" animBg="1"/>
      <p:bldP spid="35" grpId="0" animBg="1"/>
      <p:bldP spid="37"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A40567-F176-4054-8C45-A48906335363}"/>
              </a:ext>
            </a:extLst>
          </p:cNvPr>
          <p:cNvSpPr>
            <a:spLocks noGrp="1"/>
          </p:cNvSpPr>
          <p:nvPr>
            <p:ph type="dt" sz="quarter" idx="10"/>
          </p:nvPr>
        </p:nvSpPr>
        <p:spPr>
          <a:xfrm>
            <a:off x="1981200" y="6245225"/>
            <a:ext cx="2133600" cy="476250"/>
          </a:xfrm>
        </p:spPr>
        <p:txBody>
          <a:bodyPr/>
          <a:lstStyle/>
          <a:p>
            <a:pPr>
              <a:defRPr/>
            </a:pPr>
            <a:fld id="{A7D7504A-A3E7-454E-A1F8-E755B891FD74}" type="datetime1">
              <a:rPr lang="en-US"/>
              <a:pPr>
                <a:defRPr/>
              </a:pPr>
              <a:t>1/4/2023</a:t>
            </a:fld>
            <a:endParaRPr lang="en-US"/>
          </a:p>
        </p:txBody>
      </p:sp>
      <p:sp>
        <p:nvSpPr>
          <p:cNvPr id="6" name="Rounded Rectangle 5">
            <a:extLst>
              <a:ext uri="{FF2B5EF4-FFF2-40B4-BE49-F238E27FC236}">
                <a16:creationId xmlns:a16="http://schemas.microsoft.com/office/drawing/2014/main" id="{A45F1569-576C-4ED0-BEBB-4AC61C9CB21A}"/>
              </a:ext>
            </a:extLst>
          </p:cNvPr>
          <p:cNvSpPr/>
          <p:nvPr/>
        </p:nvSpPr>
        <p:spPr>
          <a:xfrm>
            <a:off x="1503362" y="3670301"/>
            <a:ext cx="2611438" cy="31210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US" altLang="en-US" sz="2400" dirty="0" err="1">
                <a:solidFill>
                  <a:srgbClr val="000000"/>
                </a:solidFill>
                <a:latin typeface="Times New Roman" panose="02020603050405020304" pitchFamily="18" charset="0"/>
                <a:cs typeface="Times New Roman" panose="02020603050405020304" pitchFamily="18" charset="0"/>
              </a:rPr>
              <a:t>Quan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niệm</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về</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thế</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giới</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mang</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tính</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trực</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quan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cảm</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tính</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chất</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phác</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nhưng</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đã</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lấy</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bản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thân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giới</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tự</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nhiên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để</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giải</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thích</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thế</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giới</a:t>
            </a:r>
            <a:r>
              <a:rPr lang="en-US" altLang="en-US" sz="2400" dirty="0">
                <a:solidFill>
                  <a:srgbClr val="000000"/>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4CEF6715-0949-4D7E-A54B-D2BBECD5F086}"/>
              </a:ext>
            </a:extLst>
          </p:cNvPr>
          <p:cNvSpPr/>
          <p:nvPr/>
        </p:nvSpPr>
        <p:spPr>
          <a:xfrm>
            <a:off x="1524001" y="2671764"/>
            <a:ext cx="2678113" cy="954087"/>
          </a:xfrm>
          <a:prstGeom prst="rect">
            <a:avLst/>
          </a:prstGeom>
          <a:solidFill>
            <a:schemeClr val="accent6">
              <a:lumMod val="40000"/>
              <a:lumOff val="60000"/>
            </a:schemeClr>
          </a:solidFill>
        </p:spPr>
        <p:txBody>
          <a:bodyPr>
            <a:spAutoFit/>
          </a:bodyPr>
          <a:lstStyle/>
          <a:p>
            <a:pPr algn="ctr">
              <a:defRPr/>
            </a:pPr>
            <a:r>
              <a:rPr lang="en-US" altLang="en-US" sz="2800" dirty="0">
                <a:latin typeface="Times New Roman" panose="02020603050405020304" pitchFamily="18" charset="0"/>
                <a:cs typeface="Times New Roman" panose="02020603050405020304" pitchFamily="18" charset="0"/>
              </a:rPr>
              <a:t>CNDV </a:t>
            </a:r>
            <a:r>
              <a:rPr lang="en-US" altLang="en-US" sz="2800" dirty="0" err="1">
                <a:latin typeface="Times New Roman" panose="02020603050405020304" pitchFamily="18" charset="0"/>
                <a:cs typeface="Times New Roman" panose="02020603050405020304" pitchFamily="18" charset="0"/>
              </a:rPr>
              <a:t>chất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thời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Cổ</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đại</a:t>
            </a:r>
            <a:r>
              <a:rPr lang="en-US" altLang="en-US" sz="2800" dirty="0">
                <a:latin typeface="Times New Roman" panose="02020603050405020304" pitchFamily="18" charset="0"/>
                <a:cs typeface="Times New Roman" panose="02020603050405020304" pitchFamily="18" charset="0"/>
              </a:rPr>
              <a:t>)</a:t>
            </a:r>
            <a:endParaRPr lang="en-US" dirty="0">
              <a:latin typeface="+mn-lt"/>
            </a:endParaRPr>
          </a:p>
        </p:txBody>
      </p:sp>
      <p:sp>
        <p:nvSpPr>
          <p:cNvPr id="9" name="Rounded Rectangle 8">
            <a:extLst>
              <a:ext uri="{FF2B5EF4-FFF2-40B4-BE49-F238E27FC236}">
                <a16:creationId xmlns:a16="http://schemas.microsoft.com/office/drawing/2014/main" id="{C2081F90-1E3B-41C9-AA04-558D6C6F5BD2}"/>
              </a:ext>
            </a:extLst>
          </p:cNvPr>
          <p:cNvSpPr/>
          <p:nvPr/>
        </p:nvSpPr>
        <p:spPr>
          <a:xfrm>
            <a:off x="4267200" y="2460625"/>
            <a:ext cx="3030538" cy="41529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niệm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một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cỗ</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khổng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lồ</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biệt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lập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tĩnh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còn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hạn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phương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pháp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luận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siêu</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móc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chống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err="1">
                <a:solidFill>
                  <a:schemeClr val="tx1"/>
                </a:solidFill>
                <a:latin typeface="Times New Roman" panose="02020603050405020304" pitchFamily="18" charset="0"/>
                <a:cs typeface="Times New Roman" panose="02020603050405020304" pitchFamily="18" charset="0"/>
              </a:rPr>
              <a:t>tâm</a:t>
            </a:r>
            <a:r>
              <a:rPr lang="en-US" altLang="en-US" sz="2400">
                <a:solidFill>
                  <a:schemeClr val="tx1"/>
                </a:solidFill>
                <a:latin typeface="Times New Roman" panose="02020603050405020304" pitchFamily="18" charset="0"/>
                <a:cs typeface="Times New Roman" panose="02020603050405020304" pitchFamily="18" charset="0"/>
              </a:rPr>
              <a:t> tôn giáo </a:t>
            </a:r>
            <a:r>
              <a:rPr lang="en-US" altLang="en-US" sz="2400" dirty="0" err="1">
                <a:solidFill>
                  <a:schemeClr val="tx1"/>
                </a:solidFill>
                <a:latin typeface="Times New Roman" panose="02020603050405020304" pitchFamily="18" charset="0"/>
                <a:cs typeface="Times New Roman" panose="02020603050405020304" pitchFamily="18" charset="0"/>
              </a:rPr>
              <a:t>giải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thích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a:t>
            </a:r>
          </a:p>
        </p:txBody>
      </p:sp>
      <p:sp>
        <p:nvSpPr>
          <p:cNvPr id="11" name="Rounded Rectangle 10">
            <a:extLst>
              <a:ext uri="{FF2B5EF4-FFF2-40B4-BE49-F238E27FC236}">
                <a16:creationId xmlns:a16="http://schemas.microsoft.com/office/drawing/2014/main" id="{D5FA861D-EA41-44D4-848B-4E6CD69CCEFE}"/>
              </a:ext>
            </a:extLst>
          </p:cNvPr>
          <p:cNvSpPr/>
          <p:nvPr/>
        </p:nvSpPr>
        <p:spPr>
          <a:xfrm>
            <a:off x="7431089" y="1506539"/>
            <a:ext cx="3178175" cy="430688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US" altLang="en-US" sz="2400" dirty="0">
                <a:solidFill>
                  <a:srgbClr val="000000"/>
                </a:solidFill>
                <a:latin typeface="Times New Roman" panose="02020603050405020304" pitchFamily="18" charset="0"/>
                <a:cs typeface="Times New Roman" panose="02020603050405020304" pitchFamily="18" charset="0"/>
              </a:rPr>
              <a:t>Do </a:t>
            </a:r>
            <a:r>
              <a:rPr lang="en-US" altLang="en-US" sz="2400" dirty="0" err="1">
                <a:solidFill>
                  <a:srgbClr val="000000"/>
                </a:solidFill>
                <a:latin typeface="Times New Roman" panose="02020603050405020304" pitchFamily="18" charset="0"/>
                <a:cs typeface="Times New Roman" panose="02020603050405020304" pitchFamily="18" charset="0"/>
              </a:rPr>
              <a:t>C.Mác</a:t>
            </a:r>
            <a:r>
              <a:rPr lang="en-US" altLang="en-US" sz="2400" dirty="0">
                <a:solidFill>
                  <a:srgbClr val="000000"/>
                </a:solidFill>
                <a:latin typeface="Times New Roman" panose="02020603050405020304" pitchFamily="18" charset="0"/>
                <a:cs typeface="Times New Roman" panose="02020603050405020304" pitchFamily="18" charset="0"/>
              </a:rPr>
              <a:t> &amp; </a:t>
            </a:r>
            <a:r>
              <a:rPr lang="en-US" altLang="en-US" sz="2400" dirty="0" err="1">
                <a:solidFill>
                  <a:srgbClr val="000000"/>
                </a:solidFill>
                <a:latin typeface="Times New Roman" panose="02020603050405020304" pitchFamily="18" charset="0"/>
                <a:cs typeface="Times New Roman" panose="02020603050405020304" pitchFamily="18" charset="0"/>
              </a:rPr>
              <a:t>Ph.Ănghen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sáng</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lập</a:t>
            </a:r>
            <a:r>
              <a:rPr lang="en-US" altLang="en-US" sz="2400" dirty="0">
                <a:solidFill>
                  <a:srgbClr val="000000"/>
                </a:solidFill>
                <a:latin typeface="Times New Roman" panose="02020603050405020304" pitchFamily="18" charset="0"/>
                <a:cs typeface="Times New Roman" panose="02020603050405020304" pitchFamily="18" charset="0"/>
              </a:rPr>
              <a:t> – </a:t>
            </a:r>
            <a:r>
              <a:rPr lang="en-US" altLang="en-US" sz="2400" dirty="0" err="1">
                <a:solidFill>
                  <a:srgbClr val="000000"/>
                </a:solidFill>
                <a:latin typeface="Times New Roman" panose="02020603050405020304" pitchFamily="18" charset="0"/>
                <a:cs typeface="Times New Roman" panose="02020603050405020304" pitchFamily="18" charset="0"/>
              </a:rPr>
              <a:t>V.I.Lênin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phát</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triển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Khắc</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phục</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hạn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chế</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của</a:t>
            </a:r>
            <a:r>
              <a:rPr lang="en-US" altLang="en-US" sz="2400" dirty="0">
                <a:solidFill>
                  <a:srgbClr val="000000"/>
                </a:solidFill>
                <a:latin typeface="Times New Roman" panose="02020603050405020304" pitchFamily="18" charset="0"/>
                <a:cs typeface="Times New Roman" panose="02020603050405020304" pitchFamily="18" charset="0"/>
              </a:rPr>
              <a:t> CNDV </a:t>
            </a:r>
            <a:r>
              <a:rPr lang="en-US" altLang="en-US" sz="2400" dirty="0" err="1">
                <a:solidFill>
                  <a:srgbClr val="000000"/>
                </a:solidFill>
                <a:latin typeface="Times New Roman" panose="02020603050405020304" pitchFamily="18" charset="0"/>
                <a:cs typeface="Times New Roman" panose="02020603050405020304" pitchFamily="18" charset="0"/>
              </a:rPr>
              <a:t>trước</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đó</a:t>
            </a:r>
            <a:r>
              <a:rPr lang="en-US" altLang="en-US" sz="2400" dirty="0">
                <a:solidFill>
                  <a:srgbClr val="000000"/>
                </a:solidFill>
                <a:latin typeface="Times New Roman" panose="02020603050405020304" pitchFamily="18" charset="0"/>
                <a:cs typeface="Times New Roman" panose="02020603050405020304" pitchFamily="18" charset="0"/>
              </a:rPr>
              <a:t> =&gt; </a:t>
            </a:r>
            <a:r>
              <a:rPr lang="en-US" altLang="en-US" sz="2400" dirty="0" err="1">
                <a:solidFill>
                  <a:srgbClr val="000000"/>
                </a:solidFill>
                <a:latin typeface="Times New Roman" panose="02020603050405020304" pitchFamily="18" charset="0"/>
                <a:cs typeface="Times New Roman" panose="02020603050405020304" pitchFamily="18" charset="0"/>
              </a:rPr>
              <a:t>Đạt</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tới</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trình</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độ</a:t>
            </a:r>
            <a:r>
              <a:rPr lang="en-US" altLang="en-US" sz="2400" dirty="0">
                <a:solidFill>
                  <a:srgbClr val="000000"/>
                </a:solidFill>
                <a:latin typeface="Times New Roman" panose="02020603050405020304" pitchFamily="18" charset="0"/>
                <a:cs typeface="Times New Roman" panose="02020603050405020304" pitchFamily="18" charset="0"/>
              </a:rPr>
              <a:t>: DV </a:t>
            </a:r>
            <a:r>
              <a:rPr lang="en-US" altLang="en-US" sz="2400" dirty="0" err="1">
                <a:solidFill>
                  <a:srgbClr val="000000"/>
                </a:solidFill>
                <a:latin typeface="Times New Roman" panose="02020603050405020304" pitchFamily="18" charset="0"/>
                <a:cs typeface="Times New Roman" panose="02020603050405020304" pitchFamily="18" charset="0"/>
              </a:rPr>
              <a:t>triệt</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để</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trong</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cả</a:t>
            </a:r>
            <a:r>
              <a:rPr lang="en-US" altLang="en-US" sz="2400" dirty="0">
                <a:solidFill>
                  <a:srgbClr val="000000"/>
                </a:solidFill>
                <a:latin typeface="Times New Roman" panose="02020603050405020304" pitchFamily="18" charset="0"/>
                <a:cs typeface="Times New Roman" panose="02020603050405020304" pitchFamily="18" charset="0"/>
              </a:rPr>
              <a:t> TN &amp; XH; </a:t>
            </a:r>
            <a:r>
              <a:rPr lang="en-US" altLang="en-US" sz="2400" dirty="0" err="1">
                <a:solidFill>
                  <a:srgbClr val="000000"/>
                </a:solidFill>
                <a:latin typeface="Times New Roman" panose="02020603050405020304" pitchFamily="18" charset="0"/>
                <a:cs typeface="Times New Roman" panose="02020603050405020304" pitchFamily="18" charset="0"/>
              </a:rPr>
              <a:t>biện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chứng</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trong</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nhận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thức</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là</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công</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cụ</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để</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nhận</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thức</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và</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cải</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tạo</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thế</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000000"/>
                </a:solidFill>
                <a:latin typeface="Times New Roman" panose="02020603050405020304" pitchFamily="18" charset="0"/>
                <a:cs typeface="Times New Roman" panose="02020603050405020304" pitchFamily="18" charset="0"/>
              </a:rPr>
              <a:t>giới</a:t>
            </a:r>
            <a:endParaRPr lang="en-US" altLang="en-US" sz="2000" dirty="0">
              <a:solidFill>
                <a:srgbClr val="000000"/>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D56546B-952F-4304-83E4-F06783CDEB18}"/>
              </a:ext>
            </a:extLst>
          </p:cNvPr>
          <p:cNvSpPr/>
          <p:nvPr/>
        </p:nvSpPr>
        <p:spPr>
          <a:xfrm>
            <a:off x="4418013" y="1555750"/>
            <a:ext cx="2813050" cy="954088"/>
          </a:xfrm>
          <a:prstGeom prst="rect">
            <a:avLst/>
          </a:prstGeom>
          <a:solidFill>
            <a:schemeClr val="accent5">
              <a:lumMod val="20000"/>
              <a:lumOff val="80000"/>
            </a:schemeClr>
          </a:solidFill>
        </p:spPr>
        <p:txBody>
          <a:bodyPr>
            <a:spAutoFit/>
          </a:bodyPr>
          <a:lstStyle/>
          <a:p>
            <a:pPr algn="ctr">
              <a:defRPr/>
            </a:pPr>
            <a:r>
              <a:rPr lang="en-US" altLang="en-US" sz="2800" dirty="0">
                <a:latin typeface="Times New Roman" panose="02020603050405020304" pitchFamily="18" charset="0"/>
                <a:cs typeface="Times New Roman" panose="02020603050405020304" pitchFamily="18" charset="0"/>
              </a:rPr>
              <a:t>CNDVSH </a:t>
            </a:r>
          </a:p>
          <a:p>
            <a:pPr algn="ctr">
              <a:defRPr/>
            </a:pPr>
            <a:r>
              <a:rPr lang="en-US" altLang="en-US" sz="2800" dirty="0">
                <a:latin typeface="Times New Roman" panose="02020603050405020304" pitchFamily="18" charset="0"/>
                <a:cs typeface="Times New Roman" panose="02020603050405020304" pitchFamily="18" charset="0"/>
              </a:rPr>
              <a:t>(TK XVII-XVIII)</a:t>
            </a:r>
            <a:endParaRPr lang="en-US" dirty="0">
              <a:latin typeface="+mn-lt"/>
            </a:endParaRPr>
          </a:p>
        </p:txBody>
      </p:sp>
      <p:sp>
        <p:nvSpPr>
          <p:cNvPr id="14" name="Rectangle 13">
            <a:extLst>
              <a:ext uri="{FF2B5EF4-FFF2-40B4-BE49-F238E27FC236}">
                <a16:creationId xmlns:a16="http://schemas.microsoft.com/office/drawing/2014/main" id="{B5A6F8BE-5F74-4BAB-BA01-D89D45AF6EF0}"/>
              </a:ext>
            </a:extLst>
          </p:cNvPr>
          <p:cNvSpPr/>
          <p:nvPr/>
        </p:nvSpPr>
        <p:spPr>
          <a:xfrm>
            <a:off x="8293100" y="976314"/>
            <a:ext cx="1722438" cy="523875"/>
          </a:xfrm>
          <a:prstGeom prst="rect">
            <a:avLst/>
          </a:prstGeom>
          <a:solidFill>
            <a:schemeClr val="accent6">
              <a:lumMod val="40000"/>
              <a:lumOff val="60000"/>
            </a:schemeClr>
          </a:solidFill>
        </p:spPr>
        <p:txBody>
          <a:bodyPr wrap="none">
            <a:spAutoFit/>
          </a:bodyPr>
          <a:lstStyle/>
          <a:p>
            <a:pPr>
              <a:defRPr/>
            </a:pPr>
            <a:r>
              <a:rPr lang="en-US" altLang="en-US" sz="2800" b="1" dirty="0">
                <a:latin typeface="Times New Roman" panose="02020603050405020304" pitchFamily="18" charset="0"/>
                <a:cs typeface="Times New Roman" panose="02020603050405020304" pitchFamily="18" charset="0"/>
              </a:rPr>
              <a:t>CNDVBC</a:t>
            </a:r>
            <a:endParaRPr lang="en-US" dirty="0">
              <a:latin typeface="+mn-lt"/>
            </a:endParaRPr>
          </a:p>
        </p:txBody>
      </p:sp>
      <p:sp>
        <p:nvSpPr>
          <p:cNvPr id="15" name="Bent Arrow 14">
            <a:extLst>
              <a:ext uri="{FF2B5EF4-FFF2-40B4-BE49-F238E27FC236}">
                <a16:creationId xmlns:a16="http://schemas.microsoft.com/office/drawing/2014/main" id="{C936B0D8-A55F-4701-A387-9EFE03C560E8}"/>
              </a:ext>
            </a:extLst>
          </p:cNvPr>
          <p:cNvSpPr/>
          <p:nvPr/>
        </p:nvSpPr>
        <p:spPr>
          <a:xfrm>
            <a:off x="3063875" y="2005014"/>
            <a:ext cx="812800" cy="606425"/>
          </a:xfrm>
          <a:prstGeom prst="bentArrow">
            <a:avLst>
              <a:gd name="adj1" fmla="val 19893"/>
              <a:gd name="adj2" fmla="val 29256"/>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6" name="Bent Arrow 15">
            <a:extLst>
              <a:ext uri="{FF2B5EF4-FFF2-40B4-BE49-F238E27FC236}">
                <a16:creationId xmlns:a16="http://schemas.microsoft.com/office/drawing/2014/main" id="{8F3129AB-3BD8-4A76-A785-8C36BA8F6F8F}"/>
              </a:ext>
            </a:extLst>
          </p:cNvPr>
          <p:cNvSpPr/>
          <p:nvPr/>
        </p:nvSpPr>
        <p:spPr>
          <a:xfrm>
            <a:off x="6848475" y="1160464"/>
            <a:ext cx="814388" cy="606425"/>
          </a:xfrm>
          <a:prstGeom prst="bentArrow">
            <a:avLst>
              <a:gd name="adj1" fmla="val 19893"/>
              <a:gd name="adj2" fmla="val 29256"/>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18" name="Rectangle 17">
            <a:extLst>
              <a:ext uri="{FF2B5EF4-FFF2-40B4-BE49-F238E27FC236}">
                <a16:creationId xmlns:a16="http://schemas.microsoft.com/office/drawing/2014/main" id="{66C8741C-C03F-4A32-B620-1683571776F3}"/>
              </a:ext>
            </a:extLst>
          </p:cNvPr>
          <p:cNvSpPr/>
          <p:nvPr/>
        </p:nvSpPr>
        <p:spPr>
          <a:xfrm>
            <a:off x="7620000" y="5984876"/>
            <a:ext cx="2895600" cy="955675"/>
          </a:xfrm>
          <a:prstGeom prst="rect">
            <a:avLst/>
          </a:prstGeom>
          <a:solidFill>
            <a:schemeClr val="tx2">
              <a:lumMod val="60000"/>
              <a:lumOff val="40000"/>
            </a:schemeClr>
          </a:solidFill>
        </p:spPr>
        <p:txBody>
          <a:bodyPr>
            <a:spAutoFit/>
          </a:bodyPr>
          <a:lstStyle/>
          <a:p>
            <a:pPr algn="ctr">
              <a:spcBef>
                <a:spcPct val="20000"/>
              </a:spcBef>
              <a:defRPr/>
            </a:pPr>
            <a:r>
              <a:rPr lang="en-US" altLang="en-US" sz="2800" b="1" i="1" dirty="0" err="1">
                <a:latin typeface="Times New Roman" panose="02020603050405020304" pitchFamily="18" charset="0"/>
                <a:cs typeface="Times New Roman" panose="02020603050405020304" pitchFamily="18" charset="0"/>
              </a:rPr>
              <a:t>Hình</a:t>
            </a:r>
            <a:r>
              <a:rPr lang="en-US" altLang="en-US" sz="2800" b="1" i="1" dirty="0">
                <a:latin typeface="Times New Roman" panose="02020603050405020304" pitchFamily="18" charset="0"/>
                <a:cs typeface="Times New Roman" panose="02020603050405020304" pitchFamily="18" charset="0"/>
              </a:rPr>
              <a:t> </a:t>
            </a:r>
            <a:r>
              <a:rPr lang="en-US" altLang="en-US" sz="2800" b="1" i="1" dirty="0" err="1">
                <a:latin typeface="Times New Roman" panose="02020603050405020304" pitchFamily="18" charset="0"/>
                <a:cs typeface="Times New Roman" panose="02020603050405020304" pitchFamily="18" charset="0"/>
              </a:rPr>
              <a:t>thức</a:t>
            </a:r>
            <a:r>
              <a:rPr lang="en-US" altLang="en-US" sz="2800" b="1" i="1" dirty="0">
                <a:latin typeface="Times New Roman" panose="02020603050405020304" pitchFamily="18" charset="0"/>
                <a:cs typeface="Times New Roman" panose="02020603050405020304" pitchFamily="18" charset="0"/>
              </a:rPr>
              <a:t> </a:t>
            </a:r>
            <a:r>
              <a:rPr lang="en-US" altLang="en-US" sz="2800" b="1" i="1" dirty="0" err="1">
                <a:latin typeface="Times New Roman" panose="02020603050405020304" pitchFamily="18" charset="0"/>
                <a:cs typeface="Times New Roman" panose="02020603050405020304" pitchFamily="18" charset="0"/>
              </a:rPr>
              <a:t>cao</a:t>
            </a:r>
            <a:r>
              <a:rPr lang="en-US" altLang="en-US" sz="2800" b="1" i="1" dirty="0">
                <a:latin typeface="Times New Roman" panose="02020603050405020304" pitchFamily="18" charset="0"/>
                <a:cs typeface="Times New Roman" panose="02020603050405020304" pitchFamily="18" charset="0"/>
              </a:rPr>
              <a:t> </a:t>
            </a:r>
            <a:r>
              <a:rPr lang="en-US" altLang="en-US" sz="2800" b="1" i="1" dirty="0" err="1">
                <a:latin typeface="Times New Roman" panose="02020603050405020304" pitchFamily="18" charset="0"/>
                <a:cs typeface="Times New Roman" panose="02020603050405020304" pitchFamily="18" charset="0"/>
              </a:rPr>
              <a:t>nhất</a:t>
            </a:r>
            <a:r>
              <a:rPr lang="en-US" altLang="en-US" sz="2800" b="1" i="1" dirty="0">
                <a:latin typeface="Times New Roman" panose="02020603050405020304" pitchFamily="18" charset="0"/>
                <a:cs typeface="Times New Roman" panose="02020603050405020304" pitchFamily="18" charset="0"/>
              </a:rPr>
              <a:t> </a:t>
            </a:r>
            <a:r>
              <a:rPr lang="en-US" altLang="en-US" sz="2800" b="1" i="1" dirty="0" err="1">
                <a:latin typeface="Times New Roman" panose="02020603050405020304" pitchFamily="18" charset="0"/>
                <a:cs typeface="Times New Roman" panose="02020603050405020304" pitchFamily="18" charset="0"/>
              </a:rPr>
              <a:t>của</a:t>
            </a:r>
            <a:r>
              <a:rPr lang="en-US" altLang="en-US" sz="2800" b="1" i="1" dirty="0">
                <a:latin typeface="Times New Roman" panose="02020603050405020304" pitchFamily="18" charset="0"/>
                <a:cs typeface="Times New Roman" panose="02020603050405020304" pitchFamily="18" charset="0"/>
              </a:rPr>
              <a:t> CNDV</a:t>
            </a:r>
            <a:endParaRPr lang="vi-VN" altLang="en-US" sz="2800" b="1" i="1" dirty="0">
              <a:latin typeface="Times New Roman" panose="02020603050405020304" pitchFamily="18" charset="0"/>
              <a:cs typeface="Times New Roman" panose="02020603050405020304" pitchFamily="18" charset="0"/>
            </a:endParaRPr>
          </a:p>
        </p:txBody>
      </p:sp>
      <p:sp>
        <p:nvSpPr>
          <p:cNvPr id="19" name="Down Arrow 18">
            <a:extLst>
              <a:ext uri="{FF2B5EF4-FFF2-40B4-BE49-F238E27FC236}">
                <a16:creationId xmlns:a16="http://schemas.microsoft.com/office/drawing/2014/main" id="{2394BA5A-D825-4E23-AA59-ADDF0481C9CA}"/>
              </a:ext>
            </a:extLst>
          </p:cNvPr>
          <p:cNvSpPr/>
          <p:nvPr/>
        </p:nvSpPr>
        <p:spPr>
          <a:xfrm>
            <a:off x="8839200" y="5614987"/>
            <a:ext cx="457200" cy="439738"/>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22" name="Oval 10">
            <a:extLst>
              <a:ext uri="{FF2B5EF4-FFF2-40B4-BE49-F238E27FC236}">
                <a16:creationId xmlns:a16="http://schemas.microsoft.com/office/drawing/2014/main" id="{37318978-7394-4C4D-BE96-D30B46A59138}"/>
              </a:ext>
            </a:extLst>
          </p:cNvPr>
          <p:cNvSpPr>
            <a:spLocks noChangeArrowheads="1"/>
          </p:cNvSpPr>
          <p:nvPr/>
        </p:nvSpPr>
        <p:spPr bwMode="auto">
          <a:xfrm>
            <a:off x="1458913" y="955676"/>
            <a:ext cx="3459163" cy="830263"/>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 CHỦ NGHĨA DUY VẬT</a:t>
            </a:r>
            <a:endParaRPr lang="en-US" altLang="en-US" sz="2400" b="1" dirty="0">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F14606C1-6F0C-24EB-6956-8D95E798111E}"/>
              </a:ext>
            </a:extLst>
          </p:cNvPr>
          <p:cNvGrpSpPr>
            <a:grpSpLocks/>
          </p:cNvGrpSpPr>
          <p:nvPr/>
        </p:nvGrpSpPr>
        <p:grpSpPr bwMode="auto">
          <a:xfrm>
            <a:off x="2410930" y="-12699"/>
            <a:ext cx="7165975" cy="966788"/>
            <a:chOff x="113030" y="445350"/>
            <a:chExt cx="6166192" cy="719225"/>
          </a:xfrm>
        </p:grpSpPr>
        <p:sp>
          <p:nvSpPr>
            <p:cNvPr id="25" name="Rounded Rectangle 24">
              <a:extLst>
                <a:ext uri="{FF2B5EF4-FFF2-40B4-BE49-F238E27FC236}">
                  <a16:creationId xmlns:a16="http://schemas.microsoft.com/office/drawing/2014/main" id="{ED1870D3-C998-4044-BBC1-418C37EC5532}"/>
                </a:ext>
              </a:extLst>
            </p:cNvPr>
            <p:cNvSpPr/>
            <p:nvPr/>
          </p:nvSpPr>
          <p:spPr>
            <a:xfrm>
              <a:off x="113030" y="496132"/>
              <a:ext cx="6059643" cy="66844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4">
              <a:extLst>
                <a:ext uri="{FF2B5EF4-FFF2-40B4-BE49-F238E27FC236}">
                  <a16:creationId xmlns:a16="http://schemas.microsoft.com/office/drawing/2014/main" id="{E4A281C7-B2F1-4D25-9818-613A828A79F5}"/>
                </a:ext>
              </a:extLst>
            </p:cNvPr>
            <p:cNvSpPr/>
            <p:nvPr/>
          </p:nvSpPr>
          <p:spPr>
            <a:xfrm>
              <a:off x="113030" y="445350"/>
              <a:ext cx="6166192" cy="719225"/>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a:defRPr/>
              </a:pPr>
              <a:r>
                <a:rPr lang="en-GB" altLang="en-US" sz="3200" b="1" i="1">
                  <a:solidFill>
                    <a:schemeClr val="tx1"/>
                  </a:solidFill>
                  <a:latin typeface="Times New Roman" panose="02020603050405020304" pitchFamily="18" charset="0"/>
                  <a:cs typeface="Times New Roman" panose="02020603050405020304" pitchFamily="18" charset="0"/>
                </a:rPr>
                <a:t>2.2. Chủ nghĩa duy vật và chủ nghĩa duy tâm</a:t>
              </a:r>
              <a:endParaRPr lang="en-US" sz="3200" b="1">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arn(inVertical)">
                                      <p:cBhvr>
                                        <p:cTn id="41" dur="5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arn(inVertical)">
                                      <p:cBhvr>
                                        <p:cTn id="46" dur="5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arn(inVertical)">
                                      <p:cBhvr>
                                        <p:cTn id="58" dur="500"/>
                                        <p:tgtEl>
                                          <p:spTgt spid="1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6" presetClass="entr" presetSubtype="16"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circle(in)">
                                      <p:cBhvr>
                                        <p:cTn id="63" dur="2000"/>
                                        <p:tgtEl>
                                          <p:spTgt spid="19"/>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circle(in)">
                                      <p:cBhvr>
                                        <p:cTn id="6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3" grpId="0" animBg="1"/>
      <p:bldP spid="14" grpId="0" animBg="1"/>
      <p:bldP spid="18"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9B52FE2A-DBE6-4B5A-9F02-49D7FFC111AA}"/>
              </a:ext>
            </a:extLst>
          </p:cNvPr>
          <p:cNvSpPr/>
          <p:nvPr/>
        </p:nvSpPr>
        <p:spPr>
          <a:xfrm>
            <a:off x="1966913" y="3551239"/>
            <a:ext cx="3865562" cy="320833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endParaRPr lang="en-US" sz="3200">
              <a:solidFill>
                <a:schemeClr val="tx1"/>
              </a:solidFill>
              <a:latin typeface="Times New Roman" pitchFamily="18" charset="0"/>
              <a:cs typeface="Times New Roman" pitchFamily="18" charset="0"/>
            </a:endParaRPr>
          </a:p>
          <a:p>
            <a:pPr algn="just">
              <a:spcBef>
                <a:spcPct val="20000"/>
              </a:spcBef>
              <a:defRPr/>
            </a:pPr>
            <a:r>
              <a:rPr lang="en-US" sz="3200">
                <a:solidFill>
                  <a:schemeClr val="tx1"/>
                </a:solidFill>
                <a:latin typeface="Times New Roman" pitchFamily="18" charset="0"/>
                <a:cs typeface="Times New Roman" pitchFamily="18" charset="0"/>
              </a:rPr>
              <a:t>Tinh thần khách quan có trước và tồn tại độc lập với con người (Platon; Hêghen)</a:t>
            </a:r>
            <a:endParaRPr lang="en-US" sz="3200">
              <a:solidFill>
                <a:schemeClr val="tx1"/>
              </a:solidFill>
            </a:endParaRPr>
          </a:p>
          <a:p>
            <a:pPr algn="just">
              <a:spcBef>
                <a:spcPct val="20000"/>
              </a:spcBef>
              <a:defRPr/>
            </a:pPr>
            <a:endParaRPr lang="en-US" altLang="en-US" sz="32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2F377CD-96C6-429C-97AB-6F7EFE1279F3}"/>
              </a:ext>
            </a:extLst>
          </p:cNvPr>
          <p:cNvSpPr/>
          <p:nvPr/>
        </p:nvSpPr>
        <p:spPr>
          <a:xfrm>
            <a:off x="2474913" y="2489201"/>
            <a:ext cx="2844800" cy="1077913"/>
          </a:xfrm>
          <a:prstGeom prst="rect">
            <a:avLst/>
          </a:prstGeom>
          <a:solidFill>
            <a:srgbClr val="92D050"/>
          </a:solidFill>
        </p:spPr>
        <p:txBody>
          <a:bodyPr>
            <a:spAutoFit/>
          </a:bodyPr>
          <a:lstStyle/>
          <a:p>
            <a:pPr algn="ctr">
              <a:defRPr/>
            </a:pPr>
            <a:r>
              <a:rPr lang="en-US" sz="3200" b="1" i="1">
                <a:latin typeface="Times New Roman" pitchFamily="18" charset="0"/>
                <a:cs typeface="Times New Roman" pitchFamily="18" charset="0"/>
              </a:rPr>
              <a:t>Duy tâm </a:t>
            </a:r>
          </a:p>
          <a:p>
            <a:pPr algn="ctr">
              <a:defRPr/>
            </a:pPr>
            <a:r>
              <a:rPr lang="en-US" sz="3200" b="1" i="1">
                <a:latin typeface="Times New Roman" pitchFamily="18" charset="0"/>
                <a:cs typeface="Times New Roman" pitchFamily="18" charset="0"/>
              </a:rPr>
              <a:t>khách quan</a:t>
            </a:r>
            <a:endParaRPr lang="en-US" sz="3200" b="1">
              <a:latin typeface="+mn-lt"/>
            </a:endParaRPr>
          </a:p>
        </p:txBody>
      </p:sp>
      <p:sp>
        <p:nvSpPr>
          <p:cNvPr id="9" name="Rounded Rectangle 8">
            <a:extLst>
              <a:ext uri="{FF2B5EF4-FFF2-40B4-BE49-F238E27FC236}">
                <a16:creationId xmlns:a16="http://schemas.microsoft.com/office/drawing/2014/main" id="{7E0139FB-7492-458A-866D-32848717FA9C}"/>
              </a:ext>
            </a:extLst>
          </p:cNvPr>
          <p:cNvSpPr/>
          <p:nvPr/>
        </p:nvSpPr>
        <p:spPr>
          <a:xfrm>
            <a:off x="6396039" y="3676650"/>
            <a:ext cx="3944937" cy="308768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342900" indent="-342900" algn="ctr">
              <a:lnSpc>
                <a:spcPct val="90000"/>
              </a:lnSpc>
              <a:spcBef>
                <a:spcPct val="20000"/>
              </a:spcBef>
              <a:defRPr/>
            </a:pPr>
            <a:r>
              <a:rPr lang="en-US" sz="3200">
                <a:solidFill>
                  <a:schemeClr val="tx1"/>
                </a:solidFill>
                <a:latin typeface="Times New Roman" pitchFamily="18" charset="0"/>
                <a:cs typeface="Times New Roman" pitchFamily="18" charset="0"/>
              </a:rPr>
              <a:t>Thừa nhận tính thứ nhất của ý thức từng cá nhân - G.Berkeley, Hume, G.Fichte)</a:t>
            </a:r>
          </a:p>
        </p:txBody>
      </p:sp>
      <p:sp>
        <p:nvSpPr>
          <p:cNvPr id="22" name="Oval 10">
            <a:extLst>
              <a:ext uri="{FF2B5EF4-FFF2-40B4-BE49-F238E27FC236}">
                <a16:creationId xmlns:a16="http://schemas.microsoft.com/office/drawing/2014/main" id="{8537A05B-4E98-45B8-994C-AF72421054C6}"/>
              </a:ext>
            </a:extLst>
          </p:cNvPr>
          <p:cNvSpPr>
            <a:spLocks noChangeArrowheads="1"/>
          </p:cNvSpPr>
          <p:nvPr/>
        </p:nvSpPr>
        <p:spPr bwMode="auto">
          <a:xfrm>
            <a:off x="1524000" y="1147764"/>
            <a:ext cx="3708400" cy="962025"/>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latin typeface="Times New Roman" panose="02020603050405020304" pitchFamily="18" charset="0"/>
                <a:cs typeface="Times New Roman" panose="02020603050405020304" pitchFamily="18" charset="0"/>
              </a:rPr>
              <a:t>* CHỦ NGHĨA DUY TÂM</a:t>
            </a:r>
            <a:endParaRPr lang="en-US" altLang="en-US" sz="2400"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D4E64C22-3BE5-41DB-83F3-BC9F9874AEBF}"/>
              </a:ext>
            </a:extLst>
          </p:cNvPr>
          <p:cNvSpPr/>
          <p:nvPr/>
        </p:nvSpPr>
        <p:spPr>
          <a:xfrm>
            <a:off x="6962776" y="2597151"/>
            <a:ext cx="2811463" cy="1077913"/>
          </a:xfrm>
          <a:prstGeom prst="rect">
            <a:avLst/>
          </a:prstGeom>
          <a:solidFill>
            <a:srgbClr val="92D050"/>
          </a:solidFill>
        </p:spPr>
        <p:txBody>
          <a:bodyPr>
            <a:spAutoFit/>
          </a:bodyPr>
          <a:lstStyle/>
          <a:p>
            <a:pPr algn="ctr">
              <a:defRPr/>
            </a:pPr>
            <a:r>
              <a:rPr lang="en-US" sz="3200" b="1" i="1">
                <a:latin typeface="Times New Roman" pitchFamily="18" charset="0"/>
                <a:cs typeface="Times New Roman" pitchFamily="18" charset="0"/>
              </a:rPr>
              <a:t>Duy tâm </a:t>
            </a:r>
          </a:p>
          <a:p>
            <a:pPr algn="ctr">
              <a:defRPr/>
            </a:pPr>
            <a:r>
              <a:rPr lang="en-US" sz="3200" b="1" i="1">
                <a:latin typeface="Times New Roman" pitchFamily="18" charset="0"/>
                <a:cs typeface="Times New Roman" pitchFamily="18" charset="0"/>
              </a:rPr>
              <a:t>chủ quan</a:t>
            </a:r>
            <a:endParaRPr lang="en-US" sz="3200" b="1">
              <a:latin typeface="+mn-lt"/>
            </a:endParaRPr>
          </a:p>
        </p:txBody>
      </p:sp>
      <p:cxnSp>
        <p:nvCxnSpPr>
          <p:cNvPr id="3" name="Straight Arrow Connector 2">
            <a:extLst>
              <a:ext uri="{FF2B5EF4-FFF2-40B4-BE49-F238E27FC236}">
                <a16:creationId xmlns:a16="http://schemas.microsoft.com/office/drawing/2014/main" id="{12840563-54BC-499E-A4BB-0E3DE8B3DAC0}"/>
              </a:ext>
            </a:extLst>
          </p:cNvPr>
          <p:cNvCxnSpPr>
            <a:stCxn id="22" idx="4"/>
            <a:endCxn id="8" idx="0"/>
          </p:cNvCxnSpPr>
          <p:nvPr/>
        </p:nvCxnSpPr>
        <p:spPr>
          <a:xfrm>
            <a:off x="3378201" y="2109788"/>
            <a:ext cx="519113" cy="3794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35060C6-A0D1-4424-AC8F-A52BAB43F47E}"/>
              </a:ext>
            </a:extLst>
          </p:cNvPr>
          <p:cNvCxnSpPr/>
          <p:nvPr/>
        </p:nvCxnSpPr>
        <p:spPr>
          <a:xfrm>
            <a:off x="4079875" y="2109789"/>
            <a:ext cx="2882900" cy="8207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arn(inVertical)">
                                      <p:cBhvr>
                                        <p:cTn id="20" dur="500"/>
                                        <p:tgtEl>
                                          <p:spTgt spid="2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BAF4E5AF-7801-47C5-B706-5CD38E65A33E}"/>
              </a:ext>
            </a:extLst>
          </p:cNvPr>
          <p:cNvSpPr/>
          <p:nvPr/>
        </p:nvSpPr>
        <p:spPr>
          <a:xfrm>
            <a:off x="2125664" y="1857376"/>
            <a:ext cx="8529637" cy="150971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endParaRPr lang="en-US" sz="3200">
              <a:solidFill>
                <a:schemeClr val="tx1"/>
              </a:solidFill>
              <a:latin typeface="Times New Roman" pitchFamily="18" charset="0"/>
              <a:cs typeface="Times New Roman" pitchFamily="18" charset="0"/>
            </a:endParaRPr>
          </a:p>
          <a:p>
            <a:pPr marL="342900" indent="-342900" algn="just">
              <a:lnSpc>
                <a:spcPct val="90000"/>
              </a:lnSpc>
              <a:spcBef>
                <a:spcPct val="20000"/>
              </a:spcBef>
              <a:defRPr/>
            </a:pPr>
            <a:r>
              <a:rPr lang="en-US" sz="3200">
                <a:solidFill>
                  <a:srgbClr val="000066"/>
                </a:solidFill>
                <a:latin typeface="Times New Roman" pitchFamily="18" charset="0"/>
                <a:cs typeface="Times New Roman" pitchFamily="18" charset="0"/>
              </a:rPr>
              <a:t>CNDT </a:t>
            </a:r>
            <a:r>
              <a:rPr lang="en-US" sz="3200">
                <a:solidFill>
                  <a:srgbClr val="000000"/>
                </a:solidFill>
                <a:latin typeface="Times New Roman" pitchFamily="18" charset="0"/>
                <a:cs typeface="Times New Roman" pitchFamily="18" charset="0"/>
              </a:rPr>
              <a:t>cho rằng tinh thần có trước, vật chất có sau, thừa nhận sự sáng tạo thế giới của các lực lượng siêu nhiên</a:t>
            </a:r>
          </a:p>
          <a:p>
            <a:pPr algn="just">
              <a:spcBef>
                <a:spcPct val="20000"/>
              </a:spcBef>
              <a:defRPr/>
            </a:pPr>
            <a:endParaRPr lang="en-US" altLang="en-US" sz="32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34E50228-6B25-46F0-ABD7-3CAE5BAAF32E}"/>
              </a:ext>
            </a:extLst>
          </p:cNvPr>
          <p:cNvSpPr/>
          <p:nvPr/>
        </p:nvSpPr>
        <p:spPr>
          <a:xfrm>
            <a:off x="2125664" y="3379789"/>
            <a:ext cx="8580437" cy="10001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342900" indent="-342900" algn="just">
              <a:lnSpc>
                <a:spcPct val="90000"/>
              </a:lnSpc>
              <a:spcBef>
                <a:spcPct val="20000"/>
              </a:spcBef>
              <a:defRPr/>
            </a:pPr>
            <a:r>
              <a:rPr lang="en-US" sz="3200">
                <a:solidFill>
                  <a:srgbClr val="000000"/>
                </a:solidFill>
                <a:latin typeface="Times New Roman" pitchFamily="18" charset="0"/>
                <a:cs typeface="Times New Roman" pitchFamily="18" charset="0"/>
              </a:rPr>
              <a:t>Là thế giới quan của giai cấp thống trị và các lực lượng xã hội phản động</a:t>
            </a:r>
            <a:endParaRPr lang="en-US" sz="3200" dirty="0">
              <a:solidFill>
                <a:srgbClr val="000000"/>
              </a:solidFill>
              <a:latin typeface="Times New Roman" pitchFamily="18" charset="0"/>
              <a:cs typeface="Times New Roman" pitchFamily="18" charset="0"/>
            </a:endParaRPr>
          </a:p>
        </p:txBody>
      </p:sp>
      <p:sp>
        <p:nvSpPr>
          <p:cNvPr id="22" name="Oval 10">
            <a:extLst>
              <a:ext uri="{FF2B5EF4-FFF2-40B4-BE49-F238E27FC236}">
                <a16:creationId xmlns:a16="http://schemas.microsoft.com/office/drawing/2014/main" id="{35282CA4-7664-411A-A5C1-6D10DC32A285}"/>
              </a:ext>
            </a:extLst>
          </p:cNvPr>
          <p:cNvSpPr>
            <a:spLocks noChangeArrowheads="1"/>
          </p:cNvSpPr>
          <p:nvPr/>
        </p:nvSpPr>
        <p:spPr bwMode="auto">
          <a:xfrm>
            <a:off x="1535114" y="1139826"/>
            <a:ext cx="5799137" cy="644525"/>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000" b="1">
                <a:latin typeface="Times New Roman" panose="02020603050405020304" pitchFamily="18" charset="0"/>
                <a:cs typeface="Times New Roman" panose="02020603050405020304" pitchFamily="18" charset="0"/>
              </a:rPr>
              <a:t>* ĐẶC ĐIỂM CỦA CHỦ NGHĨA DUY TÂM</a:t>
            </a:r>
            <a:endParaRPr lang="en-US" altLang="en-US" sz="2000" b="1" dirty="0">
              <a:latin typeface="Times New Roman" panose="02020603050405020304" pitchFamily="18" charset="0"/>
              <a:cs typeface="Times New Roman" panose="02020603050405020304" pitchFamily="18" charset="0"/>
            </a:endParaRPr>
          </a:p>
        </p:txBody>
      </p:sp>
      <p:sp>
        <p:nvSpPr>
          <p:cNvPr id="15" name="Rounded Rectangle 14">
            <a:extLst>
              <a:ext uri="{FF2B5EF4-FFF2-40B4-BE49-F238E27FC236}">
                <a16:creationId xmlns:a16="http://schemas.microsoft.com/office/drawing/2014/main" id="{75BD8514-1295-4038-A9A5-1014BF5E66DD}"/>
              </a:ext>
            </a:extLst>
          </p:cNvPr>
          <p:cNvSpPr/>
          <p:nvPr/>
        </p:nvSpPr>
        <p:spPr>
          <a:xfrm>
            <a:off x="2138364" y="4459289"/>
            <a:ext cx="8529637" cy="6619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endParaRPr lang="en-US" sz="3200">
              <a:solidFill>
                <a:schemeClr val="tx1"/>
              </a:solidFill>
              <a:latin typeface="Times New Roman" pitchFamily="18" charset="0"/>
              <a:cs typeface="Times New Roman" pitchFamily="18" charset="0"/>
            </a:endParaRPr>
          </a:p>
          <a:p>
            <a:pPr algn="just">
              <a:lnSpc>
                <a:spcPct val="90000"/>
              </a:lnSpc>
              <a:spcBef>
                <a:spcPct val="20000"/>
              </a:spcBef>
              <a:defRPr/>
            </a:pPr>
            <a:r>
              <a:rPr lang="en-US" sz="3200">
                <a:solidFill>
                  <a:srgbClr val="000000"/>
                </a:solidFill>
                <a:latin typeface="Times New Roman" pitchFamily="18" charset="0"/>
                <a:cs typeface="Times New Roman" pitchFamily="18" charset="0"/>
              </a:rPr>
              <a:t>Liên hệ mật thiết với thế giới quan tôn giáo</a:t>
            </a:r>
          </a:p>
          <a:p>
            <a:pPr algn="just">
              <a:spcBef>
                <a:spcPct val="20000"/>
              </a:spcBef>
              <a:defRPr/>
            </a:pPr>
            <a:endParaRPr lang="en-US" altLang="en-US" sz="3200" dirty="0">
              <a:solidFill>
                <a:schemeClr val="tx1"/>
              </a:solidFill>
              <a:latin typeface="Times New Roman" panose="02020603050405020304" pitchFamily="18" charset="0"/>
              <a:cs typeface="Times New Roman" panose="02020603050405020304" pitchFamily="18" charset="0"/>
            </a:endParaRPr>
          </a:p>
        </p:txBody>
      </p:sp>
      <p:sp>
        <p:nvSpPr>
          <p:cNvPr id="16" name="Rounded Rectangle 15">
            <a:extLst>
              <a:ext uri="{FF2B5EF4-FFF2-40B4-BE49-F238E27FC236}">
                <a16:creationId xmlns:a16="http://schemas.microsoft.com/office/drawing/2014/main" id="{29C203F6-07FA-4537-AC14-F1B91DF15054}"/>
              </a:ext>
            </a:extLst>
          </p:cNvPr>
          <p:cNvSpPr/>
          <p:nvPr/>
        </p:nvSpPr>
        <p:spPr>
          <a:xfrm>
            <a:off x="2138363" y="5199064"/>
            <a:ext cx="8521700" cy="5937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lnSpc>
                <a:spcPct val="90000"/>
              </a:lnSpc>
              <a:spcBef>
                <a:spcPct val="20000"/>
              </a:spcBef>
              <a:defRPr/>
            </a:pPr>
            <a:r>
              <a:rPr lang="en-US" sz="3200">
                <a:solidFill>
                  <a:srgbClr val="000000"/>
                </a:solidFill>
                <a:latin typeface="Times New Roman" pitchFamily="18" charset="0"/>
                <a:cs typeface="Times New Roman" pitchFamily="18" charset="0"/>
              </a:rPr>
              <a:t>Chống lại CNDV &amp; KHTN</a:t>
            </a:r>
            <a:endParaRPr lang="en-US" sz="3200" dirty="0">
              <a:solidFill>
                <a:srgbClr val="000000"/>
              </a:solidFill>
              <a:latin typeface="Times New Roman" pitchFamily="18" charset="0"/>
              <a:cs typeface="Times New Roman" pitchFamily="18" charset="0"/>
            </a:endParaRPr>
          </a:p>
        </p:txBody>
      </p:sp>
      <p:sp>
        <p:nvSpPr>
          <p:cNvPr id="18" name="Rounded Rectangle 17">
            <a:extLst>
              <a:ext uri="{FF2B5EF4-FFF2-40B4-BE49-F238E27FC236}">
                <a16:creationId xmlns:a16="http://schemas.microsoft.com/office/drawing/2014/main" id="{9820CA47-4E22-422B-B3BE-9C37617BE2BE}"/>
              </a:ext>
            </a:extLst>
          </p:cNvPr>
          <p:cNvSpPr/>
          <p:nvPr/>
        </p:nvSpPr>
        <p:spPr>
          <a:xfrm>
            <a:off x="2138364" y="5846764"/>
            <a:ext cx="8529637" cy="10048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lnSpc>
                <a:spcPct val="90000"/>
              </a:lnSpc>
              <a:spcBef>
                <a:spcPct val="20000"/>
              </a:spcBef>
              <a:defRPr/>
            </a:pPr>
            <a:r>
              <a:rPr lang="en-US" sz="3200">
                <a:solidFill>
                  <a:srgbClr val="000000"/>
                </a:solidFill>
                <a:latin typeface="Times New Roman" pitchFamily="18" charset="0"/>
                <a:cs typeface="Times New Roman" pitchFamily="18" charset="0"/>
              </a:rPr>
              <a:t>Nhất nguyên luận và nhị nguyên luận trong triết học</a:t>
            </a:r>
            <a:endParaRPr lang="en-US" alt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ircle(in)">
                                      <p:cBhvr>
                                        <p:cTn id="22" dur="20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20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ircle(in)">
                                      <p:cBhvr>
                                        <p:cTn id="3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2" grpId="0" animBg="1"/>
      <p:bldP spid="15" grpId="0" animBg="1"/>
      <p:bldP spid="16"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DC75497-CB17-0958-FF7E-FA97FBFE998B}"/>
              </a:ext>
            </a:extLst>
          </p:cNvPr>
          <p:cNvGrpSpPr>
            <a:grpSpLocks/>
          </p:cNvGrpSpPr>
          <p:nvPr/>
        </p:nvGrpSpPr>
        <p:grpSpPr bwMode="auto">
          <a:xfrm>
            <a:off x="2778919" y="14286"/>
            <a:ext cx="7243762" cy="1266825"/>
            <a:chOff x="212477" y="406442"/>
            <a:chExt cx="5843744" cy="797040"/>
          </a:xfrm>
        </p:grpSpPr>
        <p:sp>
          <p:nvSpPr>
            <p:cNvPr id="6" name="Rounded Rectangle 5">
              <a:extLst>
                <a:ext uri="{FF2B5EF4-FFF2-40B4-BE49-F238E27FC236}">
                  <a16:creationId xmlns:a16="http://schemas.microsoft.com/office/drawing/2014/main" id="{FEBF635F-B198-41D1-A956-64E786F663EA}"/>
                </a:ext>
              </a:extLst>
            </p:cNvPr>
            <p:cNvSpPr/>
            <p:nvPr/>
          </p:nvSpPr>
          <p:spPr>
            <a:xfrm>
              <a:off x="212477" y="406442"/>
              <a:ext cx="584118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E3BB78F2-65B0-48C9-A025-530BFC5A704F}"/>
                </a:ext>
              </a:extLst>
            </p:cNvPr>
            <p:cNvSpPr/>
            <p:nvPr/>
          </p:nvSpPr>
          <p:spPr>
            <a:xfrm>
              <a:off x="293159" y="406442"/>
              <a:ext cx="5763062" cy="719134"/>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a:defRPr/>
              </a:pPr>
              <a:r>
                <a:rPr lang="en-GB" altLang="en-US" sz="3200" b="1" i="1">
                  <a:solidFill>
                    <a:schemeClr val="tx1"/>
                  </a:solidFill>
                  <a:latin typeface="Times New Roman" panose="02020603050405020304" pitchFamily="18" charset="0"/>
                  <a:cs typeface="Times New Roman" panose="02020603050405020304" pitchFamily="18" charset="0"/>
                </a:rPr>
                <a:t>2.3. Thuyết có thể biết (Khả tri luận) </a:t>
              </a:r>
            </a:p>
            <a:p>
              <a:pPr algn="ctr">
                <a:defRPr/>
              </a:pPr>
              <a:r>
                <a:rPr lang="en-GB" altLang="en-US" sz="3200" b="1" i="1">
                  <a:solidFill>
                    <a:schemeClr val="tx1"/>
                  </a:solidFill>
                  <a:latin typeface="Times New Roman" panose="02020603050405020304" pitchFamily="18" charset="0"/>
                  <a:cs typeface="Times New Roman" panose="02020603050405020304" pitchFamily="18" charset="0"/>
                </a:rPr>
                <a:t>và thuyết không thể biết (Bất khả tri luận)</a:t>
              </a:r>
              <a:endParaRPr lang="en-US" sz="3200" b="1">
                <a:solidFill>
                  <a:schemeClr val="tx1"/>
                </a:solidFill>
              </a:endParaRPr>
            </a:p>
          </p:txBody>
        </p:sp>
      </p:grpSp>
      <p:sp>
        <p:nvSpPr>
          <p:cNvPr id="8" name="Down Arrow Callout 7">
            <a:extLst>
              <a:ext uri="{FF2B5EF4-FFF2-40B4-BE49-F238E27FC236}">
                <a16:creationId xmlns:a16="http://schemas.microsoft.com/office/drawing/2014/main" id="{76450A85-E888-4081-842B-5E51EE036EA3}"/>
              </a:ext>
            </a:extLst>
          </p:cNvPr>
          <p:cNvSpPr/>
          <p:nvPr/>
        </p:nvSpPr>
        <p:spPr>
          <a:xfrm>
            <a:off x="1828800" y="1450975"/>
            <a:ext cx="2438400" cy="1295400"/>
          </a:xfrm>
          <a:prstGeom prst="down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altLang="en-US" sz="2800" b="1" dirty="0">
                <a:solidFill>
                  <a:srgbClr val="000000"/>
                </a:solidFill>
                <a:latin typeface="Times New Roman" panose="02020603050405020304" pitchFamily="18" charset="0"/>
                <a:cs typeface="Times New Roman" panose="02020603050405020304" pitchFamily="18" charset="0"/>
              </a:rPr>
              <a:t>K</a:t>
            </a:r>
            <a:r>
              <a:rPr lang="en-GB" altLang="en-US" sz="2800" b="1" dirty="0" err="1">
                <a:solidFill>
                  <a:srgbClr val="000000"/>
                </a:solidFill>
                <a:latin typeface="Times New Roman" panose="02020603050405020304" pitchFamily="18" charset="0"/>
                <a:cs typeface="Times New Roman" panose="02020603050405020304" pitchFamily="18" charset="0"/>
              </a:rPr>
              <a:t>hả</a:t>
            </a:r>
            <a:r>
              <a:rPr lang="en-GB" altLang="en-US" sz="2800" b="1" dirty="0">
                <a:solidFill>
                  <a:srgbClr val="000000"/>
                </a:solidFill>
                <a:latin typeface="Times New Roman" panose="02020603050405020304" pitchFamily="18" charset="0"/>
                <a:cs typeface="Times New Roman" panose="02020603050405020304" pitchFamily="18" charset="0"/>
              </a:rPr>
              <a:t> tri</a:t>
            </a:r>
            <a:r>
              <a:rPr lang="vi-VN" altLang="en-US" sz="2800" b="1" dirty="0">
                <a:solidFill>
                  <a:srgbClr val="000000"/>
                </a:solidFill>
                <a:latin typeface="Times New Roman" panose="02020603050405020304" pitchFamily="18" charset="0"/>
                <a:cs typeface="Times New Roman" panose="02020603050405020304" pitchFamily="18" charset="0"/>
              </a:rPr>
              <a:t> luận</a:t>
            </a:r>
            <a:endParaRPr lang="en-US" dirty="0"/>
          </a:p>
        </p:txBody>
      </p:sp>
      <p:sp>
        <p:nvSpPr>
          <p:cNvPr id="9" name="Down Arrow Callout 8">
            <a:extLst>
              <a:ext uri="{FF2B5EF4-FFF2-40B4-BE49-F238E27FC236}">
                <a16:creationId xmlns:a16="http://schemas.microsoft.com/office/drawing/2014/main" id="{28A0EC25-A9F0-4B44-BC48-9E788C93FA74}"/>
              </a:ext>
            </a:extLst>
          </p:cNvPr>
          <p:cNvSpPr/>
          <p:nvPr/>
        </p:nvSpPr>
        <p:spPr>
          <a:xfrm>
            <a:off x="5181600" y="1450975"/>
            <a:ext cx="2438400" cy="1295400"/>
          </a:xfrm>
          <a:prstGeom prst="downArrowCallou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vi-VN" altLang="en-US" sz="2400" b="1" dirty="0">
                <a:solidFill>
                  <a:srgbClr val="000000"/>
                </a:solidFill>
                <a:latin typeface="Times New Roman" panose="02020603050405020304" pitchFamily="18" charset="0"/>
                <a:ea typeface="Cordia New"/>
                <a:cs typeface="Times New Roman" panose="02020603050405020304" pitchFamily="18" charset="0"/>
              </a:rPr>
              <a:t>Bất khả tri luận</a:t>
            </a:r>
            <a:endParaRPr lang="en-US" sz="2400" dirty="0"/>
          </a:p>
        </p:txBody>
      </p:sp>
      <p:sp>
        <p:nvSpPr>
          <p:cNvPr id="10" name="Down Arrow Callout 9">
            <a:extLst>
              <a:ext uri="{FF2B5EF4-FFF2-40B4-BE49-F238E27FC236}">
                <a16:creationId xmlns:a16="http://schemas.microsoft.com/office/drawing/2014/main" id="{D094F651-3A41-4CC7-B043-D5278030CDD5}"/>
              </a:ext>
            </a:extLst>
          </p:cNvPr>
          <p:cNvSpPr/>
          <p:nvPr/>
        </p:nvSpPr>
        <p:spPr>
          <a:xfrm>
            <a:off x="8188325" y="1450975"/>
            <a:ext cx="2438400" cy="1295400"/>
          </a:xfrm>
          <a:prstGeom prst="downArrowCallou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800" b="1" dirty="0">
                <a:solidFill>
                  <a:srgbClr val="000000"/>
                </a:solidFill>
                <a:latin typeface="Times New Roman" panose="02020603050405020304" pitchFamily="18" charset="0"/>
                <a:cs typeface="Times New Roman" panose="02020603050405020304" pitchFamily="18" charset="0"/>
              </a:rPr>
              <a:t>Hoài nghi luận</a:t>
            </a:r>
            <a:endParaRPr lang="en-US" dirty="0"/>
          </a:p>
        </p:txBody>
      </p:sp>
      <p:sp>
        <p:nvSpPr>
          <p:cNvPr id="11" name="Flowchart: Alternate Process 10">
            <a:extLst>
              <a:ext uri="{FF2B5EF4-FFF2-40B4-BE49-F238E27FC236}">
                <a16:creationId xmlns:a16="http://schemas.microsoft.com/office/drawing/2014/main" id="{7DB3ECAD-F258-45E6-8D8E-FD0CA396BF78}"/>
              </a:ext>
            </a:extLst>
          </p:cNvPr>
          <p:cNvSpPr/>
          <p:nvPr/>
        </p:nvSpPr>
        <p:spPr>
          <a:xfrm>
            <a:off x="1662114" y="2916238"/>
            <a:ext cx="2681287" cy="3713162"/>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GB" altLang="en-US" sz="2400" dirty="0" err="1">
                <a:latin typeface="Times New Roman" panose="02020603050405020304" pitchFamily="18" charset="0"/>
                <a:cs typeface="Times New Roman" panose="02020603050405020304" pitchFamily="18" charset="0"/>
              </a:rPr>
              <a:t>Khẳng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định</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người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nguyên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tắc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có</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thể</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hiểu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được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bản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chất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vi-VN" altLang="en-US" sz="2400" dirty="0">
                <a:latin typeface="Times New Roman" panose="02020603050405020304" pitchFamily="18" charset="0"/>
                <a:cs typeface="Times New Roman" panose="02020603050405020304" pitchFamily="18" charset="0"/>
              </a:rPr>
              <a:t>; những cái mà con người biết về nguyên tắc là phù hợp với chính sự vật</a:t>
            </a:r>
            <a:r>
              <a:rPr lang="vi-VN" altLang="en-US" sz="2400" dirty="0">
                <a:latin typeface="Times New Roman" panose="02020603050405020304" pitchFamily="18" charset="0"/>
                <a:ea typeface="Cordia New"/>
                <a:cs typeface="Times New Roman" panose="02020603050405020304" pitchFamily="18" charset="0"/>
              </a:rPr>
              <a:t>.</a:t>
            </a:r>
          </a:p>
        </p:txBody>
      </p:sp>
      <p:sp>
        <p:nvSpPr>
          <p:cNvPr id="12" name="Flowchart: Alternate Process 11">
            <a:extLst>
              <a:ext uri="{FF2B5EF4-FFF2-40B4-BE49-F238E27FC236}">
                <a16:creationId xmlns:a16="http://schemas.microsoft.com/office/drawing/2014/main" id="{1456E702-41C6-44C9-A249-D81193C02265}"/>
              </a:ext>
            </a:extLst>
          </p:cNvPr>
          <p:cNvSpPr/>
          <p:nvPr/>
        </p:nvSpPr>
        <p:spPr>
          <a:xfrm>
            <a:off x="4662489" y="2916239"/>
            <a:ext cx="3476625" cy="3692525"/>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p>
            <a:pPr algn="just">
              <a:defRPr/>
            </a:pPr>
            <a:r>
              <a:rPr lang="en-GB" altLang="en-US" sz="2200" dirty="0">
                <a:latin typeface="Times New Roman" panose="02020603050405020304" pitchFamily="18" charset="0"/>
                <a:cs typeface="Times New Roman" panose="02020603050405020304" pitchFamily="18" charset="0"/>
              </a:rPr>
              <a:t>Con </a:t>
            </a:r>
            <a:r>
              <a:rPr lang="en-GB" altLang="en-US" sz="2200" dirty="0" err="1">
                <a:latin typeface="Times New Roman" panose="02020603050405020304" pitchFamily="18" charset="0"/>
                <a:cs typeface="Times New Roman" panose="02020603050405020304" pitchFamily="18" charset="0"/>
              </a:rPr>
              <a:t>người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thê</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hiểu</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được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bản</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vi-VN" altLang="en-US" sz="2200" dirty="0">
                <a:latin typeface="Times New Roman" panose="02020603050405020304" pitchFamily="18" charset="0"/>
                <a:cs typeface="Times New Roman" panose="02020603050405020304" pitchFamily="18" charset="0"/>
              </a:rPr>
              <a:t>thật sự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vi-VN" altLang="en-US" sz="2200" dirty="0">
                <a:latin typeface="Times New Roman" panose="02020603050405020304" pitchFamily="18" charset="0"/>
                <a:cs typeface="Times New Roman" panose="02020603050405020304" pitchFamily="18" charset="0"/>
              </a:rPr>
              <a: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Các</a:t>
            </a:r>
            <a:r>
              <a:rPr lang="en-GB" altLang="en-US" sz="2200" dirty="0">
                <a:latin typeface="Times New Roman" panose="02020603050405020304" pitchFamily="18" charset="0"/>
                <a:cs typeface="Times New Roman" panose="02020603050405020304" pitchFamily="18" charset="0"/>
              </a:rPr>
              <a:t> h</a:t>
            </a:r>
            <a:r>
              <a:rPr lang="vi-VN" altLang="en-US" sz="2200" dirty="0">
                <a:latin typeface="Times New Roman" panose="02020603050405020304" pitchFamily="18" charset="0"/>
                <a:cs typeface="Times New Roman" panose="02020603050405020304" pitchFamily="18" charset="0"/>
              </a:rPr>
              <a:t>iểu biết của con người về</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đặc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điểm</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mà</a:t>
            </a:r>
            <a:r>
              <a:rPr lang="vi-VN" altLang="en-US" sz="2200" dirty="0">
                <a:latin typeface="Times New Roman" panose="02020603050405020304" pitchFamily="18" charset="0"/>
                <a:cs typeface="Times New Roman" panose="02020603050405020304" pitchFamily="18" charset="0"/>
              </a:rPr>
              <a: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dù</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có</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xác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thực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cũng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cho</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phép</a:t>
            </a:r>
            <a:r>
              <a:rPr lang="en-GB" altLang="en-US" sz="2200" dirty="0">
                <a:latin typeface="Times New Roman" panose="02020603050405020304" pitchFamily="18" charset="0"/>
                <a:cs typeface="Times New Roman" panose="02020603050405020304" pitchFamily="18" charset="0"/>
              </a:rPr>
              <a:t> con </a:t>
            </a:r>
            <a:r>
              <a:rPr lang="en-GB" altLang="en-US" sz="2200" dirty="0" err="1">
                <a:latin typeface="Times New Roman" panose="02020603050405020304" pitchFamily="18" charset="0"/>
                <a:cs typeface="Times New Roman" panose="02020603050405020304" pitchFamily="18" charset="0"/>
              </a:rPr>
              <a:t>người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đồng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nhất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chúng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với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đối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tượng</a:t>
            </a:r>
            <a:r>
              <a:rPr lang="vi-VN" altLang="en-US" sz="2200" dirty="0">
                <a:latin typeface="Times New Roman" panose="02020603050405020304" pitchFamily="18" charset="0"/>
                <a:cs typeface="Times New Roman" panose="02020603050405020304" pitchFamily="18" charset="0"/>
              </a:rPr>
              <a:t> vì nó không đáng tin cậy</a:t>
            </a:r>
          </a:p>
        </p:txBody>
      </p:sp>
      <p:sp>
        <p:nvSpPr>
          <p:cNvPr id="13" name="Flowchart: Alternate Process 12">
            <a:extLst>
              <a:ext uri="{FF2B5EF4-FFF2-40B4-BE49-F238E27FC236}">
                <a16:creationId xmlns:a16="http://schemas.microsoft.com/office/drawing/2014/main" id="{459D37B2-152B-40A3-BE1C-42A654F16906}"/>
              </a:ext>
            </a:extLst>
          </p:cNvPr>
          <p:cNvSpPr/>
          <p:nvPr/>
        </p:nvSpPr>
        <p:spPr>
          <a:xfrm>
            <a:off x="8458201" y="2916239"/>
            <a:ext cx="2054225" cy="3692525"/>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altLang="en-US" sz="2400" dirty="0">
                <a:latin typeface="Times New Roman" panose="02020603050405020304" pitchFamily="18" charset="0"/>
                <a:cs typeface="Times New Roman" panose="02020603050405020304" pitchFamily="18" charset="0"/>
              </a:rPr>
              <a:t>N</a:t>
            </a:r>
            <a:r>
              <a:rPr lang="en-GB" altLang="en-US" sz="2400" dirty="0" err="1">
                <a:latin typeface="Times New Roman" panose="02020603050405020304" pitchFamily="18" charset="0"/>
                <a:cs typeface="Times New Roman" panose="02020603050405020304" pitchFamily="18" charset="0"/>
              </a:rPr>
              <a:t>ghi</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ngờ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việc</a:t>
            </a:r>
            <a:r>
              <a:rPr lang="en-GB" alt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đánh giá </a:t>
            </a:r>
            <a:r>
              <a:rPr lang="en-GB" altLang="en-US" sz="2400" dirty="0">
                <a:latin typeface="Times New Roman" panose="02020603050405020304" pitchFamily="18" charset="0"/>
                <a:cs typeface="Times New Roman" panose="02020603050405020304" pitchFamily="18" charset="0"/>
              </a:rPr>
              <a:t>tri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đã</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rằng</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không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thê</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chân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lý</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khách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quan</a:t>
            </a:r>
            <a:endParaRPr lang="vi-V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ircle(in)">
                                      <p:cBhvr>
                                        <p:cTn id="3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8965FD9-BCF1-498D-9EA9-E77A71634163}"/>
              </a:ext>
            </a:extLst>
          </p:cNvPr>
          <p:cNvSpPr/>
          <p:nvPr/>
        </p:nvSpPr>
        <p:spPr>
          <a:xfrm>
            <a:off x="1425920" y="2276062"/>
            <a:ext cx="8682175" cy="77628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vi-VN" sz="4400">
                <a:solidFill>
                  <a:srgbClr val="0070C0"/>
                </a:solidFill>
                <a:latin typeface="Times New Roman" pitchFamily="18" charset="0"/>
                <a:cs typeface="Times New Roman" pitchFamily="18" charset="0"/>
              </a:rPr>
              <a:t>3. B</a:t>
            </a:r>
            <a:r>
              <a:rPr lang="en-US" sz="4400">
                <a:solidFill>
                  <a:srgbClr val="0070C0"/>
                </a:solidFill>
                <a:latin typeface="Times New Roman" pitchFamily="18" charset="0"/>
                <a:cs typeface="Times New Roman" pitchFamily="18" charset="0"/>
              </a:rPr>
              <a:t>IỆN CHỨNG VÀ SIÊU HÌNH</a:t>
            </a:r>
            <a:endParaRPr lang="vi-VN" sz="440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8D7362B2-E79A-4480-B9B3-C50DA4A0C353}"/>
              </a:ext>
            </a:extLst>
          </p:cNvPr>
          <p:cNvSpPr/>
          <p:nvPr/>
        </p:nvSpPr>
        <p:spPr>
          <a:xfrm>
            <a:off x="1687513" y="1695451"/>
            <a:ext cx="4106862" cy="12112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a:latin typeface="Times New Roman" panose="02020603050405020304" pitchFamily="18" charset="0"/>
                <a:cs typeface="Times New Roman" panose="02020603050405020304" pitchFamily="18" charset="0"/>
              </a:rPr>
              <a:t>Nhận thức đối tượng tr</a:t>
            </a:r>
            <a:r>
              <a:rPr lang="vi-VN" altLang="en-US" sz="2400">
                <a:latin typeface="Times New Roman" panose="02020603050405020304" pitchFamily="18" charset="0"/>
                <a:cs typeface="Times New Roman" panose="02020603050405020304" pitchFamily="18" charset="0"/>
              </a:rPr>
              <a:t>o</a:t>
            </a:r>
            <a:r>
              <a:rPr lang="en-GB" altLang="en-US" sz="2400">
                <a:latin typeface="Times New Roman" panose="02020603050405020304" pitchFamily="18" charset="0"/>
                <a:cs typeface="Times New Roman" panose="02020603050405020304" pitchFamily="18" charset="0"/>
              </a:rPr>
              <a:t>ng </a:t>
            </a:r>
            <a:r>
              <a:rPr lang="vi-VN" altLang="en-US" sz="2400">
                <a:latin typeface="Times New Roman" panose="02020603050405020304" pitchFamily="18" charset="0"/>
                <a:cs typeface="Times New Roman" panose="02020603050405020304" pitchFamily="18" charset="0"/>
              </a:rPr>
              <a:t>trạng </a:t>
            </a:r>
            <a:r>
              <a:rPr lang="en-GB" altLang="en-US" sz="2400">
                <a:latin typeface="Times New Roman" panose="02020603050405020304" pitchFamily="18" charset="0"/>
                <a:cs typeface="Times New Roman" panose="02020603050405020304" pitchFamily="18" charset="0"/>
              </a:rPr>
              <a:t>thái tĩnh </a:t>
            </a:r>
            <a:r>
              <a:rPr lang="vi-VN" altLang="en-US" sz="2400">
                <a:latin typeface="Times New Roman" panose="02020603050405020304" pitchFamily="18" charset="0"/>
                <a:cs typeface="Times New Roman" panose="02020603050405020304" pitchFamily="18" charset="0"/>
              </a:rPr>
              <a:t>tại, </a:t>
            </a:r>
            <a:r>
              <a:rPr lang="en-GB" altLang="en-US" sz="2400">
                <a:latin typeface="Times New Roman" panose="02020603050405020304" pitchFamily="18" charset="0"/>
                <a:cs typeface="Times New Roman" panose="02020603050405020304" pitchFamily="18" charset="0"/>
              </a:rPr>
              <a:t>cô lập, tách rời </a:t>
            </a:r>
            <a:endParaRPr lang="en-US" sz="2400">
              <a:solidFill>
                <a:schemeClr val="tx1"/>
              </a:solidFill>
              <a:latin typeface="Times New Roman" pitchFamily="18" charset="0"/>
              <a:cs typeface="Times New Roman" pitchFamily="18" charset="0"/>
            </a:endParaRPr>
          </a:p>
        </p:txBody>
      </p:sp>
      <p:sp>
        <p:nvSpPr>
          <p:cNvPr id="14" name="Rounded Rectangle 13">
            <a:extLst>
              <a:ext uri="{FF2B5EF4-FFF2-40B4-BE49-F238E27FC236}">
                <a16:creationId xmlns:a16="http://schemas.microsoft.com/office/drawing/2014/main" id="{8D579634-FD3B-4018-A4BE-7C9FA09C92A9}"/>
              </a:ext>
            </a:extLst>
          </p:cNvPr>
          <p:cNvSpPr/>
          <p:nvPr/>
        </p:nvSpPr>
        <p:spPr>
          <a:xfrm>
            <a:off x="1687513" y="2994025"/>
            <a:ext cx="4089400" cy="1752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a:latin typeface="Times New Roman" panose="02020603050405020304" pitchFamily="18" charset="0"/>
                <a:cs typeface="Times New Roman" panose="02020603050405020304" pitchFamily="18" charset="0"/>
              </a:rPr>
              <a:t>Là phương pháp được đưa từ toán học và vật lý học cổ điển vào các khoa học thực nghiệm và triết học</a:t>
            </a:r>
            <a:endParaRPr lang="en-GB" altLang="en-US" sz="2400" dirty="0">
              <a:latin typeface="Times New Roman" panose="02020603050405020304" pitchFamily="18" charset="0"/>
              <a:cs typeface="Times New Roman" panose="02020603050405020304" pitchFamily="18" charset="0"/>
            </a:endParaRPr>
          </a:p>
        </p:txBody>
      </p:sp>
      <p:sp>
        <p:nvSpPr>
          <p:cNvPr id="15" name="Oval 10">
            <a:extLst>
              <a:ext uri="{FF2B5EF4-FFF2-40B4-BE49-F238E27FC236}">
                <a16:creationId xmlns:a16="http://schemas.microsoft.com/office/drawing/2014/main" id="{0F9AD045-0911-4CA5-9CB4-E1DF6F945B33}"/>
              </a:ext>
            </a:extLst>
          </p:cNvPr>
          <p:cNvSpPr>
            <a:spLocks noChangeArrowheads="1"/>
          </p:cNvSpPr>
          <p:nvPr/>
        </p:nvSpPr>
        <p:spPr bwMode="auto">
          <a:xfrm>
            <a:off x="1611313" y="1050926"/>
            <a:ext cx="4197350" cy="644525"/>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000" b="1">
                <a:latin typeface="Times New Roman" panose="02020603050405020304" pitchFamily="18" charset="0"/>
                <a:cs typeface="Times New Roman" panose="02020603050405020304" pitchFamily="18" charset="0"/>
              </a:rPr>
              <a:t>* PHƯƠNG PHÁP SIÊU HÌNH</a:t>
            </a:r>
            <a:endParaRPr lang="en-US" altLang="en-US" sz="2000" b="1" dirty="0">
              <a:latin typeface="Times New Roman" panose="02020603050405020304" pitchFamily="18" charset="0"/>
              <a:cs typeface="Times New Roman" panose="02020603050405020304" pitchFamily="18" charset="0"/>
            </a:endParaRPr>
          </a:p>
        </p:txBody>
      </p:sp>
      <p:sp>
        <p:nvSpPr>
          <p:cNvPr id="16" name="Oval 10">
            <a:extLst>
              <a:ext uri="{FF2B5EF4-FFF2-40B4-BE49-F238E27FC236}">
                <a16:creationId xmlns:a16="http://schemas.microsoft.com/office/drawing/2014/main" id="{69F370F2-B02A-426B-8FCD-39C9A512D170}"/>
              </a:ext>
            </a:extLst>
          </p:cNvPr>
          <p:cNvSpPr>
            <a:spLocks noChangeArrowheads="1"/>
          </p:cNvSpPr>
          <p:nvPr/>
        </p:nvSpPr>
        <p:spPr bwMode="auto">
          <a:xfrm>
            <a:off x="6302375" y="1009651"/>
            <a:ext cx="4197350" cy="644525"/>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000" b="1">
                <a:latin typeface="Times New Roman" panose="02020603050405020304" pitchFamily="18" charset="0"/>
                <a:cs typeface="Times New Roman" panose="02020603050405020304" pitchFamily="18" charset="0"/>
              </a:rPr>
              <a:t>* PHƯƠNG PHÁP BIỆN CHỨNG</a:t>
            </a:r>
            <a:endParaRPr lang="en-US" altLang="en-US" sz="2000" b="1" dirty="0">
              <a:latin typeface="Times New Roman" panose="02020603050405020304" pitchFamily="18" charset="0"/>
              <a:cs typeface="Times New Roman" panose="02020603050405020304" pitchFamily="18" charset="0"/>
            </a:endParaRPr>
          </a:p>
        </p:txBody>
      </p:sp>
      <p:sp>
        <p:nvSpPr>
          <p:cNvPr id="17" name="Rounded Rectangle 16">
            <a:extLst>
              <a:ext uri="{FF2B5EF4-FFF2-40B4-BE49-F238E27FC236}">
                <a16:creationId xmlns:a16="http://schemas.microsoft.com/office/drawing/2014/main" id="{6BDA598A-A8D9-45B8-A5A5-8B58386061A2}"/>
              </a:ext>
            </a:extLst>
          </p:cNvPr>
          <p:cNvSpPr/>
          <p:nvPr/>
        </p:nvSpPr>
        <p:spPr>
          <a:xfrm>
            <a:off x="6083300" y="1695451"/>
            <a:ext cx="4503738" cy="12112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a:latin typeface="Times New Roman" panose="02020603050405020304" pitchFamily="18" charset="0"/>
                <a:cs typeface="Times New Roman" panose="02020603050405020304" pitchFamily="18" charset="0"/>
              </a:rPr>
              <a:t>Nhận thức đối tượng trong các mối liên hệ phổ biến</a:t>
            </a:r>
            <a:r>
              <a:rPr lang="vi-VN" altLang="en-US" sz="2400">
                <a:latin typeface="Times New Roman" panose="02020603050405020304" pitchFamily="18" charset="0"/>
                <a:cs typeface="Times New Roman" panose="02020603050405020304" pitchFamily="18" charset="0"/>
              </a:rPr>
              <a:t>;</a:t>
            </a:r>
            <a:r>
              <a:rPr lang="en-GB" altLang="en-US" sz="2400">
                <a:latin typeface="Times New Roman" panose="02020603050405020304" pitchFamily="18" charset="0"/>
                <a:cs typeface="Times New Roman" panose="02020603050405020304" pitchFamily="18" charset="0"/>
              </a:rPr>
              <a:t> vận động, phát triển </a:t>
            </a:r>
            <a:endParaRPr lang="en-GB" altLang="en-US" sz="2400" dirty="0">
              <a:latin typeface="Times New Roman" panose="02020603050405020304" pitchFamily="18" charset="0"/>
              <a:cs typeface="Times New Roman" panose="02020603050405020304" pitchFamily="18" charset="0"/>
            </a:endParaRPr>
          </a:p>
        </p:txBody>
      </p:sp>
      <p:sp>
        <p:nvSpPr>
          <p:cNvPr id="18" name="Rounded Rectangle 17">
            <a:extLst>
              <a:ext uri="{FF2B5EF4-FFF2-40B4-BE49-F238E27FC236}">
                <a16:creationId xmlns:a16="http://schemas.microsoft.com/office/drawing/2014/main" id="{1731BC6C-B192-49D0-A39D-E647E1160457}"/>
              </a:ext>
            </a:extLst>
          </p:cNvPr>
          <p:cNvSpPr/>
          <p:nvPr/>
        </p:nvSpPr>
        <p:spPr>
          <a:xfrm>
            <a:off x="6092825" y="2994026"/>
            <a:ext cx="4503738" cy="194151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a:latin typeface="Times New Roman" panose="02020603050405020304" pitchFamily="18" charset="0"/>
                <a:cs typeface="Times New Roman" panose="02020603050405020304" pitchFamily="18" charset="0"/>
              </a:rPr>
              <a:t>Là phương pháp </a:t>
            </a:r>
            <a:r>
              <a:rPr lang="vi-VN" altLang="en-US" sz="2400">
                <a:latin typeface="Times New Roman" panose="02020603050405020304" pitchFamily="18" charset="0"/>
                <a:cs typeface="Times New Roman" panose="02020603050405020304" pitchFamily="18" charset="0"/>
              </a:rPr>
              <a:t>giúp</a:t>
            </a:r>
            <a:r>
              <a:rPr lang="en-GB" altLang="en-US" sz="2400">
                <a:latin typeface="Times New Roman" panose="02020603050405020304" pitchFamily="18" charset="0"/>
                <a:cs typeface="Times New Roman" panose="02020603050405020304" pitchFamily="18" charset="0"/>
              </a:rPr>
              <a:t> con người không chỉ thấy sự tồn tại của </a:t>
            </a:r>
            <a:r>
              <a:rPr lang="vi-VN" altLang="en-US" sz="2400">
                <a:latin typeface="Times New Roman" panose="02020603050405020304" pitchFamily="18" charset="0"/>
                <a:cs typeface="Times New Roman" panose="02020603050405020304" pitchFamily="18" charset="0"/>
              </a:rPr>
              <a:t>các </a:t>
            </a:r>
            <a:r>
              <a:rPr lang="en-GB" altLang="en-US" sz="2400">
                <a:latin typeface="Times New Roman" panose="02020603050405020304" pitchFamily="18" charset="0"/>
                <a:cs typeface="Times New Roman" panose="02020603050405020304" pitchFamily="18" charset="0"/>
              </a:rPr>
              <a:t>sự vật mà còn thấy cả sự sinh thành, phát triển và tiêu vong của</a:t>
            </a:r>
            <a:r>
              <a:rPr lang="vi-VN" altLang="en-US" sz="2400">
                <a:latin typeface="Times New Roman" panose="02020603050405020304" pitchFamily="18" charset="0"/>
                <a:cs typeface="Times New Roman" panose="02020603050405020304" pitchFamily="18" charset="0"/>
              </a:rPr>
              <a:t> chúng</a:t>
            </a:r>
            <a:endParaRPr lang="en-GB" altLang="en-US" sz="2400" dirty="0">
              <a:latin typeface="Times New Roman" panose="02020603050405020304" pitchFamily="18" charset="0"/>
              <a:cs typeface="Times New Roman" panose="02020603050405020304" pitchFamily="18" charset="0"/>
            </a:endParaRPr>
          </a:p>
        </p:txBody>
      </p:sp>
      <p:sp>
        <p:nvSpPr>
          <p:cNvPr id="19" name="Rounded Rectangle 18">
            <a:extLst>
              <a:ext uri="{FF2B5EF4-FFF2-40B4-BE49-F238E27FC236}">
                <a16:creationId xmlns:a16="http://schemas.microsoft.com/office/drawing/2014/main" id="{FB1D496D-349F-4624-B6B9-4A505722236B}"/>
              </a:ext>
            </a:extLst>
          </p:cNvPr>
          <p:cNvSpPr/>
          <p:nvPr/>
        </p:nvSpPr>
        <p:spPr>
          <a:xfrm>
            <a:off x="1665288" y="4908551"/>
            <a:ext cx="4089400" cy="1935163"/>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a:latin typeface="Times New Roman" panose="02020603050405020304" pitchFamily="18" charset="0"/>
                <a:cs typeface="Times New Roman" panose="02020603050405020304" pitchFamily="18" charset="0"/>
              </a:rPr>
              <a:t>Có vai trò </a:t>
            </a:r>
            <a:r>
              <a:rPr lang="vi-VN" altLang="en-US" sz="2400">
                <a:latin typeface="Times New Roman" panose="02020603050405020304" pitchFamily="18" charset="0"/>
                <a:cs typeface="Times New Roman" panose="02020603050405020304" pitchFamily="18" charset="0"/>
              </a:rPr>
              <a:t>to </a:t>
            </a:r>
            <a:r>
              <a:rPr lang="en-GB" altLang="en-US" sz="2400">
                <a:latin typeface="Times New Roman" panose="02020603050405020304" pitchFamily="18" charset="0"/>
                <a:cs typeface="Times New Roman" panose="02020603050405020304" pitchFamily="18" charset="0"/>
              </a:rPr>
              <a:t>lớn trong việc giải quyết </a:t>
            </a:r>
            <a:r>
              <a:rPr lang="vi-VN" altLang="en-US" sz="2400">
                <a:latin typeface="Times New Roman" panose="02020603050405020304" pitchFamily="18" charset="0"/>
                <a:cs typeface="Times New Roman" panose="02020603050405020304" pitchFamily="18" charset="0"/>
              </a:rPr>
              <a:t>các </a:t>
            </a:r>
            <a:r>
              <a:rPr lang="en-GB" altLang="en-US" sz="2400">
                <a:latin typeface="Times New Roman" panose="02020603050405020304" pitchFamily="18" charset="0"/>
                <a:cs typeface="Times New Roman" panose="02020603050405020304" pitchFamily="18" charset="0"/>
              </a:rPr>
              <a:t>vấn đề của cơ học nhưng hạn chế khi giải quyết </a:t>
            </a:r>
            <a:r>
              <a:rPr lang="vi-VN" altLang="en-US" sz="2400">
                <a:latin typeface="Times New Roman" panose="02020603050405020304" pitchFamily="18" charset="0"/>
                <a:cs typeface="Times New Roman" panose="02020603050405020304" pitchFamily="18" charset="0"/>
              </a:rPr>
              <a:t>các </a:t>
            </a:r>
            <a:r>
              <a:rPr lang="en-GB" altLang="en-US" sz="2400">
                <a:latin typeface="Times New Roman" panose="02020603050405020304" pitchFamily="18" charset="0"/>
                <a:cs typeface="Times New Roman" panose="02020603050405020304" pitchFamily="18" charset="0"/>
              </a:rPr>
              <a:t>vấn đề </a:t>
            </a:r>
            <a:r>
              <a:rPr lang="vi-VN" altLang="en-US" sz="2400">
                <a:latin typeface="Times New Roman" panose="02020603050405020304" pitchFamily="18" charset="0"/>
                <a:cs typeface="Times New Roman" panose="02020603050405020304" pitchFamily="18" charset="0"/>
              </a:rPr>
              <a:t>về </a:t>
            </a:r>
            <a:r>
              <a:rPr lang="en-GB" altLang="en-US" sz="2400">
                <a:latin typeface="Times New Roman" panose="02020603050405020304" pitchFamily="18" charset="0"/>
                <a:cs typeface="Times New Roman" panose="02020603050405020304" pitchFamily="18" charset="0"/>
              </a:rPr>
              <a:t>vận động, liên hệ </a:t>
            </a:r>
            <a:endParaRPr lang="en-GB" altLang="en-US" sz="2400" dirty="0">
              <a:latin typeface="Times New Roman" panose="02020603050405020304" pitchFamily="18" charset="0"/>
              <a:cs typeface="Times New Roman" panose="02020603050405020304" pitchFamily="18" charset="0"/>
            </a:endParaRPr>
          </a:p>
        </p:txBody>
      </p:sp>
      <p:sp>
        <p:nvSpPr>
          <p:cNvPr id="20" name="Rounded Rectangle 19">
            <a:extLst>
              <a:ext uri="{FF2B5EF4-FFF2-40B4-BE49-F238E27FC236}">
                <a16:creationId xmlns:a16="http://schemas.microsoft.com/office/drawing/2014/main" id="{5F07E936-47AB-4436-A0F2-08CEA1C55C75}"/>
              </a:ext>
            </a:extLst>
          </p:cNvPr>
          <p:cNvSpPr/>
          <p:nvPr/>
        </p:nvSpPr>
        <p:spPr>
          <a:xfrm>
            <a:off x="6083301" y="4954588"/>
            <a:ext cx="4500563" cy="1903412"/>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a:latin typeface="Times New Roman" panose="02020603050405020304" pitchFamily="18" charset="0"/>
                <a:cs typeface="Times New Roman" panose="02020603050405020304" pitchFamily="18" charset="0"/>
              </a:rPr>
              <a:t>Phương pháp tư duy biện chứng trở thành công cụ hữu hiệu giúp con người nhận thức và cải tạo thế giới </a:t>
            </a:r>
            <a:endParaRPr lang="vi-VN" alt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7423CA-CC26-8545-E4C5-E464104191D4}"/>
              </a:ext>
            </a:extLst>
          </p:cNvPr>
          <p:cNvSpPr txBox="1"/>
          <p:nvPr/>
        </p:nvSpPr>
        <p:spPr>
          <a:xfrm>
            <a:off x="2121314" y="225723"/>
            <a:ext cx="7923971" cy="461665"/>
          </a:xfrm>
          <a:prstGeom prst="rect">
            <a:avLst/>
          </a:prstGeom>
          <a:noFill/>
        </p:spPr>
        <p:txBody>
          <a:bodyPr wrap="square">
            <a:spAutoFit/>
          </a:bodyPr>
          <a:lstStyle/>
          <a:p>
            <a:pPr algn="ctr" defTabSz="1244600">
              <a:defRPr/>
            </a:pPr>
            <a:r>
              <a:rPr lang="en-GB" altLang="en-US" sz="2400" b="1" i="1" dirty="0">
                <a:solidFill>
                  <a:srgbClr val="0070C0"/>
                </a:solidFill>
                <a:latin typeface="Times New Roman" panose="02020603050405020304" pitchFamily="18" charset="0"/>
                <a:cs typeface="Times New Roman" panose="02020603050405020304" pitchFamily="18" charset="0"/>
              </a:rPr>
              <a:t>3.1. </a:t>
            </a:r>
            <a:r>
              <a:rPr lang="en-GB" altLang="en-US" sz="2400" b="1" i="1" dirty="0" err="1">
                <a:solidFill>
                  <a:srgbClr val="0070C0"/>
                </a:solidFill>
                <a:latin typeface="Times New Roman" panose="02020603050405020304" pitchFamily="18" charset="0"/>
                <a:cs typeface="Times New Roman" panose="02020603050405020304" pitchFamily="18" charset="0"/>
              </a:rPr>
              <a:t>Khái</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niệm</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biện</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chứng</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và</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siêu</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hình</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trong</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lịch</a:t>
            </a:r>
            <a:r>
              <a:rPr lang="en-GB" altLang="en-US" sz="2400" b="1" i="1" dirty="0">
                <a:solidFill>
                  <a:srgbClr val="0070C0"/>
                </a:solidFill>
                <a:latin typeface="Times New Roman" panose="02020603050405020304" pitchFamily="18" charset="0"/>
                <a:cs typeface="Times New Roman" panose="02020603050405020304" pitchFamily="18" charset="0"/>
              </a:rPr>
              <a:t> </a:t>
            </a:r>
            <a:r>
              <a:rPr lang="en-GB" altLang="en-US" sz="2400" b="1" i="1" dirty="0" err="1">
                <a:solidFill>
                  <a:srgbClr val="0070C0"/>
                </a:solidFill>
                <a:latin typeface="Times New Roman" panose="02020603050405020304" pitchFamily="18" charset="0"/>
                <a:cs typeface="Times New Roman" panose="02020603050405020304" pitchFamily="18" charset="0"/>
              </a:rPr>
              <a:t>sử</a:t>
            </a:r>
            <a:endParaRPr lang="en-US" sz="2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ircle(in)">
                                      <p:cBhvr>
                                        <p:cTn id="32" dur="20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ircle(in)">
                                      <p:cBhvr>
                                        <p:cTn id="37" dur="20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circle(in)">
                                      <p:cBhvr>
                                        <p:cTn id="4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838E1347-22EA-B033-65AD-896D29653E5F}"/>
              </a:ext>
            </a:extLst>
          </p:cNvPr>
          <p:cNvSpPr>
            <a:spLocks noChangeArrowheads="1"/>
          </p:cNvSpPr>
          <p:nvPr/>
        </p:nvSpPr>
        <p:spPr bwMode="auto">
          <a:xfrm>
            <a:off x="1524000" y="1773238"/>
            <a:ext cx="914400" cy="4032250"/>
          </a:xfrm>
          <a:prstGeom prst="rect">
            <a:avLst/>
          </a:prstGeom>
          <a:solidFill>
            <a:srgbClr val="ADDFA5"/>
          </a:solidFill>
          <a:ln w="9525">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vi-VN" altLang="en-US" sz="2400" b="1">
              <a:latin typeface=".VnTimeH" panose="020B7200000000000000" pitchFamily="34" charset="0"/>
            </a:endParaRPr>
          </a:p>
        </p:txBody>
      </p:sp>
      <p:sp>
        <p:nvSpPr>
          <p:cNvPr id="20484" name="Rectangle 4">
            <a:extLst>
              <a:ext uri="{FF2B5EF4-FFF2-40B4-BE49-F238E27FC236}">
                <a16:creationId xmlns:a16="http://schemas.microsoft.com/office/drawing/2014/main" id="{0BC33ACE-1A14-1DA4-8A4F-F9BD62B3DEAD}"/>
              </a:ext>
            </a:extLst>
          </p:cNvPr>
          <p:cNvSpPr>
            <a:spLocks noChangeArrowheads="1"/>
          </p:cNvSpPr>
          <p:nvPr/>
        </p:nvSpPr>
        <p:spPr bwMode="auto">
          <a:xfrm>
            <a:off x="6858001" y="5181600"/>
            <a:ext cx="3529013" cy="914400"/>
          </a:xfrm>
          <a:prstGeom prst="rect">
            <a:avLst/>
          </a:prstGeom>
          <a:solidFill>
            <a:srgbClr val="ADDFA5"/>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PHÉP BIỆN CHỨNG CỔ ĐẠI</a:t>
            </a:r>
          </a:p>
          <a:p>
            <a:pPr algn="ctr" eaLnBrk="1" hangingPunct="1">
              <a:spcBef>
                <a:spcPct val="0"/>
              </a:spcBef>
              <a:buFontTx/>
              <a:buNone/>
            </a:pPr>
            <a:r>
              <a:rPr lang="en-US" altLang="en-US" sz="1800" b="1">
                <a:solidFill>
                  <a:srgbClr val="FF0000"/>
                </a:solidFill>
                <a:latin typeface="Times New Roman" panose="02020603050405020304" pitchFamily="18" charset="0"/>
              </a:rPr>
              <a:t>Trực quan, tự phát</a:t>
            </a:r>
          </a:p>
        </p:txBody>
      </p:sp>
      <p:sp>
        <p:nvSpPr>
          <p:cNvPr id="20485" name="Rectangle 5">
            <a:extLst>
              <a:ext uri="{FF2B5EF4-FFF2-40B4-BE49-F238E27FC236}">
                <a16:creationId xmlns:a16="http://schemas.microsoft.com/office/drawing/2014/main" id="{1664738C-D675-B6C3-23B2-8BCB2B4051F2}"/>
              </a:ext>
            </a:extLst>
          </p:cNvPr>
          <p:cNvSpPr>
            <a:spLocks noChangeArrowheads="1"/>
          </p:cNvSpPr>
          <p:nvPr/>
        </p:nvSpPr>
        <p:spPr bwMode="auto">
          <a:xfrm>
            <a:off x="6858000" y="3352800"/>
            <a:ext cx="3671888" cy="914400"/>
          </a:xfrm>
          <a:prstGeom prst="rect">
            <a:avLst/>
          </a:prstGeom>
          <a:solidFill>
            <a:srgbClr val="ADDFA5"/>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PHÉP BIỆN CHỨNG DUY TÂM</a:t>
            </a:r>
          </a:p>
          <a:p>
            <a:pPr algn="ct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THẾ GIỚI QUAN: DUY TÂM </a:t>
            </a:r>
          </a:p>
          <a:p>
            <a:pPr algn="ctr" eaLnBrk="1" hangingPunct="1">
              <a:spcBef>
                <a:spcPct val="0"/>
              </a:spcBef>
              <a:buFontTx/>
              <a:buNone/>
            </a:pPr>
            <a:r>
              <a:rPr lang="en-US" altLang="en-US" sz="1600" b="1">
                <a:solidFill>
                  <a:srgbClr val="FF0000"/>
                </a:solidFill>
                <a:latin typeface="Times New Roman" panose="02020603050405020304" pitchFamily="18" charset="0"/>
                <a:cs typeface="Times New Roman" panose="02020603050405020304" pitchFamily="18" charset="0"/>
              </a:rPr>
              <a:t>PHƯƠNG PHÁP LUẬN: BIỆN CHỨNG</a:t>
            </a:r>
          </a:p>
        </p:txBody>
      </p:sp>
      <p:sp>
        <p:nvSpPr>
          <p:cNvPr id="20486" name="Rectangle 6">
            <a:extLst>
              <a:ext uri="{FF2B5EF4-FFF2-40B4-BE49-F238E27FC236}">
                <a16:creationId xmlns:a16="http://schemas.microsoft.com/office/drawing/2014/main" id="{954C4FD7-2A0A-7B83-4AA3-2DBAF7150E8C}"/>
              </a:ext>
            </a:extLst>
          </p:cNvPr>
          <p:cNvSpPr>
            <a:spLocks noChangeArrowheads="1"/>
          </p:cNvSpPr>
          <p:nvPr/>
        </p:nvSpPr>
        <p:spPr bwMode="auto">
          <a:xfrm>
            <a:off x="6858000" y="1447800"/>
            <a:ext cx="3595688" cy="914400"/>
          </a:xfrm>
          <a:prstGeom prst="rect">
            <a:avLst/>
          </a:prstGeom>
          <a:solidFill>
            <a:srgbClr val="ADDFA5"/>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PHÉP BIỆN CHỨNG DUY VẬT</a:t>
            </a:r>
          </a:p>
          <a:p>
            <a:pPr algn="ctr" eaLnBrk="1" hangingPunct="1">
              <a:spcBef>
                <a:spcPct val="0"/>
              </a:spcBef>
              <a:buFontTx/>
              <a:buNone/>
            </a:pPr>
            <a:r>
              <a:rPr lang="en-US" altLang="en-US" sz="1600" b="1">
                <a:solidFill>
                  <a:srgbClr val="FF0000"/>
                </a:solidFill>
                <a:latin typeface="Times New Roman" panose="02020603050405020304" pitchFamily="18" charset="0"/>
                <a:cs typeface="Times New Roman" panose="02020603050405020304" pitchFamily="18" charset="0"/>
              </a:rPr>
              <a:t>THẾ GIỚI QUAN: DUY VẬT </a:t>
            </a:r>
          </a:p>
          <a:p>
            <a:pPr algn="ctr" eaLnBrk="1" hangingPunct="1">
              <a:spcBef>
                <a:spcPct val="0"/>
              </a:spcBef>
              <a:buFontTx/>
              <a:buNone/>
            </a:pPr>
            <a:r>
              <a:rPr lang="en-US" altLang="en-US" sz="1600" b="1">
                <a:solidFill>
                  <a:srgbClr val="FF0000"/>
                </a:solidFill>
                <a:latin typeface="Times New Roman" panose="02020603050405020304" pitchFamily="18" charset="0"/>
                <a:cs typeface="Times New Roman" panose="02020603050405020304" pitchFamily="18" charset="0"/>
              </a:rPr>
              <a:t>PHƯƠNG PHÁP LUẬN: BIỆN CHỨNG</a:t>
            </a:r>
          </a:p>
        </p:txBody>
      </p:sp>
      <p:sp>
        <p:nvSpPr>
          <p:cNvPr id="20487" name="Oval 7">
            <a:extLst>
              <a:ext uri="{FF2B5EF4-FFF2-40B4-BE49-F238E27FC236}">
                <a16:creationId xmlns:a16="http://schemas.microsoft.com/office/drawing/2014/main" id="{95666433-26A0-2315-AA7E-A789482D1280}"/>
              </a:ext>
            </a:extLst>
          </p:cNvPr>
          <p:cNvSpPr>
            <a:spLocks noChangeArrowheads="1"/>
          </p:cNvSpPr>
          <p:nvPr/>
        </p:nvSpPr>
        <p:spPr bwMode="auto">
          <a:xfrm>
            <a:off x="2927351" y="5086350"/>
            <a:ext cx="2881313" cy="1011238"/>
          </a:xfrm>
          <a:prstGeom prst="ellipse">
            <a:avLst/>
          </a:prstGeom>
          <a:solidFill>
            <a:srgbClr val="ADDFA5"/>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imes New Roman" panose="02020603050405020304" pitchFamily="18" charset="0"/>
                <a:cs typeface="Times New Roman" panose="02020603050405020304" pitchFamily="18" charset="0"/>
              </a:rPr>
              <a:t>Vũ trụ vận động</a:t>
            </a:r>
          </a:p>
          <a:p>
            <a:pPr algn="ctr" eaLnBrk="1" hangingPunct="1">
              <a:spcBef>
                <a:spcPct val="0"/>
              </a:spcBef>
              <a:buFontTx/>
              <a:buNone/>
            </a:pPr>
            <a:r>
              <a:rPr lang="en-US" altLang="en-US" sz="2400" b="1">
                <a:latin typeface="Times New Roman" panose="02020603050405020304" pitchFamily="18" charset="0"/>
                <a:cs typeface="Times New Roman" panose="02020603050405020304" pitchFamily="18" charset="0"/>
              </a:rPr>
              <a:t>Biến hóa</a:t>
            </a:r>
          </a:p>
        </p:txBody>
      </p:sp>
      <p:sp>
        <p:nvSpPr>
          <p:cNvPr id="20488" name="Oval 8">
            <a:extLst>
              <a:ext uri="{FF2B5EF4-FFF2-40B4-BE49-F238E27FC236}">
                <a16:creationId xmlns:a16="http://schemas.microsoft.com/office/drawing/2014/main" id="{E2F5EAE3-FC9E-613B-72F9-4C39054BD7F8}"/>
              </a:ext>
            </a:extLst>
          </p:cNvPr>
          <p:cNvSpPr>
            <a:spLocks noChangeArrowheads="1"/>
          </p:cNvSpPr>
          <p:nvPr/>
        </p:nvSpPr>
        <p:spPr bwMode="auto">
          <a:xfrm>
            <a:off x="3071813" y="3249614"/>
            <a:ext cx="2952750" cy="1495425"/>
          </a:xfrm>
          <a:prstGeom prst="ellipse">
            <a:avLst/>
          </a:prstGeom>
          <a:solidFill>
            <a:srgbClr val="ADDFA5"/>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imes New Roman" panose="02020603050405020304" pitchFamily="18" charset="0"/>
                <a:cs typeface="Times New Roman" panose="02020603050405020304" pitchFamily="18" charset="0"/>
              </a:rPr>
              <a:t>Biện chứng của </a:t>
            </a:r>
          </a:p>
          <a:p>
            <a:pPr algn="ctr" eaLnBrk="1" hangingPunct="1">
              <a:spcBef>
                <a:spcPct val="0"/>
              </a:spcBef>
              <a:buFontTx/>
              <a:buNone/>
            </a:pPr>
            <a:r>
              <a:rPr lang="en-US" altLang="en-US" sz="2400" b="1">
                <a:latin typeface="Times New Roman" panose="02020603050405020304" pitchFamily="18" charset="0"/>
                <a:cs typeface="Times New Roman" panose="02020603050405020304" pitchFamily="18" charset="0"/>
              </a:rPr>
              <a:t>ý niệm</a:t>
            </a:r>
            <a:r>
              <a:rPr lang="en-US" altLang="en-US" sz="2400" b="1">
                <a:latin typeface=".VnTime" panose="020B7200000000000000" pitchFamily="34" charset="0"/>
              </a:rPr>
              <a:t> </a:t>
            </a:r>
            <a:r>
              <a:rPr lang="en-US" altLang="en-US" sz="2400" b="1">
                <a:latin typeface=".VnTime" panose="020B7200000000000000" pitchFamily="34" charset="0"/>
                <a:sym typeface="Wingdings" panose="05000000000000000000" pitchFamily="2" charset="2"/>
              </a:rPr>
              <a:t></a:t>
            </a:r>
            <a:r>
              <a:rPr lang="en-US" altLang="en-US" sz="2400" b="1">
                <a:latin typeface=".VnTime" panose="020B7200000000000000" pitchFamily="34" charset="0"/>
              </a:rPr>
              <a:t> biện chứng</a:t>
            </a:r>
          </a:p>
          <a:p>
            <a:pPr algn="ctr" eaLnBrk="1" hangingPunct="1">
              <a:spcBef>
                <a:spcPct val="0"/>
              </a:spcBef>
              <a:buFontTx/>
              <a:buNone/>
            </a:pPr>
            <a:r>
              <a:rPr lang="en-US" altLang="en-US" sz="2400" b="1">
                <a:latin typeface="Times New Roman" panose="02020603050405020304" pitchFamily="18" charset="0"/>
                <a:cs typeface="Times New Roman" panose="02020603050405020304" pitchFamily="18" charset="0"/>
              </a:rPr>
              <a:t> của sự vật</a:t>
            </a:r>
            <a:endParaRPr lang="en-US" altLang="en-US" sz="2400" b="1">
              <a:latin typeface=".VnTime" panose="020B7200000000000000" pitchFamily="34" charset="0"/>
            </a:endParaRPr>
          </a:p>
        </p:txBody>
      </p:sp>
      <p:sp>
        <p:nvSpPr>
          <p:cNvPr id="20489" name="Oval 9">
            <a:extLst>
              <a:ext uri="{FF2B5EF4-FFF2-40B4-BE49-F238E27FC236}">
                <a16:creationId xmlns:a16="http://schemas.microsoft.com/office/drawing/2014/main" id="{16C9E2A2-E9DC-AFB8-633F-C34CB2E34A0D}"/>
              </a:ext>
            </a:extLst>
          </p:cNvPr>
          <p:cNvSpPr>
            <a:spLocks noChangeArrowheads="1"/>
          </p:cNvSpPr>
          <p:nvPr/>
        </p:nvSpPr>
        <p:spPr bwMode="auto">
          <a:xfrm>
            <a:off x="3000376" y="1143000"/>
            <a:ext cx="3097213" cy="1874838"/>
          </a:xfrm>
          <a:prstGeom prst="ellipse">
            <a:avLst/>
          </a:prstGeom>
          <a:solidFill>
            <a:srgbClr val="ADDFA5"/>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600" b="1">
                <a:latin typeface="Times New Roman" panose="02020603050405020304" pitchFamily="18" charset="0"/>
                <a:cs typeface="Times New Roman" panose="02020603050405020304" pitchFamily="18" charset="0"/>
              </a:rPr>
              <a:t>Là học thuyết về</a:t>
            </a:r>
          </a:p>
          <a:p>
            <a:pPr algn="ctr" eaLnBrk="1" hangingPunct="1">
              <a:spcBef>
                <a:spcPct val="0"/>
              </a:spcBef>
              <a:buFontTx/>
              <a:buNone/>
            </a:pPr>
            <a:r>
              <a:rPr lang="en-US" altLang="en-US" sz="2600" b="1">
                <a:latin typeface="Times New Roman" panose="02020603050405020304" pitchFamily="18" charset="0"/>
                <a:cs typeface="Times New Roman" panose="02020603050405020304" pitchFamily="18" charset="0"/>
              </a:rPr>
              <a:t>Mối liên hệ phổ biến </a:t>
            </a:r>
          </a:p>
          <a:p>
            <a:pPr algn="ctr" eaLnBrk="1" hangingPunct="1">
              <a:spcBef>
                <a:spcPct val="0"/>
              </a:spcBef>
              <a:buFontTx/>
              <a:buNone/>
            </a:pPr>
            <a:r>
              <a:rPr lang="en-US" altLang="en-US" sz="2600" b="1">
                <a:latin typeface="Times New Roman" panose="02020603050405020304" pitchFamily="18" charset="0"/>
                <a:cs typeface="Times New Roman" panose="02020603050405020304" pitchFamily="18" charset="0"/>
              </a:rPr>
              <a:t>và phát triển</a:t>
            </a:r>
          </a:p>
        </p:txBody>
      </p:sp>
      <p:sp>
        <p:nvSpPr>
          <p:cNvPr id="30729" name="Text Box 10">
            <a:extLst>
              <a:ext uri="{FF2B5EF4-FFF2-40B4-BE49-F238E27FC236}">
                <a16:creationId xmlns:a16="http://schemas.microsoft.com/office/drawing/2014/main" id="{B7953860-50FA-1DA0-89EF-858F9EF150BD}"/>
              </a:ext>
            </a:extLst>
          </p:cNvPr>
          <p:cNvSpPr txBox="1">
            <a:spLocks noChangeArrowheads="1"/>
          </p:cNvSpPr>
          <p:nvPr/>
        </p:nvSpPr>
        <p:spPr bwMode="auto">
          <a:xfrm rot="10800000">
            <a:off x="1737719" y="1565275"/>
            <a:ext cx="61555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chemeClr val="bg1"/>
                </a:solidFill>
                <a:latin typeface=".VnTimeH" panose="020B7200000000000000" pitchFamily="34" charset="0"/>
              </a:rPr>
              <a:t> </a:t>
            </a:r>
            <a:r>
              <a:rPr lang="en-US" altLang="en-US" sz="2800" b="1">
                <a:solidFill>
                  <a:schemeClr val="bg1"/>
                </a:solidFill>
                <a:latin typeface=".VnTimeH" panose="020B7200000000000000" pitchFamily="34" charset="0"/>
              </a:rPr>
              <a:t>   </a:t>
            </a:r>
            <a:r>
              <a:rPr lang="en-US" altLang="en-US" sz="2800" b="1">
                <a:solidFill>
                  <a:schemeClr val="bg1"/>
                </a:solidFill>
                <a:latin typeface="Times New Roman" panose="02020603050405020304" pitchFamily="18" charset="0"/>
                <a:cs typeface="Times New Roman" panose="02020603050405020304" pitchFamily="18" charset="0"/>
              </a:rPr>
              <a:t>PHÉP BIỆN CHỨNG</a:t>
            </a:r>
            <a:endParaRPr lang="en-US" altLang="en-US" sz="2800" b="1">
              <a:solidFill>
                <a:schemeClr val="bg1"/>
              </a:solidFill>
              <a:latin typeface=".VnTimeH" panose="020B7200000000000000" pitchFamily="34" charset="0"/>
            </a:endParaRPr>
          </a:p>
        </p:txBody>
      </p:sp>
      <p:sp>
        <p:nvSpPr>
          <p:cNvPr id="30730" name="Line 11">
            <a:extLst>
              <a:ext uri="{FF2B5EF4-FFF2-40B4-BE49-F238E27FC236}">
                <a16:creationId xmlns:a16="http://schemas.microsoft.com/office/drawing/2014/main" id="{2FFBE789-770E-03E6-91C6-F8FCD14AC5B5}"/>
              </a:ext>
            </a:extLst>
          </p:cNvPr>
          <p:cNvSpPr>
            <a:spLocks noChangeShapeType="1"/>
          </p:cNvSpPr>
          <p:nvPr/>
        </p:nvSpPr>
        <p:spPr bwMode="auto">
          <a:xfrm flipV="1">
            <a:off x="2424113" y="2205039"/>
            <a:ext cx="0" cy="71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2">
            <a:extLst>
              <a:ext uri="{FF2B5EF4-FFF2-40B4-BE49-F238E27FC236}">
                <a16:creationId xmlns:a16="http://schemas.microsoft.com/office/drawing/2014/main" id="{377D2845-7D1E-6F5D-CE16-697565CC5BDC}"/>
              </a:ext>
            </a:extLst>
          </p:cNvPr>
          <p:cNvSpPr>
            <a:spLocks noChangeShapeType="1"/>
          </p:cNvSpPr>
          <p:nvPr/>
        </p:nvSpPr>
        <p:spPr bwMode="auto">
          <a:xfrm>
            <a:off x="2424113" y="2060575"/>
            <a:ext cx="5762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Line 13">
            <a:extLst>
              <a:ext uri="{FF2B5EF4-FFF2-40B4-BE49-F238E27FC236}">
                <a16:creationId xmlns:a16="http://schemas.microsoft.com/office/drawing/2014/main" id="{AE8B4B36-60D2-AD17-AED6-2A9BBBA68D2A}"/>
              </a:ext>
            </a:extLst>
          </p:cNvPr>
          <p:cNvSpPr>
            <a:spLocks noChangeShapeType="1"/>
          </p:cNvSpPr>
          <p:nvPr/>
        </p:nvSpPr>
        <p:spPr bwMode="auto">
          <a:xfrm>
            <a:off x="2424113" y="3952875"/>
            <a:ext cx="647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0" name="Line 14">
            <a:extLst>
              <a:ext uri="{FF2B5EF4-FFF2-40B4-BE49-F238E27FC236}">
                <a16:creationId xmlns:a16="http://schemas.microsoft.com/office/drawing/2014/main" id="{317E4B7A-9C2C-40FF-84F9-2C32CB5CED01}"/>
              </a:ext>
            </a:extLst>
          </p:cNvPr>
          <p:cNvSpPr>
            <a:spLocks noChangeShapeType="1"/>
          </p:cNvSpPr>
          <p:nvPr/>
        </p:nvSpPr>
        <p:spPr bwMode="auto">
          <a:xfrm>
            <a:off x="2424114" y="5589588"/>
            <a:ext cx="5032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1" name="Line 15">
            <a:extLst>
              <a:ext uri="{FF2B5EF4-FFF2-40B4-BE49-F238E27FC236}">
                <a16:creationId xmlns:a16="http://schemas.microsoft.com/office/drawing/2014/main" id="{7C119D17-F273-825E-82A5-034049084DAD}"/>
              </a:ext>
            </a:extLst>
          </p:cNvPr>
          <p:cNvSpPr>
            <a:spLocks noChangeShapeType="1"/>
          </p:cNvSpPr>
          <p:nvPr/>
        </p:nvSpPr>
        <p:spPr bwMode="auto">
          <a:xfrm>
            <a:off x="6096001" y="2133600"/>
            <a:ext cx="72072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2" name="Line 16">
            <a:extLst>
              <a:ext uri="{FF2B5EF4-FFF2-40B4-BE49-F238E27FC236}">
                <a16:creationId xmlns:a16="http://schemas.microsoft.com/office/drawing/2014/main" id="{FC2AFF09-5CD9-D991-0FC4-0618F2200DCA}"/>
              </a:ext>
            </a:extLst>
          </p:cNvPr>
          <p:cNvSpPr>
            <a:spLocks noChangeShapeType="1"/>
          </p:cNvSpPr>
          <p:nvPr/>
        </p:nvSpPr>
        <p:spPr bwMode="auto">
          <a:xfrm>
            <a:off x="6024564" y="3933825"/>
            <a:ext cx="9350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3" name="Line 17">
            <a:extLst>
              <a:ext uri="{FF2B5EF4-FFF2-40B4-BE49-F238E27FC236}">
                <a16:creationId xmlns:a16="http://schemas.microsoft.com/office/drawing/2014/main" id="{602D2ED1-943F-56E9-550E-EE774D072955}"/>
              </a:ext>
            </a:extLst>
          </p:cNvPr>
          <p:cNvSpPr>
            <a:spLocks noChangeShapeType="1"/>
          </p:cNvSpPr>
          <p:nvPr/>
        </p:nvSpPr>
        <p:spPr bwMode="auto">
          <a:xfrm>
            <a:off x="5808663" y="5661025"/>
            <a:ext cx="10795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8" name="Line 18">
            <a:extLst>
              <a:ext uri="{FF2B5EF4-FFF2-40B4-BE49-F238E27FC236}">
                <a16:creationId xmlns:a16="http://schemas.microsoft.com/office/drawing/2014/main" id="{3994252F-E566-311E-F268-77E91154D252}"/>
              </a:ext>
            </a:extLst>
          </p:cNvPr>
          <p:cNvSpPr>
            <a:spLocks noChangeShapeType="1"/>
          </p:cNvSpPr>
          <p:nvPr/>
        </p:nvSpPr>
        <p:spPr bwMode="auto">
          <a:xfrm flipV="1">
            <a:off x="8759825" y="4292600"/>
            <a:ext cx="0" cy="865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9" name="Line 19">
            <a:extLst>
              <a:ext uri="{FF2B5EF4-FFF2-40B4-BE49-F238E27FC236}">
                <a16:creationId xmlns:a16="http://schemas.microsoft.com/office/drawing/2014/main" id="{5D475054-6A5C-4FED-B2C8-4278FD111A05}"/>
              </a:ext>
            </a:extLst>
          </p:cNvPr>
          <p:cNvSpPr>
            <a:spLocks noChangeShapeType="1"/>
          </p:cNvSpPr>
          <p:nvPr/>
        </p:nvSpPr>
        <p:spPr bwMode="auto">
          <a:xfrm flipV="1">
            <a:off x="8688388" y="2420939"/>
            <a:ext cx="0" cy="9366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 name="Group 20">
            <a:extLst>
              <a:ext uri="{FF2B5EF4-FFF2-40B4-BE49-F238E27FC236}">
                <a16:creationId xmlns:a16="http://schemas.microsoft.com/office/drawing/2014/main" id="{F55584FB-C52D-D775-4589-4496BF6D6C25}"/>
              </a:ext>
            </a:extLst>
          </p:cNvPr>
          <p:cNvGrpSpPr>
            <a:grpSpLocks/>
          </p:cNvGrpSpPr>
          <p:nvPr/>
        </p:nvGrpSpPr>
        <p:grpSpPr bwMode="auto">
          <a:xfrm>
            <a:off x="1562100" y="-1588"/>
            <a:ext cx="9005888" cy="1066801"/>
            <a:chOff x="212476" y="1502279"/>
            <a:chExt cx="5840730" cy="797040"/>
          </a:xfrm>
        </p:grpSpPr>
        <p:sp>
          <p:nvSpPr>
            <p:cNvPr id="22" name="Rounded Rectangle 21">
              <a:extLst>
                <a:ext uri="{FF2B5EF4-FFF2-40B4-BE49-F238E27FC236}">
                  <a16:creationId xmlns:a16="http://schemas.microsoft.com/office/drawing/2014/main" id="{C7CD22A2-5D1C-4D28-BB90-076A4C128084}"/>
                </a:ext>
              </a:extLst>
            </p:cNvPr>
            <p:cNvSpPr/>
            <p:nvPr/>
          </p:nvSpPr>
          <p:spPr>
            <a:xfrm>
              <a:off x="212476" y="1502279"/>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6FAE3B36-3AB9-4AA5-93DA-2A432AAE1466}"/>
                </a:ext>
              </a:extLst>
            </p:cNvPr>
            <p:cNvSpPr/>
            <p:nvPr/>
          </p:nvSpPr>
          <p:spPr>
            <a:xfrm>
              <a:off x="251600" y="1541420"/>
              <a:ext cx="5762483" cy="718759"/>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defTabSz="1244600">
                <a:lnSpc>
                  <a:spcPct val="90000"/>
                </a:lnSpc>
                <a:spcAft>
                  <a:spcPct val="35000"/>
                </a:spcAft>
                <a:defRPr/>
              </a:pPr>
              <a:r>
                <a:rPr lang="en-GB" altLang="en-US" sz="3200" b="1" i="1">
                  <a:solidFill>
                    <a:schemeClr val="tx1"/>
                  </a:solidFill>
                  <a:latin typeface="Times New Roman" panose="02020603050405020304" pitchFamily="18" charset="0"/>
                  <a:cs typeface="Times New Roman" panose="02020603050405020304" pitchFamily="18" charset="0"/>
                </a:rPr>
                <a:t>3.2. Các hình thức của phép biện chứng </a:t>
              </a:r>
            </a:p>
            <a:p>
              <a:pPr algn="ctr" defTabSz="1244600">
                <a:lnSpc>
                  <a:spcPct val="90000"/>
                </a:lnSpc>
                <a:spcAft>
                  <a:spcPct val="35000"/>
                </a:spcAft>
                <a:defRPr/>
              </a:pPr>
              <a:r>
                <a:rPr lang="en-GB" altLang="en-US" sz="3200" b="1" i="1">
                  <a:solidFill>
                    <a:schemeClr val="tx1"/>
                  </a:solidFill>
                  <a:latin typeface="Times New Roman" panose="02020603050405020304" pitchFamily="18" charset="0"/>
                  <a:cs typeface="Times New Roman" panose="02020603050405020304" pitchFamily="18" charset="0"/>
                </a:rPr>
                <a:t>trong lịch sử</a:t>
              </a:r>
              <a:endParaRPr lang="en-US" sz="320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circle(in)">
                                      <p:cBhvr>
                                        <p:cTn id="12" dur="20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29710"/>
                                        </p:tgtEl>
                                        <p:attrNameLst>
                                          <p:attrName>style.visibility</p:attrName>
                                        </p:attrNameLst>
                                      </p:cBhvr>
                                      <p:to>
                                        <p:strVal val="visible"/>
                                      </p:to>
                                    </p:set>
                                    <p:animEffect transition="in" filter="circle(in)">
                                      <p:cBhvr>
                                        <p:cTn id="17" dur="2000"/>
                                        <p:tgtEl>
                                          <p:spTgt spid="29710"/>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0487"/>
                                        </p:tgtEl>
                                        <p:attrNameLst>
                                          <p:attrName>style.visibility</p:attrName>
                                        </p:attrNameLst>
                                      </p:cBhvr>
                                      <p:to>
                                        <p:strVal val="visible"/>
                                      </p:to>
                                    </p:set>
                                    <p:animEffect transition="in" filter="circle(in)">
                                      <p:cBhvr>
                                        <p:cTn id="20" dur="2000"/>
                                        <p:tgtEl>
                                          <p:spTgt spid="204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29713"/>
                                        </p:tgtEl>
                                        <p:attrNameLst>
                                          <p:attrName>style.visibility</p:attrName>
                                        </p:attrNameLst>
                                      </p:cBhvr>
                                      <p:to>
                                        <p:strVal val="visible"/>
                                      </p:to>
                                    </p:set>
                                    <p:animEffect transition="in" filter="circle(in)">
                                      <p:cBhvr>
                                        <p:cTn id="25" dur="2000"/>
                                        <p:tgtEl>
                                          <p:spTgt spid="29713"/>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0484"/>
                                        </p:tgtEl>
                                        <p:attrNameLst>
                                          <p:attrName>style.visibility</p:attrName>
                                        </p:attrNameLst>
                                      </p:cBhvr>
                                      <p:to>
                                        <p:strVal val="visible"/>
                                      </p:to>
                                    </p:set>
                                    <p:animEffect transition="in" filter="circle(in)">
                                      <p:cBhvr>
                                        <p:cTn id="28" dur="2000"/>
                                        <p:tgtEl>
                                          <p:spTgt spid="2048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nodeType="clickEffect">
                                  <p:stCondLst>
                                    <p:cond delay="0"/>
                                  </p:stCondLst>
                                  <p:childTnLst>
                                    <p:set>
                                      <p:cBhvr>
                                        <p:cTn id="32" dur="1" fill="hold">
                                          <p:stCondLst>
                                            <p:cond delay="0"/>
                                          </p:stCondLst>
                                        </p:cTn>
                                        <p:tgtEl>
                                          <p:spTgt spid="29709"/>
                                        </p:tgtEl>
                                        <p:attrNameLst>
                                          <p:attrName>style.visibility</p:attrName>
                                        </p:attrNameLst>
                                      </p:cBhvr>
                                      <p:to>
                                        <p:strVal val="visible"/>
                                      </p:to>
                                    </p:set>
                                    <p:animEffect transition="in" filter="circle(in)">
                                      <p:cBhvr>
                                        <p:cTn id="33" dur="2000"/>
                                        <p:tgtEl>
                                          <p:spTgt spid="29709"/>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0488"/>
                                        </p:tgtEl>
                                        <p:attrNameLst>
                                          <p:attrName>style.visibility</p:attrName>
                                        </p:attrNameLst>
                                      </p:cBhvr>
                                      <p:to>
                                        <p:strVal val="visible"/>
                                      </p:to>
                                    </p:set>
                                    <p:animEffect transition="in" filter="circle(in)">
                                      <p:cBhvr>
                                        <p:cTn id="36" dur="2000"/>
                                        <p:tgtEl>
                                          <p:spTgt spid="2048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29712"/>
                                        </p:tgtEl>
                                        <p:attrNameLst>
                                          <p:attrName>style.visibility</p:attrName>
                                        </p:attrNameLst>
                                      </p:cBhvr>
                                      <p:to>
                                        <p:strVal val="visible"/>
                                      </p:to>
                                    </p:set>
                                    <p:animEffect transition="in" filter="barn(inVertical)">
                                      <p:cBhvr>
                                        <p:cTn id="41" dur="500"/>
                                        <p:tgtEl>
                                          <p:spTgt spid="29712"/>
                                        </p:tgtEl>
                                      </p:cBhvr>
                                    </p:animEffect>
                                  </p:childTnLst>
                                </p:cTn>
                              </p:par>
                              <p:par>
                                <p:cTn id="42" presetID="16" presetClass="entr" presetSubtype="21" fill="hold" nodeType="withEffect">
                                  <p:stCondLst>
                                    <p:cond delay="0"/>
                                  </p:stCondLst>
                                  <p:childTnLst>
                                    <p:set>
                                      <p:cBhvr>
                                        <p:cTn id="43" dur="1" fill="hold">
                                          <p:stCondLst>
                                            <p:cond delay="0"/>
                                          </p:stCondLst>
                                        </p:cTn>
                                        <p:tgtEl>
                                          <p:spTgt spid="20498"/>
                                        </p:tgtEl>
                                        <p:attrNameLst>
                                          <p:attrName>style.visibility</p:attrName>
                                        </p:attrNameLst>
                                      </p:cBhvr>
                                      <p:to>
                                        <p:strVal val="visible"/>
                                      </p:to>
                                    </p:set>
                                    <p:animEffect transition="in" filter="barn(inVertical)">
                                      <p:cBhvr>
                                        <p:cTn id="44" dur="500"/>
                                        <p:tgtEl>
                                          <p:spTgt spid="204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0485"/>
                                        </p:tgtEl>
                                        <p:attrNameLst>
                                          <p:attrName>style.visibility</p:attrName>
                                        </p:attrNameLst>
                                      </p:cBhvr>
                                      <p:to>
                                        <p:strVal val="visible"/>
                                      </p:to>
                                    </p:set>
                                    <p:animEffect transition="in" filter="circle(in)">
                                      <p:cBhvr>
                                        <p:cTn id="49" dur="2000"/>
                                        <p:tgtEl>
                                          <p:spTgt spid="2048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6" presetClass="entr" presetSubtype="16" fill="hold" nodeType="clickEffect">
                                  <p:stCondLst>
                                    <p:cond delay="0"/>
                                  </p:stCondLst>
                                  <p:childTnLst>
                                    <p:set>
                                      <p:cBhvr>
                                        <p:cTn id="53" dur="1" fill="hold">
                                          <p:stCondLst>
                                            <p:cond delay="0"/>
                                          </p:stCondLst>
                                        </p:cTn>
                                        <p:tgtEl>
                                          <p:spTgt spid="29708"/>
                                        </p:tgtEl>
                                        <p:attrNameLst>
                                          <p:attrName>style.visibility</p:attrName>
                                        </p:attrNameLst>
                                      </p:cBhvr>
                                      <p:to>
                                        <p:strVal val="visible"/>
                                      </p:to>
                                    </p:set>
                                    <p:animEffect transition="in" filter="circle(in)">
                                      <p:cBhvr>
                                        <p:cTn id="54" dur="2000"/>
                                        <p:tgtEl>
                                          <p:spTgt spid="29708"/>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20489"/>
                                        </p:tgtEl>
                                        <p:attrNameLst>
                                          <p:attrName>style.visibility</p:attrName>
                                        </p:attrNameLst>
                                      </p:cBhvr>
                                      <p:to>
                                        <p:strVal val="visible"/>
                                      </p:to>
                                    </p:set>
                                    <p:animEffect transition="in" filter="circle(in)">
                                      <p:cBhvr>
                                        <p:cTn id="57" dur="2000"/>
                                        <p:tgtEl>
                                          <p:spTgt spid="204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21" fill="hold" nodeType="clickEffect">
                                  <p:stCondLst>
                                    <p:cond delay="0"/>
                                  </p:stCondLst>
                                  <p:childTnLst>
                                    <p:set>
                                      <p:cBhvr>
                                        <p:cTn id="61" dur="1" fill="hold">
                                          <p:stCondLst>
                                            <p:cond delay="0"/>
                                          </p:stCondLst>
                                        </p:cTn>
                                        <p:tgtEl>
                                          <p:spTgt spid="29711"/>
                                        </p:tgtEl>
                                        <p:attrNameLst>
                                          <p:attrName>style.visibility</p:attrName>
                                        </p:attrNameLst>
                                      </p:cBhvr>
                                      <p:to>
                                        <p:strVal val="visible"/>
                                      </p:to>
                                    </p:set>
                                    <p:animEffect transition="in" filter="barn(inVertical)">
                                      <p:cBhvr>
                                        <p:cTn id="62" dur="500"/>
                                        <p:tgtEl>
                                          <p:spTgt spid="29711"/>
                                        </p:tgtEl>
                                      </p:cBhvr>
                                    </p:animEffect>
                                  </p:childTnLst>
                                </p:cTn>
                              </p:par>
                              <p:par>
                                <p:cTn id="63" presetID="16" presetClass="entr" presetSubtype="21" fill="hold" nodeType="withEffect">
                                  <p:stCondLst>
                                    <p:cond delay="0"/>
                                  </p:stCondLst>
                                  <p:childTnLst>
                                    <p:set>
                                      <p:cBhvr>
                                        <p:cTn id="64" dur="1" fill="hold">
                                          <p:stCondLst>
                                            <p:cond delay="0"/>
                                          </p:stCondLst>
                                        </p:cTn>
                                        <p:tgtEl>
                                          <p:spTgt spid="20499"/>
                                        </p:tgtEl>
                                        <p:attrNameLst>
                                          <p:attrName>style.visibility</p:attrName>
                                        </p:attrNameLst>
                                      </p:cBhvr>
                                      <p:to>
                                        <p:strVal val="visible"/>
                                      </p:to>
                                    </p:set>
                                    <p:animEffect transition="in" filter="barn(inVertical)">
                                      <p:cBhvr>
                                        <p:cTn id="65" dur="500"/>
                                        <p:tgtEl>
                                          <p:spTgt spid="2049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20486"/>
                                        </p:tgtEl>
                                        <p:attrNameLst>
                                          <p:attrName>style.visibility</p:attrName>
                                        </p:attrNameLst>
                                      </p:cBhvr>
                                      <p:to>
                                        <p:strVal val="visible"/>
                                      </p:to>
                                    </p:set>
                                    <p:animEffect transition="in" filter="circle(in)">
                                      <p:cBhvr>
                                        <p:cTn id="70" dur="20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P spid="20484" grpId="0" animBg="1"/>
      <p:bldP spid="20485" grpId="0" animBg="1"/>
      <p:bldP spid="20486" grpId="0" animBg="1"/>
      <p:bldP spid="20487" grpId="0" animBg="1"/>
      <p:bldP spid="20488" grpId="0" animBg="1"/>
      <p:bldP spid="204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WordArt 4">
            <a:extLst>
              <a:ext uri="{FF2B5EF4-FFF2-40B4-BE49-F238E27FC236}">
                <a16:creationId xmlns:a16="http://schemas.microsoft.com/office/drawing/2014/main" id="{8177209B-9DA5-C0C5-6ADA-5F46B5CE4DEC}"/>
              </a:ext>
            </a:extLst>
          </p:cNvPr>
          <p:cNvSpPr>
            <a:spLocks noChangeArrowheads="1" noChangeShapeType="1" noTextEdit="1"/>
          </p:cNvSpPr>
          <p:nvPr/>
        </p:nvSpPr>
        <p:spPr bwMode="auto">
          <a:xfrm>
            <a:off x="1752600" y="1295400"/>
            <a:ext cx="8777288" cy="946150"/>
          </a:xfrm>
          <a:prstGeom prst="rect">
            <a:avLst/>
          </a:prstGeom>
        </p:spPr>
        <p:txBody>
          <a:bodyPr wrap="none" fromWordArt="1">
            <a:prstTxWarp prst="textPlain">
              <a:avLst>
                <a:gd name="adj" fmla="val 50000"/>
              </a:avLst>
            </a:prstTxWarp>
          </a:bodyPr>
          <a:lstStyle/>
          <a:p>
            <a:r>
              <a:rPr lang="vi-VN"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rPr>
              <a:t>I. TRIẾT HỌC VÀ VẤN ĐỀ CƠ BẢN CỦA TRIẾT HỌC</a:t>
            </a:r>
            <a:endParaRPr lang="en-US"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endParaRPr>
          </a:p>
        </p:txBody>
      </p:sp>
      <p:sp>
        <p:nvSpPr>
          <p:cNvPr id="124933" name="AutoShape 5">
            <a:extLst>
              <a:ext uri="{FF2B5EF4-FFF2-40B4-BE49-F238E27FC236}">
                <a16:creationId xmlns:a16="http://schemas.microsoft.com/office/drawing/2014/main" id="{D2936FBB-DA26-1519-A587-8BDA831EC087}"/>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1800">
              <a:latin typeface="Arial" panose="020B0604020202020204" pitchFamily="34" charset="0"/>
            </a:endParaRPr>
          </a:p>
        </p:txBody>
      </p:sp>
      <p:grpSp>
        <p:nvGrpSpPr>
          <p:cNvPr id="9220" name="Group 6">
            <a:extLst>
              <a:ext uri="{FF2B5EF4-FFF2-40B4-BE49-F238E27FC236}">
                <a16:creationId xmlns:a16="http://schemas.microsoft.com/office/drawing/2014/main" id="{64A19440-5C93-2674-BCAE-5E0832DC6B63}"/>
              </a:ext>
            </a:extLst>
          </p:cNvPr>
          <p:cNvGrpSpPr>
            <a:grpSpLocks/>
          </p:cNvGrpSpPr>
          <p:nvPr/>
        </p:nvGrpSpPr>
        <p:grpSpPr bwMode="auto">
          <a:xfrm>
            <a:off x="3200401" y="4038601"/>
            <a:ext cx="4791075" cy="2087563"/>
            <a:chOff x="453" y="2704"/>
            <a:chExt cx="2222" cy="1043"/>
          </a:xfrm>
        </p:grpSpPr>
        <p:pic>
          <p:nvPicPr>
            <p:cNvPr id="9221" name="Picture 7" descr="花">
              <a:extLst>
                <a:ext uri="{FF2B5EF4-FFF2-40B4-BE49-F238E27FC236}">
                  <a16:creationId xmlns:a16="http://schemas.microsoft.com/office/drawing/2014/main" id="{7EB8603B-3875-D778-2485-BA6AA1826B8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8" descr="feather_writes">
              <a:extLst>
                <a:ext uri="{FF2B5EF4-FFF2-40B4-BE49-F238E27FC236}">
                  <a16:creationId xmlns:a16="http://schemas.microsoft.com/office/drawing/2014/main" id="{79E12F17-D61D-5E46-05DC-037FA8CEB5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9" descr="Candle-04-june">
              <a:extLst>
                <a:ext uri="{FF2B5EF4-FFF2-40B4-BE49-F238E27FC236}">
                  <a16:creationId xmlns:a16="http://schemas.microsoft.com/office/drawing/2014/main" id="{887FBFE6-64F1-C9B4-7F88-C08F77A8BB7A}"/>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Arc 10">
              <a:extLst>
                <a:ext uri="{FF2B5EF4-FFF2-40B4-BE49-F238E27FC236}">
                  <a16:creationId xmlns:a16="http://schemas.microsoft.com/office/drawing/2014/main" id="{B23CABE6-C1C0-A69B-6BAD-A655100C76A1}"/>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DD070E-C8C9-5B10-8A7F-CE4D6B7D6FFD}"/>
              </a:ext>
            </a:extLst>
          </p:cNvPr>
          <p:cNvSpPr>
            <a:spLocks noGrp="1"/>
          </p:cNvSpPr>
          <p:nvPr>
            <p:ph type="title"/>
          </p:nvPr>
        </p:nvSpPr>
        <p:spPr>
          <a:xfrm>
            <a:off x="212034" y="654286"/>
            <a:ext cx="10800523" cy="1288954"/>
          </a:xfrm>
          <a:solidFill>
            <a:schemeClr val="accent1">
              <a:lumMod val="75000"/>
            </a:schemeClr>
          </a:solidFill>
        </p:spPr>
        <p:txBody>
          <a:bodyPr rtlCol="0">
            <a:normAutofit/>
          </a:bodyPr>
          <a:lstStyle/>
          <a:p>
            <a:pPr>
              <a:defRPr/>
            </a:pPr>
            <a:r>
              <a:rPr lang="en-US" sz="2800" dirty="0">
                <a:latin typeface="Times New Roman" pitchFamily="18" charset="0"/>
                <a:cs typeface="Times New Roman" pitchFamily="18" charset="0"/>
              </a:rPr>
              <a:t>1</a:t>
            </a:r>
            <a:r>
              <a:rPr lang="vi-VN" sz="2800" dirty="0">
                <a:latin typeface="Times New Roman" pitchFamily="18" charset="0"/>
                <a:cs typeface="Times New Roman" pitchFamily="18" charset="0"/>
              </a:rPr>
              <a:t>. </a:t>
            </a:r>
            <a:r>
              <a:rPr lang="vi-VN" sz="2800" dirty="0"/>
              <a:t>SỰ RA ĐỜI VÀ PHÁT TRIỂN CỦA TRIẾT HỌC MÁC - LÊNIN</a:t>
            </a:r>
            <a:br>
              <a:rPr lang="vi-VN" sz="2800" dirty="0"/>
            </a:br>
            <a:endParaRPr lang="vi-VN" sz="2800" dirty="0">
              <a:latin typeface="Times New Roman" pitchFamily="18" charset="0"/>
              <a:cs typeface="Times New Roman" pitchFamily="18" charset="0"/>
            </a:endParaRPr>
          </a:p>
        </p:txBody>
      </p:sp>
      <p:sp>
        <p:nvSpPr>
          <p:cNvPr id="19" name="TextBox 18">
            <a:extLst>
              <a:ext uri="{FF2B5EF4-FFF2-40B4-BE49-F238E27FC236}">
                <a16:creationId xmlns:a16="http://schemas.microsoft.com/office/drawing/2014/main" id="{A52F47AB-D22E-F953-07E8-1BE6CEF80430}"/>
              </a:ext>
            </a:extLst>
          </p:cNvPr>
          <p:cNvSpPr txBox="1"/>
          <p:nvPr/>
        </p:nvSpPr>
        <p:spPr>
          <a:xfrm>
            <a:off x="-91937" y="2032692"/>
            <a:ext cx="7337562" cy="369332"/>
          </a:xfrm>
          <a:prstGeom prst="rect">
            <a:avLst/>
          </a:prstGeom>
          <a:noFill/>
        </p:spPr>
        <p:txBody>
          <a:bodyPr wrap="square">
            <a:spAutoFit/>
          </a:bodyPr>
          <a:lstStyle/>
          <a:p>
            <a:pPr algn="ctr" defTabSz="1244600">
              <a:lnSpc>
                <a:spcPct val="90000"/>
              </a:lnSpc>
              <a:spcAft>
                <a:spcPct val="35000"/>
              </a:spcAft>
              <a:defRPr/>
            </a:pPr>
            <a:r>
              <a:rPr lang="en-GB" altLang="en-US" sz="2000" b="1" i="1" dirty="0">
                <a:solidFill>
                  <a:srgbClr val="0070C0"/>
                </a:solidFill>
                <a:latin typeface="Times New Roman" panose="02020603050405020304" pitchFamily="18" charset="0"/>
                <a:cs typeface="Times New Roman" panose="02020603050405020304" pitchFamily="18" charset="0"/>
              </a:rPr>
              <a:t>1.1.</a:t>
            </a:r>
            <a:r>
              <a:rPr lang="en-US" sz="2000" b="1" i="1" dirty="0">
                <a:solidFill>
                  <a:srgbClr val="0070C0"/>
                </a:solidFill>
              </a:rPr>
              <a:t> </a:t>
            </a:r>
            <a:r>
              <a:rPr lang="en-US" sz="2000" b="1" i="1" dirty="0" err="1">
                <a:solidFill>
                  <a:srgbClr val="0070C0"/>
                </a:solidFill>
              </a:rPr>
              <a:t>Những</a:t>
            </a:r>
            <a:r>
              <a:rPr lang="en-US" sz="2000" b="1" i="1" dirty="0">
                <a:solidFill>
                  <a:srgbClr val="0070C0"/>
                </a:solidFill>
              </a:rPr>
              <a:t> </a:t>
            </a:r>
            <a:r>
              <a:rPr lang="en-US" sz="2000" b="1" i="1" dirty="0" err="1">
                <a:solidFill>
                  <a:srgbClr val="0070C0"/>
                </a:solidFill>
              </a:rPr>
              <a:t>điều</a:t>
            </a:r>
            <a:r>
              <a:rPr lang="en-US" sz="2000" b="1" i="1" dirty="0">
                <a:solidFill>
                  <a:srgbClr val="0070C0"/>
                </a:solidFill>
              </a:rPr>
              <a:t> </a:t>
            </a:r>
            <a:r>
              <a:rPr lang="en-US" sz="2000" b="1" i="1" dirty="0" err="1">
                <a:solidFill>
                  <a:srgbClr val="0070C0"/>
                </a:solidFill>
              </a:rPr>
              <a:t>kiện</a:t>
            </a:r>
            <a:r>
              <a:rPr lang="en-US" sz="2000" b="1" i="1" dirty="0">
                <a:solidFill>
                  <a:srgbClr val="0070C0"/>
                </a:solidFill>
              </a:rPr>
              <a:t> </a:t>
            </a:r>
            <a:r>
              <a:rPr lang="en-US" sz="2000" b="1" i="1" dirty="0" err="1">
                <a:solidFill>
                  <a:srgbClr val="0070C0"/>
                </a:solidFill>
              </a:rPr>
              <a:t>lịch</a:t>
            </a:r>
            <a:r>
              <a:rPr lang="en-US" sz="2000" b="1" i="1" dirty="0">
                <a:solidFill>
                  <a:srgbClr val="0070C0"/>
                </a:solidFill>
              </a:rPr>
              <a:t> </a:t>
            </a:r>
            <a:r>
              <a:rPr lang="en-US" sz="2000" b="1" i="1" dirty="0" err="1">
                <a:solidFill>
                  <a:srgbClr val="0070C0"/>
                </a:solidFill>
              </a:rPr>
              <a:t>sử</a:t>
            </a:r>
            <a:r>
              <a:rPr lang="en-US" sz="2000" b="1" i="1" dirty="0">
                <a:solidFill>
                  <a:srgbClr val="0070C0"/>
                </a:solidFill>
              </a:rPr>
              <a:t>  </a:t>
            </a:r>
            <a:r>
              <a:rPr lang="en-US" sz="2000" b="1" i="1" dirty="0" err="1">
                <a:solidFill>
                  <a:srgbClr val="0070C0"/>
                </a:solidFill>
              </a:rPr>
              <a:t>của</a:t>
            </a:r>
            <a:r>
              <a:rPr lang="en-US" sz="2000" b="1" i="1" dirty="0">
                <a:solidFill>
                  <a:srgbClr val="0070C0"/>
                </a:solidFill>
              </a:rPr>
              <a:t> </a:t>
            </a:r>
            <a:r>
              <a:rPr lang="en-US" sz="2000" b="1" i="1" dirty="0" err="1">
                <a:solidFill>
                  <a:srgbClr val="0070C0"/>
                </a:solidFill>
              </a:rPr>
              <a:t>sự</a:t>
            </a:r>
            <a:r>
              <a:rPr lang="en-US" sz="2000" b="1" i="1" dirty="0">
                <a:solidFill>
                  <a:srgbClr val="0070C0"/>
                </a:solidFill>
              </a:rPr>
              <a:t> </a:t>
            </a:r>
            <a:r>
              <a:rPr lang="en-US" sz="2000" b="1" i="1" dirty="0" err="1">
                <a:solidFill>
                  <a:srgbClr val="0070C0"/>
                </a:solidFill>
              </a:rPr>
              <a:t>ra</a:t>
            </a:r>
            <a:r>
              <a:rPr lang="en-US" sz="2000" b="1" i="1" dirty="0">
                <a:solidFill>
                  <a:srgbClr val="0070C0"/>
                </a:solidFill>
              </a:rPr>
              <a:t> </a:t>
            </a:r>
            <a:r>
              <a:rPr lang="en-US" sz="2000" b="1" i="1" dirty="0" err="1">
                <a:solidFill>
                  <a:srgbClr val="0070C0"/>
                </a:solidFill>
              </a:rPr>
              <a:t>đời</a:t>
            </a:r>
            <a:r>
              <a:rPr lang="en-US" sz="2000" b="1" i="1" dirty="0">
                <a:solidFill>
                  <a:srgbClr val="0070C0"/>
                </a:solidFill>
              </a:rPr>
              <a:t> </a:t>
            </a:r>
            <a:r>
              <a:rPr lang="en-US" sz="2000" b="1" i="1" dirty="0" err="1">
                <a:solidFill>
                  <a:srgbClr val="0070C0"/>
                </a:solidFill>
              </a:rPr>
              <a:t>triết</a:t>
            </a:r>
            <a:r>
              <a:rPr lang="en-US" sz="2000" b="1" i="1" dirty="0">
                <a:solidFill>
                  <a:srgbClr val="0070C0"/>
                </a:solidFill>
              </a:rPr>
              <a:t> </a:t>
            </a:r>
            <a:r>
              <a:rPr lang="en-US" sz="2000" b="1" i="1" dirty="0" err="1">
                <a:solidFill>
                  <a:srgbClr val="0070C0"/>
                </a:solidFill>
              </a:rPr>
              <a:t>học</a:t>
            </a:r>
            <a:r>
              <a:rPr lang="en-US" sz="2000" b="1" i="1" dirty="0">
                <a:solidFill>
                  <a:srgbClr val="0070C0"/>
                </a:solidFill>
              </a:rPr>
              <a:t> </a:t>
            </a:r>
            <a:r>
              <a:rPr lang="en-US" sz="2000" b="1" i="1" dirty="0" err="1">
                <a:solidFill>
                  <a:srgbClr val="0070C0"/>
                </a:solidFill>
              </a:rPr>
              <a:t>Mác</a:t>
            </a:r>
            <a:endParaRPr lang="en-US" sz="2000" b="1" i="1" dirty="0">
              <a:solidFill>
                <a:srgbClr val="0070C0"/>
              </a:solidFill>
            </a:endParaRPr>
          </a:p>
        </p:txBody>
      </p:sp>
      <p:grpSp>
        <p:nvGrpSpPr>
          <p:cNvPr id="22" name="Group 21">
            <a:extLst>
              <a:ext uri="{FF2B5EF4-FFF2-40B4-BE49-F238E27FC236}">
                <a16:creationId xmlns:a16="http://schemas.microsoft.com/office/drawing/2014/main" id="{E36A6CB0-04D2-0F43-F1B6-5A93A68E213B}"/>
              </a:ext>
            </a:extLst>
          </p:cNvPr>
          <p:cNvGrpSpPr/>
          <p:nvPr/>
        </p:nvGrpSpPr>
        <p:grpSpPr>
          <a:xfrm>
            <a:off x="1512887" y="3238503"/>
            <a:ext cx="9105902" cy="3162297"/>
            <a:chOff x="1512887" y="3238503"/>
            <a:chExt cx="9105902" cy="3162297"/>
          </a:xfrm>
        </p:grpSpPr>
        <p:sp>
          <p:nvSpPr>
            <p:cNvPr id="23" name="Rounded Rectangle 8">
              <a:extLst>
                <a:ext uri="{FF2B5EF4-FFF2-40B4-BE49-F238E27FC236}">
                  <a16:creationId xmlns:a16="http://schemas.microsoft.com/office/drawing/2014/main" id="{B4854C65-3252-EA68-59CC-178E7C7B37F3}"/>
                </a:ext>
              </a:extLst>
            </p:cNvPr>
            <p:cNvSpPr/>
            <p:nvPr/>
          </p:nvSpPr>
          <p:spPr>
            <a:xfrm>
              <a:off x="1512887" y="5073650"/>
              <a:ext cx="2611438" cy="13223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spcBef>
                  <a:spcPct val="20000"/>
                </a:spcBef>
                <a:defRPr/>
              </a:pPr>
              <a:r>
                <a:rPr lang="en-US" altLang="en-US" sz="2400" b="1">
                  <a:solidFill>
                    <a:srgbClr val="000000"/>
                  </a:solidFill>
                  <a:latin typeface="Times New Roman" panose="02020603050405020304" pitchFamily="18" charset="0"/>
                  <a:cs typeface="Times New Roman" panose="02020603050405020304" pitchFamily="18" charset="0"/>
                </a:rPr>
                <a:t>Điều kiện kinh tế - xã hội</a:t>
              </a:r>
              <a:endParaRPr lang="en-US" altLang="en-US" sz="2400" b="1" dirty="0">
                <a:solidFill>
                  <a:srgbClr val="000000"/>
                </a:solidFill>
                <a:latin typeface="Times New Roman" panose="02020603050405020304" pitchFamily="18" charset="0"/>
                <a:cs typeface="Times New Roman" panose="02020603050405020304" pitchFamily="18" charset="0"/>
              </a:endParaRPr>
            </a:p>
          </p:txBody>
        </p:sp>
        <p:sp>
          <p:nvSpPr>
            <p:cNvPr id="24" name="Rounded Rectangle 9">
              <a:extLst>
                <a:ext uri="{FF2B5EF4-FFF2-40B4-BE49-F238E27FC236}">
                  <a16:creationId xmlns:a16="http://schemas.microsoft.com/office/drawing/2014/main" id="{8B8ABE68-CB7D-12E9-9129-80AF9D34D099}"/>
                </a:ext>
              </a:extLst>
            </p:cNvPr>
            <p:cNvSpPr/>
            <p:nvPr/>
          </p:nvSpPr>
          <p:spPr>
            <a:xfrm>
              <a:off x="4414838" y="5073650"/>
              <a:ext cx="2779712" cy="13271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en-US" sz="2400" b="1">
                  <a:solidFill>
                    <a:schemeClr val="tx1"/>
                  </a:solidFill>
                  <a:latin typeface="Times New Roman" panose="02020603050405020304" pitchFamily="18" charset="0"/>
                  <a:cs typeface="Times New Roman" panose="02020603050405020304" pitchFamily="18" charset="0"/>
                </a:rPr>
                <a:t>Tiền đề lý luận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25" name="Rounded Rectangle 10">
              <a:extLst>
                <a:ext uri="{FF2B5EF4-FFF2-40B4-BE49-F238E27FC236}">
                  <a16:creationId xmlns:a16="http://schemas.microsoft.com/office/drawing/2014/main" id="{F3E3E593-6542-3683-6905-92C40BB59816}"/>
                </a:ext>
              </a:extLst>
            </p:cNvPr>
            <p:cNvSpPr/>
            <p:nvPr/>
          </p:nvSpPr>
          <p:spPr>
            <a:xfrm>
              <a:off x="7440614" y="5073650"/>
              <a:ext cx="3178175" cy="13271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altLang="en-US" sz="2400" b="1">
                  <a:solidFill>
                    <a:srgbClr val="000000"/>
                  </a:solidFill>
                  <a:latin typeface="Times New Roman" panose="02020603050405020304" pitchFamily="18" charset="0"/>
                  <a:cs typeface="Times New Roman" panose="02020603050405020304" pitchFamily="18" charset="0"/>
                </a:rPr>
                <a:t>Tiền đề </a:t>
              </a:r>
            </a:p>
            <a:p>
              <a:pPr algn="ctr">
                <a:spcBef>
                  <a:spcPct val="20000"/>
                </a:spcBef>
                <a:defRPr/>
              </a:pPr>
              <a:r>
                <a:rPr lang="en-US" altLang="en-US" sz="2400" b="1">
                  <a:solidFill>
                    <a:srgbClr val="000000"/>
                  </a:solidFill>
                  <a:latin typeface="Times New Roman" panose="02020603050405020304" pitchFamily="18" charset="0"/>
                  <a:cs typeface="Times New Roman" panose="02020603050405020304" pitchFamily="18" charset="0"/>
                </a:rPr>
                <a:t>khoa học tự nhiên</a:t>
              </a:r>
              <a:endParaRPr lang="en-US" altLang="en-US" sz="2400" b="1" dirty="0">
                <a:solidFill>
                  <a:srgbClr val="000000"/>
                </a:solidFill>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D998F431-F64B-881B-614C-E36AD0B95921}"/>
                </a:ext>
              </a:extLst>
            </p:cNvPr>
            <p:cNvCxnSpPr>
              <a:endCxn id="24" idx="0"/>
            </p:cNvCxnSpPr>
            <p:nvPr/>
          </p:nvCxnSpPr>
          <p:spPr>
            <a:xfrm>
              <a:off x="5805488" y="4154488"/>
              <a:ext cx="0" cy="919162"/>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5482D34-7E86-2953-957A-070EA2A7D11F}"/>
                </a:ext>
              </a:extLst>
            </p:cNvPr>
            <p:cNvCxnSpPr/>
            <p:nvPr/>
          </p:nvCxnSpPr>
          <p:spPr>
            <a:xfrm flipH="1">
              <a:off x="2998789" y="4164014"/>
              <a:ext cx="2617787" cy="917575"/>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1094C7F-A76B-D9EC-3CB2-543995062719}"/>
                </a:ext>
              </a:extLst>
            </p:cNvPr>
            <p:cNvCxnSpPr/>
            <p:nvPr/>
          </p:nvCxnSpPr>
          <p:spPr>
            <a:xfrm>
              <a:off x="6315076" y="4154488"/>
              <a:ext cx="2714625" cy="92710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
          <p:nvSpPr>
            <p:cNvPr id="29" name="Rounded Rectangle 18">
              <a:extLst>
                <a:ext uri="{FF2B5EF4-FFF2-40B4-BE49-F238E27FC236}">
                  <a16:creationId xmlns:a16="http://schemas.microsoft.com/office/drawing/2014/main" id="{B5CE0567-9F07-E28B-786F-C5DD817CE4ED}"/>
                </a:ext>
              </a:extLst>
            </p:cNvPr>
            <p:cNvSpPr/>
            <p:nvPr/>
          </p:nvSpPr>
          <p:spPr>
            <a:xfrm>
              <a:off x="3276600" y="3238503"/>
              <a:ext cx="5048250" cy="917574"/>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tabLst>
                  <a:tab pos="540385" algn="l"/>
                </a:tabLst>
                <a:defRPr/>
              </a:pPr>
              <a:r>
                <a:rPr lang="en-US" sz="2800" b="1" dirty="0">
                  <a:solidFill>
                    <a:schemeClr val="tx1"/>
                  </a:solidFill>
                  <a:ea typeface="Calibri" panose="020F0502020204030204" pitchFamily="34" charset="0"/>
                  <a:cs typeface="Times New Roman" panose="02020603050405020304" pitchFamily="18" charset="0"/>
                </a:rPr>
                <a:t>a. </a:t>
              </a:r>
              <a:r>
                <a:rPr lang="en-US" sz="2800" b="1" dirty="0" err="1">
                  <a:solidFill>
                    <a:schemeClr val="tx1"/>
                  </a:solidFill>
                  <a:ea typeface="Calibri" panose="020F0502020204030204" pitchFamily="34" charset="0"/>
                  <a:cs typeface="Times New Roman" panose="02020603050405020304" pitchFamily="18" charset="0"/>
                </a:rPr>
                <a:t>Những</a:t>
              </a:r>
              <a:r>
                <a:rPr lang="en-US" sz="2800" b="1" dirty="0">
                  <a:solidFill>
                    <a:schemeClr val="tx1"/>
                  </a:solidFill>
                  <a:ea typeface="Calibri" panose="020F0502020204030204" pitchFamily="34" charset="0"/>
                  <a:cs typeface="Times New Roman" panose="02020603050405020304" pitchFamily="18" charset="0"/>
                </a:rPr>
                <a:t> </a:t>
              </a:r>
              <a:r>
                <a:rPr lang="en-US" sz="2800" b="1" dirty="0" err="1">
                  <a:solidFill>
                    <a:schemeClr val="tx1"/>
                  </a:solidFill>
                  <a:ea typeface="Calibri" panose="020F0502020204030204" pitchFamily="34" charset="0"/>
                  <a:cs typeface="Times New Roman" panose="02020603050405020304" pitchFamily="18" charset="0"/>
                </a:rPr>
                <a:t>điều</a:t>
              </a:r>
              <a:r>
                <a:rPr lang="en-US" sz="2800" b="1" dirty="0">
                  <a:solidFill>
                    <a:schemeClr val="tx1"/>
                  </a:solidFill>
                  <a:ea typeface="Calibri" panose="020F0502020204030204" pitchFamily="34" charset="0"/>
                  <a:cs typeface="Times New Roman" panose="02020603050405020304" pitchFamily="18" charset="0"/>
                </a:rPr>
                <a:t> </a:t>
              </a:r>
              <a:r>
                <a:rPr lang="en-US" sz="2800" b="1" dirty="0" err="1">
                  <a:solidFill>
                    <a:schemeClr val="tx1"/>
                  </a:solidFill>
                  <a:ea typeface="Calibri" panose="020F0502020204030204" pitchFamily="34" charset="0"/>
                  <a:cs typeface="Times New Roman" panose="02020603050405020304" pitchFamily="18" charset="0"/>
                </a:rPr>
                <a:t>kiện</a:t>
              </a:r>
              <a:r>
                <a:rPr lang="en-US" sz="2800" b="1" dirty="0">
                  <a:solidFill>
                    <a:schemeClr val="tx1"/>
                  </a:solidFill>
                  <a:ea typeface="Calibri" panose="020F0502020204030204" pitchFamily="34" charset="0"/>
                  <a:cs typeface="Times New Roman" panose="02020603050405020304" pitchFamily="18" charset="0"/>
                </a:rPr>
                <a:t> </a:t>
              </a:r>
              <a:r>
                <a:rPr lang="en-US" sz="2800" b="1" dirty="0" err="1">
                  <a:solidFill>
                    <a:schemeClr val="tx1"/>
                  </a:solidFill>
                  <a:ea typeface="Calibri" panose="020F0502020204030204" pitchFamily="34" charset="0"/>
                  <a:cs typeface="Times New Roman" panose="02020603050405020304" pitchFamily="18" charset="0"/>
                </a:rPr>
                <a:t>khách</a:t>
              </a:r>
              <a:r>
                <a:rPr lang="en-US" sz="2800" b="1" dirty="0">
                  <a:solidFill>
                    <a:schemeClr val="tx1"/>
                  </a:solidFill>
                  <a:ea typeface="Calibri" panose="020F0502020204030204" pitchFamily="34" charset="0"/>
                  <a:cs typeface="Times New Roman" panose="02020603050405020304" pitchFamily="18" charset="0"/>
                </a:rPr>
                <a:t> </a:t>
              </a:r>
              <a:r>
                <a:rPr lang="en-US" sz="2800" b="1" dirty="0" err="1">
                  <a:solidFill>
                    <a:schemeClr val="tx1"/>
                  </a:solidFill>
                  <a:ea typeface="Calibri" panose="020F0502020204030204" pitchFamily="34" charset="0"/>
                  <a:cs typeface="Times New Roman" panose="02020603050405020304" pitchFamily="18" charset="0"/>
                </a:rPr>
                <a:t>quan</a:t>
              </a:r>
              <a:endParaRPr lang="en-US" sz="2800" b="1" dirty="0">
                <a:solidFill>
                  <a:schemeClr val="tx1"/>
                </a:solidFill>
                <a:ea typeface="Calibri" panose="020F0502020204030204" pitchFamily="34"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AutoShape 5">
            <a:extLst>
              <a:ext uri="{FF2B5EF4-FFF2-40B4-BE49-F238E27FC236}">
                <a16:creationId xmlns:a16="http://schemas.microsoft.com/office/drawing/2014/main" id="{4836DC7C-B9AC-2E9E-21C9-7EC8A741289E}"/>
              </a:ext>
            </a:extLst>
          </p:cNvPr>
          <p:cNvSpPr>
            <a:spLocks noChangeAspect="1" noChangeArrowheads="1"/>
          </p:cNvSpPr>
          <p:nvPr/>
        </p:nvSpPr>
        <p:spPr bwMode="auto">
          <a:xfrm>
            <a:off x="1524000" y="1196976"/>
            <a:ext cx="9144000" cy="144463"/>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sp>
        <p:nvSpPr>
          <p:cNvPr id="34820" name="WordArt 6">
            <a:extLst>
              <a:ext uri="{FF2B5EF4-FFF2-40B4-BE49-F238E27FC236}">
                <a16:creationId xmlns:a16="http://schemas.microsoft.com/office/drawing/2014/main" id="{9350E20E-8B1A-C94D-108F-DE07F91D7104}"/>
              </a:ext>
            </a:extLst>
          </p:cNvPr>
          <p:cNvSpPr>
            <a:spLocks noChangeArrowheads="1" noChangeShapeType="1" noTextEdit="1"/>
          </p:cNvSpPr>
          <p:nvPr/>
        </p:nvSpPr>
        <p:spPr bwMode="auto">
          <a:xfrm>
            <a:off x="2640014" y="5876926"/>
            <a:ext cx="7056437" cy="790575"/>
          </a:xfrm>
          <a:prstGeom prst="rect">
            <a:avLst/>
          </a:prstGeom>
        </p:spPr>
        <p:txBody>
          <a:bodyPr wrap="none" fromWordArt="1">
            <a:prstTxWarp prst="textPlain">
              <a:avLst>
                <a:gd name="adj" fmla="val 50000"/>
              </a:avLst>
            </a:prstTxWarp>
          </a:bodyPr>
          <a:lstStyle/>
          <a:p>
            <a:pPr algn="ctr"/>
            <a:r>
              <a:rPr lang="vi-VN" sz="3600" b="1" kern="10">
                <a:ln w="9525">
                  <a:solidFill>
                    <a:schemeClr val="accent2"/>
                  </a:solidFill>
                  <a:round/>
                  <a:headEnd/>
                  <a:tailEnd/>
                </a:ln>
                <a:latin typeface="+mj-lt"/>
                <a:ea typeface="+mj-lt"/>
                <a:cs typeface="+mj-lt"/>
              </a:rPr>
              <a:t>CUỘC CÁCH MẠNG CÔNG NGHIỆP TƯ BẢN</a:t>
            </a:r>
          </a:p>
          <a:p>
            <a:pPr algn="ctr"/>
            <a:r>
              <a:rPr lang="vi-VN" sz="3600" b="1" kern="10">
                <a:ln w="9525">
                  <a:solidFill>
                    <a:schemeClr val="accent2"/>
                  </a:solidFill>
                  <a:round/>
                  <a:headEnd/>
                  <a:tailEnd/>
                </a:ln>
                <a:latin typeface="+mj-lt"/>
                <a:ea typeface="+mj-lt"/>
                <a:cs typeface="+mj-lt"/>
              </a:rPr>
              <a:t>&amp; SỰ BÓC LỘT CỦA TƯ BẢN </a:t>
            </a:r>
          </a:p>
          <a:p>
            <a:pPr algn="ctr"/>
            <a:r>
              <a:rPr lang="vi-VN" sz="3600" b="1" kern="10">
                <a:ln w="9525">
                  <a:solidFill>
                    <a:schemeClr val="accent2"/>
                  </a:solidFill>
                  <a:round/>
                  <a:headEnd/>
                  <a:tailEnd/>
                </a:ln>
                <a:latin typeface="+mj-lt"/>
                <a:ea typeface="+mj-lt"/>
                <a:cs typeface="+mj-lt"/>
              </a:rPr>
              <a:t>ĐỐI VỚI LAO ĐỘNG LÀM THUÊ</a:t>
            </a:r>
            <a:endParaRPr lang="en-US" sz="3600" b="1" kern="10">
              <a:ln w="9525">
                <a:solidFill>
                  <a:schemeClr val="accent2"/>
                </a:solidFill>
                <a:round/>
                <a:headEnd/>
                <a:tailEnd/>
              </a:ln>
              <a:latin typeface="+mj-lt"/>
              <a:ea typeface="+mj-lt"/>
              <a:cs typeface="+mj-lt"/>
            </a:endParaRPr>
          </a:p>
        </p:txBody>
      </p:sp>
      <p:pic>
        <p:nvPicPr>
          <p:cNvPr id="7175" name="Picture 7" descr="1905 American Children">
            <a:extLst>
              <a:ext uri="{FF2B5EF4-FFF2-40B4-BE49-F238E27FC236}">
                <a16:creationId xmlns:a16="http://schemas.microsoft.com/office/drawing/2014/main" id="{F5114936-D985-45B2-F9E4-3C5FC924D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41438"/>
            <a:ext cx="59769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1909 xuong det">
            <a:extLst>
              <a:ext uri="{FF2B5EF4-FFF2-40B4-BE49-F238E27FC236}">
                <a16:creationId xmlns:a16="http://schemas.microsoft.com/office/drawing/2014/main" id="{F742C428-7F61-22EF-734A-63BE811A5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1341438"/>
            <a:ext cx="60198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9" descr="1870 san xuat rubber cables">
            <a:extLst>
              <a:ext uri="{FF2B5EF4-FFF2-40B4-BE49-F238E27FC236}">
                <a16:creationId xmlns:a16="http://schemas.microsoft.com/office/drawing/2014/main" id="{CE3B2821-1B15-B1B7-F67B-769FE76C6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1341438"/>
            <a:ext cx="61928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0" descr="1937 chon hoa qua">
            <a:extLst>
              <a:ext uri="{FF2B5EF4-FFF2-40B4-BE49-F238E27FC236}">
                <a16:creationId xmlns:a16="http://schemas.microsoft.com/office/drawing/2014/main" id="{2328603D-A654-C67C-BE7C-54C56007E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214" y="1341439"/>
            <a:ext cx="5976937"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1" descr="1932 New York">
            <a:extLst>
              <a:ext uri="{FF2B5EF4-FFF2-40B4-BE49-F238E27FC236}">
                <a16:creationId xmlns:a16="http://schemas.microsoft.com/office/drawing/2014/main" id="{ED0D0567-2397-526D-88F6-4B6246C50A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276" y="1341438"/>
            <a:ext cx="52927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AutoShape 12">
            <a:extLst>
              <a:ext uri="{FF2B5EF4-FFF2-40B4-BE49-F238E27FC236}">
                <a16:creationId xmlns:a16="http://schemas.microsoft.com/office/drawing/2014/main" id="{43DDD96C-5901-2FA2-60A8-A05F368B807D}"/>
              </a:ext>
            </a:extLst>
          </p:cNvPr>
          <p:cNvSpPr>
            <a:spLocks noChangeAspect="1" noChangeArrowheads="1"/>
          </p:cNvSpPr>
          <p:nvPr/>
        </p:nvSpPr>
        <p:spPr bwMode="auto">
          <a:xfrm>
            <a:off x="1524000" y="5589588"/>
            <a:ext cx="9144000" cy="144462"/>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sp>
        <p:nvSpPr>
          <p:cNvPr id="7181" name="WordArt 13">
            <a:extLst>
              <a:ext uri="{FF2B5EF4-FFF2-40B4-BE49-F238E27FC236}">
                <a16:creationId xmlns:a16="http://schemas.microsoft.com/office/drawing/2014/main" id="{A42E46EA-ABCA-D4A9-49CF-9D9BF060C2D3}"/>
              </a:ext>
            </a:extLst>
          </p:cNvPr>
          <p:cNvSpPr>
            <a:spLocks noChangeArrowheads="1" noChangeShapeType="1" noTextEdit="1"/>
          </p:cNvSpPr>
          <p:nvPr/>
        </p:nvSpPr>
        <p:spPr bwMode="auto">
          <a:xfrm>
            <a:off x="1809751" y="3857626"/>
            <a:ext cx="8424863" cy="1571625"/>
          </a:xfrm>
          <a:prstGeom prst="rect">
            <a:avLst/>
          </a:prstGeom>
        </p:spPr>
        <p:txBody>
          <a:bodyPr wrap="none" fromWordArt="1">
            <a:prstTxWarp prst="textPlain">
              <a:avLst>
                <a:gd name="adj" fmla="val 50000"/>
              </a:avLst>
            </a:prstTxWarp>
          </a:bodyPr>
          <a:lstStyle/>
          <a:p>
            <a:pPr algn="ctr"/>
            <a:r>
              <a:rPr lang="vi-VN" sz="3600" b="1" kern="10">
                <a:ln w="9525">
                  <a:solidFill>
                    <a:schemeClr val="tx1"/>
                  </a:solidFill>
                  <a:round/>
                  <a:headEnd/>
                  <a:tailEnd/>
                </a:ln>
                <a:solidFill>
                  <a:schemeClr val="bg1"/>
                </a:solidFill>
                <a:latin typeface="Arial" panose="020B0604020202020204" pitchFamily="34" charset="0"/>
                <a:cs typeface="Arial" panose="020B0604020202020204" pitchFamily="34" charset="0"/>
              </a:rPr>
              <a:t>BÓC LỘT GIÁ TRỊ THẶNG DƯ TUYỆT ĐỐI</a:t>
            </a:r>
          </a:p>
          <a:p>
            <a:pPr algn="ctr"/>
            <a:r>
              <a:rPr lang="vi-VN" sz="3600" b="1" kern="10">
                <a:ln w="9525">
                  <a:solidFill>
                    <a:schemeClr val="tx1"/>
                  </a:solidFill>
                  <a:round/>
                  <a:headEnd/>
                  <a:tailEnd/>
                </a:ln>
                <a:solidFill>
                  <a:schemeClr val="bg1"/>
                </a:solidFill>
                <a:latin typeface="Arial" panose="020B0604020202020204" pitchFamily="34" charset="0"/>
                <a:cs typeface="Arial" panose="020B0604020202020204" pitchFamily="34" charset="0"/>
              </a:rPr>
              <a:t>LÀ PHƯƠNG THỨC CĂN BẢN CỦA CNTB Ở GIAI ĐOẠN ĐẦU</a:t>
            </a:r>
            <a:endParaRPr lang="en-US" sz="3600" b="1" kern="10">
              <a:ln w="9525">
                <a:solidFill>
                  <a:schemeClr val="tx1"/>
                </a:solidFill>
                <a:round/>
                <a:headEnd/>
                <a:tailEnd/>
              </a:ln>
              <a:solidFill>
                <a:schemeClr val="bg1"/>
              </a:solidFill>
              <a:latin typeface="Arial" panose="020B0604020202020204" pitchFamily="34" charset="0"/>
              <a:cs typeface="Arial" panose="020B0604020202020204" pitchFamily="34" charset="0"/>
            </a:endParaRPr>
          </a:p>
        </p:txBody>
      </p:sp>
      <p:pic>
        <p:nvPicPr>
          <p:cNvPr id="7182" name="Picture 14" descr="金钱">
            <a:extLst>
              <a:ext uri="{FF2B5EF4-FFF2-40B4-BE49-F238E27FC236}">
                <a16:creationId xmlns:a16="http://schemas.microsoft.com/office/drawing/2014/main" id="{2F56B294-9668-9B3A-6528-4910449805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8876" y="1500188"/>
            <a:ext cx="3960813" cy="19288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83" name="Cloud" descr="Ảnh1">
            <a:extLst>
              <a:ext uri="{FF2B5EF4-FFF2-40B4-BE49-F238E27FC236}">
                <a16:creationId xmlns:a16="http://schemas.microsoft.com/office/drawing/2014/main" id="{8CF00F7E-3181-4389-4C99-0E71AC4919E5}"/>
              </a:ext>
            </a:extLst>
          </p:cNvPr>
          <p:cNvSpPr>
            <a:spLocks noChangeAspect="1" noEditPoints="1" noChangeArrowheads="1"/>
          </p:cNvSpPr>
          <p:nvPr/>
        </p:nvSpPr>
        <p:spPr bwMode="auto">
          <a:xfrm>
            <a:off x="2279650" y="1428750"/>
            <a:ext cx="3816350" cy="22494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blipFill dpi="0" rotWithShape="1">
            <a:blip r:embed="rId8"/>
            <a:srcRect/>
            <a:stretch>
              <a:fillRect/>
            </a:stretch>
          </a:blipFill>
          <a:ln w="57150">
            <a:solidFill>
              <a:schemeClr val="tx1"/>
            </a:solidFill>
            <a:miter lim="800000"/>
            <a:headEnd/>
            <a:tailEnd/>
          </a:ln>
          <a:effectLst>
            <a:outerShdw dist="107763" dir="2700000" algn="ctr" rotWithShape="0">
              <a:srgbClr val="808080"/>
            </a:outerShdw>
          </a:effectLst>
        </p:spPr>
        <p:txBody>
          <a:bodyPr/>
          <a:lstStyle/>
          <a:p>
            <a:endParaRPr lang="en-US"/>
          </a:p>
        </p:txBody>
      </p:sp>
      <p:sp>
        <p:nvSpPr>
          <p:cNvPr id="14" name="Rounded Rectangle 13">
            <a:extLst>
              <a:ext uri="{FF2B5EF4-FFF2-40B4-BE49-F238E27FC236}">
                <a16:creationId xmlns:a16="http://schemas.microsoft.com/office/drawing/2014/main" id="{31835945-F71E-0D21-C30C-873E5CEC7778}"/>
              </a:ext>
            </a:extLst>
          </p:cNvPr>
          <p:cNvSpPr/>
          <p:nvPr/>
        </p:nvSpPr>
        <p:spPr>
          <a:xfrm>
            <a:off x="1590675" y="125414"/>
            <a:ext cx="5194300" cy="7270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spcBef>
                <a:spcPct val="20000"/>
              </a:spcBef>
              <a:defRPr/>
            </a:pPr>
            <a:r>
              <a:rPr lang="en-US" altLang="en-US" sz="3200" b="1">
                <a:solidFill>
                  <a:srgbClr val="000000"/>
                </a:solidFill>
                <a:latin typeface="Times New Roman" panose="02020603050405020304" pitchFamily="18" charset="0"/>
                <a:cs typeface="Times New Roman" panose="02020603050405020304" pitchFamily="18" charset="0"/>
              </a:rPr>
              <a:t>* Điều kiện kinh tế - xã hội</a:t>
            </a:r>
            <a:endParaRPr lang="en-US" altLang="en-US" sz="32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circle(in)">
                                      <p:cBhvr>
                                        <p:cTn id="12" dur="2000"/>
                                        <p:tgtEl>
                                          <p:spTgt spid="34820"/>
                                        </p:tgtEl>
                                      </p:cBhvr>
                                    </p:animEffect>
                                  </p:childTnLst>
                                </p:cTn>
                              </p:par>
                            </p:childTnLst>
                          </p:cTn>
                        </p:par>
                        <p:par>
                          <p:cTn id="13" fill="hold" nodeType="afterGroup">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blinds(horizontal)">
                                      <p:cBhvr>
                                        <p:cTn id="16" dur="500"/>
                                        <p:tgtEl>
                                          <p:spTgt spid="71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7175"/>
                                        </p:tgtEl>
                                        <p:attrNameLst>
                                          <p:attrName>style.visibility</p:attrName>
                                        </p:attrNameLst>
                                      </p:cBhvr>
                                      <p:to>
                                        <p:strVal val="visible"/>
                                      </p:to>
                                    </p:set>
                                    <p:anim calcmode="lin" valueType="num">
                                      <p:cBhvr>
                                        <p:cTn id="21" dur="500" fill="hold"/>
                                        <p:tgtEl>
                                          <p:spTgt spid="7175"/>
                                        </p:tgtEl>
                                        <p:attrNameLst>
                                          <p:attrName>ppt_w</p:attrName>
                                        </p:attrNameLst>
                                      </p:cBhvr>
                                      <p:tavLst>
                                        <p:tav tm="0">
                                          <p:val>
                                            <p:fltVal val="0"/>
                                          </p:val>
                                        </p:tav>
                                        <p:tav tm="100000">
                                          <p:val>
                                            <p:strVal val="#ppt_w"/>
                                          </p:val>
                                        </p:tav>
                                      </p:tavLst>
                                    </p:anim>
                                    <p:anim calcmode="lin" valueType="num">
                                      <p:cBhvr>
                                        <p:cTn id="22" dur="500" fill="hold"/>
                                        <p:tgtEl>
                                          <p:spTgt spid="7175"/>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7176"/>
                                        </p:tgtEl>
                                        <p:attrNameLst>
                                          <p:attrName>style.visibility</p:attrName>
                                        </p:attrNameLst>
                                      </p:cBhvr>
                                      <p:to>
                                        <p:strVal val="visible"/>
                                      </p:to>
                                    </p:set>
                                    <p:anim calcmode="lin" valueType="num">
                                      <p:cBhvr>
                                        <p:cTn id="27" dur="500" fill="hold"/>
                                        <p:tgtEl>
                                          <p:spTgt spid="7176"/>
                                        </p:tgtEl>
                                        <p:attrNameLst>
                                          <p:attrName>ppt_w</p:attrName>
                                        </p:attrNameLst>
                                      </p:cBhvr>
                                      <p:tavLst>
                                        <p:tav tm="0">
                                          <p:val>
                                            <p:fltVal val="0"/>
                                          </p:val>
                                        </p:tav>
                                        <p:tav tm="100000">
                                          <p:val>
                                            <p:strVal val="#ppt_w"/>
                                          </p:val>
                                        </p:tav>
                                      </p:tavLst>
                                    </p:anim>
                                    <p:anim calcmode="lin" valueType="num">
                                      <p:cBhvr>
                                        <p:cTn id="28" dur="500" fill="hold"/>
                                        <p:tgtEl>
                                          <p:spTgt spid="717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7177"/>
                                        </p:tgtEl>
                                        <p:attrNameLst>
                                          <p:attrName>style.visibility</p:attrName>
                                        </p:attrNameLst>
                                      </p:cBhvr>
                                      <p:to>
                                        <p:strVal val="visible"/>
                                      </p:to>
                                    </p:set>
                                    <p:anim calcmode="lin" valueType="num">
                                      <p:cBhvr>
                                        <p:cTn id="33" dur="500" fill="hold"/>
                                        <p:tgtEl>
                                          <p:spTgt spid="7177"/>
                                        </p:tgtEl>
                                        <p:attrNameLst>
                                          <p:attrName>ppt_w</p:attrName>
                                        </p:attrNameLst>
                                      </p:cBhvr>
                                      <p:tavLst>
                                        <p:tav tm="0">
                                          <p:val>
                                            <p:fltVal val="0"/>
                                          </p:val>
                                        </p:tav>
                                        <p:tav tm="100000">
                                          <p:val>
                                            <p:strVal val="#ppt_w"/>
                                          </p:val>
                                        </p:tav>
                                      </p:tavLst>
                                    </p:anim>
                                    <p:anim calcmode="lin" valueType="num">
                                      <p:cBhvr>
                                        <p:cTn id="34" dur="500" fill="hold"/>
                                        <p:tgtEl>
                                          <p:spTgt spid="7177"/>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7178"/>
                                        </p:tgtEl>
                                        <p:attrNameLst>
                                          <p:attrName>style.visibility</p:attrName>
                                        </p:attrNameLst>
                                      </p:cBhvr>
                                      <p:to>
                                        <p:strVal val="visible"/>
                                      </p:to>
                                    </p:set>
                                    <p:anim calcmode="lin" valueType="num">
                                      <p:cBhvr>
                                        <p:cTn id="39" dur="500" fill="hold"/>
                                        <p:tgtEl>
                                          <p:spTgt spid="7178"/>
                                        </p:tgtEl>
                                        <p:attrNameLst>
                                          <p:attrName>ppt_w</p:attrName>
                                        </p:attrNameLst>
                                      </p:cBhvr>
                                      <p:tavLst>
                                        <p:tav tm="0">
                                          <p:val>
                                            <p:fltVal val="0"/>
                                          </p:val>
                                        </p:tav>
                                        <p:tav tm="100000">
                                          <p:val>
                                            <p:strVal val="#ppt_w"/>
                                          </p:val>
                                        </p:tav>
                                      </p:tavLst>
                                    </p:anim>
                                    <p:anim calcmode="lin" valueType="num">
                                      <p:cBhvr>
                                        <p:cTn id="40" dur="500" fill="hold"/>
                                        <p:tgtEl>
                                          <p:spTgt spid="7178"/>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nodeType="clickEffect">
                                  <p:stCondLst>
                                    <p:cond delay="0"/>
                                  </p:stCondLst>
                                  <p:childTnLst>
                                    <p:set>
                                      <p:cBhvr>
                                        <p:cTn id="44" dur="1" fill="hold">
                                          <p:stCondLst>
                                            <p:cond delay="0"/>
                                          </p:stCondLst>
                                        </p:cTn>
                                        <p:tgtEl>
                                          <p:spTgt spid="7179"/>
                                        </p:tgtEl>
                                        <p:attrNameLst>
                                          <p:attrName>style.visibility</p:attrName>
                                        </p:attrNameLst>
                                      </p:cBhvr>
                                      <p:to>
                                        <p:strVal val="visible"/>
                                      </p:to>
                                    </p:set>
                                    <p:anim calcmode="lin" valueType="num">
                                      <p:cBhvr>
                                        <p:cTn id="45" dur="500" fill="hold"/>
                                        <p:tgtEl>
                                          <p:spTgt spid="7179"/>
                                        </p:tgtEl>
                                        <p:attrNameLst>
                                          <p:attrName>ppt_w</p:attrName>
                                        </p:attrNameLst>
                                      </p:cBhvr>
                                      <p:tavLst>
                                        <p:tav tm="0">
                                          <p:val>
                                            <p:fltVal val="0"/>
                                          </p:val>
                                        </p:tav>
                                        <p:tav tm="100000">
                                          <p:val>
                                            <p:strVal val="#ppt_w"/>
                                          </p:val>
                                        </p:tav>
                                      </p:tavLst>
                                    </p:anim>
                                    <p:anim calcmode="lin" valueType="num">
                                      <p:cBhvr>
                                        <p:cTn id="46" dur="500" fill="hold"/>
                                        <p:tgtEl>
                                          <p:spTgt spid="7179"/>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9" presetClass="entr" presetSubtype="0" decel="100000" fill="hold" nodeType="clickEffect">
                                  <p:stCondLst>
                                    <p:cond delay="0"/>
                                  </p:stCondLst>
                                  <p:childTnLst>
                                    <p:set>
                                      <p:cBhvr>
                                        <p:cTn id="50" dur="1" fill="hold">
                                          <p:stCondLst>
                                            <p:cond delay="0"/>
                                          </p:stCondLst>
                                        </p:cTn>
                                        <p:tgtEl>
                                          <p:spTgt spid="7181"/>
                                        </p:tgtEl>
                                        <p:attrNameLst>
                                          <p:attrName>style.visibility</p:attrName>
                                        </p:attrNameLst>
                                      </p:cBhvr>
                                      <p:to>
                                        <p:strVal val="visible"/>
                                      </p:to>
                                    </p:set>
                                    <p:anim calcmode="lin" valueType="num">
                                      <p:cBhvr>
                                        <p:cTn id="51" dur="500" fill="hold"/>
                                        <p:tgtEl>
                                          <p:spTgt spid="7181"/>
                                        </p:tgtEl>
                                        <p:attrNameLst>
                                          <p:attrName>ppt_w</p:attrName>
                                        </p:attrNameLst>
                                      </p:cBhvr>
                                      <p:tavLst>
                                        <p:tav tm="0">
                                          <p:val>
                                            <p:fltVal val="0"/>
                                          </p:val>
                                        </p:tav>
                                        <p:tav tm="100000">
                                          <p:val>
                                            <p:strVal val="#ppt_w"/>
                                          </p:val>
                                        </p:tav>
                                      </p:tavLst>
                                    </p:anim>
                                    <p:anim calcmode="lin" valueType="num">
                                      <p:cBhvr>
                                        <p:cTn id="52" dur="500" fill="hold"/>
                                        <p:tgtEl>
                                          <p:spTgt spid="7181"/>
                                        </p:tgtEl>
                                        <p:attrNameLst>
                                          <p:attrName>ppt_h</p:attrName>
                                        </p:attrNameLst>
                                      </p:cBhvr>
                                      <p:tavLst>
                                        <p:tav tm="0">
                                          <p:val>
                                            <p:fltVal val="0"/>
                                          </p:val>
                                        </p:tav>
                                        <p:tav tm="100000">
                                          <p:val>
                                            <p:strVal val="#ppt_h"/>
                                          </p:val>
                                        </p:tav>
                                      </p:tavLst>
                                    </p:anim>
                                    <p:anim calcmode="lin" valueType="num">
                                      <p:cBhvr>
                                        <p:cTn id="53" dur="500" fill="hold"/>
                                        <p:tgtEl>
                                          <p:spTgt spid="7181"/>
                                        </p:tgtEl>
                                        <p:attrNameLst>
                                          <p:attrName>style.rotation</p:attrName>
                                        </p:attrNameLst>
                                      </p:cBhvr>
                                      <p:tavLst>
                                        <p:tav tm="0">
                                          <p:val>
                                            <p:fltVal val="360"/>
                                          </p:val>
                                        </p:tav>
                                        <p:tav tm="100000">
                                          <p:val>
                                            <p:fltVal val="0"/>
                                          </p:val>
                                        </p:tav>
                                      </p:tavLst>
                                    </p:anim>
                                    <p:animEffect transition="in" filter="fade">
                                      <p:cBhvr>
                                        <p:cTn id="54" dur="500"/>
                                        <p:tgtEl>
                                          <p:spTgt spid="718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1" presetClass="entr" presetSubtype="0" fill="hold" nodeType="clickEffect">
                                  <p:stCondLst>
                                    <p:cond delay="0"/>
                                  </p:stCondLst>
                                  <p:childTnLst>
                                    <p:set>
                                      <p:cBhvr>
                                        <p:cTn id="58" dur="1" fill="hold">
                                          <p:stCondLst>
                                            <p:cond delay="0"/>
                                          </p:stCondLst>
                                        </p:cTn>
                                        <p:tgtEl>
                                          <p:spTgt spid="7183"/>
                                        </p:tgtEl>
                                        <p:attrNameLst>
                                          <p:attrName>style.visibility</p:attrName>
                                        </p:attrNameLst>
                                      </p:cBhvr>
                                      <p:to>
                                        <p:strVal val="visible"/>
                                      </p:to>
                                    </p:set>
                                    <p:animEffect transition="in" filter="fade">
                                      <p:cBhvr>
                                        <p:cTn id="59" dur="770" decel="100000"/>
                                        <p:tgtEl>
                                          <p:spTgt spid="7183"/>
                                        </p:tgtEl>
                                      </p:cBhvr>
                                    </p:animEffect>
                                    <p:animScale>
                                      <p:cBhvr>
                                        <p:cTn id="60" dur="770" decel="100000"/>
                                        <p:tgtEl>
                                          <p:spTgt spid="7183"/>
                                        </p:tgtEl>
                                      </p:cBhvr>
                                      <p:from x="10000" y="10000"/>
                                      <p:to x="200000" y="450000"/>
                                    </p:animScale>
                                    <p:animScale>
                                      <p:cBhvr>
                                        <p:cTn id="61" dur="1230" accel="100000" fill="hold">
                                          <p:stCondLst>
                                            <p:cond delay="770"/>
                                          </p:stCondLst>
                                        </p:cTn>
                                        <p:tgtEl>
                                          <p:spTgt spid="7183"/>
                                        </p:tgtEl>
                                      </p:cBhvr>
                                      <p:from x="200000" y="450000"/>
                                      <p:to x="100000" y="100000"/>
                                    </p:animScale>
                                    <p:set>
                                      <p:cBhvr>
                                        <p:cTn id="62" dur="770" fill="hold"/>
                                        <p:tgtEl>
                                          <p:spTgt spid="7183"/>
                                        </p:tgtEl>
                                        <p:attrNameLst>
                                          <p:attrName>ppt_x</p:attrName>
                                        </p:attrNameLst>
                                      </p:cBhvr>
                                      <p:to>
                                        <p:strVal val="(0.5)"/>
                                      </p:to>
                                    </p:set>
                                    <p:anim from="(0.5)" to="(#ppt_x)" calcmode="lin" valueType="num">
                                      <p:cBhvr>
                                        <p:cTn id="63" dur="1230" accel="100000" fill="hold">
                                          <p:stCondLst>
                                            <p:cond delay="770"/>
                                          </p:stCondLst>
                                        </p:cTn>
                                        <p:tgtEl>
                                          <p:spTgt spid="7183"/>
                                        </p:tgtEl>
                                        <p:attrNameLst>
                                          <p:attrName>ppt_x</p:attrName>
                                        </p:attrNameLst>
                                      </p:cBhvr>
                                    </p:anim>
                                    <p:set>
                                      <p:cBhvr>
                                        <p:cTn id="64" dur="770" fill="hold"/>
                                        <p:tgtEl>
                                          <p:spTgt spid="7183"/>
                                        </p:tgtEl>
                                        <p:attrNameLst>
                                          <p:attrName>ppt_y</p:attrName>
                                        </p:attrNameLst>
                                      </p:cBhvr>
                                      <p:to>
                                        <p:strVal val="(#ppt_y+0.4)"/>
                                      </p:to>
                                    </p:set>
                                    <p:anim from="(#ppt_y+0.4)" to="(#ppt_y)" calcmode="lin" valueType="num">
                                      <p:cBhvr>
                                        <p:cTn id="65" dur="1230" accel="100000" fill="hold">
                                          <p:stCondLst>
                                            <p:cond delay="770"/>
                                          </p:stCondLst>
                                        </p:cTn>
                                        <p:tgtEl>
                                          <p:spTgt spid="7183"/>
                                        </p:tgtEl>
                                        <p:attrNameLst>
                                          <p:attrName>ppt_y</p:attrName>
                                        </p:attrNameLst>
                                      </p:cBhvr>
                                    </p:anim>
                                  </p:childTnLst>
                                </p:cTn>
                              </p:par>
                              <p:par>
                                <p:cTn id="66" presetID="51" presetClass="entr" presetSubtype="0" fill="hold" nodeType="withEffect">
                                  <p:stCondLst>
                                    <p:cond delay="0"/>
                                  </p:stCondLst>
                                  <p:childTnLst>
                                    <p:set>
                                      <p:cBhvr>
                                        <p:cTn id="67" dur="1" fill="hold">
                                          <p:stCondLst>
                                            <p:cond delay="0"/>
                                          </p:stCondLst>
                                        </p:cTn>
                                        <p:tgtEl>
                                          <p:spTgt spid="7182"/>
                                        </p:tgtEl>
                                        <p:attrNameLst>
                                          <p:attrName>style.visibility</p:attrName>
                                        </p:attrNameLst>
                                      </p:cBhvr>
                                      <p:to>
                                        <p:strVal val="visible"/>
                                      </p:to>
                                    </p:set>
                                    <p:animEffect transition="in" filter="fade">
                                      <p:cBhvr>
                                        <p:cTn id="68" dur="770" decel="100000"/>
                                        <p:tgtEl>
                                          <p:spTgt spid="7182"/>
                                        </p:tgtEl>
                                      </p:cBhvr>
                                    </p:animEffect>
                                    <p:animScale>
                                      <p:cBhvr>
                                        <p:cTn id="69" dur="770" decel="100000"/>
                                        <p:tgtEl>
                                          <p:spTgt spid="7182"/>
                                        </p:tgtEl>
                                      </p:cBhvr>
                                      <p:from x="10000" y="10000"/>
                                      <p:to x="200000" y="450000"/>
                                    </p:animScale>
                                    <p:animScale>
                                      <p:cBhvr>
                                        <p:cTn id="70" dur="1230" accel="100000" fill="hold">
                                          <p:stCondLst>
                                            <p:cond delay="770"/>
                                          </p:stCondLst>
                                        </p:cTn>
                                        <p:tgtEl>
                                          <p:spTgt spid="7182"/>
                                        </p:tgtEl>
                                      </p:cBhvr>
                                      <p:from x="200000" y="450000"/>
                                      <p:to x="100000" y="100000"/>
                                    </p:animScale>
                                    <p:set>
                                      <p:cBhvr>
                                        <p:cTn id="71" dur="770" fill="hold"/>
                                        <p:tgtEl>
                                          <p:spTgt spid="7182"/>
                                        </p:tgtEl>
                                        <p:attrNameLst>
                                          <p:attrName>ppt_x</p:attrName>
                                        </p:attrNameLst>
                                      </p:cBhvr>
                                      <p:to>
                                        <p:strVal val="(0.5)"/>
                                      </p:to>
                                    </p:set>
                                    <p:anim from="(0.5)" to="(#ppt_x)" calcmode="lin" valueType="num">
                                      <p:cBhvr>
                                        <p:cTn id="72" dur="1230" accel="100000" fill="hold">
                                          <p:stCondLst>
                                            <p:cond delay="770"/>
                                          </p:stCondLst>
                                        </p:cTn>
                                        <p:tgtEl>
                                          <p:spTgt spid="7182"/>
                                        </p:tgtEl>
                                        <p:attrNameLst>
                                          <p:attrName>ppt_x</p:attrName>
                                        </p:attrNameLst>
                                      </p:cBhvr>
                                    </p:anim>
                                    <p:set>
                                      <p:cBhvr>
                                        <p:cTn id="73" dur="770" fill="hold"/>
                                        <p:tgtEl>
                                          <p:spTgt spid="7182"/>
                                        </p:tgtEl>
                                        <p:attrNameLst>
                                          <p:attrName>ppt_y</p:attrName>
                                        </p:attrNameLst>
                                      </p:cBhvr>
                                      <p:to>
                                        <p:strVal val="(#ppt_y+0.4)"/>
                                      </p:to>
                                    </p:set>
                                    <p:anim from="(#ppt_y+0.4)" to="(#ppt_y)" calcmode="lin" valueType="num">
                                      <p:cBhvr>
                                        <p:cTn id="74" dur="1230" accel="100000" fill="hold">
                                          <p:stCondLst>
                                            <p:cond delay="770"/>
                                          </p:stCondLst>
                                        </p:cTn>
                                        <p:tgtEl>
                                          <p:spTgt spid="718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AutoShape 3">
            <a:extLst>
              <a:ext uri="{FF2B5EF4-FFF2-40B4-BE49-F238E27FC236}">
                <a16:creationId xmlns:a16="http://schemas.microsoft.com/office/drawing/2014/main" id="{85CC37EF-FAC4-F9A7-117E-E4E4D52A1F3B}"/>
              </a:ext>
            </a:extLst>
          </p:cNvPr>
          <p:cNvSpPr>
            <a:spLocks noChangeAspect="1" noChangeArrowheads="1"/>
          </p:cNvSpPr>
          <p:nvPr/>
        </p:nvSpPr>
        <p:spPr bwMode="auto">
          <a:xfrm>
            <a:off x="1524000" y="1482726"/>
            <a:ext cx="9144000" cy="144463"/>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sp>
        <p:nvSpPr>
          <p:cNvPr id="2" name="AutoShape 10">
            <a:extLst>
              <a:ext uri="{FF2B5EF4-FFF2-40B4-BE49-F238E27FC236}">
                <a16:creationId xmlns:a16="http://schemas.microsoft.com/office/drawing/2014/main" id="{3376F25A-B39A-B4A7-4524-D749DBBAD781}"/>
              </a:ext>
            </a:extLst>
          </p:cNvPr>
          <p:cNvSpPr>
            <a:spLocks noChangeAspect="1" noChangeArrowheads="1"/>
          </p:cNvSpPr>
          <p:nvPr/>
        </p:nvSpPr>
        <p:spPr bwMode="auto">
          <a:xfrm>
            <a:off x="1524000" y="5929314"/>
            <a:ext cx="9144000" cy="357187"/>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pic>
        <p:nvPicPr>
          <p:cNvPr id="10254" name="Picture 14" descr="tre em nha may det dinh cong">
            <a:extLst>
              <a:ext uri="{FF2B5EF4-FFF2-40B4-BE49-F238E27FC236}">
                <a16:creationId xmlns:a16="http://schemas.microsoft.com/office/drawing/2014/main" id="{47860C47-3898-5FF2-8706-6CACBCA77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27188"/>
            <a:ext cx="73088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15" descr="cong nhan dinh cong 2">
            <a:extLst>
              <a:ext uri="{FF2B5EF4-FFF2-40B4-BE49-F238E27FC236}">
                <a16:creationId xmlns:a16="http://schemas.microsoft.com/office/drawing/2014/main" id="{9511BCAD-850F-AA3E-AB96-FF28F71E1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1627188"/>
            <a:ext cx="695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16" descr="giai cap vo san noi day">
            <a:extLst>
              <a:ext uri="{FF2B5EF4-FFF2-40B4-BE49-F238E27FC236}">
                <a16:creationId xmlns:a16="http://schemas.microsoft.com/office/drawing/2014/main" id="{BBAE4149-A003-BCE8-9FE5-CDFD3E449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1627188"/>
            <a:ext cx="60483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17" descr="giai cap vo san noi day 2">
            <a:extLst>
              <a:ext uri="{FF2B5EF4-FFF2-40B4-BE49-F238E27FC236}">
                <a16:creationId xmlns:a16="http://schemas.microsoft.com/office/drawing/2014/main" id="{DFE48C14-CD3A-A527-25E5-C4C76B362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276" y="1627188"/>
            <a:ext cx="64801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8" name="Picture 18" descr="Cong nhan Anh dua Hien chuong den QH">
            <a:extLst>
              <a:ext uri="{FF2B5EF4-FFF2-40B4-BE49-F238E27FC236}">
                <a16:creationId xmlns:a16="http://schemas.microsoft.com/office/drawing/2014/main" id="{26EE8A78-E45F-C67C-D33B-515B43098FF6}"/>
              </a:ext>
            </a:extLst>
          </p:cNvPr>
          <p:cNvPicPr>
            <a:picLocks noChangeAspect="1" noChangeArrowheads="1"/>
          </p:cNvPicPr>
          <p:nvPr/>
        </p:nvPicPr>
        <p:blipFill>
          <a:blip r:embed="rId6">
            <a:lum contrast="24000"/>
            <a:extLst>
              <a:ext uri="{28A0092B-C50C-407E-A947-70E740481C1C}">
                <a14:useLocalDpi xmlns:a14="http://schemas.microsoft.com/office/drawing/2010/main" val="0"/>
              </a:ext>
            </a:extLst>
          </a:blip>
          <a:srcRect b="9483"/>
          <a:stretch>
            <a:fillRect/>
          </a:stretch>
        </p:blipFill>
        <p:spPr bwMode="auto">
          <a:xfrm>
            <a:off x="4859338" y="1627189"/>
            <a:ext cx="58086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10259" name="WordArt 19">
            <a:extLst>
              <a:ext uri="{FF2B5EF4-FFF2-40B4-BE49-F238E27FC236}">
                <a16:creationId xmlns:a16="http://schemas.microsoft.com/office/drawing/2014/main" id="{C5736B2F-FF37-5213-C537-27DB3774D0F6}"/>
              </a:ext>
            </a:extLst>
          </p:cNvPr>
          <p:cNvSpPr>
            <a:spLocks noChangeArrowheads="1" noChangeShapeType="1" noTextEdit="1"/>
          </p:cNvSpPr>
          <p:nvPr/>
        </p:nvSpPr>
        <p:spPr bwMode="auto">
          <a:xfrm>
            <a:off x="1952625" y="2286000"/>
            <a:ext cx="8072438" cy="2293938"/>
          </a:xfrm>
          <a:prstGeom prst="rect">
            <a:avLst/>
          </a:prstGeom>
        </p:spPr>
        <p:txBody>
          <a:bodyPr wrap="none" fromWordArt="1">
            <a:prstTxWarp prst="textPlain">
              <a:avLst>
                <a:gd name="adj" fmla="val 50000"/>
              </a:avLst>
            </a:prstTxWarp>
          </a:bodyPr>
          <a:lstStyle/>
          <a:p>
            <a:pPr algn="ctr"/>
            <a:r>
              <a:rPr lang="en-US" sz="3600" b="1" kern="10">
                <a:ln w="9525">
                  <a:solidFill>
                    <a:srgbClr val="FFFF00"/>
                  </a:solidFill>
                  <a:round/>
                  <a:headEnd/>
                  <a:tailEnd/>
                </a:ln>
                <a:solidFill>
                  <a:srgbClr val="0000FF"/>
                </a:solidFill>
                <a:latin typeface="+mj-lt"/>
                <a:ea typeface="+mj-lt"/>
                <a:cs typeface="+mj-lt"/>
              </a:rPr>
              <a:t>NHU CẦU RA ĐỜI</a:t>
            </a:r>
          </a:p>
          <a:p>
            <a:pPr algn="ctr"/>
            <a:r>
              <a:rPr lang="en-US" sz="3600" b="1" kern="10">
                <a:ln w="9525">
                  <a:solidFill>
                    <a:srgbClr val="FFFF00"/>
                  </a:solidFill>
                  <a:round/>
                  <a:headEnd/>
                  <a:tailEnd/>
                </a:ln>
                <a:solidFill>
                  <a:srgbClr val="0000FF"/>
                </a:solidFill>
                <a:latin typeface="+mj-lt"/>
                <a:ea typeface="+mj-lt"/>
                <a:cs typeface="+mj-lt"/>
              </a:rPr>
              <a:t> LÝ LUẬN CÁCH MẠNG</a:t>
            </a:r>
          </a:p>
        </p:txBody>
      </p:sp>
      <p:sp>
        <p:nvSpPr>
          <p:cNvPr id="11" name="Rounded Rectangle 10">
            <a:extLst>
              <a:ext uri="{FF2B5EF4-FFF2-40B4-BE49-F238E27FC236}">
                <a16:creationId xmlns:a16="http://schemas.microsoft.com/office/drawing/2014/main" id="{AA6647FE-6A3A-106D-CF60-3690186DB613}"/>
              </a:ext>
            </a:extLst>
          </p:cNvPr>
          <p:cNvSpPr/>
          <p:nvPr/>
        </p:nvSpPr>
        <p:spPr>
          <a:xfrm>
            <a:off x="1590675" y="125414"/>
            <a:ext cx="5194300" cy="7270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spcBef>
                <a:spcPct val="20000"/>
              </a:spcBef>
              <a:defRPr/>
            </a:pPr>
            <a:r>
              <a:rPr lang="en-US" altLang="en-US" sz="3200" b="1">
                <a:solidFill>
                  <a:srgbClr val="000000"/>
                </a:solidFill>
                <a:latin typeface="Times New Roman" panose="02020603050405020304" pitchFamily="18" charset="0"/>
                <a:cs typeface="Times New Roman" panose="02020603050405020304" pitchFamily="18" charset="0"/>
              </a:rPr>
              <a:t>* Điều kiện kinh tế - xã hội</a:t>
            </a:r>
            <a:endParaRPr lang="en-US" altLang="en-US" sz="32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nodeType="afterGroup">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Effect transition="in" filter="blinds(horizontal)">
                                      <p:cBhvr>
                                        <p:cTn id="11" dur="500"/>
                                        <p:tgtEl>
                                          <p:spTgt spid="102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10254"/>
                                        </p:tgtEl>
                                        <p:attrNameLst>
                                          <p:attrName>style.visibility</p:attrName>
                                        </p:attrNameLst>
                                      </p:cBhvr>
                                      <p:to>
                                        <p:strVal val="visible"/>
                                      </p:to>
                                    </p:set>
                                    <p:animEffect transition="in" filter="diamond(in)">
                                      <p:cBhvr>
                                        <p:cTn id="16" dur="2000"/>
                                        <p:tgtEl>
                                          <p:spTgt spid="102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nodeType="clickEffect">
                                  <p:stCondLst>
                                    <p:cond delay="0"/>
                                  </p:stCondLst>
                                  <p:childTnLst>
                                    <p:set>
                                      <p:cBhvr>
                                        <p:cTn id="20" dur="1" fill="hold">
                                          <p:stCondLst>
                                            <p:cond delay="0"/>
                                          </p:stCondLst>
                                        </p:cTn>
                                        <p:tgtEl>
                                          <p:spTgt spid="10255"/>
                                        </p:tgtEl>
                                        <p:attrNameLst>
                                          <p:attrName>style.visibility</p:attrName>
                                        </p:attrNameLst>
                                      </p:cBhvr>
                                      <p:to>
                                        <p:strVal val="visible"/>
                                      </p:to>
                                    </p:set>
                                    <p:animEffect transition="in" filter="diamond(in)">
                                      <p:cBhvr>
                                        <p:cTn id="21" dur="2000"/>
                                        <p:tgtEl>
                                          <p:spTgt spid="102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10256"/>
                                        </p:tgtEl>
                                        <p:attrNameLst>
                                          <p:attrName>style.visibility</p:attrName>
                                        </p:attrNameLst>
                                      </p:cBhvr>
                                      <p:to>
                                        <p:strVal val="visible"/>
                                      </p:to>
                                    </p:set>
                                    <p:animEffect transition="in" filter="diamond(in)">
                                      <p:cBhvr>
                                        <p:cTn id="26" dur="2000"/>
                                        <p:tgtEl>
                                          <p:spTgt spid="102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nodeType="clickEffect">
                                  <p:stCondLst>
                                    <p:cond delay="0"/>
                                  </p:stCondLst>
                                  <p:childTnLst>
                                    <p:set>
                                      <p:cBhvr>
                                        <p:cTn id="30" dur="1" fill="hold">
                                          <p:stCondLst>
                                            <p:cond delay="0"/>
                                          </p:stCondLst>
                                        </p:cTn>
                                        <p:tgtEl>
                                          <p:spTgt spid="10257"/>
                                        </p:tgtEl>
                                        <p:attrNameLst>
                                          <p:attrName>style.visibility</p:attrName>
                                        </p:attrNameLst>
                                      </p:cBhvr>
                                      <p:to>
                                        <p:strVal val="visible"/>
                                      </p:to>
                                    </p:set>
                                    <p:animEffect transition="in" filter="diamond(in)">
                                      <p:cBhvr>
                                        <p:cTn id="31" dur="2000"/>
                                        <p:tgtEl>
                                          <p:spTgt spid="102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10258"/>
                                        </p:tgtEl>
                                        <p:attrNameLst>
                                          <p:attrName>style.visibility</p:attrName>
                                        </p:attrNameLst>
                                      </p:cBhvr>
                                      <p:to>
                                        <p:strVal val="visible"/>
                                      </p:to>
                                    </p:set>
                                    <p:animEffect transition="in" filter="diamond(in)">
                                      <p:cBhvr>
                                        <p:cTn id="36" dur="2000"/>
                                        <p:tgtEl>
                                          <p:spTgt spid="102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9" presetClass="entr" presetSubtype="0" decel="100000" fill="hold" nodeType="clickEffect">
                                  <p:stCondLst>
                                    <p:cond delay="0"/>
                                  </p:stCondLst>
                                  <p:childTnLst>
                                    <p:set>
                                      <p:cBhvr>
                                        <p:cTn id="40" dur="1" fill="hold">
                                          <p:stCondLst>
                                            <p:cond delay="0"/>
                                          </p:stCondLst>
                                        </p:cTn>
                                        <p:tgtEl>
                                          <p:spTgt spid="10259"/>
                                        </p:tgtEl>
                                        <p:attrNameLst>
                                          <p:attrName>style.visibility</p:attrName>
                                        </p:attrNameLst>
                                      </p:cBhvr>
                                      <p:to>
                                        <p:strVal val="visible"/>
                                      </p:to>
                                    </p:set>
                                    <p:anim calcmode="lin" valueType="num">
                                      <p:cBhvr>
                                        <p:cTn id="41" dur="500" fill="hold"/>
                                        <p:tgtEl>
                                          <p:spTgt spid="10259"/>
                                        </p:tgtEl>
                                        <p:attrNameLst>
                                          <p:attrName>ppt_w</p:attrName>
                                        </p:attrNameLst>
                                      </p:cBhvr>
                                      <p:tavLst>
                                        <p:tav tm="0">
                                          <p:val>
                                            <p:fltVal val="0"/>
                                          </p:val>
                                        </p:tav>
                                        <p:tav tm="100000">
                                          <p:val>
                                            <p:strVal val="#ppt_w"/>
                                          </p:val>
                                        </p:tav>
                                      </p:tavLst>
                                    </p:anim>
                                    <p:anim calcmode="lin" valueType="num">
                                      <p:cBhvr>
                                        <p:cTn id="42" dur="500" fill="hold"/>
                                        <p:tgtEl>
                                          <p:spTgt spid="10259"/>
                                        </p:tgtEl>
                                        <p:attrNameLst>
                                          <p:attrName>ppt_h</p:attrName>
                                        </p:attrNameLst>
                                      </p:cBhvr>
                                      <p:tavLst>
                                        <p:tav tm="0">
                                          <p:val>
                                            <p:fltVal val="0"/>
                                          </p:val>
                                        </p:tav>
                                        <p:tav tm="100000">
                                          <p:val>
                                            <p:strVal val="#ppt_h"/>
                                          </p:val>
                                        </p:tav>
                                      </p:tavLst>
                                    </p:anim>
                                    <p:anim calcmode="lin" valueType="num">
                                      <p:cBhvr>
                                        <p:cTn id="43" dur="500" fill="hold"/>
                                        <p:tgtEl>
                                          <p:spTgt spid="10259"/>
                                        </p:tgtEl>
                                        <p:attrNameLst>
                                          <p:attrName>style.rotation</p:attrName>
                                        </p:attrNameLst>
                                      </p:cBhvr>
                                      <p:tavLst>
                                        <p:tav tm="0">
                                          <p:val>
                                            <p:fltVal val="360"/>
                                          </p:val>
                                        </p:tav>
                                        <p:tav tm="100000">
                                          <p:val>
                                            <p:fltVal val="0"/>
                                          </p:val>
                                        </p:tav>
                                      </p:tavLst>
                                    </p:anim>
                                    <p:animEffect transition="in" filter="fade">
                                      <p:cBhvr>
                                        <p:cTn id="44" dur="500"/>
                                        <p:tgtEl>
                                          <p:spTgt spid="1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3">
            <a:extLst>
              <a:ext uri="{FF2B5EF4-FFF2-40B4-BE49-F238E27FC236}">
                <a16:creationId xmlns:a16="http://schemas.microsoft.com/office/drawing/2014/main" id="{E49C19CC-D18D-27C8-A8D5-6F0D36595F8A}"/>
              </a:ext>
            </a:extLst>
          </p:cNvPr>
          <p:cNvSpPr>
            <a:spLocks noChangeAspect="1" noChangeArrowheads="1"/>
          </p:cNvSpPr>
          <p:nvPr/>
        </p:nvSpPr>
        <p:spPr bwMode="auto">
          <a:xfrm flipV="1">
            <a:off x="1524000" y="1123951"/>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sp>
        <p:nvSpPr>
          <p:cNvPr id="36868" name="WordArt 4">
            <a:extLst>
              <a:ext uri="{FF2B5EF4-FFF2-40B4-BE49-F238E27FC236}">
                <a16:creationId xmlns:a16="http://schemas.microsoft.com/office/drawing/2014/main" id="{3B68D479-4A7D-A653-B71E-F9598B9FB816}"/>
              </a:ext>
            </a:extLst>
          </p:cNvPr>
          <p:cNvSpPr>
            <a:spLocks noChangeArrowheads="1" noChangeShapeType="1" noTextEdit="1"/>
          </p:cNvSpPr>
          <p:nvPr/>
        </p:nvSpPr>
        <p:spPr bwMode="auto">
          <a:xfrm>
            <a:off x="2640014" y="5876926"/>
            <a:ext cx="7056437" cy="790575"/>
          </a:xfrm>
          <a:prstGeom prst="rect">
            <a:avLst/>
          </a:prstGeom>
        </p:spPr>
        <p:txBody>
          <a:bodyPr wrap="none" fromWordArt="1">
            <a:prstTxWarp prst="textPlain">
              <a:avLst>
                <a:gd name="adj" fmla="val 50000"/>
              </a:avLst>
            </a:prstTxWarp>
          </a:bodyPr>
          <a:lstStyle/>
          <a:p>
            <a:pPr algn="ctr"/>
            <a:r>
              <a:rPr lang="vi-VN" sz="3600" b="1" kern="10">
                <a:ln w="9525">
                  <a:solidFill>
                    <a:schemeClr val="accent2"/>
                  </a:solidFill>
                  <a:round/>
                  <a:headEnd/>
                  <a:tailEnd/>
                </a:ln>
                <a:latin typeface="+mj-lt"/>
                <a:ea typeface="+mj-lt"/>
                <a:cs typeface="+mj-lt"/>
              </a:rPr>
              <a:t>KẾ THỪA TOÀN BỘ GIÁ TRỊ TƯ TƯỞNG NHÂN LOẠI</a:t>
            </a:r>
          </a:p>
          <a:p>
            <a:pPr algn="ctr"/>
            <a:r>
              <a:rPr lang="vi-VN" sz="3600" b="1" kern="10">
                <a:ln w="9525">
                  <a:solidFill>
                    <a:schemeClr val="accent2"/>
                  </a:solidFill>
                  <a:round/>
                  <a:headEnd/>
                  <a:tailEnd/>
                </a:ln>
                <a:latin typeface="+mj-lt"/>
                <a:ea typeface="+mj-lt"/>
                <a:cs typeface="+mj-lt"/>
              </a:rPr>
              <a:t>TRỰC TIẾP NHẤT LÀ TỪ TRIẾT HỌC CĐ ĐỨC (ĐẶC BIỆT LÀ HEGEN &amp; PHOIƠBẮC)</a:t>
            </a:r>
            <a:endParaRPr lang="en-US" sz="3600" b="1" kern="10">
              <a:ln w="9525">
                <a:solidFill>
                  <a:schemeClr val="accent2"/>
                </a:solidFill>
                <a:round/>
                <a:headEnd/>
                <a:tailEnd/>
              </a:ln>
              <a:latin typeface="+mj-lt"/>
              <a:ea typeface="+mj-lt"/>
              <a:cs typeface="+mj-lt"/>
            </a:endParaRPr>
          </a:p>
        </p:txBody>
      </p:sp>
      <p:sp>
        <p:nvSpPr>
          <p:cNvPr id="11268" name="AutoShape 5">
            <a:extLst>
              <a:ext uri="{FF2B5EF4-FFF2-40B4-BE49-F238E27FC236}">
                <a16:creationId xmlns:a16="http://schemas.microsoft.com/office/drawing/2014/main" id="{B3FD57BD-281D-7978-EF35-60E3AFEFF0D8}"/>
              </a:ext>
            </a:extLst>
          </p:cNvPr>
          <p:cNvSpPr>
            <a:spLocks noChangeAspect="1" noChangeArrowheads="1"/>
          </p:cNvSpPr>
          <p:nvPr/>
        </p:nvSpPr>
        <p:spPr bwMode="auto">
          <a:xfrm>
            <a:off x="1524000" y="5661026"/>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sp>
        <p:nvSpPr>
          <p:cNvPr id="11276" name="Freeform 12">
            <a:extLst>
              <a:ext uri="{FF2B5EF4-FFF2-40B4-BE49-F238E27FC236}">
                <a16:creationId xmlns:a16="http://schemas.microsoft.com/office/drawing/2014/main" id="{01B715D3-430D-A475-E11E-C9C90CC15789}"/>
              </a:ext>
            </a:extLst>
          </p:cNvPr>
          <p:cNvSpPr>
            <a:spLocks/>
          </p:cNvSpPr>
          <p:nvPr/>
        </p:nvSpPr>
        <p:spPr bwMode="gray">
          <a:xfrm>
            <a:off x="5880100" y="2276475"/>
            <a:ext cx="2590800" cy="2952750"/>
          </a:xfrm>
          <a:custGeom>
            <a:avLst/>
            <a:gdLst>
              <a:gd name="T0" fmla="*/ 2147483646 w 1824"/>
              <a:gd name="T1" fmla="*/ 2147483646 h 2648"/>
              <a:gd name="T2" fmla="*/ 2147483646 w 1824"/>
              <a:gd name="T3" fmla="*/ 2147483646 h 2648"/>
              <a:gd name="T4" fmla="*/ 2147483646 w 1824"/>
              <a:gd name="T5" fmla="*/ 2147483646 h 2648"/>
              <a:gd name="T6" fmla="*/ 2147483646 w 1824"/>
              <a:gd name="T7" fmla="*/ 2147483646 h 2648"/>
              <a:gd name="T8" fmla="*/ 2147483646 w 1824"/>
              <a:gd name="T9" fmla="*/ 2147483646 h 2648"/>
              <a:gd name="T10" fmla="*/ 2147483646 w 1824"/>
              <a:gd name="T11" fmla="*/ 2147483646 h 2648"/>
              <a:gd name="T12" fmla="*/ 2147483646 w 1824"/>
              <a:gd name="T13" fmla="*/ 2147483646 h 2648"/>
              <a:gd name="T14" fmla="*/ 2147483646 w 1824"/>
              <a:gd name="T15" fmla="*/ 2147483646 h 2648"/>
              <a:gd name="T16" fmla="*/ 2147483646 w 1824"/>
              <a:gd name="T17" fmla="*/ 2147483646 h 2648"/>
              <a:gd name="T18" fmla="*/ 2147483646 w 1824"/>
              <a:gd name="T19" fmla="*/ 2147483646 h 2648"/>
              <a:gd name="T20" fmla="*/ 2147483646 w 1824"/>
              <a:gd name="T21" fmla="*/ 2147483646 h 2648"/>
              <a:gd name="T22" fmla="*/ 2147483646 w 1824"/>
              <a:gd name="T23" fmla="*/ 2147483646 h 2648"/>
              <a:gd name="T24" fmla="*/ 2147483646 w 1824"/>
              <a:gd name="T25" fmla="*/ 2147483646 h 2648"/>
              <a:gd name="T26" fmla="*/ 2147483646 w 1824"/>
              <a:gd name="T27" fmla="*/ 2147483646 h 2648"/>
              <a:gd name="T28" fmla="*/ 2147483646 w 1824"/>
              <a:gd name="T29" fmla="*/ 2147483646 h 2648"/>
              <a:gd name="T30" fmla="*/ 2147483646 w 1824"/>
              <a:gd name="T31" fmla="*/ 2147483646 h 2648"/>
              <a:gd name="T32" fmla="*/ 2147483646 w 1824"/>
              <a:gd name="T33" fmla="*/ 2147483646 h 2648"/>
              <a:gd name="T34" fmla="*/ 2147483646 w 1824"/>
              <a:gd name="T35" fmla="*/ 2147483646 h 2648"/>
              <a:gd name="T36" fmla="*/ 2147483646 w 1824"/>
              <a:gd name="T37" fmla="*/ 2147483646 h 2648"/>
              <a:gd name="T38" fmla="*/ 2147483646 w 1824"/>
              <a:gd name="T39" fmla="*/ 2147483646 h 2648"/>
              <a:gd name="T40" fmla="*/ 2147483646 w 1824"/>
              <a:gd name="T41" fmla="*/ 2147483646 h 2648"/>
              <a:gd name="T42" fmla="*/ 2147483646 w 1824"/>
              <a:gd name="T43" fmla="*/ 2147483646 h 2648"/>
              <a:gd name="T44" fmla="*/ 2147483646 w 1824"/>
              <a:gd name="T45" fmla="*/ 2147483646 h 2648"/>
              <a:gd name="T46" fmla="*/ 2147483646 w 1824"/>
              <a:gd name="T47" fmla="*/ 2147483646 h 2648"/>
              <a:gd name="T48" fmla="*/ 2147483646 w 1824"/>
              <a:gd name="T49" fmla="*/ 2147483646 h 2648"/>
              <a:gd name="T50" fmla="*/ 2147483646 w 1824"/>
              <a:gd name="T51" fmla="*/ 2147483646 h 2648"/>
              <a:gd name="T52" fmla="*/ 2147483646 w 1824"/>
              <a:gd name="T53" fmla="*/ 2147483646 h 2648"/>
              <a:gd name="T54" fmla="*/ 2147483646 w 1824"/>
              <a:gd name="T55" fmla="*/ 2147483646 h 2648"/>
              <a:gd name="T56" fmla="*/ 2147483646 w 1824"/>
              <a:gd name="T57" fmla="*/ 2147483646 h 2648"/>
              <a:gd name="T58" fmla="*/ 2147483646 w 1824"/>
              <a:gd name="T59" fmla="*/ 2147483646 h 2648"/>
              <a:gd name="T60" fmla="*/ 2147483646 w 1824"/>
              <a:gd name="T61" fmla="*/ 2147483646 h 2648"/>
              <a:gd name="T62" fmla="*/ 2147483646 w 1824"/>
              <a:gd name="T63" fmla="*/ 214748364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36880" name="Freeform 14">
            <a:extLst>
              <a:ext uri="{FF2B5EF4-FFF2-40B4-BE49-F238E27FC236}">
                <a16:creationId xmlns:a16="http://schemas.microsoft.com/office/drawing/2014/main" id="{D555F326-63F6-7262-F23B-9FD52FC6FD9C}"/>
              </a:ext>
            </a:extLst>
          </p:cNvPr>
          <p:cNvSpPr>
            <a:spLocks/>
          </p:cNvSpPr>
          <p:nvPr/>
        </p:nvSpPr>
        <p:spPr bwMode="gray">
          <a:xfrm>
            <a:off x="6934200" y="1844675"/>
            <a:ext cx="642938" cy="819150"/>
          </a:xfrm>
          <a:custGeom>
            <a:avLst/>
            <a:gdLst>
              <a:gd name="T0" fmla="*/ 2147483646 w 308"/>
              <a:gd name="T1" fmla="*/ 2147483646 h 444"/>
              <a:gd name="T2" fmla="*/ 0 w 308"/>
              <a:gd name="T3" fmla="*/ 2147483646 h 444"/>
              <a:gd name="T4" fmla="*/ 0 w 308"/>
              <a:gd name="T5" fmla="*/ 2147483646 h 444"/>
              <a:gd name="T6" fmla="*/ 2147483646 w 308"/>
              <a:gd name="T7" fmla="*/ 0 h 444"/>
              <a:gd name="T8" fmla="*/ 2147483646 w 308"/>
              <a:gd name="T9" fmla="*/ 2147483646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36881" name="Freeform 15">
            <a:extLst>
              <a:ext uri="{FF2B5EF4-FFF2-40B4-BE49-F238E27FC236}">
                <a16:creationId xmlns:a16="http://schemas.microsoft.com/office/drawing/2014/main" id="{4CEF0EB5-24FB-0EF5-E766-C1DE6B759593}"/>
              </a:ext>
            </a:extLst>
          </p:cNvPr>
          <p:cNvSpPr>
            <a:spLocks/>
          </p:cNvSpPr>
          <p:nvPr/>
        </p:nvSpPr>
        <p:spPr bwMode="gray">
          <a:xfrm>
            <a:off x="3844925" y="1844676"/>
            <a:ext cx="3740150" cy="523875"/>
          </a:xfrm>
          <a:custGeom>
            <a:avLst/>
            <a:gdLst>
              <a:gd name="T0" fmla="*/ 2147483646 w 1786"/>
              <a:gd name="T1" fmla="*/ 2147483646 h 284"/>
              <a:gd name="T2" fmla="*/ 0 w 1786"/>
              <a:gd name="T3" fmla="*/ 2147483646 h 284"/>
              <a:gd name="T4" fmla="*/ 2147483646 w 1786"/>
              <a:gd name="T5" fmla="*/ 0 h 284"/>
              <a:gd name="T6" fmla="*/ 2147483646 w 1786"/>
              <a:gd name="T7" fmla="*/ 0 h 284"/>
              <a:gd name="T8" fmla="*/ 2147483646 w 1786"/>
              <a:gd name="T9" fmla="*/ 2147483646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36882" name="Freeform 16">
            <a:extLst>
              <a:ext uri="{FF2B5EF4-FFF2-40B4-BE49-F238E27FC236}">
                <a16:creationId xmlns:a16="http://schemas.microsoft.com/office/drawing/2014/main" id="{0FC52961-E52A-F4DD-BD97-768ED8282091}"/>
              </a:ext>
            </a:extLst>
          </p:cNvPr>
          <p:cNvSpPr>
            <a:spLocks/>
          </p:cNvSpPr>
          <p:nvPr/>
        </p:nvSpPr>
        <p:spPr bwMode="gray">
          <a:xfrm>
            <a:off x="6283326" y="2659064"/>
            <a:ext cx="644525" cy="814387"/>
          </a:xfrm>
          <a:custGeom>
            <a:avLst/>
            <a:gdLst>
              <a:gd name="T0" fmla="*/ 2147483646 w 308"/>
              <a:gd name="T1" fmla="*/ 2147483646 h 442"/>
              <a:gd name="T2" fmla="*/ 0 w 308"/>
              <a:gd name="T3" fmla="*/ 2147483646 h 442"/>
              <a:gd name="T4" fmla="*/ 0 w 308"/>
              <a:gd name="T5" fmla="*/ 2147483646 h 442"/>
              <a:gd name="T6" fmla="*/ 2147483646 w 308"/>
              <a:gd name="T7" fmla="*/ 0 h 442"/>
              <a:gd name="T8" fmla="*/ 2147483646 w 308"/>
              <a:gd name="T9" fmla="*/ 2147483646 h 442"/>
              <a:gd name="T10" fmla="*/ 0 60000 65536"/>
              <a:gd name="T11" fmla="*/ 0 60000 65536"/>
              <a:gd name="T12" fmla="*/ 0 60000 65536"/>
              <a:gd name="T13" fmla="*/ 0 60000 65536"/>
              <a:gd name="T14" fmla="*/ 0 60000 65536"/>
              <a:gd name="T15" fmla="*/ 0 w 308"/>
              <a:gd name="T16" fmla="*/ 0 h 442"/>
              <a:gd name="T17" fmla="*/ 308 w 308"/>
              <a:gd name="T18" fmla="*/ 442 h 442"/>
            </a:gdLst>
            <a:ahLst/>
            <a:cxnLst>
              <a:cxn ang="T10">
                <a:pos x="T0" y="T1"/>
              </a:cxn>
              <a:cxn ang="T11">
                <a:pos x="T2" y="T3"/>
              </a:cxn>
              <a:cxn ang="T12">
                <a:pos x="T4" y="T5"/>
              </a:cxn>
              <a:cxn ang="T13">
                <a:pos x="T6" y="T7"/>
              </a:cxn>
              <a:cxn ang="T14">
                <a:pos x="T8" y="T9"/>
              </a:cxn>
            </a:cxnLst>
            <a:rect l="T15" t="T16" r="T17" b="T18"/>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36883" name="Freeform 17">
            <a:extLst>
              <a:ext uri="{FF2B5EF4-FFF2-40B4-BE49-F238E27FC236}">
                <a16:creationId xmlns:a16="http://schemas.microsoft.com/office/drawing/2014/main" id="{60FA1E63-A4ED-6CA9-17EE-05A51A5E3A6D}"/>
              </a:ext>
            </a:extLst>
          </p:cNvPr>
          <p:cNvSpPr>
            <a:spLocks/>
          </p:cNvSpPr>
          <p:nvPr/>
        </p:nvSpPr>
        <p:spPr bwMode="gray">
          <a:xfrm>
            <a:off x="2914650" y="2659063"/>
            <a:ext cx="4021138" cy="520700"/>
          </a:xfrm>
          <a:custGeom>
            <a:avLst/>
            <a:gdLst>
              <a:gd name="T0" fmla="*/ 2147483646 w 1920"/>
              <a:gd name="T1" fmla="*/ 2147483646 h 284"/>
              <a:gd name="T2" fmla="*/ 0 w 1920"/>
              <a:gd name="T3" fmla="*/ 2147483646 h 284"/>
              <a:gd name="T4" fmla="*/ 2147483646 w 1920"/>
              <a:gd name="T5" fmla="*/ 0 h 284"/>
              <a:gd name="T6" fmla="*/ 2147483646 w 1920"/>
              <a:gd name="T7" fmla="*/ 0 h 284"/>
              <a:gd name="T8" fmla="*/ 2147483646 w 1920"/>
              <a:gd name="T9" fmla="*/ 2147483646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36884" name="Freeform 18">
            <a:extLst>
              <a:ext uri="{FF2B5EF4-FFF2-40B4-BE49-F238E27FC236}">
                <a16:creationId xmlns:a16="http://schemas.microsoft.com/office/drawing/2014/main" id="{F16A4158-D0C4-28F5-8C08-FB5458E05363}"/>
              </a:ext>
            </a:extLst>
          </p:cNvPr>
          <p:cNvSpPr>
            <a:spLocks/>
          </p:cNvSpPr>
          <p:nvPr/>
        </p:nvSpPr>
        <p:spPr bwMode="gray">
          <a:xfrm>
            <a:off x="5634038" y="3463925"/>
            <a:ext cx="641350" cy="819150"/>
          </a:xfrm>
          <a:custGeom>
            <a:avLst/>
            <a:gdLst>
              <a:gd name="T0" fmla="*/ 2147483646 w 306"/>
              <a:gd name="T1" fmla="*/ 2147483646 h 444"/>
              <a:gd name="T2" fmla="*/ 0 w 306"/>
              <a:gd name="T3" fmla="*/ 2147483646 h 444"/>
              <a:gd name="T4" fmla="*/ 0 w 306"/>
              <a:gd name="T5" fmla="*/ 2147483646 h 444"/>
              <a:gd name="T6" fmla="*/ 2147483646 w 306"/>
              <a:gd name="T7" fmla="*/ 0 h 444"/>
              <a:gd name="T8" fmla="*/ 2147483646 w 306"/>
              <a:gd name="T9" fmla="*/ 2147483646 h 444"/>
              <a:gd name="T10" fmla="*/ 0 60000 65536"/>
              <a:gd name="T11" fmla="*/ 0 60000 65536"/>
              <a:gd name="T12" fmla="*/ 0 60000 65536"/>
              <a:gd name="T13" fmla="*/ 0 60000 65536"/>
              <a:gd name="T14" fmla="*/ 0 60000 65536"/>
              <a:gd name="T15" fmla="*/ 0 w 306"/>
              <a:gd name="T16" fmla="*/ 0 h 444"/>
              <a:gd name="T17" fmla="*/ 306 w 306"/>
              <a:gd name="T18" fmla="*/ 444 h 444"/>
            </a:gdLst>
            <a:ahLst/>
            <a:cxnLst>
              <a:cxn ang="T10">
                <a:pos x="T0" y="T1"/>
              </a:cxn>
              <a:cxn ang="T11">
                <a:pos x="T2" y="T3"/>
              </a:cxn>
              <a:cxn ang="T12">
                <a:pos x="T4" y="T5"/>
              </a:cxn>
              <a:cxn ang="T13">
                <a:pos x="T6" y="T7"/>
              </a:cxn>
              <a:cxn ang="T14">
                <a:pos x="T8" y="T9"/>
              </a:cxn>
            </a:cxnLst>
            <a:rect l="T15" t="T16" r="T17" b="T18"/>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36885" name="Rectangle 19">
            <a:extLst>
              <a:ext uri="{FF2B5EF4-FFF2-40B4-BE49-F238E27FC236}">
                <a16:creationId xmlns:a16="http://schemas.microsoft.com/office/drawing/2014/main" id="{E8C4F621-BD5C-CDDB-8692-8D81509B0F87}"/>
              </a:ext>
            </a:extLst>
          </p:cNvPr>
          <p:cNvSpPr>
            <a:spLocks noChangeArrowheads="1"/>
          </p:cNvSpPr>
          <p:nvPr/>
        </p:nvSpPr>
        <p:spPr bwMode="gray">
          <a:xfrm>
            <a:off x="3849688" y="2368551"/>
            <a:ext cx="3097212" cy="295275"/>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a:lnSpc>
                <a:spcPct val="100000"/>
              </a:lnSpc>
              <a:spcBef>
                <a:spcPct val="0"/>
              </a:spcBef>
              <a:buFontTx/>
              <a:buNone/>
            </a:pPr>
            <a:r>
              <a:rPr lang="en-US" altLang="en-US">
                <a:solidFill>
                  <a:schemeClr val="bg1"/>
                </a:solidFill>
                <a:latin typeface="Verdana" panose="020B0604030504040204" pitchFamily="34" charset="0"/>
              </a:rPr>
              <a:t>TRI</a:t>
            </a:r>
            <a:r>
              <a:rPr lang="vi-VN" altLang="en-US">
                <a:solidFill>
                  <a:schemeClr val="bg1"/>
                </a:solidFill>
                <a:latin typeface="Verdana" panose="020B0604030504040204" pitchFamily="34" charset="0"/>
              </a:rPr>
              <a:t>ẾT</a:t>
            </a:r>
            <a:r>
              <a:rPr lang="en-US" altLang="en-US">
                <a:solidFill>
                  <a:schemeClr val="bg1"/>
                </a:solidFill>
                <a:latin typeface="Verdana" panose="020B0604030504040204" pitchFamily="34" charset="0"/>
              </a:rPr>
              <a:t> H</a:t>
            </a:r>
            <a:r>
              <a:rPr lang="vi-VN" altLang="en-US">
                <a:solidFill>
                  <a:schemeClr val="bg1"/>
                </a:solidFill>
                <a:latin typeface="Verdana" panose="020B0604030504040204" pitchFamily="34" charset="0"/>
              </a:rPr>
              <a:t>ỌC</a:t>
            </a:r>
            <a:r>
              <a:rPr lang="en-US" altLang="en-US">
                <a:solidFill>
                  <a:schemeClr val="bg1"/>
                </a:solidFill>
                <a:latin typeface="Verdana" panose="020B0604030504040204" pitchFamily="34" charset="0"/>
              </a:rPr>
              <a:t> </a:t>
            </a:r>
            <a:r>
              <a:rPr lang="vi-VN" altLang="en-US">
                <a:solidFill>
                  <a:schemeClr val="bg1"/>
                </a:solidFill>
                <a:latin typeface="Verdana" panose="020B0604030504040204" pitchFamily="34" charset="0"/>
              </a:rPr>
              <a:t>ĐỨC</a:t>
            </a:r>
            <a:endParaRPr lang="en-US" altLang="en-US">
              <a:solidFill>
                <a:schemeClr val="bg1"/>
              </a:solidFill>
              <a:latin typeface="Verdana" panose="020B0604030504040204" pitchFamily="34" charset="0"/>
            </a:endParaRPr>
          </a:p>
        </p:txBody>
      </p:sp>
      <p:sp>
        <p:nvSpPr>
          <p:cNvPr id="36886" name="Rectangle 20">
            <a:extLst>
              <a:ext uri="{FF2B5EF4-FFF2-40B4-BE49-F238E27FC236}">
                <a16:creationId xmlns:a16="http://schemas.microsoft.com/office/drawing/2014/main" id="{72C089CC-2D22-5CBE-CBFF-05664D806047}"/>
              </a:ext>
            </a:extLst>
          </p:cNvPr>
          <p:cNvSpPr>
            <a:spLocks noChangeArrowheads="1"/>
          </p:cNvSpPr>
          <p:nvPr/>
        </p:nvSpPr>
        <p:spPr bwMode="gray">
          <a:xfrm>
            <a:off x="2914651" y="3179763"/>
            <a:ext cx="3376613" cy="290512"/>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a:lnSpc>
                <a:spcPct val="100000"/>
              </a:lnSpc>
              <a:spcBef>
                <a:spcPct val="0"/>
              </a:spcBef>
              <a:buFontTx/>
              <a:buNone/>
            </a:pPr>
            <a:r>
              <a:rPr lang="en-US" altLang="en-US" sz="1800">
                <a:solidFill>
                  <a:schemeClr val="bg1"/>
                </a:solidFill>
                <a:latin typeface="Verdana" panose="020B0604030504040204" pitchFamily="34" charset="0"/>
              </a:rPr>
              <a:t>CNXH KH</a:t>
            </a:r>
            <a:r>
              <a:rPr lang="vi-VN" altLang="en-US" sz="1800">
                <a:solidFill>
                  <a:schemeClr val="bg1"/>
                </a:solidFill>
                <a:latin typeface="Verdana" panose="020B0604030504040204" pitchFamily="34" charset="0"/>
              </a:rPr>
              <a:t>Ô</a:t>
            </a:r>
            <a:r>
              <a:rPr lang="en-US" altLang="en-US" sz="1800">
                <a:solidFill>
                  <a:schemeClr val="bg1"/>
                </a:solidFill>
                <a:latin typeface="Verdana" panose="020B0604030504040204" pitchFamily="34" charset="0"/>
              </a:rPr>
              <a:t>NG T</a:t>
            </a:r>
            <a:r>
              <a:rPr lang="vi-VN" altLang="en-US" sz="1800">
                <a:solidFill>
                  <a:schemeClr val="bg1"/>
                </a:solidFill>
                <a:latin typeface="Verdana" panose="020B0604030504040204" pitchFamily="34" charset="0"/>
              </a:rPr>
              <a:t>ƯỞNG</a:t>
            </a:r>
            <a:r>
              <a:rPr lang="en-US" altLang="en-US" sz="1800">
                <a:solidFill>
                  <a:schemeClr val="bg1"/>
                </a:solidFill>
                <a:latin typeface="Verdana" panose="020B0604030504040204" pitchFamily="34" charset="0"/>
              </a:rPr>
              <a:t> PH</a:t>
            </a:r>
            <a:r>
              <a:rPr lang="vi-VN" altLang="en-US" sz="1800">
                <a:solidFill>
                  <a:schemeClr val="bg1"/>
                </a:solidFill>
                <a:latin typeface="Verdana" panose="020B0604030504040204" pitchFamily="34" charset="0"/>
              </a:rPr>
              <a:t>ÁP</a:t>
            </a:r>
            <a:endParaRPr lang="en-US" altLang="en-US" sz="1800">
              <a:solidFill>
                <a:schemeClr val="bg1"/>
              </a:solidFill>
              <a:latin typeface="Verdana" panose="020B0604030504040204" pitchFamily="34" charset="0"/>
            </a:endParaRPr>
          </a:p>
        </p:txBody>
      </p:sp>
      <p:sp>
        <p:nvSpPr>
          <p:cNvPr id="36887" name="Freeform 21">
            <a:extLst>
              <a:ext uri="{FF2B5EF4-FFF2-40B4-BE49-F238E27FC236}">
                <a16:creationId xmlns:a16="http://schemas.microsoft.com/office/drawing/2014/main" id="{C046F3FB-EF8E-934B-8A1F-61E0C9C52019}"/>
              </a:ext>
            </a:extLst>
          </p:cNvPr>
          <p:cNvSpPr>
            <a:spLocks/>
          </p:cNvSpPr>
          <p:nvPr/>
        </p:nvSpPr>
        <p:spPr bwMode="gray">
          <a:xfrm>
            <a:off x="1990726" y="3463925"/>
            <a:ext cx="4291013" cy="528638"/>
          </a:xfrm>
          <a:custGeom>
            <a:avLst/>
            <a:gdLst>
              <a:gd name="T0" fmla="*/ 2147483646 w 2048"/>
              <a:gd name="T1" fmla="*/ 2147483646 h 286"/>
              <a:gd name="T2" fmla="*/ 0 w 2048"/>
              <a:gd name="T3" fmla="*/ 2147483646 h 286"/>
              <a:gd name="T4" fmla="*/ 2147483646 w 2048"/>
              <a:gd name="T5" fmla="*/ 0 h 286"/>
              <a:gd name="T6" fmla="*/ 2147483646 w 2048"/>
              <a:gd name="T7" fmla="*/ 0 h 286"/>
              <a:gd name="T8" fmla="*/ 2147483646 w 2048"/>
              <a:gd name="T9" fmla="*/ 2147483646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36888" name="Rectangle 22">
            <a:extLst>
              <a:ext uri="{FF2B5EF4-FFF2-40B4-BE49-F238E27FC236}">
                <a16:creationId xmlns:a16="http://schemas.microsoft.com/office/drawing/2014/main" id="{95818FB9-0AEB-F2B2-EA53-0279121FF9F5}"/>
              </a:ext>
            </a:extLst>
          </p:cNvPr>
          <p:cNvSpPr>
            <a:spLocks noChangeArrowheads="1"/>
          </p:cNvSpPr>
          <p:nvPr/>
        </p:nvSpPr>
        <p:spPr bwMode="gray">
          <a:xfrm>
            <a:off x="1993900" y="3990975"/>
            <a:ext cx="3652838" cy="28733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a:lnSpc>
                <a:spcPct val="100000"/>
              </a:lnSpc>
              <a:spcBef>
                <a:spcPct val="0"/>
              </a:spcBef>
              <a:buFontTx/>
              <a:buNone/>
            </a:pPr>
            <a:r>
              <a:rPr lang="en-US" altLang="en-US" sz="2000">
                <a:solidFill>
                  <a:schemeClr val="bg1"/>
                </a:solidFill>
                <a:latin typeface="Verdana" panose="020B0604030504040204" pitchFamily="34" charset="0"/>
              </a:rPr>
              <a:t>KTCT H</a:t>
            </a:r>
            <a:r>
              <a:rPr lang="vi-VN" altLang="en-US" sz="2000">
                <a:solidFill>
                  <a:schemeClr val="bg1"/>
                </a:solidFill>
                <a:latin typeface="Verdana" panose="020B0604030504040204" pitchFamily="34" charset="0"/>
              </a:rPr>
              <a:t>ỌC</a:t>
            </a:r>
            <a:r>
              <a:rPr lang="en-US" altLang="en-US" sz="2000">
                <a:solidFill>
                  <a:schemeClr val="bg1"/>
                </a:solidFill>
                <a:latin typeface="Verdana" panose="020B0604030504040204" pitchFamily="34" charset="0"/>
              </a:rPr>
              <a:t> C</a:t>
            </a:r>
            <a:r>
              <a:rPr lang="vi-VN" altLang="en-US" sz="2000">
                <a:solidFill>
                  <a:schemeClr val="bg1"/>
                </a:solidFill>
                <a:latin typeface="Verdana" panose="020B0604030504040204" pitchFamily="34" charset="0"/>
              </a:rPr>
              <a:t>Đ</a:t>
            </a:r>
            <a:r>
              <a:rPr lang="en-US" altLang="en-US" sz="2000">
                <a:solidFill>
                  <a:schemeClr val="bg1"/>
                </a:solidFill>
                <a:latin typeface="Verdana" panose="020B0604030504040204" pitchFamily="34" charset="0"/>
              </a:rPr>
              <a:t> ANH</a:t>
            </a:r>
          </a:p>
        </p:txBody>
      </p:sp>
      <p:grpSp>
        <p:nvGrpSpPr>
          <p:cNvPr id="3" name="Group 23">
            <a:extLst>
              <a:ext uri="{FF2B5EF4-FFF2-40B4-BE49-F238E27FC236}">
                <a16:creationId xmlns:a16="http://schemas.microsoft.com/office/drawing/2014/main" id="{F5789814-7751-0429-694A-03C679B40536}"/>
              </a:ext>
            </a:extLst>
          </p:cNvPr>
          <p:cNvGrpSpPr>
            <a:grpSpLocks/>
          </p:cNvGrpSpPr>
          <p:nvPr/>
        </p:nvGrpSpPr>
        <p:grpSpPr bwMode="auto">
          <a:xfrm>
            <a:off x="1755776" y="4437063"/>
            <a:ext cx="7235825" cy="957262"/>
            <a:chOff x="696" y="3312"/>
            <a:chExt cx="2398" cy="358"/>
          </a:xfrm>
        </p:grpSpPr>
        <p:sp>
          <p:nvSpPr>
            <p:cNvPr id="11282" name="Freeform 24">
              <a:extLst>
                <a:ext uri="{FF2B5EF4-FFF2-40B4-BE49-F238E27FC236}">
                  <a16:creationId xmlns:a16="http://schemas.microsoft.com/office/drawing/2014/main" id="{DF43F6DB-D799-0061-AD80-F6305AE86D2D}"/>
                </a:ext>
              </a:extLst>
            </p:cNvPr>
            <p:cNvSpPr>
              <a:spLocks/>
            </p:cNvSpPr>
            <p:nvPr/>
          </p:nvSpPr>
          <p:spPr bwMode="gray">
            <a:xfrm>
              <a:off x="2755" y="3312"/>
              <a:ext cx="339" cy="358"/>
            </a:xfrm>
            <a:custGeom>
              <a:avLst/>
              <a:gdLst>
                <a:gd name="T0" fmla="*/ 8837 w 308"/>
                <a:gd name="T1" fmla="*/ 2 h 444"/>
                <a:gd name="T2" fmla="*/ 0 w 308"/>
                <a:gd name="T3" fmla="*/ 2 h 444"/>
                <a:gd name="T4" fmla="*/ 0 w 308"/>
                <a:gd name="T5" fmla="*/ 2 h 444"/>
                <a:gd name="T6" fmla="*/ 8837 w 308"/>
                <a:gd name="T7" fmla="*/ 0 h 444"/>
                <a:gd name="T8" fmla="*/ 8837 w 308"/>
                <a:gd name="T9" fmla="*/ 2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11283" name="Freeform 25">
              <a:extLst>
                <a:ext uri="{FF2B5EF4-FFF2-40B4-BE49-F238E27FC236}">
                  <a16:creationId xmlns:a16="http://schemas.microsoft.com/office/drawing/2014/main" id="{13ED1FDA-927D-380D-A897-0C350384C211}"/>
                </a:ext>
              </a:extLst>
            </p:cNvPr>
            <p:cNvSpPr>
              <a:spLocks/>
            </p:cNvSpPr>
            <p:nvPr/>
          </p:nvSpPr>
          <p:spPr bwMode="gray">
            <a:xfrm>
              <a:off x="697" y="3314"/>
              <a:ext cx="2397" cy="228"/>
            </a:xfrm>
            <a:custGeom>
              <a:avLst/>
              <a:gdLst>
                <a:gd name="T0" fmla="*/ 51830 w 2180"/>
                <a:gd name="T1" fmla="*/ 2 h 284"/>
                <a:gd name="T2" fmla="*/ 0 w 2180"/>
                <a:gd name="T3" fmla="*/ 2 h 284"/>
                <a:gd name="T4" fmla="*/ 12351 w 2180"/>
                <a:gd name="T5" fmla="*/ 0 h 284"/>
                <a:gd name="T6" fmla="*/ 60381 w 2180"/>
                <a:gd name="T7" fmla="*/ 0 h 284"/>
                <a:gd name="T8" fmla="*/ 51830 w 2180"/>
                <a:gd name="T9" fmla="*/ 2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11284" name="Rectangle 26">
              <a:extLst>
                <a:ext uri="{FF2B5EF4-FFF2-40B4-BE49-F238E27FC236}">
                  <a16:creationId xmlns:a16="http://schemas.microsoft.com/office/drawing/2014/main" id="{919F1A4B-08A5-26DA-D216-6EF57162BCBC}"/>
                </a:ext>
              </a:extLst>
            </p:cNvPr>
            <p:cNvSpPr>
              <a:spLocks noChangeArrowheads="1"/>
            </p:cNvSpPr>
            <p:nvPr/>
          </p:nvSpPr>
          <p:spPr bwMode="gray">
            <a:xfrm>
              <a:off x="696" y="3543"/>
              <a:ext cx="2063" cy="126"/>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a:lnSpc>
                  <a:spcPct val="100000"/>
                </a:lnSpc>
                <a:spcBef>
                  <a:spcPct val="0"/>
                </a:spcBef>
                <a:buFontTx/>
                <a:buNone/>
              </a:pPr>
              <a:r>
                <a:rPr lang="en-US" altLang="en-US" sz="2000" b="1">
                  <a:solidFill>
                    <a:schemeClr val="bg1"/>
                  </a:solidFill>
                  <a:latin typeface="Verdana" panose="020B0604030504040204" pitchFamily="34" charset="0"/>
                </a:rPr>
                <a:t>TOÀN BỘ GIÁ TRỊ T</a:t>
              </a:r>
              <a:r>
                <a:rPr lang="vi-VN" altLang="en-US" sz="2000" b="1">
                  <a:solidFill>
                    <a:schemeClr val="bg1"/>
                  </a:solidFill>
                  <a:latin typeface="Verdana" panose="020B0604030504040204" pitchFamily="34" charset="0"/>
                </a:rPr>
                <a:t>Ư TƯỞNG NHÂN LOẠI</a:t>
              </a:r>
              <a:endParaRPr lang="en-US" altLang="en-US" sz="2000" b="1">
                <a:solidFill>
                  <a:schemeClr val="bg1"/>
                </a:solidFill>
                <a:latin typeface="Verdana" panose="020B0604030504040204" pitchFamily="34" charset="0"/>
              </a:endParaRPr>
            </a:p>
          </p:txBody>
        </p:sp>
      </p:grpSp>
      <p:sp>
        <p:nvSpPr>
          <p:cNvPr id="38921" name="Oval 27">
            <a:extLst>
              <a:ext uri="{FF2B5EF4-FFF2-40B4-BE49-F238E27FC236}">
                <a16:creationId xmlns:a16="http://schemas.microsoft.com/office/drawing/2014/main" id="{88D329AD-142F-4E32-3227-748913189F58}"/>
              </a:ext>
            </a:extLst>
          </p:cNvPr>
          <p:cNvSpPr>
            <a:spLocks noChangeArrowheads="1"/>
          </p:cNvSpPr>
          <p:nvPr/>
        </p:nvSpPr>
        <p:spPr bwMode="gray">
          <a:xfrm>
            <a:off x="7859714" y="1268413"/>
            <a:ext cx="2808287" cy="1168400"/>
          </a:xfrm>
          <a:prstGeom prst="ellipse">
            <a:avLst/>
          </a:prstGeom>
          <a:solidFill>
            <a:schemeClr val="tx2">
              <a:alpha val="32156"/>
            </a:schemeClr>
          </a:solidFill>
          <a:ln w="38100" algn="ctr">
            <a:solidFill>
              <a:srgbClr val="FFFF00"/>
            </a:solidFill>
            <a:round/>
            <a:headEnd/>
            <a:tailEnd/>
          </a:ln>
        </p:spPr>
        <p:txBody>
          <a:bodyPr anchor="ctr">
            <a:spAutoFit/>
          </a:bodyPr>
          <a:lstStyle/>
          <a:p>
            <a:pPr algn="ctr">
              <a:defRPr/>
            </a:pPr>
            <a:r>
              <a:rPr lang="vi-VN" sz="2400" b="1">
                <a:solidFill>
                  <a:srgbClr val="0000FF"/>
                </a:solidFill>
                <a:latin typeface="+mj-lt"/>
              </a:rPr>
              <a:t>TRIẾT HỌC</a:t>
            </a:r>
          </a:p>
          <a:p>
            <a:pPr algn="ctr">
              <a:defRPr/>
            </a:pPr>
            <a:r>
              <a:rPr lang="vi-VN" sz="2400" b="1">
                <a:solidFill>
                  <a:srgbClr val="0000FF"/>
                </a:solidFill>
                <a:latin typeface="+mj-lt"/>
              </a:rPr>
              <a:t>MÁC</a:t>
            </a:r>
          </a:p>
        </p:txBody>
      </p:sp>
      <p:sp>
        <p:nvSpPr>
          <p:cNvPr id="25" name="Rounded Rectangle 24">
            <a:extLst>
              <a:ext uri="{FF2B5EF4-FFF2-40B4-BE49-F238E27FC236}">
                <a16:creationId xmlns:a16="http://schemas.microsoft.com/office/drawing/2014/main" id="{94A581D3-1286-5435-C26F-73F11597CD79}"/>
              </a:ext>
            </a:extLst>
          </p:cNvPr>
          <p:cNvSpPr/>
          <p:nvPr/>
        </p:nvSpPr>
        <p:spPr>
          <a:xfrm>
            <a:off x="1654176" y="125414"/>
            <a:ext cx="3744913" cy="7842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altLang="en-US" sz="3600" b="1">
                <a:solidFill>
                  <a:schemeClr val="tx1"/>
                </a:solidFill>
                <a:latin typeface="Times New Roman" panose="02020603050405020304" pitchFamily="18" charset="0"/>
                <a:cs typeface="Times New Roman" panose="02020603050405020304" pitchFamily="18" charset="0"/>
              </a:rPr>
              <a:t>* Tiền đề lý luận</a:t>
            </a:r>
            <a:endParaRPr lang="en-US" altLang="en-US" sz="3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888"/>
                                        </p:tgtEl>
                                        <p:attrNameLst>
                                          <p:attrName>style.visibility</p:attrName>
                                        </p:attrNameLst>
                                      </p:cBhvr>
                                      <p:to>
                                        <p:strVal val="visible"/>
                                      </p:to>
                                    </p:set>
                                    <p:animEffect transition="in" filter="circle(in)">
                                      <p:cBhvr>
                                        <p:cTn id="17" dur="2000"/>
                                        <p:tgtEl>
                                          <p:spTgt spid="36888"/>
                                        </p:tgtEl>
                                      </p:cBhvr>
                                    </p:animEffect>
                                  </p:childTnLst>
                                </p:cTn>
                              </p:par>
                              <p:par>
                                <p:cTn id="18" presetID="6" presetClass="entr" presetSubtype="16" fill="hold" nodeType="withEffect">
                                  <p:stCondLst>
                                    <p:cond delay="0"/>
                                  </p:stCondLst>
                                  <p:childTnLst>
                                    <p:set>
                                      <p:cBhvr>
                                        <p:cTn id="19" dur="1" fill="hold">
                                          <p:stCondLst>
                                            <p:cond delay="0"/>
                                          </p:stCondLst>
                                        </p:cTn>
                                        <p:tgtEl>
                                          <p:spTgt spid="36884"/>
                                        </p:tgtEl>
                                        <p:attrNameLst>
                                          <p:attrName>style.visibility</p:attrName>
                                        </p:attrNameLst>
                                      </p:cBhvr>
                                      <p:to>
                                        <p:strVal val="visible"/>
                                      </p:to>
                                    </p:set>
                                    <p:animEffect transition="in" filter="circle(in)">
                                      <p:cBhvr>
                                        <p:cTn id="20" dur="2000"/>
                                        <p:tgtEl>
                                          <p:spTgt spid="36884"/>
                                        </p:tgtEl>
                                      </p:cBhvr>
                                    </p:animEffect>
                                  </p:childTnLst>
                                </p:cTn>
                              </p:par>
                              <p:par>
                                <p:cTn id="21" presetID="6" presetClass="entr" presetSubtype="16" fill="hold" nodeType="withEffect">
                                  <p:stCondLst>
                                    <p:cond delay="0"/>
                                  </p:stCondLst>
                                  <p:childTnLst>
                                    <p:set>
                                      <p:cBhvr>
                                        <p:cTn id="22" dur="1" fill="hold">
                                          <p:stCondLst>
                                            <p:cond delay="0"/>
                                          </p:stCondLst>
                                        </p:cTn>
                                        <p:tgtEl>
                                          <p:spTgt spid="36887"/>
                                        </p:tgtEl>
                                        <p:attrNameLst>
                                          <p:attrName>style.visibility</p:attrName>
                                        </p:attrNameLst>
                                      </p:cBhvr>
                                      <p:to>
                                        <p:strVal val="visible"/>
                                      </p:to>
                                    </p:set>
                                    <p:animEffect transition="in" filter="circle(in)">
                                      <p:cBhvr>
                                        <p:cTn id="23" dur="2000"/>
                                        <p:tgtEl>
                                          <p:spTgt spid="368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6886"/>
                                        </p:tgtEl>
                                        <p:attrNameLst>
                                          <p:attrName>style.visibility</p:attrName>
                                        </p:attrNameLst>
                                      </p:cBhvr>
                                      <p:to>
                                        <p:strVal val="visible"/>
                                      </p:to>
                                    </p:set>
                                    <p:animEffect transition="in" filter="circle(in)">
                                      <p:cBhvr>
                                        <p:cTn id="28" dur="2000"/>
                                        <p:tgtEl>
                                          <p:spTgt spid="36886"/>
                                        </p:tgtEl>
                                      </p:cBhvr>
                                    </p:animEffect>
                                  </p:childTnLst>
                                </p:cTn>
                              </p:par>
                              <p:par>
                                <p:cTn id="29" presetID="6" presetClass="entr" presetSubtype="16" fill="hold" nodeType="withEffect">
                                  <p:stCondLst>
                                    <p:cond delay="0"/>
                                  </p:stCondLst>
                                  <p:childTnLst>
                                    <p:set>
                                      <p:cBhvr>
                                        <p:cTn id="30" dur="1" fill="hold">
                                          <p:stCondLst>
                                            <p:cond delay="0"/>
                                          </p:stCondLst>
                                        </p:cTn>
                                        <p:tgtEl>
                                          <p:spTgt spid="36883"/>
                                        </p:tgtEl>
                                        <p:attrNameLst>
                                          <p:attrName>style.visibility</p:attrName>
                                        </p:attrNameLst>
                                      </p:cBhvr>
                                      <p:to>
                                        <p:strVal val="visible"/>
                                      </p:to>
                                    </p:set>
                                    <p:animEffect transition="in" filter="circle(in)">
                                      <p:cBhvr>
                                        <p:cTn id="31" dur="2000"/>
                                        <p:tgtEl>
                                          <p:spTgt spid="36883"/>
                                        </p:tgtEl>
                                      </p:cBhvr>
                                    </p:animEffect>
                                  </p:childTnLst>
                                </p:cTn>
                              </p:par>
                              <p:par>
                                <p:cTn id="32" presetID="6" presetClass="entr" presetSubtype="16" fill="hold" nodeType="withEffect">
                                  <p:stCondLst>
                                    <p:cond delay="0"/>
                                  </p:stCondLst>
                                  <p:childTnLst>
                                    <p:set>
                                      <p:cBhvr>
                                        <p:cTn id="33" dur="1" fill="hold">
                                          <p:stCondLst>
                                            <p:cond delay="0"/>
                                          </p:stCondLst>
                                        </p:cTn>
                                        <p:tgtEl>
                                          <p:spTgt spid="36882"/>
                                        </p:tgtEl>
                                        <p:attrNameLst>
                                          <p:attrName>style.visibility</p:attrName>
                                        </p:attrNameLst>
                                      </p:cBhvr>
                                      <p:to>
                                        <p:strVal val="visible"/>
                                      </p:to>
                                    </p:set>
                                    <p:animEffect transition="in" filter="circle(in)">
                                      <p:cBhvr>
                                        <p:cTn id="34" dur="2000"/>
                                        <p:tgtEl>
                                          <p:spTgt spid="368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6885"/>
                                        </p:tgtEl>
                                        <p:attrNameLst>
                                          <p:attrName>style.visibility</p:attrName>
                                        </p:attrNameLst>
                                      </p:cBhvr>
                                      <p:to>
                                        <p:strVal val="visible"/>
                                      </p:to>
                                    </p:set>
                                    <p:animEffect transition="in" filter="circle(in)">
                                      <p:cBhvr>
                                        <p:cTn id="39" dur="2000"/>
                                        <p:tgtEl>
                                          <p:spTgt spid="36885"/>
                                        </p:tgtEl>
                                      </p:cBhvr>
                                    </p:animEffect>
                                  </p:childTnLst>
                                </p:cTn>
                              </p:par>
                              <p:par>
                                <p:cTn id="40" presetID="6" presetClass="entr" presetSubtype="16" fill="hold" nodeType="withEffect">
                                  <p:stCondLst>
                                    <p:cond delay="0"/>
                                  </p:stCondLst>
                                  <p:childTnLst>
                                    <p:set>
                                      <p:cBhvr>
                                        <p:cTn id="41" dur="1" fill="hold">
                                          <p:stCondLst>
                                            <p:cond delay="0"/>
                                          </p:stCondLst>
                                        </p:cTn>
                                        <p:tgtEl>
                                          <p:spTgt spid="36881"/>
                                        </p:tgtEl>
                                        <p:attrNameLst>
                                          <p:attrName>style.visibility</p:attrName>
                                        </p:attrNameLst>
                                      </p:cBhvr>
                                      <p:to>
                                        <p:strVal val="visible"/>
                                      </p:to>
                                    </p:set>
                                    <p:animEffect transition="in" filter="circle(in)">
                                      <p:cBhvr>
                                        <p:cTn id="42" dur="2000"/>
                                        <p:tgtEl>
                                          <p:spTgt spid="36881"/>
                                        </p:tgtEl>
                                      </p:cBhvr>
                                    </p:animEffect>
                                  </p:childTnLst>
                                </p:cTn>
                              </p:par>
                              <p:par>
                                <p:cTn id="43" presetID="6" presetClass="entr" presetSubtype="16" fill="hold" nodeType="withEffect">
                                  <p:stCondLst>
                                    <p:cond delay="0"/>
                                  </p:stCondLst>
                                  <p:childTnLst>
                                    <p:set>
                                      <p:cBhvr>
                                        <p:cTn id="44" dur="1" fill="hold">
                                          <p:stCondLst>
                                            <p:cond delay="0"/>
                                          </p:stCondLst>
                                        </p:cTn>
                                        <p:tgtEl>
                                          <p:spTgt spid="36880"/>
                                        </p:tgtEl>
                                        <p:attrNameLst>
                                          <p:attrName>style.visibility</p:attrName>
                                        </p:attrNameLst>
                                      </p:cBhvr>
                                      <p:to>
                                        <p:strVal val="visible"/>
                                      </p:to>
                                    </p:set>
                                    <p:animEffect transition="in" filter="circle(in)">
                                      <p:cBhvr>
                                        <p:cTn id="45" dur="2000"/>
                                        <p:tgtEl>
                                          <p:spTgt spid="3688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6" presetClass="entr" presetSubtype="16" fill="hold" nodeType="clickEffect">
                                  <p:stCondLst>
                                    <p:cond delay="0"/>
                                  </p:stCondLst>
                                  <p:childTnLst>
                                    <p:set>
                                      <p:cBhvr>
                                        <p:cTn id="49" dur="1" fill="hold">
                                          <p:stCondLst>
                                            <p:cond delay="0"/>
                                          </p:stCondLst>
                                        </p:cTn>
                                        <p:tgtEl>
                                          <p:spTgt spid="36868"/>
                                        </p:tgtEl>
                                        <p:attrNameLst>
                                          <p:attrName>style.visibility</p:attrName>
                                        </p:attrNameLst>
                                      </p:cBhvr>
                                      <p:to>
                                        <p:strVal val="visible"/>
                                      </p:to>
                                    </p:set>
                                    <p:animEffect transition="in" filter="circle(in)">
                                      <p:cBhvr>
                                        <p:cTn id="50" dur="2000"/>
                                        <p:tgtEl>
                                          <p:spTgt spid="36868"/>
                                        </p:tgtEl>
                                      </p:cBhvr>
                                    </p:animEffect>
                                  </p:childTnLst>
                                </p:cTn>
                              </p:par>
                              <p:par>
                                <p:cTn id="51" presetID="6" presetClass="entr" presetSubtype="16" fill="hold" nodeType="withEffect">
                                  <p:stCondLst>
                                    <p:cond delay="0"/>
                                  </p:stCondLst>
                                  <p:childTnLst>
                                    <p:set>
                                      <p:cBhvr>
                                        <p:cTn id="52" dur="1" fill="hold">
                                          <p:stCondLst>
                                            <p:cond delay="0"/>
                                          </p:stCondLst>
                                        </p:cTn>
                                        <p:tgtEl>
                                          <p:spTgt spid="11276"/>
                                        </p:tgtEl>
                                        <p:attrNameLst>
                                          <p:attrName>style.visibility</p:attrName>
                                        </p:attrNameLst>
                                      </p:cBhvr>
                                      <p:to>
                                        <p:strVal val="visible"/>
                                      </p:to>
                                    </p:set>
                                    <p:animEffect transition="in" filter="circle(in)">
                                      <p:cBhvr>
                                        <p:cTn id="53" dur="2000"/>
                                        <p:tgtEl>
                                          <p:spTgt spid="11276"/>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38921"/>
                                        </p:tgtEl>
                                        <p:attrNameLst>
                                          <p:attrName>style.visibility</p:attrName>
                                        </p:attrNameLst>
                                      </p:cBhvr>
                                      <p:to>
                                        <p:strVal val="visible"/>
                                      </p:to>
                                    </p:set>
                                    <p:animEffect transition="in" filter="circle(in)">
                                      <p:cBhvr>
                                        <p:cTn id="56" dur="20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5" grpId="0" animBg="1"/>
      <p:bldP spid="36886" grpId="0" animBg="1"/>
      <p:bldP spid="36888" grpId="0" animBg="1"/>
      <p:bldP spid="38921"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3">
            <a:extLst>
              <a:ext uri="{FF2B5EF4-FFF2-40B4-BE49-F238E27FC236}">
                <a16:creationId xmlns:a16="http://schemas.microsoft.com/office/drawing/2014/main" id="{99B5D56A-6FD1-36E3-DCCB-A140A9B0B32F}"/>
              </a:ext>
            </a:extLst>
          </p:cNvPr>
          <p:cNvSpPr>
            <a:spLocks noChangeAspect="1" noChangeArrowheads="1"/>
          </p:cNvSpPr>
          <p:nvPr/>
        </p:nvSpPr>
        <p:spPr bwMode="auto">
          <a:xfrm flipV="1">
            <a:off x="1524000" y="1123951"/>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sp>
        <p:nvSpPr>
          <p:cNvPr id="38916" name="WordArt 4">
            <a:extLst>
              <a:ext uri="{FF2B5EF4-FFF2-40B4-BE49-F238E27FC236}">
                <a16:creationId xmlns:a16="http://schemas.microsoft.com/office/drawing/2014/main" id="{D1173905-7912-C510-2918-0AA9E11C2DDD}"/>
              </a:ext>
            </a:extLst>
          </p:cNvPr>
          <p:cNvSpPr>
            <a:spLocks noChangeArrowheads="1" noChangeShapeType="1" noTextEdit="1"/>
          </p:cNvSpPr>
          <p:nvPr/>
        </p:nvSpPr>
        <p:spPr bwMode="auto">
          <a:xfrm>
            <a:off x="2640014" y="5876926"/>
            <a:ext cx="7056437" cy="790575"/>
          </a:xfrm>
          <a:prstGeom prst="rect">
            <a:avLst/>
          </a:prstGeom>
        </p:spPr>
        <p:txBody>
          <a:bodyPr wrap="none" fromWordArt="1">
            <a:prstTxWarp prst="textPlain">
              <a:avLst>
                <a:gd name="adj" fmla="val 50000"/>
              </a:avLst>
            </a:prstTxWarp>
          </a:bodyPr>
          <a:lstStyle/>
          <a:p>
            <a:pPr algn="ctr"/>
            <a:r>
              <a:rPr lang="vi-VN" sz="3600" kern="10">
                <a:ln w="9525">
                  <a:solidFill>
                    <a:schemeClr val="accent2"/>
                  </a:solidFill>
                  <a:round/>
                  <a:headEnd/>
                  <a:tailEnd/>
                </a:ln>
                <a:latin typeface="+mj-lt"/>
                <a:ea typeface="+mj-lt"/>
                <a:cs typeface="+mj-lt"/>
              </a:rPr>
              <a:t>HỌC THUYẾT VỀ TẾ BÀO VỚI TƯ CÁCH LÀ  </a:t>
            </a:r>
          </a:p>
          <a:p>
            <a:pPr algn="ctr"/>
            <a:r>
              <a:rPr lang="vi-VN" sz="3600" kern="10">
                <a:ln w="9525">
                  <a:solidFill>
                    <a:schemeClr val="accent2"/>
                  </a:solidFill>
                  <a:round/>
                  <a:headEnd/>
                  <a:tailEnd/>
                </a:ln>
                <a:latin typeface="+mj-lt"/>
                <a:ea typeface="+mj-lt"/>
                <a:cs typeface="+mj-lt"/>
              </a:rPr>
              <a:t>TÍNH THỐNG NHẤT CỦA TOÀN BỘ SỰ SỐNG</a:t>
            </a:r>
            <a:endParaRPr lang="en-US" sz="3600" kern="10">
              <a:ln w="9525">
                <a:solidFill>
                  <a:schemeClr val="accent2"/>
                </a:solidFill>
                <a:round/>
                <a:headEnd/>
                <a:tailEnd/>
              </a:ln>
              <a:latin typeface="+mj-lt"/>
              <a:ea typeface="+mj-lt"/>
              <a:cs typeface="+mj-lt"/>
            </a:endParaRPr>
          </a:p>
        </p:txBody>
      </p:sp>
      <p:sp>
        <p:nvSpPr>
          <p:cNvPr id="12292" name="AutoShape 5">
            <a:extLst>
              <a:ext uri="{FF2B5EF4-FFF2-40B4-BE49-F238E27FC236}">
                <a16:creationId xmlns:a16="http://schemas.microsoft.com/office/drawing/2014/main" id="{4FCD3300-99C2-4E04-8B33-7EED3CA86528}"/>
              </a:ext>
            </a:extLst>
          </p:cNvPr>
          <p:cNvSpPr>
            <a:spLocks noChangeAspect="1" noChangeArrowheads="1"/>
          </p:cNvSpPr>
          <p:nvPr/>
        </p:nvSpPr>
        <p:spPr bwMode="auto">
          <a:xfrm>
            <a:off x="1524000" y="5661026"/>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pic>
        <p:nvPicPr>
          <p:cNvPr id="16390" name="Picture 6" descr="robert Hooke (1635 - 1703)">
            <a:extLst>
              <a:ext uri="{FF2B5EF4-FFF2-40B4-BE49-F238E27FC236}">
                <a16:creationId xmlns:a16="http://schemas.microsoft.com/office/drawing/2014/main" id="{FA53D3D2-6CE2-E3AA-4F5D-C99F31E59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6" y="1357313"/>
            <a:ext cx="3571875" cy="4000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7">
            <a:extLst>
              <a:ext uri="{FF2B5EF4-FFF2-40B4-BE49-F238E27FC236}">
                <a16:creationId xmlns:a16="http://schemas.microsoft.com/office/drawing/2014/main" id="{5A4ED70E-7EF7-8BDE-B3EF-1155860B99D0}"/>
              </a:ext>
            </a:extLst>
          </p:cNvPr>
          <p:cNvGrpSpPr>
            <a:grpSpLocks/>
          </p:cNvGrpSpPr>
          <p:nvPr/>
        </p:nvGrpSpPr>
        <p:grpSpPr bwMode="auto">
          <a:xfrm>
            <a:off x="5808663" y="1357314"/>
            <a:ext cx="4430712" cy="4071937"/>
            <a:chOff x="2245" y="981"/>
            <a:chExt cx="2132" cy="2041"/>
          </a:xfrm>
        </p:grpSpPr>
        <p:pic>
          <p:nvPicPr>
            <p:cNvPr id="12296" name="Picture 8" descr="te bao mau 2">
              <a:extLst>
                <a:ext uri="{FF2B5EF4-FFF2-40B4-BE49-F238E27FC236}">
                  <a16:creationId xmlns:a16="http://schemas.microsoft.com/office/drawing/2014/main" id="{0E73A78B-3811-A168-1304-D5A65E8E0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 y="2160"/>
              <a:ext cx="2132" cy="862"/>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grpSp>
          <p:nvGrpSpPr>
            <p:cNvPr id="12297" name="Group 9">
              <a:extLst>
                <a:ext uri="{FF2B5EF4-FFF2-40B4-BE49-F238E27FC236}">
                  <a16:creationId xmlns:a16="http://schemas.microsoft.com/office/drawing/2014/main" id="{9513D970-62B8-A685-5B8D-89ADDE2F06F1}"/>
                </a:ext>
              </a:extLst>
            </p:cNvPr>
            <p:cNvGrpSpPr>
              <a:grpSpLocks/>
            </p:cNvGrpSpPr>
            <p:nvPr/>
          </p:nvGrpSpPr>
          <p:grpSpPr bwMode="auto">
            <a:xfrm>
              <a:off x="2245" y="981"/>
              <a:ext cx="2114" cy="1240"/>
              <a:chOff x="2241" y="1243"/>
              <a:chExt cx="2998" cy="1795"/>
            </a:xfrm>
          </p:grpSpPr>
          <p:pic>
            <p:nvPicPr>
              <p:cNvPr id="12298" name="Picture 10" descr="细胞">
                <a:extLst>
                  <a:ext uri="{FF2B5EF4-FFF2-40B4-BE49-F238E27FC236}">
                    <a16:creationId xmlns:a16="http://schemas.microsoft.com/office/drawing/2014/main" id="{45E0703E-38EC-84E0-C95F-7F218519D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 y="1243"/>
                <a:ext cx="1138" cy="179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pic>
          <p:pic>
            <p:nvPicPr>
              <p:cNvPr id="12299" name="Picture 11" descr="Image94">
                <a:extLst>
                  <a:ext uri="{FF2B5EF4-FFF2-40B4-BE49-F238E27FC236}">
                    <a16:creationId xmlns:a16="http://schemas.microsoft.com/office/drawing/2014/main" id="{8D6BB892-D011-6339-F2A7-BE69B717E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 y="1243"/>
                <a:ext cx="747" cy="178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12300" name="Picture 12" descr="Image95">
                <a:extLst>
                  <a:ext uri="{FF2B5EF4-FFF2-40B4-BE49-F238E27FC236}">
                    <a16:creationId xmlns:a16="http://schemas.microsoft.com/office/drawing/2014/main" id="{CB5BF483-1C56-135C-541D-474B2F3638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4" y="1243"/>
                <a:ext cx="1085" cy="179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13" name="Rounded Rectangle 12">
            <a:extLst>
              <a:ext uri="{FF2B5EF4-FFF2-40B4-BE49-F238E27FC236}">
                <a16:creationId xmlns:a16="http://schemas.microsoft.com/office/drawing/2014/main" id="{B0F6FB7D-3486-3F2A-A9F6-5E9B922766E9}"/>
              </a:ext>
            </a:extLst>
          </p:cNvPr>
          <p:cNvSpPr/>
          <p:nvPr/>
        </p:nvSpPr>
        <p:spPr>
          <a:xfrm>
            <a:off x="1706564" y="120650"/>
            <a:ext cx="5291137" cy="63023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altLang="en-US" sz="3200" b="1">
                <a:solidFill>
                  <a:srgbClr val="000000"/>
                </a:solidFill>
                <a:latin typeface="Times New Roman" panose="02020603050405020304" pitchFamily="18" charset="0"/>
                <a:cs typeface="Times New Roman" panose="02020603050405020304" pitchFamily="18" charset="0"/>
              </a:rPr>
              <a:t>* Tiền đề khoa học tự nhiên</a:t>
            </a:r>
            <a:endParaRPr lang="en-US" altLang="en-US" sz="32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circle(in)">
                                      <p:cBhvr>
                                        <p:cTn id="12" dur="2000"/>
                                        <p:tgtEl>
                                          <p:spTgt spid="38916"/>
                                        </p:tgtEl>
                                      </p:cBhvr>
                                    </p:animEffect>
                                  </p:childTnLst>
                                </p:cTn>
                              </p:par>
                              <p:par>
                                <p:cTn id="13" presetID="6" presetClass="entr" presetSubtype="16" fill="hold" nodeType="with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circle(in)">
                                      <p:cBhvr>
                                        <p:cTn id="15" dur="2000"/>
                                        <p:tgtEl>
                                          <p:spTgt spid="16390"/>
                                        </p:tgtEl>
                                      </p:cBhvr>
                                    </p:animEffect>
                                  </p:childTnLst>
                                </p:cTn>
                              </p:par>
                              <p:par>
                                <p:cTn id="16" presetID="6" presetClass="entr" presetSubtype="16"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ircle(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3">
            <a:extLst>
              <a:ext uri="{FF2B5EF4-FFF2-40B4-BE49-F238E27FC236}">
                <a16:creationId xmlns:a16="http://schemas.microsoft.com/office/drawing/2014/main" id="{EBFB19AE-51F7-1500-C45F-5279B78D5347}"/>
              </a:ext>
            </a:extLst>
          </p:cNvPr>
          <p:cNvSpPr>
            <a:spLocks noChangeAspect="1" noChangeArrowheads="1"/>
          </p:cNvSpPr>
          <p:nvPr/>
        </p:nvSpPr>
        <p:spPr bwMode="auto">
          <a:xfrm flipV="1">
            <a:off x="1524000" y="1123951"/>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sp>
        <p:nvSpPr>
          <p:cNvPr id="38916" name="WordArt 4">
            <a:extLst>
              <a:ext uri="{FF2B5EF4-FFF2-40B4-BE49-F238E27FC236}">
                <a16:creationId xmlns:a16="http://schemas.microsoft.com/office/drawing/2014/main" id="{0517DFEC-9365-EDC9-D671-54F920EF7B39}"/>
              </a:ext>
            </a:extLst>
          </p:cNvPr>
          <p:cNvSpPr>
            <a:spLocks noChangeArrowheads="1" noChangeShapeType="1" noTextEdit="1"/>
          </p:cNvSpPr>
          <p:nvPr/>
        </p:nvSpPr>
        <p:spPr bwMode="auto">
          <a:xfrm>
            <a:off x="2640014" y="5876926"/>
            <a:ext cx="7056437" cy="790575"/>
          </a:xfrm>
          <a:prstGeom prst="rect">
            <a:avLst/>
          </a:prstGeom>
        </p:spPr>
        <p:txBody>
          <a:bodyPr wrap="none" fromWordArt="1">
            <a:prstTxWarp prst="textPlain">
              <a:avLst>
                <a:gd name="adj" fmla="val 50000"/>
              </a:avLst>
            </a:prstTxWarp>
          </a:bodyPr>
          <a:lstStyle/>
          <a:p>
            <a:pPr algn="ctr"/>
            <a:r>
              <a:rPr lang="vi-VN" sz="3600" kern="10">
                <a:ln w="9525">
                  <a:solidFill>
                    <a:schemeClr val="accent2"/>
                  </a:solidFill>
                  <a:round/>
                  <a:headEnd/>
                  <a:tailEnd/>
                </a:ln>
                <a:latin typeface="+mj-lt"/>
                <a:ea typeface="+mj-lt"/>
                <a:cs typeface="+mj-lt"/>
              </a:rPr>
              <a:t>HỌC THUYẾT VỀ TẾ BÀO VỚI TƯ CÁCH LÀ  </a:t>
            </a:r>
          </a:p>
          <a:p>
            <a:pPr algn="ctr"/>
            <a:r>
              <a:rPr lang="vi-VN" sz="3600" kern="10">
                <a:ln w="9525">
                  <a:solidFill>
                    <a:schemeClr val="accent2"/>
                  </a:solidFill>
                  <a:round/>
                  <a:headEnd/>
                  <a:tailEnd/>
                </a:ln>
                <a:latin typeface="+mj-lt"/>
                <a:ea typeface="+mj-lt"/>
                <a:cs typeface="+mj-lt"/>
              </a:rPr>
              <a:t>TÍNH THỐNG NHẤT CỦA TOÀN BỘ SỰ SỐNG</a:t>
            </a:r>
            <a:endParaRPr lang="en-US" sz="3600" kern="10">
              <a:ln w="9525">
                <a:solidFill>
                  <a:schemeClr val="accent2"/>
                </a:solidFill>
                <a:round/>
                <a:headEnd/>
                <a:tailEnd/>
              </a:ln>
              <a:latin typeface="+mj-lt"/>
              <a:ea typeface="+mj-lt"/>
              <a:cs typeface="+mj-lt"/>
            </a:endParaRPr>
          </a:p>
        </p:txBody>
      </p:sp>
      <p:sp>
        <p:nvSpPr>
          <p:cNvPr id="13316" name="AutoShape 5">
            <a:extLst>
              <a:ext uri="{FF2B5EF4-FFF2-40B4-BE49-F238E27FC236}">
                <a16:creationId xmlns:a16="http://schemas.microsoft.com/office/drawing/2014/main" id="{0A2F2C78-F9BA-5D02-8A6A-7FC2124AC2AE}"/>
              </a:ext>
            </a:extLst>
          </p:cNvPr>
          <p:cNvSpPr>
            <a:spLocks noChangeAspect="1" noChangeArrowheads="1"/>
          </p:cNvSpPr>
          <p:nvPr/>
        </p:nvSpPr>
        <p:spPr bwMode="auto">
          <a:xfrm>
            <a:off x="1524000" y="5661026"/>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pic>
        <p:nvPicPr>
          <p:cNvPr id="16390" name="Picture 6" descr="robert Hooke (1635 - 1703)">
            <a:extLst>
              <a:ext uri="{FF2B5EF4-FFF2-40B4-BE49-F238E27FC236}">
                <a16:creationId xmlns:a16="http://schemas.microsoft.com/office/drawing/2014/main" id="{D19B7DF4-4FDB-681F-0DAF-1313E0215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6" y="1357313"/>
            <a:ext cx="3571875" cy="4000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7">
            <a:extLst>
              <a:ext uri="{FF2B5EF4-FFF2-40B4-BE49-F238E27FC236}">
                <a16:creationId xmlns:a16="http://schemas.microsoft.com/office/drawing/2014/main" id="{920F147E-E91C-C248-9135-FA397EB92CD4}"/>
              </a:ext>
            </a:extLst>
          </p:cNvPr>
          <p:cNvGrpSpPr>
            <a:grpSpLocks/>
          </p:cNvGrpSpPr>
          <p:nvPr/>
        </p:nvGrpSpPr>
        <p:grpSpPr bwMode="auto">
          <a:xfrm>
            <a:off x="5808663" y="1357314"/>
            <a:ext cx="4430712" cy="4071937"/>
            <a:chOff x="2245" y="981"/>
            <a:chExt cx="2132" cy="2041"/>
          </a:xfrm>
        </p:grpSpPr>
        <p:pic>
          <p:nvPicPr>
            <p:cNvPr id="13320" name="Picture 8" descr="te bao mau 2">
              <a:extLst>
                <a:ext uri="{FF2B5EF4-FFF2-40B4-BE49-F238E27FC236}">
                  <a16:creationId xmlns:a16="http://schemas.microsoft.com/office/drawing/2014/main" id="{17267D3D-C2A2-EFC9-BF0A-6A472B81E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 y="2160"/>
              <a:ext cx="2132" cy="862"/>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grpSp>
          <p:nvGrpSpPr>
            <p:cNvPr id="13321" name="Group 9">
              <a:extLst>
                <a:ext uri="{FF2B5EF4-FFF2-40B4-BE49-F238E27FC236}">
                  <a16:creationId xmlns:a16="http://schemas.microsoft.com/office/drawing/2014/main" id="{5F8E35D8-1E84-D4E2-A8E1-1D6A4163F1D6}"/>
                </a:ext>
              </a:extLst>
            </p:cNvPr>
            <p:cNvGrpSpPr>
              <a:grpSpLocks/>
            </p:cNvGrpSpPr>
            <p:nvPr/>
          </p:nvGrpSpPr>
          <p:grpSpPr bwMode="auto">
            <a:xfrm>
              <a:off x="2245" y="981"/>
              <a:ext cx="2114" cy="1240"/>
              <a:chOff x="2241" y="1243"/>
              <a:chExt cx="2998" cy="1795"/>
            </a:xfrm>
          </p:grpSpPr>
          <p:pic>
            <p:nvPicPr>
              <p:cNvPr id="13322" name="Picture 10" descr="细胞">
                <a:extLst>
                  <a:ext uri="{FF2B5EF4-FFF2-40B4-BE49-F238E27FC236}">
                    <a16:creationId xmlns:a16="http://schemas.microsoft.com/office/drawing/2014/main" id="{72DD5F9C-3183-C03B-2BEC-679E3434B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 y="1243"/>
                <a:ext cx="1138" cy="179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pic>
          <p:pic>
            <p:nvPicPr>
              <p:cNvPr id="13323" name="Picture 11" descr="Image94">
                <a:extLst>
                  <a:ext uri="{FF2B5EF4-FFF2-40B4-BE49-F238E27FC236}">
                    <a16:creationId xmlns:a16="http://schemas.microsoft.com/office/drawing/2014/main" id="{5AA34C75-F4F1-EBD5-C170-AA3D274B3A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 y="1243"/>
                <a:ext cx="747" cy="178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13324" name="Picture 12" descr="Image95">
                <a:extLst>
                  <a:ext uri="{FF2B5EF4-FFF2-40B4-BE49-F238E27FC236}">
                    <a16:creationId xmlns:a16="http://schemas.microsoft.com/office/drawing/2014/main" id="{95EBC631-CBFB-8876-5258-21689B1DD5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4" y="1243"/>
                <a:ext cx="1085" cy="179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13" name="Rounded Rectangle 12">
            <a:extLst>
              <a:ext uri="{FF2B5EF4-FFF2-40B4-BE49-F238E27FC236}">
                <a16:creationId xmlns:a16="http://schemas.microsoft.com/office/drawing/2014/main" id="{76EB8D0C-35D8-DFA6-7B60-3C117B7561C9}"/>
              </a:ext>
            </a:extLst>
          </p:cNvPr>
          <p:cNvSpPr/>
          <p:nvPr/>
        </p:nvSpPr>
        <p:spPr>
          <a:xfrm>
            <a:off x="1706564" y="120650"/>
            <a:ext cx="5291137" cy="63023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altLang="en-US" sz="3200" b="1">
                <a:solidFill>
                  <a:srgbClr val="000000"/>
                </a:solidFill>
                <a:latin typeface="Times New Roman" panose="02020603050405020304" pitchFamily="18" charset="0"/>
                <a:cs typeface="Times New Roman" panose="02020603050405020304" pitchFamily="18" charset="0"/>
              </a:rPr>
              <a:t>* Tiền đề khoa học tự nhiên</a:t>
            </a:r>
            <a:endParaRPr lang="en-US" altLang="en-US" sz="32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circle(in)">
                                      <p:cBhvr>
                                        <p:cTn id="12" dur="2000"/>
                                        <p:tgtEl>
                                          <p:spTgt spid="16390"/>
                                        </p:tgtEl>
                                      </p:cBhvr>
                                    </p:animEffect>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par>
                                <p:cTn id="16" presetID="6" presetClass="entr" presetSubtype="16" fill="hold" nodeType="withEffect">
                                  <p:stCondLst>
                                    <p:cond delay="0"/>
                                  </p:stCondLst>
                                  <p:childTnLst>
                                    <p:set>
                                      <p:cBhvr>
                                        <p:cTn id="17" dur="1" fill="hold">
                                          <p:stCondLst>
                                            <p:cond delay="0"/>
                                          </p:stCondLst>
                                        </p:cTn>
                                        <p:tgtEl>
                                          <p:spTgt spid="38916"/>
                                        </p:tgtEl>
                                        <p:attrNameLst>
                                          <p:attrName>style.visibility</p:attrName>
                                        </p:attrNameLst>
                                      </p:cBhvr>
                                      <p:to>
                                        <p:strVal val="visible"/>
                                      </p:to>
                                    </p:set>
                                    <p:animEffect transition="in" filter="circle(in)">
                                      <p:cBhvr>
                                        <p:cTn id="18" dur="20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3">
            <a:extLst>
              <a:ext uri="{FF2B5EF4-FFF2-40B4-BE49-F238E27FC236}">
                <a16:creationId xmlns:a16="http://schemas.microsoft.com/office/drawing/2014/main" id="{E196D77C-7482-E56B-3253-C4FB6D4DF60B}"/>
              </a:ext>
            </a:extLst>
          </p:cNvPr>
          <p:cNvSpPr>
            <a:spLocks noChangeAspect="1" noChangeArrowheads="1"/>
          </p:cNvSpPr>
          <p:nvPr/>
        </p:nvSpPr>
        <p:spPr bwMode="auto">
          <a:xfrm flipV="1">
            <a:off x="1524000" y="1123951"/>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sp>
        <p:nvSpPr>
          <p:cNvPr id="39940" name="WordArt 4">
            <a:extLst>
              <a:ext uri="{FF2B5EF4-FFF2-40B4-BE49-F238E27FC236}">
                <a16:creationId xmlns:a16="http://schemas.microsoft.com/office/drawing/2014/main" id="{9FCBE697-061F-E417-7C1F-EC99E012E26C}"/>
              </a:ext>
            </a:extLst>
          </p:cNvPr>
          <p:cNvSpPr>
            <a:spLocks noChangeArrowheads="1" noChangeShapeType="1" noTextEdit="1"/>
          </p:cNvSpPr>
          <p:nvPr/>
        </p:nvSpPr>
        <p:spPr bwMode="auto">
          <a:xfrm>
            <a:off x="1809751" y="5500688"/>
            <a:ext cx="8429625" cy="1166812"/>
          </a:xfrm>
          <a:prstGeom prst="rect">
            <a:avLst/>
          </a:prstGeom>
        </p:spPr>
        <p:txBody>
          <a:bodyPr wrap="none" fromWordArt="1">
            <a:prstTxWarp prst="textPlain">
              <a:avLst>
                <a:gd name="adj" fmla="val 50000"/>
              </a:avLst>
            </a:prstTxWarp>
          </a:bodyPr>
          <a:lstStyle/>
          <a:p>
            <a:pPr algn="ctr"/>
            <a:r>
              <a:rPr lang="vi-VN" sz="3600" kern="10">
                <a:ln w="9525">
                  <a:solidFill>
                    <a:srgbClr val="002060"/>
                  </a:solidFill>
                  <a:round/>
                  <a:headEnd/>
                  <a:tailEnd/>
                </a:ln>
                <a:solidFill>
                  <a:schemeClr val="bg1"/>
                </a:solidFill>
                <a:latin typeface="+mj-lt"/>
                <a:ea typeface="+mj-lt"/>
                <a:cs typeface="+mj-lt"/>
              </a:rPr>
              <a:t>HỌC THUYẾT VỀ SỰ TIẾN HÓA CỦA CÁC LOÀI</a:t>
            </a:r>
          </a:p>
          <a:p>
            <a:pPr algn="ctr"/>
            <a:r>
              <a:rPr lang="vi-VN" sz="3600" kern="10">
                <a:ln w="9525">
                  <a:solidFill>
                    <a:srgbClr val="002060"/>
                  </a:solidFill>
                  <a:round/>
                  <a:headEnd/>
                  <a:tailEnd/>
                </a:ln>
                <a:solidFill>
                  <a:schemeClr val="bg1"/>
                </a:solidFill>
                <a:latin typeface="+mj-lt"/>
                <a:ea typeface="+mj-lt"/>
                <a:cs typeface="+mj-lt"/>
              </a:rPr>
              <a:t>VỚI TƯ CÁCH LÀ KHOA HỌC VỀ QUÁ TRÌNH PHÁT TRIỂN CỦA SỰ SỐNG</a:t>
            </a:r>
            <a:endParaRPr lang="en-US" sz="3600" kern="10">
              <a:ln w="9525">
                <a:solidFill>
                  <a:srgbClr val="002060"/>
                </a:solidFill>
                <a:round/>
                <a:headEnd/>
                <a:tailEnd/>
              </a:ln>
              <a:solidFill>
                <a:schemeClr val="bg1"/>
              </a:solidFill>
              <a:latin typeface="+mj-lt"/>
              <a:ea typeface="+mj-lt"/>
              <a:cs typeface="+mj-lt"/>
            </a:endParaRPr>
          </a:p>
        </p:txBody>
      </p:sp>
      <p:sp>
        <p:nvSpPr>
          <p:cNvPr id="14340" name="AutoShape 5">
            <a:extLst>
              <a:ext uri="{FF2B5EF4-FFF2-40B4-BE49-F238E27FC236}">
                <a16:creationId xmlns:a16="http://schemas.microsoft.com/office/drawing/2014/main" id="{B50E3969-4156-27ED-F050-16C7AF5C4D8D}"/>
              </a:ext>
            </a:extLst>
          </p:cNvPr>
          <p:cNvSpPr>
            <a:spLocks noChangeAspect="1" noChangeArrowheads="1"/>
          </p:cNvSpPr>
          <p:nvPr/>
        </p:nvSpPr>
        <p:spPr bwMode="auto">
          <a:xfrm flipV="1">
            <a:off x="1524000" y="5286376"/>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lnSpc>
                <a:spcPct val="100000"/>
              </a:lnSpc>
              <a:spcBef>
                <a:spcPct val="0"/>
              </a:spcBef>
              <a:buFontTx/>
              <a:buNone/>
            </a:pPr>
            <a:endParaRPr lang="vi-VN" altLang="en-US" sz="1800">
              <a:solidFill>
                <a:schemeClr val="tx1"/>
              </a:solidFill>
              <a:latin typeface="Arial" panose="020B0604020202020204" pitchFamily="34" charset="0"/>
            </a:endParaRPr>
          </a:p>
        </p:txBody>
      </p:sp>
      <p:pic>
        <p:nvPicPr>
          <p:cNvPr id="17421" name="Picture 13" descr="达尔文2">
            <a:extLst>
              <a:ext uri="{FF2B5EF4-FFF2-40B4-BE49-F238E27FC236}">
                <a16:creationId xmlns:a16="http://schemas.microsoft.com/office/drawing/2014/main" id="{7DF0F937-2C3F-CD46-2BAC-69FD14772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1" y="1428751"/>
            <a:ext cx="2500313" cy="34655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17422" name="Picture 14" descr="人类的进化01">
            <a:extLst>
              <a:ext uri="{FF2B5EF4-FFF2-40B4-BE49-F238E27FC236}">
                <a16:creationId xmlns:a16="http://schemas.microsoft.com/office/drawing/2014/main" id="{108C9869-9F98-616E-E8F6-DCD3EA899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75" y="1285876"/>
            <a:ext cx="3638550" cy="198596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17423" name="Picture 15" descr="img_sci_evolution_tree">
            <a:extLst>
              <a:ext uri="{FF2B5EF4-FFF2-40B4-BE49-F238E27FC236}">
                <a16:creationId xmlns:a16="http://schemas.microsoft.com/office/drawing/2014/main" id="{ED64EFBD-0C30-0524-7DDB-ACCFD7FA6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39" y="3143250"/>
            <a:ext cx="378618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a:extLst>
              <a:ext uri="{FF2B5EF4-FFF2-40B4-BE49-F238E27FC236}">
                <a16:creationId xmlns:a16="http://schemas.microsoft.com/office/drawing/2014/main" id="{9687B772-7B6A-DD39-F3BA-4B72B5FE761D}"/>
              </a:ext>
            </a:extLst>
          </p:cNvPr>
          <p:cNvSpPr/>
          <p:nvPr/>
        </p:nvSpPr>
        <p:spPr>
          <a:xfrm>
            <a:off x="1706564" y="120650"/>
            <a:ext cx="5291137" cy="63023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altLang="en-US" sz="3200" b="1">
                <a:solidFill>
                  <a:srgbClr val="000000"/>
                </a:solidFill>
                <a:latin typeface="Times New Roman" panose="02020603050405020304" pitchFamily="18" charset="0"/>
                <a:cs typeface="Times New Roman" panose="02020603050405020304" pitchFamily="18" charset="0"/>
              </a:rPr>
              <a:t>* Tiền đề khoa học tự nhiên</a:t>
            </a:r>
            <a:endParaRPr lang="en-US" altLang="en-US" sz="32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7421"/>
                                        </p:tgtEl>
                                        <p:attrNameLst>
                                          <p:attrName>style.visibility</p:attrName>
                                        </p:attrNameLst>
                                      </p:cBhvr>
                                      <p:to>
                                        <p:strVal val="visible"/>
                                      </p:to>
                                    </p:set>
                                    <p:animEffect transition="in" filter="circle(in)">
                                      <p:cBhvr>
                                        <p:cTn id="7" dur="2000"/>
                                        <p:tgtEl>
                                          <p:spTgt spid="17421"/>
                                        </p:tgtEl>
                                      </p:cBhvr>
                                    </p:animEffect>
                                  </p:childTnLst>
                                </p:cTn>
                              </p:par>
                              <p:par>
                                <p:cTn id="8" presetID="6" presetClass="entr" presetSubtype="16" fill="hold" nodeType="withEffect">
                                  <p:stCondLst>
                                    <p:cond delay="0"/>
                                  </p:stCondLst>
                                  <p:childTnLst>
                                    <p:set>
                                      <p:cBhvr>
                                        <p:cTn id="9" dur="1" fill="hold">
                                          <p:stCondLst>
                                            <p:cond delay="0"/>
                                          </p:stCondLst>
                                        </p:cTn>
                                        <p:tgtEl>
                                          <p:spTgt spid="17422"/>
                                        </p:tgtEl>
                                        <p:attrNameLst>
                                          <p:attrName>style.visibility</p:attrName>
                                        </p:attrNameLst>
                                      </p:cBhvr>
                                      <p:to>
                                        <p:strVal val="visible"/>
                                      </p:to>
                                    </p:set>
                                    <p:animEffect transition="in" filter="circle(in)">
                                      <p:cBhvr>
                                        <p:cTn id="10" dur="2000"/>
                                        <p:tgtEl>
                                          <p:spTgt spid="17422"/>
                                        </p:tgtEl>
                                      </p:cBhvr>
                                    </p:animEffect>
                                  </p:childTnLst>
                                </p:cTn>
                              </p:par>
                              <p:par>
                                <p:cTn id="11" presetID="6" presetClass="entr" presetSubtype="16" fill="hold" nodeType="withEffect">
                                  <p:stCondLst>
                                    <p:cond delay="0"/>
                                  </p:stCondLst>
                                  <p:childTnLst>
                                    <p:set>
                                      <p:cBhvr>
                                        <p:cTn id="12" dur="1" fill="hold">
                                          <p:stCondLst>
                                            <p:cond delay="0"/>
                                          </p:stCondLst>
                                        </p:cTn>
                                        <p:tgtEl>
                                          <p:spTgt spid="17423"/>
                                        </p:tgtEl>
                                        <p:attrNameLst>
                                          <p:attrName>style.visibility</p:attrName>
                                        </p:attrNameLst>
                                      </p:cBhvr>
                                      <p:to>
                                        <p:strVal val="visible"/>
                                      </p:to>
                                    </p:set>
                                    <p:animEffect transition="in" filter="circle(in)">
                                      <p:cBhvr>
                                        <p:cTn id="13" dur="2000"/>
                                        <p:tgtEl>
                                          <p:spTgt spid="17423"/>
                                        </p:tgtEl>
                                      </p:cBhvr>
                                    </p:animEffect>
                                  </p:childTnLst>
                                </p:cTn>
                              </p:par>
                              <p:par>
                                <p:cTn id="14" presetID="6" presetClass="entr" presetSubtype="16" fill="hold" nodeType="withEffect">
                                  <p:stCondLst>
                                    <p:cond delay="0"/>
                                  </p:stCondLst>
                                  <p:childTnLst>
                                    <p:set>
                                      <p:cBhvr>
                                        <p:cTn id="15" dur="1" fill="hold">
                                          <p:stCondLst>
                                            <p:cond delay="0"/>
                                          </p:stCondLst>
                                        </p:cTn>
                                        <p:tgtEl>
                                          <p:spTgt spid="39940"/>
                                        </p:tgtEl>
                                        <p:attrNameLst>
                                          <p:attrName>style.visibility</p:attrName>
                                        </p:attrNameLst>
                                      </p:cBhvr>
                                      <p:to>
                                        <p:strVal val="visible"/>
                                      </p:to>
                                    </p:set>
                                    <p:animEffect transition="in" filter="circle(in)">
                                      <p:cBhvr>
                                        <p:cTn id="16" dur="20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a:extLst>
              <a:ext uri="{FF2B5EF4-FFF2-40B4-BE49-F238E27FC236}">
                <a16:creationId xmlns:a16="http://schemas.microsoft.com/office/drawing/2014/main" id="{5311C1F2-B7A1-ADD4-234A-020589958D5A}"/>
              </a:ext>
            </a:extLst>
          </p:cNvPr>
          <p:cNvSpPr>
            <a:spLocks noChangeAspect="1" noChangeArrowheads="1"/>
          </p:cNvSpPr>
          <p:nvPr/>
        </p:nvSpPr>
        <p:spPr bwMode="auto">
          <a:xfrm flipV="1">
            <a:off x="1524000" y="1123951"/>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p>
            <a:pPr>
              <a:defRPr/>
            </a:pPr>
            <a:endParaRPr lang="vi-VN">
              <a:latin typeface="+mj-lt"/>
            </a:endParaRPr>
          </a:p>
        </p:txBody>
      </p:sp>
      <p:sp>
        <p:nvSpPr>
          <p:cNvPr id="40964" name="WordArt 4">
            <a:extLst>
              <a:ext uri="{FF2B5EF4-FFF2-40B4-BE49-F238E27FC236}">
                <a16:creationId xmlns:a16="http://schemas.microsoft.com/office/drawing/2014/main" id="{EAAC0B18-98E6-E115-109D-EC5D62AD99EC}"/>
              </a:ext>
            </a:extLst>
          </p:cNvPr>
          <p:cNvSpPr>
            <a:spLocks noChangeArrowheads="1" noChangeShapeType="1" noTextEdit="1"/>
          </p:cNvSpPr>
          <p:nvPr/>
        </p:nvSpPr>
        <p:spPr bwMode="auto">
          <a:xfrm>
            <a:off x="2174876" y="5589589"/>
            <a:ext cx="8042275" cy="790575"/>
          </a:xfrm>
          <a:prstGeom prst="rect">
            <a:avLst/>
          </a:prstGeom>
        </p:spPr>
        <p:txBody>
          <a:bodyPr wrap="none" fromWordArt="1">
            <a:prstTxWarp prst="textPlain">
              <a:avLst>
                <a:gd name="adj" fmla="val 50000"/>
              </a:avLst>
            </a:prstTxWarp>
          </a:bodyPr>
          <a:lstStyle/>
          <a:p>
            <a:pPr algn="ctr"/>
            <a:r>
              <a:rPr lang="vi-VN" sz="3600" kern="10">
                <a:ln w="9525">
                  <a:solidFill>
                    <a:schemeClr val="accent2"/>
                  </a:solidFill>
                  <a:round/>
                  <a:headEnd/>
                  <a:tailEnd/>
                </a:ln>
                <a:latin typeface="+mj-lt"/>
                <a:ea typeface="+mj-lt"/>
                <a:cs typeface="+mj-lt"/>
              </a:rPr>
              <a:t>HỌC THUYẾT VỀ TÍNH BẢO TOÀN VẬT CHẤT &amp; NĂNG LƯỢNG</a:t>
            </a:r>
          </a:p>
          <a:p>
            <a:pPr algn="ctr"/>
            <a:r>
              <a:rPr lang="vi-VN" sz="3600" kern="10">
                <a:ln w="9525">
                  <a:solidFill>
                    <a:schemeClr val="accent2"/>
                  </a:solidFill>
                  <a:round/>
                  <a:headEnd/>
                  <a:tailEnd/>
                </a:ln>
                <a:latin typeface="+mj-lt"/>
                <a:ea typeface="+mj-lt"/>
                <a:cs typeface="+mj-lt"/>
              </a:rPr>
              <a:t>VỚI TƯ CÁCH LÀ KHOA HỌC VỀ TÍNH THỐNG NHẤT VẬT CHẤT &amp; CHUYỂN HÓA CỦA GIỚI TỰ NHIÊN</a:t>
            </a:r>
            <a:endParaRPr lang="en-US" sz="3600" kern="10">
              <a:ln w="9525">
                <a:solidFill>
                  <a:schemeClr val="accent2"/>
                </a:solidFill>
                <a:round/>
                <a:headEnd/>
                <a:tailEnd/>
              </a:ln>
              <a:latin typeface="+mj-lt"/>
              <a:ea typeface="+mj-lt"/>
              <a:cs typeface="+mj-lt"/>
            </a:endParaRPr>
          </a:p>
        </p:txBody>
      </p:sp>
      <p:sp>
        <p:nvSpPr>
          <p:cNvPr id="43013" name="AutoShape 5">
            <a:extLst>
              <a:ext uri="{FF2B5EF4-FFF2-40B4-BE49-F238E27FC236}">
                <a16:creationId xmlns:a16="http://schemas.microsoft.com/office/drawing/2014/main" id="{622D1618-8850-E89B-CC3C-F4D74122879D}"/>
              </a:ext>
            </a:extLst>
          </p:cNvPr>
          <p:cNvSpPr>
            <a:spLocks noChangeAspect="1" noChangeArrowheads="1"/>
          </p:cNvSpPr>
          <p:nvPr/>
        </p:nvSpPr>
        <p:spPr bwMode="auto">
          <a:xfrm>
            <a:off x="1524000" y="5373689"/>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p>
            <a:pPr>
              <a:defRPr/>
            </a:pPr>
            <a:endParaRPr lang="vi-VN">
              <a:latin typeface="+mj-lt"/>
            </a:endParaRPr>
          </a:p>
        </p:txBody>
      </p:sp>
      <p:pic>
        <p:nvPicPr>
          <p:cNvPr id="18445" name="Picture 13" descr="赫尔姆霍兹1">
            <a:extLst>
              <a:ext uri="{FF2B5EF4-FFF2-40B4-BE49-F238E27FC236}">
                <a16:creationId xmlns:a16="http://schemas.microsoft.com/office/drawing/2014/main" id="{0EDA8160-8570-AD1A-4909-C9057A49692B}"/>
              </a:ext>
            </a:extLst>
          </p:cNvPr>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7824788" y="1557338"/>
            <a:ext cx="2557462" cy="3300412"/>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14">
            <a:extLst>
              <a:ext uri="{FF2B5EF4-FFF2-40B4-BE49-F238E27FC236}">
                <a16:creationId xmlns:a16="http://schemas.microsoft.com/office/drawing/2014/main" id="{11281B07-8A70-54B6-04F7-43CC5F001E8A}"/>
              </a:ext>
            </a:extLst>
          </p:cNvPr>
          <p:cNvGrpSpPr>
            <a:grpSpLocks/>
          </p:cNvGrpSpPr>
          <p:nvPr/>
        </p:nvGrpSpPr>
        <p:grpSpPr bwMode="auto">
          <a:xfrm>
            <a:off x="4656138" y="1412875"/>
            <a:ext cx="2590800" cy="3352800"/>
            <a:chOff x="2016" y="1584"/>
            <a:chExt cx="1632" cy="2112"/>
          </a:xfrm>
        </p:grpSpPr>
        <p:sp>
          <p:nvSpPr>
            <p:cNvPr id="43019" name="Oval 15" descr="8">
              <a:extLst>
                <a:ext uri="{FF2B5EF4-FFF2-40B4-BE49-F238E27FC236}">
                  <a16:creationId xmlns:a16="http://schemas.microsoft.com/office/drawing/2014/main" id="{C56AC790-2384-7C3D-DC65-4F45FC55C3FC}"/>
                </a:ext>
              </a:extLst>
            </p:cNvPr>
            <p:cNvSpPr>
              <a:spLocks noChangeArrowheads="1"/>
            </p:cNvSpPr>
            <p:nvPr/>
          </p:nvSpPr>
          <p:spPr bwMode="auto">
            <a:xfrm>
              <a:off x="2016" y="3168"/>
              <a:ext cx="1632" cy="528"/>
            </a:xfrm>
            <a:prstGeom prst="ellipse">
              <a:avLst/>
            </a:prstGeom>
            <a:blipFill dpi="0" rotWithShape="0">
              <a:blip r:embed="rId3"/>
              <a:srcRect/>
              <a:stretch>
                <a:fillRect/>
              </a:stretch>
            </a:blipFill>
            <a:ln w="28575">
              <a:solidFill>
                <a:schemeClr val="bg1"/>
              </a:solidFill>
              <a:round/>
              <a:headEnd/>
              <a:tailEnd/>
            </a:ln>
          </p:spPr>
          <p:txBody>
            <a:bodyPr wrap="none" anchor="ctr"/>
            <a:lstStyle/>
            <a:p>
              <a:pPr>
                <a:defRPr/>
              </a:pPr>
              <a:endParaRPr lang="vi-VN">
                <a:latin typeface="+mj-lt"/>
              </a:endParaRPr>
            </a:p>
          </p:txBody>
        </p:sp>
        <p:sp>
          <p:nvSpPr>
            <p:cNvPr id="43020" name="Oval 16" descr="8">
              <a:extLst>
                <a:ext uri="{FF2B5EF4-FFF2-40B4-BE49-F238E27FC236}">
                  <a16:creationId xmlns:a16="http://schemas.microsoft.com/office/drawing/2014/main" id="{5F820D53-E3A1-BACC-ED05-C30ED67605EA}"/>
                </a:ext>
              </a:extLst>
            </p:cNvPr>
            <p:cNvSpPr>
              <a:spLocks noChangeArrowheads="1"/>
            </p:cNvSpPr>
            <p:nvPr/>
          </p:nvSpPr>
          <p:spPr bwMode="auto">
            <a:xfrm>
              <a:off x="2016" y="2640"/>
              <a:ext cx="1632" cy="528"/>
            </a:xfrm>
            <a:prstGeom prst="ellipse">
              <a:avLst/>
            </a:prstGeom>
            <a:blipFill dpi="0" rotWithShape="0">
              <a:blip r:embed="rId3"/>
              <a:srcRect/>
              <a:stretch>
                <a:fillRect/>
              </a:stretch>
            </a:blipFill>
            <a:ln w="28575">
              <a:solidFill>
                <a:schemeClr val="bg1"/>
              </a:solidFill>
              <a:round/>
              <a:headEnd/>
              <a:tailEnd/>
            </a:ln>
          </p:spPr>
          <p:txBody>
            <a:bodyPr wrap="none" anchor="ctr"/>
            <a:lstStyle/>
            <a:p>
              <a:pPr>
                <a:defRPr/>
              </a:pPr>
              <a:endParaRPr lang="vi-VN">
                <a:latin typeface="+mj-lt"/>
              </a:endParaRPr>
            </a:p>
          </p:txBody>
        </p:sp>
        <p:sp>
          <p:nvSpPr>
            <p:cNvPr id="43021" name="Oval 17" descr="8">
              <a:extLst>
                <a:ext uri="{FF2B5EF4-FFF2-40B4-BE49-F238E27FC236}">
                  <a16:creationId xmlns:a16="http://schemas.microsoft.com/office/drawing/2014/main" id="{979C0772-D3DB-8A52-64B1-A1677C325ED9}"/>
                </a:ext>
              </a:extLst>
            </p:cNvPr>
            <p:cNvSpPr>
              <a:spLocks noChangeArrowheads="1"/>
            </p:cNvSpPr>
            <p:nvPr/>
          </p:nvSpPr>
          <p:spPr bwMode="auto">
            <a:xfrm>
              <a:off x="2016" y="2112"/>
              <a:ext cx="1632" cy="528"/>
            </a:xfrm>
            <a:prstGeom prst="ellipse">
              <a:avLst/>
            </a:prstGeom>
            <a:blipFill dpi="0" rotWithShape="0">
              <a:blip r:embed="rId3"/>
              <a:srcRect/>
              <a:stretch>
                <a:fillRect/>
              </a:stretch>
            </a:blipFill>
            <a:ln w="28575">
              <a:solidFill>
                <a:schemeClr val="bg1"/>
              </a:solidFill>
              <a:round/>
              <a:headEnd/>
              <a:tailEnd/>
            </a:ln>
          </p:spPr>
          <p:txBody>
            <a:bodyPr wrap="none" anchor="ctr"/>
            <a:lstStyle/>
            <a:p>
              <a:pPr>
                <a:defRPr/>
              </a:pPr>
              <a:endParaRPr lang="vi-VN">
                <a:latin typeface="+mj-lt"/>
              </a:endParaRPr>
            </a:p>
          </p:txBody>
        </p:sp>
        <p:sp>
          <p:nvSpPr>
            <p:cNvPr id="43022" name="Oval 18" descr="8">
              <a:extLst>
                <a:ext uri="{FF2B5EF4-FFF2-40B4-BE49-F238E27FC236}">
                  <a16:creationId xmlns:a16="http://schemas.microsoft.com/office/drawing/2014/main" id="{F47C3E51-AA6E-180D-99B8-E21192388BEC}"/>
                </a:ext>
              </a:extLst>
            </p:cNvPr>
            <p:cNvSpPr>
              <a:spLocks noChangeArrowheads="1"/>
            </p:cNvSpPr>
            <p:nvPr/>
          </p:nvSpPr>
          <p:spPr bwMode="auto">
            <a:xfrm>
              <a:off x="2016" y="1584"/>
              <a:ext cx="1632" cy="528"/>
            </a:xfrm>
            <a:prstGeom prst="ellipse">
              <a:avLst/>
            </a:prstGeom>
            <a:blipFill dpi="0" rotWithShape="0">
              <a:blip r:embed="rId3"/>
              <a:srcRect/>
              <a:stretch>
                <a:fillRect/>
              </a:stretch>
            </a:blipFill>
            <a:ln w="28575">
              <a:solidFill>
                <a:schemeClr val="bg1"/>
              </a:solidFill>
              <a:round/>
              <a:headEnd/>
              <a:tailEnd/>
            </a:ln>
          </p:spPr>
          <p:txBody>
            <a:bodyPr wrap="none" anchor="ctr"/>
            <a:lstStyle/>
            <a:p>
              <a:pPr>
                <a:defRPr/>
              </a:pPr>
              <a:endParaRPr lang="vi-VN">
                <a:latin typeface="+mj-lt"/>
              </a:endParaRPr>
            </a:p>
          </p:txBody>
        </p:sp>
      </p:grpSp>
      <p:pic>
        <p:nvPicPr>
          <p:cNvPr id="18451" name="Picture 19" descr="焦耳 副本">
            <a:extLst>
              <a:ext uri="{FF2B5EF4-FFF2-40B4-BE49-F238E27FC236}">
                <a16:creationId xmlns:a16="http://schemas.microsoft.com/office/drawing/2014/main" id="{AAFA7EC2-5793-493E-A275-5817A2375E3C}"/>
              </a:ext>
            </a:extLst>
          </p:cNvPr>
          <p:cNvPicPr>
            <a:picLocks noChangeAspect="1" noChangeArrowheads="1"/>
          </p:cNvPicPr>
          <p:nvPr/>
        </p:nvPicPr>
        <p:blipFill>
          <a:blip r:embed="rId4">
            <a:lum contrast="12000"/>
            <a:extLst>
              <a:ext uri="{28A0092B-C50C-407E-A947-70E740481C1C}">
                <a14:useLocalDpi xmlns:a14="http://schemas.microsoft.com/office/drawing/2010/main" val="0"/>
              </a:ext>
            </a:extLst>
          </a:blip>
          <a:srcRect/>
          <a:stretch>
            <a:fillRect/>
          </a:stretch>
        </p:blipFill>
        <p:spPr bwMode="auto">
          <a:xfrm>
            <a:off x="1868488" y="1682750"/>
            <a:ext cx="2298700" cy="2889250"/>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pic>
      <p:sp>
        <p:nvSpPr>
          <p:cNvPr id="43017" name="Text Box 20">
            <a:extLst>
              <a:ext uri="{FF2B5EF4-FFF2-40B4-BE49-F238E27FC236}">
                <a16:creationId xmlns:a16="http://schemas.microsoft.com/office/drawing/2014/main" id="{4B16DCD3-C062-1DA3-9217-9BAAC1BAF434}"/>
              </a:ext>
            </a:extLst>
          </p:cNvPr>
          <p:cNvSpPr txBox="1">
            <a:spLocks noChangeArrowheads="1"/>
          </p:cNvSpPr>
          <p:nvPr/>
        </p:nvSpPr>
        <p:spPr bwMode="auto">
          <a:xfrm>
            <a:off x="1993417" y="4643438"/>
            <a:ext cx="1872628" cy="523220"/>
          </a:xfrm>
          <a:prstGeom prst="rect">
            <a:avLst/>
          </a:prstGeom>
          <a:noFill/>
          <a:ln w="9525">
            <a:noFill/>
            <a:miter lim="800000"/>
            <a:headEnd/>
            <a:tailEnd/>
          </a:ln>
        </p:spPr>
        <p:txBody>
          <a:bodyPr wrap="none">
            <a:spAutoFit/>
          </a:bodyPr>
          <a:lstStyle/>
          <a:p>
            <a:pPr algn="ctr">
              <a:defRPr/>
            </a:pPr>
            <a:r>
              <a:rPr lang="vi-VN" b="1">
                <a:latin typeface="+mj-lt"/>
              </a:rPr>
              <a:t>(Giulơ (1818</a:t>
            </a:r>
            <a:r>
              <a:rPr lang="en-US" b="1">
                <a:latin typeface="+mj-lt"/>
              </a:rPr>
              <a:t>-</a:t>
            </a:r>
            <a:r>
              <a:rPr lang="vi-VN" b="1">
                <a:latin typeface="+mj-lt"/>
              </a:rPr>
              <a:t>1889</a:t>
            </a:r>
            <a:r>
              <a:rPr lang="en-US" b="1">
                <a:latin typeface="+mj-lt"/>
              </a:rPr>
              <a:t>,</a:t>
            </a:r>
            <a:endParaRPr lang="vi-VN" b="1">
              <a:latin typeface="+mj-lt"/>
            </a:endParaRPr>
          </a:p>
          <a:p>
            <a:pPr algn="ctr">
              <a:defRPr/>
            </a:pPr>
            <a:r>
              <a:rPr lang="vi-VN" b="1">
                <a:latin typeface="+mj-lt"/>
              </a:rPr>
              <a:t>Nhà Vật lý nước Anh)</a:t>
            </a:r>
          </a:p>
        </p:txBody>
      </p:sp>
      <p:sp>
        <p:nvSpPr>
          <p:cNvPr id="43018" name="Text Box 21">
            <a:extLst>
              <a:ext uri="{FF2B5EF4-FFF2-40B4-BE49-F238E27FC236}">
                <a16:creationId xmlns:a16="http://schemas.microsoft.com/office/drawing/2014/main" id="{A1164EE1-36D3-8F97-60E5-0670041255C3}"/>
              </a:ext>
            </a:extLst>
          </p:cNvPr>
          <p:cNvSpPr txBox="1">
            <a:spLocks noChangeArrowheads="1"/>
          </p:cNvSpPr>
          <p:nvPr/>
        </p:nvSpPr>
        <p:spPr bwMode="auto">
          <a:xfrm>
            <a:off x="8382001" y="4929188"/>
            <a:ext cx="1495425" cy="400050"/>
          </a:xfrm>
          <a:prstGeom prst="rect">
            <a:avLst/>
          </a:prstGeom>
          <a:noFill/>
          <a:ln w="9525">
            <a:noFill/>
            <a:miter lim="800000"/>
            <a:headEnd/>
            <a:tailEnd/>
          </a:ln>
        </p:spPr>
        <p:txBody>
          <a:bodyPr wrap="none">
            <a:spAutoFit/>
          </a:bodyPr>
          <a:lstStyle/>
          <a:p>
            <a:pPr>
              <a:defRPr/>
            </a:pPr>
            <a:r>
              <a:rPr lang="vi-VN" sz="2000" b="1">
                <a:latin typeface="+mj-lt"/>
              </a:rPr>
              <a:t>Lomonôxop</a:t>
            </a:r>
          </a:p>
        </p:txBody>
      </p:sp>
      <p:sp>
        <p:nvSpPr>
          <p:cNvPr id="15" name="Rounded Rectangle 14">
            <a:extLst>
              <a:ext uri="{FF2B5EF4-FFF2-40B4-BE49-F238E27FC236}">
                <a16:creationId xmlns:a16="http://schemas.microsoft.com/office/drawing/2014/main" id="{DB5213AF-582C-C0E3-C910-4BBB80F44156}"/>
              </a:ext>
            </a:extLst>
          </p:cNvPr>
          <p:cNvSpPr/>
          <p:nvPr/>
        </p:nvSpPr>
        <p:spPr>
          <a:xfrm>
            <a:off x="1706564" y="120650"/>
            <a:ext cx="5291137" cy="63023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altLang="en-US" sz="3200" b="1">
                <a:solidFill>
                  <a:srgbClr val="000000"/>
                </a:solidFill>
                <a:latin typeface="Times New Roman" panose="02020603050405020304" pitchFamily="18" charset="0"/>
                <a:cs typeface="Times New Roman" panose="02020603050405020304" pitchFamily="18" charset="0"/>
              </a:rPr>
              <a:t>* Tiền đề khoa học tự nhiên</a:t>
            </a:r>
            <a:endParaRPr lang="en-US" altLang="en-US" sz="32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8451"/>
                                        </p:tgtEl>
                                        <p:attrNameLst>
                                          <p:attrName>style.visibility</p:attrName>
                                        </p:attrNameLst>
                                      </p:cBhvr>
                                      <p:to>
                                        <p:strVal val="visible"/>
                                      </p:to>
                                    </p:set>
                                    <p:animEffect transition="in" filter="circle(in)">
                                      <p:cBhvr>
                                        <p:cTn id="7" dur="2000"/>
                                        <p:tgtEl>
                                          <p:spTgt spid="18451"/>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nodeType="withEffect">
                                  <p:stCondLst>
                                    <p:cond delay="0"/>
                                  </p:stCondLst>
                                  <p:childTnLst>
                                    <p:set>
                                      <p:cBhvr>
                                        <p:cTn id="12" dur="1" fill="hold">
                                          <p:stCondLst>
                                            <p:cond delay="0"/>
                                          </p:stCondLst>
                                        </p:cTn>
                                        <p:tgtEl>
                                          <p:spTgt spid="18445"/>
                                        </p:tgtEl>
                                        <p:attrNameLst>
                                          <p:attrName>style.visibility</p:attrName>
                                        </p:attrNameLst>
                                      </p:cBhvr>
                                      <p:to>
                                        <p:strVal val="visible"/>
                                      </p:to>
                                    </p:set>
                                    <p:animEffect transition="in" filter="circle(in)">
                                      <p:cBhvr>
                                        <p:cTn id="13" dur="2000"/>
                                        <p:tgtEl>
                                          <p:spTgt spid="1844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3018"/>
                                        </p:tgtEl>
                                        <p:attrNameLst>
                                          <p:attrName>style.visibility</p:attrName>
                                        </p:attrNameLst>
                                      </p:cBhvr>
                                      <p:to>
                                        <p:strVal val="visible"/>
                                      </p:to>
                                    </p:set>
                                    <p:animEffect transition="in" filter="circle(in)">
                                      <p:cBhvr>
                                        <p:cTn id="16" dur="2000"/>
                                        <p:tgtEl>
                                          <p:spTgt spid="43018"/>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43017"/>
                                        </p:tgtEl>
                                        <p:attrNameLst>
                                          <p:attrName>style.visibility</p:attrName>
                                        </p:attrNameLst>
                                      </p:cBhvr>
                                      <p:to>
                                        <p:strVal val="visible"/>
                                      </p:to>
                                    </p:set>
                                    <p:animEffect transition="in" filter="circle(in)">
                                      <p:cBhvr>
                                        <p:cTn id="19" dur="2000"/>
                                        <p:tgtEl>
                                          <p:spTgt spid="43017"/>
                                        </p:tgtEl>
                                      </p:cBhvr>
                                    </p:animEffect>
                                  </p:childTnLst>
                                </p:cTn>
                              </p:par>
                              <p:par>
                                <p:cTn id="20" presetID="6" presetClass="entr" presetSubtype="16" fill="hold" nodeType="withEffect">
                                  <p:stCondLst>
                                    <p:cond delay="0"/>
                                  </p:stCondLst>
                                  <p:childTnLst>
                                    <p:set>
                                      <p:cBhvr>
                                        <p:cTn id="21" dur="1" fill="hold">
                                          <p:stCondLst>
                                            <p:cond delay="0"/>
                                          </p:stCondLst>
                                        </p:cTn>
                                        <p:tgtEl>
                                          <p:spTgt spid="40964"/>
                                        </p:tgtEl>
                                        <p:attrNameLst>
                                          <p:attrName>style.visibility</p:attrName>
                                        </p:attrNameLst>
                                      </p:cBhvr>
                                      <p:to>
                                        <p:strVal val="visible"/>
                                      </p:to>
                                    </p:set>
                                    <p:animEffect transition="in" filter="circle(in)">
                                      <p:cBhvr>
                                        <p:cTn id="22" dur="20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p:bldP spid="430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19E1521E-311B-7EE5-7732-AD157AE1684A}"/>
              </a:ext>
            </a:extLst>
          </p:cNvPr>
          <p:cNvSpPr/>
          <p:nvPr/>
        </p:nvSpPr>
        <p:spPr>
          <a:xfrm rot="18560535">
            <a:off x="1384301" y="1935163"/>
            <a:ext cx="3355975" cy="1460500"/>
          </a:xfrm>
          <a:prstGeom prst="flowChartAlternateProcess">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anchor="ctr"/>
          <a:lstStyle/>
          <a:p>
            <a:pPr algn="just">
              <a:defRPr/>
            </a:pPr>
            <a:r>
              <a:rPr lang="en-GB" altLang="en-US" sz="2400" dirty="0">
                <a:solidFill>
                  <a:schemeClr val="bg1"/>
                </a:solidFill>
                <a:latin typeface="Times New Roman" panose="02020603050405020304" pitchFamily="18" charset="0"/>
                <a:cs typeface="Times New Roman" panose="02020603050405020304" pitchFamily="18" charset="0"/>
              </a:rPr>
              <a:t>C.Mác và Ph.Ăngghen  tích cực tham gia hoạt động thực tiễn</a:t>
            </a:r>
          </a:p>
        </p:txBody>
      </p:sp>
      <p:sp>
        <p:nvSpPr>
          <p:cNvPr id="6" name="Rounded Rectangle 5">
            <a:extLst>
              <a:ext uri="{FF2B5EF4-FFF2-40B4-BE49-F238E27FC236}">
                <a16:creationId xmlns:a16="http://schemas.microsoft.com/office/drawing/2014/main" id="{D0CCDCBD-D94A-9B9A-9C00-05AA118BE00D}"/>
              </a:ext>
            </a:extLst>
          </p:cNvPr>
          <p:cNvSpPr/>
          <p:nvPr/>
        </p:nvSpPr>
        <p:spPr>
          <a:xfrm>
            <a:off x="1558925" y="1"/>
            <a:ext cx="3708400" cy="8096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tabLst>
                <a:tab pos="540385" algn="l"/>
              </a:tabLst>
              <a:defRPr/>
            </a:pPr>
            <a:r>
              <a:rPr lang="en-US" sz="2800" b="1">
                <a:solidFill>
                  <a:schemeClr val="tx1"/>
                </a:solidFill>
                <a:ea typeface="Calibri" panose="020F0502020204030204" pitchFamily="34" charset="0"/>
                <a:cs typeface="Times New Roman" panose="02020603050405020304" pitchFamily="18" charset="0"/>
              </a:rPr>
              <a:t>b. Nhân tố chủ quan</a:t>
            </a:r>
            <a:endParaRPr lang="en-US" sz="2800" b="1" dirty="0">
              <a:solidFill>
                <a:schemeClr val="tx1"/>
              </a:solidFill>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82F26B1-4A3E-3CD7-771E-40619F9C4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938" y="3968750"/>
            <a:ext cx="4183062"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lowchart: Alternate Process 3">
            <a:extLst>
              <a:ext uri="{FF2B5EF4-FFF2-40B4-BE49-F238E27FC236}">
                <a16:creationId xmlns:a16="http://schemas.microsoft.com/office/drawing/2014/main" id="{A14F8F43-E8A7-2238-27FD-129ADEEBFB32}"/>
              </a:ext>
            </a:extLst>
          </p:cNvPr>
          <p:cNvSpPr/>
          <p:nvPr/>
        </p:nvSpPr>
        <p:spPr>
          <a:xfrm>
            <a:off x="2097088" y="4835526"/>
            <a:ext cx="4938712" cy="1395413"/>
          </a:xfrm>
          <a:prstGeom prst="flowChartAlternateProcess">
            <a:avLst/>
          </a:prstGeom>
          <a:solidFill>
            <a:srgbClr val="002060"/>
          </a:solidFill>
        </p:spPr>
        <p:style>
          <a:lnRef idx="0">
            <a:schemeClr val="accent1"/>
          </a:lnRef>
          <a:fillRef idx="3">
            <a:schemeClr val="accent1"/>
          </a:fillRef>
          <a:effectRef idx="3">
            <a:schemeClr val="accent1"/>
          </a:effectRef>
          <a:fontRef idx="minor">
            <a:schemeClr val="lt1"/>
          </a:fontRef>
        </p:style>
        <p:txBody>
          <a:bodyPr anchor="ctr"/>
          <a:lstStyle/>
          <a:p>
            <a:pPr algn="just">
              <a:defRPr/>
            </a:pPr>
            <a:r>
              <a:rPr lang="en-GB" altLang="en-US" sz="2400" err="1">
                <a:solidFill>
                  <a:schemeClr val="bg1"/>
                </a:solidFill>
                <a:latin typeface="Times New Roman" panose="02020603050405020304" pitchFamily="18" charset="0"/>
                <a:cs typeface="Times New Roman" panose="02020603050405020304" pitchFamily="18" charset="0"/>
              </a:rPr>
              <a:t>Xây</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dựng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hệ</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thống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lý</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luận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để</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cung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cấp</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cho</a:t>
            </a:r>
            <a:r>
              <a:rPr lang="en-GB" altLang="en-US" sz="2400">
                <a:solidFill>
                  <a:schemeClr val="bg1"/>
                </a:solidFill>
                <a:latin typeface="Times New Roman" panose="02020603050405020304" pitchFamily="18" charset="0"/>
                <a:cs typeface="Times New Roman" panose="02020603050405020304" pitchFamily="18" charset="0"/>
              </a:rPr>
              <a:t> GCCN </a:t>
            </a:r>
            <a:r>
              <a:rPr lang="en-GB" altLang="en-US" sz="2400" err="1">
                <a:solidFill>
                  <a:schemeClr val="bg1"/>
                </a:solidFill>
                <a:latin typeface="Times New Roman" panose="02020603050405020304" pitchFamily="18" charset="0"/>
                <a:cs typeface="Times New Roman" panose="02020603050405020304" pitchFamily="18" charset="0"/>
              </a:rPr>
              <a:t>một</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công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cụ</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sắc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bén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để</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nhận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thức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và</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cải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tạo</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thế</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giới</a:t>
            </a:r>
            <a:r>
              <a:rPr lang="en-GB" altLang="en-US" sz="2400">
                <a:solidFill>
                  <a:schemeClr val="bg1"/>
                </a:solidFill>
                <a:latin typeface="Times New Roman" panose="02020603050405020304" pitchFamily="18" charset="0"/>
                <a:cs typeface="Times New Roman" panose="02020603050405020304" pitchFamily="18" charset="0"/>
              </a:rPr>
              <a:t>.</a:t>
            </a:r>
            <a:endParaRPr lang="vi-VN" altLang="en-US" sz="2400">
              <a:solidFill>
                <a:schemeClr val="bg1"/>
              </a:solidFill>
              <a:latin typeface="Times New Roman" panose="02020603050405020304" pitchFamily="18" charset="0"/>
              <a:cs typeface="Times New Roman" panose="02020603050405020304" pitchFamily="18" charset="0"/>
            </a:endParaRPr>
          </a:p>
        </p:txBody>
      </p:sp>
      <p:sp>
        <p:nvSpPr>
          <p:cNvPr id="3" name="Flowchart: Alternate Process 2">
            <a:extLst>
              <a:ext uri="{FF2B5EF4-FFF2-40B4-BE49-F238E27FC236}">
                <a16:creationId xmlns:a16="http://schemas.microsoft.com/office/drawing/2014/main" id="{40941BD6-130D-DC86-9703-FE03630AEA06}"/>
              </a:ext>
            </a:extLst>
          </p:cNvPr>
          <p:cNvSpPr/>
          <p:nvPr/>
        </p:nvSpPr>
        <p:spPr>
          <a:xfrm rot="3038942">
            <a:off x="5122864" y="1036639"/>
            <a:ext cx="3451225" cy="2301875"/>
          </a:xfrm>
          <a:prstGeom prst="flowChartAlternateProcess">
            <a:avLst/>
          </a:prstGeom>
          <a:solidFill>
            <a:schemeClr val="accent2">
              <a:lumMod val="75000"/>
            </a:schemeClr>
          </a:solidFill>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GB" altLang="en-US" sz="2400" err="1">
                <a:solidFill>
                  <a:schemeClr val="bg1"/>
                </a:solidFill>
                <a:latin typeface="Times New Roman" panose="02020603050405020304" pitchFamily="18" charset="0"/>
                <a:cs typeface="Times New Roman" panose="02020603050405020304" pitchFamily="18" charset="0"/>
              </a:rPr>
              <a:t>Hiểu</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sâu</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sắc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cuộc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sống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khốn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khổ</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của</a:t>
            </a:r>
            <a:r>
              <a:rPr lang="en-GB" altLang="en-US" sz="2400">
                <a:solidFill>
                  <a:schemeClr val="bg1"/>
                </a:solidFill>
                <a:latin typeface="Times New Roman" panose="02020603050405020304" pitchFamily="18" charset="0"/>
                <a:cs typeface="Times New Roman" panose="02020603050405020304" pitchFamily="18" charset="0"/>
              </a:rPr>
              <a:t> GCCN </a:t>
            </a:r>
            <a:r>
              <a:rPr lang="en-GB" altLang="en-US" sz="2400" err="1">
                <a:solidFill>
                  <a:schemeClr val="bg1"/>
                </a:solidFill>
                <a:latin typeface="Times New Roman" panose="02020603050405020304" pitchFamily="18" charset="0"/>
                <a:cs typeface="Times New Roman" panose="02020603050405020304" pitchFamily="18" charset="0"/>
              </a:rPr>
              <a:t>trong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nền</a:t>
            </a:r>
            <a:r>
              <a:rPr lang="en-GB" altLang="en-US" sz="2400">
                <a:solidFill>
                  <a:schemeClr val="bg1"/>
                </a:solidFill>
                <a:latin typeface="Times New Roman" panose="02020603050405020304" pitchFamily="18" charset="0"/>
                <a:cs typeface="Times New Roman" panose="02020603050405020304" pitchFamily="18" charset="0"/>
              </a:rPr>
              <a:t> SX TBCN </a:t>
            </a:r>
            <a:r>
              <a:rPr lang="en-GB" altLang="en-US" sz="2400" err="1">
                <a:solidFill>
                  <a:schemeClr val="bg1"/>
                </a:solidFill>
                <a:latin typeface="Times New Roman" panose="02020603050405020304" pitchFamily="18" charset="0"/>
                <a:cs typeface="Times New Roman" panose="02020603050405020304" pitchFamily="18" charset="0"/>
              </a:rPr>
              <a:t>nên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đã</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đứng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trên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lợi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ích</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của</a:t>
            </a:r>
            <a:r>
              <a:rPr lang="en-GB" altLang="en-US" sz="2400">
                <a:solidFill>
                  <a:schemeClr val="bg1"/>
                </a:solidFill>
                <a:latin typeface="Times New Roman" panose="02020603050405020304" pitchFamily="18" charset="0"/>
                <a:cs typeface="Times New Roman" panose="02020603050405020304" pitchFamily="18" charset="0"/>
              </a:rPr>
              <a:t> GCCN</a:t>
            </a:r>
          </a:p>
        </p:txBody>
      </p:sp>
      <p:sp>
        <p:nvSpPr>
          <p:cNvPr id="5" name="Flowchart: Extract 4">
            <a:extLst>
              <a:ext uri="{FF2B5EF4-FFF2-40B4-BE49-F238E27FC236}">
                <a16:creationId xmlns:a16="http://schemas.microsoft.com/office/drawing/2014/main" id="{A1C6A567-011A-1738-535B-0803CDEB3C5F}"/>
              </a:ext>
            </a:extLst>
          </p:cNvPr>
          <p:cNvSpPr/>
          <p:nvPr/>
        </p:nvSpPr>
        <p:spPr>
          <a:xfrm>
            <a:off x="2744788" y="1979613"/>
            <a:ext cx="4191000" cy="2640012"/>
          </a:xfrm>
          <a:prstGeom prst="flowChartExtract">
            <a:avLst/>
          </a:prstGeom>
          <a:solidFill>
            <a:srgbClr val="FF0000"/>
          </a:solidFill>
        </p:spPr>
        <p:style>
          <a:lnRef idx="1">
            <a:schemeClr val="accent5"/>
          </a:lnRef>
          <a:fillRef idx="2">
            <a:schemeClr val="accent5"/>
          </a:fillRef>
          <a:effectRef idx="1">
            <a:schemeClr val="accent5"/>
          </a:effectRef>
          <a:fontRef idx="minor">
            <a:schemeClr val="dk1"/>
          </a:fontRef>
        </p:style>
        <p:txBody>
          <a:bodyPr anchor="b"/>
          <a:lstStyle/>
          <a:p>
            <a:pPr algn="ctr">
              <a:defRPr/>
            </a:pPr>
            <a:r>
              <a:rPr lang="en-US" altLang="en-US" sz="2400" b="1" i="1" err="1">
                <a:solidFill>
                  <a:schemeClr val="bg1"/>
                </a:solidFill>
                <a:latin typeface="Times New Roman" panose="02020603050405020304" pitchFamily="18" charset="0"/>
                <a:cs typeface="Times New Roman" panose="02020603050405020304" pitchFamily="18" charset="0"/>
              </a:rPr>
              <a:t>Nhân</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tố</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chủ</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quan</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trong</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sự</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hình</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thành</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triết</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học</a:t>
            </a:r>
            <a:r>
              <a:rPr lang="en-US" altLang="en-US" sz="2400" b="1" i="1">
                <a:solidFill>
                  <a:schemeClr val="bg1"/>
                </a:solidFill>
                <a:latin typeface="Times New Roman" panose="02020603050405020304" pitchFamily="18" charset="0"/>
                <a:cs typeface="Times New Roman" panose="02020603050405020304" pitchFamily="18" charset="0"/>
              </a:rPr>
              <a:t> </a:t>
            </a:r>
            <a:r>
              <a:rPr lang="en-US" altLang="en-US" sz="2400" b="1" i="1" err="1">
                <a:solidFill>
                  <a:schemeClr val="bg1"/>
                </a:solidFill>
                <a:latin typeface="Times New Roman" panose="02020603050405020304" pitchFamily="18" charset="0"/>
                <a:cs typeface="Times New Roman" panose="02020603050405020304" pitchFamily="18" charset="0"/>
              </a:rPr>
              <a:t>Mác</a:t>
            </a:r>
            <a:endParaRPr lang="en-US"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ircle(in)">
                                      <p:cBhvr>
                                        <p:cTn id="20" dur="20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ircle(in)">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animBg="1"/>
      <p:bldP spid="3"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a:extLst>
              <a:ext uri="{FF2B5EF4-FFF2-40B4-BE49-F238E27FC236}">
                <a16:creationId xmlns:a16="http://schemas.microsoft.com/office/drawing/2014/main" id="{9E808042-E42D-E8B3-2645-8DA20EA391CF}"/>
              </a:ext>
            </a:extLst>
          </p:cNvPr>
          <p:cNvSpPr/>
          <p:nvPr/>
        </p:nvSpPr>
        <p:spPr>
          <a:xfrm>
            <a:off x="1809751" y="11114"/>
            <a:ext cx="8512175" cy="904875"/>
          </a:xfrm>
          <a:prstGeom prst="rect">
            <a:avLst/>
          </a:prstGeom>
          <a:solidFill>
            <a:schemeClr val="accent6">
              <a:lumMod val="75000"/>
            </a:schemeClr>
          </a:solid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2800"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sz="2800" b="1" i="1">
                <a:solidFill>
                  <a:schemeClr val="tx1"/>
                </a:solidFill>
                <a:latin typeface="Times New Roman" panose="02020603050405020304" pitchFamily="18" charset="0"/>
                <a:cs typeface="Times New Roman" panose="02020603050405020304" pitchFamily="18" charset="0"/>
              </a:rPr>
              <a:t>1.2.</a:t>
            </a:r>
            <a:r>
              <a:rPr lang="en-US" sz="2800" b="1" i="1">
                <a:solidFill>
                  <a:schemeClr val="tx1"/>
                </a:solidFill>
              </a:rPr>
              <a:t> Những thời kỳ chủ yếu trong sự hình thành và phát triển của triết học Mác</a:t>
            </a:r>
          </a:p>
          <a:p>
            <a:pPr defTabSz="1244600">
              <a:lnSpc>
                <a:spcPct val="90000"/>
              </a:lnSpc>
              <a:spcAft>
                <a:spcPct val="35000"/>
              </a:spcAft>
              <a:defRPr/>
            </a:pPr>
            <a:r>
              <a:rPr lang="en-GB" altLang="en-US" sz="2800" i="1">
                <a:solidFill>
                  <a:schemeClr val="tx1"/>
                </a:solidFill>
                <a:latin typeface="Times New Roman" panose="02020603050405020304" pitchFamily="18" charset="0"/>
                <a:cs typeface="Times New Roman" panose="02020603050405020304" pitchFamily="18" charset="0"/>
              </a:rPr>
              <a:t> </a:t>
            </a:r>
            <a:endParaRPr lang="en-US" sz="2800" i="1">
              <a:solidFill>
                <a:schemeClr val="tx1"/>
              </a:solidFill>
            </a:endParaRPr>
          </a:p>
        </p:txBody>
      </p:sp>
      <p:grpSp>
        <p:nvGrpSpPr>
          <p:cNvPr id="3" name="Group 2">
            <a:extLst>
              <a:ext uri="{FF2B5EF4-FFF2-40B4-BE49-F238E27FC236}">
                <a16:creationId xmlns:a16="http://schemas.microsoft.com/office/drawing/2014/main" id="{EE848A59-E902-6207-0090-8AF0B7C6B787}"/>
              </a:ext>
            </a:extLst>
          </p:cNvPr>
          <p:cNvGrpSpPr>
            <a:grpSpLocks/>
          </p:cNvGrpSpPr>
          <p:nvPr/>
        </p:nvGrpSpPr>
        <p:grpSpPr bwMode="auto">
          <a:xfrm>
            <a:off x="1528763" y="1171576"/>
            <a:ext cx="1949450" cy="1700213"/>
            <a:chOff x="28237" y="3"/>
            <a:chExt cx="1975937" cy="1792779"/>
          </a:xfrm>
        </p:grpSpPr>
        <p:sp>
          <p:nvSpPr>
            <p:cNvPr id="19" name="Chevron 18">
              <a:extLst>
                <a:ext uri="{FF2B5EF4-FFF2-40B4-BE49-F238E27FC236}">
                  <a16:creationId xmlns:a16="http://schemas.microsoft.com/office/drawing/2014/main" id="{F6D0AAAF-EF67-F1D8-8E5F-16DD77C6AF4B}"/>
                </a:ext>
              </a:extLst>
            </p:cNvPr>
            <p:cNvSpPr/>
            <p:nvPr/>
          </p:nvSpPr>
          <p:spPr>
            <a:xfrm rot="5400000">
              <a:off x="119815" y="-91575"/>
              <a:ext cx="1792779" cy="1975937"/>
            </a:xfrm>
            <a:prstGeom prst="chevron">
              <a:avLst/>
            </a:prstGeom>
            <a:solidFill>
              <a:schemeClr val="bg1">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Chevron 4">
              <a:extLst>
                <a:ext uri="{FF2B5EF4-FFF2-40B4-BE49-F238E27FC236}">
                  <a16:creationId xmlns:a16="http://schemas.microsoft.com/office/drawing/2014/main" id="{9D99D2EF-65F9-B794-09E3-CC2DC885A8BC}"/>
                </a:ext>
              </a:extLst>
            </p:cNvPr>
            <p:cNvSpPr/>
            <p:nvPr/>
          </p:nvSpPr>
          <p:spPr>
            <a:xfrm>
              <a:off x="28237" y="3"/>
              <a:ext cx="1975937" cy="1792779"/>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lstStyle/>
            <a:p>
              <a:pPr algn="ctr" defTabSz="889000">
                <a:lnSpc>
                  <a:spcPct val="90000"/>
                </a:lnSpc>
                <a:spcAft>
                  <a:spcPct val="35000"/>
                </a:spcAft>
                <a:defRPr/>
              </a:pPr>
              <a:r>
                <a:rPr lang="en-GB" sz="2000" b="1" dirty="0">
                  <a:solidFill>
                    <a:schemeClr val="tx1"/>
                  </a:solidFill>
                  <a:latin typeface="Times New Roman" pitchFamily="18" charset="0"/>
                  <a:cs typeface="Times New Roman" pitchFamily="18" charset="0"/>
                </a:rPr>
                <a:t>1841 - 1844</a:t>
              </a:r>
              <a:endParaRPr lang="vi-VN" sz="2000" b="1" dirty="0">
                <a:solidFill>
                  <a:schemeClr val="tx1"/>
                </a:solidFill>
                <a:latin typeface="Times New Roman" pitchFamily="18" charset="0"/>
                <a:cs typeface="Times New Roman" pitchFamily="18" charset="0"/>
              </a:endParaRPr>
            </a:p>
          </p:txBody>
        </p:sp>
      </p:grpSp>
      <p:grpSp>
        <p:nvGrpSpPr>
          <p:cNvPr id="4" name="Group 3">
            <a:extLst>
              <a:ext uri="{FF2B5EF4-FFF2-40B4-BE49-F238E27FC236}">
                <a16:creationId xmlns:a16="http://schemas.microsoft.com/office/drawing/2014/main" id="{FF9467EF-7FFA-2BAC-BB84-284C96EFADC4}"/>
              </a:ext>
            </a:extLst>
          </p:cNvPr>
          <p:cNvGrpSpPr/>
          <p:nvPr/>
        </p:nvGrpSpPr>
        <p:grpSpPr>
          <a:xfrm>
            <a:off x="3415430" y="1171186"/>
            <a:ext cx="7266342" cy="1625882"/>
            <a:chOff x="1762860" y="0"/>
            <a:chExt cx="7266342" cy="1625882"/>
          </a:xfrm>
          <a:solidFill>
            <a:schemeClr val="accent2">
              <a:lumMod val="75000"/>
            </a:schemeClr>
          </a:solidFill>
        </p:grpSpPr>
        <p:sp>
          <p:nvSpPr>
            <p:cNvPr id="17" name="Round Same Side Corner Rectangle 16">
              <a:extLst>
                <a:ext uri="{FF2B5EF4-FFF2-40B4-BE49-F238E27FC236}">
                  <a16:creationId xmlns:a16="http://schemas.microsoft.com/office/drawing/2014/main" id="{51128445-1634-23A4-AB01-2109CAB1DB3A}"/>
                </a:ext>
              </a:extLst>
            </p:cNvPr>
            <p:cNvSpPr/>
            <p:nvPr/>
          </p:nvSpPr>
          <p:spPr>
            <a:xfrm rot="5400000">
              <a:off x="4583090" y="-2820230"/>
              <a:ext cx="1625882" cy="7266342"/>
            </a:xfrm>
            <a:prstGeom prst="round2Same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 Same Side Corner Rectangle 6">
              <a:extLst>
                <a:ext uri="{FF2B5EF4-FFF2-40B4-BE49-F238E27FC236}">
                  <a16:creationId xmlns:a16="http://schemas.microsoft.com/office/drawing/2014/main" id="{15E93DAA-BC72-CBC9-41DA-F17A80302BCD}"/>
                </a:ext>
              </a:extLst>
            </p:cNvPr>
            <p:cNvSpPr/>
            <p:nvPr/>
          </p:nvSpPr>
          <p:spPr>
            <a:xfrm>
              <a:off x="1762861" y="79368"/>
              <a:ext cx="7186973" cy="146714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170688" tIns="15240" rIns="15240" bIns="15240" spcCol="1270" anchor="ctr"/>
            <a:lstStyle/>
            <a:p>
              <a:pPr marL="228600" lvl="1" indent="-228600" algn="just" defTabSz="1066800">
                <a:lnSpc>
                  <a:spcPct val="90000"/>
                </a:lnSpc>
                <a:spcAft>
                  <a:spcPct val="15000"/>
                </a:spcAft>
                <a:buFontTx/>
                <a:buChar char="••"/>
                <a:defRPr/>
              </a:pPr>
              <a:r>
                <a:rPr lang="en-GB" sz="2400" dirty="0">
                  <a:latin typeface="Times New Roman" pitchFamily="18" charset="0"/>
                  <a:cs typeface="Times New Roman" pitchFamily="18" charset="0"/>
                </a:rPr>
                <a:t>Thời kỳ hình thành tư tưởng triết học với bước </a:t>
              </a:r>
              <a:r>
                <a:rPr lang="vi-VN" sz="2400" dirty="0">
                  <a:latin typeface="Times New Roman" pitchFamily="18" charset="0"/>
                  <a:cs typeface="Times New Roman" pitchFamily="18" charset="0"/>
                </a:rPr>
                <a:t>chuyển </a:t>
              </a:r>
              <a:r>
                <a:rPr lang="en-GB" sz="2400" dirty="0">
                  <a:latin typeface="Times New Roman" pitchFamily="18" charset="0"/>
                  <a:cs typeface="Times New Roman" pitchFamily="18" charset="0"/>
                </a:rPr>
                <a:t>từ chủ nghĩa duy tâm và dân chủ cách mạng sang chủ nghĩa duy vật và</a:t>
              </a:r>
              <a:r>
                <a:rPr lang="vi-VN" sz="2400" dirty="0">
                  <a:latin typeface="Times New Roman" pitchFamily="18" charset="0"/>
                  <a:cs typeface="Times New Roman" pitchFamily="18" charset="0"/>
                </a:rPr>
                <a:t> lập trường giai cấp vô sản</a:t>
              </a:r>
              <a:r>
                <a:rPr lang="vi-VN" sz="2400" dirty="0"/>
                <a:t>. </a:t>
              </a:r>
              <a:endParaRPr lang="vi-VN" sz="2400" dirty="0">
                <a:latin typeface="Times New Roman" pitchFamily="18" charset="0"/>
                <a:cs typeface="Times New Roman" pitchFamily="18" charset="0"/>
              </a:endParaRPr>
            </a:p>
          </p:txBody>
        </p:sp>
      </p:grpSp>
      <p:grpSp>
        <p:nvGrpSpPr>
          <p:cNvPr id="5" name="Group 4">
            <a:extLst>
              <a:ext uri="{FF2B5EF4-FFF2-40B4-BE49-F238E27FC236}">
                <a16:creationId xmlns:a16="http://schemas.microsoft.com/office/drawing/2014/main" id="{D8F88A75-4B2B-7414-BEA8-7D1878B57D75}"/>
              </a:ext>
            </a:extLst>
          </p:cNvPr>
          <p:cNvGrpSpPr>
            <a:grpSpLocks/>
          </p:cNvGrpSpPr>
          <p:nvPr/>
        </p:nvGrpSpPr>
        <p:grpSpPr bwMode="auto">
          <a:xfrm>
            <a:off x="1549401" y="3017839"/>
            <a:ext cx="1825625" cy="1889125"/>
            <a:chOff x="-62670" y="1847654"/>
            <a:chExt cx="1254946" cy="1792779"/>
          </a:xfrm>
        </p:grpSpPr>
        <p:sp>
          <p:nvSpPr>
            <p:cNvPr id="15" name="Chevron 14">
              <a:extLst>
                <a:ext uri="{FF2B5EF4-FFF2-40B4-BE49-F238E27FC236}">
                  <a16:creationId xmlns:a16="http://schemas.microsoft.com/office/drawing/2014/main" id="{01B0128A-3486-7158-3E0E-89E8C84403F3}"/>
                </a:ext>
              </a:extLst>
            </p:cNvPr>
            <p:cNvSpPr/>
            <p:nvPr/>
          </p:nvSpPr>
          <p:spPr>
            <a:xfrm rot="5400000">
              <a:off x="-331586" y="2116571"/>
              <a:ext cx="1792779" cy="1254946"/>
            </a:xfrm>
            <a:prstGeom prst="chevron">
              <a:avLst/>
            </a:prstGeom>
            <a:solidFill>
              <a:schemeClr val="bg1">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Chevron 8">
              <a:extLst>
                <a:ext uri="{FF2B5EF4-FFF2-40B4-BE49-F238E27FC236}">
                  <a16:creationId xmlns:a16="http://schemas.microsoft.com/office/drawing/2014/main" id="{CFE71479-5686-F2E1-7CB6-BBB79DFE9C24}"/>
                </a:ext>
              </a:extLst>
            </p:cNvPr>
            <p:cNvSpPr/>
            <p:nvPr/>
          </p:nvSpPr>
          <p:spPr>
            <a:xfrm>
              <a:off x="-62670" y="2475879"/>
              <a:ext cx="1254946" cy="537834"/>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lstStyle/>
            <a:p>
              <a:pPr algn="ctr" defTabSz="889000">
                <a:lnSpc>
                  <a:spcPct val="90000"/>
                </a:lnSpc>
                <a:spcAft>
                  <a:spcPct val="35000"/>
                </a:spcAft>
                <a:defRPr/>
              </a:pPr>
              <a:r>
                <a:rPr lang="en-US" sz="2000" b="1">
                  <a:solidFill>
                    <a:schemeClr val="tx1"/>
                  </a:solidFill>
                  <a:latin typeface="Times New Roman" pitchFamily="18" charset="0"/>
                  <a:cs typeface="Times New Roman" pitchFamily="18" charset="0"/>
                </a:rPr>
                <a:t>1844-1848</a:t>
              </a:r>
              <a:endParaRPr lang="vi-VN" sz="2000" b="1">
                <a:solidFill>
                  <a:schemeClr val="tx1"/>
                </a:solidFill>
                <a:latin typeface="Times New Roman" pitchFamily="18" charset="0"/>
                <a:cs typeface="Times New Roman" pitchFamily="18" charset="0"/>
              </a:endParaRPr>
            </a:p>
          </p:txBody>
        </p:sp>
      </p:grpSp>
      <p:grpSp>
        <p:nvGrpSpPr>
          <p:cNvPr id="6" name="Group 5">
            <a:extLst>
              <a:ext uri="{FF2B5EF4-FFF2-40B4-BE49-F238E27FC236}">
                <a16:creationId xmlns:a16="http://schemas.microsoft.com/office/drawing/2014/main" id="{1B6E13BA-4EE9-74D8-398B-A2A06FBCFBA8}"/>
              </a:ext>
            </a:extLst>
          </p:cNvPr>
          <p:cNvGrpSpPr/>
          <p:nvPr/>
        </p:nvGrpSpPr>
        <p:grpSpPr>
          <a:xfrm>
            <a:off x="3387348" y="3014629"/>
            <a:ext cx="7280653" cy="1165306"/>
            <a:chOff x="1636827" y="1847655"/>
            <a:chExt cx="7354772" cy="1165306"/>
          </a:xfrm>
          <a:solidFill>
            <a:schemeClr val="accent4">
              <a:lumMod val="60000"/>
              <a:lumOff val="40000"/>
            </a:schemeClr>
          </a:solidFill>
        </p:grpSpPr>
        <p:sp>
          <p:nvSpPr>
            <p:cNvPr id="13" name="Round Same Side Corner Rectangle 12">
              <a:extLst>
                <a:ext uri="{FF2B5EF4-FFF2-40B4-BE49-F238E27FC236}">
                  <a16:creationId xmlns:a16="http://schemas.microsoft.com/office/drawing/2014/main" id="{9B20C8CA-795D-67AA-9E88-5374F5F1B307}"/>
                </a:ext>
              </a:extLst>
            </p:cNvPr>
            <p:cNvSpPr/>
            <p:nvPr/>
          </p:nvSpPr>
          <p:spPr>
            <a:xfrm rot="5400000">
              <a:off x="4731560" y="-1247078"/>
              <a:ext cx="1165306" cy="7354772"/>
            </a:xfrm>
            <a:prstGeom prst="round2Same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ound Same Side Corner Rectangle 10">
              <a:extLst>
                <a:ext uri="{FF2B5EF4-FFF2-40B4-BE49-F238E27FC236}">
                  <a16:creationId xmlns:a16="http://schemas.microsoft.com/office/drawing/2014/main" id="{1A61C041-0EEE-C8DB-E084-81465E2C6801}"/>
                </a:ext>
              </a:extLst>
            </p:cNvPr>
            <p:cNvSpPr/>
            <p:nvPr/>
          </p:nvSpPr>
          <p:spPr>
            <a:xfrm>
              <a:off x="1636827" y="1904541"/>
              <a:ext cx="7297886" cy="105153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170688" tIns="15240" rIns="15240" bIns="15240" spcCol="1270" anchor="ctr"/>
            <a:lstStyle/>
            <a:p>
              <a:pPr marL="228600" lvl="1" indent="-228600" algn="just" defTabSz="1066800">
                <a:lnSpc>
                  <a:spcPct val="90000"/>
                </a:lnSpc>
                <a:spcAft>
                  <a:spcPct val="15000"/>
                </a:spcAft>
                <a:buFontTx/>
                <a:buChar char="••"/>
                <a:defRPr/>
              </a:pPr>
              <a:r>
                <a:rPr lang="en-GB" sz="2400" err="1">
                  <a:latin typeface="Times New Roman" pitchFamily="18" charset="0"/>
                  <a:cs typeface="Times New Roman" pitchFamily="18" charset="0"/>
                </a:rPr>
                <a:t>Thời</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kỳ</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đề</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xuất</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những</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nguyên</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lý</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triết</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học</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duy</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vật</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biện</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chứng</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và</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duy</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vật</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lịch</a:t>
              </a:r>
              <a:r>
                <a:rPr lang="en-GB" sz="2400">
                  <a:latin typeface="Times New Roman" pitchFamily="18" charset="0"/>
                  <a:cs typeface="Times New Roman" pitchFamily="18" charset="0"/>
                </a:rPr>
                <a:t> sử</a:t>
              </a:r>
              <a:r>
                <a:rPr lang="vi-VN" sz="2400"/>
                <a:t>. </a:t>
              </a:r>
              <a:endParaRPr lang="vi-VN" sz="2400">
                <a:latin typeface="Times New Roman" pitchFamily="18" charset="0"/>
                <a:cs typeface="Times New Roman" pitchFamily="18" charset="0"/>
              </a:endParaRPr>
            </a:p>
          </p:txBody>
        </p:sp>
      </p:grpSp>
      <p:grpSp>
        <p:nvGrpSpPr>
          <p:cNvPr id="7" name="Group 6">
            <a:extLst>
              <a:ext uri="{FF2B5EF4-FFF2-40B4-BE49-F238E27FC236}">
                <a16:creationId xmlns:a16="http://schemas.microsoft.com/office/drawing/2014/main" id="{A01128E5-14DE-9593-D12F-5481C14DB002}"/>
              </a:ext>
            </a:extLst>
          </p:cNvPr>
          <p:cNvGrpSpPr>
            <a:grpSpLocks/>
          </p:cNvGrpSpPr>
          <p:nvPr/>
        </p:nvGrpSpPr>
        <p:grpSpPr bwMode="auto">
          <a:xfrm>
            <a:off x="1549401" y="4737101"/>
            <a:ext cx="1825625" cy="1793875"/>
            <a:chOff x="-62670" y="3457780"/>
            <a:chExt cx="1254946" cy="1792779"/>
          </a:xfrm>
        </p:grpSpPr>
        <p:sp>
          <p:nvSpPr>
            <p:cNvPr id="11" name="Chevron 10">
              <a:extLst>
                <a:ext uri="{FF2B5EF4-FFF2-40B4-BE49-F238E27FC236}">
                  <a16:creationId xmlns:a16="http://schemas.microsoft.com/office/drawing/2014/main" id="{D88F8042-B08E-5FE4-5593-EF50B3120F90}"/>
                </a:ext>
              </a:extLst>
            </p:cNvPr>
            <p:cNvSpPr/>
            <p:nvPr/>
          </p:nvSpPr>
          <p:spPr>
            <a:xfrm rot="5400000">
              <a:off x="-331586" y="3726697"/>
              <a:ext cx="1792779" cy="1254946"/>
            </a:xfrm>
            <a:prstGeom prst="chevron">
              <a:avLst/>
            </a:prstGeom>
            <a:solidFill>
              <a:schemeClr val="bg1">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Chevron 12">
              <a:extLst>
                <a:ext uri="{FF2B5EF4-FFF2-40B4-BE49-F238E27FC236}">
                  <a16:creationId xmlns:a16="http://schemas.microsoft.com/office/drawing/2014/main" id="{D6658838-7EEF-EC43-9A9B-D2FAE62B9150}"/>
                </a:ext>
              </a:extLst>
            </p:cNvPr>
            <p:cNvSpPr/>
            <p:nvPr/>
          </p:nvSpPr>
          <p:spPr>
            <a:xfrm>
              <a:off x="-62670" y="4086046"/>
              <a:ext cx="1254946" cy="537834"/>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lstStyle/>
            <a:p>
              <a:pPr algn="ctr" defTabSz="889000">
                <a:lnSpc>
                  <a:spcPct val="90000"/>
                </a:lnSpc>
                <a:spcAft>
                  <a:spcPct val="35000"/>
                </a:spcAft>
                <a:defRPr/>
              </a:pPr>
              <a:r>
                <a:rPr lang="en-GB" sz="2000" b="1">
                  <a:solidFill>
                    <a:schemeClr val="tx1"/>
                  </a:solidFill>
                  <a:latin typeface="Times New Roman" pitchFamily="18" charset="0"/>
                  <a:cs typeface="Times New Roman" pitchFamily="18" charset="0"/>
                </a:rPr>
                <a:t>1848 - 1895</a:t>
              </a:r>
              <a:endParaRPr lang="vi-VN" sz="2000">
                <a:solidFill>
                  <a:schemeClr val="tx1"/>
                </a:solidFill>
                <a:latin typeface="Times New Roman" pitchFamily="18" charset="0"/>
                <a:cs typeface="Times New Roman" pitchFamily="18" charset="0"/>
              </a:endParaRPr>
            </a:p>
          </p:txBody>
        </p:sp>
      </p:grpSp>
      <p:grpSp>
        <p:nvGrpSpPr>
          <p:cNvPr id="8" name="Group 7">
            <a:extLst>
              <a:ext uri="{FF2B5EF4-FFF2-40B4-BE49-F238E27FC236}">
                <a16:creationId xmlns:a16="http://schemas.microsoft.com/office/drawing/2014/main" id="{AFA0A564-FAC1-91A8-4308-5F77AF152A87}"/>
              </a:ext>
            </a:extLst>
          </p:cNvPr>
          <p:cNvGrpSpPr/>
          <p:nvPr/>
        </p:nvGrpSpPr>
        <p:grpSpPr>
          <a:xfrm>
            <a:off x="3375596" y="4750015"/>
            <a:ext cx="7292405" cy="1165306"/>
            <a:chOff x="1192275" y="3457780"/>
            <a:chExt cx="7736654" cy="1165306"/>
          </a:xfrm>
          <a:solidFill>
            <a:schemeClr val="accent4">
              <a:lumMod val="20000"/>
              <a:lumOff val="80000"/>
            </a:schemeClr>
          </a:solidFill>
        </p:grpSpPr>
        <p:sp>
          <p:nvSpPr>
            <p:cNvPr id="9" name="Round Same Side Corner Rectangle 8">
              <a:extLst>
                <a:ext uri="{FF2B5EF4-FFF2-40B4-BE49-F238E27FC236}">
                  <a16:creationId xmlns:a16="http://schemas.microsoft.com/office/drawing/2014/main" id="{C7D21820-3C52-050E-D883-F0659C998115}"/>
                </a:ext>
              </a:extLst>
            </p:cNvPr>
            <p:cNvSpPr/>
            <p:nvPr/>
          </p:nvSpPr>
          <p:spPr>
            <a:xfrm rot="5400000">
              <a:off x="4477949" y="172106"/>
              <a:ext cx="1165306" cy="7736654"/>
            </a:xfrm>
            <a:prstGeom prst="round2Same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ound Same Side Corner Rectangle 14">
              <a:extLst>
                <a:ext uri="{FF2B5EF4-FFF2-40B4-BE49-F238E27FC236}">
                  <a16:creationId xmlns:a16="http://schemas.microsoft.com/office/drawing/2014/main" id="{FC9C000E-607D-49BF-4B0B-2AE59B4390C7}"/>
                </a:ext>
              </a:extLst>
            </p:cNvPr>
            <p:cNvSpPr/>
            <p:nvPr/>
          </p:nvSpPr>
          <p:spPr>
            <a:xfrm>
              <a:off x="1192275" y="3514666"/>
              <a:ext cx="7679768" cy="105153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170688" tIns="15240" rIns="15240" bIns="15240" spcCol="1270" anchor="ctr"/>
            <a:lstStyle/>
            <a:p>
              <a:pPr marL="228600" lvl="1" indent="-228600" defTabSz="1066800">
                <a:lnSpc>
                  <a:spcPct val="90000"/>
                </a:lnSpc>
                <a:spcAft>
                  <a:spcPct val="15000"/>
                </a:spcAft>
                <a:buFontTx/>
                <a:buChar char="••"/>
                <a:defRPr/>
              </a:pPr>
              <a:r>
                <a:rPr lang="en-GB" sz="2400" err="1">
                  <a:latin typeface="Times New Roman" pitchFamily="18" charset="0"/>
                  <a:cs typeface="Times New Roman" pitchFamily="18" charset="0"/>
                </a:rPr>
                <a:t>Thời</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kỳ</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C.Mác</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và</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Ph.Ăngghen</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bổ</a:t>
              </a:r>
              <a:r>
                <a:rPr lang="en-GB" sz="2400">
                  <a:latin typeface="Times New Roman" pitchFamily="18" charset="0"/>
                  <a:cs typeface="Times New Roman" pitchFamily="18" charset="0"/>
                </a:rPr>
                <a:t> sung </a:t>
              </a:r>
              <a:r>
                <a:rPr lang="en-GB" sz="2400" err="1">
                  <a:latin typeface="Times New Roman" pitchFamily="18" charset="0"/>
                  <a:cs typeface="Times New Roman" pitchFamily="18" charset="0"/>
                </a:rPr>
                <a:t>và</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phát</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triển</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toàn</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diện</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lí</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luận</a:t>
              </a:r>
              <a:r>
                <a:rPr lang="en-GB" sz="2400">
                  <a:latin typeface="Times New Roman" pitchFamily="18" charset="0"/>
                  <a:cs typeface="Times New Roman" pitchFamily="18" charset="0"/>
                </a:rPr>
                <a:t> </a:t>
              </a:r>
              <a:r>
                <a:rPr lang="en-GB" sz="2400" err="1">
                  <a:latin typeface="Times New Roman" pitchFamily="18" charset="0"/>
                  <a:cs typeface="Times New Roman" pitchFamily="18" charset="0"/>
                </a:rPr>
                <a:t>triết</a:t>
              </a:r>
              <a:r>
                <a:rPr lang="en-GB" sz="2400">
                  <a:latin typeface="Times New Roman" pitchFamily="18" charset="0"/>
                  <a:cs typeface="Times New Roman" pitchFamily="18" charset="0"/>
                </a:rPr>
                <a:t> học</a:t>
              </a:r>
              <a:r>
                <a:rPr lang="vi-VN" sz="2400"/>
                <a:t>. </a:t>
              </a:r>
              <a:endParaRPr lang="vi-VN" sz="240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par>
                                <p:cTn id="13" presetID="6"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par>
                                <p:cTn id="21" presetID="6" presetClass="entr" presetSubtype="16"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2000"/>
                                        <p:tgtEl>
                                          <p:spTgt spid="7"/>
                                        </p:tgtEl>
                                      </p:cBhvr>
                                    </p:animEffect>
                                  </p:childTnLst>
                                </p:cTn>
                              </p:par>
                              <p:par>
                                <p:cTn id="29" presetID="6"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A71B3A2D-E196-A9D5-BC5B-397A0E8F2363}"/>
              </a:ext>
            </a:extLst>
          </p:cNvPr>
          <p:cNvSpPr>
            <a:spLocks noGrp="1" noChangeArrowheads="1"/>
          </p:cNvSpPr>
          <p:nvPr>
            <p:ph idx="4294967295"/>
          </p:nvPr>
        </p:nvSpPr>
        <p:spPr>
          <a:xfrm>
            <a:off x="1321904" y="1063486"/>
            <a:ext cx="9521687" cy="5565913"/>
          </a:xfrm>
        </p:spPr>
        <p:txBody>
          <a:bodyPr/>
          <a:lstStyle/>
          <a:p>
            <a:pPr algn="just" eaLnBrk="1" hangingPunct="1"/>
            <a:r>
              <a:rPr lang="vi-VN" altLang="en-US" dirty="0">
                <a:latin typeface="Times New Roman" panose="02020603050405020304" pitchFamily="18" charset="0"/>
                <a:cs typeface="Times New Roman" panose="02020603050405020304" pitchFamily="18" charset="0"/>
              </a:rPr>
              <a:t>Triết học ra đời vào </a:t>
            </a:r>
            <a:r>
              <a:rPr lang="en-GB" altLang="en-US" dirty="0" err="1">
                <a:latin typeface="Times New Roman" panose="02020603050405020304" pitchFamily="18" charset="0"/>
                <a:cs typeface="Times New Roman" panose="02020603050405020304" pitchFamily="18" charset="0"/>
              </a:rPr>
              <a:t>khoảng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tư</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thê</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ky</a:t>
            </a:r>
            <a:r>
              <a:rPr lang="en-GB" altLang="en-US" dirty="0">
                <a:latin typeface="Times New Roman" panose="02020603050405020304" pitchFamily="18" charset="0"/>
                <a:cs typeface="Times New Roman" panose="02020603050405020304" pitchFamily="18" charset="0"/>
              </a:rPr>
              <a:t>̉ VIII </a:t>
            </a:r>
            <a:r>
              <a:rPr lang="en-GB" altLang="en-US" dirty="0" err="1">
                <a:latin typeface="Times New Roman" panose="02020603050405020304" pitchFamily="18" charset="0"/>
                <a:cs typeface="Times New Roman" panose="02020603050405020304" pitchFamily="18" charset="0"/>
              </a:rPr>
              <a:t>đến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thê</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ky</a:t>
            </a:r>
            <a:r>
              <a:rPr lang="en-GB" altLang="en-US" dirty="0">
                <a:latin typeface="Times New Roman" panose="02020603050405020304" pitchFamily="18" charset="0"/>
                <a:cs typeface="Times New Roman" panose="02020603050405020304" pitchFamily="18" charset="0"/>
              </a:rPr>
              <a:t>̉ VI tr.CN </a:t>
            </a:r>
            <a:r>
              <a:rPr lang="en-GB" altLang="en-US" dirty="0" err="1">
                <a:latin typeface="Times New Roman" panose="02020603050405020304" pitchFamily="18" charset="0"/>
                <a:cs typeface="Times New Roman" panose="02020603050405020304" pitchFamily="18" charset="0"/>
              </a:rPr>
              <a:t>tại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các</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trung</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tâm</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văn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minh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lớn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của</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nhân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loại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thời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Cô</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đại</a:t>
            </a:r>
            <a:r>
              <a:rPr lang="vi-VN" altLang="en-US" dirty="0">
                <a:latin typeface="Times New Roman" panose="02020603050405020304" pitchFamily="18" charset="0"/>
                <a:cs typeface="Times New Roman" panose="02020603050405020304" pitchFamily="18" charset="0"/>
              </a:rPr>
              <a:t> (phương Đông: Ấn Độ và Trung Hoa, phương Tây: Hy Lạp)</a:t>
            </a:r>
          </a:p>
        </p:txBody>
      </p:sp>
      <p:pic>
        <p:nvPicPr>
          <p:cNvPr id="15364" name="Picture 2">
            <a:extLst>
              <a:ext uri="{FF2B5EF4-FFF2-40B4-BE49-F238E27FC236}">
                <a16:creationId xmlns:a16="http://schemas.microsoft.com/office/drawing/2014/main" id="{3CB4A1BF-4E32-B56B-026C-1D13CF5F2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200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3">
            <a:extLst>
              <a:ext uri="{FF2B5EF4-FFF2-40B4-BE49-F238E27FC236}">
                <a16:creationId xmlns:a16="http://schemas.microsoft.com/office/drawing/2014/main" id="{59AAC1D6-170E-A58F-5A52-6AFFE05CB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276600"/>
            <a:ext cx="2819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a:extLst>
              <a:ext uri="{FF2B5EF4-FFF2-40B4-BE49-F238E27FC236}">
                <a16:creationId xmlns:a16="http://schemas.microsoft.com/office/drawing/2014/main" id="{B8AFC5DA-75C1-EC10-5397-5837EADC2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276600"/>
            <a:ext cx="2971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6B6CC8ED-3D98-703A-CBB6-8626882BA8FD}"/>
              </a:ext>
            </a:extLst>
          </p:cNvPr>
          <p:cNvGrpSpPr>
            <a:grpSpLocks/>
          </p:cNvGrpSpPr>
          <p:nvPr/>
        </p:nvGrpSpPr>
        <p:grpSpPr bwMode="auto">
          <a:xfrm>
            <a:off x="2560846" y="117475"/>
            <a:ext cx="6321425" cy="796925"/>
            <a:chOff x="212477" y="406442"/>
            <a:chExt cx="5840730" cy="797040"/>
          </a:xfrm>
        </p:grpSpPr>
        <p:sp>
          <p:nvSpPr>
            <p:cNvPr id="9" name="Rounded Rectangle 8">
              <a:extLst>
                <a:ext uri="{FF2B5EF4-FFF2-40B4-BE49-F238E27FC236}">
                  <a16:creationId xmlns:a16="http://schemas.microsoft.com/office/drawing/2014/main" id="{6AEE1DB7-56E6-4C89-8133-4396C4CD339E}"/>
                </a:ext>
              </a:extLst>
            </p:cNvPr>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57060C4F-1F7F-4F24-826A-E14373373CF2}"/>
                </a:ext>
              </a:extLst>
            </p:cNvPr>
            <p:cNvSpPr/>
            <p:nvPr/>
          </p:nvSpPr>
          <p:spPr>
            <a:xfrm>
              <a:off x="252081" y="446136"/>
              <a:ext cx="576152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defTabSz="1244600">
                <a:lnSpc>
                  <a:spcPct val="90000"/>
                </a:lnSpc>
                <a:spcAft>
                  <a:spcPct val="35000"/>
                </a:spcAft>
                <a:defRPr/>
              </a:pPr>
              <a:r>
                <a:rPr lang="en-GB" altLang="en-US" sz="3600" b="1" i="1">
                  <a:solidFill>
                    <a:schemeClr val="tx1"/>
                  </a:solidFill>
                  <a:latin typeface="Times New Roman" panose="02020603050405020304" pitchFamily="18" charset="0"/>
                  <a:cs typeface="Times New Roman" panose="02020603050405020304" pitchFamily="18" charset="0"/>
                </a:rPr>
                <a:t>1.1. </a:t>
              </a:r>
              <a:r>
                <a:rPr lang="en-GB" altLang="en-US" sz="3600" b="1" i="1" err="1">
                  <a:solidFill>
                    <a:schemeClr val="tx1"/>
                  </a:solidFill>
                  <a:latin typeface="Times New Roman" panose="02020603050405020304" pitchFamily="18" charset="0"/>
                  <a:cs typeface="Times New Roman" panose="02020603050405020304" pitchFamily="18" charset="0"/>
                </a:rPr>
                <a:t>Nguồn</a:t>
              </a:r>
              <a:r>
                <a:rPr lang="en-GB" altLang="en-US" sz="3600" b="1" i="1">
                  <a:solidFill>
                    <a:schemeClr val="tx1"/>
                  </a:solidFill>
                  <a:latin typeface="Times New Roman" panose="02020603050405020304" pitchFamily="18" charset="0"/>
                  <a:cs typeface="Times New Roman" panose="02020603050405020304" pitchFamily="18" charset="0"/>
                </a:rPr>
                <a:t> </a:t>
              </a:r>
              <a:r>
                <a:rPr lang="en-GB" altLang="en-US" sz="3600" b="1" i="1" err="1">
                  <a:solidFill>
                    <a:schemeClr val="tx1"/>
                  </a:solidFill>
                  <a:latin typeface="Times New Roman" panose="02020603050405020304" pitchFamily="18" charset="0"/>
                  <a:cs typeface="Times New Roman" panose="02020603050405020304" pitchFamily="18" charset="0"/>
                </a:rPr>
                <a:t>gốc</a:t>
              </a:r>
              <a:r>
                <a:rPr lang="en-GB" altLang="en-US" sz="3600" b="1" i="1">
                  <a:solidFill>
                    <a:schemeClr val="tx1"/>
                  </a:solidFill>
                  <a:latin typeface="Times New Roman" panose="02020603050405020304" pitchFamily="18" charset="0"/>
                  <a:cs typeface="Times New Roman" panose="02020603050405020304" pitchFamily="18" charset="0"/>
                </a:rPr>
                <a:t> </a:t>
              </a:r>
              <a:r>
                <a:rPr lang="en-GB" altLang="en-US" sz="3600" b="1" i="1" err="1">
                  <a:solidFill>
                    <a:schemeClr val="tx1"/>
                  </a:solidFill>
                  <a:latin typeface="Times New Roman" panose="02020603050405020304" pitchFamily="18" charset="0"/>
                  <a:cs typeface="Times New Roman" panose="02020603050405020304" pitchFamily="18" charset="0"/>
                </a:rPr>
                <a:t>của</a:t>
              </a:r>
              <a:r>
                <a:rPr lang="en-GB" altLang="en-US" sz="3600" b="1" i="1">
                  <a:solidFill>
                    <a:schemeClr val="tx1"/>
                  </a:solidFill>
                  <a:latin typeface="Times New Roman" panose="02020603050405020304" pitchFamily="18" charset="0"/>
                  <a:cs typeface="Times New Roman" panose="02020603050405020304" pitchFamily="18" charset="0"/>
                </a:rPr>
                <a:t> </a:t>
              </a:r>
              <a:r>
                <a:rPr lang="en-GB" altLang="en-US" sz="3600" b="1" i="1" err="1">
                  <a:solidFill>
                    <a:schemeClr val="tx1"/>
                  </a:solidFill>
                  <a:latin typeface="Times New Roman" panose="02020603050405020304" pitchFamily="18" charset="0"/>
                  <a:cs typeface="Times New Roman" panose="02020603050405020304" pitchFamily="18" charset="0"/>
                </a:rPr>
                <a:t>triết</a:t>
              </a:r>
              <a:r>
                <a:rPr lang="en-GB" altLang="en-US" sz="3600" b="1" i="1">
                  <a:solidFill>
                    <a:schemeClr val="tx1"/>
                  </a:solidFill>
                  <a:latin typeface="Times New Roman" panose="02020603050405020304" pitchFamily="18" charset="0"/>
                  <a:cs typeface="Times New Roman" panose="02020603050405020304" pitchFamily="18" charset="0"/>
                </a:rPr>
                <a:t> </a:t>
              </a:r>
              <a:r>
                <a:rPr lang="en-GB" altLang="en-US" sz="3600" b="1" i="1" err="1">
                  <a:solidFill>
                    <a:schemeClr val="tx1"/>
                  </a:solidFill>
                  <a:latin typeface="Times New Roman" panose="02020603050405020304" pitchFamily="18" charset="0"/>
                  <a:cs typeface="Times New Roman" panose="02020603050405020304" pitchFamily="18" charset="0"/>
                </a:rPr>
                <a:t>học</a:t>
              </a:r>
              <a:endParaRPr lang="en-US" sz="36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362">
                                            <p:txEl>
                                              <p:pRg st="0" end="0"/>
                                            </p:txEl>
                                          </p:spTgt>
                                        </p:tgtEl>
                                        <p:attrNameLst>
                                          <p:attrName>style.visibility</p:attrName>
                                        </p:attrNameLst>
                                      </p:cBhvr>
                                      <p:to>
                                        <p:strVal val="visible"/>
                                      </p:to>
                                    </p:set>
                                    <p:animEffect transition="in" filter="circle(in)">
                                      <p:cBhvr>
                                        <p:cTn id="12" dur="2000"/>
                                        <p:tgtEl>
                                          <p:spTgt spid="15362">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5364"/>
                                        </p:tgtEl>
                                        <p:attrNameLst>
                                          <p:attrName>style.visibility</p:attrName>
                                        </p:attrNameLst>
                                      </p:cBhvr>
                                      <p:to>
                                        <p:strVal val="visible"/>
                                      </p:to>
                                    </p:set>
                                    <p:animEffect transition="in" filter="circle(in)">
                                      <p:cBhvr>
                                        <p:cTn id="15" dur="2000"/>
                                        <p:tgtEl>
                                          <p:spTgt spid="15364"/>
                                        </p:tgtEl>
                                      </p:cBhvr>
                                    </p:animEffect>
                                  </p:childTnLst>
                                </p:cTn>
                              </p:par>
                              <p:par>
                                <p:cTn id="16" presetID="6" presetClass="entr" presetSubtype="16" fill="hold" nodeType="withEffect">
                                  <p:stCondLst>
                                    <p:cond delay="0"/>
                                  </p:stCondLst>
                                  <p:childTnLst>
                                    <p:set>
                                      <p:cBhvr>
                                        <p:cTn id="17" dur="1" fill="hold">
                                          <p:stCondLst>
                                            <p:cond delay="0"/>
                                          </p:stCondLst>
                                        </p:cTn>
                                        <p:tgtEl>
                                          <p:spTgt spid="15365"/>
                                        </p:tgtEl>
                                        <p:attrNameLst>
                                          <p:attrName>style.visibility</p:attrName>
                                        </p:attrNameLst>
                                      </p:cBhvr>
                                      <p:to>
                                        <p:strVal val="visible"/>
                                      </p:to>
                                    </p:set>
                                    <p:animEffect transition="in" filter="circle(in)">
                                      <p:cBhvr>
                                        <p:cTn id="18" dur="2000"/>
                                        <p:tgtEl>
                                          <p:spTgt spid="15365"/>
                                        </p:tgtEl>
                                      </p:cBhvr>
                                    </p:animEffect>
                                  </p:childTnLst>
                                </p:cTn>
                              </p:par>
                              <p:par>
                                <p:cTn id="19" presetID="6" presetClass="entr" presetSubtype="16" fill="hold" nodeType="withEffect">
                                  <p:stCondLst>
                                    <p:cond delay="0"/>
                                  </p:stCondLst>
                                  <p:childTnLst>
                                    <p:set>
                                      <p:cBhvr>
                                        <p:cTn id="20" dur="1" fill="hold">
                                          <p:stCondLst>
                                            <p:cond delay="0"/>
                                          </p:stCondLst>
                                        </p:cTn>
                                        <p:tgtEl>
                                          <p:spTgt spid="15366"/>
                                        </p:tgtEl>
                                        <p:attrNameLst>
                                          <p:attrName>style.visibility</p:attrName>
                                        </p:attrNameLst>
                                      </p:cBhvr>
                                      <p:to>
                                        <p:strVal val="visible"/>
                                      </p:to>
                                    </p:set>
                                    <p:animEffect transition="in" filter="circle(in)">
                                      <p:cBhvr>
                                        <p:cTn id="21" dur="2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65406-A1B1-F3B6-1954-4C023C3CFFDD}"/>
              </a:ext>
            </a:extLst>
          </p:cNvPr>
          <p:cNvSpPr>
            <a:spLocks noGrp="1" noChangeArrowheads="1"/>
          </p:cNvSpPr>
          <p:nvPr>
            <p:ph idx="1"/>
          </p:nvPr>
        </p:nvSpPr>
        <p:spPr>
          <a:xfrm>
            <a:off x="1703389" y="2816226"/>
            <a:ext cx="3055937" cy="3821113"/>
          </a:xfrm>
        </p:spPr>
        <p:txBody>
          <a:bodyPr/>
          <a:lstStyle/>
          <a:p>
            <a:pPr marL="0" indent="0">
              <a:buNone/>
            </a:pPr>
            <a:r>
              <a:rPr lang="en-US" altLang="en-US" sz="2200"/>
              <a:t>5/42-1/4/1843: Báo Sông Ranh</a:t>
            </a:r>
          </a:p>
          <a:p>
            <a:pPr marL="0" indent="0">
              <a:buNone/>
            </a:pPr>
            <a:r>
              <a:rPr lang="en-US" altLang="en-US" sz="2200"/>
              <a:t>1843-1844: Niên giáp Pháp - Đức</a:t>
            </a:r>
          </a:p>
          <a:p>
            <a:pPr marL="0" indent="0">
              <a:buNone/>
            </a:pPr>
            <a:r>
              <a:rPr lang="en-US" altLang="en-US" sz="2200"/>
              <a:t>Góp phần phê phán triết học pháp quyền của Hegel. </a:t>
            </a:r>
            <a:r>
              <a:rPr lang="en-US" altLang="en-US" sz="2200">
                <a:solidFill>
                  <a:srgbClr val="FF0000"/>
                </a:solidFill>
              </a:rPr>
              <a:t>Lời nói đầu (2/1844)</a:t>
            </a:r>
          </a:p>
          <a:p>
            <a:pPr marL="0" indent="0">
              <a:buNone/>
            </a:pPr>
            <a:endParaRPr lang="en-US" altLang="en-US" sz="2200"/>
          </a:p>
        </p:txBody>
      </p:sp>
      <p:cxnSp>
        <p:nvCxnSpPr>
          <p:cNvPr id="6" name="Straight Arrow Connector 5">
            <a:extLst>
              <a:ext uri="{FF2B5EF4-FFF2-40B4-BE49-F238E27FC236}">
                <a16:creationId xmlns:a16="http://schemas.microsoft.com/office/drawing/2014/main" id="{6DCC45EE-6CC8-AEB9-0235-F15182DB4F6B}"/>
              </a:ext>
            </a:extLst>
          </p:cNvPr>
          <p:cNvCxnSpPr/>
          <p:nvPr/>
        </p:nvCxnSpPr>
        <p:spPr>
          <a:xfrm>
            <a:off x="1552576" y="2655888"/>
            <a:ext cx="8970963" cy="0"/>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7EDF3A2-EC51-33AA-2B89-D2E20573CC76}"/>
              </a:ext>
            </a:extLst>
          </p:cNvPr>
          <p:cNvSpPr/>
          <p:nvPr/>
        </p:nvSpPr>
        <p:spPr>
          <a:xfrm>
            <a:off x="1536700" y="1752600"/>
            <a:ext cx="3151188" cy="9032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nl-NL" sz="2200" dirty="0">
                <a:solidFill>
                  <a:schemeClr val="accent5">
                    <a:lumMod val="75000"/>
                  </a:schemeClr>
                </a:solidFill>
                <a:latin typeface="UTM Alexander" panose="02040603050506020204" pitchFamily="18" charset="0"/>
              </a:rPr>
              <a:t>Bước chuyển từ DT sang DV, DCCM sang CSCN</a:t>
            </a:r>
          </a:p>
        </p:txBody>
      </p:sp>
      <p:cxnSp>
        <p:nvCxnSpPr>
          <p:cNvPr id="12" name="Straight Arrow Connector 11">
            <a:extLst>
              <a:ext uri="{FF2B5EF4-FFF2-40B4-BE49-F238E27FC236}">
                <a16:creationId xmlns:a16="http://schemas.microsoft.com/office/drawing/2014/main" id="{3EECD65F-ED92-3CE8-9EE3-9F3B37F42B1A}"/>
              </a:ext>
            </a:extLst>
          </p:cNvPr>
          <p:cNvCxnSpPr/>
          <p:nvPr/>
        </p:nvCxnSpPr>
        <p:spPr>
          <a:xfrm flipH="1">
            <a:off x="4629151" y="1941514"/>
            <a:ext cx="15875" cy="348297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0FAF012-E91E-835D-A456-F5A928D29B32}"/>
              </a:ext>
            </a:extLst>
          </p:cNvPr>
          <p:cNvSpPr/>
          <p:nvPr/>
        </p:nvSpPr>
        <p:spPr>
          <a:xfrm>
            <a:off x="2830513" y="1370013"/>
            <a:ext cx="2133600" cy="4762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r">
              <a:defRPr/>
            </a:pPr>
            <a:r>
              <a:rPr lang="nl-NL" sz="2400" dirty="0">
                <a:solidFill>
                  <a:srgbClr val="FF0000"/>
                </a:solidFill>
                <a:latin typeface="UTM Alexander" panose="02040603050506020204" pitchFamily="18" charset="0"/>
              </a:rPr>
              <a:t>1841-1844</a:t>
            </a:r>
          </a:p>
        </p:txBody>
      </p:sp>
      <p:sp>
        <p:nvSpPr>
          <p:cNvPr id="19" name="Rectangle 18">
            <a:extLst>
              <a:ext uri="{FF2B5EF4-FFF2-40B4-BE49-F238E27FC236}">
                <a16:creationId xmlns:a16="http://schemas.microsoft.com/office/drawing/2014/main" id="{5AEB4C25-18BD-DC3D-0688-15E686CB0ABB}"/>
              </a:ext>
            </a:extLst>
          </p:cNvPr>
          <p:cNvSpPr/>
          <p:nvPr/>
        </p:nvSpPr>
        <p:spPr>
          <a:xfrm>
            <a:off x="6096000" y="1370013"/>
            <a:ext cx="1525588" cy="4762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r">
              <a:defRPr/>
            </a:pPr>
            <a:r>
              <a:rPr lang="nl-NL" sz="2400" dirty="0">
                <a:solidFill>
                  <a:srgbClr val="FF0000"/>
                </a:solidFill>
                <a:latin typeface="UTM Alexander" panose="02040603050506020204" pitchFamily="18" charset="0"/>
              </a:rPr>
              <a:t>2/1848</a:t>
            </a:r>
          </a:p>
        </p:txBody>
      </p:sp>
      <p:cxnSp>
        <p:nvCxnSpPr>
          <p:cNvPr id="24" name="Straight Arrow Connector 23">
            <a:extLst>
              <a:ext uri="{FF2B5EF4-FFF2-40B4-BE49-F238E27FC236}">
                <a16:creationId xmlns:a16="http://schemas.microsoft.com/office/drawing/2014/main" id="{88C3EFB6-2D4B-22D6-1802-2676583E585D}"/>
              </a:ext>
            </a:extLst>
          </p:cNvPr>
          <p:cNvCxnSpPr/>
          <p:nvPr/>
        </p:nvCxnSpPr>
        <p:spPr>
          <a:xfrm>
            <a:off x="7546975" y="1927225"/>
            <a:ext cx="0" cy="426085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09849ACB-4ACD-5D1A-F0A4-36572FEF9DBE}"/>
              </a:ext>
            </a:extLst>
          </p:cNvPr>
          <p:cNvSpPr txBox="1">
            <a:spLocks noChangeArrowheads="1"/>
          </p:cNvSpPr>
          <p:nvPr/>
        </p:nvSpPr>
        <p:spPr bwMode="auto">
          <a:xfrm>
            <a:off x="4791075" y="1893889"/>
            <a:ext cx="2713038"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eaLnBrk="1" hangingPunct="1">
              <a:buFont typeface="Arial" panose="020B0604020202020204" pitchFamily="34" charset="0"/>
              <a:buNone/>
            </a:pPr>
            <a:r>
              <a:rPr lang="en-US" altLang="en-US" sz="2200"/>
              <a:t>Đề xuất nguyên lý CNDVBC và CNDVLS</a:t>
            </a:r>
          </a:p>
          <a:p>
            <a:pPr algn="ctr" eaLnBrk="1" hangingPunct="1">
              <a:buFont typeface="Arial" panose="020B0604020202020204" pitchFamily="34" charset="0"/>
              <a:buNone/>
            </a:pPr>
            <a:endParaRPr lang="en-US" altLang="en-US" sz="2200"/>
          </a:p>
        </p:txBody>
      </p:sp>
      <p:sp>
        <p:nvSpPr>
          <p:cNvPr id="26" name="Content Placeholder 2">
            <a:extLst>
              <a:ext uri="{FF2B5EF4-FFF2-40B4-BE49-F238E27FC236}">
                <a16:creationId xmlns:a16="http://schemas.microsoft.com/office/drawing/2014/main" id="{2A063F3E-0580-3270-8261-92252279E50B}"/>
              </a:ext>
            </a:extLst>
          </p:cNvPr>
          <p:cNvSpPr txBox="1">
            <a:spLocks noChangeArrowheads="1"/>
          </p:cNvSpPr>
          <p:nvPr/>
        </p:nvSpPr>
        <p:spPr bwMode="auto">
          <a:xfrm>
            <a:off x="4629150" y="2751138"/>
            <a:ext cx="3005138"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buFont typeface="Arial" panose="020B0604020202020204" pitchFamily="34" charset="0"/>
              <a:buNone/>
            </a:pPr>
            <a:r>
              <a:rPr lang="en-US" altLang="en-US" sz="2000"/>
              <a:t>Bản thảo KT-TH 1844</a:t>
            </a:r>
          </a:p>
          <a:p>
            <a:pPr eaLnBrk="1" hangingPunct="1">
              <a:buFont typeface="Arial" panose="020B0604020202020204" pitchFamily="34" charset="0"/>
              <a:buNone/>
            </a:pPr>
            <a:r>
              <a:rPr lang="en-US" altLang="en-US" sz="2000"/>
              <a:t>Gia đình thần thánh (2/1845)</a:t>
            </a:r>
          </a:p>
          <a:p>
            <a:pPr eaLnBrk="1" hangingPunct="1">
              <a:buFont typeface="Arial" panose="020B0604020202020204" pitchFamily="34" charset="0"/>
              <a:buNone/>
            </a:pPr>
            <a:r>
              <a:rPr lang="en-US" altLang="en-US" sz="2000"/>
              <a:t>Luận cương về Feuerbach (1845)</a:t>
            </a:r>
          </a:p>
          <a:p>
            <a:pPr eaLnBrk="1" hangingPunct="1">
              <a:buFont typeface="Arial" panose="020B0604020202020204" pitchFamily="34" charset="0"/>
              <a:buNone/>
            </a:pPr>
            <a:r>
              <a:rPr lang="en-US" altLang="en-US" sz="2000"/>
              <a:t>Hệ tư tưởng Đức (1845-1846)</a:t>
            </a:r>
          </a:p>
          <a:p>
            <a:pPr eaLnBrk="1" hangingPunct="1">
              <a:buFont typeface="Arial" panose="020B0604020202020204" pitchFamily="34" charset="0"/>
              <a:buNone/>
            </a:pPr>
            <a:r>
              <a:rPr lang="en-US" altLang="en-US" sz="2000"/>
              <a:t>Sự khốn cùng của triết học (1847)</a:t>
            </a:r>
          </a:p>
          <a:p>
            <a:pPr eaLnBrk="1" hangingPunct="1">
              <a:buFont typeface="Arial" panose="020B0604020202020204" pitchFamily="34" charset="0"/>
              <a:buNone/>
            </a:pPr>
            <a:r>
              <a:rPr lang="en-US" altLang="en-US" sz="2000">
                <a:solidFill>
                  <a:srgbClr val="FF0000"/>
                </a:solidFill>
              </a:rPr>
              <a:t>Tuyên ngôn của đảng cộng sản (2/1848)</a:t>
            </a:r>
          </a:p>
        </p:txBody>
      </p:sp>
      <p:sp>
        <p:nvSpPr>
          <p:cNvPr id="29" name="Rectangle 28">
            <a:extLst>
              <a:ext uri="{FF2B5EF4-FFF2-40B4-BE49-F238E27FC236}">
                <a16:creationId xmlns:a16="http://schemas.microsoft.com/office/drawing/2014/main" id="{43CC7B3F-72D9-925A-F8E2-A7CBB169FE74}"/>
              </a:ext>
            </a:extLst>
          </p:cNvPr>
          <p:cNvSpPr/>
          <p:nvPr/>
        </p:nvSpPr>
        <p:spPr>
          <a:xfrm>
            <a:off x="8475664" y="1370013"/>
            <a:ext cx="1970087" cy="4762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r">
              <a:defRPr/>
            </a:pPr>
            <a:r>
              <a:rPr lang="nl-NL" sz="2400" dirty="0">
                <a:solidFill>
                  <a:srgbClr val="FF0000"/>
                </a:solidFill>
                <a:latin typeface="UTM Alexander" panose="02040603050506020204" pitchFamily="18" charset="0"/>
              </a:rPr>
              <a:t>1848-1895</a:t>
            </a:r>
          </a:p>
        </p:txBody>
      </p:sp>
      <p:sp>
        <p:nvSpPr>
          <p:cNvPr id="30" name="Content Placeholder 2">
            <a:extLst>
              <a:ext uri="{FF2B5EF4-FFF2-40B4-BE49-F238E27FC236}">
                <a16:creationId xmlns:a16="http://schemas.microsoft.com/office/drawing/2014/main" id="{A1EC7CED-06DA-2097-C07F-F5CD282B95A9}"/>
              </a:ext>
            </a:extLst>
          </p:cNvPr>
          <p:cNvSpPr txBox="1">
            <a:spLocks noChangeArrowheads="1"/>
          </p:cNvSpPr>
          <p:nvPr/>
        </p:nvSpPr>
        <p:spPr bwMode="auto">
          <a:xfrm>
            <a:off x="7621588" y="1876425"/>
            <a:ext cx="290195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eaLnBrk="1" hangingPunct="1">
              <a:buFont typeface="Arial" panose="020B0604020202020204" pitchFamily="34" charset="0"/>
              <a:buNone/>
            </a:pPr>
            <a:r>
              <a:rPr lang="en-US" altLang="en-US" sz="2200"/>
              <a:t>Bổ sung và phát triển toàn diện lý luận</a:t>
            </a:r>
          </a:p>
          <a:p>
            <a:pPr algn="ctr" eaLnBrk="1" hangingPunct="1">
              <a:buFont typeface="Arial" panose="020B0604020202020204" pitchFamily="34" charset="0"/>
              <a:buNone/>
            </a:pPr>
            <a:endParaRPr lang="en-US" altLang="en-US" sz="2200"/>
          </a:p>
        </p:txBody>
      </p:sp>
      <p:sp>
        <p:nvSpPr>
          <p:cNvPr id="31" name="Content Placeholder 2">
            <a:extLst>
              <a:ext uri="{FF2B5EF4-FFF2-40B4-BE49-F238E27FC236}">
                <a16:creationId xmlns:a16="http://schemas.microsoft.com/office/drawing/2014/main" id="{FB064D75-B6DC-A9C3-5E66-B03E93629978}"/>
              </a:ext>
            </a:extLst>
          </p:cNvPr>
          <p:cNvSpPr txBox="1">
            <a:spLocks noChangeArrowheads="1"/>
          </p:cNvSpPr>
          <p:nvPr/>
        </p:nvSpPr>
        <p:spPr bwMode="auto">
          <a:xfrm>
            <a:off x="7577139" y="2752726"/>
            <a:ext cx="3005137"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eaLnBrk="1" hangingPunct="1">
              <a:buFont typeface="Arial" panose="020B0604020202020204" pitchFamily="34" charset="0"/>
              <a:buNone/>
            </a:pPr>
            <a:r>
              <a:rPr lang="en-US" altLang="en-US" sz="2000"/>
              <a:t>Tư bản 1 (9/1867)</a:t>
            </a:r>
          </a:p>
          <a:p>
            <a:pPr eaLnBrk="1" hangingPunct="1">
              <a:buFont typeface="Arial" panose="020B0604020202020204" pitchFamily="34" charset="0"/>
              <a:buNone/>
            </a:pPr>
            <a:r>
              <a:rPr lang="en-US" altLang="en-US" sz="2000"/>
              <a:t>Phê phán cương lĩnh Gôta (1875)</a:t>
            </a:r>
          </a:p>
          <a:p>
            <a:pPr eaLnBrk="1" hangingPunct="1">
              <a:buFont typeface="Arial" panose="020B0604020202020204" pitchFamily="34" charset="0"/>
              <a:buNone/>
            </a:pPr>
            <a:r>
              <a:rPr lang="en-US" altLang="en-US" sz="2000"/>
              <a:t>Biện chứng của TN (1873-1883)</a:t>
            </a:r>
          </a:p>
          <a:p>
            <a:pPr eaLnBrk="1" hangingPunct="1">
              <a:buFont typeface="Arial" panose="020B0604020202020204" pitchFamily="34" charset="0"/>
              <a:buNone/>
            </a:pPr>
            <a:r>
              <a:rPr lang="en-US" altLang="en-US" sz="2000"/>
              <a:t>Chống Đuyrinh (1876-1878)</a:t>
            </a:r>
          </a:p>
          <a:p>
            <a:pPr eaLnBrk="1" hangingPunct="1">
              <a:buFont typeface="Arial" panose="020B0604020202020204" pitchFamily="34" charset="0"/>
              <a:buNone/>
            </a:pPr>
            <a:r>
              <a:rPr lang="en-US" altLang="en-US" sz="2000"/>
              <a:t>Nguồn gốc của gia đình, ... (1884)</a:t>
            </a:r>
          </a:p>
          <a:p>
            <a:pPr eaLnBrk="1" hangingPunct="1">
              <a:buFont typeface="Arial" panose="020B0604020202020204" pitchFamily="34" charset="0"/>
              <a:buNone/>
            </a:pPr>
            <a:r>
              <a:rPr lang="en-US" altLang="en-US" sz="2000"/>
              <a:t>L.Feuerbach và sự cáo chung của triết học cổ điển Đức (1886)</a:t>
            </a:r>
          </a:p>
        </p:txBody>
      </p:sp>
      <p:sp>
        <p:nvSpPr>
          <p:cNvPr id="20" name="Rounded Rectangle 6">
            <a:extLst>
              <a:ext uri="{FF2B5EF4-FFF2-40B4-BE49-F238E27FC236}">
                <a16:creationId xmlns:a16="http://schemas.microsoft.com/office/drawing/2014/main" id="{108D74B5-05FD-2003-D1BD-C1706E466DD8}"/>
              </a:ext>
            </a:extLst>
          </p:cNvPr>
          <p:cNvSpPr/>
          <p:nvPr/>
        </p:nvSpPr>
        <p:spPr>
          <a:xfrm>
            <a:off x="1809751" y="11114"/>
            <a:ext cx="8512175" cy="904875"/>
          </a:xfrm>
          <a:prstGeom prst="rect">
            <a:avLst/>
          </a:prstGeom>
          <a:solidFill>
            <a:schemeClr val="accent6">
              <a:lumMod val="75000"/>
            </a:schemeClr>
          </a:solid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2800"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sz="2800" b="1" i="1">
                <a:solidFill>
                  <a:schemeClr val="tx1"/>
                </a:solidFill>
                <a:latin typeface="Times New Roman" panose="02020603050405020304" pitchFamily="18" charset="0"/>
                <a:cs typeface="Times New Roman" panose="02020603050405020304" pitchFamily="18" charset="0"/>
              </a:rPr>
              <a:t>1.2.</a:t>
            </a:r>
            <a:r>
              <a:rPr lang="en-US" sz="2800" b="1" i="1">
                <a:solidFill>
                  <a:schemeClr val="tx1"/>
                </a:solidFill>
              </a:rPr>
              <a:t> Những thời kỳ chủ yếu trong sự hình thành và phát triển của triết học Mác</a:t>
            </a:r>
          </a:p>
          <a:p>
            <a:pPr defTabSz="1244600">
              <a:lnSpc>
                <a:spcPct val="90000"/>
              </a:lnSpc>
              <a:spcAft>
                <a:spcPct val="35000"/>
              </a:spcAft>
              <a:defRPr/>
            </a:pPr>
            <a:r>
              <a:rPr lang="en-GB" altLang="en-US" sz="2800" i="1">
                <a:solidFill>
                  <a:schemeClr val="tx1"/>
                </a:solidFill>
                <a:latin typeface="Times New Roman" panose="02020603050405020304" pitchFamily="18" charset="0"/>
                <a:cs typeface="Times New Roman" panose="02020603050405020304" pitchFamily="18" charset="0"/>
              </a:rPr>
              <a:t> </a:t>
            </a:r>
            <a:endParaRPr lang="en-US" sz="2800" i="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par>
                                <p:cTn id="18" presetID="16" presetClass="entr" presetSubtype="2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arn(inVertical)">
                                      <p:cBhvr>
                                        <p:cTn id="30" dur="500"/>
                                        <p:tgtEl>
                                          <p:spTgt spid="3">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arn(inVertical)">
                                      <p:cBhvr>
                                        <p:cTn id="35" dur="500"/>
                                        <p:tgtEl>
                                          <p:spTgt spid="3">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barn(inVertical)">
                                      <p:cBhvr>
                                        <p:cTn id="40" dur="500"/>
                                        <p:tgtEl>
                                          <p:spTgt spid="3">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inVertical)">
                                      <p:cBhvr>
                                        <p:cTn id="45" dur="500"/>
                                        <p:tgtEl>
                                          <p:spTgt spid="19"/>
                                        </p:tgtEl>
                                      </p:cBhvr>
                                    </p:animEffect>
                                  </p:childTnLst>
                                </p:cTn>
                              </p:par>
                              <p:par>
                                <p:cTn id="46" presetID="16" presetClass="entr" presetSubtype="21"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arn(inVertical)">
                                      <p:cBhvr>
                                        <p:cTn id="48" dur="500"/>
                                        <p:tgtEl>
                                          <p:spTgt spid="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nodeType="click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barn(inVertical)">
                                      <p:cBhvr>
                                        <p:cTn id="53" dur="500"/>
                                        <p:tgtEl>
                                          <p:spTgt spid="25">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nodeType="clickEffect">
                                  <p:stCondLst>
                                    <p:cond delay="0"/>
                                  </p:stCondLst>
                                  <p:childTnLst>
                                    <p:set>
                                      <p:cBhvr>
                                        <p:cTn id="57" dur="1" fill="hold">
                                          <p:stCondLst>
                                            <p:cond delay="0"/>
                                          </p:stCondLst>
                                        </p:cTn>
                                        <p:tgtEl>
                                          <p:spTgt spid="26">
                                            <p:txEl>
                                              <p:pRg st="0" end="0"/>
                                            </p:txEl>
                                          </p:spTgt>
                                        </p:tgtEl>
                                        <p:attrNameLst>
                                          <p:attrName>style.visibility</p:attrName>
                                        </p:attrNameLst>
                                      </p:cBhvr>
                                      <p:to>
                                        <p:strVal val="visible"/>
                                      </p:to>
                                    </p:set>
                                    <p:animEffect transition="in" filter="barn(inVertical)">
                                      <p:cBhvr>
                                        <p:cTn id="58" dur="500"/>
                                        <p:tgtEl>
                                          <p:spTgt spid="26">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nodeType="clickEffect">
                                  <p:stCondLst>
                                    <p:cond delay="0"/>
                                  </p:stCondLst>
                                  <p:childTnLst>
                                    <p:set>
                                      <p:cBhvr>
                                        <p:cTn id="62" dur="1" fill="hold">
                                          <p:stCondLst>
                                            <p:cond delay="0"/>
                                          </p:stCondLst>
                                        </p:cTn>
                                        <p:tgtEl>
                                          <p:spTgt spid="26">
                                            <p:txEl>
                                              <p:pRg st="1" end="1"/>
                                            </p:txEl>
                                          </p:spTgt>
                                        </p:tgtEl>
                                        <p:attrNameLst>
                                          <p:attrName>style.visibility</p:attrName>
                                        </p:attrNameLst>
                                      </p:cBhvr>
                                      <p:to>
                                        <p:strVal val="visible"/>
                                      </p:to>
                                    </p:set>
                                    <p:animEffect transition="in" filter="barn(inVertical)">
                                      <p:cBhvr>
                                        <p:cTn id="63" dur="500"/>
                                        <p:tgtEl>
                                          <p:spTgt spid="26">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26">
                                            <p:txEl>
                                              <p:pRg st="2" end="2"/>
                                            </p:txEl>
                                          </p:spTgt>
                                        </p:tgtEl>
                                        <p:attrNameLst>
                                          <p:attrName>style.visibility</p:attrName>
                                        </p:attrNameLst>
                                      </p:cBhvr>
                                      <p:to>
                                        <p:strVal val="visible"/>
                                      </p:to>
                                    </p:set>
                                    <p:animEffect transition="in" filter="barn(inVertical)">
                                      <p:cBhvr>
                                        <p:cTn id="68" dur="500"/>
                                        <p:tgtEl>
                                          <p:spTgt spid="26">
                                            <p:txEl>
                                              <p:pRg st="2" end="2"/>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21" fill="hold" nodeType="clickEffect">
                                  <p:stCondLst>
                                    <p:cond delay="0"/>
                                  </p:stCondLst>
                                  <p:childTnLst>
                                    <p:set>
                                      <p:cBhvr>
                                        <p:cTn id="72" dur="1" fill="hold">
                                          <p:stCondLst>
                                            <p:cond delay="0"/>
                                          </p:stCondLst>
                                        </p:cTn>
                                        <p:tgtEl>
                                          <p:spTgt spid="26">
                                            <p:txEl>
                                              <p:pRg st="3" end="3"/>
                                            </p:txEl>
                                          </p:spTgt>
                                        </p:tgtEl>
                                        <p:attrNameLst>
                                          <p:attrName>style.visibility</p:attrName>
                                        </p:attrNameLst>
                                      </p:cBhvr>
                                      <p:to>
                                        <p:strVal val="visible"/>
                                      </p:to>
                                    </p:set>
                                    <p:animEffect transition="in" filter="barn(inVertical)">
                                      <p:cBhvr>
                                        <p:cTn id="73" dur="500"/>
                                        <p:tgtEl>
                                          <p:spTgt spid="26">
                                            <p:txEl>
                                              <p:pRg st="3" end="3"/>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6" presetClass="entr" presetSubtype="21" fill="hold" nodeType="clickEffect">
                                  <p:stCondLst>
                                    <p:cond delay="0"/>
                                  </p:stCondLst>
                                  <p:childTnLst>
                                    <p:set>
                                      <p:cBhvr>
                                        <p:cTn id="77" dur="1" fill="hold">
                                          <p:stCondLst>
                                            <p:cond delay="0"/>
                                          </p:stCondLst>
                                        </p:cTn>
                                        <p:tgtEl>
                                          <p:spTgt spid="26">
                                            <p:txEl>
                                              <p:pRg st="4" end="4"/>
                                            </p:txEl>
                                          </p:spTgt>
                                        </p:tgtEl>
                                        <p:attrNameLst>
                                          <p:attrName>style.visibility</p:attrName>
                                        </p:attrNameLst>
                                      </p:cBhvr>
                                      <p:to>
                                        <p:strVal val="visible"/>
                                      </p:to>
                                    </p:set>
                                    <p:animEffect transition="in" filter="barn(inVertical)">
                                      <p:cBhvr>
                                        <p:cTn id="78" dur="500"/>
                                        <p:tgtEl>
                                          <p:spTgt spid="26">
                                            <p:txEl>
                                              <p:pRg st="4" end="4"/>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21" fill="hold" nodeType="clickEffect">
                                  <p:stCondLst>
                                    <p:cond delay="0"/>
                                  </p:stCondLst>
                                  <p:childTnLst>
                                    <p:set>
                                      <p:cBhvr>
                                        <p:cTn id="82" dur="1" fill="hold">
                                          <p:stCondLst>
                                            <p:cond delay="0"/>
                                          </p:stCondLst>
                                        </p:cTn>
                                        <p:tgtEl>
                                          <p:spTgt spid="26">
                                            <p:txEl>
                                              <p:pRg st="5" end="5"/>
                                            </p:txEl>
                                          </p:spTgt>
                                        </p:tgtEl>
                                        <p:attrNameLst>
                                          <p:attrName>style.visibility</p:attrName>
                                        </p:attrNameLst>
                                      </p:cBhvr>
                                      <p:to>
                                        <p:strVal val="visible"/>
                                      </p:to>
                                    </p:set>
                                    <p:animEffect transition="in" filter="barn(inVertical)">
                                      <p:cBhvr>
                                        <p:cTn id="83" dur="500"/>
                                        <p:tgtEl>
                                          <p:spTgt spid="26">
                                            <p:txEl>
                                              <p:pRg st="5" end="5"/>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barn(inVertical)">
                                      <p:cBhvr>
                                        <p:cTn id="88" dur="500"/>
                                        <p:tgtEl>
                                          <p:spTgt spid="29"/>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barn(inVertical)">
                                      <p:cBhvr>
                                        <p:cTn id="91" dur="500"/>
                                        <p:tgtEl>
                                          <p:spTgt spid="3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21" fill="hold" nodeType="clickEffect">
                                  <p:stCondLst>
                                    <p:cond delay="0"/>
                                  </p:stCondLst>
                                  <p:childTnLst>
                                    <p:set>
                                      <p:cBhvr>
                                        <p:cTn id="95" dur="1" fill="hold">
                                          <p:stCondLst>
                                            <p:cond delay="0"/>
                                          </p:stCondLst>
                                        </p:cTn>
                                        <p:tgtEl>
                                          <p:spTgt spid="31">
                                            <p:txEl>
                                              <p:pRg st="0" end="0"/>
                                            </p:txEl>
                                          </p:spTgt>
                                        </p:tgtEl>
                                        <p:attrNameLst>
                                          <p:attrName>style.visibility</p:attrName>
                                        </p:attrNameLst>
                                      </p:cBhvr>
                                      <p:to>
                                        <p:strVal val="visible"/>
                                      </p:to>
                                    </p:set>
                                    <p:animEffect transition="in" filter="barn(inVertical)">
                                      <p:cBhvr>
                                        <p:cTn id="96" dur="500"/>
                                        <p:tgtEl>
                                          <p:spTgt spid="31">
                                            <p:txEl>
                                              <p:pRg st="0" end="0"/>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6" presetClass="entr" presetSubtype="21" fill="hold" nodeType="clickEffect">
                                  <p:stCondLst>
                                    <p:cond delay="0"/>
                                  </p:stCondLst>
                                  <p:childTnLst>
                                    <p:set>
                                      <p:cBhvr>
                                        <p:cTn id="100" dur="1" fill="hold">
                                          <p:stCondLst>
                                            <p:cond delay="0"/>
                                          </p:stCondLst>
                                        </p:cTn>
                                        <p:tgtEl>
                                          <p:spTgt spid="31">
                                            <p:txEl>
                                              <p:pRg st="1" end="1"/>
                                            </p:txEl>
                                          </p:spTgt>
                                        </p:tgtEl>
                                        <p:attrNameLst>
                                          <p:attrName>style.visibility</p:attrName>
                                        </p:attrNameLst>
                                      </p:cBhvr>
                                      <p:to>
                                        <p:strVal val="visible"/>
                                      </p:to>
                                    </p:set>
                                    <p:animEffect transition="in" filter="barn(inVertical)">
                                      <p:cBhvr>
                                        <p:cTn id="101" dur="500"/>
                                        <p:tgtEl>
                                          <p:spTgt spid="31">
                                            <p:txEl>
                                              <p:pRg st="1" end="1"/>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6" presetClass="entr" presetSubtype="21" fill="hold" nodeType="clickEffect">
                                  <p:stCondLst>
                                    <p:cond delay="0"/>
                                  </p:stCondLst>
                                  <p:childTnLst>
                                    <p:set>
                                      <p:cBhvr>
                                        <p:cTn id="105" dur="1" fill="hold">
                                          <p:stCondLst>
                                            <p:cond delay="0"/>
                                          </p:stCondLst>
                                        </p:cTn>
                                        <p:tgtEl>
                                          <p:spTgt spid="31">
                                            <p:txEl>
                                              <p:pRg st="2" end="2"/>
                                            </p:txEl>
                                          </p:spTgt>
                                        </p:tgtEl>
                                        <p:attrNameLst>
                                          <p:attrName>style.visibility</p:attrName>
                                        </p:attrNameLst>
                                      </p:cBhvr>
                                      <p:to>
                                        <p:strVal val="visible"/>
                                      </p:to>
                                    </p:set>
                                    <p:animEffect transition="in" filter="barn(inVertical)">
                                      <p:cBhvr>
                                        <p:cTn id="106" dur="500"/>
                                        <p:tgtEl>
                                          <p:spTgt spid="31">
                                            <p:txEl>
                                              <p:pRg st="2" end="2"/>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6" presetClass="entr" presetSubtype="21" fill="hold" nodeType="clickEffect">
                                  <p:stCondLst>
                                    <p:cond delay="0"/>
                                  </p:stCondLst>
                                  <p:childTnLst>
                                    <p:set>
                                      <p:cBhvr>
                                        <p:cTn id="110" dur="1" fill="hold">
                                          <p:stCondLst>
                                            <p:cond delay="0"/>
                                          </p:stCondLst>
                                        </p:cTn>
                                        <p:tgtEl>
                                          <p:spTgt spid="31">
                                            <p:txEl>
                                              <p:pRg st="3" end="3"/>
                                            </p:txEl>
                                          </p:spTgt>
                                        </p:tgtEl>
                                        <p:attrNameLst>
                                          <p:attrName>style.visibility</p:attrName>
                                        </p:attrNameLst>
                                      </p:cBhvr>
                                      <p:to>
                                        <p:strVal val="visible"/>
                                      </p:to>
                                    </p:set>
                                    <p:animEffect transition="in" filter="barn(inVertical)">
                                      <p:cBhvr>
                                        <p:cTn id="111" dur="500"/>
                                        <p:tgtEl>
                                          <p:spTgt spid="31">
                                            <p:txEl>
                                              <p:pRg st="3" end="3"/>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6" presetClass="entr" presetSubtype="21" fill="hold" nodeType="clickEffect">
                                  <p:stCondLst>
                                    <p:cond delay="0"/>
                                  </p:stCondLst>
                                  <p:childTnLst>
                                    <p:set>
                                      <p:cBhvr>
                                        <p:cTn id="115" dur="1" fill="hold">
                                          <p:stCondLst>
                                            <p:cond delay="0"/>
                                          </p:stCondLst>
                                        </p:cTn>
                                        <p:tgtEl>
                                          <p:spTgt spid="31">
                                            <p:txEl>
                                              <p:pRg st="4" end="4"/>
                                            </p:txEl>
                                          </p:spTgt>
                                        </p:tgtEl>
                                        <p:attrNameLst>
                                          <p:attrName>style.visibility</p:attrName>
                                        </p:attrNameLst>
                                      </p:cBhvr>
                                      <p:to>
                                        <p:strVal val="visible"/>
                                      </p:to>
                                    </p:set>
                                    <p:animEffect transition="in" filter="barn(inVertical)">
                                      <p:cBhvr>
                                        <p:cTn id="116" dur="500"/>
                                        <p:tgtEl>
                                          <p:spTgt spid="31">
                                            <p:txEl>
                                              <p:pRg st="4" end="4"/>
                                            </p:txEl>
                                          </p:spTgt>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6" presetClass="entr" presetSubtype="21" fill="hold" nodeType="clickEffect">
                                  <p:stCondLst>
                                    <p:cond delay="0"/>
                                  </p:stCondLst>
                                  <p:childTnLst>
                                    <p:set>
                                      <p:cBhvr>
                                        <p:cTn id="120" dur="1" fill="hold">
                                          <p:stCondLst>
                                            <p:cond delay="0"/>
                                          </p:stCondLst>
                                        </p:cTn>
                                        <p:tgtEl>
                                          <p:spTgt spid="31">
                                            <p:txEl>
                                              <p:pRg st="5" end="5"/>
                                            </p:txEl>
                                          </p:spTgt>
                                        </p:tgtEl>
                                        <p:attrNameLst>
                                          <p:attrName>style.visibility</p:attrName>
                                        </p:attrNameLst>
                                      </p:cBhvr>
                                      <p:to>
                                        <p:strVal val="visible"/>
                                      </p:to>
                                    </p:set>
                                    <p:animEffect transition="in" filter="barn(inVertical)">
                                      <p:cBhvr>
                                        <p:cTn id="121" dur="500"/>
                                        <p:tgtEl>
                                          <p:spTgt spid="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4" grpId="0"/>
      <p:bldP spid="19" grpId="0"/>
      <p:bldP spid="29" grpId="0"/>
      <p:bldP spid="30" grpId="0"/>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
            <a:extLst>
              <a:ext uri="{FF2B5EF4-FFF2-40B4-BE49-F238E27FC236}">
                <a16:creationId xmlns:a16="http://schemas.microsoft.com/office/drawing/2014/main" id="{6FB0A130-319F-35D4-AC48-82DEF4108506}"/>
              </a:ext>
            </a:extLst>
          </p:cNvPr>
          <p:cNvSpPr/>
          <p:nvPr/>
        </p:nvSpPr>
        <p:spPr>
          <a:xfrm>
            <a:off x="1766889" y="30164"/>
            <a:ext cx="8662987" cy="898525"/>
          </a:xfrm>
          <a:prstGeom prst="rect">
            <a:avLst/>
          </a:prstGeom>
          <a:solidFill>
            <a:schemeClr val="accent6">
              <a:lumMod val="75000"/>
            </a:schemeClr>
          </a:solid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28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sz="2800" b="1" i="1">
                <a:solidFill>
                  <a:schemeClr val="tx1"/>
                </a:solidFill>
                <a:latin typeface="Times New Roman" panose="02020603050405020304" pitchFamily="18" charset="0"/>
                <a:cs typeface="Times New Roman" panose="02020603050405020304" pitchFamily="18" charset="0"/>
              </a:rPr>
              <a:t>1.3.</a:t>
            </a:r>
            <a:r>
              <a:rPr lang="en-US" sz="2800" b="1" i="1">
                <a:solidFill>
                  <a:schemeClr val="tx1"/>
                </a:solidFill>
              </a:rPr>
              <a:t> Thực chất và ý nghĩa cuộc cách mạng trong triết học do C. Mác và Ph. Ăngghen thực hiện</a:t>
            </a:r>
          </a:p>
          <a:p>
            <a:pPr defTabSz="1244600">
              <a:lnSpc>
                <a:spcPct val="90000"/>
              </a:lnSpc>
              <a:spcAft>
                <a:spcPct val="35000"/>
              </a:spcAft>
              <a:defRPr/>
            </a:pPr>
            <a:r>
              <a:rPr lang="en-GB" altLang="en-US" sz="2800" b="1" i="1">
                <a:solidFill>
                  <a:schemeClr val="tx1"/>
                </a:solidFill>
                <a:latin typeface="Times New Roman" panose="02020603050405020304" pitchFamily="18" charset="0"/>
                <a:cs typeface="Times New Roman" panose="02020603050405020304" pitchFamily="18" charset="0"/>
              </a:rPr>
              <a:t> </a:t>
            </a:r>
            <a:endParaRPr lang="en-US" sz="2800">
              <a:solidFill>
                <a:schemeClr val="tx1"/>
              </a:solidFill>
            </a:endParaRPr>
          </a:p>
        </p:txBody>
      </p:sp>
      <p:sp>
        <p:nvSpPr>
          <p:cNvPr id="8" name="Rounded Rectangle 7">
            <a:extLst>
              <a:ext uri="{FF2B5EF4-FFF2-40B4-BE49-F238E27FC236}">
                <a16:creationId xmlns:a16="http://schemas.microsoft.com/office/drawing/2014/main" id="{080F086A-15AF-8A35-62BA-219BA8947720}"/>
              </a:ext>
            </a:extLst>
          </p:cNvPr>
          <p:cNvSpPr/>
          <p:nvPr/>
        </p:nvSpPr>
        <p:spPr>
          <a:xfrm>
            <a:off x="1766889" y="1111251"/>
            <a:ext cx="8662987" cy="171926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itchFamily="2" charset="2"/>
              <a:buChar char="Ø"/>
              <a:defRPr/>
            </a:pPr>
            <a:r>
              <a:rPr lang="en-GB" altLang="en-US" sz="2400">
                <a:solidFill>
                  <a:schemeClr val="tx1"/>
                </a:solidFill>
                <a:latin typeface="Times New Roman" pitchFamily="18" charset="0"/>
                <a:cs typeface="Times New Roman" pitchFamily="18" charset="0"/>
              </a:rPr>
              <a:t> Đã khắc phục tính chất trực quan, siêu hình của chủ nghĩa duy vật cũ và khắc phục tính chất duy tâm, thần bí của phép biện chứng duy tâm, sáng tạo ra một chủ nghĩa duy vật triết học hoàn bị là chủ nghĩa duy vật biện chứng.</a:t>
            </a:r>
            <a:endParaRPr lang="vi-VN" altLang="en-US" sz="2400">
              <a:solidFill>
                <a:schemeClr val="tx1"/>
              </a:solidFill>
              <a:latin typeface="Times New Roman" pitchFamily="18" charset="0"/>
              <a:cs typeface="Times New Roman" pitchFamily="18" charset="0"/>
            </a:endParaRPr>
          </a:p>
        </p:txBody>
      </p:sp>
      <p:sp>
        <p:nvSpPr>
          <p:cNvPr id="9" name="Rounded Rectangle 8">
            <a:extLst>
              <a:ext uri="{FF2B5EF4-FFF2-40B4-BE49-F238E27FC236}">
                <a16:creationId xmlns:a16="http://schemas.microsoft.com/office/drawing/2014/main" id="{978EA7CA-3A91-6D35-5BE6-3D1D161A7EA0}"/>
              </a:ext>
            </a:extLst>
          </p:cNvPr>
          <p:cNvSpPr/>
          <p:nvPr/>
        </p:nvSpPr>
        <p:spPr>
          <a:xfrm>
            <a:off x="1766889" y="3078163"/>
            <a:ext cx="8662987" cy="17192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Wingdings" pitchFamily="2" charset="2"/>
              <a:buChar char="Ø"/>
              <a:defRPr/>
            </a:pPr>
            <a:r>
              <a:rPr lang="nl-NL" altLang="en-US" sz="2400">
                <a:solidFill>
                  <a:schemeClr val="tx1"/>
                </a:solidFill>
                <a:latin typeface="Times New Roman" pitchFamily="18" charset="0"/>
                <a:cs typeface="Times New Roman" pitchFamily="18" charset="0"/>
              </a:rPr>
              <a:t> Đã vận dụng và mở rộng quan điểm duy vật biện chứng vào nghiên cứu lịch sử xã hội, sáng tạo ra chủ nghĩa duy vật lịch sử - nội dung chủ yếu của bước ngoặt cách mạng  trong triết học.</a:t>
            </a:r>
            <a:endParaRPr lang="vi-VN" altLang="en-US" sz="2400">
              <a:solidFill>
                <a:schemeClr val="tx1"/>
              </a:solidFill>
              <a:latin typeface="Times New Roman" pitchFamily="18" charset="0"/>
              <a:cs typeface="Times New Roman" pitchFamily="18" charset="0"/>
            </a:endParaRPr>
          </a:p>
        </p:txBody>
      </p:sp>
      <p:sp>
        <p:nvSpPr>
          <p:cNvPr id="10" name="Rounded Rectangle 9">
            <a:extLst>
              <a:ext uri="{FF2B5EF4-FFF2-40B4-BE49-F238E27FC236}">
                <a16:creationId xmlns:a16="http://schemas.microsoft.com/office/drawing/2014/main" id="{A8EC3D01-6503-C1F7-8A51-6C973D9A6C8D}"/>
              </a:ext>
            </a:extLst>
          </p:cNvPr>
          <p:cNvSpPr/>
          <p:nvPr/>
        </p:nvSpPr>
        <p:spPr>
          <a:xfrm>
            <a:off x="1766889" y="5073651"/>
            <a:ext cx="8662987" cy="12350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buFont typeface="Wingdings" pitchFamily="2" charset="2"/>
              <a:buChar char="Ø"/>
              <a:defRPr/>
            </a:pPr>
            <a:r>
              <a:rPr lang="nl-NL" altLang="en-US" sz="2400">
                <a:solidFill>
                  <a:schemeClr val="tx1"/>
                </a:solidFill>
                <a:latin typeface="Times New Roman" pitchFamily="18" charset="0"/>
                <a:cs typeface="Times New Roman" pitchFamily="18" charset="0"/>
              </a:rPr>
              <a:t>Đã sáng tạo ra một triết học chân chính khoa học, với những đặc tính mới của triết học duy vật biện chứng.</a:t>
            </a:r>
            <a:endParaRPr lang="vi-VN" altLang="en-US" sz="240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7EF33E-A0F6-45C0-7480-5012373D2075}"/>
              </a:ext>
            </a:extLst>
          </p:cNvPr>
          <p:cNvSpPr txBox="1">
            <a:spLocks/>
          </p:cNvSpPr>
          <p:nvPr/>
        </p:nvSpPr>
        <p:spPr>
          <a:xfrm>
            <a:off x="2540000" y="1365250"/>
            <a:ext cx="6599238" cy="827088"/>
          </a:xfrm>
          <a:prstGeom prst="rect">
            <a:avLst/>
          </a:prstGeom>
          <a:solidFill>
            <a:schemeClr val="accent4">
              <a:lumMod val="20000"/>
              <a:lumOff val="80000"/>
            </a:schemeClr>
          </a:solidFill>
        </p:spPr>
        <p:txBody>
          <a:bodyPr anchor="ctr"/>
          <a:lstStyle>
            <a:lvl1pPr algn="l" defTabSz="914400" rtl="0" eaLnBrk="1" latinLnBrk="0" hangingPunct="1">
              <a:lnSpc>
                <a:spcPct val="90000"/>
              </a:lnSpc>
              <a:spcBef>
                <a:spcPct val="0"/>
              </a:spcBef>
              <a:buNone/>
              <a:defRPr sz="2400" b="1" kern="1200">
                <a:solidFill>
                  <a:srgbClr val="FF0000"/>
                </a:solidFill>
                <a:latin typeface="Times New Roman" panose="02020603050405020304" pitchFamily="18" charset="0"/>
                <a:ea typeface="+mj-ea"/>
                <a:cs typeface="Times New Roman" panose="02020603050405020304" pitchFamily="18" charset="0"/>
              </a:defRPr>
            </a:lvl1pPr>
          </a:lstStyle>
          <a:p>
            <a:pPr algn="just">
              <a:defRPr/>
            </a:pPr>
            <a:r>
              <a:rPr lang="en-US" b="0" dirty="0">
                <a:solidFill>
                  <a:schemeClr val="accent5">
                    <a:lumMod val="75000"/>
                  </a:schemeClr>
                </a:solidFill>
                <a:latin typeface="UTM Alexander" panose="02040603050506020204" pitchFamily="18" charset="0"/>
              </a:rPr>
              <a:t>Triết học Mác có sự </a:t>
            </a:r>
            <a:r>
              <a:rPr lang="en-US" b="0" dirty="0">
                <a:latin typeface="UTM Alexander" panose="02040603050506020204" pitchFamily="18" charset="0"/>
              </a:rPr>
              <a:t>thống nhất giữa TGQ </a:t>
            </a:r>
            <a:r>
              <a:rPr lang="en-US" b="0" dirty="0">
                <a:solidFill>
                  <a:schemeClr val="accent5">
                    <a:lumMod val="75000"/>
                  </a:schemeClr>
                </a:solidFill>
                <a:latin typeface="UTM Alexander" panose="02040603050506020204" pitchFamily="18" charset="0"/>
              </a:rPr>
              <a:t>duy vật biện chứng </a:t>
            </a:r>
            <a:r>
              <a:rPr lang="en-US" b="0" dirty="0">
                <a:latin typeface="UTM Alexander" panose="02040603050506020204" pitchFamily="18" charset="0"/>
              </a:rPr>
              <a:t>và PPL </a:t>
            </a:r>
            <a:r>
              <a:rPr lang="en-US" b="0" dirty="0">
                <a:solidFill>
                  <a:schemeClr val="accent5">
                    <a:lumMod val="75000"/>
                  </a:schemeClr>
                </a:solidFill>
                <a:latin typeface="UTM Alexander" panose="02040603050506020204" pitchFamily="18" charset="0"/>
              </a:rPr>
              <a:t>biện chứng duy vật</a:t>
            </a:r>
          </a:p>
        </p:txBody>
      </p:sp>
      <p:sp>
        <p:nvSpPr>
          <p:cNvPr id="5" name="Flowchart: Decision 4">
            <a:extLst>
              <a:ext uri="{FF2B5EF4-FFF2-40B4-BE49-F238E27FC236}">
                <a16:creationId xmlns:a16="http://schemas.microsoft.com/office/drawing/2014/main" id="{223FBFBD-C2D7-DC77-1CFF-A769C527AD15}"/>
              </a:ext>
            </a:extLst>
          </p:cNvPr>
          <p:cNvSpPr/>
          <p:nvPr/>
        </p:nvSpPr>
        <p:spPr>
          <a:xfrm>
            <a:off x="1706563" y="1212850"/>
            <a:ext cx="620712" cy="1117600"/>
          </a:xfrm>
          <a:prstGeom prst="flowChartDecision">
            <a:avLst/>
          </a:prstGeom>
          <a:solidFill>
            <a:schemeClr val="accent4">
              <a:lumMod val="20000"/>
              <a:lumOff val="8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ln w="19050">
                  <a:noFill/>
                </a:ln>
                <a:solidFill>
                  <a:schemeClr val="accent5">
                    <a:lumMod val="75000"/>
                  </a:schemeClr>
                </a:solidFill>
                <a:latin typeface="UTM Alexander" panose="02040603050506020204" pitchFamily="18" charset="0"/>
              </a:rPr>
              <a:t>1</a:t>
            </a:r>
          </a:p>
        </p:txBody>
      </p:sp>
      <p:sp>
        <p:nvSpPr>
          <p:cNvPr id="6" name="Flowchart: Decision 5">
            <a:extLst>
              <a:ext uri="{FF2B5EF4-FFF2-40B4-BE49-F238E27FC236}">
                <a16:creationId xmlns:a16="http://schemas.microsoft.com/office/drawing/2014/main" id="{81BE16A9-539D-7833-7CC6-7ABF61A775D9}"/>
              </a:ext>
            </a:extLst>
          </p:cNvPr>
          <p:cNvSpPr/>
          <p:nvPr/>
        </p:nvSpPr>
        <p:spPr>
          <a:xfrm rot="10800000" flipV="1">
            <a:off x="2297113" y="3370264"/>
            <a:ext cx="620712" cy="1076325"/>
          </a:xfrm>
          <a:prstGeom prst="flowChartDecision">
            <a:avLst/>
          </a:prstGeom>
          <a:solidFill>
            <a:schemeClr val="accent4">
              <a:lumMod val="60000"/>
              <a:lumOff val="4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ln w="19050">
                  <a:noFill/>
                </a:ln>
                <a:solidFill>
                  <a:schemeClr val="accent5">
                    <a:lumMod val="75000"/>
                  </a:schemeClr>
                </a:solidFill>
                <a:latin typeface="UTM Alexander" panose="02040603050506020204" pitchFamily="18" charset="0"/>
              </a:rPr>
              <a:t>3</a:t>
            </a:r>
          </a:p>
        </p:txBody>
      </p:sp>
      <p:sp>
        <p:nvSpPr>
          <p:cNvPr id="7" name="Title 1">
            <a:extLst>
              <a:ext uri="{FF2B5EF4-FFF2-40B4-BE49-F238E27FC236}">
                <a16:creationId xmlns:a16="http://schemas.microsoft.com/office/drawing/2014/main" id="{0B597E37-8828-5719-A981-96AE992063F6}"/>
              </a:ext>
            </a:extLst>
          </p:cNvPr>
          <p:cNvSpPr txBox="1">
            <a:spLocks/>
          </p:cNvSpPr>
          <p:nvPr/>
        </p:nvSpPr>
        <p:spPr>
          <a:xfrm>
            <a:off x="3367089" y="4591050"/>
            <a:ext cx="6499225" cy="698500"/>
          </a:xfrm>
          <a:prstGeom prst="rect">
            <a:avLst/>
          </a:prstGeom>
          <a:solidFill>
            <a:schemeClr val="accent6">
              <a:lumMod val="60000"/>
              <a:lumOff val="40000"/>
            </a:schemeClr>
          </a:solidFill>
          <a:ln w="38100">
            <a:noFill/>
          </a:ln>
        </p:spPr>
        <p:txBody>
          <a:bodyPr anchor="ctr"/>
          <a:lstStyle>
            <a:lvl1pPr algn="l" defTabSz="914400" rtl="0" eaLnBrk="1" latinLnBrk="0" hangingPunct="1">
              <a:lnSpc>
                <a:spcPct val="90000"/>
              </a:lnSpc>
              <a:spcBef>
                <a:spcPct val="0"/>
              </a:spcBef>
              <a:buNone/>
              <a:defRPr sz="2400" b="1" kern="1200">
                <a:solidFill>
                  <a:srgbClr val="FF0000"/>
                </a:solidFill>
                <a:latin typeface="Times New Roman" panose="02020603050405020304" pitchFamily="18" charset="0"/>
                <a:ea typeface="+mj-ea"/>
                <a:cs typeface="Times New Roman" panose="02020603050405020304" pitchFamily="18" charset="0"/>
              </a:defRPr>
            </a:lvl1pPr>
          </a:lstStyle>
          <a:p>
            <a:pPr algn="just">
              <a:defRPr/>
            </a:pPr>
            <a:r>
              <a:rPr lang="nl-NL" b="0" dirty="0">
                <a:solidFill>
                  <a:schemeClr val="accent5">
                    <a:lumMod val="75000"/>
                  </a:schemeClr>
                </a:solidFill>
                <a:latin typeface="UTM Alexander" panose="02040603050506020204" pitchFamily="18" charset="0"/>
              </a:rPr>
              <a:t>Vừa mang </a:t>
            </a:r>
            <a:r>
              <a:rPr lang="nl-NL" b="0" dirty="0">
                <a:latin typeface="UTM Alexander" panose="02040603050506020204" pitchFamily="18" charset="0"/>
              </a:rPr>
              <a:t>tính khoa học </a:t>
            </a:r>
            <a:r>
              <a:rPr lang="nl-NL" b="0" dirty="0">
                <a:solidFill>
                  <a:schemeClr val="accent5">
                    <a:lumMod val="75000"/>
                  </a:schemeClr>
                </a:solidFill>
                <a:latin typeface="UTM Alexander" panose="02040603050506020204" pitchFamily="18" charset="0"/>
              </a:rPr>
              <a:t>vừa mang </a:t>
            </a:r>
            <a:r>
              <a:rPr lang="nl-NL" b="0" dirty="0">
                <a:latin typeface="UTM Alexander" panose="02040603050506020204" pitchFamily="18" charset="0"/>
              </a:rPr>
              <a:t>tính cách mạng</a:t>
            </a:r>
            <a:endParaRPr lang="en-US" b="0" dirty="0">
              <a:latin typeface="UTM Alexander" panose="02040603050506020204" pitchFamily="18" charset="0"/>
            </a:endParaRPr>
          </a:p>
        </p:txBody>
      </p:sp>
      <p:sp>
        <p:nvSpPr>
          <p:cNvPr id="8" name="Flowchart: Decision 7">
            <a:extLst>
              <a:ext uri="{FF2B5EF4-FFF2-40B4-BE49-F238E27FC236}">
                <a16:creationId xmlns:a16="http://schemas.microsoft.com/office/drawing/2014/main" id="{7ED0D20B-0500-FF5E-E654-7BE566E91D41}"/>
              </a:ext>
            </a:extLst>
          </p:cNvPr>
          <p:cNvSpPr/>
          <p:nvPr/>
        </p:nvSpPr>
        <p:spPr>
          <a:xfrm rot="10800000" flipV="1">
            <a:off x="2011363" y="2292351"/>
            <a:ext cx="620712" cy="1077913"/>
          </a:xfrm>
          <a:prstGeom prst="flowChartDecision">
            <a:avLst/>
          </a:prstGeom>
          <a:solidFill>
            <a:schemeClr val="accent4">
              <a:lumMod val="40000"/>
              <a:lumOff val="6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ln w="19050">
                  <a:noFill/>
                </a:ln>
                <a:solidFill>
                  <a:schemeClr val="accent5">
                    <a:lumMod val="75000"/>
                  </a:schemeClr>
                </a:solidFill>
                <a:latin typeface="UTM Alexander" panose="02040603050506020204" pitchFamily="18" charset="0"/>
              </a:rPr>
              <a:t>2</a:t>
            </a:r>
          </a:p>
        </p:txBody>
      </p:sp>
      <p:sp>
        <p:nvSpPr>
          <p:cNvPr id="9" name="Flowchart: Decision 8">
            <a:extLst>
              <a:ext uri="{FF2B5EF4-FFF2-40B4-BE49-F238E27FC236}">
                <a16:creationId xmlns:a16="http://schemas.microsoft.com/office/drawing/2014/main" id="{59829577-6B8F-0891-0B76-93622A3EDA30}"/>
              </a:ext>
            </a:extLst>
          </p:cNvPr>
          <p:cNvSpPr/>
          <p:nvPr/>
        </p:nvSpPr>
        <p:spPr>
          <a:xfrm rot="10800000" flipV="1">
            <a:off x="2632076" y="4402139"/>
            <a:ext cx="620713" cy="1076325"/>
          </a:xfrm>
          <a:prstGeom prst="flowChartDecision">
            <a:avLst/>
          </a:prstGeom>
          <a:solidFill>
            <a:schemeClr val="accent6">
              <a:lumMod val="60000"/>
              <a:lumOff val="4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ln w="19050">
                  <a:noFill/>
                </a:ln>
                <a:solidFill>
                  <a:schemeClr val="accent5">
                    <a:lumMod val="75000"/>
                  </a:schemeClr>
                </a:solidFill>
                <a:latin typeface="UTM Alexander" panose="02040603050506020204" pitchFamily="18" charset="0"/>
              </a:rPr>
              <a:t>4</a:t>
            </a:r>
          </a:p>
        </p:txBody>
      </p:sp>
      <p:sp>
        <p:nvSpPr>
          <p:cNvPr id="10" name="Title 1">
            <a:extLst>
              <a:ext uri="{FF2B5EF4-FFF2-40B4-BE49-F238E27FC236}">
                <a16:creationId xmlns:a16="http://schemas.microsoft.com/office/drawing/2014/main" id="{A995DDF6-F991-BA2E-205A-4CB032B7FC14}"/>
              </a:ext>
            </a:extLst>
          </p:cNvPr>
          <p:cNvSpPr txBox="1">
            <a:spLocks/>
          </p:cNvSpPr>
          <p:nvPr/>
        </p:nvSpPr>
        <p:spPr>
          <a:xfrm>
            <a:off x="2798764" y="2474914"/>
            <a:ext cx="6599237" cy="701675"/>
          </a:xfrm>
          <a:prstGeom prst="rect">
            <a:avLst/>
          </a:prstGeom>
          <a:solidFill>
            <a:schemeClr val="accent4">
              <a:lumMod val="40000"/>
              <a:lumOff val="60000"/>
            </a:schemeClr>
          </a:solidFill>
        </p:spPr>
        <p:txBody>
          <a:bodyPr anchor="ctr"/>
          <a:lstStyle>
            <a:lvl1pPr algn="l" defTabSz="914400" rtl="0" eaLnBrk="1" latinLnBrk="0" hangingPunct="1">
              <a:lnSpc>
                <a:spcPct val="90000"/>
              </a:lnSpc>
              <a:spcBef>
                <a:spcPct val="0"/>
              </a:spcBef>
              <a:buNone/>
              <a:defRPr sz="2400" b="1" kern="1200">
                <a:solidFill>
                  <a:srgbClr val="FF0000"/>
                </a:solidFill>
                <a:latin typeface="Times New Roman" panose="02020603050405020304" pitchFamily="18" charset="0"/>
                <a:ea typeface="+mj-ea"/>
                <a:cs typeface="Times New Roman" panose="02020603050405020304" pitchFamily="18" charset="0"/>
              </a:defRPr>
            </a:lvl1pPr>
          </a:lstStyle>
          <a:p>
            <a:pPr algn="just">
              <a:defRPr/>
            </a:pPr>
            <a:r>
              <a:rPr lang="en-US" b="0" dirty="0">
                <a:solidFill>
                  <a:schemeClr val="accent5">
                    <a:lumMod val="75000"/>
                  </a:schemeClr>
                </a:solidFill>
                <a:latin typeface="UTM Alexander" panose="02040603050506020204" pitchFamily="18" charset="0"/>
              </a:rPr>
              <a:t>Quan điểm </a:t>
            </a:r>
            <a:r>
              <a:rPr lang="en-US" b="0" dirty="0">
                <a:latin typeface="UTM Alexander" panose="02040603050506020204" pitchFamily="18" charset="0"/>
              </a:rPr>
              <a:t>duy vật triệt để </a:t>
            </a:r>
            <a:r>
              <a:rPr lang="en-US" b="0" dirty="0">
                <a:solidFill>
                  <a:schemeClr val="accent5">
                    <a:lumMod val="75000"/>
                  </a:schemeClr>
                </a:solidFill>
                <a:latin typeface="UTM Alexander" panose="02040603050506020204" pitchFamily="18" charset="0"/>
              </a:rPr>
              <a:t>(duy vật cả trong TN và trong XH)</a:t>
            </a:r>
          </a:p>
        </p:txBody>
      </p:sp>
      <p:sp>
        <p:nvSpPr>
          <p:cNvPr id="11" name="Title 1">
            <a:extLst>
              <a:ext uri="{FF2B5EF4-FFF2-40B4-BE49-F238E27FC236}">
                <a16:creationId xmlns:a16="http://schemas.microsoft.com/office/drawing/2014/main" id="{DEAA30A9-CA04-65C7-D6AC-A869B0ED5834}"/>
              </a:ext>
            </a:extLst>
          </p:cNvPr>
          <p:cNvSpPr txBox="1">
            <a:spLocks/>
          </p:cNvSpPr>
          <p:nvPr/>
        </p:nvSpPr>
        <p:spPr>
          <a:xfrm>
            <a:off x="3182938" y="3395663"/>
            <a:ext cx="6215062" cy="944562"/>
          </a:xfrm>
          <a:prstGeom prst="rect">
            <a:avLst/>
          </a:prstGeom>
          <a:solidFill>
            <a:schemeClr val="accent4">
              <a:lumMod val="60000"/>
              <a:lumOff val="40000"/>
            </a:schemeClr>
          </a:solidFill>
        </p:spPr>
        <p:txBody>
          <a:bodyPr anchor="ctr"/>
          <a:lstStyle>
            <a:lvl1pPr algn="l" defTabSz="914400" rtl="0" eaLnBrk="1" latinLnBrk="0" hangingPunct="1">
              <a:lnSpc>
                <a:spcPct val="90000"/>
              </a:lnSpc>
              <a:spcBef>
                <a:spcPct val="0"/>
              </a:spcBef>
              <a:buNone/>
              <a:defRPr sz="2400" b="1" kern="1200">
                <a:solidFill>
                  <a:srgbClr val="FF0000"/>
                </a:solidFill>
                <a:latin typeface="Times New Roman" panose="02020603050405020304" pitchFamily="18" charset="0"/>
                <a:ea typeface="+mj-ea"/>
                <a:cs typeface="Times New Roman" panose="02020603050405020304" pitchFamily="18" charset="0"/>
              </a:defRPr>
            </a:lvl1pPr>
          </a:lstStyle>
          <a:p>
            <a:pPr algn="just">
              <a:defRPr/>
            </a:pPr>
            <a:r>
              <a:rPr lang="en-US" b="0" dirty="0">
                <a:solidFill>
                  <a:schemeClr val="accent5">
                    <a:lumMod val="75000"/>
                  </a:schemeClr>
                </a:solidFill>
                <a:latin typeface="UTM Alexander" panose="02040603050506020204" pitchFamily="18" charset="0"/>
              </a:rPr>
              <a:t>Thấy được </a:t>
            </a:r>
            <a:r>
              <a:rPr lang="en-US" b="0" dirty="0">
                <a:latin typeface="UTM Alexander" panose="02040603050506020204" pitchFamily="18" charset="0"/>
              </a:rPr>
              <a:t>vai trò thực tiễn </a:t>
            </a:r>
            <a:r>
              <a:rPr lang="en-US" b="0" dirty="0">
                <a:solidFill>
                  <a:schemeClr val="accent5">
                    <a:lumMod val="75000"/>
                  </a:schemeClr>
                </a:solidFill>
                <a:latin typeface="UTM Alexander" panose="02040603050506020204" pitchFamily="18" charset="0"/>
              </a:rPr>
              <a:t>đối với nhận thức, lý luận (thống nhất lý luận và thực tiễn)</a:t>
            </a:r>
          </a:p>
        </p:txBody>
      </p:sp>
      <p:sp>
        <p:nvSpPr>
          <p:cNvPr id="12" name="Title 1">
            <a:extLst>
              <a:ext uri="{FF2B5EF4-FFF2-40B4-BE49-F238E27FC236}">
                <a16:creationId xmlns:a16="http://schemas.microsoft.com/office/drawing/2014/main" id="{DF230890-9F9F-4E89-DFFA-BF4D368E50E9}"/>
              </a:ext>
            </a:extLst>
          </p:cNvPr>
          <p:cNvSpPr txBox="1">
            <a:spLocks/>
          </p:cNvSpPr>
          <p:nvPr/>
        </p:nvSpPr>
        <p:spPr>
          <a:xfrm>
            <a:off x="3756026" y="5508625"/>
            <a:ext cx="5383213" cy="698500"/>
          </a:xfrm>
          <a:prstGeom prst="rect">
            <a:avLst/>
          </a:prstGeom>
          <a:solidFill>
            <a:schemeClr val="accent6">
              <a:lumMod val="20000"/>
              <a:lumOff val="80000"/>
            </a:schemeClr>
          </a:solidFill>
          <a:ln w="38100">
            <a:noFill/>
          </a:ln>
        </p:spPr>
        <p:txBody>
          <a:bodyPr anchor="ctr"/>
          <a:lstStyle>
            <a:lvl1pPr algn="l" defTabSz="914400" rtl="0" eaLnBrk="1" latinLnBrk="0" hangingPunct="1">
              <a:lnSpc>
                <a:spcPct val="90000"/>
              </a:lnSpc>
              <a:spcBef>
                <a:spcPct val="0"/>
              </a:spcBef>
              <a:buNone/>
              <a:defRPr sz="2400" b="1" kern="1200">
                <a:solidFill>
                  <a:srgbClr val="FF0000"/>
                </a:solidFill>
                <a:latin typeface="Times New Roman" panose="02020603050405020304" pitchFamily="18" charset="0"/>
                <a:ea typeface="+mj-ea"/>
                <a:cs typeface="Times New Roman" panose="02020603050405020304" pitchFamily="18" charset="0"/>
              </a:defRPr>
            </a:lvl1pPr>
          </a:lstStyle>
          <a:p>
            <a:pPr algn="just">
              <a:defRPr/>
            </a:pPr>
            <a:r>
              <a:rPr lang="nl-NL" b="0" dirty="0">
                <a:solidFill>
                  <a:schemeClr val="accent5">
                    <a:lumMod val="75000"/>
                  </a:schemeClr>
                </a:solidFill>
                <a:latin typeface="UTM Alexander" panose="02040603050506020204" pitchFamily="18" charset="0"/>
              </a:rPr>
              <a:t>Triết học Mác mang </a:t>
            </a:r>
            <a:r>
              <a:rPr lang="nl-NL" b="0" dirty="0">
                <a:latin typeface="UTM Alexander" panose="02040603050506020204" pitchFamily="18" charset="0"/>
              </a:rPr>
              <a:t>tính mở </a:t>
            </a:r>
            <a:r>
              <a:rPr lang="nl-NL" b="0" dirty="0">
                <a:solidFill>
                  <a:schemeClr val="accent5">
                    <a:lumMod val="75000"/>
                  </a:schemeClr>
                </a:solidFill>
                <a:latin typeface="UTM Alexander" panose="02040603050506020204" pitchFamily="18" charset="0"/>
              </a:rPr>
              <a:t>(sáng tạo)</a:t>
            </a:r>
            <a:endParaRPr lang="en-US" b="0" dirty="0">
              <a:solidFill>
                <a:schemeClr val="accent5">
                  <a:lumMod val="75000"/>
                </a:schemeClr>
              </a:solidFill>
              <a:latin typeface="UTM Alexander" panose="02040603050506020204" pitchFamily="18" charset="0"/>
            </a:endParaRPr>
          </a:p>
        </p:txBody>
      </p:sp>
      <p:sp>
        <p:nvSpPr>
          <p:cNvPr id="13" name="Flowchart: Decision 12">
            <a:extLst>
              <a:ext uri="{FF2B5EF4-FFF2-40B4-BE49-F238E27FC236}">
                <a16:creationId xmlns:a16="http://schemas.microsoft.com/office/drawing/2014/main" id="{BC4B2CA6-7E63-F40E-8B92-67C35F407DA5}"/>
              </a:ext>
            </a:extLst>
          </p:cNvPr>
          <p:cNvSpPr/>
          <p:nvPr/>
        </p:nvSpPr>
        <p:spPr>
          <a:xfrm rot="10800000" flipV="1">
            <a:off x="2998788" y="5327651"/>
            <a:ext cx="620712" cy="1077913"/>
          </a:xfrm>
          <a:prstGeom prst="flowChartDecision">
            <a:avLst/>
          </a:prstGeom>
          <a:solidFill>
            <a:schemeClr val="accent6">
              <a:lumMod val="20000"/>
              <a:lumOff val="8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n w="19050">
                  <a:noFill/>
                </a:ln>
                <a:solidFill>
                  <a:schemeClr val="accent5">
                    <a:lumMod val="75000"/>
                  </a:schemeClr>
                </a:solidFill>
                <a:latin typeface="UTM Alexander" panose="02040603050506020204" pitchFamily="18" charset="0"/>
              </a:rPr>
              <a:t>5</a:t>
            </a:r>
          </a:p>
        </p:txBody>
      </p:sp>
      <p:sp>
        <p:nvSpPr>
          <p:cNvPr id="14" name="Rounded Rectangle 8">
            <a:extLst>
              <a:ext uri="{FF2B5EF4-FFF2-40B4-BE49-F238E27FC236}">
                <a16:creationId xmlns:a16="http://schemas.microsoft.com/office/drawing/2014/main" id="{04A15440-242B-E120-AE5C-3A1C19D452E1}"/>
              </a:ext>
            </a:extLst>
          </p:cNvPr>
          <p:cNvSpPr/>
          <p:nvPr/>
        </p:nvSpPr>
        <p:spPr>
          <a:xfrm>
            <a:off x="1766889" y="30164"/>
            <a:ext cx="8662987" cy="898525"/>
          </a:xfrm>
          <a:prstGeom prst="rect">
            <a:avLst/>
          </a:prstGeom>
          <a:solidFill>
            <a:schemeClr val="accent6">
              <a:lumMod val="75000"/>
            </a:schemeClr>
          </a:solid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28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sz="2800" b="1" i="1">
                <a:solidFill>
                  <a:schemeClr val="tx1"/>
                </a:solidFill>
                <a:latin typeface="Times New Roman" panose="02020603050405020304" pitchFamily="18" charset="0"/>
                <a:cs typeface="Times New Roman" panose="02020603050405020304" pitchFamily="18" charset="0"/>
              </a:rPr>
              <a:t>1.3.</a:t>
            </a:r>
            <a:r>
              <a:rPr lang="en-US" sz="2800" b="1" i="1">
                <a:solidFill>
                  <a:schemeClr val="tx1"/>
                </a:solidFill>
              </a:rPr>
              <a:t> Thực chất và ý nghĩa cuộc cách mạng trong triết học do C. Mác và Ph. Ăngghen thực hiện</a:t>
            </a:r>
          </a:p>
          <a:p>
            <a:pPr defTabSz="1244600">
              <a:lnSpc>
                <a:spcPct val="90000"/>
              </a:lnSpc>
              <a:spcAft>
                <a:spcPct val="35000"/>
              </a:spcAft>
              <a:defRPr/>
            </a:pPr>
            <a:r>
              <a:rPr lang="en-GB" altLang="en-US" sz="2800" b="1" i="1">
                <a:solidFill>
                  <a:schemeClr val="tx1"/>
                </a:solidFill>
                <a:latin typeface="Times New Roman" panose="02020603050405020304" pitchFamily="18" charset="0"/>
                <a:cs typeface="Times New Roman" panose="02020603050405020304" pitchFamily="18" charset="0"/>
              </a:rPr>
              <a:t> </a:t>
            </a:r>
            <a:endParaRPr lang="en-US" sz="2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1D692C-4AEA-1FA9-9F37-2ED6A5256B21}"/>
              </a:ext>
            </a:extLst>
          </p:cNvPr>
          <p:cNvGrpSpPr/>
          <p:nvPr/>
        </p:nvGrpSpPr>
        <p:grpSpPr>
          <a:xfrm>
            <a:off x="1810128" y="0"/>
            <a:ext cx="8662688" cy="894814"/>
            <a:chOff x="114907" y="4004643"/>
            <a:chExt cx="7926053" cy="894814"/>
          </a:xfrm>
          <a:solidFill>
            <a:schemeClr val="accent6">
              <a:lumMod val="75000"/>
            </a:schemeClr>
          </a:solidFill>
        </p:grpSpPr>
        <p:sp>
          <p:nvSpPr>
            <p:cNvPr id="5" name="Rounded Rectangle 4">
              <a:extLst>
                <a:ext uri="{FF2B5EF4-FFF2-40B4-BE49-F238E27FC236}">
                  <a16:creationId xmlns:a16="http://schemas.microsoft.com/office/drawing/2014/main" id="{156E5DA4-5F57-F49F-D96A-76EA71EE3AFA}"/>
                </a:ext>
              </a:extLst>
            </p:cNvPr>
            <p:cNvSpPr/>
            <p:nvPr/>
          </p:nvSpPr>
          <p:spPr>
            <a:xfrm>
              <a:off x="114907" y="4004643"/>
              <a:ext cx="7926053"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10">
              <a:extLst>
                <a:ext uri="{FF2B5EF4-FFF2-40B4-BE49-F238E27FC236}">
                  <a16:creationId xmlns:a16="http://schemas.microsoft.com/office/drawing/2014/main" id="{318E2ECC-71F9-8B68-88E5-E56D8DB9744B}"/>
                </a:ext>
              </a:extLst>
            </p:cNvPr>
            <p:cNvSpPr/>
            <p:nvPr/>
          </p:nvSpPr>
          <p:spPr>
            <a:xfrm>
              <a:off x="153815" y="4043550"/>
              <a:ext cx="7848237" cy="855907"/>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28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sz="2800" b="1" i="1">
                  <a:solidFill>
                    <a:schemeClr val="tx1"/>
                  </a:solidFill>
                  <a:latin typeface="Times New Roman" panose="02020603050405020304" pitchFamily="18" charset="0"/>
                  <a:cs typeface="Times New Roman" panose="02020603050405020304" pitchFamily="18" charset="0"/>
                </a:rPr>
                <a:t>1.4. </a:t>
              </a:r>
              <a:r>
                <a:rPr lang="en-US" sz="2800" b="1" i="1">
                  <a:solidFill>
                    <a:schemeClr val="tx1"/>
                  </a:solidFill>
                </a:rPr>
                <a:t>Giai đoạn Lênin trong sự phát triển Triết học Mác</a:t>
              </a:r>
            </a:p>
            <a:p>
              <a:pPr defTabSz="1244600">
                <a:lnSpc>
                  <a:spcPct val="90000"/>
                </a:lnSpc>
                <a:spcAft>
                  <a:spcPct val="35000"/>
                </a:spcAft>
                <a:defRPr/>
              </a:pPr>
              <a:endParaRPr lang="en-US" sz="2800" b="1" i="1">
                <a:solidFill>
                  <a:schemeClr val="tx1"/>
                </a:solidFill>
              </a:endParaRPr>
            </a:p>
          </p:txBody>
        </p:sp>
      </p:grpSp>
      <p:sp>
        <p:nvSpPr>
          <p:cNvPr id="13" name="Rounded Rectangle 12">
            <a:extLst>
              <a:ext uri="{FF2B5EF4-FFF2-40B4-BE49-F238E27FC236}">
                <a16:creationId xmlns:a16="http://schemas.microsoft.com/office/drawing/2014/main" id="{9B90A2D0-2F51-9E2C-78D5-05BD866C3A98}"/>
              </a:ext>
            </a:extLst>
          </p:cNvPr>
          <p:cNvSpPr/>
          <p:nvPr/>
        </p:nvSpPr>
        <p:spPr>
          <a:xfrm>
            <a:off x="1809750" y="1778001"/>
            <a:ext cx="8662988" cy="1152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80000"/>
              </a:lnSpc>
              <a:defRPr/>
            </a:pPr>
            <a:r>
              <a:rPr lang="en-US" sz="2800">
                <a:solidFill>
                  <a:schemeClr val="tx1"/>
                </a:solidFill>
                <a:latin typeface="Times New Roman" pitchFamily="18" charset="0"/>
                <a:cs typeface="Times New Roman" pitchFamily="18" charset="0"/>
              </a:rPr>
              <a:t>Cuối XIX, đầu XX: CNTB phát triển cao sinh ra      CNĐQ, xuất hiện những mâu thuẫn mới đặc biệt GCTS &gt;&lt; GCVS.</a:t>
            </a:r>
          </a:p>
        </p:txBody>
      </p:sp>
      <p:sp>
        <p:nvSpPr>
          <p:cNvPr id="14" name="Rounded Rectangle 13">
            <a:extLst>
              <a:ext uri="{FF2B5EF4-FFF2-40B4-BE49-F238E27FC236}">
                <a16:creationId xmlns:a16="http://schemas.microsoft.com/office/drawing/2014/main" id="{E344E063-7DBA-30D3-6116-E1E460D7FB5E}"/>
              </a:ext>
            </a:extLst>
          </p:cNvPr>
          <p:cNvSpPr/>
          <p:nvPr/>
        </p:nvSpPr>
        <p:spPr>
          <a:xfrm>
            <a:off x="1852614" y="3086101"/>
            <a:ext cx="8662987" cy="112236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80000"/>
              </a:lnSpc>
              <a:defRPr/>
            </a:pPr>
            <a:r>
              <a:rPr lang="en-US" sz="2800">
                <a:solidFill>
                  <a:schemeClr val="tx1"/>
                </a:solidFill>
                <a:latin typeface="Times New Roman" pitchFamily="18" charset="0"/>
                <a:cs typeface="Times New Roman" pitchFamily="18" charset="0"/>
              </a:rPr>
              <a:t>Trung tâm cách mạng thế giới chuyển sang nước Nga và xuất hiện phong trào giải phóng dân tộc tại các nước thuộc địa cần hệ thống lý luận mới soi đường.</a:t>
            </a:r>
          </a:p>
        </p:txBody>
      </p:sp>
      <p:sp>
        <p:nvSpPr>
          <p:cNvPr id="15" name="Rounded Rectangle 14">
            <a:extLst>
              <a:ext uri="{FF2B5EF4-FFF2-40B4-BE49-F238E27FC236}">
                <a16:creationId xmlns:a16="http://schemas.microsoft.com/office/drawing/2014/main" id="{3BE8A592-98FB-3277-A1FD-F8527E48A05D}"/>
              </a:ext>
            </a:extLst>
          </p:cNvPr>
          <p:cNvSpPr/>
          <p:nvPr/>
        </p:nvSpPr>
        <p:spPr>
          <a:xfrm>
            <a:off x="1852614" y="4295776"/>
            <a:ext cx="8662987" cy="150336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80000"/>
              </a:lnSpc>
              <a:defRPr/>
            </a:pPr>
            <a:r>
              <a:rPr lang="en-US" sz="2800">
                <a:solidFill>
                  <a:schemeClr val="tx1"/>
                </a:solidFill>
                <a:latin typeface="Times New Roman" pitchFamily="18" charset="0"/>
                <a:cs typeface="Times New Roman" pitchFamily="18" charset="0"/>
              </a:rPr>
              <a:t>Những phát minh mới trong KHTN (vật lý học) dẫn đến sự khủng hoảng về TGQ… CNDT lợi dụnghững phát minh này gây ảnh hưởng trực tiếp đến nhận thức và hoạt động CM, nở rộ các loại CNDT khoa học tự nhiên.</a:t>
            </a:r>
          </a:p>
        </p:txBody>
      </p:sp>
      <p:sp>
        <p:nvSpPr>
          <p:cNvPr id="16" name="Rounded Rectangle 15">
            <a:extLst>
              <a:ext uri="{FF2B5EF4-FFF2-40B4-BE49-F238E27FC236}">
                <a16:creationId xmlns:a16="http://schemas.microsoft.com/office/drawing/2014/main" id="{98CD521C-9677-661B-45F5-C4C79389F12A}"/>
              </a:ext>
            </a:extLst>
          </p:cNvPr>
          <p:cNvSpPr/>
          <p:nvPr/>
        </p:nvSpPr>
        <p:spPr>
          <a:xfrm>
            <a:off x="1852614" y="5924550"/>
            <a:ext cx="8662987" cy="80168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80000"/>
              </a:lnSpc>
              <a:defRPr/>
            </a:pPr>
            <a:r>
              <a:rPr lang="en-US" sz="2800">
                <a:solidFill>
                  <a:schemeClr val="tx1"/>
                </a:solidFill>
                <a:latin typeface="Times New Roman" pitchFamily="18" charset="0"/>
                <a:cs typeface="Times New Roman" pitchFamily="18" charset="0"/>
              </a:rPr>
              <a:t>Các nhà tư tưởng tư sản tấn công nhằm xuyên tạc và phủ nhận chủ nghĩa Mác.</a:t>
            </a:r>
          </a:p>
        </p:txBody>
      </p:sp>
      <p:sp>
        <p:nvSpPr>
          <p:cNvPr id="17" name="Rectangle 16">
            <a:extLst>
              <a:ext uri="{FF2B5EF4-FFF2-40B4-BE49-F238E27FC236}">
                <a16:creationId xmlns:a16="http://schemas.microsoft.com/office/drawing/2014/main" id="{8DD05A2C-D89E-B53A-BD38-88D288FE5E39}"/>
              </a:ext>
            </a:extLst>
          </p:cNvPr>
          <p:cNvSpPr>
            <a:spLocks noChangeArrowheads="1"/>
          </p:cNvSpPr>
          <p:nvPr/>
        </p:nvSpPr>
        <p:spPr bwMode="auto">
          <a:xfrm>
            <a:off x="1908176" y="1031876"/>
            <a:ext cx="8551863" cy="436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742950" indent="-28575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eaLnBrk="1" hangingPunct="1">
              <a:lnSpc>
                <a:spcPct val="80000"/>
              </a:lnSpc>
              <a:spcBef>
                <a:spcPct val="0"/>
              </a:spcBef>
              <a:buFontTx/>
              <a:buNone/>
            </a:pPr>
            <a:r>
              <a:rPr lang="en-US" altLang="en-US" sz="2800" i="1">
                <a:solidFill>
                  <a:schemeClr val="tx1"/>
                </a:solidFill>
                <a:latin typeface="Times New Roman" panose="02020603050405020304" pitchFamily="18" charset="0"/>
              </a:rPr>
              <a:t>* Hoàn cảnh lịch sử V.I.Lênin phát triển Triết học Mác</a:t>
            </a:r>
            <a:endParaRPr lang="en-US" altLang="en-US" sz="2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20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circle(in)">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4CBC72-1186-0525-AB0B-F44F706B464B}"/>
              </a:ext>
            </a:extLst>
          </p:cNvPr>
          <p:cNvSpPr>
            <a:spLocks noGrp="1" noChangeArrowheads="1"/>
          </p:cNvSpPr>
          <p:nvPr>
            <p:ph idx="1"/>
          </p:nvPr>
        </p:nvSpPr>
        <p:spPr>
          <a:xfrm>
            <a:off x="815009" y="2519363"/>
            <a:ext cx="3412634" cy="3821112"/>
          </a:xfrm>
        </p:spPr>
        <p:txBody>
          <a:bodyPr/>
          <a:lstStyle/>
          <a:p>
            <a:pPr marL="0" indent="0">
              <a:buNone/>
            </a:pPr>
            <a:r>
              <a:rPr lang="en-US" altLang="en-US" sz="2200" dirty="0" err="1"/>
              <a:t>Những</a:t>
            </a:r>
            <a:r>
              <a:rPr lang="en-US" altLang="en-US" sz="2200" dirty="0"/>
              <a:t> </a:t>
            </a:r>
            <a:r>
              <a:rPr lang="en-US" altLang="en-US" sz="2200" dirty="0" err="1"/>
              <a:t>người</a:t>
            </a:r>
            <a:r>
              <a:rPr lang="en-US" altLang="en-US" sz="2200" dirty="0"/>
              <a:t> </a:t>
            </a:r>
            <a:r>
              <a:rPr lang="en-US" altLang="en-US" sz="2200" dirty="0" err="1"/>
              <a:t>bạn</a:t>
            </a:r>
            <a:r>
              <a:rPr lang="en-US" altLang="en-US" sz="2200" dirty="0"/>
              <a:t> </a:t>
            </a:r>
            <a:r>
              <a:rPr lang="en-US" altLang="en-US" sz="2200" dirty="0" err="1"/>
              <a:t>dân</a:t>
            </a:r>
            <a:r>
              <a:rPr lang="en-US" altLang="en-US" sz="2200" dirty="0"/>
              <a:t>... (1894)</a:t>
            </a:r>
            <a:endParaRPr lang="en-US" altLang="en-US" sz="2200" dirty="0">
              <a:solidFill>
                <a:srgbClr val="FF0000"/>
              </a:solidFill>
            </a:endParaRPr>
          </a:p>
          <a:p>
            <a:pPr marL="0" indent="0">
              <a:buNone/>
            </a:pPr>
            <a:r>
              <a:rPr lang="en-US" altLang="en-US" sz="2200" dirty="0" err="1"/>
              <a:t>Chúng</a:t>
            </a:r>
            <a:r>
              <a:rPr lang="en-US" altLang="en-US" sz="2200" dirty="0"/>
              <a:t> ta </a:t>
            </a:r>
            <a:r>
              <a:rPr lang="en-US" altLang="en-US" sz="2200" dirty="0" err="1"/>
              <a:t>từ</a:t>
            </a:r>
            <a:r>
              <a:rPr lang="en-US" altLang="en-US" sz="2200" dirty="0"/>
              <a:t> </a:t>
            </a:r>
            <a:r>
              <a:rPr lang="en-US" altLang="en-US" sz="2200" dirty="0" err="1"/>
              <a:t>bỏ</a:t>
            </a:r>
            <a:r>
              <a:rPr lang="en-US" altLang="en-US" sz="2200" dirty="0"/>
              <a:t> di </a:t>
            </a:r>
            <a:r>
              <a:rPr lang="en-US" altLang="en-US" sz="2200" dirty="0" err="1"/>
              <a:t>sản</a:t>
            </a:r>
            <a:r>
              <a:rPr lang="en-US" altLang="en-US" sz="2200" dirty="0"/>
              <a:t> </a:t>
            </a:r>
            <a:r>
              <a:rPr lang="en-US" altLang="en-US" sz="2200" dirty="0" err="1"/>
              <a:t>nào</a:t>
            </a:r>
            <a:r>
              <a:rPr lang="en-US" altLang="en-US" sz="2200" dirty="0"/>
              <a:t>? (1897)</a:t>
            </a:r>
          </a:p>
          <a:p>
            <a:pPr marL="0" indent="0">
              <a:buNone/>
            </a:pPr>
            <a:r>
              <a:rPr lang="en-US" altLang="en-US" sz="2200" dirty="0" err="1"/>
              <a:t>Làm</a:t>
            </a:r>
            <a:r>
              <a:rPr lang="en-US" altLang="en-US" sz="2200" dirty="0"/>
              <a:t> </a:t>
            </a:r>
            <a:r>
              <a:rPr lang="en-US" altLang="en-US" sz="2200" dirty="0" err="1"/>
              <a:t>gì</a:t>
            </a:r>
            <a:r>
              <a:rPr lang="en-US" altLang="en-US" sz="2200" dirty="0"/>
              <a:t>? (1902)</a:t>
            </a:r>
          </a:p>
          <a:p>
            <a:pPr marL="0" indent="0">
              <a:buNone/>
            </a:pPr>
            <a:r>
              <a:rPr lang="en-US" altLang="en-US" sz="2200" dirty="0" err="1">
                <a:solidFill>
                  <a:srgbClr val="00B050"/>
                </a:solidFill>
              </a:rPr>
              <a:t>Phê</a:t>
            </a:r>
            <a:r>
              <a:rPr lang="en-US" altLang="en-US" sz="2200" dirty="0">
                <a:solidFill>
                  <a:srgbClr val="00B050"/>
                </a:solidFill>
              </a:rPr>
              <a:t> </a:t>
            </a:r>
            <a:r>
              <a:rPr lang="en-US" altLang="en-US" sz="2200" dirty="0" err="1">
                <a:solidFill>
                  <a:srgbClr val="00B050"/>
                </a:solidFill>
              </a:rPr>
              <a:t>phán</a:t>
            </a:r>
            <a:r>
              <a:rPr lang="en-US" altLang="en-US" sz="2200" dirty="0">
                <a:solidFill>
                  <a:srgbClr val="00B050"/>
                </a:solidFill>
              </a:rPr>
              <a:t> </a:t>
            </a:r>
            <a:r>
              <a:rPr lang="en-US" altLang="en-US" sz="2200" dirty="0" err="1">
                <a:solidFill>
                  <a:srgbClr val="00B050"/>
                </a:solidFill>
              </a:rPr>
              <a:t>quan</a:t>
            </a:r>
            <a:r>
              <a:rPr lang="en-US" altLang="en-US" sz="2200" dirty="0">
                <a:solidFill>
                  <a:srgbClr val="00B050"/>
                </a:solidFill>
              </a:rPr>
              <a:t> </a:t>
            </a:r>
            <a:r>
              <a:rPr lang="en-US" altLang="en-US" sz="2200" dirty="0" err="1">
                <a:solidFill>
                  <a:srgbClr val="00B050"/>
                </a:solidFill>
              </a:rPr>
              <a:t>điểm</a:t>
            </a:r>
            <a:r>
              <a:rPr lang="en-US" altLang="en-US" sz="2200" dirty="0">
                <a:solidFill>
                  <a:srgbClr val="00B050"/>
                </a:solidFill>
              </a:rPr>
              <a:t> DT </a:t>
            </a:r>
            <a:r>
              <a:rPr lang="en-US" altLang="en-US" sz="2200" dirty="0" err="1">
                <a:solidFill>
                  <a:srgbClr val="00B050"/>
                </a:solidFill>
              </a:rPr>
              <a:t>về</a:t>
            </a:r>
            <a:r>
              <a:rPr lang="en-US" altLang="en-US" sz="2200" dirty="0">
                <a:solidFill>
                  <a:srgbClr val="00B050"/>
                </a:solidFill>
              </a:rPr>
              <a:t> LS, CN </a:t>
            </a:r>
            <a:r>
              <a:rPr lang="en-US" altLang="en-US" sz="2200" dirty="0" err="1">
                <a:solidFill>
                  <a:srgbClr val="00B050"/>
                </a:solidFill>
              </a:rPr>
              <a:t>dân</a:t>
            </a:r>
            <a:r>
              <a:rPr lang="en-US" altLang="en-US" sz="2200" dirty="0">
                <a:solidFill>
                  <a:srgbClr val="00B050"/>
                </a:solidFill>
              </a:rPr>
              <a:t> </a:t>
            </a:r>
            <a:r>
              <a:rPr lang="en-US" altLang="en-US" sz="2200" dirty="0" err="1">
                <a:solidFill>
                  <a:srgbClr val="00B050"/>
                </a:solidFill>
              </a:rPr>
              <a:t>túy</a:t>
            </a:r>
            <a:r>
              <a:rPr lang="en-US" altLang="en-US" sz="2200" dirty="0">
                <a:solidFill>
                  <a:srgbClr val="00B050"/>
                </a:solidFill>
              </a:rPr>
              <a:t>, </a:t>
            </a:r>
            <a:r>
              <a:rPr lang="en-US" altLang="en-US" sz="2200" dirty="0" err="1">
                <a:solidFill>
                  <a:srgbClr val="00B050"/>
                </a:solidFill>
              </a:rPr>
              <a:t>bảo</a:t>
            </a:r>
            <a:r>
              <a:rPr lang="en-US" altLang="en-US" sz="2200" dirty="0">
                <a:solidFill>
                  <a:srgbClr val="00B050"/>
                </a:solidFill>
              </a:rPr>
              <a:t> </a:t>
            </a:r>
            <a:r>
              <a:rPr lang="en-US" altLang="en-US" sz="2200" dirty="0" err="1">
                <a:solidFill>
                  <a:srgbClr val="00B050"/>
                </a:solidFill>
              </a:rPr>
              <a:t>vệ</a:t>
            </a:r>
            <a:r>
              <a:rPr lang="en-US" altLang="en-US" sz="2200" dirty="0">
                <a:solidFill>
                  <a:srgbClr val="00B050"/>
                </a:solidFill>
              </a:rPr>
              <a:t> </a:t>
            </a:r>
            <a:r>
              <a:rPr lang="en-US" altLang="en-US" sz="2200" dirty="0" err="1">
                <a:solidFill>
                  <a:srgbClr val="00B050"/>
                </a:solidFill>
              </a:rPr>
              <a:t>học</a:t>
            </a:r>
            <a:r>
              <a:rPr lang="en-US" altLang="en-US" sz="2200" dirty="0">
                <a:solidFill>
                  <a:srgbClr val="00B050"/>
                </a:solidFill>
              </a:rPr>
              <a:t> </a:t>
            </a:r>
            <a:r>
              <a:rPr lang="en-US" altLang="en-US" sz="2200" dirty="0" err="1">
                <a:solidFill>
                  <a:srgbClr val="00B050"/>
                </a:solidFill>
              </a:rPr>
              <a:t>thuyết</a:t>
            </a:r>
            <a:r>
              <a:rPr lang="en-US" altLang="en-US" sz="2200" dirty="0">
                <a:solidFill>
                  <a:srgbClr val="00B050"/>
                </a:solidFill>
              </a:rPr>
              <a:t> </a:t>
            </a:r>
            <a:r>
              <a:rPr lang="en-US" altLang="en-US" sz="2200" dirty="0" err="1">
                <a:solidFill>
                  <a:srgbClr val="00B050"/>
                </a:solidFill>
              </a:rPr>
              <a:t>hình</a:t>
            </a:r>
            <a:r>
              <a:rPr lang="en-US" altLang="en-US" sz="2200" dirty="0">
                <a:solidFill>
                  <a:srgbClr val="00B050"/>
                </a:solidFill>
              </a:rPr>
              <a:t> </a:t>
            </a:r>
            <a:r>
              <a:rPr lang="en-US" altLang="en-US" sz="2200" dirty="0" err="1">
                <a:solidFill>
                  <a:srgbClr val="00B050"/>
                </a:solidFill>
              </a:rPr>
              <a:t>thái</a:t>
            </a:r>
            <a:r>
              <a:rPr lang="en-US" altLang="en-US" sz="2200" dirty="0">
                <a:solidFill>
                  <a:srgbClr val="00B050"/>
                </a:solidFill>
              </a:rPr>
              <a:t> KT-XH</a:t>
            </a:r>
          </a:p>
        </p:txBody>
      </p:sp>
      <p:cxnSp>
        <p:nvCxnSpPr>
          <p:cNvPr id="6" name="Straight Arrow Connector 5">
            <a:extLst>
              <a:ext uri="{FF2B5EF4-FFF2-40B4-BE49-F238E27FC236}">
                <a16:creationId xmlns:a16="http://schemas.microsoft.com/office/drawing/2014/main" id="{A78B6BE9-CC9B-B2E7-CF18-629E1A1FBCE8}"/>
              </a:ext>
            </a:extLst>
          </p:cNvPr>
          <p:cNvCxnSpPr>
            <a:cxnSpLocks/>
          </p:cNvCxnSpPr>
          <p:nvPr/>
        </p:nvCxnSpPr>
        <p:spPr>
          <a:xfrm flipV="1">
            <a:off x="815009" y="2409825"/>
            <a:ext cx="10703248" cy="122238"/>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5924DE1-B83D-5F0E-FF90-0B3D52136EA8}"/>
              </a:ext>
            </a:extLst>
          </p:cNvPr>
          <p:cNvSpPr/>
          <p:nvPr/>
        </p:nvSpPr>
        <p:spPr>
          <a:xfrm>
            <a:off x="887261" y="1495425"/>
            <a:ext cx="3519002" cy="9032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just">
              <a:defRPr/>
            </a:pPr>
            <a:r>
              <a:rPr lang="nl-NL" sz="2200" dirty="0">
                <a:solidFill>
                  <a:schemeClr val="accent5">
                    <a:lumMod val="75000"/>
                  </a:schemeClr>
                </a:solidFill>
                <a:latin typeface="UTM Alexander" panose="02040603050506020204" pitchFamily="18" charset="0"/>
              </a:rPr>
              <a:t>Bảo vệ và phát triển triết học Mác nhằm thành lập Đảng mácxít (CM lần 1)</a:t>
            </a:r>
          </a:p>
        </p:txBody>
      </p:sp>
      <p:cxnSp>
        <p:nvCxnSpPr>
          <p:cNvPr id="12" name="Straight Arrow Connector 11">
            <a:extLst>
              <a:ext uri="{FF2B5EF4-FFF2-40B4-BE49-F238E27FC236}">
                <a16:creationId xmlns:a16="http://schemas.microsoft.com/office/drawing/2014/main" id="{084FE447-A5D1-FF6D-5D8F-D6E5DB62FD44}"/>
              </a:ext>
            </a:extLst>
          </p:cNvPr>
          <p:cNvCxnSpPr/>
          <p:nvPr/>
        </p:nvCxnSpPr>
        <p:spPr>
          <a:xfrm>
            <a:off x="4645025" y="1724026"/>
            <a:ext cx="0" cy="363696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006DC14-FE43-55F9-2ABD-CE9FFCA36CCC}"/>
              </a:ext>
            </a:extLst>
          </p:cNvPr>
          <p:cNvSpPr/>
          <p:nvPr/>
        </p:nvSpPr>
        <p:spPr>
          <a:xfrm>
            <a:off x="2830512" y="977900"/>
            <a:ext cx="2382639" cy="4762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just">
              <a:defRPr/>
            </a:pPr>
            <a:r>
              <a:rPr lang="nl-NL" sz="2400" dirty="0">
                <a:solidFill>
                  <a:srgbClr val="FF0000"/>
                </a:solidFill>
                <a:latin typeface="UTM Alexander" panose="02040603050506020204" pitchFamily="18" charset="0"/>
              </a:rPr>
              <a:t>1893-1907</a:t>
            </a:r>
          </a:p>
        </p:txBody>
      </p:sp>
      <p:sp>
        <p:nvSpPr>
          <p:cNvPr id="19" name="Rectangle 18">
            <a:extLst>
              <a:ext uri="{FF2B5EF4-FFF2-40B4-BE49-F238E27FC236}">
                <a16:creationId xmlns:a16="http://schemas.microsoft.com/office/drawing/2014/main" id="{5CA32BD1-C193-741F-143B-AB4F17B1D4C1}"/>
              </a:ext>
            </a:extLst>
          </p:cNvPr>
          <p:cNvSpPr/>
          <p:nvPr/>
        </p:nvSpPr>
        <p:spPr>
          <a:xfrm>
            <a:off x="5732462" y="1017589"/>
            <a:ext cx="2205359" cy="477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just">
              <a:defRPr/>
            </a:pPr>
            <a:r>
              <a:rPr lang="nl-NL" sz="2400" dirty="0">
                <a:solidFill>
                  <a:srgbClr val="FF0000"/>
                </a:solidFill>
                <a:latin typeface="UTM Alexander" panose="02040603050506020204" pitchFamily="18" charset="0"/>
              </a:rPr>
              <a:t>1907-1917</a:t>
            </a:r>
          </a:p>
        </p:txBody>
      </p:sp>
      <p:cxnSp>
        <p:nvCxnSpPr>
          <p:cNvPr id="24" name="Straight Arrow Connector 23">
            <a:extLst>
              <a:ext uri="{FF2B5EF4-FFF2-40B4-BE49-F238E27FC236}">
                <a16:creationId xmlns:a16="http://schemas.microsoft.com/office/drawing/2014/main" id="{F998924D-004A-75DD-D86C-E3976965435E}"/>
              </a:ext>
            </a:extLst>
          </p:cNvPr>
          <p:cNvCxnSpPr/>
          <p:nvPr/>
        </p:nvCxnSpPr>
        <p:spPr>
          <a:xfrm>
            <a:off x="8103566" y="1709738"/>
            <a:ext cx="0" cy="422751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BA6EFC69-E2DD-A55B-3375-0101E2097A80}"/>
              </a:ext>
            </a:extLst>
          </p:cNvPr>
          <p:cNvSpPr txBox="1">
            <a:spLocks/>
          </p:cNvSpPr>
          <p:nvPr/>
        </p:nvSpPr>
        <p:spPr bwMode="auto">
          <a:xfrm>
            <a:off x="4851918" y="1595231"/>
            <a:ext cx="302971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just" eaLnBrk="1" hangingPunct="1">
              <a:lnSpc>
                <a:spcPct val="80000"/>
              </a:lnSpc>
              <a:buFont typeface="Arial" panose="020B0604020202020204" pitchFamily="34" charset="0"/>
              <a:buNone/>
            </a:pPr>
            <a:r>
              <a:rPr lang="en-US" altLang="en-US" sz="2200" dirty="0" err="1"/>
              <a:t>Phát</a:t>
            </a:r>
            <a:r>
              <a:rPr lang="en-US" altLang="en-US" sz="2200" dirty="0"/>
              <a:t> </a:t>
            </a:r>
            <a:r>
              <a:rPr lang="en-US" altLang="en-US" sz="2200" dirty="0" err="1"/>
              <a:t>triển</a:t>
            </a:r>
            <a:r>
              <a:rPr lang="en-US" altLang="en-US" sz="2200" dirty="0"/>
              <a:t> </a:t>
            </a:r>
            <a:r>
              <a:rPr lang="en-US" altLang="en-US" sz="2200" dirty="0" err="1"/>
              <a:t>toàn</a:t>
            </a:r>
            <a:r>
              <a:rPr lang="en-US" altLang="en-US" sz="2200" dirty="0"/>
              <a:t> </a:t>
            </a:r>
            <a:r>
              <a:rPr lang="en-US" altLang="en-US" sz="2200" dirty="0" err="1"/>
              <a:t>diện</a:t>
            </a:r>
            <a:r>
              <a:rPr lang="en-US" altLang="en-US" sz="2200" dirty="0"/>
              <a:t> TH </a:t>
            </a:r>
            <a:r>
              <a:rPr lang="en-US" altLang="en-US" sz="2200" dirty="0" err="1"/>
              <a:t>Mác</a:t>
            </a:r>
            <a:r>
              <a:rPr lang="en-US" altLang="en-US" sz="2200" dirty="0"/>
              <a:t>, </a:t>
            </a:r>
            <a:r>
              <a:rPr lang="en-US" altLang="en-US" sz="2200" dirty="0" err="1"/>
              <a:t>chuẩn</a:t>
            </a:r>
            <a:r>
              <a:rPr lang="en-US" altLang="en-US" sz="2200" dirty="0"/>
              <a:t> </a:t>
            </a:r>
            <a:r>
              <a:rPr lang="en-US" altLang="en-US" sz="2200" dirty="0" err="1"/>
              <a:t>bị</a:t>
            </a:r>
            <a:r>
              <a:rPr lang="en-US" altLang="en-US" sz="2200" dirty="0"/>
              <a:t> CM XHCN</a:t>
            </a:r>
          </a:p>
          <a:p>
            <a:pPr algn="just" eaLnBrk="1" hangingPunct="1">
              <a:lnSpc>
                <a:spcPct val="80000"/>
              </a:lnSpc>
              <a:buFont typeface="Arial" panose="020B0604020202020204" pitchFamily="34" charset="0"/>
              <a:buNone/>
            </a:pPr>
            <a:endParaRPr lang="en-US" altLang="en-US" sz="2200" dirty="0"/>
          </a:p>
        </p:txBody>
      </p:sp>
      <p:sp>
        <p:nvSpPr>
          <p:cNvPr id="26" name="Content Placeholder 2">
            <a:extLst>
              <a:ext uri="{FF2B5EF4-FFF2-40B4-BE49-F238E27FC236}">
                <a16:creationId xmlns:a16="http://schemas.microsoft.com/office/drawing/2014/main" id="{21874B1F-BC43-1919-9DA7-76F0EEE5364B}"/>
              </a:ext>
            </a:extLst>
          </p:cNvPr>
          <p:cNvSpPr txBox="1">
            <a:spLocks noChangeArrowheads="1"/>
          </p:cNvSpPr>
          <p:nvPr/>
        </p:nvSpPr>
        <p:spPr bwMode="auto">
          <a:xfrm>
            <a:off x="4704655" y="2604675"/>
            <a:ext cx="3355905"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just" eaLnBrk="1" hangingPunct="1">
              <a:buFont typeface="Arial" panose="020B0604020202020204" pitchFamily="34" charset="0"/>
              <a:buNone/>
            </a:pPr>
            <a:r>
              <a:rPr lang="en-US" altLang="en-US" sz="2000" dirty="0"/>
              <a:t>CNDV </a:t>
            </a:r>
            <a:r>
              <a:rPr lang="en-US" altLang="en-US" sz="2000" dirty="0" err="1"/>
              <a:t>và</a:t>
            </a:r>
            <a:r>
              <a:rPr lang="en-US" altLang="en-US" sz="2000" dirty="0"/>
              <a:t> </a:t>
            </a:r>
            <a:r>
              <a:rPr lang="en-US" altLang="en-US" sz="2000" dirty="0" err="1"/>
              <a:t>chủ</a:t>
            </a:r>
            <a:r>
              <a:rPr lang="en-US" altLang="en-US" sz="2000" dirty="0"/>
              <a:t> </a:t>
            </a:r>
            <a:r>
              <a:rPr lang="en-US" altLang="en-US" sz="2000" dirty="0" err="1"/>
              <a:t>nghĩa</a:t>
            </a:r>
            <a:r>
              <a:rPr lang="en-US" altLang="en-US" sz="2000" dirty="0"/>
              <a:t> </a:t>
            </a:r>
            <a:r>
              <a:rPr lang="en-US" altLang="en-US" sz="2000" dirty="0" err="1"/>
              <a:t>kinh</a:t>
            </a:r>
            <a:r>
              <a:rPr lang="en-US" altLang="en-US" sz="2000" dirty="0"/>
              <a:t> </a:t>
            </a:r>
            <a:r>
              <a:rPr lang="en-US" altLang="en-US" sz="2000" dirty="0" err="1"/>
              <a:t>nghiệm</a:t>
            </a:r>
            <a:r>
              <a:rPr lang="en-US" altLang="en-US" sz="2000" dirty="0"/>
              <a:t> </a:t>
            </a:r>
            <a:r>
              <a:rPr lang="en-US" altLang="en-US" sz="2000" dirty="0" err="1"/>
              <a:t>phê</a:t>
            </a:r>
            <a:r>
              <a:rPr lang="en-US" altLang="en-US" sz="2000" dirty="0"/>
              <a:t> </a:t>
            </a:r>
            <a:r>
              <a:rPr lang="en-US" altLang="en-US" sz="2000" dirty="0" err="1"/>
              <a:t>phán</a:t>
            </a:r>
            <a:r>
              <a:rPr lang="en-US" altLang="en-US" sz="2000" dirty="0"/>
              <a:t> (1908)</a:t>
            </a:r>
          </a:p>
          <a:p>
            <a:pPr algn="just" eaLnBrk="1" hangingPunct="1">
              <a:buFont typeface="Arial" panose="020B0604020202020204" pitchFamily="34" charset="0"/>
              <a:buNone/>
            </a:pPr>
            <a:r>
              <a:rPr lang="en-US" altLang="en-US" sz="2000" dirty="0" err="1"/>
              <a:t>Bút</a:t>
            </a:r>
            <a:r>
              <a:rPr lang="en-US" altLang="en-US" sz="2000" dirty="0"/>
              <a:t> </a:t>
            </a:r>
            <a:r>
              <a:rPr lang="en-US" altLang="en-US" sz="2000" dirty="0" err="1"/>
              <a:t>ký</a:t>
            </a:r>
            <a:r>
              <a:rPr lang="en-US" altLang="en-US" sz="2000" dirty="0"/>
              <a:t> </a:t>
            </a:r>
            <a:r>
              <a:rPr lang="en-US" altLang="en-US" sz="2000" dirty="0" err="1"/>
              <a:t>triết</a:t>
            </a:r>
            <a:r>
              <a:rPr lang="en-US" altLang="en-US" sz="2000" dirty="0"/>
              <a:t> </a:t>
            </a:r>
            <a:r>
              <a:rPr lang="en-US" altLang="en-US" sz="2000" dirty="0" err="1"/>
              <a:t>học</a:t>
            </a:r>
            <a:r>
              <a:rPr lang="en-US" altLang="en-US" sz="2000" dirty="0"/>
              <a:t> (1914-1916)</a:t>
            </a:r>
          </a:p>
          <a:p>
            <a:pPr algn="just" eaLnBrk="1" hangingPunct="1">
              <a:buFont typeface="Arial" panose="020B0604020202020204" pitchFamily="34" charset="0"/>
              <a:buNone/>
            </a:pPr>
            <a:r>
              <a:rPr lang="en-US" altLang="en-US" sz="2000" dirty="0"/>
              <a:t>CNĐQ </a:t>
            </a:r>
            <a:r>
              <a:rPr lang="en-US" altLang="en-US" sz="2000" dirty="0" err="1"/>
              <a:t>giai</a:t>
            </a:r>
            <a:r>
              <a:rPr lang="en-US" altLang="en-US" sz="2000" dirty="0"/>
              <a:t> </a:t>
            </a:r>
            <a:r>
              <a:rPr lang="en-US" altLang="en-US" sz="2000" dirty="0" err="1"/>
              <a:t>đoạn</a:t>
            </a:r>
            <a:r>
              <a:rPr lang="en-US" altLang="en-US" sz="2000" dirty="0"/>
              <a:t> </a:t>
            </a:r>
            <a:r>
              <a:rPr lang="en-US" altLang="en-US" sz="2000" dirty="0" err="1"/>
              <a:t>tột</a:t>
            </a:r>
            <a:r>
              <a:rPr lang="en-US" altLang="en-US" sz="2000" dirty="0"/>
              <a:t> </a:t>
            </a:r>
            <a:r>
              <a:rPr lang="en-US" altLang="en-US" sz="2000" dirty="0" err="1"/>
              <a:t>cùng</a:t>
            </a:r>
            <a:r>
              <a:rPr lang="en-US" altLang="en-US" sz="2000" dirty="0"/>
              <a:t> </a:t>
            </a:r>
            <a:r>
              <a:rPr lang="en-US" altLang="en-US" sz="2000" dirty="0" err="1"/>
              <a:t>của</a:t>
            </a:r>
            <a:r>
              <a:rPr lang="en-US" altLang="en-US" sz="2000" dirty="0"/>
              <a:t> CNTB (1913)</a:t>
            </a:r>
          </a:p>
          <a:p>
            <a:pPr algn="just" eaLnBrk="1" hangingPunct="1">
              <a:buFont typeface="Arial" panose="020B0604020202020204" pitchFamily="34" charset="0"/>
              <a:buNone/>
            </a:pPr>
            <a:r>
              <a:rPr lang="en-US" altLang="en-US" sz="2000" dirty="0" err="1"/>
              <a:t>Nhà</a:t>
            </a:r>
            <a:r>
              <a:rPr lang="en-US" altLang="en-US" sz="2000" dirty="0"/>
              <a:t> </a:t>
            </a:r>
            <a:r>
              <a:rPr lang="en-US" altLang="en-US" sz="2000" dirty="0" err="1"/>
              <a:t>nước</a:t>
            </a:r>
            <a:r>
              <a:rPr lang="en-US" altLang="en-US" sz="2000" dirty="0"/>
              <a:t> </a:t>
            </a:r>
            <a:r>
              <a:rPr lang="en-US" altLang="en-US" sz="2000" dirty="0" err="1"/>
              <a:t>và</a:t>
            </a:r>
            <a:r>
              <a:rPr lang="en-US" altLang="en-US" sz="2000" dirty="0"/>
              <a:t> </a:t>
            </a:r>
            <a:r>
              <a:rPr lang="en-US" altLang="en-US" sz="2000" dirty="0" err="1"/>
              <a:t>cách</a:t>
            </a:r>
            <a:r>
              <a:rPr lang="en-US" altLang="en-US" sz="2000" dirty="0"/>
              <a:t> </a:t>
            </a:r>
            <a:r>
              <a:rPr lang="en-US" altLang="en-US" sz="2000" dirty="0" err="1"/>
              <a:t>mạng</a:t>
            </a:r>
            <a:r>
              <a:rPr lang="en-US" altLang="en-US" sz="2000" dirty="0"/>
              <a:t> (1917)</a:t>
            </a:r>
          </a:p>
          <a:p>
            <a:pPr algn="just" eaLnBrk="1" hangingPunct="1">
              <a:buFont typeface="Arial" panose="020B0604020202020204" pitchFamily="34" charset="0"/>
              <a:buNone/>
            </a:pPr>
            <a:r>
              <a:rPr lang="en-US" altLang="en-US" sz="2000" dirty="0" err="1">
                <a:solidFill>
                  <a:srgbClr val="00B050"/>
                </a:solidFill>
              </a:rPr>
              <a:t>Bảo</a:t>
            </a:r>
            <a:r>
              <a:rPr lang="en-US" altLang="en-US" sz="2000" dirty="0">
                <a:solidFill>
                  <a:srgbClr val="00B050"/>
                </a:solidFill>
              </a:rPr>
              <a:t> </a:t>
            </a:r>
            <a:r>
              <a:rPr lang="en-US" altLang="en-US" sz="2000" dirty="0" err="1">
                <a:solidFill>
                  <a:srgbClr val="00B050"/>
                </a:solidFill>
              </a:rPr>
              <a:t>vệ</a:t>
            </a:r>
            <a:r>
              <a:rPr lang="en-US" altLang="en-US" sz="2000" dirty="0">
                <a:solidFill>
                  <a:srgbClr val="00B050"/>
                </a:solidFill>
              </a:rPr>
              <a:t> </a:t>
            </a:r>
            <a:r>
              <a:rPr lang="en-US" altLang="en-US" sz="2000" dirty="0" err="1">
                <a:solidFill>
                  <a:srgbClr val="00B050"/>
                </a:solidFill>
              </a:rPr>
              <a:t>và</a:t>
            </a:r>
            <a:r>
              <a:rPr lang="en-US" altLang="en-US" sz="2000" dirty="0">
                <a:solidFill>
                  <a:srgbClr val="00B050"/>
                </a:solidFill>
              </a:rPr>
              <a:t> </a:t>
            </a:r>
            <a:r>
              <a:rPr lang="en-US" altLang="en-US" sz="2000" dirty="0" err="1">
                <a:solidFill>
                  <a:srgbClr val="00B050"/>
                </a:solidFill>
              </a:rPr>
              <a:t>phát</a:t>
            </a:r>
            <a:r>
              <a:rPr lang="en-US" altLang="en-US" sz="2000" dirty="0">
                <a:solidFill>
                  <a:srgbClr val="00B050"/>
                </a:solidFill>
              </a:rPr>
              <a:t> </a:t>
            </a:r>
            <a:r>
              <a:rPr lang="en-US" altLang="en-US" sz="2000" dirty="0" err="1">
                <a:solidFill>
                  <a:srgbClr val="00B050"/>
                </a:solidFill>
              </a:rPr>
              <a:t>triển</a:t>
            </a:r>
            <a:r>
              <a:rPr lang="en-US" altLang="en-US" sz="2000" dirty="0">
                <a:solidFill>
                  <a:srgbClr val="00B050"/>
                </a:solidFill>
              </a:rPr>
              <a:t> </a:t>
            </a:r>
            <a:r>
              <a:rPr lang="en-US" altLang="en-US" sz="2000" dirty="0" err="1">
                <a:solidFill>
                  <a:srgbClr val="00B050"/>
                </a:solidFill>
              </a:rPr>
              <a:t>quan</a:t>
            </a:r>
            <a:r>
              <a:rPr lang="en-US" altLang="en-US" sz="2000" dirty="0">
                <a:solidFill>
                  <a:srgbClr val="00B050"/>
                </a:solidFill>
              </a:rPr>
              <a:t> </a:t>
            </a:r>
            <a:r>
              <a:rPr lang="en-US" altLang="en-US" sz="2000" dirty="0" err="1">
                <a:solidFill>
                  <a:srgbClr val="00B050"/>
                </a:solidFill>
              </a:rPr>
              <a:t>điểm</a:t>
            </a:r>
            <a:r>
              <a:rPr lang="en-US" altLang="en-US" sz="2000" dirty="0">
                <a:solidFill>
                  <a:srgbClr val="00B050"/>
                </a:solidFill>
              </a:rPr>
              <a:t> DVBC </a:t>
            </a:r>
            <a:r>
              <a:rPr lang="en-US" altLang="en-US" sz="2000" dirty="0" err="1">
                <a:solidFill>
                  <a:srgbClr val="00B050"/>
                </a:solidFill>
              </a:rPr>
              <a:t>và</a:t>
            </a:r>
            <a:r>
              <a:rPr lang="en-US" altLang="en-US" sz="2000" dirty="0">
                <a:solidFill>
                  <a:srgbClr val="00B050"/>
                </a:solidFill>
              </a:rPr>
              <a:t> DVLS </a:t>
            </a:r>
            <a:r>
              <a:rPr lang="en-US" altLang="en-US" sz="2000" dirty="0" err="1">
                <a:solidFill>
                  <a:srgbClr val="00B050"/>
                </a:solidFill>
              </a:rPr>
              <a:t>của</a:t>
            </a:r>
            <a:r>
              <a:rPr lang="en-US" altLang="en-US" sz="2000" dirty="0">
                <a:solidFill>
                  <a:srgbClr val="00B050"/>
                </a:solidFill>
              </a:rPr>
              <a:t> </a:t>
            </a:r>
            <a:r>
              <a:rPr lang="en-US" altLang="en-US" sz="2000" dirty="0" err="1">
                <a:solidFill>
                  <a:srgbClr val="00B050"/>
                </a:solidFill>
              </a:rPr>
              <a:t>triết</a:t>
            </a:r>
            <a:r>
              <a:rPr lang="en-US" altLang="en-US" sz="2000" dirty="0">
                <a:solidFill>
                  <a:srgbClr val="00B050"/>
                </a:solidFill>
              </a:rPr>
              <a:t> </a:t>
            </a:r>
            <a:r>
              <a:rPr lang="en-US" altLang="en-US" sz="2000" dirty="0" err="1">
                <a:solidFill>
                  <a:srgbClr val="00B050"/>
                </a:solidFill>
              </a:rPr>
              <a:t>học</a:t>
            </a:r>
            <a:r>
              <a:rPr lang="en-US" altLang="en-US" sz="2000" dirty="0">
                <a:solidFill>
                  <a:srgbClr val="00B050"/>
                </a:solidFill>
              </a:rPr>
              <a:t> </a:t>
            </a:r>
            <a:r>
              <a:rPr lang="en-US" altLang="en-US" sz="2000" dirty="0" err="1">
                <a:solidFill>
                  <a:srgbClr val="00B050"/>
                </a:solidFill>
              </a:rPr>
              <a:t>Mác</a:t>
            </a:r>
            <a:endParaRPr lang="en-US" altLang="en-US" sz="2000" dirty="0">
              <a:solidFill>
                <a:srgbClr val="00B050"/>
              </a:solidFill>
            </a:endParaRPr>
          </a:p>
        </p:txBody>
      </p:sp>
      <p:sp>
        <p:nvSpPr>
          <p:cNvPr id="29" name="Rectangle 28">
            <a:extLst>
              <a:ext uri="{FF2B5EF4-FFF2-40B4-BE49-F238E27FC236}">
                <a16:creationId xmlns:a16="http://schemas.microsoft.com/office/drawing/2014/main" id="{366347AB-5C3B-F7B5-A433-441EF3C6B8F3}"/>
              </a:ext>
            </a:extLst>
          </p:cNvPr>
          <p:cNvSpPr/>
          <p:nvPr/>
        </p:nvSpPr>
        <p:spPr>
          <a:xfrm>
            <a:off x="8462963" y="1020764"/>
            <a:ext cx="2198268" cy="477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just">
              <a:defRPr/>
            </a:pPr>
            <a:r>
              <a:rPr lang="nl-NL" sz="2400" dirty="0">
                <a:solidFill>
                  <a:srgbClr val="FF0000"/>
                </a:solidFill>
                <a:latin typeface="UTM Alexander" panose="02040603050506020204" pitchFamily="18" charset="0"/>
              </a:rPr>
              <a:t>1917-1924</a:t>
            </a:r>
          </a:p>
        </p:txBody>
      </p:sp>
      <p:sp>
        <p:nvSpPr>
          <p:cNvPr id="30" name="Content Placeholder 2">
            <a:extLst>
              <a:ext uri="{FF2B5EF4-FFF2-40B4-BE49-F238E27FC236}">
                <a16:creationId xmlns:a16="http://schemas.microsoft.com/office/drawing/2014/main" id="{8802DE41-312A-914B-7252-5EB93DEF482A}"/>
              </a:ext>
            </a:extLst>
          </p:cNvPr>
          <p:cNvSpPr txBox="1">
            <a:spLocks/>
          </p:cNvSpPr>
          <p:nvPr/>
        </p:nvSpPr>
        <p:spPr bwMode="auto">
          <a:xfrm>
            <a:off x="8031791" y="1422813"/>
            <a:ext cx="324067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just" eaLnBrk="1" hangingPunct="1">
              <a:lnSpc>
                <a:spcPct val="80000"/>
              </a:lnSpc>
              <a:buFont typeface="Arial" panose="020B0604020202020204" pitchFamily="34" charset="0"/>
              <a:buNone/>
            </a:pPr>
            <a:r>
              <a:rPr lang="en-US" altLang="en-US" sz="2200" dirty="0" err="1"/>
              <a:t>Bổ</a:t>
            </a:r>
            <a:r>
              <a:rPr lang="en-US" altLang="en-US" sz="2200" dirty="0"/>
              <a:t> sung TH </a:t>
            </a:r>
            <a:r>
              <a:rPr lang="en-US" altLang="en-US" sz="2200" dirty="0" err="1"/>
              <a:t>Mác</a:t>
            </a:r>
            <a:r>
              <a:rPr lang="en-US" altLang="en-US" sz="2200" dirty="0"/>
              <a:t> qua </a:t>
            </a:r>
            <a:r>
              <a:rPr lang="en-US" altLang="en-US" sz="2200" dirty="0" err="1"/>
              <a:t>tổng</a:t>
            </a:r>
            <a:r>
              <a:rPr lang="en-US" altLang="en-US" sz="2200" dirty="0"/>
              <a:t> </a:t>
            </a:r>
            <a:r>
              <a:rPr lang="en-US" altLang="en-US" sz="2200" dirty="0" err="1"/>
              <a:t>kết</a:t>
            </a:r>
            <a:r>
              <a:rPr lang="en-US" altLang="en-US" sz="2200" dirty="0"/>
              <a:t> </a:t>
            </a:r>
            <a:r>
              <a:rPr lang="en-US" altLang="en-US" sz="2200" dirty="0" err="1"/>
              <a:t>kinh</a:t>
            </a:r>
            <a:r>
              <a:rPr lang="en-US" altLang="en-US" sz="2200" dirty="0"/>
              <a:t> </a:t>
            </a:r>
            <a:r>
              <a:rPr lang="en-US" altLang="en-US" sz="2200" dirty="0" err="1"/>
              <a:t>nghiệm</a:t>
            </a:r>
            <a:r>
              <a:rPr lang="en-US" altLang="en-US" sz="2200" dirty="0"/>
              <a:t> </a:t>
            </a:r>
            <a:r>
              <a:rPr lang="en-US" altLang="en-US" sz="2200" dirty="0" err="1"/>
              <a:t>xây</a:t>
            </a:r>
            <a:r>
              <a:rPr lang="en-US" altLang="en-US" sz="2200" dirty="0"/>
              <a:t> </a:t>
            </a:r>
            <a:r>
              <a:rPr lang="en-US" altLang="en-US" sz="2200" dirty="0" err="1"/>
              <a:t>dựng</a:t>
            </a:r>
            <a:r>
              <a:rPr lang="en-US" altLang="en-US" sz="2200" dirty="0"/>
              <a:t> CNXH</a:t>
            </a:r>
          </a:p>
          <a:p>
            <a:pPr algn="just" eaLnBrk="1" hangingPunct="1">
              <a:lnSpc>
                <a:spcPct val="80000"/>
              </a:lnSpc>
              <a:buFont typeface="Arial" panose="020B0604020202020204" pitchFamily="34" charset="0"/>
              <a:buNone/>
            </a:pPr>
            <a:endParaRPr lang="en-US" altLang="en-US" sz="2200" dirty="0"/>
          </a:p>
        </p:txBody>
      </p:sp>
      <p:sp>
        <p:nvSpPr>
          <p:cNvPr id="31" name="Content Placeholder 2">
            <a:extLst>
              <a:ext uri="{FF2B5EF4-FFF2-40B4-BE49-F238E27FC236}">
                <a16:creationId xmlns:a16="http://schemas.microsoft.com/office/drawing/2014/main" id="{0D077732-98B3-50A6-2168-1B0E03E01517}"/>
              </a:ext>
            </a:extLst>
          </p:cNvPr>
          <p:cNvSpPr txBox="1">
            <a:spLocks noChangeArrowheads="1"/>
          </p:cNvSpPr>
          <p:nvPr/>
        </p:nvSpPr>
        <p:spPr bwMode="auto">
          <a:xfrm>
            <a:off x="8088521" y="2454276"/>
            <a:ext cx="3355904"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just" eaLnBrk="1" hangingPunct="1">
              <a:buFont typeface="Arial" panose="020B0604020202020204" pitchFamily="34" charset="0"/>
              <a:buNone/>
            </a:pPr>
            <a:r>
              <a:rPr lang="en-US" altLang="en-US" sz="2000" dirty="0" err="1"/>
              <a:t>Những</a:t>
            </a:r>
            <a:r>
              <a:rPr lang="en-US" altLang="en-US" sz="2000" dirty="0"/>
              <a:t> </a:t>
            </a:r>
            <a:r>
              <a:rPr lang="en-US" altLang="en-US" sz="2000" dirty="0" err="1"/>
              <a:t>nhiệm</a:t>
            </a:r>
            <a:r>
              <a:rPr lang="en-US" altLang="en-US" sz="2000" dirty="0"/>
              <a:t> </a:t>
            </a:r>
            <a:r>
              <a:rPr lang="en-US" altLang="en-US" sz="2000" dirty="0" err="1"/>
              <a:t>vụ</a:t>
            </a:r>
            <a:r>
              <a:rPr lang="en-US" altLang="en-US" sz="2000" dirty="0"/>
              <a:t> </a:t>
            </a:r>
            <a:r>
              <a:rPr lang="en-US" altLang="en-US" sz="2000" dirty="0" err="1"/>
              <a:t>trước</a:t>
            </a:r>
            <a:r>
              <a:rPr lang="en-US" altLang="en-US" sz="2000" dirty="0"/>
              <a:t> </a:t>
            </a:r>
            <a:r>
              <a:rPr lang="en-US" altLang="en-US" sz="2000" dirty="0" err="1"/>
              <a:t>mắt</a:t>
            </a:r>
            <a:r>
              <a:rPr lang="en-US" altLang="en-US" sz="2000" dirty="0"/>
              <a:t> </a:t>
            </a:r>
            <a:r>
              <a:rPr lang="en-US" altLang="en-US" sz="2000" dirty="0" err="1"/>
              <a:t>của</a:t>
            </a:r>
            <a:r>
              <a:rPr lang="en-US" altLang="en-US" sz="2000" dirty="0"/>
              <a:t> CQXV (1918)</a:t>
            </a:r>
          </a:p>
          <a:p>
            <a:pPr algn="just" eaLnBrk="1" hangingPunct="1">
              <a:buFont typeface="Arial" panose="020B0604020202020204" pitchFamily="34" charset="0"/>
              <a:buNone/>
            </a:pPr>
            <a:r>
              <a:rPr lang="en-US" altLang="en-US" sz="2000" dirty="0"/>
              <a:t>CMVS </a:t>
            </a:r>
            <a:r>
              <a:rPr lang="en-US" altLang="en-US" sz="2000" dirty="0" err="1"/>
              <a:t>và</a:t>
            </a:r>
            <a:r>
              <a:rPr lang="en-US" altLang="en-US" sz="2000" dirty="0"/>
              <a:t> </a:t>
            </a:r>
            <a:r>
              <a:rPr lang="en-US" altLang="en-US" sz="2000" dirty="0" err="1"/>
              <a:t>tên</a:t>
            </a:r>
            <a:r>
              <a:rPr lang="en-US" altLang="en-US" sz="2000" dirty="0"/>
              <a:t> </a:t>
            </a:r>
            <a:r>
              <a:rPr lang="en-US" altLang="en-US" sz="2000" dirty="0" err="1"/>
              <a:t>phản</a:t>
            </a:r>
            <a:r>
              <a:rPr lang="en-US" altLang="en-US" sz="2000" dirty="0"/>
              <a:t> </a:t>
            </a:r>
            <a:r>
              <a:rPr lang="en-US" altLang="en-US" sz="2000" dirty="0" err="1"/>
              <a:t>bội</a:t>
            </a:r>
            <a:r>
              <a:rPr lang="en-US" altLang="en-US" sz="2000" dirty="0"/>
              <a:t> </a:t>
            </a:r>
            <a:r>
              <a:rPr lang="en-US" altLang="en-US" sz="2000" dirty="0" err="1"/>
              <a:t>Causky</a:t>
            </a:r>
            <a:r>
              <a:rPr lang="en-US" altLang="en-US" sz="2000" dirty="0"/>
              <a:t> (1918)</a:t>
            </a:r>
          </a:p>
          <a:p>
            <a:pPr algn="just" eaLnBrk="1" hangingPunct="1">
              <a:buFont typeface="Arial" panose="020B0604020202020204" pitchFamily="34" charset="0"/>
              <a:buNone/>
            </a:pPr>
            <a:r>
              <a:rPr lang="en-US" altLang="en-US" sz="2000" dirty="0" err="1"/>
              <a:t>Sáng</a:t>
            </a:r>
            <a:r>
              <a:rPr lang="en-US" altLang="en-US" sz="2000" dirty="0"/>
              <a:t> </a:t>
            </a:r>
            <a:r>
              <a:rPr lang="en-US" altLang="en-US" sz="2000" dirty="0" err="1"/>
              <a:t>kiến</a:t>
            </a:r>
            <a:r>
              <a:rPr lang="en-US" altLang="en-US" sz="2000" dirty="0"/>
              <a:t> </a:t>
            </a:r>
            <a:r>
              <a:rPr lang="en-US" altLang="en-US" sz="2000" dirty="0" err="1"/>
              <a:t>vĩ</a:t>
            </a:r>
            <a:r>
              <a:rPr lang="en-US" altLang="en-US" sz="2000" dirty="0"/>
              <a:t> </a:t>
            </a:r>
            <a:r>
              <a:rPr lang="en-US" altLang="en-US" sz="2000" dirty="0" err="1"/>
              <a:t>đại</a:t>
            </a:r>
            <a:r>
              <a:rPr lang="en-US" altLang="en-US" sz="2000" dirty="0"/>
              <a:t> (6/1919)</a:t>
            </a:r>
          </a:p>
          <a:p>
            <a:pPr algn="just" eaLnBrk="1" hangingPunct="1">
              <a:buFont typeface="Arial" panose="020B0604020202020204" pitchFamily="34" charset="0"/>
              <a:buNone/>
            </a:pPr>
            <a:r>
              <a:rPr lang="en-US" altLang="en-US" sz="2000" dirty="0" err="1"/>
              <a:t>Bệnh</a:t>
            </a:r>
            <a:r>
              <a:rPr lang="en-US" altLang="en-US" sz="2000" dirty="0"/>
              <a:t> </a:t>
            </a:r>
            <a:r>
              <a:rPr lang="en-US" altLang="en-US" sz="2000" dirty="0" err="1"/>
              <a:t>ấu</a:t>
            </a:r>
            <a:r>
              <a:rPr lang="en-US" altLang="en-US" sz="2000" dirty="0"/>
              <a:t> </a:t>
            </a:r>
            <a:r>
              <a:rPr lang="en-US" altLang="en-US" sz="2000" dirty="0" err="1"/>
              <a:t>trĩ</a:t>
            </a:r>
            <a:r>
              <a:rPr lang="en-US" altLang="en-US" sz="2000" dirty="0"/>
              <a:t> “</a:t>
            </a:r>
            <a:r>
              <a:rPr lang="en-US" altLang="en-US" sz="2000" dirty="0" err="1"/>
              <a:t>tả</a:t>
            </a:r>
            <a:r>
              <a:rPr lang="en-US" altLang="en-US" sz="2000" dirty="0"/>
              <a:t> </a:t>
            </a:r>
            <a:r>
              <a:rPr lang="en-US" altLang="en-US" sz="2000" dirty="0" err="1"/>
              <a:t>khuynh</a:t>
            </a:r>
            <a:r>
              <a:rPr lang="en-US" altLang="en-US" sz="2000" dirty="0"/>
              <a:t>” </a:t>
            </a:r>
            <a:r>
              <a:rPr lang="en-US" altLang="en-US" sz="2000" dirty="0" err="1"/>
              <a:t>trong</a:t>
            </a:r>
            <a:r>
              <a:rPr lang="en-US" altLang="en-US" sz="2000" dirty="0"/>
              <a:t> </a:t>
            </a:r>
            <a:r>
              <a:rPr lang="en-US" altLang="en-US" sz="2000" dirty="0" err="1"/>
              <a:t>phong</a:t>
            </a:r>
            <a:r>
              <a:rPr lang="en-US" altLang="en-US" sz="2000" dirty="0"/>
              <a:t> </a:t>
            </a:r>
            <a:r>
              <a:rPr lang="en-US" altLang="en-US" sz="2000" dirty="0" err="1"/>
              <a:t>trào</a:t>
            </a:r>
            <a:r>
              <a:rPr lang="en-US" altLang="en-US" sz="2000" dirty="0"/>
              <a:t> </a:t>
            </a:r>
            <a:r>
              <a:rPr lang="en-US" altLang="en-US" sz="2000" dirty="0" err="1"/>
              <a:t>cộng</a:t>
            </a:r>
            <a:r>
              <a:rPr lang="en-US" altLang="en-US" sz="2000" dirty="0"/>
              <a:t> </a:t>
            </a:r>
            <a:r>
              <a:rPr lang="en-US" altLang="en-US" sz="2000" dirty="0" err="1"/>
              <a:t>sản</a:t>
            </a:r>
            <a:r>
              <a:rPr lang="en-US" altLang="en-US" sz="2000" dirty="0"/>
              <a:t> (1918, 1920)</a:t>
            </a:r>
          </a:p>
          <a:p>
            <a:pPr algn="just" eaLnBrk="1" hangingPunct="1">
              <a:buFont typeface="Arial" panose="020B0604020202020204" pitchFamily="34" charset="0"/>
              <a:buNone/>
            </a:pPr>
            <a:r>
              <a:rPr lang="en-US" altLang="en-US" sz="2000" dirty="0" err="1"/>
              <a:t>Về</a:t>
            </a:r>
            <a:r>
              <a:rPr lang="en-US" altLang="en-US" sz="2000" dirty="0"/>
              <a:t> </a:t>
            </a:r>
            <a:r>
              <a:rPr lang="en-US" altLang="en-US" sz="2000" dirty="0" err="1"/>
              <a:t>tác</a:t>
            </a:r>
            <a:r>
              <a:rPr lang="en-US" altLang="en-US" sz="2000" dirty="0"/>
              <a:t> </a:t>
            </a:r>
            <a:r>
              <a:rPr lang="en-US" altLang="en-US" sz="2000" dirty="0" err="1"/>
              <a:t>dụng</a:t>
            </a:r>
            <a:r>
              <a:rPr lang="en-US" altLang="en-US" sz="2000" dirty="0"/>
              <a:t> </a:t>
            </a:r>
            <a:r>
              <a:rPr lang="en-US" altLang="en-US" sz="2000" dirty="0" err="1"/>
              <a:t>của</a:t>
            </a:r>
            <a:r>
              <a:rPr lang="en-US" altLang="en-US" sz="2000" dirty="0"/>
              <a:t> CNDV </a:t>
            </a:r>
            <a:r>
              <a:rPr lang="en-US" altLang="en-US" sz="2000" dirty="0" err="1"/>
              <a:t>chiến</a:t>
            </a:r>
            <a:r>
              <a:rPr lang="en-US" altLang="en-US" sz="2000" dirty="0"/>
              <a:t> </a:t>
            </a:r>
            <a:r>
              <a:rPr lang="en-US" altLang="en-US" sz="2000" dirty="0" err="1"/>
              <a:t>đấu</a:t>
            </a:r>
            <a:r>
              <a:rPr lang="en-US" altLang="en-US" sz="2000" dirty="0"/>
              <a:t> (3/1922)</a:t>
            </a:r>
          </a:p>
          <a:p>
            <a:pPr algn="just" eaLnBrk="1" hangingPunct="1">
              <a:buFont typeface="Arial" panose="020B0604020202020204" pitchFamily="34" charset="0"/>
              <a:buNone/>
            </a:pPr>
            <a:r>
              <a:rPr lang="en-US" altLang="en-US" sz="2000" dirty="0" err="1">
                <a:solidFill>
                  <a:srgbClr val="00B050"/>
                </a:solidFill>
              </a:rPr>
              <a:t>Hoàn</a:t>
            </a:r>
            <a:r>
              <a:rPr lang="en-US" altLang="en-US" sz="2000" dirty="0">
                <a:solidFill>
                  <a:srgbClr val="00B050"/>
                </a:solidFill>
              </a:rPr>
              <a:t> </a:t>
            </a:r>
            <a:r>
              <a:rPr lang="en-US" altLang="en-US" sz="2000" dirty="0" err="1">
                <a:solidFill>
                  <a:srgbClr val="00B050"/>
                </a:solidFill>
              </a:rPr>
              <a:t>thiện</a:t>
            </a:r>
            <a:r>
              <a:rPr lang="en-US" altLang="en-US" sz="2000" dirty="0">
                <a:solidFill>
                  <a:srgbClr val="00B050"/>
                </a:solidFill>
              </a:rPr>
              <a:t> </a:t>
            </a:r>
            <a:r>
              <a:rPr lang="en-US" altLang="en-US" sz="2000" dirty="0" err="1">
                <a:solidFill>
                  <a:srgbClr val="00B050"/>
                </a:solidFill>
              </a:rPr>
              <a:t>nhiều</a:t>
            </a:r>
            <a:r>
              <a:rPr lang="en-US" altLang="en-US" sz="2000" dirty="0">
                <a:solidFill>
                  <a:srgbClr val="00B050"/>
                </a:solidFill>
              </a:rPr>
              <a:t> </a:t>
            </a:r>
            <a:r>
              <a:rPr lang="en-US" altLang="en-US" sz="2000" dirty="0" err="1">
                <a:solidFill>
                  <a:srgbClr val="00B050"/>
                </a:solidFill>
              </a:rPr>
              <a:t>vấn</a:t>
            </a:r>
            <a:r>
              <a:rPr lang="en-US" altLang="en-US" sz="2000" dirty="0">
                <a:solidFill>
                  <a:srgbClr val="00B050"/>
                </a:solidFill>
              </a:rPr>
              <a:t> </a:t>
            </a:r>
            <a:r>
              <a:rPr lang="en-US" altLang="en-US" sz="2000" dirty="0" err="1">
                <a:solidFill>
                  <a:srgbClr val="00B050"/>
                </a:solidFill>
              </a:rPr>
              <a:t>đề</a:t>
            </a:r>
            <a:r>
              <a:rPr lang="en-US" altLang="en-US" sz="2000" dirty="0">
                <a:solidFill>
                  <a:srgbClr val="00B050"/>
                </a:solidFill>
              </a:rPr>
              <a:t> </a:t>
            </a:r>
            <a:r>
              <a:rPr lang="en-US" altLang="en-US" sz="2000" dirty="0" err="1">
                <a:solidFill>
                  <a:srgbClr val="00B050"/>
                </a:solidFill>
              </a:rPr>
              <a:t>của</a:t>
            </a:r>
            <a:r>
              <a:rPr lang="en-US" altLang="en-US" sz="2000" dirty="0">
                <a:solidFill>
                  <a:srgbClr val="00B050"/>
                </a:solidFill>
              </a:rPr>
              <a:t> CNDVLS qua </a:t>
            </a:r>
            <a:r>
              <a:rPr lang="en-US" altLang="en-US" sz="2000" dirty="0" err="1">
                <a:solidFill>
                  <a:srgbClr val="00B050"/>
                </a:solidFill>
              </a:rPr>
              <a:t>thực</a:t>
            </a:r>
            <a:r>
              <a:rPr lang="en-US" altLang="en-US" sz="2000" dirty="0">
                <a:solidFill>
                  <a:srgbClr val="00B050"/>
                </a:solidFill>
              </a:rPr>
              <a:t> </a:t>
            </a:r>
            <a:r>
              <a:rPr lang="en-US" altLang="en-US" sz="2000" dirty="0" err="1">
                <a:solidFill>
                  <a:srgbClr val="00B050"/>
                </a:solidFill>
              </a:rPr>
              <a:t>tiễn</a:t>
            </a:r>
            <a:r>
              <a:rPr lang="en-US" altLang="en-US" sz="2000" dirty="0">
                <a:solidFill>
                  <a:srgbClr val="00B050"/>
                </a:solidFill>
              </a:rPr>
              <a:t> CM XHCN</a:t>
            </a:r>
          </a:p>
        </p:txBody>
      </p:sp>
      <p:grpSp>
        <p:nvGrpSpPr>
          <p:cNvPr id="22" name="Group 21">
            <a:extLst>
              <a:ext uri="{FF2B5EF4-FFF2-40B4-BE49-F238E27FC236}">
                <a16:creationId xmlns:a16="http://schemas.microsoft.com/office/drawing/2014/main" id="{2703FA11-215F-3296-8FF5-D0BFB71F11D8}"/>
              </a:ext>
            </a:extLst>
          </p:cNvPr>
          <p:cNvGrpSpPr/>
          <p:nvPr/>
        </p:nvGrpSpPr>
        <p:grpSpPr>
          <a:xfrm>
            <a:off x="2177875" y="18266"/>
            <a:ext cx="8662688" cy="894814"/>
            <a:chOff x="114907" y="4004643"/>
            <a:chExt cx="7926053" cy="894814"/>
          </a:xfrm>
          <a:solidFill>
            <a:schemeClr val="accent6">
              <a:lumMod val="75000"/>
            </a:schemeClr>
          </a:solidFill>
        </p:grpSpPr>
        <p:sp>
          <p:nvSpPr>
            <p:cNvPr id="23" name="Rounded Rectangle 22">
              <a:extLst>
                <a:ext uri="{FF2B5EF4-FFF2-40B4-BE49-F238E27FC236}">
                  <a16:creationId xmlns:a16="http://schemas.microsoft.com/office/drawing/2014/main" id="{9460784E-658C-BF10-75F2-94AAB51022A6}"/>
                </a:ext>
              </a:extLst>
            </p:cNvPr>
            <p:cNvSpPr/>
            <p:nvPr/>
          </p:nvSpPr>
          <p:spPr>
            <a:xfrm>
              <a:off x="114907" y="4004643"/>
              <a:ext cx="7926053"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ounded Rectangle 10">
              <a:extLst>
                <a:ext uri="{FF2B5EF4-FFF2-40B4-BE49-F238E27FC236}">
                  <a16:creationId xmlns:a16="http://schemas.microsoft.com/office/drawing/2014/main" id="{C7FDB56F-2A26-BDDD-07BB-738A9192F7C3}"/>
                </a:ext>
              </a:extLst>
            </p:cNvPr>
            <p:cNvSpPr/>
            <p:nvPr/>
          </p:nvSpPr>
          <p:spPr>
            <a:xfrm>
              <a:off x="153815" y="4043550"/>
              <a:ext cx="7848237" cy="855907"/>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2800" b="1" i="1" dirty="0">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sz="2800" b="1" i="1" dirty="0">
                  <a:solidFill>
                    <a:schemeClr val="tx1"/>
                  </a:solidFill>
                  <a:latin typeface="Times New Roman" panose="02020603050405020304" pitchFamily="18" charset="0"/>
                  <a:cs typeface="Times New Roman" panose="02020603050405020304" pitchFamily="18" charset="0"/>
                </a:rPr>
                <a:t>1.4. </a:t>
              </a:r>
              <a:r>
                <a:rPr lang="en-US" sz="2800" b="1" i="1" dirty="0" err="1">
                  <a:solidFill>
                    <a:schemeClr val="tx1"/>
                  </a:solidFill>
                </a:rPr>
                <a:t>Giai</a:t>
              </a:r>
              <a:r>
                <a:rPr lang="en-US" sz="2800" b="1" i="1" dirty="0">
                  <a:solidFill>
                    <a:schemeClr val="tx1"/>
                  </a:solidFill>
                </a:rPr>
                <a:t> </a:t>
              </a:r>
              <a:r>
                <a:rPr lang="en-US" sz="2800" b="1" i="1" dirty="0" err="1">
                  <a:solidFill>
                    <a:schemeClr val="tx1"/>
                  </a:solidFill>
                </a:rPr>
                <a:t>đoạn</a:t>
              </a:r>
              <a:r>
                <a:rPr lang="en-US" sz="2800" b="1" i="1" dirty="0">
                  <a:solidFill>
                    <a:schemeClr val="tx1"/>
                  </a:solidFill>
                </a:rPr>
                <a:t> </a:t>
              </a:r>
              <a:r>
                <a:rPr lang="en-US" sz="2800" b="1" i="1" dirty="0" err="1">
                  <a:solidFill>
                    <a:schemeClr val="tx1"/>
                  </a:solidFill>
                </a:rPr>
                <a:t>Lênin</a:t>
              </a:r>
              <a:r>
                <a:rPr lang="en-US" sz="2800" b="1" i="1" dirty="0">
                  <a:solidFill>
                    <a:schemeClr val="tx1"/>
                  </a:solidFill>
                </a:rPr>
                <a:t> </a:t>
              </a:r>
              <a:r>
                <a:rPr lang="en-US" sz="2800" b="1" i="1" dirty="0" err="1">
                  <a:solidFill>
                    <a:schemeClr val="tx1"/>
                  </a:solidFill>
                </a:rPr>
                <a:t>trong</a:t>
              </a:r>
              <a:r>
                <a:rPr lang="en-US" sz="2800" b="1" i="1" dirty="0">
                  <a:solidFill>
                    <a:schemeClr val="tx1"/>
                  </a:solidFill>
                </a:rPr>
                <a:t> </a:t>
              </a:r>
              <a:r>
                <a:rPr lang="en-US" sz="2800" b="1" i="1" dirty="0" err="1">
                  <a:solidFill>
                    <a:schemeClr val="tx1"/>
                  </a:solidFill>
                </a:rPr>
                <a:t>sự</a:t>
              </a:r>
              <a:r>
                <a:rPr lang="en-US" sz="2800" b="1" i="1" dirty="0">
                  <a:solidFill>
                    <a:schemeClr val="tx1"/>
                  </a:solidFill>
                </a:rPr>
                <a:t> </a:t>
              </a:r>
              <a:r>
                <a:rPr lang="en-US" sz="2800" b="1" i="1" dirty="0" err="1">
                  <a:solidFill>
                    <a:schemeClr val="tx1"/>
                  </a:solidFill>
                </a:rPr>
                <a:t>phát</a:t>
              </a:r>
              <a:r>
                <a:rPr lang="en-US" sz="2800" b="1" i="1" dirty="0">
                  <a:solidFill>
                    <a:schemeClr val="tx1"/>
                  </a:solidFill>
                </a:rPr>
                <a:t> </a:t>
              </a:r>
              <a:r>
                <a:rPr lang="en-US" sz="2800" b="1" i="1" dirty="0" err="1">
                  <a:solidFill>
                    <a:schemeClr val="tx1"/>
                  </a:solidFill>
                </a:rPr>
                <a:t>triển</a:t>
              </a:r>
              <a:r>
                <a:rPr lang="en-US" sz="2800" b="1" i="1" dirty="0">
                  <a:solidFill>
                    <a:schemeClr val="tx1"/>
                  </a:solidFill>
                </a:rPr>
                <a:t> </a:t>
              </a:r>
              <a:r>
                <a:rPr lang="en-US" sz="2800" b="1" i="1" dirty="0" err="1">
                  <a:solidFill>
                    <a:schemeClr val="tx1"/>
                  </a:solidFill>
                </a:rPr>
                <a:t>Triết</a:t>
              </a:r>
              <a:r>
                <a:rPr lang="en-US" sz="2800" b="1" i="1" dirty="0">
                  <a:solidFill>
                    <a:schemeClr val="tx1"/>
                  </a:solidFill>
                </a:rPr>
                <a:t> </a:t>
              </a:r>
              <a:r>
                <a:rPr lang="en-US" sz="2800" b="1" i="1" dirty="0" err="1">
                  <a:solidFill>
                    <a:schemeClr val="tx1"/>
                  </a:solidFill>
                </a:rPr>
                <a:t>học</a:t>
              </a:r>
              <a:r>
                <a:rPr lang="en-US" sz="2800" b="1" i="1" dirty="0">
                  <a:solidFill>
                    <a:schemeClr val="tx1"/>
                  </a:solidFill>
                </a:rPr>
                <a:t> </a:t>
              </a:r>
              <a:r>
                <a:rPr lang="en-US" sz="2800" b="1" i="1" dirty="0" err="1">
                  <a:solidFill>
                    <a:schemeClr val="tx1"/>
                  </a:solidFill>
                </a:rPr>
                <a:t>Mác</a:t>
              </a:r>
              <a:endParaRPr lang="en-US" sz="2800" b="1" i="1" dirty="0">
                <a:solidFill>
                  <a:schemeClr val="tx1"/>
                </a:solidFill>
              </a:endParaRPr>
            </a:p>
            <a:p>
              <a:pPr defTabSz="1244600">
                <a:lnSpc>
                  <a:spcPct val="90000"/>
                </a:lnSpc>
                <a:spcAft>
                  <a:spcPct val="35000"/>
                </a:spcAft>
                <a:defRPr/>
              </a:pPr>
              <a:endParaRPr lang="en-US" sz="2800" b="1" i="1"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inVertical)">
                                      <p:cBhvr>
                                        <p:cTn id="45" dur="500"/>
                                        <p:tgtEl>
                                          <p:spTgt spid="19"/>
                                        </p:tgtEl>
                                      </p:cBhvr>
                                    </p:animEffect>
                                  </p:childTnLst>
                                </p:cTn>
                              </p:par>
                              <p:par>
                                <p:cTn id="46" presetID="16" presetClass="entr" presetSubtype="21"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arn(inVertical)">
                                      <p:cBhvr>
                                        <p:cTn id="48" dur="500"/>
                                        <p:tgtEl>
                                          <p:spTgt spid="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nodeType="click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barn(inVertical)">
                                      <p:cBhvr>
                                        <p:cTn id="53" dur="500"/>
                                        <p:tgtEl>
                                          <p:spTgt spid="25">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21" fill="hold" nodeType="clickEffect">
                                  <p:stCondLst>
                                    <p:cond delay="0"/>
                                  </p:stCondLst>
                                  <p:childTnLst>
                                    <p:set>
                                      <p:cBhvr>
                                        <p:cTn id="57" dur="1" fill="hold">
                                          <p:stCondLst>
                                            <p:cond delay="0"/>
                                          </p:stCondLst>
                                        </p:cTn>
                                        <p:tgtEl>
                                          <p:spTgt spid="26">
                                            <p:txEl>
                                              <p:pRg st="0" end="0"/>
                                            </p:txEl>
                                          </p:spTgt>
                                        </p:tgtEl>
                                        <p:attrNameLst>
                                          <p:attrName>style.visibility</p:attrName>
                                        </p:attrNameLst>
                                      </p:cBhvr>
                                      <p:to>
                                        <p:strVal val="visible"/>
                                      </p:to>
                                    </p:set>
                                    <p:animEffect transition="in" filter="barn(inVertical)">
                                      <p:cBhvr>
                                        <p:cTn id="58" dur="500"/>
                                        <p:tgtEl>
                                          <p:spTgt spid="26">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nodeType="clickEffect">
                                  <p:stCondLst>
                                    <p:cond delay="0"/>
                                  </p:stCondLst>
                                  <p:childTnLst>
                                    <p:set>
                                      <p:cBhvr>
                                        <p:cTn id="62" dur="1" fill="hold">
                                          <p:stCondLst>
                                            <p:cond delay="0"/>
                                          </p:stCondLst>
                                        </p:cTn>
                                        <p:tgtEl>
                                          <p:spTgt spid="26">
                                            <p:txEl>
                                              <p:pRg st="1" end="1"/>
                                            </p:txEl>
                                          </p:spTgt>
                                        </p:tgtEl>
                                        <p:attrNameLst>
                                          <p:attrName>style.visibility</p:attrName>
                                        </p:attrNameLst>
                                      </p:cBhvr>
                                      <p:to>
                                        <p:strVal val="visible"/>
                                      </p:to>
                                    </p:set>
                                    <p:animEffect transition="in" filter="barn(inVertical)">
                                      <p:cBhvr>
                                        <p:cTn id="63" dur="500"/>
                                        <p:tgtEl>
                                          <p:spTgt spid="26">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26">
                                            <p:txEl>
                                              <p:pRg st="2" end="2"/>
                                            </p:txEl>
                                          </p:spTgt>
                                        </p:tgtEl>
                                        <p:attrNameLst>
                                          <p:attrName>style.visibility</p:attrName>
                                        </p:attrNameLst>
                                      </p:cBhvr>
                                      <p:to>
                                        <p:strVal val="visible"/>
                                      </p:to>
                                    </p:set>
                                    <p:animEffect transition="in" filter="barn(inVertical)">
                                      <p:cBhvr>
                                        <p:cTn id="68" dur="500"/>
                                        <p:tgtEl>
                                          <p:spTgt spid="26">
                                            <p:txEl>
                                              <p:pRg st="2" end="2"/>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21" fill="hold" nodeType="clickEffect">
                                  <p:stCondLst>
                                    <p:cond delay="0"/>
                                  </p:stCondLst>
                                  <p:childTnLst>
                                    <p:set>
                                      <p:cBhvr>
                                        <p:cTn id="72" dur="1" fill="hold">
                                          <p:stCondLst>
                                            <p:cond delay="0"/>
                                          </p:stCondLst>
                                        </p:cTn>
                                        <p:tgtEl>
                                          <p:spTgt spid="26">
                                            <p:txEl>
                                              <p:pRg st="3" end="3"/>
                                            </p:txEl>
                                          </p:spTgt>
                                        </p:tgtEl>
                                        <p:attrNameLst>
                                          <p:attrName>style.visibility</p:attrName>
                                        </p:attrNameLst>
                                      </p:cBhvr>
                                      <p:to>
                                        <p:strVal val="visible"/>
                                      </p:to>
                                    </p:set>
                                    <p:animEffect transition="in" filter="barn(inVertical)">
                                      <p:cBhvr>
                                        <p:cTn id="73" dur="500"/>
                                        <p:tgtEl>
                                          <p:spTgt spid="26">
                                            <p:txEl>
                                              <p:pRg st="3" end="3"/>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6" presetClass="entr" presetSubtype="21" fill="hold" nodeType="clickEffect">
                                  <p:stCondLst>
                                    <p:cond delay="0"/>
                                  </p:stCondLst>
                                  <p:childTnLst>
                                    <p:set>
                                      <p:cBhvr>
                                        <p:cTn id="77" dur="1" fill="hold">
                                          <p:stCondLst>
                                            <p:cond delay="0"/>
                                          </p:stCondLst>
                                        </p:cTn>
                                        <p:tgtEl>
                                          <p:spTgt spid="26">
                                            <p:txEl>
                                              <p:pRg st="4" end="4"/>
                                            </p:txEl>
                                          </p:spTgt>
                                        </p:tgtEl>
                                        <p:attrNameLst>
                                          <p:attrName>style.visibility</p:attrName>
                                        </p:attrNameLst>
                                      </p:cBhvr>
                                      <p:to>
                                        <p:strVal val="visible"/>
                                      </p:to>
                                    </p:set>
                                    <p:animEffect transition="in" filter="barn(inVertical)">
                                      <p:cBhvr>
                                        <p:cTn id="78" dur="500"/>
                                        <p:tgtEl>
                                          <p:spTgt spid="26">
                                            <p:txEl>
                                              <p:pRg st="4" end="4"/>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barn(inVertical)">
                                      <p:cBhvr>
                                        <p:cTn id="83" dur="500"/>
                                        <p:tgtEl>
                                          <p:spTgt spid="29"/>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barn(inVertical)">
                                      <p:cBhvr>
                                        <p:cTn id="86" dur="500"/>
                                        <p:tgtEl>
                                          <p:spTgt spid="3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21" fill="hold" nodeType="clickEffect">
                                  <p:stCondLst>
                                    <p:cond delay="0"/>
                                  </p:stCondLst>
                                  <p:childTnLst>
                                    <p:set>
                                      <p:cBhvr>
                                        <p:cTn id="90" dur="1" fill="hold">
                                          <p:stCondLst>
                                            <p:cond delay="0"/>
                                          </p:stCondLst>
                                        </p:cTn>
                                        <p:tgtEl>
                                          <p:spTgt spid="31">
                                            <p:txEl>
                                              <p:pRg st="0" end="0"/>
                                            </p:txEl>
                                          </p:spTgt>
                                        </p:tgtEl>
                                        <p:attrNameLst>
                                          <p:attrName>style.visibility</p:attrName>
                                        </p:attrNameLst>
                                      </p:cBhvr>
                                      <p:to>
                                        <p:strVal val="visible"/>
                                      </p:to>
                                    </p:set>
                                    <p:animEffect transition="in" filter="barn(inVertical)">
                                      <p:cBhvr>
                                        <p:cTn id="91" dur="500"/>
                                        <p:tgtEl>
                                          <p:spTgt spid="31">
                                            <p:txEl>
                                              <p:pRg st="0" end="0"/>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21" fill="hold" nodeType="clickEffect">
                                  <p:stCondLst>
                                    <p:cond delay="0"/>
                                  </p:stCondLst>
                                  <p:childTnLst>
                                    <p:set>
                                      <p:cBhvr>
                                        <p:cTn id="95" dur="1" fill="hold">
                                          <p:stCondLst>
                                            <p:cond delay="0"/>
                                          </p:stCondLst>
                                        </p:cTn>
                                        <p:tgtEl>
                                          <p:spTgt spid="31">
                                            <p:txEl>
                                              <p:pRg st="1" end="1"/>
                                            </p:txEl>
                                          </p:spTgt>
                                        </p:tgtEl>
                                        <p:attrNameLst>
                                          <p:attrName>style.visibility</p:attrName>
                                        </p:attrNameLst>
                                      </p:cBhvr>
                                      <p:to>
                                        <p:strVal val="visible"/>
                                      </p:to>
                                    </p:set>
                                    <p:animEffect transition="in" filter="barn(inVertical)">
                                      <p:cBhvr>
                                        <p:cTn id="96" dur="500"/>
                                        <p:tgtEl>
                                          <p:spTgt spid="31">
                                            <p:txEl>
                                              <p:pRg st="1" end="1"/>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6" presetClass="entr" presetSubtype="21" fill="hold" nodeType="clickEffect">
                                  <p:stCondLst>
                                    <p:cond delay="0"/>
                                  </p:stCondLst>
                                  <p:childTnLst>
                                    <p:set>
                                      <p:cBhvr>
                                        <p:cTn id="100" dur="1" fill="hold">
                                          <p:stCondLst>
                                            <p:cond delay="0"/>
                                          </p:stCondLst>
                                        </p:cTn>
                                        <p:tgtEl>
                                          <p:spTgt spid="31">
                                            <p:txEl>
                                              <p:pRg st="2" end="2"/>
                                            </p:txEl>
                                          </p:spTgt>
                                        </p:tgtEl>
                                        <p:attrNameLst>
                                          <p:attrName>style.visibility</p:attrName>
                                        </p:attrNameLst>
                                      </p:cBhvr>
                                      <p:to>
                                        <p:strVal val="visible"/>
                                      </p:to>
                                    </p:set>
                                    <p:animEffect transition="in" filter="barn(inVertical)">
                                      <p:cBhvr>
                                        <p:cTn id="101" dur="500"/>
                                        <p:tgtEl>
                                          <p:spTgt spid="31">
                                            <p:txEl>
                                              <p:pRg st="2" end="2"/>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6" presetClass="entr" presetSubtype="21" fill="hold" nodeType="clickEffect">
                                  <p:stCondLst>
                                    <p:cond delay="0"/>
                                  </p:stCondLst>
                                  <p:childTnLst>
                                    <p:set>
                                      <p:cBhvr>
                                        <p:cTn id="105" dur="1" fill="hold">
                                          <p:stCondLst>
                                            <p:cond delay="0"/>
                                          </p:stCondLst>
                                        </p:cTn>
                                        <p:tgtEl>
                                          <p:spTgt spid="31">
                                            <p:txEl>
                                              <p:pRg st="3" end="3"/>
                                            </p:txEl>
                                          </p:spTgt>
                                        </p:tgtEl>
                                        <p:attrNameLst>
                                          <p:attrName>style.visibility</p:attrName>
                                        </p:attrNameLst>
                                      </p:cBhvr>
                                      <p:to>
                                        <p:strVal val="visible"/>
                                      </p:to>
                                    </p:set>
                                    <p:animEffect transition="in" filter="barn(inVertical)">
                                      <p:cBhvr>
                                        <p:cTn id="106" dur="500"/>
                                        <p:tgtEl>
                                          <p:spTgt spid="31">
                                            <p:txEl>
                                              <p:pRg st="3" end="3"/>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6" presetClass="entr" presetSubtype="21" fill="hold" nodeType="clickEffect">
                                  <p:stCondLst>
                                    <p:cond delay="0"/>
                                  </p:stCondLst>
                                  <p:childTnLst>
                                    <p:set>
                                      <p:cBhvr>
                                        <p:cTn id="110" dur="1" fill="hold">
                                          <p:stCondLst>
                                            <p:cond delay="0"/>
                                          </p:stCondLst>
                                        </p:cTn>
                                        <p:tgtEl>
                                          <p:spTgt spid="31">
                                            <p:txEl>
                                              <p:pRg st="4" end="4"/>
                                            </p:txEl>
                                          </p:spTgt>
                                        </p:tgtEl>
                                        <p:attrNameLst>
                                          <p:attrName>style.visibility</p:attrName>
                                        </p:attrNameLst>
                                      </p:cBhvr>
                                      <p:to>
                                        <p:strVal val="visible"/>
                                      </p:to>
                                    </p:set>
                                    <p:animEffect transition="in" filter="barn(inVertical)">
                                      <p:cBhvr>
                                        <p:cTn id="111" dur="500"/>
                                        <p:tgtEl>
                                          <p:spTgt spid="31">
                                            <p:txEl>
                                              <p:pRg st="4" end="4"/>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6" presetClass="entr" presetSubtype="21" fill="hold" nodeType="clickEffect">
                                  <p:stCondLst>
                                    <p:cond delay="0"/>
                                  </p:stCondLst>
                                  <p:childTnLst>
                                    <p:set>
                                      <p:cBhvr>
                                        <p:cTn id="115" dur="1" fill="hold">
                                          <p:stCondLst>
                                            <p:cond delay="0"/>
                                          </p:stCondLst>
                                        </p:cTn>
                                        <p:tgtEl>
                                          <p:spTgt spid="31">
                                            <p:txEl>
                                              <p:pRg st="5" end="5"/>
                                            </p:txEl>
                                          </p:spTgt>
                                        </p:tgtEl>
                                        <p:attrNameLst>
                                          <p:attrName>style.visibility</p:attrName>
                                        </p:attrNameLst>
                                      </p:cBhvr>
                                      <p:to>
                                        <p:strVal val="visible"/>
                                      </p:to>
                                    </p:set>
                                    <p:animEffect transition="in" filter="barn(inVertical)">
                                      <p:cBhvr>
                                        <p:cTn id="116" dur="500"/>
                                        <p:tgtEl>
                                          <p:spTgt spid="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4" grpId="0"/>
      <p:bldP spid="19" grpId="0"/>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0">
            <a:extLst>
              <a:ext uri="{FF2B5EF4-FFF2-40B4-BE49-F238E27FC236}">
                <a16:creationId xmlns:a16="http://schemas.microsoft.com/office/drawing/2014/main" id="{7D0F490D-1F4E-F0AE-F98D-B3FA53FDC438}"/>
              </a:ext>
            </a:extLst>
          </p:cNvPr>
          <p:cNvSpPr/>
          <p:nvPr/>
        </p:nvSpPr>
        <p:spPr>
          <a:xfrm>
            <a:off x="1653831" y="964027"/>
            <a:ext cx="8577262" cy="855662"/>
          </a:xfrm>
          <a:prstGeom prst="rect">
            <a:avLst/>
          </a:prstGeom>
          <a:solidFill>
            <a:schemeClr val="accent6">
              <a:lumMod val="75000"/>
            </a:schemeClr>
          </a:solid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2800" b="1" i="1" dirty="0">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sz="2800" b="1" i="1" dirty="0">
                <a:solidFill>
                  <a:schemeClr val="tx1"/>
                </a:solidFill>
              </a:rPr>
              <a:t>* </a:t>
            </a:r>
            <a:r>
              <a:rPr lang="en-US" sz="2800" b="1" i="1" dirty="0" err="1">
                <a:solidFill>
                  <a:schemeClr val="tx1"/>
                </a:solidFill>
              </a:rPr>
              <a:t>Giai</a:t>
            </a:r>
            <a:r>
              <a:rPr lang="en-US" sz="2800" b="1" i="1" dirty="0">
                <a:solidFill>
                  <a:schemeClr val="tx1"/>
                </a:solidFill>
              </a:rPr>
              <a:t> </a:t>
            </a:r>
            <a:r>
              <a:rPr lang="en-US" sz="2800" b="1" i="1" dirty="0" err="1">
                <a:solidFill>
                  <a:schemeClr val="tx1"/>
                </a:solidFill>
              </a:rPr>
              <a:t>đoạn</a:t>
            </a:r>
            <a:r>
              <a:rPr lang="en-US" sz="2800" b="1" i="1" dirty="0">
                <a:solidFill>
                  <a:schemeClr val="tx1"/>
                </a:solidFill>
              </a:rPr>
              <a:t> </a:t>
            </a:r>
            <a:r>
              <a:rPr lang="en-US" sz="2800" b="1" i="1" dirty="0" err="1">
                <a:solidFill>
                  <a:schemeClr val="tx1"/>
                </a:solidFill>
              </a:rPr>
              <a:t>sau</a:t>
            </a:r>
            <a:r>
              <a:rPr lang="en-US" sz="2800" b="1" i="1" dirty="0">
                <a:solidFill>
                  <a:schemeClr val="tx1"/>
                </a:solidFill>
              </a:rPr>
              <a:t> </a:t>
            </a:r>
            <a:r>
              <a:rPr lang="en-US" sz="2800" b="1" i="1" dirty="0" err="1">
                <a:solidFill>
                  <a:schemeClr val="tx1"/>
                </a:solidFill>
              </a:rPr>
              <a:t>Lênin</a:t>
            </a:r>
            <a:r>
              <a:rPr lang="en-US" sz="2800" b="1" i="1" dirty="0">
                <a:solidFill>
                  <a:schemeClr val="tx1"/>
                </a:solidFill>
              </a:rPr>
              <a:t> </a:t>
            </a:r>
          </a:p>
          <a:p>
            <a:pPr defTabSz="1244600">
              <a:lnSpc>
                <a:spcPct val="90000"/>
              </a:lnSpc>
              <a:spcAft>
                <a:spcPct val="35000"/>
              </a:spcAft>
              <a:defRPr/>
            </a:pPr>
            <a:endParaRPr lang="en-US" sz="2800" b="1" i="1" dirty="0">
              <a:solidFill>
                <a:schemeClr val="tx1"/>
              </a:solidFill>
            </a:endParaRPr>
          </a:p>
        </p:txBody>
      </p:sp>
      <p:sp>
        <p:nvSpPr>
          <p:cNvPr id="5" name="Content Placeholder 2">
            <a:extLst>
              <a:ext uri="{FF2B5EF4-FFF2-40B4-BE49-F238E27FC236}">
                <a16:creationId xmlns:a16="http://schemas.microsoft.com/office/drawing/2014/main" id="{989C12BC-8B0A-4C3C-D01C-500174208368}"/>
              </a:ext>
            </a:extLst>
          </p:cNvPr>
          <p:cNvSpPr>
            <a:spLocks noGrp="1"/>
          </p:cNvSpPr>
          <p:nvPr>
            <p:ph idx="1"/>
          </p:nvPr>
        </p:nvSpPr>
        <p:spPr>
          <a:xfrm>
            <a:off x="496957" y="2098399"/>
            <a:ext cx="11161643" cy="4043984"/>
          </a:xfrm>
        </p:spPr>
        <p:txBody>
          <a:bodyPr>
            <a:normAutofit fontScale="77500" lnSpcReduction="20000"/>
          </a:bodyPr>
          <a:lstStyle/>
          <a:p>
            <a:pPr marL="0" indent="0">
              <a:lnSpc>
                <a:spcPct val="160000"/>
              </a:lnSpc>
              <a:buNone/>
            </a:pPr>
            <a:r>
              <a:rPr lang="en-US" altLang="en-US" sz="2200" dirty="0" err="1">
                <a:solidFill>
                  <a:srgbClr val="00B050"/>
                </a:solidFill>
                <a:latin typeface="Times New Roman" panose="02020603050405020304" pitchFamily="18" charset="0"/>
                <a:cs typeface="Times New Roman" panose="02020603050405020304" pitchFamily="18" charset="0"/>
              </a:rPr>
              <a:t>Bối</a:t>
            </a:r>
            <a:r>
              <a:rPr lang="en-US" altLang="en-US" sz="2200" dirty="0">
                <a:solidFill>
                  <a:srgbClr val="00B050"/>
                </a:solidFill>
                <a:latin typeface="Times New Roman" panose="02020603050405020304" pitchFamily="18" charset="0"/>
                <a:cs typeface="Times New Roman" panose="02020603050405020304" pitchFamily="18" charset="0"/>
              </a:rPr>
              <a:t> </a:t>
            </a:r>
            <a:r>
              <a:rPr lang="en-US" altLang="en-US" sz="2200" dirty="0" err="1">
                <a:solidFill>
                  <a:srgbClr val="00B050"/>
                </a:solidFill>
                <a:latin typeface="Times New Roman" panose="02020603050405020304" pitchFamily="18" charset="0"/>
                <a:cs typeface="Times New Roman" panose="02020603050405020304" pitchFamily="18" charset="0"/>
              </a:rPr>
              <a:t>cảnh</a:t>
            </a:r>
            <a:r>
              <a:rPr lang="en-US" altLang="en-US" sz="2200" dirty="0">
                <a:solidFill>
                  <a:srgbClr val="00B050"/>
                </a:solidFill>
                <a:latin typeface="Times New Roman" panose="02020603050405020304" pitchFamily="18" charset="0"/>
                <a:cs typeface="Times New Roman" panose="02020603050405020304" pitchFamily="18" charset="0"/>
              </a:rPr>
              <a:t>: </a:t>
            </a:r>
          </a:p>
          <a:p>
            <a:pPr marL="0" indent="0">
              <a:lnSpc>
                <a:spcPct val="160000"/>
              </a:lnSpc>
              <a:buNone/>
            </a:pP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Trước</a:t>
            </a:r>
            <a:r>
              <a:rPr lang="en-US" altLang="en-US" sz="2200" dirty="0">
                <a:latin typeface="Times New Roman" panose="02020603050405020304" pitchFamily="18" charset="0"/>
                <a:cs typeface="Times New Roman" panose="02020603050405020304" pitchFamily="18" charset="0"/>
              </a:rPr>
              <a:t> 1991: CNXH </a:t>
            </a:r>
            <a:r>
              <a:rPr lang="en-US" altLang="en-US" sz="2200" dirty="0" err="1">
                <a:latin typeface="Times New Roman" panose="02020603050405020304" pitchFamily="18" charset="0"/>
                <a:cs typeface="Times New Roman" panose="02020603050405020304" pitchFamily="18" charset="0"/>
              </a:rPr>
              <a:t>phát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triển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thành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hệ</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thống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Cơ</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chế</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quản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lý</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quan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liêu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sai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lầm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khuyết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điểm</a:t>
            </a:r>
            <a:r>
              <a:rPr lang="en-US" altLang="en-US" sz="2200" dirty="0">
                <a:latin typeface="Times New Roman" panose="02020603050405020304" pitchFamily="18" charset="0"/>
                <a:cs typeface="Times New Roman" panose="02020603050405020304" pitchFamily="18" charset="0"/>
              </a:rPr>
              <a:t>; Khoa </a:t>
            </a:r>
            <a:r>
              <a:rPr lang="en-US" altLang="en-US" sz="2200" dirty="0" err="1">
                <a:latin typeface="Times New Roman" panose="02020603050405020304" pitchFamily="18" charset="0"/>
                <a:cs typeface="Times New Roman" panose="02020603050405020304" pitchFamily="18" charset="0"/>
              </a:rPr>
              <a:t>học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kỹ</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thuật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phát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triển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tồn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tại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hội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nhiều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thay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đổi</a:t>
            </a:r>
            <a:r>
              <a:rPr lang="en-US" altLang="en-US" sz="2200" dirty="0">
                <a:latin typeface="Times New Roman" panose="02020603050405020304" pitchFamily="18" charset="0"/>
                <a:cs typeface="Times New Roman" panose="02020603050405020304" pitchFamily="18" charset="0"/>
              </a:rPr>
              <a:t>.</a:t>
            </a:r>
          </a:p>
          <a:p>
            <a:pPr marL="0" indent="0">
              <a:lnSpc>
                <a:spcPct val="160000"/>
              </a:lnSpc>
              <a:buNone/>
            </a:pPr>
            <a:r>
              <a:rPr lang="en-US" altLang="en-US" sz="2200" dirty="0">
                <a:latin typeface="Times New Roman" panose="02020603050405020304" pitchFamily="18" charset="0"/>
                <a:cs typeface="Times New Roman" panose="02020603050405020304" pitchFamily="18" charset="0"/>
              </a:rPr>
              <a:t>- Sau 1991: </a:t>
            </a:r>
            <a:r>
              <a:rPr lang="en-US" altLang="en-US" sz="2200" dirty="0" err="1">
                <a:latin typeface="Times New Roman" panose="02020603050405020304" pitchFamily="18" charset="0"/>
                <a:cs typeface="Times New Roman" panose="02020603050405020304" pitchFamily="18" charset="0"/>
              </a:rPr>
              <a:t>hệ</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thống</a:t>
            </a:r>
            <a:r>
              <a:rPr lang="en-US" altLang="en-US" sz="2200" dirty="0">
                <a:latin typeface="Times New Roman" panose="02020603050405020304" pitchFamily="18" charset="0"/>
                <a:cs typeface="Times New Roman" panose="02020603050405020304" pitchFamily="18" charset="0"/>
              </a:rPr>
              <a:t> XHCN </a:t>
            </a:r>
            <a:r>
              <a:rPr lang="en-US" altLang="en-US" sz="2200" dirty="0" err="1">
                <a:latin typeface="Times New Roman" panose="02020603050405020304" pitchFamily="18" charset="0"/>
                <a:cs typeface="Times New Roman" panose="02020603050405020304" pitchFamily="18" charset="0"/>
              </a:rPr>
              <a:t>Liên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xô</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Đông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Âu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sụp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đổ</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thế</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giới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cực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phân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mảnh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toàn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cầu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hóa</a:t>
            </a:r>
            <a:r>
              <a:rPr lang="en-US" altLang="en-US" sz="2200" dirty="0">
                <a:latin typeface="Times New Roman" panose="02020603050405020304" pitchFamily="18" charset="0"/>
                <a:cs typeface="Times New Roman" panose="02020603050405020304" pitchFamily="18" charset="0"/>
              </a:rPr>
              <a:t>; CMCN 4.0</a:t>
            </a:r>
          </a:p>
          <a:p>
            <a:pPr marL="0" indent="0">
              <a:lnSpc>
                <a:spcPct val="160000"/>
              </a:lnSpc>
              <a:buNone/>
            </a:pPr>
            <a:r>
              <a:rPr lang="en-US" altLang="en-US" sz="2200" dirty="0">
                <a:latin typeface="Times New Roman" panose="02020603050405020304" pitchFamily="18" charset="0"/>
                <a:cs typeface="Times New Roman" panose="02020603050405020304" pitchFamily="18" charset="0"/>
              </a:rPr>
              <a:t>- CNTB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sự</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điều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chỉnh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tiếp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tục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phát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triển</a:t>
            </a:r>
            <a:endParaRPr lang="en-US" altLang="en-US" sz="2200" dirty="0">
              <a:latin typeface="Times New Roman" panose="02020603050405020304" pitchFamily="18" charset="0"/>
              <a:cs typeface="Times New Roman" panose="02020603050405020304" pitchFamily="18" charset="0"/>
            </a:endParaRPr>
          </a:p>
          <a:p>
            <a:pPr marL="0" indent="0">
              <a:lnSpc>
                <a:spcPct val="160000"/>
              </a:lnSpc>
              <a:buNone/>
            </a:pPr>
            <a:r>
              <a:rPr lang="en-US" altLang="en-US" sz="2200" dirty="0" err="1">
                <a:solidFill>
                  <a:srgbClr val="00B050"/>
                </a:solidFill>
                <a:latin typeface="Times New Roman" panose="02020603050405020304" pitchFamily="18" charset="0"/>
                <a:cs typeface="Times New Roman" panose="02020603050405020304" pitchFamily="18" charset="0"/>
              </a:rPr>
              <a:t>Nội</a:t>
            </a:r>
            <a:r>
              <a:rPr lang="en-US" altLang="en-US" sz="2200" dirty="0">
                <a:solidFill>
                  <a:srgbClr val="00B050"/>
                </a:solidFill>
                <a:latin typeface="Times New Roman" panose="02020603050405020304" pitchFamily="18" charset="0"/>
                <a:cs typeface="Times New Roman" panose="02020603050405020304" pitchFamily="18" charset="0"/>
              </a:rPr>
              <a:t> dung </a:t>
            </a:r>
            <a:r>
              <a:rPr lang="en-US" altLang="en-US" sz="2200" dirty="0" err="1">
                <a:solidFill>
                  <a:srgbClr val="00B050"/>
                </a:solidFill>
                <a:latin typeface="Times New Roman" panose="02020603050405020304" pitchFamily="18" charset="0"/>
                <a:cs typeface="Times New Roman" panose="02020603050405020304" pitchFamily="18" charset="0"/>
              </a:rPr>
              <a:t>phát</a:t>
            </a:r>
            <a:r>
              <a:rPr lang="en-US" altLang="en-US" sz="2200" dirty="0">
                <a:solidFill>
                  <a:srgbClr val="00B050"/>
                </a:solidFill>
                <a:latin typeface="Times New Roman" panose="02020603050405020304" pitchFamily="18" charset="0"/>
                <a:cs typeface="Times New Roman" panose="02020603050405020304" pitchFamily="18" charset="0"/>
              </a:rPr>
              <a:t> </a:t>
            </a:r>
            <a:r>
              <a:rPr lang="en-US" altLang="en-US" sz="2200" dirty="0" err="1">
                <a:solidFill>
                  <a:srgbClr val="00B050"/>
                </a:solidFill>
                <a:latin typeface="Times New Roman" panose="02020603050405020304" pitchFamily="18" charset="0"/>
                <a:cs typeface="Times New Roman" panose="02020603050405020304" pitchFamily="18" charset="0"/>
              </a:rPr>
              <a:t>triển</a:t>
            </a:r>
            <a:r>
              <a:rPr lang="en-US" altLang="en-US" sz="2200" dirty="0">
                <a:solidFill>
                  <a:srgbClr val="00B050"/>
                </a:solidFill>
                <a:latin typeface="Times New Roman" panose="02020603050405020304" pitchFamily="18" charset="0"/>
                <a:cs typeface="Times New Roman" panose="02020603050405020304" pitchFamily="18" charset="0"/>
              </a:rPr>
              <a:t>:</a:t>
            </a:r>
          </a:p>
          <a:p>
            <a:pPr marL="0" indent="0">
              <a:lnSpc>
                <a:spcPct val="160000"/>
              </a:lnSpc>
              <a:buNone/>
            </a:pP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Chủ</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yếu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phát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triển</a:t>
            </a:r>
            <a:r>
              <a:rPr lang="en-US" altLang="en-US" sz="2200" dirty="0">
                <a:latin typeface="Times New Roman" panose="02020603050405020304" pitchFamily="18" charset="0"/>
                <a:cs typeface="Times New Roman" panose="02020603050405020304" pitchFamily="18" charset="0"/>
              </a:rPr>
              <a:t> CNDVLS, </a:t>
            </a:r>
            <a:r>
              <a:rPr lang="en-US" altLang="en-US" sz="2200" dirty="0" err="1">
                <a:latin typeface="Times New Roman" panose="02020603050405020304" pitchFamily="18" charset="0"/>
                <a:cs typeface="Times New Roman" panose="02020603050405020304" pitchFamily="18" charset="0"/>
              </a:rPr>
              <a:t>trên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cơ</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sở</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thực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tiễn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xây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dựng</a:t>
            </a:r>
            <a:r>
              <a:rPr lang="en-US" altLang="en-US" sz="2200" dirty="0">
                <a:latin typeface="Times New Roman" panose="02020603050405020304" pitchFamily="18" charset="0"/>
                <a:cs typeface="Times New Roman" panose="02020603050405020304" pitchFamily="18" charset="0"/>
              </a:rPr>
              <a:t> CNXH ở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nước</a:t>
            </a:r>
            <a:r>
              <a:rPr lang="en-US" altLang="en-US" sz="2200" dirty="0">
                <a:latin typeface="Times New Roman" panose="02020603050405020304" pitchFamily="18" charset="0"/>
                <a:cs typeface="Times New Roman" panose="02020603050405020304" pitchFamily="18" charset="0"/>
              </a:rPr>
              <a:t> XHCN.</a:t>
            </a:r>
          </a:p>
          <a:p>
            <a:pPr marL="0" indent="0">
              <a:lnSpc>
                <a:spcPct val="160000"/>
              </a:lnSpc>
              <a:buNone/>
            </a:pPr>
            <a:r>
              <a:rPr lang="en-US" altLang="en-US" sz="2200" dirty="0">
                <a:latin typeface="Times New Roman" panose="02020603050405020304" pitchFamily="18" charset="0"/>
                <a:cs typeface="Times New Roman" panose="02020603050405020304" pitchFamily="18" charset="0"/>
              </a:rPr>
              <a:t>- CNMLN </a:t>
            </a:r>
            <a:r>
              <a:rPr lang="en-US" altLang="en-US" sz="2200" dirty="0" err="1">
                <a:latin typeface="Times New Roman" panose="02020603050405020304" pitchFamily="18" charset="0"/>
                <a:cs typeface="Times New Roman" panose="02020603050405020304" pitchFamily="18" charset="0"/>
              </a:rPr>
              <a:t>được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truyền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bá</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rộng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rãi</a:t>
            </a:r>
            <a:r>
              <a:rPr lang="en-US" altLang="en-US" sz="2200" dirty="0">
                <a:latin typeface="Times New Roman" panose="02020603050405020304" pitchFamily="18" charset="0"/>
                <a:cs typeface="Times New Roman" panose="02020603050405020304" pitchFamily="18" charset="0"/>
              </a:rPr>
              <a:t>; song </a:t>
            </a:r>
            <a:r>
              <a:rPr lang="en-US" altLang="en-US" sz="2200" dirty="0" err="1">
                <a:latin typeface="Times New Roman" panose="02020603050405020304" pitchFamily="18" charset="0"/>
                <a:cs typeface="Times New Roman" panose="02020603050405020304" pitchFamily="18" charset="0"/>
              </a:rPr>
              <a:t>cũng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bị</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xuyên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phủ</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nhận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bởi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trào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lưu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triết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học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hiện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đại</a:t>
            </a:r>
            <a:endParaRPr lang="en-US" altLang="en-US" sz="2200" dirty="0">
              <a:latin typeface="Times New Roman" panose="02020603050405020304" pitchFamily="18" charset="0"/>
              <a:cs typeface="Times New Roman" panose="02020603050405020304" pitchFamily="18" charset="0"/>
            </a:endParaRPr>
          </a:p>
          <a:p>
            <a:pPr marL="0" indent="0">
              <a:lnSpc>
                <a:spcPct val="160000"/>
              </a:lnSpc>
              <a:buNone/>
            </a:pP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nước</a:t>
            </a:r>
            <a:r>
              <a:rPr lang="en-US" altLang="en-US" sz="2200" dirty="0">
                <a:latin typeface="Times New Roman" panose="02020603050405020304" pitchFamily="18" charset="0"/>
                <a:cs typeface="Times New Roman" panose="02020603050405020304" pitchFamily="18" charset="0"/>
              </a:rPr>
              <a:t> XHCN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tiếp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cận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sử</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dụng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chủ</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nghĩa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Mác</a:t>
            </a:r>
            <a:r>
              <a:rPr lang="en-US" altLang="en-US" sz="2200" dirty="0">
                <a:latin typeface="Times New Roman" panose="02020603050405020304" pitchFamily="18" charset="0"/>
                <a:cs typeface="Times New Roman" panose="02020603050405020304" pitchFamily="18" charset="0"/>
              </a:rPr>
              <a:t> - </a:t>
            </a:r>
            <a:r>
              <a:rPr lang="en-US" altLang="en-US" sz="2200" dirty="0" err="1">
                <a:latin typeface="Times New Roman" panose="02020603050405020304" pitchFamily="18" charset="0"/>
                <a:cs typeface="Times New Roman" panose="02020603050405020304" pitchFamily="18" charset="0"/>
              </a:rPr>
              <a:t>Lênin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nhau</a:t>
            </a:r>
            <a:r>
              <a:rPr lang="en-US" altLang="en-US" sz="2200" dirty="0">
                <a:latin typeface="Times New Roman" panose="02020603050405020304" pitchFamily="18" charset="0"/>
                <a:cs typeface="Times New Roman" panose="02020603050405020304" pitchFamily="18" charset="0"/>
              </a:rPr>
              <a:t>.</a:t>
            </a:r>
          </a:p>
          <a:p>
            <a:pPr marL="0" indent="0">
              <a:lnSpc>
                <a:spcPct val="160000"/>
              </a:lnSpc>
              <a:buNone/>
            </a:pP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Sự</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phát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triển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lý</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luận</a:t>
            </a:r>
            <a:r>
              <a:rPr lang="en-US" altLang="en-US" sz="2200" dirty="0">
                <a:latin typeface="Times New Roman" panose="02020603050405020304" pitchFamily="18" charset="0"/>
                <a:cs typeface="Times New Roman" panose="02020603050405020304" pitchFamily="18" charset="0"/>
              </a:rPr>
              <a:t> ở </a:t>
            </a:r>
            <a:r>
              <a:rPr lang="en-US" altLang="en-US" sz="2200" dirty="0" err="1">
                <a:latin typeface="Times New Roman" panose="02020603050405020304" pitchFamily="18" charset="0"/>
                <a:cs typeface="Times New Roman" panose="02020603050405020304" pitchFamily="18" charset="0"/>
              </a:rPr>
              <a:t>Việt</a:t>
            </a:r>
            <a:r>
              <a:rPr lang="en-US" altLang="en-US" sz="2200" dirty="0">
                <a:latin typeface="Times New Roman" panose="02020603050405020304" pitchFamily="18" charset="0"/>
                <a:cs typeface="Times New Roman" panose="02020603050405020304" pitchFamily="18" charset="0"/>
              </a:rPr>
              <a:t> Nam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ircle(in)">
                                      <p:cBhvr>
                                        <p:cTn id="27" dur="2000"/>
                                        <p:tgtEl>
                                          <p:spTgt spid="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circle(in)">
                                      <p:cBhvr>
                                        <p:cTn id="32" dur="2000"/>
                                        <p:tgtEl>
                                          <p:spTgt spid="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circle(in)">
                                      <p:cBhvr>
                                        <p:cTn id="37" dur="2000"/>
                                        <p:tgtEl>
                                          <p:spTgt spid="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circle(in)">
                                      <p:cBhvr>
                                        <p:cTn id="42" dur="2000"/>
                                        <p:tgtEl>
                                          <p:spTgt spid="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circle(in)">
                                      <p:cBhvr>
                                        <p:cTn id="47" dur="2000"/>
                                        <p:tgtEl>
                                          <p:spTgt spid="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circle(in)">
                                      <p:cBhvr>
                                        <p:cTn id="52"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25F9A698-5595-4162-9E36-C2EA5C028E16}"/>
              </a:ext>
            </a:extLst>
          </p:cNvPr>
          <p:cNvSpPr/>
          <p:nvPr/>
        </p:nvSpPr>
        <p:spPr>
          <a:xfrm>
            <a:off x="2197100" y="1728789"/>
            <a:ext cx="8458200" cy="125253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anose="05000000000000000000" pitchFamily="2" charset="2"/>
              <a:buChar char="ü"/>
              <a:defRPr/>
            </a:pPr>
            <a:r>
              <a:rPr lang="en-US" altLang="en-US" sz="2000" b="1" err="1">
                <a:solidFill>
                  <a:srgbClr val="000000"/>
                </a:solidFill>
                <a:latin typeface="Times New Roman" panose="02020603050405020304" pitchFamily="18" charset="0"/>
                <a:cs typeface="Times New Roman" panose="02020603050405020304" pitchFamily="18" charset="0"/>
              </a:rPr>
              <a:t>Triết</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học</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là</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hình</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thức</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tư</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duy</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lý</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luận</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đầu</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tiên</a:t>
            </a:r>
            <a:r>
              <a:rPr lang="en-US" altLang="en-US" sz="2000" b="1">
                <a:solidFill>
                  <a:srgbClr val="000000"/>
                </a:solidFill>
                <a:latin typeface="Times New Roman" panose="02020603050405020304" pitchFamily="18" charset="0"/>
                <a:cs typeface="Times New Roman" panose="02020603050405020304" pitchFamily="18" charset="0"/>
              </a:rPr>
              <a:t> </a:t>
            </a:r>
            <a:r>
              <a:rPr lang="en-US" altLang="en-US" sz="2000" b="1" err="1">
                <a:solidFill>
                  <a:srgbClr val="000000"/>
                </a:solidFill>
                <a:latin typeface="Times New Roman" panose="02020603050405020304" pitchFamily="18" charset="0"/>
                <a:cs typeface="Times New Roman" panose="02020603050405020304" pitchFamily="18" charset="0"/>
              </a:rPr>
              <a:t>và</a:t>
            </a:r>
            <a:r>
              <a:rPr lang="en-GB" altLang="en-US" sz="2000" b="1">
                <a:solidFill>
                  <a:srgbClr val="000000"/>
                </a:solidFill>
              </a:rPr>
              <a:t> </a:t>
            </a:r>
            <a:r>
              <a:rPr lang="en-GB" altLang="en-US" sz="2000" b="1" err="1">
                <a:solidFill>
                  <a:srgbClr val="000000"/>
                </a:solidFill>
                <a:latin typeface="Times New Roman" panose="02020603050405020304" pitchFamily="18" charset="0"/>
                <a:cs typeface="Times New Roman" panose="02020603050405020304" pitchFamily="18" charset="0"/>
              </a:rPr>
              <a:t>thể</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hiện</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khả</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năng</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tư</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duy</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trừu</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tượng</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năng</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lực</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khái</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quát</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của</a:t>
            </a:r>
            <a:r>
              <a:rPr lang="en-GB" altLang="en-US" sz="2000" b="1">
                <a:solidFill>
                  <a:srgbClr val="000000"/>
                </a:solidFill>
                <a:latin typeface="Times New Roman" panose="02020603050405020304" pitchFamily="18" charset="0"/>
                <a:cs typeface="Times New Roman" panose="02020603050405020304" pitchFamily="18" charset="0"/>
              </a:rPr>
              <a:t> con </a:t>
            </a:r>
            <a:r>
              <a:rPr lang="en-GB" altLang="en-US" sz="2000" b="1" err="1">
                <a:solidFill>
                  <a:srgbClr val="000000"/>
                </a:solidFill>
                <a:latin typeface="Times New Roman" panose="02020603050405020304" pitchFamily="18" charset="0"/>
                <a:cs typeface="Times New Roman" panose="02020603050405020304" pitchFamily="18" charset="0"/>
              </a:rPr>
              <a:t>người</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để</a:t>
            </a:r>
            <a:r>
              <a:rPr lang="en-GB" altLang="en-US" sz="2000" b="1">
                <a:solidFill>
                  <a:srgbClr val="000000"/>
                </a:solidFill>
              </a:rPr>
              <a:t> </a:t>
            </a:r>
            <a:r>
              <a:rPr lang="en-GB" altLang="en-US" sz="2000" b="1" err="1">
                <a:solidFill>
                  <a:srgbClr val="000000"/>
                </a:solidFill>
                <a:latin typeface="Times New Roman" panose="02020603050405020304" pitchFamily="18" charset="0"/>
                <a:cs typeface="Times New Roman" panose="02020603050405020304" pitchFamily="18" charset="0"/>
              </a:rPr>
              <a:t>giải</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quyết</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tất</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cả</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các</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vấn</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đê</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nhận</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thức</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chung</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vê</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tư</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nhiên</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xa</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hội</a:t>
            </a:r>
            <a:r>
              <a:rPr lang="en-GB" altLang="en-US" sz="2000" b="1">
                <a:solidFill>
                  <a:srgbClr val="000000"/>
                </a:solidFill>
                <a:latin typeface="Times New Roman" panose="02020603050405020304" pitchFamily="18" charset="0"/>
                <a:cs typeface="Times New Roman" panose="02020603050405020304" pitchFamily="18" charset="0"/>
              </a:rPr>
              <a:t>, </a:t>
            </a:r>
            <a:r>
              <a:rPr lang="en-GB" altLang="en-US" sz="2000" b="1" err="1">
                <a:solidFill>
                  <a:srgbClr val="000000"/>
                </a:solidFill>
                <a:latin typeface="Times New Roman" panose="02020603050405020304" pitchFamily="18" charset="0"/>
                <a:cs typeface="Times New Roman" panose="02020603050405020304" pitchFamily="18" charset="0"/>
              </a:rPr>
              <a:t>tư</a:t>
            </a:r>
            <a:r>
              <a:rPr lang="en-GB" altLang="en-US" sz="2000" b="1">
                <a:solidFill>
                  <a:srgbClr val="000000"/>
                </a:solidFill>
                <a:latin typeface="Times New Roman" panose="02020603050405020304" pitchFamily="18" charset="0"/>
                <a:cs typeface="Times New Roman" panose="02020603050405020304" pitchFamily="18" charset="0"/>
              </a:rPr>
              <a:t> duy</a:t>
            </a:r>
            <a:r>
              <a:rPr lang="en-GB" altLang="en-US" sz="2000" b="1">
                <a:latin typeface="Times New Roman" pitchFamily="18" charset="0"/>
                <a:cs typeface="Times New Roman" pitchFamily="18" charset="0"/>
              </a:rPr>
              <a:t>.</a:t>
            </a:r>
            <a:endParaRPr lang="en-US" altLang="en-US" sz="2000" b="1">
              <a:solidFill>
                <a:srgbClr val="000000"/>
              </a:solidFill>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97EAA5CD-0A59-44A1-B84F-55792E67EDCA}"/>
              </a:ext>
            </a:extLst>
          </p:cNvPr>
          <p:cNvSpPr/>
          <p:nvPr/>
        </p:nvSpPr>
        <p:spPr>
          <a:xfrm>
            <a:off x="2209800" y="827089"/>
            <a:ext cx="8458200" cy="8096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a:spcBef>
                <a:spcPct val="20000"/>
              </a:spcBef>
              <a:buFont typeface="Wingdings" panose="05000000000000000000" pitchFamily="2" charset="2"/>
              <a:buChar char="ü"/>
              <a:defRPr/>
            </a:pPr>
            <a:r>
              <a:rPr lang="en-US" altLang="en-US" sz="2000" b="1">
                <a:solidFill>
                  <a:srgbClr val="000000"/>
                </a:solidFill>
                <a:latin typeface="Times New Roman" panose="02020603050405020304" pitchFamily="18" charset="0"/>
                <a:cs typeface="Times New Roman" panose="02020603050405020304" pitchFamily="18" charset="0"/>
              </a:rPr>
              <a:t>Trước khi triết học xuất hiện thế giới quan thần thoại đã chi phối hoạt động nhận thức của con người</a:t>
            </a:r>
            <a:r>
              <a:rPr lang="en-GB" altLang="en-US" sz="2000" b="1">
                <a:latin typeface="Times New Roman" pitchFamily="18" charset="0"/>
                <a:cs typeface="Times New Roman" pitchFamily="18" charset="0"/>
              </a:rPr>
              <a:t>.</a:t>
            </a:r>
            <a:endParaRPr lang="en-US" altLang="en-US" sz="2000" b="1">
              <a:solidFill>
                <a:srgbClr val="000000"/>
              </a:solidFill>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FAD8BD51-AA75-4A21-9579-4376AAFF1775}"/>
              </a:ext>
            </a:extLst>
          </p:cNvPr>
          <p:cNvSpPr/>
          <p:nvPr/>
        </p:nvSpPr>
        <p:spPr>
          <a:xfrm>
            <a:off x="3898900" y="30163"/>
            <a:ext cx="6553200" cy="609600"/>
          </a:xfrm>
          <a:prstGeom prst="ellipse">
            <a:avLst/>
          </a:prstGeom>
          <a:solidFill>
            <a:srgbClr val="00B0F0"/>
          </a:solidFill>
        </p:spPr>
        <p:style>
          <a:lnRef idx="1">
            <a:schemeClr val="accent2"/>
          </a:lnRef>
          <a:fillRef idx="2">
            <a:schemeClr val="accent2"/>
          </a:fillRef>
          <a:effectRef idx="1">
            <a:schemeClr val="accent2"/>
          </a:effectRef>
          <a:fontRef idx="minor">
            <a:schemeClr val="dk1"/>
          </a:fontRef>
        </p:style>
        <p:txBody>
          <a:bodyPr anchor="ctr"/>
          <a:lstStyle/>
          <a:p>
            <a:pPr algn="just">
              <a:spcBef>
                <a:spcPct val="20000"/>
              </a:spcBef>
              <a:defRPr/>
            </a:pPr>
            <a:r>
              <a:rPr lang="en-US" altLang="en-US" sz="3200" b="1" i="1">
                <a:solidFill>
                  <a:schemeClr val="bg1"/>
                </a:solidFill>
                <a:latin typeface="Times New Roman" panose="02020603050405020304" pitchFamily="18" charset="0"/>
                <a:cs typeface="Times New Roman" panose="02020603050405020304" pitchFamily="18" charset="0"/>
              </a:rPr>
              <a:t>* Nguồn </a:t>
            </a:r>
            <a:r>
              <a:rPr lang="en-US" altLang="en-US" sz="3200" b="1" i="1" dirty="0">
                <a:solidFill>
                  <a:schemeClr val="bg1"/>
                </a:solidFill>
                <a:latin typeface="Times New Roman" panose="02020603050405020304" pitchFamily="18" charset="0"/>
                <a:cs typeface="Times New Roman" panose="02020603050405020304" pitchFamily="18" charset="0"/>
              </a:rPr>
              <a:t>gốc nhận thức</a:t>
            </a:r>
            <a:r>
              <a:rPr lang="en-US" altLang="en-US" sz="3200" b="1" dirty="0">
                <a:solidFill>
                  <a:schemeClr val="bg1"/>
                </a:solidFill>
                <a:latin typeface="Times New Roman" panose="02020603050405020304" pitchFamily="18" charset="0"/>
                <a:cs typeface="Times New Roman" panose="02020603050405020304" pitchFamily="18" charset="0"/>
              </a:rPr>
              <a:t>:</a:t>
            </a:r>
          </a:p>
        </p:txBody>
      </p:sp>
      <p:sp>
        <p:nvSpPr>
          <p:cNvPr id="8" name="Oval 7">
            <a:extLst>
              <a:ext uri="{FF2B5EF4-FFF2-40B4-BE49-F238E27FC236}">
                <a16:creationId xmlns:a16="http://schemas.microsoft.com/office/drawing/2014/main" id="{62FEFFC1-0E68-4CBA-B6E9-ACC70BF457EA}"/>
              </a:ext>
            </a:extLst>
          </p:cNvPr>
          <p:cNvSpPr/>
          <p:nvPr/>
        </p:nvSpPr>
        <p:spPr>
          <a:xfrm>
            <a:off x="4221164" y="3116264"/>
            <a:ext cx="6334125" cy="655637"/>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altLang="en-US" sz="3200" b="1" i="1" dirty="0">
                <a:solidFill>
                  <a:srgbClr val="FF0000"/>
                </a:solidFill>
                <a:latin typeface="Times New Roman" panose="02020603050405020304" pitchFamily="18" charset="0"/>
                <a:cs typeface="Times New Roman" panose="02020603050405020304" pitchFamily="18" charset="0"/>
              </a:rPr>
              <a:t>* </a:t>
            </a:r>
            <a:r>
              <a:rPr lang="en-US" altLang="en-US" sz="3200" b="1" i="1" dirty="0" err="1">
                <a:solidFill>
                  <a:srgbClr val="FF0000"/>
                </a:solidFill>
                <a:latin typeface="Times New Roman" panose="02020603050405020304" pitchFamily="18" charset="0"/>
                <a:cs typeface="Times New Roman" panose="02020603050405020304" pitchFamily="18" charset="0"/>
              </a:rPr>
              <a:t>Nguồn</a:t>
            </a:r>
            <a:r>
              <a:rPr lang="en-US" altLang="en-US" sz="3200" b="1" i="1" dirty="0">
                <a:solidFill>
                  <a:srgbClr val="FF0000"/>
                </a:solidFill>
                <a:latin typeface="Times New Roman" panose="02020603050405020304" pitchFamily="18" charset="0"/>
                <a:cs typeface="Times New Roman" panose="02020603050405020304" pitchFamily="18" charset="0"/>
              </a:rPr>
              <a:t> </a:t>
            </a:r>
            <a:r>
              <a:rPr lang="en-US" altLang="en-US" sz="3200" b="1" i="1" dirty="0" err="1">
                <a:solidFill>
                  <a:srgbClr val="FF0000"/>
                </a:solidFill>
                <a:latin typeface="Times New Roman" panose="02020603050405020304" pitchFamily="18" charset="0"/>
                <a:cs typeface="Times New Roman" panose="02020603050405020304" pitchFamily="18" charset="0"/>
              </a:rPr>
              <a:t>gốc</a:t>
            </a:r>
            <a:r>
              <a:rPr lang="en-US" altLang="en-US" sz="3200" b="1" i="1" dirty="0">
                <a:solidFill>
                  <a:srgbClr val="FF0000"/>
                </a:solidFill>
                <a:latin typeface="Times New Roman" panose="02020603050405020304" pitchFamily="18" charset="0"/>
                <a:cs typeface="Times New Roman" panose="02020603050405020304" pitchFamily="18" charset="0"/>
              </a:rPr>
              <a:t> </a:t>
            </a:r>
            <a:r>
              <a:rPr lang="en-US" altLang="en-US" sz="3200" b="1" i="1" dirty="0" err="1">
                <a:solidFill>
                  <a:srgbClr val="FF0000"/>
                </a:solidFill>
                <a:latin typeface="Times New Roman" panose="02020603050405020304" pitchFamily="18" charset="0"/>
                <a:cs typeface="Times New Roman" panose="02020603050405020304" pitchFamily="18" charset="0"/>
              </a:rPr>
              <a:t>xã</a:t>
            </a:r>
            <a:r>
              <a:rPr lang="en-US" altLang="en-US" sz="3200" b="1" i="1" dirty="0">
                <a:solidFill>
                  <a:srgbClr val="FF0000"/>
                </a:solidFill>
                <a:latin typeface="Times New Roman" panose="02020603050405020304" pitchFamily="18" charset="0"/>
                <a:cs typeface="Times New Roman" panose="02020603050405020304" pitchFamily="18" charset="0"/>
              </a:rPr>
              <a:t> </a:t>
            </a:r>
            <a:r>
              <a:rPr lang="en-US" altLang="en-US" sz="3200" b="1" i="1" dirty="0" err="1">
                <a:solidFill>
                  <a:srgbClr val="FF0000"/>
                </a:solidFill>
                <a:latin typeface="Times New Roman" panose="02020603050405020304" pitchFamily="18" charset="0"/>
                <a:cs typeface="Times New Roman" panose="02020603050405020304" pitchFamily="18" charset="0"/>
              </a:rPr>
              <a:t>hội</a:t>
            </a:r>
            <a:r>
              <a:rPr lang="en-US" altLang="en-US" sz="3200" b="1" i="1" dirty="0">
                <a:solidFill>
                  <a:srgbClr val="FF0000"/>
                </a:solidFill>
                <a:latin typeface="Times New Roman" panose="02020603050405020304" pitchFamily="18" charset="0"/>
                <a:cs typeface="Times New Roman" panose="02020603050405020304" pitchFamily="18" charset="0"/>
              </a:rPr>
              <a:t>: </a:t>
            </a:r>
          </a:p>
        </p:txBody>
      </p:sp>
      <p:sp>
        <p:nvSpPr>
          <p:cNvPr id="12" name="Rounded Rectangle 11">
            <a:extLst>
              <a:ext uri="{FF2B5EF4-FFF2-40B4-BE49-F238E27FC236}">
                <a16:creationId xmlns:a16="http://schemas.microsoft.com/office/drawing/2014/main" id="{2E813CEA-7B97-4066-A5FF-2387DA7FA27F}"/>
              </a:ext>
            </a:extLst>
          </p:cNvPr>
          <p:cNvSpPr/>
          <p:nvPr/>
        </p:nvSpPr>
        <p:spPr>
          <a:xfrm>
            <a:off x="2238375" y="4673600"/>
            <a:ext cx="8458200" cy="125253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anose="05000000000000000000" pitchFamily="2" charset="2"/>
              <a:buChar char="ü"/>
              <a:defRPr/>
            </a:pPr>
            <a:r>
              <a:rPr lang="en-US" altLang="en-US" sz="2000" b="1">
                <a:solidFill>
                  <a:schemeClr val="tx1"/>
                </a:solidFill>
                <a:latin typeface="Times New Roman" panose="02020603050405020304" pitchFamily="18" charset="0"/>
                <a:cs typeface="Times New Roman" panose="02020603050405020304" pitchFamily="18" charset="0"/>
              </a:rPr>
              <a:t>Khi xã hội có sự phân chia giai cấp, triết học ra đời bản thân nó đã mang “tính đảng” (nhiệm vụ của nó là luận chứng và bảo vệ lợi ích của một giai cấp xác định). </a:t>
            </a:r>
          </a:p>
          <a:p>
            <a:pPr algn="just">
              <a:spcBef>
                <a:spcPct val="20000"/>
              </a:spcBef>
              <a:defRPr/>
            </a:pPr>
            <a:endParaRPr lang="en-US" altLang="en-US" sz="2000" b="1">
              <a:solidFill>
                <a:srgbClr val="000000"/>
              </a:solidFill>
              <a:latin typeface="Times New Roman" panose="02020603050405020304" pitchFamily="18" charset="0"/>
              <a:cs typeface="Times New Roman" panose="02020603050405020304" pitchFamily="18" charset="0"/>
            </a:endParaRPr>
          </a:p>
        </p:txBody>
      </p:sp>
      <p:sp>
        <p:nvSpPr>
          <p:cNvPr id="13" name="Rounded Rectangle 12">
            <a:extLst>
              <a:ext uri="{FF2B5EF4-FFF2-40B4-BE49-F238E27FC236}">
                <a16:creationId xmlns:a16="http://schemas.microsoft.com/office/drawing/2014/main" id="{FA9AF88D-89F4-4CA7-8A4C-E7608B0CFB81}"/>
              </a:ext>
            </a:extLst>
          </p:cNvPr>
          <p:cNvSpPr/>
          <p:nvPr/>
        </p:nvSpPr>
        <p:spPr>
          <a:xfrm>
            <a:off x="2238375" y="3771901"/>
            <a:ext cx="8458200" cy="8096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a:spcBef>
                <a:spcPct val="20000"/>
              </a:spcBef>
              <a:buFont typeface="Wingdings" panose="05000000000000000000" pitchFamily="2" charset="2"/>
              <a:buChar char="ü"/>
              <a:defRPr/>
            </a:pPr>
            <a:r>
              <a:rPr lang="en-US" altLang="en-US" sz="2000" b="1">
                <a:solidFill>
                  <a:schemeClr val="tx1"/>
                </a:solidFill>
                <a:latin typeface="Times New Roman" panose="02020603050405020304" pitchFamily="18" charset="0"/>
                <a:cs typeface="Times New Roman" panose="02020603050405020304" pitchFamily="18" charset="0"/>
              </a:rPr>
              <a:t>Phân công lao động xã hội dẫn đến sự phân chia lao động là nguồn gốc dẫn đến chế độ tư hữu</a:t>
            </a:r>
            <a:r>
              <a:rPr lang="en-GB" altLang="en-US" sz="2000" b="1">
                <a:solidFill>
                  <a:schemeClr val="tx1"/>
                </a:solidFill>
                <a:latin typeface="Times New Roman" pitchFamily="18" charset="0"/>
                <a:cs typeface="Times New Roman" pitchFamily="18" charset="0"/>
              </a:rPr>
              <a:t>.</a:t>
            </a:r>
            <a:endParaRPr lang="en-US" altLang="en-US" sz="20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8"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a:extLst>
              <a:ext uri="{FF2B5EF4-FFF2-40B4-BE49-F238E27FC236}">
                <a16:creationId xmlns:a16="http://schemas.microsoft.com/office/drawing/2014/main" id="{39815CE8-60A3-25AF-EB5F-0B1B0D742257}"/>
              </a:ext>
            </a:extLst>
          </p:cNvPr>
          <p:cNvSpPr>
            <a:spLocks noChangeArrowheads="1"/>
          </p:cNvSpPr>
          <p:nvPr/>
        </p:nvSpPr>
        <p:spPr bwMode="auto">
          <a:xfrm>
            <a:off x="1524000" y="373063"/>
            <a:ext cx="2895600" cy="1219200"/>
          </a:xfrm>
          <a:prstGeom prst="cloudCallout">
            <a:avLst>
              <a:gd name="adj1" fmla="val -39662"/>
              <a:gd name="adj2" fmla="val 108750"/>
            </a:avLst>
          </a:prstGeom>
          <a:noFill/>
          <a:ln w="38100">
            <a:solidFill>
              <a:srgbClr val="3366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t>Triết học là gì ?</a:t>
            </a:r>
          </a:p>
        </p:txBody>
      </p:sp>
      <p:sp>
        <p:nvSpPr>
          <p:cNvPr id="3080" name="Text Box 8">
            <a:extLst>
              <a:ext uri="{FF2B5EF4-FFF2-40B4-BE49-F238E27FC236}">
                <a16:creationId xmlns:a16="http://schemas.microsoft.com/office/drawing/2014/main" id="{0326206F-38F1-696D-5117-A059F737338C}"/>
              </a:ext>
            </a:extLst>
          </p:cNvPr>
          <p:cNvSpPr txBox="1">
            <a:spLocks noChangeArrowheads="1"/>
          </p:cNvSpPr>
          <p:nvPr/>
        </p:nvSpPr>
        <p:spPr bwMode="auto">
          <a:xfrm>
            <a:off x="4540250" y="915989"/>
            <a:ext cx="5937250" cy="16922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600" b="1">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Trung Quốc: </a:t>
            </a:r>
            <a:r>
              <a:rPr lang="en-US" altLang="en-US" sz="2600" b="1" i="1">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Triết = Trí:</a:t>
            </a:r>
            <a:r>
              <a:rPr lang="en-US" altLang="en-US" sz="2600" b="1">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 </a:t>
            </a:r>
            <a:r>
              <a:rPr lang="en-GB" altLang="en-US" sz="2600">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sự truy tìm bản chất của đối tượng nhận thức, thường là con người, xã hội, vũ trụ và tư tưởng tinh thần</a:t>
            </a:r>
            <a:r>
              <a:rPr lang="nl-NL" altLang="en-US" sz="2600">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a:t>
            </a:r>
          </a:p>
        </p:txBody>
      </p:sp>
      <p:pic>
        <p:nvPicPr>
          <p:cNvPr id="9220" name="Picture 13" descr="van-ly-truong-thanh-01">
            <a:extLst>
              <a:ext uri="{FF2B5EF4-FFF2-40B4-BE49-F238E27FC236}">
                <a16:creationId xmlns:a16="http://schemas.microsoft.com/office/drawing/2014/main" id="{60790524-A148-9630-E9F2-254FC11EA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1592264"/>
            <a:ext cx="2232025"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4" descr="Raphael_SchoolofAthens">
            <a:extLst>
              <a:ext uri="{FF2B5EF4-FFF2-40B4-BE49-F238E27FC236}">
                <a16:creationId xmlns:a16="http://schemas.microsoft.com/office/drawing/2014/main" id="{20A66996-98FB-BCB0-11B9-613092A6C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4" y="4697414"/>
            <a:ext cx="2312987"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7" name="Text Box 15">
            <a:extLst>
              <a:ext uri="{FF2B5EF4-FFF2-40B4-BE49-F238E27FC236}">
                <a16:creationId xmlns:a16="http://schemas.microsoft.com/office/drawing/2014/main" id="{2AC43BCA-ACAC-E331-7FCF-7F4494CD3F32}"/>
              </a:ext>
            </a:extLst>
          </p:cNvPr>
          <p:cNvSpPr txBox="1">
            <a:spLocks noChangeArrowheads="1"/>
          </p:cNvSpPr>
          <p:nvPr/>
        </p:nvSpPr>
        <p:spPr bwMode="auto">
          <a:xfrm>
            <a:off x="4498975" y="4610100"/>
            <a:ext cx="6019800" cy="22479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Phương Tây:</a:t>
            </a:r>
          </a:p>
          <a:p>
            <a:pPr algn="just" eaLnBrk="1" hangingPunct="1">
              <a:spcBef>
                <a:spcPct val="0"/>
              </a:spcBef>
              <a:buFontTx/>
              <a:buNone/>
            </a:pPr>
            <a:r>
              <a:rPr lang="en-US" altLang="en-US" sz="2800" b="1">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 </a:t>
            </a:r>
            <a:r>
              <a:rPr lang="en-GB" altLang="en-US" sz="2800">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Philosophia vừa mang nghĩa là giải thích vũ trụ, định hướng nhận thức và hành vi, vừa nhấn mạnh đến khát vọng tìm kiếm chân lý của con người.</a:t>
            </a:r>
            <a:endParaRPr lang="en-US" altLang="en-US" sz="2800" b="1">
              <a:solidFill>
                <a:schemeClr val="bg1"/>
              </a:solidFill>
              <a:latin typeface="Times New Roman" panose="02020603050405020304" pitchFamily="18" charset="0"/>
              <a:ea typeface="Cordia New" panose="020B0304020202020204" pitchFamily="34" charset="-34"/>
              <a:cs typeface="Times New Roman" panose="02020603050405020304" pitchFamily="18" charset="0"/>
            </a:endParaRPr>
          </a:p>
        </p:txBody>
      </p:sp>
      <p:grpSp>
        <p:nvGrpSpPr>
          <p:cNvPr id="10" name="Group 9">
            <a:extLst>
              <a:ext uri="{FF2B5EF4-FFF2-40B4-BE49-F238E27FC236}">
                <a16:creationId xmlns:a16="http://schemas.microsoft.com/office/drawing/2014/main" id="{4BB1E5CF-8F9A-C88E-151F-487E03B02EE3}"/>
              </a:ext>
            </a:extLst>
          </p:cNvPr>
          <p:cNvGrpSpPr>
            <a:grpSpLocks/>
          </p:cNvGrpSpPr>
          <p:nvPr/>
        </p:nvGrpSpPr>
        <p:grpSpPr bwMode="auto">
          <a:xfrm>
            <a:off x="4017964" y="-25400"/>
            <a:ext cx="6650037" cy="796925"/>
            <a:chOff x="111148" y="1617509"/>
            <a:chExt cx="6649850" cy="797040"/>
          </a:xfrm>
        </p:grpSpPr>
        <p:sp>
          <p:nvSpPr>
            <p:cNvPr id="11" name="Rounded Rectangle 10">
              <a:extLst>
                <a:ext uri="{FF2B5EF4-FFF2-40B4-BE49-F238E27FC236}">
                  <a16:creationId xmlns:a16="http://schemas.microsoft.com/office/drawing/2014/main" id="{D90480C0-E832-459C-829C-2B712DE4E537}"/>
                </a:ext>
              </a:extLst>
            </p:cNvPr>
            <p:cNvSpPr/>
            <p:nvPr/>
          </p:nvSpPr>
          <p:spPr>
            <a:xfrm>
              <a:off x="111148" y="1617509"/>
              <a:ext cx="6600639"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6">
              <a:extLst>
                <a:ext uri="{FF2B5EF4-FFF2-40B4-BE49-F238E27FC236}">
                  <a16:creationId xmlns:a16="http://schemas.microsoft.com/office/drawing/2014/main" id="{FD6C4387-FEF3-4EAA-89D2-96938BE319E9}"/>
                </a:ext>
              </a:extLst>
            </p:cNvPr>
            <p:cNvSpPr/>
            <p:nvPr/>
          </p:nvSpPr>
          <p:spPr>
            <a:xfrm>
              <a:off x="238144" y="1657203"/>
              <a:ext cx="652285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defTabSz="1244600">
                <a:lnSpc>
                  <a:spcPct val="90000"/>
                </a:lnSpc>
                <a:spcAft>
                  <a:spcPct val="35000"/>
                </a:spcAft>
                <a:defRPr/>
              </a:pPr>
              <a:r>
                <a:rPr lang="en-GB" altLang="en-US" sz="3200" b="1" i="1">
                  <a:solidFill>
                    <a:schemeClr val="tx1"/>
                  </a:solidFill>
                  <a:latin typeface="Times New Roman" panose="02020603050405020304" pitchFamily="18" charset="0"/>
                  <a:cs typeface="Times New Roman" panose="02020603050405020304" pitchFamily="18" charset="0"/>
                </a:rPr>
                <a:t>1.2. </a:t>
              </a:r>
              <a:r>
                <a:rPr lang="en-GB" altLang="en-US" sz="3200" b="1" i="1" err="1">
                  <a:solidFill>
                    <a:schemeClr val="tx1"/>
                  </a:solidFill>
                  <a:latin typeface="Times New Roman" panose="02020603050405020304" pitchFamily="18" charset="0"/>
                  <a:cs typeface="Times New Roman" panose="02020603050405020304" pitchFamily="18" charset="0"/>
                </a:rPr>
                <a:t>Khái</a:t>
              </a:r>
              <a:r>
                <a:rPr lang="en-GB" altLang="en-US" sz="3200" b="1" i="1">
                  <a:solidFill>
                    <a:schemeClr val="tx1"/>
                  </a:solidFill>
                  <a:latin typeface="Times New Roman" panose="02020603050405020304" pitchFamily="18" charset="0"/>
                  <a:cs typeface="Times New Roman" panose="02020603050405020304" pitchFamily="18" charset="0"/>
                </a:rPr>
                <a:t> </a:t>
              </a:r>
              <a:r>
                <a:rPr lang="en-GB" altLang="en-US" sz="3200" b="1" i="1" err="1">
                  <a:solidFill>
                    <a:schemeClr val="tx1"/>
                  </a:solidFill>
                  <a:latin typeface="Times New Roman" panose="02020603050405020304" pitchFamily="18" charset="0"/>
                  <a:cs typeface="Times New Roman" panose="02020603050405020304" pitchFamily="18" charset="0"/>
                </a:rPr>
                <a:t>niệm</a:t>
              </a:r>
              <a:r>
                <a:rPr lang="en-GB" altLang="en-US" sz="3200" b="1" i="1">
                  <a:solidFill>
                    <a:schemeClr val="tx1"/>
                  </a:solidFill>
                  <a:latin typeface="Times New Roman" panose="02020603050405020304" pitchFamily="18" charset="0"/>
                  <a:cs typeface="Times New Roman" panose="02020603050405020304" pitchFamily="18" charset="0"/>
                </a:rPr>
                <a:t> </a:t>
              </a:r>
              <a:r>
                <a:rPr lang="en-GB" altLang="en-US" sz="3200" b="1" i="1" err="1">
                  <a:solidFill>
                    <a:schemeClr val="tx1"/>
                  </a:solidFill>
                  <a:latin typeface="Times New Roman" panose="02020603050405020304" pitchFamily="18" charset="0"/>
                  <a:cs typeface="Times New Roman" panose="02020603050405020304" pitchFamily="18" charset="0"/>
                </a:rPr>
                <a:t>triết</a:t>
              </a:r>
              <a:r>
                <a:rPr lang="en-GB" altLang="en-US" sz="3200" b="1" i="1">
                  <a:solidFill>
                    <a:schemeClr val="tx1"/>
                  </a:solidFill>
                  <a:latin typeface="Times New Roman" panose="02020603050405020304" pitchFamily="18" charset="0"/>
                  <a:cs typeface="Times New Roman" panose="02020603050405020304" pitchFamily="18" charset="0"/>
                </a:rPr>
                <a:t> </a:t>
              </a:r>
              <a:r>
                <a:rPr lang="en-GB" altLang="en-US" sz="3200" b="1" i="1" err="1">
                  <a:solidFill>
                    <a:schemeClr val="tx1"/>
                  </a:solidFill>
                  <a:latin typeface="Times New Roman" panose="02020603050405020304" pitchFamily="18" charset="0"/>
                  <a:cs typeface="Times New Roman" panose="02020603050405020304" pitchFamily="18" charset="0"/>
                </a:rPr>
                <a:t>học</a:t>
              </a:r>
              <a:endParaRPr lang="en-US" sz="3200">
                <a:solidFill>
                  <a:schemeClr val="tx1"/>
                </a:solidFill>
              </a:endParaRPr>
            </a:p>
          </p:txBody>
        </p:sp>
      </p:grpSp>
      <p:pic>
        <p:nvPicPr>
          <p:cNvPr id="14" name="Picture 13" descr="3 khám phá tiên tiến ra đời hàng nghìn năm trước ở Ấn Độ cổ đại">
            <a:extLst>
              <a:ext uri="{FF2B5EF4-FFF2-40B4-BE49-F238E27FC236}">
                <a16:creationId xmlns:a16="http://schemas.microsoft.com/office/drawing/2014/main" id="{F284CC45-D5D3-C8E0-C9C3-103F6EF4C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3194051"/>
            <a:ext cx="222885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8">
            <a:extLst>
              <a:ext uri="{FF2B5EF4-FFF2-40B4-BE49-F238E27FC236}">
                <a16:creationId xmlns:a16="http://schemas.microsoft.com/office/drawing/2014/main" id="{33DAB4D5-F8DB-3D7D-242C-A9F9745BA323}"/>
              </a:ext>
            </a:extLst>
          </p:cNvPr>
          <p:cNvSpPr txBox="1">
            <a:spLocks noChangeArrowheads="1"/>
          </p:cNvSpPr>
          <p:nvPr/>
        </p:nvSpPr>
        <p:spPr bwMode="auto">
          <a:xfrm>
            <a:off x="4581525" y="2732089"/>
            <a:ext cx="5937250" cy="16922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nl-NL" altLang="en-US" sz="2600" b="1">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Ấn Độ:</a:t>
            </a:r>
            <a:r>
              <a:rPr lang="nl-NL" altLang="en-US" sz="2600">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 </a:t>
            </a:r>
            <a:r>
              <a:rPr lang="nl-NL" altLang="en-US" sz="2600" b="1" i="1">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Triết = “darshana”</a:t>
            </a:r>
            <a:r>
              <a:rPr lang="nl-NL" altLang="en-US" sz="2600">
                <a:solidFill>
                  <a:schemeClr val="bg1"/>
                </a:solidFill>
                <a:latin typeface="Times New Roman" panose="02020603050405020304" pitchFamily="18" charset="0"/>
                <a:ea typeface="Cordia New" panose="020B0304020202020204" pitchFamily="34" charset="-34"/>
                <a:cs typeface="Times New Roman" panose="02020603050405020304" pitchFamily="18" charset="0"/>
              </a:rPr>
              <a:t>, có nghĩa là “chiêm ngưỡng” là con đường suy ngẫm để dẫn dắt con người đến với lẽ phải, thấu đạt được chân lý về vũ trụ và nhân sinh.</a:t>
            </a:r>
            <a:endParaRPr lang="en-US" altLang="en-US" sz="2600" b="1">
              <a:solidFill>
                <a:schemeClr val="bg1"/>
              </a:solidFill>
              <a:latin typeface="Times New Roman" panose="02020603050405020304" pitchFamily="18" charset="0"/>
              <a:ea typeface="Cordia New" panose="020B0304020202020204" pitchFamily="34" charset="-34"/>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1000"/>
                                        <p:tgtEl>
                                          <p:spTgt spid="3075"/>
                                        </p:tgtEl>
                                      </p:cBhvr>
                                    </p:animEffect>
                                    <p:anim calcmode="lin" valueType="num">
                                      <p:cBhvr>
                                        <p:cTn id="13" dur="1000" fill="hold"/>
                                        <p:tgtEl>
                                          <p:spTgt spid="3075"/>
                                        </p:tgtEl>
                                        <p:attrNameLst>
                                          <p:attrName>ppt_x</p:attrName>
                                        </p:attrNameLst>
                                      </p:cBhvr>
                                      <p:tavLst>
                                        <p:tav tm="0">
                                          <p:val>
                                            <p:strVal val="#ppt_x"/>
                                          </p:val>
                                        </p:tav>
                                        <p:tav tm="100000">
                                          <p:val>
                                            <p:strVal val="#ppt_x"/>
                                          </p:val>
                                        </p:tav>
                                      </p:tavLst>
                                    </p:anim>
                                    <p:anim calcmode="lin" valueType="num">
                                      <p:cBhvr>
                                        <p:cTn id="14"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circle(in)">
                                      <p:cBhvr>
                                        <p:cTn id="19" dur="2000"/>
                                        <p:tgtEl>
                                          <p:spTgt spid="922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080"/>
                                        </p:tgtEl>
                                        <p:attrNameLst>
                                          <p:attrName>style.visibility</p:attrName>
                                        </p:attrNameLst>
                                      </p:cBhvr>
                                      <p:to>
                                        <p:strVal val="visible"/>
                                      </p:to>
                                    </p:set>
                                    <p:animEffect transition="in" filter="circle(in)">
                                      <p:cBhvr>
                                        <p:cTn id="22" dur="2000"/>
                                        <p:tgtEl>
                                          <p:spTgt spid="30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ircle(in)">
                                      <p:cBhvr>
                                        <p:cTn id="30" dur="20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nodeType="clickEffect">
                                  <p:stCondLst>
                                    <p:cond delay="0"/>
                                  </p:stCondLst>
                                  <p:childTnLst>
                                    <p:set>
                                      <p:cBhvr>
                                        <p:cTn id="34" dur="1" fill="hold">
                                          <p:stCondLst>
                                            <p:cond delay="0"/>
                                          </p:stCondLst>
                                        </p:cTn>
                                        <p:tgtEl>
                                          <p:spTgt spid="9221"/>
                                        </p:tgtEl>
                                        <p:attrNameLst>
                                          <p:attrName>style.visibility</p:attrName>
                                        </p:attrNameLst>
                                      </p:cBhvr>
                                      <p:to>
                                        <p:strVal val="visible"/>
                                      </p:to>
                                    </p:set>
                                    <p:animEffect transition="in" filter="circle(in)">
                                      <p:cBhvr>
                                        <p:cTn id="35" dur="2000"/>
                                        <p:tgtEl>
                                          <p:spTgt spid="9221"/>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087"/>
                                        </p:tgtEl>
                                        <p:attrNameLst>
                                          <p:attrName>style.visibility</p:attrName>
                                        </p:attrNameLst>
                                      </p:cBhvr>
                                      <p:to>
                                        <p:strVal val="visible"/>
                                      </p:to>
                                    </p:set>
                                    <p:animEffect transition="in" filter="circle(in)">
                                      <p:cBhvr>
                                        <p:cTn id="38" dur="20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P spid="3080" grpId="0" animBg="1"/>
      <p:bldP spid="3087"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FAE3C7C-8DA8-432E-9498-EDDE5E8278F4}"/>
              </a:ext>
            </a:extLst>
          </p:cNvPr>
          <p:cNvSpPr/>
          <p:nvPr/>
        </p:nvSpPr>
        <p:spPr>
          <a:xfrm>
            <a:off x="2300289" y="822325"/>
            <a:ext cx="7729537" cy="4013200"/>
          </a:xfrm>
          <a:prstGeom prst="round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altLang="en-US" sz="3600" b="1">
                <a:solidFill>
                  <a:schemeClr val="bg1"/>
                </a:solidFill>
                <a:latin typeface="Times New Roman" panose="02020603050405020304" pitchFamily="18" charset="0"/>
                <a:cs typeface="Times New Roman" panose="02020603050405020304" pitchFamily="18" charset="0"/>
              </a:rPr>
              <a:t>Chủ nghĩa Mác-Lênin: </a:t>
            </a:r>
          </a:p>
          <a:p>
            <a:pPr algn="ctr">
              <a:defRPr/>
            </a:pPr>
            <a:endParaRPr lang="nl-NL" altLang="en-US" sz="2800" b="1">
              <a:solidFill>
                <a:schemeClr val="bg1"/>
              </a:solidFill>
              <a:latin typeface="Times New Roman" panose="02020603050405020304" pitchFamily="18" charset="0"/>
              <a:cs typeface="Times New Roman" panose="02020603050405020304" pitchFamily="18" charset="0"/>
            </a:endParaRPr>
          </a:p>
          <a:p>
            <a:pPr algn="just">
              <a:defRPr/>
            </a:pPr>
            <a:r>
              <a:rPr lang="nl-NL" altLang="en-US" sz="3200" b="1">
                <a:solidFill>
                  <a:schemeClr val="bg1"/>
                </a:solidFill>
                <a:latin typeface="Times New Roman" panose="02020603050405020304" pitchFamily="18" charset="0"/>
                <a:cs typeface="Times New Roman" panose="02020603050405020304" pitchFamily="18" charset="0"/>
              </a:rPr>
              <a:t>Triết học là hệ thống quan điểm lý luận chung nhất về thế giới và vị trí con người trong thế giới đó, là khoa học về những quy luật vận động, phát triển chung nhất của tự nhiên, xã hội và tư duy.</a:t>
            </a:r>
            <a:endParaRPr lang="en-US" sz="32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48F91-0536-4A3C-BF68-03158B7BA687}"/>
              </a:ext>
            </a:extLst>
          </p:cNvPr>
          <p:cNvSpPr txBox="1"/>
          <p:nvPr/>
        </p:nvSpPr>
        <p:spPr>
          <a:xfrm>
            <a:off x="1687513" y="5427664"/>
            <a:ext cx="2506662" cy="460375"/>
          </a:xfrm>
          <a:prstGeom prst="rect">
            <a:avLst/>
          </a:prstGeom>
          <a:solidFill>
            <a:schemeClr val="accent1">
              <a:lumMod val="20000"/>
              <a:lumOff val="80000"/>
            </a:schemeClr>
          </a:solidFill>
        </p:spPr>
        <p:txBody>
          <a:bodyPr>
            <a:spAutoFit/>
          </a:bodyPr>
          <a:lstStyle/>
          <a:p>
            <a:pPr algn="ctr">
              <a:defRPr/>
            </a:pPr>
            <a:r>
              <a:rPr lang="en-US" sz="2400" dirty="0">
                <a:solidFill>
                  <a:srgbClr val="00B050"/>
                </a:solidFill>
                <a:latin typeface="UTM Alexander" panose="02040603050506020204" pitchFamily="18" charset="0"/>
              </a:rPr>
              <a:t>Triết học cổ đại</a:t>
            </a:r>
          </a:p>
        </p:txBody>
      </p:sp>
      <p:sp>
        <p:nvSpPr>
          <p:cNvPr id="5" name="Rectangle 4">
            <a:extLst>
              <a:ext uri="{FF2B5EF4-FFF2-40B4-BE49-F238E27FC236}">
                <a16:creationId xmlns:a16="http://schemas.microsoft.com/office/drawing/2014/main" id="{C4A3E198-70E8-499C-8333-DB0E18421F82}"/>
              </a:ext>
            </a:extLst>
          </p:cNvPr>
          <p:cNvSpPr/>
          <p:nvPr/>
        </p:nvSpPr>
        <p:spPr>
          <a:xfrm>
            <a:off x="1941513" y="4225926"/>
            <a:ext cx="2767012" cy="461963"/>
          </a:xfrm>
          <a:prstGeom prst="rect">
            <a:avLst/>
          </a:prstGeom>
          <a:solidFill>
            <a:schemeClr val="accent1">
              <a:lumMod val="40000"/>
              <a:lumOff val="60000"/>
            </a:schemeClr>
          </a:solidFill>
        </p:spPr>
        <p:txBody>
          <a:bodyPr>
            <a:spAutoFit/>
          </a:bodyPr>
          <a:lstStyle/>
          <a:p>
            <a:pPr algn="ctr">
              <a:defRPr/>
            </a:pPr>
            <a:r>
              <a:rPr lang="en-US" sz="2400" dirty="0">
                <a:solidFill>
                  <a:srgbClr val="00B050"/>
                </a:solidFill>
                <a:latin typeface="UTM Alexander" panose="02040603050506020204" pitchFamily="18" charset="0"/>
              </a:rPr>
              <a:t>Triết học trung đại</a:t>
            </a:r>
          </a:p>
        </p:txBody>
      </p:sp>
      <p:cxnSp>
        <p:nvCxnSpPr>
          <p:cNvPr id="6" name="Straight Arrow Connector 5">
            <a:extLst>
              <a:ext uri="{FF2B5EF4-FFF2-40B4-BE49-F238E27FC236}">
                <a16:creationId xmlns:a16="http://schemas.microsoft.com/office/drawing/2014/main" id="{88E25168-31FF-4FCB-92C7-3B3BB3449274}"/>
              </a:ext>
            </a:extLst>
          </p:cNvPr>
          <p:cNvCxnSpPr/>
          <p:nvPr/>
        </p:nvCxnSpPr>
        <p:spPr>
          <a:xfrm flipV="1">
            <a:off x="3889376" y="1012826"/>
            <a:ext cx="3203575" cy="5489575"/>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372B1B4-ED9B-4CC2-A316-01C5137FBD7F}"/>
              </a:ext>
            </a:extLst>
          </p:cNvPr>
          <p:cNvSpPr/>
          <p:nvPr/>
        </p:nvSpPr>
        <p:spPr>
          <a:xfrm>
            <a:off x="4694238" y="5305425"/>
            <a:ext cx="4976812" cy="87153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defRPr/>
            </a:pPr>
            <a:r>
              <a:rPr lang="nl-NL" sz="2400" dirty="0">
                <a:solidFill>
                  <a:schemeClr val="accent5">
                    <a:lumMod val="75000"/>
                  </a:schemeClr>
                </a:solidFill>
                <a:latin typeface="UTM Alexander" panose="02040603050506020204" pitchFamily="18" charset="0"/>
              </a:rPr>
              <a:t>Khoa học của mọi khoa học</a:t>
            </a:r>
          </a:p>
          <a:p>
            <a:pPr>
              <a:defRPr/>
            </a:pPr>
            <a:r>
              <a:rPr lang="nl-NL" sz="2400" dirty="0">
                <a:solidFill>
                  <a:schemeClr val="accent5">
                    <a:lumMod val="75000"/>
                  </a:schemeClr>
                </a:solidFill>
                <a:latin typeface="UTM Alexander" panose="02040603050506020204" pitchFamily="18" charset="0"/>
              </a:rPr>
              <a:t>(triết học tự nhiên)</a:t>
            </a:r>
          </a:p>
        </p:txBody>
      </p:sp>
      <p:sp>
        <p:nvSpPr>
          <p:cNvPr id="9" name="Rectangle 8">
            <a:extLst>
              <a:ext uri="{FF2B5EF4-FFF2-40B4-BE49-F238E27FC236}">
                <a16:creationId xmlns:a16="http://schemas.microsoft.com/office/drawing/2014/main" id="{0B1FF7D2-8A02-43EE-BE57-1B0436EAB60F}"/>
              </a:ext>
            </a:extLst>
          </p:cNvPr>
          <p:cNvSpPr/>
          <p:nvPr/>
        </p:nvSpPr>
        <p:spPr>
          <a:xfrm>
            <a:off x="3019425" y="1412876"/>
            <a:ext cx="3740150" cy="460375"/>
          </a:xfrm>
          <a:prstGeom prst="rect">
            <a:avLst/>
          </a:prstGeom>
          <a:solidFill>
            <a:schemeClr val="accent3">
              <a:lumMod val="60000"/>
              <a:lumOff val="40000"/>
            </a:schemeClr>
          </a:solidFill>
        </p:spPr>
        <p:txBody>
          <a:bodyPr>
            <a:spAutoFit/>
          </a:bodyPr>
          <a:lstStyle/>
          <a:p>
            <a:pPr algn="ctr">
              <a:defRPr/>
            </a:pPr>
            <a:r>
              <a:rPr lang="en-US" sz="2400" dirty="0">
                <a:solidFill>
                  <a:srgbClr val="00B050"/>
                </a:solidFill>
                <a:latin typeface="UTM Alexander" panose="02040603050506020204" pitchFamily="18" charset="0"/>
              </a:rPr>
              <a:t>Triết học Mác - Lênin</a:t>
            </a:r>
          </a:p>
        </p:txBody>
      </p:sp>
      <p:sp>
        <p:nvSpPr>
          <p:cNvPr id="18" name="Rectangle 17">
            <a:extLst>
              <a:ext uri="{FF2B5EF4-FFF2-40B4-BE49-F238E27FC236}">
                <a16:creationId xmlns:a16="http://schemas.microsoft.com/office/drawing/2014/main" id="{5445F30B-3DF6-4E44-826F-7D0D85C82212}"/>
              </a:ext>
            </a:extLst>
          </p:cNvPr>
          <p:cNvSpPr/>
          <p:nvPr/>
        </p:nvSpPr>
        <p:spPr>
          <a:xfrm>
            <a:off x="5800726" y="4094164"/>
            <a:ext cx="4208463" cy="828675"/>
          </a:xfrm>
          <a:prstGeom prst="rect">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defRPr/>
            </a:pPr>
            <a:r>
              <a:rPr lang="en-US" sz="2400" dirty="0">
                <a:solidFill>
                  <a:schemeClr val="accent5">
                    <a:lumMod val="75000"/>
                  </a:schemeClr>
                </a:solidFill>
                <a:latin typeface="UTM Alexander" panose="02040603050506020204" pitchFamily="18" charset="0"/>
              </a:rPr>
              <a:t>triết học kinh viện,</a:t>
            </a:r>
          </a:p>
          <a:p>
            <a:pPr>
              <a:defRPr/>
            </a:pPr>
            <a:r>
              <a:rPr lang="en-US" sz="2400" dirty="0">
                <a:solidFill>
                  <a:schemeClr val="accent5">
                    <a:lumMod val="75000"/>
                  </a:schemeClr>
                </a:solidFill>
                <a:latin typeface="UTM Alexander" panose="02040603050506020204" pitchFamily="18" charset="0"/>
              </a:rPr>
              <a:t>phục vụ cho thần học </a:t>
            </a:r>
            <a:endParaRPr lang="nl-NL" sz="3200" dirty="0">
              <a:solidFill>
                <a:schemeClr val="accent5">
                  <a:lumMod val="75000"/>
                </a:schemeClr>
              </a:solidFill>
              <a:latin typeface="UTM Alexander" panose="02040603050506020204" pitchFamily="18" charset="0"/>
            </a:endParaRPr>
          </a:p>
        </p:txBody>
      </p:sp>
      <p:sp>
        <p:nvSpPr>
          <p:cNvPr id="19" name="Rectangle 18">
            <a:extLst>
              <a:ext uri="{FF2B5EF4-FFF2-40B4-BE49-F238E27FC236}">
                <a16:creationId xmlns:a16="http://schemas.microsoft.com/office/drawing/2014/main" id="{B8D40FF9-5828-48EE-9D4A-C01E5E05AEE4}"/>
              </a:ext>
            </a:extLst>
          </p:cNvPr>
          <p:cNvSpPr/>
          <p:nvPr/>
        </p:nvSpPr>
        <p:spPr>
          <a:xfrm>
            <a:off x="2466975" y="2927351"/>
            <a:ext cx="2928938" cy="830263"/>
          </a:xfrm>
          <a:prstGeom prst="rect">
            <a:avLst/>
          </a:prstGeom>
          <a:solidFill>
            <a:schemeClr val="accent1">
              <a:lumMod val="60000"/>
              <a:lumOff val="40000"/>
            </a:schemeClr>
          </a:solidFill>
        </p:spPr>
        <p:txBody>
          <a:bodyPr>
            <a:spAutoFit/>
          </a:bodyPr>
          <a:lstStyle/>
          <a:p>
            <a:pPr algn="ctr">
              <a:defRPr/>
            </a:pPr>
            <a:r>
              <a:rPr lang="en-US" sz="2400" dirty="0">
                <a:solidFill>
                  <a:srgbClr val="00B050"/>
                </a:solidFill>
                <a:latin typeface="UTM Alexander" panose="02040603050506020204" pitchFamily="18" charset="0"/>
              </a:rPr>
              <a:t>Triết học phục hưng và cận đại</a:t>
            </a:r>
          </a:p>
        </p:txBody>
      </p:sp>
      <p:sp>
        <p:nvSpPr>
          <p:cNvPr id="22" name="Rectangle 21">
            <a:extLst>
              <a:ext uri="{FF2B5EF4-FFF2-40B4-BE49-F238E27FC236}">
                <a16:creationId xmlns:a16="http://schemas.microsoft.com/office/drawing/2014/main" id="{F7894666-FAA6-46F7-B59C-511C39DAA7CC}"/>
              </a:ext>
            </a:extLst>
          </p:cNvPr>
          <p:cNvSpPr/>
          <p:nvPr/>
        </p:nvSpPr>
        <p:spPr>
          <a:xfrm>
            <a:off x="6351589" y="2865439"/>
            <a:ext cx="4073525" cy="8667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defRPr/>
            </a:pPr>
            <a:r>
              <a:rPr lang="en-US" sz="2400" dirty="0">
                <a:solidFill>
                  <a:schemeClr val="accent5">
                    <a:lumMod val="75000"/>
                  </a:schemeClr>
                </a:solidFill>
                <a:latin typeface="UTM Alexander" panose="02040603050506020204" pitchFamily="18" charset="0"/>
              </a:rPr>
              <a:t>tham vọng coi: “triết học là khoa học của các khoa học”</a:t>
            </a:r>
            <a:endParaRPr lang="nl-NL" sz="3200" dirty="0">
              <a:solidFill>
                <a:schemeClr val="accent5">
                  <a:lumMod val="75000"/>
                </a:schemeClr>
              </a:solidFill>
              <a:latin typeface="UTM Alexander" panose="02040603050506020204" pitchFamily="18" charset="0"/>
            </a:endParaRPr>
          </a:p>
        </p:txBody>
      </p:sp>
      <p:sp>
        <p:nvSpPr>
          <p:cNvPr id="24" name="Rectangle 23">
            <a:extLst>
              <a:ext uri="{FF2B5EF4-FFF2-40B4-BE49-F238E27FC236}">
                <a16:creationId xmlns:a16="http://schemas.microsoft.com/office/drawing/2014/main" id="{F3A566E1-4374-4C1B-AD1F-04E21B8436E9}"/>
              </a:ext>
            </a:extLst>
          </p:cNvPr>
          <p:cNvSpPr/>
          <p:nvPr/>
        </p:nvSpPr>
        <p:spPr>
          <a:xfrm>
            <a:off x="2701925" y="2098676"/>
            <a:ext cx="3475038" cy="461963"/>
          </a:xfrm>
          <a:prstGeom prst="rect">
            <a:avLst/>
          </a:prstGeom>
          <a:solidFill>
            <a:schemeClr val="accent1">
              <a:lumMod val="60000"/>
              <a:lumOff val="40000"/>
            </a:schemeClr>
          </a:solidFill>
        </p:spPr>
        <p:txBody>
          <a:bodyPr>
            <a:spAutoFit/>
          </a:bodyPr>
          <a:lstStyle/>
          <a:p>
            <a:pPr algn="ctr">
              <a:defRPr/>
            </a:pPr>
            <a:r>
              <a:rPr lang="en-US" sz="2400" dirty="0">
                <a:solidFill>
                  <a:srgbClr val="00B050"/>
                </a:solidFill>
                <a:latin typeface="UTM Alexander" panose="02040603050506020204" pitchFamily="18" charset="0"/>
              </a:rPr>
              <a:t>Triết học cổ điển Đức</a:t>
            </a:r>
          </a:p>
        </p:txBody>
      </p:sp>
      <p:cxnSp>
        <p:nvCxnSpPr>
          <p:cNvPr id="43" name="Straight Connector 42">
            <a:extLst>
              <a:ext uri="{FF2B5EF4-FFF2-40B4-BE49-F238E27FC236}">
                <a16:creationId xmlns:a16="http://schemas.microsoft.com/office/drawing/2014/main" id="{8DA4067E-497E-4866-A5E2-C27B2A0F7912}"/>
              </a:ext>
            </a:extLst>
          </p:cNvPr>
          <p:cNvCxnSpPr/>
          <p:nvPr/>
        </p:nvCxnSpPr>
        <p:spPr>
          <a:xfrm>
            <a:off x="4089401" y="5741988"/>
            <a:ext cx="531813" cy="0"/>
          </a:xfrm>
          <a:prstGeom prst="line">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DFDE2C-1A5F-4D1C-9639-43B275E5CA78}"/>
              </a:ext>
            </a:extLst>
          </p:cNvPr>
          <p:cNvCxnSpPr/>
          <p:nvPr/>
        </p:nvCxnSpPr>
        <p:spPr>
          <a:xfrm>
            <a:off x="6459538" y="1731963"/>
            <a:ext cx="531812" cy="0"/>
          </a:xfrm>
          <a:prstGeom prst="line">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5DDD26-5AB3-41EA-AF8D-546A18C3FB5E}"/>
              </a:ext>
            </a:extLst>
          </p:cNvPr>
          <p:cNvCxnSpPr/>
          <p:nvPr/>
        </p:nvCxnSpPr>
        <p:spPr>
          <a:xfrm>
            <a:off x="5505450" y="3298825"/>
            <a:ext cx="730250" cy="0"/>
          </a:xfrm>
          <a:prstGeom prst="line">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3A405C-14A1-4E1E-8A70-F8BA29D4DADF}"/>
              </a:ext>
            </a:extLst>
          </p:cNvPr>
          <p:cNvCxnSpPr/>
          <p:nvPr/>
        </p:nvCxnSpPr>
        <p:spPr>
          <a:xfrm>
            <a:off x="5964238" y="2444751"/>
            <a:ext cx="271462" cy="854075"/>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538DD5-A5AD-44D9-864A-7D345661DDB2}"/>
              </a:ext>
            </a:extLst>
          </p:cNvPr>
          <p:cNvCxnSpPr/>
          <p:nvPr/>
        </p:nvCxnSpPr>
        <p:spPr>
          <a:xfrm>
            <a:off x="4835526" y="4508500"/>
            <a:ext cx="531813" cy="0"/>
          </a:xfrm>
          <a:prstGeom prst="line">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6011E0-62DD-28A3-7667-9E6C75E2C8E3}"/>
              </a:ext>
            </a:extLst>
          </p:cNvPr>
          <p:cNvGrpSpPr>
            <a:grpSpLocks/>
          </p:cNvGrpSpPr>
          <p:nvPr/>
        </p:nvGrpSpPr>
        <p:grpSpPr bwMode="auto">
          <a:xfrm>
            <a:off x="3354389" y="1"/>
            <a:ext cx="7318375" cy="796925"/>
            <a:chOff x="48703" y="2828583"/>
            <a:chExt cx="7433964" cy="797040"/>
          </a:xfrm>
        </p:grpSpPr>
        <p:sp>
          <p:nvSpPr>
            <p:cNvPr id="21" name="Rounded Rectangle 20">
              <a:extLst>
                <a:ext uri="{FF2B5EF4-FFF2-40B4-BE49-F238E27FC236}">
                  <a16:creationId xmlns:a16="http://schemas.microsoft.com/office/drawing/2014/main" id="{8CF9F511-4B8B-456F-A02C-A57D723B6A18}"/>
                </a:ext>
              </a:extLst>
            </p:cNvPr>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8">
              <a:extLst>
                <a:ext uri="{FF2B5EF4-FFF2-40B4-BE49-F238E27FC236}">
                  <a16:creationId xmlns:a16="http://schemas.microsoft.com/office/drawing/2014/main" id="{58A8B7C9-41F9-422C-ACC2-511ACDA9796F}"/>
                </a:ext>
              </a:extLst>
            </p:cNvPr>
            <p:cNvSpPr/>
            <p:nvPr/>
          </p:nvSpPr>
          <p:spPr>
            <a:xfrm>
              <a:off x="87405" y="2868277"/>
              <a:ext cx="7356560"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defTabSz="1244600">
                <a:lnSpc>
                  <a:spcPct val="90000"/>
                </a:lnSpc>
                <a:spcAft>
                  <a:spcPct val="35000"/>
                </a:spcAft>
                <a:defRPr/>
              </a:pPr>
              <a:r>
                <a:rPr lang="en-GB" altLang="en-US" sz="2800" b="1" i="1">
                  <a:solidFill>
                    <a:schemeClr val="tx1"/>
                  </a:solidFill>
                  <a:latin typeface="Times New Roman" panose="02020603050405020304" pitchFamily="18" charset="0"/>
                  <a:cs typeface="Times New Roman" panose="02020603050405020304" pitchFamily="18" charset="0"/>
                </a:rPr>
                <a:t>1.3. </a:t>
              </a:r>
              <a:r>
                <a:rPr lang="en-GB" altLang="en-US" sz="3200" b="1" i="1">
                  <a:solidFill>
                    <a:schemeClr val="tx1"/>
                  </a:solidFill>
                  <a:latin typeface="Times New Roman" panose="02020603050405020304" pitchFamily="18" charset="0"/>
                  <a:cs typeface="Times New Roman" panose="02020603050405020304" pitchFamily="18" charset="0"/>
                </a:rPr>
                <a:t>Đối</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tượng</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của</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triết</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học</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trong</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lịch</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sử</a:t>
              </a:r>
              <a:r>
                <a:rPr lang="en-GB" altLang="en-US" sz="2800" b="1" i="1">
                  <a:solidFill>
                    <a:schemeClr val="tx1"/>
                  </a:solidFill>
                  <a:latin typeface="Times New Roman" panose="02020603050405020304" pitchFamily="18" charset="0"/>
                  <a:cs typeface="Times New Roman" panose="02020603050405020304" pitchFamily="18" charset="0"/>
                </a:rPr>
                <a:t> </a:t>
              </a:r>
              <a:endParaRPr lang="en-US" sz="2800">
                <a:solidFill>
                  <a:schemeClr val="tx1"/>
                </a:solidFill>
              </a:endParaRPr>
            </a:p>
          </p:txBody>
        </p:sp>
      </p:grpSp>
      <p:sp>
        <p:nvSpPr>
          <p:cNvPr id="25" name="Rectangle 24">
            <a:extLst>
              <a:ext uri="{FF2B5EF4-FFF2-40B4-BE49-F238E27FC236}">
                <a16:creationId xmlns:a16="http://schemas.microsoft.com/office/drawing/2014/main" id="{7F605117-521F-42D1-AF8D-1EA18319C97B}"/>
              </a:ext>
            </a:extLst>
          </p:cNvPr>
          <p:cNvSpPr/>
          <p:nvPr/>
        </p:nvSpPr>
        <p:spPr>
          <a:xfrm>
            <a:off x="7181851" y="1398589"/>
            <a:ext cx="3433763" cy="866775"/>
          </a:xfrm>
          <a:prstGeom prst="rect">
            <a:avLst/>
          </a:prstGeom>
          <a:solidFill>
            <a:schemeClr val="accent3">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a:solidFill>
                  <a:schemeClr val="accent5">
                    <a:lumMod val="75000"/>
                  </a:schemeClr>
                </a:solidFill>
                <a:latin typeface="UTM Alexander" panose="02040603050506020204" pitchFamily="18" charset="0"/>
              </a:rPr>
              <a:t>Quy luật chung nhất của tự nhiên, xã hội, tư duy</a:t>
            </a:r>
            <a:endParaRPr lang="nl-NL" sz="3200" dirty="0">
              <a:solidFill>
                <a:schemeClr val="accent5">
                  <a:lumMod val="75000"/>
                </a:schemeClr>
              </a:solidFill>
              <a:latin typeface="UTM Alexander" panose="0204060305050602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barn(inVertical)">
                                      <p:cBhvr>
                                        <p:cTn id="35" dur="500"/>
                                        <p:tgtEl>
                                          <p:spTgt spid="51"/>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inVertical)">
                                      <p:cBhvr>
                                        <p:cTn id="43" dur="500"/>
                                        <p:tgtEl>
                                          <p:spTgt spid="1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1" fill="hold"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barn(inVertical)">
                                      <p:cBhvr>
                                        <p:cTn id="48" dur="500"/>
                                        <p:tgtEl>
                                          <p:spTgt spid="4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arn(inVertical)">
                                      <p:cBhvr>
                                        <p:cTn id="51" dur="500"/>
                                        <p:tgtEl>
                                          <p:spTgt spid="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arn(inVertical)">
                                      <p:cBhvr>
                                        <p:cTn id="56" dur="500"/>
                                        <p:tgtEl>
                                          <p:spTgt spid="24"/>
                                        </p:tgtEl>
                                      </p:cBhvr>
                                    </p:animEffect>
                                  </p:childTnLst>
                                </p:cTn>
                              </p:par>
                              <p:par>
                                <p:cTn id="57" presetID="16" presetClass="entr" presetSubtype="21"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barn(inVertical)">
                                      <p:cBhvr>
                                        <p:cTn id="59" dur="500"/>
                                        <p:tgtEl>
                                          <p:spTgt spid="4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barn(inVertical)">
                                      <p:cBhvr>
                                        <p:cTn id="64" dur="500"/>
                                        <p:tgtEl>
                                          <p:spTgt spid="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21" fill="hold"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barn(inVertical)">
                                      <p:cBhvr>
                                        <p:cTn id="69" dur="500"/>
                                        <p:tgtEl>
                                          <p:spTgt spid="4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8" grpId="0" animBg="1"/>
      <p:bldP spid="19" grpId="0" animBg="1"/>
      <p:bldP spid="22"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A05E84-464E-4CE0-4CA6-CE421B7DD178}"/>
              </a:ext>
            </a:extLst>
          </p:cNvPr>
          <p:cNvGrpSpPr>
            <a:grpSpLocks/>
          </p:cNvGrpSpPr>
          <p:nvPr/>
        </p:nvGrpSpPr>
        <p:grpSpPr bwMode="auto">
          <a:xfrm>
            <a:off x="3744913" y="-14288"/>
            <a:ext cx="6894512" cy="903288"/>
            <a:chOff x="153814" y="3965735"/>
            <a:chExt cx="7926053" cy="903204"/>
          </a:xfrm>
        </p:grpSpPr>
        <p:sp>
          <p:nvSpPr>
            <p:cNvPr id="5" name="Rounded Rectangle 4">
              <a:extLst>
                <a:ext uri="{FF2B5EF4-FFF2-40B4-BE49-F238E27FC236}">
                  <a16:creationId xmlns:a16="http://schemas.microsoft.com/office/drawing/2014/main" id="{2ECA0F2E-7AA6-40EE-A48F-38170930623F}"/>
                </a:ext>
              </a:extLst>
            </p:cNvPr>
            <p:cNvSpPr/>
            <p:nvPr/>
          </p:nvSpPr>
          <p:spPr>
            <a:xfrm>
              <a:off x="153814" y="3965735"/>
              <a:ext cx="7926053" cy="903204"/>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10">
              <a:extLst>
                <a:ext uri="{FF2B5EF4-FFF2-40B4-BE49-F238E27FC236}">
                  <a16:creationId xmlns:a16="http://schemas.microsoft.com/office/drawing/2014/main" id="{FD8D0332-8D37-4878-8C18-CE182F489873}"/>
                </a:ext>
              </a:extLst>
            </p:cNvPr>
            <p:cNvSpPr/>
            <p:nvPr/>
          </p:nvSpPr>
          <p:spPr>
            <a:xfrm>
              <a:off x="153814" y="4043516"/>
              <a:ext cx="7847578" cy="719071"/>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defTabSz="1244600">
                <a:defRPr/>
              </a:pPr>
              <a:r>
                <a:rPr lang="en-GB" altLang="en-US" sz="2800" b="1" i="1">
                  <a:solidFill>
                    <a:schemeClr val="tx1"/>
                  </a:solidFill>
                  <a:latin typeface="Times New Roman" panose="02020603050405020304" pitchFamily="18" charset="0"/>
                  <a:cs typeface="Times New Roman" panose="02020603050405020304" pitchFamily="18" charset="0"/>
                </a:rPr>
                <a:t>1.4. </a:t>
              </a:r>
              <a:r>
                <a:rPr lang="en-GB" altLang="en-US" sz="2800" b="1" i="1" err="1">
                  <a:solidFill>
                    <a:schemeClr val="tx1"/>
                  </a:solidFill>
                  <a:latin typeface="Times New Roman" panose="02020603050405020304" pitchFamily="18" charset="0"/>
                  <a:cs typeface="Times New Roman" panose="02020603050405020304" pitchFamily="18" charset="0"/>
                </a:rPr>
                <a:t>Triết</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học</a:t>
              </a:r>
              <a:r>
                <a:rPr lang="en-GB" altLang="en-US" sz="2800" b="1" i="1">
                  <a:solidFill>
                    <a:schemeClr val="tx1"/>
                  </a:solidFill>
                  <a:latin typeface="Times New Roman" panose="02020603050405020304" pitchFamily="18" charset="0"/>
                  <a:cs typeface="Times New Roman" panose="02020603050405020304" pitchFamily="18" charset="0"/>
                </a:rPr>
                <a:t> - </a:t>
              </a:r>
              <a:r>
                <a:rPr lang="en-GB" altLang="en-US" sz="2800" b="1" i="1" err="1">
                  <a:solidFill>
                    <a:schemeClr val="tx1"/>
                  </a:solidFill>
                  <a:latin typeface="Times New Roman" panose="02020603050405020304" pitchFamily="18" charset="0"/>
                  <a:cs typeface="Times New Roman" panose="02020603050405020304" pitchFamily="18" charset="0"/>
                </a:rPr>
                <a:t>hạt</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nhân</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lý</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luận</a:t>
              </a:r>
              <a:r>
                <a:rPr lang="en-GB" altLang="en-US" sz="2800" b="1" i="1">
                  <a:solidFill>
                    <a:schemeClr val="tx1"/>
                  </a:solidFill>
                  <a:latin typeface="Times New Roman" panose="02020603050405020304" pitchFamily="18" charset="0"/>
                  <a:cs typeface="Times New Roman" panose="02020603050405020304" pitchFamily="18" charset="0"/>
                </a:rPr>
                <a:t> </a:t>
              </a:r>
            </a:p>
            <a:p>
              <a:pPr algn="ctr" defTabSz="1244600">
                <a:defRPr/>
              </a:pPr>
              <a:r>
                <a:rPr lang="en-GB" altLang="en-US" sz="3200" b="1" i="1">
                  <a:solidFill>
                    <a:schemeClr val="tx1"/>
                  </a:solidFill>
                  <a:latin typeface="Times New Roman" panose="02020603050405020304" pitchFamily="18" charset="0"/>
                  <a:cs typeface="Times New Roman" panose="02020603050405020304" pitchFamily="18" charset="0"/>
                </a:rPr>
                <a:t>của</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thế</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giới</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quan</a:t>
              </a:r>
              <a:endParaRPr lang="en-US" sz="2800">
                <a:solidFill>
                  <a:schemeClr val="tx1"/>
                </a:solidFill>
              </a:endParaRPr>
            </a:p>
          </p:txBody>
        </p:sp>
      </p:grpSp>
      <p:sp>
        <p:nvSpPr>
          <p:cNvPr id="10" name="Rectangle 9">
            <a:extLst>
              <a:ext uri="{FF2B5EF4-FFF2-40B4-BE49-F238E27FC236}">
                <a16:creationId xmlns:a16="http://schemas.microsoft.com/office/drawing/2014/main" id="{8FEF77D6-0B88-4DDE-BB1F-4726B0220354}"/>
              </a:ext>
            </a:extLst>
          </p:cNvPr>
          <p:cNvSpPr/>
          <p:nvPr/>
        </p:nvSpPr>
        <p:spPr>
          <a:xfrm>
            <a:off x="2016126" y="1019175"/>
            <a:ext cx="3114675" cy="471488"/>
          </a:xfrm>
          <a:prstGeom prst="rect">
            <a:avLst/>
          </a:prstGeom>
          <a:solidFill>
            <a:schemeClr val="tx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b="1">
                <a:solidFill>
                  <a:srgbClr val="008000"/>
                </a:solidFill>
                <a:latin typeface="UTM Alexander" panose="02040603050506020204" pitchFamily="18" charset="0"/>
                <a:cs typeface="Times New Roman" panose="02020603050405020304" pitchFamily="18" charset="0"/>
              </a:rPr>
              <a:t>*THẾ GIỚI QUAN:</a:t>
            </a:r>
            <a:endParaRPr lang="en-US" sz="2400" b="1" dirty="0">
              <a:solidFill>
                <a:srgbClr val="008000"/>
              </a:solidFill>
              <a:latin typeface="UTM Alexander" panose="020406030505060202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BE65016-CE7B-4D8E-854A-3B65A6D82C47}"/>
              </a:ext>
            </a:extLst>
          </p:cNvPr>
          <p:cNvSpPr/>
          <p:nvPr/>
        </p:nvSpPr>
        <p:spPr>
          <a:xfrm>
            <a:off x="5468938" y="1957389"/>
            <a:ext cx="2474912" cy="523875"/>
          </a:xfrm>
          <a:prstGeom prst="rect">
            <a:avLst/>
          </a:prstGeom>
          <a:solidFill>
            <a:srgbClr val="FFC000"/>
          </a:solidFill>
        </p:spPr>
        <p:txBody>
          <a:bodyPr>
            <a:spAutoFit/>
          </a:bodyPr>
          <a:lstStyle/>
          <a:p>
            <a:pPr>
              <a:defRPr/>
            </a:pPr>
            <a:r>
              <a:rPr lang="nl-NL" sz="2800" b="1">
                <a:solidFill>
                  <a:schemeClr val="accent5">
                    <a:lumMod val="75000"/>
                  </a:schemeClr>
                </a:solidFill>
                <a:latin typeface="UTM Alexander" panose="02040603050506020204" pitchFamily="18" charset="0"/>
              </a:rPr>
              <a:t>Về </a:t>
            </a:r>
            <a:r>
              <a:rPr lang="nl-NL" sz="2800" b="1">
                <a:solidFill>
                  <a:srgbClr val="FF0000"/>
                </a:solidFill>
                <a:latin typeface="UTM Alexander" panose="02040603050506020204" pitchFamily="18" charset="0"/>
              </a:rPr>
              <a:t>thế giới</a:t>
            </a:r>
            <a:endParaRPr lang="en-US" sz="2800" b="1">
              <a:solidFill>
                <a:srgbClr val="FF0000"/>
              </a:solidFill>
              <a:latin typeface="UTM Alexander" panose="02040603050506020204" pitchFamily="18" charset="0"/>
            </a:endParaRPr>
          </a:p>
        </p:txBody>
      </p:sp>
      <p:sp>
        <p:nvSpPr>
          <p:cNvPr id="12" name="Rectangle 11">
            <a:extLst>
              <a:ext uri="{FF2B5EF4-FFF2-40B4-BE49-F238E27FC236}">
                <a16:creationId xmlns:a16="http://schemas.microsoft.com/office/drawing/2014/main" id="{F368F1D8-BBF2-4886-A64A-93E0DA576758}"/>
              </a:ext>
            </a:extLst>
          </p:cNvPr>
          <p:cNvSpPr/>
          <p:nvPr/>
        </p:nvSpPr>
        <p:spPr>
          <a:xfrm>
            <a:off x="5513388" y="2573339"/>
            <a:ext cx="4259262" cy="954087"/>
          </a:xfrm>
          <a:prstGeom prst="rect">
            <a:avLst/>
          </a:prstGeom>
          <a:solidFill>
            <a:srgbClr val="FFC000"/>
          </a:solidFill>
        </p:spPr>
        <p:txBody>
          <a:bodyPr>
            <a:spAutoFit/>
          </a:bodyPr>
          <a:lstStyle/>
          <a:p>
            <a:pPr>
              <a:defRPr/>
            </a:pPr>
            <a:r>
              <a:rPr lang="nl-NL" sz="2800" b="1">
                <a:solidFill>
                  <a:schemeClr val="accent5">
                    <a:lumMod val="75000"/>
                  </a:schemeClr>
                </a:solidFill>
                <a:latin typeface="UTM Alexander" panose="02040603050506020204" pitchFamily="18" charset="0"/>
              </a:rPr>
              <a:t>Về </a:t>
            </a:r>
            <a:r>
              <a:rPr lang="nl-NL" sz="2800" b="1">
                <a:solidFill>
                  <a:srgbClr val="FF0000"/>
                </a:solidFill>
                <a:latin typeface="UTM Alexander" panose="02040603050506020204" pitchFamily="18" charset="0"/>
              </a:rPr>
              <a:t>vị trí </a:t>
            </a:r>
            <a:r>
              <a:rPr lang="nl-NL" sz="2800" b="1">
                <a:solidFill>
                  <a:schemeClr val="accent5">
                    <a:lumMod val="75000"/>
                  </a:schemeClr>
                </a:solidFill>
                <a:latin typeface="UTM Alexander" panose="02040603050506020204" pitchFamily="18" charset="0"/>
              </a:rPr>
              <a:t>của con người trong thế giới đó</a:t>
            </a:r>
            <a:endParaRPr lang="en-US" sz="2800" b="1">
              <a:solidFill>
                <a:schemeClr val="accent5">
                  <a:lumMod val="75000"/>
                </a:schemeClr>
              </a:solidFill>
              <a:latin typeface="UTM Alexander" panose="02040603050506020204" pitchFamily="18" charset="0"/>
            </a:endParaRPr>
          </a:p>
        </p:txBody>
      </p:sp>
      <p:sp>
        <p:nvSpPr>
          <p:cNvPr id="13" name="Rectangle 12">
            <a:extLst>
              <a:ext uri="{FF2B5EF4-FFF2-40B4-BE49-F238E27FC236}">
                <a16:creationId xmlns:a16="http://schemas.microsoft.com/office/drawing/2014/main" id="{28CCA4A0-816D-48B5-A088-CE1D6983674C}"/>
              </a:ext>
            </a:extLst>
          </p:cNvPr>
          <p:cNvSpPr/>
          <p:nvPr/>
        </p:nvSpPr>
        <p:spPr>
          <a:xfrm>
            <a:off x="5468939" y="3667125"/>
            <a:ext cx="4956175" cy="1816100"/>
          </a:xfrm>
          <a:prstGeom prst="rect">
            <a:avLst/>
          </a:prstGeom>
          <a:solidFill>
            <a:srgbClr val="FFC000"/>
          </a:solidFill>
        </p:spPr>
        <p:txBody>
          <a:bodyPr>
            <a:spAutoFit/>
          </a:bodyPr>
          <a:lstStyle/>
          <a:p>
            <a:pPr>
              <a:defRPr/>
            </a:pPr>
            <a:r>
              <a:rPr lang="nl-NL" sz="2800" b="1">
                <a:solidFill>
                  <a:schemeClr val="accent5">
                    <a:lumMod val="75000"/>
                  </a:schemeClr>
                </a:solidFill>
                <a:latin typeface="UTM Alexander" panose="02040603050506020204" pitchFamily="18" charset="0"/>
              </a:rPr>
              <a:t>Về chính </a:t>
            </a:r>
            <a:r>
              <a:rPr lang="nl-NL" sz="2800" b="1">
                <a:solidFill>
                  <a:srgbClr val="FF0000"/>
                </a:solidFill>
                <a:latin typeface="UTM Alexander" panose="02040603050506020204" pitchFamily="18" charset="0"/>
              </a:rPr>
              <a:t>bản thân </a:t>
            </a:r>
            <a:r>
              <a:rPr lang="nl-NL" sz="2800" b="1">
                <a:solidFill>
                  <a:schemeClr val="accent5">
                    <a:lumMod val="75000"/>
                  </a:schemeClr>
                </a:solidFill>
                <a:latin typeface="UTM Alexander" panose="02040603050506020204" pitchFamily="18" charset="0"/>
              </a:rPr>
              <a:t>cuộc sống của con người và loài người trong mỗi </a:t>
            </a:r>
            <a:r>
              <a:rPr lang="nl-NL" sz="2800" b="1">
                <a:solidFill>
                  <a:srgbClr val="FF0000"/>
                </a:solidFill>
                <a:latin typeface="UTM Alexander" panose="02040603050506020204" pitchFamily="18" charset="0"/>
              </a:rPr>
              <a:t>giai đoạn lịch s</a:t>
            </a:r>
            <a:r>
              <a:rPr lang="en-US" sz="2800" b="1">
                <a:solidFill>
                  <a:srgbClr val="FF0000"/>
                </a:solidFill>
                <a:latin typeface="UTM Alexander" panose="02040603050506020204" pitchFamily="18" charset="0"/>
              </a:rPr>
              <a:t>ử</a:t>
            </a:r>
            <a:r>
              <a:rPr lang="nl-NL" sz="2800" b="1">
                <a:solidFill>
                  <a:srgbClr val="FF0000"/>
                </a:solidFill>
                <a:latin typeface="UTM Alexander" panose="02040603050506020204" pitchFamily="18" charset="0"/>
              </a:rPr>
              <a:t> </a:t>
            </a:r>
            <a:r>
              <a:rPr lang="nl-NL" sz="2800" b="1">
                <a:solidFill>
                  <a:schemeClr val="accent5">
                    <a:lumMod val="75000"/>
                  </a:schemeClr>
                </a:solidFill>
                <a:latin typeface="UTM Alexander" panose="02040603050506020204" pitchFamily="18" charset="0"/>
              </a:rPr>
              <a:t>nhất định </a:t>
            </a:r>
            <a:endParaRPr lang="en-US" sz="2800" b="1">
              <a:solidFill>
                <a:schemeClr val="accent5">
                  <a:lumMod val="75000"/>
                </a:schemeClr>
              </a:solidFill>
              <a:latin typeface="UTM Alexander" panose="02040603050506020204" pitchFamily="18" charset="0"/>
            </a:endParaRPr>
          </a:p>
        </p:txBody>
      </p:sp>
      <p:sp>
        <p:nvSpPr>
          <p:cNvPr id="15" name="Oval 14">
            <a:extLst>
              <a:ext uri="{FF2B5EF4-FFF2-40B4-BE49-F238E27FC236}">
                <a16:creationId xmlns:a16="http://schemas.microsoft.com/office/drawing/2014/main" id="{097046E2-1A14-4C40-9914-2AE4BD5104C2}"/>
              </a:ext>
            </a:extLst>
          </p:cNvPr>
          <p:cNvSpPr/>
          <p:nvPr/>
        </p:nvSpPr>
        <p:spPr>
          <a:xfrm>
            <a:off x="2128838" y="2100263"/>
            <a:ext cx="2811462" cy="2667000"/>
          </a:xfrm>
          <a:prstGeom prst="ellipse">
            <a:avLst/>
          </a:prstGeom>
          <a:solidFill>
            <a:schemeClr val="accent6">
              <a:lumMod val="60000"/>
              <a:lumOff val="4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a:solidFill>
                  <a:schemeClr val="accent5">
                    <a:lumMod val="75000"/>
                  </a:schemeClr>
                </a:solidFill>
                <a:latin typeface="UTM Alexander" panose="02040603050506020204" pitchFamily="18" charset="0"/>
              </a:rPr>
              <a:t>TGQ là hệ thống </a:t>
            </a:r>
            <a:r>
              <a:rPr lang="en-US" sz="2800" b="1">
                <a:solidFill>
                  <a:srgbClr val="FF0000"/>
                </a:solidFill>
                <a:latin typeface="UTM Alexander" panose="02040603050506020204" pitchFamily="18" charset="0"/>
              </a:rPr>
              <a:t>quan niệm </a:t>
            </a:r>
            <a:r>
              <a:rPr lang="en-US" sz="2800" b="1">
                <a:solidFill>
                  <a:schemeClr val="accent5">
                    <a:lumMod val="75000"/>
                  </a:schemeClr>
                </a:solidFill>
                <a:latin typeface="UTM Alexander" panose="02040603050506020204" pitchFamily="18" charset="0"/>
              </a:rPr>
              <a:t>của con ng</a:t>
            </a:r>
            <a:r>
              <a:rPr lang="vi-VN" sz="2800" b="1">
                <a:solidFill>
                  <a:schemeClr val="accent5">
                    <a:lumMod val="75000"/>
                  </a:schemeClr>
                </a:solidFill>
                <a:latin typeface="UTM Alexander" panose="02040603050506020204" pitchFamily="18" charset="0"/>
              </a:rPr>
              <a:t>ư</a:t>
            </a:r>
            <a:r>
              <a:rPr lang="en-US" sz="2800" b="1">
                <a:solidFill>
                  <a:schemeClr val="accent5">
                    <a:lumMod val="75000"/>
                  </a:schemeClr>
                </a:solidFill>
                <a:latin typeface="UTM Alexander" panose="02040603050506020204" pitchFamily="18" charset="0"/>
              </a:rPr>
              <a:t>ời</a:t>
            </a:r>
          </a:p>
        </p:txBody>
      </p:sp>
      <p:sp>
        <p:nvSpPr>
          <p:cNvPr id="16" name="Rectangle 15">
            <a:extLst>
              <a:ext uri="{FF2B5EF4-FFF2-40B4-BE49-F238E27FC236}">
                <a16:creationId xmlns:a16="http://schemas.microsoft.com/office/drawing/2014/main" id="{A96375AA-6B05-4B79-8961-7DC9D3248A44}"/>
              </a:ext>
            </a:extLst>
          </p:cNvPr>
          <p:cNvSpPr/>
          <p:nvPr/>
        </p:nvSpPr>
        <p:spPr>
          <a:xfrm>
            <a:off x="2016125" y="5318126"/>
            <a:ext cx="2239716" cy="461665"/>
          </a:xfrm>
          <a:prstGeom prst="rect">
            <a:avLst/>
          </a:prstGeom>
          <a:solidFill>
            <a:schemeClr val="tx2">
              <a:lumMod val="60000"/>
              <a:lumOff val="40000"/>
            </a:schemeClr>
          </a:solidFill>
        </p:spPr>
        <p:txBody>
          <a:bodyPr wrap="none">
            <a:spAutoFit/>
          </a:bodyPr>
          <a:lstStyle/>
          <a:p>
            <a:pPr>
              <a:defRPr/>
            </a:pPr>
            <a:r>
              <a:rPr lang="en-US" sz="2400" b="1" cap="all">
                <a:solidFill>
                  <a:srgbClr val="006600"/>
                </a:solidFill>
                <a:latin typeface="UTM Alexander" panose="02040603050506020204" pitchFamily="18" charset="0"/>
              </a:rPr>
              <a:t>*Các loại TGQ:</a:t>
            </a:r>
            <a:endParaRPr lang="en-US" sz="2400" b="1" dirty="0">
              <a:solidFill>
                <a:schemeClr val="accent5">
                  <a:lumMod val="75000"/>
                </a:schemeClr>
              </a:solidFill>
              <a:latin typeface="UTM Alexander" panose="02040603050506020204" pitchFamily="18" charset="0"/>
            </a:endParaRPr>
          </a:p>
        </p:txBody>
      </p:sp>
      <p:sp>
        <p:nvSpPr>
          <p:cNvPr id="18" name="Rectangle 17">
            <a:extLst>
              <a:ext uri="{FF2B5EF4-FFF2-40B4-BE49-F238E27FC236}">
                <a16:creationId xmlns:a16="http://schemas.microsoft.com/office/drawing/2014/main" id="{FD81D27F-46C0-4A7D-BAB0-4CE026AA4988}"/>
              </a:ext>
            </a:extLst>
          </p:cNvPr>
          <p:cNvSpPr/>
          <p:nvPr/>
        </p:nvSpPr>
        <p:spPr>
          <a:xfrm>
            <a:off x="1987551" y="5961064"/>
            <a:ext cx="8437563" cy="523875"/>
          </a:xfrm>
          <a:prstGeom prst="rect">
            <a:avLst/>
          </a:prstGeom>
          <a:solidFill>
            <a:srgbClr val="FFC000"/>
          </a:solidFill>
        </p:spPr>
        <p:txBody>
          <a:bodyPr>
            <a:spAutoFit/>
          </a:bodyPr>
          <a:lstStyle/>
          <a:p>
            <a:pPr marL="855663">
              <a:defRPr/>
            </a:pPr>
            <a:r>
              <a:rPr lang="en-US" sz="2800" b="1">
                <a:solidFill>
                  <a:schemeClr val="accent5">
                    <a:lumMod val="75000"/>
                  </a:schemeClr>
                </a:solidFill>
                <a:latin typeface="UTM Alexander" panose="02040603050506020204" pitchFamily="18" charset="0"/>
              </a:rPr>
              <a:t>TGQ tôn giáo, TGQ khoa học, TGQ triết học</a:t>
            </a:r>
            <a:endParaRPr lang="en-US" sz="2800" b="1" dirty="0">
              <a:solidFill>
                <a:schemeClr val="accent5">
                  <a:lumMod val="75000"/>
                </a:schemeClr>
              </a:solidFill>
              <a:latin typeface="UTM Alexander" panose="02040603050506020204" pitchFamily="18" charset="0"/>
            </a:endParaRPr>
          </a:p>
        </p:txBody>
      </p:sp>
      <p:cxnSp>
        <p:nvCxnSpPr>
          <p:cNvPr id="20" name="Straight Arrow Connector 19">
            <a:extLst>
              <a:ext uri="{FF2B5EF4-FFF2-40B4-BE49-F238E27FC236}">
                <a16:creationId xmlns:a16="http://schemas.microsoft.com/office/drawing/2014/main" id="{3BC10860-0B45-4D74-AA37-63AF94504090}"/>
              </a:ext>
            </a:extLst>
          </p:cNvPr>
          <p:cNvCxnSpPr>
            <a:endCxn id="11" idx="1"/>
          </p:cNvCxnSpPr>
          <p:nvPr/>
        </p:nvCxnSpPr>
        <p:spPr>
          <a:xfrm flipV="1">
            <a:off x="4745038" y="2219326"/>
            <a:ext cx="723900" cy="4857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DD68DE9-DE52-409A-B891-66B5A8425C33}"/>
              </a:ext>
            </a:extLst>
          </p:cNvPr>
          <p:cNvCxnSpPr>
            <a:endCxn id="12" idx="1"/>
          </p:cNvCxnSpPr>
          <p:nvPr/>
        </p:nvCxnSpPr>
        <p:spPr>
          <a:xfrm flipV="1">
            <a:off x="4940300" y="3051175"/>
            <a:ext cx="573088" cy="2428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328850-0EE4-48BC-AB5D-7603D3475193}"/>
              </a:ext>
            </a:extLst>
          </p:cNvPr>
          <p:cNvCxnSpPr/>
          <p:nvPr/>
        </p:nvCxnSpPr>
        <p:spPr>
          <a:xfrm>
            <a:off x="4845050" y="3913188"/>
            <a:ext cx="573088" cy="508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arn(inVertical)">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6"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911E6FF0-5761-4960-B28A-CECFDF0FF19B}"/>
              </a:ext>
            </a:extLst>
          </p:cNvPr>
          <p:cNvSpPr/>
          <p:nvPr/>
        </p:nvSpPr>
        <p:spPr>
          <a:xfrm>
            <a:off x="3257550" y="873125"/>
            <a:ext cx="6934200" cy="579438"/>
          </a:xfrm>
          <a:prstGeom prst="roundRect">
            <a:avLst/>
          </a:prstGeom>
          <a:solidFill>
            <a:schemeClr val="tx2">
              <a:lumMod val="60000"/>
              <a:lumOff val="40000"/>
            </a:schemeClr>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a:solidFill>
                  <a:srgbClr val="FF0000"/>
                </a:solidFill>
                <a:latin typeface="Times New Roman" panose="02020603050405020304" pitchFamily="18" charset="0"/>
                <a:cs typeface="Times New Roman" panose="02020603050405020304" pitchFamily="18" charset="0"/>
              </a:rPr>
              <a:t>B</a:t>
            </a:r>
            <a:r>
              <a:rPr lang="en-GB" altLang="en-US" sz="2400" err="1">
                <a:solidFill>
                  <a:srgbClr val="FF0000"/>
                </a:solidFill>
                <a:latin typeface="Times New Roman" panose="02020603050405020304" pitchFamily="18" charset="0"/>
                <a:cs typeface="Times New Roman" panose="02020603050405020304" pitchFamily="18" charset="0"/>
              </a:rPr>
              <a:t>ản</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err="1">
                <a:solidFill>
                  <a:srgbClr val="FF0000"/>
                </a:solidFill>
                <a:latin typeface="Times New Roman" panose="02020603050405020304" pitchFamily="18" charset="0"/>
                <a:cs typeface="Times New Roman" panose="02020603050405020304" pitchFamily="18" charset="0"/>
              </a:rPr>
              <a:t>thân</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err="1">
                <a:solidFill>
                  <a:srgbClr val="FF0000"/>
                </a:solidFill>
                <a:latin typeface="Times New Roman" panose="02020603050405020304" pitchFamily="18" charset="0"/>
                <a:cs typeface="Times New Roman" panose="02020603050405020304" pitchFamily="18" charset="0"/>
              </a:rPr>
              <a:t>triết</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err="1">
                <a:solidFill>
                  <a:srgbClr val="FF0000"/>
                </a:solidFill>
                <a:latin typeface="Times New Roman" panose="02020603050405020304" pitchFamily="18" charset="0"/>
                <a:cs typeface="Times New Roman" panose="02020603050405020304" pitchFamily="18" charset="0"/>
              </a:rPr>
              <a:t>học</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err="1">
                <a:solidFill>
                  <a:srgbClr val="FF0000"/>
                </a:solidFill>
                <a:latin typeface="Times New Roman" panose="02020603050405020304" pitchFamily="18" charset="0"/>
                <a:cs typeface="Times New Roman" panose="02020603050405020304" pitchFamily="18" charset="0"/>
              </a:rPr>
              <a:t>chính</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err="1">
                <a:solidFill>
                  <a:srgbClr val="FF0000"/>
                </a:solidFill>
                <a:latin typeface="Times New Roman" panose="02020603050405020304" pitchFamily="18" charset="0"/>
                <a:cs typeface="Times New Roman" panose="02020603050405020304" pitchFamily="18" charset="0"/>
              </a:rPr>
              <a:t>là</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err="1">
                <a:solidFill>
                  <a:srgbClr val="FF0000"/>
                </a:solidFill>
                <a:latin typeface="Times New Roman" panose="02020603050405020304" pitchFamily="18" charset="0"/>
                <a:cs typeface="Times New Roman" panose="02020603050405020304" pitchFamily="18" charset="0"/>
              </a:rPr>
              <a:t>thế</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err="1">
                <a:solidFill>
                  <a:srgbClr val="FF0000"/>
                </a:solidFill>
                <a:latin typeface="Times New Roman" panose="02020603050405020304" pitchFamily="18" charset="0"/>
                <a:cs typeface="Times New Roman" panose="02020603050405020304" pitchFamily="18" charset="0"/>
              </a:rPr>
              <a:t>giới</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err="1">
                <a:solidFill>
                  <a:srgbClr val="FF0000"/>
                </a:solidFill>
                <a:latin typeface="Times New Roman" panose="02020603050405020304" pitchFamily="18" charset="0"/>
                <a:cs typeface="Times New Roman" panose="02020603050405020304" pitchFamily="18" charset="0"/>
              </a:rPr>
              <a:t>quan</a:t>
            </a:r>
            <a:endParaRPr lang="en-US" sz="2400">
              <a:solidFill>
                <a:srgbClr val="FF0000"/>
              </a:solidFill>
              <a:latin typeface="Times New Roman" panose="02020603050405020304" pitchFamily="18" charset="0"/>
              <a:cs typeface="Times New Roman" panose="02020603050405020304" pitchFamily="18" charset="0"/>
            </a:endParaRPr>
          </a:p>
        </p:txBody>
      </p:sp>
      <p:sp>
        <p:nvSpPr>
          <p:cNvPr id="17" name="Cube 16">
            <a:extLst>
              <a:ext uri="{FF2B5EF4-FFF2-40B4-BE49-F238E27FC236}">
                <a16:creationId xmlns:a16="http://schemas.microsoft.com/office/drawing/2014/main" id="{CC105833-B250-4723-AB8A-153AF94D8605}"/>
              </a:ext>
            </a:extLst>
          </p:cNvPr>
          <p:cNvSpPr/>
          <p:nvPr/>
        </p:nvSpPr>
        <p:spPr>
          <a:xfrm>
            <a:off x="1676401" y="858045"/>
            <a:ext cx="1201738" cy="969963"/>
          </a:xfrm>
          <a:prstGeom prst="cube">
            <a:avLst/>
          </a:prstGeom>
          <a:solidFill>
            <a:schemeClr val="tx2">
              <a:lumMod val="60000"/>
              <a:lumOff val="4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b="1" i="1" err="1">
                <a:solidFill>
                  <a:srgbClr val="FF0000"/>
                </a:solidFill>
                <a:latin typeface="Times New Roman" panose="02020603050405020304" pitchFamily="18" charset="0"/>
                <a:cs typeface="Times New Roman" panose="02020603050405020304" pitchFamily="18" charset="0"/>
              </a:rPr>
              <a:t>Thứ</a:t>
            </a:r>
            <a:r>
              <a:rPr lang="en-GB" altLang="en-US" sz="2400" b="1" i="1">
                <a:solidFill>
                  <a:srgbClr val="FF0000"/>
                </a:solidFill>
                <a:latin typeface="Times New Roman" panose="02020603050405020304" pitchFamily="18" charset="0"/>
                <a:cs typeface="Times New Roman" panose="02020603050405020304" pitchFamily="18" charset="0"/>
              </a:rPr>
              <a:t> </a:t>
            </a:r>
            <a:r>
              <a:rPr lang="en-GB" altLang="en-US" sz="2400" b="1" i="1" err="1">
                <a:solidFill>
                  <a:srgbClr val="FF0000"/>
                </a:solidFill>
                <a:latin typeface="Times New Roman" panose="02020603050405020304" pitchFamily="18" charset="0"/>
                <a:cs typeface="Times New Roman" panose="02020603050405020304" pitchFamily="18" charset="0"/>
              </a:rPr>
              <a:t>nhất</a:t>
            </a:r>
            <a:endParaRPr lang="en-US" sz="2400" b="1">
              <a:solidFill>
                <a:srgbClr val="FF0000"/>
              </a:solidFill>
              <a:latin typeface="Times New Roman" panose="02020603050405020304" pitchFamily="18" charset="0"/>
              <a:cs typeface="Times New Roman" panose="02020603050405020304" pitchFamily="18" charset="0"/>
            </a:endParaRPr>
          </a:p>
        </p:txBody>
      </p:sp>
      <p:sp>
        <p:nvSpPr>
          <p:cNvPr id="19" name="Rounded Rectangle 18">
            <a:extLst>
              <a:ext uri="{FF2B5EF4-FFF2-40B4-BE49-F238E27FC236}">
                <a16:creationId xmlns:a16="http://schemas.microsoft.com/office/drawing/2014/main" id="{0B7CDB5F-B25D-4FCF-A0B3-BF7D35614F5E}"/>
              </a:ext>
            </a:extLst>
          </p:cNvPr>
          <p:cNvSpPr/>
          <p:nvPr/>
        </p:nvSpPr>
        <p:spPr>
          <a:xfrm>
            <a:off x="3278189" y="1709739"/>
            <a:ext cx="7189787" cy="1316037"/>
          </a:xfrm>
          <a:prstGeom prst="roundRect">
            <a:avLst/>
          </a:prstGeom>
          <a:solidFill>
            <a:schemeClr val="accent6"/>
          </a:solidFill>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err="1">
                <a:solidFill>
                  <a:schemeClr val="bg1"/>
                </a:solidFill>
                <a:latin typeface="Times New Roman" panose="02020603050405020304" pitchFamily="18" charset="0"/>
                <a:cs typeface="Times New Roman" panose="02020603050405020304" pitchFamily="18" charset="0"/>
              </a:rPr>
              <a:t>Trong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số</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các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loại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thế</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giới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phân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chia</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theo</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các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cơ</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sở</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khác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nhau</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thì</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thế</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giới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triết</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học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bao</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giờ</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cũng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là</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thành</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phần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trọng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đóng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vai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trò</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là</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nhân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tố</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cốt</a:t>
            </a:r>
            <a:r>
              <a:rPr lang="en-GB" altLang="en-US" sz="2400">
                <a:solidFill>
                  <a:schemeClr val="bg1"/>
                </a:solidFill>
                <a:latin typeface="Times New Roman" pitchFamily="18" charset="0"/>
                <a:cs typeface="Times New Roman" pitchFamily="18" charset="0"/>
              </a:rPr>
              <a:t> lõi.</a:t>
            </a:r>
          </a:p>
        </p:txBody>
      </p:sp>
      <p:sp>
        <p:nvSpPr>
          <p:cNvPr id="20" name="Cube 19">
            <a:extLst>
              <a:ext uri="{FF2B5EF4-FFF2-40B4-BE49-F238E27FC236}">
                <a16:creationId xmlns:a16="http://schemas.microsoft.com/office/drawing/2014/main" id="{60210C6D-8B1E-443B-A794-CCFAE329ED77}"/>
              </a:ext>
            </a:extLst>
          </p:cNvPr>
          <p:cNvSpPr/>
          <p:nvPr/>
        </p:nvSpPr>
        <p:spPr>
          <a:xfrm>
            <a:off x="1662114" y="1963739"/>
            <a:ext cx="1216025" cy="1055687"/>
          </a:xfrm>
          <a:prstGeom prst="cube">
            <a:avLst/>
          </a:prstGeom>
          <a:solidFill>
            <a:schemeClr val="accent6"/>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b="1" i="1" err="1">
                <a:solidFill>
                  <a:schemeClr val="bg1"/>
                </a:solidFill>
                <a:latin typeface="Times New Roman" panose="02020603050405020304" pitchFamily="18" charset="0"/>
                <a:cs typeface="Times New Roman" panose="02020603050405020304" pitchFamily="18" charset="0"/>
              </a:rPr>
              <a:t>Thứ</a:t>
            </a:r>
            <a:r>
              <a:rPr lang="en-GB" altLang="en-US" sz="2400" b="1" i="1">
                <a:solidFill>
                  <a:schemeClr val="bg1"/>
                </a:solidFill>
                <a:latin typeface="Times New Roman" panose="02020603050405020304" pitchFamily="18" charset="0"/>
                <a:cs typeface="Times New Roman" panose="02020603050405020304" pitchFamily="18" charset="0"/>
              </a:rPr>
              <a:t> </a:t>
            </a:r>
            <a:r>
              <a:rPr lang="en-GB" altLang="en-US" sz="2400" b="1" i="1" err="1">
                <a:solidFill>
                  <a:schemeClr val="bg1"/>
                </a:solidFill>
                <a:latin typeface="Times New Roman" panose="02020603050405020304" pitchFamily="18" charset="0"/>
                <a:cs typeface="Times New Roman" panose="02020603050405020304" pitchFamily="18" charset="0"/>
              </a:rPr>
              <a:t>hai</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21" name="Rounded Rectangle 20">
            <a:extLst>
              <a:ext uri="{FF2B5EF4-FFF2-40B4-BE49-F238E27FC236}">
                <a16:creationId xmlns:a16="http://schemas.microsoft.com/office/drawing/2014/main" id="{34A278B1-A7CE-45AA-8CBA-9D8DD2C6DA7F}"/>
              </a:ext>
            </a:extLst>
          </p:cNvPr>
          <p:cNvSpPr/>
          <p:nvPr/>
        </p:nvSpPr>
        <p:spPr>
          <a:xfrm>
            <a:off x="3278189" y="3229389"/>
            <a:ext cx="7146925" cy="1316038"/>
          </a:xfrm>
          <a:prstGeom prst="roundRect">
            <a:avLst/>
          </a:prstGeom>
          <a:solidFill>
            <a:schemeClr val="bg2">
              <a:lumMod val="75000"/>
            </a:schemeClr>
          </a:solidFill>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a:solidFill>
                  <a:schemeClr val="bg1"/>
                </a:solidFill>
                <a:latin typeface="Times New Roman" panose="02020603050405020304" pitchFamily="18" charset="0"/>
                <a:cs typeface="Times New Roman" panose="02020603050405020304" pitchFamily="18" charset="0"/>
              </a:rPr>
              <a:t>T</a:t>
            </a:r>
            <a:r>
              <a:rPr lang="en-GB" altLang="en-US" sz="2400" err="1">
                <a:solidFill>
                  <a:schemeClr val="bg1"/>
                </a:solidFill>
                <a:latin typeface="Times New Roman" panose="02020603050405020304" pitchFamily="18" charset="0"/>
                <a:cs typeface="Times New Roman" panose="02020603050405020304" pitchFamily="18" charset="0"/>
              </a:rPr>
              <a:t>riết</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học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bao</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giờ</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cũng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có</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ảnh</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hưởng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và</a:t>
            </a:r>
            <a:r>
              <a:rPr lang="en-GB" altLang="en-US" sz="2400">
                <a:solidFill>
                  <a:schemeClr val="bg1"/>
                </a:solidFill>
                <a:latin typeface="Times New Roman" panose="02020603050405020304" pitchFamily="18" charset="0"/>
                <a:cs typeface="Times New Roman" panose="02020603050405020304" pitchFamily="18" charset="0"/>
              </a:rPr>
              <a:t> chi </a:t>
            </a:r>
            <a:r>
              <a:rPr lang="en-GB" altLang="en-US" sz="2400" err="1">
                <a:solidFill>
                  <a:schemeClr val="bg1"/>
                </a:solidFill>
                <a:latin typeface="Times New Roman" panose="02020603050405020304" pitchFamily="18" charset="0"/>
                <a:cs typeface="Times New Roman" panose="02020603050405020304" pitchFamily="18" charset="0"/>
              </a:rPr>
              <a:t>phối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các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thế</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giới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khác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như</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thế</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giới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tôn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giáo</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thế</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giới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kinh</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nghiệm</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thế</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giới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thông</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thường</a:t>
            </a:r>
            <a:r>
              <a:rPr lang="en-GB" altLang="en-US" sz="2400">
                <a:solidFill>
                  <a:schemeClr val="bg1"/>
                </a:solidFill>
                <a:latin typeface="Times New Roman" panose="02020603050405020304" pitchFamily="18" charset="0"/>
                <a:cs typeface="Times New Roman" panose="02020603050405020304" pitchFamily="18" charset="0"/>
              </a:rPr>
              <a:t>…,  </a:t>
            </a:r>
          </a:p>
        </p:txBody>
      </p:sp>
      <p:sp>
        <p:nvSpPr>
          <p:cNvPr id="22" name="Cube 21">
            <a:extLst>
              <a:ext uri="{FF2B5EF4-FFF2-40B4-BE49-F238E27FC236}">
                <a16:creationId xmlns:a16="http://schemas.microsoft.com/office/drawing/2014/main" id="{91BC07A3-C49F-4AFE-9265-D9F915E93524}"/>
              </a:ext>
            </a:extLst>
          </p:cNvPr>
          <p:cNvSpPr/>
          <p:nvPr/>
        </p:nvSpPr>
        <p:spPr>
          <a:xfrm>
            <a:off x="1662114" y="3201989"/>
            <a:ext cx="1216025" cy="1101725"/>
          </a:xfrm>
          <a:prstGeom prst="cube">
            <a:avLst/>
          </a:prstGeom>
          <a:solidFill>
            <a:schemeClr val="bg2">
              <a:lumMod val="75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b="1" i="1" err="1">
                <a:solidFill>
                  <a:schemeClr val="bg1"/>
                </a:solidFill>
                <a:latin typeface="Times New Roman" panose="02020603050405020304" pitchFamily="18" charset="0"/>
                <a:cs typeface="Times New Roman" panose="02020603050405020304" pitchFamily="18" charset="0"/>
              </a:rPr>
              <a:t>Thứ</a:t>
            </a:r>
            <a:r>
              <a:rPr lang="en-GB" altLang="en-US" sz="2400" b="1" i="1">
                <a:solidFill>
                  <a:schemeClr val="bg1"/>
                </a:solidFill>
                <a:latin typeface="Times New Roman" panose="02020603050405020304" pitchFamily="18" charset="0"/>
                <a:cs typeface="Times New Roman" panose="02020603050405020304" pitchFamily="18" charset="0"/>
              </a:rPr>
              <a:t> </a:t>
            </a:r>
            <a:r>
              <a:rPr lang="en-GB" altLang="en-US" sz="2400" b="1" i="1" err="1">
                <a:solidFill>
                  <a:schemeClr val="bg1"/>
                </a:solidFill>
                <a:latin typeface="Times New Roman" panose="02020603050405020304" pitchFamily="18" charset="0"/>
                <a:cs typeface="Times New Roman" panose="02020603050405020304" pitchFamily="18" charset="0"/>
              </a:rPr>
              <a:t>ba</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23" name="Rounded Rectangle 22">
            <a:extLst>
              <a:ext uri="{FF2B5EF4-FFF2-40B4-BE49-F238E27FC236}">
                <a16:creationId xmlns:a16="http://schemas.microsoft.com/office/drawing/2014/main" id="{0E556172-65A1-4FE5-BEA6-0FB85B1D44A8}"/>
              </a:ext>
            </a:extLst>
          </p:cNvPr>
          <p:cNvSpPr/>
          <p:nvPr/>
        </p:nvSpPr>
        <p:spPr>
          <a:xfrm>
            <a:off x="3233739" y="4725989"/>
            <a:ext cx="7191375" cy="795337"/>
          </a:xfrm>
          <a:prstGeom prst="roundRect">
            <a:avLst/>
          </a:prstGeom>
          <a:solidFill>
            <a:schemeClr val="accent2">
              <a:lumMod val="60000"/>
              <a:lumOff val="40000"/>
            </a:schemeClr>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err="1">
                <a:solidFill>
                  <a:schemeClr val="bg1"/>
                </a:solidFill>
                <a:latin typeface="Times New Roman" panose="02020603050405020304" pitchFamily="18" charset="0"/>
                <a:cs typeface="Times New Roman" panose="02020603050405020304" pitchFamily="18" charset="0"/>
              </a:rPr>
              <a:t>Thế</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giới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triết</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học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quy</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định</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mọi</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quan</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niệm</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khác</a:t>
            </a:r>
            <a:r>
              <a:rPr lang="en-GB" altLang="en-US" sz="2400">
                <a:solidFill>
                  <a:schemeClr val="bg1"/>
                </a:solidFill>
                <a:latin typeface="Times New Roman" panose="02020603050405020304" pitchFamily="18" charset="0"/>
                <a:cs typeface="Times New Roman" panose="02020603050405020304" pitchFamily="18" charset="0"/>
              </a:rPr>
              <a:t> </a:t>
            </a:r>
            <a:r>
              <a:rPr lang="en-GB" altLang="en-US" sz="2400" err="1">
                <a:solidFill>
                  <a:schemeClr val="bg1"/>
                </a:solidFill>
                <a:latin typeface="Times New Roman" panose="02020603050405020304" pitchFamily="18" charset="0"/>
                <a:cs typeface="Times New Roman" panose="02020603050405020304" pitchFamily="18" charset="0"/>
              </a:rPr>
              <a:t>của</a:t>
            </a:r>
            <a:r>
              <a:rPr lang="en-GB" altLang="en-US" sz="2400">
                <a:solidFill>
                  <a:schemeClr val="bg1"/>
                </a:solidFill>
                <a:latin typeface="Times New Roman" pitchFamily="18" charset="0"/>
                <a:cs typeface="Times New Roman" pitchFamily="18" charset="0"/>
              </a:rPr>
              <a:t> con người.</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24" name="Cube 23">
            <a:extLst>
              <a:ext uri="{FF2B5EF4-FFF2-40B4-BE49-F238E27FC236}">
                <a16:creationId xmlns:a16="http://schemas.microsoft.com/office/drawing/2014/main" id="{6403ABF1-027B-40F1-9F4B-80926A588F12}"/>
              </a:ext>
            </a:extLst>
          </p:cNvPr>
          <p:cNvSpPr/>
          <p:nvPr/>
        </p:nvSpPr>
        <p:spPr>
          <a:xfrm>
            <a:off x="1636714" y="4525964"/>
            <a:ext cx="1216025" cy="1101725"/>
          </a:xfrm>
          <a:prstGeom prst="cube">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b="1" i="1" err="1">
                <a:solidFill>
                  <a:schemeClr val="bg1"/>
                </a:solidFill>
                <a:latin typeface="Times New Roman" panose="02020603050405020304" pitchFamily="18" charset="0"/>
                <a:cs typeface="Times New Roman" panose="02020603050405020304" pitchFamily="18" charset="0"/>
              </a:rPr>
              <a:t>Thứ</a:t>
            </a:r>
            <a:r>
              <a:rPr lang="en-GB" altLang="en-US" sz="2400" b="1" i="1">
                <a:solidFill>
                  <a:schemeClr val="bg1"/>
                </a:solidFill>
                <a:latin typeface="Times New Roman" panose="02020603050405020304" pitchFamily="18" charset="0"/>
                <a:cs typeface="Times New Roman" panose="02020603050405020304" pitchFamily="18" charset="0"/>
              </a:rPr>
              <a:t> </a:t>
            </a:r>
            <a:r>
              <a:rPr lang="en-GB" altLang="en-US" sz="2400" b="1" i="1" err="1">
                <a:solidFill>
                  <a:schemeClr val="bg1"/>
                </a:solidFill>
                <a:latin typeface="Times New Roman" panose="02020603050405020304" pitchFamily="18" charset="0"/>
                <a:cs typeface="Times New Roman" panose="02020603050405020304" pitchFamily="18" charset="0"/>
              </a:rPr>
              <a:t>tư</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05A80B8-4AD2-4907-8018-C9E28617AB58}"/>
              </a:ext>
            </a:extLst>
          </p:cNvPr>
          <p:cNvSpPr/>
          <p:nvPr/>
        </p:nvSpPr>
        <p:spPr>
          <a:xfrm>
            <a:off x="3336926" y="5646738"/>
            <a:ext cx="7072313" cy="1200150"/>
          </a:xfrm>
          <a:prstGeom prst="rect">
            <a:avLst/>
          </a:prstGeom>
          <a:solidFill>
            <a:srgbClr val="00B050"/>
          </a:solidFill>
        </p:spPr>
        <p:txBody>
          <a:bodyPr>
            <a:spAutoFit/>
          </a:bodyPr>
          <a:lstStyle/>
          <a:p>
            <a:pPr algn="just">
              <a:spcBef>
                <a:spcPct val="20000"/>
              </a:spcBef>
              <a:defRPr/>
            </a:pPr>
            <a:r>
              <a:rPr lang="en-GB" altLang="en-US" sz="2400" dirty="0">
                <a:solidFill>
                  <a:schemeClr val="bg1"/>
                </a:solidFill>
                <a:latin typeface="Times New Roman" panose="02020603050405020304" pitchFamily="18" charset="0"/>
                <a:cs typeface="Times New Roman" panose="02020603050405020304" pitchFamily="18" charset="0"/>
              </a:rPr>
              <a:t>TGQ DVBC </a:t>
            </a:r>
            <a:r>
              <a:rPr lang="en-GB" altLang="en-US" sz="2400" dirty="0" err="1">
                <a:solidFill>
                  <a:schemeClr val="bg1"/>
                </a:solidFill>
                <a:latin typeface="Times New Roman" panose="02020603050405020304" pitchFamily="18" charset="0"/>
                <a:cs typeface="Times New Roman" panose="02020603050405020304" pitchFamily="18" charset="0"/>
              </a:rPr>
              <a:t>là</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đỉnh</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cao</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của</a:t>
            </a:r>
            <a:r>
              <a:rPr lang="en-GB" altLang="en-US" sz="2400" dirty="0">
                <a:solidFill>
                  <a:schemeClr val="bg1"/>
                </a:solidFill>
                <a:latin typeface="Times New Roman" panose="02020603050405020304" pitchFamily="18" charset="0"/>
                <a:cs typeface="Times New Roman" panose="02020603050405020304" pitchFamily="18" charset="0"/>
              </a:rPr>
              <a:t> TGQ do </a:t>
            </a:r>
            <a:r>
              <a:rPr lang="en-GB" altLang="en-US" sz="2400" dirty="0" err="1">
                <a:solidFill>
                  <a:schemeClr val="bg1"/>
                </a:solidFill>
                <a:latin typeface="Times New Roman" panose="02020603050405020304" pitchFamily="18" charset="0"/>
                <a:cs typeface="Times New Roman" panose="02020603050405020304" pitchFamily="18" charset="0"/>
              </a:rPr>
              <a:t>nó</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dựa</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trên</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quan</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niệm</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duy</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vật</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về</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vật</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chất</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và</a:t>
            </a:r>
            <a:r>
              <a:rPr lang="en-GB" altLang="en-US" sz="2400" dirty="0">
                <a:solidFill>
                  <a:schemeClr val="bg1"/>
                </a:solidFill>
                <a:latin typeface="Times New Roman" panose="02020603050405020304" pitchFamily="18" charset="0"/>
                <a:cs typeface="Times New Roman" panose="02020603050405020304" pitchFamily="18" charset="0"/>
              </a:rPr>
              <a:t>  ý </a:t>
            </a:r>
            <a:r>
              <a:rPr lang="en-GB" altLang="en-US" sz="2400" dirty="0" err="1">
                <a:solidFill>
                  <a:schemeClr val="bg1"/>
                </a:solidFill>
                <a:latin typeface="Times New Roman" panose="02020603050405020304" pitchFamily="18" charset="0"/>
                <a:cs typeface="Times New Roman" panose="02020603050405020304" pitchFamily="18" charset="0"/>
              </a:rPr>
              <a:t>thức</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trên</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các</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nguyên</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lý</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quy</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luật</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của</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biện</a:t>
            </a:r>
            <a:r>
              <a:rPr lang="en-GB" altLang="en-US" sz="2400" dirty="0">
                <a:solidFill>
                  <a:schemeClr val="bg1"/>
                </a:solidFill>
                <a:latin typeface="Times New Roman" panose="02020603050405020304" pitchFamily="18" charset="0"/>
                <a:cs typeface="Times New Roman" panose="02020603050405020304" pitchFamily="18" charset="0"/>
              </a:rPr>
              <a:t> </a:t>
            </a:r>
            <a:r>
              <a:rPr lang="en-GB" altLang="en-US" sz="2400" dirty="0" err="1">
                <a:solidFill>
                  <a:schemeClr val="bg1"/>
                </a:solidFill>
                <a:latin typeface="Times New Roman" panose="02020603050405020304" pitchFamily="18" charset="0"/>
                <a:cs typeface="Times New Roman" panose="02020603050405020304" pitchFamily="18" charset="0"/>
              </a:rPr>
              <a:t>chứng</a:t>
            </a:r>
            <a:r>
              <a:rPr lang="en-GB" altLang="en-US" sz="2400" dirty="0">
                <a:solidFill>
                  <a:schemeClr val="bg1"/>
                </a:solidFill>
                <a:latin typeface="Times New Roman" pitchFamily="18" charset="0"/>
                <a:cs typeface="Times New Roman" pitchFamily="18" charset="0"/>
              </a:rPr>
              <a:t>.</a:t>
            </a:r>
            <a:endParaRPr lang="vi-VN" altLang="en-US" sz="2400" dirty="0">
              <a:solidFill>
                <a:schemeClr val="bg1"/>
              </a:solidFill>
              <a:latin typeface="Times New Roman" panose="02020603050405020304" pitchFamily="18" charset="0"/>
              <a:cs typeface="Times New Roman" panose="02020603050405020304" pitchFamily="18" charset="0"/>
            </a:endParaRPr>
          </a:p>
        </p:txBody>
      </p:sp>
      <p:sp>
        <p:nvSpPr>
          <p:cNvPr id="26" name="Notched Right Arrow 25">
            <a:extLst>
              <a:ext uri="{FF2B5EF4-FFF2-40B4-BE49-F238E27FC236}">
                <a16:creationId xmlns:a16="http://schemas.microsoft.com/office/drawing/2014/main" id="{485E8AC2-0F24-4082-A232-C88CC0A9AE0E}"/>
              </a:ext>
            </a:extLst>
          </p:cNvPr>
          <p:cNvSpPr/>
          <p:nvPr/>
        </p:nvSpPr>
        <p:spPr>
          <a:xfrm>
            <a:off x="2370138" y="6081714"/>
            <a:ext cx="831850" cy="484187"/>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nvGrpSpPr>
          <p:cNvPr id="27" name="Group 26">
            <a:extLst>
              <a:ext uri="{FF2B5EF4-FFF2-40B4-BE49-F238E27FC236}">
                <a16:creationId xmlns:a16="http://schemas.microsoft.com/office/drawing/2014/main" id="{30B4F6F4-E920-73EB-A682-FED2C82063CC}"/>
              </a:ext>
            </a:extLst>
          </p:cNvPr>
          <p:cNvGrpSpPr>
            <a:grpSpLocks/>
          </p:cNvGrpSpPr>
          <p:nvPr/>
        </p:nvGrpSpPr>
        <p:grpSpPr bwMode="auto">
          <a:xfrm>
            <a:off x="5251934" y="9526"/>
            <a:ext cx="6894512" cy="903288"/>
            <a:chOff x="153814" y="3965735"/>
            <a:chExt cx="7926053" cy="903204"/>
          </a:xfrm>
        </p:grpSpPr>
        <p:sp>
          <p:nvSpPr>
            <p:cNvPr id="28" name="Rounded Rectangle 27">
              <a:extLst>
                <a:ext uri="{FF2B5EF4-FFF2-40B4-BE49-F238E27FC236}">
                  <a16:creationId xmlns:a16="http://schemas.microsoft.com/office/drawing/2014/main" id="{10D674AF-87F1-4BDB-8865-A132BE49D364}"/>
                </a:ext>
              </a:extLst>
            </p:cNvPr>
            <p:cNvSpPr/>
            <p:nvPr/>
          </p:nvSpPr>
          <p:spPr>
            <a:xfrm>
              <a:off x="153814" y="3965735"/>
              <a:ext cx="7926053" cy="903204"/>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10">
              <a:extLst>
                <a:ext uri="{FF2B5EF4-FFF2-40B4-BE49-F238E27FC236}">
                  <a16:creationId xmlns:a16="http://schemas.microsoft.com/office/drawing/2014/main" id="{CACCD07D-100F-4230-BA4C-354AF6E9576C}"/>
                </a:ext>
              </a:extLst>
            </p:cNvPr>
            <p:cNvSpPr/>
            <p:nvPr/>
          </p:nvSpPr>
          <p:spPr>
            <a:xfrm>
              <a:off x="153814" y="4043516"/>
              <a:ext cx="7847578" cy="719071"/>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defTabSz="1244600">
                <a:defRPr/>
              </a:pPr>
              <a:r>
                <a:rPr lang="en-GB" altLang="en-US" sz="2800" b="1" i="1">
                  <a:solidFill>
                    <a:schemeClr val="tx1"/>
                  </a:solidFill>
                  <a:latin typeface="Times New Roman" panose="02020603050405020304" pitchFamily="18" charset="0"/>
                  <a:cs typeface="Times New Roman" panose="02020603050405020304" pitchFamily="18" charset="0"/>
                </a:rPr>
                <a:t>1.4. </a:t>
              </a:r>
              <a:r>
                <a:rPr lang="en-GB" altLang="en-US" sz="2800" b="1" i="1" err="1">
                  <a:solidFill>
                    <a:schemeClr val="tx1"/>
                  </a:solidFill>
                  <a:latin typeface="Times New Roman" panose="02020603050405020304" pitchFamily="18" charset="0"/>
                  <a:cs typeface="Times New Roman" panose="02020603050405020304" pitchFamily="18" charset="0"/>
                </a:rPr>
                <a:t>Triết</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học</a:t>
              </a:r>
              <a:r>
                <a:rPr lang="en-GB" altLang="en-US" sz="2800" b="1" i="1">
                  <a:solidFill>
                    <a:schemeClr val="tx1"/>
                  </a:solidFill>
                  <a:latin typeface="Times New Roman" panose="02020603050405020304" pitchFamily="18" charset="0"/>
                  <a:cs typeface="Times New Roman" panose="02020603050405020304" pitchFamily="18" charset="0"/>
                </a:rPr>
                <a:t> - </a:t>
              </a:r>
              <a:r>
                <a:rPr lang="en-GB" altLang="en-US" sz="2800" b="1" i="1" err="1">
                  <a:solidFill>
                    <a:schemeClr val="tx1"/>
                  </a:solidFill>
                  <a:latin typeface="Times New Roman" panose="02020603050405020304" pitchFamily="18" charset="0"/>
                  <a:cs typeface="Times New Roman" panose="02020603050405020304" pitchFamily="18" charset="0"/>
                </a:rPr>
                <a:t>hạt</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nhân</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lý</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luận</a:t>
              </a:r>
              <a:r>
                <a:rPr lang="en-GB" altLang="en-US" sz="2800" b="1" i="1">
                  <a:solidFill>
                    <a:schemeClr val="tx1"/>
                  </a:solidFill>
                  <a:latin typeface="Times New Roman" panose="02020603050405020304" pitchFamily="18" charset="0"/>
                  <a:cs typeface="Times New Roman" panose="02020603050405020304" pitchFamily="18" charset="0"/>
                </a:rPr>
                <a:t> </a:t>
              </a:r>
            </a:p>
            <a:p>
              <a:pPr algn="ctr" defTabSz="1244600">
                <a:defRPr/>
              </a:pPr>
              <a:r>
                <a:rPr lang="en-GB" altLang="en-US" sz="3200" b="1" i="1">
                  <a:solidFill>
                    <a:schemeClr val="tx1"/>
                  </a:solidFill>
                  <a:latin typeface="Times New Roman" panose="02020603050405020304" pitchFamily="18" charset="0"/>
                  <a:cs typeface="Times New Roman" panose="02020603050405020304" pitchFamily="18" charset="0"/>
                </a:rPr>
                <a:t>của</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thế</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giới</a:t>
              </a:r>
              <a:r>
                <a:rPr lang="en-GB" altLang="en-US" sz="2800" b="1" i="1">
                  <a:solidFill>
                    <a:schemeClr val="tx1"/>
                  </a:solidFill>
                  <a:latin typeface="Times New Roman" panose="02020603050405020304" pitchFamily="18" charset="0"/>
                  <a:cs typeface="Times New Roman" panose="02020603050405020304" pitchFamily="18" charset="0"/>
                </a:rPr>
                <a:t> </a:t>
              </a:r>
              <a:r>
                <a:rPr lang="en-GB" altLang="en-US" sz="2800" b="1" i="1" err="1">
                  <a:solidFill>
                    <a:schemeClr val="tx1"/>
                  </a:solidFill>
                  <a:latin typeface="Times New Roman" panose="02020603050405020304" pitchFamily="18" charset="0"/>
                  <a:cs typeface="Times New Roman" panose="02020603050405020304" pitchFamily="18" charset="0"/>
                </a:rPr>
                <a:t>quan</a:t>
              </a:r>
              <a:endParaRPr lang="en-US" sz="28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inVertical)">
                                      <p:cBhvr>
                                        <p:cTn id="43" dur="500"/>
                                        <p:tgtEl>
                                          <p:spTgt spid="2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barn(inVertical)">
                                      <p:cBhvr>
                                        <p:cTn id="60" dur="500"/>
                                        <p:tgtEl>
                                          <p:spTgt spid="2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arn(inVertical)">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animBg="1"/>
      <p:bldP spid="20" grpId="0" animBg="1"/>
      <p:bldP spid="21" grpId="0" animBg="1"/>
      <p:bldP spid="22" grpId="0" animBg="1"/>
      <p:bldP spid="23" grpId="0" animBg="1"/>
      <p:bldP spid="24" grpId="0" animBg="1"/>
      <p:bldP spid="25" grpId="0" animBg="1"/>
      <p:bldP spid="26"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5378</TotalTime>
  <Words>3083</Words>
  <Application>Microsoft Office PowerPoint</Application>
  <PresentationFormat>Widescreen</PresentationFormat>
  <Paragraphs>306</Paragraphs>
  <Slides>35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.VnTime</vt:lpstr>
      <vt:lpstr>.VnTimeH</vt:lpstr>
      <vt:lpstr>Arial</vt:lpstr>
      <vt:lpstr>Calibri</vt:lpstr>
      <vt:lpstr>Noto Sans Symbols</vt:lpstr>
      <vt:lpstr>Times New Roman</vt:lpstr>
      <vt:lpstr>UTM Alexander</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SỰ RA ĐỜI VÀ PHÁT TRIỂN CỦA TRIẾT HỌC MÁC - LÊNIN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ADMIN</cp:lastModifiedBy>
  <cp:revision>189</cp:revision>
  <dcterms:created xsi:type="dcterms:W3CDTF">2021-01-25T08:25:31Z</dcterms:created>
  <dcterms:modified xsi:type="dcterms:W3CDTF">2023-01-04T10:05:23Z</dcterms:modified>
</cp:coreProperties>
</file>