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sldIdLst>
    <p:sldId id="718" r:id="rId2"/>
    <p:sldId id="729" r:id="rId3"/>
    <p:sldId id="754" r:id="rId4"/>
    <p:sldId id="755" r:id="rId5"/>
    <p:sldId id="757" r:id="rId6"/>
    <p:sldId id="758" r:id="rId7"/>
    <p:sldId id="759" r:id="rId8"/>
    <p:sldId id="760" r:id="rId9"/>
    <p:sldId id="764" r:id="rId10"/>
    <p:sldId id="765" r:id="rId11"/>
    <p:sldId id="766" r:id="rId12"/>
    <p:sldId id="768" r:id="rId13"/>
    <p:sldId id="767" r:id="rId14"/>
    <p:sldId id="771" r:id="rId15"/>
    <p:sldId id="7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79" autoAdjust="0"/>
  </p:normalViewPr>
  <p:slideViewPr>
    <p:cSldViewPr snapToGrid="0">
      <p:cViewPr varScale="1">
        <p:scale>
          <a:sx n="77" d="100"/>
          <a:sy n="77" d="100"/>
        </p:scale>
        <p:origin x="883"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63"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61" Type="http://schemas.openxmlformats.org/officeDocument/2006/relationships/presProps" Target="presProps.xml"/><Relationship Id="rId10" Type="http://schemas.openxmlformats.org/officeDocument/2006/relationships/slide" Target="slides/slide9.xml"/><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6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F8523F1E-67A3-E785-FCCA-BB27C0391F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0F5F61DF-2DA3-34CF-2067-CF6E8A45B9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a:extLst>
              <a:ext uri="{FF2B5EF4-FFF2-40B4-BE49-F238E27FC236}">
                <a16:creationId xmlns:a16="http://schemas.microsoft.com/office/drawing/2014/main" id="{1D80328A-C834-C6FE-B0AD-44FA7F3519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7634FB-2C48-4ABA-9B7E-609DBCF18A7A}" type="slidenum">
              <a:rPr lang="en-US" altLang="en-US">
                <a:latin typeface="Arial Unicode MS" pitchFamily="34" charset="-128"/>
              </a:rPr>
              <a:pPr>
                <a:spcBef>
                  <a:spcPct val="0"/>
                </a:spcBef>
              </a:pPr>
              <a:t>14</a:t>
            </a:fld>
            <a:endParaRPr lang="en-US" altLang="en-US">
              <a:latin typeface="Arial Unicode MS"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F8AB6AEB-E52F-FE94-C3EE-548A13397D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4C758FA5-F020-C0FC-F51A-AA9624C8AC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id="{11C86B06-A09D-0C19-4EB6-575D322997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FBFCD57-C880-402B-BA37-27C5FFFE531E}" type="slidenum">
              <a:rPr lang="en-US" altLang="en-US">
                <a:latin typeface="Arial Unicode MS" pitchFamily="34" charset="-128"/>
              </a:rPr>
              <a:pPr>
                <a:spcBef>
                  <a:spcPct val="0"/>
                </a:spcBef>
              </a:pPr>
              <a:t>15</a:t>
            </a:fld>
            <a:endParaRPr lang="en-US" altLang="en-US">
              <a:latin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534A2-B5CA-777B-1149-99A8786FFB7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F82A5B7-1A42-9C63-B64B-5E3CD9A707E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22E389C-E876-B708-96BF-F7E8D262FD6A}"/>
              </a:ext>
            </a:extLst>
          </p:cNvPr>
          <p:cNvSpPr>
            <a:spLocks noGrp="1"/>
          </p:cNvSpPr>
          <p:nvPr>
            <p:ph type="sldNum" sz="quarter" idx="12"/>
          </p:nvPr>
        </p:nvSpPr>
        <p:spPr/>
        <p:txBody>
          <a:bodyPr/>
          <a:lstStyle>
            <a:lvl1pPr>
              <a:defRPr/>
            </a:lvl1pPr>
          </a:lstStyle>
          <a:p>
            <a:fld id="{80DBE1A9-AC67-48B1-B09D-67D1B088351F}" type="slidenum">
              <a:rPr lang="en-US" altLang="en-US"/>
              <a:pPr/>
              <a:t>‹#›</a:t>
            </a:fld>
            <a:endParaRPr lang="en-US" altLang="en-US"/>
          </a:p>
        </p:txBody>
      </p:sp>
    </p:spTree>
    <p:extLst>
      <p:ext uri="{BB962C8B-B14F-4D97-AF65-F5344CB8AC3E}">
        <p14:creationId xmlns:p14="http://schemas.microsoft.com/office/powerpoint/2010/main" val="62138513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pPr/>
              <a:t>9/14/2022</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images.google.com.vn/imgres?imgurl=http://www.saigonnews.vn/uploadfiles/QT-Danso1845.JPG&amp;imgrefurl=http://www.saigonnews.vn/sncdetailnews.aspx?Item=48303&amp;Kind=205&amp;usg=__cWFr115_xmsp6FJGBsqazy6_W0U=&amp;h=251&amp;w=449&amp;sz=39&amp;hl=vi&amp;start=13&amp;tbnid=F7b7YMC992PaCM:&amp;tbnh=71&amp;tbnw=127&amp;prev=/images?q=danso&amp;gbv=2&amp;hl=vi" TargetMode="Externa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hyperlink" Target="http://images.google.com.vn/imgres?imgurl=http://i1.trekearth.com/photos/94159/caobang_thacbangioc.jpg&amp;imgrefurl=http://my.opera.com/community/forums/topic.dml?id=248993&amp;usg=__RYsgz_TyhUmpMkSqKfZ0UbwZ1ZU=&amp;h=600&amp;w=800&amp;sz=242&amp;hl=vi&amp;start=1&amp;tbnid=keQKz3IsWXuxfM:&amp;tbnh=107&amp;tbnw=143&amp;prev=/images?q=thacbangioc&amp;gbv=2&amp;hl=vi" TargetMode="Externa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WordArt 4">
            <a:extLst>
              <a:ext uri="{FF2B5EF4-FFF2-40B4-BE49-F238E27FC236}">
                <a16:creationId xmlns:a16="http://schemas.microsoft.com/office/drawing/2014/main" id="{130B2D57-7D23-C94C-DE0B-FF9C5B2839D5}"/>
              </a:ext>
            </a:extLst>
          </p:cNvPr>
          <p:cNvSpPr>
            <a:spLocks noChangeArrowheads="1" noChangeShapeType="1" noTextEdit="1"/>
          </p:cNvSpPr>
          <p:nvPr/>
        </p:nvSpPr>
        <p:spPr bwMode="auto">
          <a:xfrm>
            <a:off x="1752600" y="762000"/>
            <a:ext cx="8686800" cy="1066800"/>
          </a:xfrm>
          <a:prstGeom prst="rect">
            <a:avLst/>
          </a:prstGeom>
        </p:spPr>
        <p:txBody>
          <a:bodyPr wrap="none" fromWordArt="1">
            <a:prstTxWarp prst="textPlain">
              <a:avLst>
                <a:gd name="adj" fmla="val 50000"/>
              </a:avLst>
            </a:prstTxWarp>
          </a:bodyPr>
          <a:lstStyle/>
          <a:p>
            <a:r>
              <a:rPr lang="en-US" sz="2000" b="1" kern="10">
                <a:ln w="9525">
                  <a:solidFill>
                    <a:srgbClr val="990000"/>
                  </a:solidFill>
                  <a:round/>
                  <a:headEnd/>
                  <a:tailEnd/>
                </a:ln>
                <a:solidFill>
                  <a:srgbClr val="0000FF"/>
                </a:solidFill>
                <a:latin typeface="Times New Roman" panose="02020603050405020304" pitchFamily="18" charset="0"/>
                <a:cs typeface="Times New Roman" panose="02020603050405020304" pitchFamily="18" charset="0"/>
              </a:rPr>
              <a:t>IV. Ý THỨC XÃ HỘI</a:t>
            </a:r>
          </a:p>
        </p:txBody>
      </p:sp>
      <p:sp>
        <p:nvSpPr>
          <p:cNvPr id="124933" name="AutoShape 5">
            <a:extLst>
              <a:ext uri="{FF2B5EF4-FFF2-40B4-BE49-F238E27FC236}">
                <a16:creationId xmlns:a16="http://schemas.microsoft.com/office/drawing/2014/main" id="{BB8E6C8F-B61C-CBE4-E8D4-ACF16E5D0171}"/>
              </a:ext>
            </a:extLst>
          </p:cNvPr>
          <p:cNvSpPr>
            <a:spLocks noChangeAspect="1" noChangeArrowheads="1"/>
          </p:cNvSpPr>
          <p:nvPr/>
        </p:nvSpPr>
        <p:spPr bwMode="auto">
          <a:xfrm>
            <a:off x="2638426" y="3333750"/>
            <a:ext cx="7115175" cy="476250"/>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rgbClr val="0000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grpSp>
        <p:nvGrpSpPr>
          <p:cNvPr id="11268" name="Group 6">
            <a:extLst>
              <a:ext uri="{FF2B5EF4-FFF2-40B4-BE49-F238E27FC236}">
                <a16:creationId xmlns:a16="http://schemas.microsoft.com/office/drawing/2014/main" id="{20AA8EBC-4CA3-712D-5971-3F1ACCE13C61}"/>
              </a:ext>
            </a:extLst>
          </p:cNvPr>
          <p:cNvGrpSpPr>
            <a:grpSpLocks/>
          </p:cNvGrpSpPr>
          <p:nvPr/>
        </p:nvGrpSpPr>
        <p:grpSpPr bwMode="auto">
          <a:xfrm>
            <a:off x="3200401" y="4038601"/>
            <a:ext cx="4791075" cy="2087563"/>
            <a:chOff x="453" y="2704"/>
            <a:chExt cx="2222" cy="1043"/>
          </a:xfrm>
        </p:grpSpPr>
        <p:pic>
          <p:nvPicPr>
            <p:cNvPr id="11269" name="Picture 7" descr="花">
              <a:extLst>
                <a:ext uri="{FF2B5EF4-FFF2-40B4-BE49-F238E27FC236}">
                  <a16:creationId xmlns:a16="http://schemas.microsoft.com/office/drawing/2014/main" id="{10066502-8507-4B23-5AD7-D342ECAEE21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1" y="2704"/>
              <a:ext cx="1584"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8" descr="feather_writes">
              <a:extLst>
                <a:ext uri="{FF2B5EF4-FFF2-40B4-BE49-F238E27FC236}">
                  <a16:creationId xmlns:a16="http://schemas.microsoft.com/office/drawing/2014/main" id="{788C0390-151B-18F0-0F4E-8060700889A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2" y="3067"/>
              <a:ext cx="1134"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9" descr="Candle-04-june">
              <a:extLst>
                <a:ext uri="{FF2B5EF4-FFF2-40B4-BE49-F238E27FC236}">
                  <a16:creationId xmlns:a16="http://schemas.microsoft.com/office/drawing/2014/main" id="{F9B2EBBB-EA4B-103E-3747-BF79FF38748A}"/>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111" y="3022"/>
              <a:ext cx="180"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Arc 10">
              <a:extLst>
                <a:ext uri="{FF2B5EF4-FFF2-40B4-BE49-F238E27FC236}">
                  <a16:creationId xmlns:a16="http://schemas.microsoft.com/office/drawing/2014/main" id="{3170F7DB-FA1E-7FF6-3D02-51CBAB97FD24}"/>
                </a:ext>
              </a:extLst>
            </p:cNvPr>
            <p:cNvSpPr>
              <a:spLocks/>
            </p:cNvSpPr>
            <p:nvPr/>
          </p:nvSpPr>
          <p:spPr bwMode="auto">
            <a:xfrm>
              <a:off x="453" y="2749"/>
              <a:ext cx="2222" cy="86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lnTo>
                    <a:pt x="21600" y="21600"/>
                  </a:lnTo>
                  <a:lnTo>
                    <a:pt x="2159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4933"/>
                                        </p:tgtEl>
                                        <p:attrNameLst>
                                          <p:attrName>style.visibility</p:attrName>
                                        </p:attrNameLst>
                                      </p:cBhvr>
                                      <p:to>
                                        <p:strVal val="visible"/>
                                      </p:to>
                                    </p:set>
                                    <p:animEffect transition="in" filter="blinds(horizontal)">
                                      <p:cBhvr>
                                        <p:cTn id="7" dur="500"/>
                                        <p:tgtEl>
                                          <p:spTgt spid="12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2E9ACDC-ACA8-A09A-ED61-0D21320BE46B}"/>
              </a:ext>
            </a:extLst>
          </p:cNvPr>
          <p:cNvGrpSpPr/>
          <p:nvPr/>
        </p:nvGrpSpPr>
        <p:grpSpPr>
          <a:xfrm>
            <a:off x="37961" y="31390"/>
            <a:ext cx="7048639" cy="579843"/>
            <a:chOff x="212477" y="406442"/>
            <a:chExt cx="5840730" cy="797040"/>
          </a:xfrm>
          <a:solidFill>
            <a:schemeClr val="accent3">
              <a:lumMod val="60000"/>
              <a:lumOff val="40000"/>
            </a:schemeClr>
          </a:solidFill>
        </p:grpSpPr>
        <p:sp>
          <p:nvSpPr>
            <p:cNvPr id="5" name="Rounded Rectangle 4">
              <a:extLst>
                <a:ext uri="{FF2B5EF4-FFF2-40B4-BE49-F238E27FC236}">
                  <a16:creationId xmlns:a16="http://schemas.microsoft.com/office/drawing/2014/main" id="{03A195EE-B84E-D98D-A75A-472F8F4251D7}"/>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1C90D78F-45E2-B6F3-34AC-D85E59AAD77C}"/>
                </a:ext>
              </a:extLst>
            </p:cNvPr>
            <p:cNvSpPr/>
            <p:nvPr/>
          </p:nvSpPr>
          <p:spPr>
            <a:xfrm>
              <a:off x="251386" y="44535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en-US" sz="3000" b="1" i="1">
                  <a:solidFill>
                    <a:srgbClr val="000066"/>
                  </a:solidFill>
                  <a:latin typeface="Times New Roman" pitchFamily="18" charset="0"/>
                  <a:cs typeface="Times New Roman" pitchFamily="18" charset="0"/>
                </a:rPr>
                <a:t>2.5. Các hình thái ý thức xã hội </a:t>
              </a:r>
            </a:p>
          </p:txBody>
        </p:sp>
      </p:grpSp>
      <p:sp>
        <p:nvSpPr>
          <p:cNvPr id="7" name="Hexagon 6">
            <a:extLst>
              <a:ext uri="{FF2B5EF4-FFF2-40B4-BE49-F238E27FC236}">
                <a16:creationId xmlns:a16="http://schemas.microsoft.com/office/drawing/2014/main" id="{3858836B-429F-0DAF-E57A-7DD32D3BCFD6}"/>
              </a:ext>
            </a:extLst>
          </p:cNvPr>
          <p:cNvSpPr/>
          <p:nvPr/>
        </p:nvSpPr>
        <p:spPr>
          <a:xfrm>
            <a:off x="1828800" y="1524000"/>
            <a:ext cx="32766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itchFamily="34" charset="0"/>
              <a:cs typeface="Arial" pitchFamily="34" charset="0"/>
            </a:endParaRPr>
          </a:p>
        </p:txBody>
      </p:sp>
      <p:sp>
        <p:nvSpPr>
          <p:cNvPr id="8" name="TextBox 10">
            <a:extLst>
              <a:ext uri="{FF2B5EF4-FFF2-40B4-BE49-F238E27FC236}">
                <a16:creationId xmlns:a16="http://schemas.microsoft.com/office/drawing/2014/main" id="{0BCE5488-9309-85DB-CFB2-82532E077022}"/>
              </a:ext>
            </a:extLst>
          </p:cNvPr>
          <p:cNvSpPr txBox="1">
            <a:spLocks noChangeArrowheads="1"/>
          </p:cNvSpPr>
          <p:nvPr/>
        </p:nvSpPr>
        <p:spPr bwMode="auto">
          <a:xfrm>
            <a:off x="1981201" y="1676401"/>
            <a:ext cx="2779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000000"/>
                </a:solidFill>
                <a:latin typeface="Arial" panose="020B0604020202020204" pitchFamily="34" charset="0"/>
                <a:cs typeface="Arial" panose="020B0604020202020204" pitchFamily="34" charset="0"/>
              </a:rPr>
              <a:t>Ý thức chính trị</a:t>
            </a:r>
          </a:p>
        </p:txBody>
      </p:sp>
      <p:sp>
        <p:nvSpPr>
          <p:cNvPr id="9" name="Hexagon 8">
            <a:extLst>
              <a:ext uri="{FF2B5EF4-FFF2-40B4-BE49-F238E27FC236}">
                <a16:creationId xmlns:a16="http://schemas.microsoft.com/office/drawing/2014/main" id="{84EB9233-7E47-37E0-B80F-9E3A8A71AA52}"/>
              </a:ext>
            </a:extLst>
          </p:cNvPr>
          <p:cNvSpPr/>
          <p:nvPr/>
        </p:nvSpPr>
        <p:spPr>
          <a:xfrm>
            <a:off x="1828800" y="2514600"/>
            <a:ext cx="32766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itchFamily="34" charset="0"/>
              <a:cs typeface="Arial" pitchFamily="34" charset="0"/>
            </a:endParaRPr>
          </a:p>
        </p:txBody>
      </p:sp>
      <p:sp>
        <p:nvSpPr>
          <p:cNvPr id="10" name="TextBox 7">
            <a:extLst>
              <a:ext uri="{FF2B5EF4-FFF2-40B4-BE49-F238E27FC236}">
                <a16:creationId xmlns:a16="http://schemas.microsoft.com/office/drawing/2014/main" id="{90BE4826-9640-8540-05DB-AABF087674CC}"/>
              </a:ext>
            </a:extLst>
          </p:cNvPr>
          <p:cNvSpPr txBox="1">
            <a:spLocks noChangeArrowheads="1"/>
          </p:cNvSpPr>
          <p:nvPr/>
        </p:nvSpPr>
        <p:spPr bwMode="auto">
          <a:xfrm>
            <a:off x="2057400" y="2514601"/>
            <a:ext cx="2895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i="1">
                <a:solidFill>
                  <a:srgbClr val="000000"/>
                </a:solidFill>
                <a:latin typeface="Arial" panose="020B0604020202020204" pitchFamily="34" charset="0"/>
                <a:cs typeface="Arial" panose="020B0604020202020204" pitchFamily="34" charset="0"/>
              </a:rPr>
              <a:t>Ý thức </a:t>
            </a:r>
          </a:p>
          <a:p>
            <a:pPr algn="ctr" eaLnBrk="1" hangingPunct="1">
              <a:spcBef>
                <a:spcPct val="0"/>
              </a:spcBef>
              <a:buFontTx/>
              <a:buNone/>
            </a:pPr>
            <a:r>
              <a:rPr lang="en-US" altLang="en-US" sz="2400" b="1" i="1">
                <a:solidFill>
                  <a:srgbClr val="000000"/>
                </a:solidFill>
                <a:latin typeface="Arial" panose="020B0604020202020204" pitchFamily="34" charset="0"/>
                <a:cs typeface="Arial" panose="020B0604020202020204" pitchFamily="34" charset="0"/>
              </a:rPr>
              <a:t>pháp quyền</a:t>
            </a:r>
            <a:endParaRPr lang="en-US" altLang="en-US" sz="2400" b="1">
              <a:solidFill>
                <a:srgbClr val="000000"/>
              </a:solidFill>
              <a:latin typeface="Arial" panose="020B0604020202020204" pitchFamily="34" charset="0"/>
              <a:cs typeface="Arial" panose="020B0604020202020204" pitchFamily="34" charset="0"/>
            </a:endParaRPr>
          </a:p>
        </p:txBody>
      </p:sp>
      <p:sp>
        <p:nvSpPr>
          <p:cNvPr id="11" name="Hexagon 10">
            <a:extLst>
              <a:ext uri="{FF2B5EF4-FFF2-40B4-BE49-F238E27FC236}">
                <a16:creationId xmlns:a16="http://schemas.microsoft.com/office/drawing/2014/main" id="{0703DE9C-F4A1-4CCF-7E1C-82D88B233296}"/>
              </a:ext>
            </a:extLst>
          </p:cNvPr>
          <p:cNvSpPr/>
          <p:nvPr/>
        </p:nvSpPr>
        <p:spPr>
          <a:xfrm>
            <a:off x="1828800" y="3505200"/>
            <a:ext cx="32766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itchFamily="34" charset="0"/>
              <a:cs typeface="Arial" pitchFamily="34" charset="0"/>
            </a:endParaRPr>
          </a:p>
        </p:txBody>
      </p:sp>
      <p:sp>
        <p:nvSpPr>
          <p:cNvPr id="12" name="TextBox 11">
            <a:extLst>
              <a:ext uri="{FF2B5EF4-FFF2-40B4-BE49-F238E27FC236}">
                <a16:creationId xmlns:a16="http://schemas.microsoft.com/office/drawing/2014/main" id="{89DFA6BA-691B-7E18-00A8-F0753244E49F}"/>
              </a:ext>
            </a:extLst>
          </p:cNvPr>
          <p:cNvSpPr txBox="1">
            <a:spLocks noChangeArrowheads="1"/>
          </p:cNvSpPr>
          <p:nvPr/>
        </p:nvSpPr>
        <p:spPr bwMode="auto">
          <a:xfrm>
            <a:off x="1981201" y="3657601"/>
            <a:ext cx="2779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i="1">
                <a:solidFill>
                  <a:srgbClr val="000000"/>
                </a:solidFill>
                <a:latin typeface="Arial" panose="020B0604020202020204" pitchFamily="34" charset="0"/>
                <a:cs typeface="Arial" panose="020B0604020202020204" pitchFamily="34" charset="0"/>
              </a:rPr>
              <a:t>Ý thức đạo đức</a:t>
            </a:r>
            <a:endParaRPr lang="en-US" altLang="en-US" sz="2400" b="1">
              <a:solidFill>
                <a:srgbClr val="000000"/>
              </a:solidFill>
              <a:latin typeface="Arial" panose="020B0604020202020204" pitchFamily="34" charset="0"/>
              <a:cs typeface="Arial" panose="020B0604020202020204" pitchFamily="34" charset="0"/>
            </a:endParaRPr>
          </a:p>
        </p:txBody>
      </p:sp>
      <p:sp>
        <p:nvSpPr>
          <p:cNvPr id="13" name="Hexagon 12">
            <a:extLst>
              <a:ext uri="{FF2B5EF4-FFF2-40B4-BE49-F238E27FC236}">
                <a16:creationId xmlns:a16="http://schemas.microsoft.com/office/drawing/2014/main" id="{0507E8DF-5380-0448-60A0-9E0CEDDF1F4E}"/>
              </a:ext>
            </a:extLst>
          </p:cNvPr>
          <p:cNvSpPr/>
          <p:nvPr/>
        </p:nvSpPr>
        <p:spPr>
          <a:xfrm>
            <a:off x="1828800" y="4572000"/>
            <a:ext cx="32766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8F299494-A971-2B52-F2AA-E40F7E9A0677}"/>
              </a:ext>
            </a:extLst>
          </p:cNvPr>
          <p:cNvSpPr txBox="1">
            <a:spLocks noChangeArrowheads="1"/>
          </p:cNvSpPr>
          <p:nvPr/>
        </p:nvSpPr>
        <p:spPr bwMode="auto">
          <a:xfrm>
            <a:off x="1981201" y="4724401"/>
            <a:ext cx="2779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i="1">
                <a:solidFill>
                  <a:srgbClr val="000000"/>
                </a:solidFill>
                <a:latin typeface="Arial" panose="020B0604020202020204" pitchFamily="34" charset="0"/>
                <a:cs typeface="Arial" panose="020B0604020202020204" pitchFamily="34" charset="0"/>
              </a:rPr>
              <a:t>Ý thức</a:t>
            </a:r>
            <a:r>
              <a:rPr lang="en-US" altLang="en-US" sz="2400" b="1">
                <a:solidFill>
                  <a:srgbClr val="000000"/>
                </a:solidFill>
                <a:latin typeface="Arial" panose="020B0604020202020204" pitchFamily="34" charset="0"/>
                <a:cs typeface="Arial" panose="020B0604020202020204" pitchFamily="34" charset="0"/>
              </a:rPr>
              <a:t> </a:t>
            </a:r>
            <a:r>
              <a:rPr lang="en-US" altLang="en-US" sz="2400" b="1" i="1">
                <a:solidFill>
                  <a:srgbClr val="000000"/>
                </a:solidFill>
                <a:latin typeface="Arial" panose="020B0604020202020204" pitchFamily="34" charset="0"/>
                <a:cs typeface="Arial" panose="020B0604020202020204" pitchFamily="34" charset="0"/>
              </a:rPr>
              <a:t>thẩm mỹ</a:t>
            </a:r>
            <a:endParaRPr lang="en-US" altLang="en-US" sz="2400" b="1">
              <a:solidFill>
                <a:srgbClr val="000000"/>
              </a:solidFill>
              <a:latin typeface="Arial" panose="020B0604020202020204" pitchFamily="34" charset="0"/>
              <a:cs typeface="Arial" panose="020B0604020202020204" pitchFamily="34" charset="0"/>
            </a:endParaRPr>
          </a:p>
        </p:txBody>
      </p:sp>
      <p:sp>
        <p:nvSpPr>
          <p:cNvPr id="15" name="Hexagon 14">
            <a:extLst>
              <a:ext uri="{FF2B5EF4-FFF2-40B4-BE49-F238E27FC236}">
                <a16:creationId xmlns:a16="http://schemas.microsoft.com/office/drawing/2014/main" id="{C0ACC37D-2188-2D66-143E-C006DF60975F}"/>
              </a:ext>
            </a:extLst>
          </p:cNvPr>
          <p:cNvSpPr/>
          <p:nvPr/>
        </p:nvSpPr>
        <p:spPr>
          <a:xfrm>
            <a:off x="7086600" y="2971800"/>
            <a:ext cx="32766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itchFamily="34" charset="0"/>
              <a:cs typeface="Arial" pitchFamily="34" charset="0"/>
            </a:endParaRPr>
          </a:p>
        </p:txBody>
      </p:sp>
      <p:sp>
        <p:nvSpPr>
          <p:cNvPr id="16" name="TextBox 15">
            <a:extLst>
              <a:ext uri="{FF2B5EF4-FFF2-40B4-BE49-F238E27FC236}">
                <a16:creationId xmlns:a16="http://schemas.microsoft.com/office/drawing/2014/main" id="{6DB2EAB2-004B-FF92-C1AA-70A648F484CC}"/>
              </a:ext>
            </a:extLst>
          </p:cNvPr>
          <p:cNvSpPr txBox="1">
            <a:spLocks noChangeArrowheads="1"/>
          </p:cNvSpPr>
          <p:nvPr/>
        </p:nvSpPr>
        <p:spPr bwMode="auto">
          <a:xfrm>
            <a:off x="7315201" y="3124201"/>
            <a:ext cx="2779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i="1">
                <a:solidFill>
                  <a:srgbClr val="000000"/>
                </a:solidFill>
                <a:latin typeface="Arial" panose="020B0604020202020204" pitchFamily="34" charset="0"/>
                <a:cs typeface="Arial" panose="020B0604020202020204" pitchFamily="34" charset="0"/>
              </a:rPr>
              <a:t>Ý thức tôn giáo</a:t>
            </a:r>
            <a:endParaRPr lang="en-US" altLang="en-US" sz="2400" b="1">
              <a:solidFill>
                <a:srgbClr val="000000"/>
              </a:solidFill>
              <a:latin typeface="Arial" panose="020B0604020202020204" pitchFamily="34" charset="0"/>
              <a:cs typeface="Arial" panose="020B0604020202020204" pitchFamily="34" charset="0"/>
            </a:endParaRPr>
          </a:p>
        </p:txBody>
      </p:sp>
      <p:sp>
        <p:nvSpPr>
          <p:cNvPr id="19" name="Hexagon 18">
            <a:extLst>
              <a:ext uri="{FF2B5EF4-FFF2-40B4-BE49-F238E27FC236}">
                <a16:creationId xmlns:a16="http://schemas.microsoft.com/office/drawing/2014/main" id="{FE445405-A61E-CC6D-A12E-A1AD1A9873C0}"/>
              </a:ext>
            </a:extLst>
          </p:cNvPr>
          <p:cNvSpPr/>
          <p:nvPr/>
        </p:nvSpPr>
        <p:spPr>
          <a:xfrm>
            <a:off x="7086600" y="1524000"/>
            <a:ext cx="32766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itchFamily="34" charset="0"/>
              <a:cs typeface="Arial" pitchFamily="34" charset="0"/>
            </a:endParaRPr>
          </a:p>
        </p:txBody>
      </p:sp>
      <p:sp>
        <p:nvSpPr>
          <p:cNvPr id="20" name="TextBox 15">
            <a:extLst>
              <a:ext uri="{FF2B5EF4-FFF2-40B4-BE49-F238E27FC236}">
                <a16:creationId xmlns:a16="http://schemas.microsoft.com/office/drawing/2014/main" id="{0CB75C0E-9C37-0A7C-6537-979A2F2970B5}"/>
              </a:ext>
            </a:extLst>
          </p:cNvPr>
          <p:cNvSpPr txBox="1">
            <a:spLocks noChangeArrowheads="1"/>
          </p:cNvSpPr>
          <p:nvPr/>
        </p:nvSpPr>
        <p:spPr bwMode="auto">
          <a:xfrm>
            <a:off x="7315201" y="1676401"/>
            <a:ext cx="2779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i="1">
                <a:solidFill>
                  <a:srgbClr val="000000"/>
                </a:solidFill>
                <a:latin typeface="Arial" panose="020B0604020202020204" pitchFamily="34" charset="0"/>
                <a:cs typeface="Arial" panose="020B0604020202020204" pitchFamily="34" charset="0"/>
              </a:rPr>
              <a:t>Ý thức khoa học</a:t>
            </a:r>
            <a:endParaRPr lang="en-US" altLang="en-US" sz="2400" b="1">
              <a:solidFill>
                <a:srgbClr val="000000"/>
              </a:solidFill>
              <a:latin typeface="Arial" panose="020B0604020202020204" pitchFamily="34" charset="0"/>
              <a:cs typeface="Arial" panose="020B0604020202020204" pitchFamily="34" charset="0"/>
            </a:endParaRPr>
          </a:p>
        </p:txBody>
      </p:sp>
      <p:sp>
        <p:nvSpPr>
          <p:cNvPr id="21" name="Hexagon 20">
            <a:extLst>
              <a:ext uri="{FF2B5EF4-FFF2-40B4-BE49-F238E27FC236}">
                <a16:creationId xmlns:a16="http://schemas.microsoft.com/office/drawing/2014/main" id="{FAE286FA-646D-0555-F52B-95B5C07E5B10}"/>
              </a:ext>
            </a:extLst>
          </p:cNvPr>
          <p:cNvSpPr/>
          <p:nvPr/>
        </p:nvSpPr>
        <p:spPr>
          <a:xfrm>
            <a:off x="7086600" y="4495800"/>
            <a:ext cx="32766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itchFamily="34" charset="0"/>
              <a:cs typeface="Arial" pitchFamily="34" charset="0"/>
            </a:endParaRPr>
          </a:p>
        </p:txBody>
      </p:sp>
      <p:sp>
        <p:nvSpPr>
          <p:cNvPr id="22" name="TextBox 13">
            <a:extLst>
              <a:ext uri="{FF2B5EF4-FFF2-40B4-BE49-F238E27FC236}">
                <a16:creationId xmlns:a16="http://schemas.microsoft.com/office/drawing/2014/main" id="{BE1AD11C-2F6A-C484-878F-3855501A6E2D}"/>
              </a:ext>
            </a:extLst>
          </p:cNvPr>
          <p:cNvSpPr txBox="1">
            <a:spLocks noChangeArrowheads="1"/>
          </p:cNvSpPr>
          <p:nvPr/>
        </p:nvSpPr>
        <p:spPr bwMode="auto">
          <a:xfrm>
            <a:off x="7239001" y="4648201"/>
            <a:ext cx="2779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i="1">
                <a:solidFill>
                  <a:srgbClr val="000000"/>
                </a:solidFill>
                <a:latin typeface="Arial" panose="020B0604020202020204" pitchFamily="34" charset="0"/>
                <a:cs typeface="Arial" panose="020B0604020202020204" pitchFamily="34" charset="0"/>
              </a:rPr>
              <a:t>Ý thức</a:t>
            </a:r>
            <a:r>
              <a:rPr lang="en-US" altLang="en-US" sz="2400" b="1">
                <a:solidFill>
                  <a:srgbClr val="000000"/>
                </a:solidFill>
                <a:latin typeface="Arial" panose="020B0604020202020204" pitchFamily="34" charset="0"/>
                <a:cs typeface="Arial" panose="020B0604020202020204" pitchFamily="34" charset="0"/>
              </a:rPr>
              <a:t> </a:t>
            </a:r>
            <a:r>
              <a:rPr lang="en-US" altLang="en-US" sz="2400" b="1" i="1">
                <a:solidFill>
                  <a:srgbClr val="000000"/>
                </a:solidFill>
                <a:latin typeface="Arial" panose="020B0604020202020204" pitchFamily="34" charset="0"/>
                <a:cs typeface="Arial" panose="020B0604020202020204" pitchFamily="34" charset="0"/>
              </a:rPr>
              <a:t>triết học</a:t>
            </a:r>
            <a:endParaRPr lang="en-US" altLang="en-US" sz="2400" b="1">
              <a:solidFill>
                <a:srgbClr val="00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heckerboard(across)">
                                      <p:cBhvr>
                                        <p:cTn id="14" dur="500"/>
                                        <p:tgtEl>
                                          <p:spTgt spid="7"/>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arn(inVertical)">
                                      <p:cBhvr>
                                        <p:cTn id="38" dur="500"/>
                                        <p:tgtEl>
                                          <p:spTgt spid="14"/>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inVertical)">
                                      <p:cBhvr>
                                        <p:cTn id="41" dur="500"/>
                                        <p:tgtEl>
                                          <p:spTgt spid="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arn(inVertical)">
                                      <p:cBhvr>
                                        <p:cTn id="46" dur="500"/>
                                        <p:tgtEl>
                                          <p:spTgt spid="20"/>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arn(inVertical)">
                                      <p:cBhvr>
                                        <p:cTn id="49" dur="500"/>
                                        <p:tgtEl>
                                          <p:spTgt spid="1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barn(inVertical)">
                                      <p:cBhvr>
                                        <p:cTn id="54" dur="500"/>
                                        <p:tgtEl>
                                          <p:spTgt spid="16"/>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arn(inVertical)">
                                      <p:cBhvr>
                                        <p:cTn id="57" dur="500"/>
                                        <p:tgtEl>
                                          <p:spTgt spid="1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arn(inVertical)">
                                      <p:cBhvr>
                                        <p:cTn id="62" dur="500"/>
                                        <p:tgtEl>
                                          <p:spTgt spid="22"/>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barn(inVertical)">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P spid="14" grpId="0"/>
      <p:bldP spid="15" grpId="0" animBg="1"/>
      <p:bldP spid="16" grpId="0"/>
      <p:bldP spid="19" grpId="0" animBg="1"/>
      <p:bldP spid="20" grpId="0"/>
      <p:bldP spid="21" grpId="0" animBg="1"/>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4B7C20C-DEF2-3F9A-2972-2F2CA49557CD}"/>
              </a:ext>
            </a:extLst>
          </p:cNvPr>
          <p:cNvGrpSpPr/>
          <p:nvPr/>
        </p:nvGrpSpPr>
        <p:grpSpPr>
          <a:xfrm>
            <a:off x="1656189" y="30891"/>
            <a:ext cx="8915400" cy="892659"/>
            <a:chOff x="212477" y="323590"/>
            <a:chExt cx="5840730" cy="879892"/>
          </a:xfrm>
          <a:solidFill>
            <a:schemeClr val="accent3">
              <a:lumMod val="60000"/>
              <a:lumOff val="40000"/>
            </a:schemeClr>
          </a:solidFill>
        </p:grpSpPr>
        <p:sp>
          <p:nvSpPr>
            <p:cNvPr id="5" name="Rounded Rectangle 4">
              <a:extLst>
                <a:ext uri="{FF2B5EF4-FFF2-40B4-BE49-F238E27FC236}">
                  <a16:creationId xmlns:a16="http://schemas.microsoft.com/office/drawing/2014/main" id="{E779CC9E-2999-7F5E-0C98-A118780FCEA3}"/>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0499500A-441A-05C3-12D0-346C055133D5}"/>
                </a:ext>
              </a:extLst>
            </p:cNvPr>
            <p:cNvSpPr/>
            <p:nvPr/>
          </p:nvSpPr>
          <p:spPr>
            <a:xfrm>
              <a:off x="233872" y="32359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US" sz="3000" b="1" i="1">
                  <a:solidFill>
                    <a:srgbClr val="000066"/>
                  </a:solidFill>
                  <a:latin typeface="Times New Roman" pitchFamily="18" charset="0"/>
                  <a:cs typeface="Times New Roman" pitchFamily="18" charset="0"/>
                </a:rPr>
                <a:t>2.6. Tính độc lập tương đối của ý thức xã hội</a:t>
              </a:r>
            </a:p>
          </p:txBody>
        </p:sp>
      </p:grpSp>
      <p:sp>
        <p:nvSpPr>
          <p:cNvPr id="7" name="Hexagon 6">
            <a:extLst>
              <a:ext uri="{FF2B5EF4-FFF2-40B4-BE49-F238E27FC236}">
                <a16:creationId xmlns:a16="http://schemas.microsoft.com/office/drawing/2014/main" id="{26C4BF47-5056-1057-EBA7-EF99946C6E1F}"/>
              </a:ext>
            </a:extLst>
          </p:cNvPr>
          <p:cNvSpPr/>
          <p:nvPr/>
        </p:nvSpPr>
        <p:spPr>
          <a:xfrm>
            <a:off x="94089" y="1253211"/>
            <a:ext cx="60198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itchFamily="34" charset="0"/>
              <a:cs typeface="Arial" pitchFamily="34" charset="0"/>
            </a:endParaRPr>
          </a:p>
        </p:txBody>
      </p:sp>
      <p:sp>
        <p:nvSpPr>
          <p:cNvPr id="8" name="TextBox 10">
            <a:extLst>
              <a:ext uri="{FF2B5EF4-FFF2-40B4-BE49-F238E27FC236}">
                <a16:creationId xmlns:a16="http://schemas.microsoft.com/office/drawing/2014/main" id="{CD1C9660-7A5C-5264-CAFF-5DA72A848450}"/>
              </a:ext>
            </a:extLst>
          </p:cNvPr>
          <p:cNvSpPr txBox="1">
            <a:spLocks noChangeArrowheads="1"/>
          </p:cNvSpPr>
          <p:nvPr/>
        </p:nvSpPr>
        <p:spPr bwMode="auto">
          <a:xfrm>
            <a:off x="178904" y="1434858"/>
            <a:ext cx="5106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dirty="0">
                <a:solidFill>
                  <a:srgbClr val="000000"/>
                </a:solidFill>
                <a:latin typeface="Times New Roman" panose="02020603050405020304" pitchFamily="18" charset="0"/>
                <a:cs typeface="Times New Roman" panose="02020603050405020304" pitchFamily="18" charset="0"/>
              </a:rPr>
              <a:t>* YTXH </a:t>
            </a:r>
            <a:r>
              <a:rPr lang="en-US" altLang="en-US" sz="2400" b="1" dirty="0" err="1">
                <a:solidFill>
                  <a:srgbClr val="000000"/>
                </a:solidFill>
                <a:latin typeface="Times New Roman" panose="02020603050405020304" pitchFamily="18" charset="0"/>
                <a:cs typeface="Times New Roman" panose="02020603050405020304" pitchFamily="18" charset="0"/>
              </a:rPr>
              <a:t>thường</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b="1" dirty="0" err="1">
                <a:solidFill>
                  <a:srgbClr val="000000"/>
                </a:solidFill>
                <a:latin typeface="Times New Roman" panose="02020603050405020304" pitchFamily="18" charset="0"/>
                <a:cs typeface="Times New Roman" panose="02020603050405020304" pitchFamily="18" charset="0"/>
              </a:rPr>
              <a:t>lạc</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b="1" dirty="0" err="1">
                <a:solidFill>
                  <a:srgbClr val="000000"/>
                </a:solidFill>
                <a:latin typeface="Times New Roman" panose="02020603050405020304" pitchFamily="18" charset="0"/>
                <a:cs typeface="Times New Roman" panose="02020603050405020304" pitchFamily="18" charset="0"/>
              </a:rPr>
              <a:t>hậu</a:t>
            </a:r>
            <a:r>
              <a:rPr lang="en-US" altLang="en-US" sz="2400" b="1" dirty="0">
                <a:solidFill>
                  <a:srgbClr val="000000"/>
                </a:solidFill>
                <a:latin typeface="Times New Roman" panose="02020603050405020304" pitchFamily="18" charset="0"/>
                <a:cs typeface="Times New Roman" panose="02020603050405020304" pitchFamily="18" charset="0"/>
              </a:rPr>
              <a:t> so </a:t>
            </a:r>
            <a:r>
              <a:rPr lang="en-US" altLang="en-US" sz="2400" b="1" dirty="0" err="1">
                <a:solidFill>
                  <a:srgbClr val="000000"/>
                </a:solidFill>
                <a:latin typeface="Times New Roman" panose="02020603050405020304" pitchFamily="18" charset="0"/>
                <a:cs typeface="Times New Roman" panose="02020603050405020304" pitchFamily="18" charset="0"/>
              </a:rPr>
              <a:t>với</a:t>
            </a:r>
            <a:r>
              <a:rPr lang="en-US" altLang="en-US" sz="2400" b="1" dirty="0">
                <a:solidFill>
                  <a:srgbClr val="000000"/>
                </a:solidFill>
                <a:latin typeface="Times New Roman" panose="02020603050405020304" pitchFamily="18" charset="0"/>
                <a:cs typeface="Times New Roman" panose="02020603050405020304" pitchFamily="18" charset="0"/>
              </a:rPr>
              <a:t> TTXH</a:t>
            </a:r>
          </a:p>
        </p:txBody>
      </p:sp>
      <p:sp>
        <p:nvSpPr>
          <p:cNvPr id="17" name="Rectangle 2">
            <a:extLst>
              <a:ext uri="{FF2B5EF4-FFF2-40B4-BE49-F238E27FC236}">
                <a16:creationId xmlns:a16="http://schemas.microsoft.com/office/drawing/2014/main" id="{DA331841-B450-3F61-93CA-F799FC951FA9}"/>
              </a:ext>
            </a:extLst>
          </p:cNvPr>
          <p:cNvSpPr>
            <a:spLocks noGrp="1" noChangeArrowheads="1"/>
          </p:cNvSpPr>
          <p:nvPr>
            <p:ph idx="1"/>
          </p:nvPr>
        </p:nvSpPr>
        <p:spPr>
          <a:xfrm>
            <a:off x="178904" y="2286000"/>
            <a:ext cx="10031896" cy="2895600"/>
          </a:xfrm>
          <a:solidFill>
            <a:schemeClr val="accent6">
              <a:lumMod val="40000"/>
              <a:lumOff val="60000"/>
            </a:schemeClr>
          </a:solidFill>
          <a:ln w="19050">
            <a:solidFill>
              <a:schemeClr val="accent2"/>
            </a:solidFill>
          </a:ln>
        </p:spPr>
        <p:txBody>
          <a:bodyPr/>
          <a:lstStyle/>
          <a:p>
            <a:pPr algn="just" eaLnBrk="1" hangingPunct="1">
              <a:buFont typeface="Wingdings 3" pitchFamily="18" charset="2"/>
              <a:buChar char="-"/>
              <a:defRPr/>
            </a:pPr>
            <a:r>
              <a:rPr lang="en-US" altLang="zh-CN" i="1" u="sng" dirty="0" err="1">
                <a:latin typeface="Times New Roman" pitchFamily="18" charset="0"/>
                <a:cs typeface="Times New Roman" pitchFamily="18" charset="0"/>
              </a:rPr>
              <a:t>Một</a:t>
            </a:r>
            <a:r>
              <a:rPr lang="en-US" altLang="zh-CN" i="1" u="sng" dirty="0">
                <a:latin typeface="Times New Roman" pitchFamily="18" charset="0"/>
                <a:cs typeface="Times New Roman" pitchFamily="18" charset="0"/>
              </a:rPr>
              <a:t> </a:t>
            </a:r>
            <a:r>
              <a:rPr lang="en-US" altLang="zh-CN" i="1" u="sng" dirty="0" err="1">
                <a:latin typeface="Times New Roman" pitchFamily="18" charset="0"/>
                <a:cs typeface="Times New Roman" pitchFamily="18" charset="0"/>
              </a:rPr>
              <a:t>là</a:t>
            </a:r>
            <a:r>
              <a:rPr lang="en-US" altLang="zh-CN" dirty="0">
                <a:latin typeface="Times New Roman" pitchFamily="18" charset="0"/>
                <a:cs typeface="Times New Roman" pitchFamily="18" charset="0"/>
              </a:rPr>
              <a:t>, YTXH </a:t>
            </a:r>
            <a:r>
              <a:rPr lang="en-US" altLang="zh-CN" dirty="0" err="1">
                <a:latin typeface="Times New Roman" pitchFamily="18" charset="0"/>
                <a:cs typeface="Times New Roman" pitchFamily="18" charset="0"/>
              </a:rPr>
              <a:t>chỉ</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là</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sự</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phản</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ánh</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của</a:t>
            </a:r>
            <a:r>
              <a:rPr lang="en-US" altLang="zh-CN" dirty="0">
                <a:latin typeface="Times New Roman" pitchFamily="18" charset="0"/>
                <a:cs typeface="Times New Roman" pitchFamily="18" charset="0"/>
              </a:rPr>
              <a:t> TTXH.</a:t>
            </a:r>
          </a:p>
          <a:p>
            <a:pPr algn="just" eaLnBrk="1" hangingPunct="1">
              <a:buFont typeface="Wingdings 3" pitchFamily="18" charset="2"/>
              <a:buChar char="-"/>
              <a:defRPr/>
            </a:pPr>
            <a:r>
              <a:rPr lang="en-US" altLang="zh-CN" i="1" u="sng" dirty="0">
                <a:latin typeface="Times New Roman" pitchFamily="18" charset="0"/>
                <a:cs typeface="Times New Roman" pitchFamily="18" charset="0"/>
              </a:rPr>
              <a:t>Hai </a:t>
            </a:r>
            <a:r>
              <a:rPr lang="en-US" altLang="zh-CN" i="1" u="sng" dirty="0" err="1">
                <a:latin typeface="Times New Roman" pitchFamily="18" charset="0"/>
                <a:cs typeface="Times New Roman" pitchFamily="18" charset="0"/>
              </a:rPr>
              <a:t>là</a:t>
            </a:r>
            <a:r>
              <a:rPr lang="en-US" altLang="zh-CN" i="1" u="sng" dirty="0">
                <a:latin typeface="Times New Roman" pitchFamily="18" charset="0"/>
                <a:cs typeface="Times New Roman" pitchFamily="18" charset="0"/>
              </a:rPr>
              <a:t>,</a:t>
            </a:r>
            <a:r>
              <a:rPr lang="en-US" altLang="zh-CN" dirty="0">
                <a:latin typeface="Times New Roman" pitchFamily="18" charset="0"/>
                <a:cs typeface="Times New Roman" pitchFamily="18" charset="0"/>
              </a:rPr>
              <a:t> do </a:t>
            </a:r>
            <a:r>
              <a:rPr lang="en-US" altLang="zh-CN" dirty="0" err="1">
                <a:latin typeface="Times New Roman" pitchFamily="18" charset="0"/>
                <a:cs typeface="Times New Roman" pitchFamily="18" charset="0"/>
              </a:rPr>
              <a:t>sức</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mạnh</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của</a:t>
            </a:r>
            <a:r>
              <a:rPr lang="en-US" altLang="zh-CN" dirty="0">
                <a:latin typeface="Times New Roman" pitchFamily="18" charset="0"/>
                <a:cs typeface="Times New Roman" pitchFamily="18" charset="0"/>
              </a:rPr>
              <a:t> </a:t>
            </a:r>
            <a:r>
              <a:rPr lang="en-US" altLang="zh-CN" dirty="0" err="1">
                <a:solidFill>
                  <a:srgbClr val="CC0066"/>
                </a:solidFill>
                <a:latin typeface="Times New Roman" pitchFamily="18" charset="0"/>
                <a:cs typeface="Times New Roman" pitchFamily="18" charset="0"/>
              </a:rPr>
              <a:t>thói</a:t>
            </a:r>
            <a:r>
              <a:rPr lang="en-US" altLang="zh-CN" dirty="0">
                <a:solidFill>
                  <a:srgbClr val="CC0066"/>
                </a:solidFill>
                <a:latin typeface="Times New Roman" pitchFamily="18" charset="0"/>
                <a:cs typeface="Times New Roman" pitchFamily="18" charset="0"/>
              </a:rPr>
              <a:t> </a:t>
            </a:r>
            <a:r>
              <a:rPr lang="en-US" altLang="zh-CN" dirty="0" err="1">
                <a:solidFill>
                  <a:srgbClr val="CC0066"/>
                </a:solidFill>
                <a:latin typeface="Times New Roman" pitchFamily="18" charset="0"/>
                <a:cs typeface="Times New Roman" pitchFamily="18" charset="0"/>
              </a:rPr>
              <a:t>quen</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truyền</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thống</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tập</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quán</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lạc</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hậu</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bảo</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thủ</a:t>
            </a:r>
            <a:r>
              <a:rPr lang="en-US" altLang="zh-CN" dirty="0">
                <a:latin typeface="Times New Roman" pitchFamily="18" charset="0"/>
                <a:cs typeface="Times New Roman" pitchFamily="18" charset="0"/>
              </a:rPr>
              <a:t>.</a:t>
            </a:r>
          </a:p>
          <a:p>
            <a:pPr algn="just" eaLnBrk="1" hangingPunct="1">
              <a:buFont typeface="Wingdings 3" pitchFamily="18" charset="2"/>
              <a:buChar char="-"/>
              <a:defRPr/>
            </a:pPr>
            <a:r>
              <a:rPr lang="en-US" altLang="zh-CN" i="1" u="sng" dirty="0">
                <a:latin typeface="Times New Roman" pitchFamily="18" charset="0"/>
                <a:cs typeface="Times New Roman" pitchFamily="18" charset="0"/>
              </a:rPr>
              <a:t>Ba </a:t>
            </a:r>
            <a:r>
              <a:rPr lang="en-US" altLang="zh-CN" i="1" u="sng" dirty="0" err="1">
                <a:latin typeface="Times New Roman" pitchFamily="18" charset="0"/>
                <a:cs typeface="Times New Roman" pitchFamily="18" charset="0"/>
              </a:rPr>
              <a:t>là</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những</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tư</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tưởng</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cũ</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lạc</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hậu</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thường</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được</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các</a:t>
            </a:r>
            <a:r>
              <a:rPr lang="en-US" altLang="zh-CN" dirty="0">
                <a:latin typeface="Times New Roman" pitchFamily="18" charset="0"/>
                <a:cs typeface="Times New Roman" pitchFamily="18" charset="0"/>
              </a:rPr>
              <a:t> </a:t>
            </a:r>
            <a:r>
              <a:rPr lang="en-US" altLang="zh-CN" dirty="0" err="1">
                <a:solidFill>
                  <a:srgbClr val="CC0066"/>
                </a:solidFill>
                <a:latin typeface="Times New Roman" pitchFamily="18" charset="0"/>
                <a:cs typeface="Times New Roman" pitchFamily="18" charset="0"/>
              </a:rPr>
              <a:t>lực</a:t>
            </a:r>
            <a:r>
              <a:rPr lang="en-US" altLang="zh-CN" dirty="0">
                <a:solidFill>
                  <a:srgbClr val="CC0066"/>
                </a:solidFill>
                <a:latin typeface="Times New Roman" pitchFamily="18" charset="0"/>
                <a:cs typeface="Times New Roman" pitchFamily="18" charset="0"/>
              </a:rPr>
              <a:t> </a:t>
            </a:r>
            <a:r>
              <a:rPr lang="en-US" altLang="zh-CN" dirty="0" err="1">
                <a:solidFill>
                  <a:srgbClr val="CC0066"/>
                </a:solidFill>
                <a:latin typeface="Times New Roman" pitchFamily="18" charset="0"/>
                <a:cs typeface="Times New Roman" pitchFamily="18" charset="0"/>
              </a:rPr>
              <a:t>lượng</a:t>
            </a:r>
            <a:r>
              <a:rPr lang="en-US" altLang="zh-CN" dirty="0">
                <a:solidFill>
                  <a:srgbClr val="CC0066"/>
                </a:solidFill>
                <a:latin typeface="Times New Roman" pitchFamily="18" charset="0"/>
                <a:cs typeface="Times New Roman" pitchFamily="18" charset="0"/>
              </a:rPr>
              <a:t> XH </a:t>
            </a:r>
            <a:r>
              <a:rPr lang="en-US" altLang="zh-CN" dirty="0" err="1">
                <a:solidFill>
                  <a:srgbClr val="CC0066"/>
                </a:solidFill>
                <a:latin typeface="Times New Roman" pitchFamily="18" charset="0"/>
                <a:cs typeface="Times New Roman" pitchFamily="18" charset="0"/>
              </a:rPr>
              <a:t>phản</a:t>
            </a:r>
            <a:r>
              <a:rPr lang="en-US" altLang="zh-CN" dirty="0">
                <a:solidFill>
                  <a:srgbClr val="CC0066"/>
                </a:solidFill>
                <a:latin typeface="Times New Roman" pitchFamily="18" charset="0"/>
                <a:cs typeface="Times New Roman" pitchFamily="18" charset="0"/>
              </a:rPr>
              <a:t> </a:t>
            </a:r>
            <a:r>
              <a:rPr lang="en-US" altLang="zh-CN" dirty="0" err="1">
                <a:solidFill>
                  <a:srgbClr val="CC0066"/>
                </a:solidFill>
                <a:latin typeface="Times New Roman" pitchFamily="18" charset="0"/>
                <a:cs typeface="Times New Roman" pitchFamily="18" charset="0"/>
              </a:rPr>
              <a:t>tiến</a:t>
            </a:r>
            <a:r>
              <a:rPr lang="en-US" altLang="zh-CN" dirty="0">
                <a:solidFill>
                  <a:srgbClr val="CC0066"/>
                </a:solidFill>
                <a:latin typeface="Times New Roman" pitchFamily="18" charset="0"/>
                <a:cs typeface="Times New Roman" pitchFamily="18" charset="0"/>
              </a:rPr>
              <a:t> </a:t>
            </a:r>
            <a:r>
              <a:rPr lang="en-US" altLang="zh-CN" dirty="0" err="1">
                <a:solidFill>
                  <a:srgbClr val="CC0066"/>
                </a:solidFill>
                <a:latin typeface="Times New Roman" pitchFamily="18" charset="0"/>
                <a:cs typeface="Times New Roman" pitchFamily="18" charset="0"/>
              </a:rPr>
              <a:t>bộ</a:t>
            </a:r>
            <a:r>
              <a:rPr lang="en-US" altLang="zh-CN" dirty="0">
                <a:solidFill>
                  <a:srgbClr val="CC0066"/>
                </a:solidFill>
                <a:latin typeface="Times New Roman" pitchFamily="18" charset="0"/>
                <a:cs typeface="Times New Roman" pitchFamily="18" charset="0"/>
              </a:rPr>
              <a:t> </a:t>
            </a:r>
            <a:r>
              <a:rPr lang="en-US" altLang="zh-CN" dirty="0" err="1">
                <a:solidFill>
                  <a:srgbClr val="CC0066"/>
                </a:solidFill>
                <a:latin typeface="Times New Roman" pitchFamily="18" charset="0"/>
                <a:cs typeface="Times New Roman" pitchFamily="18" charset="0"/>
              </a:rPr>
              <a:t>lưu</a:t>
            </a:r>
            <a:r>
              <a:rPr lang="en-US" altLang="zh-CN" dirty="0">
                <a:solidFill>
                  <a:srgbClr val="CC0066"/>
                </a:solidFill>
                <a:latin typeface="Times New Roman" pitchFamily="18" charset="0"/>
                <a:cs typeface="Times New Roman" pitchFamily="18" charset="0"/>
              </a:rPr>
              <a:t> </a:t>
            </a:r>
            <a:r>
              <a:rPr lang="en-US" altLang="zh-CN" dirty="0" err="1">
                <a:solidFill>
                  <a:srgbClr val="CC0066"/>
                </a:solidFill>
                <a:latin typeface="Times New Roman" pitchFamily="18" charset="0"/>
                <a:cs typeface="Times New Roman" pitchFamily="18" charset="0"/>
              </a:rPr>
              <a:t>giữ</a:t>
            </a:r>
            <a:r>
              <a:rPr lang="en-US" altLang="zh-CN" dirty="0">
                <a:solidFill>
                  <a:srgbClr val="CC0066"/>
                </a:solidFill>
                <a:latin typeface="Times New Roman" pitchFamily="18" charset="0"/>
                <a:cs typeface="Times New Roman" pitchFamily="18" charset="0"/>
              </a:rPr>
              <a:t> </a:t>
            </a:r>
            <a:r>
              <a:rPr lang="en-US" altLang="zh-CN" dirty="0" err="1">
                <a:solidFill>
                  <a:srgbClr val="CC0066"/>
                </a:solidFill>
                <a:latin typeface="Times New Roman" pitchFamily="18" charset="0"/>
                <a:cs typeface="Times New Roman" pitchFamily="18" charset="0"/>
              </a:rPr>
              <a:t>và</a:t>
            </a:r>
            <a:r>
              <a:rPr lang="en-US" altLang="zh-CN" dirty="0">
                <a:solidFill>
                  <a:srgbClr val="CC0066"/>
                </a:solidFill>
                <a:latin typeface="Times New Roman" pitchFamily="18" charset="0"/>
                <a:cs typeface="Times New Roman" pitchFamily="18" charset="0"/>
              </a:rPr>
              <a:t> </a:t>
            </a:r>
            <a:r>
              <a:rPr lang="en-US" altLang="zh-CN" dirty="0" err="1">
                <a:solidFill>
                  <a:srgbClr val="CC0066"/>
                </a:solidFill>
                <a:latin typeface="Times New Roman" pitchFamily="18" charset="0"/>
                <a:cs typeface="Times New Roman" pitchFamily="18" charset="0"/>
              </a:rPr>
              <a:t>truyền</a:t>
            </a:r>
            <a:r>
              <a:rPr lang="en-US" altLang="zh-CN" dirty="0">
                <a:solidFill>
                  <a:srgbClr val="CC0066"/>
                </a:solidFill>
                <a:latin typeface="Times New Roman" pitchFamily="18" charset="0"/>
                <a:cs typeface="Times New Roman" pitchFamily="18" charset="0"/>
              </a:rPr>
              <a:t> </a:t>
            </a:r>
            <a:r>
              <a:rPr lang="en-US" altLang="zh-CN" dirty="0" err="1">
                <a:solidFill>
                  <a:srgbClr val="CC0066"/>
                </a:solidFill>
                <a:latin typeface="Times New Roman" pitchFamily="18" charset="0"/>
                <a:cs typeface="Times New Roman" pitchFamily="18" charset="0"/>
              </a:rPr>
              <a:t>bá</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nhằm</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chống</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lại</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các</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lực</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lượng</a:t>
            </a:r>
            <a:r>
              <a:rPr lang="en-US" altLang="zh-CN" dirty="0">
                <a:latin typeface="Times New Roman" pitchFamily="18" charset="0"/>
                <a:cs typeface="Times New Roman" pitchFamily="18" charset="0"/>
              </a:rPr>
              <a:t> XH </a:t>
            </a:r>
            <a:r>
              <a:rPr lang="en-US" altLang="zh-CN" dirty="0" err="1">
                <a:latin typeface="Times New Roman" pitchFamily="18" charset="0"/>
                <a:cs typeface="Times New Roman" pitchFamily="18" charset="0"/>
              </a:rPr>
              <a:t>tiến</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bộ</a:t>
            </a:r>
            <a:r>
              <a:rPr lang="en-US" altLang="zh-CN" dirty="0">
                <a:latin typeface="Times New Roman" pitchFamily="18" charset="0"/>
                <a:cs typeface="Times New Roman" pitchFamily="18" charset="0"/>
              </a:rPr>
              <a:t>.</a:t>
            </a:r>
          </a:p>
          <a:p>
            <a:pPr algn="just" eaLnBrk="1" hangingPunct="1">
              <a:buFont typeface="Wingdings 3" pitchFamily="18" charset="2"/>
              <a:buChar char="-"/>
              <a:defRPr/>
            </a:pPr>
            <a:endParaRPr lang="en-US" altLang="zh-CN" dirty="0">
              <a:latin typeface="Times New Roman" pitchFamily="18" charset="0"/>
              <a:cs typeface="Times New Roman" pitchFamily="18" charset="0"/>
            </a:endParaRPr>
          </a:p>
          <a:p>
            <a:pPr algn="just" eaLnBrk="1" hangingPunct="1">
              <a:buFont typeface="Wingdings 3" pitchFamily="18" charset="2"/>
              <a:buChar char="-"/>
              <a:defRPr/>
            </a:pPr>
            <a:endParaRPr lang="en-US" altLang="zh-CN" dirty="0">
              <a:latin typeface="Times New Roman" pitchFamily="18" charset="0"/>
              <a:cs typeface="Times New Roman" pitchFamily="18" charset="0"/>
            </a:endParaRPr>
          </a:p>
          <a:p>
            <a:pPr algn="just" eaLnBrk="1" hangingPunct="1">
              <a:buFont typeface="Wingdings 3" pitchFamily="18" charset="2"/>
              <a:buNone/>
              <a:defRPr/>
            </a:pPr>
            <a:endParaRPr lang="en-US" altLang="zh-CN"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heckerboard(across)">
                                      <p:cBhvr>
                                        <p:cTn id="14" dur="500"/>
                                        <p:tgtEl>
                                          <p:spTgt spid="7"/>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bg/>
                                          </p:spTgt>
                                        </p:tgtEl>
                                        <p:attrNameLst>
                                          <p:attrName>style.visibility</p:attrName>
                                        </p:attrNameLst>
                                      </p:cBhvr>
                                      <p:to>
                                        <p:strVal val="visible"/>
                                      </p:to>
                                    </p:set>
                                    <p:animEffect transition="in" filter="barn(inVertical)">
                                      <p:cBhvr>
                                        <p:cTn id="22" dur="500"/>
                                        <p:tgtEl>
                                          <p:spTgt spid="17">
                                            <p:bg/>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barn(inVertical)">
                                      <p:cBhvr>
                                        <p:cTn id="27" dur="500"/>
                                        <p:tgtEl>
                                          <p:spTgt spid="1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7">
                                            <p:txEl>
                                              <p:pRg st="1" end="1"/>
                                            </p:txEl>
                                          </p:spTgt>
                                        </p:tgtEl>
                                        <p:attrNameLst>
                                          <p:attrName>style.visibility</p:attrName>
                                        </p:attrNameLst>
                                      </p:cBhvr>
                                      <p:to>
                                        <p:strVal val="visible"/>
                                      </p:to>
                                    </p:set>
                                    <p:animEffect transition="in" filter="barn(inVertical)">
                                      <p:cBhvr>
                                        <p:cTn id="32" dur="500"/>
                                        <p:tgtEl>
                                          <p:spTgt spid="17">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7">
                                            <p:txEl>
                                              <p:pRg st="2" end="2"/>
                                            </p:txEl>
                                          </p:spTgt>
                                        </p:tgtEl>
                                        <p:attrNameLst>
                                          <p:attrName>style.visibility</p:attrName>
                                        </p:attrNameLst>
                                      </p:cBhvr>
                                      <p:to>
                                        <p:strVal val="visible"/>
                                      </p:to>
                                    </p:set>
                                    <p:animEffect transition="in" filter="barn(inVertical)">
                                      <p:cBhvr>
                                        <p:cTn id="37"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7"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953AB20-DAB8-9807-3513-BC08793AC016}"/>
              </a:ext>
            </a:extLst>
          </p:cNvPr>
          <p:cNvGrpSpPr/>
          <p:nvPr/>
        </p:nvGrpSpPr>
        <p:grpSpPr>
          <a:xfrm>
            <a:off x="86140" y="97941"/>
            <a:ext cx="8915400" cy="892659"/>
            <a:chOff x="212477" y="323590"/>
            <a:chExt cx="5840730" cy="879892"/>
          </a:xfrm>
          <a:solidFill>
            <a:schemeClr val="accent3">
              <a:lumMod val="60000"/>
              <a:lumOff val="40000"/>
            </a:schemeClr>
          </a:solidFill>
        </p:grpSpPr>
        <p:sp>
          <p:nvSpPr>
            <p:cNvPr id="5" name="Rounded Rectangle 4">
              <a:extLst>
                <a:ext uri="{FF2B5EF4-FFF2-40B4-BE49-F238E27FC236}">
                  <a16:creationId xmlns:a16="http://schemas.microsoft.com/office/drawing/2014/main" id="{D64391B8-BB16-E9F7-647D-FB9BB2A8A072}"/>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25516D24-39F7-776E-2A57-C707E0613907}"/>
                </a:ext>
              </a:extLst>
            </p:cNvPr>
            <p:cNvSpPr/>
            <p:nvPr/>
          </p:nvSpPr>
          <p:spPr>
            <a:xfrm>
              <a:off x="233872" y="32359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US" sz="3000" b="1" i="1">
                  <a:solidFill>
                    <a:srgbClr val="000066"/>
                  </a:solidFill>
                  <a:latin typeface="Times New Roman" pitchFamily="18" charset="0"/>
                  <a:cs typeface="Times New Roman" pitchFamily="18" charset="0"/>
                </a:rPr>
                <a:t>2.6. Tính độc lập tương đối của ý thức xã hội</a:t>
              </a:r>
            </a:p>
          </p:txBody>
        </p:sp>
      </p:grpSp>
      <p:sp>
        <p:nvSpPr>
          <p:cNvPr id="9" name="Hexagon 8">
            <a:extLst>
              <a:ext uri="{FF2B5EF4-FFF2-40B4-BE49-F238E27FC236}">
                <a16:creationId xmlns:a16="http://schemas.microsoft.com/office/drawing/2014/main" id="{9F51FBC5-3979-0EF5-0AB7-2BE8F7AE052F}"/>
              </a:ext>
            </a:extLst>
          </p:cNvPr>
          <p:cNvSpPr/>
          <p:nvPr/>
        </p:nvSpPr>
        <p:spPr>
          <a:xfrm>
            <a:off x="118798" y="1108716"/>
            <a:ext cx="66294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itchFamily="34" charset="0"/>
              <a:cs typeface="Arial" pitchFamily="34" charset="0"/>
            </a:endParaRPr>
          </a:p>
        </p:txBody>
      </p:sp>
      <p:sp>
        <p:nvSpPr>
          <p:cNvPr id="10" name="TextBox 7">
            <a:extLst>
              <a:ext uri="{FF2B5EF4-FFF2-40B4-BE49-F238E27FC236}">
                <a16:creationId xmlns:a16="http://schemas.microsoft.com/office/drawing/2014/main" id="{41F2F860-C497-427D-B23B-6957598B54FB}"/>
              </a:ext>
            </a:extLst>
          </p:cNvPr>
          <p:cNvSpPr txBox="1">
            <a:spLocks noChangeArrowheads="1"/>
          </p:cNvSpPr>
          <p:nvPr/>
        </p:nvSpPr>
        <p:spPr bwMode="auto">
          <a:xfrm>
            <a:off x="409162" y="1177285"/>
            <a:ext cx="5857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i="1" dirty="0">
                <a:solidFill>
                  <a:srgbClr val="000000"/>
                </a:solidFill>
                <a:latin typeface="Arial" panose="020B0604020202020204" pitchFamily="34" charset="0"/>
                <a:cs typeface="Arial" panose="020B0604020202020204" pitchFamily="34" charset="0"/>
              </a:rPr>
              <a:t>* YTXH </a:t>
            </a:r>
            <a:r>
              <a:rPr lang="en-US" altLang="en-US" sz="2400" b="1" i="1" dirty="0" err="1">
                <a:solidFill>
                  <a:srgbClr val="000000"/>
                </a:solidFill>
                <a:latin typeface="Arial" panose="020B0604020202020204" pitchFamily="34" charset="0"/>
                <a:cs typeface="Arial" panose="020B0604020202020204" pitchFamily="34" charset="0"/>
              </a:rPr>
              <a:t>có</a:t>
            </a:r>
            <a:r>
              <a:rPr lang="en-US" altLang="en-US" sz="2400" b="1" i="1" dirty="0">
                <a:solidFill>
                  <a:srgbClr val="000000"/>
                </a:solidFill>
                <a:latin typeface="Arial" panose="020B0604020202020204" pitchFamily="34" charset="0"/>
                <a:cs typeface="Arial" panose="020B0604020202020204" pitchFamily="34" charset="0"/>
              </a:rPr>
              <a:t> </a:t>
            </a:r>
            <a:r>
              <a:rPr lang="en-US" altLang="en-US" sz="2400" b="1" i="1" dirty="0" err="1">
                <a:solidFill>
                  <a:srgbClr val="000000"/>
                </a:solidFill>
                <a:latin typeface="Arial" panose="020B0604020202020204" pitchFamily="34" charset="0"/>
                <a:cs typeface="Arial" panose="020B0604020202020204" pitchFamily="34" charset="0"/>
              </a:rPr>
              <a:t>thể</a:t>
            </a:r>
            <a:r>
              <a:rPr lang="en-US" altLang="en-US" sz="2400" b="1" i="1" dirty="0">
                <a:solidFill>
                  <a:srgbClr val="000000"/>
                </a:solidFill>
                <a:latin typeface="Arial" panose="020B0604020202020204" pitchFamily="34" charset="0"/>
                <a:cs typeface="Arial" panose="020B0604020202020204" pitchFamily="34" charset="0"/>
              </a:rPr>
              <a:t> </a:t>
            </a:r>
            <a:r>
              <a:rPr lang="en-US" altLang="en-US" sz="2400" b="1" i="1" dirty="0" err="1">
                <a:solidFill>
                  <a:srgbClr val="000000"/>
                </a:solidFill>
                <a:latin typeface="Arial" panose="020B0604020202020204" pitchFamily="34" charset="0"/>
                <a:cs typeface="Arial" panose="020B0604020202020204" pitchFamily="34" charset="0"/>
              </a:rPr>
              <a:t>vượt</a:t>
            </a:r>
            <a:r>
              <a:rPr lang="en-US" altLang="en-US" sz="2400" b="1" i="1" dirty="0">
                <a:solidFill>
                  <a:srgbClr val="000000"/>
                </a:solidFill>
                <a:latin typeface="Arial" panose="020B0604020202020204" pitchFamily="34" charset="0"/>
                <a:cs typeface="Arial" panose="020B0604020202020204" pitchFamily="34" charset="0"/>
              </a:rPr>
              <a:t> </a:t>
            </a:r>
            <a:r>
              <a:rPr lang="en-US" altLang="en-US" sz="2400" b="1" i="1" dirty="0" err="1">
                <a:solidFill>
                  <a:srgbClr val="000000"/>
                </a:solidFill>
                <a:latin typeface="Arial" panose="020B0604020202020204" pitchFamily="34" charset="0"/>
                <a:cs typeface="Arial" panose="020B0604020202020204" pitchFamily="34" charset="0"/>
              </a:rPr>
              <a:t>trước</a:t>
            </a:r>
            <a:r>
              <a:rPr lang="en-US" altLang="en-US" sz="2400" b="1" i="1" dirty="0">
                <a:solidFill>
                  <a:srgbClr val="000000"/>
                </a:solidFill>
                <a:latin typeface="Arial" panose="020B0604020202020204" pitchFamily="34" charset="0"/>
                <a:cs typeface="Arial" panose="020B0604020202020204" pitchFamily="34" charset="0"/>
              </a:rPr>
              <a:t> TTXH</a:t>
            </a:r>
          </a:p>
        </p:txBody>
      </p:sp>
      <p:sp>
        <p:nvSpPr>
          <p:cNvPr id="2" name="Rectangle 1">
            <a:extLst>
              <a:ext uri="{FF2B5EF4-FFF2-40B4-BE49-F238E27FC236}">
                <a16:creationId xmlns:a16="http://schemas.microsoft.com/office/drawing/2014/main" id="{7FC8B087-2ACD-25D9-112F-6FC68AEA7F02}"/>
              </a:ext>
            </a:extLst>
          </p:cNvPr>
          <p:cNvSpPr>
            <a:spLocks noChangeArrowheads="1"/>
          </p:cNvSpPr>
          <p:nvPr/>
        </p:nvSpPr>
        <p:spPr bwMode="auto">
          <a:xfrm>
            <a:off x="1103243" y="2133601"/>
            <a:ext cx="9650896" cy="195386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tabLst>
                <a:tab pos="41783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41783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41783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41783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41783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41783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41783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41783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4178300" algn="l"/>
              </a:tabLst>
              <a:defRPr sz="2000">
                <a:solidFill>
                  <a:schemeClr val="tx1"/>
                </a:solidFill>
                <a:latin typeface="Calibri" panose="020F0502020204030204" pitchFamily="34" charset="0"/>
              </a:defRPr>
            </a:lvl9pPr>
          </a:lstStyle>
          <a:p>
            <a:pPr algn="just" eaLnBrk="1" hangingPunct="1">
              <a:lnSpc>
                <a:spcPct val="150000"/>
              </a:lnSpc>
              <a:spcBef>
                <a:spcPct val="0"/>
              </a:spcBef>
              <a:buFont typeface="Wingdings 3" panose="05040102010807070707" pitchFamily="18" charset="2"/>
              <a:buNone/>
            </a:pPr>
            <a:r>
              <a:rPr lang="en-US" altLang="zh-CN" sz="2800">
                <a:latin typeface="Times New Roman" panose="02020603050405020304" pitchFamily="18" charset="0"/>
                <a:cs typeface="Times New Roman" panose="02020603050405020304" pitchFamily="18" charset="0"/>
              </a:rPr>
              <a:t>Trong những điều kiện nhất định, tư tưởng của con người, có thể vượt trước sự phát triển của TTXH, dự báo được tương lai và có tác dụng tổ chức, chỉ đạo hoạt động thực tiễn của con người.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900"/>
                                        <p:tgtEl>
                                          <p:spTgt spid="2"/>
                                        </p:tgtEl>
                                      </p:cBhvr>
                                    </p:animEffect>
                                    <p:anim calcmode="lin" valueType="num">
                                      <p:cBhvr>
                                        <p:cTn id="16" dur="1900" fill="hold"/>
                                        <p:tgtEl>
                                          <p:spTgt spid="2"/>
                                        </p:tgtEl>
                                        <p:attrNameLst>
                                          <p:attrName>ppt_x</p:attrName>
                                        </p:attrNameLst>
                                      </p:cBhvr>
                                      <p:tavLst>
                                        <p:tav tm="0">
                                          <p:val>
                                            <p:strVal val="#ppt_x"/>
                                          </p:val>
                                        </p:tav>
                                        <p:tav tm="100000">
                                          <p:val>
                                            <p:strVal val="#ppt_x"/>
                                          </p:val>
                                        </p:tav>
                                      </p:tavLst>
                                    </p:anim>
                                    <p:anim calcmode="lin" valueType="num">
                                      <p:cBhvr>
                                        <p:cTn id="17" dur="19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0A45380-4647-7DBF-01F2-17A1763AE973}"/>
              </a:ext>
            </a:extLst>
          </p:cNvPr>
          <p:cNvGrpSpPr/>
          <p:nvPr/>
        </p:nvGrpSpPr>
        <p:grpSpPr>
          <a:xfrm>
            <a:off x="0" y="-56046"/>
            <a:ext cx="8915400" cy="892659"/>
            <a:chOff x="212477" y="323590"/>
            <a:chExt cx="5840730" cy="879892"/>
          </a:xfrm>
          <a:solidFill>
            <a:schemeClr val="accent3">
              <a:lumMod val="60000"/>
              <a:lumOff val="40000"/>
            </a:schemeClr>
          </a:solidFill>
        </p:grpSpPr>
        <p:sp>
          <p:nvSpPr>
            <p:cNvPr id="5" name="Rounded Rectangle 4">
              <a:extLst>
                <a:ext uri="{FF2B5EF4-FFF2-40B4-BE49-F238E27FC236}">
                  <a16:creationId xmlns:a16="http://schemas.microsoft.com/office/drawing/2014/main" id="{000DAD5D-4BFB-EE6E-F31D-6C3E0DB2DB56}"/>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4631EFA8-0FA7-C763-8DFB-68A58EA4D338}"/>
                </a:ext>
              </a:extLst>
            </p:cNvPr>
            <p:cNvSpPr/>
            <p:nvPr/>
          </p:nvSpPr>
          <p:spPr>
            <a:xfrm>
              <a:off x="233872" y="32359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US" sz="3000" b="1" i="1">
                  <a:solidFill>
                    <a:srgbClr val="000066"/>
                  </a:solidFill>
                  <a:latin typeface="Times New Roman" pitchFamily="18" charset="0"/>
                  <a:cs typeface="Times New Roman" pitchFamily="18" charset="0"/>
                </a:rPr>
                <a:t>2.6. Tính độc lập tương đối của ý thức xã hội</a:t>
              </a:r>
            </a:p>
          </p:txBody>
        </p:sp>
      </p:grpSp>
      <p:sp>
        <p:nvSpPr>
          <p:cNvPr id="15" name="Hexagon 14">
            <a:extLst>
              <a:ext uri="{FF2B5EF4-FFF2-40B4-BE49-F238E27FC236}">
                <a16:creationId xmlns:a16="http://schemas.microsoft.com/office/drawing/2014/main" id="{9AB92DDF-FB2A-644F-3937-0B47B87BF89E}"/>
              </a:ext>
            </a:extLst>
          </p:cNvPr>
          <p:cNvSpPr/>
          <p:nvPr/>
        </p:nvSpPr>
        <p:spPr>
          <a:xfrm>
            <a:off x="32658" y="915194"/>
            <a:ext cx="50292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itchFamily="34" charset="0"/>
              <a:cs typeface="Arial" pitchFamily="34" charset="0"/>
            </a:endParaRPr>
          </a:p>
        </p:txBody>
      </p:sp>
      <p:sp>
        <p:nvSpPr>
          <p:cNvPr id="16" name="TextBox 15">
            <a:extLst>
              <a:ext uri="{FF2B5EF4-FFF2-40B4-BE49-F238E27FC236}">
                <a16:creationId xmlns:a16="http://schemas.microsoft.com/office/drawing/2014/main" id="{A631DB18-F2CB-D1E3-6E8B-6CAC18442973}"/>
              </a:ext>
            </a:extLst>
          </p:cNvPr>
          <p:cNvSpPr txBox="1">
            <a:spLocks noChangeArrowheads="1"/>
          </p:cNvSpPr>
          <p:nvPr/>
        </p:nvSpPr>
        <p:spPr bwMode="auto">
          <a:xfrm>
            <a:off x="281679" y="1099344"/>
            <a:ext cx="426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i="1">
                <a:solidFill>
                  <a:srgbClr val="000000"/>
                </a:solidFill>
                <a:latin typeface="Arial" panose="020B0604020202020204" pitchFamily="34" charset="0"/>
                <a:cs typeface="Arial" panose="020B0604020202020204" pitchFamily="34" charset="0"/>
              </a:rPr>
              <a:t>* YTXH có tính kế thừa</a:t>
            </a:r>
            <a:endParaRPr lang="en-US" altLang="en-US" sz="2400" b="1">
              <a:solidFill>
                <a:srgbClr val="000000"/>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4D30201-FA9D-9531-D7E5-6C4019A2E689}"/>
              </a:ext>
            </a:extLst>
          </p:cNvPr>
          <p:cNvSpPr>
            <a:spLocks noChangeArrowheads="1"/>
          </p:cNvSpPr>
          <p:nvPr/>
        </p:nvSpPr>
        <p:spPr bwMode="auto">
          <a:xfrm>
            <a:off x="213358" y="2044700"/>
            <a:ext cx="9298390" cy="954107"/>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800" dirty="0" err="1">
                <a:latin typeface="Times New Roman" panose="02020603050405020304" pitchFamily="18" charset="0"/>
                <a:cs typeface="Times New Roman" panose="02020603050405020304" pitchFamily="18" charset="0"/>
              </a:rPr>
              <a:t>Những</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quan</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điểm</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lý</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luận</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của</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mỗi</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thời</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đại</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được</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tạo</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ra</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trên</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cơ</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sở</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kế</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thừa</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những</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tài</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liệu</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lý</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luận</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của</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các</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thời</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đại</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trước</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đó</a:t>
            </a:r>
            <a:endParaRPr lang="en-US" altLang="en-US" sz="280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circle(in)">
                                      <p:cBhvr>
                                        <p:cTn id="15"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F916DE8-05D2-AF27-42A9-73BC628383F9}"/>
              </a:ext>
            </a:extLst>
          </p:cNvPr>
          <p:cNvGrpSpPr/>
          <p:nvPr/>
        </p:nvGrpSpPr>
        <p:grpSpPr>
          <a:xfrm>
            <a:off x="1676400" y="21742"/>
            <a:ext cx="8915400" cy="892659"/>
            <a:chOff x="212477" y="323590"/>
            <a:chExt cx="5840730" cy="879892"/>
          </a:xfrm>
          <a:solidFill>
            <a:schemeClr val="accent3">
              <a:lumMod val="60000"/>
              <a:lumOff val="40000"/>
            </a:schemeClr>
          </a:solidFill>
        </p:grpSpPr>
        <p:sp>
          <p:nvSpPr>
            <p:cNvPr id="5" name="Rounded Rectangle 4">
              <a:extLst>
                <a:ext uri="{FF2B5EF4-FFF2-40B4-BE49-F238E27FC236}">
                  <a16:creationId xmlns:a16="http://schemas.microsoft.com/office/drawing/2014/main" id="{C09CD0CC-3A27-42D0-105B-4BACDBCED366}"/>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41AE3BBF-339E-E7D6-4690-8069CA0ACC4D}"/>
                </a:ext>
              </a:extLst>
            </p:cNvPr>
            <p:cNvSpPr/>
            <p:nvPr/>
          </p:nvSpPr>
          <p:spPr>
            <a:xfrm>
              <a:off x="233872" y="32359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US" sz="3000" b="1" i="1">
                  <a:solidFill>
                    <a:srgbClr val="000066"/>
                  </a:solidFill>
                  <a:latin typeface="Times New Roman" pitchFamily="18" charset="0"/>
                  <a:cs typeface="Times New Roman" pitchFamily="18" charset="0"/>
                </a:rPr>
                <a:t>2.6. Tính độc lập tương đối của ý thức xã hội</a:t>
              </a:r>
            </a:p>
          </p:txBody>
        </p:sp>
      </p:grpSp>
      <p:sp>
        <p:nvSpPr>
          <p:cNvPr id="11" name="Hexagon 10">
            <a:extLst>
              <a:ext uri="{FF2B5EF4-FFF2-40B4-BE49-F238E27FC236}">
                <a16:creationId xmlns:a16="http://schemas.microsoft.com/office/drawing/2014/main" id="{6D0F4014-C472-96F3-E434-CC4033A21460}"/>
              </a:ext>
            </a:extLst>
          </p:cNvPr>
          <p:cNvSpPr/>
          <p:nvPr/>
        </p:nvSpPr>
        <p:spPr>
          <a:xfrm>
            <a:off x="1981200" y="990600"/>
            <a:ext cx="7391400" cy="6858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1ACAB12B-C1DB-B547-D202-3590BB85E9E2}"/>
              </a:ext>
            </a:extLst>
          </p:cNvPr>
          <p:cNvSpPr txBox="1">
            <a:spLocks noChangeArrowheads="1"/>
          </p:cNvSpPr>
          <p:nvPr/>
        </p:nvSpPr>
        <p:spPr bwMode="auto">
          <a:xfrm>
            <a:off x="2044700" y="1062039"/>
            <a:ext cx="6961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i="1">
                <a:solidFill>
                  <a:srgbClr val="000000"/>
                </a:solidFill>
                <a:latin typeface="Times New Roman" panose="02020603050405020304" pitchFamily="18" charset="0"/>
                <a:cs typeface="Times New Roman" panose="02020603050405020304" pitchFamily="18" charset="0"/>
              </a:rPr>
              <a:t>* Tác động qua lại giữa các hình thái YTXH</a:t>
            </a:r>
            <a:endParaRPr lang="en-US" altLang="en-US" sz="2800" b="1">
              <a:solidFill>
                <a:srgbClr val="000000"/>
              </a:solidFill>
              <a:latin typeface="Times New Roman" panose="02020603050405020304" pitchFamily="18" charset="0"/>
              <a:cs typeface="Times New Roman" panose="02020603050405020304" pitchFamily="18" charset="0"/>
            </a:endParaRPr>
          </a:p>
        </p:txBody>
      </p:sp>
      <p:sp>
        <p:nvSpPr>
          <p:cNvPr id="17" name="Rectangle 2">
            <a:extLst>
              <a:ext uri="{FF2B5EF4-FFF2-40B4-BE49-F238E27FC236}">
                <a16:creationId xmlns:a16="http://schemas.microsoft.com/office/drawing/2014/main" id="{AAF28070-0C01-2779-3036-7C4CD3E09677}"/>
              </a:ext>
            </a:extLst>
          </p:cNvPr>
          <p:cNvSpPr>
            <a:spLocks noGrp="1" noChangeArrowheads="1"/>
          </p:cNvSpPr>
          <p:nvPr>
            <p:ph idx="1"/>
          </p:nvPr>
        </p:nvSpPr>
        <p:spPr>
          <a:xfrm>
            <a:off x="2036763" y="1927226"/>
            <a:ext cx="8153400" cy="4321175"/>
          </a:xfrm>
          <a:ln w="19050">
            <a:solidFill>
              <a:srgbClr val="000066"/>
            </a:solidFill>
          </a:ln>
        </p:spPr>
        <p:txBody>
          <a:bodyPr>
            <a:normAutofit fontScale="92500" lnSpcReduction="10000"/>
          </a:bodyPr>
          <a:lstStyle/>
          <a:p>
            <a:pPr marL="0" indent="0" algn="just" eaLnBrk="1" hangingPunct="1">
              <a:lnSpc>
                <a:spcPct val="150000"/>
              </a:lnSpc>
              <a:buNone/>
              <a:defRPr/>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Là</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nguyên</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nhân</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làm</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cho</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trong</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mỗi</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hình</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thái</a:t>
            </a:r>
            <a:r>
              <a:rPr lang="en-US" altLang="zh-CN" dirty="0">
                <a:latin typeface="Times New Roman" pitchFamily="18" charset="0"/>
                <a:cs typeface="Times New Roman" pitchFamily="18" charset="0"/>
              </a:rPr>
              <a:t> ý </a:t>
            </a:r>
            <a:r>
              <a:rPr lang="en-US" altLang="zh-CN" dirty="0" err="1">
                <a:latin typeface="Times New Roman" pitchFamily="18" charset="0"/>
                <a:cs typeface="Times New Roman" pitchFamily="18" charset="0"/>
              </a:rPr>
              <a:t>thức</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có</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những</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mặt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những</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tính</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chất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không</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thể</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giải</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thích</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được</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một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cách</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trực</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tiếp</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từ</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tồn</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tại</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xã</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hội</a:t>
            </a:r>
            <a:r>
              <a:rPr lang="en-US" altLang="zh-CN" dirty="0">
                <a:latin typeface="Times New Roman" pitchFamily="18" charset="0"/>
                <a:cs typeface="Times New Roman" pitchFamily="18" charset="0"/>
              </a:rPr>
              <a:t>. </a:t>
            </a:r>
          </a:p>
          <a:p>
            <a:pPr marL="0" indent="0" algn="just">
              <a:lnSpc>
                <a:spcPct val="150000"/>
              </a:lnSpc>
              <a:buNone/>
              <a:defRPr/>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Thông</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thường</a:t>
            </a:r>
            <a:r>
              <a:rPr lang="en-US" altLang="zh-CN" dirty="0">
                <a:latin typeface="Times New Roman" pitchFamily="18" charset="0"/>
                <a:cs typeface="Times New Roman" pitchFamily="18" charset="0"/>
              </a:rPr>
              <a:t> ở </a:t>
            </a:r>
            <a:r>
              <a:rPr lang="en-US" altLang="zh-CN" dirty="0" err="1">
                <a:latin typeface="Times New Roman" pitchFamily="18" charset="0"/>
                <a:cs typeface="Times New Roman" pitchFamily="18" charset="0"/>
              </a:rPr>
              <a:t>mỗi</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thời</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đại</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có</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những</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hình</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thái</a:t>
            </a:r>
            <a:r>
              <a:rPr lang="en-US" altLang="zh-CN" dirty="0">
                <a:latin typeface="Times New Roman" pitchFamily="18" charset="0"/>
                <a:cs typeface="Times New Roman" pitchFamily="18" charset="0"/>
              </a:rPr>
              <a:t> ý </a:t>
            </a:r>
            <a:r>
              <a:rPr lang="en-US" altLang="zh-CN" dirty="0" err="1">
                <a:latin typeface="Times New Roman" pitchFamily="18" charset="0"/>
                <a:cs typeface="Times New Roman" pitchFamily="18" charset="0"/>
              </a:rPr>
              <a:t>thức</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nào</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đó</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nổi</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lên</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hàng</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đầu</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và</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tác</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động</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mạnh</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đến</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các</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hình</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thái</a:t>
            </a:r>
            <a:r>
              <a:rPr lang="en-US" altLang="zh-CN" dirty="0">
                <a:latin typeface="Times New Roman" pitchFamily="18" charset="0"/>
                <a:cs typeface="Times New Roman" pitchFamily="18" charset="0"/>
              </a:rPr>
              <a:t> ý </a:t>
            </a:r>
            <a:r>
              <a:rPr lang="en-US" altLang="zh-CN" dirty="0" err="1">
                <a:latin typeface="Times New Roman" pitchFamily="18" charset="0"/>
                <a:cs typeface="Times New Roman" pitchFamily="18" charset="0"/>
              </a:rPr>
              <a:t>thức</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khác</a:t>
            </a:r>
            <a:r>
              <a:rPr lang="en-US" altLang="zh-CN" dirty="0">
                <a:latin typeface="Times New Roman" pitchFamily="18" charset="0"/>
                <a:cs typeface="Times New Roman" pitchFamily="18" charset="0"/>
              </a:rPr>
              <a:t>.</a:t>
            </a:r>
          </a:p>
          <a:p>
            <a:pPr algn="just" eaLnBrk="1" hangingPunct="1">
              <a:buFont typeface="Wingdings 3" pitchFamily="18" charset="2"/>
              <a:buNone/>
              <a:defRPr/>
            </a:pPr>
            <a:r>
              <a:rPr lang="en-US" altLang="zh-CN" dirty="0">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7">
                                            <p:bg/>
                                          </p:spTgt>
                                        </p:tgtEl>
                                        <p:attrNameLst>
                                          <p:attrName>style.visibility</p:attrName>
                                        </p:attrNameLst>
                                      </p:cBhvr>
                                      <p:to>
                                        <p:strVal val="visible"/>
                                      </p:to>
                                    </p:set>
                                    <p:animEffect transition="in" filter="barn(inVertical)">
                                      <p:cBhvr>
                                        <p:cTn id="15" dur="500"/>
                                        <p:tgtEl>
                                          <p:spTgt spid="17">
                                            <p:bg/>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barn(inVertical)">
                                      <p:cBhvr>
                                        <p:cTn id="20" dur="500"/>
                                        <p:tgtEl>
                                          <p:spTgt spid="17">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7">
                                            <p:txEl>
                                              <p:pRg st="1" end="1"/>
                                            </p:txEl>
                                          </p:spTgt>
                                        </p:tgtEl>
                                        <p:attrNameLst>
                                          <p:attrName>style.visibility</p:attrName>
                                        </p:attrNameLst>
                                      </p:cBhvr>
                                      <p:to>
                                        <p:strVal val="visible"/>
                                      </p:to>
                                    </p:set>
                                    <p:animEffect transition="in" filter="barn(inVertical)">
                                      <p:cBhvr>
                                        <p:cTn id="25" dur="500"/>
                                        <p:tgtEl>
                                          <p:spTgt spid="17">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7">
                                            <p:txEl>
                                              <p:pRg st="2" end="2"/>
                                            </p:txEl>
                                          </p:spTgt>
                                        </p:tgtEl>
                                        <p:attrNameLst>
                                          <p:attrName>style.visibility</p:attrName>
                                        </p:attrNameLst>
                                      </p:cBhvr>
                                      <p:to>
                                        <p:strVal val="visible"/>
                                      </p:to>
                                    </p:set>
                                    <p:animEffect transition="in" filter="barn(inVertical)">
                                      <p:cBhvr>
                                        <p:cTn id="30"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7"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0791AC8-07DE-83BC-6E95-BF97A19A9E5B}"/>
              </a:ext>
            </a:extLst>
          </p:cNvPr>
          <p:cNvGrpSpPr/>
          <p:nvPr/>
        </p:nvGrpSpPr>
        <p:grpSpPr>
          <a:xfrm>
            <a:off x="1676400" y="21742"/>
            <a:ext cx="8915400" cy="892659"/>
            <a:chOff x="212477" y="323590"/>
            <a:chExt cx="5840730" cy="879892"/>
          </a:xfrm>
          <a:solidFill>
            <a:schemeClr val="accent3">
              <a:lumMod val="60000"/>
              <a:lumOff val="40000"/>
            </a:schemeClr>
          </a:solidFill>
        </p:grpSpPr>
        <p:sp>
          <p:nvSpPr>
            <p:cNvPr id="5" name="Rounded Rectangle 4">
              <a:extLst>
                <a:ext uri="{FF2B5EF4-FFF2-40B4-BE49-F238E27FC236}">
                  <a16:creationId xmlns:a16="http://schemas.microsoft.com/office/drawing/2014/main" id="{02683FE8-D227-6A06-6D30-419654B99AB7}"/>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57344277-C3E4-98B2-5C53-0626169FC682}"/>
                </a:ext>
              </a:extLst>
            </p:cNvPr>
            <p:cNvSpPr/>
            <p:nvPr/>
          </p:nvSpPr>
          <p:spPr>
            <a:xfrm>
              <a:off x="233872" y="32359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US" sz="3000" b="1" i="1">
                  <a:solidFill>
                    <a:srgbClr val="000066"/>
                  </a:solidFill>
                  <a:latin typeface="Times New Roman" pitchFamily="18" charset="0"/>
                  <a:cs typeface="Times New Roman" pitchFamily="18" charset="0"/>
                </a:rPr>
                <a:t>2.6. Tính độc lập tương đối của ý thức xã hội</a:t>
              </a:r>
            </a:p>
          </p:txBody>
        </p:sp>
      </p:grpSp>
      <p:sp>
        <p:nvSpPr>
          <p:cNvPr id="13" name="Hexagon 12">
            <a:extLst>
              <a:ext uri="{FF2B5EF4-FFF2-40B4-BE49-F238E27FC236}">
                <a16:creationId xmlns:a16="http://schemas.microsoft.com/office/drawing/2014/main" id="{132F76DB-D657-5572-1848-12035EF18592}"/>
              </a:ext>
            </a:extLst>
          </p:cNvPr>
          <p:cNvSpPr/>
          <p:nvPr/>
        </p:nvSpPr>
        <p:spPr>
          <a:xfrm>
            <a:off x="172278" y="1132401"/>
            <a:ext cx="58674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416B3B40-5A7C-3169-1C67-D92CFA77B5E7}"/>
              </a:ext>
            </a:extLst>
          </p:cNvPr>
          <p:cNvSpPr txBox="1">
            <a:spLocks noChangeArrowheads="1"/>
          </p:cNvSpPr>
          <p:nvPr/>
        </p:nvSpPr>
        <p:spPr bwMode="auto">
          <a:xfrm>
            <a:off x="402465" y="1359156"/>
            <a:ext cx="5407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i="1" dirty="0">
                <a:solidFill>
                  <a:srgbClr val="000000"/>
                </a:solidFill>
                <a:latin typeface="Arial" panose="020B0604020202020204" pitchFamily="34" charset="0"/>
                <a:cs typeface="Arial" panose="020B0604020202020204" pitchFamily="34" charset="0"/>
              </a:rPr>
              <a:t>* YTXH </a:t>
            </a:r>
            <a:r>
              <a:rPr lang="en-US" altLang="en-US" sz="2400" b="1" i="1" dirty="0" err="1">
                <a:solidFill>
                  <a:srgbClr val="000000"/>
                </a:solidFill>
                <a:latin typeface="Arial" panose="020B0604020202020204" pitchFamily="34" charset="0"/>
                <a:cs typeface="Arial" panose="020B0604020202020204" pitchFamily="34" charset="0"/>
              </a:rPr>
              <a:t>tác</a:t>
            </a:r>
            <a:r>
              <a:rPr lang="en-US" altLang="en-US" sz="2400" b="1" i="1" dirty="0">
                <a:solidFill>
                  <a:srgbClr val="000000"/>
                </a:solidFill>
                <a:latin typeface="Arial" panose="020B0604020202020204" pitchFamily="34" charset="0"/>
                <a:cs typeface="Arial" panose="020B0604020202020204" pitchFamily="34" charset="0"/>
              </a:rPr>
              <a:t> </a:t>
            </a:r>
            <a:r>
              <a:rPr lang="en-US" altLang="en-US" sz="2400" b="1" i="1" dirty="0" err="1">
                <a:solidFill>
                  <a:srgbClr val="000000"/>
                </a:solidFill>
                <a:latin typeface="Arial" panose="020B0604020202020204" pitchFamily="34" charset="0"/>
                <a:cs typeface="Arial" panose="020B0604020202020204" pitchFamily="34" charset="0"/>
              </a:rPr>
              <a:t>động</a:t>
            </a:r>
            <a:r>
              <a:rPr lang="en-US" altLang="en-US" sz="2400" b="1" i="1" dirty="0">
                <a:solidFill>
                  <a:srgbClr val="000000"/>
                </a:solidFill>
                <a:latin typeface="Arial" panose="020B0604020202020204" pitchFamily="34" charset="0"/>
                <a:cs typeface="Arial" panose="020B0604020202020204" pitchFamily="34" charset="0"/>
              </a:rPr>
              <a:t> </a:t>
            </a:r>
            <a:r>
              <a:rPr lang="en-US" altLang="en-US" sz="2400" b="1" i="1" dirty="0" err="1">
                <a:solidFill>
                  <a:srgbClr val="000000"/>
                </a:solidFill>
                <a:latin typeface="Arial" panose="020B0604020202020204" pitchFamily="34" charset="0"/>
                <a:cs typeface="Arial" panose="020B0604020202020204" pitchFamily="34" charset="0"/>
              </a:rPr>
              <a:t>trở</a:t>
            </a:r>
            <a:r>
              <a:rPr lang="en-US" altLang="en-US" sz="2400" b="1" i="1" dirty="0">
                <a:solidFill>
                  <a:srgbClr val="000000"/>
                </a:solidFill>
                <a:latin typeface="Arial" panose="020B0604020202020204" pitchFamily="34" charset="0"/>
                <a:cs typeface="Arial" panose="020B0604020202020204" pitchFamily="34" charset="0"/>
              </a:rPr>
              <a:t> </a:t>
            </a:r>
            <a:r>
              <a:rPr lang="en-US" altLang="en-US" sz="2400" b="1" i="1" dirty="0" err="1">
                <a:solidFill>
                  <a:srgbClr val="000000"/>
                </a:solidFill>
                <a:latin typeface="Arial" panose="020B0604020202020204" pitchFamily="34" charset="0"/>
                <a:cs typeface="Arial" panose="020B0604020202020204" pitchFamily="34" charset="0"/>
              </a:rPr>
              <a:t>lại</a:t>
            </a:r>
            <a:r>
              <a:rPr lang="en-US" altLang="en-US" sz="2400" b="1" i="1" dirty="0">
                <a:solidFill>
                  <a:srgbClr val="000000"/>
                </a:solidFill>
                <a:latin typeface="Arial" panose="020B0604020202020204" pitchFamily="34" charset="0"/>
                <a:cs typeface="Arial" panose="020B0604020202020204" pitchFamily="34" charset="0"/>
              </a:rPr>
              <a:t> TTXH</a:t>
            </a:r>
            <a:endParaRPr lang="en-US" altLang="en-US" sz="2400" b="1" dirty="0">
              <a:solidFill>
                <a:srgbClr val="000000"/>
              </a:solidFill>
              <a:latin typeface="Arial" panose="020B0604020202020204" pitchFamily="34" charset="0"/>
              <a:cs typeface="Arial" panose="020B0604020202020204" pitchFamily="34" charset="0"/>
            </a:endParaRPr>
          </a:p>
        </p:txBody>
      </p:sp>
      <p:sp>
        <p:nvSpPr>
          <p:cNvPr id="17" name="Rectangle 2">
            <a:extLst>
              <a:ext uri="{FF2B5EF4-FFF2-40B4-BE49-F238E27FC236}">
                <a16:creationId xmlns:a16="http://schemas.microsoft.com/office/drawing/2014/main" id="{A5B449F0-4B4C-5F99-65C6-BD848094365A}"/>
              </a:ext>
            </a:extLst>
          </p:cNvPr>
          <p:cNvSpPr>
            <a:spLocks noGrp="1" noChangeArrowheads="1"/>
          </p:cNvSpPr>
          <p:nvPr>
            <p:ph idx="1"/>
          </p:nvPr>
        </p:nvSpPr>
        <p:spPr>
          <a:xfrm>
            <a:off x="1" y="2133600"/>
            <a:ext cx="11688416" cy="2289313"/>
          </a:xfrm>
          <a:ln w="19050">
            <a:solidFill>
              <a:srgbClr val="000066"/>
            </a:solidFill>
          </a:ln>
        </p:spPr>
        <p:txBody>
          <a:bodyPr/>
          <a:lstStyle/>
          <a:p>
            <a:pPr algn="just" eaLnBrk="1" hangingPunct="1">
              <a:buFont typeface="Wingdings 3" panose="05040102010807070707" pitchFamily="18" charset="2"/>
              <a:buNone/>
            </a:pPr>
            <a:r>
              <a:rPr lang="en-US" altLang="en-US" b="1" i="1" dirty="0">
                <a:latin typeface="Times New Roman" panose="02020603050405020304" pitchFamily="18" charset="0"/>
                <a:ea typeface="SimSun" panose="02010600030101010101" pitchFamily="2" charset="-122"/>
                <a:cs typeface="Times New Roman" panose="02020603050405020304" pitchFamily="18" charset="0"/>
              </a:rPr>
              <a:t>	-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Đây</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là</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một</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trong</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những</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b="1" dirty="0" err="1">
                <a:solidFill>
                  <a:srgbClr val="FF0000"/>
                </a:solidFill>
                <a:latin typeface="Times New Roman" panose="02020603050405020304" pitchFamily="18" charset="0"/>
                <a:ea typeface="SimSun" panose="02010600030101010101" pitchFamily="2" charset="-122"/>
                <a:cs typeface="Times New Roman" panose="02020603050405020304" pitchFamily="18" charset="0"/>
              </a:rPr>
              <a:t>biểu</a:t>
            </a:r>
            <a:r>
              <a:rPr lang="en-GB" altLang="en-US"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 </a:t>
            </a:r>
            <a:r>
              <a:rPr lang="en-GB" altLang="en-US" b="1" dirty="0" err="1">
                <a:solidFill>
                  <a:srgbClr val="FF0000"/>
                </a:solidFill>
                <a:latin typeface="Times New Roman" panose="02020603050405020304" pitchFamily="18" charset="0"/>
                <a:ea typeface="SimSun" panose="02010600030101010101" pitchFamily="2" charset="-122"/>
                <a:cs typeface="Times New Roman" panose="02020603050405020304" pitchFamily="18" charset="0"/>
              </a:rPr>
              <a:t>hiện</a:t>
            </a:r>
            <a:r>
              <a:rPr lang="en-GB" altLang="en-US"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 </a:t>
            </a:r>
            <a:r>
              <a:rPr lang="en-GB" altLang="en-US" b="1" dirty="0" err="1">
                <a:solidFill>
                  <a:srgbClr val="FF0000"/>
                </a:solidFill>
                <a:latin typeface="Times New Roman" panose="02020603050405020304" pitchFamily="18" charset="0"/>
                <a:ea typeface="SimSun" panose="02010600030101010101" pitchFamily="2" charset="-122"/>
                <a:cs typeface="Times New Roman" panose="02020603050405020304" pitchFamily="18" charset="0"/>
              </a:rPr>
              <a:t>quan</a:t>
            </a:r>
            <a:r>
              <a:rPr lang="en-GB" altLang="en-US"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 </a:t>
            </a:r>
            <a:r>
              <a:rPr lang="en-GB" altLang="en-US" b="1" dirty="0" err="1">
                <a:solidFill>
                  <a:srgbClr val="FF0000"/>
                </a:solidFill>
                <a:latin typeface="Times New Roman" panose="02020603050405020304" pitchFamily="18" charset="0"/>
                <a:ea typeface="SimSun" panose="02010600030101010101" pitchFamily="2" charset="-122"/>
                <a:cs typeface="Times New Roman" panose="02020603050405020304" pitchFamily="18" charset="0"/>
              </a:rPr>
              <a:t>trọng</a:t>
            </a:r>
            <a:r>
              <a:rPr lang="en-GB" altLang="en-US"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 </a:t>
            </a:r>
            <a:r>
              <a:rPr lang="en-GB" altLang="en-US" b="1" dirty="0" err="1">
                <a:solidFill>
                  <a:srgbClr val="FF0000"/>
                </a:solidFill>
                <a:latin typeface="Times New Roman" panose="02020603050405020304" pitchFamily="18" charset="0"/>
                <a:ea typeface="SimSun" panose="02010600030101010101" pitchFamily="2" charset="-122"/>
                <a:cs typeface="Times New Roman" panose="02020603050405020304" pitchFamily="18" charset="0"/>
              </a:rPr>
              <a:t>nhất</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của</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tính</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độc</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lập</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tương</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đối</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của</a:t>
            </a:r>
            <a:r>
              <a:rPr lang="en-GB" altLang="en-US" dirty="0">
                <a:latin typeface="Times New Roman" panose="02020603050405020304" pitchFamily="18" charset="0"/>
                <a:ea typeface="SimSun" panose="02010600030101010101" pitchFamily="2" charset="-122"/>
                <a:cs typeface="Times New Roman" panose="02020603050405020304" pitchFamily="18" charset="0"/>
              </a:rPr>
              <a:t> YTXH,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biểu</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hiện</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tập</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trung</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vai</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trò</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của</a:t>
            </a:r>
            <a:r>
              <a:rPr lang="en-GB" altLang="en-US" dirty="0">
                <a:latin typeface="Times New Roman" panose="02020603050405020304" pitchFamily="18" charset="0"/>
                <a:ea typeface="SimSun" panose="02010600030101010101" pitchFamily="2" charset="-122"/>
                <a:cs typeface="Times New Roman" panose="02020603050405020304" pitchFamily="18" charset="0"/>
              </a:rPr>
              <a:t> YTXH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đối</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với</a:t>
            </a:r>
            <a:r>
              <a:rPr lang="en-GB" altLang="en-US" dirty="0">
                <a:latin typeface="Times New Roman" panose="02020603050405020304" pitchFamily="18" charset="0"/>
                <a:ea typeface="SimSun" panose="02010600030101010101" pitchFamily="2" charset="-122"/>
                <a:cs typeface="Times New Roman" panose="02020603050405020304" pitchFamily="18" charset="0"/>
              </a:rPr>
              <a:t> TTXH. </a:t>
            </a:r>
          </a:p>
          <a:p>
            <a:pPr algn="just" eaLnBrk="1" hangingPunct="1">
              <a:buFont typeface="Arial" panose="020B0604020202020204" pitchFamily="34" charset="0"/>
              <a:buNone/>
            </a:pPr>
            <a:r>
              <a:rPr lang="en-GB" altLang="en-US" dirty="0">
                <a:latin typeface="Times New Roman" panose="02020603050405020304" pitchFamily="18" charset="0"/>
                <a:ea typeface="SimSun" panose="02010600030101010101" pitchFamily="2" charset="-122"/>
                <a:cs typeface="Times New Roman" panose="02020603050405020304" pitchFamily="18" charset="0"/>
              </a:rPr>
              <a:t>	- Ý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thức</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tiến</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bộ</a:t>
            </a:r>
            <a:r>
              <a:rPr lang="en-GB" altLang="en-US" dirty="0">
                <a:latin typeface="Times New Roman" panose="02020603050405020304" pitchFamily="18" charset="0"/>
                <a:ea typeface="SimSun" panose="02010600030101010101" pitchFamily="2" charset="-122"/>
                <a:cs typeface="Times New Roman" panose="02020603050405020304" pitchFamily="18" charset="0"/>
              </a:rPr>
              <a:t> -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cách</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mạng</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Thúc</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đẩy</a:t>
            </a:r>
            <a:r>
              <a:rPr lang="en-GB" altLang="en-US" dirty="0">
                <a:latin typeface="Times New Roman" panose="02020603050405020304" pitchFamily="18" charset="0"/>
                <a:ea typeface="SimSun" panose="02010600030101010101" pitchFamily="2" charset="-122"/>
                <a:cs typeface="Times New Roman" panose="02020603050405020304" pitchFamily="18" charset="0"/>
              </a:rPr>
              <a:t> XH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phát</a:t>
            </a:r>
            <a:r>
              <a:rPr lang="en-GB"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en-US" dirty="0" err="1">
                <a:latin typeface="Times New Roman" panose="02020603050405020304" pitchFamily="18" charset="0"/>
                <a:ea typeface="SimSun" panose="02010600030101010101" pitchFamily="2" charset="-122"/>
                <a:cs typeface="Times New Roman" panose="02020603050405020304" pitchFamily="18" charset="0"/>
              </a:rPr>
              <a:t>triển</a:t>
            </a:r>
            <a:r>
              <a:rPr lang="en-GB" altLang="en-US" dirty="0">
                <a:latin typeface="Times New Roman" panose="02020603050405020304" pitchFamily="18" charset="0"/>
                <a:ea typeface="SimSun" panose="02010600030101010101" pitchFamily="2" charset="-122"/>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r>
              <a:rPr lang="en-GB" altLang="en-US" dirty="0">
                <a:latin typeface="Times New Roman" panose="02020603050405020304" pitchFamily="18" charset="0"/>
                <a:cs typeface="Times New Roman" panose="02020603050405020304" pitchFamily="18" charset="0"/>
              </a:rPr>
              <a:t>	- Ý </a:t>
            </a:r>
            <a:r>
              <a:rPr lang="en-GB" altLang="en-US" dirty="0" err="1">
                <a:latin typeface="Times New Roman" panose="02020603050405020304" pitchFamily="18" charset="0"/>
                <a:cs typeface="Times New Roman" panose="02020603050405020304" pitchFamily="18" charset="0"/>
              </a:rPr>
              <a:t>thức</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lạc</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hậu</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ngăn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cản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sự</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phát</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triển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của</a:t>
            </a:r>
            <a:r>
              <a:rPr lang="en-GB" altLang="en-US" dirty="0">
                <a:latin typeface="Times New Roman" panose="02020603050405020304" pitchFamily="18" charset="0"/>
                <a:cs typeface="Times New Roman" panose="02020603050405020304" pitchFamily="18" charset="0"/>
              </a:rPr>
              <a:t> XH. </a:t>
            </a:r>
          </a:p>
          <a:p>
            <a:pPr algn="just" eaLnBrk="1" hangingPunct="1">
              <a:spcBef>
                <a:spcPct val="0"/>
              </a:spcBef>
              <a:buFont typeface="Wingdings 3" panose="05040102010807070707" pitchFamily="18" charset="2"/>
              <a:buNone/>
            </a:pP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
                                            <p:bg/>
                                          </p:spTgt>
                                        </p:tgtEl>
                                        <p:attrNameLst>
                                          <p:attrName>style.visibility</p:attrName>
                                        </p:attrNameLst>
                                      </p:cBhvr>
                                      <p:to>
                                        <p:strVal val="visible"/>
                                      </p:to>
                                    </p:set>
                                    <p:animEffect transition="in" filter="blinds(horizontal)">
                                      <p:cBhvr>
                                        <p:cTn id="15" dur="500"/>
                                        <p:tgtEl>
                                          <p:spTgt spid="17">
                                            <p:bg/>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blinds(horizontal)">
                                      <p:cBhvr>
                                        <p:cTn id="20" dur="500"/>
                                        <p:tgtEl>
                                          <p:spTgt spid="17">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
                                            <p:txEl>
                                              <p:pRg st="1" end="1"/>
                                            </p:txEl>
                                          </p:spTgt>
                                        </p:tgtEl>
                                        <p:attrNameLst>
                                          <p:attrName>style.visibility</p:attrName>
                                        </p:attrNameLst>
                                      </p:cBhvr>
                                      <p:to>
                                        <p:strVal val="visible"/>
                                      </p:to>
                                    </p:set>
                                    <p:animEffect transition="in" filter="blinds(horizontal)">
                                      <p:cBhvr>
                                        <p:cTn id="25" dur="500"/>
                                        <p:tgtEl>
                                          <p:spTgt spid="17">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7">
                                            <p:txEl>
                                              <p:pRg st="2" end="2"/>
                                            </p:txEl>
                                          </p:spTgt>
                                        </p:tgtEl>
                                        <p:attrNameLst>
                                          <p:attrName>style.visibility</p:attrName>
                                        </p:attrNameLst>
                                      </p:cBhvr>
                                      <p:to>
                                        <p:strVal val="visible"/>
                                      </p:to>
                                    </p:set>
                                    <p:animEffect transition="in" filter="blinds(horizontal)">
                                      <p:cBhvr>
                                        <p:cTn id="30"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961A23B2-879C-7E01-DCD9-CE379D548169}"/>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spcBef>
                <a:spcPts val="0"/>
              </a:spcBef>
              <a:spcAft>
                <a:spcPts val="0"/>
              </a:spcAft>
              <a:defRPr/>
            </a:pPr>
            <a:r>
              <a:rPr lang="en-US" sz="2800" b="1">
                <a:solidFill>
                  <a:schemeClr val="bg1"/>
                </a:solidFill>
                <a:latin typeface="Times New Roman" pitchFamily="18" charset="0"/>
                <a:cs typeface="Times New Roman" pitchFamily="18" charset="0"/>
              </a:rPr>
              <a:t>1.</a:t>
            </a:r>
            <a:r>
              <a:rPr lang="en-US" sz="2800" b="1">
                <a:solidFill>
                  <a:schemeClr val="bg1"/>
                </a:solidFill>
              </a:rPr>
              <a:t> </a:t>
            </a:r>
            <a:r>
              <a:rPr lang="vi-VN" sz="2800" b="1">
                <a:solidFill>
                  <a:schemeClr val="bg1"/>
                </a:solidFill>
              </a:rPr>
              <a:t>KHÁI NIỆM TỒN TẠI XÃ HỘI </a:t>
            </a:r>
            <a:endParaRPr lang="en-US" sz="2800" b="1">
              <a:solidFill>
                <a:schemeClr val="bg1"/>
              </a:solidFill>
            </a:endParaRPr>
          </a:p>
          <a:p>
            <a:pPr fontAlgn="auto">
              <a:spcBef>
                <a:spcPts val="0"/>
              </a:spcBef>
              <a:spcAft>
                <a:spcPts val="0"/>
              </a:spcAft>
              <a:defRPr/>
            </a:pPr>
            <a:r>
              <a:rPr lang="vi-VN" sz="2800" b="1">
                <a:solidFill>
                  <a:schemeClr val="bg1"/>
                </a:solidFill>
              </a:rPr>
              <a:t>VÀ CÁC YẾU TỐ CƠ BẢN CỦA TỒN TẠI XÃ HỘI</a:t>
            </a:r>
            <a:endParaRPr lang="vi-VN" sz="2800" b="1">
              <a:solidFill>
                <a:schemeClr val="bg1"/>
              </a:solidFill>
              <a:cs typeface="Times New Roman" pitchFamily="18" charset="0"/>
            </a:endParaRPr>
          </a:p>
        </p:txBody>
      </p:sp>
      <p:grpSp>
        <p:nvGrpSpPr>
          <p:cNvPr id="45" name="Group 44">
            <a:extLst>
              <a:ext uri="{FF2B5EF4-FFF2-40B4-BE49-F238E27FC236}">
                <a16:creationId xmlns:a16="http://schemas.microsoft.com/office/drawing/2014/main" id="{C28C22DB-4B94-1DCA-E99D-4F01D65D50A4}"/>
              </a:ext>
            </a:extLst>
          </p:cNvPr>
          <p:cNvGrpSpPr/>
          <p:nvPr/>
        </p:nvGrpSpPr>
        <p:grpSpPr>
          <a:xfrm>
            <a:off x="97423" y="1096524"/>
            <a:ext cx="5534750" cy="567176"/>
            <a:chOff x="212477" y="406442"/>
            <a:chExt cx="5840730" cy="797040"/>
          </a:xfrm>
          <a:solidFill>
            <a:schemeClr val="accent6">
              <a:lumMod val="75000"/>
            </a:schemeClr>
          </a:solidFill>
        </p:grpSpPr>
        <p:sp>
          <p:nvSpPr>
            <p:cNvPr id="54" name="Rounded Rectangle 53">
              <a:extLst>
                <a:ext uri="{FF2B5EF4-FFF2-40B4-BE49-F238E27FC236}">
                  <a16:creationId xmlns:a16="http://schemas.microsoft.com/office/drawing/2014/main" id="{4C44BE1A-20BD-D12B-0AD5-A6C8F7A34318}"/>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5" name="Rounded Rectangle 4">
              <a:extLst>
                <a:ext uri="{FF2B5EF4-FFF2-40B4-BE49-F238E27FC236}">
                  <a16:creationId xmlns:a16="http://schemas.microsoft.com/office/drawing/2014/main" id="{354C71D6-730C-DE43-7144-D48E02ACA3B1}"/>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en-US" sz="3000" b="1" i="1">
                  <a:solidFill>
                    <a:srgbClr val="000066"/>
                  </a:solidFill>
                  <a:latin typeface="Times New Roman" pitchFamily="18" charset="0"/>
                  <a:cs typeface="Times New Roman" pitchFamily="18" charset="0"/>
                </a:rPr>
                <a:t>1.1. </a:t>
              </a:r>
              <a:r>
                <a:rPr lang="en-US" sz="3000" b="1" i="1" cap="small">
                  <a:solidFill>
                    <a:srgbClr val="000066"/>
                  </a:solidFill>
                  <a:latin typeface="Times New Roman" pitchFamily="18" charset="0"/>
                  <a:cs typeface="Times New Roman" pitchFamily="18" charset="0"/>
                </a:rPr>
                <a:t> </a:t>
              </a:r>
              <a:r>
                <a:rPr lang="en-US" sz="3000" b="1" i="1">
                  <a:solidFill>
                    <a:srgbClr val="000066"/>
                  </a:solidFill>
                  <a:latin typeface="Times New Roman" pitchFamily="18" charset="0"/>
                  <a:cs typeface="Times New Roman" pitchFamily="18" charset="0"/>
                </a:rPr>
                <a:t>Khái niệm tồn tại xã hội</a:t>
              </a:r>
            </a:p>
          </p:txBody>
        </p:sp>
      </p:grpSp>
      <p:sp>
        <p:nvSpPr>
          <p:cNvPr id="56" name="Rectangle 55">
            <a:extLst>
              <a:ext uri="{FF2B5EF4-FFF2-40B4-BE49-F238E27FC236}">
                <a16:creationId xmlns:a16="http://schemas.microsoft.com/office/drawing/2014/main" id="{EC6DFD53-7DD2-D2BA-93CA-CC8619FB844C}"/>
              </a:ext>
            </a:extLst>
          </p:cNvPr>
          <p:cNvSpPr>
            <a:spLocks noChangeArrowheads="1"/>
          </p:cNvSpPr>
          <p:nvPr/>
        </p:nvSpPr>
        <p:spPr bwMode="auto">
          <a:xfrm>
            <a:off x="134294" y="2438400"/>
            <a:ext cx="11504428" cy="1384995"/>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800" b="1" dirty="0" err="1">
                <a:solidFill>
                  <a:srgbClr val="000099"/>
                </a:solidFill>
                <a:latin typeface="Times New Roman" panose="02020603050405020304" pitchFamily="18" charset="0"/>
                <a:cs typeface="Times New Roman" panose="02020603050405020304" pitchFamily="18" charset="0"/>
              </a:rPr>
              <a:t>Tồn</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tại</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xã</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hội</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là</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khái</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niệm</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triết</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học</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dùng</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để</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chỉ</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toàn</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bộ</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những</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sinh</a:t>
            </a:r>
            <a:r>
              <a:rPr lang="en-US" altLang="en-US" sz="2800" b="1" u="sng" dirty="0">
                <a:solidFill>
                  <a:srgbClr val="C00000"/>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hoạt</a:t>
            </a:r>
            <a:r>
              <a:rPr lang="en-US" altLang="en-US" sz="2800" b="1" u="sng" dirty="0">
                <a:solidFill>
                  <a:srgbClr val="C00000"/>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vật</a:t>
            </a:r>
            <a:r>
              <a:rPr lang="en-US" altLang="en-US" sz="2800" b="1" u="sng" dirty="0">
                <a:solidFill>
                  <a:srgbClr val="C00000"/>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chất</a:t>
            </a:r>
            <a:r>
              <a:rPr lang="en-US" altLang="en-US" sz="2800" b="1" u="sng" dirty="0">
                <a:solidFill>
                  <a:srgbClr val="C00000"/>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và</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những</a:t>
            </a:r>
            <a:r>
              <a:rPr lang="en-US" altLang="en-US" sz="2800" b="1" u="sng" dirty="0">
                <a:solidFill>
                  <a:srgbClr val="C00000"/>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điều</a:t>
            </a:r>
            <a:r>
              <a:rPr lang="en-US" altLang="en-US" sz="2800" b="1" u="sng" dirty="0">
                <a:solidFill>
                  <a:srgbClr val="C00000"/>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kiện</a:t>
            </a:r>
            <a:r>
              <a:rPr lang="en-US" altLang="en-US" sz="2800" b="1" u="sng" dirty="0">
                <a:solidFill>
                  <a:srgbClr val="C00000"/>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sinh</a:t>
            </a:r>
            <a:r>
              <a:rPr lang="en-US" altLang="en-US" sz="2800" b="1" u="sng" dirty="0">
                <a:solidFill>
                  <a:srgbClr val="C00000"/>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hoạt</a:t>
            </a:r>
            <a:r>
              <a:rPr lang="en-US" altLang="en-US" sz="2800" b="1" u="sng" dirty="0">
                <a:solidFill>
                  <a:srgbClr val="C00000"/>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vật</a:t>
            </a:r>
            <a:r>
              <a:rPr lang="en-US" altLang="en-US" sz="2800" b="1" u="sng" dirty="0">
                <a:solidFill>
                  <a:srgbClr val="C00000"/>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chất</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của</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xã</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hội</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trong</a:t>
            </a:r>
            <a:r>
              <a:rPr lang="en-US" altLang="en-US" sz="2800" b="1" u="sng" dirty="0">
                <a:solidFill>
                  <a:srgbClr val="C00000"/>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những</a:t>
            </a:r>
            <a:r>
              <a:rPr lang="en-US" altLang="en-US" sz="2800" b="1" u="sng" dirty="0">
                <a:solidFill>
                  <a:srgbClr val="C00000"/>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giai</a:t>
            </a:r>
            <a:r>
              <a:rPr lang="en-US" altLang="en-US" sz="2800" b="1" u="sng" dirty="0">
                <a:solidFill>
                  <a:srgbClr val="C00000"/>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đoạn</a:t>
            </a:r>
            <a:r>
              <a:rPr lang="en-US" altLang="en-US" sz="2800" b="1" u="sng" dirty="0">
                <a:solidFill>
                  <a:srgbClr val="C00000"/>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lịch</a:t>
            </a:r>
            <a:r>
              <a:rPr lang="en-US" altLang="en-US" sz="2800" b="1" u="sng" dirty="0">
                <a:solidFill>
                  <a:srgbClr val="C00000"/>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sử</a:t>
            </a:r>
            <a:r>
              <a:rPr lang="en-US" altLang="en-US" sz="2800" b="1" u="sng" dirty="0">
                <a:solidFill>
                  <a:srgbClr val="C00000"/>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nhất</a:t>
            </a:r>
            <a:r>
              <a:rPr lang="en-US" altLang="en-US" sz="2800" b="1" u="sng" dirty="0">
                <a:solidFill>
                  <a:srgbClr val="C00000"/>
                </a:solidFill>
                <a:latin typeface="Times New Roman" panose="02020603050405020304" pitchFamily="18" charset="0"/>
                <a:cs typeface="Times New Roman" panose="02020603050405020304" pitchFamily="18" charset="0"/>
              </a:rPr>
              <a:t> </a:t>
            </a:r>
            <a:r>
              <a:rPr lang="en-US" altLang="en-US" sz="2800" b="1" u="sng" dirty="0" err="1">
                <a:solidFill>
                  <a:srgbClr val="C00000"/>
                </a:solidFill>
                <a:latin typeface="Times New Roman" panose="02020603050405020304" pitchFamily="18" charset="0"/>
                <a:cs typeface="Times New Roman" panose="02020603050405020304" pitchFamily="18" charset="0"/>
              </a:rPr>
              <a:t>định</a:t>
            </a:r>
            <a:r>
              <a:rPr lang="en-US" altLang="en-US" sz="2800" b="1" u="sng" dirty="0">
                <a:solidFill>
                  <a:srgbClr val="C00000"/>
                </a:solidFill>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inVertical)">
                                      <p:cBhvr>
                                        <p:cTn id="7" dur="500"/>
                                        <p:tgtEl>
                                          <p:spTgt spid="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circle(in)">
                                      <p:cBhvr>
                                        <p:cTn id="19"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CD6CC1F-F26E-48DA-8C69-56537729BF92}"/>
              </a:ext>
            </a:extLst>
          </p:cNvPr>
          <p:cNvGrpSpPr/>
          <p:nvPr/>
        </p:nvGrpSpPr>
        <p:grpSpPr>
          <a:xfrm>
            <a:off x="0" y="938213"/>
            <a:ext cx="7287350" cy="990600"/>
            <a:chOff x="212477" y="406442"/>
            <a:chExt cx="5840730" cy="797040"/>
          </a:xfrm>
          <a:solidFill>
            <a:schemeClr val="accent6">
              <a:lumMod val="75000"/>
            </a:schemeClr>
          </a:solidFill>
        </p:grpSpPr>
        <p:sp>
          <p:nvSpPr>
            <p:cNvPr id="6" name="Rounded Rectangle 5">
              <a:extLst>
                <a:ext uri="{FF2B5EF4-FFF2-40B4-BE49-F238E27FC236}">
                  <a16:creationId xmlns:a16="http://schemas.microsoft.com/office/drawing/2014/main" id="{D3DCCC74-C71C-E650-ADC2-52B78A5500F9}"/>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a:extLst>
                <a:ext uri="{FF2B5EF4-FFF2-40B4-BE49-F238E27FC236}">
                  <a16:creationId xmlns:a16="http://schemas.microsoft.com/office/drawing/2014/main" id="{56F81461-8D77-B860-E45B-2077987B1848}"/>
                </a:ext>
              </a:extLst>
            </p:cNvPr>
            <p:cNvSpPr/>
            <p:nvPr/>
          </p:nvSpPr>
          <p:spPr>
            <a:xfrm>
              <a:off x="251386" y="445350"/>
              <a:ext cx="5771461"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en-US" sz="3000" b="1" i="1">
                  <a:solidFill>
                    <a:srgbClr val="000066"/>
                  </a:solidFill>
                  <a:latin typeface="Times New Roman" pitchFamily="18" charset="0"/>
                  <a:cs typeface="Times New Roman" pitchFamily="18" charset="0"/>
                </a:rPr>
                <a:t>1.2. Các yếu tố cơ bản của tồn tại xã hội</a:t>
              </a:r>
            </a:p>
          </p:txBody>
        </p:sp>
      </p:grpSp>
      <p:pic>
        <p:nvPicPr>
          <p:cNvPr id="8" name="Picture 15" descr="images[26]">
            <a:extLst>
              <a:ext uri="{FF2B5EF4-FFF2-40B4-BE49-F238E27FC236}">
                <a16:creationId xmlns:a16="http://schemas.microsoft.com/office/drawing/2014/main" id="{9D20F1B5-DB53-DCC7-E8EA-A4695698A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5330826"/>
            <a:ext cx="20574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6" descr="QT-Danso1845">
            <a:hlinkClick r:id="rId3"/>
            <a:extLst>
              <a:ext uri="{FF2B5EF4-FFF2-40B4-BE49-F238E27FC236}">
                <a16:creationId xmlns:a16="http://schemas.microsoft.com/office/drawing/2014/main" id="{A5C4DC2C-1D2D-83C9-E94B-B3F1EFFF33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3730626"/>
            <a:ext cx="2057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7" descr="caobang_thacbangioc">
            <a:hlinkClick r:id="rId5"/>
            <a:extLst>
              <a:ext uri="{FF2B5EF4-FFF2-40B4-BE49-F238E27FC236}">
                <a16:creationId xmlns:a16="http://schemas.microsoft.com/office/drawing/2014/main" id="{20DACACF-AAE2-AE54-5F73-12EB0E9095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5800" y="1978026"/>
            <a:ext cx="205740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18">
            <a:extLst>
              <a:ext uri="{FF2B5EF4-FFF2-40B4-BE49-F238E27FC236}">
                <a16:creationId xmlns:a16="http://schemas.microsoft.com/office/drawing/2014/main" id="{73565069-FD85-84DE-DCBB-AF99827A95C4}"/>
              </a:ext>
            </a:extLst>
          </p:cNvPr>
          <p:cNvSpPr>
            <a:spLocks noChangeArrowheads="1"/>
          </p:cNvSpPr>
          <p:nvPr/>
        </p:nvSpPr>
        <p:spPr bwMode="auto">
          <a:xfrm>
            <a:off x="4648200" y="2206626"/>
            <a:ext cx="3505200" cy="879475"/>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anchor="ct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a:defRPr sz="2800">
                <a:solidFill>
                  <a:schemeClr val="tx1"/>
                </a:solidFill>
                <a:latin typeface="Arial" panose="020B0604020202020204" pitchFamily="34" charset="0"/>
              </a:defRPr>
            </a:lvl3pPr>
            <a:lvl4pPr>
              <a:defRPr sz="2800">
                <a:solidFill>
                  <a:schemeClr val="tx1"/>
                </a:solidFill>
                <a:latin typeface="Arial" panose="020B0604020202020204" pitchFamily="34" charset="0"/>
              </a:defRPr>
            </a:lvl4pPr>
            <a:lvl5pPr>
              <a:defRPr sz="2800">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9pPr>
          </a:lstStyle>
          <a:p>
            <a:pPr algn="ctr" eaLnBrk="1" hangingPunct="1">
              <a:buFont typeface="Arial" panose="020B0604020202020204" pitchFamily="34" charset="0"/>
              <a:buNone/>
              <a:defRPr/>
            </a:pPr>
            <a:r>
              <a:rPr lang="en-US" altLang="en-US" b="1">
                <a:solidFill>
                  <a:srgbClr val="FFFF00"/>
                </a:solidFill>
                <a:latin typeface="Times New Roman" panose="02020603050405020304" pitchFamily="18" charset="0"/>
              </a:rPr>
              <a:t>Điều kiện tự nhiên – ho</a:t>
            </a:r>
            <a:r>
              <a:rPr lang="en-US" altLang="en-US" b="1">
                <a:solidFill>
                  <a:srgbClr val="FFFF00"/>
                </a:solidFill>
                <a:latin typeface="Times New Roman" panose="02020603050405020304" pitchFamily="18" charset="0"/>
                <a:cs typeface="Times New Roman" panose="02020603050405020304" pitchFamily="18" charset="0"/>
              </a:rPr>
              <a:t>à</a:t>
            </a:r>
            <a:r>
              <a:rPr lang="en-US" altLang="en-US" b="1">
                <a:solidFill>
                  <a:srgbClr val="FFFF00"/>
                </a:solidFill>
                <a:latin typeface="Times New Roman" panose="02020603050405020304" pitchFamily="18" charset="0"/>
              </a:rPr>
              <a:t>n cảnh địa lý</a:t>
            </a:r>
            <a:endParaRPr lang="en-US" altLang="en-US">
              <a:solidFill>
                <a:srgbClr val="FFFFFF"/>
              </a:solidFill>
              <a:latin typeface="Times New Roman" panose="02020603050405020304" pitchFamily="18" charset="0"/>
              <a:cs typeface="Times New Roman" panose="02020603050405020304" pitchFamily="18" charset="0"/>
            </a:endParaRPr>
          </a:p>
        </p:txBody>
      </p:sp>
      <p:sp>
        <p:nvSpPr>
          <p:cNvPr id="12" name="AutoShape 19">
            <a:extLst>
              <a:ext uri="{FF2B5EF4-FFF2-40B4-BE49-F238E27FC236}">
                <a16:creationId xmlns:a16="http://schemas.microsoft.com/office/drawing/2014/main" id="{1B399E25-2A3C-3889-A3AE-88C0793E035E}"/>
              </a:ext>
            </a:extLst>
          </p:cNvPr>
          <p:cNvSpPr>
            <a:spLocks noChangeArrowheads="1"/>
          </p:cNvSpPr>
          <p:nvPr/>
        </p:nvSpPr>
        <p:spPr bwMode="auto">
          <a:xfrm>
            <a:off x="4572000" y="3730626"/>
            <a:ext cx="3505200" cy="879475"/>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anchor="ct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a:defRPr sz="2800">
                <a:solidFill>
                  <a:schemeClr val="tx1"/>
                </a:solidFill>
                <a:latin typeface="Arial" panose="020B0604020202020204" pitchFamily="34" charset="0"/>
              </a:defRPr>
            </a:lvl3pPr>
            <a:lvl4pPr>
              <a:defRPr sz="2800">
                <a:solidFill>
                  <a:schemeClr val="tx1"/>
                </a:solidFill>
                <a:latin typeface="Arial" panose="020B0604020202020204" pitchFamily="34" charset="0"/>
              </a:defRPr>
            </a:lvl4pPr>
            <a:lvl5pPr>
              <a:defRPr sz="2800">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9pPr>
          </a:lstStyle>
          <a:p>
            <a:pPr algn="ctr" eaLnBrk="1" hangingPunct="1">
              <a:buFont typeface="Arial" panose="020B0604020202020204" pitchFamily="34" charset="0"/>
              <a:buNone/>
              <a:defRPr/>
            </a:pPr>
            <a:r>
              <a:rPr lang="en-US" altLang="en-US" sz="2400" b="1">
                <a:solidFill>
                  <a:srgbClr val="FFFF00"/>
                </a:solidFill>
                <a:latin typeface="Times New Roman" panose="02020603050405020304" pitchFamily="18" charset="0"/>
              </a:rPr>
              <a:t>Điều kiện </a:t>
            </a:r>
            <a:r>
              <a:rPr lang="en-US" altLang="en-US" b="1">
                <a:solidFill>
                  <a:srgbClr val="FFFF00"/>
                </a:solidFill>
                <a:latin typeface="Times New Roman" panose="02020603050405020304" pitchFamily="18" charset="0"/>
              </a:rPr>
              <a:t>dân</a:t>
            </a:r>
            <a:r>
              <a:rPr lang="en-US" altLang="en-US" sz="2400" b="1">
                <a:solidFill>
                  <a:srgbClr val="FFFF00"/>
                </a:solidFill>
                <a:latin typeface="Times New Roman" panose="02020603050405020304" pitchFamily="18" charset="0"/>
              </a:rPr>
              <a:t> số</a:t>
            </a:r>
            <a:endParaRPr lang="en-US" altLang="en-US" sz="2400" b="1">
              <a:solidFill>
                <a:srgbClr val="FFFF00"/>
              </a:solidFill>
              <a:latin typeface="Times New Roman" panose="02020603050405020304" pitchFamily="18" charset="0"/>
              <a:cs typeface="Times New Roman" panose="02020603050405020304" pitchFamily="18" charset="0"/>
            </a:endParaRPr>
          </a:p>
        </p:txBody>
      </p:sp>
      <p:sp>
        <p:nvSpPr>
          <p:cNvPr id="13" name="AutoShape 20">
            <a:extLst>
              <a:ext uri="{FF2B5EF4-FFF2-40B4-BE49-F238E27FC236}">
                <a16:creationId xmlns:a16="http://schemas.microsoft.com/office/drawing/2014/main" id="{5FBCEA76-AD05-96AA-FB52-9B898524AB63}"/>
              </a:ext>
            </a:extLst>
          </p:cNvPr>
          <p:cNvSpPr>
            <a:spLocks noChangeArrowheads="1"/>
          </p:cNvSpPr>
          <p:nvPr/>
        </p:nvSpPr>
        <p:spPr bwMode="auto">
          <a:xfrm>
            <a:off x="4648200" y="5559425"/>
            <a:ext cx="3429000" cy="877888"/>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anchor="ct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a:defRPr sz="2800">
                <a:solidFill>
                  <a:schemeClr val="tx1"/>
                </a:solidFill>
                <a:latin typeface="Arial" panose="020B0604020202020204" pitchFamily="34" charset="0"/>
              </a:defRPr>
            </a:lvl3pPr>
            <a:lvl4pPr>
              <a:defRPr sz="2800">
                <a:solidFill>
                  <a:schemeClr val="tx1"/>
                </a:solidFill>
                <a:latin typeface="Arial" panose="020B0604020202020204" pitchFamily="34" charset="0"/>
              </a:defRPr>
            </a:lvl4pPr>
            <a:lvl5pPr>
              <a:defRPr sz="2800">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9pPr>
          </a:lstStyle>
          <a:p>
            <a:pPr algn="ctr" eaLnBrk="1" hangingPunct="1">
              <a:buFont typeface="Arial" panose="020B0604020202020204" pitchFamily="34" charset="0"/>
              <a:buNone/>
              <a:defRPr/>
            </a:pPr>
            <a:r>
              <a:rPr lang="en-US" altLang="en-US" b="1">
                <a:solidFill>
                  <a:srgbClr val="FFFF00"/>
                </a:solidFill>
                <a:latin typeface="Times New Roman" panose="02020603050405020304" pitchFamily="18" charset="0"/>
              </a:rPr>
              <a:t>Phương thức </a:t>
            </a:r>
          </a:p>
          <a:p>
            <a:pPr algn="ctr" eaLnBrk="1" hangingPunct="1">
              <a:buFont typeface="Arial" panose="020B0604020202020204" pitchFamily="34" charset="0"/>
              <a:buNone/>
              <a:defRPr/>
            </a:pPr>
            <a:r>
              <a:rPr lang="en-US" altLang="en-US" b="1">
                <a:solidFill>
                  <a:srgbClr val="FFFF00"/>
                </a:solidFill>
                <a:latin typeface="Times New Roman" panose="02020603050405020304" pitchFamily="18" charset="0"/>
              </a:rPr>
              <a:t>sản xuất</a:t>
            </a:r>
            <a:endParaRPr lang="en-US" altLang="en-US">
              <a:solidFill>
                <a:srgbClr val="FFFFFF"/>
              </a:solidFill>
              <a:latin typeface="Times New Roman" panose="02020603050405020304" pitchFamily="18" charset="0"/>
              <a:cs typeface="Times New Roman" panose="02020603050405020304" pitchFamily="18" charset="0"/>
            </a:endParaRPr>
          </a:p>
        </p:txBody>
      </p:sp>
      <p:sp>
        <p:nvSpPr>
          <p:cNvPr id="14" name="AutoShape 21">
            <a:extLst>
              <a:ext uri="{FF2B5EF4-FFF2-40B4-BE49-F238E27FC236}">
                <a16:creationId xmlns:a16="http://schemas.microsoft.com/office/drawing/2014/main" id="{ADEF6B5A-DF41-FD34-365C-BB2B3A176E86}"/>
              </a:ext>
            </a:extLst>
          </p:cNvPr>
          <p:cNvSpPr>
            <a:spLocks noChangeArrowheads="1"/>
          </p:cNvSpPr>
          <p:nvPr/>
        </p:nvSpPr>
        <p:spPr bwMode="auto">
          <a:xfrm>
            <a:off x="1828800" y="2435225"/>
            <a:ext cx="2133600" cy="3613150"/>
          </a:xfrm>
          <a:prstGeom prst="flowChartAlternateProcess">
            <a:avLst/>
          </a:prstGeom>
        </p:spPr>
        <p:style>
          <a:lnRef idx="2">
            <a:schemeClr val="accent1"/>
          </a:lnRef>
          <a:fillRef idx="1">
            <a:schemeClr val="lt1"/>
          </a:fillRef>
          <a:effectRef idx="0">
            <a:schemeClr val="accent1"/>
          </a:effectRef>
          <a:fontRef idx="minor">
            <a:schemeClr val="dk1"/>
          </a:fontRef>
        </p:style>
        <p:txBody>
          <a:bodyPr anchor="ct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a:defRPr sz="2800">
                <a:solidFill>
                  <a:schemeClr val="tx1"/>
                </a:solidFill>
                <a:latin typeface="Arial" panose="020B0604020202020204" pitchFamily="34" charset="0"/>
              </a:defRPr>
            </a:lvl3pPr>
            <a:lvl4pPr>
              <a:defRPr sz="2800">
                <a:solidFill>
                  <a:schemeClr val="tx1"/>
                </a:solidFill>
                <a:latin typeface="Arial" panose="020B0604020202020204" pitchFamily="34" charset="0"/>
              </a:defRPr>
            </a:lvl4pPr>
            <a:lvl5pPr>
              <a:defRPr sz="2800">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9pPr>
          </a:lstStyle>
          <a:p>
            <a:pPr algn="ctr" eaLnBrk="1" hangingPunct="1">
              <a:buFont typeface="Arial" panose="020B0604020202020204" pitchFamily="34" charset="0"/>
              <a:buNone/>
              <a:defRPr/>
            </a:pPr>
            <a:r>
              <a:rPr lang="en-US" altLang="en-US" sz="3200" b="1">
                <a:solidFill>
                  <a:prstClr val="black"/>
                </a:solidFill>
                <a:latin typeface="Times New Roman" panose="02020603050405020304" pitchFamily="18" charset="0"/>
              </a:rPr>
              <a:t>Các </a:t>
            </a:r>
          </a:p>
          <a:p>
            <a:pPr algn="ctr" eaLnBrk="1" hangingPunct="1">
              <a:buFont typeface="Arial" panose="020B0604020202020204" pitchFamily="34" charset="0"/>
              <a:buNone/>
              <a:defRPr/>
            </a:pPr>
            <a:r>
              <a:rPr lang="en-US" altLang="en-US" sz="3200" b="1">
                <a:solidFill>
                  <a:prstClr val="black"/>
                </a:solidFill>
                <a:latin typeface="Times New Roman" panose="02020603050405020304" pitchFamily="18" charset="0"/>
              </a:rPr>
              <a:t>yếu tố </a:t>
            </a:r>
          </a:p>
          <a:p>
            <a:pPr algn="ctr" eaLnBrk="1" hangingPunct="1">
              <a:buFont typeface="Arial" panose="020B0604020202020204" pitchFamily="34" charset="0"/>
              <a:buNone/>
              <a:defRPr/>
            </a:pPr>
            <a:r>
              <a:rPr lang="en-US" altLang="en-US" sz="3200" b="1">
                <a:solidFill>
                  <a:prstClr val="black"/>
                </a:solidFill>
                <a:latin typeface="Times New Roman" panose="02020603050405020304" pitchFamily="18" charset="0"/>
              </a:rPr>
              <a:t>cơ bản </a:t>
            </a:r>
          </a:p>
          <a:p>
            <a:pPr algn="ctr" eaLnBrk="1" hangingPunct="1">
              <a:buFont typeface="Arial" panose="020B0604020202020204" pitchFamily="34" charset="0"/>
              <a:buNone/>
              <a:defRPr/>
            </a:pPr>
            <a:r>
              <a:rPr lang="en-US" altLang="en-US" sz="3200" b="1">
                <a:solidFill>
                  <a:prstClr val="black"/>
                </a:solidFill>
                <a:latin typeface="Times New Roman" panose="02020603050405020304" pitchFamily="18" charset="0"/>
              </a:rPr>
              <a:t>của </a:t>
            </a:r>
          </a:p>
          <a:p>
            <a:pPr algn="ctr" eaLnBrk="1" hangingPunct="1">
              <a:buFont typeface="Arial" panose="020B0604020202020204" pitchFamily="34" charset="0"/>
              <a:buNone/>
              <a:defRPr/>
            </a:pPr>
            <a:r>
              <a:rPr lang="en-US" altLang="en-US" sz="3200" b="1">
                <a:solidFill>
                  <a:prstClr val="black"/>
                </a:solidFill>
                <a:latin typeface="Times New Roman" panose="02020603050405020304" pitchFamily="18" charset="0"/>
              </a:rPr>
              <a:t>tồn tại</a:t>
            </a:r>
          </a:p>
          <a:p>
            <a:pPr algn="ctr" eaLnBrk="1" hangingPunct="1">
              <a:buFont typeface="Arial" panose="020B0604020202020204" pitchFamily="34" charset="0"/>
              <a:buNone/>
              <a:defRPr/>
            </a:pPr>
            <a:r>
              <a:rPr lang="en-US" altLang="en-US" sz="3200" b="1">
                <a:solidFill>
                  <a:prstClr val="black"/>
                </a:solidFill>
                <a:latin typeface="Times New Roman" panose="02020603050405020304" pitchFamily="18" charset="0"/>
              </a:rPr>
              <a:t> xã hội</a:t>
            </a:r>
            <a:endParaRPr lang="en-US" altLang="en-US" sz="3200" b="1">
              <a:solidFill>
                <a:prstClr val="black"/>
              </a:solidFill>
              <a:latin typeface="Times New Roman" panose="02020603050405020304" pitchFamily="18" charset="0"/>
              <a:cs typeface="Times New Roman" panose="02020603050405020304" pitchFamily="18" charset="0"/>
            </a:endParaRPr>
          </a:p>
        </p:txBody>
      </p:sp>
      <p:cxnSp>
        <p:nvCxnSpPr>
          <p:cNvPr id="15" name="AutoShape 22">
            <a:extLst>
              <a:ext uri="{FF2B5EF4-FFF2-40B4-BE49-F238E27FC236}">
                <a16:creationId xmlns:a16="http://schemas.microsoft.com/office/drawing/2014/main" id="{86F6B098-C223-2E2D-1815-47473D5FE07B}"/>
              </a:ext>
            </a:extLst>
          </p:cNvPr>
          <p:cNvCxnSpPr>
            <a:cxnSpLocks noChangeShapeType="1"/>
            <a:stCxn id="14" idx="3"/>
            <a:endCxn id="11" idx="1"/>
          </p:cNvCxnSpPr>
          <p:nvPr/>
        </p:nvCxnSpPr>
        <p:spPr bwMode="auto">
          <a:xfrm flipV="1">
            <a:off x="3962400" y="2646364"/>
            <a:ext cx="685800" cy="1595437"/>
          </a:xfrm>
          <a:prstGeom prst="straightConnector1">
            <a:avLst/>
          </a:prstGeom>
          <a:noFill/>
          <a:ln w="9525">
            <a:solidFill>
              <a:srgbClr val="1D528D"/>
            </a:solidFill>
            <a:round/>
            <a:headEnd/>
            <a:tailEnd type="triangle" w="med" len="med"/>
          </a:ln>
          <a:extLst>
            <a:ext uri="{909E8E84-426E-40DD-AFC4-6F175D3DCCD1}">
              <a14:hiddenFill xmlns:a14="http://schemas.microsoft.com/office/drawing/2010/main">
                <a:noFill/>
              </a14:hiddenFill>
            </a:ext>
          </a:extLst>
        </p:spPr>
      </p:cxnSp>
      <p:cxnSp>
        <p:nvCxnSpPr>
          <p:cNvPr id="16" name="AutoShape 23">
            <a:extLst>
              <a:ext uri="{FF2B5EF4-FFF2-40B4-BE49-F238E27FC236}">
                <a16:creationId xmlns:a16="http://schemas.microsoft.com/office/drawing/2014/main" id="{17FC32E0-DE92-9199-E073-33FD9A5542F8}"/>
              </a:ext>
            </a:extLst>
          </p:cNvPr>
          <p:cNvCxnSpPr>
            <a:cxnSpLocks noChangeShapeType="1"/>
            <a:stCxn id="14" idx="3"/>
            <a:endCxn id="12" idx="1"/>
          </p:cNvCxnSpPr>
          <p:nvPr/>
        </p:nvCxnSpPr>
        <p:spPr bwMode="auto">
          <a:xfrm flipV="1">
            <a:off x="3962400" y="4170364"/>
            <a:ext cx="609600" cy="71437"/>
          </a:xfrm>
          <a:prstGeom prst="straightConnector1">
            <a:avLst/>
          </a:prstGeom>
          <a:noFill/>
          <a:ln w="9525">
            <a:solidFill>
              <a:srgbClr val="1D528D"/>
            </a:solidFill>
            <a:round/>
            <a:headEnd/>
            <a:tailEnd type="triangle" w="med" len="med"/>
          </a:ln>
          <a:extLst>
            <a:ext uri="{909E8E84-426E-40DD-AFC4-6F175D3DCCD1}">
              <a14:hiddenFill xmlns:a14="http://schemas.microsoft.com/office/drawing/2010/main">
                <a:noFill/>
              </a14:hiddenFill>
            </a:ext>
          </a:extLst>
        </p:spPr>
      </p:cxnSp>
      <p:cxnSp>
        <p:nvCxnSpPr>
          <p:cNvPr id="17" name="AutoShape 24">
            <a:extLst>
              <a:ext uri="{FF2B5EF4-FFF2-40B4-BE49-F238E27FC236}">
                <a16:creationId xmlns:a16="http://schemas.microsoft.com/office/drawing/2014/main" id="{A6AAA4A6-D9FA-F181-C5C4-5EB7AAE425B7}"/>
              </a:ext>
            </a:extLst>
          </p:cNvPr>
          <p:cNvCxnSpPr>
            <a:cxnSpLocks noChangeShapeType="1"/>
            <a:stCxn id="14" idx="3"/>
            <a:endCxn id="13" idx="1"/>
          </p:cNvCxnSpPr>
          <p:nvPr/>
        </p:nvCxnSpPr>
        <p:spPr bwMode="auto">
          <a:xfrm>
            <a:off x="3962400" y="4241801"/>
            <a:ext cx="685800" cy="1757363"/>
          </a:xfrm>
          <a:prstGeom prst="straightConnector1">
            <a:avLst/>
          </a:prstGeom>
          <a:noFill/>
          <a:ln w="9525">
            <a:solidFill>
              <a:srgbClr val="1D528D"/>
            </a:solidFill>
            <a:round/>
            <a:headEnd/>
            <a:tailEnd type="triangle" w="med" len="med"/>
          </a:ln>
          <a:extLst>
            <a:ext uri="{909E8E84-426E-40DD-AFC4-6F175D3DCCD1}">
              <a14:hiddenFill xmlns:a14="http://schemas.microsoft.com/office/drawing/2010/main">
                <a:noFill/>
              </a14:hiddenFill>
            </a:ext>
          </a:extLst>
        </p:spPr>
      </p:cxnSp>
      <p:sp>
        <p:nvSpPr>
          <p:cNvPr id="18" name="Title 1">
            <a:extLst>
              <a:ext uri="{FF2B5EF4-FFF2-40B4-BE49-F238E27FC236}">
                <a16:creationId xmlns:a16="http://schemas.microsoft.com/office/drawing/2014/main" id="{AD3C480A-06F0-4644-B865-486C86716BD1}"/>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spcBef>
                <a:spcPts val="0"/>
              </a:spcBef>
              <a:spcAft>
                <a:spcPts val="0"/>
              </a:spcAft>
              <a:defRPr/>
            </a:pPr>
            <a:r>
              <a:rPr lang="en-US" sz="2800" b="1">
                <a:solidFill>
                  <a:schemeClr val="bg1"/>
                </a:solidFill>
                <a:latin typeface="Times New Roman" pitchFamily="18" charset="0"/>
                <a:cs typeface="Times New Roman" pitchFamily="18" charset="0"/>
              </a:rPr>
              <a:t>1.</a:t>
            </a:r>
            <a:r>
              <a:rPr lang="en-US" sz="2800" b="1">
                <a:solidFill>
                  <a:schemeClr val="bg1"/>
                </a:solidFill>
              </a:rPr>
              <a:t> </a:t>
            </a:r>
            <a:r>
              <a:rPr lang="vi-VN" sz="2800" b="1">
                <a:solidFill>
                  <a:schemeClr val="bg1"/>
                </a:solidFill>
              </a:rPr>
              <a:t>KHÁI NIỆM TỒN TẠI XÃ HỘI </a:t>
            </a:r>
            <a:endParaRPr lang="en-US" sz="2800" b="1">
              <a:solidFill>
                <a:schemeClr val="bg1"/>
              </a:solidFill>
            </a:endParaRPr>
          </a:p>
          <a:p>
            <a:pPr fontAlgn="auto">
              <a:spcBef>
                <a:spcPts val="0"/>
              </a:spcBef>
              <a:spcAft>
                <a:spcPts val="0"/>
              </a:spcAft>
              <a:defRPr/>
            </a:pPr>
            <a:r>
              <a:rPr lang="vi-VN" sz="2800" b="1">
                <a:solidFill>
                  <a:schemeClr val="bg1"/>
                </a:solidFill>
              </a:rPr>
              <a:t>VÀ CÁC YẾU TỐ CƠ BẢN CỦA TỒN TẠI XÃ HỘI</a:t>
            </a:r>
            <a:endParaRPr lang="vi-VN" sz="2800" b="1">
              <a:solidFill>
                <a:schemeClr val="bg1"/>
              </a:solidFill>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arn(inVertical)">
                                      <p:cBhvr>
                                        <p:cTn id="14" dur="500"/>
                                        <p:tgtEl>
                                          <p:spTgt spid="1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22" presetClass="entr" presetSubtype="8"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par>
                                <p:cTn id="34" presetID="22" presetClass="entr" presetSubtype="8"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par>
                                <p:cTn id="45" presetID="22" presetClass="entr" presetSubtype="8"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08FD6FBC-6ECE-C06D-C84A-4FBC72C3D185}"/>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2800" b="1">
                <a:solidFill>
                  <a:schemeClr val="bg1"/>
                </a:solidFill>
                <a:latin typeface="Times New Roman" pitchFamily="18" charset="0"/>
                <a:cs typeface="Times New Roman" pitchFamily="18" charset="0"/>
              </a:rPr>
              <a:t>2. </a:t>
            </a:r>
            <a:r>
              <a:rPr lang="vi-VN" sz="2800" b="1">
                <a:solidFill>
                  <a:schemeClr val="bg1"/>
                </a:solidFill>
              </a:rPr>
              <a:t>Ý THỨC XÃ HỘI VÀ KẾT CẤU CỦA </a:t>
            </a:r>
            <a:endParaRPr lang="en-US" sz="2800" b="1">
              <a:solidFill>
                <a:schemeClr val="bg1"/>
              </a:solidFill>
            </a:endParaRPr>
          </a:p>
          <a:p>
            <a:pPr>
              <a:defRPr/>
            </a:pPr>
            <a:r>
              <a:rPr lang="vi-VN" sz="2800" b="1">
                <a:solidFill>
                  <a:schemeClr val="bg1"/>
                </a:solidFill>
              </a:rPr>
              <a:t>Ý THỨC XÃ HỘI</a:t>
            </a:r>
            <a:endParaRPr lang="en-US" sz="2800" b="1">
              <a:solidFill>
                <a:schemeClr val="bg1"/>
              </a:solidFill>
            </a:endParaRPr>
          </a:p>
        </p:txBody>
      </p:sp>
      <p:sp>
        <p:nvSpPr>
          <p:cNvPr id="56" name="Rectangle 55">
            <a:extLst>
              <a:ext uri="{FF2B5EF4-FFF2-40B4-BE49-F238E27FC236}">
                <a16:creationId xmlns:a16="http://schemas.microsoft.com/office/drawing/2014/main" id="{9B8A2B0B-F39A-B310-3B64-1BE255782CC0}"/>
              </a:ext>
            </a:extLst>
          </p:cNvPr>
          <p:cNvSpPr>
            <a:spLocks noChangeArrowheads="1"/>
          </p:cNvSpPr>
          <p:nvPr/>
        </p:nvSpPr>
        <p:spPr bwMode="auto">
          <a:xfrm>
            <a:off x="1752600" y="1752600"/>
            <a:ext cx="4495800" cy="48323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vi-VN" altLang="en-US" sz="2800" b="1">
                <a:solidFill>
                  <a:srgbClr val="000066"/>
                </a:solidFill>
                <a:latin typeface="Times New Roman" panose="02020603050405020304" pitchFamily="18" charset="0"/>
                <a:cs typeface="Times New Roman" panose="02020603050405020304" pitchFamily="18" charset="0"/>
              </a:rPr>
              <a:t>Ý thức xã hội</a:t>
            </a:r>
            <a:r>
              <a:rPr lang="vi-VN" altLang="en-US" sz="2800">
                <a:solidFill>
                  <a:srgbClr val="000066"/>
                </a:solidFill>
                <a:latin typeface="Times New Roman" panose="02020603050405020304" pitchFamily="18" charset="0"/>
                <a:cs typeface="Times New Roman" panose="02020603050405020304" pitchFamily="18" charset="0"/>
              </a:rPr>
              <a:t> là khái niệm triết học dùng để chỉ các mặt, các bộ phận khác nhau của lĩnh vực tinh thần xã hội như quan điểm, tư tưởng, tình cảm, tâm trạng, truyền thống... của cộng đồng xã hội; mà những bộ phận này nảy sinh từ tồn tại xã hội và phản ánh tồn tại</a:t>
            </a:r>
            <a:r>
              <a:rPr lang="en-US" altLang="en-US" sz="2800">
                <a:solidFill>
                  <a:srgbClr val="000066"/>
                </a:solidFill>
                <a:latin typeface="Times New Roman" panose="02020603050405020304" pitchFamily="18" charset="0"/>
                <a:cs typeface="Times New Roman" panose="02020603050405020304" pitchFamily="18" charset="0"/>
              </a:rPr>
              <a:t> </a:t>
            </a:r>
            <a:r>
              <a:rPr lang="vi-VN" altLang="en-US" sz="2800">
                <a:solidFill>
                  <a:srgbClr val="000066"/>
                </a:solidFill>
                <a:latin typeface="Times New Roman" panose="02020603050405020304" pitchFamily="18" charset="0"/>
                <a:cs typeface="Times New Roman" panose="02020603050405020304" pitchFamily="18" charset="0"/>
              </a:rPr>
              <a:t>xã hội trong những giai đoạn phát triển nhất định</a:t>
            </a:r>
            <a:endParaRPr lang="en-US" altLang="en-US" sz="2800" b="1">
              <a:solidFill>
                <a:srgbClr val="000066"/>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9EAB070D-63C2-96F5-822C-16E3CE620D19}"/>
              </a:ext>
            </a:extLst>
          </p:cNvPr>
          <p:cNvGrpSpPr/>
          <p:nvPr/>
        </p:nvGrpSpPr>
        <p:grpSpPr>
          <a:xfrm>
            <a:off x="70296" y="896029"/>
            <a:ext cx="7050156" cy="623894"/>
            <a:chOff x="212477" y="406442"/>
            <a:chExt cx="5840730" cy="797040"/>
          </a:xfrm>
          <a:solidFill>
            <a:schemeClr val="accent3">
              <a:lumMod val="60000"/>
              <a:lumOff val="40000"/>
            </a:schemeClr>
          </a:solidFill>
        </p:grpSpPr>
        <p:sp>
          <p:nvSpPr>
            <p:cNvPr id="8" name="Rounded Rectangle 7">
              <a:extLst>
                <a:ext uri="{FF2B5EF4-FFF2-40B4-BE49-F238E27FC236}">
                  <a16:creationId xmlns:a16="http://schemas.microsoft.com/office/drawing/2014/main" id="{1A62DE10-72B9-E852-383A-8A2AB130E4A6}"/>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ounded Rectangle 4">
              <a:extLst>
                <a:ext uri="{FF2B5EF4-FFF2-40B4-BE49-F238E27FC236}">
                  <a16:creationId xmlns:a16="http://schemas.microsoft.com/office/drawing/2014/main" id="{72131DBB-690A-2490-BE73-3D9C4D95E41E}"/>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en-US" sz="3000" b="1" i="1">
                  <a:solidFill>
                    <a:srgbClr val="000066"/>
                  </a:solidFill>
                  <a:latin typeface="Times New Roman" pitchFamily="18" charset="0"/>
                  <a:cs typeface="Times New Roman" pitchFamily="18" charset="0"/>
                </a:rPr>
                <a:t>2.1. Khái niệm ý thức xã hội</a:t>
              </a:r>
            </a:p>
          </p:txBody>
        </p:sp>
      </p:grpSp>
      <p:sp>
        <p:nvSpPr>
          <p:cNvPr id="12" name="Rectangle 11">
            <a:extLst>
              <a:ext uri="{FF2B5EF4-FFF2-40B4-BE49-F238E27FC236}">
                <a16:creationId xmlns:a16="http://schemas.microsoft.com/office/drawing/2014/main" id="{AED64A21-CC7A-7DC3-3409-7CAE8D2A87B2}"/>
              </a:ext>
            </a:extLst>
          </p:cNvPr>
          <p:cNvSpPr>
            <a:spLocks noChangeArrowheads="1"/>
          </p:cNvSpPr>
          <p:nvPr/>
        </p:nvSpPr>
        <p:spPr bwMode="auto">
          <a:xfrm>
            <a:off x="6553200" y="1771651"/>
            <a:ext cx="3962400" cy="83026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CC0066"/>
                </a:solidFill>
                <a:latin typeface="Times New Roman" panose="02020603050405020304" pitchFamily="18" charset="0"/>
                <a:cs typeface="Times New Roman" panose="02020603050405020304" pitchFamily="18" charset="0"/>
              </a:rPr>
              <a:t>Là mặt tinh thần của đời sống xã hội</a:t>
            </a:r>
          </a:p>
        </p:txBody>
      </p:sp>
      <p:sp>
        <p:nvSpPr>
          <p:cNvPr id="13" name="Rectangle 12">
            <a:extLst>
              <a:ext uri="{FF2B5EF4-FFF2-40B4-BE49-F238E27FC236}">
                <a16:creationId xmlns:a16="http://schemas.microsoft.com/office/drawing/2014/main" id="{72A74FCD-9200-BBE7-D483-6A9CA74DEEF9}"/>
              </a:ext>
            </a:extLst>
          </p:cNvPr>
          <p:cNvSpPr>
            <a:spLocks noChangeArrowheads="1"/>
          </p:cNvSpPr>
          <p:nvPr/>
        </p:nvSpPr>
        <p:spPr bwMode="auto">
          <a:xfrm>
            <a:off x="6553200" y="2884488"/>
            <a:ext cx="3962400" cy="12001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CC0066"/>
                </a:solidFill>
                <a:latin typeface="Times New Roman" panose="02020603050405020304" pitchFamily="18" charset="0"/>
                <a:cs typeface="Times New Roman" panose="02020603050405020304" pitchFamily="18" charset="0"/>
              </a:rPr>
              <a:t>Bao gồm tư tưởng, quan điểm cùng những tình cảm, tập quán, thói quen, truyền thống,.</a:t>
            </a:r>
          </a:p>
        </p:txBody>
      </p:sp>
      <p:sp>
        <p:nvSpPr>
          <p:cNvPr id="14" name="Rectangle 13">
            <a:extLst>
              <a:ext uri="{FF2B5EF4-FFF2-40B4-BE49-F238E27FC236}">
                <a16:creationId xmlns:a16="http://schemas.microsoft.com/office/drawing/2014/main" id="{12187BE8-5526-A60D-C411-FB2F12C64C64}"/>
              </a:ext>
            </a:extLst>
          </p:cNvPr>
          <p:cNvSpPr>
            <a:spLocks noChangeArrowheads="1"/>
          </p:cNvSpPr>
          <p:nvPr/>
        </p:nvSpPr>
        <p:spPr bwMode="auto">
          <a:xfrm>
            <a:off x="6553200" y="4308476"/>
            <a:ext cx="3962400" cy="830263"/>
          </a:xfrm>
          <a:prstGeom prst="rect">
            <a:avLst/>
          </a:prstGeom>
          <a:noFill/>
          <a:ln w="19050">
            <a:solidFill>
              <a:schemeClr val="accent1"/>
            </a:solidFill>
            <a:miter lim="800000"/>
            <a:headEnd/>
            <a:tailEnd/>
          </a:ln>
        </p:spPr>
        <p:txBody>
          <a:bodyPr>
            <a:spAutoFit/>
          </a:bodyPr>
          <a:lstStyle/>
          <a:p>
            <a:pPr eaLnBrk="1" hangingPunct="1">
              <a:defRPr/>
            </a:pPr>
            <a:r>
              <a:rPr lang="en-US" sz="2400">
                <a:solidFill>
                  <a:srgbClr val="CC0066"/>
                </a:solidFill>
                <a:latin typeface="Times New Roman" pitchFamily="18" charset="0"/>
                <a:cs typeface="Times New Roman" pitchFamily="18" charset="0"/>
              </a:rPr>
              <a:t>Của một cộng đồng xã hội</a:t>
            </a:r>
          </a:p>
          <a:p>
            <a:pPr marL="914400">
              <a:defRPr/>
            </a:pPr>
            <a:endParaRPr lang="en-US" sz="2400" dirty="0">
              <a:solidFill>
                <a:srgbClr val="CC0066"/>
              </a:solidFill>
              <a:latin typeface="Times New Roman" pitchFamily="18" charset="0"/>
              <a:cs typeface="Times New Roman" pitchFamily="18" charset="0"/>
            </a:endParaRPr>
          </a:p>
        </p:txBody>
      </p:sp>
      <p:sp>
        <p:nvSpPr>
          <p:cNvPr id="15" name="Rectangle 14">
            <a:extLst>
              <a:ext uri="{FF2B5EF4-FFF2-40B4-BE49-F238E27FC236}">
                <a16:creationId xmlns:a16="http://schemas.microsoft.com/office/drawing/2014/main" id="{F2407232-2150-3B22-D75E-B03D7FE36FAF}"/>
              </a:ext>
            </a:extLst>
          </p:cNvPr>
          <p:cNvSpPr>
            <a:spLocks noChangeArrowheads="1"/>
          </p:cNvSpPr>
          <p:nvPr/>
        </p:nvSpPr>
        <p:spPr bwMode="auto">
          <a:xfrm>
            <a:off x="6562725" y="5345114"/>
            <a:ext cx="3962400" cy="1201737"/>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CC0066"/>
                </a:solidFill>
                <a:latin typeface="Times New Roman" panose="02020603050405020304" pitchFamily="18" charset="0"/>
                <a:cs typeface="Times New Roman" panose="02020603050405020304" pitchFamily="18" charset="0"/>
              </a:rPr>
              <a:t>Phản ánh tồn tại xã hội trong những giai đoạn phát triển nhất định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inVertical)">
                                      <p:cBhvr>
                                        <p:cTn id="7" dur="500"/>
                                        <p:tgtEl>
                                          <p:spTgt spid="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circle(in)">
                                      <p:cBhvr>
                                        <p:cTn id="19" dur="2000"/>
                                        <p:tgtEl>
                                          <p:spTgt spid="5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ircle(in)">
                                      <p:cBhvr>
                                        <p:cTn id="24" dur="2000"/>
                                        <p:tgtEl>
                                          <p:spTgt spid="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circle(in)">
                                      <p:cBhvr>
                                        <p:cTn id="29" dur="2000"/>
                                        <p:tgtEl>
                                          <p:spTgt spid="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ircle(in)">
                                      <p:cBhvr>
                                        <p:cTn id="34" dur="2000"/>
                                        <p:tgtEl>
                                          <p:spTgt spid="1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circle(in)">
                                      <p:cBhvr>
                                        <p:cTn id="3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6" grpId="0" animBg="1"/>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BD5BCA2-4BA9-4D8B-6E2E-7A9BB3DA6352}"/>
              </a:ext>
            </a:extLst>
          </p:cNvPr>
          <p:cNvGrpSpPr/>
          <p:nvPr/>
        </p:nvGrpSpPr>
        <p:grpSpPr>
          <a:xfrm>
            <a:off x="0" y="111119"/>
            <a:ext cx="5449956" cy="623894"/>
            <a:chOff x="212477" y="406442"/>
            <a:chExt cx="5840730" cy="797040"/>
          </a:xfrm>
          <a:solidFill>
            <a:schemeClr val="accent3">
              <a:lumMod val="60000"/>
              <a:lumOff val="40000"/>
            </a:schemeClr>
          </a:solidFill>
        </p:grpSpPr>
        <p:sp>
          <p:nvSpPr>
            <p:cNvPr id="11" name="Rounded Rectangle 10">
              <a:extLst>
                <a:ext uri="{FF2B5EF4-FFF2-40B4-BE49-F238E27FC236}">
                  <a16:creationId xmlns:a16="http://schemas.microsoft.com/office/drawing/2014/main" id="{BA6C07B0-50F2-40CD-EEAC-016220AE3037}"/>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ounded Rectangle 4">
              <a:extLst>
                <a:ext uri="{FF2B5EF4-FFF2-40B4-BE49-F238E27FC236}">
                  <a16:creationId xmlns:a16="http://schemas.microsoft.com/office/drawing/2014/main" id="{B48918FE-749E-F1DA-FC5D-EA7C78025513}"/>
                </a:ext>
              </a:extLst>
            </p:cNvPr>
            <p:cNvSpPr/>
            <p:nvPr/>
          </p:nvSpPr>
          <p:spPr>
            <a:xfrm>
              <a:off x="251386" y="44535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en-GB" sz="3000" b="1" i="1">
                  <a:solidFill>
                    <a:srgbClr val="000066"/>
                  </a:solidFill>
                  <a:latin typeface="Times New Roman" pitchFamily="18" charset="0"/>
                  <a:cs typeface="Times New Roman" pitchFamily="18" charset="0"/>
                </a:rPr>
                <a:t>2.2. </a:t>
              </a:r>
              <a:r>
                <a:rPr lang="en-US" sz="3000" b="1" i="1">
                  <a:solidFill>
                    <a:srgbClr val="000066"/>
                  </a:solidFill>
                  <a:latin typeface="Times New Roman" pitchFamily="18" charset="0"/>
                  <a:cs typeface="Times New Roman" pitchFamily="18" charset="0"/>
                </a:rPr>
                <a:t>Kết cấu của ý thức xã hội</a:t>
              </a:r>
            </a:p>
          </p:txBody>
        </p:sp>
      </p:grpSp>
      <p:sp>
        <p:nvSpPr>
          <p:cNvPr id="13" name="Title 1">
            <a:extLst>
              <a:ext uri="{FF2B5EF4-FFF2-40B4-BE49-F238E27FC236}">
                <a16:creationId xmlns:a16="http://schemas.microsoft.com/office/drawing/2014/main" id="{AEB27BFD-B3D5-958F-0618-335A6CED9263}"/>
              </a:ext>
            </a:extLst>
          </p:cNvPr>
          <p:cNvSpPr>
            <a:spLocks noGrp="1"/>
          </p:cNvSpPr>
          <p:nvPr>
            <p:ph type="title"/>
          </p:nvPr>
        </p:nvSpPr>
        <p:spPr>
          <a:xfrm>
            <a:off x="90487" y="765175"/>
            <a:ext cx="5040313" cy="723900"/>
          </a:xfrm>
          <a:ln w="19050">
            <a:solidFill>
              <a:schemeClr val="accent1"/>
            </a:solidFill>
            <a:miter lim="800000"/>
            <a:headEnd/>
            <a:tailEnd/>
          </a:ln>
        </p:spPr>
        <p:txBody>
          <a:bodyPr/>
          <a:lstStyle/>
          <a:p>
            <a:r>
              <a:rPr lang="en-US" altLang="en-US" sz="3000" b="1" i="1">
                <a:solidFill>
                  <a:srgbClr val="FF0000"/>
                </a:solidFill>
                <a:latin typeface="Times New Roman" panose="02020603050405020304" pitchFamily="18" charset="0"/>
                <a:cs typeface="Times New Roman" panose="02020603050405020304" pitchFamily="18" charset="0"/>
              </a:rPr>
              <a:t>+ Xét về trình độ phản ánh</a:t>
            </a:r>
          </a:p>
        </p:txBody>
      </p:sp>
      <p:sp>
        <p:nvSpPr>
          <p:cNvPr id="14" name="Rectangle 13">
            <a:extLst>
              <a:ext uri="{FF2B5EF4-FFF2-40B4-BE49-F238E27FC236}">
                <a16:creationId xmlns:a16="http://schemas.microsoft.com/office/drawing/2014/main" id="{9BD183AF-33B3-6861-AF2E-28E21002EEDA}"/>
              </a:ext>
            </a:extLst>
          </p:cNvPr>
          <p:cNvSpPr/>
          <p:nvPr/>
        </p:nvSpPr>
        <p:spPr>
          <a:xfrm>
            <a:off x="3487738" y="1489075"/>
            <a:ext cx="5637212" cy="1200150"/>
          </a:xfrm>
          <a:prstGeom prst="rect">
            <a:avLst/>
          </a:prstGeom>
          <a:ln w="19050">
            <a:solidFill>
              <a:schemeClr val="accent6">
                <a:lumMod val="75000"/>
              </a:schemeClr>
            </a:solidFill>
          </a:ln>
        </p:spPr>
        <p:txBody>
          <a:bodyPr>
            <a:spAutoFit/>
          </a:bodyPr>
          <a:lstStyle/>
          <a:p>
            <a:pPr eaLnBrk="1" hangingPunct="1">
              <a:defRPr/>
            </a:pPr>
            <a:r>
              <a:rPr lang="en-US" sz="2400" dirty="0">
                <a:solidFill>
                  <a:srgbClr val="000066"/>
                </a:solidFill>
                <a:latin typeface="Times New Roman" pitchFamily="18" charset="0"/>
                <a:ea typeface="Calibri" panose="020F0502020204030204" pitchFamily="34" charset="0"/>
                <a:cs typeface="Times New Roman" pitchFamily="18" charset="0"/>
              </a:rPr>
              <a:t>Tư tưởng, quan điểm tập quán, thói quen, truyền thống được hình thành trực tiếp trong đời sống hằng ngày</a:t>
            </a:r>
            <a:endParaRPr lang="en-US" sz="2400" dirty="0">
              <a:solidFill>
                <a:srgbClr val="000066"/>
              </a:solidFill>
              <a:latin typeface="Times New Roman" pitchFamily="18" charset="0"/>
              <a:cs typeface="Times New Roman" pitchFamily="18" charset="0"/>
            </a:endParaRPr>
          </a:p>
        </p:txBody>
      </p:sp>
      <p:sp>
        <p:nvSpPr>
          <p:cNvPr id="15" name="Oval 14">
            <a:extLst>
              <a:ext uri="{FF2B5EF4-FFF2-40B4-BE49-F238E27FC236}">
                <a16:creationId xmlns:a16="http://schemas.microsoft.com/office/drawing/2014/main" id="{D70DF660-FD11-DC13-E1DD-DE13872F738A}"/>
              </a:ext>
            </a:extLst>
          </p:cNvPr>
          <p:cNvSpPr/>
          <p:nvPr/>
        </p:nvSpPr>
        <p:spPr>
          <a:xfrm>
            <a:off x="1614488" y="1498600"/>
            <a:ext cx="1873250" cy="1766888"/>
          </a:xfrm>
          <a:prstGeom prst="ellipse">
            <a:avLst/>
          </a:prstGeom>
          <a:solidFill>
            <a:schemeClr val="accent6">
              <a:lumMod val="40000"/>
              <a:lumOff val="60000"/>
            </a:schemeClr>
          </a:solidFill>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2200" cap="all" dirty="0">
                <a:solidFill>
                  <a:srgbClr val="000066"/>
                </a:solidFill>
                <a:latin typeface="UTM Alexander" panose="02040603050506020204" pitchFamily="18" charset="0"/>
                <a:cs typeface="Times New Roman" panose="02020603050405020304" pitchFamily="18" charset="0"/>
              </a:rPr>
              <a:t>YTXH thông </a:t>
            </a:r>
            <a:r>
              <a:rPr lang="en-US" sz="2000" cap="all" dirty="0">
                <a:solidFill>
                  <a:srgbClr val="000066"/>
                </a:solidFill>
                <a:latin typeface="UTM Alexander" panose="02040603050506020204" pitchFamily="18" charset="0"/>
                <a:cs typeface="Times New Roman" panose="02020603050405020304" pitchFamily="18" charset="0"/>
              </a:rPr>
              <a:t>thường</a:t>
            </a:r>
          </a:p>
        </p:txBody>
      </p:sp>
      <p:sp>
        <p:nvSpPr>
          <p:cNvPr id="16" name="Content Placeholder 2">
            <a:extLst>
              <a:ext uri="{FF2B5EF4-FFF2-40B4-BE49-F238E27FC236}">
                <a16:creationId xmlns:a16="http://schemas.microsoft.com/office/drawing/2014/main" id="{8CFBD895-6F5E-A75C-4AD0-42090FDA513A}"/>
              </a:ext>
            </a:extLst>
          </p:cNvPr>
          <p:cNvSpPr>
            <a:spLocks noGrp="1"/>
          </p:cNvSpPr>
          <p:nvPr>
            <p:ph idx="1"/>
          </p:nvPr>
        </p:nvSpPr>
        <p:spPr>
          <a:xfrm>
            <a:off x="5788026" y="2717801"/>
            <a:ext cx="3863975" cy="1254125"/>
          </a:xfrm>
          <a:ln w="19050">
            <a:solidFill>
              <a:schemeClr val="accent6">
                <a:lumMod val="75000"/>
              </a:schemeClr>
            </a:solidFill>
          </a:ln>
        </p:spPr>
        <p:txBody>
          <a:bodyPr>
            <a:normAutofit fontScale="85000" lnSpcReduction="20000"/>
          </a:bodyPr>
          <a:lstStyle/>
          <a:p>
            <a:pPr>
              <a:defRPr/>
            </a:pPr>
            <a:r>
              <a:rPr lang="en-US" dirty="0">
                <a:solidFill>
                  <a:srgbClr val="000066"/>
                </a:solidFill>
                <a:latin typeface="Times New Roman" pitchFamily="18" charset="0"/>
                <a:cs typeface="Times New Roman" pitchFamily="18" charset="0"/>
              </a:rPr>
              <a:t>Đa dạng, phong phú</a:t>
            </a:r>
            <a:endParaRPr lang="en-US" sz="2000" dirty="0">
              <a:solidFill>
                <a:srgbClr val="000066"/>
              </a:solidFill>
              <a:latin typeface="Times New Roman" pitchFamily="18" charset="0"/>
              <a:cs typeface="Times New Roman" pitchFamily="18" charset="0"/>
            </a:endParaRPr>
          </a:p>
          <a:p>
            <a:pPr>
              <a:defRPr/>
            </a:pPr>
            <a:r>
              <a:rPr lang="en-US" dirty="0">
                <a:solidFill>
                  <a:srgbClr val="000066"/>
                </a:solidFill>
                <a:latin typeface="Times New Roman" pitchFamily="18" charset="0"/>
                <a:cs typeface="Times New Roman" pitchFamily="18" charset="0"/>
              </a:rPr>
              <a:t>Phát triển theo QL lây lan</a:t>
            </a:r>
            <a:endParaRPr lang="en-US" sz="1900" dirty="0">
              <a:solidFill>
                <a:srgbClr val="000066"/>
              </a:solidFill>
              <a:latin typeface="Times New Roman" pitchFamily="18" charset="0"/>
              <a:cs typeface="Times New Roman" pitchFamily="18" charset="0"/>
            </a:endParaRPr>
          </a:p>
          <a:p>
            <a:pPr>
              <a:defRPr/>
            </a:pPr>
            <a:r>
              <a:rPr lang="en-US" dirty="0">
                <a:solidFill>
                  <a:srgbClr val="000066"/>
                </a:solidFill>
                <a:latin typeface="Times New Roman" pitchFamily="18" charset="0"/>
                <a:cs typeface="Times New Roman" pitchFamily="18" charset="0"/>
              </a:rPr>
              <a:t>Tâm lý dân tộc</a:t>
            </a:r>
            <a:endParaRPr lang="en-US" sz="1800" dirty="0">
              <a:solidFill>
                <a:srgbClr val="000066"/>
              </a:solidFill>
              <a:latin typeface="Times New Roman" pitchFamily="18" charset="0"/>
              <a:cs typeface="Times New Roman" pitchFamily="18" charset="0"/>
            </a:endParaRPr>
          </a:p>
        </p:txBody>
      </p:sp>
      <p:sp>
        <p:nvSpPr>
          <p:cNvPr id="17" name="Hexagon 16">
            <a:extLst>
              <a:ext uri="{FF2B5EF4-FFF2-40B4-BE49-F238E27FC236}">
                <a16:creationId xmlns:a16="http://schemas.microsoft.com/office/drawing/2014/main" id="{6C9C5DAF-8A3E-7742-5C35-698CC93578FE}"/>
              </a:ext>
            </a:extLst>
          </p:cNvPr>
          <p:cNvSpPr/>
          <p:nvPr/>
        </p:nvSpPr>
        <p:spPr>
          <a:xfrm>
            <a:off x="3203575" y="2925763"/>
            <a:ext cx="2584450" cy="677862"/>
          </a:xfrm>
          <a:prstGeom prst="hexagon">
            <a:avLst/>
          </a:prstGeom>
          <a:solidFill>
            <a:schemeClr val="accent6">
              <a:lumMod val="40000"/>
              <a:lumOff val="60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dirty="0">
                <a:solidFill>
                  <a:srgbClr val="000066"/>
                </a:solidFill>
                <a:latin typeface="UTM Alexander" panose="02040603050506020204" pitchFamily="18" charset="0"/>
              </a:rPr>
              <a:t>TÂM LÝ XÃ HỘI</a:t>
            </a:r>
          </a:p>
        </p:txBody>
      </p:sp>
      <p:sp>
        <p:nvSpPr>
          <p:cNvPr id="18" name="Oval 17">
            <a:extLst>
              <a:ext uri="{FF2B5EF4-FFF2-40B4-BE49-F238E27FC236}">
                <a16:creationId xmlns:a16="http://schemas.microsoft.com/office/drawing/2014/main" id="{06C2543B-A9FB-A427-317F-81C870C92B31}"/>
              </a:ext>
            </a:extLst>
          </p:cNvPr>
          <p:cNvSpPr/>
          <p:nvPr/>
        </p:nvSpPr>
        <p:spPr>
          <a:xfrm>
            <a:off x="1733550" y="4286251"/>
            <a:ext cx="1754188" cy="1628775"/>
          </a:xfrm>
          <a:prstGeom prst="ellipse">
            <a:avLst/>
          </a:prstGeom>
          <a:solidFill>
            <a:schemeClr val="accent5">
              <a:lumMod val="40000"/>
              <a:lumOff val="60000"/>
            </a:schemeClr>
          </a:solidFill>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2400" dirty="0">
                <a:solidFill>
                  <a:srgbClr val="000066"/>
                </a:solidFill>
                <a:latin typeface="UTM Alexander" panose="02040603050506020204" pitchFamily="18" charset="0"/>
                <a:cs typeface="Times New Roman" panose="02020603050405020304" pitchFamily="18" charset="0"/>
              </a:rPr>
              <a:t>YT LÝ LUẬN</a:t>
            </a:r>
          </a:p>
        </p:txBody>
      </p:sp>
      <p:sp>
        <p:nvSpPr>
          <p:cNvPr id="19" name="Hexagon 18">
            <a:extLst>
              <a:ext uri="{FF2B5EF4-FFF2-40B4-BE49-F238E27FC236}">
                <a16:creationId xmlns:a16="http://schemas.microsoft.com/office/drawing/2014/main" id="{2DF88AF2-15AB-3128-4891-6B216777B7A1}"/>
              </a:ext>
            </a:extLst>
          </p:cNvPr>
          <p:cNvSpPr/>
          <p:nvPr/>
        </p:nvSpPr>
        <p:spPr>
          <a:xfrm>
            <a:off x="3203575" y="5567363"/>
            <a:ext cx="2584450" cy="679450"/>
          </a:xfrm>
          <a:prstGeom prst="hexagon">
            <a:avLst/>
          </a:prstGeom>
          <a:solidFill>
            <a:schemeClr val="accent5">
              <a:lumMod val="40000"/>
              <a:lumOff val="60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dirty="0">
                <a:solidFill>
                  <a:srgbClr val="000066"/>
                </a:solidFill>
                <a:latin typeface="UTM Alexander" panose="02040603050506020204" pitchFamily="18" charset="0"/>
              </a:rPr>
              <a:t>HỆ TƯ TƯỞNG</a:t>
            </a:r>
          </a:p>
        </p:txBody>
      </p:sp>
      <p:sp>
        <p:nvSpPr>
          <p:cNvPr id="20" name="Rectangle 19">
            <a:extLst>
              <a:ext uri="{FF2B5EF4-FFF2-40B4-BE49-F238E27FC236}">
                <a16:creationId xmlns:a16="http://schemas.microsoft.com/office/drawing/2014/main" id="{5FF3B4E2-9B09-AEA7-7BA2-BFC6F4991BB2}"/>
              </a:ext>
            </a:extLst>
          </p:cNvPr>
          <p:cNvSpPr/>
          <p:nvPr/>
        </p:nvSpPr>
        <p:spPr>
          <a:xfrm>
            <a:off x="3487738" y="4197350"/>
            <a:ext cx="5637212" cy="1200150"/>
          </a:xfrm>
          <a:prstGeom prst="rect">
            <a:avLst/>
          </a:prstGeom>
          <a:ln w="19050">
            <a:solidFill>
              <a:schemeClr val="accent6">
                <a:lumMod val="75000"/>
              </a:schemeClr>
            </a:solidFill>
          </a:ln>
        </p:spPr>
        <p:txBody>
          <a:bodyPr>
            <a:spAutoFit/>
          </a:bodyPr>
          <a:lstStyle/>
          <a:p>
            <a:pPr eaLnBrk="1" hangingPunct="1">
              <a:defRPr/>
            </a:pPr>
            <a:r>
              <a:rPr lang="en-US" sz="2400" dirty="0">
                <a:solidFill>
                  <a:srgbClr val="000066"/>
                </a:solidFill>
                <a:latin typeface="Times New Roman" pitchFamily="18" charset="0"/>
                <a:ea typeface="Calibri" panose="020F0502020204030204" pitchFamily="34" charset="0"/>
                <a:cs typeface="Times New Roman" pitchFamily="18" charset="0"/>
              </a:rPr>
              <a:t>Tư tưởng, quan điểm được khái quát hóa, hệ thống hóa thành các lý thuyết, học thuyết (nắm được bản chất, quy luật)</a:t>
            </a:r>
            <a:endParaRPr lang="en-US" sz="2400" dirty="0">
              <a:solidFill>
                <a:srgbClr val="000066"/>
              </a:solidFill>
              <a:latin typeface="Times New Roman" pitchFamily="18" charset="0"/>
              <a:cs typeface="Times New Roman" pitchFamily="18" charset="0"/>
            </a:endParaRPr>
          </a:p>
        </p:txBody>
      </p:sp>
      <p:sp>
        <p:nvSpPr>
          <p:cNvPr id="21" name="Content Placeholder 2">
            <a:extLst>
              <a:ext uri="{FF2B5EF4-FFF2-40B4-BE49-F238E27FC236}">
                <a16:creationId xmlns:a16="http://schemas.microsoft.com/office/drawing/2014/main" id="{CDB1D07E-42A3-AB83-BDDF-75B55E01DD42}"/>
              </a:ext>
            </a:extLst>
          </p:cNvPr>
          <p:cNvSpPr txBox="1">
            <a:spLocks/>
          </p:cNvSpPr>
          <p:nvPr/>
        </p:nvSpPr>
        <p:spPr>
          <a:xfrm>
            <a:off x="5788025" y="5529264"/>
            <a:ext cx="4052888" cy="1252537"/>
          </a:xfrm>
          <a:prstGeom prst="rect">
            <a:avLst/>
          </a:prstGeom>
          <a:ln w="19050">
            <a:solidFill>
              <a:schemeClr val="accent6">
                <a:lumMod val="75000"/>
              </a:schemeClr>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5">
                    <a:lumMod val="75000"/>
                  </a:schemeClr>
                </a:solidFill>
                <a:latin typeface="UTM Alexander" panose="02040603050506020204" pitchFamily="18"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75000"/>
                  </a:schemeClr>
                </a:solidFill>
                <a:latin typeface="UTM Alexander" panose="02040603050506020204" pitchFamily="18"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75000"/>
                  </a:schemeClr>
                </a:solidFill>
                <a:latin typeface="UTM Alexander" panose="02040603050506020204" pitchFamily="18"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75000"/>
                  </a:schemeClr>
                </a:solidFill>
                <a:latin typeface="UTM Alexander" panose="02040603050506020204" pitchFamily="18"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75000"/>
                  </a:schemeClr>
                </a:solidFill>
                <a:latin typeface="UTM Alexander" panose="02040603050506020204" pitchFamily="18"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solidFill>
                  <a:srgbClr val="000066"/>
                </a:solidFill>
                <a:latin typeface="Times New Roman" pitchFamily="18" charset="0"/>
                <a:cs typeface="Times New Roman" pitchFamily="18" charset="0"/>
              </a:rPr>
              <a:t>KH và không KH</a:t>
            </a:r>
            <a:endParaRPr lang="en-US" sz="2000" dirty="0">
              <a:solidFill>
                <a:srgbClr val="000066"/>
              </a:solidFill>
              <a:latin typeface="Times New Roman" pitchFamily="18" charset="0"/>
              <a:cs typeface="Times New Roman" pitchFamily="18" charset="0"/>
            </a:endParaRPr>
          </a:p>
          <a:p>
            <a:pPr>
              <a:defRPr/>
            </a:pPr>
            <a:r>
              <a:rPr lang="en-US" dirty="0">
                <a:solidFill>
                  <a:srgbClr val="000066"/>
                </a:solidFill>
                <a:latin typeface="Times New Roman" pitchFamily="18" charset="0"/>
                <a:cs typeface="Times New Roman" pitchFamily="18" charset="0"/>
              </a:rPr>
              <a:t>Phát triển theo QL kế thừa</a:t>
            </a:r>
            <a:endParaRPr lang="en-US" sz="1900" dirty="0">
              <a:solidFill>
                <a:srgbClr val="000066"/>
              </a:solidFill>
              <a:latin typeface="Times New Roman" pitchFamily="18" charset="0"/>
              <a:cs typeface="Times New Roman" pitchFamily="18" charset="0"/>
            </a:endParaRPr>
          </a:p>
          <a:p>
            <a:pPr>
              <a:defRPr/>
            </a:pPr>
            <a:r>
              <a:rPr lang="en-US" dirty="0">
                <a:solidFill>
                  <a:srgbClr val="000066"/>
                </a:solidFill>
                <a:latin typeface="Times New Roman" pitchFamily="18" charset="0"/>
                <a:cs typeface="Times New Roman" pitchFamily="18" charset="0"/>
              </a:rPr>
              <a:t>Phản ánh lợi ích giai cấp</a:t>
            </a:r>
            <a:endParaRPr lang="en-US" sz="1800" dirty="0">
              <a:solidFill>
                <a:srgbClr val="000066"/>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arn(inVertical)">
                                      <p:cBhvr>
                                        <p:cTn id="24" dur="5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arn(inVertical)">
                                      <p:cBhvr>
                                        <p:cTn id="29" dur="500"/>
                                        <p:tgtEl>
                                          <p:spTgt spid="1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arn(inVertical)">
                                      <p:cBhvr>
                                        <p:cTn id="34" dur="500"/>
                                        <p:tgtEl>
                                          <p:spTgt spid="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circle(in)">
                                      <p:cBhvr>
                                        <p:cTn id="39" dur="2000"/>
                                        <p:tgtEl>
                                          <p:spTgt spid="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6">
                                            <p:bg/>
                                          </p:spTgt>
                                        </p:tgtEl>
                                        <p:attrNameLst>
                                          <p:attrName>style.visibility</p:attrName>
                                        </p:attrNameLst>
                                      </p:cBhvr>
                                      <p:to>
                                        <p:strVal val="visible"/>
                                      </p:to>
                                    </p:set>
                                    <p:animEffect transition="in" filter="barn(inVertical)">
                                      <p:cBhvr>
                                        <p:cTn id="44" dur="500"/>
                                        <p:tgtEl>
                                          <p:spTgt spid="16">
                                            <p:bg/>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Effect transition="in" filter="barn(inVertical)">
                                      <p:cBhvr>
                                        <p:cTn id="49" dur="500"/>
                                        <p:tgtEl>
                                          <p:spTgt spid="16">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6">
                                            <p:txEl>
                                              <p:pRg st="1" end="1"/>
                                            </p:txEl>
                                          </p:spTgt>
                                        </p:tgtEl>
                                        <p:attrNameLst>
                                          <p:attrName>style.visibility</p:attrName>
                                        </p:attrNameLst>
                                      </p:cBhvr>
                                      <p:to>
                                        <p:strVal val="visible"/>
                                      </p:to>
                                    </p:set>
                                    <p:animEffect transition="in" filter="barn(inVertical)">
                                      <p:cBhvr>
                                        <p:cTn id="54" dur="500"/>
                                        <p:tgtEl>
                                          <p:spTgt spid="16">
                                            <p:txEl>
                                              <p:pRg st="1" end="1"/>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6">
                                            <p:txEl>
                                              <p:pRg st="2" end="2"/>
                                            </p:txEl>
                                          </p:spTgt>
                                        </p:tgtEl>
                                        <p:attrNameLst>
                                          <p:attrName>style.visibility</p:attrName>
                                        </p:attrNameLst>
                                      </p:cBhvr>
                                      <p:to>
                                        <p:strVal val="visible"/>
                                      </p:to>
                                    </p:set>
                                    <p:animEffect transition="in" filter="barn(inVertical)">
                                      <p:cBhvr>
                                        <p:cTn id="59" dur="500"/>
                                        <p:tgtEl>
                                          <p:spTgt spid="16">
                                            <p:txEl>
                                              <p:pRg st="2" end="2"/>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6" presetClass="entr" presetSubtype="16"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circle(in)">
                                      <p:cBhvr>
                                        <p:cTn id="64" dur="2000"/>
                                        <p:tgtEl>
                                          <p:spTgt spid="2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21">
                                            <p:bg/>
                                          </p:spTgt>
                                        </p:tgtEl>
                                        <p:attrNameLst>
                                          <p:attrName>style.visibility</p:attrName>
                                        </p:attrNameLst>
                                      </p:cBhvr>
                                      <p:to>
                                        <p:strVal val="visible"/>
                                      </p:to>
                                    </p:set>
                                    <p:animEffect transition="in" filter="barn(inVertical)">
                                      <p:cBhvr>
                                        <p:cTn id="69" dur="500"/>
                                        <p:tgtEl>
                                          <p:spTgt spid="21">
                                            <p:bg/>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21">
                                            <p:txEl>
                                              <p:pRg st="0" end="0"/>
                                            </p:txEl>
                                          </p:spTgt>
                                        </p:tgtEl>
                                        <p:attrNameLst>
                                          <p:attrName>style.visibility</p:attrName>
                                        </p:attrNameLst>
                                      </p:cBhvr>
                                      <p:to>
                                        <p:strVal val="visible"/>
                                      </p:to>
                                    </p:set>
                                    <p:animEffect transition="in" filter="barn(inVertical)">
                                      <p:cBhvr>
                                        <p:cTn id="74" dur="500"/>
                                        <p:tgtEl>
                                          <p:spTgt spid="21">
                                            <p:txEl>
                                              <p:pRg st="0" end="0"/>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21">
                                            <p:txEl>
                                              <p:pRg st="1" end="1"/>
                                            </p:txEl>
                                          </p:spTgt>
                                        </p:tgtEl>
                                        <p:attrNameLst>
                                          <p:attrName>style.visibility</p:attrName>
                                        </p:attrNameLst>
                                      </p:cBhvr>
                                      <p:to>
                                        <p:strVal val="visible"/>
                                      </p:to>
                                    </p:set>
                                    <p:animEffect transition="in" filter="barn(inVertical)">
                                      <p:cBhvr>
                                        <p:cTn id="79" dur="500"/>
                                        <p:tgtEl>
                                          <p:spTgt spid="21">
                                            <p:txEl>
                                              <p:pRg st="1" end="1"/>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21">
                                            <p:txEl>
                                              <p:pRg st="2" end="2"/>
                                            </p:txEl>
                                          </p:spTgt>
                                        </p:tgtEl>
                                        <p:attrNameLst>
                                          <p:attrName>style.visibility</p:attrName>
                                        </p:attrNameLst>
                                      </p:cBhvr>
                                      <p:to>
                                        <p:strVal val="visible"/>
                                      </p:to>
                                    </p:set>
                                    <p:animEffect transition="in" filter="barn(inVertical)">
                                      <p:cBhvr>
                                        <p:cTn id="84"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build="p" animBg="1"/>
      <p:bldP spid="17" grpId="0" animBg="1"/>
      <p:bldP spid="18" grpId="0" animBg="1"/>
      <p:bldP spid="19" grpId="0" animBg="1"/>
      <p:bldP spid="20" grpId="0" animBg="1"/>
      <p:bldP spid="21"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F3FA1A2-BBE8-F530-1A52-76D0F2513040}"/>
              </a:ext>
            </a:extLst>
          </p:cNvPr>
          <p:cNvGrpSpPr/>
          <p:nvPr/>
        </p:nvGrpSpPr>
        <p:grpSpPr>
          <a:xfrm>
            <a:off x="62948" y="76595"/>
            <a:ext cx="5449956" cy="623894"/>
            <a:chOff x="212477" y="406442"/>
            <a:chExt cx="5840730" cy="797040"/>
          </a:xfrm>
          <a:solidFill>
            <a:schemeClr val="accent3">
              <a:lumMod val="60000"/>
              <a:lumOff val="40000"/>
            </a:schemeClr>
          </a:solidFill>
        </p:grpSpPr>
        <p:sp>
          <p:nvSpPr>
            <p:cNvPr id="11" name="Rounded Rectangle 10">
              <a:extLst>
                <a:ext uri="{FF2B5EF4-FFF2-40B4-BE49-F238E27FC236}">
                  <a16:creationId xmlns:a16="http://schemas.microsoft.com/office/drawing/2014/main" id="{13DE15ED-6F06-F731-E5C9-10EDFB5165A6}"/>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ounded Rectangle 4">
              <a:extLst>
                <a:ext uri="{FF2B5EF4-FFF2-40B4-BE49-F238E27FC236}">
                  <a16:creationId xmlns:a16="http://schemas.microsoft.com/office/drawing/2014/main" id="{8F07757C-DE3B-34D2-D8F5-1669942BF041}"/>
                </a:ext>
              </a:extLst>
            </p:cNvPr>
            <p:cNvSpPr/>
            <p:nvPr/>
          </p:nvSpPr>
          <p:spPr>
            <a:xfrm>
              <a:off x="251386" y="44535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en-GB" sz="3000" b="1" i="1">
                  <a:solidFill>
                    <a:srgbClr val="000066"/>
                  </a:solidFill>
                  <a:latin typeface="Times New Roman" pitchFamily="18" charset="0"/>
                  <a:cs typeface="Times New Roman" pitchFamily="18" charset="0"/>
                </a:rPr>
                <a:t>2.2. </a:t>
              </a:r>
              <a:r>
                <a:rPr lang="en-US" sz="3000" b="1" i="1">
                  <a:solidFill>
                    <a:srgbClr val="000066"/>
                  </a:solidFill>
                  <a:latin typeface="Times New Roman" pitchFamily="18" charset="0"/>
                  <a:cs typeface="Times New Roman" pitchFamily="18" charset="0"/>
                </a:rPr>
                <a:t>Kết cấu của ý thức xã hội</a:t>
              </a:r>
            </a:p>
          </p:txBody>
        </p:sp>
      </p:grpSp>
      <p:sp>
        <p:nvSpPr>
          <p:cNvPr id="13" name="Title 1">
            <a:extLst>
              <a:ext uri="{FF2B5EF4-FFF2-40B4-BE49-F238E27FC236}">
                <a16:creationId xmlns:a16="http://schemas.microsoft.com/office/drawing/2014/main" id="{3CE18FEC-2770-A362-8F84-692E8CA678D1}"/>
              </a:ext>
            </a:extLst>
          </p:cNvPr>
          <p:cNvSpPr>
            <a:spLocks noGrp="1"/>
          </p:cNvSpPr>
          <p:nvPr>
            <p:ph type="title"/>
          </p:nvPr>
        </p:nvSpPr>
        <p:spPr>
          <a:xfrm>
            <a:off x="99254" y="853078"/>
            <a:ext cx="5041900" cy="723900"/>
          </a:xfrm>
          <a:solidFill>
            <a:schemeClr val="accent3">
              <a:lumMod val="40000"/>
              <a:lumOff val="60000"/>
            </a:schemeClr>
          </a:solidFill>
          <a:ln w="19050">
            <a:solidFill>
              <a:schemeClr val="accent1"/>
            </a:solidFill>
          </a:ln>
        </p:spPr>
        <p:txBody>
          <a:bodyPr/>
          <a:lstStyle/>
          <a:p>
            <a:pPr>
              <a:defRPr/>
            </a:pPr>
            <a:r>
              <a:rPr lang="en-US" sz="3000" b="1" i="1">
                <a:solidFill>
                  <a:srgbClr val="FF0000"/>
                </a:solidFill>
                <a:latin typeface="Times New Roman" pitchFamily="18" charset="0"/>
                <a:cs typeface="Times New Roman" pitchFamily="18" charset="0"/>
              </a:rPr>
              <a:t>+ Xét về lĩnh vực phản ánh</a:t>
            </a:r>
            <a:endParaRPr lang="en-US" sz="3000" b="1" i="1" dirty="0">
              <a:solidFill>
                <a:srgbClr val="FF0000"/>
              </a:solidFill>
              <a:latin typeface="Times New Roman" pitchFamily="18" charset="0"/>
              <a:cs typeface="Times New Roman" pitchFamily="18" charset="0"/>
            </a:endParaRPr>
          </a:p>
        </p:txBody>
      </p:sp>
      <p:sp>
        <p:nvSpPr>
          <p:cNvPr id="24" name="6-Point Star 23">
            <a:extLst>
              <a:ext uri="{FF2B5EF4-FFF2-40B4-BE49-F238E27FC236}">
                <a16:creationId xmlns:a16="http://schemas.microsoft.com/office/drawing/2014/main" id="{29DA14B8-DDB4-A88E-B113-98DB232F54E0}"/>
              </a:ext>
            </a:extLst>
          </p:cNvPr>
          <p:cNvSpPr/>
          <p:nvPr/>
        </p:nvSpPr>
        <p:spPr>
          <a:xfrm>
            <a:off x="4522789" y="2590800"/>
            <a:ext cx="3214687" cy="3200400"/>
          </a:xfrm>
          <a:prstGeom prst="star6">
            <a:avLst/>
          </a:prstGeom>
          <a:solidFill>
            <a:schemeClr val="accent3">
              <a:lumMod val="75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dirty="0">
                <a:solidFill>
                  <a:srgbClr val="000066"/>
                </a:solidFill>
                <a:latin typeface="UTM Alexander" panose="02040603050506020204" pitchFamily="18" charset="0"/>
              </a:rPr>
              <a:t>Sự tác động qua lại của các hình thái YTXH</a:t>
            </a:r>
          </a:p>
        </p:txBody>
      </p:sp>
      <p:sp>
        <p:nvSpPr>
          <p:cNvPr id="25" name="Hexagon 24">
            <a:extLst>
              <a:ext uri="{FF2B5EF4-FFF2-40B4-BE49-F238E27FC236}">
                <a16:creationId xmlns:a16="http://schemas.microsoft.com/office/drawing/2014/main" id="{E98F494A-0FB8-C99A-421C-783102F0DA1A}"/>
              </a:ext>
            </a:extLst>
          </p:cNvPr>
          <p:cNvSpPr/>
          <p:nvPr/>
        </p:nvSpPr>
        <p:spPr>
          <a:xfrm>
            <a:off x="1600200" y="2514600"/>
            <a:ext cx="30480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anose="020B0604020202020204" pitchFamily="34" charset="0"/>
              <a:cs typeface="Arial" panose="020B0604020202020204" pitchFamily="34" charset="0"/>
            </a:endParaRPr>
          </a:p>
        </p:txBody>
      </p:sp>
      <p:sp>
        <p:nvSpPr>
          <p:cNvPr id="26" name="TextBox 10">
            <a:extLst>
              <a:ext uri="{FF2B5EF4-FFF2-40B4-BE49-F238E27FC236}">
                <a16:creationId xmlns:a16="http://schemas.microsoft.com/office/drawing/2014/main" id="{35767893-BF27-0828-5EF6-5F51AF39F2FE}"/>
              </a:ext>
            </a:extLst>
          </p:cNvPr>
          <p:cNvSpPr txBox="1">
            <a:spLocks noChangeArrowheads="1"/>
          </p:cNvSpPr>
          <p:nvPr/>
        </p:nvSpPr>
        <p:spPr bwMode="auto">
          <a:xfrm>
            <a:off x="1752600" y="2667001"/>
            <a:ext cx="2586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000000"/>
                </a:solidFill>
                <a:latin typeface="Arial" panose="020B0604020202020204" pitchFamily="34" charset="0"/>
              </a:rPr>
              <a:t>Ý thức chính trị</a:t>
            </a:r>
          </a:p>
        </p:txBody>
      </p:sp>
      <p:sp>
        <p:nvSpPr>
          <p:cNvPr id="27" name="Hexagon 26">
            <a:extLst>
              <a:ext uri="{FF2B5EF4-FFF2-40B4-BE49-F238E27FC236}">
                <a16:creationId xmlns:a16="http://schemas.microsoft.com/office/drawing/2014/main" id="{BE2A3104-0C8E-E570-4416-044F2C233A68}"/>
              </a:ext>
            </a:extLst>
          </p:cNvPr>
          <p:cNvSpPr/>
          <p:nvPr/>
        </p:nvSpPr>
        <p:spPr>
          <a:xfrm>
            <a:off x="1600200" y="3505200"/>
            <a:ext cx="30480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anose="020B0604020202020204" pitchFamily="34" charset="0"/>
              <a:cs typeface="Arial" panose="020B0604020202020204" pitchFamily="34" charset="0"/>
            </a:endParaRPr>
          </a:p>
        </p:txBody>
      </p:sp>
      <p:sp>
        <p:nvSpPr>
          <p:cNvPr id="28" name="TextBox 7">
            <a:extLst>
              <a:ext uri="{FF2B5EF4-FFF2-40B4-BE49-F238E27FC236}">
                <a16:creationId xmlns:a16="http://schemas.microsoft.com/office/drawing/2014/main" id="{BF397B54-18E8-A18E-4F22-C9E8BA370705}"/>
              </a:ext>
            </a:extLst>
          </p:cNvPr>
          <p:cNvSpPr txBox="1">
            <a:spLocks noChangeArrowheads="1"/>
          </p:cNvSpPr>
          <p:nvPr/>
        </p:nvSpPr>
        <p:spPr bwMode="auto">
          <a:xfrm>
            <a:off x="1828800" y="3505201"/>
            <a:ext cx="26939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i="1">
                <a:solidFill>
                  <a:srgbClr val="000000"/>
                </a:solidFill>
                <a:latin typeface="Arial" panose="020B0604020202020204" pitchFamily="34" charset="0"/>
              </a:rPr>
              <a:t>Ý thức </a:t>
            </a:r>
          </a:p>
          <a:p>
            <a:pPr algn="ctr" eaLnBrk="1" hangingPunct="1">
              <a:spcBef>
                <a:spcPct val="0"/>
              </a:spcBef>
              <a:buFontTx/>
              <a:buNone/>
            </a:pPr>
            <a:r>
              <a:rPr lang="en-US" altLang="en-US" sz="2400" b="1" i="1">
                <a:solidFill>
                  <a:srgbClr val="000000"/>
                </a:solidFill>
                <a:latin typeface="Arial" panose="020B0604020202020204" pitchFamily="34" charset="0"/>
              </a:rPr>
              <a:t>pháp quyền</a:t>
            </a:r>
            <a:endParaRPr lang="en-US" altLang="en-US" sz="2400" b="1">
              <a:solidFill>
                <a:srgbClr val="000000"/>
              </a:solidFill>
              <a:latin typeface="Arial" panose="020B0604020202020204" pitchFamily="34" charset="0"/>
            </a:endParaRPr>
          </a:p>
        </p:txBody>
      </p:sp>
      <p:sp>
        <p:nvSpPr>
          <p:cNvPr id="29" name="Hexagon 28">
            <a:extLst>
              <a:ext uri="{FF2B5EF4-FFF2-40B4-BE49-F238E27FC236}">
                <a16:creationId xmlns:a16="http://schemas.microsoft.com/office/drawing/2014/main" id="{22875A9E-943E-427F-6573-70FBA6A9664C}"/>
              </a:ext>
            </a:extLst>
          </p:cNvPr>
          <p:cNvSpPr/>
          <p:nvPr/>
        </p:nvSpPr>
        <p:spPr>
          <a:xfrm>
            <a:off x="1600200" y="4495800"/>
            <a:ext cx="30480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anose="020B0604020202020204" pitchFamily="34" charset="0"/>
              <a:cs typeface="Arial" panose="020B0604020202020204" pitchFamily="34" charset="0"/>
            </a:endParaRPr>
          </a:p>
        </p:txBody>
      </p:sp>
      <p:sp>
        <p:nvSpPr>
          <p:cNvPr id="30" name="TextBox 11">
            <a:extLst>
              <a:ext uri="{FF2B5EF4-FFF2-40B4-BE49-F238E27FC236}">
                <a16:creationId xmlns:a16="http://schemas.microsoft.com/office/drawing/2014/main" id="{0FF56E99-CD98-8C0C-2D43-C2837DEABD40}"/>
              </a:ext>
            </a:extLst>
          </p:cNvPr>
          <p:cNvSpPr txBox="1">
            <a:spLocks noChangeArrowheads="1"/>
          </p:cNvSpPr>
          <p:nvPr/>
        </p:nvSpPr>
        <p:spPr bwMode="auto">
          <a:xfrm>
            <a:off x="1752600" y="4648201"/>
            <a:ext cx="2586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i="1">
                <a:solidFill>
                  <a:srgbClr val="000000"/>
                </a:solidFill>
                <a:latin typeface="Arial" panose="020B0604020202020204" pitchFamily="34" charset="0"/>
              </a:rPr>
              <a:t>Ý thức đạo đức</a:t>
            </a:r>
            <a:endParaRPr lang="en-US" altLang="en-US" sz="2400" b="1">
              <a:solidFill>
                <a:srgbClr val="000000"/>
              </a:solidFill>
              <a:latin typeface="Arial" panose="020B0604020202020204" pitchFamily="34" charset="0"/>
            </a:endParaRPr>
          </a:p>
        </p:txBody>
      </p:sp>
      <p:sp>
        <p:nvSpPr>
          <p:cNvPr id="31" name="Hexagon 30">
            <a:extLst>
              <a:ext uri="{FF2B5EF4-FFF2-40B4-BE49-F238E27FC236}">
                <a16:creationId xmlns:a16="http://schemas.microsoft.com/office/drawing/2014/main" id="{1FADA322-F1D2-E0F3-5F47-9F9FDC6EA30D}"/>
              </a:ext>
            </a:extLst>
          </p:cNvPr>
          <p:cNvSpPr/>
          <p:nvPr/>
        </p:nvSpPr>
        <p:spPr>
          <a:xfrm>
            <a:off x="1600200" y="5562600"/>
            <a:ext cx="30480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anose="020B0604020202020204" pitchFamily="34" charset="0"/>
              <a:cs typeface="Arial" panose="020B0604020202020204" pitchFamily="34" charset="0"/>
            </a:endParaRPr>
          </a:p>
        </p:txBody>
      </p:sp>
      <p:sp>
        <p:nvSpPr>
          <p:cNvPr id="32" name="TextBox 13">
            <a:extLst>
              <a:ext uri="{FF2B5EF4-FFF2-40B4-BE49-F238E27FC236}">
                <a16:creationId xmlns:a16="http://schemas.microsoft.com/office/drawing/2014/main" id="{5D532A18-D3A5-3CC1-31EA-79847BABD1ED}"/>
              </a:ext>
            </a:extLst>
          </p:cNvPr>
          <p:cNvSpPr txBox="1">
            <a:spLocks noChangeArrowheads="1"/>
          </p:cNvSpPr>
          <p:nvPr/>
        </p:nvSpPr>
        <p:spPr bwMode="auto">
          <a:xfrm>
            <a:off x="1752600" y="5715001"/>
            <a:ext cx="2586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i="1">
                <a:solidFill>
                  <a:srgbClr val="000000"/>
                </a:solidFill>
                <a:latin typeface="Arial" panose="020B0604020202020204" pitchFamily="34" charset="0"/>
              </a:rPr>
              <a:t>Ý thức</a:t>
            </a:r>
            <a:r>
              <a:rPr lang="en-US" altLang="en-US" sz="2400" b="1">
                <a:solidFill>
                  <a:srgbClr val="000000"/>
                </a:solidFill>
                <a:latin typeface="Arial" panose="020B0604020202020204" pitchFamily="34" charset="0"/>
              </a:rPr>
              <a:t> </a:t>
            </a:r>
            <a:r>
              <a:rPr lang="en-US" altLang="en-US" sz="2400" b="1" i="1">
                <a:solidFill>
                  <a:srgbClr val="000000"/>
                </a:solidFill>
                <a:latin typeface="Arial" panose="020B0604020202020204" pitchFamily="34" charset="0"/>
              </a:rPr>
              <a:t>thẩm mỹ</a:t>
            </a:r>
            <a:endParaRPr lang="en-US" altLang="en-US" sz="2400" b="1">
              <a:solidFill>
                <a:srgbClr val="000000"/>
              </a:solidFill>
              <a:latin typeface="Arial" panose="020B0604020202020204" pitchFamily="34" charset="0"/>
            </a:endParaRPr>
          </a:p>
        </p:txBody>
      </p:sp>
      <p:sp>
        <p:nvSpPr>
          <p:cNvPr id="33" name="Hexagon 32">
            <a:extLst>
              <a:ext uri="{FF2B5EF4-FFF2-40B4-BE49-F238E27FC236}">
                <a16:creationId xmlns:a16="http://schemas.microsoft.com/office/drawing/2014/main" id="{3909735D-CB19-50DC-B42F-342ADC0D01D1}"/>
              </a:ext>
            </a:extLst>
          </p:cNvPr>
          <p:cNvSpPr/>
          <p:nvPr/>
        </p:nvSpPr>
        <p:spPr>
          <a:xfrm>
            <a:off x="7543800" y="3810000"/>
            <a:ext cx="30480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anose="020B0604020202020204" pitchFamily="34" charset="0"/>
              <a:cs typeface="Arial" panose="020B0604020202020204" pitchFamily="34" charset="0"/>
            </a:endParaRPr>
          </a:p>
        </p:txBody>
      </p:sp>
      <p:sp>
        <p:nvSpPr>
          <p:cNvPr id="34" name="TextBox 15">
            <a:extLst>
              <a:ext uri="{FF2B5EF4-FFF2-40B4-BE49-F238E27FC236}">
                <a16:creationId xmlns:a16="http://schemas.microsoft.com/office/drawing/2014/main" id="{1D732CDC-C059-5552-50BB-0F5CE3A402BB}"/>
              </a:ext>
            </a:extLst>
          </p:cNvPr>
          <p:cNvSpPr txBox="1">
            <a:spLocks noChangeArrowheads="1"/>
          </p:cNvSpPr>
          <p:nvPr/>
        </p:nvSpPr>
        <p:spPr bwMode="auto">
          <a:xfrm>
            <a:off x="7737475" y="3957638"/>
            <a:ext cx="2586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i="1">
                <a:solidFill>
                  <a:srgbClr val="000000"/>
                </a:solidFill>
                <a:latin typeface="Arial" panose="020B0604020202020204" pitchFamily="34" charset="0"/>
              </a:rPr>
              <a:t>Ý thức tôn giáo</a:t>
            </a:r>
            <a:endParaRPr lang="en-US" altLang="en-US" sz="2400" b="1">
              <a:solidFill>
                <a:srgbClr val="000000"/>
              </a:solidFill>
              <a:latin typeface="Arial" panose="020B0604020202020204" pitchFamily="34" charset="0"/>
            </a:endParaRPr>
          </a:p>
        </p:txBody>
      </p:sp>
      <p:sp>
        <p:nvSpPr>
          <p:cNvPr id="37" name="Hexagon 36">
            <a:extLst>
              <a:ext uri="{FF2B5EF4-FFF2-40B4-BE49-F238E27FC236}">
                <a16:creationId xmlns:a16="http://schemas.microsoft.com/office/drawing/2014/main" id="{6D099BD9-3BD0-50C7-70C5-01DCCE803E4F}"/>
              </a:ext>
            </a:extLst>
          </p:cNvPr>
          <p:cNvSpPr/>
          <p:nvPr/>
        </p:nvSpPr>
        <p:spPr>
          <a:xfrm>
            <a:off x="7543800" y="2514600"/>
            <a:ext cx="30480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anose="020B0604020202020204" pitchFamily="34" charset="0"/>
              <a:cs typeface="Arial" panose="020B0604020202020204" pitchFamily="34" charset="0"/>
            </a:endParaRPr>
          </a:p>
        </p:txBody>
      </p:sp>
      <p:sp>
        <p:nvSpPr>
          <p:cNvPr id="38" name="TextBox 15">
            <a:extLst>
              <a:ext uri="{FF2B5EF4-FFF2-40B4-BE49-F238E27FC236}">
                <a16:creationId xmlns:a16="http://schemas.microsoft.com/office/drawing/2014/main" id="{07B6A94A-C544-B298-4924-26C3ADAA4BFB}"/>
              </a:ext>
            </a:extLst>
          </p:cNvPr>
          <p:cNvSpPr txBox="1">
            <a:spLocks noChangeArrowheads="1"/>
          </p:cNvSpPr>
          <p:nvPr/>
        </p:nvSpPr>
        <p:spPr bwMode="auto">
          <a:xfrm>
            <a:off x="7737475" y="2667001"/>
            <a:ext cx="2586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i="1">
                <a:solidFill>
                  <a:srgbClr val="000000"/>
                </a:solidFill>
                <a:latin typeface="Arial" panose="020B0604020202020204" pitchFamily="34" charset="0"/>
              </a:rPr>
              <a:t>Ý thức khoa học</a:t>
            </a:r>
            <a:endParaRPr lang="en-US" altLang="en-US" sz="2400" b="1">
              <a:solidFill>
                <a:srgbClr val="000000"/>
              </a:solidFill>
              <a:latin typeface="Arial" panose="020B0604020202020204" pitchFamily="34" charset="0"/>
            </a:endParaRPr>
          </a:p>
        </p:txBody>
      </p:sp>
      <p:sp>
        <p:nvSpPr>
          <p:cNvPr id="39" name="Hexagon 38">
            <a:extLst>
              <a:ext uri="{FF2B5EF4-FFF2-40B4-BE49-F238E27FC236}">
                <a16:creationId xmlns:a16="http://schemas.microsoft.com/office/drawing/2014/main" id="{A4926AAF-AC2D-EA4B-899E-24664EAEFA4E}"/>
              </a:ext>
            </a:extLst>
          </p:cNvPr>
          <p:cNvSpPr/>
          <p:nvPr/>
        </p:nvSpPr>
        <p:spPr>
          <a:xfrm>
            <a:off x="7620000" y="5105400"/>
            <a:ext cx="30480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b="1">
              <a:solidFill>
                <a:prstClr val="black"/>
              </a:solidFill>
              <a:latin typeface="Arial" panose="020B0604020202020204" pitchFamily="34" charset="0"/>
              <a:cs typeface="Arial" panose="020B0604020202020204" pitchFamily="34" charset="0"/>
            </a:endParaRPr>
          </a:p>
        </p:txBody>
      </p:sp>
      <p:sp>
        <p:nvSpPr>
          <p:cNvPr id="40" name="TextBox 13">
            <a:extLst>
              <a:ext uri="{FF2B5EF4-FFF2-40B4-BE49-F238E27FC236}">
                <a16:creationId xmlns:a16="http://schemas.microsoft.com/office/drawing/2014/main" id="{E096E9FD-846B-D236-4CE5-E5FF15C0C91E}"/>
              </a:ext>
            </a:extLst>
          </p:cNvPr>
          <p:cNvSpPr txBox="1">
            <a:spLocks noChangeArrowheads="1"/>
          </p:cNvSpPr>
          <p:nvPr/>
        </p:nvSpPr>
        <p:spPr bwMode="auto">
          <a:xfrm>
            <a:off x="7737475" y="5257801"/>
            <a:ext cx="2586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i="1">
                <a:solidFill>
                  <a:srgbClr val="000000"/>
                </a:solidFill>
                <a:latin typeface="Arial" panose="020B0604020202020204" pitchFamily="34" charset="0"/>
              </a:rPr>
              <a:t>Ý thức</a:t>
            </a:r>
            <a:r>
              <a:rPr lang="en-US" altLang="en-US" sz="2400" b="1">
                <a:solidFill>
                  <a:srgbClr val="000000"/>
                </a:solidFill>
                <a:latin typeface="Arial" panose="020B0604020202020204" pitchFamily="34" charset="0"/>
              </a:rPr>
              <a:t> </a:t>
            </a:r>
            <a:r>
              <a:rPr lang="en-US" altLang="en-US" sz="2400" b="1" i="1">
                <a:solidFill>
                  <a:srgbClr val="000000"/>
                </a:solidFill>
                <a:latin typeface="Arial" panose="020B0604020202020204" pitchFamily="34" charset="0"/>
              </a:rPr>
              <a:t>triết học</a:t>
            </a:r>
            <a:endParaRPr lang="en-US" altLang="en-US" sz="2400" b="1">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arn(inVertical)">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arn(inVertical)">
                                      <p:cBhvr>
                                        <p:cTn id="20" dur="500"/>
                                        <p:tgtEl>
                                          <p:spTgt spid="28"/>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arn(inVertical)">
                                      <p:cBhvr>
                                        <p:cTn id="23" dur="500"/>
                                        <p:tgtEl>
                                          <p:spTgt spid="2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arn(inVertical)">
                                      <p:cBhvr>
                                        <p:cTn id="28" dur="500"/>
                                        <p:tgtEl>
                                          <p:spTgt spid="29"/>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inVertical)">
                                      <p:cBhvr>
                                        <p:cTn id="31" dur="500"/>
                                        <p:tgtEl>
                                          <p:spTgt spid="3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barn(inVertical)">
                                      <p:cBhvr>
                                        <p:cTn id="36" dur="500"/>
                                        <p:tgtEl>
                                          <p:spTgt spid="32"/>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barn(inVertical)">
                                      <p:cBhvr>
                                        <p:cTn id="39" dur="500"/>
                                        <p:tgtEl>
                                          <p:spTgt spid="3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barn(inVertical)">
                                      <p:cBhvr>
                                        <p:cTn id="44" dur="500"/>
                                        <p:tgtEl>
                                          <p:spTgt spid="38"/>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barn(inVertical)">
                                      <p:cBhvr>
                                        <p:cTn id="47" dur="500"/>
                                        <p:tgtEl>
                                          <p:spTgt spid="3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barn(inVertical)">
                                      <p:cBhvr>
                                        <p:cTn id="52" dur="500"/>
                                        <p:tgtEl>
                                          <p:spTgt spid="34"/>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barn(inVertical)">
                                      <p:cBhvr>
                                        <p:cTn id="55" dur="500"/>
                                        <p:tgtEl>
                                          <p:spTgt spid="3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barn(inVertical)">
                                      <p:cBhvr>
                                        <p:cTn id="60" dur="500"/>
                                        <p:tgtEl>
                                          <p:spTgt spid="40"/>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barn(inVertical)">
                                      <p:cBhvr>
                                        <p:cTn id="63" dur="500"/>
                                        <p:tgtEl>
                                          <p:spTgt spid="3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6" presetClass="entr" presetSubtype="16"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circle(in)">
                                      <p:cBhvr>
                                        <p:cTn id="68"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4" grpId="0" animBg="1"/>
      <p:bldP spid="25" grpId="0" animBg="1"/>
      <p:bldP spid="26" grpId="0"/>
      <p:bldP spid="27" grpId="0" animBg="1"/>
      <p:bldP spid="28" grpId="0"/>
      <p:bldP spid="29" grpId="0" animBg="1"/>
      <p:bldP spid="30" grpId="0"/>
      <p:bldP spid="31" grpId="0" animBg="1"/>
      <p:bldP spid="32" grpId="0"/>
      <p:bldP spid="33" grpId="0" animBg="1"/>
      <p:bldP spid="34" grpId="0"/>
      <p:bldP spid="37" grpId="0" animBg="1"/>
      <p:bldP spid="38" grpId="0"/>
      <p:bldP spid="39" grpId="0" animBg="1"/>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4">
            <a:extLst>
              <a:ext uri="{FF2B5EF4-FFF2-40B4-BE49-F238E27FC236}">
                <a16:creationId xmlns:a16="http://schemas.microsoft.com/office/drawing/2014/main" id="{C262A614-E5EB-F96B-559C-F193E6B7B74D}"/>
              </a:ext>
            </a:extLst>
          </p:cNvPr>
          <p:cNvSpPr/>
          <p:nvPr/>
        </p:nvSpPr>
        <p:spPr>
          <a:xfrm>
            <a:off x="109914" y="123609"/>
            <a:ext cx="6966541" cy="659029"/>
          </a:xfrm>
          <a:prstGeom prst="rect">
            <a:avLst/>
          </a:prstGeom>
          <a:solidFill>
            <a:schemeClr val="accent3">
              <a:lumMod val="60000"/>
              <a:lumOff val="40000"/>
            </a:schemeClr>
          </a:solid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endParaRPr lang="en-GB" sz="3200" b="1" i="1" dirty="0">
              <a:solidFill>
                <a:srgbClr val="000066"/>
              </a:solidFill>
              <a:latin typeface="Times New Roman" pitchFamily="18" charset="0"/>
              <a:cs typeface="Times New Roman" pitchFamily="18" charset="0"/>
            </a:endParaRPr>
          </a:p>
          <a:p>
            <a:pPr eaLnBrk="1" hangingPunct="1">
              <a:defRPr/>
            </a:pPr>
            <a:r>
              <a:rPr lang="en-GB" sz="3200" b="1" i="1" dirty="0">
                <a:solidFill>
                  <a:srgbClr val="000066"/>
                </a:solidFill>
                <a:latin typeface="Times New Roman" pitchFamily="18" charset="0"/>
                <a:cs typeface="Times New Roman" pitchFamily="18" charset="0"/>
              </a:rPr>
              <a:t>2.3. </a:t>
            </a:r>
            <a:r>
              <a:rPr lang="en-US" sz="3200" b="1" i="1" dirty="0" err="1">
                <a:solidFill>
                  <a:srgbClr val="000066"/>
                </a:solidFill>
                <a:latin typeface="Times New Roman" pitchFamily="18" charset="0"/>
                <a:cs typeface="Times New Roman" pitchFamily="18" charset="0"/>
              </a:rPr>
              <a:t>Tính</a:t>
            </a:r>
            <a:r>
              <a:rPr lang="en-US" sz="3200" b="1" i="1" dirty="0">
                <a:solidFill>
                  <a:srgbClr val="000066"/>
                </a:solidFill>
                <a:latin typeface="Times New Roman" pitchFamily="18" charset="0"/>
                <a:cs typeface="Times New Roman" pitchFamily="18" charset="0"/>
              </a:rPr>
              <a:t> </a:t>
            </a:r>
            <a:r>
              <a:rPr lang="en-US" sz="3200" b="1" i="1" dirty="0" err="1">
                <a:solidFill>
                  <a:srgbClr val="000066"/>
                </a:solidFill>
                <a:latin typeface="Times New Roman" pitchFamily="18" charset="0"/>
                <a:cs typeface="Times New Roman" pitchFamily="18" charset="0"/>
              </a:rPr>
              <a:t>giai</a:t>
            </a:r>
            <a:r>
              <a:rPr lang="en-US" sz="3200" b="1" i="1" dirty="0">
                <a:solidFill>
                  <a:srgbClr val="000066"/>
                </a:solidFill>
                <a:latin typeface="Times New Roman" pitchFamily="18" charset="0"/>
                <a:cs typeface="Times New Roman" pitchFamily="18" charset="0"/>
              </a:rPr>
              <a:t> </a:t>
            </a:r>
            <a:r>
              <a:rPr lang="en-US" sz="3200" b="1" i="1" dirty="0" err="1">
                <a:solidFill>
                  <a:srgbClr val="000066"/>
                </a:solidFill>
                <a:latin typeface="Times New Roman" pitchFamily="18" charset="0"/>
                <a:cs typeface="Times New Roman" pitchFamily="18" charset="0"/>
              </a:rPr>
              <a:t>cấp</a:t>
            </a:r>
            <a:r>
              <a:rPr lang="en-US" sz="3200" b="1" i="1" dirty="0">
                <a:solidFill>
                  <a:srgbClr val="000066"/>
                </a:solidFill>
                <a:latin typeface="Times New Roman" pitchFamily="18" charset="0"/>
                <a:cs typeface="Times New Roman" pitchFamily="18" charset="0"/>
              </a:rPr>
              <a:t> </a:t>
            </a:r>
            <a:r>
              <a:rPr lang="en-US" sz="3200" b="1" i="1" dirty="0" err="1">
                <a:solidFill>
                  <a:srgbClr val="000066"/>
                </a:solidFill>
                <a:latin typeface="Times New Roman" pitchFamily="18" charset="0"/>
                <a:cs typeface="Times New Roman" pitchFamily="18" charset="0"/>
              </a:rPr>
              <a:t>của</a:t>
            </a:r>
            <a:r>
              <a:rPr lang="en-US" sz="3200" b="1" i="1" dirty="0">
                <a:solidFill>
                  <a:srgbClr val="000066"/>
                </a:solidFill>
                <a:latin typeface="Times New Roman" pitchFamily="18" charset="0"/>
                <a:cs typeface="Times New Roman" pitchFamily="18" charset="0"/>
              </a:rPr>
              <a:t> ý </a:t>
            </a:r>
            <a:r>
              <a:rPr lang="en-US" sz="3200" b="1" i="1" dirty="0" err="1">
                <a:solidFill>
                  <a:srgbClr val="000066"/>
                </a:solidFill>
                <a:latin typeface="Times New Roman" pitchFamily="18" charset="0"/>
                <a:cs typeface="Times New Roman" pitchFamily="18" charset="0"/>
              </a:rPr>
              <a:t>thức</a:t>
            </a:r>
            <a:r>
              <a:rPr lang="en-US" sz="3200" b="1" i="1" dirty="0">
                <a:solidFill>
                  <a:srgbClr val="000066"/>
                </a:solidFill>
                <a:latin typeface="Times New Roman" pitchFamily="18" charset="0"/>
                <a:cs typeface="Times New Roman" pitchFamily="18" charset="0"/>
              </a:rPr>
              <a:t> </a:t>
            </a:r>
            <a:r>
              <a:rPr lang="en-US" sz="3200" b="1" i="1" dirty="0" err="1">
                <a:solidFill>
                  <a:srgbClr val="000066"/>
                </a:solidFill>
                <a:latin typeface="Times New Roman" pitchFamily="18" charset="0"/>
                <a:cs typeface="Times New Roman" pitchFamily="18" charset="0"/>
              </a:rPr>
              <a:t>xã</a:t>
            </a:r>
            <a:r>
              <a:rPr lang="en-US" sz="3200" b="1" i="1" dirty="0">
                <a:solidFill>
                  <a:srgbClr val="000066"/>
                </a:solidFill>
                <a:latin typeface="Times New Roman" pitchFamily="18" charset="0"/>
                <a:cs typeface="Times New Roman" pitchFamily="18" charset="0"/>
              </a:rPr>
              <a:t> </a:t>
            </a:r>
            <a:r>
              <a:rPr lang="en-US" sz="3200" b="1" i="1" dirty="0" err="1">
                <a:solidFill>
                  <a:srgbClr val="000066"/>
                </a:solidFill>
                <a:latin typeface="Times New Roman" pitchFamily="18" charset="0"/>
                <a:cs typeface="Times New Roman" pitchFamily="18" charset="0"/>
              </a:rPr>
              <a:t>hội</a:t>
            </a:r>
            <a:endParaRPr lang="en-US" sz="3200" b="1" i="1" dirty="0">
              <a:solidFill>
                <a:srgbClr val="000066"/>
              </a:solidFill>
              <a:latin typeface="Times New Roman" pitchFamily="18" charset="0"/>
              <a:cs typeface="Times New Roman" pitchFamily="18" charset="0"/>
            </a:endParaRPr>
          </a:p>
          <a:p>
            <a:pPr eaLnBrk="1" hangingPunct="1">
              <a:defRPr/>
            </a:pPr>
            <a:endParaRPr lang="en-US" sz="3200" b="1" i="1" dirty="0">
              <a:solidFill>
                <a:srgbClr val="000066"/>
              </a:solidFill>
              <a:latin typeface="Times New Roman" pitchFamily="18" charset="0"/>
              <a:cs typeface="Times New Roman" pitchFamily="18" charset="0"/>
            </a:endParaRPr>
          </a:p>
        </p:txBody>
      </p:sp>
      <p:sp>
        <p:nvSpPr>
          <p:cNvPr id="8" name="AutoShape 18">
            <a:extLst>
              <a:ext uri="{FF2B5EF4-FFF2-40B4-BE49-F238E27FC236}">
                <a16:creationId xmlns:a16="http://schemas.microsoft.com/office/drawing/2014/main" id="{F3B20FEE-E905-F43C-AF74-793D2F012A99}"/>
              </a:ext>
            </a:extLst>
          </p:cNvPr>
          <p:cNvSpPr>
            <a:spLocks noChangeArrowheads="1"/>
          </p:cNvSpPr>
          <p:nvPr/>
        </p:nvSpPr>
        <p:spPr bwMode="auto">
          <a:xfrm>
            <a:off x="5638800" y="1066800"/>
            <a:ext cx="4038600" cy="11430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anchor="ct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a:defRPr sz="2800">
                <a:solidFill>
                  <a:schemeClr val="tx1"/>
                </a:solidFill>
                <a:latin typeface="Arial" panose="020B0604020202020204" pitchFamily="34" charset="0"/>
              </a:defRPr>
            </a:lvl3pPr>
            <a:lvl4pPr>
              <a:defRPr sz="2800">
                <a:solidFill>
                  <a:schemeClr val="tx1"/>
                </a:solidFill>
                <a:latin typeface="Arial" panose="020B0604020202020204" pitchFamily="34" charset="0"/>
              </a:defRPr>
            </a:lvl4pPr>
            <a:lvl5pPr>
              <a:defRPr sz="2800">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9pPr>
          </a:lstStyle>
          <a:p>
            <a:pPr algn="ctr" eaLnBrk="1" hangingPunct="1">
              <a:lnSpc>
                <a:spcPct val="150000"/>
              </a:lnSpc>
              <a:buFont typeface="Arial" panose="020B0604020202020204" pitchFamily="34" charset="0"/>
              <a:buNone/>
              <a:defRPr/>
            </a:pPr>
            <a:r>
              <a:rPr lang="en-US" altLang="en-US">
                <a:solidFill>
                  <a:srgbClr val="000066"/>
                </a:solidFill>
                <a:latin typeface="Times New Roman" pitchFamily="18" charset="0"/>
                <a:cs typeface="Times New Roman" pitchFamily="18" charset="0"/>
              </a:rPr>
              <a:t>Giai cấp khác nhau có ý thức khác nhau</a:t>
            </a:r>
          </a:p>
        </p:txBody>
      </p:sp>
      <p:sp>
        <p:nvSpPr>
          <p:cNvPr id="9" name="AutoShape 19">
            <a:extLst>
              <a:ext uri="{FF2B5EF4-FFF2-40B4-BE49-F238E27FC236}">
                <a16:creationId xmlns:a16="http://schemas.microsoft.com/office/drawing/2014/main" id="{C6908B05-82FE-9929-769D-CE7A0601DB71}"/>
              </a:ext>
            </a:extLst>
          </p:cNvPr>
          <p:cNvSpPr>
            <a:spLocks noChangeArrowheads="1"/>
          </p:cNvSpPr>
          <p:nvPr/>
        </p:nvSpPr>
        <p:spPr bwMode="auto">
          <a:xfrm>
            <a:off x="5715000" y="4572000"/>
            <a:ext cx="4114800" cy="18288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anchor="ctr"/>
          <a:lstStyle/>
          <a:p>
            <a:pPr indent="519113" algn="just">
              <a:spcBef>
                <a:spcPts val="600"/>
              </a:spcBef>
              <a:defRPr/>
            </a:pPr>
            <a:r>
              <a:rPr lang="en-US" sz="2400">
                <a:solidFill>
                  <a:srgbClr val="000066"/>
                </a:solidFill>
                <a:latin typeface="Times New Roman" pitchFamily="18" charset="0"/>
                <a:cs typeface="Times New Roman" pitchFamily="18" charset="0"/>
              </a:rPr>
              <a:t>Hệ tư tưởng của giai cấp bị trị là sự phản kháng, lật đổ chế độ người bóc lột người đó</a:t>
            </a:r>
          </a:p>
        </p:txBody>
      </p:sp>
      <p:sp>
        <p:nvSpPr>
          <p:cNvPr id="10" name="AutoShape 21">
            <a:extLst>
              <a:ext uri="{FF2B5EF4-FFF2-40B4-BE49-F238E27FC236}">
                <a16:creationId xmlns:a16="http://schemas.microsoft.com/office/drawing/2014/main" id="{62E19C23-632E-34AE-8963-CAC508C5901B}"/>
              </a:ext>
            </a:extLst>
          </p:cNvPr>
          <p:cNvSpPr>
            <a:spLocks noChangeArrowheads="1"/>
          </p:cNvSpPr>
          <p:nvPr/>
        </p:nvSpPr>
        <p:spPr bwMode="auto">
          <a:xfrm>
            <a:off x="2057400" y="1447800"/>
            <a:ext cx="2514600" cy="4078288"/>
          </a:xfrm>
          <a:prstGeom prst="flowChartAlternateProcess">
            <a:avLst/>
          </a:prstGeom>
        </p:spPr>
        <p:style>
          <a:lnRef idx="2">
            <a:schemeClr val="accent2"/>
          </a:lnRef>
          <a:fillRef idx="1">
            <a:schemeClr val="lt1"/>
          </a:fillRef>
          <a:effectRef idx="0">
            <a:schemeClr val="accent2"/>
          </a:effectRef>
          <a:fontRef idx="minor">
            <a:schemeClr val="dk1"/>
          </a:fontRef>
        </p:style>
        <p:txBody>
          <a:bodyPr anchor="ct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a:defRPr sz="2800">
                <a:solidFill>
                  <a:schemeClr val="tx1"/>
                </a:solidFill>
                <a:latin typeface="Arial" panose="020B0604020202020204" pitchFamily="34" charset="0"/>
              </a:defRPr>
            </a:lvl3pPr>
            <a:lvl4pPr>
              <a:defRPr sz="2800">
                <a:solidFill>
                  <a:schemeClr val="tx1"/>
                </a:solidFill>
                <a:latin typeface="Arial" panose="020B0604020202020204" pitchFamily="34" charset="0"/>
              </a:defRPr>
            </a:lvl4pPr>
            <a:lvl5pPr>
              <a:defRPr sz="2800">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9pPr>
          </a:lstStyle>
          <a:p>
            <a:pPr algn="ctr" eaLnBrk="1" hangingPunct="1">
              <a:lnSpc>
                <a:spcPct val="150000"/>
              </a:lnSpc>
              <a:buFont typeface="Arial" panose="020B0604020202020204" pitchFamily="34" charset="0"/>
              <a:buNone/>
              <a:defRPr/>
            </a:pPr>
            <a:r>
              <a:rPr lang="en-US" altLang="zh-CN" b="1">
                <a:solidFill>
                  <a:srgbClr val="000066"/>
                </a:solidFill>
                <a:latin typeface="Times New Roman" pitchFamily="18" charset="0"/>
                <a:cs typeface="Times New Roman" pitchFamily="18" charset="0"/>
              </a:rPr>
              <a:t>Trong xã hội có giai cấp, ý thức xã hội cũng mang tính giai cấp</a:t>
            </a:r>
            <a:endParaRPr lang="en-US" altLang="en-US" b="1">
              <a:solidFill>
                <a:srgbClr val="000066"/>
              </a:solidFill>
              <a:latin typeface="Times New Roman" pitchFamily="18" charset="0"/>
              <a:cs typeface="Times New Roman" pitchFamily="18" charset="0"/>
            </a:endParaRPr>
          </a:p>
        </p:txBody>
      </p:sp>
      <p:cxnSp>
        <p:nvCxnSpPr>
          <p:cNvPr id="11" name="AutoShape 22">
            <a:extLst>
              <a:ext uri="{FF2B5EF4-FFF2-40B4-BE49-F238E27FC236}">
                <a16:creationId xmlns:a16="http://schemas.microsoft.com/office/drawing/2014/main" id="{B9C7323B-B4C7-2DDB-94EA-1C09C30769A9}"/>
              </a:ext>
            </a:extLst>
          </p:cNvPr>
          <p:cNvCxnSpPr>
            <a:cxnSpLocks noChangeShapeType="1"/>
            <a:stCxn id="10" idx="3"/>
            <a:endCxn id="8" idx="1"/>
          </p:cNvCxnSpPr>
          <p:nvPr/>
        </p:nvCxnSpPr>
        <p:spPr bwMode="auto">
          <a:xfrm flipV="1">
            <a:off x="4572000" y="1638300"/>
            <a:ext cx="1066800" cy="1849438"/>
          </a:xfrm>
          <a:prstGeom prst="straightConnector1">
            <a:avLst/>
          </a:prstGeom>
          <a:noFill/>
          <a:ln w="19050">
            <a:solidFill>
              <a:srgbClr val="1D528D"/>
            </a:solidFill>
            <a:round/>
            <a:headEnd/>
            <a:tailEnd type="triangle" w="med" len="med"/>
          </a:ln>
          <a:extLst>
            <a:ext uri="{909E8E84-426E-40DD-AFC4-6F175D3DCCD1}">
              <a14:hiddenFill xmlns:a14="http://schemas.microsoft.com/office/drawing/2010/main">
                <a:noFill/>
              </a14:hiddenFill>
            </a:ext>
          </a:extLst>
        </p:spPr>
      </p:cxnSp>
      <p:cxnSp>
        <p:nvCxnSpPr>
          <p:cNvPr id="12" name="AutoShape 23">
            <a:extLst>
              <a:ext uri="{FF2B5EF4-FFF2-40B4-BE49-F238E27FC236}">
                <a16:creationId xmlns:a16="http://schemas.microsoft.com/office/drawing/2014/main" id="{E8332AFE-57FE-AC04-1059-778326F9E05F}"/>
              </a:ext>
            </a:extLst>
          </p:cNvPr>
          <p:cNvCxnSpPr>
            <a:cxnSpLocks noChangeShapeType="1"/>
            <a:stCxn id="10" idx="3"/>
            <a:endCxn id="9" idx="1"/>
          </p:cNvCxnSpPr>
          <p:nvPr/>
        </p:nvCxnSpPr>
        <p:spPr bwMode="auto">
          <a:xfrm>
            <a:off x="4572000" y="3487738"/>
            <a:ext cx="1143000" cy="1998662"/>
          </a:xfrm>
          <a:prstGeom prst="straightConnector1">
            <a:avLst/>
          </a:prstGeom>
          <a:noFill/>
          <a:ln w="19050">
            <a:solidFill>
              <a:srgbClr val="1D528D"/>
            </a:solidFill>
            <a:round/>
            <a:headEnd/>
            <a:tailEnd type="triangle" w="med" len="med"/>
          </a:ln>
          <a:extLst>
            <a:ext uri="{909E8E84-426E-40DD-AFC4-6F175D3DCCD1}">
              <a14:hiddenFill xmlns:a14="http://schemas.microsoft.com/office/drawing/2010/main">
                <a:noFill/>
              </a14:hiddenFill>
            </a:ext>
          </a:extLst>
        </p:spPr>
      </p:cxnSp>
      <p:sp>
        <p:nvSpPr>
          <p:cNvPr id="20" name="AutoShape 19">
            <a:extLst>
              <a:ext uri="{FF2B5EF4-FFF2-40B4-BE49-F238E27FC236}">
                <a16:creationId xmlns:a16="http://schemas.microsoft.com/office/drawing/2014/main" id="{35FC9F82-D915-813B-2858-C9FBE368DBFA}"/>
              </a:ext>
            </a:extLst>
          </p:cNvPr>
          <p:cNvSpPr>
            <a:spLocks noChangeArrowheads="1"/>
          </p:cNvSpPr>
          <p:nvPr/>
        </p:nvSpPr>
        <p:spPr bwMode="auto">
          <a:xfrm>
            <a:off x="5638800" y="2514600"/>
            <a:ext cx="4114800" cy="18288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anchor="ct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a:defRPr sz="2800">
                <a:solidFill>
                  <a:schemeClr val="tx1"/>
                </a:solidFill>
                <a:latin typeface="Arial" panose="020B0604020202020204" pitchFamily="34" charset="0"/>
              </a:defRPr>
            </a:lvl3pPr>
            <a:lvl4pPr>
              <a:defRPr sz="2800">
                <a:solidFill>
                  <a:schemeClr val="tx1"/>
                </a:solidFill>
                <a:latin typeface="Arial" panose="020B0604020202020204" pitchFamily="34" charset="0"/>
              </a:defRPr>
            </a:lvl4pPr>
            <a:lvl5pPr>
              <a:defRPr sz="2800">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9pPr>
          </a:lstStyle>
          <a:p>
            <a:pPr algn="ctr" eaLnBrk="1" hangingPunct="1">
              <a:lnSpc>
                <a:spcPct val="150000"/>
              </a:lnSpc>
              <a:buFont typeface="Arial" panose="020B0604020202020204" pitchFamily="34" charset="0"/>
              <a:buNone/>
              <a:defRPr/>
            </a:pPr>
            <a:r>
              <a:rPr lang="en-US" altLang="en-US">
                <a:solidFill>
                  <a:srgbClr val="000066"/>
                </a:solidFill>
                <a:latin typeface="Times New Roman" pitchFamily="18" charset="0"/>
                <a:cs typeface="Times New Roman" pitchFamily="18" charset="0"/>
              </a:rPr>
              <a:t>Tư tưởng thống trị là tư tưởng của giai cấp thống trị</a:t>
            </a:r>
          </a:p>
        </p:txBody>
      </p:sp>
      <p:cxnSp>
        <p:nvCxnSpPr>
          <p:cNvPr id="22" name="AutoShape 23">
            <a:extLst>
              <a:ext uri="{FF2B5EF4-FFF2-40B4-BE49-F238E27FC236}">
                <a16:creationId xmlns:a16="http://schemas.microsoft.com/office/drawing/2014/main" id="{526CEEDE-3CAC-BA7A-DAA9-75EC606AEB69}"/>
              </a:ext>
            </a:extLst>
          </p:cNvPr>
          <p:cNvCxnSpPr>
            <a:cxnSpLocks noChangeShapeType="1"/>
            <a:stCxn id="10" idx="3"/>
            <a:endCxn id="20" idx="1"/>
          </p:cNvCxnSpPr>
          <p:nvPr/>
        </p:nvCxnSpPr>
        <p:spPr bwMode="auto">
          <a:xfrm flipV="1">
            <a:off x="4572000" y="3429000"/>
            <a:ext cx="1066800" cy="58738"/>
          </a:xfrm>
          <a:prstGeom prst="straightConnector1">
            <a:avLst/>
          </a:prstGeom>
          <a:noFill/>
          <a:ln w="19050">
            <a:solidFill>
              <a:srgbClr val="1D528D"/>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arn(inVertical)">
                                      <p:cBhvr>
                                        <p:cTn id="20" dur="500"/>
                                        <p:tgtEl>
                                          <p:spTgt spid="22"/>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arn(inVertical)">
                                      <p:cBhvr>
                                        <p:cTn id="23" dur="500"/>
                                        <p:tgtEl>
                                          <p:spTgt spid="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62E186C-79DD-2B40-E549-5DE083F89650}"/>
              </a:ext>
            </a:extLst>
          </p:cNvPr>
          <p:cNvGrpSpPr/>
          <p:nvPr/>
        </p:nvGrpSpPr>
        <p:grpSpPr>
          <a:xfrm>
            <a:off x="0" y="1"/>
            <a:ext cx="10210800" cy="975933"/>
            <a:chOff x="212477" y="406442"/>
            <a:chExt cx="5840730" cy="797040"/>
          </a:xfrm>
          <a:solidFill>
            <a:schemeClr val="accent3">
              <a:lumMod val="60000"/>
              <a:lumOff val="40000"/>
            </a:schemeClr>
          </a:solidFill>
        </p:grpSpPr>
        <p:sp>
          <p:nvSpPr>
            <p:cNvPr id="5" name="Rounded Rectangle 4">
              <a:extLst>
                <a:ext uri="{FF2B5EF4-FFF2-40B4-BE49-F238E27FC236}">
                  <a16:creationId xmlns:a16="http://schemas.microsoft.com/office/drawing/2014/main" id="{2075FFB9-B8D5-AB5B-382C-AC1E03B23FEB}"/>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A73BFAA2-9338-EAE9-D499-660ADDF44DA6}"/>
                </a:ext>
              </a:extLst>
            </p:cNvPr>
            <p:cNvSpPr/>
            <p:nvPr/>
          </p:nvSpPr>
          <p:spPr>
            <a:xfrm>
              <a:off x="251386" y="44535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GB" sz="3000" b="1" i="1" dirty="0">
                  <a:solidFill>
                    <a:srgbClr val="000066"/>
                  </a:solidFill>
                  <a:latin typeface="Times New Roman" pitchFamily="18" charset="0"/>
                  <a:cs typeface="Times New Roman" pitchFamily="18" charset="0"/>
                </a:rPr>
                <a:t>2.4. </a:t>
              </a:r>
              <a:r>
                <a:rPr lang="en-US" sz="3000" b="1" i="1" dirty="0">
                  <a:solidFill>
                    <a:srgbClr val="000066"/>
                  </a:solidFill>
                  <a:latin typeface="Times New Roman" pitchFamily="18" charset="0"/>
                  <a:cs typeface="Times New Roman" pitchFamily="18" charset="0"/>
                </a:rPr>
                <a:t>Quan </a:t>
              </a:r>
              <a:r>
                <a:rPr lang="en-US" sz="3000" b="1" i="1" dirty="0" err="1">
                  <a:solidFill>
                    <a:srgbClr val="000066"/>
                  </a:solidFill>
                  <a:latin typeface="Times New Roman" pitchFamily="18" charset="0"/>
                  <a:cs typeface="Times New Roman" pitchFamily="18" charset="0"/>
                </a:rPr>
                <a:t>hệ</a:t>
              </a:r>
              <a:r>
                <a:rPr lang="en-US" sz="3000" b="1" i="1" dirty="0">
                  <a:solidFill>
                    <a:srgbClr val="000066"/>
                  </a:solidFill>
                  <a:latin typeface="Times New Roman" pitchFamily="18" charset="0"/>
                  <a:cs typeface="Times New Roman" pitchFamily="18" charset="0"/>
                </a:rPr>
                <a:t> </a:t>
              </a:r>
              <a:r>
                <a:rPr lang="en-US" sz="3000" b="1" i="1" dirty="0" err="1">
                  <a:solidFill>
                    <a:srgbClr val="000066"/>
                  </a:solidFill>
                  <a:latin typeface="Times New Roman" pitchFamily="18" charset="0"/>
                  <a:cs typeface="Times New Roman" pitchFamily="18" charset="0"/>
                </a:rPr>
                <a:t>biện</a:t>
              </a:r>
              <a:r>
                <a:rPr lang="en-US" sz="3000" b="1" i="1" dirty="0">
                  <a:solidFill>
                    <a:srgbClr val="000066"/>
                  </a:solidFill>
                  <a:latin typeface="Times New Roman" pitchFamily="18" charset="0"/>
                  <a:cs typeface="Times New Roman" pitchFamily="18" charset="0"/>
                </a:rPr>
                <a:t> </a:t>
              </a:r>
              <a:r>
                <a:rPr lang="en-US" sz="3000" b="1" i="1" dirty="0" err="1">
                  <a:solidFill>
                    <a:srgbClr val="000066"/>
                  </a:solidFill>
                  <a:latin typeface="Times New Roman" pitchFamily="18" charset="0"/>
                  <a:cs typeface="Times New Roman" pitchFamily="18" charset="0"/>
                </a:rPr>
                <a:t>chứng</a:t>
              </a:r>
              <a:r>
                <a:rPr lang="en-US" sz="3000" b="1" i="1" dirty="0">
                  <a:solidFill>
                    <a:srgbClr val="000066"/>
                  </a:solidFill>
                  <a:latin typeface="Times New Roman" pitchFamily="18" charset="0"/>
                  <a:cs typeface="Times New Roman" pitchFamily="18" charset="0"/>
                </a:rPr>
                <a:t> </a:t>
              </a:r>
              <a:r>
                <a:rPr lang="en-US" sz="3000" b="1" i="1" dirty="0" err="1">
                  <a:solidFill>
                    <a:srgbClr val="000066"/>
                  </a:solidFill>
                  <a:latin typeface="Times New Roman" pitchFamily="18" charset="0"/>
                  <a:cs typeface="Times New Roman" pitchFamily="18" charset="0"/>
                </a:rPr>
                <a:t>giữa</a:t>
              </a:r>
              <a:r>
                <a:rPr lang="en-US" sz="3000" b="1" i="1" dirty="0">
                  <a:solidFill>
                    <a:srgbClr val="000066"/>
                  </a:solidFill>
                  <a:latin typeface="Times New Roman" pitchFamily="18" charset="0"/>
                  <a:cs typeface="Times New Roman" pitchFamily="18" charset="0"/>
                </a:rPr>
                <a:t> </a:t>
              </a:r>
              <a:r>
                <a:rPr lang="en-US" sz="3000" b="1" i="1" dirty="0" err="1">
                  <a:solidFill>
                    <a:srgbClr val="000066"/>
                  </a:solidFill>
                  <a:latin typeface="Times New Roman" pitchFamily="18" charset="0"/>
                  <a:cs typeface="Times New Roman" pitchFamily="18" charset="0"/>
                </a:rPr>
                <a:t>tồn</a:t>
              </a:r>
              <a:r>
                <a:rPr lang="en-US" sz="3000" b="1" i="1" dirty="0">
                  <a:solidFill>
                    <a:srgbClr val="000066"/>
                  </a:solidFill>
                  <a:latin typeface="Times New Roman" pitchFamily="18" charset="0"/>
                  <a:cs typeface="Times New Roman" pitchFamily="18" charset="0"/>
                </a:rPr>
                <a:t> </a:t>
              </a:r>
              <a:r>
                <a:rPr lang="en-US" sz="3000" b="1" i="1" dirty="0" err="1">
                  <a:solidFill>
                    <a:srgbClr val="000066"/>
                  </a:solidFill>
                  <a:latin typeface="Times New Roman" pitchFamily="18" charset="0"/>
                  <a:cs typeface="Times New Roman" pitchFamily="18" charset="0"/>
                </a:rPr>
                <a:t>tại</a:t>
              </a:r>
              <a:r>
                <a:rPr lang="en-US" sz="3000" b="1" i="1" dirty="0">
                  <a:solidFill>
                    <a:srgbClr val="000066"/>
                  </a:solidFill>
                  <a:latin typeface="Times New Roman" pitchFamily="18" charset="0"/>
                  <a:cs typeface="Times New Roman" pitchFamily="18" charset="0"/>
                </a:rPr>
                <a:t> </a:t>
              </a:r>
              <a:r>
                <a:rPr lang="en-US" sz="3000" b="1" i="1" dirty="0" err="1">
                  <a:solidFill>
                    <a:srgbClr val="000066"/>
                  </a:solidFill>
                  <a:latin typeface="Times New Roman" pitchFamily="18" charset="0"/>
                  <a:cs typeface="Times New Roman" pitchFamily="18" charset="0"/>
                </a:rPr>
                <a:t>xã</a:t>
              </a:r>
              <a:r>
                <a:rPr lang="en-US" sz="3000" b="1" i="1" dirty="0">
                  <a:solidFill>
                    <a:srgbClr val="000066"/>
                  </a:solidFill>
                  <a:latin typeface="Times New Roman" pitchFamily="18" charset="0"/>
                  <a:cs typeface="Times New Roman" pitchFamily="18" charset="0"/>
                </a:rPr>
                <a:t> </a:t>
              </a:r>
              <a:r>
                <a:rPr lang="en-US" sz="3000" b="1" i="1" dirty="0" err="1">
                  <a:solidFill>
                    <a:srgbClr val="000066"/>
                  </a:solidFill>
                  <a:latin typeface="Times New Roman" pitchFamily="18" charset="0"/>
                  <a:cs typeface="Times New Roman" pitchFamily="18" charset="0"/>
                </a:rPr>
                <a:t>hội</a:t>
              </a:r>
              <a:r>
                <a:rPr lang="en-US" sz="3000" b="1" i="1" dirty="0">
                  <a:solidFill>
                    <a:srgbClr val="000066"/>
                  </a:solidFill>
                  <a:latin typeface="Times New Roman" pitchFamily="18" charset="0"/>
                  <a:cs typeface="Times New Roman" pitchFamily="18" charset="0"/>
                </a:rPr>
                <a:t> </a:t>
              </a:r>
              <a:r>
                <a:rPr lang="en-US" sz="3000" b="1" i="1" dirty="0" err="1">
                  <a:solidFill>
                    <a:srgbClr val="000066"/>
                  </a:solidFill>
                  <a:latin typeface="Times New Roman" pitchFamily="18" charset="0"/>
                  <a:cs typeface="Times New Roman" pitchFamily="18" charset="0"/>
                </a:rPr>
                <a:t>và</a:t>
              </a:r>
              <a:r>
                <a:rPr lang="en-US" sz="3000" b="1" i="1" dirty="0">
                  <a:solidFill>
                    <a:srgbClr val="000066"/>
                  </a:solidFill>
                  <a:latin typeface="Times New Roman" pitchFamily="18" charset="0"/>
                  <a:cs typeface="Times New Roman" pitchFamily="18" charset="0"/>
                </a:rPr>
                <a:t> ý </a:t>
              </a:r>
              <a:r>
                <a:rPr lang="en-US" sz="3000" b="1" i="1" dirty="0" err="1">
                  <a:solidFill>
                    <a:srgbClr val="000066"/>
                  </a:solidFill>
                  <a:latin typeface="Times New Roman" pitchFamily="18" charset="0"/>
                  <a:cs typeface="Times New Roman" pitchFamily="18" charset="0"/>
                </a:rPr>
                <a:t>thức</a:t>
              </a:r>
              <a:r>
                <a:rPr lang="en-US" sz="3000" b="1" i="1" dirty="0">
                  <a:solidFill>
                    <a:srgbClr val="000066"/>
                  </a:solidFill>
                  <a:latin typeface="Times New Roman" pitchFamily="18" charset="0"/>
                  <a:cs typeface="Times New Roman" pitchFamily="18" charset="0"/>
                </a:rPr>
                <a:t> </a:t>
              </a:r>
              <a:r>
                <a:rPr lang="en-US" sz="3000" b="1" i="1" dirty="0" err="1">
                  <a:solidFill>
                    <a:srgbClr val="000066"/>
                  </a:solidFill>
                  <a:latin typeface="Times New Roman" pitchFamily="18" charset="0"/>
                  <a:cs typeface="Times New Roman" pitchFamily="18" charset="0"/>
                </a:rPr>
                <a:t>xã</a:t>
              </a:r>
              <a:r>
                <a:rPr lang="en-US" sz="3000" b="1" i="1" dirty="0">
                  <a:solidFill>
                    <a:srgbClr val="000066"/>
                  </a:solidFill>
                  <a:latin typeface="Times New Roman" pitchFamily="18" charset="0"/>
                  <a:cs typeface="Times New Roman" pitchFamily="18" charset="0"/>
                </a:rPr>
                <a:t> </a:t>
              </a:r>
              <a:r>
                <a:rPr lang="en-US" sz="3000" b="1" i="1" dirty="0" err="1">
                  <a:solidFill>
                    <a:srgbClr val="000066"/>
                  </a:solidFill>
                  <a:latin typeface="Times New Roman" pitchFamily="18" charset="0"/>
                  <a:cs typeface="Times New Roman" pitchFamily="18" charset="0"/>
                </a:rPr>
                <a:t>hội</a:t>
              </a:r>
              <a:endParaRPr lang="en-US" sz="3000" b="1" i="1" dirty="0">
                <a:solidFill>
                  <a:srgbClr val="000066"/>
                </a:solidFill>
                <a:latin typeface="Times New Roman" pitchFamily="18" charset="0"/>
                <a:cs typeface="Times New Roman" pitchFamily="18" charset="0"/>
              </a:endParaRPr>
            </a:p>
          </p:txBody>
        </p:sp>
      </p:grpSp>
      <p:sp>
        <p:nvSpPr>
          <p:cNvPr id="7" name="Rectangle 6">
            <a:extLst>
              <a:ext uri="{FF2B5EF4-FFF2-40B4-BE49-F238E27FC236}">
                <a16:creationId xmlns:a16="http://schemas.microsoft.com/office/drawing/2014/main" id="{5694E20F-09A4-0A9D-0E0D-B2021A7DCD99}"/>
              </a:ext>
            </a:extLst>
          </p:cNvPr>
          <p:cNvSpPr>
            <a:spLocks noChangeArrowheads="1"/>
          </p:cNvSpPr>
          <p:nvPr/>
        </p:nvSpPr>
        <p:spPr bwMode="auto">
          <a:xfrm>
            <a:off x="261939" y="1101910"/>
            <a:ext cx="8858250" cy="1307537"/>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en-US" sz="2800">
                <a:latin typeface="Times New Roman" panose="02020603050405020304" pitchFamily="18" charset="0"/>
                <a:cs typeface="Times New Roman" panose="02020603050405020304" pitchFamily="18" charset="0"/>
              </a:rPr>
              <a:t>Ý thức xã hội </a:t>
            </a:r>
            <a:r>
              <a:rPr lang="en-US" altLang="en-US" sz="2800">
                <a:solidFill>
                  <a:srgbClr val="FF0000"/>
                </a:solidFill>
                <a:latin typeface="Times New Roman" panose="02020603050405020304" pitchFamily="18" charset="0"/>
                <a:cs typeface="Times New Roman" panose="02020603050405020304" pitchFamily="18" charset="0"/>
              </a:rPr>
              <a:t>phản ánh </a:t>
            </a:r>
            <a:r>
              <a:rPr lang="en-US" altLang="en-US" sz="2800">
                <a:latin typeface="Times New Roman" panose="02020603050405020304" pitchFamily="18" charset="0"/>
                <a:cs typeface="Times New Roman" panose="02020603050405020304" pitchFamily="18" charset="0"/>
              </a:rPr>
              <a:t>tồn tại xã hội, ra đời từ tồn tại xã hội và có tính </a:t>
            </a:r>
            <a:r>
              <a:rPr lang="en-US" altLang="en-US" sz="2800">
                <a:solidFill>
                  <a:srgbClr val="FF0000"/>
                </a:solidFill>
                <a:latin typeface="Times New Roman" panose="02020603050405020304" pitchFamily="18" charset="0"/>
                <a:cs typeface="Times New Roman" panose="02020603050405020304" pitchFamily="18" charset="0"/>
              </a:rPr>
              <a:t>độc lập tương đối</a:t>
            </a:r>
            <a:r>
              <a:rPr lang="en-US" altLang="en-US" sz="2800">
                <a:latin typeface="Times New Roman" panose="02020603050405020304" pitchFamily="18" charset="0"/>
                <a:cs typeface="Times New Roman" panose="02020603050405020304" pitchFamily="18" charset="0"/>
              </a:rPr>
              <a:t>, </a:t>
            </a:r>
            <a:r>
              <a:rPr lang="en-US" altLang="en-US" sz="2800">
                <a:solidFill>
                  <a:srgbClr val="FF0000"/>
                </a:solidFill>
                <a:latin typeface="Times New Roman" panose="02020603050405020304" pitchFamily="18" charset="0"/>
                <a:cs typeface="Times New Roman" panose="02020603050405020304" pitchFamily="18" charset="0"/>
              </a:rPr>
              <a:t>tác động trở lại </a:t>
            </a:r>
            <a:r>
              <a:rPr lang="en-US" altLang="en-US" sz="2800">
                <a:latin typeface="Times New Roman" panose="02020603050405020304" pitchFamily="18" charset="0"/>
                <a:cs typeface="Times New Roman" panose="02020603050405020304" pitchFamily="18" charset="0"/>
              </a:rPr>
              <a:t>tồn tại xã hội</a:t>
            </a:r>
          </a:p>
        </p:txBody>
      </p:sp>
      <p:sp>
        <p:nvSpPr>
          <p:cNvPr id="8" name="AutoShape 18">
            <a:extLst>
              <a:ext uri="{FF2B5EF4-FFF2-40B4-BE49-F238E27FC236}">
                <a16:creationId xmlns:a16="http://schemas.microsoft.com/office/drawing/2014/main" id="{49DC17C1-3B9C-94B7-8698-78F73251496C}"/>
              </a:ext>
            </a:extLst>
          </p:cNvPr>
          <p:cNvSpPr>
            <a:spLocks noChangeArrowheads="1"/>
          </p:cNvSpPr>
          <p:nvPr/>
        </p:nvSpPr>
        <p:spPr bwMode="auto">
          <a:xfrm>
            <a:off x="2895601" y="3657600"/>
            <a:ext cx="1795463" cy="23622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anchor="ct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a:defRPr sz="2800">
                <a:solidFill>
                  <a:schemeClr val="tx1"/>
                </a:solidFill>
                <a:latin typeface="Arial" panose="020B0604020202020204" pitchFamily="34" charset="0"/>
              </a:defRPr>
            </a:lvl3pPr>
            <a:lvl4pPr>
              <a:defRPr sz="2800">
                <a:solidFill>
                  <a:schemeClr val="tx1"/>
                </a:solidFill>
                <a:latin typeface="Arial" panose="020B0604020202020204" pitchFamily="34" charset="0"/>
              </a:defRPr>
            </a:lvl4pPr>
            <a:lvl5pPr>
              <a:defRPr sz="2800">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9pPr>
          </a:lstStyle>
          <a:p>
            <a:pPr algn="ctr" eaLnBrk="1" hangingPunct="1">
              <a:buFont typeface="Arial" panose="020B0604020202020204" pitchFamily="34" charset="0"/>
              <a:buNone/>
              <a:defRPr/>
            </a:pPr>
            <a:r>
              <a:rPr lang="en-US" altLang="en-US" b="1">
                <a:solidFill>
                  <a:srgbClr val="000066"/>
                </a:solidFill>
                <a:latin typeface="Times New Roman" pitchFamily="18" charset="0"/>
                <a:cs typeface="Times New Roman" pitchFamily="18" charset="0"/>
              </a:rPr>
              <a:t>TỒN TẠI XÃ HỘI</a:t>
            </a:r>
          </a:p>
        </p:txBody>
      </p:sp>
      <p:sp>
        <p:nvSpPr>
          <p:cNvPr id="9" name="AutoShape 18">
            <a:extLst>
              <a:ext uri="{FF2B5EF4-FFF2-40B4-BE49-F238E27FC236}">
                <a16:creationId xmlns:a16="http://schemas.microsoft.com/office/drawing/2014/main" id="{4A8CCEBF-C0F3-6567-A25C-16A2F994AAC7}"/>
              </a:ext>
            </a:extLst>
          </p:cNvPr>
          <p:cNvSpPr>
            <a:spLocks noChangeArrowheads="1"/>
          </p:cNvSpPr>
          <p:nvPr/>
        </p:nvSpPr>
        <p:spPr bwMode="auto">
          <a:xfrm>
            <a:off x="8948738" y="3657600"/>
            <a:ext cx="1674812" cy="23622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anchor="ct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a:defRPr sz="2800">
                <a:solidFill>
                  <a:schemeClr val="tx1"/>
                </a:solidFill>
                <a:latin typeface="Arial" panose="020B0604020202020204" pitchFamily="34" charset="0"/>
              </a:defRPr>
            </a:lvl3pPr>
            <a:lvl4pPr>
              <a:defRPr sz="2800">
                <a:solidFill>
                  <a:schemeClr val="tx1"/>
                </a:solidFill>
                <a:latin typeface="Arial" panose="020B0604020202020204" pitchFamily="34" charset="0"/>
              </a:defRPr>
            </a:lvl4pPr>
            <a:lvl5pPr>
              <a:defRPr sz="2800">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9pPr>
          </a:lstStyle>
          <a:p>
            <a:pPr algn="ctr" eaLnBrk="1" hangingPunct="1">
              <a:buFont typeface="Arial" panose="020B0604020202020204" pitchFamily="34" charset="0"/>
              <a:buNone/>
              <a:defRPr/>
            </a:pPr>
            <a:r>
              <a:rPr lang="en-US" altLang="en-US" b="1">
                <a:solidFill>
                  <a:srgbClr val="000066"/>
                </a:solidFill>
                <a:latin typeface="Times New Roman" pitchFamily="18" charset="0"/>
                <a:cs typeface="Times New Roman" pitchFamily="18" charset="0"/>
              </a:rPr>
              <a:t>Ý THỨC XÃ HỘI</a:t>
            </a:r>
          </a:p>
        </p:txBody>
      </p:sp>
      <p:sp>
        <p:nvSpPr>
          <p:cNvPr id="11" name="Right Arrow 10">
            <a:extLst>
              <a:ext uri="{FF2B5EF4-FFF2-40B4-BE49-F238E27FC236}">
                <a16:creationId xmlns:a16="http://schemas.microsoft.com/office/drawing/2014/main" id="{9C132965-AC97-6FED-0650-DE36D2E93E22}"/>
              </a:ext>
            </a:extLst>
          </p:cNvPr>
          <p:cNvSpPr/>
          <p:nvPr/>
        </p:nvSpPr>
        <p:spPr>
          <a:xfrm>
            <a:off x="4832350" y="3886200"/>
            <a:ext cx="4071938"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Right Arrow 11">
            <a:extLst>
              <a:ext uri="{FF2B5EF4-FFF2-40B4-BE49-F238E27FC236}">
                <a16:creationId xmlns:a16="http://schemas.microsoft.com/office/drawing/2014/main" id="{56A9A5EF-F2C3-1FD5-8926-AC991F953FD2}"/>
              </a:ext>
            </a:extLst>
          </p:cNvPr>
          <p:cNvSpPr/>
          <p:nvPr/>
        </p:nvSpPr>
        <p:spPr>
          <a:xfrm>
            <a:off x="4843464" y="5472113"/>
            <a:ext cx="4071937"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Rounded Rectangular Callout 12">
            <a:extLst>
              <a:ext uri="{FF2B5EF4-FFF2-40B4-BE49-F238E27FC236}">
                <a16:creationId xmlns:a16="http://schemas.microsoft.com/office/drawing/2014/main" id="{76A06BC7-9119-5A65-2CE9-C654030C86CC}"/>
              </a:ext>
            </a:extLst>
          </p:cNvPr>
          <p:cNvSpPr/>
          <p:nvPr/>
        </p:nvSpPr>
        <p:spPr>
          <a:xfrm>
            <a:off x="5822950" y="2703514"/>
            <a:ext cx="2655888" cy="914400"/>
          </a:xfrm>
          <a:prstGeom prst="wedgeRoundRectCallout">
            <a:avLst>
              <a:gd name="adj1" fmla="val -24620"/>
              <a:gd name="adj2" fmla="val 83929"/>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vi-VN" sz="2400" dirty="0">
                <a:solidFill>
                  <a:srgbClr val="000066"/>
                </a:solidFill>
                <a:latin typeface="UTM Alexander" panose="02040603050506020204" pitchFamily="18" charset="0"/>
              </a:rPr>
              <a:t>nội dung, tính chất, đặc điểm </a:t>
            </a:r>
            <a:endParaRPr lang="en-US" sz="2400" dirty="0">
              <a:solidFill>
                <a:srgbClr val="000066"/>
              </a:solidFill>
              <a:latin typeface="UTM Alexander" panose="02040603050506020204" pitchFamily="18" charset="0"/>
            </a:endParaRPr>
          </a:p>
        </p:txBody>
      </p:sp>
      <p:sp>
        <p:nvSpPr>
          <p:cNvPr id="17" name="Rounded Rectangular Callout 16">
            <a:extLst>
              <a:ext uri="{FF2B5EF4-FFF2-40B4-BE49-F238E27FC236}">
                <a16:creationId xmlns:a16="http://schemas.microsoft.com/office/drawing/2014/main" id="{25C7DACA-AC82-FD5C-BB22-41ECC9553358}"/>
              </a:ext>
            </a:extLst>
          </p:cNvPr>
          <p:cNvSpPr/>
          <p:nvPr/>
        </p:nvSpPr>
        <p:spPr>
          <a:xfrm rot="10800000">
            <a:off x="5715000" y="5922963"/>
            <a:ext cx="3200400" cy="914400"/>
          </a:xfrm>
          <a:prstGeom prst="wedgeRoundRectCallout">
            <a:avLst>
              <a:gd name="adj1" fmla="val -24620"/>
              <a:gd name="adj2" fmla="val 83929"/>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dirty="0">
              <a:solidFill>
                <a:schemeClr val="accent5">
                  <a:lumMod val="75000"/>
                </a:schemeClr>
              </a:solidFill>
              <a:latin typeface="UTM Alexander" panose="02040603050506020204" pitchFamily="18" charset="0"/>
            </a:endParaRPr>
          </a:p>
        </p:txBody>
      </p:sp>
      <p:sp>
        <p:nvSpPr>
          <p:cNvPr id="18" name="Rectangle 17">
            <a:extLst>
              <a:ext uri="{FF2B5EF4-FFF2-40B4-BE49-F238E27FC236}">
                <a16:creationId xmlns:a16="http://schemas.microsoft.com/office/drawing/2014/main" id="{E8283F12-23B6-3714-BB8A-88D39AA8AAC3}"/>
              </a:ext>
            </a:extLst>
          </p:cNvPr>
          <p:cNvSpPr>
            <a:spLocks noChangeArrowheads="1"/>
          </p:cNvSpPr>
          <p:nvPr/>
        </p:nvSpPr>
        <p:spPr bwMode="auto">
          <a:xfrm>
            <a:off x="5822950" y="5903914"/>
            <a:ext cx="3048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solidFill>
                  <a:srgbClr val="000066"/>
                </a:solidFill>
                <a:latin typeface="UTM Alexander" pitchFamily="18" charset="0"/>
              </a:rPr>
              <a:t>X</a:t>
            </a:r>
            <a:r>
              <a:rPr lang="vi-VN" altLang="en-US" sz="2800">
                <a:solidFill>
                  <a:srgbClr val="000066"/>
                </a:solidFill>
                <a:latin typeface="UTM Alexander" pitchFamily="18" charset="0"/>
              </a:rPr>
              <a:t>u hướng biến đổi, phát triển </a:t>
            </a:r>
            <a:endParaRPr lang="en-US" altLang="en-US" sz="2800">
              <a:solidFill>
                <a:srgbClr val="000066"/>
              </a:solidFill>
              <a:latin typeface="UTM Alexander" pitchFamily="18" charset="0"/>
            </a:endParaRPr>
          </a:p>
        </p:txBody>
      </p:sp>
      <p:sp>
        <p:nvSpPr>
          <p:cNvPr id="19" name="Rectangle 18">
            <a:extLst>
              <a:ext uri="{FF2B5EF4-FFF2-40B4-BE49-F238E27FC236}">
                <a16:creationId xmlns:a16="http://schemas.microsoft.com/office/drawing/2014/main" id="{71235926-8ACB-7893-5CBA-7CB59E856BAD}"/>
              </a:ext>
            </a:extLst>
          </p:cNvPr>
          <p:cNvSpPr/>
          <p:nvPr/>
        </p:nvSpPr>
        <p:spPr>
          <a:xfrm>
            <a:off x="4832350" y="4084638"/>
            <a:ext cx="3962400" cy="1200150"/>
          </a:xfrm>
          <a:prstGeom prst="rect">
            <a:avLst/>
          </a:prstGeom>
          <a:ln>
            <a:solidFill>
              <a:schemeClr val="accent1">
                <a:shade val="50000"/>
              </a:schemeClr>
            </a:solidFill>
          </a:ln>
        </p:spPr>
        <p:txBody>
          <a:bodyPr>
            <a:spAutoFit/>
          </a:bodyPr>
          <a:lstStyle/>
          <a:p>
            <a:pPr algn="just" eaLnBrk="1" hangingPunct="1">
              <a:defRPr/>
            </a:pPr>
            <a:r>
              <a:rPr lang="en-US" sz="2400">
                <a:latin typeface="Times New Roman" pitchFamily="18" charset="0"/>
                <a:cs typeface="Times New Roman" pitchFamily="18" charset="0"/>
              </a:rPr>
              <a:t>TTXH thay đổi (nhất là PTSX thay đổi) thì YTXH (sớm hay muộn) cũng thay đổi theo</a:t>
            </a:r>
            <a:endParaRPr lang="en-US" sz="2400" dirty="0">
              <a:latin typeface="Times New Roman" pitchFamily="18" charset="0"/>
              <a:cs typeface="Times New Roman" pitchFamily="18" charset="0"/>
            </a:endParaRPr>
          </a:p>
        </p:txBody>
      </p:sp>
      <p:sp>
        <p:nvSpPr>
          <p:cNvPr id="20" name="Rectangle 19">
            <a:extLst>
              <a:ext uri="{FF2B5EF4-FFF2-40B4-BE49-F238E27FC236}">
                <a16:creationId xmlns:a16="http://schemas.microsoft.com/office/drawing/2014/main" id="{74348E3A-5AD0-367E-49AD-99A61CD2F953}"/>
              </a:ext>
            </a:extLst>
          </p:cNvPr>
          <p:cNvSpPr/>
          <p:nvPr/>
        </p:nvSpPr>
        <p:spPr>
          <a:xfrm>
            <a:off x="68021" y="2593825"/>
            <a:ext cx="4333875" cy="369332"/>
          </a:xfrm>
          <a:prstGeom prst="rect">
            <a:avLst/>
          </a:prstGeom>
          <a:ln>
            <a:solidFill>
              <a:schemeClr val="accent1">
                <a:shade val="50000"/>
              </a:schemeClr>
            </a:solidFill>
          </a:ln>
        </p:spPr>
        <p:txBody>
          <a:bodyPr>
            <a:spAutoFit/>
          </a:bodyPr>
          <a:lstStyle/>
          <a:p>
            <a:pPr algn="just" eaLnBrk="1" hangingPunct="1">
              <a:defRPr/>
            </a:pPr>
            <a:r>
              <a:rPr lang="en-US" sz="1800" b="1" i="1">
                <a:solidFill>
                  <a:srgbClr val="000099"/>
                </a:solidFill>
                <a:latin typeface="Times New Roman" pitchFamily="18" charset="0"/>
                <a:cs typeface="Times New Roman" pitchFamily="18" charset="0"/>
              </a:rPr>
              <a:t>* TTXH quyết định YTXH</a:t>
            </a:r>
            <a:endParaRPr lang="en-US" sz="1800" b="1" i="1" dirty="0">
              <a:solidFill>
                <a:srgbClr val="000099"/>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ircle(in)">
                                      <p:cBhvr>
                                        <p:cTn id="25" dur="20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2000"/>
                                        <p:tgtEl>
                                          <p:spTgt spid="11"/>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circle(in)">
                                      <p:cBhvr>
                                        <p:cTn id="33" dur="20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circle(in)">
                                      <p:cBhvr>
                                        <p:cTn id="38" dur="2000"/>
                                        <p:tgtEl>
                                          <p:spTgt spid="12"/>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circle(in)">
                                      <p:cBhvr>
                                        <p:cTn id="41" dur="2000"/>
                                        <p:tgtEl>
                                          <p:spTgt spid="18"/>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circle(in)">
                                      <p:cBhvr>
                                        <p:cTn id="44" dur="2000"/>
                                        <p:tgtEl>
                                          <p:spTgt spid="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arn(inVertical)">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13" grpId="0" animBg="1"/>
      <p:bldP spid="17" grpId="0" animBg="1"/>
      <p:bldP spid="18" grpId="0"/>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0CC34E9-87EA-E806-10ED-1910DEB092C9}"/>
              </a:ext>
            </a:extLst>
          </p:cNvPr>
          <p:cNvGrpSpPr/>
          <p:nvPr/>
        </p:nvGrpSpPr>
        <p:grpSpPr>
          <a:xfrm>
            <a:off x="1524000" y="1"/>
            <a:ext cx="8686800" cy="975933"/>
            <a:chOff x="212477" y="406442"/>
            <a:chExt cx="5840730" cy="797040"/>
          </a:xfrm>
          <a:solidFill>
            <a:schemeClr val="accent3">
              <a:lumMod val="60000"/>
              <a:lumOff val="40000"/>
            </a:schemeClr>
          </a:solidFill>
        </p:grpSpPr>
        <p:sp>
          <p:nvSpPr>
            <p:cNvPr id="5" name="Rounded Rectangle 4">
              <a:extLst>
                <a:ext uri="{FF2B5EF4-FFF2-40B4-BE49-F238E27FC236}">
                  <a16:creationId xmlns:a16="http://schemas.microsoft.com/office/drawing/2014/main" id="{6418A3DB-B467-3F3C-B04D-5DFDCC831FF1}"/>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A9672D47-A8FA-994D-5B2B-DC263D52561A}"/>
                </a:ext>
              </a:extLst>
            </p:cNvPr>
            <p:cNvSpPr/>
            <p:nvPr/>
          </p:nvSpPr>
          <p:spPr>
            <a:xfrm>
              <a:off x="251386" y="44535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GB" sz="3000" b="1" i="1">
                  <a:solidFill>
                    <a:srgbClr val="000066"/>
                  </a:solidFill>
                  <a:latin typeface="Times New Roman" pitchFamily="18" charset="0"/>
                  <a:cs typeface="Times New Roman" pitchFamily="18" charset="0"/>
                </a:rPr>
                <a:t>2.4. </a:t>
              </a:r>
              <a:r>
                <a:rPr lang="en-US" sz="3000" b="1" i="1">
                  <a:solidFill>
                    <a:srgbClr val="000066"/>
                  </a:solidFill>
                  <a:latin typeface="Times New Roman" pitchFamily="18" charset="0"/>
                  <a:cs typeface="Times New Roman" pitchFamily="18" charset="0"/>
                </a:rPr>
                <a:t>Quan hệ biện chứng giữa tồn tại xã hội và ý thức xã hội</a:t>
              </a:r>
            </a:p>
          </p:txBody>
        </p:sp>
      </p:grpSp>
      <p:sp>
        <p:nvSpPr>
          <p:cNvPr id="8" name="AutoShape 18">
            <a:extLst>
              <a:ext uri="{FF2B5EF4-FFF2-40B4-BE49-F238E27FC236}">
                <a16:creationId xmlns:a16="http://schemas.microsoft.com/office/drawing/2014/main" id="{E85CB90E-DD22-E041-D6B2-EDA4416713D2}"/>
              </a:ext>
            </a:extLst>
          </p:cNvPr>
          <p:cNvSpPr>
            <a:spLocks noChangeArrowheads="1"/>
          </p:cNvSpPr>
          <p:nvPr/>
        </p:nvSpPr>
        <p:spPr bwMode="auto">
          <a:xfrm>
            <a:off x="1833564" y="1981200"/>
            <a:ext cx="2128837" cy="22860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anchor="ct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a:defRPr sz="2800">
                <a:solidFill>
                  <a:schemeClr val="tx1"/>
                </a:solidFill>
                <a:latin typeface="Arial" panose="020B0604020202020204" pitchFamily="34" charset="0"/>
              </a:defRPr>
            </a:lvl3pPr>
            <a:lvl4pPr>
              <a:defRPr sz="2800">
                <a:solidFill>
                  <a:schemeClr val="tx1"/>
                </a:solidFill>
                <a:latin typeface="Arial" panose="020B0604020202020204" pitchFamily="34" charset="0"/>
              </a:defRPr>
            </a:lvl4pPr>
            <a:lvl5pPr>
              <a:defRPr sz="2800">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9pPr>
          </a:lstStyle>
          <a:p>
            <a:pPr algn="ctr" eaLnBrk="1" hangingPunct="1">
              <a:buFont typeface="Arial" panose="020B0604020202020204" pitchFamily="34" charset="0"/>
              <a:buNone/>
              <a:defRPr/>
            </a:pPr>
            <a:r>
              <a:rPr lang="en-US" altLang="en-US" b="1">
                <a:solidFill>
                  <a:srgbClr val="000066"/>
                </a:solidFill>
                <a:latin typeface="Times New Roman" pitchFamily="18" charset="0"/>
                <a:cs typeface="Times New Roman" pitchFamily="18" charset="0"/>
              </a:rPr>
              <a:t>YTXH có tính độc lập tương đối</a:t>
            </a:r>
          </a:p>
        </p:txBody>
      </p:sp>
      <p:sp>
        <p:nvSpPr>
          <p:cNvPr id="14" name="Rectangle 13">
            <a:extLst>
              <a:ext uri="{FF2B5EF4-FFF2-40B4-BE49-F238E27FC236}">
                <a16:creationId xmlns:a16="http://schemas.microsoft.com/office/drawing/2014/main" id="{76DAFD58-417D-2B31-54F8-8ABFCAEC134E}"/>
              </a:ext>
            </a:extLst>
          </p:cNvPr>
          <p:cNvSpPr/>
          <p:nvPr/>
        </p:nvSpPr>
        <p:spPr>
          <a:xfrm>
            <a:off x="0" y="1195387"/>
            <a:ext cx="8334893" cy="461665"/>
          </a:xfrm>
          <a:prstGeom prst="rect">
            <a:avLst/>
          </a:prstGeom>
          <a:ln w="19050">
            <a:solidFill>
              <a:schemeClr val="accent1">
                <a:shade val="50000"/>
              </a:schemeClr>
            </a:solidFill>
          </a:ln>
        </p:spPr>
        <p:txBody>
          <a:bodyPr wrap="square">
            <a:spAutoFit/>
          </a:bodyPr>
          <a:lstStyle/>
          <a:p>
            <a:pPr algn="just" eaLnBrk="1" hangingPunct="1">
              <a:defRPr/>
            </a:pPr>
            <a:r>
              <a:rPr lang="en-US" sz="2400" b="1" i="1">
                <a:solidFill>
                  <a:srgbClr val="000099"/>
                </a:solidFill>
                <a:latin typeface="Times New Roman" pitchFamily="18" charset="0"/>
                <a:cs typeface="Times New Roman" pitchFamily="18" charset="0"/>
              </a:rPr>
              <a:t>* YTXH có tính độc lập tương đối và tác động trở lại TTXH</a:t>
            </a:r>
            <a:endParaRPr lang="en-US" sz="2400" b="1" i="1" dirty="0">
              <a:solidFill>
                <a:srgbClr val="000099"/>
              </a:solidFill>
              <a:latin typeface="Times New Roman" pitchFamily="18" charset="0"/>
              <a:cs typeface="Times New Roman" pitchFamily="18" charset="0"/>
            </a:endParaRPr>
          </a:p>
        </p:txBody>
      </p:sp>
      <p:sp>
        <p:nvSpPr>
          <p:cNvPr id="15" name="Content Placeholder 2">
            <a:extLst>
              <a:ext uri="{FF2B5EF4-FFF2-40B4-BE49-F238E27FC236}">
                <a16:creationId xmlns:a16="http://schemas.microsoft.com/office/drawing/2014/main" id="{AF448635-B30C-6EBA-85A2-DA347529AD07}"/>
              </a:ext>
            </a:extLst>
          </p:cNvPr>
          <p:cNvSpPr txBox="1">
            <a:spLocks/>
          </p:cNvSpPr>
          <p:nvPr/>
        </p:nvSpPr>
        <p:spPr bwMode="auto">
          <a:xfrm>
            <a:off x="4224338" y="2405064"/>
            <a:ext cx="6215062" cy="1481137"/>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en-US" altLang="en-US" sz="2400" b="1">
                <a:solidFill>
                  <a:srgbClr val="31859C"/>
                </a:solidFill>
                <a:latin typeface="UTM Alexander" pitchFamily="18" charset="0"/>
                <a:cs typeface="Tahoma" panose="020B0604030504040204" pitchFamily="34" charset="0"/>
              </a:rPr>
              <a:t>- YTXH thường lạc hậu hơn so với TTXH</a:t>
            </a:r>
          </a:p>
          <a:p>
            <a:pPr>
              <a:lnSpc>
                <a:spcPct val="90000"/>
              </a:lnSpc>
              <a:spcBef>
                <a:spcPts val="1000"/>
              </a:spcBef>
              <a:buNone/>
            </a:pPr>
            <a:r>
              <a:rPr lang="en-US" altLang="en-US" sz="2400" b="1">
                <a:solidFill>
                  <a:srgbClr val="31859C"/>
                </a:solidFill>
                <a:latin typeface="UTM Alexander" pitchFamily="18" charset="0"/>
                <a:cs typeface="Tahoma" panose="020B0604030504040204" pitchFamily="34" charset="0"/>
              </a:rPr>
              <a:t>- YTXH có tính vượt trước</a:t>
            </a:r>
          </a:p>
          <a:p>
            <a:pPr>
              <a:lnSpc>
                <a:spcPct val="90000"/>
              </a:lnSpc>
              <a:spcBef>
                <a:spcPts val="1000"/>
              </a:spcBef>
              <a:buNone/>
            </a:pPr>
            <a:r>
              <a:rPr lang="en-US" altLang="en-US" sz="2400" b="1">
                <a:solidFill>
                  <a:srgbClr val="31859C"/>
                </a:solidFill>
                <a:latin typeface="UTM Alexander" pitchFamily="18" charset="0"/>
                <a:cs typeface="Tahoma" panose="020B0604030504040204" pitchFamily="34" charset="0"/>
              </a:rPr>
              <a:t>- YTXH có tính kế thừa</a:t>
            </a:r>
          </a:p>
        </p:txBody>
      </p:sp>
      <p:sp>
        <p:nvSpPr>
          <p:cNvPr id="16" name="Content Placeholder 2">
            <a:extLst>
              <a:ext uri="{FF2B5EF4-FFF2-40B4-BE49-F238E27FC236}">
                <a16:creationId xmlns:a16="http://schemas.microsoft.com/office/drawing/2014/main" id="{6C6D9519-7D3C-1A35-5AA9-EE9C7B9A0BC2}"/>
              </a:ext>
            </a:extLst>
          </p:cNvPr>
          <p:cNvSpPr txBox="1">
            <a:spLocks/>
          </p:cNvSpPr>
          <p:nvPr/>
        </p:nvSpPr>
        <p:spPr bwMode="auto">
          <a:xfrm>
            <a:off x="4248150" y="4672014"/>
            <a:ext cx="6115050" cy="1652587"/>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en-US" altLang="en-US" sz="2400" b="1">
                <a:solidFill>
                  <a:srgbClr val="31859C"/>
                </a:solidFill>
                <a:latin typeface="UTM Alexander" pitchFamily="18" charset="0"/>
                <a:cs typeface="Tahoma" panose="020B0604030504040204" pitchFamily="34" charset="0"/>
              </a:rPr>
              <a:t>- </a:t>
            </a:r>
            <a:r>
              <a:rPr lang="vi-VN" altLang="en-US" sz="2400" b="1">
                <a:solidFill>
                  <a:srgbClr val="31859C"/>
                </a:solidFill>
                <a:latin typeface="UTM Alexander" pitchFamily="18" charset="0"/>
                <a:cs typeface="Tahoma" panose="020B0604030504040204" pitchFamily="34" charset="0"/>
              </a:rPr>
              <a:t>Thúc đ</a:t>
            </a:r>
            <a:r>
              <a:rPr lang="en-US" altLang="en-US" sz="2400" b="1">
                <a:solidFill>
                  <a:srgbClr val="31859C"/>
                </a:solidFill>
                <a:latin typeface="UTM Alexander" pitchFamily="18" charset="0"/>
                <a:cs typeface="Tahoma" panose="020B0604030504040204" pitchFamily="34" charset="0"/>
              </a:rPr>
              <a:t>ẩ</a:t>
            </a:r>
            <a:r>
              <a:rPr lang="vi-VN" altLang="en-US" sz="2400" b="1">
                <a:solidFill>
                  <a:srgbClr val="31859C"/>
                </a:solidFill>
                <a:latin typeface="UTM Alexander" pitchFamily="18" charset="0"/>
                <a:cs typeface="Tahoma" panose="020B0604030504040204" pitchFamily="34" charset="0"/>
              </a:rPr>
              <a:t>y</a:t>
            </a:r>
            <a:r>
              <a:rPr lang="en-US" altLang="en-US" sz="2400" b="1">
                <a:solidFill>
                  <a:srgbClr val="31859C"/>
                </a:solidFill>
                <a:latin typeface="UTM Alexander" pitchFamily="18" charset="0"/>
                <a:cs typeface="Tahoma" panose="020B0604030504040204" pitchFamily="34" charset="0"/>
              </a:rPr>
              <a:t>: YTXH</a:t>
            </a:r>
            <a:r>
              <a:rPr lang="vi-VN" altLang="en-US" sz="2400" b="1">
                <a:solidFill>
                  <a:srgbClr val="31859C"/>
                </a:solidFill>
                <a:latin typeface="UTM Alexander" pitchFamily="18" charset="0"/>
                <a:cs typeface="Tahoma" panose="020B0604030504040204" pitchFamily="34" charset="0"/>
              </a:rPr>
              <a:t> </a:t>
            </a:r>
            <a:r>
              <a:rPr lang="vi-VN" altLang="en-US" sz="2400" b="1">
                <a:solidFill>
                  <a:srgbClr val="FF0000"/>
                </a:solidFill>
                <a:latin typeface="UTM Alexander" pitchFamily="18" charset="0"/>
                <a:cs typeface="Tahoma" panose="020B0604030504040204" pitchFamily="34" charset="0"/>
              </a:rPr>
              <a:t>tích cực, </a:t>
            </a:r>
            <a:r>
              <a:rPr lang="vi-VN" altLang="en-US" sz="2400" b="1">
                <a:solidFill>
                  <a:srgbClr val="31859C"/>
                </a:solidFill>
                <a:latin typeface="UTM Alexander" pitchFamily="18" charset="0"/>
                <a:cs typeface="Tahoma" panose="020B0604030504040204" pitchFamily="34" charset="0"/>
              </a:rPr>
              <a:t>tác động </a:t>
            </a:r>
            <a:r>
              <a:rPr lang="vi-VN" altLang="en-US" sz="2400" b="1">
                <a:solidFill>
                  <a:srgbClr val="FF0000"/>
                </a:solidFill>
                <a:latin typeface="UTM Alexander" pitchFamily="18" charset="0"/>
                <a:cs typeface="Tahoma" panose="020B0604030504040204" pitchFamily="34" charset="0"/>
              </a:rPr>
              <a:t>phù hợp </a:t>
            </a:r>
            <a:r>
              <a:rPr lang="vi-VN" altLang="en-US" sz="2400" b="1">
                <a:solidFill>
                  <a:srgbClr val="31859C"/>
                </a:solidFill>
                <a:latin typeface="UTM Alexander" pitchFamily="18" charset="0"/>
                <a:cs typeface="Tahoma" panose="020B0604030504040204" pitchFamily="34" charset="0"/>
              </a:rPr>
              <a:t>với xu thế phát triển</a:t>
            </a:r>
            <a:endParaRPr lang="en-US" altLang="en-US" sz="2400" b="1">
              <a:solidFill>
                <a:srgbClr val="31859C"/>
              </a:solidFill>
              <a:latin typeface="UTM Alexander" pitchFamily="18" charset="0"/>
              <a:cs typeface="Tahoma" panose="020B0604030504040204" pitchFamily="34" charset="0"/>
            </a:endParaRPr>
          </a:p>
          <a:p>
            <a:pPr>
              <a:lnSpc>
                <a:spcPct val="90000"/>
              </a:lnSpc>
              <a:spcBef>
                <a:spcPts val="1000"/>
              </a:spcBef>
              <a:buNone/>
            </a:pPr>
            <a:r>
              <a:rPr lang="en-US" altLang="en-US" sz="2400" b="1">
                <a:solidFill>
                  <a:srgbClr val="31859C"/>
                </a:solidFill>
                <a:latin typeface="UTM Alexander" pitchFamily="18" charset="0"/>
                <a:cs typeface="Tahoma" panose="020B0604030504040204" pitchFamily="34" charset="0"/>
              </a:rPr>
              <a:t>- </a:t>
            </a:r>
            <a:r>
              <a:rPr lang="vi-VN" altLang="en-US" sz="2400" b="1">
                <a:solidFill>
                  <a:srgbClr val="31859C"/>
                </a:solidFill>
                <a:latin typeface="UTM Alexander" pitchFamily="18" charset="0"/>
                <a:cs typeface="Tahoma" panose="020B0604030504040204" pitchFamily="34" charset="0"/>
              </a:rPr>
              <a:t>Kiềm hãm</a:t>
            </a:r>
            <a:r>
              <a:rPr lang="en-US" altLang="en-US" sz="2400" b="1">
                <a:solidFill>
                  <a:srgbClr val="31859C"/>
                </a:solidFill>
                <a:latin typeface="UTM Alexander" pitchFamily="18" charset="0"/>
                <a:cs typeface="Tahoma" panose="020B0604030504040204" pitchFamily="34" charset="0"/>
              </a:rPr>
              <a:t>: YTXH </a:t>
            </a:r>
            <a:r>
              <a:rPr lang="vi-VN" altLang="en-US" sz="2400" b="1">
                <a:solidFill>
                  <a:srgbClr val="FF0000"/>
                </a:solidFill>
                <a:latin typeface="UTM Alexander" pitchFamily="18" charset="0"/>
                <a:cs typeface="Tahoma" panose="020B0604030504040204" pitchFamily="34" charset="0"/>
              </a:rPr>
              <a:t>tiêu cực,</a:t>
            </a:r>
            <a:r>
              <a:rPr lang="vi-VN" altLang="en-US" sz="2400" b="1">
                <a:solidFill>
                  <a:srgbClr val="31859C"/>
                </a:solidFill>
                <a:latin typeface="UTM Alexander" pitchFamily="18" charset="0"/>
                <a:cs typeface="Tahoma" panose="020B0604030504040204" pitchFamily="34" charset="0"/>
              </a:rPr>
              <a:t> tác động </a:t>
            </a:r>
            <a:r>
              <a:rPr lang="vi-VN" altLang="en-US" sz="2400" b="1">
                <a:solidFill>
                  <a:srgbClr val="FF0000"/>
                </a:solidFill>
                <a:latin typeface="UTM Alexander" pitchFamily="18" charset="0"/>
                <a:cs typeface="Tahoma" panose="020B0604030504040204" pitchFamily="34" charset="0"/>
              </a:rPr>
              <a:t>không phù hợp</a:t>
            </a:r>
            <a:r>
              <a:rPr lang="vi-VN" altLang="en-US" sz="2400" b="1">
                <a:solidFill>
                  <a:srgbClr val="31859C"/>
                </a:solidFill>
                <a:latin typeface="UTM Alexander" pitchFamily="18" charset="0"/>
                <a:cs typeface="Tahoma" panose="020B0604030504040204" pitchFamily="34" charset="0"/>
              </a:rPr>
              <a:t> với xu thế phát triển</a:t>
            </a:r>
          </a:p>
          <a:p>
            <a:pPr>
              <a:lnSpc>
                <a:spcPct val="90000"/>
              </a:lnSpc>
              <a:spcBef>
                <a:spcPts val="1000"/>
              </a:spcBef>
              <a:buNone/>
            </a:pPr>
            <a:endParaRPr lang="en-US" altLang="en-US" sz="2400" b="1">
              <a:solidFill>
                <a:srgbClr val="31859C"/>
              </a:solidFill>
              <a:latin typeface="UTM Alexander" pitchFamily="18" charset="0"/>
              <a:cs typeface="Tahoma" panose="020B0604030504040204" pitchFamily="34" charset="0"/>
            </a:endParaRPr>
          </a:p>
        </p:txBody>
      </p:sp>
      <p:sp>
        <p:nvSpPr>
          <p:cNvPr id="20" name="AutoShape 18">
            <a:extLst>
              <a:ext uri="{FF2B5EF4-FFF2-40B4-BE49-F238E27FC236}">
                <a16:creationId xmlns:a16="http://schemas.microsoft.com/office/drawing/2014/main" id="{9076759A-A4A1-B4F4-9248-AF58CEDB787B}"/>
              </a:ext>
            </a:extLst>
          </p:cNvPr>
          <p:cNvSpPr>
            <a:spLocks noChangeArrowheads="1"/>
          </p:cNvSpPr>
          <p:nvPr/>
        </p:nvSpPr>
        <p:spPr bwMode="auto">
          <a:xfrm>
            <a:off x="1828800" y="4291014"/>
            <a:ext cx="2133600" cy="2490787"/>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anchor="ct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a:defRPr sz="2800">
                <a:solidFill>
                  <a:schemeClr val="tx1"/>
                </a:solidFill>
                <a:latin typeface="Arial" panose="020B0604020202020204" pitchFamily="34" charset="0"/>
              </a:defRPr>
            </a:lvl3pPr>
            <a:lvl4pPr>
              <a:defRPr sz="2800">
                <a:solidFill>
                  <a:schemeClr val="tx1"/>
                </a:solidFill>
                <a:latin typeface="Arial" panose="020B0604020202020204" pitchFamily="34" charset="0"/>
              </a:defRPr>
            </a:lvl4pPr>
            <a:lvl5pPr>
              <a:defRPr sz="2800">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9pPr>
          </a:lstStyle>
          <a:p>
            <a:pPr algn="ctr" eaLnBrk="1" hangingPunct="1">
              <a:buFont typeface="Arial" panose="020B0604020202020204" pitchFamily="34" charset="0"/>
              <a:buNone/>
              <a:defRPr/>
            </a:pPr>
            <a:r>
              <a:rPr lang="en-US" altLang="en-US" b="1">
                <a:solidFill>
                  <a:srgbClr val="000066"/>
                </a:solidFill>
                <a:latin typeface="Times New Roman" pitchFamily="18" charset="0"/>
                <a:cs typeface="Times New Roman" pitchFamily="18" charset="0"/>
              </a:rPr>
              <a:t>YTXH tác động trở lại theo hai hướng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2000"/>
                                        <p:tgtEl>
                                          <p:spTgt spid="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5" grpId="0" animBg="1"/>
      <p:bldP spid="16" grpId="0" animBg="1"/>
      <p:bldP spid="20"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5267</TotalTime>
  <Words>1125</Words>
  <Application>Microsoft Office PowerPoint</Application>
  <PresentationFormat>Widescreen</PresentationFormat>
  <Paragraphs>107</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Unicode MS</vt:lpstr>
      <vt:lpstr>Calibri</vt:lpstr>
      <vt:lpstr>Times New Roman</vt:lpstr>
      <vt:lpstr>UTM Alexander</vt:lpstr>
      <vt:lpstr>Wingdings 3</vt:lpstr>
      <vt:lpstr>Office Theme</vt:lpstr>
      <vt:lpstr>PowerPoint Presentation</vt:lpstr>
      <vt:lpstr>PowerPoint Presentation</vt:lpstr>
      <vt:lpstr>PowerPoint Presentation</vt:lpstr>
      <vt:lpstr>PowerPoint Presentation</vt:lpstr>
      <vt:lpstr>+ Xét về trình độ phản ánh</vt:lpstr>
      <vt:lpstr>+ Xét về lĩnh vực phản ánh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Web API and HTTP</dc:title>
  <dc:creator>Thanh Van</dc:creator>
  <cp:lastModifiedBy>ADMIN</cp:lastModifiedBy>
  <cp:revision>188</cp:revision>
  <dcterms:created xsi:type="dcterms:W3CDTF">2021-01-25T08:25:31Z</dcterms:created>
  <dcterms:modified xsi:type="dcterms:W3CDTF">2022-09-14T07:24:33Z</dcterms:modified>
</cp:coreProperties>
</file>