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718" r:id="rId2"/>
    <p:sldId id="784" r:id="rId3"/>
    <p:sldId id="773" r:id="rId4"/>
    <p:sldId id="774" r:id="rId5"/>
    <p:sldId id="785" r:id="rId6"/>
    <p:sldId id="787" r:id="rId7"/>
    <p:sldId id="775" r:id="rId8"/>
    <p:sldId id="776" r:id="rId9"/>
    <p:sldId id="777" r:id="rId10"/>
    <p:sldId id="778" r:id="rId11"/>
    <p:sldId id="779" r:id="rId12"/>
    <p:sldId id="788" r:id="rId13"/>
    <p:sldId id="789" r:id="rId14"/>
    <p:sldId id="782" r:id="rId15"/>
    <p:sldId id="783"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snapToGrid="0">
      <p:cViewPr varScale="1">
        <p:scale>
          <a:sx n="80" d="100"/>
          <a:sy n="80" d="100"/>
        </p:scale>
        <p:origin x="754" y="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presProps" Target="presProps.xml"/><Relationship Id="rId10" Type="http://schemas.openxmlformats.org/officeDocument/2006/relationships/slide" Target="slides/slide9.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6BA20-2DCE-1E40-3EE4-714D640FBB7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7FA62F95-0C14-24E4-FF37-65BA8FA265C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F587C7-3570-CD9B-06A7-18664EBA8B24}"/>
              </a:ext>
            </a:extLst>
          </p:cNvPr>
          <p:cNvSpPr>
            <a:spLocks noGrp="1"/>
          </p:cNvSpPr>
          <p:nvPr>
            <p:ph type="sldNum" sz="quarter" idx="12"/>
          </p:nvPr>
        </p:nvSpPr>
        <p:spPr/>
        <p:txBody>
          <a:bodyPr/>
          <a:lstStyle>
            <a:lvl1pPr>
              <a:defRPr/>
            </a:lvl1pPr>
          </a:lstStyle>
          <a:p>
            <a:fld id="{E799741A-F4AA-46E6-8AE8-DF68D6954226}" type="slidenum">
              <a:rPr lang="en-US" altLang="en-US"/>
              <a:pPr/>
              <a:t>‹#›</a:t>
            </a:fld>
            <a:endParaRPr lang="en-US" altLang="en-US"/>
          </a:p>
        </p:txBody>
      </p:sp>
    </p:spTree>
    <p:extLst>
      <p:ext uri="{BB962C8B-B14F-4D97-AF65-F5344CB8AC3E}">
        <p14:creationId xmlns:p14="http://schemas.microsoft.com/office/powerpoint/2010/main" val="404346438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2/17/2025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1.xml"/><Relationship Id="rId4" Type="http://schemas.openxmlformats.org/officeDocument/2006/relationships/image" Target="../media/image3.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WordArt 4">
            <a:extLst>
              <a:ext uri="{FF2B5EF4-FFF2-40B4-BE49-F238E27FC236}">
                <a16:creationId xmlns:a16="http://schemas.microsoft.com/office/drawing/2014/main" id="{64BC782F-D19B-C6D3-7F88-E6C98DA33F23}"/>
              </a:ext>
            </a:extLst>
          </p:cNvPr>
          <p:cNvSpPr>
            <a:spLocks noChangeArrowheads="1" noChangeShapeType="1" noTextEdit="1"/>
          </p:cNvSpPr>
          <p:nvPr/>
        </p:nvSpPr>
        <p:spPr bwMode="auto">
          <a:xfrm>
            <a:off x="1752600" y="762000"/>
            <a:ext cx="8686800" cy="2057400"/>
          </a:xfrm>
          <a:prstGeom prst="rect">
            <a:avLst/>
          </a:prstGeom>
        </p:spPr>
        <p:txBody>
          <a:bodyPr wrap="none" fromWordArt="1">
            <a:prstTxWarp prst="textPlain">
              <a:avLst>
                <a:gd name="adj" fmla="val 50000"/>
              </a:avLst>
            </a:prstTxWarp>
          </a:bodyPr>
          <a:lstStyle/>
          <a:p>
            <a:pPr algn="ctr" eaLnBrk="1" hangingPunct="1">
              <a:defRPr/>
            </a:pPr>
            <a:r>
              <a:rPr lang="en-US" sz="2000" b="1" kern="10">
                <a:ln w="9525">
                  <a:solidFill>
                    <a:srgbClr val="990000"/>
                  </a:solidFill>
                  <a:round/>
                  <a:headEnd/>
                  <a:tailEnd/>
                </a:ln>
                <a:solidFill>
                  <a:srgbClr val="0000FF"/>
                </a:solidFill>
                <a:latin typeface="Times New Roman"/>
                <a:cs typeface="Times New Roman"/>
              </a:rPr>
              <a:t>V. TRIẾT HỌC VỀ CON NGƯỜI</a:t>
            </a:r>
          </a:p>
          <a:p>
            <a:pPr algn="ctr" eaLnBrk="1" hangingPunct="1">
              <a:defRPr/>
            </a:pPr>
            <a:r>
              <a:rPr lang="en-US" sz="2000" b="1" kern="10">
                <a:ln w="9525">
                  <a:solidFill>
                    <a:srgbClr val="990000"/>
                  </a:solidFill>
                  <a:round/>
                  <a:headEnd/>
                  <a:tailEnd/>
                </a:ln>
                <a:solidFill>
                  <a:srgbClr val="0000FF"/>
                </a:solidFill>
                <a:latin typeface="Times New Roman"/>
                <a:cs typeface="Times New Roman"/>
              </a:rPr>
              <a:t>1. KHÁI NIỆM CON NGƯỜI VÀ BẢN CHẤT CON NGƯỜI</a:t>
            </a:r>
          </a:p>
          <a:p>
            <a:pPr algn="ctr" eaLnBrk="1" hangingPunct="1">
              <a:defRPr/>
            </a:pPr>
            <a:r>
              <a:rPr lang="en-US" sz="2000" b="1" kern="10">
                <a:ln w="9525">
                  <a:solidFill>
                    <a:srgbClr val="990000"/>
                  </a:solidFill>
                  <a:round/>
                  <a:headEnd/>
                  <a:tailEnd/>
                </a:ln>
                <a:solidFill>
                  <a:srgbClr val="0000FF"/>
                </a:solidFill>
                <a:latin typeface="Times New Roman"/>
                <a:cs typeface="Times New Roman"/>
              </a:rPr>
              <a:t>2. HIỆN TƯỢNG THA HÓA CON NGƯỜI </a:t>
            </a:r>
          </a:p>
          <a:p>
            <a:pPr algn="ctr" eaLnBrk="1" hangingPunct="1">
              <a:defRPr/>
            </a:pPr>
            <a:r>
              <a:rPr lang="en-US" sz="2000" b="1" kern="10">
                <a:ln w="9525">
                  <a:solidFill>
                    <a:srgbClr val="990000"/>
                  </a:solidFill>
                  <a:round/>
                  <a:headEnd/>
                  <a:tailEnd/>
                </a:ln>
                <a:solidFill>
                  <a:srgbClr val="0000FF"/>
                </a:solidFill>
                <a:latin typeface="Times New Roman"/>
                <a:cs typeface="Times New Roman"/>
              </a:rPr>
              <a:t>VÀ VẤN ĐỀ GIẢI PHÓNG CON NGƯỜI</a:t>
            </a:r>
          </a:p>
          <a:p>
            <a:pPr marL="457200" indent="-457200" algn="ctr">
              <a:buFontTx/>
              <a:buAutoNum type="arabicPeriod"/>
              <a:defRPr/>
            </a:pPr>
            <a:endParaRPr lang="en-US" sz="2000" b="1" kern="10">
              <a:ln w="9525">
                <a:solidFill>
                  <a:srgbClr val="990000"/>
                </a:solidFill>
                <a:round/>
                <a:headEnd/>
                <a:tailEnd/>
              </a:ln>
              <a:solidFill>
                <a:srgbClr val="0000FF"/>
              </a:solidFill>
              <a:latin typeface="Times New Roman"/>
              <a:cs typeface="Times New Roman"/>
            </a:endParaRPr>
          </a:p>
        </p:txBody>
      </p:sp>
      <p:sp>
        <p:nvSpPr>
          <p:cNvPr id="124933" name="AutoShape 5">
            <a:extLst>
              <a:ext uri="{FF2B5EF4-FFF2-40B4-BE49-F238E27FC236}">
                <a16:creationId xmlns:a16="http://schemas.microsoft.com/office/drawing/2014/main" id="{CF1E2615-BE29-1FD3-A165-D0F8B434D8B9}"/>
              </a:ext>
            </a:extLst>
          </p:cNvPr>
          <p:cNvSpPr>
            <a:spLocks noChangeAspect="1" noChangeArrowheads="1"/>
          </p:cNvSpPr>
          <p:nvPr/>
        </p:nvSpPr>
        <p:spPr bwMode="auto">
          <a:xfrm>
            <a:off x="2638426" y="3333750"/>
            <a:ext cx="7115175" cy="476250"/>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rgbClr val="0000FF"/>
            </a:solidFill>
            <a:miter lim="800000"/>
            <a:headEnd/>
            <a:tailEnd/>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vi-VN" altLang="en-US" sz="2800">
              <a:latin typeface="Arial Unicode MS" pitchFamily="34" charset="-128"/>
            </a:endParaRPr>
          </a:p>
        </p:txBody>
      </p:sp>
      <p:grpSp>
        <p:nvGrpSpPr>
          <p:cNvPr id="13316" name="Group 6">
            <a:extLst>
              <a:ext uri="{FF2B5EF4-FFF2-40B4-BE49-F238E27FC236}">
                <a16:creationId xmlns:a16="http://schemas.microsoft.com/office/drawing/2014/main" id="{7A60BE69-A817-59FC-4855-052DEBC781F4}"/>
              </a:ext>
            </a:extLst>
          </p:cNvPr>
          <p:cNvGrpSpPr>
            <a:grpSpLocks/>
          </p:cNvGrpSpPr>
          <p:nvPr/>
        </p:nvGrpSpPr>
        <p:grpSpPr bwMode="auto">
          <a:xfrm>
            <a:off x="3200401" y="4038601"/>
            <a:ext cx="4791075" cy="2087563"/>
            <a:chOff x="453" y="2704"/>
            <a:chExt cx="2222" cy="1043"/>
          </a:xfrm>
        </p:grpSpPr>
        <p:pic>
          <p:nvPicPr>
            <p:cNvPr id="13317" name="Picture 7" descr="花">
              <a:extLst>
                <a:ext uri="{FF2B5EF4-FFF2-40B4-BE49-F238E27FC236}">
                  <a16:creationId xmlns:a16="http://schemas.microsoft.com/office/drawing/2014/main" id="{54E125C3-7E12-9FB6-2851-02D8EBF700DA}"/>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71" y="2704"/>
              <a:ext cx="1584" cy="1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8" descr="feather_writes">
              <a:extLst>
                <a:ext uri="{FF2B5EF4-FFF2-40B4-BE49-F238E27FC236}">
                  <a16:creationId xmlns:a16="http://schemas.microsoft.com/office/drawing/2014/main" id="{A4741BB2-5C76-4F15-FFC7-8CDD4133A21E}"/>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292" y="3067"/>
              <a:ext cx="1134" cy="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9" name="Picture 9" descr="Candle-04-june">
              <a:extLst>
                <a:ext uri="{FF2B5EF4-FFF2-40B4-BE49-F238E27FC236}">
                  <a16:creationId xmlns:a16="http://schemas.microsoft.com/office/drawing/2014/main" id="{3638ADD5-21C0-6E8D-921D-ABFF232FB624}"/>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1111" y="3022"/>
              <a:ext cx="180"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0" name="Arc 10">
              <a:extLst>
                <a:ext uri="{FF2B5EF4-FFF2-40B4-BE49-F238E27FC236}">
                  <a16:creationId xmlns:a16="http://schemas.microsoft.com/office/drawing/2014/main" id="{62366EF3-B86F-039D-81EC-7A96B4C934DE}"/>
                </a:ext>
              </a:extLst>
            </p:cNvPr>
            <p:cNvSpPr>
              <a:spLocks/>
            </p:cNvSpPr>
            <p:nvPr/>
          </p:nvSpPr>
          <p:spPr bwMode="auto">
            <a:xfrm>
              <a:off x="453" y="2749"/>
              <a:ext cx="2222" cy="86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9973"/>
                    <a:pt x="9203" y="432"/>
                    <a:pt x="20822" y="13"/>
                  </a:cubicBezTo>
                  <a:lnTo>
                    <a:pt x="21600" y="21600"/>
                  </a:lnTo>
                  <a:lnTo>
                    <a:pt x="21599"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4933"/>
                                        </p:tgtEl>
                                        <p:attrNameLst>
                                          <p:attrName>style.visibility</p:attrName>
                                        </p:attrNameLst>
                                      </p:cBhvr>
                                      <p:to>
                                        <p:strVal val="visible"/>
                                      </p:to>
                                    </p:set>
                                    <p:animEffect transition="in" filter="blinds(horizontal)">
                                      <p:cBhvr>
                                        <p:cTn id="7" dur="500"/>
                                        <p:tgtEl>
                                          <p:spTgt spid="1249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243EB00A-FEB2-50BB-2936-F503710D8F0B}"/>
              </a:ext>
            </a:extLst>
          </p:cNvPr>
          <p:cNvGrpSpPr>
            <a:grpSpLocks/>
          </p:cNvGrpSpPr>
          <p:nvPr/>
        </p:nvGrpSpPr>
        <p:grpSpPr bwMode="auto">
          <a:xfrm>
            <a:off x="1600201" y="1066800"/>
            <a:ext cx="9018587" cy="10668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D15CB1AD-6B04-6210-80F7-EDCACF7E323E}"/>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A997EA9C-DA4E-9C56-A91B-2F4EC2D77C0F}"/>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2.1. </a:t>
              </a:r>
              <a:r>
                <a:rPr lang="vi-VN" sz="3200" b="1" i="1">
                  <a:latin typeface="Times New Roman" pitchFamily="18" charset="0"/>
                  <a:cs typeface="Times New Roman" pitchFamily="18" charset="0"/>
                </a:rPr>
                <a:t>Thực chất của hiện tượng tha hóa con người là lao động của con người bị tha hóa</a:t>
              </a:r>
              <a:endParaRPr lang="en-US" sz="3200">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70CDAAE9-5E04-D07A-4919-7FE676513D78}"/>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rPr>
              <a:t>2</a:t>
            </a:r>
            <a:r>
              <a:rPr lang="vi-VN" sz="2800" b="1">
                <a:solidFill>
                  <a:schemeClr val="bg1"/>
                </a:solidFill>
              </a:rPr>
              <a:t>. HIỆN TƯỢNG THA HÓA CON NGƯỜI </a:t>
            </a:r>
            <a:endParaRPr lang="en-US" sz="2800" b="1">
              <a:solidFill>
                <a:schemeClr val="bg1"/>
              </a:solidFill>
            </a:endParaRPr>
          </a:p>
          <a:p>
            <a:pPr>
              <a:defRPr/>
            </a:pPr>
            <a:r>
              <a:rPr lang="vi-VN" sz="2800" b="1">
                <a:solidFill>
                  <a:schemeClr val="bg1"/>
                </a:solidFill>
              </a:rPr>
              <a:t>VÀ VẤN ĐỀ GIẢI PHÓNG CON NGƯỜI</a:t>
            </a:r>
            <a:endParaRPr lang="en-US" sz="2800">
              <a:solidFill>
                <a:schemeClr val="bg1"/>
              </a:solidFill>
            </a:endParaRPr>
          </a:p>
        </p:txBody>
      </p:sp>
      <p:grpSp>
        <p:nvGrpSpPr>
          <p:cNvPr id="15" name="Group 6">
            <a:extLst>
              <a:ext uri="{FF2B5EF4-FFF2-40B4-BE49-F238E27FC236}">
                <a16:creationId xmlns:a16="http://schemas.microsoft.com/office/drawing/2014/main" id="{4BEDEE5A-5FCE-7BB6-CC7F-B6E10B07D5EA}"/>
              </a:ext>
            </a:extLst>
          </p:cNvPr>
          <p:cNvGrpSpPr>
            <a:grpSpLocks/>
          </p:cNvGrpSpPr>
          <p:nvPr/>
        </p:nvGrpSpPr>
        <p:grpSpPr bwMode="auto">
          <a:xfrm>
            <a:off x="1600201" y="2667001"/>
            <a:ext cx="9018587" cy="1066799"/>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6D0A94B7-4FA2-6650-113C-878B4785AB34}"/>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6521F64B-9CEE-67D6-CC9A-06B5E568FD55}"/>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endParaRPr lang="en-US" sz="3000" b="1" i="1">
                <a:latin typeface="Times New Roman" pitchFamily="18" charset="0"/>
                <a:cs typeface="Times New Roman" pitchFamily="18" charset="0"/>
              </a:endParaRPr>
            </a:p>
            <a:p>
              <a:pPr eaLnBrk="1" hangingPunct="1">
                <a:defRPr/>
              </a:pPr>
              <a:r>
                <a:rPr lang="en-US" sz="3000" b="1" i="1">
                  <a:latin typeface="Times New Roman" pitchFamily="18" charset="0"/>
                  <a:cs typeface="Times New Roman" pitchFamily="18" charset="0"/>
                </a:rPr>
                <a:t>2.2. </a:t>
              </a:r>
              <a:r>
                <a:rPr lang="en-GB" sz="3200" b="1" i="1">
                  <a:latin typeface="Times New Roman" pitchFamily="18" charset="0"/>
                  <a:cs typeface="Times New Roman" pitchFamily="18" charset="0"/>
                </a:rPr>
                <a:t>“Vĩnh viễn giải phóng toàn thể xã hội khỏi ách bóc lột, ách áp bức” </a:t>
              </a:r>
              <a:endParaRPr lang="en-US" sz="3200">
                <a:latin typeface="Times New Roman" pitchFamily="18" charset="0"/>
                <a:cs typeface="Times New Roman" pitchFamily="18" charset="0"/>
              </a:endParaRPr>
            </a:p>
            <a:p>
              <a:pPr eaLnBrk="1" hangingPunct="1">
                <a:defRPr/>
              </a:pPr>
              <a:endParaRPr lang="en-US" sz="3000">
                <a:latin typeface="Times New Roman" pitchFamily="18" charset="0"/>
                <a:cs typeface="Times New Roman" pitchFamily="18" charset="0"/>
              </a:endParaRPr>
            </a:p>
          </p:txBody>
        </p:sp>
      </p:grpSp>
      <p:grpSp>
        <p:nvGrpSpPr>
          <p:cNvPr id="19" name="Group 6">
            <a:extLst>
              <a:ext uri="{FF2B5EF4-FFF2-40B4-BE49-F238E27FC236}">
                <a16:creationId xmlns:a16="http://schemas.microsoft.com/office/drawing/2014/main" id="{07FA0D18-C401-B6F1-A26B-ABB0EDC80520}"/>
              </a:ext>
            </a:extLst>
          </p:cNvPr>
          <p:cNvGrpSpPr>
            <a:grpSpLocks/>
          </p:cNvGrpSpPr>
          <p:nvPr/>
        </p:nvGrpSpPr>
        <p:grpSpPr bwMode="auto">
          <a:xfrm>
            <a:off x="1611087" y="4267202"/>
            <a:ext cx="9018587" cy="1066799"/>
            <a:chOff x="394335" y="1412619"/>
            <a:chExt cx="7025630" cy="915120"/>
          </a:xfrm>
          <a:solidFill>
            <a:schemeClr val="accent6">
              <a:lumMod val="40000"/>
              <a:lumOff val="60000"/>
            </a:schemeClr>
          </a:solidFill>
        </p:grpSpPr>
        <p:sp>
          <p:nvSpPr>
            <p:cNvPr id="20" name="Rounded Rectangle 19">
              <a:extLst>
                <a:ext uri="{FF2B5EF4-FFF2-40B4-BE49-F238E27FC236}">
                  <a16:creationId xmlns:a16="http://schemas.microsoft.com/office/drawing/2014/main" id="{C7954A47-4E60-9C7D-DB05-B8046749DC0E}"/>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1" name="Rounded Rectangle 6">
              <a:extLst>
                <a:ext uri="{FF2B5EF4-FFF2-40B4-BE49-F238E27FC236}">
                  <a16:creationId xmlns:a16="http://schemas.microsoft.com/office/drawing/2014/main" id="{B7433F0A-5866-5F2D-508A-BA455E3E9BCA}"/>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endParaRPr lang="en-US" sz="3000" b="1" i="1">
                <a:solidFill>
                  <a:schemeClr val="tx1"/>
                </a:solidFill>
                <a:latin typeface="Times New Roman" pitchFamily="18" charset="0"/>
                <a:cs typeface="Times New Roman" pitchFamily="18" charset="0"/>
              </a:endParaRPr>
            </a:p>
            <a:p>
              <a:pPr eaLnBrk="1" hangingPunct="1">
                <a:defRPr/>
              </a:pPr>
              <a:r>
                <a:rPr lang="en-US" sz="3000" b="1" i="1">
                  <a:solidFill>
                    <a:schemeClr val="tx1"/>
                  </a:solidFill>
                  <a:latin typeface="Times New Roman" pitchFamily="18" charset="0"/>
                  <a:cs typeface="Times New Roman" pitchFamily="18" charset="0"/>
                </a:rPr>
                <a:t>2.3. </a:t>
              </a:r>
              <a:r>
                <a:rPr lang="vi-VN" sz="3200" b="1" i="1">
                  <a:solidFill>
                    <a:schemeClr val="tx1"/>
                  </a:solidFill>
                  <a:latin typeface="Times New Roman" pitchFamily="18" charset="0"/>
                  <a:cs typeface="Times New Roman" pitchFamily="18" charset="0"/>
                </a:rPr>
                <a:t>“Sự phát triển tự do của mỗi người là điều kiện cho sự phát triển tự do của tất cả mọi người”</a:t>
              </a:r>
              <a:endParaRPr lang="en-US" sz="3200">
                <a:solidFill>
                  <a:schemeClr val="tx1"/>
                </a:solidFill>
                <a:latin typeface="Times New Roman" pitchFamily="18" charset="0"/>
                <a:cs typeface="Times New Roman" pitchFamily="18" charset="0"/>
              </a:endParaRPr>
            </a:p>
            <a:p>
              <a:pPr eaLnBrk="1" hangingPunct="1">
                <a:defRPr/>
              </a:pPr>
              <a:endParaRPr lang="en-US" sz="3000">
                <a:solidFill>
                  <a:schemeClr val="tx1"/>
                </a:solidFill>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43D32C8A-7380-54A4-CE47-6FA3C424FC2C}"/>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rPr>
              <a:t>2</a:t>
            </a:r>
            <a:r>
              <a:rPr lang="vi-VN" sz="2800" b="1">
                <a:solidFill>
                  <a:schemeClr val="bg1"/>
                </a:solidFill>
              </a:rPr>
              <a:t>. HIỆN TƯỢNG THA HÓA CON NGƯỜI </a:t>
            </a:r>
            <a:endParaRPr lang="en-US" sz="2800" b="1">
              <a:solidFill>
                <a:schemeClr val="bg1"/>
              </a:solidFill>
            </a:endParaRPr>
          </a:p>
          <a:p>
            <a:pPr>
              <a:defRPr/>
            </a:pPr>
            <a:r>
              <a:rPr lang="vi-VN" sz="2800" b="1">
                <a:solidFill>
                  <a:schemeClr val="bg1"/>
                </a:solidFill>
              </a:rPr>
              <a:t>VÀ VẤN ĐỀ GIẢI PHÓNG CON NGƯỜI</a:t>
            </a:r>
            <a:endParaRPr lang="en-US" sz="2800">
              <a:solidFill>
                <a:schemeClr val="bg1"/>
              </a:solidFill>
            </a:endParaRPr>
          </a:p>
        </p:txBody>
      </p:sp>
      <p:sp>
        <p:nvSpPr>
          <p:cNvPr id="12" name="Content Placeholder 2">
            <a:extLst>
              <a:ext uri="{FF2B5EF4-FFF2-40B4-BE49-F238E27FC236}">
                <a16:creationId xmlns:a16="http://schemas.microsoft.com/office/drawing/2014/main" id="{47A25EBE-4C4C-61F6-2F04-BA397046CBEC}"/>
              </a:ext>
            </a:extLst>
          </p:cNvPr>
          <p:cNvSpPr>
            <a:spLocks noGrp="1"/>
          </p:cNvSpPr>
          <p:nvPr>
            <p:ph idx="1"/>
          </p:nvPr>
        </p:nvSpPr>
        <p:spPr>
          <a:xfrm>
            <a:off x="5029200" y="1066800"/>
            <a:ext cx="5257800" cy="1524000"/>
          </a:xfrm>
          <a:ln w="19050">
            <a:solidFill>
              <a:schemeClr val="accent1">
                <a:shade val="50000"/>
              </a:schemeClr>
            </a:solidFill>
          </a:ln>
        </p:spPr>
        <p:txBody>
          <a:bodyPr>
            <a:noAutofit/>
          </a:bodyPr>
          <a:lstStyle/>
          <a:p>
            <a:pPr marL="0" indent="0">
              <a:buNone/>
              <a:defRPr/>
            </a:pPr>
            <a:r>
              <a:rPr lang="en-US" dirty="0">
                <a:latin typeface="Times New Roman" pitchFamily="18" charset="0"/>
                <a:cs typeface="Times New Roman" pitchFamily="18" charset="0"/>
              </a:rPr>
              <a:t>Tha hóa con người là gì?</a:t>
            </a:r>
          </a:p>
          <a:p>
            <a:pPr marL="1255713" indent="0">
              <a:buNone/>
              <a:defRPr/>
            </a:pPr>
            <a:r>
              <a:rPr lang="en-US" dirty="0">
                <a:latin typeface="Times New Roman" pitchFamily="18" charset="0"/>
                <a:cs typeface="Times New Roman" pitchFamily="18" charset="0"/>
              </a:rPr>
              <a:t>- Đó là con người bị đánh mất chính mình</a:t>
            </a:r>
          </a:p>
        </p:txBody>
      </p:sp>
      <p:pic>
        <p:nvPicPr>
          <p:cNvPr id="13" name="Picture 12">
            <a:extLst>
              <a:ext uri="{FF2B5EF4-FFF2-40B4-BE49-F238E27FC236}">
                <a16:creationId xmlns:a16="http://schemas.microsoft.com/office/drawing/2014/main" id="{2F236E18-9932-CCE9-4714-6C6DEC1DEC73}"/>
              </a:ext>
            </a:extLst>
          </p:cNvPr>
          <p:cNvPicPr>
            <a:picLocks noChangeAspect="1"/>
          </p:cNvPicPr>
          <p:nvPr/>
        </p:nvPicPr>
        <p:blipFill>
          <a:blip r:embed="rId2">
            <a:extLst>
              <a:ext uri="{28A0092B-C50C-407E-A947-70E740481C1C}">
                <a14:useLocalDpi xmlns:a14="http://schemas.microsoft.com/office/drawing/2010/main" val="0"/>
              </a:ext>
            </a:extLst>
          </a:blip>
          <a:srcRect r="12521"/>
          <a:stretch>
            <a:fillRect/>
          </a:stretch>
        </p:blipFill>
        <p:spPr bwMode="auto">
          <a:xfrm>
            <a:off x="2057400" y="2743200"/>
            <a:ext cx="3206750" cy="284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a:extLst>
              <a:ext uri="{FF2B5EF4-FFF2-40B4-BE49-F238E27FC236}">
                <a16:creationId xmlns:a16="http://schemas.microsoft.com/office/drawing/2014/main" id="{345E8B7B-A1CA-6904-FE63-CF18832023EE}"/>
              </a:ext>
            </a:extLst>
          </p:cNvPr>
          <p:cNvPicPr>
            <a:picLocks noChangeAspect="1"/>
          </p:cNvPicPr>
          <p:nvPr/>
        </p:nvPicPr>
        <p:blipFill>
          <a:blip r:embed="rId3">
            <a:extLst>
              <a:ext uri="{28A0092B-C50C-407E-A947-70E740481C1C}">
                <a14:useLocalDpi xmlns:a14="http://schemas.microsoft.com/office/drawing/2010/main" val="0"/>
              </a:ext>
            </a:extLst>
          </a:blip>
          <a:srcRect t="6248" r="3188" b="5254"/>
          <a:stretch>
            <a:fillRect/>
          </a:stretch>
        </p:blipFill>
        <p:spPr bwMode="auto">
          <a:xfrm>
            <a:off x="5754689" y="3248026"/>
            <a:ext cx="3957637"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bg/>
                                          </p:spTgt>
                                        </p:tgtEl>
                                        <p:attrNameLst>
                                          <p:attrName>style.visibility</p:attrName>
                                        </p:attrNameLst>
                                      </p:cBhvr>
                                      <p:to>
                                        <p:strVal val="visible"/>
                                      </p:to>
                                    </p:set>
                                    <p:animEffect transition="in" filter="wipe(down)">
                                      <p:cBhvr>
                                        <p:cTn id="7" dur="500"/>
                                        <p:tgtEl>
                                          <p:spTgt spid="12">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down)">
                                      <p:cBhvr>
                                        <p:cTn id="17" dur="500"/>
                                        <p:tgtEl>
                                          <p:spTgt spid="12">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par>
                                <p:cTn id="23" presetID="16" presetClass="entr" presetSubtype="2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arn(inVertical)">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77F49BB-1E51-CBAE-5715-EB2065B4AA64}"/>
              </a:ext>
            </a:extLst>
          </p:cNvPr>
          <p:cNvSpPr/>
          <p:nvPr/>
        </p:nvSpPr>
        <p:spPr>
          <a:xfrm>
            <a:off x="2489200" y="2286000"/>
            <a:ext cx="7239000" cy="523220"/>
          </a:xfrm>
          <a:prstGeom prst="rect">
            <a:avLst/>
          </a:prstGeom>
          <a:solidFill>
            <a:schemeClr val="accent6">
              <a:lumMod val="20000"/>
              <a:lumOff val="80000"/>
            </a:schemeClr>
          </a:solidFill>
          <a:ln w="19050">
            <a:solidFill>
              <a:schemeClr val="accent5">
                <a:lumMod val="75000"/>
              </a:schemeClr>
            </a:solidFill>
          </a:ln>
        </p:spPr>
        <p:txBody>
          <a:bodyPr>
            <a:spAutoFit/>
          </a:bodyPr>
          <a:lstStyle/>
          <a:p>
            <a:pPr eaLnBrk="1" hangingPunct="1">
              <a:defRPr/>
            </a:pPr>
            <a:r>
              <a:rPr lang="en-US">
                <a:latin typeface="Times New Roman" pitchFamily="18" charset="0"/>
                <a:cs typeface="Times New Roman" pitchFamily="18" charset="0"/>
              </a:rPr>
              <a:t>S</a:t>
            </a:r>
            <a:r>
              <a:rPr lang="vi-VN">
                <a:latin typeface="Times New Roman" pitchFamily="18" charset="0"/>
                <a:cs typeface="Times New Roman" pitchFamily="18" charset="0"/>
              </a:rPr>
              <a:t>ản phẩm của lao động từ chỗ để phục vụ con người, để phát triển con người đã bị biến thành lực lượng đối lập, nô dịch và thống trị con người.</a:t>
            </a:r>
            <a:endParaRPr lang="en-US">
              <a:latin typeface="Times New Roman" pitchFamily="18" charset="0"/>
              <a:cs typeface="Times New Roman" pitchFamily="18" charset="0"/>
            </a:endParaRPr>
          </a:p>
        </p:txBody>
      </p:sp>
      <p:grpSp>
        <p:nvGrpSpPr>
          <p:cNvPr id="6" name="Group 6">
            <a:extLst>
              <a:ext uri="{FF2B5EF4-FFF2-40B4-BE49-F238E27FC236}">
                <a16:creationId xmlns:a16="http://schemas.microsoft.com/office/drawing/2014/main" id="{B6C62E96-64B2-ED76-DB9E-DDB4D78A9736}"/>
              </a:ext>
            </a:extLst>
          </p:cNvPr>
          <p:cNvGrpSpPr>
            <a:grpSpLocks/>
          </p:cNvGrpSpPr>
          <p:nvPr/>
        </p:nvGrpSpPr>
        <p:grpSpPr bwMode="auto">
          <a:xfrm>
            <a:off x="1600201" y="76200"/>
            <a:ext cx="9018587" cy="1066800"/>
            <a:chOff x="394335" y="1412619"/>
            <a:chExt cx="7025630" cy="915120"/>
          </a:xfrm>
          <a:solidFill>
            <a:schemeClr val="accent6">
              <a:lumMod val="40000"/>
              <a:lumOff val="60000"/>
            </a:schemeClr>
          </a:solidFill>
        </p:grpSpPr>
        <p:sp>
          <p:nvSpPr>
            <p:cNvPr id="7" name="Rounded Rectangle 6">
              <a:extLst>
                <a:ext uri="{FF2B5EF4-FFF2-40B4-BE49-F238E27FC236}">
                  <a16:creationId xmlns:a16="http://schemas.microsoft.com/office/drawing/2014/main" id="{9D4DAFA3-E1FA-2B06-D717-5DD5840CC4B1}"/>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8" name="Rounded Rectangle 6">
              <a:extLst>
                <a:ext uri="{FF2B5EF4-FFF2-40B4-BE49-F238E27FC236}">
                  <a16:creationId xmlns:a16="http://schemas.microsoft.com/office/drawing/2014/main" id="{0A186A1D-E6BB-547C-3B12-2DBE3744004A}"/>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2.1. </a:t>
              </a:r>
              <a:r>
                <a:rPr lang="vi-VN" sz="3200" b="1" i="1">
                  <a:latin typeface="Times New Roman" pitchFamily="18" charset="0"/>
                  <a:cs typeface="Times New Roman" pitchFamily="18" charset="0"/>
                </a:rPr>
                <a:t>Thực chất của hiện tượng tha hóa con người là lao động của con người bị tha hóa</a:t>
              </a:r>
              <a:endParaRPr lang="en-US" sz="3200">
                <a:latin typeface="Times New Roman" pitchFamily="18" charset="0"/>
                <a:cs typeface="Times New Roman" pitchFamily="18" charset="0"/>
              </a:endParaRPr>
            </a:p>
          </p:txBody>
        </p:sp>
      </p:grpSp>
      <p:grpSp>
        <p:nvGrpSpPr>
          <p:cNvPr id="9" name="Group 6">
            <a:extLst>
              <a:ext uri="{FF2B5EF4-FFF2-40B4-BE49-F238E27FC236}">
                <a16:creationId xmlns:a16="http://schemas.microsoft.com/office/drawing/2014/main" id="{EDB1029F-4C66-4D32-968D-BB49CDD9C111}"/>
              </a:ext>
            </a:extLst>
          </p:cNvPr>
          <p:cNvGrpSpPr>
            <a:grpSpLocks/>
          </p:cNvGrpSpPr>
          <p:nvPr/>
        </p:nvGrpSpPr>
        <p:grpSpPr bwMode="auto">
          <a:xfrm>
            <a:off x="1586707" y="1219201"/>
            <a:ext cx="6566694" cy="685800"/>
            <a:chOff x="394335" y="1412619"/>
            <a:chExt cx="7025630" cy="915120"/>
          </a:xfrm>
          <a:solidFill>
            <a:schemeClr val="accent3">
              <a:lumMod val="40000"/>
              <a:lumOff val="60000"/>
            </a:schemeClr>
          </a:solidFill>
        </p:grpSpPr>
        <p:sp>
          <p:nvSpPr>
            <p:cNvPr id="10" name="Rounded Rectangle 9">
              <a:extLst>
                <a:ext uri="{FF2B5EF4-FFF2-40B4-BE49-F238E27FC236}">
                  <a16:creationId xmlns:a16="http://schemas.microsoft.com/office/drawing/2014/main" id="{E7510E39-494F-DEF7-240D-5151641DF4D4}"/>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1" name="Rounded Rectangle 6">
              <a:extLst>
                <a:ext uri="{FF2B5EF4-FFF2-40B4-BE49-F238E27FC236}">
                  <a16:creationId xmlns:a16="http://schemas.microsoft.com/office/drawing/2014/main" id="{41E3B784-DE23-AB66-4451-8F2DEED37C2F}"/>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solidFill>
                    <a:srgbClr val="0000FF"/>
                  </a:solidFill>
                  <a:latin typeface="Times New Roman" pitchFamily="18" charset="0"/>
                  <a:cs typeface="Times New Roman" pitchFamily="18" charset="0"/>
                </a:rPr>
                <a:t>* Tha hóa với sản phẩm của lao động</a:t>
              </a:r>
              <a:endParaRPr lang="en-US" sz="3200">
                <a:solidFill>
                  <a:srgbClr val="0000FF"/>
                </a:solidFill>
                <a:latin typeface="Times New Roman" pitchFamily="18" charset="0"/>
                <a:cs typeface="Times New Roman" pitchFamily="18" charset="0"/>
              </a:endParaRPr>
            </a:p>
          </p:txBody>
        </p:sp>
      </p:grpSp>
      <p:grpSp>
        <p:nvGrpSpPr>
          <p:cNvPr id="13" name="Group 6">
            <a:extLst>
              <a:ext uri="{FF2B5EF4-FFF2-40B4-BE49-F238E27FC236}">
                <a16:creationId xmlns:a16="http://schemas.microsoft.com/office/drawing/2014/main" id="{24EE923D-1DB2-0AA2-536E-758A175E25B3}"/>
              </a:ext>
            </a:extLst>
          </p:cNvPr>
          <p:cNvGrpSpPr>
            <a:grpSpLocks/>
          </p:cNvGrpSpPr>
          <p:nvPr/>
        </p:nvGrpSpPr>
        <p:grpSpPr bwMode="auto">
          <a:xfrm>
            <a:off x="1586707" y="3810001"/>
            <a:ext cx="6566694" cy="685800"/>
            <a:chOff x="394335" y="1412619"/>
            <a:chExt cx="7025630" cy="915120"/>
          </a:xfrm>
          <a:solidFill>
            <a:schemeClr val="accent3">
              <a:lumMod val="40000"/>
              <a:lumOff val="60000"/>
            </a:schemeClr>
          </a:solidFill>
        </p:grpSpPr>
        <p:sp>
          <p:nvSpPr>
            <p:cNvPr id="14" name="Rounded Rectangle 13">
              <a:extLst>
                <a:ext uri="{FF2B5EF4-FFF2-40B4-BE49-F238E27FC236}">
                  <a16:creationId xmlns:a16="http://schemas.microsoft.com/office/drawing/2014/main" id="{24A7C047-5C98-1CD3-6951-93D554950CAB}"/>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5" name="Rounded Rectangle 6">
              <a:extLst>
                <a:ext uri="{FF2B5EF4-FFF2-40B4-BE49-F238E27FC236}">
                  <a16:creationId xmlns:a16="http://schemas.microsoft.com/office/drawing/2014/main" id="{08C9E3B0-CCC9-653D-5BEF-B2ED83B8A2C6}"/>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solidFill>
                    <a:srgbClr val="0000FF"/>
                  </a:solidFill>
                  <a:latin typeface="Times New Roman" pitchFamily="18" charset="0"/>
                  <a:cs typeface="Times New Roman" pitchFamily="18" charset="0"/>
                </a:rPr>
                <a:t>* Tha hóa trong hoạt động lao động</a:t>
              </a:r>
              <a:endParaRPr lang="en-US" sz="3200">
                <a:solidFill>
                  <a:srgbClr val="0000FF"/>
                </a:solidFill>
                <a:latin typeface="Times New Roman" pitchFamily="18" charset="0"/>
                <a:cs typeface="Times New Roman" pitchFamily="18" charset="0"/>
              </a:endParaRPr>
            </a:p>
          </p:txBody>
        </p:sp>
      </p:grpSp>
      <p:sp>
        <p:nvSpPr>
          <p:cNvPr id="17" name="Rectangle 16">
            <a:extLst>
              <a:ext uri="{FF2B5EF4-FFF2-40B4-BE49-F238E27FC236}">
                <a16:creationId xmlns:a16="http://schemas.microsoft.com/office/drawing/2014/main" id="{47CA1F33-2569-D1F6-0A8B-0833A06B2FCA}"/>
              </a:ext>
            </a:extLst>
          </p:cNvPr>
          <p:cNvSpPr/>
          <p:nvPr/>
        </p:nvSpPr>
        <p:spPr>
          <a:xfrm>
            <a:off x="2185988" y="4800600"/>
            <a:ext cx="7848600" cy="523220"/>
          </a:xfrm>
          <a:prstGeom prst="rect">
            <a:avLst/>
          </a:prstGeom>
          <a:solidFill>
            <a:schemeClr val="accent6">
              <a:lumMod val="20000"/>
              <a:lumOff val="80000"/>
            </a:schemeClr>
          </a:solidFill>
          <a:ln w="19050">
            <a:solidFill>
              <a:schemeClr val="accent5">
                <a:lumMod val="75000"/>
              </a:schemeClr>
            </a:solidFill>
          </a:ln>
        </p:spPr>
        <p:txBody>
          <a:bodyPr>
            <a:spAutoFit/>
          </a:bodyPr>
          <a:lstStyle/>
          <a:p>
            <a:pPr eaLnBrk="1" hangingPunct="1">
              <a:defRPr/>
            </a:pPr>
            <a:r>
              <a:rPr lang="vi-VN">
                <a:latin typeface="Times New Roman" pitchFamily="18" charset="0"/>
                <a:cs typeface="Times New Roman" pitchFamily="18" charset="0"/>
              </a:rPr>
              <a:t>Lao động bị cưỡng bức, bị ép buộc bởi điều kiện xã hội</a:t>
            </a:r>
            <a:r>
              <a:rPr lang="en-US">
                <a:latin typeface="Times New Roman" pitchFamily="18" charset="0"/>
                <a:cs typeface="Times New Roman" pitchFamily="18" charset="0"/>
              </a:rPr>
              <a:t>.</a:t>
            </a:r>
            <a:r>
              <a:rPr lang="vi-VN">
                <a:latin typeface="Times New Roman" pitchFamily="18" charset="0"/>
                <a:cs typeface="Times New Roman" pitchFamily="18" charset="0"/>
              </a:rPr>
              <a:t> </a:t>
            </a:r>
            <a:r>
              <a:rPr lang="en-US">
                <a:latin typeface="Times New Roman" pitchFamily="18" charset="0"/>
                <a:cs typeface="Times New Roman" pitchFamily="18" charset="0"/>
              </a:rPr>
              <a:t>Mặc dù </a:t>
            </a:r>
            <a:r>
              <a:rPr lang="vi-VN">
                <a:latin typeface="Times New Roman" pitchFamily="18" charset="0"/>
                <a:cs typeface="Times New Roman" pitchFamily="18" charset="0"/>
              </a:rPr>
              <a:t>là hoạt động sáng tạo của con người, là đặc trưng chỉ có ở con người</a:t>
            </a:r>
            <a:r>
              <a:rPr lang="en-US">
                <a:latin typeface="Times New Roman" pitchFamily="18" charset="0"/>
                <a:cs typeface="Times New Roman" pitchFamily="18" charset="0"/>
              </a:rPr>
              <a:t>, </a:t>
            </a:r>
            <a:r>
              <a:rPr lang="vi-VN">
                <a:latin typeface="Times New Roman" pitchFamily="18" charset="0"/>
                <a:cs typeface="Times New Roman" pitchFamily="18" charset="0"/>
              </a:rPr>
              <a:t>nhưng khi hoạt động nó lại trở thành hoạt động của con vật</a:t>
            </a:r>
            <a:r>
              <a:rPr lang="en-US">
                <a:latin typeface="Times New Roman" pitchFamily="18" charset="0"/>
                <a:cs typeface="Times New Roman" pitchFamily="18" charset="0"/>
              </a:rPr>
              <a:t>.</a:t>
            </a:r>
            <a:r>
              <a:rPr lang="vi-VN">
                <a:latin typeface="Times New Roman" pitchFamily="18" charset="0"/>
                <a:cs typeface="Times New Roman" pitchFamily="18" charset="0"/>
              </a:rPr>
              <a:t> </a:t>
            </a:r>
            <a:endParaRPr lang="en-US">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ircle(in)">
                                      <p:cBhvr>
                                        <p:cTn id="17" dur="20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arn(inVertical)">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circle(in)">
                                      <p:cBhvr>
                                        <p:cTn id="2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6C19159-8D0C-1A25-9A0F-C1ABE0B80F3A}"/>
              </a:ext>
            </a:extLst>
          </p:cNvPr>
          <p:cNvSpPr/>
          <p:nvPr/>
        </p:nvSpPr>
        <p:spPr>
          <a:xfrm>
            <a:off x="1559519" y="2530884"/>
            <a:ext cx="8727481" cy="1569660"/>
          </a:xfrm>
          <a:prstGeom prst="rect">
            <a:avLst/>
          </a:prstGeom>
          <a:solidFill>
            <a:schemeClr val="accent6">
              <a:lumMod val="20000"/>
              <a:lumOff val="80000"/>
            </a:schemeClr>
          </a:solidFill>
          <a:ln w="19050">
            <a:solidFill>
              <a:schemeClr val="accent5">
                <a:lumMod val="75000"/>
              </a:schemeClr>
            </a:solidFill>
          </a:ln>
        </p:spPr>
        <p:txBody>
          <a:bodyPr wrap="square">
            <a:spAutoFit/>
          </a:bodyPr>
          <a:lstStyle/>
          <a:p>
            <a:pPr eaLnBrk="1" hangingPunct="1">
              <a:defRPr/>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Quan hệ giữa người và người đã bị thay thế bằng quan hệ giữa người và vật</a:t>
            </a:r>
            <a:endParaRPr lang="en-US" sz="2400" dirty="0">
              <a:latin typeface="Times New Roman" pitchFamily="18" charset="0"/>
              <a:cs typeface="Times New Roman" pitchFamily="18" charset="0"/>
            </a:endParaRPr>
          </a:p>
          <a:p>
            <a:pPr eaLnBrk="1" hangingPunct="1">
              <a:defRPr/>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lao</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động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tất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yếu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dẫn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đến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hóa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đời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nô</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dịch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tinh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thần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cằn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tâm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hồn</a:t>
            </a:r>
            <a:r>
              <a:rPr lang="en-US" sz="2400" dirty="0">
                <a:latin typeface="Times New Roman" pitchFamily="18" charset="0"/>
                <a:cs typeface="Times New Roman" pitchFamily="18" charset="0"/>
              </a:rPr>
              <a:t> con </a:t>
            </a:r>
            <a:r>
              <a:rPr lang="en-US" sz="2400" dirty="0" err="1">
                <a:latin typeface="Times New Roman" pitchFamily="18" charset="0"/>
                <a:cs typeface="Times New Roman" pitchFamily="18" charset="0"/>
              </a:rPr>
              <a:t>người</a:t>
            </a:r>
            <a:r>
              <a:rPr lang="en-US" sz="2400" dirty="0">
                <a:latin typeface="Times New Roman" pitchFamily="18" charset="0"/>
                <a:cs typeface="Times New Roman" pitchFamily="18" charset="0"/>
              </a:rPr>
              <a:t>…</a:t>
            </a:r>
          </a:p>
        </p:txBody>
      </p:sp>
      <p:grpSp>
        <p:nvGrpSpPr>
          <p:cNvPr id="6" name="Group 6">
            <a:extLst>
              <a:ext uri="{FF2B5EF4-FFF2-40B4-BE49-F238E27FC236}">
                <a16:creationId xmlns:a16="http://schemas.microsoft.com/office/drawing/2014/main" id="{63959FFC-E37E-0B0E-F842-266F5EB1DED9}"/>
              </a:ext>
            </a:extLst>
          </p:cNvPr>
          <p:cNvGrpSpPr>
            <a:grpSpLocks/>
          </p:cNvGrpSpPr>
          <p:nvPr/>
        </p:nvGrpSpPr>
        <p:grpSpPr bwMode="auto">
          <a:xfrm>
            <a:off x="0" y="0"/>
            <a:ext cx="12191999" cy="1066800"/>
            <a:chOff x="394335" y="1412619"/>
            <a:chExt cx="7025630" cy="915120"/>
          </a:xfrm>
          <a:solidFill>
            <a:schemeClr val="accent6">
              <a:lumMod val="40000"/>
              <a:lumOff val="60000"/>
            </a:schemeClr>
          </a:solidFill>
        </p:grpSpPr>
        <p:sp>
          <p:nvSpPr>
            <p:cNvPr id="7" name="Rounded Rectangle 6">
              <a:extLst>
                <a:ext uri="{FF2B5EF4-FFF2-40B4-BE49-F238E27FC236}">
                  <a16:creationId xmlns:a16="http://schemas.microsoft.com/office/drawing/2014/main" id="{585CD523-C079-7156-7990-BEB6C9517ABC}"/>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8" name="Rounded Rectangle 6">
              <a:extLst>
                <a:ext uri="{FF2B5EF4-FFF2-40B4-BE49-F238E27FC236}">
                  <a16:creationId xmlns:a16="http://schemas.microsoft.com/office/drawing/2014/main" id="{0F40F162-E292-754F-F58D-7D934CD9FE26}"/>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2.1. </a:t>
              </a:r>
              <a:r>
                <a:rPr lang="vi-VN" sz="3200" b="1" i="1">
                  <a:latin typeface="Times New Roman" pitchFamily="18" charset="0"/>
                  <a:cs typeface="Times New Roman" pitchFamily="18" charset="0"/>
                </a:rPr>
                <a:t>Thực chất của hiện tượng tha hóa con người là lao động của con người bị tha hóa</a:t>
              </a:r>
              <a:endParaRPr lang="en-US" sz="3200">
                <a:latin typeface="Times New Roman" pitchFamily="18" charset="0"/>
                <a:cs typeface="Times New Roman" pitchFamily="18" charset="0"/>
              </a:endParaRPr>
            </a:p>
          </p:txBody>
        </p:sp>
      </p:grpSp>
      <p:grpSp>
        <p:nvGrpSpPr>
          <p:cNvPr id="9" name="Group 6">
            <a:extLst>
              <a:ext uri="{FF2B5EF4-FFF2-40B4-BE49-F238E27FC236}">
                <a16:creationId xmlns:a16="http://schemas.microsoft.com/office/drawing/2014/main" id="{6546FEFB-9436-F932-219E-FDCD4CAC537A}"/>
              </a:ext>
            </a:extLst>
          </p:cNvPr>
          <p:cNvGrpSpPr>
            <a:grpSpLocks/>
          </p:cNvGrpSpPr>
          <p:nvPr/>
        </p:nvGrpSpPr>
        <p:grpSpPr bwMode="auto">
          <a:xfrm>
            <a:off x="1586707" y="1617363"/>
            <a:ext cx="6566694" cy="685800"/>
            <a:chOff x="394335" y="1412619"/>
            <a:chExt cx="7025630" cy="915120"/>
          </a:xfrm>
          <a:solidFill>
            <a:schemeClr val="accent3">
              <a:lumMod val="40000"/>
              <a:lumOff val="60000"/>
            </a:schemeClr>
          </a:solidFill>
        </p:grpSpPr>
        <p:sp>
          <p:nvSpPr>
            <p:cNvPr id="10" name="Rounded Rectangle 9">
              <a:extLst>
                <a:ext uri="{FF2B5EF4-FFF2-40B4-BE49-F238E27FC236}">
                  <a16:creationId xmlns:a16="http://schemas.microsoft.com/office/drawing/2014/main" id="{0E03C615-0822-BB9C-31DB-7C599D4AC476}"/>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1" name="Rounded Rectangle 6">
              <a:extLst>
                <a:ext uri="{FF2B5EF4-FFF2-40B4-BE49-F238E27FC236}">
                  <a16:creationId xmlns:a16="http://schemas.microsoft.com/office/drawing/2014/main" id="{2E9CC27D-3B72-240D-34ED-B68AAB8ED4DA}"/>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solidFill>
                    <a:srgbClr val="0000FF"/>
                  </a:solidFill>
                  <a:latin typeface="Times New Roman" pitchFamily="18" charset="0"/>
                  <a:cs typeface="Times New Roman" pitchFamily="18" charset="0"/>
                </a:rPr>
                <a:t>* Tha hóa bản chất con người</a:t>
              </a:r>
              <a:endParaRPr lang="en-US" sz="3200">
                <a:solidFill>
                  <a:srgbClr val="0000FF"/>
                </a:solidFill>
                <a:latin typeface="Times New Roman" pitchFamily="18" charset="0"/>
                <a:cs typeface="Times New Roman" pitchFamily="18" charset="0"/>
              </a:endParaRPr>
            </a:p>
          </p:txBody>
        </p:sp>
      </p:grpSp>
      <p:grpSp>
        <p:nvGrpSpPr>
          <p:cNvPr id="13" name="Group 6">
            <a:extLst>
              <a:ext uri="{FF2B5EF4-FFF2-40B4-BE49-F238E27FC236}">
                <a16:creationId xmlns:a16="http://schemas.microsoft.com/office/drawing/2014/main" id="{63CAE11B-D4D0-960F-785F-31E2358FD8D7}"/>
              </a:ext>
            </a:extLst>
          </p:cNvPr>
          <p:cNvGrpSpPr>
            <a:grpSpLocks/>
          </p:cNvGrpSpPr>
          <p:nvPr/>
        </p:nvGrpSpPr>
        <p:grpSpPr bwMode="auto">
          <a:xfrm>
            <a:off x="1546025" y="4313179"/>
            <a:ext cx="6566694" cy="609600"/>
            <a:chOff x="394335" y="1412619"/>
            <a:chExt cx="7025630" cy="915120"/>
          </a:xfrm>
          <a:solidFill>
            <a:schemeClr val="accent3">
              <a:lumMod val="40000"/>
              <a:lumOff val="60000"/>
            </a:schemeClr>
          </a:solidFill>
        </p:grpSpPr>
        <p:sp>
          <p:nvSpPr>
            <p:cNvPr id="14" name="Rounded Rectangle 13">
              <a:extLst>
                <a:ext uri="{FF2B5EF4-FFF2-40B4-BE49-F238E27FC236}">
                  <a16:creationId xmlns:a16="http://schemas.microsoft.com/office/drawing/2014/main" id="{2AD08068-93E6-FA96-DF46-0046F78FDCFF}"/>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5" name="Rounded Rectangle 6">
              <a:extLst>
                <a:ext uri="{FF2B5EF4-FFF2-40B4-BE49-F238E27FC236}">
                  <a16:creationId xmlns:a16="http://schemas.microsoft.com/office/drawing/2014/main" id="{866CC80E-D068-E76C-2F65-04820F4E5E14}"/>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solidFill>
                    <a:srgbClr val="0000FF"/>
                  </a:solidFill>
                  <a:latin typeface="Times New Roman" pitchFamily="18" charset="0"/>
                  <a:cs typeface="Times New Roman" pitchFamily="18" charset="0"/>
                </a:rPr>
                <a:t>* Nguyên nhân tha hóa con người</a:t>
              </a:r>
              <a:endParaRPr lang="en-US" sz="3200">
                <a:solidFill>
                  <a:srgbClr val="0000FF"/>
                </a:solidFill>
                <a:latin typeface="Times New Roman" pitchFamily="18" charset="0"/>
                <a:cs typeface="Times New Roman" pitchFamily="18" charset="0"/>
              </a:endParaRPr>
            </a:p>
          </p:txBody>
        </p:sp>
      </p:grpSp>
      <p:sp>
        <p:nvSpPr>
          <p:cNvPr id="12" name="Rectangle 11">
            <a:extLst>
              <a:ext uri="{FF2B5EF4-FFF2-40B4-BE49-F238E27FC236}">
                <a16:creationId xmlns:a16="http://schemas.microsoft.com/office/drawing/2014/main" id="{E146341E-A38D-AD55-305B-54914E95C0A1}"/>
              </a:ext>
            </a:extLst>
          </p:cNvPr>
          <p:cNvSpPr/>
          <p:nvPr/>
        </p:nvSpPr>
        <p:spPr>
          <a:xfrm>
            <a:off x="1510748" y="5197608"/>
            <a:ext cx="8865704" cy="1200329"/>
          </a:xfrm>
          <a:prstGeom prst="rect">
            <a:avLst/>
          </a:prstGeom>
          <a:solidFill>
            <a:schemeClr val="accent6">
              <a:lumMod val="20000"/>
              <a:lumOff val="80000"/>
            </a:schemeClr>
          </a:solidFill>
          <a:ln w="19050">
            <a:solidFill>
              <a:schemeClr val="accent5">
                <a:lumMod val="75000"/>
              </a:schemeClr>
            </a:solidFill>
          </a:ln>
        </p:spPr>
        <p:txBody>
          <a:bodyPr wrap="square">
            <a:spAutoFit/>
          </a:bodyPr>
          <a:lstStyle/>
          <a:p>
            <a:pPr eaLnBrk="1" hangingPunct="1">
              <a:defRPr/>
            </a:pPr>
            <a:r>
              <a:rPr lang="en-US" sz="2400">
                <a:latin typeface="Times New Roman" pitchFamily="18" charset="0"/>
                <a:cs typeface="Times New Roman" pitchFamily="18" charset="0"/>
              </a:rPr>
              <a:t>T</a:t>
            </a:r>
            <a:r>
              <a:rPr lang="vi-VN" sz="2400">
                <a:latin typeface="Times New Roman" pitchFamily="18" charset="0"/>
                <a:cs typeface="Times New Roman" pitchFamily="18" charset="0"/>
              </a:rPr>
              <a:t>ha hóa của con người là một hiện tượng lịch sử đặc thù, chỉ diễn ra trong xã hội có phân chia giai cấp. Nguyên nhân gây nên hiện tượng tha hóa con người là chế độ tư hữu về tư liệu sản xuất</a:t>
            </a:r>
            <a:endParaRPr lang="en-US" sz="240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barn(inVertical)">
                                      <p:cBhvr>
                                        <p:cTn id="17" dur="500"/>
                                        <p:tgtEl>
                                          <p:spTgt spid="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barn(inVertical)">
                                      <p:cBhvr>
                                        <p:cTn id="22" dur="500"/>
                                        <p:tgtEl>
                                          <p:spTgt spid="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arn(inVertical)">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circle(in)">
                                      <p:cBhvr>
                                        <p:cTn id="3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73915BD-BC97-80A2-3D47-6E679C8491A5}"/>
              </a:ext>
            </a:extLst>
          </p:cNvPr>
          <p:cNvSpPr>
            <a:spLocks noGrp="1"/>
          </p:cNvSpPr>
          <p:nvPr>
            <p:ph idx="1"/>
          </p:nvPr>
        </p:nvSpPr>
        <p:spPr>
          <a:xfrm>
            <a:off x="1981200" y="1243014"/>
            <a:ext cx="8229600" cy="1042987"/>
          </a:xfrm>
          <a:solidFill>
            <a:srgbClr val="FF0000"/>
          </a:solidFill>
        </p:spPr>
        <p:txBody>
          <a:bodyPr/>
          <a:lstStyle/>
          <a:p>
            <a:pPr marL="0" indent="0" algn="ctr">
              <a:spcBef>
                <a:spcPct val="0"/>
              </a:spcBef>
              <a:buNone/>
            </a:pPr>
            <a:r>
              <a:rPr lang="en-US" altLang="en-US">
                <a:solidFill>
                  <a:schemeClr val="bg1"/>
                </a:solidFill>
                <a:latin typeface="Times New Roman" panose="02020603050405020304" pitchFamily="18" charset="0"/>
                <a:cs typeface="Times New Roman" panose="02020603050405020304" pitchFamily="18" charset="0"/>
              </a:rPr>
              <a:t>Đây là tư tưởng xuyên suốt,</a:t>
            </a:r>
          </a:p>
          <a:p>
            <a:pPr marL="0" indent="0" algn="ctr">
              <a:spcBef>
                <a:spcPct val="0"/>
              </a:spcBef>
              <a:buNone/>
            </a:pPr>
            <a:r>
              <a:rPr lang="en-US" altLang="en-US">
                <a:solidFill>
                  <a:schemeClr val="bg1"/>
                </a:solidFill>
                <a:latin typeface="Times New Roman" panose="02020603050405020304" pitchFamily="18" charset="0"/>
                <a:cs typeface="Times New Roman" panose="02020603050405020304" pitchFamily="18" charset="0"/>
              </a:rPr>
              <a:t>mục đích cuối cùng của học thuyết Mác - Lênin</a:t>
            </a:r>
          </a:p>
        </p:txBody>
      </p:sp>
      <p:sp>
        <p:nvSpPr>
          <p:cNvPr id="5" name="Content Placeholder 2">
            <a:extLst>
              <a:ext uri="{FF2B5EF4-FFF2-40B4-BE49-F238E27FC236}">
                <a16:creationId xmlns:a16="http://schemas.microsoft.com/office/drawing/2014/main" id="{36A72470-32EF-4116-7922-91593D64E90C}"/>
              </a:ext>
            </a:extLst>
          </p:cNvPr>
          <p:cNvSpPr txBox="1">
            <a:spLocks/>
          </p:cNvSpPr>
          <p:nvPr/>
        </p:nvSpPr>
        <p:spPr>
          <a:xfrm>
            <a:off x="2438400" y="2590800"/>
            <a:ext cx="7526338" cy="3810000"/>
          </a:xfrm>
          <a:prstGeom prst="rect">
            <a:avLst/>
          </a:prstGeom>
          <a:solidFill>
            <a:schemeClr val="accent5">
              <a:lumMod val="20000"/>
              <a:lumOff val="80000"/>
            </a:schemeClr>
          </a:solidFill>
          <a:ln>
            <a:solidFill>
              <a:schemeClr val="accent1">
                <a:shade val="50000"/>
              </a:schemeClr>
            </a:solidFill>
          </a:ln>
        </p:spPr>
        <p:txBody>
          <a:bodyPr>
            <a:normAutofit/>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altLang="en-US" sz="2400">
                <a:solidFill>
                  <a:srgbClr val="000066"/>
                </a:solidFill>
                <a:latin typeface="UTM Alexander" panose="02040603050506020204" pitchFamily="18" charset="0"/>
                <a:cs typeface="Tahoma" panose="020B0604030504040204" pitchFamily="34" charset="0"/>
              </a:rPr>
              <a:t>- Xóa bỏ chế độ tư hữu - thiết lập sở hữu chân chính, đích thực của con người</a:t>
            </a:r>
          </a:p>
          <a:p>
            <a:pPr algn="just" eaLnBrk="1" hangingPunct="1">
              <a:lnSpc>
                <a:spcPct val="90000"/>
              </a:lnSpc>
              <a:spcBef>
                <a:spcPts val="1000"/>
              </a:spcBef>
              <a:buFontTx/>
              <a:buChar char="-"/>
              <a:defRPr/>
            </a:pPr>
            <a:r>
              <a:rPr lang="en-US" altLang="en-US" sz="2400">
                <a:solidFill>
                  <a:srgbClr val="000066"/>
                </a:solidFill>
                <a:latin typeface="UTM Alexander" panose="02040603050506020204" pitchFamily="18" charset="0"/>
                <a:cs typeface="Tahoma" panose="020B0604030504040204" pitchFamily="34" charset="0"/>
              </a:rPr>
              <a:t>Lực lượng: “tinh lực hiện thực của con người” - vai trò lịch sử của giai cấp vô sản</a:t>
            </a:r>
          </a:p>
          <a:p>
            <a:pPr algn="just" eaLnBrk="1" hangingPunct="1">
              <a:lnSpc>
                <a:spcPct val="90000"/>
              </a:lnSpc>
              <a:spcBef>
                <a:spcPts val="1000"/>
              </a:spcBef>
              <a:defRPr/>
            </a:pPr>
            <a:r>
              <a:rPr lang="en-US" altLang="en-US" sz="2400">
                <a:solidFill>
                  <a:srgbClr val="000066"/>
                </a:solidFill>
                <a:latin typeface="UTM Alexander" panose="02040603050506020204" pitchFamily="18" charset="0"/>
                <a:cs typeface="Tahoma" panose="020B0604030504040204" pitchFamily="34" charset="0"/>
                <a:sym typeface="Wingdings" panose="05000000000000000000" pitchFamily="2" charset="2"/>
              </a:rPr>
              <a:t>	</a:t>
            </a:r>
            <a:r>
              <a:rPr lang="en-US" altLang="en-US" sz="2400">
                <a:solidFill>
                  <a:srgbClr val="000066"/>
                </a:solidFill>
                <a:latin typeface="UTM Alexander" panose="02040603050506020204" pitchFamily="18" charset="0"/>
                <a:cs typeface="Tahoma" panose="020B0604030504040204" pitchFamily="34" charset="0"/>
              </a:rPr>
              <a:t>Gắn liền với quá trình hình thành và phát triển của hình thái KT-XH CSCN</a:t>
            </a:r>
          </a:p>
          <a:p>
            <a:pPr algn="just" eaLnBrk="1" hangingPunct="1">
              <a:lnSpc>
                <a:spcPct val="90000"/>
              </a:lnSpc>
              <a:spcBef>
                <a:spcPts val="1000"/>
              </a:spcBef>
              <a:defRPr/>
            </a:pPr>
            <a:r>
              <a:rPr lang="en-US" altLang="en-US" sz="2400">
                <a:solidFill>
                  <a:srgbClr val="000066"/>
                </a:solidFill>
                <a:latin typeface="UTM Alexander" panose="02040603050506020204" pitchFamily="18" charset="0"/>
                <a:cs typeface="Tahoma" panose="020B0604030504040204" pitchFamily="34" charset="0"/>
              </a:rPr>
              <a:t>	</a:t>
            </a:r>
            <a:r>
              <a:rPr lang="vi-VN" altLang="en-US" sz="2400">
                <a:solidFill>
                  <a:srgbClr val="000066"/>
                </a:solidFill>
                <a:latin typeface="UTM Alexander" panose="02040603050506020204" pitchFamily="18" charset="0"/>
                <a:cs typeface="Tahoma" panose="020B0604030504040204" pitchFamily="34" charset="0"/>
              </a:rPr>
              <a:t>“</a:t>
            </a:r>
            <a:r>
              <a:rPr lang="vi-VN" altLang="en-US" sz="2400" i="1">
                <a:solidFill>
                  <a:srgbClr val="000066"/>
                </a:solidFill>
                <a:latin typeface="UTM Alexander" panose="02040603050506020204" pitchFamily="18" charset="0"/>
                <a:cs typeface="Tahoma" panose="020B0604030504040204" pitchFamily="34" charset="0"/>
              </a:rPr>
              <a:t>Bất kỳ</a:t>
            </a:r>
            <a:r>
              <a:rPr lang="vi-VN" altLang="en-US" sz="2400">
                <a:solidFill>
                  <a:srgbClr val="000066"/>
                </a:solidFill>
                <a:latin typeface="UTM Alexander" panose="02040603050506020204" pitchFamily="18" charset="0"/>
                <a:cs typeface="Tahoma" panose="020B0604030504040204" pitchFamily="34" charset="0"/>
              </a:rPr>
              <a:t> sự giải phóng nào cũng bao hàm ở chỗ là nó trả thế giới con người, những quan hệ của con người về với </a:t>
            </a:r>
            <a:r>
              <a:rPr lang="vi-VN" altLang="en-US" sz="2400" i="1">
                <a:solidFill>
                  <a:srgbClr val="000066"/>
                </a:solidFill>
                <a:latin typeface="UTM Alexander" panose="02040603050506020204" pitchFamily="18" charset="0"/>
                <a:cs typeface="Tahoma" panose="020B0604030504040204" pitchFamily="34" charset="0"/>
              </a:rPr>
              <a:t>bản thân con người”</a:t>
            </a:r>
            <a:r>
              <a:rPr lang="vi-VN" altLang="en-US" sz="2400">
                <a:solidFill>
                  <a:srgbClr val="000066"/>
                </a:solidFill>
                <a:latin typeface="UTM Alexander" panose="02040603050506020204" pitchFamily="18" charset="0"/>
                <a:cs typeface="Tahoma" panose="020B0604030504040204" pitchFamily="34" charset="0"/>
              </a:rPr>
              <a:t>,</a:t>
            </a:r>
            <a:r>
              <a:rPr lang="vi-VN" altLang="en-US" sz="2400" i="1">
                <a:solidFill>
                  <a:srgbClr val="000066"/>
                </a:solidFill>
                <a:latin typeface="UTM Alexander" panose="02040603050506020204" pitchFamily="18" charset="0"/>
                <a:cs typeface="Tahoma" panose="020B0604030504040204" pitchFamily="34" charset="0"/>
              </a:rPr>
              <a:t> </a:t>
            </a:r>
            <a:r>
              <a:rPr lang="vi-VN" altLang="en-US" sz="2400">
                <a:solidFill>
                  <a:srgbClr val="000066"/>
                </a:solidFill>
                <a:latin typeface="UTM Alexander" panose="02040603050506020204" pitchFamily="18" charset="0"/>
                <a:cs typeface="Tahoma" panose="020B0604030504040204" pitchFamily="34" charset="0"/>
              </a:rPr>
              <a:t>là “giải phóng người lao động thoát khỏi lao động bị tha hóa”</a:t>
            </a:r>
            <a:endParaRPr lang="en-US" altLang="en-US" sz="2400">
              <a:solidFill>
                <a:srgbClr val="000066"/>
              </a:solidFill>
              <a:latin typeface="UTM Alexander" panose="02040603050506020204" pitchFamily="18" charset="0"/>
              <a:cs typeface="Tahoma" panose="020B0604030504040204" pitchFamily="34" charset="0"/>
            </a:endParaRPr>
          </a:p>
        </p:txBody>
      </p:sp>
      <p:grpSp>
        <p:nvGrpSpPr>
          <p:cNvPr id="6" name="Group 6">
            <a:extLst>
              <a:ext uri="{FF2B5EF4-FFF2-40B4-BE49-F238E27FC236}">
                <a16:creationId xmlns:a16="http://schemas.microsoft.com/office/drawing/2014/main" id="{98C37058-EB49-AE1F-9029-C81E38BF983C}"/>
              </a:ext>
            </a:extLst>
          </p:cNvPr>
          <p:cNvGrpSpPr>
            <a:grpSpLocks/>
          </p:cNvGrpSpPr>
          <p:nvPr/>
        </p:nvGrpSpPr>
        <p:grpSpPr bwMode="auto">
          <a:xfrm>
            <a:off x="1573214" y="1"/>
            <a:ext cx="9018587" cy="1066799"/>
            <a:chOff x="394335" y="1412619"/>
            <a:chExt cx="7025630" cy="915120"/>
          </a:xfrm>
          <a:solidFill>
            <a:schemeClr val="accent6">
              <a:lumMod val="40000"/>
              <a:lumOff val="60000"/>
            </a:schemeClr>
          </a:solidFill>
        </p:grpSpPr>
        <p:sp>
          <p:nvSpPr>
            <p:cNvPr id="7" name="Rounded Rectangle 6">
              <a:extLst>
                <a:ext uri="{FF2B5EF4-FFF2-40B4-BE49-F238E27FC236}">
                  <a16:creationId xmlns:a16="http://schemas.microsoft.com/office/drawing/2014/main" id="{F98E4186-FA63-4AD1-0097-220252C3AD7F}"/>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8" name="Rounded Rectangle 6">
              <a:extLst>
                <a:ext uri="{FF2B5EF4-FFF2-40B4-BE49-F238E27FC236}">
                  <a16:creationId xmlns:a16="http://schemas.microsoft.com/office/drawing/2014/main" id="{0131B71A-39ED-9081-CD17-BBF1D93032B1}"/>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endParaRPr lang="en-US" sz="3000" b="1" i="1">
                <a:latin typeface="Times New Roman" pitchFamily="18" charset="0"/>
                <a:cs typeface="Times New Roman" pitchFamily="18" charset="0"/>
              </a:endParaRPr>
            </a:p>
            <a:p>
              <a:pPr eaLnBrk="1" hangingPunct="1">
                <a:defRPr/>
              </a:pPr>
              <a:r>
                <a:rPr lang="en-US" sz="3000" b="1" i="1">
                  <a:latin typeface="Times New Roman" pitchFamily="18" charset="0"/>
                  <a:cs typeface="Times New Roman" pitchFamily="18" charset="0"/>
                </a:rPr>
                <a:t>2.2. </a:t>
              </a:r>
              <a:r>
                <a:rPr lang="en-GB" sz="3200" b="1" i="1">
                  <a:latin typeface="Times New Roman" pitchFamily="18" charset="0"/>
                  <a:cs typeface="Times New Roman" pitchFamily="18" charset="0"/>
                </a:rPr>
                <a:t>“Vĩnh viễn giải phóng toàn thể xã hội khỏi ách bóc lột, ách áp bức” </a:t>
              </a:r>
              <a:endParaRPr lang="en-US" sz="3200">
                <a:latin typeface="Times New Roman" pitchFamily="18" charset="0"/>
                <a:cs typeface="Times New Roman" pitchFamily="18" charset="0"/>
              </a:endParaRPr>
            </a:p>
            <a:p>
              <a:pPr eaLnBrk="1" hangingPunct="1">
                <a:defRPr/>
              </a:pPr>
              <a:endParaRPr lang="en-US" sz="3000">
                <a:latin typeface="Times New Roman" pitchFamily="18" charset="0"/>
                <a:cs typeface="Times New Roman"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barn(inVertical)">
                                      <p:cBhvr>
                                        <p:cTn id="12" dur="500"/>
                                        <p:tgtEl>
                                          <p:spTgt spid="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barn(inVertical)">
                                      <p:cBhvr>
                                        <p:cTn id="17" dur="500"/>
                                        <p:tgtEl>
                                          <p:spTgt spid="4">
                                            <p:txEl>
                                              <p:pRg st="0" end="0"/>
                                            </p:txEl>
                                          </p:spTgt>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barn(inVertical)">
                                      <p:cBhvr>
                                        <p:cTn id="20" dur="500"/>
                                        <p:tgtEl>
                                          <p:spTgt spid="4">
                                            <p:txEl>
                                              <p:pRg st="1" end="1"/>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arn(inVertical)">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0" end="0"/>
                                            </p:txEl>
                                          </p:spTgt>
                                        </p:tgtEl>
                                        <p:attrNameLst>
                                          <p:attrName>style.visibility</p:attrName>
                                        </p:attrNameLst>
                                      </p:cBhvr>
                                      <p:to>
                                        <p:strVal val="visible"/>
                                      </p:to>
                                    </p:set>
                                    <p:animEffect transition="in" filter="barn(inVertical)">
                                      <p:cBhvr>
                                        <p:cTn id="30" dur="500"/>
                                        <p:tgtEl>
                                          <p:spTgt spid="5">
                                            <p:txEl>
                                              <p:pRg st="0" end="0"/>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barn(inVertical)">
                                      <p:cBhvr>
                                        <p:cTn id="35" dur="500"/>
                                        <p:tgtEl>
                                          <p:spTgt spid="5">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5">
                                            <p:txEl>
                                              <p:pRg st="2" end="2"/>
                                            </p:txEl>
                                          </p:spTgt>
                                        </p:tgtEl>
                                        <p:attrNameLst>
                                          <p:attrName>style.visibility</p:attrName>
                                        </p:attrNameLst>
                                      </p:cBhvr>
                                      <p:to>
                                        <p:strVal val="visible"/>
                                      </p:to>
                                    </p:set>
                                    <p:animEffect transition="in" filter="barn(inVertical)">
                                      <p:cBhvr>
                                        <p:cTn id="40" dur="500"/>
                                        <p:tgtEl>
                                          <p:spTgt spid="5">
                                            <p:txEl>
                                              <p:pRg st="2" end="2"/>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6" presetClass="entr" presetSubtype="21" fill="hold" nodeType="click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Effect transition="in" filter="barn(inVertical)">
                                      <p:cBhvr>
                                        <p:cTn id="45"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ounded Rectangular Callout 25">
            <a:extLst>
              <a:ext uri="{FF2B5EF4-FFF2-40B4-BE49-F238E27FC236}">
                <a16:creationId xmlns:a16="http://schemas.microsoft.com/office/drawing/2014/main" id="{5A5B3B23-C7CD-823D-A1EF-D750BE978C82}"/>
              </a:ext>
            </a:extLst>
          </p:cNvPr>
          <p:cNvSpPr/>
          <p:nvPr/>
        </p:nvSpPr>
        <p:spPr>
          <a:xfrm>
            <a:off x="5486400" y="1524000"/>
            <a:ext cx="1701800" cy="533400"/>
          </a:xfrm>
          <a:prstGeom prst="wedgeRoundRectCallout">
            <a:avLst>
              <a:gd name="adj1" fmla="val -24672"/>
              <a:gd name="adj2" fmla="val 123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nvGrpSpPr>
          <p:cNvPr id="4" name="Group 6">
            <a:extLst>
              <a:ext uri="{FF2B5EF4-FFF2-40B4-BE49-F238E27FC236}">
                <a16:creationId xmlns:a16="http://schemas.microsoft.com/office/drawing/2014/main" id="{E550615C-FF90-A3E0-227E-DCDC09285E98}"/>
              </a:ext>
            </a:extLst>
          </p:cNvPr>
          <p:cNvGrpSpPr>
            <a:grpSpLocks/>
          </p:cNvGrpSpPr>
          <p:nvPr/>
        </p:nvGrpSpPr>
        <p:grpSpPr bwMode="auto">
          <a:xfrm>
            <a:off x="1573214" y="1"/>
            <a:ext cx="9018587" cy="1066799"/>
            <a:chOff x="394335" y="1412619"/>
            <a:chExt cx="7025630" cy="915120"/>
          </a:xfrm>
          <a:solidFill>
            <a:schemeClr val="accent6">
              <a:lumMod val="40000"/>
              <a:lumOff val="60000"/>
            </a:schemeClr>
          </a:solidFill>
        </p:grpSpPr>
        <p:sp>
          <p:nvSpPr>
            <p:cNvPr id="5" name="Rounded Rectangle 4">
              <a:extLst>
                <a:ext uri="{FF2B5EF4-FFF2-40B4-BE49-F238E27FC236}">
                  <a16:creationId xmlns:a16="http://schemas.microsoft.com/office/drawing/2014/main" id="{A2727BA8-BD17-F50F-6B14-74E5F0540D3F}"/>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6" name="Rounded Rectangle 6">
              <a:extLst>
                <a:ext uri="{FF2B5EF4-FFF2-40B4-BE49-F238E27FC236}">
                  <a16:creationId xmlns:a16="http://schemas.microsoft.com/office/drawing/2014/main" id="{B21D488E-318C-827C-FA55-4A2D6CD5EC59}"/>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endParaRPr lang="en-US" sz="3000" b="1" i="1" dirty="0">
                <a:solidFill>
                  <a:schemeClr val="tx1"/>
                </a:solidFill>
                <a:latin typeface="Times New Roman" pitchFamily="18" charset="0"/>
                <a:cs typeface="Times New Roman" pitchFamily="18" charset="0"/>
              </a:endParaRPr>
            </a:p>
            <a:p>
              <a:pPr eaLnBrk="1" hangingPunct="1">
                <a:defRPr/>
              </a:pPr>
              <a:r>
                <a:rPr lang="en-US" sz="3000" b="1" i="1" dirty="0">
                  <a:solidFill>
                    <a:schemeClr val="tx1"/>
                  </a:solidFill>
                  <a:latin typeface="Times New Roman" pitchFamily="18" charset="0"/>
                  <a:cs typeface="Times New Roman" pitchFamily="18" charset="0"/>
                </a:rPr>
                <a:t>2.3. </a:t>
              </a:r>
              <a:r>
                <a:rPr lang="vi-VN" sz="3200" b="1" i="1" dirty="0">
                  <a:solidFill>
                    <a:schemeClr val="tx1"/>
                  </a:solidFill>
                  <a:latin typeface="Times New Roman" pitchFamily="18" charset="0"/>
                  <a:cs typeface="Times New Roman" pitchFamily="18" charset="0"/>
                </a:rPr>
                <a:t>“Sự phát triển tự do của mỗi người là điều kiện cho sự phát triển tự do của tất cả mọi người”</a:t>
              </a:r>
              <a:endParaRPr lang="en-US" sz="3200" dirty="0">
                <a:solidFill>
                  <a:schemeClr val="tx1"/>
                </a:solidFill>
                <a:latin typeface="Times New Roman" pitchFamily="18" charset="0"/>
                <a:cs typeface="Times New Roman" pitchFamily="18" charset="0"/>
              </a:endParaRPr>
            </a:p>
            <a:p>
              <a:pPr eaLnBrk="1" hangingPunct="1">
                <a:defRPr/>
              </a:pPr>
              <a:endParaRPr lang="en-US" sz="3000" dirty="0">
                <a:solidFill>
                  <a:schemeClr val="tx1"/>
                </a:solidFill>
                <a:latin typeface="Times New Roman" pitchFamily="18" charset="0"/>
                <a:cs typeface="Times New Roman" pitchFamily="18" charset="0"/>
              </a:endParaRPr>
            </a:p>
          </p:txBody>
        </p:sp>
      </p:grpSp>
      <p:sp>
        <p:nvSpPr>
          <p:cNvPr id="7" name="Rectangle 6">
            <a:extLst>
              <a:ext uri="{FF2B5EF4-FFF2-40B4-BE49-F238E27FC236}">
                <a16:creationId xmlns:a16="http://schemas.microsoft.com/office/drawing/2014/main" id="{527AB8E3-407C-1E87-AD6F-04121C153929}"/>
              </a:ext>
            </a:extLst>
          </p:cNvPr>
          <p:cNvSpPr/>
          <p:nvPr/>
        </p:nvSpPr>
        <p:spPr>
          <a:xfrm>
            <a:off x="2057401" y="4343400"/>
            <a:ext cx="8478529" cy="1200329"/>
          </a:xfrm>
          <a:prstGeom prst="rect">
            <a:avLst/>
          </a:prstGeom>
          <a:solidFill>
            <a:srgbClr val="FF0000">
              <a:alpha val="68000"/>
            </a:srgbClr>
          </a:solidFill>
          <a:ln>
            <a:solidFill>
              <a:schemeClr val="accent1">
                <a:shade val="95000"/>
                <a:satMod val="105000"/>
              </a:schemeClr>
            </a:solidFill>
          </a:ln>
        </p:spPr>
        <p:txBody>
          <a:bodyPr wrap="square">
            <a:spAutoFit/>
          </a:bodyPr>
          <a:lstStyle/>
          <a:p>
            <a:pPr algn="just" eaLnBrk="1" hangingPunct="1">
              <a:buFont typeface="Arial" panose="020B0604020202020204" pitchFamily="34" charset="0"/>
              <a:buNone/>
              <a:defRPr/>
            </a:pPr>
            <a:r>
              <a:rPr lang="en-US" sz="2400">
                <a:solidFill>
                  <a:srgbClr val="000066"/>
                </a:solidFill>
                <a:latin typeface="Times New Roman" pitchFamily="18" charset="0"/>
                <a:cs typeface="Times New Roman" pitchFamily="18" charset="0"/>
              </a:rPr>
              <a:t>- Giải phóng hoàn toàn con người</a:t>
            </a:r>
          </a:p>
          <a:p>
            <a:pPr algn="just" eaLnBrk="1" hangingPunct="1">
              <a:buFont typeface="Arial" panose="020B0604020202020204" pitchFamily="34" charset="0"/>
              <a:buNone/>
              <a:defRPr/>
            </a:pPr>
            <a:r>
              <a:rPr lang="en-US" sz="2400">
                <a:solidFill>
                  <a:srgbClr val="000066"/>
                </a:solidFill>
                <a:latin typeface="Times New Roman" pitchFamily="18" charset="0"/>
                <a:cs typeface="Times New Roman" pitchFamily="18" charset="0"/>
              </a:rPr>
              <a:t>- Sự phát triển tự do của mỗi người là điều kiện phát triển tự do cho tất cả mọi người (Mác và Ăngghen, t.4, tr.628)</a:t>
            </a:r>
            <a:endParaRPr lang="en-US" sz="2400" dirty="0">
              <a:solidFill>
                <a:srgbClr val="000066"/>
              </a:solidFill>
              <a:latin typeface="Times New Roman" pitchFamily="18" charset="0"/>
              <a:cs typeface="Times New Roman" pitchFamily="18" charset="0"/>
            </a:endParaRPr>
          </a:p>
        </p:txBody>
      </p:sp>
      <p:grpSp>
        <p:nvGrpSpPr>
          <p:cNvPr id="14" name="Group 6">
            <a:extLst>
              <a:ext uri="{FF2B5EF4-FFF2-40B4-BE49-F238E27FC236}">
                <a16:creationId xmlns:a16="http://schemas.microsoft.com/office/drawing/2014/main" id="{C27F404D-E10D-EC71-A100-2181E9B33B64}"/>
              </a:ext>
            </a:extLst>
          </p:cNvPr>
          <p:cNvGrpSpPr>
            <a:grpSpLocks/>
          </p:cNvGrpSpPr>
          <p:nvPr/>
        </p:nvGrpSpPr>
        <p:grpSpPr bwMode="auto">
          <a:xfrm>
            <a:off x="2057401" y="2057400"/>
            <a:ext cx="3124199" cy="1615244"/>
            <a:chOff x="394335" y="1412619"/>
            <a:chExt cx="7025630" cy="915120"/>
          </a:xfrm>
          <a:solidFill>
            <a:schemeClr val="accent5">
              <a:lumMod val="60000"/>
              <a:lumOff val="40000"/>
            </a:schemeClr>
          </a:solidFill>
        </p:grpSpPr>
        <p:sp>
          <p:nvSpPr>
            <p:cNvPr id="15" name="Rounded Rectangle 14">
              <a:extLst>
                <a:ext uri="{FF2B5EF4-FFF2-40B4-BE49-F238E27FC236}">
                  <a16:creationId xmlns:a16="http://schemas.microsoft.com/office/drawing/2014/main" id="{BDA2245A-113C-EE12-892A-11C41DA5003B}"/>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6" name="Rounded Rectangle 6">
              <a:extLst>
                <a:ext uri="{FF2B5EF4-FFF2-40B4-BE49-F238E27FC236}">
                  <a16:creationId xmlns:a16="http://schemas.microsoft.com/office/drawing/2014/main" id="{33967C86-D756-0D95-EFB3-52BA6213B26D}"/>
                </a:ext>
              </a:extLst>
            </p:cNvPr>
            <p:cNvSpPr/>
            <p:nvPr/>
          </p:nvSpPr>
          <p:spPr>
            <a:xfrm>
              <a:off x="609217" y="1457334"/>
              <a:ext cx="6639391"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US" sz="3200">
                  <a:latin typeface="Times New Roman" pitchFamily="18" charset="0"/>
                  <a:cs typeface="Times New Roman" pitchFamily="18" charset="0"/>
                </a:rPr>
                <a:t>S</a:t>
              </a:r>
              <a:r>
                <a:rPr lang="vi-VN" sz="3200">
                  <a:latin typeface="Times New Roman" pitchFamily="18" charset="0"/>
                  <a:cs typeface="Times New Roman" pitchFamily="18" charset="0"/>
                </a:rPr>
                <a:t>ự phát triển tự do của mỗi người</a:t>
              </a:r>
              <a:endParaRPr lang="en-US" sz="3000">
                <a:solidFill>
                  <a:schemeClr val="tx1"/>
                </a:solidFill>
                <a:latin typeface="Times New Roman" pitchFamily="18" charset="0"/>
                <a:cs typeface="Times New Roman" pitchFamily="18" charset="0"/>
              </a:endParaRPr>
            </a:p>
          </p:txBody>
        </p:sp>
      </p:grpSp>
      <p:grpSp>
        <p:nvGrpSpPr>
          <p:cNvPr id="17" name="Group 6">
            <a:extLst>
              <a:ext uri="{FF2B5EF4-FFF2-40B4-BE49-F238E27FC236}">
                <a16:creationId xmlns:a16="http://schemas.microsoft.com/office/drawing/2014/main" id="{5F97E5BE-71C3-86F0-33D4-816CCE5FC65A}"/>
              </a:ext>
            </a:extLst>
          </p:cNvPr>
          <p:cNvGrpSpPr>
            <a:grpSpLocks/>
          </p:cNvGrpSpPr>
          <p:nvPr/>
        </p:nvGrpSpPr>
        <p:grpSpPr bwMode="auto">
          <a:xfrm>
            <a:off x="7391400" y="2068708"/>
            <a:ext cx="3048000" cy="1603936"/>
            <a:chOff x="394335" y="1412619"/>
            <a:chExt cx="7025630" cy="915120"/>
          </a:xfrm>
          <a:solidFill>
            <a:schemeClr val="accent5">
              <a:lumMod val="60000"/>
              <a:lumOff val="40000"/>
            </a:schemeClr>
          </a:solidFill>
        </p:grpSpPr>
        <p:sp>
          <p:nvSpPr>
            <p:cNvPr id="18" name="Rounded Rectangle 17">
              <a:extLst>
                <a:ext uri="{FF2B5EF4-FFF2-40B4-BE49-F238E27FC236}">
                  <a16:creationId xmlns:a16="http://schemas.microsoft.com/office/drawing/2014/main" id="{589026BC-B8B5-68A2-D154-CF8EADE8EBBD}"/>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9" name="Rounded Rectangle 6">
              <a:extLst>
                <a:ext uri="{FF2B5EF4-FFF2-40B4-BE49-F238E27FC236}">
                  <a16:creationId xmlns:a16="http://schemas.microsoft.com/office/drawing/2014/main" id="{713E724C-B333-AC39-2B34-6A939917D1B7}"/>
                </a:ext>
              </a:extLst>
            </p:cNvPr>
            <p:cNvSpPr/>
            <p:nvPr/>
          </p:nvSpPr>
          <p:spPr>
            <a:xfrm>
              <a:off x="627743" y="1457334"/>
              <a:ext cx="660234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endParaRPr lang="en-US" sz="3000" b="1" i="1">
                <a:solidFill>
                  <a:schemeClr val="tx1"/>
                </a:solidFill>
                <a:latin typeface="Times New Roman" pitchFamily="18" charset="0"/>
                <a:cs typeface="Times New Roman" pitchFamily="18" charset="0"/>
              </a:endParaRPr>
            </a:p>
            <a:p>
              <a:pPr algn="ctr" eaLnBrk="1" hangingPunct="1">
                <a:defRPr/>
              </a:pPr>
              <a:r>
                <a:rPr lang="en-US" sz="3200">
                  <a:latin typeface="Times New Roman" pitchFamily="18" charset="0"/>
                  <a:cs typeface="Times New Roman" pitchFamily="18" charset="0"/>
                </a:rPr>
                <a:t>S</a:t>
              </a:r>
              <a:r>
                <a:rPr lang="vi-VN" sz="3200">
                  <a:latin typeface="Times New Roman" pitchFamily="18" charset="0"/>
                  <a:cs typeface="Times New Roman" pitchFamily="18" charset="0"/>
                </a:rPr>
                <a:t>ự phát triển tự do của mọi người</a:t>
              </a:r>
              <a:endParaRPr lang="en-US" sz="3200">
                <a:latin typeface="Times New Roman" pitchFamily="18" charset="0"/>
                <a:cs typeface="Times New Roman" pitchFamily="18" charset="0"/>
              </a:endParaRPr>
            </a:p>
            <a:p>
              <a:pPr eaLnBrk="1" hangingPunct="1">
                <a:defRPr/>
              </a:pPr>
              <a:endParaRPr lang="en-US" sz="3000">
                <a:solidFill>
                  <a:schemeClr val="tx1"/>
                </a:solidFill>
                <a:latin typeface="Times New Roman" pitchFamily="18" charset="0"/>
                <a:cs typeface="Times New Roman" pitchFamily="18" charset="0"/>
              </a:endParaRPr>
            </a:p>
          </p:txBody>
        </p:sp>
      </p:grpSp>
      <p:cxnSp>
        <p:nvCxnSpPr>
          <p:cNvPr id="21" name="Straight Arrow Connector 20">
            <a:extLst>
              <a:ext uri="{FF2B5EF4-FFF2-40B4-BE49-F238E27FC236}">
                <a16:creationId xmlns:a16="http://schemas.microsoft.com/office/drawing/2014/main" id="{F7BF85B8-702B-5843-F8EA-B7E2E674EF38}"/>
              </a:ext>
            </a:extLst>
          </p:cNvPr>
          <p:cNvCxnSpPr/>
          <p:nvPr/>
        </p:nvCxnSpPr>
        <p:spPr>
          <a:xfrm>
            <a:off x="5638800" y="2514600"/>
            <a:ext cx="1600200"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8C192A-3914-D6A5-D34E-4976CD4D6E4D}"/>
              </a:ext>
            </a:extLst>
          </p:cNvPr>
          <p:cNvCxnSpPr/>
          <p:nvPr/>
        </p:nvCxnSpPr>
        <p:spPr>
          <a:xfrm>
            <a:off x="5638800" y="3048000"/>
            <a:ext cx="1600200" cy="0"/>
          </a:xfrm>
          <a:prstGeom prst="straightConnector1">
            <a:avLst/>
          </a:prstGeom>
          <a:ln w="38100">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FABAD8D-A774-E009-F810-7CF460640DF2}"/>
              </a:ext>
            </a:extLst>
          </p:cNvPr>
          <p:cNvSpPr>
            <a:spLocks noChangeArrowheads="1"/>
          </p:cNvSpPr>
          <p:nvPr/>
        </p:nvSpPr>
        <p:spPr bwMode="auto">
          <a:xfrm>
            <a:off x="5537200" y="1533526"/>
            <a:ext cx="162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Điều kiện</a:t>
            </a:r>
          </a:p>
        </p:txBody>
      </p:sp>
      <p:sp>
        <p:nvSpPr>
          <p:cNvPr id="27" name="Rounded Rectangular Callout 26">
            <a:extLst>
              <a:ext uri="{FF2B5EF4-FFF2-40B4-BE49-F238E27FC236}">
                <a16:creationId xmlns:a16="http://schemas.microsoft.com/office/drawing/2014/main" id="{F8FE268A-B0B2-2F88-FBBD-C31AEA2060F4}"/>
              </a:ext>
            </a:extLst>
          </p:cNvPr>
          <p:cNvSpPr/>
          <p:nvPr/>
        </p:nvSpPr>
        <p:spPr>
          <a:xfrm rot="10800000">
            <a:off x="5537200" y="3405188"/>
            <a:ext cx="1701800" cy="533400"/>
          </a:xfrm>
          <a:prstGeom prst="wedgeRoundRectCallout">
            <a:avLst>
              <a:gd name="adj1" fmla="val -24672"/>
              <a:gd name="adj2" fmla="val 123725"/>
              <a:gd name="adj3" fmla="val 16667"/>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28" name="Rectangle 27">
            <a:extLst>
              <a:ext uri="{FF2B5EF4-FFF2-40B4-BE49-F238E27FC236}">
                <a16:creationId xmlns:a16="http://schemas.microsoft.com/office/drawing/2014/main" id="{FBDFEC70-12DF-DB6B-DECC-97F8F1D85C6A}"/>
              </a:ext>
            </a:extLst>
          </p:cNvPr>
          <p:cNvSpPr>
            <a:spLocks noChangeArrowheads="1"/>
          </p:cNvSpPr>
          <p:nvPr/>
        </p:nvSpPr>
        <p:spPr bwMode="auto">
          <a:xfrm>
            <a:off x="5562600" y="3405189"/>
            <a:ext cx="162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2800">
                <a:latin typeface="Times New Roman" panose="02020603050405020304" pitchFamily="18" charset="0"/>
                <a:cs typeface="Times New Roman" panose="02020603050405020304" pitchFamily="18" charset="0"/>
              </a:rPr>
              <a:t>Thúc đẩy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circle(in)">
                                      <p:cBhvr>
                                        <p:cTn id="12" dur="20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barn(inVertical)">
                                      <p:cBhvr>
                                        <p:cTn id="25" dur="500"/>
                                        <p:tgtEl>
                                          <p:spTgt spid="26"/>
                                        </p:tgtEl>
                                      </p:cBhvr>
                                    </p:animEffect>
                                  </p:childTnLst>
                                </p:cTn>
                              </p:par>
                              <p:par>
                                <p:cTn id="26" presetID="16" presetClass="entr" presetSubtype="21"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arn(inVertical)">
                                      <p:cBhvr>
                                        <p:cTn id="28" dur="500"/>
                                        <p:tgtEl>
                                          <p:spTgt spid="2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arn(inVertical)">
                                      <p:cBhvr>
                                        <p:cTn id="33" dur="500"/>
                                        <p:tgtEl>
                                          <p:spTgt spid="28"/>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barn(inVertical)">
                                      <p:cBhvr>
                                        <p:cTn id="36" dur="500"/>
                                        <p:tgtEl>
                                          <p:spTgt spid="27"/>
                                        </p:tgtEl>
                                      </p:cBhvr>
                                    </p:animEffect>
                                  </p:childTnLst>
                                </p:cTn>
                              </p:par>
                              <p:par>
                                <p:cTn id="37" presetID="16" presetClass="entr" presetSubtype="21"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barn(inVertical)">
                                      <p:cBhvr>
                                        <p:cTn id="39" dur="500"/>
                                        <p:tgtEl>
                                          <p:spTgt spid="2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barn(inVertical)">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animEffect transition="in" filter="barn(inVertical)">
                                      <p:cBhvr>
                                        <p:cTn id="49" dur="500"/>
                                        <p:tgtEl>
                                          <p:spTgt spid="7">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1" fill="hold" nodeType="clickEffect">
                                  <p:stCondLst>
                                    <p:cond delay="0"/>
                                  </p:stCondLst>
                                  <p:childTnLst>
                                    <p:set>
                                      <p:cBhvr>
                                        <p:cTn id="53" dur="1" fill="hold">
                                          <p:stCondLst>
                                            <p:cond delay="0"/>
                                          </p:stCondLst>
                                        </p:cTn>
                                        <p:tgtEl>
                                          <p:spTgt spid="7">
                                            <p:txEl>
                                              <p:pRg st="1" end="1"/>
                                            </p:txEl>
                                          </p:spTgt>
                                        </p:tgtEl>
                                        <p:attrNameLst>
                                          <p:attrName>style.visibility</p:attrName>
                                        </p:attrNameLst>
                                      </p:cBhvr>
                                      <p:to>
                                        <p:strVal val="visible"/>
                                      </p:to>
                                    </p:set>
                                    <p:animEffect transition="in" filter="barn(inVertical)">
                                      <p:cBhvr>
                                        <p:cTn id="54"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animBg="1"/>
      <p:bldP spid="25" grpId="0"/>
      <p:bldP spid="27" grpId="0" animBg="1"/>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BEFF095-03A0-C043-4D8D-14E20AA50EC4}"/>
              </a:ext>
            </a:extLst>
          </p:cNvPr>
          <p:cNvSpPr txBox="1"/>
          <p:nvPr/>
        </p:nvSpPr>
        <p:spPr>
          <a:xfrm>
            <a:off x="400879" y="3429000"/>
            <a:ext cx="4891088" cy="1200150"/>
          </a:xfrm>
          <a:prstGeom prst="rect">
            <a:avLst/>
          </a:prstGeom>
          <a:noFill/>
        </p:spPr>
        <p:txBody>
          <a:bodyPr>
            <a:spAutoFit/>
          </a:bodyPr>
          <a:lstStyle/>
          <a:p>
            <a:pPr eaLnBrk="1" hangingPunct="1">
              <a:defRPr/>
            </a:pPr>
            <a:r>
              <a:rPr lang="en-US" sz="2400" b="1" dirty="0">
                <a:solidFill>
                  <a:schemeClr val="accent5">
                    <a:lumMod val="75000"/>
                  </a:schemeClr>
                </a:solidFill>
                <a:latin typeface="UTM Alexander" panose="02040603050506020204" pitchFamily="18" charset="0"/>
              </a:rPr>
              <a:t>Con người – ta là ai?</a:t>
            </a:r>
          </a:p>
          <a:p>
            <a:pPr eaLnBrk="1" hangingPunct="1">
              <a:defRPr/>
            </a:pPr>
            <a:r>
              <a:rPr lang="en-US" sz="2400" b="1" dirty="0">
                <a:solidFill>
                  <a:schemeClr val="accent5">
                    <a:lumMod val="75000"/>
                  </a:schemeClr>
                </a:solidFill>
                <a:latin typeface="UTM Alexander" panose="02040603050506020204" pitchFamily="18" charset="0"/>
              </a:rPr>
              <a:t>Con người – ta tồn tại để làm gì?</a:t>
            </a:r>
          </a:p>
          <a:p>
            <a:pPr eaLnBrk="1" hangingPunct="1">
              <a:defRPr/>
            </a:pPr>
            <a:r>
              <a:rPr lang="en-US" sz="2400" b="1" dirty="0">
                <a:solidFill>
                  <a:schemeClr val="accent5">
                    <a:lumMod val="75000"/>
                  </a:schemeClr>
                </a:solidFill>
                <a:latin typeface="UTM Alexander" panose="02040603050506020204" pitchFamily="18" charset="0"/>
              </a:rPr>
              <a:t>Con người – ta đi về đâu?</a:t>
            </a:r>
          </a:p>
        </p:txBody>
      </p:sp>
      <p:pic>
        <p:nvPicPr>
          <p:cNvPr id="5" name="Picture 4">
            <a:extLst>
              <a:ext uri="{FF2B5EF4-FFF2-40B4-BE49-F238E27FC236}">
                <a16:creationId xmlns:a16="http://schemas.microsoft.com/office/drawing/2014/main" id="{C388DF86-3DFA-68DE-5A50-92C6390C6F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02224" y="1848678"/>
            <a:ext cx="6188627" cy="4266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13B6BCB1-F3B0-C8EA-CE03-DBDF17E61247}"/>
              </a:ext>
            </a:extLst>
          </p:cNvPr>
          <p:cNvGrpSpPr>
            <a:grpSpLocks/>
          </p:cNvGrpSpPr>
          <p:nvPr/>
        </p:nvGrpSpPr>
        <p:grpSpPr bwMode="auto">
          <a:xfrm>
            <a:off x="1600201" y="914401"/>
            <a:ext cx="9018587" cy="761999"/>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EE32AFE5-EFAF-ED1D-C4D9-305D88C71BD9}"/>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FFF063BA-8500-4200-17C5-76F184899BCC}"/>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1.1. </a:t>
              </a:r>
              <a:r>
                <a:rPr lang="vi-VN" sz="3000" b="1" i="1">
                  <a:latin typeface="Times New Roman" pitchFamily="18" charset="0"/>
                  <a:cs typeface="Times New Roman" pitchFamily="18" charset="0"/>
                </a:rPr>
                <a:t>Con người là thực thể sinh học - xã hội</a:t>
              </a:r>
              <a:endParaRPr lang="en-US" sz="3000" b="1">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47EDD480-4946-712B-993E-A8854441210E}"/>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grpSp>
        <p:nvGrpSpPr>
          <p:cNvPr id="15" name="Group 6">
            <a:extLst>
              <a:ext uri="{FF2B5EF4-FFF2-40B4-BE49-F238E27FC236}">
                <a16:creationId xmlns:a16="http://schemas.microsoft.com/office/drawing/2014/main" id="{820E1C26-19F6-F242-B27A-0766E17F39B0}"/>
              </a:ext>
            </a:extLst>
          </p:cNvPr>
          <p:cNvGrpSpPr>
            <a:grpSpLocks/>
          </p:cNvGrpSpPr>
          <p:nvPr/>
        </p:nvGrpSpPr>
        <p:grpSpPr bwMode="auto">
          <a:xfrm>
            <a:off x="1600201" y="2133601"/>
            <a:ext cx="9018587" cy="914399"/>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9C727E35-EB67-25EE-3C74-A6969922A7AE}"/>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BBAEFB72-12C4-182A-A31A-A190E99372FF}"/>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1.2. </a:t>
              </a:r>
              <a:r>
                <a:rPr lang="vi-VN" sz="3000" b="1" i="1">
                  <a:latin typeface="Times New Roman" pitchFamily="18" charset="0"/>
                  <a:cs typeface="Times New Roman" pitchFamily="18" charset="0"/>
                </a:rPr>
                <a:t>Con người là sản phẩm của lịch sử và của chính bản thân con người </a:t>
              </a:r>
              <a:endParaRPr lang="en-US" sz="3000">
                <a:latin typeface="Times New Roman" pitchFamily="18" charset="0"/>
                <a:cs typeface="Times New Roman" pitchFamily="18" charset="0"/>
              </a:endParaRPr>
            </a:p>
          </p:txBody>
        </p:sp>
      </p:grpSp>
      <p:grpSp>
        <p:nvGrpSpPr>
          <p:cNvPr id="19" name="Group 6">
            <a:extLst>
              <a:ext uri="{FF2B5EF4-FFF2-40B4-BE49-F238E27FC236}">
                <a16:creationId xmlns:a16="http://schemas.microsoft.com/office/drawing/2014/main" id="{6AB8FEFB-6179-5A5B-65F0-D917BE5FB284}"/>
              </a:ext>
            </a:extLst>
          </p:cNvPr>
          <p:cNvGrpSpPr>
            <a:grpSpLocks/>
          </p:cNvGrpSpPr>
          <p:nvPr/>
        </p:nvGrpSpPr>
        <p:grpSpPr bwMode="auto">
          <a:xfrm>
            <a:off x="1611087" y="3352802"/>
            <a:ext cx="9018587" cy="914399"/>
            <a:chOff x="394335" y="1412619"/>
            <a:chExt cx="7025630" cy="915120"/>
          </a:xfrm>
          <a:solidFill>
            <a:schemeClr val="accent6">
              <a:lumMod val="40000"/>
              <a:lumOff val="60000"/>
            </a:schemeClr>
          </a:solidFill>
        </p:grpSpPr>
        <p:sp>
          <p:nvSpPr>
            <p:cNvPr id="20" name="Rounded Rectangle 19">
              <a:extLst>
                <a:ext uri="{FF2B5EF4-FFF2-40B4-BE49-F238E27FC236}">
                  <a16:creationId xmlns:a16="http://schemas.microsoft.com/office/drawing/2014/main" id="{2AD75C27-FC9F-42F6-7FA6-7BC8829D906E}"/>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1" name="Rounded Rectangle 6">
              <a:extLst>
                <a:ext uri="{FF2B5EF4-FFF2-40B4-BE49-F238E27FC236}">
                  <a16:creationId xmlns:a16="http://schemas.microsoft.com/office/drawing/2014/main" id="{406BFF96-5700-4404-4276-D518294F3719}"/>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1.3. </a:t>
              </a:r>
              <a:r>
                <a:rPr lang="vi-VN" sz="3000" b="1" i="1">
                  <a:latin typeface="Times New Roman" pitchFamily="18" charset="0"/>
                  <a:cs typeface="Times New Roman" pitchFamily="18" charset="0"/>
                </a:rPr>
                <a:t>Con người vừa là chủ thể của lịch sử, vừa là sản phẩm của lịch sử </a:t>
              </a:r>
              <a:endParaRPr lang="en-US" sz="3000">
                <a:latin typeface="Times New Roman" pitchFamily="18" charset="0"/>
                <a:cs typeface="Times New Roman" pitchFamily="18" charset="0"/>
              </a:endParaRPr>
            </a:p>
          </p:txBody>
        </p:sp>
      </p:grpSp>
      <p:grpSp>
        <p:nvGrpSpPr>
          <p:cNvPr id="22" name="Group 6">
            <a:extLst>
              <a:ext uri="{FF2B5EF4-FFF2-40B4-BE49-F238E27FC236}">
                <a16:creationId xmlns:a16="http://schemas.microsoft.com/office/drawing/2014/main" id="{BA3ED627-295A-3F55-2D2D-5BD396203937}"/>
              </a:ext>
            </a:extLst>
          </p:cNvPr>
          <p:cNvGrpSpPr>
            <a:grpSpLocks/>
          </p:cNvGrpSpPr>
          <p:nvPr/>
        </p:nvGrpSpPr>
        <p:grpSpPr bwMode="auto">
          <a:xfrm>
            <a:off x="1567545" y="4572002"/>
            <a:ext cx="9018587" cy="914399"/>
            <a:chOff x="394335" y="1412619"/>
            <a:chExt cx="7025630" cy="915120"/>
          </a:xfrm>
          <a:solidFill>
            <a:schemeClr val="accent6">
              <a:lumMod val="40000"/>
              <a:lumOff val="60000"/>
            </a:schemeClr>
          </a:solidFill>
        </p:grpSpPr>
        <p:sp>
          <p:nvSpPr>
            <p:cNvPr id="23" name="Rounded Rectangle 22">
              <a:extLst>
                <a:ext uri="{FF2B5EF4-FFF2-40B4-BE49-F238E27FC236}">
                  <a16:creationId xmlns:a16="http://schemas.microsoft.com/office/drawing/2014/main" id="{9B23311C-D175-F214-0B47-74D444C63E30}"/>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4" name="Rounded Rectangle 6">
              <a:extLst>
                <a:ext uri="{FF2B5EF4-FFF2-40B4-BE49-F238E27FC236}">
                  <a16:creationId xmlns:a16="http://schemas.microsoft.com/office/drawing/2014/main" id="{6D2C509C-18EA-CA61-8931-21B19D49DDF9}"/>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000" b="1" i="1">
                  <a:latin typeface="Times New Roman" pitchFamily="18" charset="0"/>
                  <a:cs typeface="Times New Roman" pitchFamily="18" charset="0"/>
                </a:rPr>
                <a:t>1.4. Bản chất con người là tổng hòa các quan hệ xã hội</a:t>
              </a:r>
              <a:endParaRPr lang="en-US" sz="3000">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barn(inVertical)">
                                      <p:cBhvr>
                                        <p:cTn id="12" dur="500"/>
                                        <p:tgtEl>
                                          <p:spTgt spid="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arn(inVertical)">
                                      <p:cBhvr>
                                        <p:cTn id="17" dur="500"/>
                                        <p:tgtEl>
                                          <p:spTgt spid="1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barn(inVertical)">
                                      <p:cBhvr>
                                        <p:cTn id="22" dur="500"/>
                                        <p:tgtEl>
                                          <p:spTgt spid="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barn(inVertical)">
                                      <p:cBhvr>
                                        <p:cTn id="2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88415DAC-E5D1-3FDD-A31A-EAB7C6033A2B}"/>
              </a:ext>
            </a:extLst>
          </p:cNvPr>
          <p:cNvGrpSpPr>
            <a:grpSpLocks/>
          </p:cNvGrpSpPr>
          <p:nvPr/>
        </p:nvGrpSpPr>
        <p:grpSpPr bwMode="auto">
          <a:xfrm>
            <a:off x="1600201" y="914401"/>
            <a:ext cx="9018587" cy="761999"/>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E261BA51-9267-1339-732A-6490518D4911}"/>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5936F7E9-69E4-4ECC-595A-611051177361}"/>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1.1. </a:t>
              </a:r>
              <a:r>
                <a:rPr lang="vi-VN" sz="3000" b="1" i="1">
                  <a:latin typeface="Times New Roman" pitchFamily="18" charset="0"/>
                  <a:cs typeface="Times New Roman" pitchFamily="18" charset="0"/>
                </a:rPr>
                <a:t>Con người là thực thể sinh học - xã hội</a:t>
              </a:r>
              <a:endParaRPr lang="en-US" sz="3000" b="1">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FE19851A-4480-AD95-9629-9B96C874F39E}"/>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sp>
        <p:nvSpPr>
          <p:cNvPr id="34" name="Content Placeholder 2">
            <a:extLst>
              <a:ext uri="{FF2B5EF4-FFF2-40B4-BE49-F238E27FC236}">
                <a16:creationId xmlns:a16="http://schemas.microsoft.com/office/drawing/2014/main" id="{E6E0C7BE-D66C-04C4-5A4A-6C1928DF3532}"/>
              </a:ext>
            </a:extLst>
          </p:cNvPr>
          <p:cNvSpPr>
            <a:spLocks noGrp="1"/>
          </p:cNvSpPr>
          <p:nvPr>
            <p:ph idx="1"/>
          </p:nvPr>
        </p:nvSpPr>
        <p:spPr>
          <a:xfrm>
            <a:off x="79514" y="1951038"/>
            <a:ext cx="10942982" cy="1554162"/>
          </a:xfrm>
          <a:ln w="19050">
            <a:solidFill>
              <a:srgbClr val="000066"/>
            </a:solidFill>
            <a:miter lim="800000"/>
            <a:headEnd/>
            <a:tailEnd/>
          </a:ln>
        </p:spPr>
        <p:txBody>
          <a:bodyPr>
            <a:normAutofit/>
          </a:bodyPr>
          <a:lstStyle/>
          <a:p>
            <a:pPr marL="0" indent="0">
              <a:buNone/>
            </a:pPr>
            <a:r>
              <a:rPr lang="en-US" altLang="en-US" sz="3000">
                <a:latin typeface="Times New Roman" panose="02020603050405020304" pitchFamily="18" charset="0"/>
                <a:cs typeface="Times New Roman" panose="02020603050405020304" pitchFamily="18" charset="0"/>
              </a:rPr>
              <a:t>Con người là thực thể </a:t>
            </a:r>
            <a:r>
              <a:rPr lang="en-US" altLang="en-US" sz="3000">
                <a:solidFill>
                  <a:srgbClr val="FF0000"/>
                </a:solidFill>
                <a:latin typeface="Times New Roman" panose="02020603050405020304" pitchFamily="18" charset="0"/>
                <a:cs typeface="Times New Roman" panose="02020603050405020304" pitchFamily="18" charset="0"/>
              </a:rPr>
              <a:t>thống nhất </a:t>
            </a:r>
            <a:r>
              <a:rPr lang="en-US" altLang="en-US" sz="3000">
                <a:latin typeface="Times New Roman" panose="02020603050405020304" pitchFamily="18" charset="0"/>
                <a:cs typeface="Times New Roman" panose="02020603050405020304" pitchFamily="18" charset="0"/>
              </a:rPr>
              <a:t>giữa mặt tự nhiên và mặt xã hội</a:t>
            </a:r>
          </a:p>
          <a:p>
            <a:pPr marL="0" indent="0">
              <a:buNone/>
            </a:pPr>
            <a:r>
              <a:rPr lang="en-US" altLang="en-US" sz="3000">
                <a:latin typeface="Times New Roman" panose="02020603050405020304" pitchFamily="18" charset="0"/>
                <a:cs typeface="Times New Roman" panose="02020603050405020304" pitchFamily="18" charset="0"/>
              </a:rPr>
              <a:t>“thực thể tự nhiên có tính chất người”</a:t>
            </a:r>
          </a:p>
        </p:txBody>
      </p:sp>
      <p:sp>
        <p:nvSpPr>
          <p:cNvPr id="35" name="Hexagon 34">
            <a:extLst>
              <a:ext uri="{FF2B5EF4-FFF2-40B4-BE49-F238E27FC236}">
                <a16:creationId xmlns:a16="http://schemas.microsoft.com/office/drawing/2014/main" id="{2E37D00C-9616-24CB-E90B-66B29E5BF3C2}"/>
              </a:ext>
            </a:extLst>
          </p:cNvPr>
          <p:cNvSpPr/>
          <p:nvPr/>
        </p:nvSpPr>
        <p:spPr>
          <a:xfrm>
            <a:off x="3946526" y="3714750"/>
            <a:ext cx="2797175" cy="622300"/>
          </a:xfrm>
          <a:prstGeom prst="hexagon">
            <a:avLst/>
          </a:prstGeom>
          <a:solidFill>
            <a:schemeClr val="accent5">
              <a:lumMod val="20000"/>
              <a:lumOff val="8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dirty="0">
                <a:solidFill>
                  <a:schemeClr val="accent5">
                    <a:lumMod val="75000"/>
                  </a:schemeClr>
                </a:solidFill>
                <a:latin typeface="Times New Roman" pitchFamily="18" charset="0"/>
                <a:cs typeface="Times New Roman" pitchFamily="18" charset="0"/>
              </a:rPr>
              <a:t>MẶT XÃ HỘI</a:t>
            </a:r>
          </a:p>
        </p:txBody>
      </p:sp>
      <p:sp>
        <p:nvSpPr>
          <p:cNvPr id="36" name="Hexagon 35">
            <a:extLst>
              <a:ext uri="{FF2B5EF4-FFF2-40B4-BE49-F238E27FC236}">
                <a16:creationId xmlns:a16="http://schemas.microsoft.com/office/drawing/2014/main" id="{12AB0A2C-D1DC-E11C-CD40-924EA1C59716}"/>
              </a:ext>
            </a:extLst>
          </p:cNvPr>
          <p:cNvSpPr/>
          <p:nvPr/>
        </p:nvSpPr>
        <p:spPr>
          <a:xfrm>
            <a:off x="3943350" y="5516564"/>
            <a:ext cx="3295650" cy="579437"/>
          </a:xfrm>
          <a:prstGeom prst="hexagon">
            <a:avLst/>
          </a:prstGeom>
          <a:solidFill>
            <a:schemeClr val="accent1">
              <a:lumMod val="20000"/>
              <a:lumOff val="8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dirty="0">
                <a:solidFill>
                  <a:schemeClr val="accent5">
                    <a:lumMod val="75000"/>
                  </a:schemeClr>
                </a:solidFill>
                <a:latin typeface="Times New Roman" pitchFamily="18" charset="0"/>
                <a:cs typeface="Times New Roman" pitchFamily="18" charset="0"/>
              </a:rPr>
              <a:t>MẶT TỰ NHIÊN</a:t>
            </a:r>
          </a:p>
        </p:txBody>
      </p:sp>
      <p:sp>
        <p:nvSpPr>
          <p:cNvPr id="37" name="Oval 36">
            <a:extLst>
              <a:ext uri="{FF2B5EF4-FFF2-40B4-BE49-F238E27FC236}">
                <a16:creationId xmlns:a16="http://schemas.microsoft.com/office/drawing/2014/main" id="{E8956A84-276A-AFEF-E0FF-B9C5E9E6C986}"/>
              </a:ext>
            </a:extLst>
          </p:cNvPr>
          <p:cNvSpPr/>
          <p:nvPr/>
        </p:nvSpPr>
        <p:spPr>
          <a:xfrm>
            <a:off x="1981201" y="4135439"/>
            <a:ext cx="1692275" cy="1595437"/>
          </a:xfrm>
          <a:prstGeom prst="ellipse">
            <a:avLst/>
          </a:prstGeom>
          <a:solidFill>
            <a:schemeClr val="accent6">
              <a:lumMod val="40000"/>
              <a:lumOff val="6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000" b="1" dirty="0">
                <a:solidFill>
                  <a:schemeClr val="accent5">
                    <a:lumMod val="75000"/>
                  </a:schemeClr>
                </a:solidFill>
                <a:latin typeface="Times New Roman" pitchFamily="18" charset="0"/>
                <a:cs typeface="Times New Roman" pitchFamily="18" charset="0"/>
              </a:rPr>
              <a:t>Con người</a:t>
            </a:r>
          </a:p>
        </p:txBody>
      </p:sp>
      <p:cxnSp>
        <p:nvCxnSpPr>
          <p:cNvPr id="38" name="Straight Arrow Connector 37">
            <a:extLst>
              <a:ext uri="{FF2B5EF4-FFF2-40B4-BE49-F238E27FC236}">
                <a16:creationId xmlns:a16="http://schemas.microsoft.com/office/drawing/2014/main" id="{E3200DDE-B789-8E5C-C0A5-2F30141127CB}"/>
              </a:ext>
            </a:extLst>
          </p:cNvPr>
          <p:cNvCxnSpPr>
            <a:stCxn id="37" idx="6"/>
            <a:endCxn id="35" idx="2"/>
          </p:cNvCxnSpPr>
          <p:nvPr/>
        </p:nvCxnSpPr>
        <p:spPr>
          <a:xfrm flipV="1">
            <a:off x="3673475" y="4025901"/>
            <a:ext cx="273050" cy="906463"/>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B93FC-BDF5-228E-086A-A67A91DAB26B}"/>
              </a:ext>
            </a:extLst>
          </p:cNvPr>
          <p:cNvCxnSpPr>
            <a:stCxn id="37" idx="6"/>
            <a:endCxn id="36" idx="2"/>
          </p:cNvCxnSpPr>
          <p:nvPr/>
        </p:nvCxnSpPr>
        <p:spPr>
          <a:xfrm>
            <a:off x="3673476" y="4932363"/>
            <a:ext cx="269875" cy="874712"/>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0D69419-5344-03B3-6AB6-EF9F0614D54A}"/>
              </a:ext>
            </a:extLst>
          </p:cNvPr>
          <p:cNvCxnSpPr/>
          <p:nvPr/>
        </p:nvCxnSpPr>
        <p:spPr>
          <a:xfrm>
            <a:off x="4359276" y="4926013"/>
            <a:ext cx="2498725" cy="6350"/>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81DD452-7533-335E-140F-A97DA87A2799}"/>
              </a:ext>
            </a:extLst>
          </p:cNvPr>
          <p:cNvSpPr txBox="1">
            <a:spLocks noChangeArrowheads="1"/>
          </p:cNvSpPr>
          <p:nvPr/>
        </p:nvSpPr>
        <p:spPr bwMode="auto">
          <a:xfrm>
            <a:off x="6324600" y="4419600"/>
            <a:ext cx="32639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FF0000"/>
                </a:solidFill>
                <a:latin typeface="Times New Roman" panose="02020603050405020304" pitchFamily="18" charset="0"/>
                <a:cs typeface="Times New Roman" panose="02020603050405020304" pitchFamily="18" charset="0"/>
              </a:rPr>
              <a:t>CON NGƯỜI </a:t>
            </a:r>
          </a:p>
          <a:p>
            <a:pPr algn="ctr" eaLnBrk="1" hangingPunct="1">
              <a:spcBef>
                <a:spcPct val="0"/>
              </a:spcBef>
              <a:buFontTx/>
              <a:buNone/>
            </a:pPr>
            <a:r>
              <a:rPr lang="en-US" altLang="en-US" sz="2800" b="1">
                <a:solidFill>
                  <a:srgbClr val="FF0000"/>
                </a:solidFill>
                <a:latin typeface="Times New Roman" panose="02020603050405020304" pitchFamily="18" charset="0"/>
                <a:cs typeface="Times New Roman" panose="02020603050405020304" pitchFamily="18" charset="0"/>
              </a:rPr>
              <a:t>HIỆN THỰC</a:t>
            </a:r>
          </a:p>
        </p:txBody>
      </p:sp>
      <p:sp>
        <p:nvSpPr>
          <p:cNvPr id="6" name="Down Arrow 5">
            <a:extLst>
              <a:ext uri="{FF2B5EF4-FFF2-40B4-BE49-F238E27FC236}">
                <a16:creationId xmlns:a16="http://schemas.microsoft.com/office/drawing/2014/main" id="{8767538A-EFE6-D839-4804-C92E3B1AD846}"/>
              </a:ext>
            </a:extLst>
          </p:cNvPr>
          <p:cNvSpPr/>
          <p:nvPr/>
        </p:nvSpPr>
        <p:spPr>
          <a:xfrm>
            <a:off x="6019800" y="4419600"/>
            <a:ext cx="90488" cy="47783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42" name="Down Arrow 41">
            <a:extLst>
              <a:ext uri="{FF2B5EF4-FFF2-40B4-BE49-F238E27FC236}">
                <a16:creationId xmlns:a16="http://schemas.microsoft.com/office/drawing/2014/main" id="{74368F9E-8D98-218C-1072-C1FB9C5EA900}"/>
              </a:ext>
            </a:extLst>
          </p:cNvPr>
          <p:cNvSpPr/>
          <p:nvPr/>
        </p:nvSpPr>
        <p:spPr>
          <a:xfrm flipV="1">
            <a:off x="6019800" y="5008564"/>
            <a:ext cx="90488" cy="47783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barn(inVertical)">
                                      <p:cBhvr>
                                        <p:cTn id="7" dur="500"/>
                                        <p:tgtEl>
                                          <p:spTgt spid="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4">
                                            <p:bg/>
                                          </p:spTgt>
                                        </p:tgtEl>
                                        <p:attrNameLst>
                                          <p:attrName>style.visibility</p:attrName>
                                        </p:attrNameLst>
                                      </p:cBhvr>
                                      <p:to>
                                        <p:strVal val="visible"/>
                                      </p:to>
                                    </p:set>
                                    <p:animEffect transition="in" filter="barn(inVertical)">
                                      <p:cBhvr>
                                        <p:cTn id="12" dur="500"/>
                                        <p:tgtEl>
                                          <p:spTgt spid="34">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4">
                                            <p:txEl>
                                              <p:pRg st="0" end="0"/>
                                            </p:txEl>
                                          </p:spTgt>
                                        </p:tgtEl>
                                        <p:attrNameLst>
                                          <p:attrName>style.visibility</p:attrName>
                                        </p:attrNameLst>
                                      </p:cBhvr>
                                      <p:to>
                                        <p:strVal val="visible"/>
                                      </p:to>
                                    </p:set>
                                    <p:animEffect transition="in" filter="barn(inVertical)">
                                      <p:cBhvr>
                                        <p:cTn id="17" dur="500"/>
                                        <p:tgtEl>
                                          <p:spTgt spid="34">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4">
                                            <p:txEl>
                                              <p:pRg st="1" end="1"/>
                                            </p:txEl>
                                          </p:spTgt>
                                        </p:tgtEl>
                                        <p:attrNameLst>
                                          <p:attrName>style.visibility</p:attrName>
                                        </p:attrNameLst>
                                      </p:cBhvr>
                                      <p:to>
                                        <p:strVal val="visible"/>
                                      </p:to>
                                    </p:set>
                                    <p:animEffect transition="in" filter="barn(inVertical)">
                                      <p:cBhvr>
                                        <p:cTn id="22" dur="500"/>
                                        <p:tgtEl>
                                          <p:spTgt spid="34">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barn(inVertical)">
                                      <p:cBhvr>
                                        <p:cTn id="27" dur="500"/>
                                        <p:tgtEl>
                                          <p:spTgt spid="3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barn(inVertical)">
                                      <p:cBhvr>
                                        <p:cTn id="32" dur="500"/>
                                        <p:tgtEl>
                                          <p:spTgt spid="38"/>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barn(inVertical)">
                                      <p:cBhvr>
                                        <p:cTn id="35" dur="500"/>
                                        <p:tgtEl>
                                          <p:spTgt spid="35"/>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6" presetClass="entr" presetSubtype="21" fill="hold" nodeType="click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barn(inVertical)">
                                      <p:cBhvr>
                                        <p:cTn id="40" dur="500"/>
                                        <p:tgtEl>
                                          <p:spTgt spid="39"/>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barn(inVertical)">
                                      <p:cBhvr>
                                        <p:cTn id="43" dur="500"/>
                                        <p:tgtEl>
                                          <p:spTgt spid="3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6" presetClass="entr" presetSubtype="16" fill="hold" grpId="0" nodeType="click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circle(in)">
                                      <p:cBhvr>
                                        <p:cTn id="48" dur="2000"/>
                                        <p:tgtEl>
                                          <p:spTgt spid="42"/>
                                        </p:tgtEl>
                                      </p:cBhvr>
                                    </p:animEffect>
                                  </p:childTnLst>
                                </p:cTn>
                              </p:par>
                              <p:par>
                                <p:cTn id="49" presetID="6" presetClass="entr" presetSubtype="16"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animEffect transition="in" filter="circle(in)">
                                      <p:cBhvr>
                                        <p:cTn id="51" dur="2000"/>
                                        <p:tgtEl>
                                          <p:spTgt spid="40"/>
                                        </p:tgtEl>
                                      </p:cBhvr>
                                    </p:animEffect>
                                  </p:childTnLst>
                                </p:cTn>
                              </p:par>
                              <p:par>
                                <p:cTn id="52" presetID="6" presetClass="entr" presetSubtype="16" fill="hold" grpId="0"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circle(in)">
                                      <p:cBhvr>
                                        <p:cTn id="54" dur="2000"/>
                                        <p:tgtEl>
                                          <p:spTgt spid="6"/>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6" presetClass="entr" presetSubtype="16"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animEffect transition="in" filter="circle(in)">
                                      <p:cBhvr>
                                        <p:cTn id="59"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uild="p" animBg="1"/>
      <p:bldP spid="35" grpId="0" animBg="1"/>
      <p:bldP spid="36" grpId="0" animBg="1"/>
      <p:bldP spid="37" grpId="0" animBg="1"/>
      <p:bldP spid="41" grpId="0"/>
      <p:bldP spid="6"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28220724-FFA4-CF04-B402-210637A2F096}"/>
              </a:ext>
            </a:extLst>
          </p:cNvPr>
          <p:cNvGrpSpPr>
            <a:grpSpLocks/>
          </p:cNvGrpSpPr>
          <p:nvPr/>
        </p:nvGrpSpPr>
        <p:grpSpPr bwMode="auto">
          <a:xfrm>
            <a:off x="1600201" y="914401"/>
            <a:ext cx="8915399" cy="761999"/>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31D36ACB-A3BE-6B21-8CD4-3FE5438B691F}"/>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E8986CB6-3388-3061-7781-ED8CB118CB3C}"/>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1.1. </a:t>
              </a:r>
              <a:r>
                <a:rPr lang="vi-VN" sz="3000" b="1" i="1">
                  <a:latin typeface="Times New Roman" pitchFamily="18" charset="0"/>
                  <a:cs typeface="Times New Roman" pitchFamily="18" charset="0"/>
                </a:rPr>
                <a:t>Con người là thực thể sinh học - xã hội</a:t>
              </a:r>
              <a:endParaRPr lang="en-US" sz="3000" b="1">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EDB8016E-C7F0-09E6-74CE-0A25B59A4097}"/>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sp>
        <p:nvSpPr>
          <p:cNvPr id="17" name="Hexagon 16">
            <a:extLst>
              <a:ext uri="{FF2B5EF4-FFF2-40B4-BE49-F238E27FC236}">
                <a16:creationId xmlns:a16="http://schemas.microsoft.com/office/drawing/2014/main" id="{55F5EE45-C77D-C78D-E448-D7E179AE0891}"/>
              </a:ext>
            </a:extLst>
          </p:cNvPr>
          <p:cNvSpPr/>
          <p:nvPr/>
        </p:nvSpPr>
        <p:spPr>
          <a:xfrm>
            <a:off x="0" y="1713812"/>
            <a:ext cx="5029200" cy="579438"/>
          </a:xfrm>
          <a:prstGeom prst="hexagon">
            <a:avLst/>
          </a:prstGeom>
          <a:solidFill>
            <a:schemeClr val="accent1">
              <a:lumMod val="20000"/>
              <a:lumOff val="8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rgbClr val="000066"/>
                </a:solidFill>
                <a:latin typeface="Times New Roman" pitchFamily="18" charset="0"/>
                <a:cs typeface="Times New Roman" pitchFamily="18" charset="0"/>
              </a:rPr>
              <a:t>CON NGƯỜI </a:t>
            </a:r>
            <a:r>
              <a:rPr lang="en-US" sz="2400" b="1" dirty="0">
                <a:solidFill>
                  <a:srgbClr val="000066"/>
                </a:solidFill>
                <a:latin typeface="Times New Roman" pitchFamily="18" charset="0"/>
                <a:cs typeface="Times New Roman" pitchFamily="18" charset="0"/>
              </a:rPr>
              <a:t>TỰ NHIÊN</a:t>
            </a:r>
          </a:p>
        </p:txBody>
      </p:sp>
      <p:sp>
        <p:nvSpPr>
          <p:cNvPr id="19" name="Content Placeholder 2">
            <a:extLst>
              <a:ext uri="{FF2B5EF4-FFF2-40B4-BE49-F238E27FC236}">
                <a16:creationId xmlns:a16="http://schemas.microsoft.com/office/drawing/2014/main" id="{EEAA238F-4DE0-67BE-3307-B88855A04D6A}"/>
              </a:ext>
            </a:extLst>
          </p:cNvPr>
          <p:cNvSpPr txBox="1">
            <a:spLocks/>
          </p:cNvSpPr>
          <p:nvPr/>
        </p:nvSpPr>
        <p:spPr>
          <a:xfrm>
            <a:off x="1752600" y="2408239"/>
            <a:ext cx="8763000" cy="1768475"/>
          </a:xfrm>
          <a:prstGeom prst="rect">
            <a:avLst/>
          </a:prstGeom>
          <a:solidFill>
            <a:schemeClr val="accent2">
              <a:lumMod val="20000"/>
              <a:lumOff val="80000"/>
            </a:schemeClr>
          </a:solidFill>
          <a:ln w="19050">
            <a:solidFill>
              <a:schemeClr val="accent5">
                <a:lumMod val="75000"/>
              </a:schemeClr>
            </a:solidFill>
          </a:ln>
        </p:spPr>
        <p:txBody>
          <a:bodyPr>
            <a:normAutofit/>
          </a:bodyPr>
          <a:lstStyle>
            <a:lvl1pPr marL="228600" indent="-228600"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buFont typeface="Arial" panose="020B0604020202020204" pitchFamily="34" charset="0"/>
              <a:buChar char="•"/>
              <a:defRPr/>
            </a:pPr>
            <a:r>
              <a:rPr lang="en-US" altLang="en-US" sz="2400" b="1" dirty="0">
                <a:solidFill>
                  <a:srgbClr val="000066"/>
                </a:solidFill>
                <a:latin typeface="UTM Alexander" panose="02040603050506020204" pitchFamily="18" charset="0"/>
                <a:cs typeface="Tahoma" panose="020B0604030504040204" pitchFamily="34" charset="0"/>
              </a:rPr>
              <a:t>CN </a:t>
            </a:r>
            <a:r>
              <a:rPr lang="en-US" altLang="en-US" sz="2400" b="1" dirty="0" err="1">
                <a:solidFill>
                  <a:srgbClr val="000066"/>
                </a:solidFill>
                <a:latin typeface="UTM Alexander" panose="02040603050506020204" pitchFamily="18" charset="0"/>
                <a:cs typeface="Tahoma" panose="020B0604030504040204" pitchFamily="34" charset="0"/>
              </a:rPr>
              <a:t>là</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bộ</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phận</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của</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tự</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nhiên</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là</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kết</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quả</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quá</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trình</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tiến</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hóa</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của</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tự</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nhiên</a:t>
            </a:r>
            <a:endParaRPr lang="en-US" altLang="en-US" sz="2000" b="1" dirty="0">
              <a:solidFill>
                <a:srgbClr val="000066"/>
              </a:solidFill>
              <a:latin typeface="UTM Alexander" panose="02040603050506020204" pitchFamily="18" charset="0"/>
              <a:cs typeface="Tahoma" panose="020B0604030504040204" pitchFamily="34" charset="0"/>
            </a:endParaRPr>
          </a:p>
          <a:p>
            <a:pPr eaLnBrk="1" hangingPunct="1">
              <a:lnSpc>
                <a:spcPct val="90000"/>
              </a:lnSpc>
              <a:spcBef>
                <a:spcPts val="1000"/>
              </a:spcBef>
              <a:buFont typeface="Arial" panose="020B0604020202020204" pitchFamily="34" charset="0"/>
              <a:buChar char="•"/>
              <a:defRPr/>
            </a:pPr>
            <a:r>
              <a:rPr lang="en-US" altLang="en-US" sz="2400" b="1" dirty="0">
                <a:solidFill>
                  <a:srgbClr val="000066"/>
                </a:solidFill>
                <a:latin typeface="UTM Alexander" panose="02040603050506020204" pitchFamily="18" charset="0"/>
                <a:cs typeface="Tahoma" panose="020B0604030504040204" pitchFamily="34" charset="0"/>
              </a:rPr>
              <a:t>CN </a:t>
            </a:r>
            <a:r>
              <a:rPr lang="en-US" altLang="en-US" sz="2400" b="1" dirty="0" err="1">
                <a:solidFill>
                  <a:srgbClr val="000066"/>
                </a:solidFill>
                <a:latin typeface="UTM Alexander" panose="02040603050506020204" pitchFamily="18" charset="0"/>
                <a:cs typeface="Tahoma" panose="020B0604030504040204" pitchFamily="34" charset="0"/>
              </a:rPr>
              <a:t>có</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hệ</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thống</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nhu</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cầu</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tự</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nhiên</a:t>
            </a:r>
            <a:endParaRPr lang="en-US" altLang="en-US" sz="1900" b="1" dirty="0">
              <a:solidFill>
                <a:srgbClr val="000066"/>
              </a:solidFill>
              <a:latin typeface="UTM Alexander" panose="02040603050506020204" pitchFamily="18" charset="0"/>
              <a:cs typeface="Tahoma" panose="020B0604030504040204" pitchFamily="34" charset="0"/>
            </a:endParaRPr>
          </a:p>
          <a:p>
            <a:pPr eaLnBrk="1" hangingPunct="1">
              <a:lnSpc>
                <a:spcPct val="90000"/>
              </a:lnSpc>
              <a:spcBef>
                <a:spcPts val="1000"/>
              </a:spcBef>
              <a:buFont typeface="Arial" panose="020B0604020202020204" pitchFamily="34" charset="0"/>
              <a:buChar char="•"/>
              <a:defRPr/>
            </a:pPr>
            <a:r>
              <a:rPr lang="en-US" altLang="en-US" sz="2400" b="1" dirty="0">
                <a:solidFill>
                  <a:srgbClr val="000066"/>
                </a:solidFill>
                <a:latin typeface="UTM Alexander" panose="02040603050506020204" pitchFamily="18" charset="0"/>
                <a:cs typeface="Tahoma" panose="020B0604030504040204" pitchFamily="34" charset="0"/>
              </a:rPr>
              <a:t>CN </a:t>
            </a:r>
            <a:r>
              <a:rPr lang="en-US" altLang="en-US" sz="2400" b="1" dirty="0" err="1">
                <a:solidFill>
                  <a:srgbClr val="000066"/>
                </a:solidFill>
                <a:latin typeface="UTM Alexander" panose="02040603050506020204" pitchFamily="18" charset="0"/>
                <a:cs typeface="Tahoma" panose="020B0604030504040204" pitchFamily="34" charset="0"/>
              </a:rPr>
              <a:t>chịu</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sự</a:t>
            </a:r>
            <a:r>
              <a:rPr lang="en-US" altLang="en-US" sz="2400" b="1" dirty="0">
                <a:solidFill>
                  <a:srgbClr val="000066"/>
                </a:solidFill>
                <a:latin typeface="UTM Alexander" panose="02040603050506020204" pitchFamily="18" charset="0"/>
                <a:cs typeface="Tahoma" panose="020B0604030504040204" pitchFamily="34" charset="0"/>
              </a:rPr>
              <a:t> chi </a:t>
            </a:r>
            <a:r>
              <a:rPr lang="en-US" altLang="en-US" sz="2400" b="1" dirty="0" err="1">
                <a:solidFill>
                  <a:srgbClr val="000066"/>
                </a:solidFill>
                <a:latin typeface="UTM Alexander" panose="02040603050506020204" pitchFamily="18" charset="0"/>
                <a:cs typeface="Tahoma" panose="020B0604030504040204" pitchFamily="34" charset="0"/>
              </a:rPr>
              <a:t>phối</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của</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quy</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luật</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tự</a:t>
            </a:r>
            <a:r>
              <a:rPr lang="en-US" altLang="en-US" sz="2400" b="1" dirty="0">
                <a:solidFill>
                  <a:srgbClr val="000066"/>
                </a:solidFill>
                <a:latin typeface="UTM Alexander" panose="02040603050506020204" pitchFamily="18" charset="0"/>
                <a:cs typeface="Tahoma" panose="020B0604030504040204" pitchFamily="34" charset="0"/>
              </a:rPr>
              <a:t> </a:t>
            </a:r>
            <a:r>
              <a:rPr lang="en-US" altLang="en-US" sz="2400" b="1" dirty="0" err="1">
                <a:solidFill>
                  <a:srgbClr val="000066"/>
                </a:solidFill>
                <a:latin typeface="UTM Alexander" panose="02040603050506020204" pitchFamily="18" charset="0"/>
                <a:cs typeface="Tahoma" panose="020B0604030504040204" pitchFamily="34" charset="0"/>
              </a:rPr>
              <a:t>nhiên</a:t>
            </a:r>
            <a:endParaRPr lang="en-US" altLang="en-US" sz="1800" b="1" dirty="0">
              <a:solidFill>
                <a:srgbClr val="000066"/>
              </a:solidFill>
              <a:latin typeface="UTM Alexander" panose="02040603050506020204" pitchFamily="18" charset="0"/>
              <a:cs typeface="Tahoma" panose="020B0604030504040204" pitchFamily="34" charset="0"/>
            </a:endParaRPr>
          </a:p>
        </p:txBody>
      </p:sp>
      <p:sp>
        <p:nvSpPr>
          <p:cNvPr id="20" name="Rectangle 19">
            <a:extLst>
              <a:ext uri="{FF2B5EF4-FFF2-40B4-BE49-F238E27FC236}">
                <a16:creationId xmlns:a16="http://schemas.microsoft.com/office/drawing/2014/main" id="{9B403680-D3F4-E81D-01E1-24C3D25C3020}"/>
              </a:ext>
            </a:extLst>
          </p:cNvPr>
          <p:cNvSpPr/>
          <p:nvPr/>
        </p:nvSpPr>
        <p:spPr>
          <a:xfrm>
            <a:off x="1752600" y="4321176"/>
            <a:ext cx="8763000" cy="2308225"/>
          </a:xfrm>
          <a:prstGeom prst="rect">
            <a:avLst/>
          </a:prstGeom>
          <a:solidFill>
            <a:schemeClr val="accent5">
              <a:lumMod val="20000"/>
              <a:lumOff val="80000"/>
            </a:schemeClr>
          </a:solidFill>
          <a:ln w="19050">
            <a:solidFill>
              <a:srgbClr val="000000"/>
            </a:solidFill>
          </a:ln>
        </p:spPr>
        <p:txBody>
          <a:bodyPr>
            <a:spAutoFit/>
          </a:bodyPr>
          <a:lstStyle/>
          <a:p>
            <a:pPr algn="just" eaLnBrk="1" hangingPunct="1">
              <a:defRPr/>
            </a:pPr>
            <a:r>
              <a:rPr lang="en-US" sz="2400" dirty="0">
                <a:latin typeface="Times New Roman" pitchFamily="18" charset="0"/>
                <a:cs typeface="Times New Roman" pitchFamily="18" charset="0"/>
              </a:rPr>
              <a:t>	- L</a:t>
            </a:r>
            <a:r>
              <a:rPr lang="vi-VN" sz="2400" dirty="0">
                <a:latin typeface="Times New Roman" pitchFamily="18" charset="0"/>
                <a:cs typeface="Times New Roman" pitchFamily="18" charset="0"/>
              </a:rPr>
              <a:t>à một bộ phận đặc biệt</a:t>
            </a:r>
            <a:r>
              <a:rPr lang="en-US" sz="2400" dirty="0">
                <a:latin typeface="Times New Roman" pitchFamily="18" charset="0"/>
                <a:cs typeface="Times New Roman" pitchFamily="18" charset="0"/>
              </a:rPr>
              <a:t>,</a:t>
            </a:r>
            <a:r>
              <a:rPr lang="vi-VN" sz="2400" dirty="0">
                <a:latin typeface="Times New Roman" pitchFamily="18" charset="0"/>
                <a:cs typeface="Times New Roman" pitchFamily="18" charset="0"/>
              </a:rPr>
              <a:t> quan trọng của giới tự nhiên, nhưng lại có thể biến đổi giới tự nhiên và chính bản thân mình, dựa trên các quy luật khách quan. </a:t>
            </a:r>
            <a:endParaRPr lang="en-US" sz="2400" dirty="0">
              <a:latin typeface="Times New Roman" pitchFamily="18" charset="0"/>
              <a:cs typeface="Times New Roman" pitchFamily="18" charset="0"/>
            </a:endParaRPr>
          </a:p>
          <a:p>
            <a:pPr algn="just" eaLnBrk="1" hangingPunct="1">
              <a:defRPr/>
            </a:pPr>
            <a:r>
              <a:rPr lang="en-US" sz="2400" dirty="0">
                <a:latin typeface="Times New Roman" pitchFamily="18" charset="0"/>
                <a:cs typeface="Times New Roman" pitchFamily="18" charset="0"/>
              </a:rPr>
              <a:t>	- </a:t>
            </a:r>
            <a:r>
              <a:rPr lang="vi-VN" sz="2400" dirty="0">
                <a:latin typeface="Times New Roman" pitchFamily="18" charset="0"/>
                <a:cs typeface="Times New Roman" pitchFamily="18" charset="0"/>
              </a:rPr>
              <a:t>Bằng hoạt động thực tiễn con người trở thành một bộ phận của giới tự nhiên có quan hệ với giới tự nhiên, thống nhất với giới tự nhiên, bởi giới tự nhiên là “thân thể vô cơ của con người”. </a:t>
            </a:r>
            <a:endParaRPr lang="en-US" sz="2400" dirty="0">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9">
                                            <p:txEl>
                                              <p:pRg st="0" end="0"/>
                                            </p:txEl>
                                          </p:spTgt>
                                        </p:tgtEl>
                                        <p:attrNameLst>
                                          <p:attrName>style.visibility</p:attrName>
                                        </p:attrNameLst>
                                      </p:cBhvr>
                                      <p:to>
                                        <p:strVal val="visible"/>
                                      </p:to>
                                    </p:set>
                                    <p:animEffect transition="in" filter="barn(inVertical)">
                                      <p:cBhvr>
                                        <p:cTn id="19" dur="500"/>
                                        <p:tgtEl>
                                          <p:spTgt spid="19">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9">
                                            <p:txEl>
                                              <p:pRg st="1" end="1"/>
                                            </p:txEl>
                                          </p:spTgt>
                                        </p:tgtEl>
                                        <p:attrNameLst>
                                          <p:attrName>style.visibility</p:attrName>
                                        </p:attrNameLst>
                                      </p:cBhvr>
                                      <p:to>
                                        <p:strVal val="visible"/>
                                      </p:to>
                                    </p:set>
                                    <p:animEffect transition="in" filter="barn(inVertical)">
                                      <p:cBhvr>
                                        <p:cTn id="24" dur="500"/>
                                        <p:tgtEl>
                                          <p:spTgt spid="19">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9">
                                            <p:txEl>
                                              <p:pRg st="2" end="2"/>
                                            </p:txEl>
                                          </p:spTgt>
                                        </p:tgtEl>
                                        <p:attrNameLst>
                                          <p:attrName>style.visibility</p:attrName>
                                        </p:attrNameLst>
                                      </p:cBhvr>
                                      <p:to>
                                        <p:strVal val="visible"/>
                                      </p:to>
                                    </p:set>
                                    <p:animEffect transition="in" filter="barn(inVertical)">
                                      <p:cBhvr>
                                        <p:cTn id="29" dur="500"/>
                                        <p:tgtEl>
                                          <p:spTgt spid="19">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nodeType="clickEffect">
                                  <p:stCondLst>
                                    <p:cond delay="0"/>
                                  </p:stCondLst>
                                  <p:childTnLst>
                                    <p:set>
                                      <p:cBhvr>
                                        <p:cTn id="38" dur="1" fill="hold">
                                          <p:stCondLst>
                                            <p:cond delay="0"/>
                                          </p:stCondLst>
                                        </p:cTn>
                                        <p:tgtEl>
                                          <p:spTgt spid="20">
                                            <p:txEl>
                                              <p:pRg st="0" end="0"/>
                                            </p:txEl>
                                          </p:spTgt>
                                        </p:tgtEl>
                                        <p:attrNameLst>
                                          <p:attrName>style.visibility</p:attrName>
                                        </p:attrNameLst>
                                      </p:cBhvr>
                                      <p:to>
                                        <p:strVal val="visible"/>
                                      </p:to>
                                    </p:set>
                                    <p:animEffect transition="in" filter="barn(inVertical)">
                                      <p:cBhvr>
                                        <p:cTn id="39" dur="500"/>
                                        <p:tgtEl>
                                          <p:spTgt spid="20">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nodeType="clickEffect">
                                  <p:stCondLst>
                                    <p:cond delay="0"/>
                                  </p:stCondLst>
                                  <p:childTnLst>
                                    <p:set>
                                      <p:cBhvr>
                                        <p:cTn id="43" dur="1" fill="hold">
                                          <p:stCondLst>
                                            <p:cond delay="0"/>
                                          </p:stCondLst>
                                        </p:cTn>
                                        <p:tgtEl>
                                          <p:spTgt spid="20">
                                            <p:txEl>
                                              <p:pRg st="1" end="1"/>
                                            </p:txEl>
                                          </p:spTgt>
                                        </p:tgtEl>
                                        <p:attrNameLst>
                                          <p:attrName>style.visibility</p:attrName>
                                        </p:attrNameLst>
                                      </p:cBhvr>
                                      <p:to>
                                        <p:strVal val="visible"/>
                                      </p:to>
                                    </p:set>
                                    <p:animEffect transition="in" filter="barn(inVertical)">
                                      <p:cBhvr>
                                        <p:cTn id="44" dur="500"/>
                                        <p:tgtEl>
                                          <p:spTgt spid="2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BB4CF856-8FD5-DF73-FD13-3A967DBC29CC}"/>
              </a:ext>
            </a:extLst>
          </p:cNvPr>
          <p:cNvGrpSpPr>
            <a:grpSpLocks/>
          </p:cNvGrpSpPr>
          <p:nvPr/>
        </p:nvGrpSpPr>
        <p:grpSpPr bwMode="auto">
          <a:xfrm>
            <a:off x="1600201" y="914401"/>
            <a:ext cx="9018587" cy="761999"/>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CE501945-D5D4-394F-305E-421D27F0CDDD}"/>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EEEF7AB7-0A8D-D8FC-7EC9-20A51F4B6D55}"/>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1.1. </a:t>
              </a:r>
              <a:r>
                <a:rPr lang="vi-VN" sz="3000" b="1" i="1">
                  <a:latin typeface="Times New Roman" pitchFamily="18" charset="0"/>
                  <a:cs typeface="Times New Roman" pitchFamily="18" charset="0"/>
                </a:rPr>
                <a:t>Con người là thực thể sinh học - xã hội</a:t>
              </a:r>
              <a:endParaRPr lang="en-US" sz="3000" b="1">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64B5D246-395E-BA69-0F3A-7D3FC7B2DBB3}"/>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sp>
        <p:nvSpPr>
          <p:cNvPr id="35" name="Hexagon 34">
            <a:extLst>
              <a:ext uri="{FF2B5EF4-FFF2-40B4-BE49-F238E27FC236}">
                <a16:creationId xmlns:a16="http://schemas.microsoft.com/office/drawing/2014/main" id="{DDF08ECE-0467-5D2C-938B-C9BB337261BC}"/>
              </a:ext>
            </a:extLst>
          </p:cNvPr>
          <p:cNvSpPr/>
          <p:nvPr/>
        </p:nvSpPr>
        <p:spPr>
          <a:xfrm>
            <a:off x="1524000" y="2041525"/>
            <a:ext cx="2971800" cy="793750"/>
          </a:xfrm>
          <a:prstGeom prst="hexagon">
            <a:avLst/>
          </a:prstGeom>
          <a:solidFill>
            <a:schemeClr val="accent5">
              <a:lumMod val="20000"/>
              <a:lumOff val="8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a:solidFill>
                  <a:schemeClr val="accent5">
                    <a:lumMod val="75000"/>
                  </a:schemeClr>
                </a:solidFill>
                <a:latin typeface="Times New Roman" pitchFamily="18" charset="0"/>
                <a:cs typeface="Times New Roman" pitchFamily="18" charset="0"/>
              </a:rPr>
              <a:t>   CON NGƯỜI XÃ </a:t>
            </a:r>
            <a:r>
              <a:rPr lang="en-US" sz="2400" b="1" dirty="0">
                <a:solidFill>
                  <a:schemeClr val="accent5">
                    <a:lumMod val="75000"/>
                  </a:schemeClr>
                </a:solidFill>
                <a:latin typeface="Times New Roman" pitchFamily="18" charset="0"/>
                <a:cs typeface="Times New Roman" pitchFamily="18" charset="0"/>
              </a:rPr>
              <a:t>HỘI</a:t>
            </a:r>
          </a:p>
        </p:txBody>
      </p:sp>
      <p:sp>
        <p:nvSpPr>
          <p:cNvPr id="11" name="Content Placeholder 2">
            <a:extLst>
              <a:ext uri="{FF2B5EF4-FFF2-40B4-BE49-F238E27FC236}">
                <a16:creationId xmlns:a16="http://schemas.microsoft.com/office/drawing/2014/main" id="{E8D94B94-AAF3-2A9D-5E1D-9A370B2E1CF2}"/>
              </a:ext>
            </a:extLst>
          </p:cNvPr>
          <p:cNvSpPr txBox="1">
            <a:spLocks/>
          </p:cNvSpPr>
          <p:nvPr/>
        </p:nvSpPr>
        <p:spPr>
          <a:xfrm>
            <a:off x="4818064" y="1905001"/>
            <a:ext cx="5722937" cy="1412875"/>
          </a:xfrm>
          <a:prstGeom prst="rect">
            <a:avLst/>
          </a:prstGeom>
          <a:solidFill>
            <a:schemeClr val="accent2">
              <a:lumMod val="20000"/>
              <a:lumOff val="80000"/>
            </a:schemeClr>
          </a:solidFill>
          <a:ln w="19050">
            <a:solidFill>
              <a:schemeClr val="accent5">
                <a:lumMod val="75000"/>
              </a:schemeClr>
            </a:solidFill>
          </a:ln>
        </p:spPr>
        <p:txBody>
          <a:bodyPr/>
          <a:lstStyle>
            <a:lvl1pPr marL="228600" indent="-228600"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lnSpc>
                <a:spcPct val="90000"/>
              </a:lnSpc>
              <a:spcBef>
                <a:spcPts val="1000"/>
              </a:spcBef>
              <a:buFont typeface="Arial" panose="020B0604020202020204" pitchFamily="34" charset="0"/>
              <a:buChar char="•"/>
              <a:defRPr/>
            </a:pPr>
            <a:r>
              <a:rPr lang="en-US" altLang="en-US" sz="2400" b="1">
                <a:solidFill>
                  <a:srgbClr val="31859C"/>
                </a:solidFill>
                <a:latin typeface="UTM Alexander" panose="02040603050506020204" pitchFamily="18" charset="0"/>
                <a:cs typeface="Tahoma" panose="020B0604030504040204" pitchFamily="34" charset="0"/>
              </a:rPr>
              <a:t>Lao động (cơ bản)</a:t>
            </a:r>
          </a:p>
          <a:p>
            <a:pPr eaLnBrk="1" hangingPunct="1">
              <a:lnSpc>
                <a:spcPct val="90000"/>
              </a:lnSpc>
              <a:spcBef>
                <a:spcPts val="1000"/>
              </a:spcBef>
              <a:buFont typeface="Arial" panose="020B0604020202020204" pitchFamily="34" charset="0"/>
              <a:buChar char="•"/>
              <a:defRPr/>
            </a:pPr>
            <a:r>
              <a:rPr lang="en-US" altLang="en-US" sz="2400" b="1">
                <a:solidFill>
                  <a:srgbClr val="31859C"/>
                </a:solidFill>
                <a:latin typeface="UTM Alexander" panose="02040603050506020204" pitchFamily="18" charset="0"/>
                <a:cs typeface="Tahoma" panose="020B0604030504040204" pitchFamily="34" charset="0"/>
              </a:rPr>
              <a:t>CN có những hoạt động xã hội</a:t>
            </a:r>
          </a:p>
          <a:p>
            <a:pPr eaLnBrk="1" hangingPunct="1">
              <a:lnSpc>
                <a:spcPct val="90000"/>
              </a:lnSpc>
              <a:spcBef>
                <a:spcPts val="1000"/>
              </a:spcBef>
              <a:buFont typeface="Arial" panose="020B0604020202020204" pitchFamily="34" charset="0"/>
              <a:buChar char="•"/>
              <a:defRPr/>
            </a:pPr>
            <a:r>
              <a:rPr lang="en-US" altLang="en-US" sz="2400" b="1">
                <a:solidFill>
                  <a:srgbClr val="31859C"/>
                </a:solidFill>
                <a:latin typeface="UTM Alexander" panose="02040603050506020204" pitchFamily="18" charset="0"/>
                <a:cs typeface="Tahoma" panose="020B0604030504040204" pitchFamily="34" charset="0"/>
              </a:rPr>
              <a:t>CN chịu sự chi phối của quy luật xã hội</a:t>
            </a:r>
          </a:p>
        </p:txBody>
      </p:sp>
      <p:sp>
        <p:nvSpPr>
          <p:cNvPr id="12" name="Content Placeholder 2">
            <a:extLst>
              <a:ext uri="{FF2B5EF4-FFF2-40B4-BE49-F238E27FC236}">
                <a16:creationId xmlns:a16="http://schemas.microsoft.com/office/drawing/2014/main" id="{5925D291-D056-923A-225E-4F4091FA8658}"/>
              </a:ext>
            </a:extLst>
          </p:cNvPr>
          <p:cNvSpPr>
            <a:spLocks noGrp="1"/>
          </p:cNvSpPr>
          <p:nvPr>
            <p:ph idx="1"/>
          </p:nvPr>
        </p:nvSpPr>
        <p:spPr>
          <a:xfrm>
            <a:off x="695739" y="3429000"/>
            <a:ext cx="9845261" cy="3354388"/>
          </a:xfrm>
          <a:solidFill>
            <a:schemeClr val="accent5">
              <a:lumMod val="20000"/>
              <a:lumOff val="80000"/>
            </a:schemeClr>
          </a:solidFill>
          <a:ln w="19050">
            <a:solidFill>
              <a:schemeClr val="accent5">
                <a:lumMod val="75000"/>
              </a:schemeClr>
            </a:solidFill>
          </a:ln>
        </p:spPr>
        <p:txBody>
          <a:bodyPr/>
          <a:lstStyle/>
          <a:p>
            <a:pPr marL="0" indent="0" algn="just">
              <a:buNone/>
              <a:defRPr/>
            </a:pPr>
            <a:r>
              <a:rPr lang="en-US" b="1" i="1" u="sng" dirty="0">
                <a:solidFill>
                  <a:srgbClr val="00B050"/>
                </a:solidFill>
                <a:latin typeface="Times New Roman" pitchFamily="18" charset="0"/>
                <a:cs typeface="Times New Roman" pitchFamily="18" charset="0"/>
              </a:rPr>
              <a:t>Ý nghĩa </a:t>
            </a:r>
            <a:r>
              <a:rPr lang="en-US" b="1" i="1" u="sng" dirty="0" err="1">
                <a:solidFill>
                  <a:srgbClr val="00B050"/>
                </a:solidFill>
                <a:latin typeface="Times New Roman" pitchFamily="18" charset="0"/>
                <a:cs typeface="Times New Roman" pitchFamily="18" charset="0"/>
              </a:rPr>
              <a:t>nghiên</a:t>
            </a:r>
            <a:r>
              <a:rPr lang="en-US" b="1" i="1" u="sng" dirty="0">
                <a:solidFill>
                  <a:srgbClr val="00B050"/>
                </a:solidFill>
                <a:latin typeface="Times New Roman" pitchFamily="18" charset="0"/>
                <a:cs typeface="Times New Roman" pitchFamily="18" charset="0"/>
              </a:rPr>
              <a:t> </a:t>
            </a:r>
            <a:r>
              <a:rPr lang="en-US" b="1" i="1" u="sng" dirty="0" err="1">
                <a:solidFill>
                  <a:srgbClr val="00B050"/>
                </a:solidFill>
                <a:latin typeface="Times New Roman" pitchFamily="18" charset="0"/>
                <a:cs typeface="Times New Roman" pitchFamily="18" charset="0"/>
              </a:rPr>
              <a:t>cứu</a:t>
            </a:r>
            <a:r>
              <a:rPr lang="en-US" b="1" i="1" u="sng" dirty="0">
                <a:solidFill>
                  <a:srgbClr val="00B050"/>
                </a:solidFill>
                <a:latin typeface="Times New Roman" pitchFamily="18" charset="0"/>
                <a:cs typeface="Times New Roman" pitchFamily="18" charset="0"/>
              </a:rPr>
              <a:t>:</a:t>
            </a:r>
          </a:p>
          <a:p>
            <a:pPr marL="0" indent="0" algn="just">
              <a:buNone/>
              <a:defRPr/>
            </a:pPr>
            <a:r>
              <a:rPr lang="en-US" i="1" dirty="0">
                <a:latin typeface="Times New Roman" pitchFamily="18" charset="0"/>
                <a:cs typeface="Times New Roman" pitchFamily="18" charset="0"/>
              </a:rPr>
              <a:t>	- </a:t>
            </a:r>
            <a:r>
              <a:rPr lang="en-US" i="1" dirty="0" err="1">
                <a:latin typeface="Times New Roman" pitchFamily="18" charset="0"/>
                <a:cs typeface="Times New Roman" pitchFamily="18" charset="0"/>
              </a:rPr>
              <a:t>Trong</a:t>
            </a:r>
            <a:r>
              <a:rPr lang="en-US" i="1" dirty="0">
                <a:latin typeface="Times New Roman" pitchFamily="18" charset="0"/>
                <a:cs typeface="Times New Roman" pitchFamily="18" charset="0"/>
              </a:rPr>
              <a:t> nhận thức và thực tiễn: </a:t>
            </a:r>
            <a:r>
              <a:rPr lang="en-US" dirty="0" err="1">
                <a:latin typeface="Times New Roman" pitchFamily="18" charset="0"/>
                <a:cs typeface="Times New Roman" pitchFamily="18" charset="0"/>
              </a:rPr>
              <a:t>cần</a:t>
            </a:r>
            <a:r>
              <a:rPr lang="en-US" dirty="0">
                <a:latin typeface="Times New Roman" pitchFamily="18" charset="0"/>
                <a:cs typeface="Times New Roman" pitchFamily="18" charset="0"/>
              </a:rPr>
              <a:t> chú ý cả mặt tự nhiên và mặt xã hội của con người, không tuyệt đối hóa mặt </a:t>
            </a:r>
            <a:r>
              <a:rPr lang="en-US" dirty="0" err="1">
                <a:latin typeface="Times New Roman" pitchFamily="18" charset="0"/>
                <a:cs typeface="Times New Roman" pitchFamily="18" charset="0"/>
              </a:rPr>
              <a:t>nào</a:t>
            </a:r>
            <a:r>
              <a:rPr lang="en-US" dirty="0">
                <a:latin typeface="Times New Roman" pitchFamily="18" charset="0"/>
                <a:cs typeface="Times New Roman" pitchFamily="18" charset="0"/>
              </a:rPr>
              <a:t>.</a:t>
            </a:r>
          </a:p>
          <a:p>
            <a:pPr marL="0" indent="0" algn="just">
              <a:buNone/>
              <a:defRPr/>
            </a:pPr>
            <a:r>
              <a:rPr lang="en-US" i="1" dirty="0">
                <a:latin typeface="Times New Roman" pitchFamily="18" charset="0"/>
                <a:cs typeface="Times New Roman" pitchFamily="18" charset="0"/>
              </a:rPr>
              <a:t>	- Trong sự nghiệp đổi mới </a:t>
            </a:r>
            <a:r>
              <a:rPr lang="en-US" i="1" dirty="0" err="1">
                <a:latin typeface="Times New Roman" pitchFamily="18" charset="0"/>
                <a:cs typeface="Times New Roman" pitchFamily="18" charset="0"/>
              </a:rPr>
              <a:t>đất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nước</a:t>
            </a:r>
            <a:r>
              <a:rPr lang="en-US" i="1" dirty="0">
                <a:latin typeface="Times New Roman" pitchFamily="18" charset="0"/>
                <a:cs typeface="Times New Roman" pitchFamily="18" charset="0"/>
              </a:rPr>
              <a:t>: </a:t>
            </a:r>
            <a:r>
              <a:rPr lang="en-US" dirty="0" err="1">
                <a:latin typeface="Times New Roman" pitchFamily="18" charset="0"/>
                <a:cs typeface="Times New Roman" pitchFamily="18" charset="0"/>
              </a:rPr>
              <a:t>phát</a:t>
            </a:r>
            <a:r>
              <a:rPr lang="en-US" dirty="0">
                <a:latin typeface="Times New Roman" pitchFamily="18" charset="0"/>
                <a:cs typeface="Times New Roman" pitchFamily="18" charset="0"/>
              </a:rPr>
              <a:t> triển con người cả về mặt tự nhiên và mặt xã hội; nâng cao đời sống vật chất và văn hóa cho nhân dân.</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inVertical)">
                                      <p:cBhvr>
                                        <p:cTn id="14" dur="500"/>
                                        <p:tgtEl>
                                          <p:spTgt spid="1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animEffect transition="in" filter="barn(inVertical)">
                                      <p:cBhvr>
                                        <p:cTn id="19" dur="500"/>
                                        <p:tgtEl>
                                          <p:spTgt spid="11">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1">
                                            <p:txEl>
                                              <p:pRg st="1" end="1"/>
                                            </p:txEl>
                                          </p:spTgt>
                                        </p:tgtEl>
                                        <p:attrNameLst>
                                          <p:attrName>style.visibility</p:attrName>
                                        </p:attrNameLst>
                                      </p:cBhvr>
                                      <p:to>
                                        <p:strVal val="visible"/>
                                      </p:to>
                                    </p:set>
                                    <p:animEffect transition="in" filter="barn(inVertical)">
                                      <p:cBhvr>
                                        <p:cTn id="24" dur="500"/>
                                        <p:tgtEl>
                                          <p:spTgt spid="11">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barn(inVertical)">
                                      <p:cBhvr>
                                        <p:cTn id="29" dur="500"/>
                                        <p:tgtEl>
                                          <p:spTgt spid="11">
                                            <p:txEl>
                                              <p:pRg st="2" end="2"/>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12">
                                            <p:bg/>
                                          </p:spTgt>
                                        </p:tgtEl>
                                        <p:attrNameLst>
                                          <p:attrName>style.visibility</p:attrName>
                                        </p:attrNameLst>
                                      </p:cBhvr>
                                      <p:to>
                                        <p:strVal val="visible"/>
                                      </p:to>
                                    </p:set>
                                    <p:animEffect transition="in" filter="barn(inVertical)">
                                      <p:cBhvr>
                                        <p:cTn id="34" dur="500"/>
                                        <p:tgtEl>
                                          <p:spTgt spid="12">
                                            <p:bg/>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barn(inVertical)">
                                      <p:cBhvr>
                                        <p:cTn id="39" dur="500"/>
                                        <p:tgtEl>
                                          <p:spTgt spid="12">
                                            <p:txEl>
                                              <p:pRg st="0" end="0"/>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12">
                                            <p:txEl>
                                              <p:pRg st="1" end="1"/>
                                            </p:txEl>
                                          </p:spTgt>
                                        </p:tgtEl>
                                        <p:attrNameLst>
                                          <p:attrName>style.visibility</p:attrName>
                                        </p:attrNameLst>
                                      </p:cBhvr>
                                      <p:to>
                                        <p:strVal val="visible"/>
                                      </p:to>
                                    </p:set>
                                    <p:animEffect transition="in" filter="barn(inVertical)">
                                      <p:cBhvr>
                                        <p:cTn id="44" dur="500"/>
                                        <p:tgtEl>
                                          <p:spTgt spid="12">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barn(inVertical)">
                                      <p:cBhvr>
                                        <p:cTn id="49"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11" grpId="0" animBg="1"/>
      <p:bldP spid="12"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7D8421F-12E3-1AC9-9CFA-481FE9765553}"/>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grpSp>
        <p:nvGrpSpPr>
          <p:cNvPr id="14" name="Group 6">
            <a:extLst>
              <a:ext uri="{FF2B5EF4-FFF2-40B4-BE49-F238E27FC236}">
                <a16:creationId xmlns:a16="http://schemas.microsoft.com/office/drawing/2014/main" id="{5A7FE894-8A7F-9496-E387-CFE6E2835415}"/>
              </a:ext>
            </a:extLst>
          </p:cNvPr>
          <p:cNvGrpSpPr>
            <a:grpSpLocks/>
          </p:cNvGrpSpPr>
          <p:nvPr/>
        </p:nvGrpSpPr>
        <p:grpSpPr bwMode="auto">
          <a:xfrm>
            <a:off x="1600201" y="914401"/>
            <a:ext cx="9018587" cy="914399"/>
            <a:chOff x="394335" y="1412619"/>
            <a:chExt cx="7025630" cy="915120"/>
          </a:xfrm>
          <a:solidFill>
            <a:schemeClr val="accent6">
              <a:lumMod val="40000"/>
              <a:lumOff val="60000"/>
            </a:schemeClr>
          </a:solidFill>
        </p:grpSpPr>
        <p:sp>
          <p:nvSpPr>
            <p:cNvPr id="15" name="Rounded Rectangle 14">
              <a:extLst>
                <a:ext uri="{FF2B5EF4-FFF2-40B4-BE49-F238E27FC236}">
                  <a16:creationId xmlns:a16="http://schemas.microsoft.com/office/drawing/2014/main" id="{EF5F53EC-AF65-C2A8-898B-1EFD9D50116E}"/>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7" name="Rounded Rectangle 6">
              <a:extLst>
                <a:ext uri="{FF2B5EF4-FFF2-40B4-BE49-F238E27FC236}">
                  <a16:creationId xmlns:a16="http://schemas.microsoft.com/office/drawing/2014/main" id="{7F9587BC-3CE3-C7AC-E684-E5C165C2E606}"/>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1.2. </a:t>
              </a:r>
              <a:r>
                <a:rPr lang="vi-VN" sz="3000" b="1" i="1">
                  <a:latin typeface="Times New Roman" pitchFamily="18" charset="0"/>
                  <a:cs typeface="Times New Roman" pitchFamily="18" charset="0"/>
                </a:rPr>
                <a:t>Con người là sản phẩm của lịch sử và của chính bản thân con người </a:t>
              </a:r>
              <a:endParaRPr lang="en-US" sz="3000">
                <a:latin typeface="Times New Roman" pitchFamily="18" charset="0"/>
                <a:cs typeface="Times New Roman" pitchFamily="18" charset="0"/>
              </a:endParaRPr>
            </a:p>
          </p:txBody>
        </p:sp>
      </p:grpSp>
      <p:sp>
        <p:nvSpPr>
          <p:cNvPr id="18" name="Hexagon 17">
            <a:extLst>
              <a:ext uri="{FF2B5EF4-FFF2-40B4-BE49-F238E27FC236}">
                <a16:creationId xmlns:a16="http://schemas.microsoft.com/office/drawing/2014/main" id="{76BD9090-CC19-FBD7-C284-A70E07E9139E}"/>
              </a:ext>
            </a:extLst>
          </p:cNvPr>
          <p:cNvSpPr/>
          <p:nvPr/>
        </p:nvSpPr>
        <p:spPr>
          <a:xfrm>
            <a:off x="2139951" y="3429000"/>
            <a:ext cx="3059113" cy="871538"/>
          </a:xfrm>
          <a:prstGeom prst="hexagon">
            <a:avLst/>
          </a:prstGeom>
          <a:solidFill>
            <a:schemeClr val="accent5">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a:solidFill>
                  <a:srgbClr val="000066"/>
                </a:solidFill>
                <a:latin typeface="UTM Alexander" panose="02040603050506020204" pitchFamily="18" charset="0"/>
              </a:rPr>
              <a:t>LỊCH SỬ XÃ HỘI LOÀI NGƯỜI</a:t>
            </a:r>
            <a:endParaRPr lang="en-US" sz="2000" b="1" dirty="0">
              <a:solidFill>
                <a:srgbClr val="000066"/>
              </a:solidFill>
              <a:latin typeface="UTM Alexander" panose="02040603050506020204" pitchFamily="18" charset="0"/>
            </a:endParaRPr>
          </a:p>
        </p:txBody>
      </p:sp>
      <p:sp>
        <p:nvSpPr>
          <p:cNvPr id="19" name="Hexagon 18">
            <a:extLst>
              <a:ext uri="{FF2B5EF4-FFF2-40B4-BE49-F238E27FC236}">
                <a16:creationId xmlns:a16="http://schemas.microsoft.com/office/drawing/2014/main" id="{4DDA2916-80C4-9859-0EA2-A89C3EE2B504}"/>
              </a:ext>
            </a:extLst>
          </p:cNvPr>
          <p:cNvSpPr/>
          <p:nvPr/>
        </p:nvSpPr>
        <p:spPr>
          <a:xfrm>
            <a:off x="2139951" y="2133600"/>
            <a:ext cx="3146425" cy="579438"/>
          </a:xfrm>
          <a:prstGeom prst="hexagon">
            <a:avLst/>
          </a:prstGeom>
          <a:solidFill>
            <a:schemeClr val="accent5">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a:solidFill>
                  <a:srgbClr val="000066"/>
                </a:solidFill>
                <a:latin typeface="UTM Alexander" panose="02040603050506020204" pitchFamily="18" charset="0"/>
              </a:rPr>
              <a:t>GIỚI TỰ NHIÊN</a:t>
            </a:r>
            <a:endParaRPr lang="en-US" sz="2000" b="1" dirty="0">
              <a:solidFill>
                <a:srgbClr val="000066"/>
              </a:solidFill>
              <a:latin typeface="UTM Alexander" panose="02040603050506020204" pitchFamily="18" charset="0"/>
            </a:endParaRPr>
          </a:p>
        </p:txBody>
      </p:sp>
      <p:sp>
        <p:nvSpPr>
          <p:cNvPr id="24" name="Content Placeholder 2">
            <a:extLst>
              <a:ext uri="{FF2B5EF4-FFF2-40B4-BE49-F238E27FC236}">
                <a16:creationId xmlns:a16="http://schemas.microsoft.com/office/drawing/2014/main" id="{0D8E73BA-9F64-0066-DC79-CE0BC5D57325}"/>
              </a:ext>
            </a:extLst>
          </p:cNvPr>
          <p:cNvSpPr txBox="1">
            <a:spLocks/>
          </p:cNvSpPr>
          <p:nvPr/>
        </p:nvSpPr>
        <p:spPr>
          <a:xfrm>
            <a:off x="8382000" y="2613025"/>
            <a:ext cx="2120900" cy="1252538"/>
          </a:xfrm>
          <a:prstGeom prst="rect">
            <a:avLst/>
          </a:prstGeom>
          <a:solidFill>
            <a:schemeClr val="accent6">
              <a:lumMod val="40000"/>
              <a:lumOff val="60000"/>
            </a:schemeClr>
          </a:solidFill>
          <a:ln w="19050">
            <a:solidFill>
              <a:schemeClr val="accent5">
                <a:lumMod val="75000"/>
              </a:schemeClr>
            </a:solidFill>
          </a:ln>
        </p:spPr>
        <p:txBody>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just" eaLnBrk="1" hangingPunct="1">
              <a:lnSpc>
                <a:spcPct val="90000"/>
              </a:lnSpc>
              <a:spcBef>
                <a:spcPts val="1000"/>
              </a:spcBef>
              <a:defRPr/>
            </a:pPr>
            <a:r>
              <a:rPr lang="en-US" altLang="en-US" b="1">
                <a:solidFill>
                  <a:srgbClr val="000066"/>
                </a:solidFill>
                <a:latin typeface="UTM Alexander" panose="02040603050506020204" pitchFamily="18" charset="0"/>
                <a:cs typeface="Tahoma" panose="020B0604030504040204" pitchFamily="34" charset="0"/>
              </a:rPr>
              <a:t>Con người lao động sản xuất</a:t>
            </a:r>
          </a:p>
        </p:txBody>
      </p:sp>
      <p:sp>
        <p:nvSpPr>
          <p:cNvPr id="43" name="Oval 42">
            <a:extLst>
              <a:ext uri="{FF2B5EF4-FFF2-40B4-BE49-F238E27FC236}">
                <a16:creationId xmlns:a16="http://schemas.microsoft.com/office/drawing/2014/main" id="{B138B6B6-58AF-612E-A315-FFEE5683403A}"/>
              </a:ext>
            </a:extLst>
          </p:cNvPr>
          <p:cNvSpPr/>
          <p:nvPr/>
        </p:nvSpPr>
        <p:spPr>
          <a:xfrm>
            <a:off x="5943601" y="2281238"/>
            <a:ext cx="1692275" cy="1593850"/>
          </a:xfrm>
          <a:prstGeom prst="ellipse">
            <a:avLst/>
          </a:prstGeom>
          <a:solidFill>
            <a:schemeClr val="accent6">
              <a:lumMod val="40000"/>
              <a:lumOff val="60000"/>
            </a:schemeClr>
          </a:solidFill>
          <a:ln w="57150">
            <a:solidFill>
              <a:schemeClr val="accent5">
                <a:lumMod val="75000"/>
              </a:schemeClr>
            </a:solidFill>
          </a:ln>
        </p:spPr>
        <p:style>
          <a:lnRef idx="2">
            <a:schemeClr val="accent6"/>
          </a:lnRef>
          <a:fillRef idx="1">
            <a:schemeClr val="lt1"/>
          </a:fillRef>
          <a:effectRef idx="0">
            <a:schemeClr val="accent6"/>
          </a:effectRef>
          <a:fontRef idx="minor">
            <a:schemeClr val="dk1"/>
          </a:fontRef>
        </p:style>
        <p:txBody>
          <a:bodyPr anchor="ctr"/>
          <a:lstStyle/>
          <a:p>
            <a:pPr algn="ctr" eaLnBrk="1" hangingPunct="1">
              <a:defRPr/>
            </a:pPr>
            <a:r>
              <a:rPr lang="en-US" sz="3000" b="1" dirty="0">
                <a:solidFill>
                  <a:srgbClr val="000066"/>
                </a:solidFill>
                <a:latin typeface="Times New Roman" pitchFamily="18" charset="0"/>
                <a:cs typeface="Times New Roman" pitchFamily="18" charset="0"/>
              </a:rPr>
              <a:t>Con người</a:t>
            </a:r>
          </a:p>
        </p:txBody>
      </p:sp>
      <p:cxnSp>
        <p:nvCxnSpPr>
          <p:cNvPr id="44" name="Straight Arrow Connector 43">
            <a:extLst>
              <a:ext uri="{FF2B5EF4-FFF2-40B4-BE49-F238E27FC236}">
                <a16:creationId xmlns:a16="http://schemas.microsoft.com/office/drawing/2014/main" id="{F3D07122-EA13-4895-F26D-E1ECAA5AB6CF}"/>
              </a:ext>
            </a:extLst>
          </p:cNvPr>
          <p:cNvCxnSpPr/>
          <p:nvPr/>
        </p:nvCxnSpPr>
        <p:spPr>
          <a:xfrm>
            <a:off x="5297488" y="2422526"/>
            <a:ext cx="646112" cy="396875"/>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F4EB3A8-5CCA-843C-DA4D-CAA5346DDB01}"/>
              </a:ext>
            </a:extLst>
          </p:cNvPr>
          <p:cNvCxnSpPr/>
          <p:nvPr/>
        </p:nvCxnSpPr>
        <p:spPr>
          <a:xfrm flipV="1">
            <a:off x="5199064" y="3200401"/>
            <a:ext cx="744537" cy="682625"/>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D7EF0DA-5090-843F-A22A-6D1F99775201}"/>
              </a:ext>
            </a:extLst>
          </p:cNvPr>
          <p:cNvCxnSpPr>
            <a:stCxn id="24" idx="1"/>
          </p:cNvCxnSpPr>
          <p:nvPr/>
        </p:nvCxnSpPr>
        <p:spPr>
          <a:xfrm flipH="1" flipV="1">
            <a:off x="7635876" y="3238500"/>
            <a:ext cx="746125" cy="0"/>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96B6CD37-483F-40D3-2BC7-37784B3C39D1}"/>
              </a:ext>
            </a:extLst>
          </p:cNvPr>
          <p:cNvSpPr/>
          <p:nvPr/>
        </p:nvSpPr>
        <p:spPr>
          <a:xfrm>
            <a:off x="69576" y="5022573"/>
            <a:ext cx="12006468" cy="1754326"/>
          </a:xfrm>
          <a:prstGeom prst="rect">
            <a:avLst/>
          </a:prstGeom>
          <a:solidFill>
            <a:srgbClr val="FFC000"/>
          </a:solidFill>
          <a:ln w="19050">
            <a:solidFill>
              <a:schemeClr val="accent5">
                <a:lumMod val="75000"/>
              </a:schemeClr>
            </a:solidFill>
          </a:ln>
        </p:spPr>
        <p:txBody>
          <a:bodyPr wrap="square">
            <a:spAutoFit/>
          </a:bodyPr>
          <a:lstStyle/>
          <a:p>
            <a:pPr algn="just" eaLnBrk="1" hangingPunct="1">
              <a:defRPr/>
            </a:pPr>
            <a:r>
              <a:rPr lang="en-US" sz="2700">
                <a:latin typeface="Times New Roman" pitchFamily="18" charset="0"/>
                <a:cs typeface="Times New Roman" pitchFamily="18" charset="0"/>
              </a:rPr>
              <a:t>C</a:t>
            </a:r>
            <a:r>
              <a:rPr lang="vi-VN" sz="2700">
                <a:latin typeface="Times New Roman" pitchFamily="18" charset="0"/>
                <a:cs typeface="Times New Roman" pitchFamily="18" charset="0"/>
              </a:rPr>
              <a:t>on người vừa là sản phẩm của sự phát triển lâu dài của giới tự nhiên, vừa là sản phẩm của lịch sử xã hội loài người và con người hiện thực đang hoạt động, lao động sản xuất và làm ra lịch sử của chính mình, làm cho họ trở thành những con người như đang tồn tại</a:t>
            </a:r>
            <a:endParaRPr lang="en-US" sz="2700">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barn(inVertical)">
                                      <p:cBhvr>
                                        <p:cTn id="14" dur="500"/>
                                        <p:tgtEl>
                                          <p:spTgt spid="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barn(inVertical)">
                                      <p:cBhvr>
                                        <p:cTn id="19" dur="500"/>
                                        <p:tgtEl>
                                          <p:spTgt spid="1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circle(in)">
                                      <p:cBhvr>
                                        <p:cTn id="29" dur="2000"/>
                                        <p:tgtEl>
                                          <p:spTgt spid="44"/>
                                        </p:tgtEl>
                                      </p:cBhvr>
                                    </p:animEffect>
                                  </p:childTnLst>
                                </p:cTn>
                              </p:par>
                              <p:par>
                                <p:cTn id="30" presetID="6" presetClass="entr" presetSubtype="16" fill="hold" nodeType="withEffect">
                                  <p:stCondLst>
                                    <p:cond delay="0"/>
                                  </p:stCondLst>
                                  <p:childTnLst>
                                    <p:set>
                                      <p:cBhvr>
                                        <p:cTn id="31" dur="1" fill="hold">
                                          <p:stCondLst>
                                            <p:cond delay="0"/>
                                          </p:stCondLst>
                                        </p:cTn>
                                        <p:tgtEl>
                                          <p:spTgt spid="45"/>
                                        </p:tgtEl>
                                        <p:attrNameLst>
                                          <p:attrName>style.visibility</p:attrName>
                                        </p:attrNameLst>
                                      </p:cBhvr>
                                      <p:to>
                                        <p:strVal val="visible"/>
                                      </p:to>
                                    </p:set>
                                    <p:animEffect transition="in" filter="circle(in)">
                                      <p:cBhvr>
                                        <p:cTn id="32" dur="2000"/>
                                        <p:tgtEl>
                                          <p:spTgt spid="45"/>
                                        </p:tgtEl>
                                      </p:cBhvr>
                                    </p:animEffect>
                                  </p:childTnLst>
                                </p:cTn>
                              </p:par>
                              <p:par>
                                <p:cTn id="33" presetID="6" presetClass="entr" presetSubtype="16" fill="hold" nodeType="withEffect">
                                  <p:stCondLst>
                                    <p:cond delay="0"/>
                                  </p:stCondLst>
                                  <p:childTnLst>
                                    <p:set>
                                      <p:cBhvr>
                                        <p:cTn id="34" dur="1" fill="hold">
                                          <p:stCondLst>
                                            <p:cond delay="0"/>
                                          </p:stCondLst>
                                        </p:cTn>
                                        <p:tgtEl>
                                          <p:spTgt spid="46"/>
                                        </p:tgtEl>
                                        <p:attrNameLst>
                                          <p:attrName>style.visibility</p:attrName>
                                        </p:attrNameLst>
                                      </p:cBhvr>
                                      <p:to>
                                        <p:strVal val="visible"/>
                                      </p:to>
                                    </p:set>
                                    <p:animEffect transition="in" filter="circle(in)">
                                      <p:cBhvr>
                                        <p:cTn id="35" dur="2000"/>
                                        <p:tgtEl>
                                          <p:spTgt spid="46"/>
                                        </p:tgtEl>
                                      </p:cBhvr>
                                    </p:animEffect>
                                  </p:childTnLst>
                                </p:cTn>
                              </p:par>
                              <p:par>
                                <p:cTn id="36" presetID="6" presetClass="entr" presetSubtype="16"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circle(in)">
                                      <p:cBhvr>
                                        <p:cTn id="38" dur="2000"/>
                                        <p:tgtEl>
                                          <p:spTgt spid="4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6" presetClass="entr" presetSubtype="16" fill="hold" grpId="0" nodeType="clickEffect">
                                  <p:stCondLst>
                                    <p:cond delay="0"/>
                                  </p:stCondLst>
                                  <p:childTnLst>
                                    <p:set>
                                      <p:cBhvr>
                                        <p:cTn id="42" dur="1" fill="hold">
                                          <p:stCondLst>
                                            <p:cond delay="0"/>
                                          </p:stCondLst>
                                        </p:cTn>
                                        <p:tgtEl>
                                          <p:spTgt spid="31"/>
                                        </p:tgtEl>
                                        <p:attrNameLst>
                                          <p:attrName>style.visibility</p:attrName>
                                        </p:attrNameLst>
                                      </p:cBhvr>
                                      <p:to>
                                        <p:strVal val="visible"/>
                                      </p:to>
                                    </p:set>
                                    <p:animEffect transition="in" filter="circle(in)">
                                      <p:cBhvr>
                                        <p:cTn id="43" dur="2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43" grpId="0" animBg="1"/>
      <p:bldP spid="3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93D1CED4-675A-B0F7-E4B8-34F967547CE7}"/>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sp>
        <p:nvSpPr>
          <p:cNvPr id="18" name="Hexagon 17">
            <a:extLst>
              <a:ext uri="{FF2B5EF4-FFF2-40B4-BE49-F238E27FC236}">
                <a16:creationId xmlns:a16="http://schemas.microsoft.com/office/drawing/2014/main" id="{6DF7A0B5-1D8C-3625-994A-8A7B58F0B59B}"/>
              </a:ext>
            </a:extLst>
          </p:cNvPr>
          <p:cNvSpPr/>
          <p:nvPr/>
        </p:nvSpPr>
        <p:spPr>
          <a:xfrm>
            <a:off x="1752600" y="2135188"/>
            <a:ext cx="6858000" cy="622300"/>
          </a:xfrm>
          <a:prstGeom prst="hexagon">
            <a:avLst/>
          </a:prstGeom>
          <a:solidFill>
            <a:schemeClr val="accent5">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2400" b="1" noProof="1">
                <a:solidFill>
                  <a:schemeClr val="tx1"/>
                </a:solidFill>
                <a:latin typeface="Times New Roman" pitchFamily="18" charset="0"/>
                <a:cs typeface="Times New Roman" pitchFamily="18" charset="0"/>
              </a:rPr>
              <a:t>* Con người là chủ thể của lịch sử</a:t>
            </a:r>
            <a:endParaRPr lang="en-US" sz="2400" b="1" dirty="0">
              <a:solidFill>
                <a:schemeClr val="tx1"/>
              </a:solidFill>
              <a:latin typeface="Times New Roman" pitchFamily="18" charset="0"/>
              <a:cs typeface="Times New Roman" pitchFamily="18" charset="0"/>
            </a:endParaRPr>
          </a:p>
        </p:txBody>
      </p:sp>
      <p:sp>
        <p:nvSpPr>
          <p:cNvPr id="19" name="Hexagon 18">
            <a:extLst>
              <a:ext uri="{FF2B5EF4-FFF2-40B4-BE49-F238E27FC236}">
                <a16:creationId xmlns:a16="http://schemas.microsoft.com/office/drawing/2014/main" id="{6E3CE204-7ED1-4CF7-8B45-AB49D1B091CC}"/>
              </a:ext>
            </a:extLst>
          </p:cNvPr>
          <p:cNvSpPr/>
          <p:nvPr/>
        </p:nvSpPr>
        <p:spPr>
          <a:xfrm>
            <a:off x="1752600" y="4832350"/>
            <a:ext cx="7239000" cy="579438"/>
          </a:xfrm>
          <a:prstGeom prst="hexagon">
            <a:avLst/>
          </a:prstGeom>
          <a:solidFill>
            <a:schemeClr val="accent5">
              <a:lumMod val="40000"/>
              <a:lumOff val="60000"/>
            </a:schemeClr>
          </a:solidFill>
          <a:ln w="28575">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en-US" sz="2400" b="1" noProof="1">
                <a:solidFill>
                  <a:schemeClr val="tx1"/>
                </a:solidFill>
                <a:highlight>
                  <a:srgbClr val="FFFF00"/>
                </a:highlight>
                <a:latin typeface="Times New Roman" pitchFamily="18" charset="0"/>
                <a:cs typeface="Times New Roman" pitchFamily="18" charset="0"/>
              </a:rPr>
              <a:t>* Con người là sản phẩm của lịch sử</a:t>
            </a:r>
            <a:endParaRPr lang="en-US" sz="2400" b="1" dirty="0">
              <a:solidFill>
                <a:schemeClr val="tx1"/>
              </a:solidFill>
              <a:highlight>
                <a:srgbClr val="FFFF00"/>
              </a:highlight>
              <a:latin typeface="Times New Roman" pitchFamily="18" charset="0"/>
              <a:cs typeface="Times New Roman" pitchFamily="18" charset="0"/>
            </a:endParaRPr>
          </a:p>
        </p:txBody>
      </p:sp>
      <p:sp>
        <p:nvSpPr>
          <p:cNvPr id="23" name="Content Placeholder 2">
            <a:extLst>
              <a:ext uri="{FF2B5EF4-FFF2-40B4-BE49-F238E27FC236}">
                <a16:creationId xmlns:a16="http://schemas.microsoft.com/office/drawing/2014/main" id="{2526575D-0AA1-9634-5818-A9B3428DA15A}"/>
              </a:ext>
            </a:extLst>
          </p:cNvPr>
          <p:cNvSpPr txBox="1">
            <a:spLocks/>
          </p:cNvSpPr>
          <p:nvPr/>
        </p:nvSpPr>
        <p:spPr>
          <a:xfrm>
            <a:off x="3157469" y="5519737"/>
            <a:ext cx="6586538" cy="1066800"/>
          </a:xfrm>
          <a:prstGeom prst="rect">
            <a:avLst/>
          </a:prstGeom>
          <a:ln w="19050">
            <a:solidFill>
              <a:schemeClr val="accent5">
                <a:lumMod val="75000"/>
              </a:schemeClr>
            </a:solid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b="1" noProof="1">
                <a:latin typeface="Times New Roman" pitchFamily="18" charset="0"/>
                <a:cs typeface="Times New Roman" pitchFamily="18" charset="0"/>
              </a:rPr>
              <a:t>- Sản phẩm của thời đại đang sống</a:t>
            </a:r>
          </a:p>
          <a:p>
            <a:pPr marL="0" indent="0">
              <a:buNone/>
              <a:defRPr/>
            </a:pPr>
            <a:r>
              <a:rPr lang="en-US" b="1">
                <a:latin typeface="Times New Roman" pitchFamily="18" charset="0"/>
                <a:cs typeface="Times New Roman" pitchFamily="18" charset="0"/>
              </a:rPr>
              <a:t>- Sản phẩm của một nền văn hóa nhất định</a:t>
            </a:r>
          </a:p>
          <a:p>
            <a:pPr marL="0" indent="0">
              <a:buNone/>
              <a:defRPr/>
            </a:pPr>
            <a:endParaRPr lang="en-US" b="1" dirty="0">
              <a:latin typeface="Times New Roman" pitchFamily="18" charset="0"/>
              <a:cs typeface="Times New Roman" pitchFamily="18" charset="0"/>
            </a:endParaRPr>
          </a:p>
        </p:txBody>
      </p:sp>
      <p:sp>
        <p:nvSpPr>
          <p:cNvPr id="24" name="Content Placeholder 2">
            <a:extLst>
              <a:ext uri="{FF2B5EF4-FFF2-40B4-BE49-F238E27FC236}">
                <a16:creationId xmlns:a16="http://schemas.microsoft.com/office/drawing/2014/main" id="{FBF00DEF-7478-95CC-ADCC-5770384AA5B3}"/>
              </a:ext>
            </a:extLst>
          </p:cNvPr>
          <p:cNvSpPr txBox="1">
            <a:spLocks/>
          </p:cNvSpPr>
          <p:nvPr/>
        </p:nvSpPr>
        <p:spPr>
          <a:xfrm>
            <a:off x="3124200" y="2860676"/>
            <a:ext cx="6586538" cy="1863725"/>
          </a:xfrm>
          <a:prstGeom prst="rect">
            <a:avLst/>
          </a:prstGeom>
          <a:ln w="19050">
            <a:solidFill>
              <a:schemeClr val="accent5">
                <a:lumMod val="75000"/>
              </a:schemeClr>
            </a:solid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75000"/>
                  </a:schemeClr>
                </a:solidFill>
                <a:latin typeface="UTM Alexander" panose="02040603050506020204" pitchFamily="18"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b="1" noProof="1">
                <a:latin typeface="Times New Roman" pitchFamily="18" charset="0"/>
                <a:cs typeface="Times New Roman" pitchFamily="18" charset="0"/>
              </a:rPr>
              <a:t>- Không có con người thì không có lịch sử</a:t>
            </a:r>
          </a:p>
          <a:p>
            <a:pPr marL="0" indent="0">
              <a:buNone/>
              <a:defRPr/>
            </a:pPr>
            <a:r>
              <a:rPr lang="en-US" b="1" noProof="1">
                <a:latin typeface="Times New Roman" pitchFamily="18" charset="0"/>
                <a:cs typeface="Times New Roman" pitchFamily="18" charset="0"/>
              </a:rPr>
              <a:t>- Sáng tạo ra các giá trị vật chất và tinh thần</a:t>
            </a:r>
          </a:p>
          <a:p>
            <a:pPr marL="0" indent="0">
              <a:buNone/>
              <a:defRPr/>
            </a:pPr>
            <a:r>
              <a:rPr lang="en-US" b="1">
                <a:latin typeface="Times New Roman" pitchFamily="18" charset="0"/>
                <a:cs typeface="Times New Roman" pitchFamily="18" charset="0"/>
              </a:rPr>
              <a:t>- Động lực thúc đẩy sự phát triển của lịch sử (qua hoạt động thực tiễn)</a:t>
            </a:r>
          </a:p>
          <a:p>
            <a:pPr marL="0" indent="0">
              <a:buNone/>
              <a:defRPr/>
            </a:pPr>
            <a:endParaRPr lang="en-US" b="1" dirty="0">
              <a:latin typeface="Times New Roman" pitchFamily="18" charset="0"/>
              <a:cs typeface="Times New Roman" pitchFamily="18" charset="0"/>
            </a:endParaRPr>
          </a:p>
        </p:txBody>
      </p:sp>
      <p:grpSp>
        <p:nvGrpSpPr>
          <p:cNvPr id="25" name="Group 6">
            <a:extLst>
              <a:ext uri="{FF2B5EF4-FFF2-40B4-BE49-F238E27FC236}">
                <a16:creationId xmlns:a16="http://schemas.microsoft.com/office/drawing/2014/main" id="{F0F173E2-6540-043F-9FD3-0BE7F7F3FB9C}"/>
              </a:ext>
            </a:extLst>
          </p:cNvPr>
          <p:cNvGrpSpPr>
            <a:grpSpLocks/>
          </p:cNvGrpSpPr>
          <p:nvPr/>
        </p:nvGrpSpPr>
        <p:grpSpPr bwMode="auto">
          <a:xfrm>
            <a:off x="1573214" y="914402"/>
            <a:ext cx="9018587" cy="914399"/>
            <a:chOff x="394335" y="1412619"/>
            <a:chExt cx="7025630" cy="915120"/>
          </a:xfrm>
          <a:solidFill>
            <a:schemeClr val="accent6">
              <a:lumMod val="40000"/>
              <a:lumOff val="60000"/>
            </a:schemeClr>
          </a:solidFill>
        </p:grpSpPr>
        <p:sp>
          <p:nvSpPr>
            <p:cNvPr id="26" name="Rounded Rectangle 25">
              <a:extLst>
                <a:ext uri="{FF2B5EF4-FFF2-40B4-BE49-F238E27FC236}">
                  <a16:creationId xmlns:a16="http://schemas.microsoft.com/office/drawing/2014/main" id="{4A28949C-9406-9EDE-FE81-A5F11349BDD2}"/>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7" name="Rounded Rectangle 6">
              <a:extLst>
                <a:ext uri="{FF2B5EF4-FFF2-40B4-BE49-F238E27FC236}">
                  <a16:creationId xmlns:a16="http://schemas.microsoft.com/office/drawing/2014/main" id="{16E56B35-9236-3B4F-D8BC-7AF2A6616D8D}"/>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000" b="1" i="1">
                  <a:latin typeface="Times New Roman" pitchFamily="18" charset="0"/>
                  <a:cs typeface="Times New Roman" pitchFamily="18" charset="0"/>
                </a:rPr>
                <a:t>1.3. </a:t>
              </a:r>
              <a:r>
                <a:rPr lang="vi-VN" sz="3000" b="1" i="1">
                  <a:latin typeface="Times New Roman" pitchFamily="18" charset="0"/>
                  <a:cs typeface="Times New Roman" pitchFamily="18" charset="0"/>
                </a:rPr>
                <a:t>Con người vừa là chủ thể của lịch sử, vừa là sản phẩm của lịch sử </a:t>
              </a:r>
              <a:endParaRPr lang="en-US" sz="3000">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Effect transition="in" filter="circle(in)">
                                      <p:cBhvr>
                                        <p:cTn id="19" dur="2000"/>
                                        <p:tgtEl>
                                          <p:spTgt spid="2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24">
                                            <p:txEl>
                                              <p:pRg st="0" end="0"/>
                                            </p:txEl>
                                          </p:spTgt>
                                        </p:tgtEl>
                                        <p:attrNameLst>
                                          <p:attrName>style.visibility</p:attrName>
                                        </p:attrNameLst>
                                      </p:cBhvr>
                                      <p:to>
                                        <p:strVal val="visible"/>
                                      </p:to>
                                    </p:set>
                                    <p:animEffect transition="in" filter="barn(inVertical)">
                                      <p:cBhvr>
                                        <p:cTn id="24" dur="500"/>
                                        <p:tgtEl>
                                          <p:spTgt spid="24">
                                            <p:txEl>
                                              <p:pRg st="0" end="0"/>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24">
                                            <p:txEl>
                                              <p:pRg st="1" end="1"/>
                                            </p:txEl>
                                          </p:spTgt>
                                        </p:tgtEl>
                                        <p:attrNameLst>
                                          <p:attrName>style.visibility</p:attrName>
                                        </p:attrNameLst>
                                      </p:cBhvr>
                                      <p:to>
                                        <p:strVal val="visible"/>
                                      </p:to>
                                    </p:set>
                                    <p:animEffect transition="in" filter="barn(inVertical)">
                                      <p:cBhvr>
                                        <p:cTn id="29" dur="500"/>
                                        <p:tgtEl>
                                          <p:spTgt spid="24">
                                            <p:txEl>
                                              <p:pRg st="1" end="1"/>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24">
                                            <p:txEl>
                                              <p:pRg st="2" end="2"/>
                                            </p:txEl>
                                          </p:spTgt>
                                        </p:tgtEl>
                                        <p:attrNameLst>
                                          <p:attrName>style.visibility</p:attrName>
                                        </p:attrNameLst>
                                      </p:cBhvr>
                                      <p:to>
                                        <p:strVal val="visible"/>
                                      </p:to>
                                    </p:set>
                                    <p:animEffect transition="in" filter="barn(inVertical)">
                                      <p:cBhvr>
                                        <p:cTn id="34" dur="500"/>
                                        <p:tgtEl>
                                          <p:spTgt spid="24">
                                            <p:txEl>
                                              <p:pRg st="2" end="2"/>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barn(inVertical)">
                                      <p:cBhvr>
                                        <p:cTn id="39" dur="500"/>
                                        <p:tgtEl>
                                          <p:spTgt spid="1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6" presetClass="entr" presetSubtype="16" fill="hold" grpId="0" nodeType="click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circle(in)">
                                      <p:cBhvr>
                                        <p:cTn id="44" dur="2000"/>
                                        <p:tgtEl>
                                          <p:spTgt spid="2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6" presetClass="entr" presetSubtype="21" fill="hold" nodeType="clickEffect">
                                  <p:stCondLst>
                                    <p:cond delay="0"/>
                                  </p:stCondLst>
                                  <p:childTnLst>
                                    <p:set>
                                      <p:cBhvr>
                                        <p:cTn id="48" dur="1" fill="hold">
                                          <p:stCondLst>
                                            <p:cond delay="0"/>
                                          </p:stCondLst>
                                        </p:cTn>
                                        <p:tgtEl>
                                          <p:spTgt spid="23">
                                            <p:txEl>
                                              <p:pRg st="0" end="0"/>
                                            </p:txEl>
                                          </p:spTgt>
                                        </p:tgtEl>
                                        <p:attrNameLst>
                                          <p:attrName>style.visibility</p:attrName>
                                        </p:attrNameLst>
                                      </p:cBhvr>
                                      <p:to>
                                        <p:strVal val="visible"/>
                                      </p:to>
                                    </p:set>
                                    <p:animEffect transition="in" filter="barn(inVertical)">
                                      <p:cBhvr>
                                        <p:cTn id="49" dur="500"/>
                                        <p:tgtEl>
                                          <p:spTgt spid="23">
                                            <p:txEl>
                                              <p:pRg st="0" end="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16" presetClass="entr" presetSubtype="21" fill="hold" nodeType="clickEffect">
                                  <p:stCondLst>
                                    <p:cond delay="0"/>
                                  </p:stCondLst>
                                  <p:childTnLst>
                                    <p:set>
                                      <p:cBhvr>
                                        <p:cTn id="53" dur="1" fill="hold">
                                          <p:stCondLst>
                                            <p:cond delay="0"/>
                                          </p:stCondLst>
                                        </p:cTn>
                                        <p:tgtEl>
                                          <p:spTgt spid="23">
                                            <p:txEl>
                                              <p:pRg st="1" end="1"/>
                                            </p:txEl>
                                          </p:spTgt>
                                        </p:tgtEl>
                                        <p:attrNameLst>
                                          <p:attrName>style.visibility</p:attrName>
                                        </p:attrNameLst>
                                      </p:cBhvr>
                                      <p:to>
                                        <p:strVal val="visible"/>
                                      </p:to>
                                    </p:set>
                                    <p:animEffect transition="in" filter="barn(inVertical)">
                                      <p:cBhvr>
                                        <p:cTn id="54" dur="500"/>
                                        <p:tgtEl>
                                          <p:spTgt spid="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A55AA60-01E0-9F4D-FE1E-51E349950332}"/>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sz="2800" b="1">
                <a:solidFill>
                  <a:schemeClr val="bg1"/>
                </a:solidFill>
                <a:latin typeface="Times New Roman" pitchFamily="18" charset="0"/>
                <a:cs typeface="Times New Roman" pitchFamily="18" charset="0"/>
              </a:rPr>
              <a:t>1. </a:t>
            </a:r>
            <a:r>
              <a:rPr lang="vi-VN" sz="2800" b="1">
                <a:solidFill>
                  <a:schemeClr val="bg1"/>
                </a:solidFill>
              </a:rPr>
              <a:t>KHÁI NIỆM CON NG­ƯỜI </a:t>
            </a:r>
            <a:endParaRPr lang="en-US" sz="2800" b="1">
              <a:solidFill>
                <a:schemeClr val="bg1"/>
              </a:solidFill>
            </a:endParaRPr>
          </a:p>
          <a:p>
            <a:pPr>
              <a:defRPr/>
            </a:pPr>
            <a:r>
              <a:rPr lang="vi-VN" sz="2800" b="1">
                <a:solidFill>
                  <a:schemeClr val="bg1"/>
                </a:solidFill>
              </a:rPr>
              <a:t>VÀ BẢN CHẤT CON NGƯỜI</a:t>
            </a:r>
            <a:endParaRPr lang="en-US" sz="2800" b="1">
              <a:solidFill>
                <a:schemeClr val="bg1"/>
              </a:solidFill>
            </a:endParaRPr>
          </a:p>
        </p:txBody>
      </p:sp>
      <p:grpSp>
        <p:nvGrpSpPr>
          <p:cNvPr id="10" name="Group 6">
            <a:extLst>
              <a:ext uri="{FF2B5EF4-FFF2-40B4-BE49-F238E27FC236}">
                <a16:creationId xmlns:a16="http://schemas.microsoft.com/office/drawing/2014/main" id="{0D04A289-494B-BF86-5BB5-C27A74A9B0A6}"/>
              </a:ext>
            </a:extLst>
          </p:cNvPr>
          <p:cNvGrpSpPr>
            <a:grpSpLocks/>
          </p:cNvGrpSpPr>
          <p:nvPr/>
        </p:nvGrpSpPr>
        <p:grpSpPr bwMode="auto">
          <a:xfrm>
            <a:off x="1573214" y="889001"/>
            <a:ext cx="9018587" cy="914399"/>
            <a:chOff x="394335" y="1412619"/>
            <a:chExt cx="7025630" cy="915120"/>
          </a:xfrm>
          <a:solidFill>
            <a:schemeClr val="accent6">
              <a:lumMod val="40000"/>
              <a:lumOff val="60000"/>
            </a:schemeClr>
          </a:solidFill>
        </p:grpSpPr>
        <p:sp>
          <p:nvSpPr>
            <p:cNvPr id="11" name="Rounded Rectangle 10">
              <a:extLst>
                <a:ext uri="{FF2B5EF4-FFF2-40B4-BE49-F238E27FC236}">
                  <a16:creationId xmlns:a16="http://schemas.microsoft.com/office/drawing/2014/main" id="{BE5FB37E-A170-043C-4CB6-414DB401102C}"/>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2" name="Rounded Rectangle 6">
              <a:extLst>
                <a:ext uri="{FF2B5EF4-FFF2-40B4-BE49-F238E27FC236}">
                  <a16:creationId xmlns:a16="http://schemas.microsoft.com/office/drawing/2014/main" id="{337513DA-E2D9-ED31-EB23-8447778CE2CD}"/>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ctr" eaLnBrk="1" hangingPunct="1">
                <a:defRPr/>
              </a:pPr>
              <a:r>
                <a:rPr lang="en-GB" sz="3000" b="1" i="1">
                  <a:latin typeface="Times New Roman" pitchFamily="18" charset="0"/>
                  <a:cs typeface="Times New Roman" pitchFamily="18" charset="0"/>
                </a:rPr>
                <a:t>1.4. Bản chất con người là tổng hòa </a:t>
              </a:r>
            </a:p>
            <a:p>
              <a:pPr algn="ctr" eaLnBrk="1" hangingPunct="1">
                <a:defRPr/>
              </a:pPr>
              <a:r>
                <a:rPr lang="en-GB" sz="3000" b="1" i="1">
                  <a:latin typeface="Times New Roman" pitchFamily="18" charset="0"/>
                  <a:cs typeface="Times New Roman" pitchFamily="18" charset="0"/>
                </a:rPr>
                <a:t>các quan hệ xã hội</a:t>
              </a:r>
              <a:endParaRPr lang="en-US" sz="3000">
                <a:latin typeface="Times New Roman" pitchFamily="18" charset="0"/>
                <a:cs typeface="Times New Roman" pitchFamily="18" charset="0"/>
              </a:endParaRPr>
            </a:p>
          </p:txBody>
        </p:sp>
      </p:grpSp>
      <p:sp>
        <p:nvSpPr>
          <p:cNvPr id="13" name="Content Placeholder 2">
            <a:extLst>
              <a:ext uri="{FF2B5EF4-FFF2-40B4-BE49-F238E27FC236}">
                <a16:creationId xmlns:a16="http://schemas.microsoft.com/office/drawing/2014/main" id="{D761EF4B-BB20-1AEF-810F-08F89C6B3FD0}"/>
              </a:ext>
            </a:extLst>
          </p:cNvPr>
          <p:cNvSpPr>
            <a:spLocks noGrp="1"/>
          </p:cNvSpPr>
          <p:nvPr>
            <p:ph idx="1"/>
          </p:nvPr>
        </p:nvSpPr>
        <p:spPr>
          <a:xfrm>
            <a:off x="2057400" y="1905000"/>
            <a:ext cx="8382000" cy="1600200"/>
          </a:xfrm>
          <a:solidFill>
            <a:schemeClr val="accent6">
              <a:lumMod val="20000"/>
              <a:lumOff val="80000"/>
            </a:schemeClr>
          </a:solidFill>
          <a:ln w="19050">
            <a:solidFill>
              <a:schemeClr val="accent2">
                <a:shade val="95000"/>
                <a:satMod val="105000"/>
              </a:schemeClr>
            </a:solidFill>
          </a:ln>
        </p:spPr>
        <p:txBody>
          <a:bodyPr>
            <a:normAutofit fontScale="85000" lnSpcReduction="20000"/>
          </a:bodyPr>
          <a:lstStyle/>
          <a:p>
            <a:pPr marL="0" indent="0" algn="ctr">
              <a:buNone/>
              <a:defRPr/>
            </a:pPr>
            <a:r>
              <a:rPr lang="en-US" sz="3000" dirty="0">
                <a:latin typeface="Times New Roman" pitchFamily="18" charset="0"/>
                <a:cs typeface="Times New Roman" pitchFamily="18" charset="0"/>
              </a:rPr>
              <a:t>“Trong tính </a:t>
            </a:r>
            <a:r>
              <a:rPr lang="en-US" sz="3000" dirty="0">
                <a:solidFill>
                  <a:srgbClr val="FF0000"/>
                </a:solidFill>
                <a:latin typeface="Times New Roman" pitchFamily="18" charset="0"/>
                <a:cs typeface="Times New Roman" pitchFamily="18" charset="0"/>
              </a:rPr>
              <a:t>hiện thực </a:t>
            </a:r>
            <a:r>
              <a:rPr lang="en-US" sz="3000" dirty="0">
                <a:latin typeface="Times New Roman" pitchFamily="18" charset="0"/>
                <a:cs typeface="Times New Roman" pitchFamily="18" charset="0"/>
              </a:rPr>
              <a:t>của nó,</a:t>
            </a:r>
          </a:p>
          <a:p>
            <a:pPr marL="0" indent="0" algn="ctr">
              <a:spcBef>
                <a:spcPts val="0"/>
              </a:spcBef>
              <a:spcAft>
                <a:spcPts val="1200"/>
              </a:spcAft>
              <a:buNone/>
              <a:defRPr/>
            </a:pPr>
            <a:r>
              <a:rPr lang="en-US" sz="3000" dirty="0">
                <a:latin typeface="Times New Roman" pitchFamily="18" charset="0"/>
                <a:cs typeface="Times New Roman" pitchFamily="18" charset="0"/>
              </a:rPr>
              <a:t>bản chất con người là </a:t>
            </a:r>
            <a:r>
              <a:rPr lang="en-US" sz="3000" dirty="0">
                <a:solidFill>
                  <a:srgbClr val="FF0000"/>
                </a:solidFill>
                <a:latin typeface="Times New Roman" pitchFamily="18" charset="0"/>
                <a:cs typeface="Times New Roman" pitchFamily="18" charset="0"/>
              </a:rPr>
              <a:t>tổng hòa </a:t>
            </a:r>
            <a:r>
              <a:rPr lang="en-US" sz="3000" dirty="0">
                <a:latin typeface="Times New Roman" pitchFamily="18" charset="0"/>
                <a:cs typeface="Times New Roman" pitchFamily="18" charset="0"/>
              </a:rPr>
              <a:t>các quan hệ xã hội”</a:t>
            </a:r>
          </a:p>
          <a:p>
            <a:pPr marL="0" indent="0" algn="r">
              <a:spcBef>
                <a:spcPts val="0"/>
              </a:spcBef>
              <a:buNone/>
              <a:defRPr/>
            </a:pPr>
            <a:r>
              <a:rPr lang="en-US" sz="3000" dirty="0">
                <a:latin typeface="Times New Roman" pitchFamily="18" charset="0"/>
                <a:cs typeface="Times New Roman" pitchFamily="18" charset="0"/>
              </a:rPr>
              <a:t>(</a:t>
            </a:r>
            <a:r>
              <a:rPr lang="en-US" sz="3000" i="1" dirty="0">
                <a:latin typeface="Times New Roman" pitchFamily="18" charset="0"/>
                <a:cs typeface="Times New Roman" pitchFamily="18" charset="0"/>
              </a:rPr>
              <a:t>Luận cương về Feuerbach</a:t>
            </a:r>
            <a:r>
              <a:rPr lang="en-US" sz="3000" dirty="0">
                <a:latin typeface="Times New Roman" pitchFamily="18" charset="0"/>
                <a:cs typeface="Times New Roman" pitchFamily="18" charset="0"/>
              </a:rPr>
              <a:t>;</a:t>
            </a:r>
          </a:p>
          <a:p>
            <a:pPr marL="0" indent="0" algn="r">
              <a:spcBef>
                <a:spcPts val="0"/>
              </a:spcBef>
              <a:buNone/>
              <a:defRPr/>
            </a:pPr>
            <a:r>
              <a:rPr lang="en-US" sz="3000" dirty="0">
                <a:latin typeface="Times New Roman" pitchFamily="18" charset="0"/>
                <a:cs typeface="Times New Roman" pitchFamily="18" charset="0"/>
              </a:rPr>
              <a:t>Mác và Ăngghen, t.3, 1995, </a:t>
            </a:r>
            <a:r>
              <a:rPr lang="en-US" sz="3000">
                <a:latin typeface="Times New Roman" pitchFamily="18" charset="0"/>
                <a:cs typeface="Times New Roman" pitchFamily="18" charset="0"/>
              </a:rPr>
              <a:t>tr.11)</a:t>
            </a:r>
            <a:endParaRPr lang="en-US" sz="3000" dirty="0">
              <a:latin typeface="Times New Roman" pitchFamily="18" charset="0"/>
              <a:cs typeface="Times New Roman" pitchFamily="18" charset="0"/>
            </a:endParaRPr>
          </a:p>
        </p:txBody>
      </p:sp>
      <p:sp>
        <p:nvSpPr>
          <p:cNvPr id="14" name="Content Placeholder 2">
            <a:extLst>
              <a:ext uri="{FF2B5EF4-FFF2-40B4-BE49-F238E27FC236}">
                <a16:creationId xmlns:a16="http://schemas.microsoft.com/office/drawing/2014/main" id="{A949054C-1906-F27E-6F38-6957A88223C8}"/>
              </a:ext>
            </a:extLst>
          </p:cNvPr>
          <p:cNvSpPr txBox="1">
            <a:spLocks/>
          </p:cNvSpPr>
          <p:nvPr/>
        </p:nvSpPr>
        <p:spPr bwMode="auto">
          <a:xfrm>
            <a:off x="1866900" y="3581400"/>
            <a:ext cx="8572500" cy="3124200"/>
          </a:xfrm>
          <a:prstGeom prst="rect">
            <a:avLst/>
          </a:prstGeom>
          <a:solidFill>
            <a:schemeClr val="accent5">
              <a:lumMod val="20000"/>
              <a:lumOff val="80000"/>
            </a:schemeClr>
          </a:solidFill>
          <a:ln w="19050">
            <a:solidFill>
              <a:srgbClr val="000000"/>
            </a:solidFill>
            <a:miter lim="800000"/>
            <a:headEnd/>
            <a:tailEnd/>
          </a:ln>
        </p:spPr>
        <p:txBody>
          <a:bodyPr>
            <a:normAutofit lnSpcReduction="10000"/>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Bef>
                <a:spcPts val="1200"/>
              </a:spcBef>
              <a:buNone/>
              <a:defRPr/>
            </a:pPr>
            <a:r>
              <a:rPr lang="en-US" sz="2800" b="1" i="1" u="sng">
                <a:solidFill>
                  <a:srgbClr val="00B050"/>
                </a:solidFill>
                <a:latin typeface="Times New Roman" pitchFamily="18" charset="0"/>
                <a:cs typeface="Times New Roman" pitchFamily="18" charset="0"/>
              </a:rPr>
              <a:t>Lưu ý:</a:t>
            </a:r>
          </a:p>
          <a:p>
            <a:pPr marL="457200" indent="0" algn="just">
              <a:spcBef>
                <a:spcPts val="1200"/>
              </a:spcBef>
              <a:buNone/>
              <a:defRPr/>
            </a:pPr>
            <a:r>
              <a:rPr lang="en-US" sz="2400">
                <a:latin typeface="Times New Roman" pitchFamily="18" charset="0"/>
                <a:cs typeface="Times New Roman" pitchFamily="18" charset="0"/>
              </a:rPr>
              <a:t>- Không có con người chung chung, trừu tượng phi giai cấp, phi dân tộc, phi thời đại (CN trong không - thời gian cụ thể). Tức là </a:t>
            </a:r>
            <a:r>
              <a:rPr lang="en-US" sz="2400">
                <a:solidFill>
                  <a:srgbClr val="FF0000"/>
                </a:solidFill>
                <a:latin typeface="Times New Roman" pitchFamily="18" charset="0"/>
                <a:cs typeface="Times New Roman" pitchFamily="18" charset="0"/>
              </a:rPr>
              <a:t>con người hiện thực</a:t>
            </a:r>
            <a:endParaRPr lang="en-US" sz="2400">
              <a:latin typeface="Times New Roman" pitchFamily="18" charset="0"/>
              <a:cs typeface="Times New Roman" pitchFamily="18" charset="0"/>
            </a:endParaRPr>
          </a:p>
          <a:p>
            <a:pPr marL="457200" indent="0" algn="just">
              <a:spcBef>
                <a:spcPts val="1200"/>
              </a:spcBef>
              <a:buNone/>
              <a:defRPr/>
            </a:pPr>
            <a:r>
              <a:rPr lang="en-US" sz="2400">
                <a:latin typeface="Times New Roman" pitchFamily="18" charset="0"/>
                <a:cs typeface="Times New Roman" pitchFamily="18" charset="0"/>
              </a:rPr>
              <a:t>- Bản chất con người </a:t>
            </a:r>
            <a:r>
              <a:rPr lang="en-US" sz="2400">
                <a:solidFill>
                  <a:srgbClr val="FF0000"/>
                </a:solidFill>
                <a:latin typeface="Times New Roman" pitchFamily="18" charset="0"/>
                <a:cs typeface="Times New Roman" pitchFamily="18" charset="0"/>
              </a:rPr>
              <a:t>không</a:t>
            </a:r>
            <a:r>
              <a:rPr lang="en-US" sz="2400">
                <a:latin typeface="Times New Roman" pitchFamily="18" charset="0"/>
                <a:cs typeface="Times New Roman" pitchFamily="18" charset="0"/>
              </a:rPr>
              <a:t> nhất thành, bất biến</a:t>
            </a:r>
          </a:p>
          <a:p>
            <a:pPr marL="457200" indent="0" algn="just">
              <a:spcBef>
                <a:spcPts val="1200"/>
              </a:spcBef>
              <a:buNone/>
              <a:defRPr/>
            </a:pPr>
            <a:r>
              <a:rPr lang="en-US" sz="2400">
                <a:latin typeface="Times New Roman" pitchFamily="18" charset="0"/>
                <a:cs typeface="Times New Roman" pitchFamily="18" charset="0"/>
              </a:rPr>
              <a:t>- Bản chất con người được hình thành, phát triển </a:t>
            </a:r>
            <a:r>
              <a:rPr lang="en-US" sz="2400">
                <a:solidFill>
                  <a:srgbClr val="FF0000"/>
                </a:solidFill>
                <a:latin typeface="Times New Roman" pitchFamily="18" charset="0"/>
                <a:cs typeface="Times New Roman" pitchFamily="18" charset="0"/>
              </a:rPr>
              <a:t>thông qua</a:t>
            </a:r>
            <a:r>
              <a:rPr lang="en-US" sz="2400">
                <a:latin typeface="Times New Roman" pitchFamily="18" charset="0"/>
                <a:cs typeface="Times New Roman" pitchFamily="18" charset="0"/>
              </a:rPr>
              <a:t> các mối quan hệ xã hội hiện thực</a:t>
            </a:r>
            <a:endParaRPr lang="en-US" sz="2400" dirty="0">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13">
                                            <p:bg/>
                                          </p:spTgt>
                                        </p:tgtEl>
                                        <p:attrNameLst>
                                          <p:attrName>style.visibility</p:attrName>
                                        </p:attrNameLst>
                                      </p:cBhvr>
                                      <p:to>
                                        <p:strVal val="visible"/>
                                      </p:to>
                                    </p:set>
                                    <p:animEffect transition="in" filter="circle(in)">
                                      <p:cBhvr>
                                        <p:cTn id="14" dur="1500"/>
                                        <p:tgtEl>
                                          <p:spTgt spid="13">
                                            <p:bg/>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circle(in)">
                                      <p:cBhvr>
                                        <p:cTn id="19" dur="1600"/>
                                        <p:tgtEl>
                                          <p:spTgt spid="13">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circle(in)">
                                      <p:cBhvr>
                                        <p:cTn id="24" dur="1700"/>
                                        <p:tgtEl>
                                          <p:spTgt spid="13">
                                            <p:txEl>
                                              <p:pRg st="1" end="1"/>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6" presetClass="entr" presetSubtype="21" fill="hold" nodeType="click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animEffect transition="in" filter="barn(inVertical)">
                                      <p:cBhvr>
                                        <p:cTn id="29" dur="500"/>
                                        <p:tgtEl>
                                          <p:spTgt spid="13">
                                            <p:txEl>
                                              <p:pRg st="2" end="2"/>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barn(inVertical)">
                                      <p:cBhvr>
                                        <p:cTn id="32" dur="500"/>
                                        <p:tgtEl>
                                          <p:spTgt spid="13">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circle(in)">
                                      <p:cBhvr>
                                        <p:cTn id="37" dur="2000"/>
                                        <p:tgtEl>
                                          <p:spTgt spid="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nodeType="clickEffect">
                                  <p:stCondLst>
                                    <p:cond delay="0"/>
                                  </p:stCondLst>
                                  <p:childTnLst>
                                    <p:set>
                                      <p:cBhvr>
                                        <p:cTn id="41" dur="1" fill="hold">
                                          <p:stCondLst>
                                            <p:cond delay="0"/>
                                          </p:stCondLst>
                                        </p:cTn>
                                        <p:tgtEl>
                                          <p:spTgt spid="14">
                                            <p:txEl>
                                              <p:pRg st="0" end="0"/>
                                            </p:txEl>
                                          </p:spTgt>
                                        </p:tgtEl>
                                        <p:attrNameLst>
                                          <p:attrName>style.visibility</p:attrName>
                                        </p:attrNameLst>
                                      </p:cBhvr>
                                      <p:to>
                                        <p:strVal val="visible"/>
                                      </p:to>
                                    </p:set>
                                    <p:animEffect transition="in" filter="barn(inVertical)">
                                      <p:cBhvr>
                                        <p:cTn id="42" dur="500"/>
                                        <p:tgtEl>
                                          <p:spTgt spid="14">
                                            <p:txEl>
                                              <p:pRg st="0" end="0"/>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nodeType="clickEffect">
                                  <p:stCondLst>
                                    <p:cond delay="0"/>
                                  </p:stCondLst>
                                  <p:childTnLst>
                                    <p:set>
                                      <p:cBhvr>
                                        <p:cTn id="46" dur="1" fill="hold">
                                          <p:stCondLst>
                                            <p:cond delay="0"/>
                                          </p:stCondLst>
                                        </p:cTn>
                                        <p:tgtEl>
                                          <p:spTgt spid="14">
                                            <p:txEl>
                                              <p:pRg st="1" end="1"/>
                                            </p:txEl>
                                          </p:spTgt>
                                        </p:tgtEl>
                                        <p:attrNameLst>
                                          <p:attrName>style.visibility</p:attrName>
                                        </p:attrNameLst>
                                      </p:cBhvr>
                                      <p:to>
                                        <p:strVal val="visible"/>
                                      </p:to>
                                    </p:set>
                                    <p:animEffect transition="in" filter="barn(inVertical)">
                                      <p:cBhvr>
                                        <p:cTn id="47" dur="500"/>
                                        <p:tgtEl>
                                          <p:spTgt spid="14">
                                            <p:txEl>
                                              <p:pRg st="1" end="1"/>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6" presetClass="entr" presetSubtype="21" fill="hold" nodeType="clickEffect">
                                  <p:stCondLst>
                                    <p:cond delay="0"/>
                                  </p:stCondLst>
                                  <p:childTnLst>
                                    <p:set>
                                      <p:cBhvr>
                                        <p:cTn id="51" dur="1" fill="hold">
                                          <p:stCondLst>
                                            <p:cond delay="0"/>
                                          </p:stCondLst>
                                        </p:cTn>
                                        <p:tgtEl>
                                          <p:spTgt spid="14">
                                            <p:txEl>
                                              <p:pRg st="2" end="2"/>
                                            </p:txEl>
                                          </p:spTgt>
                                        </p:tgtEl>
                                        <p:attrNameLst>
                                          <p:attrName>style.visibility</p:attrName>
                                        </p:attrNameLst>
                                      </p:cBhvr>
                                      <p:to>
                                        <p:strVal val="visible"/>
                                      </p:to>
                                    </p:set>
                                    <p:animEffect transition="in" filter="barn(inVertical)">
                                      <p:cBhvr>
                                        <p:cTn id="52" dur="500"/>
                                        <p:tgtEl>
                                          <p:spTgt spid="14">
                                            <p:txEl>
                                              <p:pRg st="2" end="2"/>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6" presetClass="entr" presetSubtype="21" fill="hold" nodeType="clickEffect">
                                  <p:stCondLst>
                                    <p:cond delay="0"/>
                                  </p:stCondLst>
                                  <p:childTnLst>
                                    <p:set>
                                      <p:cBhvr>
                                        <p:cTn id="56" dur="1" fill="hold">
                                          <p:stCondLst>
                                            <p:cond delay="0"/>
                                          </p:stCondLst>
                                        </p:cTn>
                                        <p:tgtEl>
                                          <p:spTgt spid="14">
                                            <p:txEl>
                                              <p:pRg st="3" end="3"/>
                                            </p:txEl>
                                          </p:spTgt>
                                        </p:tgtEl>
                                        <p:attrNameLst>
                                          <p:attrName>style.visibility</p:attrName>
                                        </p:attrNameLst>
                                      </p:cBhvr>
                                      <p:to>
                                        <p:strVal val="visible"/>
                                      </p:to>
                                    </p:set>
                                    <p:animEffect transition="in" filter="barn(inVertical)">
                                      <p:cBhvr>
                                        <p:cTn id="57" dur="5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nimBg="1"/>
      <p:bldP spid="14"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5289</TotalTime>
  <Words>1432</Words>
  <Application>Microsoft Office PowerPoint</Application>
  <PresentationFormat>Widescreen</PresentationFormat>
  <Paragraphs>111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Unicode MS</vt:lpstr>
      <vt:lpstr>UTM Alexander</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Thái Đình Chinh</cp:lastModifiedBy>
  <cp:revision>190</cp:revision>
  <dcterms:created xsi:type="dcterms:W3CDTF">2021-01-25T08:25:31Z</dcterms:created>
  <dcterms:modified xsi:type="dcterms:W3CDTF">2025-02-17T03:13:13Z</dcterms:modified>
</cp:coreProperties>
</file>