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0"/>
  </p:notesMasterIdLst>
  <p:sldIdLst>
    <p:sldId id="794" r:id="rId2"/>
    <p:sldId id="795" r:id="rId3"/>
    <p:sldId id="784" r:id="rId4"/>
    <p:sldId id="796" r:id="rId5"/>
    <p:sldId id="797" r:id="rId6"/>
    <p:sldId id="785" r:id="rId7"/>
    <p:sldId id="801" r:id="rId8"/>
    <p:sldId id="800" r:id="rId9"/>
    <p:sldId id="799" r:id="rId10"/>
    <p:sldId id="788" r:id="rId11"/>
    <p:sldId id="791" r:id="rId12"/>
    <p:sldId id="803" r:id="rId13"/>
    <p:sldId id="804" r:id="rId14"/>
    <p:sldId id="807" r:id="rId15"/>
    <p:sldId id="808" r:id="rId16"/>
    <p:sldId id="792" r:id="rId17"/>
    <p:sldId id="810" r:id="rId18"/>
    <p:sldId id="812"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0" roundtripDataSignature="AMtx7mjm0V2SbzZUsP05LVTHy3YtRCoK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snapToGrid="0">
      <p:cViewPr varScale="1">
        <p:scale>
          <a:sx n="77" d="100"/>
          <a:sy n="77" d="100"/>
        </p:scale>
        <p:origin x="883" y="9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63"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0"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6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434EF5-ACCB-4267-C9CB-9EC9570E3530}"/>
              </a:ext>
            </a:extLst>
          </p:cNvPr>
          <p:cNvSpPr>
            <a:spLocks noGrp="1"/>
          </p:cNvSpPr>
          <p:nvPr>
            <p:ph type="dt" sz="half" idx="10"/>
          </p:nvPr>
        </p:nvSpPr>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3C07C2A6-3421-5F94-12C2-18320860099F}"/>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54973687-6515-133E-3CEC-C8BEB6E7057D}"/>
              </a:ext>
            </a:extLst>
          </p:cNvPr>
          <p:cNvSpPr>
            <a:spLocks noGrp="1"/>
          </p:cNvSpPr>
          <p:nvPr>
            <p:ph type="sldNum" sz="quarter" idx="12"/>
          </p:nvPr>
        </p:nvSpPr>
        <p:spPr/>
        <p:txBody>
          <a:bodyPr/>
          <a:lstStyle>
            <a:lvl1pPr>
              <a:defRPr/>
            </a:lvl1pPr>
          </a:lstStyle>
          <a:p>
            <a:fld id="{E50976A7-A2D8-4230-979A-BE891A92B705}" type="slidenum">
              <a:rPr lang="en-US" altLang="en-US"/>
              <a:pPr/>
              <a:t>‹#›</a:t>
            </a:fld>
            <a:endParaRPr lang="en-US" altLang="en-US"/>
          </a:p>
        </p:txBody>
      </p:sp>
    </p:spTree>
    <p:extLst>
      <p:ext uri="{BB962C8B-B14F-4D97-AF65-F5344CB8AC3E}">
        <p14:creationId xmlns:p14="http://schemas.microsoft.com/office/powerpoint/2010/main" val="108010430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dirty="0"/>
          </a:p>
        </p:txBody>
      </p:sp>
      <p:sp>
        <p:nvSpPr>
          <p:cNvPr id="11" name="Google Shape;11;p4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fld id="{ADE417E1-9D55-47B1-9EF0-0BB498D1731E}" type="datetime1">
              <a:rPr lang="en-US" smtClean="0"/>
              <a:pPr/>
              <a:t>9/14/2022</a:t>
            </a:fld>
            <a:endParaRPr/>
          </a:p>
        </p:txBody>
      </p:sp>
      <p:sp>
        <p:nvSpPr>
          <p:cNvPr id="13" name="Google Shape;1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B77DA533-D943-0CCB-0B0E-4DB99A3153D1}"/>
              </a:ext>
            </a:extLst>
          </p:cNvPr>
          <p:cNvGrpSpPr>
            <a:grpSpLocks/>
          </p:cNvGrpSpPr>
          <p:nvPr/>
        </p:nvGrpSpPr>
        <p:grpSpPr bwMode="auto">
          <a:xfrm>
            <a:off x="1600201" y="914400"/>
            <a:ext cx="9018587" cy="762000"/>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343D9603-2241-2708-D94D-CD3A0A3018C7}"/>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82E7E333-D26D-4998-6C1B-4BAC5A7C6EF0}"/>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GB" sz="3200" b="1" i="1">
                  <a:latin typeface="Times New Roman" pitchFamily="18" charset="0"/>
                  <a:cs typeface="Times New Roman" pitchFamily="18" charset="0"/>
                </a:rPr>
                <a:t>3.1. Quan hệ giữa cá nhân và xã hội</a:t>
              </a:r>
              <a:endParaRPr lang="en-US" sz="3200" b="1" i="1">
                <a:latin typeface="Times New Roman" pitchFamily="18" charset="0"/>
                <a:cs typeface="Times New Roman" pitchFamily="18" charset="0"/>
              </a:endParaRPr>
            </a:p>
          </p:txBody>
        </p:sp>
      </p:grpSp>
      <p:sp>
        <p:nvSpPr>
          <p:cNvPr id="16" name="Title 1">
            <a:extLst>
              <a:ext uri="{FF2B5EF4-FFF2-40B4-BE49-F238E27FC236}">
                <a16:creationId xmlns:a16="http://schemas.microsoft.com/office/drawing/2014/main" id="{127660E6-C80C-0CF1-EB02-65F581316F6B}"/>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pt-BR" sz="2800" b="1">
                <a:solidFill>
                  <a:schemeClr val="bg1"/>
                </a:solidFill>
                <a:latin typeface="Times New Roman" pitchFamily="18" charset="0"/>
                <a:cs typeface="Times New Roman" pitchFamily="18" charset="0"/>
              </a:rPr>
              <a:t>3. QUAN HỆ CÁ NHÂN VÀ XÃ HỘI</a:t>
            </a:r>
            <a:r>
              <a:rPr lang="en-US" sz="2800" b="1">
                <a:solidFill>
                  <a:schemeClr val="bg1"/>
                </a:solidFill>
                <a:latin typeface="Times New Roman" pitchFamily="18" charset="0"/>
                <a:cs typeface="Times New Roman" pitchFamily="18" charset="0"/>
              </a:rPr>
              <a:t>;</a:t>
            </a:r>
            <a:r>
              <a:rPr lang="vi-VN" sz="2800" b="1">
                <a:solidFill>
                  <a:schemeClr val="bg1"/>
                </a:solidFill>
                <a:cs typeface="Times New Roman" pitchFamily="18" charset="0"/>
              </a:rPr>
              <a:t> VAI TRÒ CỦA QUẦN CHÚNG NHÂN DÂN</a:t>
            </a:r>
            <a:endParaRPr lang="en-US" sz="2800">
              <a:solidFill>
                <a:schemeClr val="bg1"/>
              </a:solidFill>
              <a:latin typeface="Times New Roman" pitchFamily="18" charset="0"/>
              <a:cs typeface="Times New Roman" pitchFamily="18" charset="0"/>
            </a:endParaRPr>
          </a:p>
        </p:txBody>
      </p:sp>
      <p:sp>
        <p:nvSpPr>
          <p:cNvPr id="27" name="Oval 26">
            <a:extLst>
              <a:ext uri="{FF2B5EF4-FFF2-40B4-BE49-F238E27FC236}">
                <a16:creationId xmlns:a16="http://schemas.microsoft.com/office/drawing/2014/main" id="{5E28D2D5-FF81-7FF9-69D9-59DC1378021F}"/>
              </a:ext>
            </a:extLst>
          </p:cNvPr>
          <p:cNvSpPr/>
          <p:nvPr/>
        </p:nvSpPr>
        <p:spPr>
          <a:xfrm>
            <a:off x="465448" y="3190876"/>
            <a:ext cx="2381250" cy="1752600"/>
          </a:xfrm>
          <a:prstGeom prst="ellipse">
            <a:avLst/>
          </a:prstGeom>
          <a:solidFill>
            <a:schemeClr val="accent5">
              <a:lumMod val="40000"/>
              <a:lumOff val="60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sz="3200" b="1" dirty="0" err="1">
                <a:solidFill>
                  <a:srgbClr val="15039B"/>
                </a:solidFill>
                <a:latin typeface="Times New Roman" panose="02020603050405020304" pitchFamily="18" charset="0"/>
                <a:cs typeface="Times New Roman" panose="02020603050405020304" pitchFamily="18" charset="0"/>
              </a:rPr>
              <a:t>Cá</a:t>
            </a:r>
            <a:r>
              <a:rPr lang="en-US" sz="3200" b="1" dirty="0">
                <a:solidFill>
                  <a:srgbClr val="15039B"/>
                </a:solidFill>
                <a:latin typeface="Times New Roman" panose="02020603050405020304" pitchFamily="18" charset="0"/>
                <a:cs typeface="Times New Roman" panose="02020603050405020304" pitchFamily="18" charset="0"/>
              </a:rPr>
              <a:t> </a:t>
            </a:r>
            <a:r>
              <a:rPr lang="en-US" sz="3200" b="1" dirty="0" err="1">
                <a:solidFill>
                  <a:srgbClr val="15039B"/>
                </a:solidFill>
                <a:latin typeface="Times New Roman" panose="02020603050405020304" pitchFamily="18" charset="0"/>
                <a:cs typeface="Times New Roman" panose="02020603050405020304" pitchFamily="18" charset="0"/>
              </a:rPr>
              <a:t>nhân</a:t>
            </a:r>
            <a:endParaRPr lang="vi-VN" sz="3200" b="1" dirty="0">
              <a:solidFill>
                <a:prstClr val="black"/>
              </a:solidFill>
              <a:latin typeface="Times New Roman" panose="02020603050405020304" pitchFamily="18" charset="0"/>
              <a:cs typeface="Times New Roman" panose="02020603050405020304" pitchFamily="18" charset="0"/>
            </a:endParaRPr>
          </a:p>
        </p:txBody>
      </p:sp>
      <p:sp>
        <p:nvSpPr>
          <p:cNvPr id="34" name="Rectangle: Rounded Corners 3">
            <a:extLst>
              <a:ext uri="{FF2B5EF4-FFF2-40B4-BE49-F238E27FC236}">
                <a16:creationId xmlns:a16="http://schemas.microsoft.com/office/drawing/2014/main" id="{740FA19E-CE4B-948E-1E0C-71BD90DD0E01}"/>
              </a:ext>
            </a:extLst>
          </p:cNvPr>
          <p:cNvSpPr/>
          <p:nvPr/>
        </p:nvSpPr>
        <p:spPr>
          <a:xfrm>
            <a:off x="2955235" y="2255838"/>
            <a:ext cx="6337852" cy="4589462"/>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vi-VN" sz="3200">
                <a:solidFill>
                  <a:srgbClr val="000066"/>
                </a:solidFill>
                <a:latin typeface="Times New Roman" pitchFamily="18" charset="0"/>
                <a:cs typeface="Times New Roman" pitchFamily="18" charset="0"/>
              </a:rPr>
              <a:t>chỉ con người cụ thể sống trong một xã hội nhất định và được phân biệt với các cá thể khác thông</a:t>
            </a:r>
            <a:r>
              <a:rPr lang="en-US" sz="3200">
                <a:solidFill>
                  <a:srgbClr val="000066"/>
                </a:solidFill>
                <a:latin typeface="Times New Roman" pitchFamily="18" charset="0"/>
                <a:cs typeface="Times New Roman" pitchFamily="18" charset="0"/>
              </a:rPr>
              <a:t> </a:t>
            </a:r>
            <a:r>
              <a:rPr lang="vi-VN" sz="3200">
                <a:solidFill>
                  <a:srgbClr val="000066"/>
                </a:solidFill>
                <a:latin typeface="Times New Roman" pitchFamily="18" charset="0"/>
                <a:cs typeface="Times New Roman" pitchFamily="18" charset="0"/>
              </a:rPr>
              <a:t>những cái riêng, cái đơn nhất, đặc thù của cá thể, từ kinh nghiệm, tâm lý, trí tuệ</a:t>
            </a:r>
            <a:r>
              <a:rPr lang="en-US" sz="3200">
                <a:solidFill>
                  <a:srgbClr val="000066"/>
                </a:solidFill>
                <a:latin typeface="Times New Roman" pitchFamily="18" charset="0"/>
                <a:cs typeface="Times New Roman" pitchFamily="18" charset="0"/>
              </a:rPr>
              <a:t>...</a:t>
            </a:r>
            <a:r>
              <a:rPr lang="vi-VN" sz="3200">
                <a:solidFill>
                  <a:srgbClr val="000066"/>
                </a:solidFill>
                <a:latin typeface="Times New Roman" pitchFamily="18" charset="0"/>
                <a:cs typeface="Times New Roman" pitchFamily="18" charset="0"/>
              </a:rPr>
              <a:t>do những điều kiện sống, do đặc điểm sinh học quy định</a:t>
            </a:r>
            <a:endParaRPr lang="en-US" sz="3200" dirty="0">
              <a:solidFill>
                <a:srgbClr val="000066"/>
              </a:solidFill>
              <a:latin typeface="Times New Roman" pitchFamily="18" charset="0"/>
              <a:cs typeface="Times New Roman" pitchFamily="18" charset="0"/>
            </a:endParaRPr>
          </a:p>
        </p:txBody>
      </p:sp>
      <p:sp>
        <p:nvSpPr>
          <p:cNvPr id="36" name="Rectangle: Rounded Corners 3">
            <a:extLst>
              <a:ext uri="{FF2B5EF4-FFF2-40B4-BE49-F238E27FC236}">
                <a16:creationId xmlns:a16="http://schemas.microsoft.com/office/drawing/2014/main" id="{DEA6EE5D-FB6F-4F1A-8168-BFF0A298A765}"/>
              </a:ext>
            </a:extLst>
          </p:cNvPr>
          <p:cNvSpPr/>
          <p:nvPr/>
        </p:nvSpPr>
        <p:spPr>
          <a:xfrm>
            <a:off x="110159" y="1802607"/>
            <a:ext cx="2381250" cy="474662"/>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i="1">
                <a:ln w="0"/>
                <a:solidFill>
                  <a:srgbClr val="0000FF"/>
                </a:solidFill>
                <a:latin typeface="Times New Roman" pitchFamily="18" charset="0"/>
                <a:cs typeface="Times New Roman" pitchFamily="18" charset="0"/>
              </a:rPr>
              <a:t>* Khái niệm</a:t>
            </a:r>
            <a:endParaRPr lang="en-US" sz="28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2" presetClass="entr" presetSubtype="0"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36"/>
                                        </p:tgtEl>
                                        <p:attrNameLst>
                                          <p:attrName>style.visibility</p:attrName>
                                        </p:attrNameLst>
                                      </p:cBhvr>
                                      <p:to>
                                        <p:strVal val="visible"/>
                                      </p:to>
                                    </p:set>
                                    <p:animEffect transition="in" filter="barn(inVertical)">
                                      <p:cBhvr>
                                        <p:cTn id="19" dur="500"/>
                                        <p:tgtEl>
                                          <p:spTgt spid="36"/>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barn(inVertical)">
                                      <p:cBhvr>
                                        <p:cTn id="24" dur="500"/>
                                        <p:tgtEl>
                                          <p:spTgt spid="27"/>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6" presetClass="entr" presetSubtype="16" fill="hold" grpId="0" nodeType="clickEffect">
                                  <p:stCondLst>
                                    <p:cond delay="0"/>
                                  </p:stCondLst>
                                  <p:childTnLst>
                                    <p:set>
                                      <p:cBhvr>
                                        <p:cTn id="28" dur="1" fill="hold">
                                          <p:stCondLst>
                                            <p:cond delay="0"/>
                                          </p:stCondLst>
                                        </p:cTn>
                                        <p:tgtEl>
                                          <p:spTgt spid="34"/>
                                        </p:tgtEl>
                                        <p:attrNameLst>
                                          <p:attrName>style.visibility</p:attrName>
                                        </p:attrNameLst>
                                      </p:cBhvr>
                                      <p:to>
                                        <p:strVal val="visible"/>
                                      </p:to>
                                    </p:set>
                                    <p:animEffect transition="in" filter="circle(in)">
                                      <p:cBhvr>
                                        <p:cTn id="29"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P spid="34" grpId="0" animBg="1"/>
      <p:bldP spid="36"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6">
            <a:extLst>
              <a:ext uri="{FF2B5EF4-FFF2-40B4-BE49-F238E27FC236}">
                <a16:creationId xmlns:a16="http://schemas.microsoft.com/office/drawing/2014/main" id="{C6050286-F05C-BF08-EDA2-97AB3A50DB5B}"/>
              </a:ext>
            </a:extLst>
          </p:cNvPr>
          <p:cNvGrpSpPr>
            <a:grpSpLocks/>
          </p:cNvGrpSpPr>
          <p:nvPr/>
        </p:nvGrpSpPr>
        <p:grpSpPr bwMode="auto">
          <a:xfrm>
            <a:off x="1600200" y="0"/>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A78DDF02-36AC-0AD7-E913-9118BA48CD91}"/>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A2609907-3B91-2754-478C-4BA73D9B4ACA}"/>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10" name="Rectangle 9">
            <a:extLst>
              <a:ext uri="{FF2B5EF4-FFF2-40B4-BE49-F238E27FC236}">
                <a16:creationId xmlns:a16="http://schemas.microsoft.com/office/drawing/2014/main" id="{8780E54E-FDC2-A56E-BEAD-C34559E974D7}"/>
              </a:ext>
            </a:extLst>
          </p:cNvPr>
          <p:cNvSpPr/>
          <p:nvPr/>
        </p:nvSpPr>
        <p:spPr>
          <a:xfrm>
            <a:off x="1752600" y="1981200"/>
            <a:ext cx="8458200" cy="1524000"/>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anchor="ctr"/>
          <a:lstStyle/>
          <a:p>
            <a:pPr algn="just" eaLnBrk="1" hangingPunct="1">
              <a:defRPr/>
            </a:pPr>
            <a:r>
              <a:rPr lang="en-US" altLang="zh-CN" sz="2400">
                <a:solidFill>
                  <a:srgbClr val="FFFFFF"/>
                </a:solidFill>
                <a:latin typeface="Times New Roman" pitchFamily="18" charset="0"/>
                <a:cs typeface="Times New Roman" pitchFamily="18" charset="0"/>
              </a:rPr>
              <a:t>QCND là chủ thể sáng tạo chân chính ra lịch sử, lực lượng quyết định sự phát triển của lịch sử. Lịch sử trước hết là lịch sử hoạt động của QCND.</a:t>
            </a:r>
          </a:p>
        </p:txBody>
      </p:sp>
      <p:sp>
        <p:nvSpPr>
          <p:cNvPr id="13" name="Rectangle 12">
            <a:extLst>
              <a:ext uri="{FF2B5EF4-FFF2-40B4-BE49-F238E27FC236}">
                <a16:creationId xmlns:a16="http://schemas.microsoft.com/office/drawing/2014/main" id="{61FDA9FE-194B-69CE-C3A8-5B3D2027E6C4}"/>
              </a:ext>
            </a:extLst>
          </p:cNvPr>
          <p:cNvSpPr/>
          <p:nvPr/>
        </p:nvSpPr>
        <p:spPr>
          <a:xfrm>
            <a:off x="1905000" y="3962400"/>
            <a:ext cx="2362200" cy="24384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p>
            <a:pPr algn="ctr" eaLnBrk="1" hangingPunct="1">
              <a:defRPr/>
            </a:pPr>
            <a:r>
              <a:rPr lang="en-US" altLang="zh-CN" sz="2400">
                <a:solidFill>
                  <a:srgbClr val="000000"/>
                </a:solidFill>
                <a:latin typeface="Times New Roman" pitchFamily="18" charset="0"/>
                <a:cs typeface="Times New Roman" pitchFamily="18" charset="0"/>
              </a:rPr>
              <a:t>Là LLSX cơ bản của mọi XH</a:t>
            </a:r>
          </a:p>
        </p:txBody>
      </p:sp>
      <p:sp>
        <p:nvSpPr>
          <p:cNvPr id="14" name="Rectangle 13">
            <a:extLst>
              <a:ext uri="{FF2B5EF4-FFF2-40B4-BE49-F238E27FC236}">
                <a16:creationId xmlns:a16="http://schemas.microsoft.com/office/drawing/2014/main" id="{9063FF15-35DF-A029-9CEC-5A4CDC8E06AE}"/>
              </a:ext>
            </a:extLst>
          </p:cNvPr>
          <p:cNvSpPr/>
          <p:nvPr/>
        </p:nvSpPr>
        <p:spPr>
          <a:xfrm>
            <a:off x="4800600" y="3962400"/>
            <a:ext cx="2362200" cy="2438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altLang="zh-CN" sz="2400">
                <a:solidFill>
                  <a:srgbClr val="000000"/>
                </a:solidFill>
                <a:latin typeface="Times New Roman" pitchFamily="18" charset="0"/>
                <a:cs typeface="Times New Roman" pitchFamily="18" charset="0"/>
              </a:rPr>
              <a:t>Là lực lượng trực tiếp hay gián tiếp sáng tạo ra các GT tinh thần của XH</a:t>
            </a:r>
          </a:p>
        </p:txBody>
      </p:sp>
      <p:sp>
        <p:nvSpPr>
          <p:cNvPr id="19" name="Rectangle 18">
            <a:extLst>
              <a:ext uri="{FF2B5EF4-FFF2-40B4-BE49-F238E27FC236}">
                <a16:creationId xmlns:a16="http://schemas.microsoft.com/office/drawing/2014/main" id="{1CC8D141-6DA4-30E6-B14E-EFB1E01934EE}"/>
              </a:ext>
            </a:extLst>
          </p:cNvPr>
          <p:cNvSpPr/>
          <p:nvPr/>
        </p:nvSpPr>
        <p:spPr>
          <a:xfrm>
            <a:off x="7718425" y="3962400"/>
            <a:ext cx="2362200" cy="2438400"/>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ctr" eaLnBrk="1" hangingPunct="1">
              <a:defRPr/>
            </a:pPr>
            <a:r>
              <a:rPr lang="en-US" altLang="zh-CN" sz="2400">
                <a:solidFill>
                  <a:srgbClr val="000000"/>
                </a:solidFill>
                <a:latin typeface="Times New Roman" pitchFamily="18" charset="0"/>
                <a:cs typeface="Times New Roman" pitchFamily="18" charset="0"/>
              </a:rPr>
              <a:t>Là lực lượng và động lực cơ bản của mọi cuộc CM</a:t>
            </a:r>
          </a:p>
        </p:txBody>
      </p:sp>
      <p:sp>
        <p:nvSpPr>
          <p:cNvPr id="11" name="Rectangle: Rounded Corners 3">
            <a:extLst>
              <a:ext uri="{FF2B5EF4-FFF2-40B4-BE49-F238E27FC236}">
                <a16:creationId xmlns:a16="http://schemas.microsoft.com/office/drawing/2014/main" id="{2F3021E1-E3C3-8A83-6DA6-F8ECAFEBFA0A}"/>
              </a:ext>
            </a:extLst>
          </p:cNvPr>
          <p:cNvSpPr/>
          <p:nvPr/>
        </p:nvSpPr>
        <p:spPr>
          <a:xfrm>
            <a:off x="1600200" y="1143001"/>
            <a:ext cx="8631238" cy="627063"/>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i="1">
                <a:ln w="0"/>
                <a:solidFill>
                  <a:srgbClr val="0000FF"/>
                </a:solidFill>
                <a:latin typeface="Times New Roman" pitchFamily="18" charset="0"/>
                <a:cs typeface="Times New Roman" pitchFamily="18" charset="0"/>
              </a:rPr>
              <a:t>* Vai trò của quần chúng nhân dân trong lịch sử</a:t>
            </a:r>
            <a:endParaRPr lang="en-US" sz="32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ppt_x"/>
                                          </p:val>
                                        </p:tav>
                                        <p:tav tm="100000">
                                          <p:val>
                                            <p:strVal val="#ppt_x"/>
                                          </p:val>
                                        </p:tav>
                                      </p:tavLst>
                                    </p:anim>
                                    <p:anim calcmode="lin" valueType="num">
                                      <p:cBhvr additive="base">
                                        <p:cTn id="13"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7" presetClass="entr" presetSubtype="4"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 calcmode="lin" valueType="num">
                                      <p:cBhvr additive="base">
                                        <p:cTn id="18" dur="500" fill="hold"/>
                                        <p:tgtEl>
                                          <p:spTgt spid="13"/>
                                        </p:tgtEl>
                                        <p:attrNameLst>
                                          <p:attrName>ppt_x</p:attrName>
                                        </p:attrNameLst>
                                      </p:cBhvr>
                                      <p:tavLst>
                                        <p:tav tm="0">
                                          <p:val>
                                            <p:strVal val="#ppt_x"/>
                                          </p:val>
                                        </p:tav>
                                        <p:tav tm="100000">
                                          <p:val>
                                            <p:strVal val="#ppt_x"/>
                                          </p:val>
                                        </p:tav>
                                      </p:tavLst>
                                    </p:anim>
                                    <p:anim calcmode="lin" valueType="num">
                                      <p:cBhvr additive="base">
                                        <p:cTn id="19"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7" presetClass="entr" presetSubtype="4"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ppt_x"/>
                                          </p:val>
                                        </p:tav>
                                        <p:tav tm="100000">
                                          <p:val>
                                            <p:strVal val="#ppt_x"/>
                                          </p:val>
                                        </p:tav>
                                      </p:tavLst>
                                    </p:anim>
                                    <p:anim calcmode="lin" valueType="num">
                                      <p:cBhvr additive="base">
                                        <p:cTn id="2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7" presetClass="entr" presetSubtype="4" fill="hold" grpId="0" nodeType="click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additive="base">
                                        <p:cTn id="30" dur="500" fill="hold"/>
                                        <p:tgtEl>
                                          <p:spTgt spid="19"/>
                                        </p:tgtEl>
                                        <p:attrNameLst>
                                          <p:attrName>ppt_x</p:attrName>
                                        </p:attrNameLst>
                                      </p:cBhvr>
                                      <p:tavLst>
                                        <p:tav tm="0">
                                          <p:val>
                                            <p:strVal val="#ppt_x"/>
                                          </p:val>
                                        </p:tav>
                                        <p:tav tm="100000">
                                          <p:val>
                                            <p:strVal val="#ppt_x"/>
                                          </p:val>
                                        </p:tav>
                                      </p:tavLst>
                                    </p:anim>
                                    <p:anim calcmode="lin" valueType="num">
                                      <p:cBhvr additive="base">
                                        <p:cTn id="31"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P spid="14" grpId="0" animBg="1"/>
      <p:bldP spid="19" grpId="0"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6">
            <a:extLst>
              <a:ext uri="{FF2B5EF4-FFF2-40B4-BE49-F238E27FC236}">
                <a16:creationId xmlns:a16="http://schemas.microsoft.com/office/drawing/2014/main" id="{60EF8349-6CB7-BC35-D7E4-E5918ACADB58}"/>
              </a:ext>
            </a:extLst>
          </p:cNvPr>
          <p:cNvGrpSpPr>
            <a:grpSpLocks/>
          </p:cNvGrpSpPr>
          <p:nvPr/>
        </p:nvGrpSpPr>
        <p:grpSpPr bwMode="auto">
          <a:xfrm>
            <a:off x="1600200" y="76200"/>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6DCB5730-0FAC-0704-B1EA-AE8F5A308976}"/>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F019F253-DBD2-887A-0759-25345E2229BD}"/>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6B4CD577-DCE8-20C2-369D-D13478A4392A}"/>
              </a:ext>
            </a:extLst>
          </p:cNvPr>
          <p:cNvSpPr/>
          <p:nvPr/>
        </p:nvSpPr>
        <p:spPr>
          <a:xfrm>
            <a:off x="178905" y="3081130"/>
            <a:ext cx="11072191" cy="1384995"/>
          </a:xfrm>
          <a:prstGeom prst="rect">
            <a:avLst/>
          </a:prstGeom>
          <a:solidFill>
            <a:schemeClr val="accent6">
              <a:lumMod val="20000"/>
              <a:lumOff val="80000"/>
            </a:schemeClr>
          </a:solidFill>
          <a:ln w="19050">
            <a:solidFill>
              <a:schemeClr val="accent2">
                <a:shade val="95000"/>
                <a:satMod val="105000"/>
              </a:schemeClr>
            </a:solidFill>
          </a:ln>
        </p:spPr>
        <p:txBody>
          <a:bodyPr wrap="square">
            <a:spAutoFit/>
          </a:bodyPr>
          <a:lstStyle/>
          <a:p>
            <a:pPr algn="just" eaLnBrk="1" hangingPunct="1">
              <a:defRPr/>
            </a:pPr>
            <a:r>
              <a:rPr lang="en-US" altLang="zh-CN" sz="2800" dirty="0" err="1">
                <a:latin typeface="Times New Roman" pitchFamily="18" charset="0"/>
                <a:cs typeface="Times New Roman" pitchFamily="18" charset="0"/>
              </a:rPr>
              <a:t>Vai</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trò</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sáng</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tạo</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lịch</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sử</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của</a:t>
            </a:r>
            <a:r>
              <a:rPr lang="en-US" altLang="zh-CN" sz="2800" dirty="0">
                <a:latin typeface="Times New Roman" pitchFamily="18" charset="0"/>
                <a:cs typeface="Times New Roman" pitchFamily="18" charset="0"/>
              </a:rPr>
              <a:t> QCND </a:t>
            </a:r>
            <a:r>
              <a:rPr lang="en-US" altLang="zh-CN" sz="2800" dirty="0" err="1">
                <a:latin typeface="Times New Roman" pitchFamily="18" charset="0"/>
                <a:cs typeface="Times New Roman" pitchFamily="18" charset="0"/>
              </a:rPr>
              <a:t>không</a:t>
            </a:r>
            <a:r>
              <a:rPr lang="en-US" altLang="zh-CN" sz="2800" dirty="0">
                <a:latin typeface="Times New Roman" pitchFamily="18" charset="0"/>
                <a:cs typeface="Times New Roman" pitchFamily="18" charset="0"/>
              </a:rPr>
              <a:t> bao </a:t>
            </a:r>
            <a:r>
              <a:rPr lang="en-US" altLang="zh-CN" sz="2800" dirty="0" err="1">
                <a:latin typeface="Times New Roman" pitchFamily="18" charset="0"/>
                <a:cs typeface="Times New Roman" pitchFamily="18" charset="0"/>
              </a:rPr>
              <a:t>giờ</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tách</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rời</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vai</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trò</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cụ</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thể</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của</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mỗi</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cá</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nhân</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đặc</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biệt</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là</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vai</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trò</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của</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các</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cá</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nhân</a:t>
            </a:r>
            <a:r>
              <a:rPr lang="en-US" altLang="zh-CN" sz="2800" dirty="0">
                <a:latin typeface="Times New Roman" pitchFamily="18" charset="0"/>
                <a:cs typeface="Times New Roman" pitchFamily="18" charset="0"/>
              </a:rPr>
              <a:t> ở </a:t>
            </a:r>
            <a:r>
              <a:rPr lang="en-US" altLang="zh-CN" sz="2800" dirty="0" err="1">
                <a:latin typeface="Times New Roman" pitchFamily="18" charset="0"/>
                <a:cs typeface="Times New Roman" pitchFamily="18" charset="0"/>
              </a:rPr>
              <a:t>vị</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trí</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thủ</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lĩnh</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lãnh</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tụ</a:t>
            </a:r>
            <a:r>
              <a:rPr lang="en-US" altLang="zh-CN" sz="2800" dirty="0">
                <a:latin typeface="Times New Roman" pitchFamily="18" charset="0"/>
                <a:cs typeface="Times New Roman" pitchFamily="18" charset="0"/>
              </a:rPr>
              <a:t> hay ở </a:t>
            </a:r>
            <a:r>
              <a:rPr lang="en-US" altLang="zh-CN" sz="2800" dirty="0" err="1">
                <a:latin typeface="Times New Roman" pitchFamily="18" charset="0"/>
                <a:cs typeface="Times New Roman" pitchFamily="18" charset="0"/>
              </a:rPr>
              <a:t>tầm</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vĩ</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nhân</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của</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cộng</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đồng</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nhân</a:t>
            </a:r>
            <a:r>
              <a:rPr lang="en-US" altLang="zh-CN" sz="2800" dirty="0">
                <a:latin typeface="Times New Roman" pitchFamily="18" charset="0"/>
                <a:cs typeface="Times New Roman" pitchFamily="18" charset="0"/>
              </a:rPr>
              <a:t> </a:t>
            </a:r>
            <a:r>
              <a:rPr lang="en-US" altLang="zh-CN" sz="2800" dirty="0" err="1">
                <a:latin typeface="Times New Roman" pitchFamily="18" charset="0"/>
                <a:cs typeface="Times New Roman" pitchFamily="18" charset="0"/>
              </a:rPr>
              <a:t>dân</a:t>
            </a:r>
            <a:r>
              <a:rPr lang="en-US" altLang="zh-CN" sz="2800" dirty="0">
                <a:latin typeface="Times New Roman" pitchFamily="18" charset="0"/>
                <a:cs typeface="Times New Roman" pitchFamily="18" charset="0"/>
              </a:rPr>
              <a:t>.</a:t>
            </a:r>
          </a:p>
        </p:txBody>
      </p:sp>
      <p:sp>
        <p:nvSpPr>
          <p:cNvPr id="20" name="Rectangle: Rounded Corners 3">
            <a:extLst>
              <a:ext uri="{FF2B5EF4-FFF2-40B4-BE49-F238E27FC236}">
                <a16:creationId xmlns:a16="http://schemas.microsoft.com/office/drawing/2014/main" id="{ACE955B0-55E8-A481-0AF6-CD51BCF268CD}"/>
              </a:ext>
            </a:extLst>
          </p:cNvPr>
          <p:cNvSpPr/>
          <p:nvPr/>
        </p:nvSpPr>
        <p:spPr>
          <a:xfrm>
            <a:off x="178905" y="1845671"/>
            <a:ext cx="9018588" cy="627063"/>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i="1">
                <a:ln w="0"/>
                <a:solidFill>
                  <a:srgbClr val="0000FF"/>
                </a:solidFill>
                <a:latin typeface="Times New Roman" pitchFamily="18" charset="0"/>
                <a:cs typeface="Times New Roman" pitchFamily="18" charset="0"/>
              </a:rPr>
              <a:t>* Vai trò của cá nhân lãnh tụ/vĩ nhân trong lịch sử</a:t>
            </a:r>
            <a:endParaRPr lang="en-US" sz="32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6">
            <a:extLst>
              <a:ext uri="{FF2B5EF4-FFF2-40B4-BE49-F238E27FC236}">
                <a16:creationId xmlns:a16="http://schemas.microsoft.com/office/drawing/2014/main" id="{C34F0752-60EC-50C5-210F-70AAF99B1DD2}"/>
              </a:ext>
            </a:extLst>
          </p:cNvPr>
          <p:cNvGrpSpPr>
            <a:grpSpLocks/>
          </p:cNvGrpSpPr>
          <p:nvPr/>
        </p:nvGrpSpPr>
        <p:grpSpPr bwMode="auto">
          <a:xfrm>
            <a:off x="1600200" y="76200"/>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F4778162-5DAB-E947-445F-36F58DECA0B2}"/>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60AECB61-1356-5981-6241-94F70D7F58ED}"/>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3A0A73BE-A559-0A75-9784-5AA935381CFE}"/>
              </a:ext>
            </a:extLst>
          </p:cNvPr>
          <p:cNvSpPr/>
          <p:nvPr/>
        </p:nvSpPr>
        <p:spPr>
          <a:xfrm>
            <a:off x="107674" y="2468219"/>
            <a:ext cx="11976652" cy="2677656"/>
          </a:xfrm>
          <a:prstGeom prst="rect">
            <a:avLst/>
          </a:prstGeom>
          <a:solidFill>
            <a:schemeClr val="accent6">
              <a:lumMod val="20000"/>
              <a:lumOff val="80000"/>
            </a:schemeClr>
          </a:solidFill>
          <a:ln w="19050">
            <a:solidFill>
              <a:schemeClr val="accent2">
                <a:shade val="95000"/>
                <a:satMod val="105000"/>
              </a:schemeClr>
            </a:solidFill>
          </a:ln>
        </p:spPr>
        <p:txBody>
          <a:bodyPr wrap="square">
            <a:spAutoFit/>
          </a:bodyPr>
          <a:lstStyle/>
          <a:p>
            <a:pPr algn="just" eaLnBrk="1" hangingPunct="1">
              <a:defRPr/>
            </a:pPr>
            <a:r>
              <a:rPr lang="en-US" altLang="zh-CN" sz="2400">
                <a:latin typeface="Times New Roman" pitchFamily="18" charset="0"/>
                <a:cs typeface="Times New Roman" pitchFamily="18" charset="0"/>
              </a:rPr>
              <a:t>	- T</a:t>
            </a:r>
            <a:r>
              <a:rPr lang="vi-VN" sz="2400">
                <a:latin typeface="Times New Roman" pitchFamily="18" charset="0"/>
                <a:ea typeface="SimSun" pitchFamily="2" charset="-122"/>
                <a:cs typeface="Times New Roman" pitchFamily="18" charset="0"/>
              </a:rPr>
              <a:t>húc đẩy hoặc kìm hãm sự phát triển của phong trào quần chúng nhân dân</a:t>
            </a:r>
            <a:endParaRPr lang="en-US" sz="2400">
              <a:latin typeface="Times New Roman" pitchFamily="18" charset="0"/>
              <a:ea typeface="SimSun" pitchFamily="2" charset="-122"/>
              <a:cs typeface="Times New Roman" pitchFamily="18" charset="0"/>
            </a:endParaRPr>
          </a:p>
          <a:p>
            <a:pPr algn="just" eaLnBrk="1" hangingPunct="1">
              <a:defRPr/>
            </a:pPr>
            <a:r>
              <a:rPr lang="en-US" sz="2400">
                <a:latin typeface="Times New Roman" pitchFamily="18" charset="0"/>
                <a:ea typeface="SimSun" pitchFamily="2" charset="-122"/>
                <a:cs typeface="Times New Roman" pitchFamily="18" charset="0"/>
              </a:rPr>
              <a:t>	- T</a:t>
            </a:r>
            <a:r>
              <a:rPr lang="vi-VN" sz="2400">
                <a:latin typeface="Times New Roman" pitchFamily="18" charset="0"/>
                <a:ea typeface="SimSun" pitchFamily="2" charset="-122"/>
                <a:cs typeface="Times New Roman" pitchFamily="18" charset="0"/>
              </a:rPr>
              <a:t>húc đẩy hoặc kìm hãm sự phát triển xã hội. </a:t>
            </a:r>
            <a:endParaRPr lang="en-US" sz="2400">
              <a:latin typeface="Times New Roman" pitchFamily="18" charset="0"/>
              <a:ea typeface="SimSun" pitchFamily="2" charset="-122"/>
              <a:cs typeface="Times New Roman" pitchFamily="18" charset="0"/>
            </a:endParaRPr>
          </a:p>
          <a:p>
            <a:pPr algn="just" eaLnBrk="1" hangingPunct="1">
              <a:defRPr/>
            </a:pPr>
            <a:r>
              <a:rPr lang="en-US" sz="2400">
                <a:latin typeface="Times New Roman" pitchFamily="18" charset="0"/>
                <a:ea typeface="SimSun" pitchFamily="2" charset="-122"/>
                <a:cs typeface="Times New Roman" pitchFamily="18" charset="0"/>
              </a:rPr>
              <a:t>	- T</a:t>
            </a:r>
            <a:r>
              <a:rPr lang="vi-VN" sz="2400">
                <a:latin typeface="Times New Roman" pitchFamily="18" charset="0"/>
                <a:ea typeface="SimSun" pitchFamily="2" charset="-122"/>
                <a:cs typeface="Times New Roman" pitchFamily="18" charset="0"/>
              </a:rPr>
              <a:t>húc đẩy sự phát triển xã hội, nếu họ hành động theo các quy luật khách quan của sự phát triển xã hội,</a:t>
            </a:r>
            <a:r>
              <a:rPr lang="en-US" sz="2400">
                <a:latin typeface="Times New Roman" pitchFamily="18" charset="0"/>
                <a:ea typeface="SimSun" pitchFamily="2" charset="-122"/>
                <a:cs typeface="Times New Roman" pitchFamily="18" charset="0"/>
              </a:rPr>
              <a:t> ngược lại k</a:t>
            </a:r>
            <a:r>
              <a:rPr lang="vi-VN" sz="2400">
                <a:latin typeface="Times New Roman" pitchFamily="18" charset="0"/>
                <a:ea typeface="SimSun" pitchFamily="2" charset="-122"/>
                <a:cs typeface="Times New Roman" pitchFamily="18" charset="0"/>
              </a:rPr>
              <a:t>ìm hãm sự phát triển xã hội hoặc tạo nên những sự vận động quanh co, phức tạp cho xã hội. </a:t>
            </a:r>
            <a:endParaRPr lang="en-US" sz="2400">
              <a:latin typeface="Times New Roman" pitchFamily="18" charset="0"/>
              <a:ea typeface="SimSun" pitchFamily="2" charset="-122"/>
              <a:cs typeface="Times New Roman" pitchFamily="18" charset="0"/>
            </a:endParaRPr>
          </a:p>
          <a:p>
            <a:pPr algn="just" eaLnBrk="1" hangingPunct="1">
              <a:defRPr/>
            </a:pPr>
            <a:r>
              <a:rPr lang="en-US" sz="2400">
                <a:latin typeface="Times New Roman" pitchFamily="18" charset="0"/>
                <a:ea typeface="SimSun" pitchFamily="2" charset="-122"/>
                <a:cs typeface="Times New Roman" pitchFamily="18" charset="0"/>
              </a:rPr>
              <a:t>	- </a:t>
            </a:r>
            <a:r>
              <a:rPr lang="vi-VN" sz="2400">
                <a:latin typeface="Times New Roman" pitchFamily="18" charset="0"/>
                <a:ea typeface="SimSun" pitchFamily="2" charset="-122"/>
                <a:cs typeface="Times New Roman" pitchFamily="18" charset="0"/>
              </a:rPr>
              <a:t>Lãnh tụ cũng có vai trò to lớn đối với sự tồn tại, hoạt động của các tổ chức quần chúng nhân dân mà họ là những người tổ chức hoặc sáng lập và điều hành. </a:t>
            </a:r>
            <a:endParaRPr lang="en-US" sz="2400">
              <a:latin typeface="Times New Roman" pitchFamily="18" charset="0"/>
              <a:ea typeface="SimSun" pitchFamily="2" charset="-122"/>
              <a:cs typeface="Times New Roman" pitchFamily="18" charset="0"/>
            </a:endParaRPr>
          </a:p>
        </p:txBody>
      </p:sp>
      <p:sp>
        <p:nvSpPr>
          <p:cNvPr id="20" name="Rectangle: Rounded Corners 3">
            <a:extLst>
              <a:ext uri="{FF2B5EF4-FFF2-40B4-BE49-F238E27FC236}">
                <a16:creationId xmlns:a16="http://schemas.microsoft.com/office/drawing/2014/main" id="{3EF4D23C-FEF3-143A-4AE5-ECEA9D9C8E59}"/>
              </a:ext>
            </a:extLst>
          </p:cNvPr>
          <p:cNvSpPr/>
          <p:nvPr/>
        </p:nvSpPr>
        <p:spPr>
          <a:xfrm>
            <a:off x="107674" y="1509542"/>
            <a:ext cx="9018588" cy="627063"/>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i="1">
                <a:ln w="0"/>
                <a:solidFill>
                  <a:srgbClr val="0000FF"/>
                </a:solidFill>
                <a:latin typeface="Times New Roman" pitchFamily="18" charset="0"/>
                <a:cs typeface="Times New Roman" pitchFamily="18" charset="0"/>
              </a:rPr>
              <a:t>* Vai trò của cá nhân lãnh tụ/vĩ nhân trong lịch sử</a:t>
            </a:r>
            <a:endParaRPr lang="en-US" sz="32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0" end="0"/>
                                            </p:txEl>
                                          </p:spTgt>
                                        </p:tgtEl>
                                        <p:attrNameLst>
                                          <p:attrName>style.visibility</p:attrName>
                                        </p:attrNameLst>
                                      </p:cBhvr>
                                      <p:to>
                                        <p:strVal val="visible"/>
                                      </p:to>
                                    </p:set>
                                    <p:animEffect transition="in" filter="barn(inVertical)">
                                      <p:cBhvr>
                                        <p:cTn id="17" dur="500"/>
                                        <p:tgtEl>
                                          <p:spTgt spid="2">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1" end="1"/>
                                            </p:txEl>
                                          </p:spTgt>
                                        </p:tgtEl>
                                        <p:attrNameLst>
                                          <p:attrName>style.visibility</p:attrName>
                                        </p:attrNameLst>
                                      </p:cBhvr>
                                      <p:to>
                                        <p:strVal val="visible"/>
                                      </p:to>
                                    </p:set>
                                    <p:animEffect transition="in" filter="barn(inVertical)">
                                      <p:cBhvr>
                                        <p:cTn id="22" dur="500"/>
                                        <p:tgtEl>
                                          <p:spTgt spid="2">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arn(inVertical)">
                                      <p:cBhvr>
                                        <p:cTn id="27" dur="500"/>
                                        <p:tgtEl>
                                          <p:spTgt spid="2">
                                            <p:txEl>
                                              <p:pRg st="2" end="2"/>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3" end="3"/>
                                            </p:txEl>
                                          </p:spTgt>
                                        </p:tgtEl>
                                        <p:attrNameLst>
                                          <p:attrName>style.visibility</p:attrName>
                                        </p:attrNameLst>
                                      </p:cBhvr>
                                      <p:to>
                                        <p:strVal val="visible"/>
                                      </p:to>
                                    </p:set>
                                    <p:animEffect transition="in" filter="barn(inVertical)">
                                      <p:cBhvr>
                                        <p:cTn id="3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Group 6">
            <a:extLst>
              <a:ext uri="{FF2B5EF4-FFF2-40B4-BE49-F238E27FC236}">
                <a16:creationId xmlns:a16="http://schemas.microsoft.com/office/drawing/2014/main" id="{BD4C7135-141F-140A-7384-63D44D27E584}"/>
              </a:ext>
            </a:extLst>
          </p:cNvPr>
          <p:cNvGrpSpPr>
            <a:grpSpLocks/>
          </p:cNvGrpSpPr>
          <p:nvPr/>
        </p:nvGrpSpPr>
        <p:grpSpPr bwMode="auto">
          <a:xfrm>
            <a:off x="1600200" y="76200"/>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AF6A5FB3-FB30-ACE2-CB9C-C1CE3070827D}"/>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C283E47E-ADE1-DC82-9B74-15549CAB1B1C}"/>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4F02908E-BC09-0688-01B4-F69769A5DF93}"/>
              </a:ext>
            </a:extLst>
          </p:cNvPr>
          <p:cNvSpPr/>
          <p:nvPr/>
        </p:nvSpPr>
        <p:spPr>
          <a:xfrm>
            <a:off x="129209" y="2209800"/>
            <a:ext cx="11877261" cy="830997"/>
          </a:xfrm>
          <a:prstGeom prst="rect">
            <a:avLst/>
          </a:prstGeom>
          <a:solidFill>
            <a:schemeClr val="accent6">
              <a:lumMod val="20000"/>
              <a:lumOff val="80000"/>
            </a:schemeClr>
          </a:solidFill>
          <a:ln w="19050">
            <a:solidFill>
              <a:schemeClr val="accent2">
                <a:shade val="95000"/>
                <a:satMod val="105000"/>
              </a:schemeClr>
            </a:solidFill>
          </a:ln>
        </p:spPr>
        <p:txBody>
          <a:bodyPr wrap="square">
            <a:spAutoFit/>
          </a:bodyPr>
          <a:lstStyle/>
          <a:p>
            <a:pPr eaLnBrk="1" hangingPunct="1">
              <a:defRPr/>
            </a:pPr>
            <a:r>
              <a:rPr lang="en-US" altLang="zh-CN" sz="2400">
                <a:latin typeface="Times New Roman" pitchFamily="18" charset="0"/>
                <a:cs typeface="Times New Roman" pitchFamily="18" charset="0"/>
              </a:rPr>
              <a:t>	</a:t>
            </a:r>
            <a:r>
              <a:rPr lang="vi-VN" sz="2400">
                <a:latin typeface="Times New Roman" pitchFamily="18" charset="0"/>
                <a:ea typeface="SimSun" pitchFamily="2" charset="-122"/>
                <a:cs typeface="Times New Roman" pitchFamily="18" charset="0"/>
              </a:rPr>
              <a:t>Các lãnh tụ gắn với những thời đại lịch sử nhất định và những phong trào cụ thể, do vậy, họ chỉ có thể hoàn thành được những nhiệm vụ của thời đại và phong trào đó mà thôi. </a:t>
            </a:r>
            <a:endParaRPr lang="en-US" sz="2400">
              <a:latin typeface="Times New Roman" pitchFamily="18" charset="0"/>
              <a:ea typeface="SimSun" pitchFamily="2" charset="-122"/>
              <a:cs typeface="Times New Roman" pitchFamily="18" charset="0"/>
            </a:endParaRPr>
          </a:p>
        </p:txBody>
      </p:sp>
      <p:sp>
        <p:nvSpPr>
          <p:cNvPr id="20" name="Rectangle: Rounded Corners 3">
            <a:extLst>
              <a:ext uri="{FF2B5EF4-FFF2-40B4-BE49-F238E27FC236}">
                <a16:creationId xmlns:a16="http://schemas.microsoft.com/office/drawing/2014/main" id="{01FE0A9E-54C5-1123-B4E3-C0852FC1C4E3}"/>
              </a:ext>
            </a:extLst>
          </p:cNvPr>
          <p:cNvSpPr/>
          <p:nvPr/>
        </p:nvSpPr>
        <p:spPr>
          <a:xfrm>
            <a:off x="129209" y="1362868"/>
            <a:ext cx="9018588" cy="627063"/>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i="1">
                <a:ln w="0"/>
                <a:solidFill>
                  <a:srgbClr val="0000FF"/>
                </a:solidFill>
                <a:latin typeface="Times New Roman" pitchFamily="18" charset="0"/>
                <a:cs typeface="Times New Roman" pitchFamily="18" charset="0"/>
              </a:rPr>
              <a:t>* Vai trò của cá nhân lãnh tụ/vĩ nhân trong lịch sử</a:t>
            </a:r>
            <a:endParaRPr lang="en-US" sz="32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barn(inVertical)">
                                      <p:cBhvr>
                                        <p:cTn id="7" dur="500"/>
                                        <p:tgtEl>
                                          <p:spTgt spid="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ircle(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Oval 26">
            <a:extLst>
              <a:ext uri="{FF2B5EF4-FFF2-40B4-BE49-F238E27FC236}">
                <a16:creationId xmlns:a16="http://schemas.microsoft.com/office/drawing/2014/main" id="{27CB3A35-3BDC-5797-AF49-E7B28B894983}"/>
              </a:ext>
            </a:extLst>
          </p:cNvPr>
          <p:cNvSpPr/>
          <p:nvPr/>
        </p:nvSpPr>
        <p:spPr>
          <a:xfrm>
            <a:off x="1981200" y="3048000"/>
            <a:ext cx="2590800" cy="1608138"/>
          </a:xfrm>
          <a:prstGeom prst="ellipse">
            <a:avLst/>
          </a:prstGeom>
          <a:solidFill>
            <a:srgbClr val="FF0066"/>
          </a:solidFill>
          <a:ln>
            <a:solidFill>
              <a:srgbClr val="FF0000">
                <a:alpha val="74000"/>
              </a:srgbClr>
            </a:solidFill>
          </a:ln>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sz="2800" b="1">
                <a:solidFill>
                  <a:srgbClr val="15039B"/>
                </a:solidFill>
                <a:latin typeface="Times New Roman" panose="02020603050405020304" pitchFamily="18" charset="0"/>
                <a:cs typeface="Times New Roman" panose="02020603050405020304" pitchFamily="18" charset="0"/>
              </a:rPr>
              <a:t>Quần chúng nhân dân</a:t>
            </a:r>
            <a:endParaRPr lang="vi-VN" sz="2800" b="1" dirty="0">
              <a:solidFill>
                <a:prstClr val="black"/>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37C4B5BB-81CC-EC21-4914-4E1977DE19ED}"/>
              </a:ext>
            </a:extLst>
          </p:cNvPr>
          <p:cNvSpPr/>
          <p:nvPr/>
        </p:nvSpPr>
        <p:spPr>
          <a:xfrm>
            <a:off x="7258050" y="3116264"/>
            <a:ext cx="2343150" cy="1608137"/>
          </a:xfrm>
          <a:prstGeom prst="ellipse">
            <a:avLst/>
          </a:prstGeom>
          <a:solidFill>
            <a:schemeClr val="accent5">
              <a:lumMod val="60000"/>
              <a:lumOff val="40000"/>
            </a:scheme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2800" b="1" noProof="1">
                <a:solidFill>
                  <a:srgbClr val="0000EA"/>
                </a:solidFill>
                <a:latin typeface="Times New Roman" pitchFamily="18" charset="0"/>
                <a:cs typeface="Times New Roman" panose="02020603050405020304" pitchFamily="18" charset="0"/>
              </a:rPr>
              <a:t>Cá nhân lãnh tụ/ vĩ nhân</a:t>
            </a:r>
          </a:p>
        </p:txBody>
      </p:sp>
      <p:cxnSp>
        <p:nvCxnSpPr>
          <p:cNvPr id="32" name="Straight Arrow Connector 31">
            <a:extLst>
              <a:ext uri="{FF2B5EF4-FFF2-40B4-BE49-F238E27FC236}">
                <a16:creationId xmlns:a16="http://schemas.microsoft.com/office/drawing/2014/main" id="{6BFF4817-9C7C-6602-8473-F5E994097E10}"/>
              </a:ext>
            </a:extLst>
          </p:cNvPr>
          <p:cNvCxnSpPr/>
          <p:nvPr/>
        </p:nvCxnSpPr>
        <p:spPr>
          <a:xfrm>
            <a:off x="4686300" y="3581400"/>
            <a:ext cx="2476500" cy="0"/>
          </a:xfrm>
          <a:prstGeom prst="straightConnector1">
            <a:avLst/>
          </a:prstGeom>
          <a:ln w="76200">
            <a:solidFill>
              <a:srgbClr val="FF0000">
                <a:alpha val="74000"/>
              </a:srgb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46C8B4A-D9B0-BEA5-F1D9-1BE3B8608FF7}"/>
              </a:ext>
            </a:extLst>
          </p:cNvPr>
          <p:cNvCxnSpPr/>
          <p:nvPr/>
        </p:nvCxnSpPr>
        <p:spPr>
          <a:xfrm flipH="1">
            <a:off x="4630738" y="4114800"/>
            <a:ext cx="2532062" cy="0"/>
          </a:xfrm>
          <a:prstGeom prst="straightConnector1">
            <a:avLst/>
          </a:prstGeom>
          <a:ln w="76200">
            <a:solidFill>
              <a:srgbClr val="0000FF"/>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2" name="Rectangle: Rounded Corners 3">
            <a:extLst>
              <a:ext uri="{FF2B5EF4-FFF2-40B4-BE49-F238E27FC236}">
                <a16:creationId xmlns:a16="http://schemas.microsoft.com/office/drawing/2014/main" id="{6B42CB37-570B-D0C2-B7FD-6346AD9C9441}"/>
              </a:ext>
            </a:extLst>
          </p:cNvPr>
          <p:cNvSpPr/>
          <p:nvPr/>
        </p:nvSpPr>
        <p:spPr>
          <a:xfrm>
            <a:off x="2038350" y="1735138"/>
            <a:ext cx="7467600" cy="882650"/>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i="1">
                <a:ln w="0"/>
                <a:solidFill>
                  <a:srgbClr val="0000FF"/>
                </a:solidFill>
                <a:latin typeface="Times New Roman" pitchFamily="18" charset="0"/>
                <a:cs typeface="Times New Roman" pitchFamily="18" charset="0"/>
              </a:rPr>
              <a:t>* Mối quan hệ biện chứng giữa quần chúng nhân dân và cá nhân lãnh tụ</a:t>
            </a:r>
            <a:endParaRPr lang="en-US" sz="2800" b="1" i="1" dirty="0">
              <a:ln w="0"/>
              <a:solidFill>
                <a:srgbClr val="0000FF"/>
              </a:solidFill>
              <a:latin typeface="Times New Roman" pitchFamily="18" charset="0"/>
              <a:cs typeface="Times New Roman" pitchFamily="18" charset="0"/>
            </a:endParaRPr>
          </a:p>
        </p:txBody>
      </p:sp>
      <p:sp>
        <p:nvSpPr>
          <p:cNvPr id="11" name="Rectangle 10">
            <a:extLst>
              <a:ext uri="{FF2B5EF4-FFF2-40B4-BE49-F238E27FC236}">
                <a16:creationId xmlns:a16="http://schemas.microsoft.com/office/drawing/2014/main" id="{1EE00562-12C9-3FA4-EADA-1C859887AD32}"/>
              </a:ext>
            </a:extLst>
          </p:cNvPr>
          <p:cNvSpPr/>
          <p:nvPr/>
        </p:nvSpPr>
        <p:spPr>
          <a:xfrm>
            <a:off x="4648200" y="2901951"/>
            <a:ext cx="2438400" cy="523220"/>
          </a:xfrm>
          <a:prstGeom prst="rect">
            <a:avLst/>
          </a:prstGeom>
          <a:solidFill>
            <a:srgbClr val="FF0066"/>
          </a:solidFill>
          <a:ln w="19050">
            <a:solidFill>
              <a:schemeClr val="accent2">
                <a:shade val="95000"/>
                <a:satMod val="105000"/>
              </a:schemeClr>
            </a:solidFill>
          </a:ln>
        </p:spPr>
        <p:txBody>
          <a:bodyPr>
            <a:spAutoFit/>
          </a:bodyPr>
          <a:lstStyle/>
          <a:p>
            <a:pPr eaLnBrk="1" hangingPunct="1">
              <a:defRPr/>
            </a:pPr>
            <a:r>
              <a:rPr lang="en-US" sz="2800">
                <a:latin typeface="Times New Roman" pitchFamily="18" charset="0"/>
                <a:cs typeface="Times New Roman" pitchFamily="18" charset="0"/>
              </a:rPr>
              <a:t>   Quyết định</a:t>
            </a:r>
          </a:p>
        </p:txBody>
      </p:sp>
      <p:sp>
        <p:nvSpPr>
          <p:cNvPr id="13" name="Rectangle 12">
            <a:extLst>
              <a:ext uri="{FF2B5EF4-FFF2-40B4-BE49-F238E27FC236}">
                <a16:creationId xmlns:a16="http://schemas.microsoft.com/office/drawing/2014/main" id="{0B1B15BA-7EA6-9EB9-C32C-6484ADC4AD57}"/>
              </a:ext>
            </a:extLst>
          </p:cNvPr>
          <p:cNvSpPr/>
          <p:nvPr/>
        </p:nvSpPr>
        <p:spPr>
          <a:xfrm>
            <a:off x="4648200" y="4267200"/>
            <a:ext cx="2438400" cy="954107"/>
          </a:xfrm>
          <a:prstGeom prst="rect">
            <a:avLst/>
          </a:prstGeom>
          <a:solidFill>
            <a:schemeClr val="accent5">
              <a:lumMod val="60000"/>
              <a:lumOff val="40000"/>
            </a:schemeClr>
          </a:solidFill>
          <a:ln w="19050">
            <a:solidFill>
              <a:schemeClr val="accent2">
                <a:shade val="95000"/>
                <a:satMod val="105000"/>
              </a:schemeClr>
            </a:solidFill>
          </a:ln>
        </p:spPr>
        <p:txBody>
          <a:bodyPr>
            <a:spAutoFit/>
          </a:bodyPr>
          <a:lstStyle/>
          <a:p>
            <a:pPr algn="ctr" eaLnBrk="1" hangingPunct="1">
              <a:defRPr/>
            </a:pPr>
            <a:r>
              <a:rPr lang="en-US" sz="2800">
                <a:latin typeface="Times New Roman" pitchFamily="18" charset="0"/>
                <a:cs typeface="Times New Roman" pitchFamily="18" charset="0"/>
              </a:rPr>
              <a:t>   </a:t>
            </a:r>
            <a:r>
              <a:rPr lang="en-US" sz="2800">
                <a:solidFill>
                  <a:srgbClr val="0000FF"/>
                </a:solidFill>
                <a:latin typeface="Times New Roman" pitchFamily="18" charset="0"/>
                <a:cs typeface="Times New Roman" pitchFamily="18" charset="0"/>
              </a:rPr>
              <a:t>Dẫn dắt, </a:t>
            </a:r>
          </a:p>
          <a:p>
            <a:pPr algn="ctr" eaLnBrk="1" hangingPunct="1">
              <a:defRPr/>
            </a:pPr>
            <a:r>
              <a:rPr lang="en-US" sz="2800">
                <a:solidFill>
                  <a:srgbClr val="0000FF"/>
                </a:solidFill>
                <a:latin typeface="Times New Roman" pitchFamily="18" charset="0"/>
                <a:cs typeface="Times New Roman" pitchFamily="18" charset="0"/>
              </a:rPr>
              <a:t>định hướng</a:t>
            </a:r>
          </a:p>
        </p:txBody>
      </p:sp>
      <p:grpSp>
        <p:nvGrpSpPr>
          <p:cNvPr id="14" name="Group 6">
            <a:extLst>
              <a:ext uri="{FF2B5EF4-FFF2-40B4-BE49-F238E27FC236}">
                <a16:creationId xmlns:a16="http://schemas.microsoft.com/office/drawing/2014/main" id="{A7F4ADB3-FB90-6DF7-ADA0-AF92981C97A8}"/>
              </a:ext>
            </a:extLst>
          </p:cNvPr>
          <p:cNvGrpSpPr>
            <a:grpSpLocks/>
          </p:cNvGrpSpPr>
          <p:nvPr/>
        </p:nvGrpSpPr>
        <p:grpSpPr bwMode="auto">
          <a:xfrm>
            <a:off x="1600200" y="76200"/>
            <a:ext cx="9018587" cy="1066800"/>
            <a:chOff x="394335" y="1412619"/>
            <a:chExt cx="7025630" cy="915120"/>
          </a:xfrm>
          <a:solidFill>
            <a:schemeClr val="accent6">
              <a:lumMod val="40000"/>
              <a:lumOff val="60000"/>
            </a:schemeClr>
          </a:solidFill>
        </p:grpSpPr>
        <p:sp>
          <p:nvSpPr>
            <p:cNvPr id="15" name="Rounded Rectangle 14">
              <a:extLst>
                <a:ext uri="{FF2B5EF4-FFF2-40B4-BE49-F238E27FC236}">
                  <a16:creationId xmlns:a16="http://schemas.microsoft.com/office/drawing/2014/main" id="{EA0E7427-99FC-CA3D-6CA8-21742E71FE38}"/>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7" name="Rounded Rectangle 6">
              <a:extLst>
                <a:ext uri="{FF2B5EF4-FFF2-40B4-BE49-F238E27FC236}">
                  <a16:creationId xmlns:a16="http://schemas.microsoft.com/office/drawing/2014/main" id="{061C40FB-170D-03E3-68C6-B18B9D2CA6F3}"/>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circle(in)">
                                      <p:cBhvr>
                                        <p:cTn id="12" dur="20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circle(in)">
                                      <p:cBhvr>
                                        <p:cTn id="17" dur="2000"/>
                                        <p:tgtEl>
                                          <p:spTgt spid="3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arn(inVertical)">
                                      <p:cBhvr>
                                        <p:cTn id="22" dur="500"/>
                                        <p:tgtEl>
                                          <p:spTgt spid="32"/>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barn(inVertical)">
                                      <p:cBhvr>
                                        <p:cTn id="25" dur="500"/>
                                        <p:tgtEl>
                                          <p:spTgt spid="1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6" presetClass="entr" presetSubtype="21" fill="hold" nodeType="click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barn(inVertical)">
                                      <p:cBhvr>
                                        <p:cTn id="30" dur="500"/>
                                        <p:tgtEl>
                                          <p:spTgt spid="33"/>
                                        </p:tgtEl>
                                      </p:cBhvr>
                                    </p:animEffect>
                                  </p:childTnLst>
                                </p:cTn>
                              </p:par>
                              <p:par>
                                <p:cTn id="31" presetID="16" presetClass="entr" presetSubtype="21" fill="hold" grpId="0" nodeType="with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arn(inVertical)">
                                      <p:cBhvr>
                                        <p:cTn id="3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12" grpId="0" animBg="1"/>
      <p:bldP spid="11" grpId="0" animBg="1"/>
      <p:bldP spid="13"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3">
            <a:extLst>
              <a:ext uri="{FF2B5EF4-FFF2-40B4-BE49-F238E27FC236}">
                <a16:creationId xmlns:a16="http://schemas.microsoft.com/office/drawing/2014/main" id="{93B50D86-2D41-F96A-FD79-0764F7618311}"/>
              </a:ext>
            </a:extLst>
          </p:cNvPr>
          <p:cNvSpPr/>
          <p:nvPr/>
        </p:nvSpPr>
        <p:spPr>
          <a:xfrm>
            <a:off x="2038350" y="1735138"/>
            <a:ext cx="7467600" cy="882650"/>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i="1">
                <a:ln w="0"/>
                <a:solidFill>
                  <a:srgbClr val="0000FF"/>
                </a:solidFill>
                <a:latin typeface="Times New Roman" pitchFamily="18" charset="0"/>
                <a:cs typeface="Times New Roman" pitchFamily="18" charset="0"/>
              </a:rPr>
              <a:t>* Mối quan hệ biện chứng giữa quần chúng nhân dân và cá nhân lãnh tụ</a:t>
            </a:r>
            <a:endParaRPr lang="en-US" sz="2800" b="1" i="1" dirty="0">
              <a:ln w="0"/>
              <a:solidFill>
                <a:srgbClr val="0000FF"/>
              </a:solidFill>
              <a:latin typeface="Times New Roman" pitchFamily="18" charset="0"/>
              <a:cs typeface="Times New Roman" pitchFamily="18" charset="0"/>
            </a:endParaRPr>
          </a:p>
        </p:txBody>
      </p:sp>
      <p:sp>
        <p:nvSpPr>
          <p:cNvPr id="7" name="Rectangle 6">
            <a:extLst>
              <a:ext uri="{FF2B5EF4-FFF2-40B4-BE49-F238E27FC236}">
                <a16:creationId xmlns:a16="http://schemas.microsoft.com/office/drawing/2014/main" id="{0D588D8F-013B-604F-4F21-56BD99E3A6A7}"/>
              </a:ext>
            </a:extLst>
          </p:cNvPr>
          <p:cNvSpPr/>
          <p:nvPr/>
        </p:nvSpPr>
        <p:spPr>
          <a:xfrm>
            <a:off x="168966" y="2895600"/>
            <a:ext cx="11618844" cy="2308324"/>
          </a:xfrm>
          <a:prstGeom prst="rect">
            <a:avLst/>
          </a:prstGeom>
          <a:solidFill>
            <a:schemeClr val="accent1">
              <a:lumMod val="20000"/>
              <a:lumOff val="80000"/>
            </a:schemeClr>
          </a:solidFill>
          <a:ln w="19050">
            <a:solidFill>
              <a:srgbClr val="FF0000"/>
            </a:solidFill>
          </a:ln>
        </p:spPr>
        <p:txBody>
          <a:bodyPr wrap="square">
            <a:spAutoFit/>
          </a:bodyPr>
          <a:lstStyle/>
          <a:p>
            <a:pPr algn="just" eaLnBrk="1" hangingPunct="1">
              <a:defRPr/>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Mục đích và lợi ích của quần chúng nhân dân và lãnh tụ là thống nhất. </a:t>
            </a:r>
            <a:endParaRPr lang="en-US" sz="2400" dirty="0">
              <a:latin typeface="Times New Roman" pitchFamily="18" charset="0"/>
              <a:cs typeface="Times New Roman" pitchFamily="18" charset="0"/>
            </a:endParaRPr>
          </a:p>
          <a:p>
            <a:pPr algn="just" eaLnBrk="1" hangingPunct="1">
              <a:defRPr/>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Quần chúng nhân dân và phong trào của họ tạo nên các lãnh tụ và những điều kiện, tiền đề khách quan để các lãnh tụ xuất hiện và hoàn thành các nhiệm vụ mà lịch sử đặt ra cho họ. </a:t>
            </a:r>
            <a:endParaRPr lang="en-US" sz="2400" dirty="0">
              <a:latin typeface="Times New Roman" pitchFamily="18" charset="0"/>
              <a:cs typeface="Times New Roman" pitchFamily="18" charset="0"/>
            </a:endParaRPr>
          </a:p>
          <a:p>
            <a:pPr algn="just" eaLnBrk="1" hangingPunct="1">
              <a:defRPr/>
            </a:pPr>
            <a:r>
              <a:rPr lang="en-US" sz="2400" dirty="0">
                <a:latin typeface="Times New Roman" pitchFamily="18" charset="0"/>
                <a:cs typeface="Times New Roman" pitchFamily="18" charset="0"/>
              </a:rPr>
              <a:t>- </a:t>
            </a:r>
            <a:r>
              <a:rPr lang="vi-VN" sz="2400" dirty="0">
                <a:latin typeface="Times New Roman" pitchFamily="18" charset="0"/>
                <a:cs typeface="Times New Roman" pitchFamily="18" charset="0"/>
              </a:rPr>
              <a:t>Lãnh tụ là sản phẩm của thời đại, của cộng đồng, của phong trào. Sự xuất hiện của họ và khả năng giải quyết được các nhiệm vụ của lịch sử nhanh hoặc chậm, nhiều hoặc ít sẽ thúc đẩy sự vận động, phát triển của phong trào quần chúng nhân dân.</a:t>
            </a:r>
            <a:endParaRPr lang="en-US" sz="2400" dirty="0">
              <a:latin typeface="Times New Roman" pitchFamily="18" charset="0"/>
              <a:cs typeface="Times New Roman" pitchFamily="18" charset="0"/>
            </a:endParaRPr>
          </a:p>
        </p:txBody>
      </p:sp>
      <p:grpSp>
        <p:nvGrpSpPr>
          <p:cNvPr id="8" name="Group 6">
            <a:extLst>
              <a:ext uri="{FF2B5EF4-FFF2-40B4-BE49-F238E27FC236}">
                <a16:creationId xmlns:a16="http://schemas.microsoft.com/office/drawing/2014/main" id="{B3336F36-EF0B-D7A7-4E06-74094A1CE46F}"/>
              </a:ext>
            </a:extLst>
          </p:cNvPr>
          <p:cNvGrpSpPr>
            <a:grpSpLocks/>
          </p:cNvGrpSpPr>
          <p:nvPr/>
        </p:nvGrpSpPr>
        <p:grpSpPr bwMode="auto">
          <a:xfrm>
            <a:off x="1600200" y="76200"/>
            <a:ext cx="9018587" cy="1066800"/>
            <a:chOff x="394335" y="1412619"/>
            <a:chExt cx="7025630" cy="915120"/>
          </a:xfrm>
          <a:solidFill>
            <a:schemeClr val="accent6">
              <a:lumMod val="40000"/>
              <a:lumOff val="60000"/>
            </a:schemeClr>
          </a:solidFill>
        </p:grpSpPr>
        <p:sp>
          <p:nvSpPr>
            <p:cNvPr id="9" name="Rounded Rectangle 8">
              <a:extLst>
                <a:ext uri="{FF2B5EF4-FFF2-40B4-BE49-F238E27FC236}">
                  <a16:creationId xmlns:a16="http://schemas.microsoft.com/office/drawing/2014/main" id="{387C2EDF-477A-EC2B-ECB9-6EDE3274561D}"/>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0" name="Rounded Rectangle 6">
              <a:extLst>
                <a:ext uri="{FF2B5EF4-FFF2-40B4-BE49-F238E27FC236}">
                  <a16:creationId xmlns:a16="http://schemas.microsoft.com/office/drawing/2014/main" id="{6DDCB49E-BF27-946E-E26D-2E989186FAB5}"/>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arn(inVertical)">
                                      <p:cBhvr>
                                        <p:cTn id="7" dur="500"/>
                                        <p:tgtEl>
                                          <p:spTgt spid="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arn(inVertic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animEffect transition="in" filter="barn(inVertical)">
                                      <p:cBhvr>
                                        <p:cTn id="17" dur="500"/>
                                        <p:tgtEl>
                                          <p:spTgt spid="7">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barn(inVertical)">
                                      <p:cBhvr>
                                        <p:cTn id="22" dur="500"/>
                                        <p:tgtEl>
                                          <p:spTgt spid="7">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animEffect transition="in" filter="barn(inVertical)">
                                      <p:cBhvr>
                                        <p:cTn id="27"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63EA0BB-B792-FBDD-6EAC-1EF804E8CE45}"/>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vi-VN" sz="2800" b="1">
                <a:solidFill>
                  <a:schemeClr val="bg1"/>
                </a:solidFill>
              </a:rPr>
              <a:t>4. VẤN ĐỀ CON NGƯỜI TRONG SỰ NGHIỆ</a:t>
            </a:r>
            <a:r>
              <a:rPr lang="en-US" sz="2800" b="1">
                <a:solidFill>
                  <a:schemeClr val="bg1"/>
                </a:solidFill>
              </a:rPr>
              <a:t>P </a:t>
            </a:r>
            <a:r>
              <a:rPr lang="en-US" sz="2800" b="1">
                <a:solidFill>
                  <a:schemeClr val="bg1"/>
                </a:solidFill>
                <a:latin typeface="Times New Roman" pitchFamily="18" charset="0"/>
                <a:cs typeface="Times New Roman" pitchFamily="18" charset="0"/>
              </a:rPr>
              <a:t>CÁCH MẠNG</a:t>
            </a:r>
            <a:r>
              <a:rPr lang="en-US" sz="2800" b="1">
                <a:solidFill>
                  <a:schemeClr val="bg1"/>
                </a:solidFill>
              </a:rPr>
              <a:t> </a:t>
            </a:r>
            <a:r>
              <a:rPr lang="vi-VN" sz="2800" b="1">
                <a:solidFill>
                  <a:schemeClr val="bg1"/>
                </a:solidFill>
              </a:rPr>
              <a:t>Ở VIỆT NAM</a:t>
            </a:r>
            <a:endParaRPr lang="en-US" sz="2800">
              <a:solidFill>
                <a:schemeClr val="bg1"/>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4C9B4329-DAEF-2C8B-B1AA-DD45CF5068C8}"/>
              </a:ext>
            </a:extLst>
          </p:cNvPr>
          <p:cNvGrpSpPr>
            <a:grpSpLocks/>
          </p:cNvGrpSpPr>
          <p:nvPr/>
        </p:nvGrpSpPr>
        <p:grpSpPr bwMode="auto">
          <a:xfrm>
            <a:off x="1828800" y="1219200"/>
            <a:ext cx="2819401" cy="42672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06544D14-4430-9E58-E4AC-58963A24C21B}"/>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C163C49E-3E31-2186-EAEE-142DEEEC5328}"/>
                </a:ext>
              </a:extLst>
            </p:cNvPr>
            <p:cNvSpPr/>
            <p:nvPr/>
          </p:nvSpPr>
          <p:spPr>
            <a:xfrm>
              <a:off x="719524" y="1450549"/>
              <a:ext cx="6350322"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lnSpc>
                  <a:spcPct val="150000"/>
                </a:lnSpc>
                <a:defRPr/>
              </a:pPr>
              <a:r>
                <a:rPr lang="en-US" sz="3200" b="1" i="1">
                  <a:latin typeface="Times New Roman" pitchFamily="18" charset="0"/>
                  <a:cs typeface="Times New Roman" pitchFamily="18" charset="0"/>
                </a:rPr>
                <a:t>* Cơ sở giải quyết vấn đề con người ở Việt Nam</a:t>
              </a:r>
            </a:p>
          </p:txBody>
        </p:sp>
      </p:grpSp>
      <p:sp>
        <p:nvSpPr>
          <p:cNvPr id="12" name="Rounded Rectangle 11">
            <a:extLst>
              <a:ext uri="{FF2B5EF4-FFF2-40B4-BE49-F238E27FC236}">
                <a16:creationId xmlns:a16="http://schemas.microsoft.com/office/drawing/2014/main" id="{221D9A94-3712-A628-2C8A-2792C2C735DA}"/>
              </a:ext>
            </a:extLst>
          </p:cNvPr>
          <p:cNvSpPr/>
          <p:nvPr/>
        </p:nvSpPr>
        <p:spPr>
          <a:xfrm>
            <a:off x="5410200" y="1371600"/>
            <a:ext cx="44196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latin typeface="Arial" panose="020B0604020202020204" pitchFamily="34" charset="0"/>
              <a:cs typeface="Arial" panose="020B0604020202020204" pitchFamily="34" charset="0"/>
            </a:endParaRPr>
          </a:p>
        </p:txBody>
      </p:sp>
      <p:sp>
        <p:nvSpPr>
          <p:cNvPr id="13" name="Rounded Rectangle 12">
            <a:extLst>
              <a:ext uri="{FF2B5EF4-FFF2-40B4-BE49-F238E27FC236}">
                <a16:creationId xmlns:a16="http://schemas.microsoft.com/office/drawing/2014/main" id="{5E60D800-D25D-1953-A897-CE83BB9FEB49}"/>
              </a:ext>
            </a:extLst>
          </p:cNvPr>
          <p:cNvSpPr/>
          <p:nvPr/>
        </p:nvSpPr>
        <p:spPr>
          <a:xfrm>
            <a:off x="5378450" y="2792413"/>
            <a:ext cx="44196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latin typeface="Arial" panose="020B0604020202020204" pitchFamily="34" charset="0"/>
              <a:cs typeface="Arial" panose="020B0604020202020204" pitchFamily="34" charset="0"/>
            </a:endParaRPr>
          </a:p>
        </p:txBody>
      </p:sp>
      <p:sp>
        <p:nvSpPr>
          <p:cNvPr id="14" name="Rounded Rectangle 13">
            <a:extLst>
              <a:ext uri="{FF2B5EF4-FFF2-40B4-BE49-F238E27FC236}">
                <a16:creationId xmlns:a16="http://schemas.microsoft.com/office/drawing/2014/main" id="{EFA2BCC4-4127-9039-C955-B4020928E7D2}"/>
              </a:ext>
            </a:extLst>
          </p:cNvPr>
          <p:cNvSpPr/>
          <p:nvPr/>
        </p:nvSpPr>
        <p:spPr>
          <a:xfrm>
            <a:off x="5410200" y="4275138"/>
            <a:ext cx="4419600" cy="106680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endParaRPr lang="en-US">
              <a:solidFill>
                <a:prstClr val="black"/>
              </a:solidFill>
              <a:latin typeface="Arial" panose="020B0604020202020204" pitchFamily="34" charset="0"/>
              <a:cs typeface="Arial" panose="020B0604020202020204" pitchFamily="34" charset="0"/>
            </a:endParaRPr>
          </a:p>
        </p:txBody>
      </p:sp>
      <p:sp>
        <p:nvSpPr>
          <p:cNvPr id="19" name="TextBox 10">
            <a:extLst>
              <a:ext uri="{FF2B5EF4-FFF2-40B4-BE49-F238E27FC236}">
                <a16:creationId xmlns:a16="http://schemas.microsoft.com/office/drawing/2014/main" id="{F22E41BF-FEA7-5103-735C-CBDC21A007EC}"/>
              </a:ext>
            </a:extLst>
          </p:cNvPr>
          <p:cNvSpPr txBox="1">
            <a:spLocks noChangeArrowheads="1"/>
          </p:cNvSpPr>
          <p:nvPr/>
        </p:nvSpPr>
        <p:spPr bwMode="auto">
          <a:xfrm>
            <a:off x="5378450" y="1422400"/>
            <a:ext cx="43434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0000EA"/>
                </a:solidFill>
                <a:latin typeface="Times New Roman" panose="02020603050405020304" pitchFamily="18" charset="0"/>
                <a:cs typeface="Times New Roman" panose="02020603050405020304" pitchFamily="18" charset="0"/>
              </a:rPr>
              <a:t>Dựa trên lý luận của chủ nghĩa Mác - Lênin</a:t>
            </a:r>
            <a:endParaRPr lang="en-US" altLang="en-US" sz="2400" b="1">
              <a:solidFill>
                <a:srgbClr val="0000EA"/>
              </a:solidFill>
              <a:latin typeface="Times New Roman" panose="02020603050405020304" pitchFamily="18" charset="0"/>
              <a:cs typeface="Times New Roman" panose="02020603050405020304" pitchFamily="18" charset="0"/>
            </a:endParaRPr>
          </a:p>
        </p:txBody>
      </p:sp>
      <p:sp>
        <p:nvSpPr>
          <p:cNvPr id="20" name="TextBox 11">
            <a:extLst>
              <a:ext uri="{FF2B5EF4-FFF2-40B4-BE49-F238E27FC236}">
                <a16:creationId xmlns:a16="http://schemas.microsoft.com/office/drawing/2014/main" id="{016B04A7-D621-79E5-2C20-B0566DFBB1CC}"/>
              </a:ext>
            </a:extLst>
          </p:cNvPr>
          <p:cNvSpPr txBox="1">
            <a:spLocks noChangeArrowheads="1"/>
          </p:cNvSpPr>
          <p:nvPr/>
        </p:nvSpPr>
        <p:spPr bwMode="auto">
          <a:xfrm>
            <a:off x="5392738" y="2792414"/>
            <a:ext cx="4419600"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0000EA"/>
                </a:solidFill>
                <a:latin typeface="Times New Roman" panose="02020603050405020304" pitchFamily="18" charset="0"/>
                <a:cs typeface="Times New Roman" panose="02020603050405020304" pitchFamily="18" charset="0"/>
              </a:rPr>
              <a:t>Tư tưởng Hồ Chí Minh về con người</a:t>
            </a:r>
          </a:p>
        </p:txBody>
      </p:sp>
      <p:sp>
        <p:nvSpPr>
          <p:cNvPr id="21" name="TextBox 12">
            <a:extLst>
              <a:ext uri="{FF2B5EF4-FFF2-40B4-BE49-F238E27FC236}">
                <a16:creationId xmlns:a16="http://schemas.microsoft.com/office/drawing/2014/main" id="{38B641EE-F3C9-0778-C58F-0BC3870B5E2A}"/>
              </a:ext>
            </a:extLst>
          </p:cNvPr>
          <p:cNvSpPr txBox="1">
            <a:spLocks noChangeArrowheads="1"/>
          </p:cNvSpPr>
          <p:nvPr/>
        </p:nvSpPr>
        <p:spPr bwMode="auto">
          <a:xfrm>
            <a:off x="5410200" y="4579939"/>
            <a:ext cx="44196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en-US" sz="2800" b="1">
                <a:solidFill>
                  <a:srgbClr val="0000EA"/>
                </a:solidFill>
                <a:latin typeface="Times New Roman" panose="02020603050405020304" pitchFamily="18" charset="0"/>
                <a:cs typeface="Times New Roman" panose="02020603050405020304" pitchFamily="18" charset="0"/>
              </a:rPr>
              <a:t>Quan điểm của Đảng ta</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arn(inVertic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barn(inVertical)">
                                      <p:cBhvr>
                                        <p:cTn id="17" dur="500"/>
                                        <p:tgtEl>
                                          <p:spTgt spid="19"/>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16" presetClass="entr" presetSubtype="21"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barn(inVertical)">
                                      <p:cBhvr>
                                        <p:cTn id="25" dur="500"/>
                                        <p:tgtEl>
                                          <p:spTgt spid="20"/>
                                        </p:tgtEl>
                                      </p:cBhvr>
                                    </p:animEffect>
                                  </p:childTnLst>
                                </p:cTn>
                              </p:par>
                              <p:par>
                                <p:cTn id="26" presetID="16" presetClass="entr" presetSubtype="21"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barn(inVertical)">
                                      <p:cBhvr>
                                        <p:cTn id="28" dur="500"/>
                                        <p:tgtEl>
                                          <p:spTgt spid="13"/>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21" fill="hold" grpId="0"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barn(inVertical)">
                                      <p:cBhvr>
                                        <p:cTn id="33" dur="500"/>
                                        <p:tgtEl>
                                          <p:spTgt spid="21"/>
                                        </p:tgtEl>
                                      </p:cBhvr>
                                    </p:animEffect>
                                  </p:childTnLst>
                                </p:cTn>
                              </p:par>
                              <p:par>
                                <p:cTn id="34" presetID="16" presetClass="entr" presetSubtype="21"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barn(inVertical)">
                                      <p:cBhvr>
                                        <p:cTn id="36"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2" grpId="0" animBg="1"/>
      <p:bldP spid="13" grpId="0" animBg="1"/>
      <p:bldP spid="14" grpId="0" animBg="1"/>
      <p:bldP spid="19" grpId="0"/>
      <p:bldP spid="20" grpId="0"/>
      <p:bldP spid="2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2B1ED3E1-CD30-D8F8-2785-67DED9D38B78}"/>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vi-VN" sz="2800" b="1">
                <a:solidFill>
                  <a:schemeClr val="bg1"/>
                </a:solidFill>
              </a:rPr>
              <a:t>4. VẤN ĐỀ CON NGƯỜI TRONG SỰ NGHIỆ</a:t>
            </a:r>
            <a:r>
              <a:rPr lang="en-US" sz="2800" b="1">
                <a:solidFill>
                  <a:schemeClr val="bg1"/>
                </a:solidFill>
              </a:rPr>
              <a:t>P </a:t>
            </a:r>
            <a:r>
              <a:rPr lang="en-US" sz="2800" b="1">
                <a:solidFill>
                  <a:schemeClr val="bg1"/>
                </a:solidFill>
                <a:latin typeface="Times New Roman" pitchFamily="18" charset="0"/>
                <a:cs typeface="Times New Roman" pitchFamily="18" charset="0"/>
              </a:rPr>
              <a:t>CÁCH MẠNG</a:t>
            </a:r>
            <a:r>
              <a:rPr lang="en-US" sz="2800" b="1">
                <a:solidFill>
                  <a:schemeClr val="bg1"/>
                </a:solidFill>
              </a:rPr>
              <a:t> </a:t>
            </a:r>
            <a:r>
              <a:rPr lang="vi-VN" sz="2800" b="1">
                <a:solidFill>
                  <a:schemeClr val="bg1"/>
                </a:solidFill>
              </a:rPr>
              <a:t>Ở VIỆT NAM</a:t>
            </a:r>
            <a:endParaRPr lang="en-US" sz="2800">
              <a:solidFill>
                <a:schemeClr val="bg1"/>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060B1EDE-80D6-9DA8-F8C5-B962CBC9083A}"/>
              </a:ext>
            </a:extLst>
          </p:cNvPr>
          <p:cNvGrpSpPr>
            <a:grpSpLocks/>
          </p:cNvGrpSpPr>
          <p:nvPr/>
        </p:nvGrpSpPr>
        <p:grpSpPr bwMode="auto">
          <a:xfrm>
            <a:off x="1676402" y="1524000"/>
            <a:ext cx="1904999" cy="4267200"/>
            <a:chOff x="394338" y="1412619"/>
            <a:chExt cx="5708322"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B2163B6D-8580-6B39-FA08-C247738F8823}"/>
                </a:ext>
              </a:extLst>
            </p:cNvPr>
            <p:cNvSpPr/>
            <p:nvPr/>
          </p:nvSpPr>
          <p:spPr>
            <a:xfrm>
              <a:off x="394338" y="1412619"/>
              <a:ext cx="5708322"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A7776B2C-A783-96E8-0738-F7023358441B}"/>
                </a:ext>
              </a:extLst>
            </p:cNvPr>
            <p:cNvSpPr/>
            <p:nvPr/>
          </p:nvSpPr>
          <p:spPr>
            <a:xfrm>
              <a:off x="719524" y="1450549"/>
              <a:ext cx="4944032"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US" sz="3200" b="1" i="1">
                  <a:solidFill>
                    <a:srgbClr val="000066"/>
                  </a:solidFill>
                  <a:latin typeface="Times New Roman" pitchFamily="18" charset="0"/>
                  <a:cs typeface="Times New Roman" pitchFamily="18" charset="0"/>
                </a:rPr>
                <a:t>* </a:t>
              </a:r>
              <a:r>
                <a:rPr lang="vi-VN" sz="3200" b="1">
                  <a:solidFill>
                    <a:srgbClr val="000066"/>
                  </a:solidFill>
                  <a:latin typeface="Times New Roman" pitchFamily="18" charset="0"/>
                  <a:cs typeface="Times New Roman" pitchFamily="18" charset="0"/>
                </a:rPr>
                <a:t>Lấy </a:t>
              </a:r>
              <a:endParaRPr lang="en-US" sz="3200" b="1">
                <a:solidFill>
                  <a:srgbClr val="000066"/>
                </a:solidFill>
                <a:latin typeface="Times New Roman" pitchFamily="18" charset="0"/>
                <a:cs typeface="Times New Roman" pitchFamily="18" charset="0"/>
              </a:endParaRPr>
            </a:p>
            <a:p>
              <a:pPr algn="just" eaLnBrk="1" hangingPunct="1">
                <a:defRPr/>
              </a:pPr>
              <a:r>
                <a:rPr lang="vi-VN" sz="3200" b="1">
                  <a:solidFill>
                    <a:srgbClr val="000066"/>
                  </a:solidFill>
                  <a:latin typeface="Times New Roman" pitchFamily="18" charset="0"/>
                  <a:cs typeface="Times New Roman" pitchFamily="18" charset="0"/>
                </a:rPr>
                <a:t>con người làm trung tâm</a:t>
              </a:r>
              <a:endParaRPr lang="vi-VN" sz="3200">
                <a:solidFill>
                  <a:srgbClr val="000066"/>
                </a:solidFill>
                <a:latin typeface="Times New Roman" pitchFamily="18" charset="0"/>
                <a:cs typeface="Times New Roman" pitchFamily="18" charset="0"/>
              </a:endParaRPr>
            </a:p>
          </p:txBody>
        </p:sp>
      </p:grpSp>
      <p:grpSp>
        <p:nvGrpSpPr>
          <p:cNvPr id="22" name="Group 6">
            <a:extLst>
              <a:ext uri="{FF2B5EF4-FFF2-40B4-BE49-F238E27FC236}">
                <a16:creationId xmlns:a16="http://schemas.microsoft.com/office/drawing/2014/main" id="{6C0D80E4-632F-8BB4-C602-FC720CB0E5AC}"/>
              </a:ext>
            </a:extLst>
          </p:cNvPr>
          <p:cNvGrpSpPr>
            <a:grpSpLocks/>
          </p:cNvGrpSpPr>
          <p:nvPr/>
        </p:nvGrpSpPr>
        <p:grpSpPr bwMode="auto">
          <a:xfrm>
            <a:off x="3810000" y="990600"/>
            <a:ext cx="6781800" cy="5638800"/>
            <a:chOff x="394335" y="1412619"/>
            <a:chExt cx="7025630" cy="915120"/>
          </a:xfrm>
          <a:solidFill>
            <a:schemeClr val="accent5">
              <a:lumMod val="40000"/>
              <a:lumOff val="60000"/>
            </a:schemeClr>
          </a:solidFill>
        </p:grpSpPr>
        <p:sp>
          <p:nvSpPr>
            <p:cNvPr id="23" name="Rounded Rectangle 22">
              <a:extLst>
                <a:ext uri="{FF2B5EF4-FFF2-40B4-BE49-F238E27FC236}">
                  <a16:creationId xmlns:a16="http://schemas.microsoft.com/office/drawing/2014/main" id="{FA3ED454-F769-D92C-BF2B-EB3042DEF078}"/>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4" name="Rounded Rectangle 6">
              <a:extLst>
                <a:ext uri="{FF2B5EF4-FFF2-40B4-BE49-F238E27FC236}">
                  <a16:creationId xmlns:a16="http://schemas.microsoft.com/office/drawing/2014/main" id="{32F6C3A6-01EB-FE2B-58A2-098C8A0D6471}"/>
                </a:ext>
              </a:extLst>
            </p:cNvPr>
            <p:cNvSpPr/>
            <p:nvPr/>
          </p:nvSpPr>
          <p:spPr>
            <a:xfrm>
              <a:off x="812526" y="1450549"/>
              <a:ext cx="6272885"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vi-VN" sz="2400" b="1" u="sng" dirty="0">
                  <a:solidFill>
                    <a:srgbClr val="000066"/>
                  </a:solidFill>
                  <a:latin typeface="Times New Roman" pitchFamily="18" charset="0"/>
                  <a:cs typeface="Times New Roman" pitchFamily="18" charset="0"/>
                </a:rPr>
                <a:t>Văn kiện </a:t>
              </a:r>
              <a:r>
                <a:rPr lang="en-US" sz="2400" b="1" u="sng" dirty="0" err="1">
                  <a:solidFill>
                    <a:srgbClr val="000066"/>
                  </a:solidFill>
                  <a:latin typeface="Times New Roman" pitchFamily="18" charset="0"/>
                  <a:cs typeface="Times New Roman" pitchFamily="18" charset="0"/>
                </a:rPr>
                <a:t>đại</a:t>
              </a:r>
              <a:r>
                <a:rPr lang="en-US" sz="2400" b="1" u="sng" dirty="0">
                  <a:solidFill>
                    <a:srgbClr val="000066"/>
                  </a:solidFill>
                  <a:latin typeface="Times New Roman" pitchFamily="18" charset="0"/>
                  <a:cs typeface="Times New Roman" pitchFamily="18" charset="0"/>
                </a:rPr>
                <a:t> </a:t>
              </a:r>
              <a:r>
                <a:rPr lang="en-US" sz="2400" b="1" u="sng" dirty="0" err="1">
                  <a:solidFill>
                    <a:srgbClr val="000066"/>
                  </a:solidFill>
                  <a:latin typeface="Times New Roman" pitchFamily="18" charset="0"/>
                  <a:cs typeface="Times New Roman" pitchFamily="18" charset="0"/>
                </a:rPr>
                <a:t>hội</a:t>
              </a:r>
              <a:r>
                <a:rPr lang="en-US" sz="2400" b="1" u="sng" dirty="0">
                  <a:solidFill>
                    <a:srgbClr val="000066"/>
                  </a:solidFill>
                  <a:latin typeface="Times New Roman" pitchFamily="18" charset="0"/>
                  <a:cs typeface="Times New Roman" pitchFamily="18" charset="0"/>
                </a:rPr>
                <a:t> XIII </a:t>
              </a:r>
              <a:r>
                <a:rPr lang="en-US" sz="2400" b="1" u="sng" dirty="0" err="1">
                  <a:solidFill>
                    <a:srgbClr val="000066"/>
                  </a:solidFill>
                  <a:latin typeface="Times New Roman" pitchFamily="18" charset="0"/>
                  <a:cs typeface="Times New Roman" pitchFamily="18" charset="0"/>
                </a:rPr>
                <a:t>của</a:t>
              </a:r>
              <a:r>
                <a:rPr lang="en-US" sz="2400" b="1" u="sng" dirty="0">
                  <a:solidFill>
                    <a:srgbClr val="000066"/>
                  </a:solidFill>
                  <a:latin typeface="Times New Roman" pitchFamily="18" charset="0"/>
                  <a:cs typeface="Times New Roman" pitchFamily="18" charset="0"/>
                </a:rPr>
                <a:t> </a:t>
              </a:r>
              <a:r>
                <a:rPr lang="en-US" sz="2400" b="1" u="sng" dirty="0" err="1">
                  <a:solidFill>
                    <a:srgbClr val="000066"/>
                  </a:solidFill>
                  <a:latin typeface="Times New Roman" pitchFamily="18" charset="0"/>
                  <a:cs typeface="Times New Roman" pitchFamily="18" charset="0"/>
                </a:rPr>
                <a:t>Đảng</a:t>
              </a:r>
              <a:r>
                <a:rPr lang="en-US" sz="2400" b="1" u="sng" dirty="0">
                  <a:solidFill>
                    <a:srgbClr val="000066"/>
                  </a:solidFill>
                  <a:latin typeface="Times New Roman" pitchFamily="18" charset="0"/>
                  <a:cs typeface="Times New Roman" pitchFamily="18" charset="0"/>
                </a:rPr>
                <a:t> </a:t>
              </a:r>
              <a:r>
                <a:rPr lang="vi-VN" sz="2400" b="1" u="sng" dirty="0">
                  <a:solidFill>
                    <a:srgbClr val="000066"/>
                  </a:solidFill>
                  <a:latin typeface="Times New Roman" pitchFamily="18" charset="0"/>
                  <a:cs typeface="Times New Roman" pitchFamily="18" charset="0"/>
                </a:rPr>
                <a:t>khẳng định:</a:t>
              </a:r>
              <a:r>
                <a:rPr lang="vi-VN" sz="2400" b="1" dirty="0">
                  <a:solidFill>
                    <a:srgbClr val="000066"/>
                  </a:solidFill>
                  <a:latin typeface="Times New Roman" pitchFamily="18" charset="0"/>
                  <a:cs typeface="Times New Roman" pitchFamily="18" charset="0"/>
                </a:rPr>
                <a:t> </a:t>
              </a:r>
              <a:r>
                <a:rPr lang="vi-VN" sz="3200" dirty="0">
                  <a:solidFill>
                    <a:srgbClr val="000066"/>
                  </a:solidFill>
                  <a:latin typeface="Times New Roman" pitchFamily="18" charset="0"/>
                  <a:cs typeface="Times New Roman" pitchFamily="18" charset="0"/>
                </a:rPr>
                <a:t>Nhân dân là trung tâm, là chủ thể của công cuộc đổi mới, xây dựng và bảo vệ Tổ quốc; mọi chủ trương, chính sách phải thực sự xuất phát từ cuộc sống, nguyện vọng, quyền và lợi ích chính đáng của nhân dân, lấy hạnh phúc, ấm no của nhân dân làm mục tiêu phấn đấu.</a:t>
              </a: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4607438-C125-4167-E042-C8D95196E44E}"/>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vi-VN" sz="2800" b="1">
                <a:solidFill>
                  <a:schemeClr val="bg1"/>
                </a:solidFill>
              </a:rPr>
              <a:t>4. VẤN ĐỀ CON NGƯỜI TRONG SỰ NGHIỆ</a:t>
            </a:r>
            <a:r>
              <a:rPr lang="en-US" sz="2800" b="1">
                <a:solidFill>
                  <a:schemeClr val="bg1"/>
                </a:solidFill>
              </a:rPr>
              <a:t>P </a:t>
            </a:r>
            <a:r>
              <a:rPr lang="en-US" sz="2800" b="1">
                <a:solidFill>
                  <a:schemeClr val="bg1"/>
                </a:solidFill>
                <a:latin typeface="Times New Roman" pitchFamily="18" charset="0"/>
                <a:cs typeface="Times New Roman" pitchFamily="18" charset="0"/>
              </a:rPr>
              <a:t>CÁCH MẠNG</a:t>
            </a:r>
            <a:r>
              <a:rPr lang="en-US" sz="2800" b="1">
                <a:solidFill>
                  <a:schemeClr val="bg1"/>
                </a:solidFill>
              </a:rPr>
              <a:t> </a:t>
            </a:r>
            <a:r>
              <a:rPr lang="vi-VN" sz="2800" b="1">
                <a:solidFill>
                  <a:schemeClr val="bg1"/>
                </a:solidFill>
              </a:rPr>
              <a:t>Ở VIỆT NAM</a:t>
            </a:r>
            <a:endParaRPr lang="en-US" sz="2800">
              <a:solidFill>
                <a:schemeClr val="bg1"/>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CCC32E4E-8B0E-402F-118C-EAB0F76C52BA}"/>
              </a:ext>
            </a:extLst>
          </p:cNvPr>
          <p:cNvGrpSpPr>
            <a:grpSpLocks/>
          </p:cNvGrpSpPr>
          <p:nvPr/>
        </p:nvGrpSpPr>
        <p:grpSpPr bwMode="auto">
          <a:xfrm>
            <a:off x="1676402" y="1524000"/>
            <a:ext cx="1737663" cy="42672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805C9E51-362A-5193-E202-A9F2DE52EAD3}"/>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40529F56-0D80-5D18-C5B6-660BC4BA27AF}"/>
                </a:ext>
              </a:extLst>
            </p:cNvPr>
            <p:cNvSpPr/>
            <p:nvPr/>
          </p:nvSpPr>
          <p:spPr>
            <a:xfrm>
              <a:off x="719524" y="1450549"/>
              <a:ext cx="6350322"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r>
                <a:rPr lang="en-US" sz="3200" b="1" i="1">
                  <a:solidFill>
                    <a:srgbClr val="000066"/>
                  </a:solidFill>
                  <a:latin typeface="Times New Roman" pitchFamily="18" charset="0"/>
                  <a:cs typeface="Times New Roman" pitchFamily="18" charset="0"/>
                </a:rPr>
                <a:t>*</a:t>
              </a:r>
              <a:r>
                <a:rPr lang="en-US" sz="3200" b="1">
                  <a:solidFill>
                    <a:srgbClr val="000066"/>
                  </a:solidFill>
                  <a:latin typeface="Times New Roman" pitchFamily="18" charset="0"/>
                  <a:cs typeface="Times New Roman" pitchFamily="18" charset="0"/>
                </a:rPr>
                <a:t> P</a:t>
              </a:r>
              <a:r>
                <a:rPr lang="vi-VN" sz="3200" b="1">
                  <a:solidFill>
                    <a:srgbClr val="000066"/>
                  </a:solidFill>
                  <a:latin typeface="Times New Roman" pitchFamily="18" charset="0"/>
                  <a:cs typeface="Times New Roman" pitchFamily="18" charset="0"/>
                </a:rPr>
                <a:t>hát triển con người toàn diện</a:t>
              </a:r>
              <a:endParaRPr lang="vi-VN" sz="3200">
                <a:solidFill>
                  <a:srgbClr val="000066"/>
                </a:solidFill>
                <a:latin typeface="Times New Roman" pitchFamily="18" charset="0"/>
                <a:cs typeface="Times New Roman" pitchFamily="18" charset="0"/>
              </a:endParaRPr>
            </a:p>
          </p:txBody>
        </p:sp>
      </p:grpSp>
      <p:grpSp>
        <p:nvGrpSpPr>
          <p:cNvPr id="22" name="Group 6">
            <a:extLst>
              <a:ext uri="{FF2B5EF4-FFF2-40B4-BE49-F238E27FC236}">
                <a16:creationId xmlns:a16="http://schemas.microsoft.com/office/drawing/2014/main" id="{057E8FFD-6513-BDBA-FDBC-4A748A767724}"/>
              </a:ext>
            </a:extLst>
          </p:cNvPr>
          <p:cNvGrpSpPr>
            <a:grpSpLocks/>
          </p:cNvGrpSpPr>
          <p:nvPr/>
        </p:nvGrpSpPr>
        <p:grpSpPr bwMode="auto">
          <a:xfrm>
            <a:off x="3581399" y="990600"/>
            <a:ext cx="8176591" cy="5638800"/>
            <a:chOff x="394335" y="1412619"/>
            <a:chExt cx="7025630" cy="915120"/>
          </a:xfrm>
          <a:solidFill>
            <a:schemeClr val="accent5">
              <a:lumMod val="40000"/>
              <a:lumOff val="60000"/>
            </a:schemeClr>
          </a:solidFill>
        </p:grpSpPr>
        <p:sp>
          <p:nvSpPr>
            <p:cNvPr id="23" name="Rounded Rectangle 22">
              <a:extLst>
                <a:ext uri="{FF2B5EF4-FFF2-40B4-BE49-F238E27FC236}">
                  <a16:creationId xmlns:a16="http://schemas.microsoft.com/office/drawing/2014/main" id="{59DE548F-C37A-B432-3469-94E9B78521E5}"/>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24" name="Rounded Rectangle 6">
              <a:extLst>
                <a:ext uri="{FF2B5EF4-FFF2-40B4-BE49-F238E27FC236}">
                  <a16:creationId xmlns:a16="http://schemas.microsoft.com/office/drawing/2014/main" id="{0182F870-8055-DDE3-781A-3D869C364BB3}"/>
                </a:ext>
              </a:extLst>
            </p:cNvPr>
            <p:cNvSpPr/>
            <p:nvPr/>
          </p:nvSpPr>
          <p:spPr>
            <a:xfrm>
              <a:off x="812526" y="1450549"/>
              <a:ext cx="6272885"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algn="just" eaLnBrk="1" hangingPunct="1">
                <a:defRPr/>
              </a:pPr>
              <a:endParaRPr lang="en-US" sz="2800" dirty="0">
                <a:latin typeface="Times New Roman" pitchFamily="18" charset="0"/>
                <a:cs typeface="Times New Roman" pitchFamily="18" charset="0"/>
              </a:endParaRPr>
            </a:p>
            <a:p>
              <a:pPr algn="just" eaLnBrk="1" hangingPunct="1">
                <a:defRPr/>
              </a:pPr>
              <a:r>
                <a:rPr lang="vi-VN" sz="2800" dirty="0">
                  <a:latin typeface="Times New Roman" pitchFamily="18" charset="0"/>
                  <a:cs typeface="Times New Roman" pitchFamily="18" charset="0"/>
                </a:rPr>
                <a:t>Xây dựng con người Việt Nam phát triển toàn diện, gắn kết chặt chẽ, hài hòa giữa giá trị truyền thống và giá trị hiện đại. Phát triển toàn diện, đồng bộ các lĩnh vực văn hóa, môi trường văn hóa, đời sống văn hóa phong phú, đa dạng, văn minh, lành mạnh; vừa phát huy những giá trị tốt đẹp của dân tộc, vừa tiếp thu tinh hoa văn hóa của nhân loại để văn hóa thực sự là nền tảng tinh thần, nguồn lực nội sinh và động lực đột phá cho phát triển kinh tế - xã hội và hội nhập quốc tế”.</a:t>
              </a:r>
              <a:endParaRPr lang="en-US" sz="2800" dirty="0">
                <a:latin typeface="Times New Roman" pitchFamily="18" charset="0"/>
                <a:cs typeface="Times New Roman" pitchFamily="18" charset="0"/>
              </a:endParaRPr>
            </a:p>
            <a:p>
              <a:pPr algn="just" eaLnBrk="1" hangingPunct="1">
                <a:defRPr/>
              </a:pPr>
              <a:endParaRPr lang="vi-VN" sz="2800" dirty="0">
                <a:solidFill>
                  <a:srgbClr val="000066"/>
                </a:solidFill>
                <a:latin typeface="Times New Roman" pitchFamily="18" charset="0"/>
                <a:cs typeface="Times New Roman" pitchFamily="18" charset="0"/>
              </a:endParaRPr>
            </a:p>
          </p:txBody>
        </p:sp>
      </p:gr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barn(inVertical)">
                                      <p:cBhvr>
                                        <p:cTn id="7" dur="500"/>
                                        <p:tgtEl>
                                          <p:spTgt spid="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6" presetClass="entr" presetSubtype="16"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circle(in)">
                                      <p:cBhvr>
                                        <p:cTn id="12" dur="20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2C5B6F8C-9A65-9FDD-6198-0EDFB87D169B}"/>
              </a:ext>
            </a:extLst>
          </p:cNvPr>
          <p:cNvGrpSpPr>
            <a:grpSpLocks/>
          </p:cNvGrpSpPr>
          <p:nvPr/>
        </p:nvGrpSpPr>
        <p:grpSpPr bwMode="auto">
          <a:xfrm>
            <a:off x="1600201" y="0"/>
            <a:ext cx="9018587" cy="762000"/>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B7526E87-EE74-004E-D326-6CB15A79C0A9}"/>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6264AC7C-038F-0A04-25E1-1AE2D0518712}"/>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GB" sz="3200" b="1" i="1">
                  <a:latin typeface="Times New Roman" pitchFamily="18" charset="0"/>
                  <a:cs typeface="Times New Roman" pitchFamily="18" charset="0"/>
                </a:rPr>
                <a:t>3.1. Quan hệ giữa cá nhân và xã hội</a:t>
              </a:r>
              <a:endParaRPr lang="en-US" sz="3200" b="1" i="1">
                <a:latin typeface="Times New Roman" pitchFamily="18" charset="0"/>
                <a:cs typeface="Times New Roman" pitchFamily="18" charset="0"/>
              </a:endParaRPr>
            </a:p>
          </p:txBody>
        </p:sp>
      </p:grpSp>
      <p:sp>
        <p:nvSpPr>
          <p:cNvPr id="27" name="Oval 26">
            <a:extLst>
              <a:ext uri="{FF2B5EF4-FFF2-40B4-BE49-F238E27FC236}">
                <a16:creationId xmlns:a16="http://schemas.microsoft.com/office/drawing/2014/main" id="{DA782621-CCB6-7FDA-62B2-A28BCE344023}"/>
              </a:ext>
            </a:extLst>
          </p:cNvPr>
          <p:cNvSpPr/>
          <p:nvPr/>
        </p:nvSpPr>
        <p:spPr>
          <a:xfrm>
            <a:off x="2419350" y="2514600"/>
            <a:ext cx="2381250" cy="1752600"/>
          </a:xfrm>
          <a:prstGeom prst="ellipse">
            <a:avLst/>
          </a:prstGeom>
          <a:solidFill>
            <a:schemeClr val="accent5">
              <a:lumMod val="40000"/>
              <a:lumOff val="60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sz="3200" b="1">
                <a:solidFill>
                  <a:srgbClr val="15039B"/>
                </a:solidFill>
                <a:latin typeface="Times New Roman" panose="02020603050405020304" pitchFamily="18" charset="0"/>
                <a:cs typeface="Times New Roman" panose="02020603050405020304" pitchFamily="18" charset="0"/>
              </a:rPr>
              <a:t>Xã hội</a:t>
            </a:r>
            <a:endParaRPr lang="vi-VN" sz="3200" b="1" dirty="0">
              <a:solidFill>
                <a:prstClr val="black"/>
              </a:solidFill>
              <a:latin typeface="Times New Roman" panose="02020603050405020304" pitchFamily="18" charset="0"/>
              <a:cs typeface="Times New Roman" panose="02020603050405020304" pitchFamily="18" charset="0"/>
            </a:endParaRPr>
          </a:p>
        </p:txBody>
      </p:sp>
      <p:sp>
        <p:nvSpPr>
          <p:cNvPr id="34" name="Rectangle: Rounded Corners 3">
            <a:extLst>
              <a:ext uri="{FF2B5EF4-FFF2-40B4-BE49-F238E27FC236}">
                <a16:creationId xmlns:a16="http://schemas.microsoft.com/office/drawing/2014/main" id="{93FA108B-1732-5F91-ACF5-5DC80C89744A}"/>
              </a:ext>
            </a:extLst>
          </p:cNvPr>
          <p:cNvSpPr/>
          <p:nvPr/>
        </p:nvSpPr>
        <p:spPr>
          <a:xfrm>
            <a:off x="4800600" y="1676400"/>
            <a:ext cx="5030788" cy="3505200"/>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vi-VN" sz="3200">
                <a:solidFill>
                  <a:srgbClr val="000066"/>
                </a:solidFill>
                <a:latin typeface="Times New Roman" pitchFamily="18" charset="0"/>
                <a:cs typeface="Times New Roman" pitchFamily="18" charset="0"/>
              </a:rPr>
              <a:t>Xã hội do các cá nhân cụ thể hợp thành, mỗi cá nhân là một phần tử của xã hội sống và hoạt động trong xã hội đó</a:t>
            </a:r>
            <a:endParaRPr lang="en-US" sz="3200" dirty="0">
              <a:solidFill>
                <a:srgbClr val="000066"/>
              </a:solidFill>
              <a:latin typeface="Times New Roman" pitchFamily="18" charset="0"/>
              <a:cs typeface="Times New Roman" pitchFamily="18" charset="0"/>
            </a:endParaRPr>
          </a:p>
        </p:txBody>
      </p:sp>
      <p:sp>
        <p:nvSpPr>
          <p:cNvPr id="36" name="Rectangle: Rounded Corners 3">
            <a:extLst>
              <a:ext uri="{FF2B5EF4-FFF2-40B4-BE49-F238E27FC236}">
                <a16:creationId xmlns:a16="http://schemas.microsoft.com/office/drawing/2014/main" id="{ACBF1045-D226-EC6C-5E17-BECC7F5C4E00}"/>
              </a:ext>
            </a:extLst>
          </p:cNvPr>
          <p:cNvSpPr/>
          <p:nvPr/>
        </p:nvSpPr>
        <p:spPr>
          <a:xfrm>
            <a:off x="38100" y="1075951"/>
            <a:ext cx="2381250" cy="474663"/>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i="1">
                <a:ln w="0"/>
                <a:solidFill>
                  <a:srgbClr val="0000FF"/>
                </a:solidFill>
                <a:latin typeface="Times New Roman" pitchFamily="18" charset="0"/>
                <a:cs typeface="Times New Roman" pitchFamily="18" charset="0"/>
              </a:rPr>
              <a:t>* Khái niệm</a:t>
            </a:r>
            <a:endParaRPr lang="en-US" sz="28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circle(in)">
                                      <p:cBhvr>
                                        <p:cTn id="17" dur="20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4" grpId="0" animBg="1"/>
      <p:bldP spid="3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75C0696C-DB86-9582-AC63-26855E2AF8B4}"/>
              </a:ext>
            </a:extLst>
          </p:cNvPr>
          <p:cNvGrpSpPr>
            <a:grpSpLocks/>
          </p:cNvGrpSpPr>
          <p:nvPr/>
        </p:nvGrpSpPr>
        <p:grpSpPr bwMode="auto">
          <a:xfrm>
            <a:off x="1600201" y="152400"/>
            <a:ext cx="9018587" cy="762000"/>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1767575A-0207-D002-B5C0-05696CA30B2C}"/>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B4B61906-D1EA-9D35-583F-10520EEAF6A1}"/>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GB" sz="3200" b="1" i="1">
                  <a:latin typeface="Times New Roman" pitchFamily="18" charset="0"/>
                  <a:cs typeface="Times New Roman" pitchFamily="18" charset="0"/>
                </a:rPr>
                <a:t>3.1. Quan hệ giữa cá nhân và xã hội</a:t>
              </a:r>
              <a:endParaRPr lang="en-US" sz="3200" b="1" i="1">
                <a:latin typeface="Times New Roman" pitchFamily="18" charset="0"/>
                <a:cs typeface="Times New Roman" pitchFamily="18" charset="0"/>
              </a:endParaRPr>
            </a:p>
          </p:txBody>
        </p:sp>
      </p:grpSp>
      <p:sp>
        <p:nvSpPr>
          <p:cNvPr id="27" name="Oval 26">
            <a:extLst>
              <a:ext uri="{FF2B5EF4-FFF2-40B4-BE49-F238E27FC236}">
                <a16:creationId xmlns:a16="http://schemas.microsoft.com/office/drawing/2014/main" id="{B5375DFA-DE4E-D1C2-920C-8C6208856552}"/>
              </a:ext>
            </a:extLst>
          </p:cNvPr>
          <p:cNvSpPr/>
          <p:nvPr/>
        </p:nvSpPr>
        <p:spPr>
          <a:xfrm>
            <a:off x="7327485" y="1876425"/>
            <a:ext cx="2133600" cy="1608138"/>
          </a:xfrm>
          <a:prstGeom prst="ellipse">
            <a:avLst/>
          </a:prstGeom>
          <a:solidFill>
            <a:schemeClr val="accent5">
              <a:lumMod val="40000"/>
              <a:lumOff val="60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sz="2400" b="1" dirty="0" err="1">
                <a:solidFill>
                  <a:srgbClr val="15039B"/>
                </a:solidFill>
                <a:latin typeface="Times New Roman" panose="02020603050405020304" pitchFamily="18" charset="0"/>
                <a:cs typeface="Times New Roman" panose="02020603050405020304" pitchFamily="18" charset="0"/>
              </a:rPr>
              <a:t>Cá</a:t>
            </a:r>
            <a:r>
              <a:rPr lang="en-US" sz="2400" b="1" dirty="0">
                <a:solidFill>
                  <a:srgbClr val="15039B"/>
                </a:solidFill>
                <a:latin typeface="Times New Roman" panose="02020603050405020304" pitchFamily="18" charset="0"/>
                <a:cs typeface="Times New Roman" panose="02020603050405020304" pitchFamily="18" charset="0"/>
              </a:rPr>
              <a:t> </a:t>
            </a:r>
            <a:r>
              <a:rPr lang="en-US" sz="2400" b="1" dirty="0" err="1">
                <a:solidFill>
                  <a:srgbClr val="15039B"/>
                </a:solidFill>
                <a:latin typeface="Times New Roman" panose="02020603050405020304" pitchFamily="18" charset="0"/>
                <a:cs typeface="Times New Roman" panose="02020603050405020304" pitchFamily="18" charset="0"/>
              </a:rPr>
              <a:t>nhân</a:t>
            </a:r>
            <a:endParaRPr lang="vi-VN" sz="2400" b="1" dirty="0">
              <a:solidFill>
                <a:prstClr val="black"/>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0CBD6883-EC00-7A1E-EA97-5C44F5927319}"/>
              </a:ext>
            </a:extLst>
          </p:cNvPr>
          <p:cNvSpPr/>
          <p:nvPr/>
        </p:nvSpPr>
        <p:spPr>
          <a:xfrm>
            <a:off x="2038350" y="1785939"/>
            <a:ext cx="2114550" cy="1608137"/>
          </a:xfrm>
          <a:prstGeom prst="ellipse">
            <a:avLst/>
          </a:prstGeom>
          <a:solidFill>
            <a:schemeClr val="accent6">
              <a:lumMod val="40000"/>
              <a:lumOff val="60000"/>
            </a:scheme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2800" b="1" noProof="1">
                <a:solidFill>
                  <a:srgbClr val="0000EA"/>
                </a:solidFill>
                <a:latin typeface="Times New Roman" pitchFamily="18" charset="0"/>
                <a:cs typeface="Times New Roman" panose="02020603050405020304" pitchFamily="18" charset="0"/>
              </a:rPr>
              <a:t>Xã hội</a:t>
            </a:r>
          </a:p>
        </p:txBody>
      </p:sp>
      <p:cxnSp>
        <p:nvCxnSpPr>
          <p:cNvPr id="32" name="Straight Arrow Connector 31">
            <a:extLst>
              <a:ext uri="{FF2B5EF4-FFF2-40B4-BE49-F238E27FC236}">
                <a16:creationId xmlns:a16="http://schemas.microsoft.com/office/drawing/2014/main" id="{7E6DF38D-8C64-6488-098A-F038630DC171}"/>
              </a:ext>
            </a:extLst>
          </p:cNvPr>
          <p:cNvCxnSpPr/>
          <p:nvPr/>
        </p:nvCxnSpPr>
        <p:spPr>
          <a:xfrm>
            <a:off x="4356652" y="2786339"/>
            <a:ext cx="2476500" cy="0"/>
          </a:xfrm>
          <a:prstGeom prst="straightConnector1">
            <a:avLst/>
          </a:prstGeom>
          <a:ln w="7620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Rounded Corners 3">
            <a:extLst>
              <a:ext uri="{FF2B5EF4-FFF2-40B4-BE49-F238E27FC236}">
                <a16:creationId xmlns:a16="http://schemas.microsoft.com/office/drawing/2014/main" id="{C0F4AD93-927E-42B5-D46E-3D95D49A1F32}"/>
              </a:ext>
            </a:extLst>
          </p:cNvPr>
          <p:cNvSpPr/>
          <p:nvPr/>
        </p:nvSpPr>
        <p:spPr>
          <a:xfrm>
            <a:off x="1597265" y="984905"/>
            <a:ext cx="9018587" cy="730250"/>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i="1">
                <a:ln w="0"/>
                <a:solidFill>
                  <a:srgbClr val="0000FF"/>
                </a:solidFill>
                <a:latin typeface="Times New Roman" pitchFamily="18" charset="0"/>
                <a:cs typeface="Times New Roman" pitchFamily="18" charset="0"/>
              </a:rPr>
              <a:t>* Mối quan hệ biện chứng giữa cá nhân và xã hội</a:t>
            </a:r>
            <a:endParaRPr lang="en-US" sz="2400" b="1" i="1" dirty="0">
              <a:ln w="0"/>
              <a:solidFill>
                <a:srgbClr val="0000FF"/>
              </a:solidFill>
              <a:latin typeface="Times New Roman" pitchFamily="18" charset="0"/>
              <a:cs typeface="Times New Roman" pitchFamily="18" charset="0"/>
            </a:endParaRPr>
          </a:p>
        </p:txBody>
      </p:sp>
      <p:sp>
        <p:nvSpPr>
          <p:cNvPr id="13" name="Content Placeholder 2">
            <a:extLst>
              <a:ext uri="{FF2B5EF4-FFF2-40B4-BE49-F238E27FC236}">
                <a16:creationId xmlns:a16="http://schemas.microsoft.com/office/drawing/2014/main" id="{918C9C8D-2238-733B-B6BC-E17352EB9AD0}"/>
              </a:ext>
            </a:extLst>
          </p:cNvPr>
          <p:cNvSpPr>
            <a:spLocks noGrp="1"/>
          </p:cNvSpPr>
          <p:nvPr>
            <p:ph idx="1"/>
          </p:nvPr>
        </p:nvSpPr>
        <p:spPr>
          <a:xfrm>
            <a:off x="1597266" y="3645833"/>
            <a:ext cx="8965651" cy="2971800"/>
          </a:xfrm>
          <a:solidFill>
            <a:schemeClr val="accent6">
              <a:lumMod val="20000"/>
              <a:lumOff val="80000"/>
            </a:schemeClr>
          </a:solidFill>
          <a:ln w="19050">
            <a:solidFill>
              <a:schemeClr val="accent5">
                <a:lumMod val="75000"/>
              </a:schemeClr>
            </a:solidFill>
          </a:ln>
        </p:spPr>
        <p:txBody>
          <a:bodyPr>
            <a:noAutofit/>
          </a:bodyPr>
          <a:lstStyle/>
          <a:p>
            <a:pPr marL="0" indent="0" algn="just">
              <a:buNone/>
              <a:defRPr/>
            </a:pPr>
            <a:r>
              <a:rPr lang="en-US">
                <a:solidFill>
                  <a:srgbClr val="000066"/>
                </a:solidFill>
                <a:latin typeface="Times New Roman" pitchFamily="18" charset="0"/>
                <a:cs typeface="Times New Roman" pitchFamily="18" charset="0"/>
              </a:rPr>
              <a:t>	Cá </a:t>
            </a:r>
            <a:r>
              <a:rPr lang="en-US" dirty="0">
                <a:solidFill>
                  <a:srgbClr val="000066"/>
                </a:solidFill>
                <a:latin typeface="Times New Roman" pitchFamily="18" charset="0"/>
                <a:cs typeface="Times New Roman" pitchFamily="18" charset="0"/>
              </a:rPr>
              <a:t>nhân và xã hội có mối quan hệ biện chứng với nhau, trong đó </a:t>
            </a:r>
            <a:r>
              <a:rPr lang="en-US" u="sng">
                <a:solidFill>
                  <a:srgbClr val="FF0000"/>
                </a:solidFill>
                <a:latin typeface="Times New Roman" pitchFamily="18" charset="0"/>
                <a:cs typeface="Times New Roman" pitchFamily="18" charset="0"/>
              </a:rPr>
              <a:t>xã hội</a:t>
            </a:r>
            <a:r>
              <a:rPr lang="en-US">
                <a:solidFill>
                  <a:srgbClr val="000066"/>
                </a:solidFill>
                <a:latin typeface="Times New Roman" pitchFamily="18" charset="0"/>
                <a:cs typeface="Times New Roman" pitchFamily="18" charset="0"/>
              </a:rPr>
              <a:t> </a:t>
            </a:r>
            <a:r>
              <a:rPr lang="en-US" dirty="0">
                <a:solidFill>
                  <a:srgbClr val="000066"/>
                </a:solidFill>
                <a:latin typeface="Times New Roman" pitchFamily="18" charset="0"/>
                <a:cs typeface="Times New Roman" pitchFamily="18" charset="0"/>
              </a:rPr>
              <a:t>giữ </a:t>
            </a:r>
            <a:r>
              <a:rPr lang="en-US" u="sng" dirty="0">
                <a:solidFill>
                  <a:srgbClr val="FF0000"/>
                </a:solidFill>
                <a:latin typeface="Times New Roman" pitchFamily="18" charset="0"/>
                <a:cs typeface="Times New Roman" pitchFamily="18" charset="0"/>
              </a:rPr>
              <a:t>vai trò </a:t>
            </a:r>
            <a:r>
              <a:rPr lang="en-US" u="sng">
                <a:solidFill>
                  <a:srgbClr val="FF0000"/>
                </a:solidFill>
                <a:latin typeface="Times New Roman" pitchFamily="18" charset="0"/>
                <a:cs typeface="Times New Roman" pitchFamily="18" charset="0"/>
              </a:rPr>
              <a:t>quyết định</a:t>
            </a:r>
            <a:r>
              <a:rPr lang="en-US">
                <a:solidFill>
                  <a:srgbClr val="000066"/>
                </a:solidFill>
                <a:latin typeface="Times New Roman" pitchFamily="18" charset="0"/>
                <a:cs typeface="Times New Roman" pitchFamily="18" charset="0"/>
              </a:rPr>
              <a:t> vì:</a:t>
            </a:r>
            <a:endParaRPr lang="en-US" dirty="0">
              <a:solidFill>
                <a:srgbClr val="000066"/>
              </a:solidFill>
              <a:latin typeface="Times New Roman" pitchFamily="18" charset="0"/>
              <a:cs typeface="Times New Roman" pitchFamily="18" charset="0"/>
            </a:endParaRPr>
          </a:p>
          <a:p>
            <a:pPr marL="0" indent="0" algn="just">
              <a:buNone/>
              <a:defRPr/>
            </a:pPr>
            <a:r>
              <a:rPr lang="en-US">
                <a:solidFill>
                  <a:srgbClr val="000066"/>
                </a:solidFill>
                <a:latin typeface="Times New Roman" pitchFamily="18" charset="0"/>
                <a:cs typeface="Times New Roman" pitchFamily="18" charset="0"/>
              </a:rPr>
              <a:t>	- Sự </a:t>
            </a:r>
            <a:r>
              <a:rPr lang="en-US" dirty="0">
                <a:solidFill>
                  <a:srgbClr val="000066"/>
                </a:solidFill>
                <a:latin typeface="Times New Roman" pitchFamily="18" charset="0"/>
                <a:cs typeface="Times New Roman" pitchFamily="18" charset="0"/>
              </a:rPr>
              <a:t>tồn tại của cá nhân không thể tách rời xã hội</a:t>
            </a:r>
            <a:r>
              <a:rPr lang="en-US">
                <a:solidFill>
                  <a:srgbClr val="000066"/>
                </a:solidFill>
                <a:latin typeface="Times New Roman" pitchFamily="18" charset="0"/>
                <a:cs typeface="Times New Roman" pitchFamily="18" charset="0"/>
              </a:rPr>
              <a:t>, 	</a:t>
            </a:r>
          </a:p>
          <a:p>
            <a:pPr marL="0" indent="0" algn="just">
              <a:buNone/>
              <a:defRPr/>
            </a:pPr>
            <a:r>
              <a:rPr lang="en-US">
                <a:solidFill>
                  <a:srgbClr val="000066"/>
                </a:solidFill>
                <a:latin typeface="Times New Roman" pitchFamily="18" charset="0"/>
                <a:cs typeface="Times New Roman" pitchFamily="18" charset="0"/>
              </a:rPr>
              <a:t>	- Nhu </a:t>
            </a:r>
            <a:r>
              <a:rPr lang="en-US" dirty="0">
                <a:solidFill>
                  <a:srgbClr val="000066"/>
                </a:solidFill>
                <a:latin typeface="Times New Roman" pitchFamily="18" charset="0"/>
                <a:cs typeface="Times New Roman" pitchFamily="18" charset="0"/>
              </a:rPr>
              <a:t>cầu và lợi ích cá nhân được thể hiện thông qua các QHXH</a:t>
            </a:r>
            <a:r>
              <a:rPr lang="en-US">
                <a:solidFill>
                  <a:srgbClr val="000066"/>
                </a:solidFill>
                <a:latin typeface="Times New Roman" pitchFamily="18" charset="0"/>
                <a:cs typeface="Times New Roman" pitchFamily="18" charset="0"/>
              </a:rPr>
              <a:t>, </a:t>
            </a:r>
          </a:p>
          <a:p>
            <a:pPr marL="0" indent="0" algn="just">
              <a:buNone/>
              <a:defRPr/>
            </a:pPr>
            <a:r>
              <a:rPr lang="en-US">
                <a:solidFill>
                  <a:srgbClr val="000066"/>
                </a:solidFill>
                <a:latin typeface="Times New Roman" pitchFamily="18" charset="0"/>
                <a:cs typeface="Times New Roman" pitchFamily="18" charset="0"/>
              </a:rPr>
              <a:t>	- Qua </a:t>
            </a:r>
            <a:r>
              <a:rPr lang="en-US" dirty="0">
                <a:solidFill>
                  <a:srgbClr val="000066"/>
                </a:solidFill>
                <a:latin typeface="Times New Roman" pitchFamily="18" charset="0"/>
                <a:cs typeface="Times New Roman" pitchFamily="18" charset="0"/>
              </a:rPr>
              <a:t>QHXH</a:t>
            </a:r>
            <a:r>
              <a:rPr lang="en-US">
                <a:solidFill>
                  <a:srgbClr val="000066"/>
                </a:solidFill>
                <a:latin typeface="Times New Roman" pitchFamily="18" charset="0"/>
                <a:cs typeface="Times New Roman" pitchFamily="18" charset="0"/>
              </a:rPr>
              <a:t>, sức </a:t>
            </a:r>
            <a:r>
              <a:rPr lang="en-US" dirty="0">
                <a:solidFill>
                  <a:srgbClr val="000066"/>
                </a:solidFill>
                <a:latin typeface="Times New Roman" pitchFamily="18" charset="0"/>
                <a:cs typeface="Times New Roman" pitchFamily="18" charset="0"/>
              </a:rPr>
              <a:t>mạnh cá nhân mới được </a:t>
            </a:r>
            <a:r>
              <a:rPr lang="en-US">
                <a:solidFill>
                  <a:srgbClr val="000066"/>
                </a:solidFill>
                <a:latin typeface="Times New Roman" pitchFamily="18" charset="0"/>
                <a:cs typeface="Times New Roman" pitchFamily="18" charset="0"/>
              </a:rPr>
              <a:t>phát huy</a:t>
            </a:r>
            <a:endParaRPr lang="en-US" dirty="0">
              <a:solidFill>
                <a:srgbClr val="000066"/>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1"/>
                                        </p:tgtEl>
                                        <p:attrNameLst>
                                          <p:attrName>style.visibility</p:attrName>
                                        </p:attrNameLst>
                                      </p:cBhvr>
                                      <p:to>
                                        <p:strVal val="visible"/>
                                      </p:to>
                                    </p:set>
                                    <p:animEffect transition="in" filter="barn(inVertical)">
                                      <p:cBhvr>
                                        <p:cTn id="12" dur="500"/>
                                        <p:tgtEl>
                                          <p:spTgt spid="3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barn(inVertical)">
                                      <p:cBhvr>
                                        <p:cTn id="22" dur="500"/>
                                        <p:tgtEl>
                                          <p:spTgt spid="3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bg/>
                                          </p:spTgt>
                                        </p:tgtEl>
                                        <p:attrNameLst>
                                          <p:attrName>style.visibility</p:attrName>
                                        </p:attrNameLst>
                                      </p:cBhvr>
                                      <p:to>
                                        <p:strVal val="visible"/>
                                      </p:to>
                                    </p:set>
                                    <p:animEffect transition="in" filter="barn(inVertical)">
                                      <p:cBhvr>
                                        <p:cTn id="27" dur="500"/>
                                        <p:tgtEl>
                                          <p:spTgt spid="13">
                                            <p:bg/>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xEl>
                                              <p:pRg st="0" end="0"/>
                                            </p:txEl>
                                          </p:spTgt>
                                        </p:tgtEl>
                                        <p:attrNameLst>
                                          <p:attrName>style.visibility</p:attrName>
                                        </p:attrNameLst>
                                      </p:cBhvr>
                                      <p:to>
                                        <p:strVal val="visible"/>
                                      </p:to>
                                    </p:set>
                                    <p:animEffect transition="in" filter="barn(inVertical)">
                                      <p:cBhvr>
                                        <p:cTn id="32" dur="500"/>
                                        <p:tgtEl>
                                          <p:spTgt spid="13">
                                            <p:txEl>
                                              <p:pRg st="0" end="0"/>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xEl>
                                              <p:pRg st="1" end="1"/>
                                            </p:txEl>
                                          </p:spTgt>
                                        </p:tgtEl>
                                        <p:attrNameLst>
                                          <p:attrName>style.visibility</p:attrName>
                                        </p:attrNameLst>
                                      </p:cBhvr>
                                      <p:to>
                                        <p:strVal val="visible"/>
                                      </p:to>
                                    </p:set>
                                    <p:animEffect transition="in" filter="barn(inVertical)">
                                      <p:cBhvr>
                                        <p:cTn id="37" dur="500"/>
                                        <p:tgtEl>
                                          <p:spTgt spid="13">
                                            <p:txEl>
                                              <p:pRg st="1" end="1"/>
                                            </p:txEl>
                                          </p:spTgt>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13">
                                            <p:txEl>
                                              <p:pRg st="2" end="2"/>
                                            </p:txEl>
                                          </p:spTgt>
                                        </p:tgtEl>
                                        <p:attrNameLst>
                                          <p:attrName>style.visibility</p:attrName>
                                        </p:attrNameLst>
                                      </p:cBhvr>
                                      <p:to>
                                        <p:strVal val="visible"/>
                                      </p:to>
                                    </p:set>
                                    <p:animEffect transition="in" filter="barn(inVertical)">
                                      <p:cBhvr>
                                        <p:cTn id="42" dur="500"/>
                                        <p:tgtEl>
                                          <p:spTgt spid="13">
                                            <p:txEl>
                                              <p:pRg st="2" end="2"/>
                                            </p:txEl>
                                          </p:spTgt>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13">
                                            <p:txEl>
                                              <p:pRg st="3" end="3"/>
                                            </p:txEl>
                                          </p:spTgt>
                                        </p:tgtEl>
                                        <p:attrNameLst>
                                          <p:attrName>style.visibility</p:attrName>
                                        </p:attrNameLst>
                                      </p:cBhvr>
                                      <p:to>
                                        <p:strVal val="visible"/>
                                      </p:to>
                                    </p:set>
                                    <p:animEffect transition="in" filter="barn(inVertical)">
                                      <p:cBhvr>
                                        <p:cTn id="47"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36" grpId="0" animBg="1"/>
      <p:bldP spid="13" grpId="0" build="p"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1CCC3D76-A413-81BD-967F-ED1B58BA20CF}"/>
              </a:ext>
            </a:extLst>
          </p:cNvPr>
          <p:cNvGrpSpPr>
            <a:grpSpLocks/>
          </p:cNvGrpSpPr>
          <p:nvPr/>
        </p:nvGrpSpPr>
        <p:grpSpPr bwMode="auto">
          <a:xfrm>
            <a:off x="1600201" y="0"/>
            <a:ext cx="9018587" cy="762000"/>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8F3F9F55-6D58-1E4A-4548-59DABE6C41E0}"/>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6229079B-3340-94E4-F857-D6CA858645B8}"/>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GB" sz="3200" b="1" i="1">
                  <a:latin typeface="Times New Roman" pitchFamily="18" charset="0"/>
                  <a:cs typeface="Times New Roman" pitchFamily="18" charset="0"/>
                </a:rPr>
                <a:t>3.1. Quan hệ giữa cá nhân và xã hội</a:t>
              </a:r>
              <a:endParaRPr lang="en-US" sz="3200" b="1" i="1">
                <a:latin typeface="Times New Roman" pitchFamily="18" charset="0"/>
                <a:cs typeface="Times New Roman" pitchFamily="18" charset="0"/>
              </a:endParaRPr>
            </a:p>
          </p:txBody>
        </p:sp>
      </p:grpSp>
      <p:sp>
        <p:nvSpPr>
          <p:cNvPr id="27" name="Oval 26">
            <a:extLst>
              <a:ext uri="{FF2B5EF4-FFF2-40B4-BE49-F238E27FC236}">
                <a16:creationId xmlns:a16="http://schemas.microsoft.com/office/drawing/2014/main" id="{6FFFD4CF-0D6D-262B-C6DE-FE92C50ACFC4}"/>
              </a:ext>
            </a:extLst>
          </p:cNvPr>
          <p:cNvSpPr/>
          <p:nvPr/>
        </p:nvSpPr>
        <p:spPr>
          <a:xfrm>
            <a:off x="7327486" y="1717157"/>
            <a:ext cx="2133600" cy="1608138"/>
          </a:xfrm>
          <a:prstGeom prst="ellipse">
            <a:avLst/>
          </a:prstGeom>
          <a:solidFill>
            <a:schemeClr val="accent5">
              <a:lumMod val="40000"/>
              <a:lumOff val="60000"/>
            </a:schemeClr>
          </a:solidFill>
          <a:ln>
            <a:solidFill>
              <a:srgbClr val="FF0000"/>
            </a:solidFill>
          </a:ln>
        </p:spPr>
        <p:style>
          <a:lnRef idx="1">
            <a:schemeClr val="accent6"/>
          </a:lnRef>
          <a:fillRef idx="2">
            <a:schemeClr val="accent6"/>
          </a:fillRef>
          <a:effectRef idx="1">
            <a:schemeClr val="accent6"/>
          </a:effectRef>
          <a:fontRef idx="minor">
            <a:schemeClr val="dk1"/>
          </a:fontRef>
        </p:style>
        <p:txBody>
          <a:bodyPr anchor="ctr"/>
          <a:lstStyle/>
          <a:p>
            <a:pPr algn="ctr" eaLnBrk="1" hangingPunct="1">
              <a:defRPr/>
            </a:pPr>
            <a:r>
              <a:rPr lang="en-US" sz="2400" b="1" dirty="0" err="1">
                <a:solidFill>
                  <a:srgbClr val="15039B"/>
                </a:solidFill>
                <a:latin typeface="Times New Roman" panose="02020603050405020304" pitchFamily="18" charset="0"/>
                <a:cs typeface="Times New Roman" panose="02020603050405020304" pitchFamily="18" charset="0"/>
              </a:rPr>
              <a:t>Cá</a:t>
            </a:r>
            <a:r>
              <a:rPr lang="en-US" sz="2400" b="1" dirty="0">
                <a:solidFill>
                  <a:srgbClr val="15039B"/>
                </a:solidFill>
                <a:latin typeface="Times New Roman" panose="02020603050405020304" pitchFamily="18" charset="0"/>
                <a:cs typeface="Times New Roman" panose="02020603050405020304" pitchFamily="18" charset="0"/>
              </a:rPr>
              <a:t> </a:t>
            </a:r>
            <a:r>
              <a:rPr lang="en-US" sz="2400" b="1" dirty="0" err="1">
                <a:solidFill>
                  <a:srgbClr val="15039B"/>
                </a:solidFill>
                <a:latin typeface="Times New Roman" panose="02020603050405020304" pitchFamily="18" charset="0"/>
                <a:cs typeface="Times New Roman" panose="02020603050405020304" pitchFamily="18" charset="0"/>
              </a:rPr>
              <a:t>nhân</a:t>
            </a:r>
            <a:endParaRPr lang="vi-VN" sz="2400" b="1" dirty="0">
              <a:solidFill>
                <a:prstClr val="black"/>
              </a:solidFill>
              <a:latin typeface="Times New Roman" panose="02020603050405020304" pitchFamily="18" charset="0"/>
              <a:cs typeface="Times New Roman" panose="02020603050405020304" pitchFamily="18" charset="0"/>
            </a:endParaRPr>
          </a:p>
        </p:txBody>
      </p:sp>
      <p:sp>
        <p:nvSpPr>
          <p:cNvPr id="31" name="Oval 30">
            <a:extLst>
              <a:ext uri="{FF2B5EF4-FFF2-40B4-BE49-F238E27FC236}">
                <a16:creationId xmlns:a16="http://schemas.microsoft.com/office/drawing/2014/main" id="{E3562899-48E7-F8CD-68D2-9E7336DE1324}"/>
              </a:ext>
            </a:extLst>
          </p:cNvPr>
          <p:cNvSpPr/>
          <p:nvPr/>
        </p:nvSpPr>
        <p:spPr>
          <a:xfrm>
            <a:off x="2038350" y="1717158"/>
            <a:ext cx="2114550" cy="1608137"/>
          </a:xfrm>
          <a:prstGeom prst="ellipse">
            <a:avLst/>
          </a:prstGeom>
          <a:solidFill>
            <a:schemeClr val="accent6">
              <a:lumMod val="40000"/>
              <a:lumOff val="60000"/>
            </a:schemeClr>
          </a:solidFill>
          <a:ln>
            <a:solidFill>
              <a:srgbClr val="FF0000"/>
            </a:solidFill>
          </a:ln>
        </p:spPr>
        <p:style>
          <a:lnRef idx="1">
            <a:schemeClr val="accent3"/>
          </a:lnRef>
          <a:fillRef idx="2">
            <a:schemeClr val="accent3"/>
          </a:fillRef>
          <a:effectRef idx="1">
            <a:schemeClr val="accent3"/>
          </a:effectRef>
          <a:fontRef idx="minor">
            <a:schemeClr val="dk1"/>
          </a:fontRef>
        </p:style>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defRPr/>
            </a:pPr>
            <a:r>
              <a:rPr lang="en-US" altLang="en-US" sz="2800" b="1" noProof="1">
                <a:solidFill>
                  <a:srgbClr val="0000EA"/>
                </a:solidFill>
                <a:latin typeface="Times New Roman" pitchFamily="18" charset="0"/>
                <a:cs typeface="Times New Roman" panose="02020603050405020304" pitchFamily="18" charset="0"/>
              </a:rPr>
              <a:t>Xã hội</a:t>
            </a:r>
          </a:p>
        </p:txBody>
      </p:sp>
      <p:cxnSp>
        <p:nvCxnSpPr>
          <p:cNvPr id="33" name="Straight Arrow Connector 32">
            <a:extLst>
              <a:ext uri="{FF2B5EF4-FFF2-40B4-BE49-F238E27FC236}">
                <a16:creationId xmlns:a16="http://schemas.microsoft.com/office/drawing/2014/main" id="{6068C041-A282-FCC5-636C-83AAF3C49609}"/>
              </a:ext>
            </a:extLst>
          </p:cNvPr>
          <p:cNvCxnSpPr/>
          <p:nvPr/>
        </p:nvCxnSpPr>
        <p:spPr>
          <a:xfrm flipH="1">
            <a:off x="4588567" y="2580862"/>
            <a:ext cx="2532063" cy="0"/>
          </a:xfrm>
          <a:prstGeom prst="straightConnector1">
            <a:avLst/>
          </a:prstGeom>
          <a:ln w="76200">
            <a:solidFill>
              <a:srgbClr val="0000FF"/>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Rectangle: Rounded Corners 3">
            <a:extLst>
              <a:ext uri="{FF2B5EF4-FFF2-40B4-BE49-F238E27FC236}">
                <a16:creationId xmlns:a16="http://schemas.microsoft.com/office/drawing/2014/main" id="{9F51E751-3A69-FDA2-DBDB-93B9755C3BD3}"/>
              </a:ext>
            </a:extLst>
          </p:cNvPr>
          <p:cNvSpPr/>
          <p:nvPr/>
        </p:nvSpPr>
        <p:spPr>
          <a:xfrm>
            <a:off x="2038350" y="838200"/>
            <a:ext cx="7943850" cy="730250"/>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400" b="1" i="1">
                <a:ln w="0"/>
                <a:solidFill>
                  <a:srgbClr val="0000FF"/>
                </a:solidFill>
                <a:latin typeface="Times New Roman" pitchFamily="18" charset="0"/>
                <a:cs typeface="Times New Roman" pitchFamily="18" charset="0"/>
              </a:rPr>
              <a:t>* Mối quan hệ biện chứng giữa cá nhân và xã hội</a:t>
            </a:r>
            <a:endParaRPr lang="en-US" sz="2400" b="1" i="1" dirty="0">
              <a:ln w="0"/>
              <a:solidFill>
                <a:srgbClr val="0000FF"/>
              </a:solidFill>
              <a:latin typeface="Times New Roman" pitchFamily="18" charset="0"/>
              <a:cs typeface="Times New Roman" pitchFamily="18" charset="0"/>
            </a:endParaRPr>
          </a:p>
        </p:txBody>
      </p:sp>
      <p:sp>
        <p:nvSpPr>
          <p:cNvPr id="13" name="Content Placeholder 2">
            <a:extLst>
              <a:ext uri="{FF2B5EF4-FFF2-40B4-BE49-F238E27FC236}">
                <a16:creationId xmlns:a16="http://schemas.microsoft.com/office/drawing/2014/main" id="{E82B9F2B-C7BD-77B6-D1BB-8A0790F5EE1D}"/>
              </a:ext>
            </a:extLst>
          </p:cNvPr>
          <p:cNvSpPr>
            <a:spLocks noGrp="1"/>
          </p:cNvSpPr>
          <p:nvPr>
            <p:ph idx="1"/>
          </p:nvPr>
        </p:nvSpPr>
        <p:spPr>
          <a:xfrm>
            <a:off x="1656073" y="3581400"/>
            <a:ext cx="8554727" cy="2895600"/>
          </a:xfrm>
          <a:solidFill>
            <a:schemeClr val="accent6">
              <a:lumMod val="20000"/>
              <a:lumOff val="80000"/>
            </a:schemeClr>
          </a:solidFill>
          <a:ln w="19050">
            <a:solidFill>
              <a:schemeClr val="accent5">
                <a:lumMod val="75000"/>
              </a:schemeClr>
            </a:solidFill>
          </a:ln>
        </p:spPr>
        <p:txBody>
          <a:bodyPr>
            <a:noAutofit/>
          </a:bodyPr>
          <a:lstStyle/>
          <a:p>
            <a:pPr marL="0" indent="0" algn="just">
              <a:buNone/>
              <a:defRPr/>
            </a:pPr>
            <a:r>
              <a:rPr lang="en-US">
                <a:latin typeface="Times New Roman" pitchFamily="18" charset="0"/>
                <a:cs typeface="Times New Roman" pitchFamily="18" charset="0"/>
              </a:rPr>
              <a:t>- </a:t>
            </a:r>
            <a:r>
              <a:rPr lang="en-US" dirty="0">
                <a:latin typeface="Times New Roman" pitchFamily="18" charset="0"/>
                <a:cs typeface="Times New Roman" pitchFamily="18" charset="0"/>
              </a:rPr>
              <a:t>Lợi ích là nền tảng của mối quan hệ giữa cá nhân và </a:t>
            </a:r>
            <a:r>
              <a:rPr lang="en-US">
                <a:latin typeface="Times New Roman" pitchFamily="18" charset="0"/>
                <a:cs typeface="Times New Roman" pitchFamily="18" charset="0"/>
              </a:rPr>
              <a:t>xã hội.</a:t>
            </a:r>
            <a:endParaRPr lang="en-US" dirty="0">
              <a:latin typeface="Times New Roman" pitchFamily="18" charset="0"/>
              <a:cs typeface="Times New Roman" pitchFamily="18" charset="0"/>
            </a:endParaRPr>
          </a:p>
          <a:p>
            <a:pPr marL="0" indent="0" algn="just">
              <a:buNone/>
              <a:defRPr/>
            </a:pPr>
            <a:r>
              <a:rPr lang="en-US" dirty="0">
                <a:latin typeface="Times New Roman" pitchFamily="18" charset="0"/>
                <a:cs typeface="Times New Roman" pitchFamily="18" charset="0"/>
              </a:rPr>
              <a:t>- Xã hội càng phát triển thì mỗi cá nhân càng có điều kiện được đáp ứng những nhu cầu </a:t>
            </a:r>
            <a:r>
              <a:rPr lang="en-US">
                <a:latin typeface="Times New Roman" pitchFamily="18" charset="0"/>
                <a:cs typeface="Times New Roman" pitchFamily="18" charset="0"/>
              </a:rPr>
              <a:t>chính đáng.</a:t>
            </a:r>
            <a:endParaRPr lang="en-US" dirty="0">
              <a:latin typeface="Times New Roman" pitchFamily="18" charset="0"/>
              <a:cs typeface="Times New Roman" pitchFamily="18" charset="0"/>
            </a:endParaRPr>
          </a:p>
          <a:p>
            <a:pPr marL="0" indent="0" algn="just">
              <a:buNone/>
              <a:defRPr/>
            </a:pPr>
            <a:r>
              <a:rPr lang="en-US" dirty="0">
                <a:latin typeface="Times New Roman" pitchFamily="18" charset="0"/>
                <a:cs typeface="Times New Roman" pitchFamily="18" charset="0"/>
              </a:rPr>
              <a:t>- Nhân cách cá nhân phát triển góp phần vào sự phát triển của </a:t>
            </a:r>
            <a:r>
              <a:rPr lang="en-US">
                <a:latin typeface="Times New Roman" pitchFamily="18" charset="0"/>
                <a:cs typeface="Times New Roman" pitchFamily="18" charset="0"/>
              </a:rPr>
              <a:t>xã hội.</a:t>
            </a:r>
            <a:endParaRPr lang="en-US" dirty="0">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barn(inVertical)">
                                      <p:cBhvr>
                                        <p:cTn id="7" dur="500"/>
                                        <p:tgtEl>
                                          <p:spTgt spid="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barn(inVertical)">
                                      <p:cBhvr>
                                        <p:cTn id="12" dur="500"/>
                                        <p:tgtEl>
                                          <p:spTgt spid="2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barn(inVertical)">
                                      <p:cBhvr>
                                        <p:cTn id="17" dur="500"/>
                                        <p:tgtEl>
                                          <p:spTgt spid="3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bg/>
                                          </p:spTgt>
                                        </p:tgtEl>
                                        <p:attrNameLst>
                                          <p:attrName>style.visibility</p:attrName>
                                        </p:attrNameLst>
                                      </p:cBhvr>
                                      <p:to>
                                        <p:strVal val="visible"/>
                                      </p:to>
                                    </p:set>
                                    <p:animEffect transition="in" filter="barn(inVertical)">
                                      <p:cBhvr>
                                        <p:cTn id="22" dur="500"/>
                                        <p:tgtEl>
                                          <p:spTgt spid="13">
                                            <p:bg/>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xEl>
                                              <p:pRg st="0" end="0"/>
                                            </p:txEl>
                                          </p:spTgt>
                                        </p:tgtEl>
                                        <p:attrNameLst>
                                          <p:attrName>style.visibility</p:attrName>
                                        </p:attrNameLst>
                                      </p:cBhvr>
                                      <p:to>
                                        <p:strVal val="visible"/>
                                      </p:to>
                                    </p:set>
                                    <p:animEffect transition="in" filter="barn(inVertical)">
                                      <p:cBhvr>
                                        <p:cTn id="27" dur="500"/>
                                        <p:tgtEl>
                                          <p:spTgt spid="13">
                                            <p:txEl>
                                              <p:pRg st="0" end="0"/>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3">
                                            <p:txEl>
                                              <p:pRg st="1" end="1"/>
                                            </p:txEl>
                                          </p:spTgt>
                                        </p:tgtEl>
                                        <p:attrNameLst>
                                          <p:attrName>style.visibility</p:attrName>
                                        </p:attrNameLst>
                                      </p:cBhvr>
                                      <p:to>
                                        <p:strVal val="visible"/>
                                      </p:to>
                                    </p:set>
                                    <p:animEffect transition="in" filter="barn(inVertical)">
                                      <p:cBhvr>
                                        <p:cTn id="32" dur="500"/>
                                        <p:tgtEl>
                                          <p:spTgt spid="13">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xEl>
                                              <p:pRg st="2" end="2"/>
                                            </p:txEl>
                                          </p:spTgt>
                                        </p:tgtEl>
                                        <p:attrNameLst>
                                          <p:attrName>style.visibility</p:attrName>
                                        </p:attrNameLst>
                                      </p:cBhvr>
                                      <p:to>
                                        <p:strVal val="visible"/>
                                      </p:to>
                                    </p:set>
                                    <p:animEffect transition="in" filter="barn(inVertical)">
                                      <p:cBhvr>
                                        <p:cTn id="3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31" grpId="0" animBg="1"/>
      <p:bldP spid="13"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8" name="Group 6">
            <a:extLst>
              <a:ext uri="{FF2B5EF4-FFF2-40B4-BE49-F238E27FC236}">
                <a16:creationId xmlns:a16="http://schemas.microsoft.com/office/drawing/2014/main" id="{FDF3D3FD-3AA4-D9F8-CBEB-3D9B6F553D20}"/>
              </a:ext>
            </a:extLst>
          </p:cNvPr>
          <p:cNvGrpSpPr>
            <a:grpSpLocks/>
          </p:cNvGrpSpPr>
          <p:nvPr/>
        </p:nvGrpSpPr>
        <p:grpSpPr bwMode="auto">
          <a:xfrm>
            <a:off x="6177" y="79170"/>
            <a:ext cx="7716527" cy="762000"/>
            <a:chOff x="394335" y="1412619"/>
            <a:chExt cx="7025630" cy="915120"/>
          </a:xfrm>
          <a:solidFill>
            <a:schemeClr val="accent6">
              <a:lumMod val="40000"/>
              <a:lumOff val="60000"/>
            </a:schemeClr>
          </a:solidFill>
        </p:grpSpPr>
        <p:sp>
          <p:nvSpPr>
            <p:cNvPr id="29" name="Rounded Rectangle 28">
              <a:extLst>
                <a:ext uri="{FF2B5EF4-FFF2-40B4-BE49-F238E27FC236}">
                  <a16:creationId xmlns:a16="http://schemas.microsoft.com/office/drawing/2014/main" id="{A6A8B2C4-AADC-65FE-CD28-AED8D268495C}"/>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30" name="Rounded Rectangle 6">
              <a:extLst>
                <a:ext uri="{FF2B5EF4-FFF2-40B4-BE49-F238E27FC236}">
                  <a16:creationId xmlns:a16="http://schemas.microsoft.com/office/drawing/2014/main" id="{E0429266-D81C-FC31-8441-DD0D45C2F599}"/>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GB" sz="3200" b="1" i="1">
                  <a:solidFill>
                    <a:srgbClr val="000066"/>
                  </a:solidFill>
                  <a:latin typeface="Times New Roman" pitchFamily="18" charset="0"/>
                  <a:cs typeface="Times New Roman" pitchFamily="18" charset="0"/>
                </a:rPr>
                <a:t>3.1. Quan hệ giữa cá nhân và xã hội</a:t>
              </a:r>
              <a:endParaRPr lang="en-US" sz="3200" b="1" i="1">
                <a:solidFill>
                  <a:srgbClr val="000066"/>
                </a:solidFill>
                <a:latin typeface="Times New Roman" pitchFamily="18" charset="0"/>
                <a:cs typeface="Times New Roman" pitchFamily="18" charset="0"/>
              </a:endParaRPr>
            </a:p>
          </p:txBody>
        </p:sp>
      </p:grpSp>
      <p:sp>
        <p:nvSpPr>
          <p:cNvPr id="36" name="Rectangle: Rounded Corners 3">
            <a:extLst>
              <a:ext uri="{FF2B5EF4-FFF2-40B4-BE49-F238E27FC236}">
                <a16:creationId xmlns:a16="http://schemas.microsoft.com/office/drawing/2014/main" id="{74669A87-C742-FC5B-5F55-8E704A7B7FCF}"/>
              </a:ext>
            </a:extLst>
          </p:cNvPr>
          <p:cNvSpPr/>
          <p:nvPr/>
        </p:nvSpPr>
        <p:spPr>
          <a:xfrm>
            <a:off x="0" y="1457050"/>
            <a:ext cx="3498574" cy="730250"/>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en-US" sz="2800" b="1" i="1">
                <a:ln w="0"/>
                <a:solidFill>
                  <a:srgbClr val="000066"/>
                </a:solidFill>
                <a:latin typeface="Times New Roman" pitchFamily="18" charset="0"/>
                <a:cs typeface="Times New Roman" pitchFamily="18" charset="0"/>
              </a:rPr>
              <a:t>* Ý nghĩa nghiên cứu</a:t>
            </a:r>
            <a:endParaRPr lang="en-US" sz="2800" b="1" i="1" dirty="0">
              <a:ln w="0"/>
              <a:solidFill>
                <a:srgbClr val="000066"/>
              </a:solidFill>
              <a:latin typeface="Times New Roman" pitchFamily="18" charset="0"/>
              <a:cs typeface="Times New Roman" pitchFamily="18" charset="0"/>
            </a:endParaRPr>
          </a:p>
        </p:txBody>
      </p:sp>
      <p:sp>
        <p:nvSpPr>
          <p:cNvPr id="13" name="Content Placeholder 2">
            <a:extLst>
              <a:ext uri="{FF2B5EF4-FFF2-40B4-BE49-F238E27FC236}">
                <a16:creationId xmlns:a16="http://schemas.microsoft.com/office/drawing/2014/main" id="{E4BD2685-223A-9117-968C-92721BDDA5BE}"/>
              </a:ext>
            </a:extLst>
          </p:cNvPr>
          <p:cNvSpPr>
            <a:spLocks noGrp="1"/>
          </p:cNvSpPr>
          <p:nvPr>
            <p:ph idx="1"/>
          </p:nvPr>
        </p:nvSpPr>
        <p:spPr>
          <a:xfrm>
            <a:off x="0" y="2803180"/>
            <a:ext cx="11767930" cy="2895600"/>
          </a:xfrm>
          <a:solidFill>
            <a:schemeClr val="accent6">
              <a:lumMod val="20000"/>
              <a:lumOff val="80000"/>
            </a:schemeClr>
          </a:solidFill>
          <a:ln w="19050">
            <a:solidFill>
              <a:schemeClr val="accent5">
                <a:lumMod val="75000"/>
              </a:schemeClr>
            </a:solidFill>
          </a:ln>
        </p:spPr>
        <p:txBody>
          <a:bodyPr>
            <a:noAutofit/>
          </a:bodyPr>
          <a:lstStyle/>
          <a:p>
            <a:pPr marL="0" indent="0">
              <a:spcBef>
                <a:spcPts val="0"/>
              </a:spcBef>
              <a:buNone/>
              <a:defRPr/>
            </a:pPr>
            <a:r>
              <a:rPr lang="en-US" dirty="0" err="1">
                <a:solidFill>
                  <a:srgbClr val="000066"/>
                </a:solidFill>
                <a:latin typeface="Times New Roman" pitchFamily="18" charset="0"/>
                <a:cs typeface="Times New Roman" pitchFamily="18" charset="0"/>
              </a:rPr>
              <a:t>Trong</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nhận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thức</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và</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thực</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tiễn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cần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tránh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hai</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khuynh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hướng</a:t>
            </a:r>
            <a:r>
              <a:rPr lang="en-US" dirty="0">
                <a:solidFill>
                  <a:srgbClr val="000066"/>
                </a:solidFill>
                <a:latin typeface="Times New Roman" pitchFamily="18" charset="0"/>
                <a:cs typeface="Times New Roman" pitchFamily="18" charset="0"/>
              </a:rPr>
              <a:t>:</a:t>
            </a:r>
          </a:p>
          <a:p>
            <a:pPr indent="0">
              <a:buNone/>
              <a:defRPr/>
            </a:pPr>
            <a:r>
              <a:rPr lang="en-US" dirty="0">
                <a:solidFill>
                  <a:srgbClr val="000066"/>
                </a:solidFill>
                <a:latin typeface="Times New Roman" pitchFamily="18" charset="0"/>
                <a:cs typeface="Times New Roman" pitchFamily="18" charset="0"/>
              </a:rPr>
              <a:t>1) </a:t>
            </a:r>
            <a:r>
              <a:rPr lang="en-US" dirty="0" err="1">
                <a:solidFill>
                  <a:srgbClr val="000066"/>
                </a:solidFill>
                <a:latin typeface="Times New Roman" pitchFamily="18" charset="0"/>
                <a:cs typeface="Times New Roman" pitchFamily="18" charset="0"/>
              </a:rPr>
              <a:t>Tuyệt</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đối</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hóa</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lợi</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ích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cá</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nhân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phủ</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nhận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lợi</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ích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tập</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thể</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chủ</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nghĩa</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cá</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nhân</a:t>
            </a:r>
            <a:r>
              <a:rPr lang="en-US" dirty="0">
                <a:solidFill>
                  <a:srgbClr val="000066"/>
                </a:solidFill>
                <a:latin typeface="Times New Roman" pitchFamily="18" charset="0"/>
                <a:cs typeface="Times New Roman" pitchFamily="18" charset="0"/>
              </a:rPr>
              <a:t>)</a:t>
            </a:r>
          </a:p>
          <a:p>
            <a:pPr indent="0">
              <a:buNone/>
              <a:defRPr/>
            </a:pPr>
            <a:r>
              <a:rPr lang="en-US" dirty="0">
                <a:solidFill>
                  <a:srgbClr val="000066"/>
                </a:solidFill>
                <a:latin typeface="Times New Roman" pitchFamily="18" charset="0"/>
                <a:cs typeface="Times New Roman" pitchFamily="18" charset="0"/>
              </a:rPr>
              <a:t>2) </a:t>
            </a:r>
            <a:r>
              <a:rPr lang="en-US" dirty="0" err="1">
                <a:solidFill>
                  <a:srgbClr val="000066"/>
                </a:solidFill>
                <a:latin typeface="Times New Roman" pitchFamily="18" charset="0"/>
                <a:cs typeface="Times New Roman" pitchFamily="18" charset="0"/>
              </a:rPr>
              <a:t>Nhân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danh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lợi</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ích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tập</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thể</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xã</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hội</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phủ</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nhận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lợi</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ích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chính</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đáng</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của</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cá</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nhân</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thủ</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tiêu</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động</a:t>
            </a:r>
            <a:r>
              <a:rPr lang="en-US" dirty="0">
                <a:solidFill>
                  <a:srgbClr val="000066"/>
                </a:solidFill>
                <a:latin typeface="Times New Roman" pitchFamily="18" charset="0"/>
                <a:cs typeface="Times New Roman" pitchFamily="18" charset="0"/>
              </a:rPr>
              <a:t> </a:t>
            </a:r>
            <a:r>
              <a:rPr lang="en-US" dirty="0" err="1">
                <a:solidFill>
                  <a:srgbClr val="000066"/>
                </a:solidFill>
                <a:latin typeface="Times New Roman" pitchFamily="18" charset="0"/>
                <a:cs typeface="Times New Roman" pitchFamily="18" charset="0"/>
              </a:rPr>
              <a:t>lực</a:t>
            </a:r>
            <a:r>
              <a:rPr lang="en-US" dirty="0">
                <a:solidFill>
                  <a:srgbClr val="000066"/>
                </a:solidFill>
                <a:latin typeface="Times New Roman" pitchFamily="18" charset="0"/>
                <a:cs typeface="Times New Roman" pitchFamily="18" charset="0"/>
              </a:rPr>
              <a: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barn(inVertical)">
                                      <p:cBhvr>
                                        <p:cTn id="7" dur="500"/>
                                        <p:tgtEl>
                                          <p:spTgt spid="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3">
                                            <p:bg/>
                                          </p:spTgt>
                                        </p:tgtEl>
                                        <p:attrNameLst>
                                          <p:attrName>style.visibility</p:attrName>
                                        </p:attrNameLst>
                                      </p:cBhvr>
                                      <p:to>
                                        <p:strVal val="visible"/>
                                      </p:to>
                                    </p:set>
                                    <p:animEffect transition="in" filter="barn(inVertical)">
                                      <p:cBhvr>
                                        <p:cTn id="12" dur="500"/>
                                        <p:tgtEl>
                                          <p:spTgt spid="13">
                                            <p:bg/>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barn(inVertical)">
                                      <p:cBhvr>
                                        <p:cTn id="17" dur="500"/>
                                        <p:tgtEl>
                                          <p:spTgt spid="13">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barn(inVertical)">
                                      <p:cBhvr>
                                        <p:cTn id="22" dur="500"/>
                                        <p:tgtEl>
                                          <p:spTgt spid="13">
                                            <p:txEl>
                                              <p:pRg st="1" end="1"/>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barn(inVertical)">
                                      <p:cBhvr>
                                        <p:cTn id="27" dur="500"/>
                                        <p:tgtEl>
                                          <p:spTgt spid="1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3" grpId="0" build="p"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058885F0-FDD1-484E-BE33-31C057A90890}"/>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pt-BR" sz="2800" b="1">
                <a:solidFill>
                  <a:schemeClr val="bg1"/>
                </a:solidFill>
                <a:latin typeface="Times New Roman" pitchFamily="18" charset="0"/>
                <a:cs typeface="Times New Roman" pitchFamily="18" charset="0"/>
              </a:rPr>
              <a:t>3. QUAN HỆ CÁ NHÂN VÀ XÃ HỘI</a:t>
            </a:r>
            <a:r>
              <a:rPr lang="en-US" sz="2800" b="1">
                <a:solidFill>
                  <a:schemeClr val="bg1"/>
                </a:solidFill>
                <a:latin typeface="Times New Roman" pitchFamily="18" charset="0"/>
                <a:cs typeface="Times New Roman" pitchFamily="18" charset="0"/>
              </a:rPr>
              <a:t>;</a:t>
            </a:r>
            <a:r>
              <a:rPr lang="vi-VN" sz="2800" b="1">
                <a:solidFill>
                  <a:schemeClr val="bg1"/>
                </a:solidFill>
                <a:cs typeface="Times New Roman" pitchFamily="18" charset="0"/>
              </a:rPr>
              <a:t> VAI TRÒ CỦA QUẦN CHÚNG NHÂN DÂN</a:t>
            </a:r>
            <a:endParaRPr lang="en-US" sz="2800">
              <a:solidFill>
                <a:schemeClr val="bg1"/>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C2BEFDD7-A920-B2C3-D454-F018B1FBA816}"/>
              </a:ext>
            </a:extLst>
          </p:cNvPr>
          <p:cNvGrpSpPr>
            <a:grpSpLocks/>
          </p:cNvGrpSpPr>
          <p:nvPr/>
        </p:nvGrpSpPr>
        <p:grpSpPr bwMode="auto">
          <a:xfrm>
            <a:off x="1600200" y="914400"/>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B353F04C-829C-946B-3901-48C63CFDC8A4}"/>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9D2D5D21-7900-76E7-1701-3C6CC5D0E722}"/>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2" name="Rectangle 1">
            <a:extLst>
              <a:ext uri="{FF2B5EF4-FFF2-40B4-BE49-F238E27FC236}">
                <a16:creationId xmlns:a16="http://schemas.microsoft.com/office/drawing/2014/main" id="{17C5CAC6-380A-1B46-AEBD-DD653C69A061}"/>
              </a:ext>
            </a:extLst>
          </p:cNvPr>
          <p:cNvSpPr/>
          <p:nvPr/>
        </p:nvSpPr>
        <p:spPr>
          <a:xfrm>
            <a:off x="255345" y="3717235"/>
            <a:ext cx="11708295" cy="1569660"/>
          </a:xfrm>
          <a:prstGeom prst="rect">
            <a:avLst/>
          </a:prstGeom>
          <a:solidFill>
            <a:schemeClr val="accent6">
              <a:lumMod val="20000"/>
              <a:lumOff val="80000"/>
            </a:schemeClr>
          </a:solidFill>
          <a:ln w="19050">
            <a:solidFill>
              <a:srgbClr val="FF0000"/>
            </a:solidFill>
          </a:ln>
        </p:spPr>
        <p:txBody>
          <a:bodyPr wrap="square">
            <a:spAutoFit/>
          </a:bodyPr>
          <a:lstStyle/>
          <a:p>
            <a:pPr algn="just" eaLnBrk="1" hangingPunct="1">
              <a:defRPr/>
            </a:pPr>
            <a:r>
              <a:rPr lang="en-US" altLang="en-US" sz="2400" b="1" i="1" u="sng" noProof="1">
                <a:solidFill>
                  <a:srgbClr val="000066"/>
                </a:solidFill>
                <a:latin typeface="Times New Roman" pitchFamily="18" charset="0"/>
                <a:cs typeface="Times New Roman" pitchFamily="18" charset="0"/>
              </a:rPr>
              <a:t>Quần chúng nhân dân:</a:t>
            </a:r>
            <a:r>
              <a:rPr lang="en-US" altLang="en-US" sz="2400" b="1" i="1" noProof="1">
                <a:solidFill>
                  <a:srgbClr val="000066"/>
                </a:solidFill>
                <a:latin typeface="Times New Roman" pitchFamily="18" charset="0"/>
                <a:cs typeface="Times New Roman" pitchFamily="18" charset="0"/>
              </a:rPr>
              <a:t> </a:t>
            </a:r>
            <a:r>
              <a:rPr lang="en-US" altLang="en-US" sz="2400" noProof="1">
                <a:solidFill>
                  <a:srgbClr val="000066"/>
                </a:solidFill>
                <a:latin typeface="Times New Roman" pitchFamily="18" charset="0"/>
                <a:cs typeface="Times New Roman" pitchFamily="18" charset="0"/>
              </a:rPr>
              <a:t>là bộ phận có cùng </a:t>
            </a:r>
            <a:r>
              <a:rPr lang="en-US" altLang="en-US" sz="2400" b="1" noProof="1">
                <a:solidFill>
                  <a:srgbClr val="000066"/>
                </a:solidFill>
                <a:latin typeface="Times New Roman" pitchFamily="18" charset="0"/>
                <a:cs typeface="Times New Roman" pitchFamily="18" charset="0"/>
              </a:rPr>
              <a:t>chung lợi ích căn bản</a:t>
            </a:r>
            <a:r>
              <a:rPr lang="en-US" altLang="en-US" sz="2400" noProof="1">
                <a:solidFill>
                  <a:srgbClr val="000066"/>
                </a:solidFill>
                <a:latin typeface="Times New Roman" pitchFamily="18" charset="0"/>
                <a:cs typeface="Times New Roman" pitchFamily="18" charset="0"/>
              </a:rPr>
              <a:t>, bao gồm những thành phần, những tầng lớp và những giai cấp, liên kết lại thành tập thể d</a:t>
            </a:r>
            <a:r>
              <a:rPr lang="vi-VN" altLang="en-US" sz="2400" noProof="1">
                <a:solidFill>
                  <a:srgbClr val="000066"/>
                </a:solidFill>
                <a:latin typeface="Times New Roman" pitchFamily="18" charset="0"/>
                <a:cs typeface="Times New Roman" pitchFamily="18" charset="0"/>
              </a:rPr>
              <a:t>ưới sự lãnh đạo của một cá nhân, tổ chức hay đảng phái nhằm giải quyết những vấn đề kinh tế, chính trị, xã hội của một thời đại nhất định.</a:t>
            </a:r>
          </a:p>
        </p:txBody>
      </p:sp>
      <p:sp>
        <p:nvSpPr>
          <p:cNvPr id="8" name="Rectangle: Rounded Corners 3">
            <a:extLst>
              <a:ext uri="{FF2B5EF4-FFF2-40B4-BE49-F238E27FC236}">
                <a16:creationId xmlns:a16="http://schemas.microsoft.com/office/drawing/2014/main" id="{D053462F-D918-0F5F-02F0-1D414332AC1D}"/>
              </a:ext>
            </a:extLst>
          </p:cNvPr>
          <p:cNvSpPr/>
          <p:nvPr/>
        </p:nvSpPr>
        <p:spPr>
          <a:xfrm>
            <a:off x="255345" y="2666103"/>
            <a:ext cx="2381250" cy="474662"/>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i="1">
                <a:ln w="0"/>
                <a:solidFill>
                  <a:srgbClr val="0000FF"/>
                </a:solidFill>
                <a:latin typeface="Times New Roman" pitchFamily="18" charset="0"/>
                <a:cs typeface="Times New Roman" pitchFamily="18" charset="0"/>
              </a:rPr>
              <a:t>* Khái niệm</a:t>
            </a:r>
            <a:endParaRPr lang="en-US" sz="32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circle(in)">
                                      <p:cBhvr>
                                        <p:cTn id="19"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35AD7272-8A4A-30AD-43B3-94C49B3A0423}"/>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pt-BR" sz="2800" b="1">
                <a:solidFill>
                  <a:schemeClr val="bg1"/>
                </a:solidFill>
                <a:latin typeface="Times New Roman" pitchFamily="18" charset="0"/>
                <a:cs typeface="Times New Roman" pitchFamily="18" charset="0"/>
              </a:rPr>
              <a:t>3. QUAN HỆ CÁ NHÂN VÀ XÃ HỘI</a:t>
            </a:r>
            <a:r>
              <a:rPr lang="en-US" sz="2800" b="1">
                <a:solidFill>
                  <a:schemeClr val="bg1"/>
                </a:solidFill>
                <a:latin typeface="Times New Roman" pitchFamily="18" charset="0"/>
                <a:cs typeface="Times New Roman" pitchFamily="18" charset="0"/>
              </a:rPr>
              <a:t>;</a:t>
            </a:r>
            <a:r>
              <a:rPr lang="vi-VN" sz="2800" b="1">
                <a:solidFill>
                  <a:schemeClr val="bg1"/>
                </a:solidFill>
                <a:cs typeface="Times New Roman" pitchFamily="18" charset="0"/>
              </a:rPr>
              <a:t> VAI TRÒ CỦA QUẦN CHÚNG NHÂN DÂN</a:t>
            </a:r>
            <a:endParaRPr lang="en-US" sz="2800">
              <a:solidFill>
                <a:schemeClr val="bg1"/>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73D55E64-ABDB-3FB3-46A5-727DFECEBB33}"/>
              </a:ext>
            </a:extLst>
          </p:cNvPr>
          <p:cNvGrpSpPr>
            <a:grpSpLocks/>
          </p:cNvGrpSpPr>
          <p:nvPr/>
        </p:nvGrpSpPr>
        <p:grpSpPr bwMode="auto">
          <a:xfrm>
            <a:off x="1524000" y="914399"/>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B424F8E7-8623-BFF3-E66D-239D52AE3424}"/>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09CECEB5-EEC1-CBCD-A6E1-71BB4927ECCE}"/>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8" name="Rectangle 7">
            <a:extLst>
              <a:ext uri="{FF2B5EF4-FFF2-40B4-BE49-F238E27FC236}">
                <a16:creationId xmlns:a16="http://schemas.microsoft.com/office/drawing/2014/main" id="{5AD0C699-6D39-E234-1AE1-5DF9DCD78E47}"/>
              </a:ext>
            </a:extLst>
          </p:cNvPr>
          <p:cNvSpPr/>
          <p:nvPr/>
        </p:nvSpPr>
        <p:spPr>
          <a:xfrm>
            <a:off x="3729038" y="2514600"/>
            <a:ext cx="6781800" cy="1104900"/>
          </a:xfrm>
          <a:prstGeom prst="rect">
            <a:avLst/>
          </a:prstGeom>
          <a:solidFill>
            <a:schemeClr val="accent6">
              <a:lumMod val="20000"/>
              <a:lumOff val="80000"/>
              <a:alpha val="79000"/>
            </a:schemeClr>
          </a:solidFill>
        </p:spPr>
        <p:style>
          <a:lnRef idx="1">
            <a:schemeClr val="accent2"/>
          </a:lnRef>
          <a:fillRef idx="2">
            <a:schemeClr val="accent2"/>
          </a:fillRef>
          <a:effectRef idx="1">
            <a:schemeClr val="accent2"/>
          </a:effectRef>
          <a:fontRef idx="minor">
            <a:schemeClr val="dk1"/>
          </a:fontRef>
        </p:style>
        <p:txBody>
          <a:bodyPr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defRPr/>
            </a:pPr>
            <a:r>
              <a:rPr lang="en-US" altLang="en-US" sz="2800" noProof="1">
                <a:solidFill>
                  <a:srgbClr val="000000"/>
                </a:solidFill>
                <a:latin typeface="Times New Roman" pitchFamily="18" charset="0"/>
                <a:cs typeface="Times New Roman" pitchFamily="18" charset="0"/>
              </a:rPr>
              <a:t>L</a:t>
            </a:r>
            <a:r>
              <a:rPr lang="vi-VN" altLang="en-US" sz="2800" noProof="1">
                <a:solidFill>
                  <a:srgbClr val="000000"/>
                </a:solidFill>
                <a:latin typeface="Times New Roman" pitchFamily="18" charset="0"/>
                <a:cs typeface="Times New Roman" pitchFamily="18" charset="0"/>
              </a:rPr>
              <a:t>ao động sản xuất ra của cải vật chất và các giá trị tinh thần. </a:t>
            </a:r>
          </a:p>
        </p:txBody>
      </p:sp>
      <p:sp>
        <p:nvSpPr>
          <p:cNvPr id="9" name="Rectangle 8">
            <a:extLst>
              <a:ext uri="{FF2B5EF4-FFF2-40B4-BE49-F238E27FC236}">
                <a16:creationId xmlns:a16="http://schemas.microsoft.com/office/drawing/2014/main" id="{C6C3FC07-1BC0-9C7B-5860-130DE98401E3}"/>
              </a:ext>
            </a:extLst>
          </p:cNvPr>
          <p:cNvSpPr/>
          <p:nvPr/>
        </p:nvSpPr>
        <p:spPr>
          <a:xfrm>
            <a:off x="3729038" y="3886200"/>
            <a:ext cx="6781800" cy="12192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defRPr/>
            </a:pPr>
            <a:r>
              <a:rPr lang="en-US" altLang="en-US" sz="2800" noProof="1">
                <a:solidFill>
                  <a:srgbClr val="000000"/>
                </a:solidFill>
                <a:latin typeface="Times New Roman" pitchFamily="18" charset="0"/>
                <a:cs typeface="Times New Roman" pitchFamily="18" charset="0"/>
              </a:rPr>
              <a:t>C</a:t>
            </a:r>
            <a:r>
              <a:rPr lang="vi-VN" altLang="en-US" sz="2800" noProof="1">
                <a:solidFill>
                  <a:srgbClr val="000000"/>
                </a:solidFill>
                <a:latin typeface="Times New Roman" pitchFamily="18" charset="0"/>
                <a:cs typeface="Times New Roman" pitchFamily="18" charset="0"/>
              </a:rPr>
              <a:t>hống lại giai cấp thống trị áp bức, bóc lột, đối kháng với nhân dân.</a:t>
            </a:r>
          </a:p>
        </p:txBody>
      </p:sp>
      <p:sp>
        <p:nvSpPr>
          <p:cNvPr id="11" name="Rectangle 10">
            <a:extLst>
              <a:ext uri="{FF2B5EF4-FFF2-40B4-BE49-F238E27FC236}">
                <a16:creationId xmlns:a16="http://schemas.microsoft.com/office/drawing/2014/main" id="{9F5DE06C-843C-AAA1-69E1-DFFF866FC593}"/>
              </a:ext>
            </a:extLst>
          </p:cNvPr>
          <p:cNvSpPr/>
          <p:nvPr/>
        </p:nvSpPr>
        <p:spPr>
          <a:xfrm>
            <a:off x="3681414" y="5334000"/>
            <a:ext cx="6834187" cy="1524000"/>
          </a:xfrm>
          <a:prstGeom prst="rect">
            <a:avLst/>
          </a:prstGeom>
        </p:spPr>
        <p:style>
          <a:lnRef idx="2">
            <a:schemeClr val="accent4"/>
          </a:lnRef>
          <a:fillRef idx="1">
            <a:schemeClr val="lt1"/>
          </a:fillRef>
          <a:effectRef idx="0">
            <a:schemeClr val="accent4"/>
          </a:effectRef>
          <a:fontRef idx="minor">
            <a:schemeClr val="dk1"/>
          </a:fontRef>
        </p:style>
        <p:txBody>
          <a:bodyPr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spcBef>
                <a:spcPct val="0"/>
              </a:spcBef>
              <a:buClrTx/>
              <a:buSzTx/>
              <a:buFontTx/>
              <a:buNone/>
              <a:defRPr/>
            </a:pPr>
            <a:r>
              <a:rPr lang="en-US" altLang="en-US" sz="2800" noProof="1">
                <a:solidFill>
                  <a:srgbClr val="000000"/>
                </a:solidFill>
                <a:latin typeface="Times New Roman" pitchFamily="18" charset="0"/>
                <a:cs typeface="Times New Roman" pitchFamily="18" charset="0"/>
              </a:rPr>
              <a:t>Thúc đẩy sự tiến bộ xã hội thông qua hoạt động của mình, trực tiếp hoặc gián tiếp trên các lĩnh vực của đời sống xã hội.</a:t>
            </a:r>
          </a:p>
        </p:txBody>
      </p:sp>
      <p:sp>
        <p:nvSpPr>
          <p:cNvPr id="12" name="Rectangle 11">
            <a:extLst>
              <a:ext uri="{FF2B5EF4-FFF2-40B4-BE49-F238E27FC236}">
                <a16:creationId xmlns:a16="http://schemas.microsoft.com/office/drawing/2014/main" id="{D129631B-FC33-7001-181D-BED90F096FAF}"/>
              </a:ext>
            </a:extLst>
          </p:cNvPr>
          <p:cNvSpPr/>
          <p:nvPr/>
        </p:nvSpPr>
        <p:spPr>
          <a:xfrm>
            <a:off x="1828801" y="2514600"/>
            <a:ext cx="1503363" cy="4267200"/>
          </a:xfrm>
          <a:prstGeom prst="rect">
            <a:avLst/>
          </a:prstGeom>
        </p:spPr>
        <p:style>
          <a:lnRef idx="1">
            <a:schemeClr val="accent2"/>
          </a:lnRef>
          <a:fillRef idx="2">
            <a:schemeClr val="accent2"/>
          </a:fillRef>
          <a:effectRef idx="1">
            <a:schemeClr val="accent2"/>
          </a:effectRef>
          <a:fontRef idx="minor">
            <a:schemeClr val="dk1"/>
          </a:fontRef>
        </p:style>
        <p:txBody>
          <a:bodyPr anchor="ctr"/>
          <a:lstStyle>
            <a:lvl1pPr>
              <a:spcBef>
                <a:spcPts val="400"/>
              </a:spcBef>
              <a:buClr>
                <a:schemeClr val="accent1"/>
              </a:buClr>
              <a:buSzPct val="68000"/>
              <a:buFont typeface="Wingdings 3" panose="05040102010807070707" pitchFamily="18" charset="2"/>
              <a:buChar char=""/>
              <a:defRPr sz="2700">
                <a:solidFill>
                  <a:schemeClr val="tx1"/>
                </a:solidFill>
                <a:latin typeface="Lucida Sans Unicode" panose="020B0602030504020204" pitchFamily="34" charset="0"/>
              </a:defRPr>
            </a:lvl1pPr>
            <a:lvl2pPr>
              <a:spcBef>
                <a:spcPts val="325"/>
              </a:spcBef>
              <a:buClr>
                <a:schemeClr val="accent1"/>
              </a:buClr>
              <a:buFont typeface="Verdana" panose="020B0604030504040204" pitchFamily="34" charset="0"/>
              <a:buChar char="◦"/>
              <a:defRPr sz="2300">
                <a:solidFill>
                  <a:schemeClr val="tx1"/>
                </a:solidFill>
                <a:latin typeface="Lucida Sans Unicode" panose="020B0602030504020204" pitchFamily="34" charset="0"/>
              </a:defRPr>
            </a:lvl2pPr>
            <a:lvl3pPr>
              <a:spcBef>
                <a:spcPts val="350"/>
              </a:spcBef>
              <a:buClr>
                <a:schemeClr val="accent2"/>
              </a:buClr>
              <a:buSzPct val="100000"/>
              <a:buFont typeface="Wingdings 2" panose="05020102010507070707" pitchFamily="18" charset="2"/>
              <a:buChar char=""/>
              <a:defRPr sz="2100">
                <a:solidFill>
                  <a:schemeClr val="tx1"/>
                </a:solidFill>
                <a:latin typeface="Lucida Sans Unicode" panose="020B0602030504020204" pitchFamily="34" charset="0"/>
              </a:defRPr>
            </a:lvl3pPr>
            <a:lvl4pPr>
              <a:spcBef>
                <a:spcPts val="350"/>
              </a:spcBef>
              <a:buClr>
                <a:schemeClr val="accent2"/>
              </a:buClr>
              <a:buFont typeface="Wingdings 2" panose="05020102010507070707" pitchFamily="18" charset="2"/>
              <a:buChar char=""/>
              <a:defRPr sz="1900">
                <a:solidFill>
                  <a:schemeClr val="tx1"/>
                </a:solidFill>
                <a:latin typeface="Lucida Sans Unicode" panose="020B0602030504020204" pitchFamily="34" charset="0"/>
              </a:defRPr>
            </a:lvl4pPr>
            <a:lvl5pPr>
              <a:spcBef>
                <a:spcPts val="350"/>
              </a:spcBef>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5pPr>
            <a:lvl6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6pPr>
            <a:lvl7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7pPr>
            <a:lvl8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8pPr>
            <a:lvl9pPr eaLnBrk="0" fontAlgn="base" hangingPunct="0">
              <a:spcBef>
                <a:spcPts val="350"/>
              </a:spcBef>
              <a:spcAft>
                <a:spcPct val="0"/>
              </a:spcAft>
              <a:buClr>
                <a:schemeClr val="accent2"/>
              </a:buClr>
              <a:buFont typeface="Wingdings 2" panose="05020102010507070707" pitchFamily="18" charset="2"/>
              <a:buChar char=""/>
              <a:defRPr sz="2000">
                <a:solidFill>
                  <a:schemeClr val="tx1"/>
                </a:solidFill>
                <a:latin typeface="Lucida Sans Unicode" panose="020B0602030504020204" pitchFamily="34" charset="0"/>
              </a:defRPr>
            </a:lvl9pPr>
          </a:lstStyle>
          <a:p>
            <a:pPr algn="ctr" eaLnBrk="1" hangingPunct="1">
              <a:buFont typeface="Wingdings 3" panose="05040102010807070707" pitchFamily="18" charset="2"/>
              <a:buNone/>
              <a:defRPr/>
            </a:pPr>
            <a:r>
              <a:rPr lang="en-US" altLang="en-US" sz="2800" b="1" i="1" noProof="1">
                <a:solidFill>
                  <a:srgbClr val="000066"/>
                </a:solidFill>
                <a:latin typeface="Times New Roman" pitchFamily="18" charset="0"/>
                <a:cs typeface="Times New Roman" pitchFamily="18" charset="0"/>
              </a:rPr>
              <a:t>Quần chúng nhân dân:</a:t>
            </a:r>
            <a:endParaRPr lang="vi-VN" altLang="en-US" sz="2800" noProof="1">
              <a:solidFill>
                <a:srgbClr val="000066"/>
              </a:solidFill>
              <a:latin typeface="Times New Roman" pitchFamily="18" charset="0"/>
              <a:cs typeface="Times New Roman" pitchFamily="18" charset="0"/>
            </a:endParaRPr>
          </a:p>
        </p:txBody>
      </p:sp>
      <p:sp>
        <p:nvSpPr>
          <p:cNvPr id="10" name="Rectangle: Rounded Corners 3">
            <a:extLst>
              <a:ext uri="{FF2B5EF4-FFF2-40B4-BE49-F238E27FC236}">
                <a16:creationId xmlns:a16="http://schemas.microsoft.com/office/drawing/2014/main" id="{D6A1114B-8BDC-C885-9E9D-3563E265AAD5}"/>
              </a:ext>
            </a:extLst>
          </p:cNvPr>
          <p:cNvSpPr/>
          <p:nvPr/>
        </p:nvSpPr>
        <p:spPr>
          <a:xfrm>
            <a:off x="1524000" y="1981199"/>
            <a:ext cx="2436503" cy="474663"/>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i="1">
                <a:ln w="0"/>
                <a:solidFill>
                  <a:srgbClr val="0000FF"/>
                </a:solidFill>
                <a:latin typeface="Times New Roman" pitchFamily="18" charset="0"/>
                <a:cs typeface="Times New Roman" pitchFamily="18" charset="0"/>
              </a:rPr>
              <a:t>* Khái niệm</a:t>
            </a:r>
            <a:endParaRPr lang="en-US" sz="2800" b="1" i="1" dirty="0">
              <a:ln w="0"/>
              <a:solidFill>
                <a:srgbClr val="0000FF"/>
              </a:solidFill>
              <a:latin typeface="Times New Roman" pitchFamily="18" charset="0"/>
              <a:cs typeface="Times New Roman" pitchFamily="18" charset="0"/>
            </a:endParaRP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barn(inVertical)">
                                      <p:cBhvr>
                                        <p:cTn id="14" dur="500"/>
                                        <p:tgtEl>
                                          <p:spTgt spid="10"/>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6" presetClass="entr" presetSubtype="16"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nodeType="clickPar">
                      <p:stCondLst>
                        <p:cond delay="indefinite"/>
                      </p:stCondLst>
                      <p:childTnLst>
                        <p:par>
                          <p:cTn id="27" fill="hold" nodeType="withGroup">
                            <p:stCondLst>
                              <p:cond delay="0"/>
                            </p:stCondLst>
                            <p:childTnLst>
                              <p:par>
                                <p:cTn id="28" presetID="2" presetClass="entr" presetSubtype="4"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additive="base">
                                        <p:cTn id="30" dur="500" fill="hold"/>
                                        <p:tgtEl>
                                          <p:spTgt spid="9"/>
                                        </p:tgtEl>
                                        <p:attrNameLst>
                                          <p:attrName>ppt_x</p:attrName>
                                        </p:attrNameLst>
                                      </p:cBhvr>
                                      <p:tavLst>
                                        <p:tav tm="0">
                                          <p:val>
                                            <p:strVal val="#ppt_x"/>
                                          </p:val>
                                        </p:tav>
                                        <p:tav tm="100000">
                                          <p:val>
                                            <p:strVal val="#ppt_x"/>
                                          </p:val>
                                        </p:tav>
                                      </p:tavLst>
                                    </p:anim>
                                    <p:anim calcmode="lin" valueType="num">
                                      <p:cBhvr additive="base">
                                        <p:cTn id="31"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1"/>
                                        </p:tgtEl>
                                        <p:attrNameLst>
                                          <p:attrName>style.visibility</p:attrName>
                                        </p:attrNameLst>
                                      </p:cBhvr>
                                      <p:to>
                                        <p:strVal val="visible"/>
                                      </p:to>
                                    </p:set>
                                    <p:anim calcmode="lin" valueType="num">
                                      <p:cBhvr additive="base">
                                        <p:cTn id="36" dur="500" fill="hold"/>
                                        <p:tgtEl>
                                          <p:spTgt spid="11"/>
                                        </p:tgtEl>
                                        <p:attrNameLst>
                                          <p:attrName>ppt_x</p:attrName>
                                        </p:attrNameLst>
                                      </p:cBhvr>
                                      <p:tavLst>
                                        <p:tav tm="0">
                                          <p:val>
                                            <p:strVal val="#ppt_x"/>
                                          </p:val>
                                        </p:tav>
                                        <p:tav tm="100000">
                                          <p:val>
                                            <p:strVal val="#ppt_x"/>
                                          </p:val>
                                        </p:tav>
                                      </p:tavLst>
                                    </p:anim>
                                    <p:anim calcmode="lin" valueType="num">
                                      <p:cBhvr additive="base">
                                        <p:cTn id="37"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7397076C-CA93-BB34-E52F-E874FFF805D9}"/>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pt-BR" sz="2800" b="1">
                <a:solidFill>
                  <a:schemeClr val="bg1"/>
                </a:solidFill>
                <a:latin typeface="Times New Roman" pitchFamily="18" charset="0"/>
                <a:cs typeface="Times New Roman" pitchFamily="18" charset="0"/>
              </a:rPr>
              <a:t>3. QUAN HỆ CÁ NHÂN VÀ XÃ HỘI</a:t>
            </a:r>
            <a:r>
              <a:rPr lang="en-US" sz="2800" b="1">
                <a:solidFill>
                  <a:schemeClr val="bg1"/>
                </a:solidFill>
                <a:latin typeface="Times New Roman" pitchFamily="18" charset="0"/>
                <a:cs typeface="Times New Roman" pitchFamily="18" charset="0"/>
              </a:rPr>
              <a:t>;</a:t>
            </a:r>
            <a:r>
              <a:rPr lang="vi-VN" sz="2800" b="1">
                <a:solidFill>
                  <a:schemeClr val="bg1"/>
                </a:solidFill>
                <a:cs typeface="Times New Roman" pitchFamily="18" charset="0"/>
              </a:rPr>
              <a:t> VAI TRÒ CỦA QUẦN CHÚNG NHÂN DÂN</a:t>
            </a:r>
            <a:endParaRPr lang="en-US" sz="2800">
              <a:solidFill>
                <a:schemeClr val="bg1"/>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26B0C497-CE66-7F13-F9F4-B7B7C5716483}"/>
              </a:ext>
            </a:extLst>
          </p:cNvPr>
          <p:cNvGrpSpPr>
            <a:grpSpLocks/>
          </p:cNvGrpSpPr>
          <p:nvPr/>
        </p:nvGrpSpPr>
        <p:grpSpPr bwMode="auto">
          <a:xfrm>
            <a:off x="1600200" y="914400"/>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AB1F5F94-84BF-3F68-434E-A652484A9B99}"/>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C9120399-7DDD-0C02-2F21-00F6398763DB}"/>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8" name="Rectangle: Rounded Corners 3">
            <a:extLst>
              <a:ext uri="{FF2B5EF4-FFF2-40B4-BE49-F238E27FC236}">
                <a16:creationId xmlns:a16="http://schemas.microsoft.com/office/drawing/2014/main" id="{223E46D4-FECE-5E9F-EDBE-5C39CF6EFD38}"/>
              </a:ext>
            </a:extLst>
          </p:cNvPr>
          <p:cNvSpPr/>
          <p:nvPr/>
        </p:nvSpPr>
        <p:spPr>
          <a:xfrm>
            <a:off x="0" y="2162969"/>
            <a:ext cx="2381250" cy="474662"/>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3200" b="1" i="1">
                <a:ln w="0"/>
                <a:solidFill>
                  <a:srgbClr val="0000FF"/>
                </a:solidFill>
                <a:latin typeface="Times New Roman" pitchFamily="18" charset="0"/>
                <a:cs typeface="Times New Roman" pitchFamily="18" charset="0"/>
              </a:rPr>
              <a:t>* Khái niệm</a:t>
            </a:r>
            <a:endParaRPr lang="en-US" sz="3200" b="1" i="1" dirty="0">
              <a:ln w="0"/>
              <a:solidFill>
                <a:srgbClr val="0000FF"/>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32DDC57F-C887-77F7-3380-02BCE9844C9F}"/>
              </a:ext>
            </a:extLst>
          </p:cNvPr>
          <p:cNvSpPr/>
          <p:nvPr/>
        </p:nvSpPr>
        <p:spPr>
          <a:xfrm>
            <a:off x="287958" y="2819400"/>
            <a:ext cx="11549546" cy="1676400"/>
          </a:xfrm>
          <a:prstGeom prst="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zh-CN" sz="3200" b="1" u="sng">
                <a:solidFill>
                  <a:srgbClr val="FF0000"/>
                </a:solidFill>
                <a:latin typeface="Times New Roman" pitchFamily="18" charset="0"/>
                <a:cs typeface="Times New Roman" pitchFamily="18" charset="0"/>
              </a:rPr>
              <a:t>Vĩ nhân</a:t>
            </a:r>
            <a:r>
              <a:rPr lang="en-US" altLang="zh-CN" sz="3200" b="1" u="sng">
                <a:latin typeface="Times New Roman" pitchFamily="18" charset="0"/>
                <a:cs typeface="Times New Roman" pitchFamily="18" charset="0"/>
              </a:rPr>
              <a:t>:</a:t>
            </a:r>
            <a:r>
              <a:rPr lang="en-US" altLang="zh-CN" sz="3200" b="1">
                <a:latin typeface="Times New Roman" pitchFamily="18" charset="0"/>
                <a:cs typeface="Times New Roman" pitchFamily="18" charset="0"/>
              </a:rPr>
              <a:t> </a:t>
            </a:r>
            <a:r>
              <a:rPr lang="en-US" altLang="zh-CN" sz="3200">
                <a:solidFill>
                  <a:srgbClr val="000066"/>
                </a:solidFill>
                <a:latin typeface="Times New Roman" pitchFamily="18" charset="0"/>
                <a:cs typeface="Times New Roman" pitchFamily="18" charset="0"/>
              </a:rPr>
              <a:t>Những cá nhân kiệt xuất trong các lĩnh vực chính trị, kinh tế, khoa học, nghệ thuật…</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7"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1498BA2-4048-F8D0-2E82-1E964F0B1C32}"/>
              </a:ext>
            </a:extLst>
          </p:cNvPr>
          <p:cNvSpPr txBox="1">
            <a:spLocks/>
          </p:cNvSpPr>
          <p:nvPr/>
        </p:nvSpPr>
        <p:spPr bwMode="auto">
          <a:xfrm>
            <a:off x="1524000" y="12700"/>
            <a:ext cx="9144000" cy="876300"/>
          </a:xfrm>
          <a:prstGeom prst="rect">
            <a:avLst/>
          </a:prstGeom>
          <a:solidFill>
            <a:schemeClr val="accent1">
              <a:lumMod val="75000"/>
            </a:schemeClr>
          </a:solidFill>
          <a:ln>
            <a:noFill/>
          </a:ln>
        </p:spPr>
        <p:txBody>
          <a:bodyPr anchor="ctr">
            <a:normAutofit lnSpcReduction="10000"/>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pt-BR" sz="2800" b="1">
                <a:solidFill>
                  <a:schemeClr val="bg1"/>
                </a:solidFill>
                <a:latin typeface="Times New Roman" pitchFamily="18" charset="0"/>
                <a:cs typeface="Times New Roman" pitchFamily="18" charset="0"/>
              </a:rPr>
              <a:t>3. QUAN HỆ CÁ NHÂN VÀ XÃ HỘI</a:t>
            </a:r>
            <a:r>
              <a:rPr lang="en-US" sz="2800" b="1">
                <a:solidFill>
                  <a:schemeClr val="bg1"/>
                </a:solidFill>
                <a:latin typeface="Times New Roman" pitchFamily="18" charset="0"/>
                <a:cs typeface="Times New Roman" pitchFamily="18" charset="0"/>
              </a:rPr>
              <a:t>;</a:t>
            </a:r>
            <a:r>
              <a:rPr lang="vi-VN" sz="2800" b="1">
                <a:solidFill>
                  <a:schemeClr val="bg1"/>
                </a:solidFill>
                <a:cs typeface="Times New Roman" pitchFamily="18" charset="0"/>
              </a:rPr>
              <a:t> VAI TRÒ CỦA QUẦN CHÚNG NHÂN DÂN</a:t>
            </a:r>
            <a:endParaRPr lang="en-US" sz="2800">
              <a:solidFill>
                <a:schemeClr val="bg1"/>
              </a:solidFill>
              <a:latin typeface="Times New Roman" pitchFamily="18" charset="0"/>
              <a:cs typeface="Times New Roman" pitchFamily="18" charset="0"/>
            </a:endParaRPr>
          </a:p>
        </p:txBody>
      </p:sp>
      <p:grpSp>
        <p:nvGrpSpPr>
          <p:cNvPr id="15" name="Group 6">
            <a:extLst>
              <a:ext uri="{FF2B5EF4-FFF2-40B4-BE49-F238E27FC236}">
                <a16:creationId xmlns:a16="http://schemas.microsoft.com/office/drawing/2014/main" id="{0EDBC46A-6040-2461-BF3D-77053659D963}"/>
              </a:ext>
            </a:extLst>
          </p:cNvPr>
          <p:cNvGrpSpPr>
            <a:grpSpLocks/>
          </p:cNvGrpSpPr>
          <p:nvPr/>
        </p:nvGrpSpPr>
        <p:grpSpPr bwMode="auto">
          <a:xfrm>
            <a:off x="1600200" y="914400"/>
            <a:ext cx="9018587" cy="1066800"/>
            <a:chOff x="394335" y="1412619"/>
            <a:chExt cx="7025630" cy="915120"/>
          </a:xfrm>
          <a:solidFill>
            <a:schemeClr val="accent6">
              <a:lumMod val="40000"/>
              <a:lumOff val="60000"/>
            </a:schemeClr>
          </a:solidFill>
        </p:grpSpPr>
        <p:sp>
          <p:nvSpPr>
            <p:cNvPr id="17" name="Rounded Rectangle 16">
              <a:extLst>
                <a:ext uri="{FF2B5EF4-FFF2-40B4-BE49-F238E27FC236}">
                  <a16:creationId xmlns:a16="http://schemas.microsoft.com/office/drawing/2014/main" id="{9641975A-401D-99C6-B37F-BF9A2E6663A7}"/>
                </a:ext>
              </a:extLst>
            </p:cNvPr>
            <p:cNvSpPr/>
            <p:nvPr/>
          </p:nvSpPr>
          <p:spPr>
            <a:xfrm>
              <a:off x="394335" y="1412619"/>
              <a:ext cx="7025630" cy="915120"/>
            </a:xfrm>
            <a:prstGeom prst="roundRect">
              <a:avLst/>
            </a:prstGeom>
            <a:grpFill/>
          </p:spPr>
          <p:style>
            <a:lnRef idx="1">
              <a:schemeClr val="accent1"/>
            </a:lnRef>
            <a:fillRef idx="2">
              <a:schemeClr val="accent1"/>
            </a:fillRef>
            <a:effectRef idx="1">
              <a:schemeClr val="accent1"/>
            </a:effectRef>
            <a:fontRef idx="minor">
              <a:schemeClr val="dk1"/>
            </a:fontRef>
          </p:style>
        </p:sp>
        <p:sp>
          <p:nvSpPr>
            <p:cNvPr id="18" name="Rounded Rectangle 6">
              <a:extLst>
                <a:ext uri="{FF2B5EF4-FFF2-40B4-BE49-F238E27FC236}">
                  <a16:creationId xmlns:a16="http://schemas.microsoft.com/office/drawing/2014/main" id="{AB276B31-8F65-42BE-4F8D-31B617A14837}"/>
                </a:ext>
              </a:extLst>
            </p:cNvPr>
            <p:cNvSpPr/>
            <p:nvPr/>
          </p:nvSpPr>
          <p:spPr>
            <a:xfrm>
              <a:off x="437860" y="1457334"/>
              <a:ext cx="6938580" cy="825690"/>
            </a:xfrm>
            <a:prstGeom prst="rect">
              <a:avLst/>
            </a:prstGeom>
            <a:grpFill/>
          </p:spPr>
          <p:style>
            <a:lnRef idx="0">
              <a:scrgbClr r="0" g="0" b="0"/>
            </a:lnRef>
            <a:fillRef idx="0">
              <a:scrgbClr r="0" g="0" b="0"/>
            </a:fillRef>
            <a:effectRef idx="0">
              <a:scrgbClr r="0" g="0" b="0"/>
            </a:effectRef>
            <a:fontRef idx="minor">
              <a:schemeClr val="dk1"/>
            </a:fontRef>
          </p:style>
          <p:txBody>
            <a:bodyPr lIns="208669" tIns="0" rIns="208669" bIns="0" spcCol="1270" anchor="ctr"/>
            <a:lstStyle/>
            <a:p>
              <a:pPr eaLnBrk="1" hangingPunct="1">
                <a:defRPr/>
              </a:pPr>
              <a:r>
                <a:rPr lang="en-US" sz="3200" b="1" i="1">
                  <a:latin typeface="Times New Roman" pitchFamily="18" charset="0"/>
                  <a:cs typeface="Times New Roman" pitchFamily="18" charset="0"/>
                </a:rPr>
                <a:t>3.2. </a:t>
              </a:r>
              <a:r>
                <a:rPr lang="vi-VN" sz="3200" b="1" i="1">
                  <a:latin typeface="Times New Roman" pitchFamily="18" charset="0"/>
                  <a:cs typeface="Times New Roman" pitchFamily="18" charset="0"/>
                </a:rPr>
                <a:t>Vai trò của quần chúng nhân dân và</a:t>
              </a:r>
              <a:r>
                <a:rPr lang="en-US" sz="3200" b="1" i="1">
                  <a:latin typeface="Times New Roman" pitchFamily="18" charset="0"/>
                  <a:cs typeface="Times New Roman" pitchFamily="18" charset="0"/>
                </a:rPr>
                <a:t> lãnh tụ</a:t>
              </a:r>
              <a:r>
                <a:rPr lang="vi-VN" sz="3200" b="1" i="1">
                  <a:latin typeface="Times New Roman" pitchFamily="18" charset="0"/>
                  <a:cs typeface="Times New Roman" pitchFamily="18" charset="0"/>
                </a:rPr>
                <a:t> trong lịch sử</a:t>
              </a:r>
              <a:endParaRPr lang="en-US" sz="3200" b="1" i="1">
                <a:latin typeface="Times New Roman" pitchFamily="18" charset="0"/>
                <a:cs typeface="Times New Roman" pitchFamily="18" charset="0"/>
              </a:endParaRPr>
            </a:p>
          </p:txBody>
        </p:sp>
      </p:grpSp>
      <p:sp>
        <p:nvSpPr>
          <p:cNvPr id="10" name="Rectangle 9">
            <a:extLst>
              <a:ext uri="{FF2B5EF4-FFF2-40B4-BE49-F238E27FC236}">
                <a16:creationId xmlns:a16="http://schemas.microsoft.com/office/drawing/2014/main" id="{E7CFDB3D-26E2-B64C-455A-95E9F3C1BC6F}"/>
              </a:ext>
            </a:extLst>
          </p:cNvPr>
          <p:cNvSpPr/>
          <p:nvPr/>
        </p:nvSpPr>
        <p:spPr>
          <a:xfrm>
            <a:off x="79513" y="2819401"/>
            <a:ext cx="4124187" cy="2246769"/>
          </a:xfrm>
          <a:prstGeom prst="rect">
            <a:avLst/>
          </a:prstGeom>
          <a:solidFill>
            <a:schemeClr val="accent6">
              <a:lumMod val="20000"/>
              <a:lumOff val="80000"/>
            </a:schemeClr>
          </a:solidFill>
          <a:ln w="19050">
            <a:solidFill>
              <a:srgbClr val="FF0000"/>
            </a:solidFill>
          </a:ln>
        </p:spPr>
        <p:txBody>
          <a:bodyPr wrap="square">
            <a:spAutoFit/>
          </a:bodyPr>
          <a:lstStyle/>
          <a:p>
            <a:pPr algn="just" eaLnBrk="1" hangingPunct="1">
              <a:defRPr/>
            </a:pPr>
            <a:r>
              <a:rPr lang="en-US" altLang="zh-CN" sz="2800" b="1" i="1" u="sng">
                <a:solidFill>
                  <a:srgbClr val="000066"/>
                </a:solidFill>
                <a:latin typeface="Times New Roman" pitchFamily="18" charset="0"/>
                <a:cs typeface="Times New Roman" pitchFamily="18" charset="0"/>
              </a:rPr>
              <a:t>Lãnh tụ:</a:t>
            </a:r>
            <a:r>
              <a:rPr lang="en-US" altLang="zh-CN" sz="2800" b="1">
                <a:solidFill>
                  <a:srgbClr val="000066"/>
                </a:solidFill>
                <a:latin typeface="Times New Roman" pitchFamily="18" charset="0"/>
                <a:cs typeface="Times New Roman" pitchFamily="18" charset="0"/>
              </a:rPr>
              <a:t> </a:t>
            </a:r>
            <a:r>
              <a:rPr lang="en-US" altLang="zh-CN" sz="2800">
                <a:solidFill>
                  <a:srgbClr val="000066"/>
                </a:solidFill>
                <a:latin typeface="Times New Roman" pitchFamily="18" charset="0"/>
                <a:cs typeface="Times New Roman" pitchFamily="18" charset="0"/>
              </a:rPr>
              <a:t>những cá nhân kiệt xuất do phong trào cách mạng của QCND tạo nên, gắn bó mật thiết với QCND</a:t>
            </a:r>
            <a:endParaRPr lang="vi-VN" altLang="en-US" sz="2800" noProof="1">
              <a:solidFill>
                <a:srgbClr val="000066"/>
              </a:solidFill>
              <a:latin typeface="Times New Roman" pitchFamily="18" charset="0"/>
              <a:cs typeface="Times New Roman" pitchFamily="18" charset="0"/>
            </a:endParaRPr>
          </a:p>
        </p:txBody>
      </p:sp>
      <p:sp>
        <p:nvSpPr>
          <p:cNvPr id="8" name="Rectangle: Rounded Corners 3">
            <a:extLst>
              <a:ext uri="{FF2B5EF4-FFF2-40B4-BE49-F238E27FC236}">
                <a16:creationId xmlns:a16="http://schemas.microsoft.com/office/drawing/2014/main" id="{176ADC05-7BFC-3286-5806-F5592FCA2005}"/>
              </a:ext>
            </a:extLst>
          </p:cNvPr>
          <p:cNvSpPr/>
          <p:nvPr/>
        </p:nvSpPr>
        <p:spPr>
          <a:xfrm>
            <a:off x="190638" y="2162969"/>
            <a:ext cx="2381250" cy="474662"/>
          </a:xfrm>
          <a:prstGeom prst="roundRect">
            <a:avLst/>
          </a:prstGeom>
          <a:solidFill>
            <a:schemeClr val="accent5">
              <a:lumMod val="40000"/>
              <a:lumOff val="60000"/>
            </a:scheme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b="1" i="1">
                <a:ln w="0"/>
                <a:solidFill>
                  <a:srgbClr val="0000FF"/>
                </a:solidFill>
                <a:latin typeface="Times New Roman" pitchFamily="18" charset="0"/>
                <a:cs typeface="Times New Roman" pitchFamily="18" charset="0"/>
              </a:rPr>
              <a:t>* Khái niệm</a:t>
            </a:r>
            <a:endParaRPr lang="en-US" sz="2800" b="1" i="1" dirty="0">
              <a:ln w="0"/>
              <a:solidFill>
                <a:srgbClr val="0000FF"/>
              </a:solidFill>
              <a:latin typeface="Times New Roman" pitchFamily="18" charset="0"/>
              <a:cs typeface="Times New Roman" pitchFamily="18" charset="0"/>
            </a:endParaRPr>
          </a:p>
        </p:txBody>
      </p:sp>
      <p:sp>
        <p:nvSpPr>
          <p:cNvPr id="9" name="Rectangle 8">
            <a:extLst>
              <a:ext uri="{FF2B5EF4-FFF2-40B4-BE49-F238E27FC236}">
                <a16:creationId xmlns:a16="http://schemas.microsoft.com/office/drawing/2014/main" id="{452A1DCD-17DC-E1CE-65F3-2389BDDE5155}"/>
              </a:ext>
            </a:extLst>
          </p:cNvPr>
          <p:cNvSpPr/>
          <p:nvPr/>
        </p:nvSpPr>
        <p:spPr>
          <a:xfrm>
            <a:off x="4456043" y="2691041"/>
            <a:ext cx="5791200" cy="2503488"/>
          </a:xfrm>
          <a:prstGeom prst="rect">
            <a:avLst/>
          </a:prstGeom>
        </p:spPr>
        <p:style>
          <a:lnRef idx="1">
            <a:schemeClr val="accent4"/>
          </a:lnRef>
          <a:fillRef idx="2">
            <a:schemeClr val="accent4"/>
          </a:fillRef>
          <a:effectRef idx="1">
            <a:schemeClr val="accent4"/>
          </a:effectRef>
          <a:fontRef idx="minor">
            <a:schemeClr val="dk1"/>
          </a:fontRef>
        </p:style>
        <p:txBody>
          <a:bodyPr anchor="ctr"/>
          <a:lstStyle/>
          <a:p>
            <a:pPr algn="just" eaLnBrk="1" hangingPunct="1">
              <a:defRPr/>
            </a:pPr>
            <a:r>
              <a:rPr lang="en-US" altLang="zh-CN" sz="2800">
                <a:solidFill>
                  <a:srgbClr val="000066"/>
                </a:solidFill>
                <a:latin typeface="Times New Roman" pitchFamily="18" charset="0"/>
                <a:cs typeface="Times New Roman" pitchFamily="18" charset="0"/>
              </a:rPr>
              <a:t>- Có tri thức khoa học uyên bác, nắm bắt được xu thế VĐ, PT của LS.</a:t>
            </a:r>
          </a:p>
          <a:p>
            <a:pPr algn="just" eaLnBrk="1" hangingPunct="1">
              <a:buFont typeface="Wingdings 3" pitchFamily="18" charset="2"/>
              <a:buNone/>
              <a:defRPr/>
            </a:pPr>
            <a:r>
              <a:rPr lang="en-US" altLang="zh-CN" sz="2800">
                <a:solidFill>
                  <a:srgbClr val="000066"/>
                </a:solidFill>
                <a:latin typeface="Times New Roman" pitchFamily="18" charset="0"/>
                <a:cs typeface="Times New Roman" pitchFamily="18" charset="0"/>
              </a:rPr>
              <a:t>- Có năng lực tập hợp QCND, thống nhất ý chí và hành động của QCND.</a:t>
            </a:r>
          </a:p>
          <a:p>
            <a:pPr algn="just" eaLnBrk="1" hangingPunct="1">
              <a:buFont typeface="Wingdings 3" pitchFamily="18" charset="2"/>
              <a:buNone/>
              <a:defRPr/>
            </a:pPr>
            <a:r>
              <a:rPr lang="en-US" altLang="zh-CN" sz="2800">
                <a:solidFill>
                  <a:srgbClr val="000066"/>
                </a:solidFill>
                <a:latin typeface="Times New Roman" pitchFamily="18" charset="0"/>
                <a:cs typeface="Times New Roman" pitchFamily="18" charset="0"/>
              </a:rPr>
              <a:t>- Gắn bó mật thiết với QCND, hy sinh vì lợi ích của QCND.</a:t>
            </a:r>
          </a:p>
        </p:txBody>
      </p:sp>
    </p:spTree>
  </p:cSld>
  <p:clrMapOvr>
    <a:masterClrMapping/>
  </p:clrMapOvr>
  <p:transition>
    <p:zoom dir="in"/>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7" presetClass="entr" presetSubtype="4"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additive="base">
                                        <p:cTn id="12" dur="500" fill="hold"/>
                                        <p:tgtEl>
                                          <p:spTgt spid="9"/>
                                        </p:tgtEl>
                                        <p:attrNameLst>
                                          <p:attrName>ppt_x</p:attrName>
                                        </p:attrNameLst>
                                      </p:cBhvr>
                                      <p:tavLst>
                                        <p:tav tm="0">
                                          <p:val>
                                            <p:strVal val="#ppt_x"/>
                                          </p:val>
                                        </p:tav>
                                        <p:tav tm="100000">
                                          <p:val>
                                            <p:strVal val="#ppt_x"/>
                                          </p:val>
                                        </p:tav>
                                      </p:tavLst>
                                    </p:anim>
                                    <p:anim calcmode="lin" valueType="num">
                                      <p:cBhvr additive="base">
                                        <p:cTn id="13"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6" presetClass="entr" presetSubtype="21" fill="hold" nodeType="clickEffect">
                                  <p:stCondLst>
                                    <p:cond delay="0"/>
                                  </p:stCondLst>
                                  <p:childTnLst>
                                    <p:set>
                                      <p:cBhvr>
                                        <p:cTn id="17" dur="1" fill="hold">
                                          <p:stCondLst>
                                            <p:cond delay="0"/>
                                          </p:stCondLst>
                                        </p:cTn>
                                        <p:tgtEl>
                                          <p:spTgt spid="9">
                                            <p:txEl>
                                              <p:pRg st="0" end="0"/>
                                            </p:txEl>
                                          </p:spTgt>
                                        </p:tgtEl>
                                        <p:attrNameLst>
                                          <p:attrName>style.visibility</p:attrName>
                                        </p:attrNameLst>
                                      </p:cBhvr>
                                      <p:to>
                                        <p:strVal val="visible"/>
                                      </p:to>
                                    </p:set>
                                    <p:animEffect transition="in" filter="barn(inVertical)">
                                      <p:cBhvr>
                                        <p:cTn id="18" dur="500"/>
                                        <p:tgtEl>
                                          <p:spTgt spid="9">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9">
                                            <p:txEl>
                                              <p:pRg st="1" end="1"/>
                                            </p:txEl>
                                          </p:spTgt>
                                        </p:tgtEl>
                                        <p:attrNameLst>
                                          <p:attrName>style.visibility</p:attrName>
                                        </p:attrNameLst>
                                      </p:cBhvr>
                                      <p:to>
                                        <p:strVal val="visible"/>
                                      </p:to>
                                    </p:set>
                                    <p:animEffect transition="in" filter="barn(inVertical)">
                                      <p:cBhvr>
                                        <p:cTn id="23" dur="500"/>
                                        <p:tgtEl>
                                          <p:spTgt spid="9">
                                            <p:txEl>
                                              <p:pRg st="1" end="1"/>
                                            </p:txEl>
                                          </p:spTgt>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6" presetClass="entr" presetSubtype="21" fill="hold" nodeType="clickEffect">
                                  <p:stCondLst>
                                    <p:cond delay="0"/>
                                  </p:stCondLst>
                                  <p:childTnLst>
                                    <p:set>
                                      <p:cBhvr>
                                        <p:cTn id="27" dur="1" fill="hold">
                                          <p:stCondLst>
                                            <p:cond delay="0"/>
                                          </p:stCondLst>
                                        </p:cTn>
                                        <p:tgtEl>
                                          <p:spTgt spid="9">
                                            <p:txEl>
                                              <p:pRg st="2" end="2"/>
                                            </p:txEl>
                                          </p:spTgt>
                                        </p:tgtEl>
                                        <p:attrNameLst>
                                          <p:attrName>style.visibility</p:attrName>
                                        </p:attrNameLst>
                                      </p:cBhvr>
                                      <p:to>
                                        <p:strVal val="visible"/>
                                      </p:to>
                                    </p:set>
                                    <p:animEffect transition="in" filter="barn(inVertical)">
                                      <p:cBhvr>
                                        <p:cTn id="28" dur="500"/>
                                        <p:tgtEl>
                                          <p:spTgt spid="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9" grpId="0" animBg="1"/>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5269</TotalTime>
  <Words>1670</Words>
  <Application>Microsoft Office PowerPoint</Application>
  <PresentationFormat>Widescreen</PresentationFormat>
  <Paragraphs>94</Paragraphs>
  <Slides>18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Times New Roman</vt:lpstr>
      <vt:lpstr>Wingdings 3</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ASP.NET Core Web API and HTTP</dc:title>
  <dc:creator>Thanh Van</dc:creator>
  <cp:lastModifiedBy>ADMIN</cp:lastModifiedBy>
  <cp:revision>188</cp:revision>
  <dcterms:created xsi:type="dcterms:W3CDTF">2021-01-25T08:25:31Z</dcterms:created>
  <dcterms:modified xsi:type="dcterms:W3CDTF">2022-09-14T07:50:22Z</dcterms:modified>
</cp:coreProperties>
</file>