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5"/>
  </p:notesMasterIdLst>
  <p:sldIdLst>
    <p:sldId id="661" r:id="rId2"/>
    <p:sldId id="414" r:id="rId3"/>
    <p:sldId id="415" r:id="rId4"/>
    <p:sldId id="416" r:id="rId5"/>
    <p:sldId id="417" r:id="rId6"/>
    <p:sldId id="419" r:id="rId7"/>
    <p:sldId id="420" r:id="rId8"/>
    <p:sldId id="421" r:id="rId9"/>
    <p:sldId id="423" r:id="rId10"/>
    <p:sldId id="424" r:id="rId11"/>
    <p:sldId id="425" r:id="rId12"/>
    <p:sldId id="426" r:id="rId13"/>
    <p:sldId id="493" r:id="rId14"/>
    <p:sldId id="427" r:id="rId15"/>
    <p:sldId id="428" r:id="rId16"/>
    <p:sldId id="429" r:id="rId17"/>
    <p:sldId id="430" r:id="rId18"/>
    <p:sldId id="432" r:id="rId19"/>
    <p:sldId id="433" r:id="rId20"/>
    <p:sldId id="434" r:id="rId21"/>
    <p:sldId id="435" r:id="rId22"/>
    <p:sldId id="436" r:id="rId23"/>
    <p:sldId id="437" r:id="rId24"/>
    <p:sldId id="660" r:id="rId25"/>
    <p:sldId id="664" r:id="rId26"/>
    <p:sldId id="665" r:id="rId27"/>
    <p:sldId id="666" r:id="rId28"/>
    <p:sldId id="667" r:id="rId29"/>
    <p:sldId id="668" r:id="rId30"/>
    <p:sldId id="669" r:id="rId31"/>
    <p:sldId id="671" r:id="rId32"/>
    <p:sldId id="646" r:id="rId33"/>
    <p:sldId id="64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93979" autoAdjust="0"/>
  </p:normalViewPr>
  <p:slideViewPr>
    <p:cSldViewPr snapToGrid="0">
      <p:cViewPr varScale="1">
        <p:scale>
          <a:sx n="76" d="100"/>
          <a:sy n="76" d="100"/>
        </p:scale>
        <p:origin x="94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9145C56-16AB-48A3-E661-AEF0238803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9A76D94B-CE88-A75E-9078-B7677D9A0F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ordia New" panose="020B0304020202020204" pitchFamily="34" charset="-34"/>
            </a:endParaRPr>
          </a:p>
        </p:txBody>
      </p:sp>
      <p:sp>
        <p:nvSpPr>
          <p:cNvPr id="26628" name="Header Placeholder 3">
            <a:extLst>
              <a:ext uri="{FF2B5EF4-FFF2-40B4-BE49-F238E27FC236}">
                <a16:creationId xmlns:a16="http://schemas.microsoft.com/office/drawing/2014/main" id="{3D5FAD3D-1946-BCB6-1858-4ED2DE78F7F1}"/>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ĐHTM-2008</a:t>
            </a:r>
          </a:p>
        </p:txBody>
      </p:sp>
      <p:sp>
        <p:nvSpPr>
          <p:cNvPr id="26629" name="Footer Placeholder 4">
            <a:extLst>
              <a:ext uri="{FF2B5EF4-FFF2-40B4-BE49-F238E27FC236}">
                <a16:creationId xmlns:a16="http://schemas.microsoft.com/office/drawing/2014/main" id="{74BAF1F5-C47A-18FF-8BFF-8508A6EE645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Nguyễn Thị Phi yến</a:t>
            </a:r>
          </a:p>
        </p:txBody>
      </p:sp>
      <p:sp>
        <p:nvSpPr>
          <p:cNvPr id="26630" name="Slide Number Placeholder 5">
            <a:extLst>
              <a:ext uri="{FF2B5EF4-FFF2-40B4-BE49-F238E27FC236}">
                <a16:creationId xmlns:a16="http://schemas.microsoft.com/office/drawing/2014/main" id="{CBAC5537-3254-FA1B-92E4-1E05F863B2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C3DAEC-AF01-47B8-87BC-81823B9339F5}" type="slidenum">
              <a:rPr lang="en-US" altLang="en-US">
                <a:latin typeface="Arial Unicode MS" pitchFamily="34" charset="-128"/>
              </a:rPr>
              <a:pPr>
                <a:spcBef>
                  <a:spcPct val="0"/>
                </a:spcBef>
              </a:pPr>
              <a:t>13</a:t>
            </a:fld>
            <a:endParaRPr lang="en-US" altLang="en-US">
              <a:latin typeface="Arial Unicode MS"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8068A95-4942-5C19-8FEF-D5E56F31F5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A15FA9FE-DC21-3858-CB42-1D42AA2AC9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anose="020F0502020204030204" pitchFamily="34" charset="0"/>
            </a:endParaRPr>
          </a:p>
        </p:txBody>
      </p:sp>
      <p:sp>
        <p:nvSpPr>
          <p:cNvPr id="34820" name="Slide Number Placeholder 3">
            <a:extLst>
              <a:ext uri="{FF2B5EF4-FFF2-40B4-BE49-F238E27FC236}">
                <a16:creationId xmlns:a16="http://schemas.microsoft.com/office/drawing/2014/main" id="{C0C9337C-4E05-58C1-A6E9-DFF1C7F2A5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442FA2-1FAD-4088-A952-6DFF555C73E7}" type="slidenum">
              <a:rPr lang="en-US" altLang="en-US">
                <a:latin typeface="Arial Unicode MS" pitchFamily="34" charset="-128"/>
              </a:rPr>
              <a:pPr>
                <a:spcBef>
                  <a:spcPct val="0"/>
                </a:spcBef>
              </a:pPr>
              <a:t>20</a:t>
            </a:fld>
            <a:endParaRPr lang="en-US" altLang="en-US">
              <a:latin typeface="Arial Unicode MS"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CCF44DF-4E70-CA0A-C4A1-CF90A67EC917}"/>
              </a:ext>
            </a:extLst>
          </p:cNvPr>
          <p:cNvSpPr>
            <a:spLocks noGrp="1" noChangeArrowheads="1"/>
          </p:cNvSpPr>
          <p:nvPr>
            <p:ph type="sldNum" sz="quarter" idx="5"/>
          </p:nvPr>
        </p:nvSpPr>
        <p:spPr bwMode="auto">
          <a:xfrm>
            <a:off x="3884613"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8D6B6C-187A-48AC-BC14-2E42658A7306}" type="slidenum">
              <a:rPr lang="en-US" altLang="en-US">
                <a:latin typeface="Arial" panose="020B0604020202020204" pitchFamily="34" charset="0"/>
                <a:cs typeface="Arial" panose="020B0604020202020204" pitchFamily="34" charset="0"/>
              </a:rPr>
              <a:pPr>
                <a:spcBef>
                  <a:spcPct val="0"/>
                </a:spcBef>
              </a:pPr>
              <a:t>28</a:t>
            </a:fld>
            <a:endParaRPr lang="en-US" altLang="en-US">
              <a:latin typeface="Arial" panose="020B0604020202020204" pitchFamily="34" charset="0"/>
              <a:cs typeface="Arial" panose="020B0604020202020204" pitchFamily="34" charset="0"/>
            </a:endParaRPr>
          </a:p>
        </p:txBody>
      </p:sp>
      <p:sp>
        <p:nvSpPr>
          <p:cNvPr id="44035" name="Rectangle 2">
            <a:extLst>
              <a:ext uri="{FF2B5EF4-FFF2-40B4-BE49-F238E27FC236}">
                <a16:creationId xmlns:a16="http://schemas.microsoft.com/office/drawing/2014/main" id="{A332DE4B-3940-A74B-BA01-0039E4F22C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990A6B23-A254-12EF-A099-6482DA49A5A2}"/>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CC1BA59-77FF-A9F4-9F11-647DD8A4B4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7B18D6DC-0F99-AD61-9E9C-A9B7B0BFF7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388" name="Slide Number Placeholder 3">
            <a:extLst>
              <a:ext uri="{FF2B5EF4-FFF2-40B4-BE49-F238E27FC236}">
                <a16:creationId xmlns:a16="http://schemas.microsoft.com/office/drawing/2014/main" id="{B8517021-EA10-299F-87DF-9DA8EFCC0B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804293-C947-4886-ABF8-8825A4E88D99}" type="slidenum">
              <a:rPr lang="en-US" altLang="en-US">
                <a:latin typeface="Arial Unicode MS" pitchFamily="34" charset="-128"/>
              </a:rPr>
              <a:pPr>
                <a:spcBef>
                  <a:spcPct val="0"/>
                </a:spcBef>
              </a:pPr>
              <a:t>32</a:t>
            </a:fld>
            <a:endParaRPr lang="en-US" altLang="en-US">
              <a:latin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C2F91-348D-F5D0-333D-BB08E9AF318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F0AB594-2DFB-1565-DEA6-5EDEB29060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1C0034-4024-BB84-0EB7-D74561655635}"/>
              </a:ext>
            </a:extLst>
          </p:cNvPr>
          <p:cNvSpPr>
            <a:spLocks noGrp="1"/>
          </p:cNvSpPr>
          <p:nvPr>
            <p:ph type="sldNum" sz="quarter" idx="12"/>
          </p:nvPr>
        </p:nvSpPr>
        <p:spPr/>
        <p:txBody>
          <a:bodyPr/>
          <a:lstStyle>
            <a:lvl1pPr>
              <a:defRPr/>
            </a:lvl1pPr>
          </a:lstStyle>
          <a:p>
            <a:fld id="{20FBD692-4428-44A0-9630-AE4178C76183}" type="slidenum">
              <a:rPr lang="en-US" altLang="en-US"/>
              <a:pPr/>
              <a:t>‹#›</a:t>
            </a:fld>
            <a:endParaRPr lang="en-US" altLang="en-US"/>
          </a:p>
        </p:txBody>
      </p:sp>
    </p:spTree>
    <p:extLst>
      <p:ext uri="{BB962C8B-B14F-4D97-AF65-F5344CB8AC3E}">
        <p14:creationId xmlns:p14="http://schemas.microsoft.com/office/powerpoint/2010/main" val="2712914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1/14/2025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8" Type="http://schemas.openxmlformats.org/officeDocument/2006/relationships/image" Target="../media/image33.gif"/><Relationship Id="rId3" Type="http://schemas.openxmlformats.org/officeDocument/2006/relationships/image" Target="../media/image29.jpeg"/><Relationship Id="rId7" Type="http://schemas.openxmlformats.org/officeDocument/2006/relationships/image" Target="../media/image32.gif"/><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1.gif"/><Relationship Id="rId11" Type="http://schemas.openxmlformats.org/officeDocument/2006/relationships/image" Target="../media/image36.gif"/><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image" Target="../media/image9.jpeg"/><Relationship Id="rId9" Type="http://schemas.openxmlformats.org/officeDocument/2006/relationships/image" Target="../media/image34.gif"/></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50.gif"/><Relationship Id="rId1" Type="http://schemas.openxmlformats.org/officeDocument/2006/relationships/slideLayout" Target="../slideLayouts/slideLayout2.xml"/><Relationship Id="rId4" Type="http://schemas.openxmlformats.org/officeDocument/2006/relationships/image" Target="../media/image52.g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Placeholder 2">
            <a:extLst>
              <a:ext uri="{FF2B5EF4-FFF2-40B4-BE49-F238E27FC236}">
                <a16:creationId xmlns:a16="http://schemas.microsoft.com/office/drawing/2014/main" id="{BC45B8D9-FDD6-6584-CD38-3FF80A601E60}"/>
              </a:ext>
            </a:extLst>
          </p:cNvPr>
          <p:cNvSpPr txBox="1">
            <a:spLocks/>
          </p:cNvSpPr>
          <p:nvPr/>
        </p:nvSpPr>
        <p:spPr bwMode="auto">
          <a:xfrm>
            <a:off x="755374" y="1977887"/>
            <a:ext cx="10982739"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en-US" sz="4400" b="1" dirty="0">
                <a:solidFill>
                  <a:srgbClr val="000099"/>
                </a:solidFill>
                <a:latin typeface="Times New Roman" panose="02020603050405020304" pitchFamily="18" charset="0"/>
                <a:cs typeface="Times New Roman" panose="02020603050405020304" pitchFamily="18" charset="0"/>
              </a:rPr>
              <a:t>CHƯƠNG II.</a:t>
            </a:r>
          </a:p>
          <a:p>
            <a:pPr algn="ctr" eaLnBrk="1" hangingPunct="1">
              <a:lnSpc>
                <a:spcPct val="150000"/>
              </a:lnSpc>
              <a:spcBef>
                <a:spcPct val="0"/>
              </a:spcBef>
              <a:buFontTx/>
              <a:buNone/>
            </a:pPr>
            <a:r>
              <a:rPr lang="en-US" altLang="en-US" sz="4400" b="1" dirty="0">
                <a:solidFill>
                  <a:srgbClr val="000099"/>
                </a:solidFill>
                <a:latin typeface="Times New Roman" panose="02020603050405020304" pitchFamily="18" charset="0"/>
                <a:cs typeface="Times New Roman" panose="02020603050405020304" pitchFamily="18" charset="0"/>
              </a:rPr>
              <a:t> CHỦ NGHĨA DUY VẬT BIỆN CHỨNG</a:t>
            </a:r>
          </a:p>
          <a:p>
            <a:pPr eaLnBrk="1" hangingPunct="1">
              <a:lnSpc>
                <a:spcPct val="150000"/>
              </a:lnSpc>
              <a:spcBef>
                <a:spcPct val="0"/>
              </a:spcBef>
              <a:buFontTx/>
              <a:buNone/>
            </a:pPr>
            <a:endParaRPr lang="en-US" altLang="en-US" sz="4400" b="1" dirty="0">
              <a:solidFill>
                <a:srgbClr val="00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DA47679C-7D95-4DDF-F2D9-4ACA4DCB9EE0}"/>
              </a:ext>
            </a:extLst>
          </p:cNvPr>
          <p:cNvSpPr>
            <a:spLocks noGrp="1"/>
          </p:cNvSpPr>
          <p:nvPr>
            <p:ph idx="1"/>
          </p:nvPr>
        </p:nvSpPr>
        <p:spPr>
          <a:xfrm>
            <a:off x="2133600" y="5486401"/>
            <a:ext cx="8153400" cy="944563"/>
          </a:xfrm>
          <a:solidFill>
            <a:srgbClr val="00B050"/>
          </a:solidFill>
        </p:spPr>
        <p:txBody>
          <a:bodyPr/>
          <a:lstStyle/>
          <a:p>
            <a:pPr eaLnBrk="1" hangingPunct="1">
              <a:buFontTx/>
              <a:buNone/>
            </a:pPr>
            <a:r>
              <a:rPr lang="en-US" altLang="en-US" sz="2400" b="1" dirty="0">
                <a:latin typeface="Times New Roman" panose="02020603050405020304" pitchFamily="18" charset="0"/>
                <a:cs typeface="Times New Roman" panose="02020603050405020304" pitchFamily="18" charset="0"/>
              </a:rPr>
              <a:t>    Lao </a:t>
            </a:r>
            <a:r>
              <a:rPr lang="en-US" altLang="en-US" sz="2400" b="1" dirty="0" err="1">
                <a:latin typeface="Times New Roman" panose="02020603050405020304" pitchFamily="18" charset="0"/>
                <a:cs typeface="Times New Roman" panose="02020603050405020304" pitchFamily="18" charset="0"/>
              </a:rPr>
              <a:t>động</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canh</a:t>
            </a:r>
            <a:r>
              <a:rPr lang="en-US" altLang="en-US" sz="2400" b="1" dirty="0">
                <a:latin typeface="Times New Roman" panose="02020603050405020304" pitchFamily="18" charset="0"/>
                <a:cs typeface="Times New Roman" panose="02020603050405020304" pitchFamily="18" charset="0"/>
              </a:rPr>
              <a:t> n</a:t>
            </a:r>
            <a:r>
              <a:rPr lang="vi-VN" altLang="en-US" sz="2400" b="1" dirty="0">
                <a:latin typeface="Times New Roman" panose="02020603050405020304" pitchFamily="18" charset="0"/>
                <a:cs typeface="Times New Roman" panose="02020603050405020304" pitchFamily="18" charset="0"/>
              </a:rPr>
              <a:t>ô</a:t>
            </a:r>
            <a:r>
              <a:rPr lang="en-US" altLang="en-US" sz="2400" b="1" dirty="0">
                <a:latin typeface="Times New Roman" panose="02020603050405020304" pitchFamily="18" charset="0"/>
                <a:cs typeface="Times New Roman" panose="02020603050405020304" pitchFamily="18" charset="0"/>
              </a:rPr>
              <a:t>ng l</a:t>
            </a:r>
            <a:r>
              <a:rPr lang="vi-VN" altLang="en-US" sz="2400" b="1" dirty="0">
                <a:latin typeface="Times New Roman" panose="02020603050405020304" pitchFamily="18" charset="0"/>
                <a:cs typeface="Times New Roman" panose="02020603050405020304" pitchFamily="18" charset="0"/>
              </a:rPr>
              <a:t>úa</a:t>
            </a:r>
            <a:r>
              <a:rPr lang="en-US" altLang="en-US" sz="2400" b="1" dirty="0">
                <a:latin typeface="Times New Roman" panose="02020603050405020304" pitchFamily="18" charset="0"/>
                <a:cs typeface="Times New Roman" panose="02020603050405020304" pitchFamily="18" charset="0"/>
              </a:rPr>
              <a:t> n</a:t>
            </a:r>
            <a:r>
              <a:rPr lang="vi-VN" altLang="en-US" sz="2400" b="1" dirty="0">
                <a:latin typeface="Times New Roman" panose="02020603050405020304" pitchFamily="18" charset="0"/>
                <a:cs typeface="Times New Roman" panose="02020603050405020304" pitchFamily="18" charset="0"/>
              </a:rPr>
              <a:t>ước</a:t>
            </a:r>
            <a:r>
              <a:rPr lang="en-US" altLang="en-US" sz="2400" b="1" dirty="0">
                <a:latin typeface="Times New Roman" panose="02020603050405020304" pitchFamily="18" charset="0"/>
                <a:cs typeface="Times New Roman" panose="02020603050405020304" pitchFamily="18" charset="0"/>
              </a:rPr>
              <a:t> t</a:t>
            </a:r>
            <a:r>
              <a:rPr lang="vi-VN" altLang="en-US" sz="2400" b="1" dirty="0">
                <a:latin typeface="Times New Roman" panose="02020603050405020304" pitchFamily="18" charset="0"/>
                <a:cs typeface="Times New Roman" panose="02020603050405020304" pitchFamily="18" charset="0"/>
              </a:rPr>
              <a:t>ừ</a:t>
            </a:r>
            <a:r>
              <a:rPr lang="en-US" altLang="en-US" sz="2400" b="1" dirty="0">
                <a:latin typeface="Times New Roman" panose="02020603050405020304" pitchFamily="18" charset="0"/>
                <a:cs typeface="Times New Roman" panose="02020603050405020304" pitchFamily="18" charset="0"/>
              </a:rPr>
              <a:t> ng</a:t>
            </a:r>
            <a:r>
              <a:rPr lang="vi-VN" altLang="en-US" sz="2400" b="1" dirty="0">
                <a:latin typeface="Times New Roman" panose="02020603050405020304" pitchFamily="18" charset="0"/>
                <a:cs typeface="Times New Roman" panose="02020603050405020304" pitchFamily="18" charset="0"/>
              </a:rPr>
              <a:t>àn</a:t>
            </a:r>
            <a:r>
              <a:rPr lang="en-US" altLang="en-US" sz="2400" b="1" dirty="0">
                <a:latin typeface="Times New Roman" panose="02020603050405020304" pitchFamily="18" charset="0"/>
                <a:cs typeface="Times New Roman" panose="02020603050405020304" pitchFamily="18" charset="0"/>
              </a:rPr>
              <a:t> </a:t>
            </a:r>
            <a:r>
              <a:rPr lang="vi-VN" altLang="en-US" sz="2400" b="1" dirty="0">
                <a:latin typeface="Times New Roman" panose="02020603050405020304" pitchFamily="18" charset="0"/>
                <a:cs typeface="Times New Roman" panose="02020603050405020304" pitchFamily="18" charset="0"/>
              </a:rPr>
              <a:t>đời</a:t>
            </a:r>
            <a:r>
              <a:rPr lang="en-US" altLang="en-US" sz="2400" b="1" dirty="0">
                <a:latin typeface="Times New Roman" panose="02020603050405020304" pitchFamily="18" charset="0"/>
                <a:cs typeface="Times New Roman" panose="02020603050405020304" pitchFamily="18" charset="0"/>
              </a:rPr>
              <a:t> qua </a:t>
            </a:r>
            <a:r>
              <a:rPr lang="vi-VN" altLang="en-US" sz="2400" b="1" dirty="0">
                <a:latin typeface="Times New Roman" panose="02020603050405020304" pitchFamily="18" charset="0"/>
                <a:cs typeface="Times New Roman" panose="02020603050405020304" pitchFamily="18" charset="0"/>
              </a:rPr>
              <a:t>đã đúc nên kinh nghiệm q</a:t>
            </a:r>
            <a:r>
              <a:rPr lang="en-US" altLang="en-US" sz="2400" b="1" dirty="0" err="1">
                <a:latin typeface="Times New Roman" panose="02020603050405020304" pitchFamily="18" charset="0"/>
                <a:cs typeface="Times New Roman" panose="02020603050405020304" pitchFamily="18" charset="0"/>
              </a:rPr>
              <a:t>úy</a:t>
            </a:r>
            <a:r>
              <a:rPr lang="vi-VN" altLang="en-US" sz="2400" b="1" dirty="0">
                <a:latin typeface="Times New Roman" panose="02020603050405020304" pitchFamily="18" charset="0"/>
                <a:cs typeface="Times New Roman" panose="02020603050405020304" pitchFamily="18" charset="0"/>
              </a:rPr>
              <a:t> báu</a:t>
            </a:r>
            <a:r>
              <a:rPr lang="en-US" altLang="en-US" sz="2400" b="1" dirty="0">
                <a:latin typeface="Times New Roman" panose="02020603050405020304" pitchFamily="18" charset="0"/>
                <a:cs typeface="Times New Roman" panose="02020603050405020304" pitchFamily="18" charset="0"/>
              </a:rPr>
              <a:t> c</a:t>
            </a:r>
            <a:r>
              <a:rPr lang="vi-VN" altLang="en-US" sz="2400" b="1" dirty="0">
                <a:latin typeface="Times New Roman" panose="02020603050405020304" pitchFamily="18" charset="0"/>
                <a:cs typeface="Times New Roman" panose="02020603050405020304" pitchFamily="18" charset="0"/>
              </a:rPr>
              <a:t>ủa</a:t>
            </a:r>
            <a:r>
              <a:rPr lang="en-US" altLang="en-US" sz="2400" b="1" dirty="0">
                <a:latin typeface="Times New Roman" panose="02020603050405020304" pitchFamily="18" charset="0"/>
                <a:cs typeface="Times New Roman" panose="02020603050405020304" pitchFamily="18" charset="0"/>
              </a:rPr>
              <a:t> ng</a:t>
            </a:r>
            <a:r>
              <a:rPr lang="vi-VN" altLang="en-US" sz="2400" b="1" dirty="0">
                <a:latin typeface="Times New Roman" panose="02020603050405020304" pitchFamily="18" charset="0"/>
                <a:cs typeface="Times New Roman" panose="02020603050405020304" pitchFamily="18" charset="0"/>
              </a:rPr>
              <a:t>ười</a:t>
            </a:r>
            <a:r>
              <a:rPr lang="en-US" altLang="en-US" sz="2400" b="1" dirty="0">
                <a:latin typeface="Times New Roman" panose="02020603050405020304" pitchFamily="18" charset="0"/>
                <a:cs typeface="Times New Roman" panose="02020603050405020304" pitchFamily="18" charset="0"/>
              </a:rPr>
              <a:t> </a:t>
            </a:r>
            <a:r>
              <a:rPr lang="vi-VN" altLang="en-US" sz="2400" b="1" dirty="0">
                <a:latin typeface="Times New Roman" panose="02020603050405020304" pitchFamily="18" charset="0"/>
                <a:cs typeface="Times New Roman" panose="02020603050405020304" pitchFamily="18" charset="0"/>
              </a:rPr>
              <a:t>Việt Nam</a:t>
            </a:r>
            <a:endParaRPr lang="en-US" altLang="en-US" sz="2400" b="1" dirty="0">
              <a:latin typeface="Times New Roman" panose="02020603050405020304" pitchFamily="18" charset="0"/>
              <a:cs typeface="Times New Roman" panose="02020603050405020304" pitchFamily="18" charset="0"/>
            </a:endParaRPr>
          </a:p>
        </p:txBody>
      </p:sp>
      <p:pic>
        <p:nvPicPr>
          <p:cNvPr id="22531" name="Picture 5">
            <a:extLst>
              <a:ext uri="{FF2B5EF4-FFF2-40B4-BE49-F238E27FC236}">
                <a16:creationId xmlns:a16="http://schemas.microsoft.com/office/drawing/2014/main" id="{E6B80CCC-8244-44DA-86A2-7FC3F5823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8153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6">
            <a:extLst>
              <a:ext uri="{FF2B5EF4-FFF2-40B4-BE49-F238E27FC236}">
                <a16:creationId xmlns:a16="http://schemas.microsoft.com/office/drawing/2014/main" id="{4EA13809-1A3D-826B-2042-2FF6E23C69F2}"/>
              </a:ext>
            </a:extLst>
          </p:cNvPr>
          <p:cNvSpPr>
            <a:spLocks noChangeArrowheads="1"/>
          </p:cNvSpPr>
          <p:nvPr/>
        </p:nvSpPr>
        <p:spPr bwMode="auto">
          <a:xfrm flipV="1">
            <a:off x="1981200" y="4876800"/>
            <a:ext cx="8153400" cy="228600"/>
          </a:xfrm>
          <a:prstGeom prst="rect">
            <a:avLst/>
          </a:prstGeom>
          <a:solidFill>
            <a:srgbClr val="663300"/>
          </a:solidFill>
          <a:ln w="9525">
            <a:solidFill>
              <a:schemeClr val="tx1"/>
            </a:solidFill>
            <a:miter lim="800000"/>
            <a:headEnd/>
            <a:tailEnd/>
          </a:ln>
        </p:spPr>
        <p:txBody>
          <a:bodyPr rot="10800000"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vi-VN" altLang="en-US" sz="2800">
              <a:solidFill>
                <a:srgbClr val="339933"/>
              </a:solidFill>
              <a:latin typeface="Times New Roman" panose="02020603050405020304" pitchFamily="18" charset="0"/>
            </a:endParaRPr>
          </a:p>
        </p:txBody>
      </p:sp>
      <p:grpSp>
        <p:nvGrpSpPr>
          <p:cNvPr id="22533" name="Group 4">
            <a:extLst>
              <a:ext uri="{FF2B5EF4-FFF2-40B4-BE49-F238E27FC236}">
                <a16:creationId xmlns:a16="http://schemas.microsoft.com/office/drawing/2014/main" id="{D3F58881-67DC-0587-23DE-CF33FC160CB3}"/>
              </a:ext>
            </a:extLst>
          </p:cNvPr>
          <p:cNvGrpSpPr>
            <a:grpSpLocks/>
          </p:cNvGrpSpPr>
          <p:nvPr/>
        </p:nvGrpSpPr>
        <p:grpSpPr bwMode="auto">
          <a:xfrm>
            <a:off x="1524000" y="1"/>
            <a:ext cx="9144000" cy="796925"/>
            <a:chOff x="114907" y="4118135"/>
            <a:chExt cx="7926053" cy="797040"/>
          </a:xfrm>
        </p:grpSpPr>
        <p:sp>
          <p:nvSpPr>
            <p:cNvPr id="6" name="Rounded Rectangle 5">
              <a:extLst>
                <a:ext uri="{FF2B5EF4-FFF2-40B4-BE49-F238E27FC236}">
                  <a16:creationId xmlns:a16="http://schemas.microsoft.com/office/drawing/2014/main" id="{7592F5DF-7DC0-4E99-21A1-703D3CF2D043}"/>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10">
              <a:extLst>
                <a:ext uri="{FF2B5EF4-FFF2-40B4-BE49-F238E27FC236}">
                  <a16:creationId xmlns:a16="http://schemas.microsoft.com/office/drawing/2014/main" id="{F289F41C-D06F-01FA-503A-A44683113F73}"/>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2.1. </a:t>
              </a:r>
              <a:r>
                <a:rPr lang="en-US" altLang="en-US" sz="3600" b="1" i="1" dirty="0" err="1">
                  <a:solidFill>
                    <a:schemeClr val="tx1"/>
                  </a:solidFill>
                  <a:latin typeface="Times New Roman" panose="02020603050405020304" pitchFamily="18" charset="0"/>
                  <a:cs typeface="Times New Roman" panose="02020603050405020304" pitchFamily="18" charset="0"/>
                </a:rPr>
                <a:t>Nguồn</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gốc</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ý </a:t>
              </a:r>
              <a:r>
                <a:rPr lang="en-US" altLang="en-US" sz="3600" b="1" i="1" dirty="0" err="1">
                  <a:solidFill>
                    <a:schemeClr val="tx1"/>
                  </a:solidFill>
                  <a:latin typeface="Times New Roman" panose="02020603050405020304" pitchFamily="18" charset="0"/>
                  <a:cs typeface="Times New Roman" panose="02020603050405020304" pitchFamily="18" charset="0"/>
                </a:rPr>
                <a:t>thức</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a:extLst>
              <a:ext uri="{FF2B5EF4-FFF2-40B4-BE49-F238E27FC236}">
                <a16:creationId xmlns:a16="http://schemas.microsoft.com/office/drawing/2014/main" id="{17451B3C-6771-7EFF-145C-6446907C8C5E}"/>
              </a:ext>
            </a:extLst>
          </p:cNvPr>
          <p:cNvSpPr>
            <a:spLocks noGrp="1" noChangeArrowheads="1"/>
          </p:cNvSpPr>
          <p:nvPr>
            <p:ph idx="1"/>
          </p:nvPr>
        </p:nvSpPr>
        <p:spPr>
          <a:xfrm>
            <a:off x="2133600" y="5715000"/>
            <a:ext cx="8077200" cy="838200"/>
          </a:xfrm>
        </p:spPr>
        <p:txBody>
          <a:bodyPr rtlCol="0">
            <a:normAutofit fontScale="92500" lnSpcReduction="20000"/>
          </a:bodyPr>
          <a:lstStyle/>
          <a:p>
            <a:pPr>
              <a:buNone/>
              <a:defRPr/>
            </a:pPr>
            <a:r>
              <a:rPr lang="en-US" b="1">
                <a:latin typeface="Times New Roman" pitchFamily="18" charset="0"/>
                <a:cs typeface="Times New Roman" pitchFamily="18" charset="0"/>
              </a:rPr>
              <a:t>   Kh</a:t>
            </a:r>
            <a:r>
              <a:rPr lang="vi-VN" b="1">
                <a:latin typeface="Times New Roman" pitchFamily="18" charset="0"/>
                <a:cs typeface="Times New Roman" pitchFamily="18" charset="0"/>
              </a:rPr>
              <a:t>ô</a:t>
            </a:r>
            <a:r>
              <a:rPr lang="en-US" b="1">
                <a:latin typeface="Times New Roman" pitchFamily="18" charset="0"/>
                <a:cs typeface="Times New Roman" pitchFamily="18" charset="0"/>
              </a:rPr>
              <a:t>ng c</a:t>
            </a:r>
            <a:r>
              <a:rPr lang="vi-VN" b="1">
                <a:latin typeface="Times New Roman" pitchFamily="18" charset="0"/>
                <a:cs typeface="Times New Roman" pitchFamily="18" charset="0"/>
              </a:rPr>
              <a:t>ó</a:t>
            </a:r>
            <a:r>
              <a:rPr lang="en-US" b="1">
                <a:latin typeface="Times New Roman" pitchFamily="18" charset="0"/>
                <a:cs typeface="Times New Roman" pitchFamily="18" charset="0"/>
              </a:rPr>
              <a:t> lao </a:t>
            </a:r>
            <a:r>
              <a:rPr lang="vi-VN" b="1">
                <a:latin typeface="Times New Roman" pitchFamily="18" charset="0"/>
                <a:cs typeface="Times New Roman" pitchFamily="18" charset="0"/>
              </a:rPr>
              <a:t>động</a:t>
            </a:r>
            <a:r>
              <a:rPr lang="en-US" b="1">
                <a:latin typeface="Times New Roman" pitchFamily="18" charset="0"/>
                <a:cs typeface="Times New Roman" pitchFamily="18" charset="0"/>
              </a:rPr>
              <a:t> c</a:t>
            </a:r>
            <a:r>
              <a:rPr lang="vi-VN" b="1">
                <a:latin typeface="Times New Roman" pitchFamily="18" charset="0"/>
                <a:cs typeface="Times New Roman" pitchFamily="18" charset="0"/>
              </a:rPr>
              <a:t>ủa</a:t>
            </a:r>
            <a:r>
              <a:rPr lang="en-US" b="1">
                <a:latin typeface="Times New Roman" pitchFamily="18" charset="0"/>
                <a:cs typeface="Times New Roman" pitchFamily="18" charset="0"/>
              </a:rPr>
              <a:t> c</a:t>
            </a:r>
            <a:r>
              <a:rPr lang="vi-VN" b="1">
                <a:latin typeface="Times New Roman" pitchFamily="18" charset="0"/>
                <a:cs typeface="Times New Roman" pitchFamily="18" charset="0"/>
              </a:rPr>
              <a:t>ác</a:t>
            </a:r>
            <a:r>
              <a:rPr lang="en-US" b="1">
                <a:latin typeface="Times New Roman" pitchFamily="18" charset="0"/>
                <a:cs typeface="Times New Roman" pitchFamily="18" charset="0"/>
              </a:rPr>
              <a:t> nh</a:t>
            </a:r>
            <a:r>
              <a:rPr lang="vi-VN" b="1">
                <a:latin typeface="Times New Roman" pitchFamily="18" charset="0"/>
                <a:cs typeface="Times New Roman" pitchFamily="18" charset="0"/>
              </a:rPr>
              <a:t>à</a:t>
            </a:r>
            <a:r>
              <a:rPr lang="en-US" b="1">
                <a:latin typeface="Times New Roman" pitchFamily="18" charset="0"/>
                <a:cs typeface="Times New Roman" pitchFamily="18" charset="0"/>
              </a:rPr>
              <a:t> khoa h</a:t>
            </a:r>
            <a:r>
              <a:rPr lang="vi-VN" b="1">
                <a:latin typeface="Times New Roman" pitchFamily="18" charset="0"/>
                <a:cs typeface="Times New Roman" pitchFamily="18" charset="0"/>
              </a:rPr>
              <a:t>ọc</a:t>
            </a:r>
            <a:r>
              <a:rPr lang="en-US" b="1">
                <a:latin typeface="Times New Roman" pitchFamily="18" charset="0"/>
                <a:cs typeface="Times New Roman" pitchFamily="18" charset="0"/>
              </a:rPr>
              <a:t> th</a:t>
            </a:r>
            <a:r>
              <a:rPr lang="vi-VN" b="1">
                <a:latin typeface="Times New Roman" pitchFamily="18" charset="0"/>
                <a:cs typeface="Times New Roman" pitchFamily="18" charset="0"/>
              </a:rPr>
              <a:t>ì</a:t>
            </a:r>
            <a:r>
              <a:rPr lang="en-US" b="1">
                <a:latin typeface="Times New Roman" pitchFamily="18" charset="0"/>
                <a:cs typeface="Times New Roman" pitchFamily="18" charset="0"/>
              </a:rPr>
              <a:t> cũng kh</a:t>
            </a:r>
            <a:r>
              <a:rPr lang="vi-VN" b="1">
                <a:latin typeface="Times New Roman" pitchFamily="18" charset="0"/>
                <a:cs typeface="Times New Roman" pitchFamily="18" charset="0"/>
              </a:rPr>
              <a:t>ô</a:t>
            </a:r>
            <a:r>
              <a:rPr lang="en-US" b="1">
                <a:latin typeface="Times New Roman" pitchFamily="18" charset="0"/>
                <a:cs typeface="Times New Roman" pitchFamily="18" charset="0"/>
              </a:rPr>
              <a:t>ng th</a:t>
            </a:r>
            <a:r>
              <a:rPr lang="vi-VN" b="1">
                <a:latin typeface="Times New Roman" pitchFamily="18" charset="0"/>
                <a:cs typeface="Times New Roman" pitchFamily="18" charset="0"/>
              </a:rPr>
              <a:t>ể</a:t>
            </a:r>
            <a:r>
              <a:rPr lang="en-US" b="1">
                <a:latin typeface="Times New Roman" pitchFamily="18" charset="0"/>
                <a:cs typeface="Times New Roman" pitchFamily="18" charset="0"/>
              </a:rPr>
              <a:t> c</a:t>
            </a:r>
            <a:r>
              <a:rPr lang="vi-VN" b="1">
                <a:latin typeface="Times New Roman" pitchFamily="18" charset="0"/>
                <a:cs typeface="Times New Roman" pitchFamily="18" charset="0"/>
              </a:rPr>
              <a:t>ó tri thức khoa học</a:t>
            </a:r>
            <a:r>
              <a:rPr lang="en-US" b="1">
                <a:latin typeface="Times New Roman" pitchFamily="18" charset="0"/>
                <a:cs typeface="Times New Roman" pitchFamily="18" charset="0"/>
              </a:rPr>
              <a:t>.</a:t>
            </a:r>
          </a:p>
        </p:txBody>
      </p:sp>
      <p:pic>
        <p:nvPicPr>
          <p:cNvPr id="142341" name="Picture 5">
            <a:extLst>
              <a:ext uri="{FF2B5EF4-FFF2-40B4-BE49-F238E27FC236}">
                <a16:creationId xmlns:a16="http://schemas.microsoft.com/office/drawing/2014/main" id="{CA2D1A71-9F59-8E0F-90A6-B6A2B9066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09600"/>
            <a:ext cx="807720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Oval 6">
            <a:extLst>
              <a:ext uri="{FF2B5EF4-FFF2-40B4-BE49-F238E27FC236}">
                <a16:creationId xmlns:a16="http://schemas.microsoft.com/office/drawing/2014/main" id="{76294653-D94F-8118-ED83-ABD6F35EDAFD}"/>
              </a:ext>
            </a:extLst>
          </p:cNvPr>
          <p:cNvSpPr>
            <a:spLocks noChangeArrowheads="1"/>
          </p:cNvSpPr>
          <p:nvPr/>
        </p:nvSpPr>
        <p:spPr bwMode="auto">
          <a:xfrm>
            <a:off x="2209800" y="5105400"/>
            <a:ext cx="2133600" cy="38100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circle(in)">
                                      <p:cBhvr>
                                        <p:cTn id="7" dur="2000"/>
                                        <p:tgtEl>
                                          <p:spTgt spid="14234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9634">
                                            <p:txEl>
                                              <p:pRg st="0" end="0"/>
                                            </p:txEl>
                                          </p:spTgt>
                                        </p:tgtEl>
                                        <p:attrNameLst>
                                          <p:attrName>style.visibility</p:attrName>
                                        </p:attrNameLst>
                                      </p:cBhvr>
                                      <p:to>
                                        <p:strVal val="visible"/>
                                      </p:to>
                                    </p:set>
                                    <p:animEffect transition="in" filter="circle(in)">
                                      <p:cBhvr>
                                        <p:cTn id="10" dur="2000"/>
                                        <p:tgtEl>
                                          <p:spTgt spid="696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62E5DBC0-EB7A-48E3-17A3-4F02D0E71286}"/>
              </a:ext>
            </a:extLst>
          </p:cNvPr>
          <p:cNvSpPr>
            <a:spLocks noGrp="1"/>
          </p:cNvSpPr>
          <p:nvPr>
            <p:ph idx="1"/>
          </p:nvPr>
        </p:nvSpPr>
        <p:spPr>
          <a:xfrm>
            <a:off x="2057400" y="1143000"/>
            <a:ext cx="8229600" cy="1676400"/>
          </a:xfrm>
        </p:spPr>
        <p:txBody>
          <a:bodyPr/>
          <a:lstStyle/>
          <a:p>
            <a:pPr algn="just" eaLnBrk="1" hangingPunct="1">
              <a:buFontTx/>
              <a:buNone/>
            </a:pPr>
            <a:r>
              <a:rPr lang="en-US" altLang="en-US" b="1">
                <a:latin typeface="Times New Roman" panose="02020603050405020304" pitchFamily="18" charset="0"/>
              </a:rPr>
              <a:t> 	</a:t>
            </a:r>
            <a:r>
              <a:rPr lang="en-US" altLang="en-US" b="1" i="1">
                <a:latin typeface="Times New Roman" panose="02020603050405020304" pitchFamily="18" charset="0"/>
              </a:rPr>
              <a:t>Bản chất của ý thức là sự phản ánh hiện thực khách quan vào trong đầu óc con người một cách năng động, sáng tạo.</a:t>
            </a:r>
          </a:p>
        </p:txBody>
      </p:sp>
      <p:pic>
        <p:nvPicPr>
          <p:cNvPr id="64516" name="Picture 7" descr="ANd9GcSDbLhg9URlO5R95R-nmqbyctnWJXZimN6105sxH5OvtHyM7aM&amp;t=1&amp;usg=__Ap_okuDFshbvpKPCVah0b7G4re4=">
            <a:extLst>
              <a:ext uri="{FF2B5EF4-FFF2-40B4-BE49-F238E27FC236}">
                <a16:creationId xmlns:a16="http://schemas.microsoft.com/office/drawing/2014/main" id="{0ACCB6A2-DEA6-22C3-269B-D41D5BD4F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2743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9" descr="ANd9GcTtns_Z4eHMXF5kDNXnxjokCGFYT76JjWMi4UTYcaeIANafpjE&amp;t=1&amp;usg=__JnaNMIQe1p4Lo_FcmZr9AtcwGxQ=">
            <a:extLst>
              <a:ext uri="{FF2B5EF4-FFF2-40B4-BE49-F238E27FC236}">
                <a16:creationId xmlns:a16="http://schemas.microsoft.com/office/drawing/2014/main" id="{ADD0F6A1-33F7-CCD4-49C8-F9CA68D11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657600"/>
            <a:ext cx="4572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70AC219A-F05B-327F-7814-92C316151F40}"/>
              </a:ext>
            </a:extLst>
          </p:cNvPr>
          <p:cNvGrpSpPr>
            <a:grpSpLocks/>
          </p:cNvGrpSpPr>
          <p:nvPr/>
        </p:nvGrpSpPr>
        <p:grpSpPr bwMode="auto">
          <a:xfrm>
            <a:off x="1524000" y="1"/>
            <a:ext cx="9144000" cy="796925"/>
            <a:chOff x="114907" y="4118135"/>
            <a:chExt cx="7926053" cy="797040"/>
          </a:xfrm>
        </p:grpSpPr>
        <p:sp>
          <p:nvSpPr>
            <p:cNvPr id="7" name="Rounded Rectangle 6">
              <a:extLst>
                <a:ext uri="{FF2B5EF4-FFF2-40B4-BE49-F238E27FC236}">
                  <a16:creationId xmlns:a16="http://schemas.microsoft.com/office/drawing/2014/main" id="{E81EB3C5-1147-0470-60A8-432B2780109A}"/>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10">
              <a:extLst>
                <a:ext uri="{FF2B5EF4-FFF2-40B4-BE49-F238E27FC236}">
                  <a16:creationId xmlns:a16="http://schemas.microsoft.com/office/drawing/2014/main" id="{0EE588D7-EDF1-B5F6-3063-3398FF586181}"/>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2.2. </a:t>
              </a:r>
              <a:r>
                <a:rPr lang="en-US" altLang="en-US" sz="3600" b="1" i="1" dirty="0" err="1">
                  <a:solidFill>
                    <a:schemeClr val="tx1"/>
                  </a:solidFill>
                  <a:latin typeface="Times New Roman" panose="02020603050405020304" pitchFamily="18" charset="0"/>
                  <a:cs typeface="Times New Roman" panose="02020603050405020304" pitchFamily="18" charset="0"/>
                </a:rPr>
                <a:t>Bản</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chất</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ý </a:t>
              </a:r>
              <a:r>
                <a:rPr lang="en-US" altLang="en-US" sz="3600" b="1" i="1" dirty="0" err="1">
                  <a:solidFill>
                    <a:schemeClr val="tx1"/>
                  </a:solidFill>
                  <a:latin typeface="Times New Roman" panose="02020603050405020304" pitchFamily="18" charset="0"/>
                  <a:cs typeface="Times New Roman" panose="02020603050405020304" pitchFamily="18" charset="0"/>
                </a:rPr>
                <a:t>thức</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circle(in)">
                                      <p:cBhvr>
                                        <p:cTn id="12" dur="2000"/>
                                        <p:tgtEl>
                                          <p:spTgt spid="6451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64516"/>
                                        </p:tgtEl>
                                        <p:attrNameLst>
                                          <p:attrName>style.visibility</p:attrName>
                                        </p:attrNameLst>
                                      </p:cBhvr>
                                      <p:to>
                                        <p:strVal val="visible"/>
                                      </p:to>
                                    </p:set>
                                    <p:animEffect transition="in" filter="circle(in)">
                                      <p:cBhvr>
                                        <p:cTn id="15" dur="2000"/>
                                        <p:tgtEl>
                                          <p:spTgt spid="64516"/>
                                        </p:tgtEl>
                                      </p:cBhvr>
                                    </p:animEffect>
                                  </p:childTnLst>
                                </p:cTn>
                              </p:par>
                              <p:par>
                                <p:cTn id="16" presetID="6" presetClass="entr" presetSubtype="16" fill="hold" nodeType="withEffect">
                                  <p:stCondLst>
                                    <p:cond delay="0"/>
                                  </p:stCondLst>
                                  <p:childTnLst>
                                    <p:set>
                                      <p:cBhvr>
                                        <p:cTn id="17" dur="1" fill="hold">
                                          <p:stCondLst>
                                            <p:cond delay="0"/>
                                          </p:stCondLst>
                                        </p:cTn>
                                        <p:tgtEl>
                                          <p:spTgt spid="64517"/>
                                        </p:tgtEl>
                                        <p:attrNameLst>
                                          <p:attrName>style.visibility</p:attrName>
                                        </p:attrNameLst>
                                      </p:cBhvr>
                                      <p:to>
                                        <p:strVal val="visible"/>
                                      </p:to>
                                    </p:set>
                                    <p:animEffect transition="in" filter="circle(in)">
                                      <p:cBhvr>
                                        <p:cTn id="18" dur="20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C5232B3-6A00-5BB4-84CA-39B528DCC867}"/>
              </a:ext>
            </a:extLst>
          </p:cNvPr>
          <p:cNvSpPr>
            <a:spLocks noChangeArrowheads="1"/>
          </p:cNvSpPr>
          <p:nvPr/>
        </p:nvSpPr>
        <p:spPr bwMode="auto">
          <a:xfrm>
            <a:off x="1652589" y="2135188"/>
            <a:ext cx="1023937" cy="3313112"/>
          </a:xfrm>
          <a:prstGeom prst="rect">
            <a:avLst/>
          </a:prstGeom>
          <a:solidFill>
            <a:schemeClr val="tx2">
              <a:lumMod val="75000"/>
            </a:schemeClr>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3300"/>
            </a:extrusionClr>
          </a:sp3d>
        </p:spPr>
        <p:txBody>
          <a:bodyPr wrap="none" anchor="ctr">
            <a:flatTx/>
          </a:bodyPr>
          <a:lstStyle/>
          <a:p>
            <a:pPr algn="ctr" eaLnBrk="1" hangingPunct="1">
              <a:defRPr/>
            </a:pPr>
            <a:r>
              <a:rPr lang="en-US" altLang="en-US" b="1">
                <a:solidFill>
                  <a:schemeClr val="bg1"/>
                </a:solidFill>
                <a:latin typeface="Times New Roman" pitchFamily="18" charset="0"/>
              </a:rPr>
              <a:t>Bản </a:t>
            </a:r>
          </a:p>
          <a:p>
            <a:pPr algn="ctr" eaLnBrk="1" hangingPunct="1">
              <a:defRPr/>
            </a:pPr>
            <a:r>
              <a:rPr lang="en-US" altLang="en-US" b="1">
                <a:solidFill>
                  <a:schemeClr val="bg1"/>
                </a:solidFill>
                <a:latin typeface="Times New Roman" pitchFamily="18" charset="0"/>
              </a:rPr>
              <a:t>chất</a:t>
            </a:r>
          </a:p>
          <a:p>
            <a:pPr algn="ctr" eaLnBrk="1" hangingPunct="1">
              <a:defRPr/>
            </a:pPr>
            <a:r>
              <a:rPr lang="en-US" altLang="en-US" b="1">
                <a:solidFill>
                  <a:schemeClr val="bg1"/>
                </a:solidFill>
                <a:latin typeface="Times New Roman" pitchFamily="18" charset="0"/>
              </a:rPr>
              <a:t>của </a:t>
            </a:r>
          </a:p>
          <a:p>
            <a:pPr algn="ctr" eaLnBrk="1" hangingPunct="1">
              <a:defRPr/>
            </a:pPr>
            <a:r>
              <a:rPr lang="en-US" altLang="en-US" b="1">
                <a:solidFill>
                  <a:schemeClr val="bg1"/>
                </a:solidFill>
                <a:latin typeface="Times New Roman" pitchFamily="18" charset="0"/>
              </a:rPr>
              <a:t>ý</a:t>
            </a:r>
          </a:p>
          <a:p>
            <a:pPr algn="ctr" eaLnBrk="1" hangingPunct="1">
              <a:defRPr/>
            </a:pPr>
            <a:r>
              <a:rPr lang="en-US" altLang="en-US" b="1">
                <a:solidFill>
                  <a:schemeClr val="bg1"/>
                </a:solidFill>
                <a:latin typeface="Times New Roman" pitchFamily="18" charset="0"/>
              </a:rPr>
              <a:t> thức</a:t>
            </a:r>
          </a:p>
        </p:txBody>
      </p:sp>
      <p:sp>
        <p:nvSpPr>
          <p:cNvPr id="7" name="Rounded Rectangle 6">
            <a:extLst>
              <a:ext uri="{FF2B5EF4-FFF2-40B4-BE49-F238E27FC236}">
                <a16:creationId xmlns:a16="http://schemas.microsoft.com/office/drawing/2014/main" id="{AC6BA410-F7EC-FCDF-4FCF-70449252CE63}"/>
              </a:ext>
            </a:extLst>
          </p:cNvPr>
          <p:cNvSpPr/>
          <p:nvPr/>
        </p:nvSpPr>
        <p:spPr>
          <a:xfrm>
            <a:off x="2959101" y="914400"/>
            <a:ext cx="1966119" cy="2209800"/>
          </a:xfrm>
          <a:prstGeom prst="roundRect">
            <a:avLst/>
          </a:prstGeom>
          <a:solidFill>
            <a:srgbClr val="000099"/>
          </a:solidFill>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en-US" sz="2400" b="1" dirty="0">
                <a:solidFill>
                  <a:schemeClr val="bg1"/>
                </a:solidFill>
                <a:latin typeface="Times New Roman" pitchFamily="18" charset="0"/>
                <a:cs typeface="Times New Roman" pitchFamily="18" charset="0"/>
              </a:rPr>
              <a:t>Ý </a:t>
            </a:r>
            <a:r>
              <a:rPr lang="en-US" altLang="en-US" sz="2400" b="1" dirty="0" err="1">
                <a:solidFill>
                  <a:schemeClr val="bg1"/>
                </a:solidFill>
                <a:latin typeface="Times New Roman" pitchFamily="18" charset="0"/>
                <a:cs typeface="Times New Roman" pitchFamily="18" charset="0"/>
              </a:rPr>
              <a:t>thức</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là</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hình</a:t>
            </a:r>
            <a:r>
              <a:rPr lang="en-US" altLang="en-US" sz="2400" b="1" dirty="0">
                <a:solidFill>
                  <a:schemeClr val="bg1"/>
                </a:solidFill>
                <a:latin typeface="Times New Roman" pitchFamily="18" charset="0"/>
                <a:cs typeface="Times New Roman" pitchFamily="18" charset="0"/>
              </a:rPr>
              <a:t> </a:t>
            </a:r>
          </a:p>
          <a:p>
            <a:pPr algn="ctr" eaLnBrk="1" hangingPunct="1">
              <a:defRPr/>
            </a:pPr>
            <a:r>
              <a:rPr lang="en-US" altLang="en-US" sz="2400" b="1" dirty="0" err="1">
                <a:solidFill>
                  <a:schemeClr val="bg1"/>
                </a:solidFill>
                <a:latin typeface="Times New Roman" pitchFamily="18" charset="0"/>
                <a:cs typeface="Times New Roman" pitchFamily="18" charset="0"/>
              </a:rPr>
              <a:t>ảnh</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chủ</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quan</a:t>
            </a:r>
            <a:r>
              <a:rPr lang="en-US" altLang="en-US" sz="2400" b="1" dirty="0">
                <a:solidFill>
                  <a:schemeClr val="bg1"/>
                </a:solidFill>
                <a:latin typeface="Times New Roman" pitchFamily="18" charset="0"/>
                <a:cs typeface="Times New Roman" pitchFamily="18" charset="0"/>
              </a:rPr>
              <a:t> </a:t>
            </a:r>
          </a:p>
          <a:p>
            <a:pPr algn="ctr" eaLnBrk="1" hangingPunct="1">
              <a:defRPr/>
            </a:pPr>
            <a:r>
              <a:rPr lang="en-US" altLang="en-US" sz="2400" b="1" dirty="0" err="1">
                <a:solidFill>
                  <a:schemeClr val="bg1"/>
                </a:solidFill>
                <a:latin typeface="Times New Roman" pitchFamily="18" charset="0"/>
                <a:cs typeface="Times New Roman" pitchFamily="18" charset="0"/>
              </a:rPr>
              <a:t>của</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thế</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giới</a:t>
            </a:r>
            <a:endParaRPr lang="en-US" altLang="en-US" sz="2400" b="1" dirty="0">
              <a:solidFill>
                <a:schemeClr val="bg1"/>
              </a:solidFill>
              <a:latin typeface="Times New Roman" pitchFamily="18" charset="0"/>
              <a:cs typeface="Times New Roman" pitchFamily="18" charset="0"/>
            </a:endParaRPr>
          </a:p>
          <a:p>
            <a:pPr algn="ctr" eaLnBrk="1" hangingPunct="1">
              <a:defRPr/>
            </a:pPr>
            <a:r>
              <a:rPr lang="en-US" altLang="en-US" sz="2400" b="1" dirty="0" err="1">
                <a:solidFill>
                  <a:schemeClr val="bg1"/>
                </a:solidFill>
                <a:latin typeface="Times New Roman" pitchFamily="18" charset="0"/>
                <a:cs typeface="Times New Roman" pitchFamily="18" charset="0"/>
              </a:rPr>
              <a:t>khách</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quan</a:t>
            </a:r>
            <a:endParaRPr lang="en-US" altLang="en-US" sz="2400" b="1" dirty="0">
              <a:solidFill>
                <a:schemeClr val="bg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22BEFC57-87BC-22E6-2C28-D4CC705EFC50}"/>
              </a:ext>
            </a:extLst>
          </p:cNvPr>
          <p:cNvSpPr/>
          <p:nvPr/>
        </p:nvSpPr>
        <p:spPr>
          <a:xfrm>
            <a:off x="6254750" y="758825"/>
            <a:ext cx="4432300" cy="1600200"/>
          </a:xfrm>
          <a:prstGeom prst="roundRect">
            <a:avLst/>
          </a:prstGeom>
          <a:solidFill>
            <a:schemeClr val="accent1">
              <a:lumMod val="75000"/>
            </a:schemeClr>
          </a:solidFill>
        </p:spPr>
        <p:style>
          <a:lnRef idx="1">
            <a:schemeClr val="accent3"/>
          </a:lnRef>
          <a:fillRef idx="3">
            <a:schemeClr val="accent3"/>
          </a:fillRef>
          <a:effectRef idx="2">
            <a:schemeClr val="accent3"/>
          </a:effectRef>
          <a:fontRef idx="minor">
            <a:schemeClr val="lt1"/>
          </a:fontRef>
        </p:style>
        <p:txBody>
          <a:bodyPr anchor="ctr"/>
          <a:lstStyle/>
          <a:p>
            <a:pPr algn="ctr" eaLnBrk="1" hangingPunct="1">
              <a:defRPr/>
            </a:pPr>
            <a:r>
              <a:rPr lang="nl-NL" altLang="en-US" sz="2200" b="1" dirty="0">
                <a:solidFill>
                  <a:schemeClr val="bg1"/>
                </a:solidFill>
                <a:latin typeface="Times New Roman" pitchFamily="18" charset="0"/>
                <a:cs typeface="Times New Roman" pitchFamily="18" charset="0"/>
              </a:rPr>
              <a:t>Ý thức  là "hình ảnh" về hiện thực khách quan trong óc người; </a:t>
            </a:r>
          </a:p>
          <a:p>
            <a:pPr algn="ctr" eaLnBrk="1" hangingPunct="1">
              <a:defRPr/>
            </a:pPr>
            <a:r>
              <a:rPr lang="nl-NL" altLang="en-US" sz="2200" b="1" dirty="0">
                <a:solidFill>
                  <a:schemeClr val="bg1"/>
                </a:solidFill>
                <a:latin typeface="Times New Roman" pitchFamily="18" charset="0"/>
                <a:cs typeface="Times New Roman" pitchFamily="18" charset="0"/>
              </a:rPr>
              <a:t>Nội dung phản ánh là khách quan</a:t>
            </a:r>
          </a:p>
          <a:p>
            <a:pPr algn="ctr" eaLnBrk="1" hangingPunct="1">
              <a:defRPr/>
            </a:pPr>
            <a:r>
              <a:rPr lang="nl-NL" altLang="en-US" sz="2200" b="1" dirty="0">
                <a:solidFill>
                  <a:schemeClr val="bg1"/>
                </a:solidFill>
                <a:latin typeface="Times New Roman" pitchFamily="18" charset="0"/>
                <a:cs typeface="Times New Roman" pitchFamily="18" charset="0"/>
              </a:rPr>
              <a:t>Hình thức phản ánh là chủ quan</a:t>
            </a:r>
            <a:endParaRPr lang="en-US" altLang="en-US" sz="2200" b="1" dirty="0">
              <a:solidFill>
                <a:schemeClr val="bg1"/>
              </a:solidFill>
              <a:latin typeface="Times New Roman" pitchFamily="18" charset="0"/>
              <a:cs typeface="Times New Roman" pitchFamily="18" charset="0"/>
            </a:endParaRPr>
          </a:p>
        </p:txBody>
      </p:sp>
      <p:sp>
        <p:nvSpPr>
          <p:cNvPr id="9" name="Rounded Rectangle 8">
            <a:extLst>
              <a:ext uri="{FF2B5EF4-FFF2-40B4-BE49-F238E27FC236}">
                <a16:creationId xmlns:a16="http://schemas.microsoft.com/office/drawing/2014/main" id="{EB65B454-E02B-C68D-48CF-3AFF986E0903}"/>
              </a:ext>
            </a:extLst>
          </p:cNvPr>
          <p:cNvSpPr/>
          <p:nvPr/>
        </p:nvSpPr>
        <p:spPr>
          <a:xfrm>
            <a:off x="5499101" y="2451100"/>
            <a:ext cx="1446213" cy="29972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altLang="en-US" sz="2200" b="1">
                <a:solidFill>
                  <a:schemeClr val="bg1"/>
                </a:solidFill>
                <a:latin typeface="Times New Roman" pitchFamily="18" charset="0"/>
                <a:cs typeface="Times New Roman" pitchFamily="18" charset="0"/>
              </a:rPr>
              <a:t>Ý thức là sự </a:t>
            </a:r>
          </a:p>
          <a:p>
            <a:pPr algn="ctr" eaLnBrk="1" hangingPunct="1">
              <a:defRPr/>
            </a:pPr>
            <a:r>
              <a:rPr lang="nl-NL" altLang="en-US" sz="2200" b="1">
                <a:solidFill>
                  <a:schemeClr val="bg1"/>
                </a:solidFill>
                <a:latin typeface="Times New Roman" pitchFamily="18" charset="0"/>
                <a:cs typeface="Times New Roman" pitchFamily="18" charset="0"/>
              </a:rPr>
              <a:t>phản ánh </a:t>
            </a:r>
          </a:p>
          <a:p>
            <a:pPr algn="ctr" eaLnBrk="1" hangingPunct="1">
              <a:defRPr/>
            </a:pPr>
            <a:r>
              <a:rPr lang="nl-NL" altLang="en-US" sz="2200" b="1">
                <a:solidFill>
                  <a:schemeClr val="bg1"/>
                </a:solidFill>
                <a:latin typeface="Times New Roman" pitchFamily="18" charset="0"/>
                <a:cs typeface="Times New Roman" pitchFamily="18" charset="0"/>
              </a:rPr>
              <a:t>tích cực, </a:t>
            </a:r>
          </a:p>
          <a:p>
            <a:pPr algn="ctr" eaLnBrk="1" hangingPunct="1">
              <a:defRPr/>
            </a:pPr>
            <a:r>
              <a:rPr lang="nl-NL" altLang="en-US" sz="2200" b="1">
                <a:solidFill>
                  <a:schemeClr val="bg1"/>
                </a:solidFill>
                <a:latin typeface="Times New Roman" pitchFamily="18" charset="0"/>
                <a:cs typeface="Times New Roman" pitchFamily="18" charset="0"/>
              </a:rPr>
              <a:t>sáng tạo </a:t>
            </a:r>
          </a:p>
          <a:p>
            <a:pPr algn="ctr" eaLnBrk="1" hangingPunct="1">
              <a:defRPr/>
            </a:pPr>
            <a:r>
              <a:rPr lang="nl-NL" altLang="en-US" sz="2200" b="1">
                <a:solidFill>
                  <a:schemeClr val="bg1"/>
                </a:solidFill>
                <a:latin typeface="Times New Roman" pitchFamily="18" charset="0"/>
                <a:cs typeface="Times New Roman" pitchFamily="18" charset="0"/>
              </a:rPr>
              <a:t>gắn với </a:t>
            </a:r>
          </a:p>
          <a:p>
            <a:pPr algn="ctr" eaLnBrk="1" hangingPunct="1">
              <a:defRPr/>
            </a:pPr>
            <a:r>
              <a:rPr lang="nl-NL" altLang="en-US" sz="2200" b="1">
                <a:solidFill>
                  <a:schemeClr val="bg1"/>
                </a:solidFill>
                <a:latin typeface="Times New Roman" pitchFamily="18" charset="0"/>
                <a:cs typeface="Times New Roman" pitchFamily="18" charset="0"/>
              </a:rPr>
              <a:t>thực tiễn </a:t>
            </a:r>
          </a:p>
          <a:p>
            <a:pPr algn="ctr" eaLnBrk="1" hangingPunct="1">
              <a:defRPr/>
            </a:pPr>
            <a:r>
              <a:rPr lang="nl-NL" altLang="en-US" sz="2200" b="1">
                <a:solidFill>
                  <a:schemeClr val="bg1"/>
                </a:solidFill>
                <a:latin typeface="Times New Roman" pitchFamily="18" charset="0"/>
                <a:cs typeface="Times New Roman" pitchFamily="18" charset="0"/>
              </a:rPr>
              <a:t>xã hội</a:t>
            </a:r>
            <a:endParaRPr lang="en-US" altLang="en-US" sz="2200" b="1">
              <a:solidFill>
                <a:schemeClr val="bg1"/>
              </a:solidFill>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id="{21CD1F42-9DF8-1645-CA70-45E65C150443}"/>
              </a:ext>
            </a:extLst>
          </p:cNvPr>
          <p:cNvSpPr/>
          <p:nvPr/>
        </p:nvSpPr>
        <p:spPr>
          <a:xfrm>
            <a:off x="7378700" y="2470150"/>
            <a:ext cx="3136900" cy="1371600"/>
          </a:xfrm>
          <a:prstGeom prst="round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nl-NL" altLang="en-US" sz="2200" b="1">
                <a:solidFill>
                  <a:srgbClr val="000099"/>
                </a:solidFill>
                <a:latin typeface="Times New Roman" pitchFamily="18" charset="0"/>
                <a:cs typeface="Times New Roman" pitchFamily="18" charset="0"/>
              </a:rPr>
              <a:t>Trao đổi thông tin giữa </a:t>
            </a:r>
          </a:p>
          <a:p>
            <a:pPr algn="ctr" eaLnBrk="1" hangingPunct="1">
              <a:defRPr/>
            </a:pPr>
            <a:r>
              <a:rPr lang="nl-NL" altLang="en-US" sz="2200" b="1">
                <a:solidFill>
                  <a:srgbClr val="000099"/>
                </a:solidFill>
                <a:latin typeface="Times New Roman" pitchFamily="18" charset="0"/>
                <a:cs typeface="Times New Roman" pitchFamily="18" charset="0"/>
              </a:rPr>
              <a:t>chủ thể và đối tượng phản ánh</a:t>
            </a:r>
            <a:endParaRPr lang="en-US" altLang="en-US" sz="2200" b="1">
              <a:solidFill>
                <a:srgbClr val="000099"/>
              </a:solidFill>
              <a:latin typeface="Times New Roman" pitchFamily="18" charset="0"/>
              <a:cs typeface="Times New Roman" pitchFamily="18" charset="0"/>
            </a:endParaRPr>
          </a:p>
        </p:txBody>
      </p:sp>
      <p:sp>
        <p:nvSpPr>
          <p:cNvPr id="11" name="Rounded Rectangle 10">
            <a:extLst>
              <a:ext uri="{FF2B5EF4-FFF2-40B4-BE49-F238E27FC236}">
                <a16:creationId xmlns:a16="http://schemas.microsoft.com/office/drawing/2014/main" id="{E948AD00-8C4B-CD82-BE37-9E4581F0D9DF}"/>
              </a:ext>
            </a:extLst>
          </p:cNvPr>
          <p:cNvSpPr/>
          <p:nvPr/>
        </p:nvSpPr>
        <p:spPr>
          <a:xfrm>
            <a:off x="7377114" y="4048125"/>
            <a:ext cx="3309937" cy="914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2200" b="1">
                <a:solidFill>
                  <a:srgbClr val="000099"/>
                </a:solidFill>
                <a:latin typeface="Times New Roman" pitchFamily="18" charset="0"/>
                <a:cs typeface="Times New Roman" pitchFamily="18" charset="0"/>
              </a:rPr>
              <a:t>Xây dựng các học thuyết,</a:t>
            </a:r>
          </a:p>
          <a:p>
            <a:pPr algn="ctr" eaLnBrk="1" hangingPunct="1">
              <a:defRPr/>
            </a:pPr>
            <a:r>
              <a:rPr lang="en-US" altLang="en-US" sz="2200" b="1">
                <a:solidFill>
                  <a:srgbClr val="000099"/>
                </a:solidFill>
                <a:latin typeface="Times New Roman" pitchFamily="18" charset="0"/>
                <a:cs typeface="Times New Roman" pitchFamily="18" charset="0"/>
              </a:rPr>
              <a:t>lý thuyết khoa học</a:t>
            </a:r>
          </a:p>
        </p:txBody>
      </p:sp>
      <p:sp>
        <p:nvSpPr>
          <p:cNvPr id="12" name="Rounded Rectangle 11">
            <a:extLst>
              <a:ext uri="{FF2B5EF4-FFF2-40B4-BE49-F238E27FC236}">
                <a16:creationId xmlns:a16="http://schemas.microsoft.com/office/drawing/2014/main" id="{1BDC2361-83D7-1E36-65CD-C8507A1874CC}"/>
              </a:ext>
            </a:extLst>
          </p:cNvPr>
          <p:cNvSpPr/>
          <p:nvPr/>
        </p:nvSpPr>
        <p:spPr>
          <a:xfrm>
            <a:off x="7377113" y="5181600"/>
            <a:ext cx="3276600" cy="914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altLang="en-US" sz="2400" b="1">
                <a:solidFill>
                  <a:srgbClr val="000099"/>
                </a:solidFill>
                <a:latin typeface="Times New Roman" pitchFamily="18" charset="0"/>
                <a:cs typeface="Times New Roman" pitchFamily="18" charset="0"/>
              </a:rPr>
              <a:t>Vận dụng để cải tạo</a:t>
            </a:r>
          </a:p>
          <a:p>
            <a:pPr algn="ctr" eaLnBrk="1" hangingPunct="1">
              <a:defRPr/>
            </a:pPr>
            <a:r>
              <a:rPr lang="nl-NL" altLang="en-US" sz="2400" b="1">
                <a:solidFill>
                  <a:srgbClr val="000099"/>
                </a:solidFill>
                <a:latin typeface="Times New Roman" pitchFamily="18" charset="0"/>
                <a:cs typeface="Times New Roman" pitchFamily="18" charset="0"/>
              </a:rPr>
              <a:t> hoạt động thực tiễn</a:t>
            </a:r>
            <a:endParaRPr lang="en-US" altLang="en-US" sz="2400" b="1">
              <a:solidFill>
                <a:srgbClr val="000099"/>
              </a:solidFill>
              <a:latin typeface="Times New Roman" pitchFamily="18" charset="0"/>
              <a:cs typeface="Times New Roman" pitchFamily="18" charset="0"/>
            </a:endParaRPr>
          </a:p>
        </p:txBody>
      </p:sp>
      <p:cxnSp>
        <p:nvCxnSpPr>
          <p:cNvPr id="14" name="Straight Connector 13">
            <a:extLst>
              <a:ext uri="{FF2B5EF4-FFF2-40B4-BE49-F238E27FC236}">
                <a16:creationId xmlns:a16="http://schemas.microsoft.com/office/drawing/2014/main" id="{6C0C7FF8-B9A8-46C9-CFD9-477C7507B1E4}"/>
              </a:ext>
            </a:extLst>
          </p:cNvPr>
          <p:cNvCxnSpPr>
            <a:endCxn id="8" idx="1"/>
          </p:cNvCxnSpPr>
          <p:nvPr/>
        </p:nvCxnSpPr>
        <p:spPr>
          <a:xfrm flipV="1">
            <a:off x="4926014" y="1558925"/>
            <a:ext cx="1328737" cy="40005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409A27-E25C-EDB4-F3E9-5E4431914DE6}"/>
              </a:ext>
            </a:extLst>
          </p:cNvPr>
          <p:cNvCxnSpPr>
            <a:endCxn id="9" idx="1"/>
          </p:cNvCxnSpPr>
          <p:nvPr/>
        </p:nvCxnSpPr>
        <p:spPr>
          <a:xfrm>
            <a:off x="4926014" y="2019300"/>
            <a:ext cx="573087" cy="193040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C5B21A-84A9-2EB8-02D1-1C803A8ACAF6}"/>
              </a:ext>
            </a:extLst>
          </p:cNvPr>
          <p:cNvCxnSpPr>
            <a:stCxn id="9" idx="3"/>
            <a:endCxn id="10" idx="1"/>
          </p:cNvCxnSpPr>
          <p:nvPr/>
        </p:nvCxnSpPr>
        <p:spPr>
          <a:xfrm flipV="1">
            <a:off x="6945314" y="3155950"/>
            <a:ext cx="433387" cy="79375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2E7B55-5273-B711-CC8D-B7C28037B6C5}"/>
              </a:ext>
            </a:extLst>
          </p:cNvPr>
          <p:cNvCxnSpPr>
            <a:stCxn id="9" idx="3"/>
            <a:endCxn id="11" idx="1"/>
          </p:cNvCxnSpPr>
          <p:nvPr/>
        </p:nvCxnSpPr>
        <p:spPr>
          <a:xfrm>
            <a:off x="6945313" y="3949701"/>
            <a:ext cx="431800" cy="555625"/>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ABAC5E6-4F50-5F02-FB79-1A5C4B23211A}"/>
              </a:ext>
            </a:extLst>
          </p:cNvPr>
          <p:cNvCxnSpPr>
            <a:stCxn id="9" idx="3"/>
            <a:endCxn id="12" idx="1"/>
          </p:cNvCxnSpPr>
          <p:nvPr/>
        </p:nvCxnSpPr>
        <p:spPr>
          <a:xfrm>
            <a:off x="6945313" y="3949700"/>
            <a:ext cx="431800" cy="168910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4E78D0-6AE0-4A0D-33F8-C922F1497B94}"/>
              </a:ext>
            </a:extLst>
          </p:cNvPr>
          <p:cNvCxnSpPr>
            <a:stCxn id="5" idx="3"/>
          </p:cNvCxnSpPr>
          <p:nvPr/>
        </p:nvCxnSpPr>
        <p:spPr>
          <a:xfrm flipV="1">
            <a:off x="2676526" y="3124200"/>
            <a:ext cx="904875" cy="668338"/>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63B6C791-B2B3-7518-97BF-DFC4B686AB93}"/>
              </a:ext>
            </a:extLst>
          </p:cNvPr>
          <p:cNvSpPr/>
          <p:nvPr/>
        </p:nvSpPr>
        <p:spPr>
          <a:xfrm>
            <a:off x="2967383" y="4859339"/>
            <a:ext cx="1519238" cy="1920875"/>
          </a:xfrm>
          <a:prstGeom prst="roundRect">
            <a:avLst/>
          </a:prstGeom>
          <a:solidFill>
            <a:srgbClr val="000099"/>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en-US" sz="2400" b="1" dirty="0">
                <a:solidFill>
                  <a:schemeClr val="bg1"/>
                </a:solidFill>
                <a:latin typeface="Times New Roman" pitchFamily="18" charset="0"/>
                <a:cs typeface="Cordia New" pitchFamily="34" charset="-34"/>
              </a:rPr>
              <a:t>Ý </a:t>
            </a:r>
            <a:r>
              <a:rPr lang="en-US" sz="2400" b="1" dirty="0" err="1">
                <a:solidFill>
                  <a:schemeClr val="bg1"/>
                </a:solidFill>
                <a:latin typeface="Times New Roman" pitchFamily="18" charset="0"/>
                <a:cs typeface="Cordia New" pitchFamily="34" charset="-34"/>
              </a:rPr>
              <a:t>thức</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mang</a:t>
            </a:r>
            <a:r>
              <a:rPr lang="en-US" sz="2400" b="1" dirty="0">
                <a:solidFill>
                  <a:schemeClr val="bg1"/>
                </a:solidFill>
                <a:latin typeface="Times New Roman" pitchFamily="18" charset="0"/>
                <a:cs typeface="Cordia New" pitchFamily="34" charset="-34"/>
              </a:rPr>
              <a:t> </a:t>
            </a:r>
          </a:p>
          <a:p>
            <a:pPr algn="ctr" eaLnBrk="1" hangingPunct="1">
              <a:defRPr/>
            </a:pPr>
            <a:r>
              <a:rPr lang="en-US" sz="2400" b="1" dirty="0" err="1">
                <a:solidFill>
                  <a:schemeClr val="bg1"/>
                </a:solidFill>
                <a:latin typeface="Times New Roman" pitchFamily="18" charset="0"/>
                <a:cs typeface="Cordia New" pitchFamily="34" charset="-34"/>
              </a:rPr>
              <a:t>bản</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chất</a:t>
            </a:r>
            <a:r>
              <a:rPr lang="en-US" sz="2400" b="1" dirty="0">
                <a:solidFill>
                  <a:schemeClr val="bg1"/>
                </a:solidFill>
                <a:latin typeface="Times New Roman" pitchFamily="18" charset="0"/>
                <a:cs typeface="Cordia New" pitchFamily="34" charset="-34"/>
              </a:rPr>
              <a:t> </a:t>
            </a:r>
          </a:p>
          <a:p>
            <a:pPr algn="ctr" eaLnBrk="1" hangingPunct="1">
              <a:defRPr/>
            </a:pPr>
            <a:r>
              <a:rPr lang="en-US" sz="2400" b="1" dirty="0" err="1">
                <a:solidFill>
                  <a:schemeClr val="bg1"/>
                </a:solidFill>
                <a:latin typeface="Times New Roman" pitchFamily="18" charset="0"/>
                <a:cs typeface="Cordia New" pitchFamily="34" charset="-34"/>
              </a:rPr>
              <a:t>lịch</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sử</a:t>
            </a:r>
            <a:r>
              <a:rPr lang="en-US" sz="2400" b="1" dirty="0">
                <a:solidFill>
                  <a:schemeClr val="bg1"/>
                </a:solidFill>
                <a:latin typeface="Times New Roman" pitchFamily="18" charset="0"/>
                <a:cs typeface="Cordia New" pitchFamily="34" charset="-34"/>
              </a:rPr>
              <a:t> </a:t>
            </a:r>
          </a:p>
          <a:p>
            <a:pPr algn="ctr" eaLnBrk="1" hangingPunct="1">
              <a:defRPr/>
            </a:pP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xã</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hội</a:t>
            </a:r>
            <a:endParaRPr lang="en-US" sz="2400" b="1" dirty="0">
              <a:solidFill>
                <a:schemeClr val="bg1"/>
              </a:solidFill>
              <a:latin typeface="Times New Roman" pitchFamily="18" charset="0"/>
              <a:cs typeface="Cordia New" pitchFamily="34" charset="-34"/>
            </a:endParaRPr>
          </a:p>
        </p:txBody>
      </p:sp>
      <p:sp>
        <p:nvSpPr>
          <p:cNvPr id="40" name="Rounded Rectangle 39">
            <a:extLst>
              <a:ext uri="{FF2B5EF4-FFF2-40B4-BE49-F238E27FC236}">
                <a16:creationId xmlns:a16="http://schemas.microsoft.com/office/drawing/2014/main" id="{0B89D899-6903-9927-69FC-C34E2C7B9BDE}"/>
              </a:ext>
            </a:extLst>
          </p:cNvPr>
          <p:cNvSpPr/>
          <p:nvPr/>
        </p:nvSpPr>
        <p:spPr>
          <a:xfrm>
            <a:off x="4976813" y="5499101"/>
            <a:ext cx="1676400" cy="563563"/>
          </a:xfrm>
          <a:prstGeom prst="round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anchor="ctr"/>
          <a:lstStyle/>
          <a:p>
            <a:pPr eaLnBrk="1" hangingPunct="1">
              <a:defRPr/>
            </a:pPr>
            <a:r>
              <a:rPr lang="en-US" sz="2000" b="1">
                <a:solidFill>
                  <a:srgbClr val="000099"/>
                </a:solidFill>
                <a:latin typeface="Times New Roman" pitchFamily="18" charset="0"/>
                <a:cs typeface="Cordia New" pitchFamily="34" charset="-34"/>
              </a:rPr>
              <a:t>Điều kiện LS</a:t>
            </a:r>
          </a:p>
        </p:txBody>
      </p:sp>
      <p:sp>
        <p:nvSpPr>
          <p:cNvPr id="41" name="Rounded Rectangle 40">
            <a:extLst>
              <a:ext uri="{FF2B5EF4-FFF2-40B4-BE49-F238E27FC236}">
                <a16:creationId xmlns:a16="http://schemas.microsoft.com/office/drawing/2014/main" id="{390CEC8B-5186-627A-DCB8-8A014B745A0A}"/>
              </a:ext>
            </a:extLst>
          </p:cNvPr>
          <p:cNvSpPr/>
          <p:nvPr/>
        </p:nvSpPr>
        <p:spPr>
          <a:xfrm>
            <a:off x="5008564" y="6189663"/>
            <a:ext cx="1997075" cy="6207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2000" b="1">
                <a:solidFill>
                  <a:srgbClr val="000099"/>
                </a:solidFill>
                <a:latin typeface="Times New Roman" pitchFamily="18" charset="0"/>
                <a:cs typeface="Cordia New" pitchFamily="34" charset="-34"/>
              </a:rPr>
              <a:t>Quan hệ xã hội</a:t>
            </a:r>
          </a:p>
        </p:txBody>
      </p:sp>
      <p:cxnSp>
        <p:nvCxnSpPr>
          <p:cNvPr id="47" name="Straight Arrow Connector 46">
            <a:extLst>
              <a:ext uri="{FF2B5EF4-FFF2-40B4-BE49-F238E27FC236}">
                <a16:creationId xmlns:a16="http://schemas.microsoft.com/office/drawing/2014/main" id="{1C15899A-C403-560E-D054-856F961C163A}"/>
              </a:ext>
            </a:extLst>
          </p:cNvPr>
          <p:cNvCxnSpPr/>
          <p:nvPr/>
        </p:nvCxnSpPr>
        <p:spPr>
          <a:xfrm flipV="1">
            <a:off x="4495801" y="5621339"/>
            <a:ext cx="487363" cy="1984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9F6E2DD-2623-30B3-7D47-0098AAEDFC97}"/>
              </a:ext>
            </a:extLst>
          </p:cNvPr>
          <p:cNvCxnSpPr/>
          <p:nvPr/>
        </p:nvCxnSpPr>
        <p:spPr>
          <a:xfrm>
            <a:off x="4495801" y="5819775"/>
            <a:ext cx="487363" cy="5905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017440F-D191-A060-9B1D-458B588A0E38}"/>
              </a:ext>
            </a:extLst>
          </p:cNvPr>
          <p:cNvCxnSpPr>
            <a:stCxn id="5" idx="3"/>
          </p:cNvCxnSpPr>
          <p:nvPr/>
        </p:nvCxnSpPr>
        <p:spPr>
          <a:xfrm>
            <a:off x="2676526" y="3792538"/>
            <a:ext cx="1050925" cy="1066800"/>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ircle(in)">
                                      <p:cBhvr>
                                        <p:cTn id="44" dur="2000"/>
                                        <p:tgtEl>
                                          <p:spTgt spid="26"/>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ircle(in)">
                                      <p:cBhvr>
                                        <p:cTn id="47" dur="20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ox(in)">
                                      <p:cBhvr>
                                        <p:cTn id="60" dur="2000"/>
                                        <p:tgtEl>
                                          <p:spTgt spid="55"/>
                                        </p:tgtEl>
                                      </p:cBhvr>
                                    </p:animEffect>
                                  </p:childTnLst>
                                </p:cTn>
                              </p:par>
                              <p:par>
                                <p:cTn id="61" presetID="4" presetClass="entr" presetSubtype="16"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box(in)">
                                      <p:cBhvr>
                                        <p:cTn id="63" dur="2000"/>
                                        <p:tgtEl>
                                          <p:spTgt spid="3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1"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barn(inVertical)">
                                      <p:cBhvr>
                                        <p:cTn id="68" dur="500"/>
                                        <p:tgtEl>
                                          <p:spTgt spid="4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arn(inVertical)">
                                      <p:cBhvr>
                                        <p:cTn id="71" dur="500"/>
                                        <p:tgtEl>
                                          <p:spTgt spid="4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21"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barn(inVertical)">
                                      <p:cBhvr>
                                        <p:cTn id="76" dur="500"/>
                                        <p:tgtEl>
                                          <p:spTgt spid="51"/>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barn(inVertical)">
                                      <p:cBhvr>
                                        <p:cTn id="7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6" name="Picture 4" descr="is?4getuu8gap2-_8CUPH5rMw1_Mt_QpELI8O0YnkFJE5A">
            <a:extLst>
              <a:ext uri="{FF2B5EF4-FFF2-40B4-BE49-F238E27FC236}">
                <a16:creationId xmlns:a16="http://schemas.microsoft.com/office/drawing/2014/main" id="{AD58D093-449A-0011-A399-68E9B217A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1"/>
            <a:ext cx="24384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7" name="Picture 5" descr="is?7plFNhgA4IPVrO9aaVywjv2G84foHut7b1ezD6CAdWc">
            <a:extLst>
              <a:ext uri="{FF2B5EF4-FFF2-40B4-BE49-F238E27FC236}">
                <a16:creationId xmlns:a16="http://schemas.microsoft.com/office/drawing/2014/main" id="{D782E9B5-1FDB-8E40-9DA0-C1AE7F7C2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276600"/>
            <a:ext cx="2590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6" descr="brain">
            <a:extLst>
              <a:ext uri="{FF2B5EF4-FFF2-40B4-BE49-F238E27FC236}">
                <a16:creationId xmlns:a16="http://schemas.microsoft.com/office/drawing/2014/main" id="{FDCBD3EA-F826-D3DB-1E5A-6AFB17D52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1" y="1447800"/>
            <a:ext cx="3228975" cy="2667000"/>
          </a:xfrm>
          <a:prstGeom prst="rect">
            <a:avLst/>
          </a:prstGeom>
          <a:noFill/>
          <a:ln w="9525">
            <a:solidFill>
              <a:srgbClr val="660033"/>
            </a:solidFill>
            <a:miter lim="800000"/>
            <a:headEnd/>
            <a:tailEnd/>
          </a:ln>
          <a:extLst>
            <a:ext uri="{909E8E84-426E-40DD-AFC4-6F175D3DCCD1}">
              <a14:hiddenFill xmlns:a14="http://schemas.microsoft.com/office/drawing/2010/main">
                <a:solidFill>
                  <a:srgbClr val="FFFFFF"/>
                </a:solidFill>
              </a14:hiddenFill>
            </a:ext>
          </a:extLst>
        </p:spPr>
      </p:pic>
      <p:sp>
        <p:nvSpPr>
          <p:cNvPr id="66565" name="Text Box 7">
            <a:extLst>
              <a:ext uri="{FF2B5EF4-FFF2-40B4-BE49-F238E27FC236}">
                <a16:creationId xmlns:a16="http://schemas.microsoft.com/office/drawing/2014/main" id="{5CE41A4D-3EBB-56B5-021D-ECA75EE33F47}"/>
              </a:ext>
            </a:extLst>
          </p:cNvPr>
          <p:cNvSpPr txBox="1">
            <a:spLocks noChangeArrowheads="1"/>
          </p:cNvSpPr>
          <p:nvPr/>
        </p:nvSpPr>
        <p:spPr bwMode="auto">
          <a:xfrm>
            <a:off x="2514601" y="4502150"/>
            <a:ext cx="39258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FontTx/>
              <a:buNone/>
            </a:pPr>
            <a:r>
              <a:rPr lang="en-US" altLang="en-US" sz="2800" b="1" i="1" dirty="0">
                <a:solidFill>
                  <a:srgbClr val="FF0000"/>
                </a:solidFill>
                <a:latin typeface="Arial" panose="020B0604020202020204" pitchFamily="34" charset="0"/>
                <a:cs typeface="Arial" panose="020B0604020202020204" pitchFamily="34" charset="0"/>
              </a:rPr>
              <a:t>Ý </a:t>
            </a:r>
            <a:r>
              <a:rPr lang="en-US" altLang="en-US" sz="2800" b="1" i="1" dirty="0" err="1">
                <a:solidFill>
                  <a:srgbClr val="FF0000"/>
                </a:solidFill>
                <a:latin typeface="Arial" panose="020B0604020202020204" pitchFamily="34" charset="0"/>
                <a:cs typeface="Arial" panose="020B0604020202020204" pitchFamily="34" charset="0"/>
              </a:rPr>
              <a:t>thức</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là</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sự</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phản</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ánh</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thế</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giới</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vào</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óc</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người</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trên</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cơ</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sở</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lao</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động</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và</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ngôn</a:t>
            </a:r>
            <a:r>
              <a:rPr lang="en-US" altLang="en-US" sz="2800" b="1" i="1" dirty="0">
                <a:solidFill>
                  <a:srgbClr val="FF0000"/>
                </a:solidFill>
                <a:latin typeface="Arial" panose="020B0604020202020204" pitchFamily="34" charset="0"/>
                <a:cs typeface="Arial" panose="020B0604020202020204" pitchFamily="34" charset="0"/>
              </a:rPr>
              <a:t> </a:t>
            </a:r>
            <a:r>
              <a:rPr lang="en-US" altLang="en-US" sz="2800" b="1" i="1" dirty="0" err="1">
                <a:solidFill>
                  <a:srgbClr val="FF0000"/>
                </a:solidFill>
                <a:latin typeface="Arial" panose="020B0604020202020204" pitchFamily="34" charset="0"/>
                <a:cs typeface="Arial" panose="020B0604020202020204" pitchFamily="34" charset="0"/>
              </a:rPr>
              <a:t>ngữ</a:t>
            </a:r>
            <a:r>
              <a:rPr lang="en-US" altLang="en-US" sz="2800" b="1" i="1" dirty="0">
                <a:solidFill>
                  <a:srgbClr val="FF0000"/>
                </a:solidFill>
                <a:latin typeface="Arial" panose="020B060402020202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6198"/>
                                        </p:tgtEl>
                                        <p:attrNameLst>
                                          <p:attrName>style.visibility</p:attrName>
                                        </p:attrNameLst>
                                      </p:cBhvr>
                                      <p:to>
                                        <p:strVal val="visible"/>
                                      </p:to>
                                    </p:set>
                                    <p:animEffect transition="in" filter="circle(in)">
                                      <p:cBhvr>
                                        <p:cTn id="7" dur="2000"/>
                                        <p:tgtEl>
                                          <p:spTgt spid="136198"/>
                                        </p:tgtEl>
                                      </p:cBhvr>
                                    </p:animEffect>
                                  </p:childTnLst>
                                </p:cTn>
                              </p:par>
                              <p:par>
                                <p:cTn id="8" presetID="6" presetClass="entr" presetSubtype="16" fill="hold" nodeType="withEffect">
                                  <p:stCondLst>
                                    <p:cond delay="0"/>
                                  </p:stCondLst>
                                  <p:childTnLst>
                                    <p:set>
                                      <p:cBhvr>
                                        <p:cTn id="9" dur="1" fill="hold">
                                          <p:stCondLst>
                                            <p:cond delay="0"/>
                                          </p:stCondLst>
                                        </p:cTn>
                                        <p:tgtEl>
                                          <p:spTgt spid="136196"/>
                                        </p:tgtEl>
                                        <p:attrNameLst>
                                          <p:attrName>style.visibility</p:attrName>
                                        </p:attrNameLst>
                                      </p:cBhvr>
                                      <p:to>
                                        <p:strVal val="visible"/>
                                      </p:to>
                                    </p:set>
                                    <p:animEffect transition="in" filter="circle(in)">
                                      <p:cBhvr>
                                        <p:cTn id="10" dur="2000"/>
                                        <p:tgtEl>
                                          <p:spTgt spid="136196"/>
                                        </p:tgtEl>
                                      </p:cBhvr>
                                    </p:animEffect>
                                  </p:childTnLst>
                                </p:cTn>
                              </p:par>
                              <p:par>
                                <p:cTn id="11" presetID="6" presetClass="entr" presetSubtype="16" fill="hold" nodeType="withEffect">
                                  <p:stCondLst>
                                    <p:cond delay="0"/>
                                  </p:stCondLst>
                                  <p:childTnLst>
                                    <p:set>
                                      <p:cBhvr>
                                        <p:cTn id="12" dur="1" fill="hold">
                                          <p:stCondLst>
                                            <p:cond delay="0"/>
                                          </p:stCondLst>
                                        </p:cTn>
                                        <p:tgtEl>
                                          <p:spTgt spid="136197"/>
                                        </p:tgtEl>
                                        <p:attrNameLst>
                                          <p:attrName>style.visibility</p:attrName>
                                        </p:attrNameLst>
                                      </p:cBhvr>
                                      <p:to>
                                        <p:strVal val="visible"/>
                                      </p:to>
                                    </p:set>
                                    <p:animEffect transition="in" filter="circle(in)">
                                      <p:cBhvr>
                                        <p:cTn id="13" dur="2000"/>
                                        <p:tgtEl>
                                          <p:spTgt spid="13619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6565"/>
                                        </p:tgtEl>
                                        <p:attrNameLst>
                                          <p:attrName>style.visibility</p:attrName>
                                        </p:attrNameLst>
                                      </p:cBhvr>
                                      <p:to>
                                        <p:strVal val="visible"/>
                                      </p:to>
                                    </p:set>
                                    <p:animEffect transition="in" filter="circle(in)">
                                      <p:cBhvr>
                                        <p:cTn id="16" dur="20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descr="na00819_">
            <a:extLst>
              <a:ext uri="{FF2B5EF4-FFF2-40B4-BE49-F238E27FC236}">
                <a16:creationId xmlns:a16="http://schemas.microsoft.com/office/drawing/2014/main" id="{91943BBC-DDEC-F00B-E893-097464467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09800"/>
            <a:ext cx="1295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1" name="Picture 5" descr="j0399628">
            <a:extLst>
              <a:ext uri="{FF2B5EF4-FFF2-40B4-BE49-F238E27FC236}">
                <a16:creationId xmlns:a16="http://schemas.microsoft.com/office/drawing/2014/main" id="{371C8AE5-1A5C-806A-05F6-7B3C2CBF3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91001"/>
            <a:ext cx="1778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2" name="Picture 6" descr="is?7plFNhgA4IPVrO9aaVywjv2G84foHut7b1ezD6CAdWc">
            <a:extLst>
              <a:ext uri="{FF2B5EF4-FFF2-40B4-BE49-F238E27FC236}">
                <a16:creationId xmlns:a16="http://schemas.microsoft.com/office/drawing/2014/main" id="{AE7F625D-606D-9C21-0CD1-C67790BC48D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5448300" y="3049588"/>
            <a:ext cx="1295400" cy="1625600"/>
          </a:xfrm>
          <a:noFill/>
        </p:spPr>
      </p:pic>
      <p:pic>
        <p:nvPicPr>
          <p:cNvPr id="137223" name="Picture 7" descr="na00819_">
            <a:extLst>
              <a:ext uri="{FF2B5EF4-FFF2-40B4-BE49-F238E27FC236}">
                <a16:creationId xmlns:a16="http://schemas.microsoft.com/office/drawing/2014/main" id="{EE00F631-5A3F-4FCE-2522-051EDFF2D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089151"/>
            <a:ext cx="609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4" name="Picture 8" descr="j0399628">
            <a:extLst>
              <a:ext uri="{FF2B5EF4-FFF2-40B4-BE49-F238E27FC236}">
                <a16:creationId xmlns:a16="http://schemas.microsoft.com/office/drawing/2014/main" id="{8BBB6732-E35F-0618-F4DE-A0AAE3851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5" name="Picture 9" descr="j0234673">
            <a:extLst>
              <a:ext uri="{FF2B5EF4-FFF2-40B4-BE49-F238E27FC236}">
                <a16:creationId xmlns:a16="http://schemas.microsoft.com/office/drawing/2014/main" id="{9027067C-47D0-79E7-434D-DDC72F4E2A20}"/>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533400"/>
            <a:ext cx="1600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6" name="Picture 10" descr="j0296822">
            <a:extLst>
              <a:ext uri="{FF2B5EF4-FFF2-40B4-BE49-F238E27FC236}">
                <a16:creationId xmlns:a16="http://schemas.microsoft.com/office/drawing/2014/main" id="{84C4B6FD-288F-1A8F-FDB6-21F510C6130F}"/>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9372600" y="762000"/>
            <a:ext cx="590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7" name="Picture 11" descr="j0336470">
            <a:extLst>
              <a:ext uri="{FF2B5EF4-FFF2-40B4-BE49-F238E27FC236}">
                <a16:creationId xmlns:a16="http://schemas.microsoft.com/office/drawing/2014/main" id="{F4D28C58-EA98-6AF9-FC74-4C6AB68F975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175260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8" name="Picture 12" descr="j0172639">
            <a:extLst>
              <a:ext uri="{FF2B5EF4-FFF2-40B4-BE49-F238E27FC236}">
                <a16:creationId xmlns:a16="http://schemas.microsoft.com/office/drawing/2014/main" id="{30B89AD3-9483-55AF-C593-5598812BE2CC}"/>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3733800"/>
            <a:ext cx="20081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9" name="Picture 13" descr="is?qx0_LQS8cSo9yIZudbnwuOQ9fPe0youZBlRl9QXwxIQ">
            <a:extLst>
              <a:ext uri="{FF2B5EF4-FFF2-40B4-BE49-F238E27FC236}">
                <a16:creationId xmlns:a16="http://schemas.microsoft.com/office/drawing/2014/main" id="{92FD1D18-7B4E-9F22-55B6-46D465FA6B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20200" y="2514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30" name="Picture 14" descr="j0284137">
            <a:extLst>
              <a:ext uri="{FF2B5EF4-FFF2-40B4-BE49-F238E27FC236}">
                <a16:creationId xmlns:a16="http://schemas.microsoft.com/office/drawing/2014/main" id="{F57DC261-8CF3-D083-2A53-C5E93BF426D5}"/>
              </a:ext>
            </a:extLst>
          </p:cNvPr>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7848600" y="2514600"/>
            <a:ext cx="1047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8" name="WordArt 16">
            <a:extLst>
              <a:ext uri="{FF2B5EF4-FFF2-40B4-BE49-F238E27FC236}">
                <a16:creationId xmlns:a16="http://schemas.microsoft.com/office/drawing/2014/main" id="{9F1F6550-1E5F-FE0E-52C9-8E9621FB7481}"/>
              </a:ext>
            </a:extLst>
          </p:cNvPr>
          <p:cNvSpPr>
            <a:spLocks noChangeArrowheads="1" noChangeShapeType="1" noTextEdit="1"/>
          </p:cNvSpPr>
          <p:nvPr/>
        </p:nvSpPr>
        <p:spPr bwMode="auto">
          <a:xfrm>
            <a:off x="1905001" y="914400"/>
            <a:ext cx="3190875" cy="609600"/>
          </a:xfrm>
          <a:prstGeom prst="rect">
            <a:avLst/>
          </a:prstGeom>
        </p:spPr>
        <p:txBody>
          <a:bodyPr wrap="none" fromWordArt="1">
            <a:prstTxWarp prst="textPlain">
              <a:avLst>
                <a:gd name="adj" fmla="val 50000"/>
              </a:avLst>
            </a:prstTxWarp>
          </a:bodyPr>
          <a:lstStyle/>
          <a:p>
            <a:pPr algn="ctr"/>
            <a:r>
              <a:rPr lang="en-US" sz="3200" i="1" kern="10">
                <a:ln w="9525">
                  <a:solidFill>
                    <a:srgbClr val="660066"/>
                  </a:solidFill>
                  <a:round/>
                  <a:headEnd/>
                  <a:tailEnd/>
                </a:ln>
                <a:solidFill>
                  <a:srgbClr val="FF0000"/>
                </a:solidFill>
                <a:latin typeface="Arial Đen"/>
              </a:rPr>
              <a:t>Sự phản ánh </a:t>
            </a:r>
          </a:p>
          <a:p>
            <a:pPr algn="ctr"/>
            <a:r>
              <a:rPr lang="en-US" sz="3200" i="1" kern="10">
                <a:ln w="9525">
                  <a:solidFill>
                    <a:srgbClr val="660066"/>
                  </a:solidFill>
                  <a:round/>
                  <a:headEnd/>
                  <a:tailEnd/>
                </a:ln>
                <a:solidFill>
                  <a:srgbClr val="FF0000"/>
                </a:solidFill>
                <a:latin typeface="Arial Đen"/>
              </a:rPr>
              <a:t>sáng tạo TGKQ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98"/>
                                        </p:tgtEl>
                                        <p:attrNameLst>
                                          <p:attrName>style.visibility</p:attrName>
                                        </p:attrNameLst>
                                      </p:cBhvr>
                                      <p:to>
                                        <p:strVal val="visible"/>
                                      </p:to>
                                    </p:set>
                                    <p:animEffect transition="in" filter="barn(inVertical)">
                                      <p:cBhvr>
                                        <p:cTn id="7" dur="500"/>
                                        <p:tgtEl>
                                          <p:spTgt spid="675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box(in)">
                                      <p:cBhvr>
                                        <p:cTn id="12" dur="500"/>
                                        <p:tgtEl>
                                          <p:spTgt spid="137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animEffect transition="in" filter="box(in)">
                                      <p:cBhvr>
                                        <p:cTn id="17" dur="500"/>
                                        <p:tgtEl>
                                          <p:spTgt spid="1372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7222"/>
                                        </p:tgtEl>
                                        <p:attrNameLst>
                                          <p:attrName>style.visibility</p:attrName>
                                        </p:attrNameLst>
                                      </p:cBhvr>
                                      <p:to>
                                        <p:strVal val="visible"/>
                                      </p:to>
                                    </p:set>
                                    <p:animEffect transition="in" filter="box(in)">
                                      <p:cBhvr>
                                        <p:cTn id="22" dur="500"/>
                                        <p:tgtEl>
                                          <p:spTgt spid="1372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7223"/>
                                        </p:tgtEl>
                                        <p:attrNameLst>
                                          <p:attrName>style.visibility</p:attrName>
                                        </p:attrNameLst>
                                      </p:cBhvr>
                                      <p:to>
                                        <p:strVal val="visible"/>
                                      </p:to>
                                    </p:set>
                                    <p:animEffect transition="in" filter="box(in)">
                                      <p:cBhvr>
                                        <p:cTn id="27" dur="500"/>
                                        <p:tgtEl>
                                          <p:spTgt spid="137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37224"/>
                                        </p:tgtEl>
                                        <p:attrNameLst>
                                          <p:attrName>style.visibility</p:attrName>
                                        </p:attrNameLst>
                                      </p:cBhvr>
                                      <p:to>
                                        <p:strVal val="visible"/>
                                      </p:to>
                                    </p:set>
                                    <p:animEffect transition="in" filter="box(in)">
                                      <p:cBhvr>
                                        <p:cTn id="32" dur="500"/>
                                        <p:tgtEl>
                                          <p:spTgt spid="1372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xit" presetSubtype="16" fill="hold" nodeType="clickEffect">
                                  <p:stCondLst>
                                    <p:cond delay="0"/>
                                  </p:stCondLst>
                                  <p:childTnLst>
                                    <p:animEffect transition="out" filter="box(in)">
                                      <p:cBhvr>
                                        <p:cTn id="36" dur="500"/>
                                        <p:tgtEl>
                                          <p:spTgt spid="137220"/>
                                        </p:tgtEl>
                                      </p:cBhvr>
                                    </p:animEffect>
                                    <p:set>
                                      <p:cBhvr>
                                        <p:cTn id="37" dur="1" fill="hold">
                                          <p:stCondLst>
                                            <p:cond delay="499"/>
                                          </p:stCondLst>
                                        </p:cTn>
                                        <p:tgtEl>
                                          <p:spTgt spid="137220"/>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xit" presetSubtype="16" fill="hold" nodeType="clickEffect">
                                  <p:stCondLst>
                                    <p:cond delay="0"/>
                                  </p:stCondLst>
                                  <p:childTnLst>
                                    <p:animEffect transition="out" filter="box(in)">
                                      <p:cBhvr>
                                        <p:cTn id="41" dur="500"/>
                                        <p:tgtEl>
                                          <p:spTgt spid="137221"/>
                                        </p:tgtEl>
                                      </p:cBhvr>
                                    </p:animEffect>
                                    <p:set>
                                      <p:cBhvr>
                                        <p:cTn id="42" dur="1" fill="hold">
                                          <p:stCondLst>
                                            <p:cond delay="499"/>
                                          </p:stCondLst>
                                        </p:cTn>
                                        <p:tgtEl>
                                          <p:spTgt spid="13722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7230"/>
                                        </p:tgtEl>
                                        <p:attrNameLst>
                                          <p:attrName>style.visibility</p:attrName>
                                        </p:attrNameLst>
                                      </p:cBhvr>
                                      <p:to>
                                        <p:strVal val="visible"/>
                                      </p:to>
                                    </p:set>
                                    <p:animEffect transition="in" filter="box(in)">
                                      <p:cBhvr>
                                        <p:cTn id="47" dur="500"/>
                                        <p:tgtEl>
                                          <p:spTgt spid="1372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37225"/>
                                        </p:tgtEl>
                                        <p:attrNameLst>
                                          <p:attrName>style.visibility</p:attrName>
                                        </p:attrNameLst>
                                      </p:cBhvr>
                                      <p:to>
                                        <p:strVal val="visible"/>
                                      </p:to>
                                    </p:set>
                                    <p:animEffect transition="in" filter="box(in)">
                                      <p:cBhvr>
                                        <p:cTn id="52" dur="500"/>
                                        <p:tgtEl>
                                          <p:spTgt spid="1372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37226"/>
                                        </p:tgtEl>
                                        <p:attrNameLst>
                                          <p:attrName>style.visibility</p:attrName>
                                        </p:attrNameLst>
                                      </p:cBhvr>
                                      <p:to>
                                        <p:strVal val="visible"/>
                                      </p:to>
                                    </p:set>
                                    <p:animEffect transition="in" filter="box(in)">
                                      <p:cBhvr>
                                        <p:cTn id="57" dur="500"/>
                                        <p:tgtEl>
                                          <p:spTgt spid="1372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37227"/>
                                        </p:tgtEl>
                                        <p:attrNameLst>
                                          <p:attrName>style.visibility</p:attrName>
                                        </p:attrNameLst>
                                      </p:cBhvr>
                                      <p:to>
                                        <p:strVal val="visible"/>
                                      </p:to>
                                    </p:set>
                                    <p:animEffect transition="in" filter="box(in)">
                                      <p:cBhvr>
                                        <p:cTn id="62" dur="500"/>
                                        <p:tgtEl>
                                          <p:spTgt spid="1372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37229"/>
                                        </p:tgtEl>
                                        <p:attrNameLst>
                                          <p:attrName>style.visibility</p:attrName>
                                        </p:attrNameLst>
                                      </p:cBhvr>
                                      <p:to>
                                        <p:strVal val="visible"/>
                                      </p:to>
                                    </p:set>
                                    <p:animEffect transition="in" filter="box(in)">
                                      <p:cBhvr>
                                        <p:cTn id="67" dur="500"/>
                                        <p:tgtEl>
                                          <p:spTgt spid="1372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137228"/>
                                        </p:tgtEl>
                                        <p:attrNameLst>
                                          <p:attrName>style.visibility</p:attrName>
                                        </p:attrNameLst>
                                      </p:cBhvr>
                                      <p:to>
                                        <p:strVal val="visible"/>
                                      </p:to>
                                    </p:set>
                                    <p:animEffect transition="in" filter="box(in)">
                                      <p:cBhvr>
                                        <p:cTn id="72" dur="500"/>
                                        <p:tgtEl>
                                          <p:spTgt spid="137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WordArt 4">
            <a:extLst>
              <a:ext uri="{FF2B5EF4-FFF2-40B4-BE49-F238E27FC236}">
                <a16:creationId xmlns:a16="http://schemas.microsoft.com/office/drawing/2014/main" id="{BBA05C22-9B55-A00C-A76F-2D0EBE0E1544}"/>
              </a:ext>
            </a:extLst>
          </p:cNvPr>
          <p:cNvSpPr>
            <a:spLocks noChangeArrowheads="1" noChangeShapeType="1" noTextEdit="1"/>
          </p:cNvSpPr>
          <p:nvPr/>
        </p:nvSpPr>
        <p:spPr bwMode="auto">
          <a:xfrm>
            <a:off x="2824164" y="896939"/>
            <a:ext cx="6624637" cy="287337"/>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latin typeface="Arial Đen"/>
              </a:rPr>
              <a:t> BẢN TÍNH PHẢN ÁNH SÁNG TẠO CỦA Ý THỨC</a:t>
            </a:r>
          </a:p>
        </p:txBody>
      </p:sp>
      <p:sp>
        <p:nvSpPr>
          <p:cNvPr id="138245" name="WordArt 5">
            <a:extLst>
              <a:ext uri="{FF2B5EF4-FFF2-40B4-BE49-F238E27FC236}">
                <a16:creationId xmlns:a16="http://schemas.microsoft.com/office/drawing/2014/main" id="{9FF67496-79A7-DE8A-27DC-9B895C91EB92}"/>
              </a:ext>
            </a:extLst>
          </p:cNvPr>
          <p:cNvSpPr>
            <a:spLocks noChangeArrowheads="1" noChangeShapeType="1" noTextEdit="1"/>
          </p:cNvSpPr>
          <p:nvPr/>
        </p:nvSpPr>
        <p:spPr bwMode="auto">
          <a:xfrm>
            <a:off x="2690813" y="5289551"/>
            <a:ext cx="7129462" cy="936625"/>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FF0000"/>
                </a:solidFill>
                <a:latin typeface="Arial Đen"/>
              </a:rPr>
              <a:t>Vượt qua phản ánh hiện tượng, </a:t>
            </a:r>
          </a:p>
          <a:p>
            <a:pPr algn="ctr"/>
            <a:r>
              <a:rPr lang="vi-VN" sz="3600" kern="10">
                <a:ln w="9525">
                  <a:solidFill>
                    <a:srgbClr val="000000"/>
                  </a:solidFill>
                  <a:round/>
                  <a:headEnd/>
                  <a:tailEnd/>
                </a:ln>
                <a:solidFill>
                  <a:srgbClr val="FF0000"/>
                </a:solidFill>
                <a:latin typeface="Arial Đen"/>
              </a:rPr>
              <a:t>đạt tới khái quát hóa, trừu tượng hóa ..., các tồn tại khách quan,</a:t>
            </a:r>
          </a:p>
          <a:p>
            <a:pPr algn="ctr"/>
            <a:r>
              <a:rPr lang="vi-VN" sz="3600" kern="10">
                <a:ln w="9525">
                  <a:solidFill>
                    <a:srgbClr val="000000"/>
                  </a:solidFill>
                  <a:round/>
                  <a:headEnd/>
                  <a:tailEnd/>
                </a:ln>
                <a:solidFill>
                  <a:srgbClr val="FF0000"/>
                </a:solidFill>
                <a:latin typeface="Arial Đen"/>
              </a:rPr>
              <a:t>đạt tới phản ánh cái bản chất, quy luật khách quan.</a:t>
            </a:r>
            <a:endParaRPr lang="en-US" sz="3600" kern="10">
              <a:ln w="9525">
                <a:solidFill>
                  <a:srgbClr val="000000"/>
                </a:solidFill>
                <a:round/>
                <a:headEnd/>
                <a:tailEnd/>
              </a:ln>
              <a:solidFill>
                <a:srgbClr val="FF0000"/>
              </a:solidFill>
              <a:latin typeface="Arial Đen"/>
            </a:endParaRPr>
          </a:p>
        </p:txBody>
      </p:sp>
      <p:pic>
        <p:nvPicPr>
          <p:cNvPr id="138246" name="Picture 6" descr="HỆ HÀNH TINH MẶT TRỜI">
            <a:extLst>
              <a:ext uri="{FF2B5EF4-FFF2-40B4-BE49-F238E27FC236}">
                <a16:creationId xmlns:a16="http://schemas.microsoft.com/office/drawing/2014/main" id="{9C29D418-E760-4A86-9583-0B1A0BAB8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1828800"/>
            <a:ext cx="18653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7" name="AutoShape 7" descr="18-Green_Bank_Telescope">
            <a:extLst>
              <a:ext uri="{FF2B5EF4-FFF2-40B4-BE49-F238E27FC236}">
                <a16:creationId xmlns:a16="http://schemas.microsoft.com/office/drawing/2014/main" id="{77C7F669-E9B4-AE1E-2262-B675EC67449C}"/>
              </a:ext>
            </a:extLst>
          </p:cNvPr>
          <p:cNvSpPr>
            <a:spLocks noChangeArrowheads="1"/>
          </p:cNvSpPr>
          <p:nvPr/>
        </p:nvSpPr>
        <p:spPr bwMode="auto">
          <a:xfrm>
            <a:off x="5715000" y="2362200"/>
            <a:ext cx="1752600" cy="838200"/>
          </a:xfrm>
          <a:prstGeom prst="octagon">
            <a:avLst>
              <a:gd name="adj" fmla="val 29287"/>
            </a:avLst>
          </a:prstGeom>
          <a:blipFill dpi="0" rotWithShape="1">
            <a:blip r:embed="rId3"/>
            <a:srcRect/>
            <a:stretch>
              <a:fillRect/>
            </a:stretch>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8248" name="Oval 8" descr="25-Pleiades_large">
            <a:extLst>
              <a:ext uri="{FF2B5EF4-FFF2-40B4-BE49-F238E27FC236}">
                <a16:creationId xmlns:a16="http://schemas.microsoft.com/office/drawing/2014/main" id="{0A0F3322-042B-666A-BCA1-44A09E79A6E9}"/>
              </a:ext>
            </a:extLst>
          </p:cNvPr>
          <p:cNvSpPr>
            <a:spLocks noChangeArrowheads="1"/>
          </p:cNvSpPr>
          <p:nvPr/>
        </p:nvSpPr>
        <p:spPr bwMode="auto">
          <a:xfrm>
            <a:off x="1898650" y="1295400"/>
            <a:ext cx="3384550" cy="2698750"/>
          </a:xfrm>
          <a:prstGeom prst="ellipse">
            <a:avLst/>
          </a:prstGeom>
          <a:blipFill dpi="0" rotWithShape="1">
            <a:blip r:embed="rId4"/>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68615" name="AutoShape 9">
            <a:extLst>
              <a:ext uri="{FF2B5EF4-FFF2-40B4-BE49-F238E27FC236}">
                <a16:creationId xmlns:a16="http://schemas.microsoft.com/office/drawing/2014/main" id="{B2550E10-672C-DECD-EA0B-5F463C1FB02E}"/>
              </a:ext>
            </a:extLst>
          </p:cNvPr>
          <p:cNvSpPr>
            <a:spLocks noChangeAspect="1" noChangeArrowheads="1"/>
          </p:cNvSpPr>
          <p:nvPr/>
        </p:nvSpPr>
        <p:spPr bwMode="auto">
          <a:xfrm>
            <a:off x="2043114" y="5145089"/>
            <a:ext cx="7920037" cy="71437"/>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8250" name="WordArt 10">
            <a:extLst>
              <a:ext uri="{FF2B5EF4-FFF2-40B4-BE49-F238E27FC236}">
                <a16:creationId xmlns:a16="http://schemas.microsoft.com/office/drawing/2014/main" id="{9090265F-BEA3-9EFC-7FE1-A978934DC588}"/>
              </a:ext>
            </a:extLst>
          </p:cNvPr>
          <p:cNvSpPr>
            <a:spLocks noChangeArrowheads="1" noChangeShapeType="1" noTextEdit="1"/>
          </p:cNvSpPr>
          <p:nvPr/>
        </p:nvSpPr>
        <p:spPr bwMode="auto">
          <a:xfrm>
            <a:off x="2362200" y="4038600"/>
            <a:ext cx="2381250" cy="971550"/>
          </a:xfrm>
          <a:prstGeom prst="rect">
            <a:avLst/>
          </a:prstGeom>
        </p:spPr>
        <p:txBody>
          <a:bodyPr wrap="none" fromWordArt="1">
            <a:prstTxWarp prst="textPlain">
              <a:avLst>
                <a:gd name="adj" fmla="val 50000"/>
              </a:avLst>
            </a:prstTxWarp>
          </a:bodyPr>
          <a:lstStyle/>
          <a:p>
            <a:pPr algn="ctr"/>
            <a:r>
              <a:rPr lang="en-US" sz="3200" b="1" kern="10">
                <a:ln w="9525">
                  <a:solidFill>
                    <a:srgbClr val="CC0066"/>
                  </a:solidFill>
                  <a:round/>
                  <a:headEnd/>
                  <a:tailEnd/>
                </a:ln>
                <a:solidFill>
                  <a:srgbClr val="660066"/>
                </a:solidFill>
                <a:latin typeface="Arial Đen"/>
              </a:rPr>
              <a:t>Thế giới</a:t>
            </a:r>
          </a:p>
          <a:p>
            <a:pPr algn="ctr"/>
            <a:r>
              <a:rPr lang="en-US" sz="3200" b="1" kern="10">
                <a:ln w="9525">
                  <a:solidFill>
                    <a:srgbClr val="CC0066"/>
                  </a:solidFill>
                  <a:round/>
                  <a:headEnd/>
                  <a:tailEnd/>
                </a:ln>
                <a:solidFill>
                  <a:srgbClr val="660066"/>
                </a:solidFill>
                <a:latin typeface="Arial Đen"/>
              </a:rPr>
              <a:t> khách quan</a:t>
            </a:r>
          </a:p>
        </p:txBody>
      </p:sp>
      <p:sp>
        <p:nvSpPr>
          <p:cNvPr id="138251" name="WordArt 11">
            <a:extLst>
              <a:ext uri="{FF2B5EF4-FFF2-40B4-BE49-F238E27FC236}">
                <a16:creationId xmlns:a16="http://schemas.microsoft.com/office/drawing/2014/main" id="{195ACEC0-B124-E2EA-AC0C-4D608FCCEA44}"/>
              </a:ext>
            </a:extLst>
          </p:cNvPr>
          <p:cNvSpPr>
            <a:spLocks noChangeArrowheads="1" noChangeShapeType="1" noTextEdit="1"/>
          </p:cNvSpPr>
          <p:nvPr/>
        </p:nvSpPr>
        <p:spPr bwMode="auto">
          <a:xfrm>
            <a:off x="5867401" y="4038600"/>
            <a:ext cx="1400175" cy="609600"/>
          </a:xfrm>
          <a:prstGeom prst="rect">
            <a:avLst/>
          </a:prstGeom>
        </p:spPr>
        <p:txBody>
          <a:bodyPr wrap="none" fromWordArt="1">
            <a:prstTxWarp prst="textPlain">
              <a:avLst>
                <a:gd name="adj" fmla="val 50000"/>
              </a:avLst>
            </a:prstTxWarp>
          </a:bodyPr>
          <a:lstStyle/>
          <a:p>
            <a:pPr algn="ctr"/>
            <a:r>
              <a:rPr lang="en-US" sz="2000" kern="10">
                <a:ln w="9525">
                  <a:solidFill>
                    <a:srgbClr val="FF0000"/>
                  </a:solidFill>
                  <a:round/>
                  <a:headEnd/>
                  <a:tailEnd/>
                </a:ln>
                <a:solidFill>
                  <a:srgbClr val="0000FF"/>
                </a:solidFill>
                <a:latin typeface="Arial Đen"/>
              </a:rPr>
              <a:t>PHẢN ÁNH </a:t>
            </a:r>
          </a:p>
          <a:p>
            <a:pPr algn="ctr"/>
            <a:r>
              <a:rPr lang="en-US" sz="2000" kern="10">
                <a:ln w="9525">
                  <a:solidFill>
                    <a:srgbClr val="FF0000"/>
                  </a:solidFill>
                  <a:round/>
                  <a:headEnd/>
                  <a:tailEnd/>
                </a:ln>
                <a:solidFill>
                  <a:srgbClr val="0000FF"/>
                </a:solidFill>
                <a:latin typeface="Arial Đen"/>
              </a:rPr>
              <a:t>THÔNG TIN</a:t>
            </a:r>
          </a:p>
        </p:txBody>
      </p:sp>
      <p:sp>
        <p:nvSpPr>
          <p:cNvPr id="138252" name="WordArt 12">
            <a:extLst>
              <a:ext uri="{FF2B5EF4-FFF2-40B4-BE49-F238E27FC236}">
                <a16:creationId xmlns:a16="http://schemas.microsoft.com/office/drawing/2014/main" id="{D95E99AD-B73D-D413-53C4-3EEC997A6078}"/>
              </a:ext>
            </a:extLst>
          </p:cNvPr>
          <p:cNvSpPr>
            <a:spLocks noChangeArrowheads="1" noChangeShapeType="1" noTextEdit="1"/>
          </p:cNvSpPr>
          <p:nvPr/>
        </p:nvSpPr>
        <p:spPr bwMode="auto">
          <a:xfrm>
            <a:off x="8610601" y="3962400"/>
            <a:ext cx="1743075" cy="685800"/>
          </a:xfrm>
          <a:prstGeom prst="rect">
            <a:avLst/>
          </a:prstGeom>
        </p:spPr>
        <p:txBody>
          <a:bodyPr wrap="none" fromWordArt="1">
            <a:prstTxWarp prst="textPlain">
              <a:avLst>
                <a:gd name="adj" fmla="val 50000"/>
              </a:avLst>
            </a:prstTxWarp>
          </a:bodyPr>
          <a:lstStyle/>
          <a:p>
            <a:pPr algn="ctr"/>
            <a:r>
              <a:rPr lang="en-US" kern="10">
                <a:ln w="9525">
                  <a:solidFill>
                    <a:srgbClr val="000000"/>
                  </a:solidFill>
                  <a:round/>
                  <a:headEnd/>
                  <a:tailEnd/>
                </a:ln>
                <a:solidFill>
                  <a:srgbClr val="FFFFFF"/>
                </a:solidFill>
                <a:latin typeface="Arial Đen"/>
              </a:rPr>
              <a:t>MÔ HÌNH</a:t>
            </a:r>
          </a:p>
          <a:p>
            <a:pPr algn="ctr"/>
            <a:r>
              <a:rPr lang="en-US" kern="10">
                <a:ln w="9525">
                  <a:solidFill>
                    <a:srgbClr val="000000"/>
                  </a:solidFill>
                  <a:round/>
                  <a:headEnd/>
                  <a:tailEnd/>
                </a:ln>
                <a:solidFill>
                  <a:srgbClr val="FFFFFF"/>
                </a:solidFill>
                <a:latin typeface="Arial Đen"/>
              </a:rPr>
              <a:t> LÝ THUYẾT</a:t>
            </a:r>
          </a:p>
        </p:txBody>
      </p:sp>
      <p:sp>
        <p:nvSpPr>
          <p:cNvPr id="138253" name="AutoShape 13">
            <a:extLst>
              <a:ext uri="{FF2B5EF4-FFF2-40B4-BE49-F238E27FC236}">
                <a16:creationId xmlns:a16="http://schemas.microsoft.com/office/drawing/2014/main" id="{15E35C55-395B-690D-88DB-9C66FF72648F}"/>
              </a:ext>
            </a:extLst>
          </p:cNvPr>
          <p:cNvSpPr>
            <a:spLocks noChangeArrowheads="1"/>
          </p:cNvSpPr>
          <p:nvPr/>
        </p:nvSpPr>
        <p:spPr bwMode="auto">
          <a:xfrm>
            <a:off x="4876801" y="4191000"/>
            <a:ext cx="766763" cy="503238"/>
          </a:xfrm>
          <a:prstGeom prst="rightArrow">
            <a:avLst>
              <a:gd name="adj1" fmla="val 50000"/>
              <a:gd name="adj2" fmla="val 38091"/>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8254" name="AutoShape 14">
            <a:extLst>
              <a:ext uri="{FF2B5EF4-FFF2-40B4-BE49-F238E27FC236}">
                <a16:creationId xmlns:a16="http://schemas.microsoft.com/office/drawing/2014/main" id="{3B46988A-FFFB-0F7E-A311-FD66D1029459}"/>
              </a:ext>
            </a:extLst>
          </p:cNvPr>
          <p:cNvSpPr>
            <a:spLocks noChangeArrowheads="1"/>
          </p:cNvSpPr>
          <p:nvPr/>
        </p:nvSpPr>
        <p:spPr bwMode="auto">
          <a:xfrm>
            <a:off x="7588250" y="4191000"/>
            <a:ext cx="869950" cy="503238"/>
          </a:xfrm>
          <a:prstGeom prst="rightArrow">
            <a:avLst>
              <a:gd name="adj1" fmla="val 50000"/>
              <a:gd name="adj2" fmla="val 43218"/>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arn(inVertical)">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8248"/>
                                        </p:tgtEl>
                                        <p:attrNameLst>
                                          <p:attrName>style.visibility</p:attrName>
                                        </p:attrNameLst>
                                      </p:cBhvr>
                                      <p:to>
                                        <p:strVal val="visible"/>
                                      </p:to>
                                    </p:set>
                                    <p:animEffect transition="in" filter="circle(in)">
                                      <p:cBhvr>
                                        <p:cTn id="12" dur="2000"/>
                                        <p:tgtEl>
                                          <p:spTgt spid="138248"/>
                                        </p:tgtEl>
                                      </p:cBhvr>
                                    </p:animEffect>
                                  </p:childTnLst>
                                </p:cTn>
                              </p:par>
                              <p:par>
                                <p:cTn id="13" presetID="6" presetClass="entr" presetSubtype="16" fill="hold" nodeType="withEffect">
                                  <p:stCondLst>
                                    <p:cond delay="0"/>
                                  </p:stCondLst>
                                  <p:childTnLst>
                                    <p:set>
                                      <p:cBhvr>
                                        <p:cTn id="14" dur="1" fill="hold">
                                          <p:stCondLst>
                                            <p:cond delay="0"/>
                                          </p:stCondLst>
                                        </p:cTn>
                                        <p:tgtEl>
                                          <p:spTgt spid="138250"/>
                                        </p:tgtEl>
                                        <p:attrNameLst>
                                          <p:attrName>style.visibility</p:attrName>
                                        </p:attrNameLst>
                                      </p:cBhvr>
                                      <p:to>
                                        <p:strVal val="visible"/>
                                      </p:to>
                                    </p:set>
                                    <p:animEffect transition="in" filter="circle(in)">
                                      <p:cBhvr>
                                        <p:cTn id="15" dur="2000"/>
                                        <p:tgtEl>
                                          <p:spTgt spid="1382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38253"/>
                                        </p:tgtEl>
                                        <p:attrNameLst>
                                          <p:attrName>style.visibility</p:attrName>
                                        </p:attrNameLst>
                                      </p:cBhvr>
                                      <p:to>
                                        <p:strVal val="visible"/>
                                      </p:to>
                                    </p:set>
                                    <p:animEffect transition="in" filter="wheel(1)">
                                      <p:cBhvr>
                                        <p:cTn id="20" dur="2000"/>
                                        <p:tgtEl>
                                          <p:spTgt spid="138253"/>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38247"/>
                                        </p:tgtEl>
                                        <p:attrNameLst>
                                          <p:attrName>style.visibility</p:attrName>
                                        </p:attrNameLst>
                                      </p:cBhvr>
                                      <p:to>
                                        <p:strVal val="visible"/>
                                      </p:to>
                                    </p:set>
                                    <p:animEffect transition="in" filter="wheel(1)">
                                      <p:cBhvr>
                                        <p:cTn id="23" dur="2000"/>
                                        <p:tgtEl>
                                          <p:spTgt spid="138247"/>
                                        </p:tgtEl>
                                      </p:cBhvr>
                                    </p:animEffect>
                                  </p:childTnLst>
                                </p:cTn>
                              </p:par>
                              <p:par>
                                <p:cTn id="24" presetID="21" presetClass="entr" presetSubtype="1" fill="hold" nodeType="withEffect">
                                  <p:stCondLst>
                                    <p:cond delay="0"/>
                                  </p:stCondLst>
                                  <p:childTnLst>
                                    <p:set>
                                      <p:cBhvr>
                                        <p:cTn id="25" dur="1" fill="hold">
                                          <p:stCondLst>
                                            <p:cond delay="0"/>
                                          </p:stCondLst>
                                        </p:cTn>
                                        <p:tgtEl>
                                          <p:spTgt spid="138251"/>
                                        </p:tgtEl>
                                        <p:attrNameLst>
                                          <p:attrName>style.visibility</p:attrName>
                                        </p:attrNameLst>
                                      </p:cBhvr>
                                      <p:to>
                                        <p:strVal val="visible"/>
                                      </p:to>
                                    </p:set>
                                    <p:animEffect transition="in" filter="wheel(1)">
                                      <p:cBhvr>
                                        <p:cTn id="26" dur="2000"/>
                                        <p:tgtEl>
                                          <p:spTgt spid="1382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38254"/>
                                        </p:tgtEl>
                                        <p:attrNameLst>
                                          <p:attrName>style.visibility</p:attrName>
                                        </p:attrNameLst>
                                      </p:cBhvr>
                                      <p:to>
                                        <p:strVal val="visible"/>
                                      </p:to>
                                    </p:set>
                                    <p:animEffect transition="in" filter="wheel(1)">
                                      <p:cBhvr>
                                        <p:cTn id="31" dur="2000"/>
                                        <p:tgtEl>
                                          <p:spTgt spid="138254"/>
                                        </p:tgtEl>
                                      </p:cBhvr>
                                    </p:animEffect>
                                  </p:childTnLst>
                                </p:cTn>
                              </p:par>
                              <p:par>
                                <p:cTn id="32" presetID="21" presetClass="entr" presetSubtype="1" fill="hold" nodeType="withEffect">
                                  <p:stCondLst>
                                    <p:cond delay="0"/>
                                  </p:stCondLst>
                                  <p:childTnLst>
                                    <p:set>
                                      <p:cBhvr>
                                        <p:cTn id="33" dur="1" fill="hold">
                                          <p:stCondLst>
                                            <p:cond delay="0"/>
                                          </p:stCondLst>
                                        </p:cTn>
                                        <p:tgtEl>
                                          <p:spTgt spid="138246"/>
                                        </p:tgtEl>
                                        <p:attrNameLst>
                                          <p:attrName>style.visibility</p:attrName>
                                        </p:attrNameLst>
                                      </p:cBhvr>
                                      <p:to>
                                        <p:strVal val="visible"/>
                                      </p:to>
                                    </p:set>
                                    <p:animEffect transition="in" filter="wheel(1)">
                                      <p:cBhvr>
                                        <p:cTn id="34" dur="2000"/>
                                        <p:tgtEl>
                                          <p:spTgt spid="138246"/>
                                        </p:tgtEl>
                                      </p:cBhvr>
                                    </p:animEffect>
                                  </p:childTnLst>
                                </p:cTn>
                              </p:par>
                              <p:par>
                                <p:cTn id="35" presetID="21" presetClass="entr" presetSubtype="1" fill="hold" nodeType="withEffect">
                                  <p:stCondLst>
                                    <p:cond delay="0"/>
                                  </p:stCondLst>
                                  <p:childTnLst>
                                    <p:set>
                                      <p:cBhvr>
                                        <p:cTn id="36" dur="1" fill="hold">
                                          <p:stCondLst>
                                            <p:cond delay="0"/>
                                          </p:stCondLst>
                                        </p:cTn>
                                        <p:tgtEl>
                                          <p:spTgt spid="138252"/>
                                        </p:tgtEl>
                                        <p:attrNameLst>
                                          <p:attrName>style.visibility</p:attrName>
                                        </p:attrNameLst>
                                      </p:cBhvr>
                                      <p:to>
                                        <p:strVal val="visible"/>
                                      </p:to>
                                    </p:set>
                                    <p:animEffect transition="in" filter="wheel(1)">
                                      <p:cBhvr>
                                        <p:cTn id="37" dur="2000"/>
                                        <p:tgtEl>
                                          <p:spTgt spid="1382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8615"/>
                                        </p:tgtEl>
                                        <p:attrNameLst>
                                          <p:attrName>style.visibility</p:attrName>
                                        </p:attrNameLst>
                                      </p:cBhvr>
                                      <p:to>
                                        <p:strVal val="visible"/>
                                      </p:to>
                                    </p:set>
                                    <p:animEffect transition="in" filter="barn(inVertical)">
                                      <p:cBhvr>
                                        <p:cTn id="42" dur="500"/>
                                        <p:tgtEl>
                                          <p:spTgt spid="686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nodeType="clickEffect">
                                  <p:stCondLst>
                                    <p:cond delay="0"/>
                                  </p:stCondLst>
                                  <p:childTnLst>
                                    <p:set>
                                      <p:cBhvr>
                                        <p:cTn id="46" dur="1" fill="hold">
                                          <p:stCondLst>
                                            <p:cond delay="0"/>
                                          </p:stCondLst>
                                        </p:cTn>
                                        <p:tgtEl>
                                          <p:spTgt spid="138245"/>
                                        </p:tgtEl>
                                        <p:attrNameLst>
                                          <p:attrName>style.visibility</p:attrName>
                                        </p:attrNameLst>
                                      </p:cBhvr>
                                      <p:to>
                                        <p:strVal val="visible"/>
                                      </p:to>
                                    </p:set>
                                    <p:animEffect transition="in" filter="circle(in)">
                                      <p:cBhvr>
                                        <p:cTn id="47" dur="20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animBg="1"/>
      <p:bldP spid="138248" grpId="0" animBg="1"/>
      <p:bldP spid="68615" grpId="0" animBg="1"/>
      <p:bldP spid="138253" grpId="0" animBg="1"/>
      <p:bldP spid="1382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WordArt 5">
            <a:extLst>
              <a:ext uri="{FF2B5EF4-FFF2-40B4-BE49-F238E27FC236}">
                <a16:creationId xmlns:a16="http://schemas.microsoft.com/office/drawing/2014/main" id="{024C6A8A-9638-919A-19B0-9F59B8C1158D}"/>
              </a:ext>
            </a:extLst>
          </p:cNvPr>
          <p:cNvSpPr>
            <a:spLocks noChangeArrowheads="1" noChangeShapeType="1" noTextEdit="1"/>
          </p:cNvSpPr>
          <p:nvPr/>
        </p:nvSpPr>
        <p:spPr bwMode="auto">
          <a:xfrm>
            <a:off x="1828801" y="4876800"/>
            <a:ext cx="5192713" cy="13716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Đen"/>
              </a:rPr>
              <a:t>Từ hiểu biết khách quan</a:t>
            </a:r>
          </a:p>
          <a:p>
            <a:pPr algn="ctr"/>
            <a:r>
              <a:rPr lang="en-US" sz="3600" kern="10">
                <a:ln w="9525">
                  <a:solidFill>
                    <a:srgbClr val="000000"/>
                  </a:solidFill>
                  <a:round/>
                  <a:headEnd/>
                  <a:tailEnd/>
                </a:ln>
                <a:solidFill>
                  <a:srgbClr val="FF0000"/>
                </a:solidFill>
                <a:latin typeface="Arial Đen"/>
              </a:rPr>
              <a:t> đến sáng tạo khách  quan qua thực tiễn</a:t>
            </a:r>
          </a:p>
        </p:txBody>
      </p:sp>
      <p:pic>
        <p:nvPicPr>
          <p:cNvPr id="139270" name="Picture 6" descr="animals-CM 70 Ng Chi Thanh (14)">
            <a:extLst>
              <a:ext uri="{FF2B5EF4-FFF2-40B4-BE49-F238E27FC236}">
                <a16:creationId xmlns:a16="http://schemas.microsoft.com/office/drawing/2014/main" id="{97DB7807-E8CF-D1BD-70E9-F6A4B0586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650" y="1371600"/>
            <a:ext cx="3613150" cy="32766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39271" name="Picture 7" descr="291-dolly">
            <a:extLst>
              <a:ext uri="{FF2B5EF4-FFF2-40B4-BE49-F238E27FC236}">
                <a16:creationId xmlns:a16="http://schemas.microsoft.com/office/drawing/2014/main" id="{3043E832-186D-4AE1-B444-8DD8221BE1AA}"/>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8077200" y="1447801"/>
            <a:ext cx="2209800" cy="20415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9272" name="AutoShape 8" descr="Ảnh1">
            <a:extLst>
              <a:ext uri="{FF2B5EF4-FFF2-40B4-BE49-F238E27FC236}">
                <a16:creationId xmlns:a16="http://schemas.microsoft.com/office/drawing/2014/main" id="{3207F43E-DBC3-14C2-797D-A19132B2B85D}"/>
              </a:ext>
            </a:extLst>
          </p:cNvPr>
          <p:cNvSpPr>
            <a:spLocks noChangeArrowheads="1"/>
          </p:cNvSpPr>
          <p:nvPr/>
        </p:nvSpPr>
        <p:spPr bwMode="auto">
          <a:xfrm>
            <a:off x="6553201" y="1477964"/>
            <a:ext cx="779463" cy="1493837"/>
          </a:xfrm>
          <a:prstGeom prst="can">
            <a:avLst>
              <a:gd name="adj" fmla="val 47912"/>
            </a:avLst>
          </a:prstGeom>
          <a:blipFill dpi="0" rotWithShape="1">
            <a:blip r:embed="rId4"/>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39273" name="Picture 9" descr="DSCF1172">
            <a:extLst>
              <a:ext uri="{FF2B5EF4-FFF2-40B4-BE49-F238E27FC236}">
                <a16:creationId xmlns:a16="http://schemas.microsoft.com/office/drawing/2014/main" id="{70BF800A-3B34-03EA-B70F-AA220A07C482}"/>
              </a:ext>
            </a:extLst>
          </p:cNvPr>
          <p:cNvPicPr>
            <a:picLocks noChangeAspect="1" noChangeArrowheads="1"/>
          </p:cNvPicPr>
          <p:nvPr/>
        </p:nvPicPr>
        <p:blipFill>
          <a:blip r:embed="rId5">
            <a:lum contrast="30000"/>
            <a:extLst>
              <a:ext uri="{28A0092B-C50C-407E-A947-70E740481C1C}">
                <a14:useLocalDpi xmlns:a14="http://schemas.microsoft.com/office/drawing/2010/main" val="0"/>
              </a:ext>
            </a:extLst>
          </a:blip>
          <a:srcRect l="3934" t="10432" r="3891" b="8473"/>
          <a:stretch>
            <a:fillRect/>
          </a:stretch>
        </p:blipFill>
        <p:spPr bwMode="auto">
          <a:xfrm>
            <a:off x="7391400" y="3581400"/>
            <a:ext cx="2960688" cy="2819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9274" name="Line 10">
            <a:extLst>
              <a:ext uri="{FF2B5EF4-FFF2-40B4-BE49-F238E27FC236}">
                <a16:creationId xmlns:a16="http://schemas.microsoft.com/office/drawing/2014/main" id="{853D1DDF-8E2C-B5EA-1949-F98DD9705B5C}"/>
              </a:ext>
            </a:extLst>
          </p:cNvPr>
          <p:cNvSpPr>
            <a:spLocks noChangeShapeType="1"/>
          </p:cNvSpPr>
          <p:nvPr/>
        </p:nvSpPr>
        <p:spPr bwMode="auto">
          <a:xfrm flipV="1">
            <a:off x="4038600" y="2209801"/>
            <a:ext cx="2465388" cy="174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275" name="Line 11">
            <a:extLst>
              <a:ext uri="{FF2B5EF4-FFF2-40B4-BE49-F238E27FC236}">
                <a16:creationId xmlns:a16="http://schemas.microsoft.com/office/drawing/2014/main" id="{D564EF2E-0040-43BA-B949-9CC574FD711E}"/>
              </a:ext>
            </a:extLst>
          </p:cNvPr>
          <p:cNvSpPr>
            <a:spLocks noChangeShapeType="1"/>
          </p:cNvSpPr>
          <p:nvPr/>
        </p:nvSpPr>
        <p:spPr bwMode="auto">
          <a:xfrm flipV="1">
            <a:off x="7315200" y="2286000"/>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9276" name="Line 12">
            <a:extLst>
              <a:ext uri="{FF2B5EF4-FFF2-40B4-BE49-F238E27FC236}">
                <a16:creationId xmlns:a16="http://schemas.microsoft.com/office/drawing/2014/main" id="{57CA67F1-534D-6A15-1873-735E22043985}"/>
              </a:ext>
            </a:extLst>
          </p:cNvPr>
          <p:cNvSpPr>
            <a:spLocks noChangeShapeType="1"/>
          </p:cNvSpPr>
          <p:nvPr/>
        </p:nvSpPr>
        <p:spPr bwMode="auto">
          <a:xfrm>
            <a:off x="7315200" y="2286000"/>
            <a:ext cx="533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WordArt 4">
            <a:extLst>
              <a:ext uri="{FF2B5EF4-FFF2-40B4-BE49-F238E27FC236}">
                <a16:creationId xmlns:a16="http://schemas.microsoft.com/office/drawing/2014/main" id="{F94B6610-AB57-F098-7575-97A0C8D8E8F1}"/>
              </a:ext>
            </a:extLst>
          </p:cNvPr>
          <p:cNvSpPr>
            <a:spLocks noChangeArrowheads="1" noChangeShapeType="1" noTextEdit="1"/>
          </p:cNvSpPr>
          <p:nvPr/>
        </p:nvSpPr>
        <p:spPr bwMode="auto">
          <a:xfrm>
            <a:off x="2824164" y="896939"/>
            <a:ext cx="6624637" cy="287337"/>
          </a:xfrm>
          <a:prstGeom prst="rect">
            <a:avLst/>
          </a:prstGeom>
        </p:spPr>
        <p:txBody>
          <a:bodyPr wrap="none" fromWordArt="1">
            <a:prstTxWarp prst="textPlain">
              <a:avLst>
                <a:gd name="adj" fmla="val 50000"/>
              </a:avLst>
            </a:prstTxWarp>
          </a:bodyPr>
          <a:lstStyle/>
          <a:p>
            <a:pPr algn="ctr"/>
            <a:r>
              <a:rPr lang="en-US" sz="3600" kern="10">
                <a:ln w="9525">
                  <a:solidFill>
                    <a:schemeClr val="tx1"/>
                  </a:solidFill>
                  <a:round/>
                  <a:headEnd/>
                  <a:tailEnd/>
                </a:ln>
                <a:latin typeface="Arial Đen"/>
              </a:rPr>
              <a:t> BẢN TÍNH PHẢN ÁNH SÁNG TẠO CỦA Ý THỨC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Effect transition="in" filter="circle(in)">
                                      <p:cBhvr>
                                        <p:cTn id="12" dur="2000"/>
                                        <p:tgtEl>
                                          <p:spTgt spid="139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39274"/>
                                        </p:tgtEl>
                                        <p:attrNameLst>
                                          <p:attrName>style.visibility</p:attrName>
                                        </p:attrNameLst>
                                      </p:cBhvr>
                                      <p:to>
                                        <p:strVal val="visible"/>
                                      </p:to>
                                    </p:set>
                                    <p:animEffect transition="in" filter="circle(in)">
                                      <p:cBhvr>
                                        <p:cTn id="17" dur="2000"/>
                                        <p:tgtEl>
                                          <p:spTgt spid="139274"/>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39272"/>
                                        </p:tgtEl>
                                        <p:attrNameLst>
                                          <p:attrName>style.visibility</p:attrName>
                                        </p:attrNameLst>
                                      </p:cBhvr>
                                      <p:to>
                                        <p:strVal val="visible"/>
                                      </p:to>
                                    </p:set>
                                    <p:animEffect transition="in" filter="circle(in)">
                                      <p:cBhvr>
                                        <p:cTn id="20" dur="2000"/>
                                        <p:tgtEl>
                                          <p:spTgt spid="1392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139275"/>
                                        </p:tgtEl>
                                        <p:attrNameLst>
                                          <p:attrName>style.visibility</p:attrName>
                                        </p:attrNameLst>
                                      </p:cBhvr>
                                      <p:to>
                                        <p:strVal val="visible"/>
                                      </p:to>
                                    </p:set>
                                    <p:animEffect transition="in" filter="circle(in)">
                                      <p:cBhvr>
                                        <p:cTn id="25" dur="2000"/>
                                        <p:tgtEl>
                                          <p:spTgt spid="139275"/>
                                        </p:tgtEl>
                                      </p:cBhvr>
                                    </p:animEffect>
                                  </p:childTnLst>
                                </p:cTn>
                              </p:par>
                              <p:par>
                                <p:cTn id="26" presetID="6" presetClass="entr" presetSubtype="16" fill="hold" nodeType="withEffect">
                                  <p:stCondLst>
                                    <p:cond delay="0"/>
                                  </p:stCondLst>
                                  <p:childTnLst>
                                    <p:set>
                                      <p:cBhvr>
                                        <p:cTn id="27" dur="1" fill="hold">
                                          <p:stCondLst>
                                            <p:cond delay="0"/>
                                          </p:stCondLst>
                                        </p:cTn>
                                        <p:tgtEl>
                                          <p:spTgt spid="139276"/>
                                        </p:tgtEl>
                                        <p:attrNameLst>
                                          <p:attrName>style.visibility</p:attrName>
                                        </p:attrNameLst>
                                      </p:cBhvr>
                                      <p:to>
                                        <p:strVal val="visible"/>
                                      </p:to>
                                    </p:set>
                                    <p:animEffect transition="in" filter="circle(in)">
                                      <p:cBhvr>
                                        <p:cTn id="28" dur="2000"/>
                                        <p:tgtEl>
                                          <p:spTgt spid="139276"/>
                                        </p:tgtEl>
                                      </p:cBhvr>
                                    </p:animEffect>
                                  </p:childTnLst>
                                </p:cTn>
                              </p:par>
                              <p:par>
                                <p:cTn id="29" presetID="6" presetClass="entr" presetSubtype="16" fill="hold" nodeType="withEffect">
                                  <p:stCondLst>
                                    <p:cond delay="0"/>
                                  </p:stCondLst>
                                  <p:childTnLst>
                                    <p:set>
                                      <p:cBhvr>
                                        <p:cTn id="30" dur="1" fill="hold">
                                          <p:stCondLst>
                                            <p:cond delay="0"/>
                                          </p:stCondLst>
                                        </p:cTn>
                                        <p:tgtEl>
                                          <p:spTgt spid="139271"/>
                                        </p:tgtEl>
                                        <p:attrNameLst>
                                          <p:attrName>style.visibility</p:attrName>
                                        </p:attrNameLst>
                                      </p:cBhvr>
                                      <p:to>
                                        <p:strVal val="visible"/>
                                      </p:to>
                                    </p:set>
                                    <p:animEffect transition="in" filter="circle(in)">
                                      <p:cBhvr>
                                        <p:cTn id="31" dur="2000"/>
                                        <p:tgtEl>
                                          <p:spTgt spid="139271"/>
                                        </p:tgtEl>
                                      </p:cBhvr>
                                    </p:animEffect>
                                  </p:childTnLst>
                                </p:cTn>
                              </p:par>
                              <p:par>
                                <p:cTn id="32" presetID="6" presetClass="entr" presetSubtype="16" fill="hold" nodeType="withEffect">
                                  <p:stCondLst>
                                    <p:cond delay="0"/>
                                  </p:stCondLst>
                                  <p:childTnLst>
                                    <p:set>
                                      <p:cBhvr>
                                        <p:cTn id="33" dur="1" fill="hold">
                                          <p:stCondLst>
                                            <p:cond delay="0"/>
                                          </p:stCondLst>
                                        </p:cTn>
                                        <p:tgtEl>
                                          <p:spTgt spid="139273"/>
                                        </p:tgtEl>
                                        <p:attrNameLst>
                                          <p:attrName>style.visibility</p:attrName>
                                        </p:attrNameLst>
                                      </p:cBhvr>
                                      <p:to>
                                        <p:strVal val="visible"/>
                                      </p:to>
                                    </p:set>
                                    <p:animEffect transition="in" filter="circle(in)">
                                      <p:cBhvr>
                                        <p:cTn id="34" dur="2000"/>
                                        <p:tgtEl>
                                          <p:spTgt spid="139273"/>
                                        </p:tgtEl>
                                      </p:cBhvr>
                                    </p:animEffect>
                                  </p:childTnLst>
                                </p:cTn>
                              </p:par>
                              <p:par>
                                <p:cTn id="35" presetID="6" presetClass="entr" presetSubtype="16" fill="hold" nodeType="withEffect">
                                  <p:stCondLst>
                                    <p:cond delay="0"/>
                                  </p:stCondLst>
                                  <p:childTnLst>
                                    <p:set>
                                      <p:cBhvr>
                                        <p:cTn id="36" dur="1" fill="hold">
                                          <p:stCondLst>
                                            <p:cond delay="0"/>
                                          </p:stCondLst>
                                        </p:cTn>
                                        <p:tgtEl>
                                          <p:spTgt spid="69635"/>
                                        </p:tgtEl>
                                        <p:attrNameLst>
                                          <p:attrName>style.visibility</p:attrName>
                                        </p:attrNameLst>
                                      </p:cBhvr>
                                      <p:to>
                                        <p:strVal val="visible"/>
                                      </p:to>
                                    </p:set>
                                    <p:animEffect transition="in" filter="circle(in)">
                                      <p:cBhvr>
                                        <p:cTn id="37" dur="20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a:extLst>
              <a:ext uri="{FF2B5EF4-FFF2-40B4-BE49-F238E27FC236}">
                <a16:creationId xmlns:a16="http://schemas.microsoft.com/office/drawing/2014/main" id="{D4E18555-241B-4B39-9BEB-4DF7CFAF0B68}"/>
              </a:ext>
            </a:extLst>
          </p:cNvPr>
          <p:cNvSpPr>
            <a:spLocks noGrp="1"/>
          </p:cNvSpPr>
          <p:nvPr>
            <p:ph idx="1"/>
          </p:nvPr>
        </p:nvSpPr>
        <p:spPr>
          <a:xfrm>
            <a:off x="1943100" y="1143000"/>
            <a:ext cx="8305800" cy="2286000"/>
          </a:xfrm>
        </p:spPr>
        <p:txBody>
          <a:bodyPr>
            <a:normAutofit fontScale="70000" lnSpcReduction="20000"/>
          </a:bodyPr>
          <a:lstStyle/>
          <a:p>
            <a:pPr algn="just" eaLnBrk="1" hangingPunct="1">
              <a:lnSpc>
                <a:spcPct val="120000"/>
              </a:lnSpc>
              <a:spcAft>
                <a:spcPct val="20000"/>
              </a:spcAft>
              <a:buFontTx/>
              <a:buNone/>
            </a:pPr>
            <a:r>
              <a:rPr lang="en-US" altLang="en-US" dirty="0">
                <a:latin typeface="Times New Roman" panose="02020603050405020304" pitchFamily="18" charset="0"/>
              </a:rPr>
              <a:t>   Ý  </a:t>
            </a:r>
            <a:r>
              <a:rPr lang="en-US" altLang="en-US" dirty="0" err="1">
                <a:latin typeface="Times New Roman" panose="02020603050405020304" pitchFamily="18" charset="0"/>
              </a:rPr>
              <a:t>thức</a:t>
            </a:r>
            <a:r>
              <a:rPr lang="en-US" altLang="en-US" dirty="0">
                <a:latin typeface="Times New Roman" panose="02020603050405020304" pitchFamily="18" charset="0"/>
              </a:rPr>
              <a:t> </a:t>
            </a:r>
            <a:r>
              <a:rPr lang="en-US" altLang="en-US" dirty="0" err="1">
                <a:latin typeface="Times New Roman" panose="02020603050405020304" pitchFamily="18" charset="0"/>
              </a:rPr>
              <a:t>được</a:t>
            </a:r>
            <a:r>
              <a:rPr lang="en-US" altLang="en-US" dirty="0">
                <a:latin typeface="Times New Roman" panose="02020603050405020304" pitchFamily="18" charset="0"/>
              </a:rPr>
              <a:t> </a:t>
            </a:r>
            <a:r>
              <a:rPr lang="en-US" altLang="en-US" dirty="0" err="1">
                <a:latin typeface="Times New Roman" panose="02020603050405020304" pitchFamily="18" charset="0"/>
              </a:rPr>
              <a:t>hiểu</a:t>
            </a:r>
            <a:r>
              <a:rPr lang="en-US" altLang="en-US" dirty="0">
                <a:latin typeface="Times New Roman" panose="02020603050405020304" pitchFamily="18" charset="0"/>
              </a:rPr>
              <a:t> </a:t>
            </a:r>
            <a:r>
              <a:rPr lang="en-US" altLang="en-US" dirty="0" err="1">
                <a:latin typeface="Times New Roman" panose="02020603050405020304" pitchFamily="18" charset="0"/>
              </a:rPr>
              <a:t>là</a:t>
            </a:r>
            <a:r>
              <a:rPr lang="en-US" altLang="en-US" dirty="0">
                <a:latin typeface="Times New Roman" panose="02020603050405020304" pitchFamily="18" charset="0"/>
              </a:rPr>
              <a:t> </a:t>
            </a:r>
            <a:r>
              <a:rPr lang="en-US" altLang="en-US" dirty="0" err="1">
                <a:latin typeface="Times New Roman" panose="02020603050405020304" pitchFamily="18" charset="0"/>
              </a:rPr>
              <a:t>một</a:t>
            </a:r>
            <a:r>
              <a:rPr lang="en-US" altLang="en-US" dirty="0">
                <a:latin typeface="Times New Roman" panose="02020603050405020304" pitchFamily="18" charset="0"/>
              </a:rPr>
              <a:t> </a:t>
            </a:r>
            <a:r>
              <a:rPr lang="en-US" altLang="en-US" dirty="0" err="1">
                <a:latin typeface="Times New Roman" panose="02020603050405020304" pitchFamily="18" charset="0"/>
              </a:rPr>
              <a:t>hiện</a:t>
            </a:r>
            <a:r>
              <a:rPr lang="en-US" altLang="en-US" dirty="0">
                <a:latin typeface="Times New Roman" panose="02020603050405020304" pitchFamily="18" charset="0"/>
              </a:rPr>
              <a:t> </a:t>
            </a:r>
            <a:r>
              <a:rPr lang="en-US" altLang="en-US" dirty="0" err="1">
                <a:latin typeface="Times New Roman" panose="02020603050405020304" pitchFamily="18" charset="0"/>
              </a:rPr>
              <a:t>tượng</a:t>
            </a:r>
            <a:r>
              <a:rPr lang="en-US" altLang="en-US" dirty="0">
                <a:latin typeface="Times New Roman" panose="02020603050405020304" pitchFamily="18" charset="0"/>
              </a:rPr>
              <a:t> </a:t>
            </a:r>
            <a:r>
              <a:rPr lang="en-US" altLang="en-US" dirty="0" err="1">
                <a:latin typeface="Times New Roman" panose="02020603050405020304" pitchFamily="18" charset="0"/>
              </a:rPr>
              <a:t>tâm</a:t>
            </a:r>
            <a:r>
              <a:rPr lang="en-US" altLang="en-US" dirty="0">
                <a:latin typeface="Times New Roman" panose="02020603050405020304" pitchFamily="18" charset="0"/>
              </a:rPr>
              <a:t> </a:t>
            </a:r>
            <a:r>
              <a:rPr lang="en-US" altLang="en-US" dirty="0" err="1">
                <a:latin typeface="Times New Roman" panose="02020603050405020304" pitchFamily="18" charset="0"/>
              </a:rPr>
              <a:t>lý</a:t>
            </a:r>
            <a:r>
              <a:rPr lang="en-US" altLang="en-US" dirty="0">
                <a:latin typeface="Times New Roman" panose="02020603050405020304" pitchFamily="18" charset="0"/>
              </a:rPr>
              <a:t> </a:t>
            </a:r>
            <a:r>
              <a:rPr lang="en-US" altLang="en-US" dirty="0" err="1">
                <a:latin typeface="Times New Roman" panose="02020603050405020304" pitchFamily="18" charset="0"/>
              </a:rPr>
              <a:t>xã</a:t>
            </a:r>
            <a:r>
              <a:rPr lang="en-US" altLang="en-US" dirty="0">
                <a:latin typeface="Times New Roman" panose="02020603050405020304" pitchFamily="18" charset="0"/>
              </a:rPr>
              <a:t> </a:t>
            </a:r>
            <a:r>
              <a:rPr lang="en-US" altLang="en-US" dirty="0" err="1">
                <a:latin typeface="Times New Roman" panose="02020603050405020304" pitchFamily="18" charset="0"/>
              </a:rPr>
              <a:t>hội</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kết</a:t>
            </a:r>
            <a:r>
              <a:rPr lang="en-US" altLang="en-US" dirty="0">
                <a:latin typeface="Times New Roman" panose="02020603050405020304" pitchFamily="18" charset="0"/>
              </a:rPr>
              <a:t> </a:t>
            </a:r>
            <a:r>
              <a:rPr lang="en-US" altLang="en-US" dirty="0" err="1">
                <a:latin typeface="Times New Roman" panose="02020603050405020304" pitchFamily="18" charset="0"/>
              </a:rPr>
              <a:t>cấu</a:t>
            </a:r>
            <a:r>
              <a:rPr lang="en-US" altLang="en-US" dirty="0">
                <a:latin typeface="Times New Roman" panose="02020603050405020304" pitchFamily="18" charset="0"/>
              </a:rPr>
              <a:t> </a:t>
            </a:r>
            <a:r>
              <a:rPr lang="en-US" altLang="en-US" dirty="0" err="1">
                <a:latin typeface="Times New Roman" panose="02020603050405020304" pitchFamily="18" charset="0"/>
              </a:rPr>
              <a:t>phức</a:t>
            </a:r>
            <a:r>
              <a:rPr lang="en-US" altLang="en-US" dirty="0">
                <a:latin typeface="Times New Roman" panose="02020603050405020304" pitchFamily="18" charset="0"/>
              </a:rPr>
              <a:t> </a:t>
            </a:r>
            <a:r>
              <a:rPr lang="en-US" altLang="en-US" dirty="0" err="1">
                <a:latin typeface="Times New Roman" panose="02020603050405020304" pitchFamily="18" charset="0"/>
              </a:rPr>
              <a:t>tạp</a:t>
            </a:r>
            <a:r>
              <a:rPr lang="en-US" altLang="en-US" dirty="0">
                <a:latin typeface="Times New Roman" panose="02020603050405020304" pitchFamily="18" charset="0"/>
              </a:rPr>
              <a:t>. </a:t>
            </a:r>
            <a:r>
              <a:rPr lang="en-US" altLang="en-US" dirty="0" err="1">
                <a:latin typeface="Times New Roman" panose="02020603050405020304" pitchFamily="18" charset="0"/>
              </a:rPr>
              <a:t>Tùy</a:t>
            </a:r>
            <a:r>
              <a:rPr lang="en-US" altLang="en-US" dirty="0">
                <a:latin typeface="Times New Roman" panose="02020603050405020304" pitchFamily="18" charset="0"/>
              </a:rPr>
              <a:t> </a:t>
            </a:r>
            <a:r>
              <a:rPr lang="en-US" altLang="en-US" dirty="0" err="1">
                <a:latin typeface="Times New Roman" panose="02020603050405020304" pitchFamily="18" charset="0"/>
              </a:rPr>
              <a:t>theo</a:t>
            </a:r>
            <a:r>
              <a:rPr lang="en-US" altLang="en-US" dirty="0">
                <a:latin typeface="Times New Roman" panose="02020603050405020304" pitchFamily="18" charset="0"/>
              </a:rPr>
              <a:t> </a:t>
            </a:r>
            <a:r>
              <a:rPr lang="en-US" altLang="en-US" dirty="0" err="1">
                <a:latin typeface="Times New Roman" panose="02020603050405020304" pitchFamily="18" charset="0"/>
              </a:rPr>
              <a:t>cách</a:t>
            </a:r>
            <a:r>
              <a:rPr lang="en-US" altLang="en-US" dirty="0">
                <a:latin typeface="Times New Roman" panose="02020603050405020304" pitchFamily="18" charset="0"/>
              </a:rPr>
              <a:t> </a:t>
            </a:r>
            <a:r>
              <a:rPr lang="en-US" altLang="en-US" dirty="0" err="1">
                <a:latin typeface="Times New Roman" panose="02020603050405020304" pitchFamily="18" charset="0"/>
              </a:rPr>
              <a:t>tiếp</a:t>
            </a:r>
            <a:r>
              <a:rPr lang="en-US" altLang="en-US" dirty="0">
                <a:latin typeface="Times New Roman" panose="02020603050405020304" pitchFamily="18" charset="0"/>
              </a:rPr>
              <a:t> </a:t>
            </a:r>
            <a:r>
              <a:rPr lang="en-US" altLang="en-US" dirty="0" err="1">
                <a:latin typeface="Times New Roman" panose="02020603050405020304" pitchFamily="18" charset="0"/>
              </a:rPr>
              <a:t>cận</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chia </a:t>
            </a:r>
            <a:r>
              <a:rPr lang="en-US" altLang="en-US" dirty="0" err="1">
                <a:latin typeface="Times New Roman" panose="02020603050405020304" pitchFamily="18" charset="0"/>
              </a:rPr>
              <a:t>cấu</a:t>
            </a:r>
            <a:r>
              <a:rPr lang="en-US" altLang="en-US" dirty="0">
                <a:latin typeface="Times New Roman" panose="02020603050405020304" pitchFamily="18" charset="0"/>
              </a:rPr>
              <a:t> </a:t>
            </a:r>
            <a:r>
              <a:rPr lang="en-US" altLang="en-US" dirty="0" err="1">
                <a:latin typeface="Times New Roman" panose="02020603050405020304" pitchFamily="18" charset="0"/>
              </a:rPr>
              <a:t>trúc</a:t>
            </a:r>
            <a:r>
              <a:rPr lang="en-US" altLang="en-US" dirty="0">
                <a:latin typeface="Times New Roman" panose="02020603050405020304" pitchFamily="18" charset="0"/>
              </a:rPr>
              <a:t> </a:t>
            </a:r>
            <a:r>
              <a:rPr lang="en-US" altLang="en-US" dirty="0" err="1">
                <a:latin typeface="Times New Roman" panose="02020603050405020304" pitchFamily="18" charset="0"/>
              </a:rPr>
              <a:t>của</a:t>
            </a:r>
            <a:r>
              <a:rPr lang="en-US" altLang="en-US" dirty="0">
                <a:latin typeface="Times New Roman" panose="02020603050405020304" pitchFamily="18" charset="0"/>
              </a:rPr>
              <a:t> ý </a:t>
            </a:r>
            <a:r>
              <a:rPr lang="en-US" altLang="en-US" dirty="0" err="1">
                <a:latin typeface="Times New Roman" panose="02020603050405020304" pitchFamily="18" charset="0"/>
              </a:rPr>
              <a:t>thức</a:t>
            </a:r>
            <a:r>
              <a:rPr lang="en-US" altLang="en-US" dirty="0">
                <a:latin typeface="Times New Roman" panose="02020603050405020304" pitchFamily="18" charset="0"/>
              </a:rPr>
              <a:t> </a:t>
            </a:r>
            <a:r>
              <a:rPr lang="en-US" altLang="en-US" dirty="0" err="1">
                <a:latin typeface="Times New Roman" panose="02020603050405020304" pitchFamily="18" charset="0"/>
              </a:rPr>
              <a:t>theo</a:t>
            </a:r>
            <a:r>
              <a:rPr lang="en-US" altLang="en-US" dirty="0">
                <a:latin typeface="Times New Roman" panose="02020603050405020304" pitchFamily="18" charset="0"/>
              </a:rPr>
              <a:t> 2 </a:t>
            </a:r>
            <a:r>
              <a:rPr lang="en-US" altLang="en-US" dirty="0" err="1">
                <a:latin typeface="Times New Roman" panose="02020603050405020304" pitchFamily="18" charset="0"/>
              </a:rPr>
              <a:t>chiều</a:t>
            </a:r>
            <a:r>
              <a:rPr lang="en-US" altLang="en-US" dirty="0">
                <a:latin typeface="Times New Roman" panose="02020603050405020304" pitchFamily="18" charset="0"/>
              </a:rPr>
              <a:t>:</a:t>
            </a:r>
          </a:p>
          <a:p>
            <a:pPr algn="just" eaLnBrk="1" hangingPunct="1">
              <a:lnSpc>
                <a:spcPct val="120000"/>
              </a:lnSpc>
              <a:spcAft>
                <a:spcPct val="20000"/>
              </a:spcAft>
              <a:buFontTx/>
              <a:buNone/>
            </a:pPr>
            <a:r>
              <a:rPr lang="en-US" altLang="en-US" b="1" i="1" dirty="0">
                <a:latin typeface="Times New Roman" panose="02020603050405020304" pitchFamily="18" charset="0"/>
              </a:rPr>
              <a:t>* </a:t>
            </a:r>
            <a:r>
              <a:rPr lang="en-US" altLang="en-US" b="1" i="1" dirty="0" err="1">
                <a:latin typeface="Times New Roman" panose="02020603050405020304" pitchFamily="18" charset="0"/>
              </a:rPr>
              <a:t>Xét</a:t>
            </a:r>
            <a:r>
              <a:rPr lang="en-US" altLang="en-US" b="1" i="1" dirty="0">
                <a:latin typeface="Times New Roman" panose="02020603050405020304" pitchFamily="18" charset="0"/>
              </a:rPr>
              <a:t> </a:t>
            </a:r>
            <a:r>
              <a:rPr lang="en-US" altLang="en-US" b="1" i="1" dirty="0" err="1">
                <a:latin typeface="Times New Roman" panose="02020603050405020304" pitchFamily="18" charset="0"/>
              </a:rPr>
              <a:t>theo</a:t>
            </a:r>
            <a:r>
              <a:rPr lang="en-US" altLang="en-US" b="1" i="1" dirty="0">
                <a:latin typeface="Times New Roman" panose="02020603050405020304" pitchFamily="18" charset="0"/>
              </a:rPr>
              <a:t> </a:t>
            </a:r>
            <a:r>
              <a:rPr lang="en-US" altLang="en-US" b="1" i="1" dirty="0" err="1">
                <a:latin typeface="Times New Roman" panose="02020603050405020304" pitchFamily="18" charset="0"/>
              </a:rPr>
              <a:t>chiều</a:t>
            </a:r>
            <a:r>
              <a:rPr lang="en-US" altLang="en-US" b="1" i="1" dirty="0">
                <a:latin typeface="Times New Roman" panose="02020603050405020304" pitchFamily="18" charset="0"/>
              </a:rPr>
              <a:t> </a:t>
            </a:r>
            <a:r>
              <a:rPr lang="en-US" altLang="en-US" b="1" i="1" dirty="0" err="1">
                <a:latin typeface="Times New Roman" panose="02020603050405020304" pitchFamily="18" charset="0"/>
              </a:rPr>
              <a:t>ngang</a:t>
            </a:r>
            <a:endParaRPr lang="en-US" altLang="en-US" b="1" i="1" dirty="0">
              <a:latin typeface="Times New Roman" panose="02020603050405020304" pitchFamily="18" charset="0"/>
            </a:endParaRPr>
          </a:p>
          <a:p>
            <a:pPr algn="just" eaLnBrk="1" hangingPunct="1">
              <a:lnSpc>
                <a:spcPct val="120000"/>
              </a:lnSpc>
              <a:spcAft>
                <a:spcPct val="20000"/>
              </a:spcAft>
              <a:buFontTx/>
              <a:buNone/>
            </a:pPr>
            <a:r>
              <a:rPr lang="en-US" altLang="en-US" b="1" i="1" dirty="0">
                <a:latin typeface="Times New Roman" panose="02020603050405020304" pitchFamily="18" charset="0"/>
              </a:rPr>
              <a:t>* </a:t>
            </a:r>
            <a:r>
              <a:rPr lang="en-US" altLang="en-US" b="1" i="1" dirty="0" err="1">
                <a:latin typeface="Times New Roman" panose="02020603050405020304" pitchFamily="18" charset="0"/>
              </a:rPr>
              <a:t>Xét</a:t>
            </a:r>
            <a:r>
              <a:rPr lang="en-US" altLang="en-US" b="1" i="1" dirty="0">
                <a:latin typeface="Times New Roman" panose="02020603050405020304" pitchFamily="18" charset="0"/>
              </a:rPr>
              <a:t> </a:t>
            </a:r>
            <a:r>
              <a:rPr lang="en-US" altLang="en-US" b="1" i="1" dirty="0" err="1">
                <a:latin typeface="Times New Roman" panose="02020603050405020304" pitchFamily="18" charset="0"/>
              </a:rPr>
              <a:t>theo</a:t>
            </a:r>
            <a:r>
              <a:rPr lang="en-US" altLang="en-US" b="1" i="1" dirty="0">
                <a:latin typeface="Times New Roman" panose="02020603050405020304" pitchFamily="18" charset="0"/>
              </a:rPr>
              <a:t> </a:t>
            </a:r>
            <a:r>
              <a:rPr lang="en-US" altLang="en-US" b="1" i="1" dirty="0" err="1">
                <a:latin typeface="Times New Roman" panose="02020603050405020304" pitchFamily="18" charset="0"/>
              </a:rPr>
              <a:t>chiều</a:t>
            </a:r>
            <a:r>
              <a:rPr lang="en-US" altLang="en-US" b="1" i="1" dirty="0">
                <a:latin typeface="Times New Roman" panose="02020603050405020304" pitchFamily="18" charset="0"/>
              </a:rPr>
              <a:t> </a:t>
            </a:r>
            <a:r>
              <a:rPr lang="en-US" altLang="en-US" b="1" i="1" dirty="0" err="1">
                <a:latin typeface="Times New Roman" panose="02020603050405020304" pitchFamily="18" charset="0"/>
              </a:rPr>
              <a:t>dọc</a:t>
            </a:r>
            <a:endParaRPr lang="en-US" altLang="en-US" b="1" i="1" dirty="0">
              <a:latin typeface="Times New Roman" panose="02020603050405020304" pitchFamily="18" charset="0"/>
            </a:endParaRPr>
          </a:p>
        </p:txBody>
      </p:sp>
      <p:grpSp>
        <p:nvGrpSpPr>
          <p:cNvPr id="4" name="Group 3">
            <a:extLst>
              <a:ext uri="{FF2B5EF4-FFF2-40B4-BE49-F238E27FC236}">
                <a16:creationId xmlns:a16="http://schemas.microsoft.com/office/drawing/2014/main" id="{F6703503-3BE0-B343-12B5-135198EEB098}"/>
              </a:ext>
            </a:extLst>
          </p:cNvPr>
          <p:cNvGrpSpPr>
            <a:grpSpLocks/>
          </p:cNvGrpSpPr>
          <p:nvPr/>
        </p:nvGrpSpPr>
        <p:grpSpPr bwMode="auto">
          <a:xfrm>
            <a:off x="1524000" y="1"/>
            <a:ext cx="9144000" cy="796925"/>
            <a:chOff x="114907" y="4118135"/>
            <a:chExt cx="7926053" cy="797040"/>
          </a:xfrm>
        </p:grpSpPr>
        <p:sp>
          <p:nvSpPr>
            <p:cNvPr id="5" name="Rounded Rectangle 4">
              <a:extLst>
                <a:ext uri="{FF2B5EF4-FFF2-40B4-BE49-F238E27FC236}">
                  <a16:creationId xmlns:a16="http://schemas.microsoft.com/office/drawing/2014/main" id="{2F3BE9B5-E3D6-E68A-DE90-04B52F36F824}"/>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6FCC19F5-517C-FDC0-EA0F-362727757915}"/>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2.3. </a:t>
              </a:r>
              <a:r>
                <a:rPr lang="en-US" altLang="en-US" sz="3600" b="1" i="1" dirty="0" err="1">
                  <a:solidFill>
                    <a:schemeClr val="tx1"/>
                  </a:solidFill>
                  <a:latin typeface="Times New Roman" panose="02020603050405020304" pitchFamily="18" charset="0"/>
                  <a:cs typeface="Times New Roman" panose="02020603050405020304" pitchFamily="18" charset="0"/>
                </a:rPr>
                <a:t>Kết</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cấu</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ý </a:t>
              </a:r>
              <a:r>
                <a:rPr lang="en-US" altLang="en-US" sz="3600" b="1" i="1" dirty="0" err="1">
                  <a:solidFill>
                    <a:schemeClr val="tx1"/>
                  </a:solidFill>
                  <a:latin typeface="Times New Roman" panose="02020603050405020304" pitchFamily="18" charset="0"/>
                  <a:cs typeface="Times New Roman" panose="02020603050405020304" pitchFamily="18" charset="0"/>
                </a:rPr>
                <a:t>thức</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circle(in)">
                                      <p:cBhvr>
                                        <p:cTn id="12" dur="2000"/>
                                        <p:tgtEl>
                                          <p:spTgt spid="70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0659">
                                            <p:txEl>
                                              <p:pRg st="1" end="1"/>
                                            </p:txEl>
                                          </p:spTgt>
                                        </p:tgtEl>
                                        <p:attrNameLst>
                                          <p:attrName>style.visibility</p:attrName>
                                        </p:attrNameLst>
                                      </p:cBhvr>
                                      <p:to>
                                        <p:strVal val="visible"/>
                                      </p:to>
                                    </p:set>
                                    <p:animEffect transition="in" filter="circle(in)">
                                      <p:cBhvr>
                                        <p:cTn id="17" dur="2000"/>
                                        <p:tgtEl>
                                          <p:spTgt spid="706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0659">
                                            <p:txEl>
                                              <p:pRg st="2" end="2"/>
                                            </p:txEl>
                                          </p:spTgt>
                                        </p:tgtEl>
                                        <p:attrNameLst>
                                          <p:attrName>style.visibility</p:attrName>
                                        </p:attrNameLst>
                                      </p:cBhvr>
                                      <p:to>
                                        <p:strVal val="visible"/>
                                      </p:to>
                                    </p:set>
                                    <p:animEffect transition="in" filter="circle(in)">
                                      <p:cBhvr>
                                        <p:cTn id="22" dur="20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812060D-76BB-1311-F246-B5A9BFE2EFF3}"/>
              </a:ext>
            </a:extLst>
          </p:cNvPr>
          <p:cNvSpPr>
            <a:spLocks noGrp="1"/>
          </p:cNvSpPr>
          <p:nvPr>
            <p:ph type="title"/>
          </p:nvPr>
        </p:nvSpPr>
        <p:spPr>
          <a:xfrm>
            <a:off x="1905000" y="990600"/>
            <a:ext cx="8229600" cy="1143000"/>
          </a:xfrm>
        </p:spPr>
        <p:txBody>
          <a:bodyPr>
            <a:normAutofit fontScale="90000"/>
          </a:bodyPr>
          <a:lstStyle/>
          <a:p>
            <a:pPr algn="l" eaLnBrk="1" hangingPunct="1"/>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Xét</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theo</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chiều</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ngang</a:t>
            </a:r>
            <a:br>
              <a:rPr lang="en-US" altLang="en-US" sz="3200" b="1" i="1" dirty="0">
                <a:solidFill>
                  <a:srgbClr val="000099"/>
                </a:solidFill>
                <a:latin typeface="Times New Roman" panose="02020603050405020304" pitchFamily="18" charset="0"/>
              </a:rPr>
            </a:br>
            <a:r>
              <a:rPr lang="en-US" altLang="en-US" sz="3200" i="1" dirty="0">
                <a:solidFill>
                  <a:srgbClr val="000099"/>
                </a:solidFill>
                <a:latin typeface="Times New Roman" panose="02020603050405020304" pitchFamily="18" charset="0"/>
              </a:rPr>
              <a:t>(</a:t>
            </a:r>
            <a:r>
              <a:rPr lang="en-US" altLang="en-US" sz="3200" i="1" dirty="0" err="1">
                <a:solidFill>
                  <a:srgbClr val="000099"/>
                </a:solidFill>
                <a:latin typeface="Times New Roman" panose="02020603050405020304" pitchFamily="18" charset="0"/>
              </a:rPr>
              <a:t>Kết</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cấu</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theo</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các</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yếu</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tố</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hợp</a:t>
            </a:r>
            <a:r>
              <a:rPr lang="en-US" altLang="en-US" sz="3200" i="1" dirty="0">
                <a:solidFill>
                  <a:srgbClr val="000099"/>
                </a:solidFill>
                <a:latin typeface="Times New Roman" panose="02020603050405020304" pitchFamily="18" charset="0"/>
              </a:rPr>
              <a:t> </a:t>
            </a:r>
            <a:r>
              <a:rPr lang="en-US" altLang="en-US" sz="3200" i="1" dirty="0" err="1">
                <a:solidFill>
                  <a:srgbClr val="000099"/>
                </a:solidFill>
                <a:latin typeface="Times New Roman" panose="02020603050405020304" pitchFamily="18" charset="0"/>
              </a:rPr>
              <a:t>thành</a:t>
            </a:r>
            <a:r>
              <a:rPr lang="en-US" altLang="en-US" sz="3200" i="1" dirty="0">
                <a:solidFill>
                  <a:srgbClr val="000099"/>
                </a:solidFill>
                <a:latin typeface="Times New Roman" panose="02020603050405020304" pitchFamily="18" charset="0"/>
              </a:rPr>
              <a:t>)</a:t>
            </a:r>
            <a:br>
              <a:rPr lang="en-US" altLang="en-US" sz="3200" i="1" dirty="0">
                <a:solidFill>
                  <a:srgbClr val="663300"/>
                </a:solidFill>
                <a:latin typeface="Times New Roman" panose="02020603050405020304" pitchFamily="18" charset="0"/>
              </a:rPr>
            </a:br>
            <a:endParaRPr lang="en-US" altLang="en-US" sz="3200" b="1" dirty="0">
              <a:solidFill>
                <a:srgbClr val="990000"/>
              </a:solidFill>
              <a:latin typeface="Times New Roman" panose="02020603050405020304" pitchFamily="18" charset="0"/>
            </a:endParaRPr>
          </a:p>
        </p:txBody>
      </p:sp>
      <p:sp>
        <p:nvSpPr>
          <p:cNvPr id="71683" name="Rectangle 3">
            <a:extLst>
              <a:ext uri="{FF2B5EF4-FFF2-40B4-BE49-F238E27FC236}">
                <a16:creationId xmlns:a16="http://schemas.microsoft.com/office/drawing/2014/main" id="{9D0A49E0-55D2-9454-B64D-B6290BB9C30F}"/>
              </a:ext>
            </a:extLst>
          </p:cNvPr>
          <p:cNvSpPr>
            <a:spLocks noGrp="1"/>
          </p:cNvSpPr>
          <p:nvPr>
            <p:ph idx="1"/>
          </p:nvPr>
        </p:nvSpPr>
        <p:spPr>
          <a:xfrm>
            <a:off x="874643" y="2133600"/>
            <a:ext cx="10634870" cy="2895600"/>
          </a:xfrm>
        </p:spPr>
        <p:txBody>
          <a:bodyPr>
            <a:noAutofit/>
          </a:bodyPr>
          <a:lstStyle/>
          <a:p>
            <a:pPr algn="just" eaLnBrk="1" hangingPunct="1">
              <a:lnSpc>
                <a:spcPct val="125000"/>
              </a:lnSpc>
              <a:buFontTx/>
              <a:buNone/>
            </a:pPr>
            <a:r>
              <a:rPr lang="en-US" altLang="en-US" sz="2400" dirty="0"/>
              <a:t>   </a:t>
            </a:r>
            <a:r>
              <a:rPr lang="en-US" altLang="en-US" sz="2400" dirty="0">
                <a:latin typeface="Times New Roman" panose="02020603050405020304" pitchFamily="18" charset="0"/>
              </a:rPr>
              <a:t>Bao </a:t>
            </a:r>
            <a:r>
              <a:rPr lang="en-US" altLang="en-US" sz="2400" dirty="0" err="1">
                <a:latin typeface="Times New Roman" panose="02020603050405020304" pitchFamily="18" charset="0"/>
              </a:rPr>
              <a:t>gồm</a:t>
            </a:r>
            <a:r>
              <a:rPr lang="en-US" altLang="en-US" sz="2400" dirty="0">
                <a:latin typeface="Times New Roman" panose="02020603050405020304" pitchFamily="18" charset="0"/>
              </a:rPr>
              <a:t>: Tri </a:t>
            </a:r>
            <a:r>
              <a:rPr lang="en-US" altLang="en-US" sz="2400" dirty="0" err="1">
                <a:latin typeface="Times New Roman" panose="02020603050405020304" pitchFamily="18" charset="0"/>
              </a:rPr>
              <a:t>thức</a:t>
            </a:r>
            <a:r>
              <a:rPr lang="en-US" altLang="en-US" sz="2400" dirty="0">
                <a:latin typeface="Times New Roman" panose="02020603050405020304" pitchFamily="18" charset="0"/>
              </a:rPr>
              <a:t> </a:t>
            </a:r>
          </a:p>
          <a:p>
            <a:pPr algn="just" eaLnBrk="1" hangingPunct="1">
              <a:lnSpc>
                <a:spcPct val="125000"/>
              </a:lnSpc>
              <a:buFontTx/>
              <a:buNone/>
            </a:pPr>
            <a:r>
              <a:rPr lang="en-US" altLang="en-US" sz="2400" dirty="0">
                <a:latin typeface="Times New Roman" panose="02020603050405020304" pitchFamily="18" charset="0"/>
              </a:rPr>
              <a:t>			     </a:t>
            </a:r>
            <a:r>
              <a:rPr lang="en-US" altLang="en-US" sz="2400" dirty="0" err="1">
                <a:latin typeface="Times New Roman" panose="02020603050405020304" pitchFamily="18" charset="0"/>
              </a:rPr>
              <a:t>Tình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cảm</a:t>
            </a:r>
            <a:endParaRPr lang="en-US" altLang="en-US" sz="2400" dirty="0">
              <a:latin typeface="Times New Roman" panose="02020603050405020304" pitchFamily="18" charset="0"/>
            </a:endParaRPr>
          </a:p>
          <a:p>
            <a:pPr algn="just" eaLnBrk="1" hangingPunct="1">
              <a:lnSpc>
                <a:spcPct val="125000"/>
              </a:lnSpc>
              <a:buFontTx/>
              <a:buNone/>
            </a:pPr>
            <a:r>
              <a:rPr lang="en-US" altLang="en-US" sz="2400" dirty="0">
                <a:latin typeface="Times New Roman" panose="02020603050405020304" pitchFamily="18" charset="0"/>
              </a:rPr>
              <a:t>			      </a:t>
            </a:r>
            <a:r>
              <a:rPr lang="en-US" altLang="en-US" sz="2400" dirty="0" err="1">
                <a:latin typeface="Times New Roman" panose="02020603050405020304" pitchFamily="18" charset="0"/>
              </a:rPr>
              <a:t>Niềm</a:t>
            </a:r>
            <a:r>
              <a:rPr lang="en-US" altLang="en-US" sz="2400" dirty="0">
                <a:latin typeface="Times New Roman" panose="02020603050405020304" pitchFamily="18" charset="0"/>
              </a:rPr>
              <a:t> tin</a:t>
            </a:r>
          </a:p>
          <a:p>
            <a:pPr algn="just" eaLnBrk="1" hangingPunct="1">
              <a:lnSpc>
                <a:spcPct val="125000"/>
              </a:lnSpc>
              <a:buFontTx/>
              <a:buNone/>
            </a:pPr>
            <a:r>
              <a:rPr lang="en-US" altLang="en-US" sz="2400" dirty="0">
                <a:latin typeface="Times New Roman" panose="02020603050405020304" pitchFamily="18" charset="0"/>
              </a:rPr>
              <a:t>			      </a:t>
            </a:r>
            <a:r>
              <a:rPr lang="en-US" altLang="en-US" sz="2400" dirty="0" err="1">
                <a:latin typeface="Times New Roman" panose="02020603050405020304" pitchFamily="18" charset="0"/>
              </a:rPr>
              <a:t>Lý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trí</a:t>
            </a:r>
            <a:endParaRPr lang="en-US" altLang="en-US" sz="2400" dirty="0">
              <a:latin typeface="Times New Roman" panose="02020603050405020304" pitchFamily="18" charset="0"/>
            </a:endParaRPr>
          </a:p>
          <a:p>
            <a:pPr algn="just" eaLnBrk="1" hangingPunct="1">
              <a:lnSpc>
                <a:spcPct val="125000"/>
              </a:lnSpc>
              <a:buFontTx/>
              <a:buNone/>
            </a:pPr>
            <a:r>
              <a:rPr lang="en-US" altLang="en-US" sz="2400" dirty="0">
                <a:latin typeface="Times New Roman" panose="02020603050405020304" pitchFamily="18" charset="0"/>
              </a:rPr>
              <a:t>			      Ý </a:t>
            </a:r>
            <a:r>
              <a:rPr lang="en-US" altLang="en-US" sz="2400" dirty="0" err="1">
                <a:latin typeface="Times New Roman" panose="02020603050405020304" pitchFamily="18" charset="0"/>
              </a:rPr>
              <a:t>chí</a:t>
            </a:r>
            <a:r>
              <a:rPr lang="en-US" altLang="en-US" sz="2400" dirty="0">
                <a:latin typeface="Times New Roman" panose="02020603050405020304" pitchFamily="18" charset="0"/>
              </a:rPr>
              <a:t>…, </a:t>
            </a:r>
          </a:p>
          <a:p>
            <a:pPr algn="just" eaLnBrk="1" hangingPunct="1">
              <a:lnSpc>
                <a:spcPct val="125000"/>
              </a:lnSpc>
              <a:buFontTx/>
              <a:buNone/>
            </a:pP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đó</a:t>
            </a:r>
            <a:r>
              <a:rPr lang="en-US" altLang="en-US" sz="2400" dirty="0">
                <a:latin typeface="Times New Roman" panose="02020603050405020304" pitchFamily="18" charset="0"/>
              </a:rPr>
              <a:t> tri </a:t>
            </a:r>
            <a:r>
              <a:rPr lang="en-US" altLang="en-US" sz="2400" dirty="0" err="1">
                <a:latin typeface="Times New Roman" panose="02020603050405020304" pitchFamily="18" charset="0"/>
              </a:rPr>
              <a:t>thức</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yếu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cơ</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bản</a:t>
            </a:r>
            <a:r>
              <a:rPr lang="en-US" altLang="en-US" sz="2400" dirty="0">
                <a:latin typeface="Times New Roman" panose="02020603050405020304" pitchFamily="18" charset="0"/>
              </a:rPr>
              <a:t>.</a:t>
            </a:r>
          </a:p>
        </p:txBody>
      </p:sp>
      <p:grpSp>
        <p:nvGrpSpPr>
          <p:cNvPr id="32772" name="Group 7">
            <a:extLst>
              <a:ext uri="{FF2B5EF4-FFF2-40B4-BE49-F238E27FC236}">
                <a16:creationId xmlns:a16="http://schemas.microsoft.com/office/drawing/2014/main" id="{18706FBC-C9E3-90D8-F25D-0FFC776D3CDE}"/>
              </a:ext>
            </a:extLst>
          </p:cNvPr>
          <p:cNvGrpSpPr>
            <a:grpSpLocks/>
          </p:cNvGrpSpPr>
          <p:nvPr/>
        </p:nvGrpSpPr>
        <p:grpSpPr bwMode="auto">
          <a:xfrm>
            <a:off x="1524000" y="1"/>
            <a:ext cx="9144000" cy="796925"/>
            <a:chOff x="114907" y="4118135"/>
            <a:chExt cx="7926053" cy="797040"/>
          </a:xfrm>
        </p:grpSpPr>
        <p:sp>
          <p:nvSpPr>
            <p:cNvPr id="9" name="Rounded Rectangle 8">
              <a:extLst>
                <a:ext uri="{FF2B5EF4-FFF2-40B4-BE49-F238E27FC236}">
                  <a16:creationId xmlns:a16="http://schemas.microsoft.com/office/drawing/2014/main" id="{07AC8E64-F969-402A-1A9B-B7513B087525}"/>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10">
              <a:extLst>
                <a:ext uri="{FF2B5EF4-FFF2-40B4-BE49-F238E27FC236}">
                  <a16:creationId xmlns:a16="http://schemas.microsoft.com/office/drawing/2014/main" id="{03113D9E-29E8-2C4F-3733-6B151F665051}"/>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2.3. Kết cấu của ý thức</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arn(inVertical)">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circle(in)">
                                      <p:cBhvr>
                                        <p:cTn id="12" dur="2000"/>
                                        <p:tgtEl>
                                          <p:spTgt spid="71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circle(in)">
                                      <p:cBhvr>
                                        <p:cTn id="17" dur="2000"/>
                                        <p:tgtEl>
                                          <p:spTgt spid="716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1683">
                                            <p:txEl>
                                              <p:pRg st="2" end="2"/>
                                            </p:txEl>
                                          </p:spTgt>
                                        </p:tgtEl>
                                        <p:attrNameLst>
                                          <p:attrName>style.visibility</p:attrName>
                                        </p:attrNameLst>
                                      </p:cBhvr>
                                      <p:to>
                                        <p:strVal val="visible"/>
                                      </p:to>
                                    </p:set>
                                    <p:animEffect transition="in" filter="circle(in)">
                                      <p:cBhvr>
                                        <p:cTn id="22" dur="2000"/>
                                        <p:tgtEl>
                                          <p:spTgt spid="716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1683">
                                            <p:txEl>
                                              <p:pRg st="3" end="3"/>
                                            </p:txEl>
                                          </p:spTgt>
                                        </p:tgtEl>
                                        <p:attrNameLst>
                                          <p:attrName>style.visibility</p:attrName>
                                        </p:attrNameLst>
                                      </p:cBhvr>
                                      <p:to>
                                        <p:strVal val="visible"/>
                                      </p:to>
                                    </p:set>
                                    <p:animEffect transition="in" filter="circle(in)">
                                      <p:cBhvr>
                                        <p:cTn id="27" dur="2000"/>
                                        <p:tgtEl>
                                          <p:spTgt spid="716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1683">
                                            <p:txEl>
                                              <p:pRg st="4" end="4"/>
                                            </p:txEl>
                                          </p:spTgt>
                                        </p:tgtEl>
                                        <p:attrNameLst>
                                          <p:attrName>style.visibility</p:attrName>
                                        </p:attrNameLst>
                                      </p:cBhvr>
                                      <p:to>
                                        <p:strVal val="visible"/>
                                      </p:to>
                                    </p:set>
                                    <p:animEffect transition="in" filter="circle(in)">
                                      <p:cBhvr>
                                        <p:cTn id="32" dur="2000"/>
                                        <p:tgtEl>
                                          <p:spTgt spid="7168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1683">
                                            <p:txEl>
                                              <p:pRg st="5" end="5"/>
                                            </p:txEl>
                                          </p:spTgt>
                                        </p:tgtEl>
                                        <p:attrNameLst>
                                          <p:attrName>style.visibility</p:attrName>
                                        </p:attrNameLst>
                                      </p:cBhvr>
                                      <p:to>
                                        <p:strVal val="visible"/>
                                      </p:to>
                                    </p:set>
                                    <p:animEffect transition="in" filter="circle(in)">
                                      <p:cBhvr>
                                        <p:cTn id="37" dur="2000"/>
                                        <p:tgtEl>
                                          <p:spTgt spid="71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3EAA5BE-30DD-7C52-A033-C63E5587E854}"/>
              </a:ext>
            </a:extLst>
          </p:cNvPr>
          <p:cNvSpPr>
            <a:spLocks noGrp="1"/>
          </p:cNvSpPr>
          <p:nvPr>
            <p:ph type="title"/>
          </p:nvPr>
        </p:nvSpPr>
        <p:spPr>
          <a:xfrm>
            <a:off x="462169" y="1390651"/>
            <a:ext cx="8229600" cy="849312"/>
          </a:xfrm>
        </p:spPr>
        <p:txBody>
          <a:bodyPr>
            <a:normAutofit/>
          </a:bodyPr>
          <a:lstStyle/>
          <a:p>
            <a:pPr algn="l" eaLnBrk="1" hangingPunct="1"/>
            <a:r>
              <a:rPr lang="en-US" altLang="en-US" sz="2000" b="1" i="1" u="sng" dirty="0">
                <a:solidFill>
                  <a:srgbClr val="000099"/>
                </a:solidFill>
              </a:rPr>
              <a:t>* </a:t>
            </a:r>
            <a:r>
              <a:rPr lang="en-US" altLang="en-US" sz="2000" b="1" i="1" u="sng" dirty="0" err="1">
                <a:solidFill>
                  <a:srgbClr val="000099"/>
                </a:solidFill>
              </a:rPr>
              <a:t>Nguồn</a:t>
            </a:r>
            <a:r>
              <a:rPr lang="en-US" altLang="en-US" sz="2000" b="1" i="1" u="sng" dirty="0">
                <a:solidFill>
                  <a:srgbClr val="000099"/>
                </a:solidFill>
              </a:rPr>
              <a:t> </a:t>
            </a:r>
            <a:r>
              <a:rPr lang="en-US" altLang="en-US" sz="2000" b="1" i="1" u="sng" dirty="0" err="1">
                <a:solidFill>
                  <a:srgbClr val="000099"/>
                </a:solidFill>
              </a:rPr>
              <a:t>gốc</a:t>
            </a:r>
            <a:r>
              <a:rPr lang="en-US" altLang="en-US" sz="2000" b="1" i="1" u="sng" dirty="0">
                <a:solidFill>
                  <a:srgbClr val="000099"/>
                </a:solidFill>
              </a:rPr>
              <a:t> </a:t>
            </a:r>
            <a:r>
              <a:rPr lang="en-US" altLang="en-US" sz="2000" b="1" i="1" u="sng" dirty="0" err="1">
                <a:solidFill>
                  <a:srgbClr val="000099"/>
                </a:solidFill>
              </a:rPr>
              <a:t>tự</a:t>
            </a:r>
            <a:r>
              <a:rPr lang="en-US" altLang="en-US" sz="2000" b="1" i="1" u="sng" dirty="0">
                <a:solidFill>
                  <a:srgbClr val="000099"/>
                </a:solidFill>
              </a:rPr>
              <a:t> </a:t>
            </a:r>
            <a:r>
              <a:rPr lang="en-US" altLang="en-US" sz="2000" b="1" i="1" u="sng" dirty="0" err="1">
                <a:solidFill>
                  <a:srgbClr val="000099"/>
                </a:solidFill>
              </a:rPr>
              <a:t>nhiên</a:t>
            </a:r>
            <a:endParaRPr lang="en-US" altLang="en-US" sz="2000" b="1" i="1" dirty="0">
              <a:solidFill>
                <a:srgbClr val="000099"/>
              </a:solidFill>
            </a:endParaRPr>
          </a:p>
        </p:txBody>
      </p:sp>
      <p:sp>
        <p:nvSpPr>
          <p:cNvPr id="53251" name="Rectangle 3">
            <a:extLst>
              <a:ext uri="{FF2B5EF4-FFF2-40B4-BE49-F238E27FC236}">
                <a16:creationId xmlns:a16="http://schemas.microsoft.com/office/drawing/2014/main" id="{F89F757E-2A61-D15E-37D9-6BD72DABD244}"/>
              </a:ext>
            </a:extLst>
          </p:cNvPr>
          <p:cNvSpPr>
            <a:spLocks noGrp="1"/>
          </p:cNvSpPr>
          <p:nvPr>
            <p:ph idx="1"/>
          </p:nvPr>
        </p:nvSpPr>
        <p:spPr>
          <a:xfrm>
            <a:off x="462169" y="2239963"/>
            <a:ext cx="10540447" cy="1371600"/>
          </a:xfrm>
        </p:spPr>
        <p:txBody>
          <a:bodyPr>
            <a:normAutofit/>
          </a:bodyPr>
          <a:lstStyle/>
          <a:p>
            <a:pPr algn="just" eaLnBrk="1" hangingPunct="1">
              <a:spcBef>
                <a:spcPct val="0"/>
              </a:spcBef>
              <a:buFontTx/>
              <a:buNone/>
            </a:pPr>
            <a:r>
              <a:rPr lang="en-US" altLang="en-US" sz="3200" dirty="0">
                <a:latin typeface="Times New Roman" panose="02020603050405020304" pitchFamily="18" charset="0"/>
              </a:rPr>
              <a:t>Ý </a:t>
            </a:r>
            <a:r>
              <a:rPr lang="en-US" altLang="en-US" sz="3200" dirty="0" err="1">
                <a:latin typeface="Times New Roman" panose="02020603050405020304" pitchFamily="18" charset="0"/>
              </a:rPr>
              <a:t>thức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là</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thuộc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tính</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của</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một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dạng</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vật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chất</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có</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tổ</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chức</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cao</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là</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bộ</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óc</a:t>
            </a:r>
            <a:r>
              <a:rPr lang="en-US" altLang="en-US" sz="3200" dirty="0">
                <a:latin typeface="Times New Roman" panose="02020603050405020304" pitchFamily="18" charset="0"/>
              </a:rPr>
              <a:t> con </a:t>
            </a:r>
            <a:r>
              <a:rPr lang="en-US" altLang="en-US" sz="3200" dirty="0" err="1">
                <a:latin typeface="Times New Roman" panose="02020603050405020304" pitchFamily="18" charset="0"/>
              </a:rPr>
              <a:t>người</a:t>
            </a:r>
            <a:r>
              <a:rPr lang="en-US" altLang="en-US" sz="3200" dirty="0">
                <a:latin typeface="Times New Roman" panose="02020603050405020304" pitchFamily="18" charset="0"/>
              </a:rPr>
              <a:t>. </a:t>
            </a:r>
          </a:p>
        </p:txBody>
      </p:sp>
      <p:sp>
        <p:nvSpPr>
          <p:cNvPr id="14340" name="AutoShape 6" descr="data:image/jpeg;base64,/9j/4AAQSkZJRgABAQAAAQABAAD/2wCEAAkGBxQTEhUUExQWFhUXGBsbFxgXGBYXHBsdHhgaHBggFxobICghHB8oGxwcIjEiJSkrLi4uGB8zODMsNyotLisBCgoKDg0OGxAQGywkICUsLCw1LDAsNDQtLCwvLDQsLCwtLCwsLCwvLCwsLCwsLCwsLCwsLCw0LCwsLCwsLCwsLP/AABEIAL4BCQMBIgACEQEDEQH/xAAbAAACAwEBAQAAAAAAAAAAAAAEBQADBgIBB//EAEcQAAICAAQEAwQIBAIIBAcAAAECAxEABBIhBRMxQSJRYQYycYEUIzNCUmKRoXKCkrEVQ1Nzg6Kys8HwBxZj4SSTo7TC0fH/xAAaAQEAAwEBAQAAAAAAAAAAAAAAAQIDBAUG/8QAMREAAgIBAwIEBAUEAwAAAAAAAAECEQMEITESQRMiUZEFYaHRFDJxgfBSseHxFTPB/9oADAMBAAIRAxEAPwD7jiYmJgAPM56pBEq6nKlqugFBAtj6k0B6HyxRFxyK6dljbppZlvYDV0JHhJKn1U9sE5vh8chtgb0lbVmQ6TVi1INbDAea4BCwJC6WJJ1Wx97Xq2JrcSOP5vQUBMx7RQCN3WQOUVjpU+I6eZYA87jcfFTi+Ti8KtpaRQ1kHvRCsx1HoKVG3PlhTkcplGUFiGpQBI7aNQ8VEUQNwC1gCwb3vBB4Tkzq93xlg31rblydQ97Ykg7dqNYAZvxKIIshdQjkBTfUnpXnir/GYNjzo9wSPEOgAYn4AMp/mGF83KzAglEqqqVIFfSTVLWuzsNLL8yh61jnh/DoKaFvG8cYErglQeYxZ+jeElksjsNI6VgBzDnY3OlXVjRNAgmgxU/7wI+IOCMLeF5SFCGi2JRRRYkhfeAomxu1/wA3rhlgCvMTqis7kKqgsxPQACyT8sCR8UWgzq0aEWGk0qN+gO9g96NfscFZrLrIjI4DKwKsD0IIog/LCLi+RUNCrK0wZ9C65WAB5UmxAUggpqBJ3Ni7wA2HFYLrnR3ZFa06r7w69R38sWpnIyQA6km6AYG63Nb77YxmSWGZ4gVIV00mMcwlCwZ3fWOuppY6O1EX1qjchn8pE2oCVWXnKAQzdZZWkqru+TI1X7sfQdwNM2djBougOoLuy+8ei9epvp1wJw7jUUq6gdIOgDVS2XRXUDfrpZTXrhG8mScrbSmpG0+/70kpJPTccyM1328t8dZqDJxuQxe0IvuAQkRU1XYQow2+536YA0Yz8VXzEr+Je2q+/wCVv6W8ji2KZWvSwNdaINfH9D+mMbw3JZSduVpc3EyijS8kKAt/xR5ixQ21ECqw+TIJlY3aIUXZSb33LgH9dRPxOAHGJiYGz85RQRXvxrv5NIqn9jgDj/Eo+Y0fi1LWrwtpFqWFtVDYefl5jBHPX8Q/UYVzez0bGViW1SyLIW8GpdIjAVTp92o1sG7s+eBz7I5fSFAIAIPUHpGsYBsGwI107/iPffADtMwp79yN9twa2vrv374twng9n0WRJNTEoXoER142Z2vw375DXdgqK6tbjAExMTAWczhBEcYDSHej0UfifyHkOpOw7kAe5vicURIdiNMbSHwsQEX3iSBW19OuL4MwHFi+3UFeoB7gdiP+xhHx3gkMzuZnAMkYjUMEOkBjq0WLti4U9fu1XcTiHs07PKym/A5isgHmSNIW1UNlUMldzo8rsDV3iXjMp7MxhtAmcMFDBPDQt3LGuultRUi9wB3F454l7MRku0k7qshVfuqBfNSNVIqvtwoH5VwBqLxLxkT7Kh3kRpWUBCEKt4vHz9TEX0uZgARuUU3tWHPDeDcqQyGQv4WG4/FI0hPXzatq2Au6FANsTExMATHLMB1Nf97Y6wJn8gJdGokBHDiq3K9LsHb4YAI5q+Y/UfH+2K3dW1Lfbfr3sbHpe39sIsv7FwImgFzUZjBOgkArEhrw1emJB08/PF59lYdRNv11AWtA6YwKNXsYw+5PiJ6jbAFK8By9pE2pn0A7XX1apEfRdiBX5m9cejhGUaPmb6FMhJN7kSBmJBFkq8YYEfhvfBnBuAplySrOxIrxaPxu/wB1R+Kvgi97JXx+xcIUrqcgq4JbSTbIkZYbbNoQC/U4AJi9m8uQGCk3oIuuioihdJFaSEUkEdVB6gVdleDxIs0Sl/rQS5J3GoFfCarsfPfc9cBP7HxnbW+mpAFpKBkZ2kI8PU8xr+WLm9l49YYO4AZW0bUSpQqTtdhkJv8A9R/PYAnh3CoYZnZCeYy7g10J2IoegX4IuGuEvCuCcj3SKWIRx2L6bs71VszVYHZR54OyOb1WrDTIvvL/AGZT3U9j8jRBGADMUz5ZHKllBKNqUn7rURY8jRI+ZxdinMZlI11O6oo7sQo/U4AGg4Nl0KlIY1K+6QosbAbHtsAP5R5DHp4PBv8AUx+I23hG5tjZ+buf528zgeT2mygFnMRV56gQfgR1PoOuOE4nO+8eXAXsZZNBP8qq5Hzo+YGKucVyxR3N7OZdmDctQQ2rYKLNsbO3UFmIIogu2+5wVPwuFyS8SMT1LKpugR39Cf1OBGbNnocunykl/a0xz9Bmai+ZceYiWONT/UGf9GxR54LuTQfBw6JCGSNFIsAhQCA2nUAR2Olf6R5DHPFfsz/En/GuARwKM++ZX/jmmb9tdfthfxrgMCxlliVG1J4k8DbyKPfWm/fGb1UV2ZPSalmAFnoMZ7jftFlAgBzMAIkisc2O9pkJ2vywHwjLnMKzzMZlSWRI1cCgI5WjJZejvqQ+IjppqjqLMeKxBY17DmwegH18eKvVK6SHSMsnxOGX7KWOT+B1b+xwXhfmuGQy/aRRv/Gqt/cYBn4ER9hPPDXZXDofTTKHCj+Gv02xotQu6IofYmETLmgPDOn+1h1/vG6X+mAM/wC0MsAIk5LULaRQycsX1aNmOrboofU1bDyss8G6sUx9nc2b5cdGQi9+iA/eevgaXqxFbCyLclkxGDVlibdj7zHzJ/YDoAABsMLuH8UyiAKs6Wxsl2AZ2Pck1ZPkPIAAAVhyDjUgS53hLvO0gcoCIaILH3GlZhQIoEshJ76aPQYFh9mpFFDNSbKwBJcnVUYRjbm9JjsjvqbzNk8Q4bmHm1pOUj8HgBI2VvF26sGb+lPXAc3Bs4VFZohtLaiCaLEbFRp8KghaXegz7nbAHa+zL2f/AImTxVqILatNzkqrarAuYVd1y169uh7PSF0Z5y6rKZGVtZDEOGjq2pdNL2ra+uLI+G5nWGfMHQHsqli0HN0jp1IaPVXUxX96hMhlsz9CoyN9IdRvIaKEqo3oHcAWR3YtRF7ATivBJZXZlzDxg1QQutARslWrDu7NtW4Q9sP8ZqThebttE4Fl2Fsx30lYxuNhp0H0IY72CKOI5fOKSolkKtSqyAMyjoztYChrIYeYVh6YA1d49wh4flJ+ahlbVp5jMwrT4tIVEFA6QFLG7o1uez7AExMTEwBMTExMATExMTAExMTFeYnVFLuwVVFszEAAdySemALMCZ7Kh6YHQ6+6/l5g+anuO/oQCAXz0sv2Q5af6R18R/gjNUPzP5e6RvhT7Q8KiaLTKDMZJIoyZTzKDyIjFQfCh0k+6BvjJ5op0iaCoOKyZmwjCFRVsKZ3u6aLUKERrZyCTvstXgvJ8IhDa9Gp/wAchMj/ACdySPgCBi3iGT1AFfA6XoYDp02I7qaFr6DoQCKuGcS16kZdEqVzEJ6X7rA/eQ703xGxBA48mSUnfYskdcYyfMj0jqGRgOxKOrgH0JUD54LycilFYdCLGAcxn9zpBeuyb7+ROyg/EjFOQEwjUMlGyT4gatiaHmBdfLHPFtbl6G7TDHSuMK38NljQG5JOwA6knyGOOF5kSDWO+9eS/dB8ttz6k+WIU3e46RrPmkXVqYDSpY2eijvXlgHjHihFiraKx5fWJhVx/ikAlijmeNdP1i62AJI8KBQd23s7fgHnjzPcfhMezM/jj9yOVv8ANQ9dND5nG7n1UqI6WM8iBG5SqV2LL/Ed2Hz3b46sWcXFov8Arof+fHhVnuOBlNwTKD0YGEsD2OkOTsaO1nbpgTMe1aywxOkMjKzwNqtEBuSM+EOwYi9gSAD16b4pBr1XuS4S9GO81Fmb0wMEF9ZQHWvJFUhj8yK/QYMyby+7Kq2B76G1b5HxKfTcepwvg9q8sSVZyki1qjYHWAehpbseoJGx3wxyXEopgTFIj172lgSvow6qfQ43rYoD8YzRQBQQCwY6m91FWtTHzO4AHcnywHwfhCr9a4JkYkjVuVB+PRyN2Pnt7qqARxCNWzMBYA6UlYXvRBio/EXtizOZ4LQG7E7D+5+A7/8AuMYzklwSlZfKobwsAQeoO4+YwrzUH0VTJAdIG7Q7mNvRV35bE7DQACTuGvDHLN57+v8A/MDcX6xDsZPlehyL+YHzrEQySjuiWjuH2lgNay8V/wCmjeMD0LkaL+eAp/aB+WZF5dCYR8s3rrnrFd6q8SnUNujL1wbDF4cJ0Yw5hlgiRo9IMqFtChibUxDSwDUCWHhB1qet468WqUvzbFXD0LMv7bRsfdJUhGUgqPCwYm/FuQVbp6DFvEPaoQNmFcA8tjo01ZCxQOwILbt9Ya6Ch2q8MMpxOJ2CPHynOyrIFpj5IwtWNdgbrthoYV66RfwGOpNPdFBH/wCZkEayaSwZ5lG6CuVIyn7xvZdt9+9dMd8G9oFzEzRhaATVdgmwQHBry1D9e3dyYV6aRXwGPVjA6AD4DEg7xMTEwAq48JSIlisFpBqILABQrHxFdwCwVf5sLTxDOqCqwBq16S2rcKZEjLGzuSsbH8st7UcM+LzSK8IR9Id9B8Ib7jte/qFHz9cIeH+087CNTFqagCx1KrMRBV0h07ym/LlN8gD14nm7+w2LRqBpbw2SXZje40lRVCirdbAx68+YXLwNpkaQsXkUdQAkkmg30BYLH8xjzOcfkSCOYQ7NqJUlgQBG7DopollofEeeKD7TushRottYF2wAGpUNWlnfUd62rtvgDocSzYkZjASulQANVfauA9Ve6MjEdRpYY0UEt7ErrAGoA9CR6718cXYR5zOcqSYqNTuY0jW6BYqx3PZQAWPelNAmhiG6VsDDiHEVioUWdvcRa1NXXrsAO7GgLG+4wujyjSMHnIZhuqi9EZ/KD7zfnO/kFsjFmRyOm2Ztcj++56nyAH3UHZR8dyST1IzMSkWxHvORYX0A+83p0HfsD5+XO5uo8GiVBMTglhe6kA/EgH+xwJxvLloyFoMKZCegdGDIT6agPleOJIcvlhzXPiJouxLO57Dbdj5KBQ7ADCPinGZZdk+pXzOlpT/dE/3j/CcYzqKuy8IObpI0sfEI3i1swjFU+pghQ1uGN7H1vyI2o4RZzM8NvUs2XWUbrKNLm/zEe8pvcE731BojNGBLLadT/je5G/qayB6CgL2wvmzZlPLie2N2ym9C3ufLV2A9CexxX8Yr8sTqjov6mbWD21gcVGrSuNmEZUoNyLDsVDCwelkdCAQRj2X2hnYUkMaeRdmk/wBxQv8AxYzOTgjoLESzx7LylaXT5htIOx7hiL67EAh1Hlc04OiDR/rpFQfH6vmH9QMWTzT3hCl+n32K+FijtJ3/AD5FeZyzTbzvzR+AgCMfCMbH+fUR54T8VyUa7rGoK7gqoVgfystEH1GNKnBcwes0SegR5P3Lrf6Y5f2XLe9mG/kjRf8AiLYPRamX+y8MuKL4+n3EXs6o5auzapHVTI53ZyVBJJ6n08hWGHEp6Tr9+L/nJgrKexugUM1MR5FID8tk+WKOL+zsgQaZ1P1kXvRHvNHW6uO/piP+Pz3br3LPUY6pWL+KT6wY1O7gqPmKv4Dr+3UjHXG49MCqhAYyQql7785K+Nda9DjuT2ezUcok0RyKEZajchySUIIWQBR7p+/3GAuMTgGNWDI4lipXBUn62Oyt7Nt3W+p88c34bLirribPJCe0WOcvAkKhV/6kse5Pdj5nHmdKbM1Ky+7ICFZP4X7fA7HuD0wBkJtVydQfCh/KOpH8TX8QqnywSSpILdR+3qPX/vzxTqcXfcjoUtiub2mKuvNV2KxSaXSKQh7MVWAPA225Pg3BsXQccKjLAOzBmcAlhuK6gJ+QXt59epJxn8znVWZD08En/FFhh7NTl2lEUictSrAadVM+rULDCvEpNVtr+WN4y69zmy4vDNjlRtgTP8Gik3KDXepZABrVhuCrHp8OlbVWA8rxB+aI3TSCpIcNaueyjYEMBZII8q1eLS7Q3WN02jkYLMwRLY9ALodT2CjzJ2A9cLcvkyoZ295iXbvvQ29aUBfgowZFw4mZ5JJHcCuWjaAqdSxUKBZ3C21kadjubmei5+qLcR+7IQSC226KRuNuretDeysuBCZSIklRlNMpJDA7jbqD6g/oR54u4ZnGjcQSsWDXyXPU0LKOe7AAkH7yg91JPmVlj3SPTSUKWqF3tt0O374pz8HMQqDTWCjfhdTaN60wG3cWO5wxZXjl8izVo0WJgThWc50SSVRYbj8LDZlPqGBHywXj1TEmJiYmAJjmSMMCrAEEUQdwQeoI8sdYmAOUQAAAAAbADah6Y6xMTAHhxhgi5iWaeQgeJeQ91oTSQjJewLC2v7yvpNjbGg9qZqjRCGIlkVGCiyUpnkHwKKbrciwNyMVcNKtNN16pVqw/yx5gV1xy6qT6elFo+p5k2+k5YFX06gfFGxA6lWKkHcdSD06HF+fzqZZFRFtiKjjBrYVZY76UFi236jqSAbTlOXqePSLsuDsp262PdPrRvv2Iy7zF15rCnlAYjuq9UT+UH+ose+ORvw42awj1yoqzMxZtbsHkO2roAPwoN9K9Nu/cnFEMbyhmQqsa3rmkOmJa60erkd6obUWBFY74Xw76TOYyTy0AaU9Lu9KAjpdEk9Qo/MCNJk4lm0yEARLX0dBQUKPdkobWRuv4VroScW0+l8Xz5PY2yZujyY/cSZTgGvogcdeZmlOjt9nlARt5GRgw9dsMz7OQli8w57EAfWUUpSSoWIVGKs14SfXDiQ4U5vOOztHGQoWg7kAkEgMFRTtekgljYGoCms6fVUIQjxsc7deaTGagAdgB8gP/ANYBPHIOiyBz3EYMv68sGsK3yaHd9UjddUp1+e4U+BP5VXEc74q83ojCWo9EMDxhT7scrfyBP+YVwDmfatYyV5Ezvtcacl3F92VZCVHqaGFuZzerV4+XElh3BosQaYKRuoB2JG5OwIqyCk7VphRYk7a1JJ9dCkVfmzX5rjzdR8UeN9MVb+iOvDjlJdU3S+ppcv7UWLOVzC/H6P8A25uLm4/AaEiyKLB8UTEAghgSyalFEA7ntjL8iY781/kkVfupP74qk+kL0ZGHkyFT/UrUP6TjjXxfPe6j9To8LF6s+g5TOxyrqjkRx3KsG38jXQ4X+0cCSRLG6q6NLAGVgGUgzpYIOx2xifpyhgZFaJ+gkDED/wCYtFR6NQPTfDiXi7qsYm8ac2H6wDxLUqH6xVFMNveUCr3FW2PQ03xTHlfTNdLfs/3K5NM1Hqi7X87Bub4AUF5c2B/lOdv9m53X4NY2rwjfGfUmSUr4kEdB1IKvqIuj5ACjY969jQ330cgIBBsHcEVRvobws41wsyjXHQmUeEnYMOuhz+E9jXhO/mDtqdBGacobP6DFnlDngzcUCLMtD/Le/M+KLr54OyOYVczFpNNJqR1IILAI0iNR3OnQVDDb6wjCDKTMZVZzpOh7UdVIaMMGLdSCCDsOmHkz61DIRzE8cR8nANfIi1PmrEY8eDUZVL9DoyxcoujTmHHi5gBqvt+3b+2LYJhJGrrdOoYfAgEfthfLwlWfXurC6ZWKnfc7dDfkQemNmqZwWNjNY2NHzq6xTkIBEhUMWtma23PjYsbPxJwC2Ubprc/MD/hA/fHQhkHR/wCoah/0P6nFlJ8FWijjc7RsjxqC7OFIvTrBVup392tV0aCkdziqKGaTdm0jyQf/AJnc/EBcFQR1ITM2o9IyaAAIGoAdAdQPWyQRv2BfKMrIY2CqhJLVerYqVUHau+rfcCvPBQ6mLoCyUf0QgoTyWepFLM1F2+0UsSbMh8Y76y3UHVqRjP8AtNfIdEFu6lUF1ZPcmjQHUmtq7mhhvw7OCWNXUEX1U1akGmVq7hgQfhjv002403wZyQTiYmJjpKkxMTEwBMTExMAZX2gz5GYRgPqsu1SnewXjO49EUqW9JD+E2dweUGSYgggslEdK5SdMAyRuuamjAGhhzie9sERR6bxyH+mu+F2SieKSYxHT4xsANJ+rTqv/AFFHHl6ibWV2axVo1PHFY5acJ7xik0/HQaxm8yAT4fd6j4dR+2H2S4sCKkGhu92V+T9PkaPpjNumgmIbhBSesY2jIPeh4D6qD94YrlkpwVdjTD5ZUzv2Sy5fJ5tk+0lmzIv1QtAm/bwxrjQ5GZXjVk90gUPKtipHYg7EdQQRjOezfERlpZIpTUU0muNzsqOwAdHPQamGpSdiXK9avS5jg6MxdGeJ23Zo2rUaq2UgoxoAWVJrHqYJpwTXoc7uE3Z7IMKs9kEtpC7RE1rYMApoUNQcFboAXV0AL2FGzcKKjVJnJgo6knLoK9WEQI/UYBy0MDNqgy5zLjpNKSV3r3JpdRIO28YYbY2c1VNFnNNVQujpjUWbilb8DtHfwDRVp+JVsVcSzhSNxokSQUu8bEKWIVWLqClWdV30G9HYacyqxWLM5dV17LemWNj+HUQKNdmUX2vGb9qc0mSSaPTcciXGt+GMM0UDA37qB5Ufa/ecUKAxnJRa9DNRi3uqEkwJzKxKNMMMdgeb2mm7/AhBHrJfUDDTKw2ccRZTaVhbNC4Zh1JikijUtXo8F/BGrfAUHEqeQAAqlG9QAoqD16fi3uthj5XLicVGS4aT+/1PRcrlJP1NVlYB3rFs2TUjthLkOJa1DUVvcA9a7EjtfWjv50bAOTPgjFVJcMr09wDiXDQLrGfRuQQG+yBBq/s6Nhl8kBG46AbjuMa+fMAjGb4nWMpUuDWDcXaHnDM1ymCkgROaF9Ec9K7aXO38RH4ttKuPnXDFEsEkD9Bcd/lZQUIPoGq/NMIPZz24zKryppmYr4bCo0ha9ICkqSx1bCwSdsfSfCNRLLjeOW7j/bsU1EEmpLhj7jka/wCKzCgQIVYknYOdIfY7A6BGSfzY7jzsLeGDMQ8/7i8xCGI6KwB3BPzGBst7Pa5+ZmJHshjSoJI421p9o7A81tR8TigDttROGn0yNdcM0aFkYowrwnoQQD2ZSpAPTVW9Ximr06WR5L2IhlfT0mt4CF+jQaL0cpAuoUaCgeIdj5jzvBsb2cYb2VzYWVoI2cKVZ4hrZgtECRQpJULbqQK2tuwFa6KZxu6Ej8SC/wBU6/pd+mMHu9jnaa5JlcwGmkToUVbB/MXo+tgf3HY48mj+vZyaVY1NdgxLgsfXQoH64GPFkOYAAcBo61PHJGNSm1W3UWxDMaF1p7WLpaI5jMGM7xGMc5fMK7aB8HLEHzWMjvs716kdrGcsQeGSq3Q9gaJXuOm3lg5tMMRoUkabAdgo2A+Qx3HGmnSoUL0oVXwoYrzkZMTr1Ok/M1t++NlFR2KXYAkTHxN7x6+noPQfvV4ns5MDJmlF0sw6itzDGTXmD1v1ODQwKhvMA/rhTkZdPEK/0+XJI9YJFo18JyD8B5YjSustPuTLg02JiYmPSMyYmJiYAmJiYmAEElfS5/Plwj5XNX7k4ugyNM7ddbA/CkVa9fdv54q4tHozCP0Eq6CfzIS0Y+atL+g88McudseXqItZXZrF+UWrI4kpYmeOjbjStG+gBYFx6gfre1+Zy0WZWgxDIdmGzoa8mH+6wo9wcMcUZjKq5BNhh0ZSVYfMdvQ7HuMI9KZG5mMzwqdCQYhMDtcZQWD11JKwr4BmxTluETHwxwSw+RfMGNAPSOCVv0pb88atYpB98H+JN/1Ugftj1opPxqPgn/Ut/wBMFUXa2/dlnkbVMX8M9nIo/E+qaS71ys8lH/0w5bQPhv5knfDoHC+fLSdRM4/lir90v98BZfPGJV5xZ8w63yk6npYRLoAWAXJrzbfGinKUigV7RG0RBuzyxaR5aZFdm/lVS3y9RjDe1mdGYMrKVZFdFZSHXVCHVQYmK6JLndGYq2wSMdes9sM1I7SRSEiRlVGWMkn6w+CKK6JBNanocw0uyoVwszTGSdsvLKWmaOOOsvGxUPr5xjiFqgCiOMu7SAmiBW2nrhJyk4rtz/gzfA29nuKshST3nj+rmUVbqaIYdBewcfF16nZXmcl9JmzCZWIrrfmPE1oeWgUUA2wMj2QNlIZxsdRwZmuEnJnWQpYx0Ylk1ysqklSsYVUQAsRQ28XvHBnstxg3JMIfE4VAGlh0hULndoy51EubFbbeuPOWKccngz/6+b/89zrbU8amvz8P7+wAsh02Ca6dwQR1BB3BB2IO4PXHgzhGHXGH5pLtCEk6FoXWUN5cxHEeqvMHUOx7HPSw+BpKpFvU4tlWhZ17Bo6FE8xV698efn0Mou8fmXy59i0Mv9WwQeJbdcKeLZ4iORgdwjkfEKSP3GKJM1H1EsdeetK/viriETGNlVGcsj71ShdJtyT1UD8N2aHfHLjwzk+DVyQ89nz4pT21Kv6LqNfJwPlhH/4e8L1Sy55l1IruYAPvyO5qvhYUfmc/hxopMgeWuWRiGcHU+wIW7mkPlsTXYMyDpho2mKONY1KqqhYET3lU2ocXVOwBCXVAO56ED3Pg0HGM8vZ0l+xfUNRUY91/djIxqIxEDfLi5c0pPgVRpMtH7znSd/u2bNij83zc8ucnmky8ckhZi+lAL0ABEJugCVVdibskC6OD/bfiUwhVFZEhYhXijRlpaYp9Yx8cZ5bDZVuhdgkFp7JxND9HjjWRHcxSTOaHM1aGVVHUxLGZR28QvqcdmoanUe3JyR8qtclUPBeQEcTiWdohpiRmXeQFz9myyFdMe241E+W2NHlpFEf0iOaXLQhBr5rGYFyxADcwuaHmhGrWpBoA4BzcYLaQjAiOGKZmoHU7Rr4d7B5cjhmoA0os6dreK5ZZ8zyU8Q1Da6jtCnOsA02mFUiuiQ0hHho1RVwUkm92MM3nBbx5lACoUtIgZoqa61ki0NiyDYAKm6OxfBoxDIPEWSVQFYsX3FlKYk7EM299QB3GEcXtNIGkaPTIjaeUu6hyZEWRkcrbDVKq77AcvoCce5KJjHKYkZHSTRyC+sSkqkvjGwikIckshpTv4lUYyeFJ2iLdUbBHEbkHZZGtT+YgAqfjVjzsjysxxYOM/wAO4qJjNl5kIePSHR9J1K4JVvDsQaIsd17HYHszCKgzFlA8VAkkdLB2379O+464pOdPfkii+YhRQ6AVhTwxOZntQH2ELKT6zOhq/MLCCR5OvngbiU2ZEZJMIYAe6jsSxICqoLAWWIAJPcbY0PBOH8iFUJ1PVyP3dyBrY/E9ugAAAAAGJ0uNufX6EydKg/ExMTHpGRMTExMATEwNxLOCGKSVgSsaM5C1ZCgk1ZAuh54DyfH4ZHZA1EPyxZUhm5aSeEqT2cDet7wAdncqsqFHGx8tiCDYIPYggEHsRjP57My5VblVpIwQOZGASLIA5kfUdRbLY6mlGwMf2jj5rRi7RkDMaCnUXBKm99JQ2emGcEiyxhtmR19CCCP0IrGeTFGapkp0ZyTiZMjLLP8ARoxWhiqjXt4vrJQUUhrXRWra+hFdf4ko2jz8MvoyrK3/ANArXxKnFmd4ZmIaOV0yICLikYqdPcI5BBrqur4FqoAqPNgqSqNa+/HsHX0K9z8DR7XtfK14UacU/mW5fItbj8w/ydXqq5sft9GP98c/+YpO8aJ/Gcz/AG+jjDmB1kUMpsHoR/3tv28xjswjHP4kb/L9WW6fmJf8RD/aZsgX7uXhkU/BmYOx+KhTjvL8Vy0OoQQzFmPiJjdCx7FpJ9JfbvZwwmi64z+ayxmuj9V5/wCk/h/J6/e7be9ZatxXlikT4SfLEHtX7VTSLfKSKO3HPjcSSaQlssTMq6C+41AVSkA2QQPwfjkazQclAHqSJRRPidVYOx8hVk3vfmcNpsuS6wpptgSbGoKgoEle+5AA7n0BxVk/ZuGEzyRIxlikQ3bWV5UTSAItL0ZiFCgXVdsdeD4gvDcZR3fDJeOKVIpzsKSmRG8RYEan8XiKkayDtq9QNgABQAGPZIjLDz4r5gNEeEULJRD08NHlD8MiDoC+KMydLEjcHcEdCD0IrFnBs+IpiGFxyXY62KJkUD0AMgHf64dWGMdNktuE+5rKNK4g+S4vfU/EHYjfcEHcEHYjtVY842FZo3VtLF0QmlbZnCrsbFhmBBqx4q6m2PHfZc3zYSTe9i2sVY1gWzbbB1DMRWpWrXjJcbyM0iiNV+9bMs+XWtJtQuqVXB1Ab0CK6Yr+FyRn5ePUOUZR39jWZPJ8kl9aK2/1ipT13GuRn0g/kC4VcR45EyTxZYc+Tlu0jK2pVGggvNMdug8yxqhhXkP/AA+aS3zMjmNRqILE7CjbSvaBaG+jWd+2NPnMimWybgIIk0Py41UlyeWxsBujaRvJISwF/Zm8Svh85u8+RyrstkTHLCCaxQSGGSywiUtMQzkBm1DRqA90uDZigU3pU7sbuyaITzl3LuT1sk2pF11H4mFDTfgUKnUkmmfMmQ/gQEkANq8W4DO5sySDYb7L2sgHHuViMpIW0VSoJA922W+ormAWe+mwT1Ax2OkuiPBk/VvcHz3B5M7LAgpKlMjl1Yg8pQQlAjVtKQaNeJvKsOuK5fnMzuBNGAFcRFiKRyXI0A6juQ0bMDWtRqvdpn+HJWWdFNZWUOFWydGho3A7tQbVXU6a3JwsbgDaleEiaNi8iukrQMCzMwBZDpdQHbSNPhIHTfGU13ITdgyz3CaUSuMrFFKrUykqXFsWIDrpZ36jUtb7jHfBFVMxAyFo10KWD6U8BiZiGVfAFDyRBVGwo1uSTykUih1YuQwVxC0Jisq4eRUNmM6lGkqprckbEkrszkkkdUjJmZpWXnF5JRoMYb60MxCkDwldhYOkIWGnNPdlmrSQbko31rGsQaiFjOoC1gbSqg7lEWQB2auoiADFqHbIY05CMbjWQM0d+JtV+Jgy9Dp1yM6k6VUkM7AXQQNFq5smkMzIixGR5JFWyqsyJrSwS7BBdsx1VSgU60j0zKyNIyKEgSSJjbaYljkcJpRC2oqBdhmbwlhiVT4KvZ7jZ5GbksZYkzMaKFjd11yawuoOT4grlbWluwrEH3cd5b2hRgbJRwSpiYEy6lNELGts+46pYPY4XhXLIAhqOVWkeclnkalMmoRIVsbaQrAao1pSoGOvpjQZ8yiLMLGSustyymiVtLsRq1qqyDX08I13QYYzlhjNq9iLrg1PDck7ussy6Qu8cZokEitclWNVEgKNhZuyfC7x4Me47oQUFSMm7JiYmJixBMTHl49wAPxDLpJG8cnuOpVtyuzCjuKI2PUYB/wKAy83fWH1nxsfFpRRte20adPL1N2e0GSaaExLXiZNV/gDqXrY76QQLFWcJDkp4HkZS5LvLNIUAYuEWJYlvQBrIRVoDoX9DgBx/wCXoNRbQbPXxvVWxK1daSXa16bjyFG5KBY0Eae6goWSxHxJ3PzxnV4bnzFpOZ8XLrV4Q2oxspukq9RRwQBRUiiDjo8MziGXlSIBIxPXdd5twShttPIXe9kbp1wBpwbwHnuFxS0XU6gKDqzI4HkHQhgPS8JP8NziqyxyIgPNaxROuRpSNQKGwupCOnukG8W/RM9v9cu7E34dlIO3udQT/uDzIwBeOBGIs8EjamNskrF0ahXX3lbp4xd9w21C56d6OuOaJugeNOcB6jRqsdNmUfDDTKtMqkyKZGLsQEKDSt+Ableg9TvZ26Dx4HmNSKUiHVCVJkP59JICflvxd6ApsZ4IT3ZKk0ZzhOabNrpkJAUDUGVkMw/EoIFwn4eI2poA6iuLz6FAUAuxCopNWx6WR0AAJJ7KrHtjQ5/h6ygXYZd0ddmU+an+4Ng9CCMZuTKyrnIhKyMoimdSoKktrhQFlNgEI7CwaOs7L0xxajSteZcGsJlvD+BrG4cbuVIdyBbmwQfQCjS9ADQwRw2ICXM/61P/ALeHDSKsL+CZgSS5qgRUwBsUQRDFY/8AfobFYwjG1ZLdCvifs8TZiqjuY2JABuyY2o6fPSQR5ad7zeb4fpKq6ToWPhqNnOpfECpi1ixWoX5HtePp5TCrMwB5lUDaPxsfUhlUfoST8F88aNNciM2jP8FmcgIXkhcWeWYwgYA0XiWVNQQmjp+6WrytpFxJwBzIpCVFMy6Cpra0XXqI71V9tzhnn+HpItOoajY6gqfNWG6n1BBxm89lGiZGWaVFLaW1vzFtiBHqElmi9L4SCeYN8dkdbCkpp2WSTQdxbNo8elHVjIVACkEka11k+QC3d9OnU1hB/wCIGZTSitRZosxSnqRyxZo9un64bnKztfijS/eaOPxt5EFyQPgVb44z/tHkASyoTqijeR3JZizspWNXc3Y5fNtfuiRSALF3esxV0x3+foTVRoty3C2mstca0Qv4g24VlXqtX1O+1AKNzoeEhGiUKoCaR4QKA1Cz672d+93hdk82xtWBVlNMp3o9RR7qRRB9exsBxkQBXoKHeht3/TEJ2ijR7w7NFQRLQ0sVDlgdQBpSx2piKsHv0ws4wYEbUC6M9t9Q0qtJ0ttEJuTqNyD1Hnh/JANJHmdV+t6v71jD8dzLN9O0OFcRGJFrdvqmcFdwb1SFdvwfpnlL4/0CMtxQTRiVWzEsMba9RjTbSpJIk2JABNgW3UHuC24kitC/iYCtR0CyQtMRp6sCBRHcEjAvGsm5bXzbyrhSDq0pCo0/5d1ICN0XSfGabUCAErZhmkR21rJFHKquSAXBAdwQKAcLEw8tYU7dMZuFtNExyKnYbl4PdaJooJdI5WnKpCCtXsdTq66Sd4zsCd6OCpuLuyFhMmYB0tyky4kcBvwJzAdFUQWDHYmyKADycjxx8uQc6I6dY91kku1dTtotgXVxSki7jYHXXmJuWjkRieMKzFJI/dcbksgHgYEgkhUBDWwQgM2tNvkyTVcBMPEyQVSfUn30SeEOouj9kh5K318S6fMb4OykLq8UcxYSR5dRI5YurNI5oNZOw0MBqv36vYEgZWc3DIZCVDuYAEkkaRS7Bo+br0KB4YrcHYA3Z2b5DLCJWBC2SWmQDwEEHeMHfSFpQPJKq8VyUlTJirew79l2P0dUbZo2eMjevA5C1fbTpr0Iw2wk9j0Ay1g2GkmKsTepTM/La+4KaaPcUcO8di4MGTExMTEgS8almEkYiBOxJ+OuJLO4sKju+m9ygxR9Lz2ofVLp1G+lhQ0Y/H1K8w36Dbz0FY9wBmctmc+NAeNW93U1KvRYjJsHNai0uny5Yu7vBBmnhgy4oFqQSvI2y+7rsk9TbUd9wOtjFnHc5NFJGYo2kUJIzqt2a0aQNiLotQJFkVgDOcYnFM0JVY1eR9m0uBYRQSvUgq4HXUK7bgXrmMwmUWSNDJPKNRDWAupWdbUsKA8KUCOt48mz+d1GoBpBavNgBOVHvGtWmEX/AOodvIrinFJYki0xB5ZCQU1EVUbNsQpvxBV3oeK72wKePTg0cq1dbtqClpFQnw9bRSw6qJFO9HAEPEM6CByEIsb+LoXYXV7eDlsR6v5Y5n4hnG1hYdI+s07GzSKEs3sSzXYH+Ww9SQOMyhqMNDWVJt9gqsXcjR7thQu9nWDtitOPSlQfozA0lqWN6nIoClNgKSWI7oQA2AG3DZXZdTrpNmlIIIA2Gq+p72Nt+/Ul4B4TmWkVmPTmSBT5qrkA/sR6gA98HYAmFnGsozaZIxbx34dhrVq1qCdgTSsLoWgBIBJwzxMQ0mqYEeQzivek2R7w6Mp8mU7qfQjC3gOdRc1nItQ1mZZALG4OXhuq8iCK61WNHnOGwy1zYo5K6a0Vq+FjAWT4dEefHy1CCVaUDSFPJiorVaSOxFEY5FpFG6ZdzsYq+2KUhpyw+9Wr5dCPlt8h5YFbhcq/ZT7eUqc39CrI3zYnHJ+lJuUjlHfQWRq/Kr2pPoWHx7Yq8ORfMi0MzhfnsgslBhag3R6E9rHeu3rv1rAk/GYxeqUxHykXQR604F/uMA3E/vSTZj4CVwf5IlCftjGUG+z9iyY0zOZSBQpt3I8KCi7eW3l5sdh1JxmM3lngys3OuTWGZpUUkh394FBuUBpVIshQoIGmybwB44oUBieJtC6y0EsYLaRep2QAm+5OLuM8UhMMgEsZ8J2DqSfkDviri066S197F7yBswSt08QqwynwOwY0wB/zF/TB0uZ5a+bHZBpZravJAWrua6AHAGfZ+ZHIkbUGKM8iMiAOBXvUWuQIBpFb9R1w2gQD1Pn/AN/2x04E1BdSLN3wF/SSy2qt/MCn6htx+mMpkgBPmRIzcxijAJzB4AtbBdyQ+qz6j4Y1yGwcZ3iScnMK51BJV5TaKsuWHKF/dFlxYI3YbjqL5I9UWiYSpgv0h4keLQr5aivK0oWS70rHZ0u2og6G2GwDdsUmCD6PBEHlBUupdstK2oM+twAvTxIK3YUlG7Nvnyw8PQN0RR0T8R9SATv8u5vtowPdHugKvfxMQBt6eH5E45o5JI1lji9+DOcVnhRCMvEoiYRvNNNzbePmEuCHpyNLMSxI2YgA71dxGcxZaWJcugNF2k50jm2UgShimpz902RQ293B/FYAqEAFhccQCgkk6hdAdTTD+k9unTezkn0aQvI0XUpEAj6FoDTZBq9yVB0i6HTVjTG8k3sUnHHFI4ijZCzMwkeSgzvQVxQAFAaY/QKKPU2TYql4i3OWBCBNv77KDGhHiMv4h0K6bLMoBoamw/T2bbUS85o3axoqBr/GGLg/Eabx43ssiX9H0xAx6NlJYtrRgzNqBagoG/60KxeGnfV1TZSeZVUUOOGKixrHH7sQEY/kAGCXkAqyBews1Z9MZ3K+zkiOr8+6fU3hfxeJSOshAOkEEgUSxNDe6JPZWVpCxzPhMiyAaGJBWeSTYmT8LiPp0QdvDjsOc1eJhfwXINChVpC5JB6EAeBVOkEkiypY7nd2wwwBMTExMATHE0KsKYAiwaIsWDY/Qi8d4mAK2hUsGIGoWAa3F9aPrQ/TFmJiYAmFEXH4WYruCCw8VAEK7RsQb6Aox36gEi8NjjLZ/KwJpy7xyBArHmBhZDAxEsV8RNzGjW257YAepxCLSNLKR4aCkdDpC0PLxL/UMdLxKEqrCVNLLqU6lorYFjzFkb+oxms3JkwJJVZi1q2/MAJBVloEDbxL0/DX3drYcjkWGoMzLFywQdZChXjVNtPu64FutvC198AaeOdW91ga8iD3I/uCPkcDLxSIswDilUMzWNABZl3a6u1bb0xm4s9AiTxl1Dyl2ZtL1pbW5UUNS6YrNkVZJ77sIvZSIx6XPWteigrfaXYIPUyux8y14AbZziMcaPIzCowS1EE7XsAOpsEAdyKxXw77TMf61f8AkRYAb2VhJvxbtqO43Op2N7dCZG/qPrhxBlwpci7dtR+OlV2+SjAF2FftDLIsamIsGMiA6RZ0lgG+4/a962w0wFxXiAgjMjKzKoJbTp2AUmzqI8q2s2RgDORcUzQNtFIatQQrDUnNPLkICmmKAArsQWJ0gdLeI8XzMeYYctmjDFQFjcgq30UBywB3UyTHahSGxtYdZfiytI0bK0bqoan0CwS42pjdBLPkGXzx1DxWJiaYaRoAa10sXFoFN7k2P6hgCzhOYMkEUhBBeNGIPUEqCb2H9hirjo+ok+H/AFGL0z0XQSJ8Ay/lA7/mX+oeYwJxbMo0LhWVvCp2IOxYaTt2PY4AOzmWWRGRxasKP/sex9cZUB45DFKbIFq1VzFutW21jow7Eg7BhjYYSe1kQ5Bm7wHmX+Ufaj5x6vmFPbFZK0Wi6YP9IKrYUsAfEF6gdyB96utDci6s0DR7QZdZcszUJFAEgA+9oIkFH101frgyCGmx1LA0NyIpaM7ugFkE9XjHfzZO+5HisNmkXkwP/DZYyzQjnq4BjMklFdhSsdJtL8WoW3iN3tiR5DNEqQkSgXeuRidR6tSpRoWALGx7bY9yHE+VkgY6flOkOq9ShDIipIxB3UQssh36XuMdZ32k5R0MUZjQR1NL4xLpJUk7LyzqIJrr8J8GDd0U65eodwvgKxEO7tLJbHUx2UsSW5adF6kDqQNr8yOOn/4eX+E4QD21jRadTaruSy71yASe4BMy0d7o+mCOLe06IwiKAmSNWGplK26TMoYA7j6kgkfiWrxqlXBUObijFpaMaJE4Q8y7bwqzEURWzbbG6vFS+1EZIHLlsqhUaRZ1lwgAvqRGzV2A3qxivgnGY8y6/VAOY9eqlNeGMkHuPtfDvvpfy3djKJQGhaFUNIoV7tfDt5YAz0XtcmhywOteaaVTWhKZXJJ6aHjv1fYVgjKe0QB0zUGLlV0jbw6Ve7PaTX8kPlhwclGdjGlb/dX73vdu/fzxDk4/wJ3PujqbJ7dyT+pwAFwjj0WYJEeqwoY6lK7Hp1+f6HDTFUeXRTaqoJFWABtZPb1JPzOLcATExMTAExMTEwBMTExMATAuZ4dHIdTrZ06erDaw3QHrYBvrsMFYmAFScAhGrw2CEA3oqEJZQrCm95ma7vxHttjpuBxBJFQFeaNL0dVgliRTWN9b9vvHDPEwAtn4FA5OqPr1pnUe4Y+gIHuHT6ivIYYgY9xMATExMTAEwNn8msyFHvSSCaJHRgw6drG479ME4mAFeY4FE8jSENqbqQzD/R9v9mv6t+I4Hi9loFCAB6RlZfG3VBEFvzoQp+/mcPMTACKP2Uy6+6rD3d9W/h5Vb/7GP+nBOU4HFGrKuqmVFq+gQBUA28gBZ3NDfYU0xMATFOdyqyxvHILR1KsNxasKI29Di7EwArXgEPfmN/FNM362+Oj7P5W7OXhJ8zGrH9SLwyxMAKfo30Ylok+qJJkjQe6T1eMD/eUdeo3sNZxPiQjiWRAJNTRqoB2bW6rYIBugS2w3rDLA0vD4mAVkUqG1AUKDbmx5Gyd/U4ASw+0WXliVpAVPgYrpc6WItQGAB1VvWxG9gbjBmT43CzrENmJIUBXqgZQCSVAWxC/psNzYsr/CYaA5SUCCBpXYhQoI8qUAD0Ax3Fw6JSCsagjoQACOvT9T+uABc1x2GNirMQVNOaNLUZkJZulBBZ/iXzGPF9oYCwTWdRIABRwbJQC9tvtE/qvBMnC4WvVGp1arsA3qFNfxGJ/hkWrVy11Xeqt7Gne/Pwr/AEjABmJiYmAJiYmJgD//2Q==">
            <a:extLst>
              <a:ext uri="{FF2B5EF4-FFF2-40B4-BE49-F238E27FC236}">
                <a16:creationId xmlns:a16="http://schemas.microsoft.com/office/drawing/2014/main" id="{59F25EAC-E59E-4428-F09D-1F7B4FEA21CF}"/>
              </a:ext>
            </a:extLst>
          </p:cNvPr>
          <p:cNvSpPr>
            <a:spLocks noChangeAspect="1" noChangeArrowheads="1"/>
          </p:cNvSpPr>
          <p:nvPr/>
        </p:nvSpPr>
        <p:spPr bwMode="auto">
          <a:xfrm>
            <a:off x="171450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53253" name="Picture 8" descr="http://www.giupconhoc.com/wp-content/uploads/2012/10/nao-bo1.jpg">
            <a:extLst>
              <a:ext uri="{FF2B5EF4-FFF2-40B4-BE49-F238E27FC236}">
                <a16:creationId xmlns:a16="http://schemas.microsoft.com/office/drawing/2014/main" id="{545E67D5-8FC9-8C6F-B043-E0DB9F89C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57600"/>
            <a:ext cx="42862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10" descr="http://www.khoahoc.com.vn/photos/Image/2006/11/07/brain3D.jpg">
            <a:extLst>
              <a:ext uri="{FF2B5EF4-FFF2-40B4-BE49-F238E27FC236}">
                <a16:creationId xmlns:a16="http://schemas.microsoft.com/office/drawing/2014/main" id="{8A281056-8C47-25EC-74E4-F3FA6D263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776870"/>
            <a:ext cx="4876800" cy="308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CCF3D5A-464D-2C72-DED1-8E59AEF216A4}"/>
              </a:ext>
            </a:extLst>
          </p:cNvPr>
          <p:cNvSpPr txBox="1"/>
          <p:nvPr/>
        </p:nvSpPr>
        <p:spPr>
          <a:xfrm>
            <a:off x="355324" y="1056779"/>
            <a:ext cx="6097656" cy="461665"/>
          </a:xfrm>
          <a:prstGeom prst="rect">
            <a:avLst/>
          </a:prstGeom>
          <a:noFill/>
        </p:spPr>
        <p:txBody>
          <a:bodyPr wrap="square">
            <a:spAutoFit/>
          </a:bodyPr>
          <a:lstStyle/>
          <a:p>
            <a:r>
              <a:rPr lang="en-US" altLang="en-US" sz="2400" b="1" i="1" dirty="0">
                <a:solidFill>
                  <a:srgbClr val="FF0000"/>
                </a:solidFill>
              </a:rPr>
              <a:t>2. </a:t>
            </a:r>
            <a:r>
              <a:rPr lang="en-US" altLang="en-US" sz="2400" b="1" i="1" dirty="0" err="1">
                <a:solidFill>
                  <a:srgbClr val="FF0000"/>
                </a:solidFill>
              </a:rPr>
              <a:t>Nguồn</a:t>
            </a:r>
            <a:r>
              <a:rPr lang="en-US" altLang="en-US" sz="2400" b="1" i="1" dirty="0">
                <a:solidFill>
                  <a:srgbClr val="FF0000"/>
                </a:solidFill>
              </a:rPr>
              <a:t> </a:t>
            </a:r>
            <a:r>
              <a:rPr lang="en-US" altLang="en-US" sz="2400" b="1" i="1" dirty="0" err="1">
                <a:solidFill>
                  <a:srgbClr val="FF0000"/>
                </a:solidFill>
              </a:rPr>
              <a:t>gốc</a:t>
            </a:r>
            <a:r>
              <a:rPr lang="en-US" altLang="en-US" sz="2400" b="1" i="1" dirty="0">
                <a:solidFill>
                  <a:srgbClr val="FF0000"/>
                </a:solidFill>
              </a:rPr>
              <a:t> </a:t>
            </a:r>
            <a:r>
              <a:rPr lang="en-US" altLang="en-US" sz="2400" b="1" i="1" dirty="0" err="1">
                <a:solidFill>
                  <a:srgbClr val="FF0000"/>
                </a:solidFill>
              </a:rPr>
              <a:t>của</a:t>
            </a:r>
            <a:r>
              <a:rPr lang="en-US" altLang="en-US" sz="2400" b="1" i="1" dirty="0">
                <a:solidFill>
                  <a:srgbClr val="FF0000"/>
                </a:solidFill>
              </a:rPr>
              <a:t> ý </a:t>
            </a:r>
            <a:r>
              <a:rPr lang="en-US" altLang="en-US" sz="2400" b="1" i="1" dirty="0" err="1">
                <a:solidFill>
                  <a:srgbClr val="FF0000"/>
                </a:solidFill>
              </a:rPr>
              <a:t>thức</a:t>
            </a:r>
            <a:r>
              <a:rPr lang="en-US" altLang="en-US" sz="2400" b="1" i="1" dirty="0">
                <a:solidFill>
                  <a:srgbClr val="FF0000"/>
                </a:solidFill>
              </a:rPr>
              <a:t>  </a:t>
            </a:r>
            <a:endParaRPr lang="en-US" sz="2400" dirty="0">
              <a:solidFill>
                <a:srgbClr val="FF0000"/>
              </a:solidFill>
            </a:endParaRPr>
          </a:p>
        </p:txBody>
      </p:sp>
      <p:sp>
        <p:nvSpPr>
          <p:cNvPr id="4" name="Title 1">
            <a:extLst>
              <a:ext uri="{FF2B5EF4-FFF2-40B4-BE49-F238E27FC236}">
                <a16:creationId xmlns:a16="http://schemas.microsoft.com/office/drawing/2014/main" id="{7DFA5276-6753-BD83-6203-0CE2AFD56620}"/>
              </a:ext>
            </a:extLst>
          </p:cNvPr>
          <p:cNvSpPr txBox="1">
            <a:spLocks/>
          </p:cNvSpPr>
          <p:nvPr/>
        </p:nvSpPr>
        <p:spPr bwMode="auto">
          <a:xfrm>
            <a:off x="462169" y="211345"/>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endParaRPr lang="en-US" sz="2600" b="1" dirty="0">
              <a:latin typeface="Times New Roman" pitchFamily="18" charset="0"/>
              <a:cs typeface="Times New Roman" pitchFamily="18" charset="0"/>
            </a:endParaRPr>
          </a:p>
          <a:p>
            <a:pPr fontAlgn="auto">
              <a:spcBef>
                <a:spcPts val="0"/>
              </a:spcBef>
              <a:spcAft>
                <a:spcPts val="0"/>
              </a:spcAft>
              <a:defRPr/>
            </a:pPr>
            <a:r>
              <a:rPr lang="en-US" sz="2600" b="1" dirty="0">
                <a:solidFill>
                  <a:schemeClr val="bg1"/>
                </a:solidFill>
                <a:latin typeface="Times New Roman" pitchFamily="18" charset="0"/>
                <a:cs typeface="Times New Roman" pitchFamily="18" charset="0"/>
              </a:rPr>
              <a:t>2</a:t>
            </a:r>
            <a:r>
              <a:rPr lang="vi-VN" sz="2600" b="1" dirty="0">
                <a:solidFill>
                  <a:schemeClr val="bg1"/>
                </a:solidFill>
                <a:cs typeface="Times New Roman" pitchFamily="18" charset="0"/>
              </a:rPr>
              <a:t>. </a:t>
            </a:r>
            <a:r>
              <a:rPr lang="en-US" sz="2600" b="1" dirty="0">
                <a:solidFill>
                  <a:schemeClr val="bg1"/>
                </a:solidFill>
                <a:latin typeface="Times New Roman" pitchFamily="18" charset="0"/>
                <a:cs typeface="Times New Roman" pitchFamily="18" charset="0"/>
              </a:rPr>
              <a:t>NGUỒN GỐC, BẢN CHẤT VÀ KẾT CẤU CỦA Ý THỨC</a:t>
            </a:r>
          </a:p>
          <a:p>
            <a:pPr fontAlgn="auto">
              <a:spcBef>
                <a:spcPts val="0"/>
              </a:spcBef>
              <a:spcAft>
                <a:spcPts val="0"/>
              </a:spcAft>
              <a:defRPr/>
            </a:pPr>
            <a:endParaRPr lang="vi-VN" sz="2800" b="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arn(inVertical)">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Effect transition="in" filter="circle(in)">
                                      <p:cBhvr>
                                        <p:cTn id="12" dur="2000"/>
                                        <p:tgtEl>
                                          <p:spTgt spid="53251">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3253"/>
                                        </p:tgtEl>
                                        <p:attrNameLst>
                                          <p:attrName>style.visibility</p:attrName>
                                        </p:attrNameLst>
                                      </p:cBhvr>
                                      <p:to>
                                        <p:strVal val="visible"/>
                                      </p:to>
                                    </p:set>
                                    <p:animEffect transition="in" filter="circle(in)">
                                      <p:cBhvr>
                                        <p:cTn id="15" dur="2000"/>
                                        <p:tgtEl>
                                          <p:spTgt spid="53253"/>
                                        </p:tgtEl>
                                      </p:cBhvr>
                                    </p:animEffect>
                                  </p:childTnLst>
                                </p:cTn>
                              </p:par>
                              <p:par>
                                <p:cTn id="16" presetID="6" presetClass="entr" presetSubtype="16" fill="hold" nodeType="withEffect">
                                  <p:stCondLst>
                                    <p:cond delay="0"/>
                                  </p:stCondLst>
                                  <p:childTnLst>
                                    <p:set>
                                      <p:cBhvr>
                                        <p:cTn id="17" dur="1" fill="hold">
                                          <p:stCondLst>
                                            <p:cond delay="0"/>
                                          </p:stCondLst>
                                        </p:cTn>
                                        <p:tgtEl>
                                          <p:spTgt spid="53254"/>
                                        </p:tgtEl>
                                        <p:attrNameLst>
                                          <p:attrName>style.visibility</p:attrName>
                                        </p:attrNameLst>
                                      </p:cBhvr>
                                      <p:to>
                                        <p:strVal val="visible"/>
                                      </p:to>
                                    </p:set>
                                    <p:animEffect transition="in" filter="circle(in)">
                                      <p:cBhvr>
                                        <p:cTn id="18" dur="2000"/>
                                        <p:tgtEl>
                                          <p:spTgt spid="5325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4D09B9CD-A5B9-0AF1-5B11-4EC278E4932F}"/>
              </a:ext>
            </a:extLst>
          </p:cNvPr>
          <p:cNvSpPr>
            <a:spLocks noGrp="1"/>
          </p:cNvSpPr>
          <p:nvPr>
            <p:ph type="title"/>
          </p:nvPr>
        </p:nvSpPr>
        <p:spPr>
          <a:xfrm>
            <a:off x="278296" y="1155701"/>
            <a:ext cx="6955943" cy="1049337"/>
          </a:xfrm>
          <a:noFill/>
        </p:spPr>
        <p:txBody>
          <a:bodyPr/>
          <a:lstStyle/>
          <a:p>
            <a:pPr eaLnBrk="1" hangingPunct="1"/>
            <a:r>
              <a:rPr lang="en-US" altLang="en-US" b="1" dirty="0">
                <a:latin typeface="Times New Roman" panose="02020603050405020304" pitchFamily="18" charset="0"/>
                <a:cs typeface="Times New Roman" panose="02020603050405020304" pitchFamily="18" charset="0"/>
              </a:rPr>
              <a:t>Tri </a:t>
            </a:r>
            <a:r>
              <a:rPr lang="en-US" altLang="en-US" b="1" dirty="0" err="1">
                <a:latin typeface="Times New Roman" panose="02020603050405020304" pitchFamily="18" charset="0"/>
                <a:cs typeface="Times New Roman" panose="02020603050405020304" pitchFamily="18" charset="0"/>
              </a:rPr>
              <a:t>thức</a:t>
            </a:r>
            <a:endParaRPr lang="en-US" altLang="en-US" b="1" dirty="0">
              <a:latin typeface="Times New Roman" panose="02020603050405020304" pitchFamily="18" charset="0"/>
              <a:cs typeface="Times New Roman" panose="02020603050405020304" pitchFamily="18" charset="0"/>
            </a:endParaRPr>
          </a:p>
        </p:txBody>
      </p:sp>
      <p:sp>
        <p:nvSpPr>
          <p:cNvPr id="72707" name="Rectangle 5">
            <a:extLst>
              <a:ext uri="{FF2B5EF4-FFF2-40B4-BE49-F238E27FC236}">
                <a16:creationId xmlns:a16="http://schemas.microsoft.com/office/drawing/2014/main" id="{CE38CCD8-8494-7565-571B-347290BC95C1}"/>
              </a:ext>
            </a:extLst>
          </p:cNvPr>
          <p:cNvSpPr>
            <a:spLocks noChangeArrowheads="1"/>
          </p:cNvSpPr>
          <p:nvPr/>
        </p:nvSpPr>
        <p:spPr bwMode="auto">
          <a:xfrm>
            <a:off x="1519238" y="1981200"/>
            <a:ext cx="502920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dirty="0">
                <a:solidFill>
                  <a:srgbClr val="660066"/>
                </a:solidFill>
                <a:latin typeface="Arial" panose="020B0604020202020204" pitchFamily="34" charset="0"/>
              </a:rPr>
              <a:t>	</a:t>
            </a:r>
            <a:r>
              <a:rPr lang="en-US" altLang="en-US" dirty="0">
                <a:solidFill>
                  <a:srgbClr val="660066"/>
                </a:solidFill>
                <a:latin typeface="Times New Roman" panose="02020603050405020304" pitchFamily="18" charset="0"/>
              </a:rPr>
              <a:t>Tri </a:t>
            </a:r>
            <a:r>
              <a:rPr lang="en-US" altLang="en-US" dirty="0" err="1">
                <a:solidFill>
                  <a:srgbClr val="660066"/>
                </a:solidFill>
                <a:latin typeface="Times New Roman" panose="02020603050405020304" pitchFamily="18" charset="0"/>
              </a:rPr>
              <a:t>thức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là</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kết</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quả</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quá</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trình</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nhận</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thức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của</a:t>
            </a:r>
            <a:r>
              <a:rPr lang="en-US" altLang="en-US" dirty="0">
                <a:solidFill>
                  <a:srgbClr val="660066"/>
                </a:solidFill>
                <a:latin typeface="Times New Roman" panose="02020603050405020304" pitchFamily="18" charset="0"/>
              </a:rPr>
              <a:t> con </a:t>
            </a:r>
            <a:r>
              <a:rPr lang="en-US" altLang="en-US" dirty="0" err="1">
                <a:solidFill>
                  <a:srgbClr val="660066"/>
                </a:solidFill>
                <a:latin typeface="Times New Roman" panose="02020603050405020304" pitchFamily="18" charset="0"/>
              </a:rPr>
              <a:t>người</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về</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thế</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giới</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hiện</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thực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làm</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tái</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hiện</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trong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tư</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tưởng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những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thuộc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tính</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những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quy</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luật</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của</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thế</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giới</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ấy</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và</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diễn</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đạt</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chúng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dưới</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hình</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thức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ngôn</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ngữ</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hoặc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các</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hệ</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thống</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ký</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hiệu</a:t>
            </a:r>
            <a:r>
              <a:rPr lang="en-US" altLang="en-US" dirty="0">
                <a:solidFill>
                  <a:srgbClr val="660066"/>
                </a:solidFill>
                <a:latin typeface="Times New Roman" panose="02020603050405020304" pitchFamily="18" charset="0"/>
              </a:rPr>
              <a:t> </a:t>
            </a:r>
            <a:r>
              <a:rPr lang="en-US" altLang="en-US" dirty="0" err="1">
                <a:solidFill>
                  <a:srgbClr val="660066"/>
                </a:solidFill>
                <a:latin typeface="Times New Roman" panose="02020603050405020304" pitchFamily="18" charset="0"/>
              </a:rPr>
              <a:t>khác</a:t>
            </a:r>
            <a:r>
              <a:rPr lang="en-US" altLang="en-US" dirty="0">
                <a:solidFill>
                  <a:srgbClr val="660066"/>
                </a:solidFill>
                <a:latin typeface="Times New Roman" panose="02020603050405020304" pitchFamily="18" charset="0"/>
              </a:rPr>
              <a:t>.</a:t>
            </a:r>
          </a:p>
        </p:txBody>
      </p:sp>
      <p:pic>
        <p:nvPicPr>
          <p:cNvPr id="141318" name="Picture 6" descr="HAWAII">
            <a:extLst>
              <a:ext uri="{FF2B5EF4-FFF2-40B4-BE49-F238E27FC236}">
                <a16:creationId xmlns:a16="http://schemas.microsoft.com/office/drawing/2014/main" id="{5D017E7F-ACD0-4A10-0C8A-CEA9B5E0B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582" y="3313111"/>
            <a:ext cx="3581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8" descr="ANd9GcSuTF9agf9Diemtoia4XL7MZjTdiFr6o8cjGVVihnyIbnN0jgU&amp;t=1&amp;usg=__R5mtEzIEtE17b4ksdY6QCh_X4oA=">
            <a:extLst>
              <a:ext uri="{FF2B5EF4-FFF2-40B4-BE49-F238E27FC236}">
                <a16:creationId xmlns:a16="http://schemas.microsoft.com/office/drawing/2014/main" id="{A87A343D-0B0D-F5E2-497B-CE489AE95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582" y="1155701"/>
            <a:ext cx="3581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8" name="Group 8">
            <a:extLst>
              <a:ext uri="{FF2B5EF4-FFF2-40B4-BE49-F238E27FC236}">
                <a16:creationId xmlns:a16="http://schemas.microsoft.com/office/drawing/2014/main" id="{094A5276-D775-0DC9-61F9-EBD2E3EFE919}"/>
              </a:ext>
            </a:extLst>
          </p:cNvPr>
          <p:cNvGrpSpPr>
            <a:grpSpLocks/>
          </p:cNvGrpSpPr>
          <p:nvPr/>
        </p:nvGrpSpPr>
        <p:grpSpPr bwMode="auto">
          <a:xfrm>
            <a:off x="1524000" y="1"/>
            <a:ext cx="9144000" cy="796925"/>
            <a:chOff x="114907" y="4118135"/>
            <a:chExt cx="7926053" cy="797040"/>
          </a:xfrm>
        </p:grpSpPr>
        <p:sp>
          <p:nvSpPr>
            <p:cNvPr id="10" name="Rounded Rectangle 9">
              <a:extLst>
                <a:ext uri="{FF2B5EF4-FFF2-40B4-BE49-F238E27FC236}">
                  <a16:creationId xmlns:a16="http://schemas.microsoft.com/office/drawing/2014/main" id="{F9BE014A-4830-356A-E5FB-52CFDE4C220B}"/>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10">
              <a:extLst>
                <a:ext uri="{FF2B5EF4-FFF2-40B4-BE49-F238E27FC236}">
                  <a16:creationId xmlns:a16="http://schemas.microsoft.com/office/drawing/2014/main" id="{27F76848-5805-ECC8-F521-F52419A99527}"/>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2.3. Kết cấu của ý thức</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
        <p:nvSpPr>
          <p:cNvPr id="33799" name="Rectangle 2">
            <a:extLst>
              <a:ext uri="{FF2B5EF4-FFF2-40B4-BE49-F238E27FC236}">
                <a16:creationId xmlns:a16="http://schemas.microsoft.com/office/drawing/2014/main" id="{D94A6A4B-091B-D71B-1671-EE121CB92DA6}"/>
              </a:ext>
            </a:extLst>
          </p:cNvPr>
          <p:cNvSpPr txBox="1">
            <a:spLocks noChangeArrowheads="1"/>
          </p:cNvSpPr>
          <p:nvPr/>
        </p:nvSpPr>
        <p:spPr bwMode="auto">
          <a:xfrm>
            <a:off x="1828800" y="796926"/>
            <a:ext cx="8229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i="1">
                <a:solidFill>
                  <a:srgbClr val="000099"/>
                </a:solidFill>
                <a:latin typeface="Times New Roman" panose="02020603050405020304" pitchFamily="18" charset="0"/>
              </a:rPr>
              <a:t>* Xét theo chiều ngang</a:t>
            </a:r>
            <a:br>
              <a:rPr lang="en-US" altLang="en-US" i="1">
                <a:solidFill>
                  <a:srgbClr val="663300"/>
                </a:solidFill>
                <a:latin typeface="Times New Roman" panose="02020603050405020304" pitchFamily="18" charset="0"/>
              </a:rPr>
            </a:br>
            <a:endParaRPr lang="en-US" altLang="en-US" b="1">
              <a:solidFill>
                <a:srgbClr val="99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barn(inVertical)">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circle(in)">
                                      <p:cBhvr>
                                        <p:cTn id="12" dur="2000"/>
                                        <p:tgtEl>
                                          <p:spTgt spid="72707"/>
                                        </p:tgtEl>
                                      </p:cBhvr>
                                    </p:animEffect>
                                  </p:childTnLst>
                                </p:cTn>
                              </p:par>
                              <p:par>
                                <p:cTn id="13" presetID="6" presetClass="entr" presetSubtype="16" fill="hold" nodeType="withEffect">
                                  <p:stCondLst>
                                    <p:cond delay="0"/>
                                  </p:stCondLst>
                                  <p:childTnLst>
                                    <p:set>
                                      <p:cBhvr>
                                        <p:cTn id="14" dur="1" fill="hold">
                                          <p:stCondLst>
                                            <p:cond delay="0"/>
                                          </p:stCondLst>
                                        </p:cTn>
                                        <p:tgtEl>
                                          <p:spTgt spid="72709"/>
                                        </p:tgtEl>
                                        <p:attrNameLst>
                                          <p:attrName>style.visibility</p:attrName>
                                        </p:attrNameLst>
                                      </p:cBhvr>
                                      <p:to>
                                        <p:strVal val="visible"/>
                                      </p:to>
                                    </p:set>
                                    <p:animEffect transition="in" filter="circle(in)">
                                      <p:cBhvr>
                                        <p:cTn id="15" dur="2000"/>
                                        <p:tgtEl>
                                          <p:spTgt spid="72709"/>
                                        </p:tgtEl>
                                      </p:cBhvr>
                                    </p:animEffect>
                                  </p:childTnLst>
                                </p:cTn>
                              </p:par>
                              <p:par>
                                <p:cTn id="16" presetID="6" presetClass="entr" presetSubtype="16" fill="hold" nodeType="withEffect">
                                  <p:stCondLst>
                                    <p:cond delay="0"/>
                                  </p:stCondLst>
                                  <p:childTnLst>
                                    <p:set>
                                      <p:cBhvr>
                                        <p:cTn id="17" dur="1" fill="hold">
                                          <p:stCondLst>
                                            <p:cond delay="0"/>
                                          </p:stCondLst>
                                        </p:cTn>
                                        <p:tgtEl>
                                          <p:spTgt spid="141318"/>
                                        </p:tgtEl>
                                        <p:attrNameLst>
                                          <p:attrName>style.visibility</p:attrName>
                                        </p:attrNameLst>
                                      </p:cBhvr>
                                      <p:to>
                                        <p:strVal val="visible"/>
                                      </p:to>
                                    </p:set>
                                    <p:animEffect transition="in" filter="circle(in)">
                                      <p:cBhvr>
                                        <p:cTn id="18" dur="20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44F2DEFD-1E64-102F-DA61-BB0AE2F262EB}"/>
              </a:ext>
            </a:extLst>
          </p:cNvPr>
          <p:cNvSpPr>
            <a:spLocks noGrp="1"/>
          </p:cNvSpPr>
          <p:nvPr>
            <p:ph type="title"/>
          </p:nvPr>
        </p:nvSpPr>
        <p:spPr>
          <a:xfrm>
            <a:off x="1524000" y="1066801"/>
            <a:ext cx="5060950" cy="868363"/>
          </a:xfrm>
          <a:noFill/>
        </p:spPr>
        <p:txBody>
          <a:bodyPr/>
          <a:lstStyle/>
          <a:p>
            <a:pPr eaLnBrk="1" hangingPunct="1"/>
            <a:r>
              <a:rPr lang="en-US" altLang="en-US" b="1">
                <a:latin typeface="Times New Roman" panose="02020603050405020304" pitchFamily="18" charset="0"/>
                <a:cs typeface="Times New Roman" panose="02020603050405020304" pitchFamily="18" charset="0"/>
              </a:rPr>
              <a:t>Tình cảm</a:t>
            </a:r>
          </a:p>
        </p:txBody>
      </p:sp>
      <p:sp>
        <p:nvSpPr>
          <p:cNvPr id="73731" name="Rectangle 5">
            <a:extLst>
              <a:ext uri="{FF2B5EF4-FFF2-40B4-BE49-F238E27FC236}">
                <a16:creationId xmlns:a16="http://schemas.microsoft.com/office/drawing/2014/main" id="{FE035AFA-1FA9-993C-7AA2-86F21C3ED7D1}"/>
              </a:ext>
            </a:extLst>
          </p:cNvPr>
          <p:cNvSpPr>
            <a:spLocks noChangeArrowheads="1"/>
          </p:cNvSpPr>
          <p:nvPr/>
        </p:nvSpPr>
        <p:spPr bwMode="auto">
          <a:xfrm>
            <a:off x="1981200" y="1676400"/>
            <a:ext cx="403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5000"/>
              </a:lnSpc>
              <a:buFontTx/>
              <a:buNone/>
            </a:pPr>
            <a:r>
              <a:rPr lang="en-US" altLang="en-US" sz="4000">
                <a:solidFill>
                  <a:srgbClr val="663300"/>
                </a:solidFill>
                <a:latin typeface="Arial" panose="020B0604020202020204" pitchFamily="34" charset="0"/>
              </a:rPr>
              <a:t>	</a:t>
            </a:r>
            <a:r>
              <a:rPr lang="en-US" altLang="en-US" sz="3600">
                <a:solidFill>
                  <a:srgbClr val="663300"/>
                </a:solidFill>
                <a:latin typeface="Times New Roman" panose="02020603050405020304" pitchFamily="18" charset="0"/>
              </a:rPr>
              <a:t>Là sự cảm động của con người trong quan hệ của mình với thực tại xung quanh và đối với bản thân mình.</a:t>
            </a:r>
          </a:p>
        </p:txBody>
      </p:sp>
      <p:pic>
        <p:nvPicPr>
          <p:cNvPr id="35844" name="Picture 6" descr="A_EAR117">
            <a:extLst>
              <a:ext uri="{FF2B5EF4-FFF2-40B4-BE49-F238E27FC236}">
                <a16:creationId xmlns:a16="http://schemas.microsoft.com/office/drawing/2014/main" id="{906F3003-E35B-9225-295B-27B44E235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304800"/>
            <a:ext cx="32924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8" descr="ANd9GcQGNv2umzygUcMPW_zyUWlNpP1r2_5hkYDJtLXMeoaXR-5YvH0&amp;t=1&amp;usg=__jwvsN81YrlGgLkQsX-JOhdAYkeg=">
            <a:extLst>
              <a:ext uri="{FF2B5EF4-FFF2-40B4-BE49-F238E27FC236}">
                <a16:creationId xmlns:a16="http://schemas.microsoft.com/office/drawing/2014/main" id="{B56DF7F9-E3B5-AB79-F39B-9170F608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810001"/>
            <a:ext cx="32766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6" name="Group 5">
            <a:extLst>
              <a:ext uri="{FF2B5EF4-FFF2-40B4-BE49-F238E27FC236}">
                <a16:creationId xmlns:a16="http://schemas.microsoft.com/office/drawing/2014/main" id="{69BEFC42-6B26-631A-2215-876C200BA6EC}"/>
              </a:ext>
            </a:extLst>
          </p:cNvPr>
          <p:cNvGrpSpPr>
            <a:grpSpLocks/>
          </p:cNvGrpSpPr>
          <p:nvPr/>
        </p:nvGrpSpPr>
        <p:grpSpPr bwMode="auto">
          <a:xfrm>
            <a:off x="1524000" y="1"/>
            <a:ext cx="9144000" cy="796925"/>
            <a:chOff x="114907" y="4118135"/>
            <a:chExt cx="7926053" cy="797040"/>
          </a:xfrm>
        </p:grpSpPr>
        <p:sp>
          <p:nvSpPr>
            <p:cNvPr id="7" name="Rounded Rectangle 6">
              <a:extLst>
                <a:ext uri="{FF2B5EF4-FFF2-40B4-BE49-F238E27FC236}">
                  <a16:creationId xmlns:a16="http://schemas.microsoft.com/office/drawing/2014/main" id="{8A97FDFC-0E03-48DA-59B6-C096C1710F37}"/>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10">
              <a:extLst>
                <a:ext uri="{FF2B5EF4-FFF2-40B4-BE49-F238E27FC236}">
                  <a16:creationId xmlns:a16="http://schemas.microsoft.com/office/drawing/2014/main" id="{6B2552F1-C6FA-4B7D-3A3F-E96812FC0003}"/>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2.3. Kết cấu của ý thức</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
        <p:nvSpPr>
          <p:cNvPr id="35847" name="Rectangle 2">
            <a:extLst>
              <a:ext uri="{FF2B5EF4-FFF2-40B4-BE49-F238E27FC236}">
                <a16:creationId xmlns:a16="http://schemas.microsoft.com/office/drawing/2014/main" id="{EB18A711-FD81-04F6-38A2-EE35D9E19DB4}"/>
              </a:ext>
            </a:extLst>
          </p:cNvPr>
          <p:cNvSpPr txBox="1">
            <a:spLocks noChangeArrowheads="1"/>
          </p:cNvSpPr>
          <p:nvPr/>
        </p:nvSpPr>
        <p:spPr bwMode="auto">
          <a:xfrm>
            <a:off x="1752600" y="914400"/>
            <a:ext cx="495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Xét</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theo</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chiều</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ngang</a:t>
            </a:r>
            <a:br>
              <a:rPr lang="en-US" altLang="en-US" i="1" dirty="0">
                <a:solidFill>
                  <a:srgbClr val="663300"/>
                </a:solidFill>
                <a:latin typeface="Times New Roman" panose="02020603050405020304" pitchFamily="18" charset="0"/>
              </a:rPr>
            </a:br>
            <a:endParaRPr lang="en-US" altLang="en-US" b="1" dirty="0">
              <a:solidFill>
                <a:srgbClr val="99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arn(inVertical)">
                                      <p:cBhvr>
                                        <p:cTn id="7" dur="500"/>
                                        <p:tgtEl>
                                          <p:spTgt spid="737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3731"/>
                                        </p:tgtEl>
                                        <p:attrNameLst>
                                          <p:attrName>style.visibility</p:attrName>
                                        </p:attrNameLst>
                                      </p:cBhvr>
                                      <p:to>
                                        <p:strVal val="visible"/>
                                      </p:to>
                                    </p:set>
                                    <p:animEffect transition="in" filter="circle(in)">
                                      <p:cBhvr>
                                        <p:cTn id="10" dur="2000"/>
                                        <p:tgtEl>
                                          <p:spTgt spid="73731"/>
                                        </p:tgtEl>
                                      </p:cBhvr>
                                    </p:animEffect>
                                  </p:childTnLst>
                                </p:cTn>
                              </p:par>
                              <p:par>
                                <p:cTn id="11" presetID="6" presetClass="entr" presetSubtype="16" fill="hold" nodeType="withEffect">
                                  <p:stCondLst>
                                    <p:cond delay="0"/>
                                  </p:stCondLst>
                                  <p:childTnLst>
                                    <p:set>
                                      <p:cBhvr>
                                        <p:cTn id="12" dur="1" fill="hold">
                                          <p:stCondLst>
                                            <p:cond delay="0"/>
                                          </p:stCondLst>
                                        </p:cTn>
                                        <p:tgtEl>
                                          <p:spTgt spid="73733"/>
                                        </p:tgtEl>
                                        <p:attrNameLst>
                                          <p:attrName>style.visibility</p:attrName>
                                        </p:attrNameLst>
                                      </p:cBhvr>
                                      <p:to>
                                        <p:strVal val="visible"/>
                                      </p:to>
                                    </p:set>
                                    <p:animEffect transition="in" filter="circle(in)">
                                      <p:cBhvr>
                                        <p:cTn id="13" dur="20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WordArt 4">
            <a:extLst>
              <a:ext uri="{FF2B5EF4-FFF2-40B4-BE49-F238E27FC236}">
                <a16:creationId xmlns:a16="http://schemas.microsoft.com/office/drawing/2014/main" id="{C8847B4D-D1D9-F50D-70AC-7E7E732B2FCE}"/>
              </a:ext>
            </a:extLst>
          </p:cNvPr>
          <p:cNvSpPr>
            <a:spLocks noChangeArrowheads="1" noChangeShapeType="1" noTextEdit="1"/>
          </p:cNvSpPr>
          <p:nvPr/>
        </p:nvSpPr>
        <p:spPr bwMode="auto">
          <a:xfrm>
            <a:off x="1905000" y="1905001"/>
            <a:ext cx="8305800" cy="962025"/>
          </a:xfrm>
          <a:prstGeom prst="rect">
            <a:avLst/>
          </a:prstGeom>
        </p:spPr>
        <p:txBody>
          <a:bodyPr wrap="none" fromWordArt="1">
            <a:prstTxWarp prst="textPlain">
              <a:avLst>
                <a:gd name="adj" fmla="val 50000"/>
              </a:avLst>
            </a:prstTxWarp>
          </a:bodyPr>
          <a:lstStyle/>
          <a:p>
            <a:pPr algn="ctr"/>
            <a:r>
              <a:rPr lang="en-US" b="1" kern="10" dirty="0">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Tri </a:t>
            </a:r>
            <a:r>
              <a:rPr lang="en-US" b="1" kern="10" dirty="0" err="1">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thức</a:t>
            </a:r>
            <a:r>
              <a:rPr lang="en-US" b="1" kern="10" dirty="0">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 + </a:t>
            </a:r>
            <a:r>
              <a:rPr lang="en-US" b="1" kern="10" dirty="0" err="1">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Tình</a:t>
            </a:r>
            <a:r>
              <a:rPr lang="en-US" b="1" kern="10" dirty="0">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 </a:t>
            </a:r>
            <a:r>
              <a:rPr lang="en-US" b="1" kern="10" dirty="0" err="1">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cảm</a:t>
            </a:r>
            <a:r>
              <a:rPr lang="en-US" b="1" kern="10" dirty="0">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 = </a:t>
            </a:r>
            <a:r>
              <a:rPr lang="en-US" b="1" kern="10" dirty="0" err="1">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Niềm</a:t>
            </a:r>
            <a:r>
              <a:rPr lang="en-US" b="1" kern="10" dirty="0">
                <a:ln w="9525">
                  <a:solidFill>
                    <a:schemeClr val="tx2"/>
                  </a:solidFill>
                  <a:round/>
                  <a:headEnd/>
                  <a:tailEnd/>
                </a:ln>
                <a:solidFill>
                  <a:srgbClr val="0000FF"/>
                </a:solidFill>
                <a:latin typeface="Times New Roman" panose="02020603050405020304" pitchFamily="18" charset="0"/>
                <a:cs typeface="Times New Roman" panose="02020603050405020304" pitchFamily="18" charset="0"/>
              </a:rPr>
              <a:t> tin</a:t>
            </a:r>
          </a:p>
        </p:txBody>
      </p:sp>
      <p:pic>
        <p:nvPicPr>
          <p:cNvPr id="74755" name="Picture 6" descr="ANd9GcSP1QSJ6_WhfBYcSvD0Yii3vceYg3HxyYB3BveoaZSQMckLdcA&amp;t=1&amp;usg=__-07xA4L_m6NQOL9OIhpzeJAhSVg=">
            <a:extLst>
              <a:ext uri="{FF2B5EF4-FFF2-40B4-BE49-F238E27FC236}">
                <a16:creationId xmlns:a16="http://schemas.microsoft.com/office/drawing/2014/main" id="{8F33569C-966F-9511-386B-29F2CFC4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3352800"/>
            <a:ext cx="2743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10" descr="ANd9GcQIfrKOvQgTOP0ny0Jl-ZLm6os6TVhAx_BSQ6kcf6xm1fdIhmk&amp;t=1&amp;usg=__9nicSTUiVVLm5sy60bOYuZmIQQA=">
            <a:extLst>
              <a:ext uri="{FF2B5EF4-FFF2-40B4-BE49-F238E27FC236}">
                <a16:creationId xmlns:a16="http://schemas.microsoft.com/office/drawing/2014/main" id="{E65BFC00-020E-A719-AFC5-C66A86941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3581400"/>
            <a:ext cx="24765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69" name="Group 6">
            <a:extLst>
              <a:ext uri="{FF2B5EF4-FFF2-40B4-BE49-F238E27FC236}">
                <a16:creationId xmlns:a16="http://schemas.microsoft.com/office/drawing/2014/main" id="{E1195B2A-7E07-3E8B-CD35-47464CCE362E}"/>
              </a:ext>
            </a:extLst>
          </p:cNvPr>
          <p:cNvGrpSpPr>
            <a:grpSpLocks/>
          </p:cNvGrpSpPr>
          <p:nvPr/>
        </p:nvGrpSpPr>
        <p:grpSpPr bwMode="auto">
          <a:xfrm>
            <a:off x="1524000" y="1"/>
            <a:ext cx="9144000" cy="796925"/>
            <a:chOff x="114907" y="4118135"/>
            <a:chExt cx="7926053" cy="797040"/>
          </a:xfrm>
        </p:grpSpPr>
        <p:sp>
          <p:nvSpPr>
            <p:cNvPr id="8" name="Rounded Rectangle 7">
              <a:extLst>
                <a:ext uri="{FF2B5EF4-FFF2-40B4-BE49-F238E27FC236}">
                  <a16:creationId xmlns:a16="http://schemas.microsoft.com/office/drawing/2014/main" id="{3E52CE8D-AD00-8807-6CDD-B7136AF3F384}"/>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10">
              <a:extLst>
                <a:ext uri="{FF2B5EF4-FFF2-40B4-BE49-F238E27FC236}">
                  <a16:creationId xmlns:a16="http://schemas.microsoft.com/office/drawing/2014/main" id="{0FFA4923-6254-CE56-8B52-434F88218181}"/>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2.3. Kết cấu của ý thức</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
        <p:nvSpPr>
          <p:cNvPr id="36870" name="Rectangle 2">
            <a:extLst>
              <a:ext uri="{FF2B5EF4-FFF2-40B4-BE49-F238E27FC236}">
                <a16:creationId xmlns:a16="http://schemas.microsoft.com/office/drawing/2014/main" id="{0B1FFF70-6FC1-38EC-320A-D00675D1DA6C}"/>
              </a:ext>
            </a:extLst>
          </p:cNvPr>
          <p:cNvSpPr>
            <a:spLocks noGrp="1"/>
          </p:cNvSpPr>
          <p:nvPr>
            <p:ph type="title"/>
          </p:nvPr>
        </p:nvSpPr>
        <p:spPr>
          <a:xfrm>
            <a:off x="1752600" y="838200"/>
            <a:ext cx="8229600" cy="762000"/>
          </a:xfrm>
        </p:spPr>
        <p:txBody>
          <a:bodyPr/>
          <a:lstStyle/>
          <a:p>
            <a:pPr algn="l" eaLnBrk="1" hangingPunct="1"/>
            <a:r>
              <a:rPr lang="en-US" altLang="en-US" sz="3200" b="1" i="1">
                <a:solidFill>
                  <a:srgbClr val="000099"/>
                </a:solidFill>
                <a:latin typeface="Times New Roman" panose="02020603050405020304" pitchFamily="18" charset="0"/>
              </a:rPr>
              <a:t>* Xét theo chiều ngang</a:t>
            </a:r>
            <a:endParaRPr lang="en-US" altLang="en-US" sz="3200" b="1">
              <a:solidFill>
                <a:srgbClr val="99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arn(inVertical)">
                                      <p:cBhvr>
                                        <p:cTn id="7" dur="500"/>
                                        <p:tgtEl>
                                          <p:spTgt spid="74754"/>
                                        </p:tgtEl>
                                      </p:cBhvr>
                                    </p:animEffect>
                                  </p:childTnLst>
                                </p:cTn>
                              </p:par>
                              <p:par>
                                <p:cTn id="8" presetID="6" presetClass="entr" presetSubtype="16" fill="hold" nodeType="withEffect">
                                  <p:stCondLst>
                                    <p:cond delay="0"/>
                                  </p:stCondLst>
                                  <p:childTnLst>
                                    <p:set>
                                      <p:cBhvr>
                                        <p:cTn id="9" dur="1" fill="hold">
                                          <p:stCondLst>
                                            <p:cond delay="0"/>
                                          </p:stCondLst>
                                        </p:cTn>
                                        <p:tgtEl>
                                          <p:spTgt spid="74755"/>
                                        </p:tgtEl>
                                        <p:attrNameLst>
                                          <p:attrName>style.visibility</p:attrName>
                                        </p:attrNameLst>
                                      </p:cBhvr>
                                      <p:to>
                                        <p:strVal val="visible"/>
                                      </p:to>
                                    </p:set>
                                    <p:animEffect transition="in" filter="circle(in)">
                                      <p:cBhvr>
                                        <p:cTn id="10" dur="2000"/>
                                        <p:tgtEl>
                                          <p:spTgt spid="74755"/>
                                        </p:tgtEl>
                                      </p:cBhvr>
                                    </p:animEffect>
                                  </p:childTnLst>
                                </p:cTn>
                              </p:par>
                              <p:par>
                                <p:cTn id="11" presetID="6" presetClass="entr" presetSubtype="16" fill="hold" nodeType="withEffect">
                                  <p:stCondLst>
                                    <p:cond delay="0"/>
                                  </p:stCondLst>
                                  <p:childTnLst>
                                    <p:set>
                                      <p:cBhvr>
                                        <p:cTn id="12" dur="1" fill="hold">
                                          <p:stCondLst>
                                            <p:cond delay="0"/>
                                          </p:stCondLst>
                                        </p:cTn>
                                        <p:tgtEl>
                                          <p:spTgt spid="74756"/>
                                        </p:tgtEl>
                                        <p:attrNameLst>
                                          <p:attrName>style.visibility</p:attrName>
                                        </p:attrNameLst>
                                      </p:cBhvr>
                                      <p:to>
                                        <p:strVal val="visible"/>
                                      </p:to>
                                    </p:set>
                                    <p:animEffect transition="in" filter="circle(in)">
                                      <p:cBhvr>
                                        <p:cTn id="13" dur="20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16345CB7-F877-B2EF-8B5B-DDAC9DB3B0EA}"/>
              </a:ext>
            </a:extLst>
          </p:cNvPr>
          <p:cNvSpPr>
            <a:spLocks noGrp="1"/>
          </p:cNvSpPr>
          <p:nvPr>
            <p:ph idx="1"/>
          </p:nvPr>
        </p:nvSpPr>
        <p:spPr>
          <a:xfrm>
            <a:off x="2438400" y="1758872"/>
            <a:ext cx="8229600" cy="762000"/>
          </a:xfrm>
        </p:spPr>
        <p:txBody>
          <a:bodyPr>
            <a:noAutofit/>
          </a:bodyPr>
          <a:lstStyle/>
          <a:p>
            <a:pPr eaLnBrk="1" hangingPunct="1">
              <a:spcAft>
                <a:spcPct val="20000"/>
              </a:spcAft>
              <a:buFontTx/>
              <a:buNone/>
            </a:pPr>
            <a:r>
              <a:rPr lang="en-US" altLang="en-US" sz="3200" b="1" dirty="0">
                <a:latin typeface="Times New Roman" panose="02020603050405020304" pitchFamily="18" charset="0"/>
              </a:rPr>
              <a:t>	- </a:t>
            </a:r>
            <a:r>
              <a:rPr lang="en-US" altLang="en-US" sz="3200" b="1" dirty="0" err="1">
                <a:latin typeface="Times New Roman" panose="02020603050405020304" pitchFamily="18" charset="0"/>
              </a:rPr>
              <a:t>Tự</a:t>
            </a:r>
            <a:r>
              <a:rPr lang="en-US" altLang="en-US" sz="3200" b="1" dirty="0">
                <a:latin typeface="Times New Roman" panose="02020603050405020304" pitchFamily="18" charset="0"/>
              </a:rPr>
              <a:t> ý </a:t>
            </a:r>
            <a:r>
              <a:rPr lang="en-US" altLang="en-US" sz="3200" b="1" dirty="0" err="1">
                <a:latin typeface="Times New Roman" panose="02020603050405020304" pitchFamily="18" charset="0"/>
              </a:rPr>
              <a:t>thức</a:t>
            </a:r>
            <a:endParaRPr lang="en-US" altLang="en-US" sz="3200" b="1" dirty="0">
              <a:latin typeface="Times New Roman" panose="02020603050405020304" pitchFamily="18" charset="0"/>
            </a:endParaRPr>
          </a:p>
          <a:p>
            <a:pPr eaLnBrk="1" hangingPunct="1">
              <a:spcAft>
                <a:spcPct val="20000"/>
              </a:spcAft>
              <a:buFontTx/>
              <a:buNone/>
            </a:pPr>
            <a:r>
              <a:rPr lang="en-US" altLang="en-US" sz="3200" b="1" dirty="0">
                <a:latin typeface="Times New Roman" panose="02020603050405020304" pitchFamily="18" charset="0"/>
              </a:rPr>
              <a:t>	</a:t>
            </a:r>
          </a:p>
        </p:txBody>
      </p:sp>
      <p:sp>
        <p:nvSpPr>
          <p:cNvPr id="32771" name="Rectangle 2">
            <a:extLst>
              <a:ext uri="{FF2B5EF4-FFF2-40B4-BE49-F238E27FC236}">
                <a16:creationId xmlns:a16="http://schemas.microsoft.com/office/drawing/2014/main" id="{BF64B52C-31BC-89CC-EC0D-33F822EE2ED8}"/>
              </a:ext>
            </a:extLst>
          </p:cNvPr>
          <p:cNvSpPr>
            <a:spLocks noGrp="1"/>
          </p:cNvSpPr>
          <p:nvPr>
            <p:ph type="title"/>
          </p:nvPr>
        </p:nvSpPr>
        <p:spPr>
          <a:xfrm>
            <a:off x="1905000" y="990600"/>
            <a:ext cx="8229600" cy="342900"/>
          </a:xfrm>
        </p:spPr>
        <p:txBody>
          <a:bodyPr>
            <a:normAutofit fontScale="90000"/>
          </a:bodyPr>
          <a:lstStyle/>
          <a:p>
            <a:pPr algn="l" eaLnBrk="1" hangingPunct="1"/>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Xét</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theo</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chiều</a:t>
            </a:r>
            <a:r>
              <a:rPr lang="en-US" altLang="en-US" sz="3200" b="1" i="1" dirty="0">
                <a:solidFill>
                  <a:srgbClr val="000099"/>
                </a:solidFill>
                <a:latin typeface="Times New Roman" panose="02020603050405020304" pitchFamily="18" charset="0"/>
              </a:rPr>
              <a:t> </a:t>
            </a:r>
            <a:r>
              <a:rPr lang="en-US" altLang="en-US" sz="3200" b="1" i="1" dirty="0" err="1">
                <a:solidFill>
                  <a:srgbClr val="000099"/>
                </a:solidFill>
                <a:latin typeface="Times New Roman" panose="02020603050405020304" pitchFamily="18" charset="0"/>
              </a:rPr>
              <a:t>dọc</a:t>
            </a:r>
            <a:endParaRPr lang="en-US" altLang="en-US" sz="3200" b="1" dirty="0">
              <a:solidFill>
                <a:srgbClr val="990000"/>
              </a:solidFill>
              <a:latin typeface="Times New Roman" panose="02020603050405020304" pitchFamily="18" charset="0"/>
            </a:endParaRPr>
          </a:p>
        </p:txBody>
      </p:sp>
      <p:sp>
        <p:nvSpPr>
          <p:cNvPr id="9" name="Rectangle 3">
            <a:extLst>
              <a:ext uri="{FF2B5EF4-FFF2-40B4-BE49-F238E27FC236}">
                <a16:creationId xmlns:a16="http://schemas.microsoft.com/office/drawing/2014/main" id="{7D91C353-AD1E-F25C-1301-C8B8A57470C9}"/>
              </a:ext>
            </a:extLst>
          </p:cNvPr>
          <p:cNvSpPr txBox="1">
            <a:spLocks noChangeArrowheads="1"/>
          </p:cNvSpPr>
          <p:nvPr/>
        </p:nvSpPr>
        <p:spPr bwMode="auto">
          <a:xfrm>
            <a:off x="1828800" y="2624138"/>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Aft>
                <a:spcPct val="20000"/>
              </a:spcAft>
              <a:buFontTx/>
              <a:buNone/>
            </a:pPr>
            <a:r>
              <a:rPr lang="en-US" altLang="en-US" sz="3600" dirty="0">
                <a:latin typeface="Times New Roman" panose="02020603050405020304" pitchFamily="18" charset="0"/>
              </a:rPr>
              <a:t>		- </a:t>
            </a:r>
            <a:r>
              <a:rPr lang="en-US" altLang="en-US" sz="3600" dirty="0" err="1">
                <a:latin typeface="Times New Roman" panose="02020603050405020304" pitchFamily="18" charset="0"/>
              </a:rPr>
              <a:t>Tiềm</a:t>
            </a:r>
            <a:r>
              <a:rPr lang="en-US" altLang="en-US" sz="3600" dirty="0">
                <a:latin typeface="Times New Roman" panose="02020603050405020304" pitchFamily="18" charset="0"/>
              </a:rPr>
              <a:t> </a:t>
            </a:r>
            <a:r>
              <a:rPr lang="en-US" altLang="en-US" sz="3600" dirty="0" err="1">
                <a:latin typeface="Times New Roman" panose="02020603050405020304" pitchFamily="18" charset="0"/>
              </a:rPr>
              <a:t>thức</a:t>
            </a:r>
            <a:endParaRPr lang="en-US" altLang="en-US" sz="3600" dirty="0">
              <a:latin typeface="Times New Roman" panose="02020603050405020304" pitchFamily="18" charset="0"/>
            </a:endParaRPr>
          </a:p>
        </p:txBody>
      </p:sp>
      <p:sp>
        <p:nvSpPr>
          <p:cNvPr id="10" name="Rectangle 3">
            <a:extLst>
              <a:ext uri="{FF2B5EF4-FFF2-40B4-BE49-F238E27FC236}">
                <a16:creationId xmlns:a16="http://schemas.microsoft.com/office/drawing/2014/main" id="{E3779A14-2E52-0341-83DC-A9088DFD346D}"/>
              </a:ext>
            </a:extLst>
          </p:cNvPr>
          <p:cNvSpPr txBox="1">
            <a:spLocks noChangeArrowheads="1"/>
          </p:cNvSpPr>
          <p:nvPr/>
        </p:nvSpPr>
        <p:spPr bwMode="auto">
          <a:xfrm>
            <a:off x="2438400" y="3627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Aft>
                <a:spcPct val="20000"/>
              </a:spcAft>
              <a:buFontTx/>
              <a:buNone/>
            </a:pPr>
            <a:r>
              <a:rPr lang="en-US" altLang="en-US" sz="3600" dirty="0">
                <a:latin typeface="Times New Roman" panose="02020603050405020304" pitchFamily="18" charset="0"/>
              </a:rPr>
              <a:t>	- </a:t>
            </a:r>
            <a:r>
              <a:rPr lang="en-US" altLang="en-US" sz="3600" dirty="0" err="1">
                <a:latin typeface="Times New Roman" panose="02020603050405020304" pitchFamily="18" charset="0"/>
              </a:rPr>
              <a:t>Vô</a:t>
            </a:r>
            <a:r>
              <a:rPr lang="en-US" altLang="en-US" sz="3600" dirty="0">
                <a:latin typeface="Times New Roman" panose="02020603050405020304" pitchFamily="18" charset="0"/>
              </a:rPr>
              <a:t> </a:t>
            </a:r>
            <a:r>
              <a:rPr lang="en-US" altLang="en-US" sz="3600" dirty="0" err="1">
                <a:latin typeface="Times New Roman" panose="02020603050405020304" pitchFamily="18" charset="0"/>
              </a:rPr>
              <a:t>thức</a:t>
            </a:r>
            <a:endParaRPr lang="en-US" altLang="en-US" sz="3600" dirty="0">
              <a:latin typeface="Times New Roman" panose="02020603050405020304" pitchFamily="18" charset="0"/>
            </a:endParaRPr>
          </a:p>
        </p:txBody>
      </p:sp>
      <p:grpSp>
        <p:nvGrpSpPr>
          <p:cNvPr id="37894" name="Group 10">
            <a:extLst>
              <a:ext uri="{FF2B5EF4-FFF2-40B4-BE49-F238E27FC236}">
                <a16:creationId xmlns:a16="http://schemas.microsoft.com/office/drawing/2014/main" id="{CA3BA388-9824-B0F4-0D66-E7D1CCFF62A8}"/>
              </a:ext>
            </a:extLst>
          </p:cNvPr>
          <p:cNvGrpSpPr>
            <a:grpSpLocks/>
          </p:cNvGrpSpPr>
          <p:nvPr/>
        </p:nvGrpSpPr>
        <p:grpSpPr bwMode="auto">
          <a:xfrm>
            <a:off x="1524000" y="1"/>
            <a:ext cx="9144000" cy="796925"/>
            <a:chOff x="114907" y="4118135"/>
            <a:chExt cx="7926053" cy="797040"/>
          </a:xfrm>
        </p:grpSpPr>
        <p:sp>
          <p:nvSpPr>
            <p:cNvPr id="12" name="Rounded Rectangle 11">
              <a:extLst>
                <a:ext uri="{FF2B5EF4-FFF2-40B4-BE49-F238E27FC236}">
                  <a16:creationId xmlns:a16="http://schemas.microsoft.com/office/drawing/2014/main" id="{A6FC1F92-8DE0-E532-7F0C-CD34036216D9}"/>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10">
              <a:extLst>
                <a:ext uri="{FF2B5EF4-FFF2-40B4-BE49-F238E27FC236}">
                  <a16:creationId xmlns:a16="http://schemas.microsoft.com/office/drawing/2014/main" id="{27C0D99A-F46F-916B-BF89-2CF0C0CF740A}"/>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2.3. </a:t>
              </a:r>
              <a:r>
                <a:rPr lang="en-US" altLang="en-US" sz="3600" b="1" i="1" dirty="0" err="1">
                  <a:solidFill>
                    <a:schemeClr val="tx1"/>
                  </a:solidFill>
                  <a:latin typeface="Times New Roman" panose="02020603050405020304" pitchFamily="18" charset="0"/>
                  <a:cs typeface="Times New Roman" panose="02020603050405020304" pitchFamily="18" charset="0"/>
                </a:rPr>
                <a:t>Kết</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cấu</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ý </a:t>
              </a:r>
              <a:r>
                <a:rPr lang="en-US" altLang="en-US" sz="3600" b="1" i="1" dirty="0" err="1">
                  <a:solidFill>
                    <a:schemeClr val="tx1"/>
                  </a:solidFill>
                  <a:latin typeface="Times New Roman" panose="02020603050405020304" pitchFamily="18" charset="0"/>
                  <a:cs typeface="Times New Roman" panose="02020603050405020304" pitchFamily="18" charset="0"/>
                </a:rPr>
                <a:t>thức</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
        <p:nvSpPr>
          <p:cNvPr id="14" name="TextBox 13">
            <a:extLst>
              <a:ext uri="{FF2B5EF4-FFF2-40B4-BE49-F238E27FC236}">
                <a16:creationId xmlns:a16="http://schemas.microsoft.com/office/drawing/2014/main" id="{EAB75D0B-03B4-14FB-6EBC-BBE0ADEDC9D7}"/>
              </a:ext>
            </a:extLst>
          </p:cNvPr>
          <p:cNvSpPr txBox="1"/>
          <p:nvPr/>
        </p:nvSpPr>
        <p:spPr>
          <a:xfrm>
            <a:off x="1981200" y="5410201"/>
            <a:ext cx="8229600" cy="307777"/>
          </a:xfrm>
          <a:prstGeom prst="rect">
            <a:avLst/>
          </a:prstGeom>
          <a:noFill/>
          <a:ln>
            <a:solidFill>
              <a:schemeClr val="bg1">
                <a:lumMod val="25000"/>
              </a:schemeClr>
            </a:solidFill>
          </a:ln>
        </p:spPr>
        <p:txBody>
          <a:bodyPr>
            <a:spAutoFit/>
          </a:bodyPr>
          <a:lstStyle/>
          <a:p>
            <a:pPr eaLnBrk="1" hangingPunct="1">
              <a:defRPr/>
            </a:pP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r>
              <a:rPr lang="en-US" dirty="0">
                <a:latin typeface="Times New Roman" pitchFamily="18" charset="0"/>
                <a:cs typeface="Times New Roman" pitchFamily="18" charset="0"/>
              </a:rPr>
              <a:t> ý </a:t>
            </a:r>
            <a:r>
              <a:rPr lang="en-US" dirty="0" err="1">
                <a:latin typeface="Times New Roman" pitchFamily="18" charset="0"/>
                <a:cs typeface="Times New Roman" pitchFamily="18" charset="0"/>
              </a:rPr>
              <a:t>thức</a:t>
            </a:r>
            <a:r>
              <a:rPr lang="en-US" dirty="0">
                <a:latin typeface="Times New Roman" pitchFamily="18" charset="0"/>
                <a:cs typeface="Times New Roman" pitchFamily="18" charset="0"/>
              </a:rPr>
              <a:t> con </a:t>
            </a:r>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về</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chất</a:t>
            </a:r>
            <a:endParaRPr lang="vi-VN" dirty="0">
              <a:latin typeface="Times New Roman" pitchFamily="18" charset="0"/>
              <a:cs typeface="Times New Roman" pitchFamily="18" charset="0"/>
            </a:endParaRPr>
          </a:p>
        </p:txBody>
      </p:sp>
      <p:sp>
        <p:nvSpPr>
          <p:cNvPr id="15" name="Rectangle 2">
            <a:extLst>
              <a:ext uri="{FF2B5EF4-FFF2-40B4-BE49-F238E27FC236}">
                <a16:creationId xmlns:a16="http://schemas.microsoft.com/office/drawing/2014/main" id="{23876815-1F53-7342-810A-5F12D808318B}"/>
              </a:ext>
            </a:extLst>
          </p:cNvPr>
          <p:cNvSpPr txBox="1">
            <a:spLocks noChangeArrowheads="1"/>
          </p:cNvSpPr>
          <p:nvPr/>
        </p:nvSpPr>
        <p:spPr bwMode="auto">
          <a:xfrm>
            <a:off x="1971675" y="43815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Vấn</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đề</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trí</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tuệ</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nhân</a:t>
            </a:r>
            <a:r>
              <a:rPr lang="en-US" altLang="en-US" b="1" i="1" dirty="0">
                <a:solidFill>
                  <a:srgbClr val="000099"/>
                </a:solidFill>
                <a:latin typeface="Times New Roman" panose="02020603050405020304" pitchFamily="18" charset="0"/>
              </a:rPr>
              <a:t> </a:t>
            </a:r>
            <a:r>
              <a:rPr lang="en-US" altLang="en-US" b="1" i="1" dirty="0" err="1">
                <a:solidFill>
                  <a:srgbClr val="000099"/>
                </a:solidFill>
                <a:latin typeface="Times New Roman" panose="02020603050405020304" pitchFamily="18" charset="0"/>
              </a:rPr>
              <a:t>tạo</a:t>
            </a:r>
            <a:br>
              <a:rPr lang="en-US" altLang="en-US" i="1" dirty="0">
                <a:solidFill>
                  <a:srgbClr val="663300"/>
                </a:solidFill>
                <a:latin typeface="Times New Roman" panose="02020603050405020304" pitchFamily="18" charset="0"/>
              </a:rPr>
            </a:br>
            <a:endParaRPr lang="en-US" altLang="en-US" b="1" dirty="0">
              <a:solidFill>
                <a:srgbClr val="99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arn(inVertical)">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arn(inVertical)">
                                      <p:cBhvr>
                                        <p:cTn id="12" dur="500"/>
                                        <p:tgtEl>
                                          <p:spTgt spid="757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5779">
                                            <p:txEl>
                                              <p:pRg st="1" end="1"/>
                                            </p:txEl>
                                          </p:spTgt>
                                        </p:tgtEl>
                                        <p:attrNameLst>
                                          <p:attrName>style.visibility</p:attrName>
                                        </p:attrNameLst>
                                      </p:cBhvr>
                                      <p:to>
                                        <p:strVal val="visible"/>
                                      </p:to>
                                    </p:set>
                                    <p:animEffect transition="in" filter="barn(inVertical)">
                                      <p:cBhvr>
                                        <p:cTn id="17" dur="500"/>
                                        <p:tgtEl>
                                          <p:spTgt spid="757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32771" grpId="0"/>
      <p:bldP spid="9" grpId="0"/>
      <p:bldP spid="10" grpId="0"/>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34357E-43E8-6C8B-4865-47ABE67DA8F3}"/>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endParaRPr lang="en-US" sz="2600" b="1" dirty="0">
              <a:latin typeface="Times New Roman" pitchFamily="18" charset="0"/>
              <a:cs typeface="Times New Roman" pitchFamily="18" charset="0"/>
            </a:endParaRPr>
          </a:p>
          <a:p>
            <a:pPr fontAlgn="auto">
              <a:spcBef>
                <a:spcPts val="0"/>
              </a:spcBef>
              <a:spcAft>
                <a:spcPts val="0"/>
              </a:spcAft>
              <a:defRPr/>
            </a:pPr>
            <a:r>
              <a:rPr lang="en-US" sz="2600" b="1" dirty="0">
                <a:solidFill>
                  <a:schemeClr val="bg1"/>
                </a:solidFill>
                <a:latin typeface="Times New Roman" pitchFamily="18" charset="0"/>
                <a:cs typeface="Times New Roman" pitchFamily="18" charset="0"/>
              </a:rPr>
              <a:t>3</a:t>
            </a:r>
            <a:r>
              <a:rPr lang="vi-VN" sz="2600" b="1" dirty="0">
                <a:solidFill>
                  <a:schemeClr val="bg1"/>
                </a:solidFill>
                <a:cs typeface="Times New Roman" pitchFamily="18" charset="0"/>
              </a:rPr>
              <a:t>. </a:t>
            </a:r>
            <a:r>
              <a:rPr lang="en-US" sz="2600" b="1" dirty="0">
                <a:solidFill>
                  <a:schemeClr val="bg1"/>
                </a:solidFill>
                <a:latin typeface="Times New Roman" pitchFamily="18" charset="0"/>
                <a:cs typeface="Times New Roman" pitchFamily="18" charset="0"/>
              </a:rPr>
              <a:t>MỐI QUAN HỆ GIỮA VẬT CHẤT VÀ Ý THỨC</a:t>
            </a:r>
          </a:p>
          <a:p>
            <a:pPr fontAlgn="auto">
              <a:spcBef>
                <a:spcPts val="0"/>
              </a:spcBef>
              <a:spcAft>
                <a:spcPts val="0"/>
              </a:spcAft>
              <a:defRPr/>
            </a:pPr>
            <a:endParaRPr lang="vi-VN" sz="2800" b="1" dirty="0">
              <a:cs typeface="Times New Roman" pitchFamily="18" charset="0"/>
            </a:endParaRPr>
          </a:p>
        </p:txBody>
      </p:sp>
      <p:grpSp>
        <p:nvGrpSpPr>
          <p:cNvPr id="10" name="Group 9">
            <a:extLst>
              <a:ext uri="{FF2B5EF4-FFF2-40B4-BE49-F238E27FC236}">
                <a16:creationId xmlns:a16="http://schemas.microsoft.com/office/drawing/2014/main" id="{6188C79E-C1A5-40FE-C00A-3D2C02C75997}"/>
              </a:ext>
            </a:extLst>
          </p:cNvPr>
          <p:cNvGrpSpPr>
            <a:grpSpLocks/>
          </p:cNvGrpSpPr>
          <p:nvPr/>
        </p:nvGrpSpPr>
        <p:grpSpPr bwMode="auto">
          <a:xfrm>
            <a:off x="2320926" y="1466851"/>
            <a:ext cx="8270875" cy="798513"/>
            <a:chOff x="114907" y="4118135"/>
            <a:chExt cx="7926053" cy="797040"/>
          </a:xfrm>
        </p:grpSpPr>
        <p:sp>
          <p:nvSpPr>
            <p:cNvPr id="11" name="Rounded Rectangle 10">
              <a:extLst>
                <a:ext uri="{FF2B5EF4-FFF2-40B4-BE49-F238E27FC236}">
                  <a16:creationId xmlns:a16="http://schemas.microsoft.com/office/drawing/2014/main" id="{04A9C2FD-E3CB-991D-73B9-FBBCE1E606F7}"/>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10">
              <a:extLst>
                <a:ext uri="{FF2B5EF4-FFF2-40B4-BE49-F238E27FC236}">
                  <a16:creationId xmlns:a16="http://schemas.microsoft.com/office/drawing/2014/main" id="{CFF9EC37-FD17-FB2D-80E8-785FF1DBCC38}"/>
                </a:ext>
              </a:extLst>
            </p:cNvPr>
            <p:cNvSpPr/>
            <p:nvPr/>
          </p:nvSpPr>
          <p:spPr>
            <a:xfrm>
              <a:off x="154461" y="4157750"/>
              <a:ext cx="7846945" cy="717810"/>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3.1. Quan </a:t>
              </a:r>
              <a:r>
                <a:rPr lang="en-US" altLang="en-US" sz="3600" b="1" i="1" dirty="0" err="1">
                  <a:solidFill>
                    <a:schemeClr val="tx1"/>
                  </a:solidFill>
                  <a:latin typeface="Times New Roman" panose="02020603050405020304" pitchFamily="18" charset="0"/>
                  <a:cs typeface="Times New Roman" panose="02020603050405020304" pitchFamily="18" charset="0"/>
                </a:rPr>
                <a:t>điểm</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CNDT </a:t>
              </a:r>
              <a:r>
                <a:rPr lang="en-US" altLang="en-US" sz="3600" b="1" i="1" dirty="0" err="1">
                  <a:solidFill>
                    <a:schemeClr val="tx1"/>
                  </a:solidFill>
                  <a:latin typeface="Times New Roman" panose="02020603050405020304" pitchFamily="18" charset="0"/>
                  <a:cs typeface="Times New Roman" panose="02020603050405020304" pitchFamily="18" charset="0"/>
                </a:rPr>
                <a:t>và</a:t>
              </a:r>
              <a:r>
                <a:rPr lang="en-US" altLang="en-US" sz="3600" b="1" i="1" dirty="0">
                  <a:solidFill>
                    <a:schemeClr val="tx1"/>
                  </a:solidFill>
                  <a:latin typeface="Times New Roman" panose="02020603050405020304" pitchFamily="18" charset="0"/>
                  <a:cs typeface="Times New Roman" panose="02020603050405020304" pitchFamily="18" charset="0"/>
                </a:rPr>
                <a:t> CNDVSH</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grpSp>
        <p:nvGrpSpPr>
          <p:cNvPr id="16" name="Group 15">
            <a:extLst>
              <a:ext uri="{FF2B5EF4-FFF2-40B4-BE49-F238E27FC236}">
                <a16:creationId xmlns:a16="http://schemas.microsoft.com/office/drawing/2014/main" id="{88A781FF-9E34-0DE0-7960-F1EFF402E37E}"/>
              </a:ext>
            </a:extLst>
          </p:cNvPr>
          <p:cNvGrpSpPr>
            <a:grpSpLocks/>
          </p:cNvGrpSpPr>
          <p:nvPr/>
        </p:nvGrpSpPr>
        <p:grpSpPr bwMode="auto">
          <a:xfrm>
            <a:off x="2279651" y="2590801"/>
            <a:ext cx="8270875" cy="796925"/>
            <a:chOff x="114907" y="4118135"/>
            <a:chExt cx="7926053" cy="797040"/>
          </a:xfrm>
        </p:grpSpPr>
        <p:sp>
          <p:nvSpPr>
            <p:cNvPr id="17" name="Rounded Rectangle 16">
              <a:extLst>
                <a:ext uri="{FF2B5EF4-FFF2-40B4-BE49-F238E27FC236}">
                  <a16:creationId xmlns:a16="http://schemas.microsoft.com/office/drawing/2014/main" id="{759A8DD2-C1E1-89C9-E061-8BFD43DCE064}"/>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ounded Rectangle 10">
              <a:extLst>
                <a:ext uri="{FF2B5EF4-FFF2-40B4-BE49-F238E27FC236}">
                  <a16:creationId xmlns:a16="http://schemas.microsoft.com/office/drawing/2014/main" id="{45246069-5081-7865-CB61-613F7A1EA709}"/>
                </a:ext>
              </a:extLst>
            </p:cNvPr>
            <p:cNvSpPr/>
            <p:nvPr/>
          </p:nvSpPr>
          <p:spPr>
            <a:xfrm>
              <a:off x="154461" y="4157829"/>
              <a:ext cx="7846945"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3.2. Quan điểm của CNDV biện chứng</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3">
            <a:extLst>
              <a:ext uri="{FF2B5EF4-FFF2-40B4-BE49-F238E27FC236}">
                <a16:creationId xmlns:a16="http://schemas.microsoft.com/office/drawing/2014/main" id="{7616C2D4-B133-AFD0-26D9-DC35F068A111}"/>
              </a:ext>
            </a:extLst>
          </p:cNvPr>
          <p:cNvGrpSpPr>
            <a:grpSpLocks/>
          </p:cNvGrpSpPr>
          <p:nvPr/>
        </p:nvGrpSpPr>
        <p:grpSpPr bwMode="auto">
          <a:xfrm>
            <a:off x="1524000" y="1"/>
            <a:ext cx="9144000" cy="796925"/>
            <a:chOff x="114907" y="4118135"/>
            <a:chExt cx="7926053" cy="797040"/>
          </a:xfrm>
        </p:grpSpPr>
        <p:sp>
          <p:nvSpPr>
            <p:cNvPr id="5" name="Rounded Rectangle 4">
              <a:extLst>
                <a:ext uri="{FF2B5EF4-FFF2-40B4-BE49-F238E27FC236}">
                  <a16:creationId xmlns:a16="http://schemas.microsoft.com/office/drawing/2014/main" id="{12FFBC48-5F0B-C43B-531F-CDF41B869F26}"/>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ACA37545-E659-0F79-1C57-4F7CA7A432FA}"/>
                </a:ext>
              </a:extLst>
            </p:cNvPr>
            <p:cNvSpPr/>
            <p:nvPr/>
          </p:nvSpPr>
          <p:spPr>
            <a:xfrm>
              <a:off x="153436" y="4157829"/>
              <a:ext cx="7848994"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3.1. Quan điểm của CNDT và CNDVSH</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graphicFrame>
        <p:nvGraphicFramePr>
          <p:cNvPr id="11" name="Content Placeholder 7">
            <a:extLst>
              <a:ext uri="{FF2B5EF4-FFF2-40B4-BE49-F238E27FC236}">
                <a16:creationId xmlns:a16="http://schemas.microsoft.com/office/drawing/2014/main" id="{E9777FAE-ABA3-ADBD-4E0F-329049C899E8}"/>
              </a:ext>
            </a:extLst>
          </p:cNvPr>
          <p:cNvGraphicFramePr>
            <a:graphicFrameLocks noGrp="1"/>
          </p:cNvGraphicFramePr>
          <p:nvPr>
            <p:ph sz="half" idx="4294967295"/>
          </p:nvPr>
        </p:nvGraphicFramePr>
        <p:xfrm>
          <a:off x="1697038" y="1085850"/>
          <a:ext cx="8839200" cy="636588"/>
        </p:xfrm>
        <a:graphic>
          <a:graphicData uri="http://schemas.openxmlformats.org/drawingml/2006/table">
            <a:tbl>
              <a:tblPr/>
              <a:tblGrid>
                <a:gridCol w="44958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6365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Times New Roman" pitchFamily="18" charset="0"/>
                          <a:cs typeface="Times New Roman" pitchFamily="18" charset="0"/>
                        </a:rPr>
                        <a:t>Chủ</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400" b="1" i="0" u="none" strike="noStrike" cap="none" normalizeH="0" baseline="0" dirty="0" err="1">
                          <a:ln>
                            <a:noFill/>
                          </a:ln>
                          <a:solidFill>
                            <a:srgbClr val="000000"/>
                          </a:solidFill>
                          <a:effectLst/>
                          <a:latin typeface="Times New Roman" pitchFamily="18" charset="0"/>
                          <a:cs typeface="Times New Roman" pitchFamily="18" charset="0"/>
                        </a:rPr>
                        <a:t>nghĩa</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400" b="1" i="0" u="none" strike="noStrike" cap="none" normalizeH="0" baseline="0" dirty="0" err="1">
                          <a:ln>
                            <a:noFill/>
                          </a:ln>
                          <a:solidFill>
                            <a:srgbClr val="000000"/>
                          </a:solidFill>
                          <a:effectLst/>
                          <a:latin typeface="Times New Roman" pitchFamily="18" charset="0"/>
                          <a:cs typeface="Times New Roman" pitchFamily="18" charset="0"/>
                        </a:rPr>
                        <a:t>duy</a:t>
                      </a:r>
                      <a:r>
                        <a:rPr kumimoji="0" lang="en-US" altLang="en-US" sz="2400" b="1" i="0" u="none" strike="noStrike" cap="none" normalizeH="0" baseline="0" dirty="0">
                          <a:ln>
                            <a:noFill/>
                          </a:ln>
                          <a:solidFill>
                            <a:srgbClr val="000000"/>
                          </a:solidFill>
                          <a:effectLst/>
                          <a:latin typeface="Times New Roman" pitchFamily="18" charset="0"/>
                          <a:cs typeface="Times New Roman" pitchFamily="18" charset="0"/>
                        </a:rPr>
                        <a:t> </a:t>
                      </a:r>
                      <a:r>
                        <a:rPr kumimoji="0" lang="en-US" altLang="en-US" sz="2400" b="1" i="0" u="none" strike="noStrike" cap="none" normalizeH="0" baseline="0" dirty="0" err="1">
                          <a:ln>
                            <a:noFill/>
                          </a:ln>
                          <a:solidFill>
                            <a:srgbClr val="000000"/>
                          </a:solidFill>
                          <a:effectLst/>
                          <a:latin typeface="Times New Roman" pitchFamily="18" charset="0"/>
                          <a:cs typeface="Times New Roman" pitchFamily="18" charset="0"/>
                        </a:rPr>
                        <a:t>tâm</a:t>
                      </a:r>
                      <a:endParaRPr kumimoji="0" lang="vi-VN" altLang="en-US" sz="2400" b="1" i="0" u="none" strike="noStrike" cap="none" normalizeH="0" baseline="0" dirty="0">
                        <a:ln>
                          <a:noFill/>
                        </a:ln>
                        <a:solidFill>
                          <a:srgbClr val="000000"/>
                        </a:solidFill>
                        <a:effectLst/>
                        <a:latin typeface="Times New Roman" pitchFamily="18" charset="0"/>
                        <a:cs typeface="Times New Roman" pitchFamily="18" charset="0"/>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1" i="0" u="none" strike="noStrike" cap="none" normalizeH="0" baseline="0">
                          <a:ln>
                            <a:noFill/>
                          </a:ln>
                          <a:solidFill>
                            <a:srgbClr val="000000"/>
                          </a:solidFill>
                          <a:effectLst/>
                          <a:latin typeface="Times New Roman" pitchFamily="18" charset="0"/>
                          <a:cs typeface="Times New Roman" pitchFamily="18" charset="0"/>
                        </a:rPr>
                        <a:t>Chủ nghĩa duy vật siêu hình</a:t>
                      </a:r>
                      <a:endParaRPr kumimoji="0" lang="vi-VN" altLang="en-US" sz="2400" b="1" i="0" u="none" strike="noStrike" cap="none" normalizeH="0" baseline="0">
                        <a:ln>
                          <a:noFill/>
                        </a:ln>
                        <a:solidFill>
                          <a:srgbClr val="000000"/>
                        </a:solidFill>
                        <a:effectLst/>
                        <a:latin typeface="Times New Roman" pitchFamily="18" charset="0"/>
                        <a:cs typeface="Times New Roman" pitchFamily="18" charset="0"/>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42AF9244-5B9D-B4D6-DAB3-4FB12AF9EDEE}"/>
              </a:ext>
            </a:extLst>
          </p:cNvPr>
          <p:cNvGraphicFramePr>
            <a:graphicFrameLocks noGrp="1"/>
          </p:cNvGraphicFramePr>
          <p:nvPr/>
        </p:nvGraphicFramePr>
        <p:xfrm>
          <a:off x="1676400" y="4419600"/>
          <a:ext cx="4495800" cy="2209800"/>
        </p:xfrm>
        <a:graphic>
          <a:graphicData uri="http://schemas.openxmlformats.org/drawingml/2006/table">
            <a:tbl>
              <a:tblPr/>
              <a:tblGrid>
                <a:gridCol w="4495800">
                  <a:extLst>
                    <a:ext uri="{9D8B030D-6E8A-4147-A177-3AD203B41FA5}">
                      <a16:colId xmlns:a16="http://schemas.microsoft.com/office/drawing/2014/main" val="20000"/>
                    </a:ext>
                  </a:extLst>
                </a:gridCol>
              </a:tblGrid>
              <a:tr h="2209800">
                <a:tc>
                  <a: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pPr>
                      <a:r>
                        <a:rPr kumimoji="0" lang="nl-NL" altLang="en-US" sz="2600" b="0" i="0" u="none" strike="noStrike" cap="none" normalizeH="0" baseline="0">
                          <a:ln>
                            <a:noFill/>
                          </a:ln>
                          <a:solidFill>
                            <a:srgbClr val="000000"/>
                          </a:solidFill>
                          <a:effectLst/>
                          <a:latin typeface="Times New Roman" pitchFamily="18" charset="0"/>
                          <a:cs typeface="Times New Roman" pitchFamily="18" charset="0"/>
                        </a:rPr>
                        <a:t>Phủ nhận tính khách quan, cường điệu vai trò nhân tố chủ quan, duy ý chí, hành động bất chấp điều kiện, quy luật khách quan</a:t>
                      </a:r>
                      <a:r>
                        <a:rPr kumimoji="0" lang="nl-NL" altLang="en-US" sz="2600" b="0" i="0" u="none" strike="noStrike" cap="none" normalizeH="0" baseline="0">
                          <a:ln>
                            <a:noFill/>
                          </a:ln>
                          <a:solidFill>
                            <a:srgbClr val="000000"/>
                          </a:solidFill>
                          <a:effectLst/>
                          <a:latin typeface="Arial" pitchFamily="34" charset="0"/>
                          <a:cs typeface="Cordia New" pitchFamily="34" charset="-34"/>
                        </a:rPr>
                        <a:t>.</a:t>
                      </a:r>
                      <a:endParaRPr kumimoji="0" lang="vi-VN" altLang="en-US" sz="2600" b="0" i="0" u="none" strike="noStrike" cap="none" normalizeH="0" baseline="0" dirty="0">
                        <a:ln>
                          <a:noFill/>
                        </a:ln>
                        <a:solidFill>
                          <a:srgbClr val="000000"/>
                        </a:solidFill>
                        <a:effectLst/>
                        <a:latin typeface="Arial" pitchFamily="34" charset="0"/>
                        <a:cs typeface="Cordia New" pitchFamily="34" charset="-34"/>
                      </a:endParaRP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DC3F1606-A52F-E2E6-CFF7-943BFF002728}"/>
              </a:ext>
            </a:extLst>
          </p:cNvPr>
          <p:cNvGraphicFramePr>
            <a:graphicFrameLocks noGrp="1"/>
          </p:cNvGraphicFramePr>
          <p:nvPr/>
        </p:nvGraphicFramePr>
        <p:xfrm>
          <a:off x="1676400" y="1752600"/>
          <a:ext cx="4495800" cy="2590800"/>
        </p:xfrm>
        <a:graphic>
          <a:graphicData uri="http://schemas.openxmlformats.org/drawingml/2006/table">
            <a:tbl>
              <a:tblPr/>
              <a:tblGrid>
                <a:gridCol w="4495800">
                  <a:extLst>
                    <a:ext uri="{9D8B030D-6E8A-4147-A177-3AD203B41FA5}">
                      <a16:colId xmlns:a16="http://schemas.microsoft.com/office/drawing/2014/main" val="20000"/>
                    </a:ext>
                  </a:extLst>
                </a:gridCol>
              </a:tblGrid>
              <a:tr h="2590800">
                <a:tc>
                  <a: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pPr>
                      <a:r>
                        <a:rPr kumimoji="0" lang="nl-NL" altLang="en-US" sz="2600" b="0" i="0" u="none" strike="noStrike" cap="none" normalizeH="0" baseline="0">
                          <a:ln>
                            <a:noFill/>
                          </a:ln>
                          <a:solidFill>
                            <a:srgbClr val="000000"/>
                          </a:solidFill>
                          <a:effectLst/>
                          <a:latin typeface="Times New Roman" pitchFamily="18" charset="0"/>
                          <a:cs typeface="Times New Roman" pitchFamily="18" charset="0"/>
                        </a:rPr>
                        <a:t>Ý thức là tồn tại duy nhất, tuyệt đối, có tính quyết định; còn thế giới vật chất chỉ là bản sao, biểu hiện khác của ý thức tinh thần, là tính thứ hai, do ý thức tinh thần sinh ra</a:t>
                      </a:r>
                    </a:p>
                  </a:txBody>
                  <a:tcPr marT="45724" marB="4572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0"/>
                  </a:ext>
                </a:extLst>
              </a:tr>
            </a:tbl>
          </a:graphicData>
        </a:graphic>
      </p:graphicFrame>
      <p:graphicFrame>
        <p:nvGraphicFramePr>
          <p:cNvPr id="16" name="Content Placeholder 7">
            <a:extLst>
              <a:ext uri="{FF2B5EF4-FFF2-40B4-BE49-F238E27FC236}">
                <a16:creationId xmlns:a16="http://schemas.microsoft.com/office/drawing/2014/main" id="{3FC93AD2-EC67-A24B-F16B-4B4EB5044E79}"/>
              </a:ext>
            </a:extLst>
          </p:cNvPr>
          <p:cNvGraphicFramePr>
            <a:graphicFrameLocks noGrp="1"/>
          </p:cNvGraphicFramePr>
          <p:nvPr>
            <p:ph sz="half" idx="4294967295"/>
          </p:nvPr>
        </p:nvGraphicFramePr>
        <p:xfrm>
          <a:off x="6292850" y="3810001"/>
          <a:ext cx="4343400" cy="2924175"/>
        </p:xfrm>
        <a:graphic>
          <a:graphicData uri="http://schemas.openxmlformats.org/drawingml/2006/table">
            <a:tbl>
              <a:tblPr/>
              <a:tblGrid>
                <a:gridCol w="4343400">
                  <a:extLst>
                    <a:ext uri="{9D8B030D-6E8A-4147-A177-3AD203B41FA5}">
                      <a16:colId xmlns:a16="http://schemas.microsoft.com/office/drawing/2014/main" val="20000"/>
                    </a:ext>
                  </a:extLst>
                </a:gridCol>
              </a:tblGrid>
              <a:tr h="2924175">
                <a:tc>
                  <a: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pPr>
                      <a:r>
                        <a:rPr kumimoji="0" lang="nl-NL" altLang="en-US" sz="2600" b="0" i="0" u="none" strike="noStrike" cap="none" normalizeH="0" baseline="0">
                          <a:ln>
                            <a:noFill/>
                          </a:ln>
                          <a:solidFill>
                            <a:srgbClr val="000000"/>
                          </a:solidFill>
                          <a:effectLst/>
                          <a:latin typeface="Times New Roman" pitchFamily="18" charset="0"/>
                          <a:cs typeface="Times New Roman" pitchFamily="18" charset="0"/>
                        </a:rPr>
                        <a:t>Phủ </a:t>
                      </a:r>
                      <a:r>
                        <a:rPr kumimoji="0" lang="nl-NL" altLang="en-US" sz="2600" b="0" i="0" u="none" strike="noStrike" cap="none" normalizeH="0" baseline="0" dirty="0">
                          <a:ln>
                            <a:noFill/>
                          </a:ln>
                          <a:solidFill>
                            <a:srgbClr val="000000"/>
                          </a:solidFill>
                          <a:effectLst/>
                          <a:latin typeface="Times New Roman" pitchFamily="18" charset="0"/>
                          <a:cs typeface="Times New Roman" pitchFamily="18" charset="0"/>
                        </a:rPr>
                        <a:t>nhận tính độc lập tương đối và tính năng động, sáng tạo của ý thức trong hoạt động thực tiễn; rơi vào trạng thái thụ động, ỷ lại, trông chờ không đem lại hiệu quả trong hoạt động thực tiễn </a:t>
                      </a:r>
                      <a:endParaRPr kumimoji="0" lang="vi-VN" altLang="en-US" sz="2600" b="0" i="0" u="none" strike="noStrike" cap="none" normalizeH="0" baseline="0" dirty="0">
                        <a:ln>
                          <a:noFill/>
                        </a:ln>
                        <a:solidFill>
                          <a:srgbClr val="000000"/>
                        </a:solidFill>
                        <a:effectLst/>
                        <a:latin typeface="Times New Roman" pitchFamily="18" charset="0"/>
                        <a:cs typeface="Times New Roman" pitchFamily="18"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0"/>
                  </a:ext>
                </a:extLst>
              </a:tr>
            </a:tbl>
          </a:graphicData>
        </a:graphic>
      </p:graphicFrame>
      <p:graphicFrame>
        <p:nvGraphicFramePr>
          <p:cNvPr id="17" name="Content Placeholder 7">
            <a:extLst>
              <a:ext uri="{FF2B5EF4-FFF2-40B4-BE49-F238E27FC236}">
                <a16:creationId xmlns:a16="http://schemas.microsoft.com/office/drawing/2014/main" id="{9B4FE4E6-5994-9DF6-ED00-36717F252034}"/>
              </a:ext>
            </a:extLst>
          </p:cNvPr>
          <p:cNvGraphicFramePr>
            <a:graphicFrameLocks noGrp="1"/>
          </p:cNvGraphicFramePr>
          <p:nvPr>
            <p:ph sz="half" idx="4294967295"/>
          </p:nvPr>
        </p:nvGraphicFramePr>
        <p:xfrm>
          <a:off x="6273800" y="1828801"/>
          <a:ext cx="4343400" cy="1755775"/>
        </p:xfrm>
        <a:graphic>
          <a:graphicData uri="http://schemas.openxmlformats.org/drawingml/2006/table">
            <a:tbl>
              <a:tblPr/>
              <a:tblGrid>
                <a:gridCol w="4343400">
                  <a:extLst>
                    <a:ext uri="{9D8B030D-6E8A-4147-A177-3AD203B41FA5}">
                      <a16:colId xmlns:a16="http://schemas.microsoft.com/office/drawing/2014/main" val="20000"/>
                    </a:ext>
                  </a:extLst>
                </a:gridCol>
              </a:tblGrid>
              <a:tr h="1755775">
                <a:tc>
                  <a: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pPr>
                      <a:r>
                        <a:rPr kumimoji="0" lang="nl-NL" altLang="en-US" sz="2600" b="0" i="0" u="none" strike="noStrike" cap="none" normalizeH="0" baseline="0" dirty="0">
                          <a:ln>
                            <a:noFill/>
                          </a:ln>
                          <a:solidFill>
                            <a:srgbClr val="000000"/>
                          </a:solidFill>
                          <a:effectLst/>
                          <a:latin typeface="Times New Roman" pitchFamily="18" charset="0"/>
                          <a:cs typeface="Times New Roman" pitchFamily="18" charset="0"/>
                        </a:rPr>
                        <a:t>Tuyệt đối hoá yếu tố vật chất sinh ra ý thức, quyết định ý thức</a:t>
                      </a:r>
                    </a:p>
                    <a:p>
                      <a:pPr marL="0" marR="0" lvl="0" indent="0" algn="just" defTabSz="914400" rtl="0" eaLnBrk="0" fontAlgn="base" latinLnBrk="0" hangingPunct="0">
                        <a:lnSpc>
                          <a:spcPct val="100000"/>
                        </a:lnSpc>
                        <a:spcBef>
                          <a:spcPct val="20000"/>
                        </a:spcBef>
                        <a:spcAft>
                          <a:spcPct val="0"/>
                        </a:spcAft>
                        <a:buClrTx/>
                        <a:buSzTx/>
                        <a:buFont typeface="Wingdings" pitchFamily="2" charset="2"/>
                        <a:buNone/>
                        <a:tabLst/>
                      </a:pPr>
                      <a:endParaRPr kumimoji="0" lang="nl-NL" altLang="en-US" sz="2600" b="0" i="0" u="none" strike="noStrike" cap="none" normalizeH="0" baseline="0" dirty="0">
                        <a:ln>
                          <a:noFill/>
                        </a:ln>
                        <a:solidFill>
                          <a:srgbClr val="000000"/>
                        </a:solidFill>
                        <a:effectLst/>
                        <a:latin typeface="Times New Roman" pitchFamily="18" charset="0"/>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4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3">
            <a:extLst>
              <a:ext uri="{FF2B5EF4-FFF2-40B4-BE49-F238E27FC236}">
                <a16:creationId xmlns:a16="http://schemas.microsoft.com/office/drawing/2014/main" id="{7F9373CF-6C2F-3EB8-B629-4E501E0ABE5B}"/>
              </a:ext>
            </a:extLst>
          </p:cNvPr>
          <p:cNvGrpSpPr>
            <a:grpSpLocks/>
          </p:cNvGrpSpPr>
          <p:nvPr/>
        </p:nvGrpSpPr>
        <p:grpSpPr bwMode="auto">
          <a:xfrm>
            <a:off x="1600200" y="1"/>
            <a:ext cx="8991600" cy="796925"/>
            <a:chOff x="114907" y="4118135"/>
            <a:chExt cx="7926053" cy="797040"/>
          </a:xfrm>
        </p:grpSpPr>
        <p:sp>
          <p:nvSpPr>
            <p:cNvPr id="5" name="Rounded Rectangle 4">
              <a:extLst>
                <a:ext uri="{FF2B5EF4-FFF2-40B4-BE49-F238E27FC236}">
                  <a16:creationId xmlns:a16="http://schemas.microsoft.com/office/drawing/2014/main" id="{352239A8-0E06-FD09-BA24-1D659DDE7ED8}"/>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AB040CD3-0461-726D-0DA1-DD6E98CFA5DE}"/>
                </a:ext>
              </a:extLst>
            </p:cNvPr>
            <p:cNvSpPr/>
            <p:nvPr/>
          </p:nvSpPr>
          <p:spPr>
            <a:xfrm>
              <a:off x="154089" y="4157829"/>
              <a:ext cx="7847688"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3.2. Quan </a:t>
              </a:r>
              <a:r>
                <a:rPr lang="en-US" altLang="en-US" sz="3600" b="1" i="1" dirty="0" err="1">
                  <a:solidFill>
                    <a:schemeClr val="tx1"/>
                  </a:solidFill>
                  <a:latin typeface="Times New Roman" panose="02020603050405020304" pitchFamily="18" charset="0"/>
                  <a:cs typeface="Times New Roman" panose="02020603050405020304" pitchFamily="18" charset="0"/>
                </a:rPr>
                <a:t>điểm</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CNDV </a:t>
              </a:r>
              <a:r>
                <a:rPr lang="en-US" altLang="en-US" sz="3600" b="1" i="1" dirty="0" err="1">
                  <a:solidFill>
                    <a:schemeClr val="tx1"/>
                  </a:solidFill>
                  <a:latin typeface="Times New Roman" panose="02020603050405020304" pitchFamily="18" charset="0"/>
                  <a:cs typeface="Times New Roman" panose="02020603050405020304" pitchFamily="18" charset="0"/>
                </a:rPr>
                <a:t>biện</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chứng</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
        <p:nvSpPr>
          <p:cNvPr id="7" name="Frame 6">
            <a:extLst>
              <a:ext uri="{FF2B5EF4-FFF2-40B4-BE49-F238E27FC236}">
                <a16:creationId xmlns:a16="http://schemas.microsoft.com/office/drawing/2014/main" id="{9AE98809-7FE3-4AB7-DB20-7D2633CE074C}"/>
              </a:ext>
            </a:extLst>
          </p:cNvPr>
          <p:cNvSpPr/>
          <p:nvPr/>
        </p:nvSpPr>
        <p:spPr>
          <a:xfrm>
            <a:off x="1901825" y="1179514"/>
            <a:ext cx="1428750" cy="4535487"/>
          </a:xfrm>
          <a:prstGeom prst="fram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sz="1800">
              <a:solidFill>
                <a:prstClr val="black"/>
              </a:solidFill>
            </a:endParaRPr>
          </a:p>
        </p:txBody>
      </p:sp>
      <p:sp>
        <p:nvSpPr>
          <p:cNvPr id="8" name="Right Arrow 7">
            <a:extLst>
              <a:ext uri="{FF2B5EF4-FFF2-40B4-BE49-F238E27FC236}">
                <a16:creationId xmlns:a16="http://schemas.microsoft.com/office/drawing/2014/main" id="{6C018431-AE78-1888-E534-292DD5C65004}"/>
              </a:ext>
            </a:extLst>
          </p:cNvPr>
          <p:cNvSpPr/>
          <p:nvPr/>
        </p:nvSpPr>
        <p:spPr>
          <a:xfrm>
            <a:off x="3463926" y="1447800"/>
            <a:ext cx="735013" cy="484188"/>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800">
              <a:solidFill>
                <a:prstClr val="white"/>
              </a:solidFill>
            </a:endParaRPr>
          </a:p>
        </p:txBody>
      </p:sp>
      <p:sp>
        <p:nvSpPr>
          <p:cNvPr id="9" name="Right Arrow 8">
            <a:extLst>
              <a:ext uri="{FF2B5EF4-FFF2-40B4-BE49-F238E27FC236}">
                <a16:creationId xmlns:a16="http://schemas.microsoft.com/office/drawing/2014/main" id="{62528035-05EC-93E5-F2E9-2EE6FB02C0AC}"/>
              </a:ext>
            </a:extLst>
          </p:cNvPr>
          <p:cNvSpPr/>
          <p:nvPr/>
        </p:nvSpPr>
        <p:spPr>
          <a:xfrm>
            <a:off x="3497264" y="2478089"/>
            <a:ext cx="733425" cy="485775"/>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800">
              <a:solidFill>
                <a:prstClr val="white"/>
              </a:solidFill>
            </a:endParaRPr>
          </a:p>
        </p:txBody>
      </p:sp>
      <p:sp>
        <p:nvSpPr>
          <p:cNvPr id="10" name="Rectangle 9">
            <a:extLst>
              <a:ext uri="{FF2B5EF4-FFF2-40B4-BE49-F238E27FC236}">
                <a16:creationId xmlns:a16="http://schemas.microsoft.com/office/drawing/2014/main" id="{4DB914F4-656D-98E6-4CB6-9AEAC645CB79}"/>
              </a:ext>
            </a:extLst>
          </p:cNvPr>
          <p:cNvSpPr>
            <a:spLocks noChangeArrowheads="1"/>
          </p:cNvSpPr>
          <p:nvPr/>
        </p:nvSpPr>
        <p:spPr bwMode="auto">
          <a:xfrm>
            <a:off x="2032000" y="1608139"/>
            <a:ext cx="114935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000000"/>
                </a:solidFill>
                <a:latin typeface="Times New Roman" panose="02020603050405020304" pitchFamily="18" charset="0"/>
                <a:cs typeface="Times New Roman" panose="02020603050405020304" pitchFamily="18" charset="0"/>
              </a:rPr>
              <a:t> </a:t>
            </a:r>
            <a:r>
              <a:rPr lang="en-US" altLang="en-US" sz="2800" b="1" i="1">
                <a:solidFill>
                  <a:srgbClr val="000099"/>
                </a:solidFill>
                <a:latin typeface="Times New Roman" panose="02020603050405020304" pitchFamily="18" charset="0"/>
                <a:cs typeface="Times New Roman" panose="02020603050405020304" pitchFamily="18" charset="0"/>
              </a:rPr>
              <a:t>*</a:t>
            </a:r>
            <a:r>
              <a:rPr lang="vi-VN" altLang="en-US" sz="2800" b="1" i="1">
                <a:solidFill>
                  <a:srgbClr val="000099"/>
                </a:solidFill>
                <a:latin typeface="Times New Roman" panose="02020603050405020304" pitchFamily="18" charset="0"/>
                <a:cs typeface="Times New Roman" panose="02020603050405020304" pitchFamily="18" charset="0"/>
              </a:rPr>
              <a:t>Vai trò của vật chất đối với ý thức</a:t>
            </a:r>
            <a:endParaRPr lang="en-US" altLang="en-US" sz="2800" b="1" i="1">
              <a:solidFill>
                <a:srgbClr val="000099"/>
              </a:solidFill>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1CA37E80-DD8F-CC3B-A8CB-548FD4DEA667}"/>
              </a:ext>
            </a:extLst>
          </p:cNvPr>
          <p:cNvSpPr/>
          <p:nvPr/>
        </p:nvSpPr>
        <p:spPr>
          <a:xfrm>
            <a:off x="3475039" y="3581400"/>
            <a:ext cx="733425" cy="484188"/>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white"/>
              </a:solidFill>
            </a:endParaRPr>
          </a:p>
        </p:txBody>
      </p:sp>
      <p:sp>
        <p:nvSpPr>
          <p:cNvPr id="12" name="Rounded Rectangle 11">
            <a:extLst>
              <a:ext uri="{FF2B5EF4-FFF2-40B4-BE49-F238E27FC236}">
                <a16:creationId xmlns:a16="http://schemas.microsoft.com/office/drawing/2014/main" id="{E84F5A9E-0198-A110-FCF3-395E7AA4020D}"/>
              </a:ext>
            </a:extLst>
          </p:cNvPr>
          <p:cNvSpPr/>
          <p:nvPr/>
        </p:nvSpPr>
        <p:spPr>
          <a:xfrm>
            <a:off x="4343400" y="1265238"/>
            <a:ext cx="5562600" cy="849312"/>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định</a:t>
            </a:r>
            <a:r>
              <a:rPr lang="en-US" sz="2400" dirty="0">
                <a:solidFill>
                  <a:srgbClr val="00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nguồn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gốc</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của</a:t>
            </a:r>
            <a:r>
              <a:rPr lang="en-US" sz="2400" dirty="0">
                <a:solidFill>
                  <a:srgbClr val="000000"/>
                </a:solidFill>
                <a:latin typeface="Times New Roman" pitchFamily="18" charset="0"/>
                <a:cs typeface="Times New Roman" pitchFamily="18" charset="0"/>
              </a:rPr>
              <a:t> ý </a:t>
            </a:r>
            <a:r>
              <a:rPr lang="en-US" sz="2400" dirty="0" err="1">
                <a:solidFill>
                  <a:srgbClr val="000000"/>
                </a:solidFill>
                <a:latin typeface="Times New Roman" pitchFamily="18" charset="0"/>
                <a:cs typeface="Times New Roman" pitchFamily="18" charset="0"/>
              </a:rPr>
              <a:t>thức</a:t>
            </a:r>
            <a:endParaRPr lang="en-US" sz="2400" dirty="0">
              <a:solidFill>
                <a:srgbClr val="000000"/>
              </a:solidFill>
              <a:latin typeface="Times New Roman" pitchFamily="18" charset="0"/>
              <a:cs typeface="Times New Roman" pitchFamily="18" charset="0"/>
            </a:endParaRPr>
          </a:p>
        </p:txBody>
      </p:sp>
      <p:sp>
        <p:nvSpPr>
          <p:cNvPr id="13" name="Rounded Rectangle 12">
            <a:extLst>
              <a:ext uri="{FF2B5EF4-FFF2-40B4-BE49-F238E27FC236}">
                <a16:creationId xmlns:a16="http://schemas.microsoft.com/office/drawing/2014/main" id="{998D4D0F-86DF-AF22-1D07-5CF52CEBCB24}"/>
              </a:ext>
            </a:extLst>
          </p:cNvPr>
          <p:cNvSpPr/>
          <p:nvPr/>
        </p:nvSpPr>
        <p:spPr>
          <a:xfrm>
            <a:off x="4343400" y="2354264"/>
            <a:ext cx="5562600" cy="949325"/>
          </a:xfrm>
          <a:prstGeom prst="roundRect">
            <a:avLst/>
          </a:prstGeom>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định</a:t>
            </a:r>
            <a:r>
              <a:rPr lang="en-US" sz="2400" dirty="0">
                <a:solidFill>
                  <a:srgbClr val="00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nội</a:t>
            </a:r>
            <a:r>
              <a:rPr lang="en-US" sz="2400" i="1" dirty="0">
                <a:solidFill>
                  <a:srgbClr val="FF0000"/>
                </a:solidFill>
                <a:latin typeface="Times New Roman" pitchFamily="18" charset="0"/>
                <a:cs typeface="Times New Roman" pitchFamily="18" charset="0"/>
              </a:rPr>
              <a:t> dung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của</a:t>
            </a:r>
            <a:r>
              <a:rPr lang="en-US" sz="2400" dirty="0">
                <a:solidFill>
                  <a:srgbClr val="000000"/>
                </a:solidFill>
                <a:latin typeface="Times New Roman" pitchFamily="18" charset="0"/>
                <a:cs typeface="Times New Roman" pitchFamily="18" charset="0"/>
              </a:rPr>
              <a:t> ý </a:t>
            </a:r>
            <a:r>
              <a:rPr lang="en-US" sz="2400" dirty="0" err="1">
                <a:solidFill>
                  <a:srgbClr val="000000"/>
                </a:solidFill>
                <a:latin typeface="Times New Roman" pitchFamily="18" charset="0"/>
                <a:cs typeface="Times New Roman" pitchFamily="18" charset="0"/>
              </a:rPr>
              <a:t>thức</a:t>
            </a:r>
            <a:endParaRPr lang="en-US" sz="2400" dirty="0">
              <a:solidFill>
                <a:srgbClr val="000000"/>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0C3047F3-0843-5300-0BD0-EE10B865A4D2}"/>
              </a:ext>
            </a:extLst>
          </p:cNvPr>
          <p:cNvSpPr/>
          <p:nvPr/>
        </p:nvSpPr>
        <p:spPr>
          <a:xfrm>
            <a:off x="4343400" y="3581400"/>
            <a:ext cx="5562600" cy="99060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2400" dirty="0" err="1">
                <a:solidFill>
                  <a:srgbClr val="000000"/>
                </a:solidFill>
                <a:latin typeface="Times New Roman" pitchFamily="18" charset="0"/>
                <a:cs typeface="Times New Roman" pitchFamily="18" charset="0"/>
              </a:rPr>
              <a:t>Vật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quyết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định</a:t>
            </a:r>
            <a:r>
              <a:rPr lang="en-US" sz="2400" dirty="0">
                <a:solidFill>
                  <a:srgbClr val="00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bản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chất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của</a:t>
            </a:r>
            <a:r>
              <a:rPr lang="en-US" sz="2400" dirty="0">
                <a:solidFill>
                  <a:srgbClr val="000000"/>
                </a:solidFill>
                <a:latin typeface="Times New Roman" pitchFamily="18" charset="0"/>
                <a:cs typeface="Times New Roman" pitchFamily="18" charset="0"/>
              </a:rPr>
              <a:t> ý </a:t>
            </a:r>
            <a:r>
              <a:rPr lang="en-US" sz="2400" dirty="0" err="1">
                <a:solidFill>
                  <a:srgbClr val="000000"/>
                </a:solidFill>
                <a:latin typeface="Times New Roman" pitchFamily="18" charset="0"/>
                <a:cs typeface="Times New Roman" pitchFamily="18" charset="0"/>
              </a:rPr>
              <a:t>thức</a:t>
            </a:r>
            <a:endParaRPr lang="en-US" sz="2400" dirty="0">
              <a:solidFill>
                <a:srgbClr val="000000"/>
              </a:solidFill>
              <a:latin typeface="Times New Roman" pitchFamily="18" charset="0"/>
              <a:cs typeface="Times New Roman" pitchFamily="18" charset="0"/>
            </a:endParaRPr>
          </a:p>
        </p:txBody>
      </p:sp>
      <p:sp>
        <p:nvSpPr>
          <p:cNvPr id="15" name="Right Arrow 14">
            <a:extLst>
              <a:ext uri="{FF2B5EF4-FFF2-40B4-BE49-F238E27FC236}">
                <a16:creationId xmlns:a16="http://schemas.microsoft.com/office/drawing/2014/main" id="{AFA53B0A-3FA0-6EFE-AE07-1742A5A2F7F4}"/>
              </a:ext>
            </a:extLst>
          </p:cNvPr>
          <p:cNvSpPr/>
          <p:nvPr/>
        </p:nvSpPr>
        <p:spPr>
          <a:xfrm>
            <a:off x="3438526" y="4953000"/>
            <a:ext cx="733425" cy="484188"/>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800">
              <a:solidFill>
                <a:prstClr val="white"/>
              </a:solidFill>
            </a:endParaRPr>
          </a:p>
        </p:txBody>
      </p:sp>
      <p:sp>
        <p:nvSpPr>
          <p:cNvPr id="16" name="Rounded Rectangle 15">
            <a:extLst>
              <a:ext uri="{FF2B5EF4-FFF2-40B4-BE49-F238E27FC236}">
                <a16:creationId xmlns:a16="http://schemas.microsoft.com/office/drawing/2014/main" id="{5AE505FB-07D0-A282-2D96-007F2EFEBBCF}"/>
              </a:ext>
            </a:extLst>
          </p:cNvPr>
          <p:cNvSpPr/>
          <p:nvPr/>
        </p:nvSpPr>
        <p:spPr>
          <a:xfrm>
            <a:off x="4464050" y="4829176"/>
            <a:ext cx="5441950" cy="962025"/>
          </a:xfrm>
          <a:prstGeom prst="roundRect">
            <a:avLst/>
          </a:prstGeom>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altLang="en-US" sz="2400" dirty="0" err="1">
                <a:solidFill>
                  <a:srgbClr val="000000"/>
                </a:solidFill>
                <a:latin typeface="Times New Roman" pitchFamily="18" charset="0"/>
                <a:cs typeface="Times New Roman" pitchFamily="18" charset="0"/>
              </a:rPr>
              <a:t>Vật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chất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quyết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định</a:t>
            </a:r>
            <a:r>
              <a:rPr lang="en-US" altLang="en-US" sz="2400" dirty="0">
                <a:solidFill>
                  <a:srgbClr val="000000"/>
                </a:solidFill>
                <a:latin typeface="Times New Roman" pitchFamily="18" charset="0"/>
                <a:cs typeface="Times New Roman" pitchFamily="18" charset="0"/>
              </a:rPr>
              <a:t> </a:t>
            </a:r>
            <a:r>
              <a:rPr lang="en-US" altLang="en-US" sz="2400" i="1" dirty="0" err="1">
                <a:solidFill>
                  <a:srgbClr val="FF0000"/>
                </a:solidFill>
                <a:latin typeface="Times New Roman" pitchFamily="18" charset="0"/>
                <a:cs typeface="Times New Roman" pitchFamily="18" charset="0"/>
              </a:rPr>
              <a:t>sự</a:t>
            </a:r>
            <a:r>
              <a:rPr lang="en-US" altLang="en-US" sz="2400" i="1" dirty="0">
                <a:solidFill>
                  <a:srgbClr val="FF0000"/>
                </a:solidFill>
                <a:latin typeface="Times New Roman" pitchFamily="18" charset="0"/>
                <a:cs typeface="Times New Roman" pitchFamily="18" charset="0"/>
              </a:rPr>
              <a:t> </a:t>
            </a:r>
            <a:r>
              <a:rPr lang="en-US" altLang="en-US" sz="2400" i="1" dirty="0" err="1">
                <a:solidFill>
                  <a:srgbClr val="FF0000"/>
                </a:solidFill>
                <a:latin typeface="Times New Roman" pitchFamily="18" charset="0"/>
                <a:cs typeface="Times New Roman" pitchFamily="18" charset="0"/>
              </a:rPr>
              <a:t>vận</a:t>
            </a:r>
            <a:r>
              <a:rPr lang="en-US" altLang="en-US" sz="2400" i="1" dirty="0">
                <a:solidFill>
                  <a:srgbClr val="FF0000"/>
                </a:solidFill>
                <a:latin typeface="Times New Roman" pitchFamily="18" charset="0"/>
                <a:cs typeface="Times New Roman" pitchFamily="18" charset="0"/>
              </a:rPr>
              <a:t> </a:t>
            </a:r>
            <a:r>
              <a:rPr lang="en-US" altLang="en-US" sz="2400" i="1" dirty="0" err="1">
                <a:solidFill>
                  <a:srgbClr val="FF0000"/>
                </a:solidFill>
                <a:latin typeface="Times New Roman" pitchFamily="18" charset="0"/>
                <a:cs typeface="Times New Roman" pitchFamily="18" charset="0"/>
              </a:rPr>
              <a:t>động</a:t>
            </a:r>
            <a:r>
              <a:rPr lang="en-US" altLang="en-US" sz="2400" i="1" dirty="0">
                <a:solidFill>
                  <a:srgbClr val="FF0000"/>
                </a:solidFill>
                <a:latin typeface="Times New Roman" pitchFamily="18" charset="0"/>
                <a:cs typeface="Times New Roman" pitchFamily="18" charset="0"/>
              </a:rPr>
              <a:t>, </a:t>
            </a:r>
            <a:r>
              <a:rPr lang="en-US" altLang="en-US" sz="2400" i="1" dirty="0" err="1">
                <a:solidFill>
                  <a:srgbClr val="FF0000"/>
                </a:solidFill>
                <a:latin typeface="Times New Roman" pitchFamily="18" charset="0"/>
                <a:cs typeface="Times New Roman" pitchFamily="18" charset="0"/>
              </a:rPr>
              <a:t>phát</a:t>
            </a:r>
            <a:r>
              <a:rPr lang="en-US" altLang="en-US" sz="2400" i="1" dirty="0">
                <a:solidFill>
                  <a:srgbClr val="FF0000"/>
                </a:solidFill>
                <a:latin typeface="Times New Roman" pitchFamily="18" charset="0"/>
                <a:cs typeface="Times New Roman" pitchFamily="18" charset="0"/>
              </a:rPr>
              <a:t> </a:t>
            </a:r>
            <a:r>
              <a:rPr lang="en-US" altLang="en-US" sz="2400" i="1" dirty="0" err="1">
                <a:solidFill>
                  <a:srgbClr val="FF0000"/>
                </a:solidFill>
                <a:latin typeface="Times New Roman" pitchFamily="18" charset="0"/>
                <a:cs typeface="Times New Roman" pitchFamily="18" charset="0"/>
              </a:rPr>
              <a:t>triển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của</a:t>
            </a:r>
            <a:r>
              <a:rPr lang="en-US" altLang="en-US" sz="2400" dirty="0">
                <a:solidFill>
                  <a:srgbClr val="000000"/>
                </a:solidFill>
                <a:latin typeface="Times New Roman" pitchFamily="18" charset="0"/>
                <a:cs typeface="Times New Roman" pitchFamily="18" charset="0"/>
              </a:rPr>
              <a:t> ý </a:t>
            </a:r>
            <a:r>
              <a:rPr lang="en-US" altLang="en-US" sz="2400" dirty="0" err="1">
                <a:solidFill>
                  <a:srgbClr val="000000"/>
                </a:solidFill>
                <a:latin typeface="Times New Roman" pitchFamily="18" charset="0"/>
                <a:cs typeface="Times New Roman" pitchFamily="18" charset="0"/>
              </a:rPr>
              <a:t>thức</a:t>
            </a:r>
            <a:endParaRPr lang="en-US" altLang="en-US" sz="240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3">
            <a:extLst>
              <a:ext uri="{FF2B5EF4-FFF2-40B4-BE49-F238E27FC236}">
                <a16:creationId xmlns:a16="http://schemas.microsoft.com/office/drawing/2014/main" id="{852D9867-F12F-8ADE-DED0-B938E15DB4E7}"/>
              </a:ext>
            </a:extLst>
          </p:cNvPr>
          <p:cNvGrpSpPr>
            <a:grpSpLocks/>
          </p:cNvGrpSpPr>
          <p:nvPr/>
        </p:nvGrpSpPr>
        <p:grpSpPr bwMode="auto">
          <a:xfrm>
            <a:off x="1600200" y="1"/>
            <a:ext cx="8991600" cy="796925"/>
            <a:chOff x="114907" y="4118135"/>
            <a:chExt cx="7926053" cy="797040"/>
          </a:xfrm>
        </p:grpSpPr>
        <p:sp>
          <p:nvSpPr>
            <p:cNvPr id="5" name="Rounded Rectangle 4">
              <a:extLst>
                <a:ext uri="{FF2B5EF4-FFF2-40B4-BE49-F238E27FC236}">
                  <a16:creationId xmlns:a16="http://schemas.microsoft.com/office/drawing/2014/main" id="{A14FD393-258C-7543-EDA7-2A43B2471F0F}"/>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2EA88463-32B9-AFE7-E607-02339699C3A8}"/>
                </a:ext>
              </a:extLst>
            </p:cNvPr>
            <p:cNvSpPr/>
            <p:nvPr/>
          </p:nvSpPr>
          <p:spPr>
            <a:xfrm>
              <a:off x="154089" y="4157829"/>
              <a:ext cx="7847688"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a:solidFill>
                    <a:schemeClr val="tx1"/>
                  </a:solidFill>
                  <a:latin typeface="Times New Roman" panose="02020603050405020304" pitchFamily="18" charset="0"/>
                  <a:cs typeface="Times New Roman" panose="02020603050405020304" pitchFamily="18" charset="0"/>
                </a:rPr>
                <a:t>3.2. Quan điểm của CNDV biện chứng</a:t>
              </a:r>
              <a:endParaRPr lang="en-US" sz="3600">
                <a:solidFill>
                  <a:schemeClr val="tx1"/>
                </a:solidFill>
              </a:endParaRPr>
            </a:p>
            <a:p>
              <a:pPr defTabSz="1244600">
                <a:lnSpc>
                  <a:spcPct val="90000"/>
                </a:lnSpc>
                <a:spcAft>
                  <a:spcPct val="35000"/>
                </a:spcAft>
                <a:defRPr/>
              </a:pPr>
              <a:endParaRPr lang="en-US" sz="3600">
                <a:solidFill>
                  <a:schemeClr val="tx1"/>
                </a:solidFill>
              </a:endParaRPr>
            </a:p>
          </p:txBody>
        </p:sp>
      </p:grpSp>
      <p:sp>
        <p:nvSpPr>
          <p:cNvPr id="8" name="Right Arrow 7">
            <a:extLst>
              <a:ext uri="{FF2B5EF4-FFF2-40B4-BE49-F238E27FC236}">
                <a16:creationId xmlns:a16="http://schemas.microsoft.com/office/drawing/2014/main" id="{3ABB172C-3739-8DC0-CBDE-4DF0F364245F}"/>
              </a:ext>
            </a:extLst>
          </p:cNvPr>
          <p:cNvSpPr/>
          <p:nvPr/>
        </p:nvSpPr>
        <p:spPr>
          <a:xfrm>
            <a:off x="3463926" y="1371600"/>
            <a:ext cx="735013" cy="484188"/>
          </a:xfrm>
          <a:prstGeom prs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sz="1800">
              <a:solidFill>
                <a:prstClr val="white"/>
              </a:solidFill>
            </a:endParaRPr>
          </a:p>
        </p:txBody>
      </p:sp>
      <p:sp>
        <p:nvSpPr>
          <p:cNvPr id="9" name="Right Arrow 8">
            <a:extLst>
              <a:ext uri="{FF2B5EF4-FFF2-40B4-BE49-F238E27FC236}">
                <a16:creationId xmlns:a16="http://schemas.microsoft.com/office/drawing/2014/main" id="{615D78BA-B4B3-BDD9-341F-A24CFA2BBF3C}"/>
              </a:ext>
            </a:extLst>
          </p:cNvPr>
          <p:cNvSpPr/>
          <p:nvPr/>
        </p:nvSpPr>
        <p:spPr>
          <a:xfrm>
            <a:off x="3497264" y="2638426"/>
            <a:ext cx="733425" cy="485775"/>
          </a:xfrm>
          <a:prstGeom prs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800">
              <a:solidFill>
                <a:prstClr val="white"/>
              </a:solidFill>
            </a:endParaRPr>
          </a:p>
        </p:txBody>
      </p:sp>
      <p:sp>
        <p:nvSpPr>
          <p:cNvPr id="10" name="Rectangle 9">
            <a:extLst>
              <a:ext uri="{FF2B5EF4-FFF2-40B4-BE49-F238E27FC236}">
                <a16:creationId xmlns:a16="http://schemas.microsoft.com/office/drawing/2014/main" id="{D0DEE180-AA31-B232-2A82-EF1C73775DBE}"/>
              </a:ext>
            </a:extLst>
          </p:cNvPr>
          <p:cNvSpPr/>
          <p:nvPr/>
        </p:nvSpPr>
        <p:spPr>
          <a:xfrm>
            <a:off x="1644650" y="1314451"/>
            <a:ext cx="1555750" cy="1384995"/>
          </a:xfrm>
          <a:prstGeom prst="rect">
            <a:avLst/>
          </a:prstGeom>
          <a:solidFill>
            <a:schemeClr val="accent6">
              <a:lumMod val="60000"/>
              <a:lumOff val="40000"/>
            </a:schemeClr>
          </a:solidFill>
        </p:spPr>
        <p:txBody>
          <a:bodyPr>
            <a:spAutoFit/>
          </a:bodyPr>
          <a:lstStyle/>
          <a:p>
            <a:pPr algn="ctr" eaLnBrk="1" hangingPunct="1">
              <a:defRPr/>
            </a:pPr>
            <a:r>
              <a:rPr lang="en-US" dirty="0">
                <a:latin typeface="Times New Roman" pitchFamily="18" charset="0"/>
                <a:cs typeface="Times New Roman" pitchFamily="18" charset="0"/>
              </a:rPr>
              <a:t> </a:t>
            </a:r>
          </a:p>
          <a:p>
            <a:pPr algn="ctr" eaLnBrk="1" hangingPunct="1">
              <a:defRPr/>
            </a:pPr>
            <a:r>
              <a:rPr lang="en-US" b="1" i="1" dirty="0">
                <a:solidFill>
                  <a:srgbClr val="000099"/>
                </a:solidFill>
                <a:latin typeface="Times New Roman" pitchFamily="18" charset="0"/>
                <a:cs typeface="Times New Roman" pitchFamily="18" charset="0"/>
              </a:rPr>
              <a:t>* Ý </a:t>
            </a:r>
            <a:r>
              <a:rPr lang="en-US" b="1" i="1" dirty="0" err="1">
                <a:solidFill>
                  <a:srgbClr val="000099"/>
                </a:solidFill>
                <a:latin typeface="Times New Roman" pitchFamily="18" charset="0"/>
                <a:cs typeface="Times New Roman" pitchFamily="18" charset="0"/>
              </a:rPr>
              <a:t>thức</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có</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tính</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độc</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lập</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tương</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đối</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và</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tác</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động</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trở</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lại</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vật</a:t>
            </a:r>
            <a:r>
              <a:rPr lang="en-US" b="1" i="1" dirty="0">
                <a:solidFill>
                  <a:srgbClr val="000099"/>
                </a:solidFill>
                <a:latin typeface="Times New Roman" pitchFamily="18" charset="0"/>
                <a:cs typeface="Times New Roman" pitchFamily="18" charset="0"/>
              </a:rPr>
              <a:t> </a:t>
            </a:r>
            <a:r>
              <a:rPr lang="en-US" b="1" i="1" dirty="0" err="1">
                <a:solidFill>
                  <a:srgbClr val="000099"/>
                </a:solidFill>
                <a:latin typeface="Times New Roman" pitchFamily="18" charset="0"/>
                <a:cs typeface="Times New Roman" pitchFamily="18" charset="0"/>
              </a:rPr>
              <a:t>chất</a:t>
            </a:r>
            <a:endParaRPr lang="en-US" b="1" i="1" dirty="0">
              <a:solidFill>
                <a:srgbClr val="000099"/>
              </a:solidFill>
              <a:latin typeface="Times New Roman" pitchFamily="18" charset="0"/>
              <a:cs typeface="Times New Roman" pitchFamily="18" charset="0"/>
            </a:endParaRPr>
          </a:p>
          <a:p>
            <a:pPr algn="ctr" eaLnBrk="1" hangingPunct="1">
              <a:defRPr/>
            </a:pPr>
            <a:endParaRPr lang="en-US" b="1" i="1" dirty="0">
              <a:solidFill>
                <a:srgbClr val="000099"/>
              </a:solidFill>
              <a:latin typeface="Times New Roman" pitchFamily="18" charset="0"/>
              <a:cs typeface="Times New Roman" pitchFamily="18" charset="0"/>
            </a:endParaRPr>
          </a:p>
        </p:txBody>
      </p:sp>
      <p:sp>
        <p:nvSpPr>
          <p:cNvPr id="11" name="Right Arrow 10">
            <a:extLst>
              <a:ext uri="{FF2B5EF4-FFF2-40B4-BE49-F238E27FC236}">
                <a16:creationId xmlns:a16="http://schemas.microsoft.com/office/drawing/2014/main" id="{5D98C1B0-C75F-818D-58CC-EB2AB1EEDF04}"/>
              </a:ext>
            </a:extLst>
          </p:cNvPr>
          <p:cNvSpPr/>
          <p:nvPr/>
        </p:nvSpPr>
        <p:spPr>
          <a:xfrm>
            <a:off x="3475039" y="4087814"/>
            <a:ext cx="733425" cy="484187"/>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white"/>
              </a:solidFill>
            </a:endParaRPr>
          </a:p>
        </p:txBody>
      </p:sp>
      <p:sp>
        <p:nvSpPr>
          <p:cNvPr id="12" name="Rounded Rectangle 11">
            <a:extLst>
              <a:ext uri="{FF2B5EF4-FFF2-40B4-BE49-F238E27FC236}">
                <a16:creationId xmlns:a16="http://schemas.microsoft.com/office/drawing/2014/main" id="{78007E98-53EF-A9AB-5525-A866D3E3C591}"/>
              </a:ext>
            </a:extLst>
          </p:cNvPr>
          <p:cNvSpPr/>
          <p:nvPr/>
        </p:nvSpPr>
        <p:spPr>
          <a:xfrm>
            <a:off x="4343400" y="1066800"/>
            <a:ext cx="5562600" cy="104775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vi-VN" altLang="en-US" sz="2400" i="1">
                <a:solidFill>
                  <a:srgbClr val="000099"/>
                </a:solidFill>
                <a:latin typeface="Times New Roman" pitchFamily="18" charset="0"/>
                <a:cs typeface="Times New Roman" pitchFamily="18" charset="0"/>
              </a:rPr>
              <a:t>Thứ nhất</a:t>
            </a:r>
            <a:r>
              <a:rPr lang="vi-VN" altLang="en-US" sz="2400">
                <a:solidFill>
                  <a:srgbClr val="000099"/>
                </a:solidFill>
                <a:latin typeface="Times New Roman" pitchFamily="18" charset="0"/>
                <a:cs typeface="Times New Roman" pitchFamily="18" charset="0"/>
              </a:rPr>
              <a:t>, </a:t>
            </a:r>
            <a:r>
              <a:rPr lang="en-US" altLang="en-US" sz="2400">
                <a:solidFill>
                  <a:srgbClr val="000099"/>
                </a:solidFill>
                <a:latin typeface="Times New Roman" pitchFamily="18" charset="0"/>
                <a:cs typeface="Times New Roman" pitchFamily="18" charset="0"/>
              </a:rPr>
              <a:t>ý</a:t>
            </a:r>
            <a:r>
              <a:rPr lang="vi-VN" altLang="en-US" sz="2400">
                <a:solidFill>
                  <a:srgbClr val="000099"/>
                </a:solidFill>
                <a:latin typeface="Times New Roman" pitchFamily="18" charset="0"/>
                <a:cs typeface="Times New Roman" pitchFamily="18" charset="0"/>
              </a:rPr>
              <a:t> thức</a:t>
            </a:r>
            <a:r>
              <a:rPr lang="en-US" altLang="en-US" sz="2400">
                <a:solidFill>
                  <a:srgbClr val="000099"/>
                </a:solidFill>
                <a:latin typeface="Times New Roman" pitchFamily="18" charset="0"/>
                <a:cs typeface="Times New Roman" pitchFamily="18" charset="0"/>
              </a:rPr>
              <a:t> tác động trở lại thế giới vật chất</a:t>
            </a:r>
            <a:r>
              <a:rPr lang="vi-VN" altLang="en-US" sz="2400">
                <a:solidFill>
                  <a:srgbClr val="000099"/>
                </a:solidFill>
                <a:latin typeface="Times New Roman" pitchFamily="18" charset="0"/>
                <a:cs typeface="Times New Roman" pitchFamily="18" charset="0"/>
              </a:rPr>
              <a:t>, </a:t>
            </a:r>
            <a:r>
              <a:rPr lang="en-GB" altLang="en-US" sz="2400">
                <a:solidFill>
                  <a:srgbClr val="000099"/>
                </a:solidFill>
                <a:latin typeface="Times New Roman" pitchFamily="18" charset="0"/>
                <a:cs typeface="Times New Roman" pitchFamily="18" charset="0"/>
              </a:rPr>
              <a:t>thường thay đổi chậm so với sự biến đổi của thế giới vật chất.</a:t>
            </a:r>
            <a:endParaRPr lang="en-US" sz="2400" dirty="0">
              <a:solidFill>
                <a:srgbClr val="000099"/>
              </a:solidFill>
              <a:latin typeface="Times New Roman" pitchFamily="18" charset="0"/>
              <a:cs typeface="Times New Roman" pitchFamily="18" charset="0"/>
            </a:endParaRPr>
          </a:p>
        </p:txBody>
      </p:sp>
      <p:sp>
        <p:nvSpPr>
          <p:cNvPr id="13" name="Rounded Rectangle 12">
            <a:extLst>
              <a:ext uri="{FF2B5EF4-FFF2-40B4-BE49-F238E27FC236}">
                <a16:creationId xmlns:a16="http://schemas.microsoft.com/office/drawing/2014/main" id="{91D6118A-184F-0D3A-E17B-569A0F3E8538}"/>
              </a:ext>
            </a:extLst>
          </p:cNvPr>
          <p:cNvSpPr/>
          <p:nvPr/>
        </p:nvSpPr>
        <p:spPr>
          <a:xfrm>
            <a:off x="4343400" y="2397126"/>
            <a:ext cx="5562600" cy="1133475"/>
          </a:xfrm>
          <a:prstGeom prst="roundRect">
            <a:avLst/>
          </a:prstGeom>
          <a:ln/>
        </p:spPr>
        <p:style>
          <a:lnRef idx="2">
            <a:schemeClr val="accent4"/>
          </a:lnRef>
          <a:fillRef idx="1">
            <a:schemeClr val="lt1"/>
          </a:fillRef>
          <a:effectRef idx="0">
            <a:schemeClr val="accent4"/>
          </a:effectRef>
          <a:fontRef idx="minor">
            <a:schemeClr val="dk1"/>
          </a:fontRef>
        </p:style>
        <p:txBody>
          <a:bodyPr anchor="ctr"/>
          <a:lstStyle/>
          <a:p>
            <a:pPr algn="just" eaLnBrk="1" hangingPunct="1">
              <a:spcBef>
                <a:spcPct val="20000"/>
              </a:spcBef>
              <a:defRPr/>
            </a:pPr>
            <a:r>
              <a:rPr lang="en-GB" altLang="en-US" sz="2400" i="1" dirty="0" err="1">
                <a:solidFill>
                  <a:srgbClr val="000099"/>
                </a:solidFill>
                <a:latin typeface="Times New Roman" pitchFamily="18" charset="0"/>
                <a:cs typeface="Times New Roman" pitchFamily="18" charset="0"/>
              </a:rPr>
              <a:t>Thứ</a:t>
            </a:r>
            <a:r>
              <a:rPr lang="en-GB" altLang="en-US" sz="2400" i="1" dirty="0">
                <a:solidFill>
                  <a:srgbClr val="000099"/>
                </a:solidFill>
                <a:latin typeface="Times New Roman" pitchFamily="18" charset="0"/>
                <a:cs typeface="Times New Roman" pitchFamily="18" charset="0"/>
              </a:rPr>
              <a:t> </a:t>
            </a:r>
            <a:r>
              <a:rPr lang="en-GB" altLang="en-US" sz="2400" i="1" dirty="0" err="1">
                <a:solidFill>
                  <a:srgbClr val="000099"/>
                </a:solidFill>
                <a:latin typeface="Times New Roman" pitchFamily="18" charset="0"/>
                <a:cs typeface="Times New Roman" pitchFamily="18" charset="0"/>
              </a:rPr>
              <a:t>hai</a:t>
            </a:r>
            <a:r>
              <a:rPr lang="en-GB" altLang="en-US" sz="2400" dirty="0">
                <a:solidFill>
                  <a:srgbClr val="000099"/>
                </a:solidFill>
                <a:latin typeface="Times New Roman" pitchFamily="18" charset="0"/>
                <a:cs typeface="Times New Roman" pitchFamily="18" charset="0"/>
              </a:rPr>
              <a:t>, </a:t>
            </a:r>
            <a:r>
              <a:rPr lang="nl-NL" altLang="en-US" sz="2400" dirty="0">
                <a:solidFill>
                  <a:srgbClr val="000099"/>
                </a:solidFill>
                <a:latin typeface="Times New Roman" pitchFamily="18" charset="0"/>
                <a:cs typeface="Times New Roman" pitchFamily="18" charset="0"/>
              </a:rPr>
              <a:t>Sự tác động của ý thức đối với vật chất phải thông qua hoạt động thực tiễn của con người. </a:t>
            </a:r>
            <a:endParaRPr lang="vi-VN" altLang="en-US" sz="2400" dirty="0">
              <a:solidFill>
                <a:srgbClr val="000099"/>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E29A57DD-3A5D-A53F-597D-3CC8F7A1FED5}"/>
              </a:ext>
            </a:extLst>
          </p:cNvPr>
          <p:cNvSpPr/>
          <p:nvPr/>
        </p:nvSpPr>
        <p:spPr>
          <a:xfrm>
            <a:off x="4391025" y="3810000"/>
            <a:ext cx="5562600" cy="114300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just" eaLnBrk="1" hangingPunct="1">
              <a:spcBef>
                <a:spcPct val="20000"/>
              </a:spcBef>
              <a:defRPr/>
            </a:pPr>
            <a:r>
              <a:rPr lang="en-GB" altLang="en-US" sz="2400" i="1">
                <a:solidFill>
                  <a:srgbClr val="000099"/>
                </a:solidFill>
                <a:latin typeface="Times New Roman" pitchFamily="18" charset="0"/>
                <a:cs typeface="Times New Roman" pitchFamily="18" charset="0"/>
              </a:rPr>
              <a:t>Thứ ba</a:t>
            </a:r>
            <a:r>
              <a:rPr lang="en-GB" altLang="en-US" sz="2400">
                <a:solidFill>
                  <a:srgbClr val="000099"/>
                </a:solidFill>
                <a:latin typeface="Times New Roman" pitchFamily="18" charset="0"/>
                <a:cs typeface="Times New Roman" pitchFamily="18" charset="0"/>
              </a:rPr>
              <a:t>, vai trò của ý thức thể hiện ở chỗ nó chỉ đạo hoạt động</a:t>
            </a:r>
            <a:r>
              <a:rPr lang="vi-VN" altLang="en-US" sz="2400">
                <a:solidFill>
                  <a:srgbClr val="000099"/>
                </a:solidFill>
                <a:latin typeface="Times New Roman" pitchFamily="18" charset="0"/>
                <a:cs typeface="Times New Roman" pitchFamily="18" charset="0"/>
              </a:rPr>
              <a:t> thực tiễn</a:t>
            </a:r>
            <a:r>
              <a:rPr lang="en-GB" altLang="en-US" sz="2400">
                <a:solidFill>
                  <a:srgbClr val="000099"/>
                </a:solidFill>
                <a:latin typeface="Times New Roman" pitchFamily="18" charset="0"/>
                <a:cs typeface="Times New Roman" pitchFamily="18" charset="0"/>
              </a:rPr>
              <a:t> của con người</a:t>
            </a:r>
            <a:endParaRPr lang="vi-VN" altLang="en-US" sz="2400" dirty="0">
              <a:solidFill>
                <a:srgbClr val="000099"/>
              </a:solidFill>
              <a:latin typeface="Times New Roman" pitchFamily="18" charset="0"/>
              <a:cs typeface="Times New Roman" pitchFamily="18" charset="0"/>
            </a:endParaRPr>
          </a:p>
        </p:txBody>
      </p:sp>
      <p:sp>
        <p:nvSpPr>
          <p:cNvPr id="15" name="Right Arrow 14">
            <a:extLst>
              <a:ext uri="{FF2B5EF4-FFF2-40B4-BE49-F238E27FC236}">
                <a16:creationId xmlns:a16="http://schemas.microsoft.com/office/drawing/2014/main" id="{839972CD-8AC7-FE52-4495-9E39A6C6E6A0}"/>
              </a:ext>
            </a:extLst>
          </p:cNvPr>
          <p:cNvSpPr/>
          <p:nvPr/>
        </p:nvSpPr>
        <p:spPr>
          <a:xfrm>
            <a:off x="3438526" y="5307014"/>
            <a:ext cx="733425" cy="484187"/>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800">
              <a:solidFill>
                <a:prstClr val="white"/>
              </a:solidFill>
            </a:endParaRPr>
          </a:p>
        </p:txBody>
      </p:sp>
      <p:sp>
        <p:nvSpPr>
          <p:cNvPr id="16" name="Rounded Rectangle 15">
            <a:extLst>
              <a:ext uri="{FF2B5EF4-FFF2-40B4-BE49-F238E27FC236}">
                <a16:creationId xmlns:a16="http://schemas.microsoft.com/office/drawing/2014/main" id="{2A5F87AA-DA64-2700-222D-699956612BF7}"/>
              </a:ext>
            </a:extLst>
          </p:cNvPr>
          <p:cNvSpPr/>
          <p:nvPr/>
        </p:nvSpPr>
        <p:spPr>
          <a:xfrm>
            <a:off x="4403725" y="5195889"/>
            <a:ext cx="5441950" cy="1190625"/>
          </a:xfrm>
          <a:prstGeom prst="roundRect">
            <a:avLst/>
          </a:prstGeom>
          <a:ln/>
        </p:spPr>
        <p:style>
          <a:lnRef idx="2">
            <a:schemeClr val="accent4"/>
          </a:lnRef>
          <a:fillRef idx="1">
            <a:schemeClr val="lt1"/>
          </a:fillRef>
          <a:effectRef idx="0">
            <a:schemeClr val="accent4"/>
          </a:effectRef>
          <a:fontRef idx="minor">
            <a:schemeClr val="dk1"/>
          </a:fontRef>
        </p:style>
        <p:txBody>
          <a:bodyPr anchor="ctr"/>
          <a:lstStyle/>
          <a:p>
            <a:pPr algn="just" eaLnBrk="1" hangingPunct="1">
              <a:spcBef>
                <a:spcPct val="20000"/>
              </a:spcBef>
              <a:defRPr/>
            </a:pPr>
            <a:r>
              <a:rPr lang="en-GB" altLang="en-US" sz="2400" i="1">
                <a:solidFill>
                  <a:srgbClr val="000099"/>
                </a:solidFill>
                <a:latin typeface="Times New Roman" pitchFamily="18" charset="0"/>
                <a:cs typeface="Times New Roman" pitchFamily="18" charset="0"/>
              </a:rPr>
              <a:t>Thứ tư</a:t>
            </a:r>
            <a:r>
              <a:rPr lang="en-GB" altLang="en-US" sz="2400">
                <a:solidFill>
                  <a:srgbClr val="000099"/>
                </a:solidFill>
                <a:latin typeface="Times New Roman" pitchFamily="18" charset="0"/>
                <a:cs typeface="Times New Roman" pitchFamily="18" charset="0"/>
              </a:rPr>
              <a:t>, xã hội càng phát triển thì vai trò của ý thức ngày càng to lớn, nhất là trong thời đại ngày nay</a:t>
            </a:r>
            <a:endParaRPr lang="vi-VN" altLang="en-US" sz="2400" dirty="0">
              <a:solidFill>
                <a:srgbClr val="000099"/>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20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a:extLst>
              <a:ext uri="{FF2B5EF4-FFF2-40B4-BE49-F238E27FC236}">
                <a16:creationId xmlns:a16="http://schemas.microsoft.com/office/drawing/2014/main" id="{8748B5FD-BD49-C3A5-8271-525D7EBCB665}"/>
              </a:ext>
            </a:extLst>
          </p:cNvPr>
          <p:cNvSpPr>
            <a:spLocks noChangeArrowheads="1"/>
          </p:cNvSpPr>
          <p:nvPr/>
        </p:nvSpPr>
        <p:spPr bwMode="auto">
          <a:xfrm>
            <a:off x="1981200" y="3124201"/>
            <a:ext cx="2603500" cy="1223963"/>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3600" b="1">
                <a:latin typeface="Times New Roman" panose="02020603050405020304" pitchFamily="18" charset="0"/>
                <a:cs typeface="Times New Roman" panose="02020603050405020304" pitchFamily="18" charset="0"/>
              </a:rPr>
              <a:t>VẬT CHẤT</a:t>
            </a:r>
          </a:p>
        </p:txBody>
      </p:sp>
      <p:sp>
        <p:nvSpPr>
          <p:cNvPr id="131075" name="Rectangle 5">
            <a:extLst>
              <a:ext uri="{FF2B5EF4-FFF2-40B4-BE49-F238E27FC236}">
                <a16:creationId xmlns:a16="http://schemas.microsoft.com/office/drawing/2014/main" id="{D6436300-F24B-C96B-3379-4B80FE8F690B}"/>
              </a:ext>
            </a:extLst>
          </p:cNvPr>
          <p:cNvSpPr>
            <a:spLocks noChangeArrowheads="1"/>
          </p:cNvSpPr>
          <p:nvPr/>
        </p:nvSpPr>
        <p:spPr bwMode="auto">
          <a:xfrm>
            <a:off x="7391401" y="3141663"/>
            <a:ext cx="2373313" cy="1223962"/>
          </a:xfrm>
          <a:prstGeom prst="rect">
            <a:avLst/>
          </a:prstGeom>
          <a:solidFill>
            <a:srgbClr val="0000FF"/>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a:latin typeface="Times New Roman" panose="02020603050405020304" pitchFamily="18" charset="0"/>
                <a:cs typeface="Times New Roman" panose="02020603050405020304" pitchFamily="18" charset="0"/>
              </a:rPr>
              <a:t>Ý THỨC</a:t>
            </a:r>
            <a:r>
              <a:rPr lang="en-US" altLang="en-US" sz="3600">
                <a:latin typeface="Times New Roman" panose="02020603050405020304" pitchFamily="18" charset="0"/>
                <a:cs typeface="Times New Roman" panose="02020603050405020304" pitchFamily="18" charset="0"/>
              </a:rPr>
              <a:t> </a:t>
            </a:r>
          </a:p>
        </p:txBody>
      </p:sp>
      <p:sp>
        <p:nvSpPr>
          <p:cNvPr id="131076" name="AutoShape 6">
            <a:extLst>
              <a:ext uri="{FF2B5EF4-FFF2-40B4-BE49-F238E27FC236}">
                <a16:creationId xmlns:a16="http://schemas.microsoft.com/office/drawing/2014/main" id="{B7485978-E4A7-1473-0EBC-31930ABD4C3B}"/>
              </a:ext>
            </a:extLst>
          </p:cNvPr>
          <p:cNvSpPr>
            <a:spLocks noChangeArrowheads="1"/>
          </p:cNvSpPr>
          <p:nvPr/>
        </p:nvSpPr>
        <p:spPr bwMode="auto">
          <a:xfrm>
            <a:off x="4659314" y="3162300"/>
            <a:ext cx="2808287" cy="647700"/>
          </a:xfrm>
          <a:prstGeom prst="curvedDownArrow">
            <a:avLst>
              <a:gd name="adj1" fmla="val 95648"/>
              <a:gd name="adj2" fmla="val 191276"/>
              <a:gd name="adj3" fmla="val 33333"/>
            </a:avLst>
          </a:prstGeom>
          <a:solidFill>
            <a:schemeClr val="accent6">
              <a:lumMod val="60000"/>
              <a:lumOff val="40000"/>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endParaRPr lang="en-US" altLang="en-US" sz="1800"/>
          </a:p>
        </p:txBody>
      </p:sp>
      <p:sp>
        <p:nvSpPr>
          <p:cNvPr id="131077" name="AutoShape 7">
            <a:extLst>
              <a:ext uri="{FF2B5EF4-FFF2-40B4-BE49-F238E27FC236}">
                <a16:creationId xmlns:a16="http://schemas.microsoft.com/office/drawing/2014/main" id="{EE7C75DE-4849-8B3F-90C8-37E9B3746667}"/>
              </a:ext>
            </a:extLst>
          </p:cNvPr>
          <p:cNvSpPr>
            <a:spLocks noChangeArrowheads="1"/>
          </p:cNvSpPr>
          <p:nvPr/>
        </p:nvSpPr>
        <p:spPr bwMode="auto">
          <a:xfrm>
            <a:off x="4583114" y="3860801"/>
            <a:ext cx="2808287" cy="504825"/>
          </a:xfrm>
          <a:prstGeom prst="leftArrow">
            <a:avLst>
              <a:gd name="adj1" fmla="val 50000"/>
              <a:gd name="adj2" fmla="val 146155"/>
            </a:avLst>
          </a:prstGeom>
          <a:solidFill>
            <a:srgbClr val="0070C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1078" name="AutoShape 8">
            <a:extLst>
              <a:ext uri="{FF2B5EF4-FFF2-40B4-BE49-F238E27FC236}">
                <a16:creationId xmlns:a16="http://schemas.microsoft.com/office/drawing/2014/main" id="{6ED54EAB-0EDD-13C7-4B47-CA629334DA78}"/>
              </a:ext>
            </a:extLst>
          </p:cNvPr>
          <p:cNvSpPr>
            <a:spLocks noChangeArrowheads="1"/>
          </p:cNvSpPr>
          <p:nvPr/>
        </p:nvSpPr>
        <p:spPr bwMode="auto">
          <a:xfrm>
            <a:off x="5808664" y="2286000"/>
            <a:ext cx="287337" cy="838200"/>
          </a:xfrm>
          <a:prstGeom prst="upArrow">
            <a:avLst>
              <a:gd name="adj1" fmla="val 50000"/>
              <a:gd name="adj2" fmla="val 81491"/>
            </a:avLst>
          </a:prstGeom>
          <a:solidFill>
            <a:schemeClr val="accent6">
              <a:lumMod val="60000"/>
              <a:lumOff val="40000"/>
            </a:schemeClr>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endParaRPr lang="en-US" altLang="en-US" sz="1800"/>
          </a:p>
        </p:txBody>
      </p:sp>
      <p:sp>
        <p:nvSpPr>
          <p:cNvPr id="131079" name="Rectangle 9">
            <a:extLst>
              <a:ext uri="{FF2B5EF4-FFF2-40B4-BE49-F238E27FC236}">
                <a16:creationId xmlns:a16="http://schemas.microsoft.com/office/drawing/2014/main" id="{7FF16CAB-ED32-E21E-D3A1-B1EEF76B04A0}"/>
              </a:ext>
            </a:extLst>
          </p:cNvPr>
          <p:cNvSpPr>
            <a:spLocks noChangeArrowheads="1"/>
          </p:cNvSpPr>
          <p:nvPr/>
        </p:nvSpPr>
        <p:spPr bwMode="auto">
          <a:xfrm>
            <a:off x="1676400" y="1196976"/>
            <a:ext cx="8763000" cy="1089025"/>
          </a:xfrm>
          <a:prstGeom prst="rect">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400" b="1" dirty="0">
                <a:latin typeface="Times New Roman" panose="02020603050405020304" pitchFamily="18" charset="0"/>
                <a:cs typeface="Times New Roman" panose="02020603050405020304" pitchFamily="18" charset="0"/>
              </a:rPr>
              <a:t>TRONG HOẠT ĐỘNG NHẬN THỨC VÀ THỰC TIỄN </a:t>
            </a:r>
          </a:p>
          <a:p>
            <a:pPr algn="ctr" eaLnBrk="1" hangingPunct="1">
              <a:spcBef>
                <a:spcPct val="0"/>
              </a:spcBef>
              <a:buFontTx/>
              <a:buNone/>
              <a:defRPr/>
            </a:pPr>
            <a:r>
              <a:rPr lang="en-US" altLang="en-US" sz="2400" b="1" dirty="0">
                <a:latin typeface="Times New Roman" panose="02020603050405020304" pitchFamily="18" charset="0"/>
                <a:cs typeface="Times New Roman" panose="02020603050405020304" pitchFamily="18" charset="0"/>
              </a:rPr>
              <a:t>PHẢI XUẤT PHÁT TỪ TÌNH HÌNH THỰC TẾ KHÁCH QUAN</a:t>
            </a:r>
          </a:p>
        </p:txBody>
      </p:sp>
      <p:sp>
        <p:nvSpPr>
          <p:cNvPr id="131080" name="Rectangle 10">
            <a:extLst>
              <a:ext uri="{FF2B5EF4-FFF2-40B4-BE49-F238E27FC236}">
                <a16:creationId xmlns:a16="http://schemas.microsoft.com/office/drawing/2014/main" id="{665A7B3B-39BD-BE7A-9C9B-534DAFD31FC7}"/>
              </a:ext>
            </a:extLst>
          </p:cNvPr>
          <p:cNvSpPr>
            <a:spLocks noChangeArrowheads="1"/>
          </p:cNvSpPr>
          <p:nvPr/>
        </p:nvSpPr>
        <p:spPr bwMode="auto">
          <a:xfrm>
            <a:off x="2133600" y="5445126"/>
            <a:ext cx="7924800" cy="1260475"/>
          </a:xfrm>
          <a:prstGeom prst="rect">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400" b="1">
                <a:latin typeface="Times New Roman" panose="02020603050405020304" pitchFamily="18" charset="0"/>
                <a:cs typeface="Times New Roman" panose="02020603050405020304" pitchFamily="18" charset="0"/>
              </a:rPr>
              <a:t>PHẢI BIẾT PHÁT HUY TÍNH NĂNG ĐỘNG CHỦ QUAN</a:t>
            </a:r>
          </a:p>
          <a:p>
            <a:pPr algn="ctr" eaLnBrk="1" hangingPunct="1">
              <a:spcBef>
                <a:spcPct val="0"/>
              </a:spcBef>
              <a:buFontTx/>
              <a:buNone/>
              <a:defRPr/>
            </a:pPr>
            <a:r>
              <a:rPr lang="en-US" altLang="en-US" sz="2400" b="1">
                <a:latin typeface="Times New Roman" panose="02020603050405020304" pitchFamily="18" charset="0"/>
                <a:cs typeface="Times New Roman" panose="02020603050405020304" pitchFamily="18" charset="0"/>
              </a:rPr>
              <a:t>TRONG HOẠT ĐỘNG NHẬN THỨC VÀ THỰC TIỄN</a:t>
            </a:r>
          </a:p>
        </p:txBody>
      </p:sp>
      <p:sp>
        <p:nvSpPr>
          <p:cNvPr id="131081" name="AutoShape 11">
            <a:extLst>
              <a:ext uri="{FF2B5EF4-FFF2-40B4-BE49-F238E27FC236}">
                <a16:creationId xmlns:a16="http://schemas.microsoft.com/office/drawing/2014/main" id="{74E88029-2140-8FA9-1AD7-7A4EBFDD2367}"/>
              </a:ext>
            </a:extLst>
          </p:cNvPr>
          <p:cNvSpPr>
            <a:spLocks noChangeArrowheads="1"/>
          </p:cNvSpPr>
          <p:nvPr/>
        </p:nvSpPr>
        <p:spPr bwMode="auto">
          <a:xfrm>
            <a:off x="5768976" y="4221163"/>
            <a:ext cx="360363" cy="1223962"/>
          </a:xfrm>
          <a:prstGeom prst="downArrow">
            <a:avLst>
              <a:gd name="adj1" fmla="val 50000"/>
              <a:gd name="adj2" fmla="val 84912"/>
            </a:avLst>
          </a:prstGeom>
          <a:solidFill>
            <a:srgbClr val="0070C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 name="Rectangle 2">
            <a:extLst>
              <a:ext uri="{FF2B5EF4-FFF2-40B4-BE49-F238E27FC236}">
                <a16:creationId xmlns:a16="http://schemas.microsoft.com/office/drawing/2014/main" id="{24A11BD0-B6D1-8EC9-9FAC-90BF83117852}"/>
              </a:ext>
            </a:extLst>
          </p:cNvPr>
          <p:cNvSpPr>
            <a:spLocks noChangeArrowheads="1"/>
          </p:cNvSpPr>
          <p:nvPr/>
        </p:nvSpPr>
        <p:spPr bwMode="auto">
          <a:xfrm>
            <a:off x="1447800" y="652464"/>
            <a:ext cx="92535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600" b="1" i="1">
                <a:solidFill>
                  <a:srgbClr val="000099"/>
                </a:solidFill>
                <a:latin typeface="Times New Roman" panose="02020603050405020304" pitchFamily="18" charset="0"/>
                <a:cs typeface="Times New Roman" panose="02020603050405020304" pitchFamily="18" charset="0"/>
              </a:rPr>
              <a:t>* Ý nghĩa phương pháp luận của mối quan hệ vật chất và ý thức</a:t>
            </a:r>
            <a:endParaRPr lang="en-US" altLang="en-US" sz="2600">
              <a:latin typeface="Arial Unicode MS" pitchFamily="34" charset="-128"/>
            </a:endParaRPr>
          </a:p>
        </p:txBody>
      </p:sp>
      <p:grpSp>
        <p:nvGrpSpPr>
          <p:cNvPr id="43019" name="Group 13">
            <a:extLst>
              <a:ext uri="{FF2B5EF4-FFF2-40B4-BE49-F238E27FC236}">
                <a16:creationId xmlns:a16="http://schemas.microsoft.com/office/drawing/2014/main" id="{A6E6BCAC-5E85-6096-5087-C8719BBD48CD}"/>
              </a:ext>
            </a:extLst>
          </p:cNvPr>
          <p:cNvGrpSpPr>
            <a:grpSpLocks/>
          </p:cNvGrpSpPr>
          <p:nvPr/>
        </p:nvGrpSpPr>
        <p:grpSpPr bwMode="auto">
          <a:xfrm>
            <a:off x="1600200" y="0"/>
            <a:ext cx="8991600" cy="685800"/>
            <a:chOff x="114907" y="4118135"/>
            <a:chExt cx="7926053" cy="797040"/>
          </a:xfrm>
        </p:grpSpPr>
        <p:sp>
          <p:nvSpPr>
            <p:cNvPr id="15" name="Rounded Rectangle 14">
              <a:extLst>
                <a:ext uri="{FF2B5EF4-FFF2-40B4-BE49-F238E27FC236}">
                  <a16:creationId xmlns:a16="http://schemas.microsoft.com/office/drawing/2014/main" id="{5A888204-E6AC-9EC2-3960-0C0A656E23A1}"/>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10">
              <a:extLst>
                <a:ext uri="{FF2B5EF4-FFF2-40B4-BE49-F238E27FC236}">
                  <a16:creationId xmlns:a16="http://schemas.microsoft.com/office/drawing/2014/main" id="{E3240BBD-25AA-2EAF-2BDF-E387FEC8576E}"/>
                </a:ext>
              </a:extLst>
            </p:cNvPr>
            <p:cNvSpPr/>
            <p:nvPr/>
          </p:nvSpPr>
          <p:spPr>
            <a:xfrm>
              <a:off x="154089" y="4156881"/>
              <a:ext cx="7847688" cy="719550"/>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sz="3600" b="1" i="1" dirty="0">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US" altLang="en-US" sz="3600" b="1" i="1" dirty="0">
                  <a:solidFill>
                    <a:schemeClr val="tx1"/>
                  </a:solidFill>
                  <a:latin typeface="Times New Roman" panose="02020603050405020304" pitchFamily="18" charset="0"/>
                  <a:cs typeface="Times New Roman" panose="02020603050405020304" pitchFamily="18" charset="0"/>
                </a:rPr>
                <a:t>3.2. Quan </a:t>
              </a:r>
              <a:r>
                <a:rPr lang="en-US" altLang="en-US" sz="3600" b="1" i="1" dirty="0" err="1">
                  <a:solidFill>
                    <a:schemeClr val="tx1"/>
                  </a:solidFill>
                  <a:latin typeface="Times New Roman" panose="02020603050405020304" pitchFamily="18" charset="0"/>
                  <a:cs typeface="Times New Roman" panose="02020603050405020304" pitchFamily="18" charset="0"/>
                </a:rPr>
                <a:t>điểm</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của</a:t>
              </a:r>
              <a:r>
                <a:rPr lang="en-US" altLang="en-US" sz="3600" b="1" i="1" dirty="0">
                  <a:solidFill>
                    <a:schemeClr val="tx1"/>
                  </a:solidFill>
                  <a:latin typeface="Times New Roman" panose="02020603050405020304" pitchFamily="18" charset="0"/>
                  <a:cs typeface="Times New Roman" panose="02020603050405020304" pitchFamily="18" charset="0"/>
                </a:rPr>
                <a:t> CNDV </a:t>
              </a:r>
              <a:r>
                <a:rPr lang="en-US" altLang="en-US" sz="3600" b="1" i="1" dirty="0" err="1">
                  <a:solidFill>
                    <a:schemeClr val="tx1"/>
                  </a:solidFill>
                  <a:latin typeface="Times New Roman" panose="02020603050405020304" pitchFamily="18" charset="0"/>
                  <a:cs typeface="Times New Roman" panose="02020603050405020304" pitchFamily="18" charset="0"/>
                </a:rPr>
                <a:t>biện</a:t>
              </a:r>
              <a:r>
                <a:rPr lang="en-US" altLang="en-US" sz="3600" b="1" i="1" dirty="0">
                  <a:solidFill>
                    <a:schemeClr val="tx1"/>
                  </a:solidFill>
                  <a:latin typeface="Times New Roman" panose="02020603050405020304" pitchFamily="18" charset="0"/>
                  <a:cs typeface="Times New Roman" panose="02020603050405020304" pitchFamily="18" charset="0"/>
                </a:rPr>
                <a:t> </a:t>
              </a:r>
              <a:r>
                <a:rPr lang="en-US" altLang="en-US" sz="3600" b="1" i="1" dirty="0" err="1">
                  <a:solidFill>
                    <a:schemeClr val="tx1"/>
                  </a:solidFill>
                  <a:latin typeface="Times New Roman" panose="02020603050405020304" pitchFamily="18" charset="0"/>
                  <a:cs typeface="Times New Roman" panose="02020603050405020304" pitchFamily="18" charset="0"/>
                </a:rPr>
                <a:t>chứng</a:t>
              </a:r>
              <a:endParaRPr lang="en-US" sz="3600" dirty="0">
                <a:solidFill>
                  <a:schemeClr val="tx1"/>
                </a:solidFill>
              </a:endParaRPr>
            </a:p>
            <a:p>
              <a:pPr defTabSz="1244600">
                <a:lnSpc>
                  <a:spcPct val="90000"/>
                </a:lnSpc>
                <a:spcAft>
                  <a:spcPct val="35000"/>
                </a:spcAft>
                <a:defRPr/>
              </a:pPr>
              <a:endParaRPr lang="en-US" sz="3600"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1074"/>
                                        </p:tgtEl>
                                        <p:attrNameLst>
                                          <p:attrName>style.visibility</p:attrName>
                                        </p:attrNameLst>
                                      </p:cBhvr>
                                      <p:to>
                                        <p:strVal val="visible"/>
                                      </p:to>
                                    </p:set>
                                    <p:animEffect transition="in" filter="wheel(1)">
                                      <p:cBhvr>
                                        <p:cTn id="12" dur="2000"/>
                                        <p:tgtEl>
                                          <p:spTgt spid="13107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31076"/>
                                        </p:tgtEl>
                                        <p:attrNameLst>
                                          <p:attrName>style.visibility</p:attrName>
                                        </p:attrNameLst>
                                      </p:cBhvr>
                                      <p:to>
                                        <p:strVal val="visible"/>
                                      </p:to>
                                    </p:set>
                                    <p:animEffect transition="in" filter="wheel(1)">
                                      <p:cBhvr>
                                        <p:cTn id="15" dur="2000"/>
                                        <p:tgtEl>
                                          <p:spTgt spid="1310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1075"/>
                                        </p:tgtEl>
                                        <p:attrNameLst>
                                          <p:attrName>style.visibility</p:attrName>
                                        </p:attrNameLst>
                                      </p:cBhvr>
                                      <p:to>
                                        <p:strVal val="visible"/>
                                      </p:to>
                                    </p:set>
                                    <p:animEffect transition="in" filter="circle(in)">
                                      <p:cBhvr>
                                        <p:cTn id="20" dur="2000"/>
                                        <p:tgtEl>
                                          <p:spTgt spid="1310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31078"/>
                                        </p:tgtEl>
                                        <p:attrNameLst>
                                          <p:attrName>style.visibility</p:attrName>
                                        </p:attrNameLst>
                                      </p:cBhvr>
                                      <p:to>
                                        <p:strVal val="visible"/>
                                      </p:to>
                                    </p:set>
                                    <p:animEffect transition="in" filter="circle(in)">
                                      <p:cBhvr>
                                        <p:cTn id="25" dur="2000"/>
                                        <p:tgtEl>
                                          <p:spTgt spid="13107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31079"/>
                                        </p:tgtEl>
                                        <p:attrNameLst>
                                          <p:attrName>style.visibility</p:attrName>
                                        </p:attrNameLst>
                                      </p:cBhvr>
                                      <p:to>
                                        <p:strVal val="visible"/>
                                      </p:to>
                                    </p:set>
                                    <p:animEffect transition="in" filter="circle(in)">
                                      <p:cBhvr>
                                        <p:cTn id="28" dur="2000"/>
                                        <p:tgtEl>
                                          <p:spTgt spid="1310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31077"/>
                                        </p:tgtEl>
                                        <p:attrNameLst>
                                          <p:attrName>style.visibility</p:attrName>
                                        </p:attrNameLst>
                                      </p:cBhvr>
                                      <p:to>
                                        <p:strVal val="visible"/>
                                      </p:to>
                                    </p:set>
                                    <p:animEffect transition="in" filter="wheel(1)">
                                      <p:cBhvr>
                                        <p:cTn id="33" dur="2000"/>
                                        <p:tgtEl>
                                          <p:spTgt spid="13107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31081"/>
                                        </p:tgtEl>
                                        <p:attrNameLst>
                                          <p:attrName>style.visibility</p:attrName>
                                        </p:attrNameLst>
                                      </p:cBhvr>
                                      <p:to>
                                        <p:strVal val="visible"/>
                                      </p:to>
                                    </p:set>
                                    <p:animEffect transition="in" filter="circle(in)">
                                      <p:cBhvr>
                                        <p:cTn id="38" dur="2000"/>
                                        <p:tgtEl>
                                          <p:spTgt spid="13108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31080"/>
                                        </p:tgtEl>
                                        <p:attrNameLst>
                                          <p:attrName>style.visibility</p:attrName>
                                        </p:attrNameLst>
                                      </p:cBhvr>
                                      <p:to>
                                        <p:strVal val="visible"/>
                                      </p:to>
                                    </p:set>
                                    <p:animEffect transition="in" filter="circle(in)">
                                      <p:cBhvr>
                                        <p:cTn id="41" dur="2000"/>
                                        <p:tgtEl>
                                          <p:spTgt spid="131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nimBg="1"/>
      <p:bldP spid="131075" grpId="0" animBg="1"/>
      <p:bldP spid="131076" grpId="0" animBg="1"/>
      <p:bldP spid="131077" grpId="0" animBg="1"/>
      <p:bldP spid="131078" grpId="0" animBg="1"/>
      <p:bldP spid="131079" grpId="0" animBg="1"/>
      <p:bldP spid="131080" grpId="0" animBg="1"/>
      <p:bldP spid="131081"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2">
            <a:extLst>
              <a:ext uri="{FF2B5EF4-FFF2-40B4-BE49-F238E27FC236}">
                <a16:creationId xmlns:a16="http://schemas.microsoft.com/office/drawing/2014/main" id="{D3B71A50-DFA8-28DD-8984-6FE4332AE791}"/>
              </a:ext>
            </a:extLst>
          </p:cNvPr>
          <p:cNvSpPr>
            <a:spLocks noGrp="1"/>
          </p:cNvSpPr>
          <p:nvPr>
            <p:ph idx="1"/>
          </p:nvPr>
        </p:nvSpPr>
        <p:spPr>
          <a:xfrm>
            <a:off x="1920875" y="4267201"/>
            <a:ext cx="8305800" cy="1173163"/>
          </a:xfrm>
        </p:spPr>
        <p:txBody>
          <a:bodyPr>
            <a:normAutofit lnSpcReduction="10000"/>
          </a:bodyPr>
          <a:lstStyle/>
          <a:p>
            <a:pPr algn="just">
              <a:lnSpc>
                <a:spcPct val="120000"/>
              </a:lnSpc>
              <a:buClr>
                <a:srgbClr val="000066"/>
              </a:buClr>
              <a:buFontTx/>
              <a:buChar char="-"/>
              <a:tabLst>
                <a:tab pos="465138" algn="l"/>
              </a:tabLst>
            </a:pPr>
            <a:r>
              <a:rPr lang="en-US" altLang="en-US" b="1">
                <a:solidFill>
                  <a:srgbClr val="000066"/>
                </a:solidFill>
                <a:latin typeface="Times New Roman" panose="02020603050405020304" pitchFamily="18" charset="0"/>
                <a:cs typeface="Times New Roman" panose="02020603050405020304" pitchFamily="18" charset="0"/>
              </a:rPr>
              <a:t>Trong nhận thực và hoạt động thực tiễn phải xuất phát từ thực tế khách quan </a:t>
            </a:r>
          </a:p>
        </p:txBody>
      </p:sp>
      <p:sp>
        <p:nvSpPr>
          <p:cNvPr id="5" name="Rectangle 4">
            <a:extLst>
              <a:ext uri="{FF2B5EF4-FFF2-40B4-BE49-F238E27FC236}">
                <a16:creationId xmlns:a16="http://schemas.microsoft.com/office/drawing/2014/main" id="{80B99167-19E0-D5A0-67D4-A1CF5475AE95}"/>
              </a:ext>
            </a:extLst>
          </p:cNvPr>
          <p:cNvSpPr>
            <a:spLocks noChangeArrowheads="1"/>
          </p:cNvSpPr>
          <p:nvPr/>
        </p:nvSpPr>
        <p:spPr bwMode="auto">
          <a:xfrm>
            <a:off x="1447800" y="211139"/>
            <a:ext cx="92535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600" b="1" i="1">
                <a:solidFill>
                  <a:srgbClr val="000099"/>
                </a:solidFill>
                <a:latin typeface="Times New Roman" panose="02020603050405020304" pitchFamily="18" charset="0"/>
                <a:cs typeface="Times New Roman" panose="02020603050405020304" pitchFamily="18" charset="0"/>
              </a:rPr>
              <a:t>* Ý nghĩa phương pháp luận của mối quan hệ vật chất và ý thức</a:t>
            </a:r>
            <a:endParaRPr lang="en-US" altLang="en-US" sz="2600">
              <a:latin typeface="Arial Unicode MS" pitchFamily="34" charset="-128"/>
            </a:endParaRPr>
          </a:p>
        </p:txBody>
      </p:sp>
      <p:sp>
        <p:nvSpPr>
          <p:cNvPr id="7" name="Content Placeholder 2">
            <a:extLst>
              <a:ext uri="{FF2B5EF4-FFF2-40B4-BE49-F238E27FC236}">
                <a16:creationId xmlns:a16="http://schemas.microsoft.com/office/drawing/2014/main" id="{438D35B2-1139-EA17-B512-26CD8F7485EC}"/>
              </a:ext>
            </a:extLst>
          </p:cNvPr>
          <p:cNvSpPr txBox="1">
            <a:spLocks/>
          </p:cNvSpPr>
          <p:nvPr/>
        </p:nvSpPr>
        <p:spPr bwMode="auto">
          <a:xfrm>
            <a:off x="1920875" y="976313"/>
            <a:ext cx="8305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tabLst>
                <a:tab pos="4651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651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651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651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651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9pPr>
          </a:lstStyle>
          <a:p>
            <a:pPr algn="just" eaLnBrk="1" hangingPunct="1">
              <a:lnSpc>
                <a:spcPct val="120000"/>
              </a:lnSpc>
              <a:buClr>
                <a:srgbClr val="000066"/>
              </a:buClr>
              <a:buFontTx/>
              <a:buChar char="-"/>
            </a:pPr>
            <a:r>
              <a:rPr lang="en-US" altLang="en-US" sz="2800" b="1">
                <a:solidFill>
                  <a:srgbClr val="000066"/>
                </a:solidFill>
                <a:latin typeface="Times New Roman" panose="02020603050405020304" pitchFamily="18" charset="0"/>
                <a:cs typeface="Times New Roman" panose="02020603050405020304" pitchFamily="18" charset="0"/>
              </a:rPr>
              <a:t>Xuất phát từ thực tế khách quan, tôn trọng khách quan là xuất phát từ tính khách quan của vật chất, có thái độ tôn trọng đối với hiện thực khách quan mà căn bản là tôn trọng quy luật, nhận thức và Trong nhận thực và hoạt động thực tiễn phải xuất phát từ thực tế khách quan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3122">
                                            <p:txEl>
                                              <p:pRg st="0" end="0"/>
                                            </p:txEl>
                                          </p:spTgt>
                                        </p:tgtEl>
                                        <p:attrNameLst>
                                          <p:attrName>style.visibility</p:attrName>
                                        </p:attrNameLst>
                                      </p:cBhvr>
                                      <p:to>
                                        <p:strVal val="visible"/>
                                      </p:to>
                                    </p:set>
                                    <p:animEffect transition="in" filter="circle(in)">
                                      <p:cBhvr>
                                        <p:cTn id="17" dur="2000"/>
                                        <p:tgtEl>
                                          <p:spTgt spid="133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0F21E86D-8AD1-B32D-FCE7-AA0EB56B442B}"/>
              </a:ext>
            </a:extLst>
          </p:cNvPr>
          <p:cNvSpPr>
            <a:spLocks noChangeArrowheads="1"/>
          </p:cNvSpPr>
          <p:nvPr/>
        </p:nvSpPr>
        <p:spPr bwMode="auto">
          <a:xfrm>
            <a:off x="1714500" y="45720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a:latin typeface="Times New Roman" panose="02020603050405020304" pitchFamily="18" charset="0"/>
              </a:rPr>
              <a:t>    Sở dĩ bộ óc con người là một tổ chức vật chất cao, lại có thể sinh ra ý thức là vì bộ óc là cơ quan phản ánh thông qua các giác quan của con người nên hoạt động ý thức đã hình thành.</a:t>
            </a:r>
          </a:p>
        </p:txBody>
      </p:sp>
      <p:pic>
        <p:nvPicPr>
          <p:cNvPr id="54275" name="Picture 5" descr="http://www.khoahoc.com.vn/photos/image/082011/02/bonao1.jpg">
            <a:extLst>
              <a:ext uri="{FF2B5EF4-FFF2-40B4-BE49-F238E27FC236}">
                <a16:creationId xmlns:a16="http://schemas.microsoft.com/office/drawing/2014/main" id="{AB4492BF-C6FD-DBAE-89A4-068EF07FF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600200"/>
            <a:ext cx="43815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7" descr="http://www.medlatec.vn/Portals/0/users/medlatec/112010/naobo.jpg">
            <a:extLst>
              <a:ext uri="{FF2B5EF4-FFF2-40B4-BE49-F238E27FC236}">
                <a16:creationId xmlns:a16="http://schemas.microsoft.com/office/drawing/2014/main" id="{627ADA14-A5B4-BB5D-6920-1B274B13B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600200"/>
            <a:ext cx="3581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2">
            <a:extLst>
              <a:ext uri="{FF2B5EF4-FFF2-40B4-BE49-F238E27FC236}">
                <a16:creationId xmlns:a16="http://schemas.microsoft.com/office/drawing/2014/main" id="{5FB6CA35-7E9F-BD58-A2F5-12ABBE09DE09}"/>
              </a:ext>
            </a:extLst>
          </p:cNvPr>
          <p:cNvSpPr>
            <a:spLocks noGrp="1"/>
          </p:cNvSpPr>
          <p:nvPr>
            <p:ph type="title"/>
          </p:nvPr>
        </p:nvSpPr>
        <p:spPr>
          <a:xfrm>
            <a:off x="1714500" y="741363"/>
            <a:ext cx="8229600" cy="849312"/>
          </a:xfrm>
        </p:spPr>
        <p:txBody>
          <a:bodyPr/>
          <a:lstStyle/>
          <a:p>
            <a:pPr algn="l" eaLnBrk="1" hangingPunct="1"/>
            <a:r>
              <a:rPr lang="en-US" altLang="en-US" sz="3600" b="1" i="1" u="sng">
                <a:solidFill>
                  <a:srgbClr val="000099"/>
                </a:solidFill>
              </a:rPr>
              <a:t>* Nguồn gốc tự nhiên</a:t>
            </a:r>
            <a:endParaRPr lang="en-US" altLang="en-US" sz="3600" b="1" i="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circle(in)">
                                      <p:cBhvr>
                                        <p:cTn id="7" dur="2000"/>
                                        <p:tgtEl>
                                          <p:spTgt spid="54275"/>
                                        </p:tgtEl>
                                      </p:cBhvr>
                                    </p:animEffect>
                                  </p:childTnLst>
                                </p:cTn>
                              </p:par>
                              <p:par>
                                <p:cTn id="8" presetID="6" presetClass="entr" presetSubtype="16" fill="hold" nodeType="withEffect">
                                  <p:stCondLst>
                                    <p:cond delay="0"/>
                                  </p:stCondLst>
                                  <p:childTnLst>
                                    <p:set>
                                      <p:cBhvr>
                                        <p:cTn id="9" dur="1" fill="hold">
                                          <p:stCondLst>
                                            <p:cond delay="0"/>
                                          </p:stCondLst>
                                        </p:cTn>
                                        <p:tgtEl>
                                          <p:spTgt spid="54276"/>
                                        </p:tgtEl>
                                        <p:attrNameLst>
                                          <p:attrName>style.visibility</p:attrName>
                                        </p:attrNameLst>
                                      </p:cBhvr>
                                      <p:to>
                                        <p:strVal val="visible"/>
                                      </p:to>
                                    </p:set>
                                    <p:animEffect transition="in" filter="circle(in)">
                                      <p:cBhvr>
                                        <p:cTn id="10" dur="2000"/>
                                        <p:tgtEl>
                                          <p:spTgt spid="5427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4274"/>
                                        </p:tgtEl>
                                        <p:attrNameLst>
                                          <p:attrName>style.visibility</p:attrName>
                                        </p:attrNameLst>
                                      </p:cBhvr>
                                      <p:to>
                                        <p:strVal val="visible"/>
                                      </p:to>
                                    </p:set>
                                    <p:animEffect transition="in" filter="circle(in)">
                                      <p:cBhvr>
                                        <p:cTn id="13" dur="2000"/>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a:extLst>
              <a:ext uri="{FF2B5EF4-FFF2-40B4-BE49-F238E27FC236}">
                <a16:creationId xmlns:a16="http://schemas.microsoft.com/office/drawing/2014/main" id="{1055284D-BAB6-4C12-7EDC-799E5FDB15A1}"/>
              </a:ext>
            </a:extLst>
          </p:cNvPr>
          <p:cNvSpPr>
            <a:spLocks noGrp="1"/>
          </p:cNvSpPr>
          <p:nvPr>
            <p:ph idx="1"/>
          </p:nvPr>
        </p:nvSpPr>
        <p:spPr>
          <a:xfrm>
            <a:off x="1920875" y="914401"/>
            <a:ext cx="8305800" cy="2239963"/>
          </a:xfrm>
        </p:spPr>
        <p:txBody>
          <a:bodyPr>
            <a:normAutofit lnSpcReduction="10000"/>
          </a:bodyPr>
          <a:lstStyle/>
          <a:p>
            <a:pPr marL="0" indent="0" algn="just">
              <a:lnSpc>
                <a:spcPct val="120000"/>
              </a:lnSpc>
              <a:buClr>
                <a:srgbClr val="000066"/>
              </a:buClr>
              <a:buNone/>
              <a:tabLst>
                <a:tab pos="465138" algn="l"/>
              </a:tabLst>
            </a:pPr>
            <a:r>
              <a:rPr lang="en-US" altLang="en-US" b="1">
                <a:solidFill>
                  <a:srgbClr val="000066"/>
                </a:solidFill>
                <a:latin typeface="Times New Roman" panose="02020603050405020304" pitchFamily="18" charset="0"/>
                <a:cs typeface="Times New Roman" panose="02020603050405020304" pitchFamily="18" charset="0"/>
              </a:rPr>
              <a:t>- Phát huy tính năng động chủ quan là phát huy vai trò tích cực, năng động, sáng tạo của ý thức và phát huy vai trò nhân tố con ng</a:t>
            </a:r>
            <a:r>
              <a:rPr lang="vi-VN" altLang="en-US" b="1">
                <a:solidFill>
                  <a:srgbClr val="000066"/>
                </a:solidFill>
                <a:latin typeface="Times New Roman" panose="02020603050405020304" pitchFamily="18" charset="0"/>
                <a:cs typeface="Times New Roman" panose="02020603050405020304" pitchFamily="18" charset="0"/>
              </a:rPr>
              <a:t>ư</a:t>
            </a:r>
            <a:r>
              <a:rPr lang="en-US" altLang="en-US" b="1">
                <a:solidFill>
                  <a:srgbClr val="000066"/>
                </a:solidFill>
                <a:latin typeface="Times New Roman" panose="02020603050405020304" pitchFamily="18" charset="0"/>
                <a:cs typeface="Times New Roman" panose="02020603050405020304" pitchFamily="18" charset="0"/>
              </a:rPr>
              <a:t>ời trong việc vật chất hóa tính tích cực , năng động, sáng tạo ấy.</a:t>
            </a:r>
          </a:p>
        </p:txBody>
      </p:sp>
      <p:sp>
        <p:nvSpPr>
          <p:cNvPr id="46083" name="Rectangle 4">
            <a:extLst>
              <a:ext uri="{FF2B5EF4-FFF2-40B4-BE49-F238E27FC236}">
                <a16:creationId xmlns:a16="http://schemas.microsoft.com/office/drawing/2014/main" id="{471134A1-C761-64FC-AAF2-54E3C318CB3C}"/>
              </a:ext>
            </a:extLst>
          </p:cNvPr>
          <p:cNvSpPr>
            <a:spLocks noChangeArrowheads="1"/>
          </p:cNvSpPr>
          <p:nvPr/>
        </p:nvSpPr>
        <p:spPr bwMode="auto">
          <a:xfrm>
            <a:off x="1447800" y="211139"/>
            <a:ext cx="92535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600" b="1" i="1">
                <a:solidFill>
                  <a:srgbClr val="000099"/>
                </a:solidFill>
                <a:latin typeface="Times New Roman" panose="02020603050405020304" pitchFamily="18" charset="0"/>
                <a:cs typeface="Times New Roman" panose="02020603050405020304" pitchFamily="18" charset="0"/>
              </a:rPr>
              <a:t>* Ý nghĩa phương pháp luận của mối quan hệ vật chất và ý thức</a:t>
            </a:r>
            <a:endParaRPr lang="en-US" altLang="en-US" sz="2600">
              <a:latin typeface="Arial Unicode MS" pitchFamily="34" charset="-128"/>
            </a:endParaRPr>
          </a:p>
        </p:txBody>
      </p:sp>
      <p:sp>
        <p:nvSpPr>
          <p:cNvPr id="7" name="Content Placeholder 2">
            <a:extLst>
              <a:ext uri="{FF2B5EF4-FFF2-40B4-BE49-F238E27FC236}">
                <a16:creationId xmlns:a16="http://schemas.microsoft.com/office/drawing/2014/main" id="{61EA2DD7-80F1-6A8E-C326-B61DBCCC0DC9}"/>
              </a:ext>
            </a:extLst>
          </p:cNvPr>
          <p:cNvSpPr txBox="1">
            <a:spLocks/>
          </p:cNvSpPr>
          <p:nvPr/>
        </p:nvSpPr>
        <p:spPr bwMode="auto">
          <a:xfrm>
            <a:off x="1920875" y="3429001"/>
            <a:ext cx="83058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tabLst>
                <a:tab pos="4651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651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651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651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651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65138" algn="l"/>
              </a:tabLst>
              <a:defRPr sz="2000">
                <a:solidFill>
                  <a:schemeClr val="tx1"/>
                </a:solidFill>
                <a:latin typeface="Calibri" panose="020F0502020204030204" pitchFamily="34" charset="0"/>
              </a:defRPr>
            </a:lvl9pPr>
          </a:lstStyle>
          <a:p>
            <a:pPr algn="just" eaLnBrk="1" hangingPunct="1">
              <a:lnSpc>
                <a:spcPct val="120000"/>
              </a:lnSpc>
              <a:buClr>
                <a:srgbClr val="000066"/>
              </a:buClr>
              <a:buFont typeface="Arial" panose="020B0604020202020204" pitchFamily="34" charset="0"/>
              <a:buNone/>
            </a:pP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Đòi</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hỏi</a:t>
            </a:r>
            <a:r>
              <a:rPr lang="en-US" altLang="en-US" sz="2800" b="1" dirty="0">
                <a:solidFill>
                  <a:srgbClr val="000066"/>
                </a:solidFill>
                <a:latin typeface="Times New Roman" panose="02020603050405020304" pitchFamily="18" charset="0"/>
                <a:cs typeface="Times New Roman" panose="02020603050405020304" pitchFamily="18" charset="0"/>
              </a:rPr>
              <a:t> con ng</a:t>
            </a:r>
            <a:r>
              <a:rPr lang="vi-VN" altLang="en-US" sz="2800" b="1" dirty="0">
                <a:solidFill>
                  <a:srgbClr val="000066"/>
                </a:solidFill>
                <a:latin typeface="Times New Roman" panose="02020603050405020304" pitchFamily="18" charset="0"/>
                <a:cs typeface="Times New Roman" panose="02020603050405020304" pitchFamily="18" charset="0"/>
              </a:rPr>
              <a:t>ư</a:t>
            </a:r>
            <a:r>
              <a:rPr lang="en-US" altLang="en-US" sz="2800" b="1" dirty="0" err="1">
                <a:solidFill>
                  <a:srgbClr val="000066"/>
                </a:solidFill>
                <a:latin typeface="Times New Roman" panose="02020603050405020304" pitchFamily="18" charset="0"/>
                <a:cs typeface="Times New Roman" panose="02020603050405020304" pitchFamily="18" charset="0"/>
              </a:rPr>
              <a:t>ời</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phải</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tôn</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trọng</a:t>
            </a:r>
            <a:r>
              <a:rPr lang="en-US" altLang="en-US" sz="2800" b="1" dirty="0">
                <a:solidFill>
                  <a:srgbClr val="000066"/>
                </a:solidFill>
                <a:latin typeface="Times New Roman" panose="02020603050405020304" pitchFamily="18" charset="0"/>
                <a:cs typeface="Times New Roman" panose="02020603050405020304" pitchFamily="18" charset="0"/>
              </a:rPr>
              <a:t> tri </a:t>
            </a:r>
            <a:r>
              <a:rPr lang="en-US" altLang="en-US" sz="2800" b="1" dirty="0" err="1">
                <a:solidFill>
                  <a:srgbClr val="000066"/>
                </a:solidFill>
                <a:latin typeface="Times New Roman" panose="02020603050405020304" pitchFamily="18" charset="0"/>
                <a:cs typeface="Times New Roman" panose="02020603050405020304" pitchFamily="18" charset="0"/>
              </a:rPr>
              <a:t>thức</a:t>
            </a:r>
            <a:r>
              <a:rPr lang="en-US" altLang="en-US" sz="2800" b="1" dirty="0">
                <a:solidFill>
                  <a:srgbClr val="000066"/>
                </a:solidFill>
                <a:latin typeface="Times New Roman" panose="02020603050405020304" pitchFamily="18" charset="0"/>
                <a:cs typeface="Times New Roman" panose="02020603050405020304" pitchFamily="18" charset="0"/>
              </a:rPr>
              <a:t> khoa </a:t>
            </a:r>
            <a:r>
              <a:rPr lang="en-US" altLang="en-US" sz="2800" b="1" dirty="0" err="1">
                <a:solidFill>
                  <a:srgbClr val="000066"/>
                </a:solidFill>
                <a:latin typeface="Times New Roman" panose="02020603050405020304" pitchFamily="18" charset="0"/>
                <a:cs typeface="Times New Roman" panose="02020603050405020304" pitchFamily="18" charset="0"/>
              </a:rPr>
              <a:t>học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tích</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cực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học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tập</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nghiên</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cứu</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để</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làm</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chủ</a:t>
            </a:r>
            <a:r>
              <a:rPr lang="en-US" altLang="en-US" sz="2800" b="1" dirty="0">
                <a:solidFill>
                  <a:srgbClr val="000066"/>
                </a:solidFill>
                <a:latin typeface="Times New Roman" panose="02020603050405020304" pitchFamily="18" charset="0"/>
                <a:cs typeface="Times New Roman" panose="02020603050405020304" pitchFamily="18" charset="0"/>
              </a:rPr>
              <a:t> tri </a:t>
            </a:r>
            <a:r>
              <a:rPr lang="en-US" altLang="en-US" sz="2800" b="1" dirty="0" err="1">
                <a:solidFill>
                  <a:srgbClr val="000066"/>
                </a:solidFill>
                <a:latin typeface="Times New Roman" panose="02020603050405020304" pitchFamily="18" charset="0"/>
                <a:cs typeface="Times New Roman" panose="02020603050405020304" pitchFamily="18" charset="0"/>
              </a:rPr>
              <a:t>thức</a:t>
            </a:r>
            <a:r>
              <a:rPr lang="en-US" altLang="en-US" sz="2800" b="1" dirty="0">
                <a:solidFill>
                  <a:srgbClr val="000066"/>
                </a:solidFill>
                <a:latin typeface="Times New Roman" panose="02020603050405020304" pitchFamily="18" charset="0"/>
                <a:cs typeface="Times New Roman" panose="02020603050405020304" pitchFamily="18" charset="0"/>
              </a:rPr>
              <a:t> khoa </a:t>
            </a:r>
            <a:r>
              <a:rPr lang="en-US" altLang="en-US" sz="2800" b="1" dirty="0" err="1">
                <a:solidFill>
                  <a:srgbClr val="000066"/>
                </a:solidFill>
                <a:latin typeface="Times New Roman" panose="02020603050405020304" pitchFamily="18" charset="0"/>
                <a:cs typeface="Times New Roman" panose="02020603050405020304" pitchFamily="18" charset="0"/>
              </a:rPr>
              <a:t>học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và</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truyền</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bá</a:t>
            </a:r>
            <a:r>
              <a:rPr lang="en-US" altLang="en-US" sz="2800" b="1" dirty="0">
                <a:solidFill>
                  <a:srgbClr val="000066"/>
                </a:solidFill>
                <a:latin typeface="Times New Roman" panose="02020603050405020304" pitchFamily="18" charset="0"/>
                <a:cs typeface="Times New Roman" panose="02020603050405020304" pitchFamily="18" charset="0"/>
              </a:rPr>
              <a:t> tri </a:t>
            </a:r>
            <a:r>
              <a:rPr lang="en-US" altLang="en-US" sz="2800" b="1" dirty="0" err="1">
                <a:solidFill>
                  <a:srgbClr val="000066"/>
                </a:solidFill>
                <a:latin typeface="Times New Roman" panose="02020603050405020304" pitchFamily="18" charset="0"/>
                <a:cs typeface="Times New Roman" panose="02020603050405020304" pitchFamily="18" charset="0"/>
              </a:rPr>
              <a:t>thức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đó</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vào</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quần</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chúng</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phải</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tự</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giác</a:t>
            </a:r>
            <a:r>
              <a:rPr lang="en-US" altLang="en-US" sz="2800" b="1" dirty="0">
                <a:solidFill>
                  <a:srgbClr val="000066"/>
                </a:solidFill>
                <a:latin typeface="Times New Roman" panose="02020603050405020304" pitchFamily="18" charset="0"/>
                <a:cs typeface="Times New Roman" panose="02020603050405020304" pitchFamily="18" charset="0"/>
              </a:rPr>
              <a:t>, </a:t>
            </a:r>
            <a:r>
              <a:rPr lang="en-US" altLang="en-US" sz="2800" b="1" dirty="0" err="1">
                <a:solidFill>
                  <a:srgbClr val="000066"/>
                </a:solidFill>
                <a:latin typeface="Times New Roman" panose="02020603050405020304" pitchFamily="18" charset="0"/>
                <a:cs typeface="Times New Roman" panose="02020603050405020304" pitchFamily="18" charset="0"/>
              </a:rPr>
              <a:t>tu</a:t>
            </a:r>
            <a:r>
              <a:rPr lang="en-US" altLang="en-US" sz="2800" b="1" dirty="0">
                <a:solidFill>
                  <a:srgbClr val="000066"/>
                </a:solidFill>
                <a:latin typeface="Times New Roman" panose="02020603050405020304" pitchFamily="18" charset="0"/>
                <a:cs typeface="Times New Roman" panose="02020603050405020304" pitchFamily="18" charset="0"/>
              </a:rPr>
              <a:t> d</a:t>
            </a:r>
            <a:r>
              <a:rPr lang="vi-VN" altLang="en-US" sz="2800" b="1" dirty="0">
                <a:solidFill>
                  <a:srgbClr val="000066"/>
                </a:solidFill>
                <a:latin typeface="Times New Roman" panose="02020603050405020304" pitchFamily="18" charset="0"/>
                <a:cs typeface="Times New Roman" panose="02020603050405020304" pitchFamily="18" charset="0"/>
              </a:rPr>
              <a:t>ư</a:t>
            </a:r>
            <a:r>
              <a:rPr lang="en-US" altLang="en-US" sz="2800" b="1" dirty="0" err="1">
                <a:solidFill>
                  <a:srgbClr val="000066"/>
                </a:solidFill>
                <a:latin typeface="Times New Roman" panose="02020603050405020304" pitchFamily="18" charset="0"/>
                <a:cs typeface="Times New Roman" panose="02020603050405020304" pitchFamily="18" charset="0"/>
              </a:rPr>
              <a:t>ỡng</a:t>
            </a:r>
            <a:r>
              <a:rPr lang="en-US" altLang="en-US" sz="2800" b="1" dirty="0">
                <a:solidFill>
                  <a:srgbClr val="000066"/>
                </a:solidFill>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4146">
                                            <p:txEl>
                                              <p:pRg st="0" end="0"/>
                                            </p:txEl>
                                          </p:spTgt>
                                        </p:tgtEl>
                                        <p:attrNameLst>
                                          <p:attrName>style.visibility</p:attrName>
                                        </p:attrNameLst>
                                      </p:cBhvr>
                                      <p:to>
                                        <p:strVal val="visible"/>
                                      </p:to>
                                    </p:set>
                                    <p:animEffect transition="in" filter="circle(in)">
                                      <p:cBhvr>
                                        <p:cTn id="7" dur="2000"/>
                                        <p:tgtEl>
                                          <p:spTgt spid="134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WordArt 4">
            <a:extLst>
              <a:ext uri="{FF2B5EF4-FFF2-40B4-BE49-F238E27FC236}">
                <a16:creationId xmlns:a16="http://schemas.microsoft.com/office/drawing/2014/main" id="{4D3F3D7E-9E5A-3283-679F-0E3F8F5E4E29}"/>
              </a:ext>
            </a:extLst>
          </p:cNvPr>
          <p:cNvSpPr>
            <a:spLocks noChangeArrowheads="1" noChangeShapeType="1" noTextEdit="1"/>
          </p:cNvSpPr>
          <p:nvPr/>
        </p:nvSpPr>
        <p:spPr bwMode="auto">
          <a:xfrm>
            <a:off x="1752600" y="1295400"/>
            <a:ext cx="8839200" cy="1219200"/>
          </a:xfrm>
          <a:prstGeom prst="rect">
            <a:avLst/>
          </a:prstGeom>
        </p:spPr>
        <p:txBody>
          <a:bodyPr wrap="none" fromWordArt="1">
            <a:prstTxWarp prst="textPlain">
              <a:avLst>
                <a:gd name="adj" fmla="val 50000"/>
              </a:avLst>
            </a:prstTxWarp>
          </a:bodyPr>
          <a:lstStyle/>
          <a:p>
            <a:pPr algn="ctr"/>
            <a:r>
              <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II. PHÉP BIỆN CHỨNG DUY VẬT</a:t>
            </a:r>
          </a:p>
          <a:p>
            <a:pPr algn="ctr"/>
            <a:r>
              <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1. HAI LOẠI HÌNH BIỆN CHỨNG VÀ PHÉP BIẾN CHỨNG DUY VẬT</a:t>
            </a:r>
          </a:p>
        </p:txBody>
      </p:sp>
      <p:sp>
        <p:nvSpPr>
          <p:cNvPr id="124933" name="AutoShape 5">
            <a:extLst>
              <a:ext uri="{FF2B5EF4-FFF2-40B4-BE49-F238E27FC236}">
                <a16:creationId xmlns:a16="http://schemas.microsoft.com/office/drawing/2014/main" id="{806F8CB7-C448-1253-95E7-A73AA21B97C6}"/>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3316" name="Group 6">
            <a:extLst>
              <a:ext uri="{FF2B5EF4-FFF2-40B4-BE49-F238E27FC236}">
                <a16:creationId xmlns:a16="http://schemas.microsoft.com/office/drawing/2014/main" id="{9AAFE8BE-358A-0B4A-6B5C-68250607B1D2}"/>
              </a:ext>
            </a:extLst>
          </p:cNvPr>
          <p:cNvGrpSpPr>
            <a:grpSpLocks/>
          </p:cNvGrpSpPr>
          <p:nvPr/>
        </p:nvGrpSpPr>
        <p:grpSpPr bwMode="auto">
          <a:xfrm>
            <a:off x="3200401" y="4038601"/>
            <a:ext cx="4791075" cy="2087563"/>
            <a:chOff x="453" y="2704"/>
            <a:chExt cx="2222" cy="1043"/>
          </a:xfrm>
        </p:grpSpPr>
        <p:pic>
          <p:nvPicPr>
            <p:cNvPr id="13317" name="Picture 7" descr="花">
              <a:extLst>
                <a:ext uri="{FF2B5EF4-FFF2-40B4-BE49-F238E27FC236}">
                  <a16:creationId xmlns:a16="http://schemas.microsoft.com/office/drawing/2014/main" id="{6E45B48A-615F-0103-D522-97389CCF1B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feather_writes">
              <a:extLst>
                <a:ext uri="{FF2B5EF4-FFF2-40B4-BE49-F238E27FC236}">
                  <a16:creationId xmlns:a16="http://schemas.microsoft.com/office/drawing/2014/main" id="{6BDD3A08-A9E8-49F2-9F37-19432D5F4F5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Candle-04-june">
              <a:extLst>
                <a:ext uri="{FF2B5EF4-FFF2-40B4-BE49-F238E27FC236}">
                  <a16:creationId xmlns:a16="http://schemas.microsoft.com/office/drawing/2014/main" id="{DD0D133F-5783-9CBD-C590-2BF1B79CAE6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Arc 10">
              <a:extLst>
                <a:ext uri="{FF2B5EF4-FFF2-40B4-BE49-F238E27FC236}">
                  <a16:creationId xmlns:a16="http://schemas.microsoft.com/office/drawing/2014/main" id="{89014706-59AE-5609-D6BD-F5A56D089FE2}"/>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CFF99E4-88D9-AFF5-2FA4-7FA6DBD40773}"/>
              </a:ext>
            </a:extLst>
          </p:cNvPr>
          <p:cNvSpPr txBox="1">
            <a:spLocks noChangeArrowheads="1"/>
          </p:cNvSpPr>
          <p:nvPr/>
        </p:nvSpPr>
        <p:spPr bwMode="auto">
          <a:xfrm>
            <a:off x="3181350" y="274639"/>
            <a:ext cx="45418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42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421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421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421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421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42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solidFill>
                <a:srgbClr val="FFFFFF"/>
              </a:solidFill>
              <a:latin typeface="Times New Roman" panose="02020603050405020304" pitchFamily="18" charset="0"/>
              <a:ea typeface="Cordia New" panose="020B0304020202020204" pitchFamily="34" charset="-34"/>
              <a:cs typeface="Times New Roman" panose="02020603050405020304" pitchFamily="18" charset="0"/>
            </a:endParaRPr>
          </a:p>
        </p:txBody>
      </p:sp>
      <p:sp>
        <p:nvSpPr>
          <p:cNvPr id="10" name="Rounded Rectangle 9">
            <a:extLst>
              <a:ext uri="{FF2B5EF4-FFF2-40B4-BE49-F238E27FC236}">
                <a16:creationId xmlns:a16="http://schemas.microsoft.com/office/drawing/2014/main" id="{E235A884-289F-B4D5-1328-56F9612B344D}"/>
              </a:ext>
            </a:extLst>
          </p:cNvPr>
          <p:cNvSpPr/>
          <p:nvPr/>
        </p:nvSpPr>
        <p:spPr>
          <a:xfrm>
            <a:off x="2241551" y="1371600"/>
            <a:ext cx="8061325" cy="1676400"/>
          </a:xfrm>
          <a:prstGeom prst="roundRect">
            <a:avLst/>
          </a:prstGeom>
          <a:solidFill>
            <a:schemeClr val="accent5">
              <a:lumMod val="75000"/>
            </a:schemeClr>
          </a:solidFill>
        </p:spPr>
        <p:style>
          <a:lnRef idx="1">
            <a:schemeClr val="accent4"/>
          </a:lnRef>
          <a:fillRef idx="2">
            <a:schemeClr val="accent4"/>
          </a:fillRef>
          <a:effectRef idx="1">
            <a:schemeClr val="accent4"/>
          </a:effectRef>
          <a:fontRef idx="minor">
            <a:schemeClr val="dk1"/>
          </a:fontRef>
        </p:style>
        <p:txBody>
          <a:bodyPr anchor="ctr"/>
          <a:lstStyle/>
          <a:p>
            <a:pPr algn="just" eaLnBrk="1" hangingPunct="1">
              <a:defRPr/>
            </a:pPr>
            <a:r>
              <a:rPr lang="en-US" altLang="en-US" sz="2400" b="1" i="1">
                <a:solidFill>
                  <a:schemeClr val="bg1"/>
                </a:solidFill>
                <a:latin typeface=".VnTime" pitchFamily="34" charset="0"/>
                <a:cs typeface="Cordia New" pitchFamily="34" charset="-34"/>
              </a:rPr>
              <a:t>*</a:t>
            </a:r>
            <a:r>
              <a:rPr lang="vi-VN" altLang="en-US" sz="2400" b="1" i="1">
                <a:solidFill>
                  <a:schemeClr val="bg1"/>
                </a:solidFill>
                <a:cs typeface="Cordia New" pitchFamily="34" charset="-34"/>
              </a:rPr>
              <a:t> </a:t>
            </a:r>
            <a:r>
              <a:rPr lang="vi-VN" altLang="en-US" sz="2400" b="1" i="1">
                <a:solidFill>
                  <a:schemeClr val="bg1"/>
                </a:solidFill>
                <a:latin typeface="Times New Roman" pitchFamily="18" charset="0"/>
                <a:cs typeface="Times New Roman" pitchFamily="18" charset="0"/>
              </a:rPr>
              <a:t>Biện chứng: </a:t>
            </a:r>
            <a:r>
              <a:rPr lang="vi-VN" altLang="en-US" sz="2400" b="1">
                <a:solidFill>
                  <a:schemeClr val="bg1"/>
                </a:solidFill>
                <a:latin typeface="Times New Roman" pitchFamily="18" charset="0"/>
                <a:cs typeface="Times New Roman" pitchFamily="18" charset="0"/>
              </a:rPr>
              <a:t>là </a:t>
            </a:r>
            <a:r>
              <a:rPr lang="nb-NO" sz="2400" b="1">
                <a:solidFill>
                  <a:schemeClr val="bg1"/>
                </a:solidFill>
                <a:latin typeface="Times New Roman" pitchFamily="18" charset="0"/>
                <a:cs typeface="Times New Roman" pitchFamily="18" charset="0"/>
              </a:rPr>
              <a:t>phương pháp “xem xét những sự vật và những phản ánh của chúng trong tư tưởng trong mối quan hệ qua lại lẫn nhau của chúng, trong sự ràng buộc, sự vận động, sự phát sinh và tiêu vong của chúng.</a:t>
            </a:r>
            <a:endParaRPr lang="en-US" sz="2400" b="1">
              <a:solidFill>
                <a:schemeClr val="bg1"/>
              </a:solidFill>
              <a:latin typeface="Times New Roman" pitchFamily="18" charset="0"/>
              <a:cs typeface="Times New Roman" pitchFamily="18" charset="0"/>
            </a:endParaRPr>
          </a:p>
        </p:txBody>
      </p:sp>
      <p:sp>
        <p:nvSpPr>
          <p:cNvPr id="11" name="Oval 10">
            <a:extLst>
              <a:ext uri="{FF2B5EF4-FFF2-40B4-BE49-F238E27FC236}">
                <a16:creationId xmlns:a16="http://schemas.microsoft.com/office/drawing/2014/main" id="{8F8408E2-6727-7CF4-B8A7-7C135E0794FE}"/>
              </a:ext>
            </a:extLst>
          </p:cNvPr>
          <p:cNvSpPr/>
          <p:nvPr/>
        </p:nvSpPr>
        <p:spPr>
          <a:xfrm>
            <a:off x="1881188" y="4114800"/>
            <a:ext cx="2233612" cy="2300288"/>
          </a:xfrm>
          <a:prstGeom prst="ellipse">
            <a:avLst/>
          </a:prstGeom>
          <a:solidFill>
            <a:schemeClr val="accent5">
              <a:lumMod val="75000"/>
            </a:schemeClr>
          </a:solidFill>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en-US" b="1">
                <a:solidFill>
                  <a:schemeClr val="bg1"/>
                </a:solidFill>
                <a:latin typeface="Times New Roman" pitchFamily="18" charset="0"/>
                <a:cs typeface="Times New Roman" pitchFamily="18" charset="0"/>
              </a:rPr>
              <a:t>Hai hình thức biện chứng</a:t>
            </a:r>
            <a:endParaRPr lang="en-US" b="1">
              <a:solidFill>
                <a:schemeClr val="bg1"/>
              </a:solidFill>
              <a:cs typeface="Cordia New" pitchFamily="34" charset="-34"/>
            </a:endParaRPr>
          </a:p>
        </p:txBody>
      </p:sp>
      <p:sp>
        <p:nvSpPr>
          <p:cNvPr id="12" name="Rounded Rectangle 11">
            <a:extLst>
              <a:ext uri="{FF2B5EF4-FFF2-40B4-BE49-F238E27FC236}">
                <a16:creationId xmlns:a16="http://schemas.microsoft.com/office/drawing/2014/main" id="{6C1F5E66-11BB-A538-3E1B-831A504080D5}"/>
              </a:ext>
            </a:extLst>
          </p:cNvPr>
          <p:cNvSpPr/>
          <p:nvPr/>
        </p:nvSpPr>
        <p:spPr>
          <a:xfrm>
            <a:off x="5102225" y="3886200"/>
            <a:ext cx="5240338" cy="1379538"/>
          </a:xfrm>
          <a:prstGeom prst="roundRect">
            <a:avLst/>
          </a:prstGeom>
          <a:solidFill>
            <a:schemeClr val="accent5">
              <a:lumMod val="75000"/>
            </a:schemeClr>
          </a:solidFill>
          <a:ln>
            <a:solidFill>
              <a:srgbClr val="C00000"/>
            </a:solidFill>
          </a:ln>
        </p:spPr>
        <p:style>
          <a:lnRef idx="1">
            <a:schemeClr val="accent3"/>
          </a:lnRef>
          <a:fillRef idx="2">
            <a:schemeClr val="accent3"/>
          </a:fillRef>
          <a:effectRef idx="1">
            <a:schemeClr val="accent3"/>
          </a:effectRef>
          <a:fontRef idx="minor">
            <a:schemeClr val="dk1"/>
          </a:fontRef>
        </p:style>
        <p:txBody>
          <a:bodyPr anchor="ctr"/>
          <a:lstStyle/>
          <a:p>
            <a:pPr marL="342900" indent="-342900" algn="just">
              <a:spcBef>
                <a:spcPct val="20000"/>
              </a:spcBef>
              <a:buFontTx/>
              <a:buChar char="•"/>
              <a:defRPr/>
            </a:pPr>
            <a:r>
              <a:rPr lang="en-US" altLang="en-US" sz="2400" b="1" dirty="0" err="1">
                <a:solidFill>
                  <a:schemeClr val="bg1"/>
                </a:solidFill>
                <a:latin typeface="Times New Roman" pitchFamily="18" charset="0"/>
                <a:cs typeface="Times New Roman" pitchFamily="18" charset="0"/>
              </a:rPr>
              <a:t>Biện</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chứng</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khách</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quan</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là</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biện</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chứng</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của</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thế</a:t>
            </a:r>
            <a:r>
              <a:rPr lang="en-US" altLang="en-US" sz="2400" b="1" dirty="0">
                <a:solidFill>
                  <a:schemeClr val="bg1"/>
                </a:solidFill>
                <a:latin typeface="Times New Roman" pitchFamily="18" charset="0"/>
                <a:cs typeface="Times New Roman" pitchFamily="18" charset="0"/>
              </a:rPr>
              <a:t> </a:t>
            </a:r>
            <a:r>
              <a:rPr lang="en-US" altLang="en-US" sz="2400" b="1" dirty="0" err="1">
                <a:solidFill>
                  <a:schemeClr val="bg1"/>
                </a:solidFill>
                <a:latin typeface="Times New Roman" pitchFamily="18" charset="0"/>
                <a:cs typeface="Times New Roman" pitchFamily="18" charset="0"/>
              </a:rPr>
              <a:t>giới</a:t>
            </a:r>
            <a:r>
              <a:rPr lang="en-US" altLang="en-US" sz="2400" b="1" dirty="0">
                <a:solidFill>
                  <a:schemeClr val="bg1"/>
                </a:solidFill>
                <a:latin typeface="Times New Roman" pitchFamily="18" charset="0"/>
                <a:cs typeface="Times New Roman" pitchFamily="18" charset="0"/>
              </a:rPr>
              <a:t> </a:t>
            </a:r>
            <a:r>
              <a:rPr lang="en-US" altLang="en-US" sz="2400" b="1" err="1">
                <a:solidFill>
                  <a:schemeClr val="bg1"/>
                </a:solidFill>
                <a:latin typeface="Times New Roman" pitchFamily="18" charset="0"/>
                <a:cs typeface="Times New Roman" pitchFamily="18" charset="0"/>
              </a:rPr>
              <a:t>vật</a:t>
            </a:r>
            <a:r>
              <a:rPr lang="en-US" altLang="en-US" sz="2400" b="1">
                <a:solidFill>
                  <a:schemeClr val="bg1"/>
                </a:solidFill>
                <a:latin typeface="Times New Roman" pitchFamily="18" charset="0"/>
                <a:cs typeface="Times New Roman" pitchFamily="18" charset="0"/>
              </a:rPr>
              <a:t> chất.</a:t>
            </a:r>
            <a:endParaRPr lang="en-US" altLang="en-US" sz="2400" b="1" dirty="0">
              <a:solidFill>
                <a:schemeClr val="bg1"/>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85B5AB45-EDB4-0BC0-4339-6CAD33DAAC28}"/>
              </a:ext>
            </a:extLst>
          </p:cNvPr>
          <p:cNvSpPr/>
          <p:nvPr/>
        </p:nvSpPr>
        <p:spPr>
          <a:xfrm>
            <a:off x="5065714" y="5410200"/>
            <a:ext cx="5240337" cy="1143000"/>
          </a:xfrm>
          <a:prstGeom prst="roundRect">
            <a:avLst/>
          </a:prstGeom>
          <a:solidFill>
            <a:schemeClr val="accent5">
              <a:lumMod val="75000"/>
            </a:schemeClr>
          </a:solidFill>
        </p:spPr>
        <p:style>
          <a:lnRef idx="1">
            <a:schemeClr val="accent6"/>
          </a:lnRef>
          <a:fillRef idx="2">
            <a:schemeClr val="accent6"/>
          </a:fillRef>
          <a:effectRef idx="1">
            <a:schemeClr val="accent6"/>
          </a:effectRef>
          <a:fontRef idx="minor">
            <a:schemeClr val="dk1"/>
          </a:fontRef>
        </p:style>
        <p:txBody>
          <a:bodyPr anchor="ctr"/>
          <a:lstStyle/>
          <a:p>
            <a:pPr marL="342900" indent="-342900" algn="just">
              <a:spcBef>
                <a:spcPct val="20000"/>
              </a:spcBef>
              <a:buFontTx/>
              <a:buChar char="•"/>
              <a:defRPr/>
            </a:pPr>
            <a:r>
              <a:rPr lang="en-US" altLang="en-US" sz="2400" b="1">
                <a:solidFill>
                  <a:schemeClr val="bg1"/>
                </a:solidFill>
                <a:latin typeface="Times New Roman" pitchFamily="18" charset="0"/>
                <a:cs typeface="Times New Roman" pitchFamily="18" charset="0"/>
              </a:rPr>
              <a:t>Biện chứng chủ quan: Tư duy biện chứng.</a:t>
            </a:r>
          </a:p>
        </p:txBody>
      </p:sp>
      <p:cxnSp>
        <p:nvCxnSpPr>
          <p:cNvPr id="17" name="Straight Arrow Connector 16">
            <a:extLst>
              <a:ext uri="{FF2B5EF4-FFF2-40B4-BE49-F238E27FC236}">
                <a16:creationId xmlns:a16="http://schemas.microsoft.com/office/drawing/2014/main" id="{D8CCC6A7-7B27-EDDB-DBC7-9FFE46043DBA}"/>
              </a:ext>
            </a:extLst>
          </p:cNvPr>
          <p:cNvCxnSpPr>
            <a:stCxn id="11" idx="6"/>
            <a:endCxn id="12" idx="1"/>
          </p:cNvCxnSpPr>
          <p:nvPr/>
        </p:nvCxnSpPr>
        <p:spPr>
          <a:xfrm flipV="1">
            <a:off x="4114801" y="4576764"/>
            <a:ext cx="987425" cy="6889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4FA6FE-C7C6-89C5-7517-EF749AF1D328}"/>
              </a:ext>
            </a:extLst>
          </p:cNvPr>
          <p:cNvCxnSpPr>
            <a:stCxn id="11" idx="6"/>
            <a:endCxn id="14" idx="1"/>
          </p:cNvCxnSpPr>
          <p:nvPr/>
        </p:nvCxnSpPr>
        <p:spPr>
          <a:xfrm>
            <a:off x="4114801" y="5265738"/>
            <a:ext cx="950913" cy="7159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0D5159-9511-5785-B39B-D33834E15F38}"/>
              </a:ext>
            </a:extLst>
          </p:cNvPr>
          <p:cNvSpPr txBox="1"/>
          <p:nvPr/>
        </p:nvSpPr>
        <p:spPr>
          <a:xfrm>
            <a:off x="0" y="130177"/>
            <a:ext cx="8706678" cy="461665"/>
          </a:xfrm>
          <a:prstGeom prst="rect">
            <a:avLst/>
          </a:prstGeom>
          <a:noFill/>
        </p:spPr>
        <p:txBody>
          <a:bodyPr wrap="square" rtlCol="0">
            <a:spAutoFit/>
          </a:bodyPr>
          <a:lstStyle/>
          <a:p>
            <a:r>
              <a:rPr lang="en-US" sz="2400" b="1" dirty="0">
                <a:solidFill>
                  <a:schemeClr val="accent5">
                    <a:lumMod val="50000"/>
                  </a:schemeClr>
                </a:solidFill>
              </a:rPr>
              <a:t>1.1. </a:t>
            </a:r>
            <a:r>
              <a:rPr lang="en-US" sz="2400" b="1" dirty="0" err="1">
                <a:solidFill>
                  <a:schemeClr val="accent5">
                    <a:lumMod val="50000"/>
                  </a:schemeClr>
                </a:solidFill>
              </a:rPr>
              <a:t>Biện</a:t>
            </a:r>
            <a:r>
              <a:rPr lang="en-US" sz="2400" b="1" dirty="0">
                <a:solidFill>
                  <a:schemeClr val="accent5">
                    <a:lumMod val="50000"/>
                  </a:schemeClr>
                </a:solidFill>
              </a:rPr>
              <a:t> </a:t>
            </a:r>
            <a:r>
              <a:rPr lang="en-US" sz="2400" b="1" dirty="0" err="1">
                <a:solidFill>
                  <a:schemeClr val="accent5">
                    <a:lumMod val="50000"/>
                  </a:schemeClr>
                </a:solidFill>
              </a:rPr>
              <a:t>chứng</a:t>
            </a:r>
            <a:r>
              <a:rPr lang="en-US" sz="2400" b="1" dirty="0">
                <a:solidFill>
                  <a:schemeClr val="accent5">
                    <a:lumMod val="50000"/>
                  </a:schemeClr>
                </a:solidFill>
              </a:rPr>
              <a:t> </a:t>
            </a:r>
            <a:r>
              <a:rPr lang="en-US" sz="2400" b="1" dirty="0" err="1">
                <a:solidFill>
                  <a:schemeClr val="accent5">
                    <a:lumMod val="50000"/>
                  </a:schemeClr>
                </a:solidFill>
              </a:rPr>
              <a:t>khách</a:t>
            </a:r>
            <a:r>
              <a:rPr lang="en-US" sz="2400" b="1" dirty="0">
                <a:solidFill>
                  <a:schemeClr val="accent5">
                    <a:lumMod val="50000"/>
                  </a:schemeClr>
                </a:solidFill>
              </a:rPr>
              <a:t> </a:t>
            </a:r>
            <a:r>
              <a:rPr lang="en-US" sz="2400" b="1" dirty="0" err="1">
                <a:solidFill>
                  <a:schemeClr val="accent5">
                    <a:lumMod val="50000"/>
                  </a:schemeClr>
                </a:solidFill>
              </a:rPr>
              <a:t>quan</a:t>
            </a:r>
            <a:r>
              <a:rPr lang="en-US" sz="2400" b="1" dirty="0">
                <a:solidFill>
                  <a:schemeClr val="accent5">
                    <a:lumMod val="50000"/>
                  </a:schemeClr>
                </a:solidFill>
              </a:rPr>
              <a:t> </a:t>
            </a:r>
            <a:r>
              <a:rPr lang="en-US" sz="2400" b="1" dirty="0" err="1">
                <a:solidFill>
                  <a:schemeClr val="accent5">
                    <a:lumMod val="50000"/>
                  </a:schemeClr>
                </a:solidFill>
              </a:rPr>
              <a:t>và</a:t>
            </a:r>
            <a:r>
              <a:rPr lang="en-US" sz="2400" b="1" dirty="0">
                <a:solidFill>
                  <a:schemeClr val="accent5">
                    <a:lumMod val="50000"/>
                  </a:schemeClr>
                </a:solidFill>
              </a:rPr>
              <a:t> </a:t>
            </a:r>
            <a:r>
              <a:rPr lang="en-US" sz="2400" b="1" dirty="0" err="1">
                <a:solidFill>
                  <a:schemeClr val="accent5">
                    <a:lumMod val="50000"/>
                  </a:schemeClr>
                </a:solidFill>
              </a:rPr>
              <a:t>biện</a:t>
            </a:r>
            <a:r>
              <a:rPr lang="en-US" sz="2400" b="1" dirty="0">
                <a:solidFill>
                  <a:schemeClr val="accent5">
                    <a:lumMod val="50000"/>
                  </a:schemeClr>
                </a:solidFill>
              </a:rPr>
              <a:t> </a:t>
            </a:r>
            <a:r>
              <a:rPr lang="en-US" sz="2400" b="1" dirty="0" err="1">
                <a:solidFill>
                  <a:schemeClr val="accent5">
                    <a:lumMod val="50000"/>
                  </a:schemeClr>
                </a:solidFill>
              </a:rPr>
              <a:t>chứng</a:t>
            </a:r>
            <a:r>
              <a:rPr lang="en-US" sz="2400" b="1" dirty="0">
                <a:solidFill>
                  <a:schemeClr val="accent5">
                    <a:lumMod val="50000"/>
                  </a:schemeClr>
                </a:solidFill>
              </a:rPr>
              <a:t> </a:t>
            </a:r>
            <a:r>
              <a:rPr lang="en-US" sz="2400" b="1" dirty="0" err="1">
                <a:solidFill>
                  <a:schemeClr val="accent5">
                    <a:lumMod val="50000"/>
                  </a:schemeClr>
                </a:solidFill>
              </a:rPr>
              <a:t>chủ</a:t>
            </a:r>
            <a:r>
              <a:rPr lang="en-US" sz="2400" b="1" dirty="0">
                <a:solidFill>
                  <a:schemeClr val="accent5">
                    <a:lumMod val="50000"/>
                  </a:schemeClr>
                </a:solidFill>
              </a:rPr>
              <a:t> </a:t>
            </a:r>
            <a:r>
              <a:rPr lang="en-US" sz="2400" b="1" dirty="0" err="1">
                <a:solidFill>
                  <a:schemeClr val="accent5">
                    <a:lumMod val="50000"/>
                  </a:schemeClr>
                </a:solidFill>
              </a:rPr>
              <a:t>quan</a:t>
            </a:r>
            <a:endParaRPr lang="en-US" sz="2400" b="1" dirty="0">
              <a:solidFill>
                <a:schemeClr val="accent5">
                  <a:lumMod val="50000"/>
                </a:schemeClr>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2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D27786BF-9DF0-0537-48D7-9827FBE5B2E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5A1585-C906-43B4-A769-0EEB051B4645}" type="slidenum">
              <a:rPr lang="en-US" altLang="en-US" sz="1200">
                <a:solidFill>
                  <a:srgbClr val="898989"/>
                </a:solidFill>
                <a:latin typeface="Arial Unicode MS" pitchFamily="34" charset="-128"/>
              </a:rPr>
              <a:pPr>
                <a:spcBef>
                  <a:spcPct val="0"/>
                </a:spcBef>
                <a:buFontTx/>
                <a:buNone/>
              </a:pPr>
              <a:t>33</a:t>
            </a:fld>
            <a:endParaRPr lang="th-TH" altLang="en-US" sz="1200">
              <a:solidFill>
                <a:srgbClr val="898989"/>
              </a:solidFill>
              <a:latin typeface="Arial Unicode MS" pitchFamily="34" charset="-128"/>
            </a:endParaRPr>
          </a:p>
        </p:txBody>
      </p:sp>
      <p:sp>
        <p:nvSpPr>
          <p:cNvPr id="16" name="Rounded Rectangle 15">
            <a:extLst>
              <a:ext uri="{FF2B5EF4-FFF2-40B4-BE49-F238E27FC236}">
                <a16:creationId xmlns:a16="http://schemas.microsoft.com/office/drawing/2014/main" id="{CE5B6F84-B329-B416-BBC8-2CAF69DCF6BC}"/>
              </a:ext>
            </a:extLst>
          </p:cNvPr>
          <p:cNvSpPr/>
          <p:nvPr/>
        </p:nvSpPr>
        <p:spPr>
          <a:xfrm>
            <a:off x="2095500" y="1133476"/>
            <a:ext cx="8153400" cy="13811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spcBef>
                <a:spcPct val="20000"/>
              </a:spcBef>
              <a:defRPr/>
            </a:pP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Phép</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biện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chứng</a:t>
            </a:r>
            <a:r>
              <a:rPr lang="en-US" altLang="en-US" sz="2400" b="1"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là</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học</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thuyết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nghiên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cứu</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khái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quát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biện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chứng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của</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thế</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giới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thành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các</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nguyên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lý</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quy</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luật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khoa</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học</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nhằm</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xây</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dựng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phương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pháp</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luận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khoa</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học</a:t>
            </a:r>
            <a:endParaRPr lang="en-US" altLang="en-US" sz="2400" dirty="0">
              <a:solidFill>
                <a:srgbClr val="000000"/>
              </a:solidFill>
              <a:latin typeface="Times New Roman" pitchFamily="18" charset="0"/>
              <a:cs typeface="Times New Roman" pitchFamily="18" charset="0"/>
            </a:endParaRPr>
          </a:p>
        </p:txBody>
      </p:sp>
      <p:sp>
        <p:nvSpPr>
          <p:cNvPr id="17" name="Can 16">
            <a:extLst>
              <a:ext uri="{FF2B5EF4-FFF2-40B4-BE49-F238E27FC236}">
                <a16:creationId xmlns:a16="http://schemas.microsoft.com/office/drawing/2014/main" id="{AA26082E-609B-4F7C-C6CC-BC2758FBF1D2}"/>
              </a:ext>
            </a:extLst>
          </p:cNvPr>
          <p:cNvSpPr/>
          <p:nvPr/>
        </p:nvSpPr>
        <p:spPr>
          <a:xfrm>
            <a:off x="1676400" y="2803526"/>
            <a:ext cx="4495800" cy="4054475"/>
          </a:xfrm>
          <a:prstGeom prst="can">
            <a:avLst/>
          </a:prstGeom>
        </p:spPr>
        <p:style>
          <a:lnRef idx="1">
            <a:schemeClr val="accent6"/>
          </a:lnRef>
          <a:fillRef idx="2">
            <a:schemeClr val="accent6"/>
          </a:fillRef>
          <a:effectRef idx="1">
            <a:schemeClr val="accent6"/>
          </a:effectRef>
          <a:fontRef idx="minor">
            <a:schemeClr val="dk1"/>
          </a:fontRef>
        </p:style>
        <p:txBody>
          <a:bodyPr anchor="ctr"/>
          <a:lstStyle/>
          <a:p>
            <a:pPr algn="just" eaLnBrk="1" hangingPunct="1">
              <a:defRPr/>
            </a:pPr>
            <a:r>
              <a:rPr lang="en-GB" altLang="en-US" sz="2400">
                <a:solidFill>
                  <a:srgbClr val="000000"/>
                </a:solidFill>
                <a:latin typeface="Times New Roman" pitchFamily="18" charset="0"/>
                <a:cs typeface="Times New Roman" pitchFamily="18" charset="0"/>
              </a:rPr>
              <a:t>Là sự sự thống nhất giữa thế giới quan duy vật và phương pháp luận biện chứng; giữa lý luận nhận thức và lôgíc biện chứng; được chứng minh bằng sự phát triển của khoa học tự nhiên trước đó. </a:t>
            </a:r>
            <a:endParaRPr lang="vi-VN" altLang="en-US" sz="2400">
              <a:solidFill>
                <a:srgbClr val="000000"/>
              </a:solidFill>
              <a:latin typeface="Times New Roman" pitchFamily="18" charset="0"/>
              <a:cs typeface="Times New Roman" pitchFamily="18" charset="0"/>
            </a:endParaRPr>
          </a:p>
        </p:txBody>
      </p:sp>
      <p:sp>
        <p:nvSpPr>
          <p:cNvPr id="18" name="Can 17">
            <a:extLst>
              <a:ext uri="{FF2B5EF4-FFF2-40B4-BE49-F238E27FC236}">
                <a16:creationId xmlns:a16="http://schemas.microsoft.com/office/drawing/2014/main" id="{90F68F46-7B06-447D-7A1A-6025B8FD50E2}"/>
              </a:ext>
            </a:extLst>
          </p:cNvPr>
          <p:cNvSpPr/>
          <p:nvPr/>
        </p:nvSpPr>
        <p:spPr>
          <a:xfrm>
            <a:off x="6400800" y="2803526"/>
            <a:ext cx="4038600" cy="4054475"/>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altLang="en-US" sz="2400" dirty="0" err="1">
                <a:solidFill>
                  <a:schemeClr val="tx1"/>
                </a:solidFill>
                <a:latin typeface="Times New Roman" pitchFamily="18" charset="0"/>
                <a:cs typeface="Times New Roman" pitchFamily="18" charset="0"/>
              </a:rPr>
              <a:t>Là</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phương</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pháp</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luận</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trong</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nhận</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thức</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và</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thực</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tiễn</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để</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giải</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thích</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quá</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trình</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phát</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triển</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của</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sự</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vật</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và</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nghiên</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cứu</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khoa</a:t>
            </a:r>
            <a:r>
              <a:rPr lang="en-GB" altLang="en-US" sz="2400" dirty="0">
                <a:solidFill>
                  <a:schemeClr val="tx1"/>
                </a:solidFill>
                <a:latin typeface="Times New Roman" pitchFamily="18" charset="0"/>
                <a:cs typeface="Times New Roman" pitchFamily="18" charset="0"/>
              </a:rPr>
              <a:t> </a:t>
            </a:r>
            <a:r>
              <a:rPr lang="en-GB" altLang="en-US" sz="2400" dirty="0" err="1">
                <a:solidFill>
                  <a:schemeClr val="tx1"/>
                </a:solidFill>
                <a:latin typeface="Times New Roman" pitchFamily="18" charset="0"/>
                <a:cs typeface="Times New Roman" pitchFamily="18" charset="0"/>
              </a:rPr>
              <a:t>học</a:t>
            </a:r>
            <a:r>
              <a:rPr lang="en-GB" altLang="en-US" sz="2400" dirty="0">
                <a:solidFill>
                  <a:schemeClr val="tx1"/>
                </a:solidFill>
                <a:latin typeface="Times New Roman" pitchFamily="18" charset="0"/>
                <a:cs typeface="Times New Roman" pitchFamily="18" charset="0"/>
              </a:rPr>
              <a:t> </a:t>
            </a:r>
            <a:endParaRPr lang="vi-VN" altLang="en-US" sz="2400" dirty="0">
              <a:solidFill>
                <a:schemeClr val="tx1"/>
              </a:solidFill>
              <a:latin typeface="Times New Roman" pitchFamily="18" charset="0"/>
              <a:cs typeface="Times New Roman" pitchFamily="18" charset="0"/>
            </a:endParaRPr>
          </a:p>
        </p:txBody>
      </p:sp>
      <p:sp>
        <p:nvSpPr>
          <p:cNvPr id="19" name="Rectangle 18">
            <a:extLst>
              <a:ext uri="{FF2B5EF4-FFF2-40B4-BE49-F238E27FC236}">
                <a16:creationId xmlns:a16="http://schemas.microsoft.com/office/drawing/2014/main" id="{440C2D50-3BC6-8039-3D2C-F43663C337EB}"/>
              </a:ext>
            </a:extLst>
          </p:cNvPr>
          <p:cNvSpPr>
            <a:spLocks noChangeArrowheads="1"/>
          </p:cNvSpPr>
          <p:nvPr/>
        </p:nvSpPr>
        <p:spPr bwMode="auto">
          <a:xfrm>
            <a:off x="2760663" y="2759075"/>
            <a:ext cx="2347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2800" b="1">
                <a:solidFill>
                  <a:srgbClr val="000000"/>
                </a:solidFill>
                <a:latin typeface="Times New Roman" panose="02020603050405020304" pitchFamily="18" charset="0"/>
                <a:cs typeface="Times New Roman" panose="02020603050405020304" pitchFamily="18" charset="0"/>
              </a:rPr>
              <a:t>Đặc điểm của </a:t>
            </a:r>
          </a:p>
          <a:p>
            <a:pPr algn="ctr" eaLnBrk="1" hangingPunct="1">
              <a:spcBef>
                <a:spcPct val="0"/>
              </a:spcBef>
              <a:buFontTx/>
              <a:buNone/>
            </a:pPr>
            <a:r>
              <a:rPr lang="en-GB" altLang="en-US" sz="2800" b="1">
                <a:solidFill>
                  <a:srgbClr val="000000"/>
                </a:solidFill>
                <a:latin typeface="Times New Roman" panose="02020603050405020304" pitchFamily="18" charset="0"/>
                <a:cs typeface="Times New Roman" panose="02020603050405020304" pitchFamily="18" charset="0"/>
              </a:rPr>
              <a:t>PBCDV</a:t>
            </a:r>
            <a:endParaRPr lang="en-US" altLang="en-US" sz="1800">
              <a:latin typeface="Arial Unicode MS" pitchFamily="34" charset="-128"/>
            </a:endParaRPr>
          </a:p>
        </p:txBody>
      </p:sp>
      <p:sp>
        <p:nvSpPr>
          <p:cNvPr id="20" name="Rectangle 19">
            <a:extLst>
              <a:ext uri="{FF2B5EF4-FFF2-40B4-BE49-F238E27FC236}">
                <a16:creationId xmlns:a16="http://schemas.microsoft.com/office/drawing/2014/main" id="{0BDEC17E-52E4-C429-814B-D6D291543FEC}"/>
              </a:ext>
            </a:extLst>
          </p:cNvPr>
          <p:cNvSpPr>
            <a:spLocks noChangeArrowheads="1"/>
          </p:cNvSpPr>
          <p:nvPr/>
        </p:nvSpPr>
        <p:spPr bwMode="auto">
          <a:xfrm>
            <a:off x="7359650" y="2749550"/>
            <a:ext cx="2120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3000" b="1">
                <a:solidFill>
                  <a:srgbClr val="000000"/>
                </a:solidFill>
                <a:latin typeface="Times New Roman" panose="02020603050405020304" pitchFamily="18" charset="0"/>
                <a:cs typeface="Times New Roman" panose="02020603050405020304" pitchFamily="18" charset="0"/>
              </a:rPr>
              <a:t>Vai trò của </a:t>
            </a:r>
          </a:p>
          <a:p>
            <a:pPr algn="ctr" eaLnBrk="1" hangingPunct="1">
              <a:spcBef>
                <a:spcPct val="0"/>
              </a:spcBef>
              <a:buFontTx/>
              <a:buNone/>
            </a:pPr>
            <a:r>
              <a:rPr lang="en-GB" altLang="en-US" sz="3000" b="1">
                <a:solidFill>
                  <a:srgbClr val="000000"/>
                </a:solidFill>
                <a:latin typeface="Times New Roman" panose="02020603050405020304" pitchFamily="18" charset="0"/>
                <a:cs typeface="Times New Roman" panose="02020603050405020304" pitchFamily="18" charset="0"/>
              </a:rPr>
              <a:t>PBCDV</a:t>
            </a:r>
            <a:endParaRPr lang="en-US" altLang="en-US" sz="2800">
              <a:latin typeface="Arial Unicode MS" pitchFamily="34" charset="-128"/>
            </a:endParaRPr>
          </a:p>
        </p:txBody>
      </p:sp>
      <p:sp>
        <p:nvSpPr>
          <p:cNvPr id="2" name="TextBox 1">
            <a:extLst>
              <a:ext uri="{FF2B5EF4-FFF2-40B4-BE49-F238E27FC236}">
                <a16:creationId xmlns:a16="http://schemas.microsoft.com/office/drawing/2014/main" id="{5C48DAE8-0BD4-EFDB-27B6-34255BF6C457}"/>
              </a:ext>
            </a:extLst>
          </p:cNvPr>
          <p:cNvSpPr txBox="1"/>
          <p:nvPr/>
        </p:nvSpPr>
        <p:spPr>
          <a:xfrm>
            <a:off x="0" y="130177"/>
            <a:ext cx="8706678" cy="461665"/>
          </a:xfrm>
          <a:prstGeom prst="rect">
            <a:avLst/>
          </a:prstGeom>
          <a:noFill/>
        </p:spPr>
        <p:txBody>
          <a:bodyPr wrap="square" rtlCol="0">
            <a:spAutoFit/>
          </a:bodyPr>
          <a:lstStyle/>
          <a:p>
            <a:r>
              <a:rPr lang="en-US" sz="2400" b="1" dirty="0">
                <a:solidFill>
                  <a:schemeClr val="accent5">
                    <a:lumMod val="50000"/>
                  </a:schemeClr>
                </a:solidFill>
              </a:rPr>
              <a:t>1.2. </a:t>
            </a:r>
            <a:r>
              <a:rPr lang="en-US" sz="2400" b="1" dirty="0" err="1">
                <a:solidFill>
                  <a:schemeClr val="accent5">
                    <a:lumMod val="50000"/>
                  </a:schemeClr>
                </a:solidFill>
              </a:rPr>
              <a:t>Khái</a:t>
            </a:r>
            <a:r>
              <a:rPr lang="en-US" sz="2400" b="1" dirty="0">
                <a:solidFill>
                  <a:schemeClr val="accent5">
                    <a:lumMod val="50000"/>
                  </a:schemeClr>
                </a:solidFill>
              </a:rPr>
              <a:t> </a:t>
            </a:r>
            <a:r>
              <a:rPr lang="en-US" sz="2400" b="1" dirty="0" err="1">
                <a:solidFill>
                  <a:schemeClr val="accent5">
                    <a:lumMod val="50000"/>
                  </a:schemeClr>
                </a:solidFill>
              </a:rPr>
              <a:t>niệm</a:t>
            </a:r>
            <a:r>
              <a:rPr lang="en-US" sz="2400" b="1" dirty="0">
                <a:solidFill>
                  <a:schemeClr val="accent5">
                    <a:lumMod val="50000"/>
                  </a:schemeClr>
                </a:solidFill>
              </a:rPr>
              <a:t> </a:t>
            </a:r>
            <a:r>
              <a:rPr lang="en-US" sz="2400" b="1" dirty="0" err="1">
                <a:solidFill>
                  <a:schemeClr val="accent5">
                    <a:lumMod val="50000"/>
                  </a:schemeClr>
                </a:solidFill>
              </a:rPr>
              <a:t>phép</a:t>
            </a:r>
            <a:r>
              <a:rPr lang="en-US" sz="2400" b="1" dirty="0">
                <a:solidFill>
                  <a:schemeClr val="accent5">
                    <a:lumMod val="50000"/>
                  </a:schemeClr>
                </a:solidFill>
              </a:rPr>
              <a:t> </a:t>
            </a:r>
            <a:r>
              <a:rPr lang="en-US" sz="2400" b="1" dirty="0" err="1">
                <a:solidFill>
                  <a:schemeClr val="accent5">
                    <a:lumMod val="50000"/>
                  </a:schemeClr>
                </a:solidFill>
              </a:rPr>
              <a:t>biện</a:t>
            </a:r>
            <a:r>
              <a:rPr lang="en-US" sz="2400" b="1" dirty="0">
                <a:solidFill>
                  <a:schemeClr val="accent5">
                    <a:lumMod val="50000"/>
                  </a:schemeClr>
                </a:solidFill>
              </a:rPr>
              <a:t> </a:t>
            </a:r>
            <a:r>
              <a:rPr lang="en-US" sz="2400" b="1" dirty="0" err="1">
                <a:solidFill>
                  <a:schemeClr val="accent5">
                    <a:lumMod val="50000"/>
                  </a:schemeClr>
                </a:solidFill>
              </a:rPr>
              <a:t>chứng</a:t>
            </a:r>
            <a:r>
              <a:rPr lang="en-US" sz="2400" b="1" dirty="0">
                <a:solidFill>
                  <a:schemeClr val="accent5">
                    <a:lumMod val="50000"/>
                  </a:schemeClr>
                </a:solidFill>
              </a:rPr>
              <a:t> </a:t>
            </a:r>
            <a:r>
              <a:rPr lang="en-US" sz="2400" b="1" dirty="0" err="1">
                <a:solidFill>
                  <a:schemeClr val="accent5">
                    <a:lumMod val="50000"/>
                  </a:schemeClr>
                </a:solidFill>
              </a:rPr>
              <a:t>duy</a:t>
            </a:r>
            <a:r>
              <a:rPr lang="en-US" sz="2400" b="1" dirty="0">
                <a:solidFill>
                  <a:schemeClr val="accent5">
                    <a:lumMod val="50000"/>
                  </a:schemeClr>
                </a:solidFill>
              </a:rPr>
              <a:t> </a:t>
            </a:r>
            <a:r>
              <a:rPr lang="en-US" sz="2400" b="1" dirty="0" err="1">
                <a:solidFill>
                  <a:schemeClr val="accent5">
                    <a:lumMod val="50000"/>
                  </a:schemeClr>
                </a:solidFill>
              </a:rPr>
              <a:t>vật</a:t>
            </a:r>
            <a:endParaRPr lang="en-US" sz="2400" b="1" dirty="0">
              <a:solidFill>
                <a:schemeClr val="accent5">
                  <a:lumMod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0" presetClass="entr" presetSubtype="0" decel="10000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strVal val="#ppt_w+.3"/>
                                          </p:val>
                                        </p:tav>
                                        <p:tav tm="100000">
                                          <p:val>
                                            <p:strVal val="#ppt_w"/>
                                          </p:val>
                                        </p:tav>
                                      </p:tavLst>
                                    </p:anim>
                                    <p:anim calcmode="lin" valueType="num">
                                      <p:cBhvr>
                                        <p:cTn id="21" dur="1000" fill="hold"/>
                                        <p:tgtEl>
                                          <p:spTgt spid="20"/>
                                        </p:tgtEl>
                                        <p:attrNameLst>
                                          <p:attrName>ppt_h</p:attrName>
                                        </p:attrNameLst>
                                      </p:cBhvr>
                                      <p:tavLst>
                                        <p:tav tm="0">
                                          <p:val>
                                            <p:strVal val="#ppt_h"/>
                                          </p:val>
                                        </p:tav>
                                        <p:tav tm="100000">
                                          <p:val>
                                            <p:strVal val="#ppt_h"/>
                                          </p:val>
                                        </p:tav>
                                      </p:tavLst>
                                    </p:anim>
                                    <p:animEffect transition="in" filter="fade">
                                      <p:cBhvr>
                                        <p:cTn id="22" dur="1000"/>
                                        <p:tgtEl>
                                          <p:spTgt spid="20"/>
                                        </p:tgtEl>
                                      </p:cBhvr>
                                    </p:animEffect>
                                  </p:childTnLst>
                                </p:cTn>
                              </p:par>
                              <p:par>
                                <p:cTn id="23" presetID="50" presetClass="entr" presetSubtype="0" decel="10000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strVal val="#ppt_w+.3"/>
                                          </p:val>
                                        </p:tav>
                                        <p:tav tm="100000">
                                          <p:val>
                                            <p:strVal val="#ppt_w"/>
                                          </p:val>
                                        </p:tav>
                                      </p:tavLst>
                                    </p:anim>
                                    <p:anim calcmode="lin" valueType="num">
                                      <p:cBhvr>
                                        <p:cTn id="26" dur="1000" fill="hold"/>
                                        <p:tgtEl>
                                          <p:spTgt spid="18"/>
                                        </p:tgtEl>
                                        <p:attrNameLst>
                                          <p:attrName>ppt_h</p:attrName>
                                        </p:attrNameLst>
                                      </p:cBhvr>
                                      <p:tavLst>
                                        <p:tav tm="0">
                                          <p:val>
                                            <p:strVal val="#ppt_h"/>
                                          </p:val>
                                        </p:tav>
                                        <p:tav tm="100000">
                                          <p:val>
                                            <p:strVal val="#ppt_h"/>
                                          </p:val>
                                        </p:tav>
                                      </p:tavLst>
                                    </p:anim>
                                    <p:animEffect transition="in" filter="fade">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437F24A6-B958-8553-790F-527103A35F11}"/>
              </a:ext>
            </a:extLst>
          </p:cNvPr>
          <p:cNvSpPr>
            <a:spLocks noGrp="1"/>
          </p:cNvSpPr>
          <p:nvPr>
            <p:ph idx="1"/>
          </p:nvPr>
        </p:nvSpPr>
        <p:spPr>
          <a:xfrm>
            <a:off x="1905000" y="1752601"/>
            <a:ext cx="8229600" cy="5364163"/>
          </a:xfrm>
        </p:spPr>
        <p:txBody>
          <a:bodyPr/>
          <a:lstStyle/>
          <a:p>
            <a:pPr algn="just">
              <a:lnSpc>
                <a:spcPct val="135000"/>
              </a:lnSpc>
              <a:spcBef>
                <a:spcPts val="600"/>
              </a:spcBef>
              <a:spcAft>
                <a:spcPts val="600"/>
              </a:spcAft>
              <a:buNone/>
            </a:pPr>
            <a:r>
              <a:rPr lang="en-US" altLang="en-US" sz="3600">
                <a:latin typeface="Times New Roman" panose="02020603050405020304" pitchFamily="18" charset="0"/>
              </a:rPr>
              <a:t>   Như vậy, bộ óc người </a:t>
            </a:r>
            <a:r>
              <a:rPr lang="en-US" altLang="en-US" sz="3600" i="1">
                <a:latin typeface="Times New Roman" panose="02020603050405020304" pitchFamily="18" charset="0"/>
              </a:rPr>
              <a:t>(cơ quan phản ánh về thế giới vật chất xung quanh),</a:t>
            </a:r>
            <a:r>
              <a:rPr lang="en-US" altLang="en-US" sz="3600">
                <a:latin typeface="Times New Roman" panose="02020603050405020304" pitchFamily="18" charset="0"/>
              </a:rPr>
              <a:t> cùng với thế giới bên ngoài tác động lên bộ óc chính là nguồn gốc tự nhiên của ý thức.</a:t>
            </a:r>
          </a:p>
        </p:txBody>
      </p:sp>
      <p:sp>
        <p:nvSpPr>
          <p:cNvPr id="16388" name="Rectangle 2">
            <a:extLst>
              <a:ext uri="{FF2B5EF4-FFF2-40B4-BE49-F238E27FC236}">
                <a16:creationId xmlns:a16="http://schemas.microsoft.com/office/drawing/2014/main" id="{9CEB2801-71A6-10C5-D129-01D2446C6384}"/>
              </a:ext>
            </a:extLst>
          </p:cNvPr>
          <p:cNvSpPr>
            <a:spLocks noGrp="1"/>
          </p:cNvSpPr>
          <p:nvPr>
            <p:ph type="title"/>
          </p:nvPr>
        </p:nvSpPr>
        <p:spPr>
          <a:xfrm>
            <a:off x="1714500" y="741363"/>
            <a:ext cx="8229600" cy="849312"/>
          </a:xfrm>
        </p:spPr>
        <p:txBody>
          <a:bodyPr/>
          <a:lstStyle/>
          <a:p>
            <a:pPr algn="l" eaLnBrk="1" hangingPunct="1"/>
            <a:r>
              <a:rPr lang="en-US" altLang="en-US" sz="3600" b="1" i="1" u="sng">
                <a:solidFill>
                  <a:srgbClr val="000099"/>
                </a:solidFill>
              </a:rPr>
              <a:t>* Nguồn gốc tự nhiên</a:t>
            </a:r>
            <a:endParaRPr lang="en-US" altLang="en-US" sz="3600" b="1" i="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circle(in)">
                                      <p:cBhvr>
                                        <p:cTn id="7" dur="2000"/>
                                        <p:tgtEl>
                                          <p:spTgt spid="552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Oval 6" descr="TT">
            <a:extLst>
              <a:ext uri="{FF2B5EF4-FFF2-40B4-BE49-F238E27FC236}">
                <a16:creationId xmlns:a16="http://schemas.microsoft.com/office/drawing/2014/main" id="{500F6880-47C5-F744-C0A8-39A4DD13251F}"/>
              </a:ext>
            </a:extLst>
          </p:cNvPr>
          <p:cNvSpPr>
            <a:spLocks noChangeArrowheads="1"/>
          </p:cNvSpPr>
          <p:nvPr/>
        </p:nvSpPr>
        <p:spPr bwMode="auto">
          <a:xfrm>
            <a:off x="7467600" y="2743200"/>
            <a:ext cx="2819400" cy="4038600"/>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4151" name="Oval 7" descr="13-Ant">
            <a:extLst>
              <a:ext uri="{FF2B5EF4-FFF2-40B4-BE49-F238E27FC236}">
                <a16:creationId xmlns:a16="http://schemas.microsoft.com/office/drawing/2014/main" id="{78AAC144-848C-7621-AC79-4EE280752B28}"/>
              </a:ext>
            </a:extLst>
          </p:cNvPr>
          <p:cNvSpPr>
            <a:spLocks noChangeArrowheads="1"/>
          </p:cNvSpPr>
          <p:nvPr/>
        </p:nvSpPr>
        <p:spPr bwMode="auto">
          <a:xfrm>
            <a:off x="1524000" y="2809876"/>
            <a:ext cx="3856038" cy="4029075"/>
          </a:xfrm>
          <a:prstGeom prst="ellipse">
            <a:avLst/>
          </a:prstGeom>
          <a:blipFill dpi="0" rotWithShape="1">
            <a:blip r:embed="rId3"/>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34152" name="Picture 8" descr="is?7plFNhgA4IPVrO9aaVywjv2G84foHut7b1ezD6CAdWc">
            <a:extLst>
              <a:ext uri="{FF2B5EF4-FFF2-40B4-BE49-F238E27FC236}">
                <a16:creationId xmlns:a16="http://schemas.microsoft.com/office/drawing/2014/main" id="{9EE039DF-C2AC-6344-FD94-25A23E053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952750"/>
            <a:ext cx="14478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53" name="AutoShape 9" descr="9-USA">
            <a:extLst>
              <a:ext uri="{FF2B5EF4-FFF2-40B4-BE49-F238E27FC236}">
                <a16:creationId xmlns:a16="http://schemas.microsoft.com/office/drawing/2014/main" id="{8E2DE7C9-9768-F94B-54BB-C68F56792C65}"/>
              </a:ext>
            </a:extLst>
          </p:cNvPr>
          <p:cNvSpPr>
            <a:spLocks noChangeArrowheads="1"/>
          </p:cNvSpPr>
          <p:nvPr/>
        </p:nvSpPr>
        <p:spPr bwMode="auto">
          <a:xfrm>
            <a:off x="5715000" y="5113338"/>
            <a:ext cx="1447800" cy="1744662"/>
          </a:xfrm>
          <a:prstGeom prst="octagon">
            <a:avLst>
              <a:gd name="adj" fmla="val 29287"/>
            </a:avLst>
          </a:prstGeom>
          <a:blipFill dpi="0" rotWithShape="1">
            <a:blip r:embed="rId5"/>
            <a:srcRect/>
            <a:stretch>
              <a:fillRect/>
            </a:stretch>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34154" name="Line 10">
            <a:extLst>
              <a:ext uri="{FF2B5EF4-FFF2-40B4-BE49-F238E27FC236}">
                <a16:creationId xmlns:a16="http://schemas.microsoft.com/office/drawing/2014/main" id="{ED4CDE45-32A5-7936-8645-EB8EC2498A87}"/>
              </a:ext>
            </a:extLst>
          </p:cNvPr>
          <p:cNvSpPr>
            <a:spLocks noChangeShapeType="1"/>
          </p:cNvSpPr>
          <p:nvPr/>
        </p:nvSpPr>
        <p:spPr bwMode="auto">
          <a:xfrm>
            <a:off x="5181600" y="5334000"/>
            <a:ext cx="1208088"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4155" name="Line 11">
            <a:extLst>
              <a:ext uri="{FF2B5EF4-FFF2-40B4-BE49-F238E27FC236}">
                <a16:creationId xmlns:a16="http://schemas.microsoft.com/office/drawing/2014/main" id="{05ED5D71-1852-F38A-CDE7-B93B725E9C54}"/>
              </a:ext>
            </a:extLst>
          </p:cNvPr>
          <p:cNvSpPr>
            <a:spLocks noChangeShapeType="1"/>
          </p:cNvSpPr>
          <p:nvPr/>
        </p:nvSpPr>
        <p:spPr bwMode="auto">
          <a:xfrm flipV="1">
            <a:off x="6389689" y="3673476"/>
            <a:ext cx="1587" cy="170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Content Placeholder 2">
            <a:extLst>
              <a:ext uri="{FF2B5EF4-FFF2-40B4-BE49-F238E27FC236}">
                <a16:creationId xmlns:a16="http://schemas.microsoft.com/office/drawing/2014/main" id="{63535642-1986-D2C5-58B8-5383DCF41D1E}"/>
              </a:ext>
            </a:extLst>
          </p:cNvPr>
          <p:cNvSpPr>
            <a:spLocks noGrp="1"/>
          </p:cNvSpPr>
          <p:nvPr>
            <p:ph idx="1"/>
          </p:nvPr>
        </p:nvSpPr>
        <p:spPr>
          <a:xfrm>
            <a:off x="1924050" y="1408113"/>
            <a:ext cx="8382000" cy="1555750"/>
          </a:xfrm>
        </p:spPr>
        <p:txBody>
          <a:bodyPr>
            <a:normAutofit lnSpcReduction="10000"/>
          </a:bodyPr>
          <a:lstStyle/>
          <a:p>
            <a:pPr algn="just" eaLnBrk="1" hangingPunct="1">
              <a:spcBef>
                <a:spcPct val="0"/>
              </a:spcBef>
              <a:buFontTx/>
              <a:buNone/>
            </a:pPr>
            <a:r>
              <a:rPr lang="en-US" altLang="en-US">
                <a:latin typeface="Times New Roman" panose="02020603050405020304" pitchFamily="18" charset="0"/>
              </a:rPr>
              <a:t>   Như vậy, bộ óc người </a:t>
            </a:r>
            <a:r>
              <a:rPr lang="en-US" altLang="en-US" i="1">
                <a:latin typeface="Times New Roman" panose="02020603050405020304" pitchFamily="18" charset="0"/>
              </a:rPr>
              <a:t>(cơ quan phản ánh về thế giới vật chất xung quanh),</a:t>
            </a:r>
            <a:r>
              <a:rPr lang="en-US" altLang="en-US">
                <a:latin typeface="Times New Roman" panose="02020603050405020304" pitchFamily="18" charset="0"/>
              </a:rPr>
              <a:t> cùng với thế giới bên ngoài tác động lên bộ óc chính là nguồn gốc tự nhiên của ý thức.</a:t>
            </a:r>
          </a:p>
        </p:txBody>
      </p:sp>
      <p:sp>
        <p:nvSpPr>
          <p:cNvPr id="17418" name="Rectangle 2">
            <a:extLst>
              <a:ext uri="{FF2B5EF4-FFF2-40B4-BE49-F238E27FC236}">
                <a16:creationId xmlns:a16="http://schemas.microsoft.com/office/drawing/2014/main" id="{1BC922C5-63FF-CB07-39DD-15095D42752C}"/>
              </a:ext>
            </a:extLst>
          </p:cNvPr>
          <p:cNvSpPr>
            <a:spLocks noGrp="1"/>
          </p:cNvSpPr>
          <p:nvPr>
            <p:ph type="title"/>
          </p:nvPr>
        </p:nvSpPr>
        <p:spPr>
          <a:xfrm>
            <a:off x="1714500" y="741363"/>
            <a:ext cx="8229600" cy="849312"/>
          </a:xfrm>
        </p:spPr>
        <p:txBody>
          <a:bodyPr/>
          <a:lstStyle/>
          <a:p>
            <a:pPr algn="l" eaLnBrk="1" hangingPunct="1"/>
            <a:r>
              <a:rPr lang="en-US" altLang="en-US" sz="3600" b="1" i="1" u="sng" dirty="0">
                <a:solidFill>
                  <a:srgbClr val="000099"/>
                </a:solidFill>
              </a:rPr>
              <a:t>* </a:t>
            </a:r>
            <a:r>
              <a:rPr lang="en-US" altLang="en-US" sz="3600" b="1" i="1" u="sng" dirty="0" err="1">
                <a:solidFill>
                  <a:srgbClr val="000099"/>
                </a:solidFill>
              </a:rPr>
              <a:t>Nguồn</a:t>
            </a:r>
            <a:r>
              <a:rPr lang="en-US" altLang="en-US" sz="3600" b="1" i="1" u="sng" dirty="0">
                <a:solidFill>
                  <a:srgbClr val="000099"/>
                </a:solidFill>
              </a:rPr>
              <a:t> </a:t>
            </a:r>
            <a:r>
              <a:rPr lang="en-US" altLang="en-US" sz="3600" b="1" i="1" u="sng" dirty="0" err="1">
                <a:solidFill>
                  <a:srgbClr val="000099"/>
                </a:solidFill>
              </a:rPr>
              <a:t>gốc</a:t>
            </a:r>
            <a:r>
              <a:rPr lang="en-US" altLang="en-US" sz="3600" b="1" i="1" u="sng" dirty="0">
                <a:solidFill>
                  <a:srgbClr val="000099"/>
                </a:solidFill>
              </a:rPr>
              <a:t> </a:t>
            </a:r>
            <a:r>
              <a:rPr lang="en-US" altLang="en-US" sz="3600" b="1" i="1" u="sng" dirty="0" err="1">
                <a:solidFill>
                  <a:srgbClr val="000099"/>
                </a:solidFill>
              </a:rPr>
              <a:t>tự</a:t>
            </a:r>
            <a:r>
              <a:rPr lang="en-US" altLang="en-US" sz="3600" b="1" i="1" u="sng" dirty="0">
                <a:solidFill>
                  <a:srgbClr val="000099"/>
                </a:solidFill>
              </a:rPr>
              <a:t> </a:t>
            </a:r>
            <a:r>
              <a:rPr lang="en-US" altLang="en-US" sz="3600" b="1" i="1" u="sng" dirty="0" err="1">
                <a:solidFill>
                  <a:srgbClr val="000099"/>
                </a:solidFill>
              </a:rPr>
              <a:t>nhiên</a:t>
            </a:r>
            <a:endParaRPr lang="en-US" altLang="en-US" sz="3600" b="1" i="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circle(in)">
                                      <p:cBhvr>
                                        <p:cTn id="7" dur="20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4151"/>
                                        </p:tgtEl>
                                        <p:attrNameLst>
                                          <p:attrName>style.visibility</p:attrName>
                                        </p:attrNameLst>
                                      </p:cBhvr>
                                      <p:to>
                                        <p:strVal val="visible"/>
                                      </p:to>
                                    </p:set>
                                    <p:animEffect transition="in" filter="circle(in)">
                                      <p:cBhvr>
                                        <p:cTn id="12" dur="2000"/>
                                        <p:tgtEl>
                                          <p:spTgt spid="134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4154"/>
                                        </p:tgtEl>
                                        <p:attrNameLst>
                                          <p:attrName>style.visibility</p:attrName>
                                        </p:attrNameLst>
                                      </p:cBhvr>
                                      <p:to>
                                        <p:strVal val="visible"/>
                                      </p:to>
                                    </p:set>
                                    <p:animEffect transition="in" filter="barn(inVertical)">
                                      <p:cBhvr>
                                        <p:cTn id="17" dur="500"/>
                                        <p:tgtEl>
                                          <p:spTgt spid="13415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34153"/>
                                        </p:tgtEl>
                                        <p:attrNameLst>
                                          <p:attrName>style.visibility</p:attrName>
                                        </p:attrNameLst>
                                      </p:cBhvr>
                                      <p:to>
                                        <p:strVal val="visible"/>
                                      </p:to>
                                    </p:set>
                                    <p:animEffect transition="in" filter="barn(inVertical)">
                                      <p:cBhvr>
                                        <p:cTn id="20" dur="500"/>
                                        <p:tgtEl>
                                          <p:spTgt spid="1341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34155"/>
                                        </p:tgtEl>
                                        <p:attrNameLst>
                                          <p:attrName>style.visibility</p:attrName>
                                        </p:attrNameLst>
                                      </p:cBhvr>
                                      <p:to>
                                        <p:strVal val="visible"/>
                                      </p:to>
                                    </p:set>
                                    <p:animEffect transition="in" filter="barn(inVertical)">
                                      <p:cBhvr>
                                        <p:cTn id="25" dur="500"/>
                                        <p:tgtEl>
                                          <p:spTgt spid="134155"/>
                                        </p:tgtEl>
                                      </p:cBhvr>
                                    </p:animEffect>
                                  </p:childTnLst>
                                </p:cTn>
                              </p:par>
                              <p:par>
                                <p:cTn id="26" presetID="16" presetClass="entr" presetSubtype="21" fill="hold" nodeType="withEffect">
                                  <p:stCondLst>
                                    <p:cond delay="0"/>
                                  </p:stCondLst>
                                  <p:childTnLst>
                                    <p:set>
                                      <p:cBhvr>
                                        <p:cTn id="27" dur="1" fill="hold">
                                          <p:stCondLst>
                                            <p:cond delay="0"/>
                                          </p:stCondLst>
                                        </p:cTn>
                                        <p:tgtEl>
                                          <p:spTgt spid="134152"/>
                                        </p:tgtEl>
                                        <p:attrNameLst>
                                          <p:attrName>style.visibility</p:attrName>
                                        </p:attrNameLst>
                                      </p:cBhvr>
                                      <p:to>
                                        <p:strVal val="visible"/>
                                      </p:to>
                                    </p:set>
                                    <p:animEffect transition="in" filter="barn(inVertical)">
                                      <p:cBhvr>
                                        <p:cTn id="28" dur="500"/>
                                        <p:tgtEl>
                                          <p:spTgt spid="13415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34150"/>
                                        </p:tgtEl>
                                        <p:attrNameLst>
                                          <p:attrName>style.visibility</p:attrName>
                                        </p:attrNameLst>
                                      </p:cBhvr>
                                      <p:to>
                                        <p:strVal val="visible"/>
                                      </p:to>
                                    </p:set>
                                    <p:animEffect transition="in" filter="barn(inVertical)">
                                      <p:cBhvr>
                                        <p:cTn id="31" dur="500"/>
                                        <p:tgtEl>
                                          <p:spTgt spid="134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p:bldP spid="134151" grpId="0" animBg="1"/>
      <p:bldP spid="134153" grpId="0" animBg="1"/>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B26029E6-D99A-98EC-3E4A-4FEE5712F1F2}"/>
              </a:ext>
            </a:extLst>
          </p:cNvPr>
          <p:cNvSpPr>
            <a:spLocks noGrp="1"/>
          </p:cNvSpPr>
          <p:nvPr>
            <p:ph idx="1"/>
          </p:nvPr>
        </p:nvSpPr>
        <p:spPr>
          <a:xfrm>
            <a:off x="453886" y="1159565"/>
            <a:ext cx="9604514" cy="2057400"/>
          </a:xfrm>
        </p:spPr>
        <p:txBody>
          <a:bodyPr/>
          <a:lstStyle/>
          <a:p>
            <a:pPr algn="just" eaLnBrk="1" hangingPunct="1">
              <a:lnSpc>
                <a:spcPct val="115000"/>
              </a:lnSpc>
              <a:buFontTx/>
              <a:buNone/>
            </a:pPr>
            <a:r>
              <a:rPr lang="en-US" altLang="en-US" dirty="0">
                <a:latin typeface="Times New Roman" panose="02020603050405020304" pitchFamily="18" charset="0"/>
              </a:rPr>
              <a:t>	</a:t>
            </a:r>
            <a:r>
              <a:rPr lang="en-US" altLang="en-US" dirty="0" err="1">
                <a:latin typeface="Times New Roman" panose="02020603050405020304" pitchFamily="18" charset="0"/>
              </a:rPr>
              <a:t>Nguồn</a:t>
            </a:r>
            <a:r>
              <a:rPr lang="en-US" altLang="en-US" dirty="0">
                <a:latin typeface="Times New Roman" panose="02020603050405020304" pitchFamily="18" charset="0"/>
              </a:rPr>
              <a:t> </a:t>
            </a:r>
            <a:r>
              <a:rPr lang="en-US" altLang="en-US" dirty="0" err="1">
                <a:latin typeface="Times New Roman" panose="02020603050405020304" pitchFamily="18" charset="0"/>
              </a:rPr>
              <a:t>gốc</a:t>
            </a:r>
            <a:r>
              <a:rPr lang="en-US" altLang="en-US" dirty="0">
                <a:latin typeface="Times New Roman" panose="02020603050405020304" pitchFamily="18" charset="0"/>
              </a:rPr>
              <a:t> </a:t>
            </a:r>
            <a:r>
              <a:rPr lang="en-US" altLang="en-US" dirty="0" err="1">
                <a:latin typeface="Times New Roman" panose="02020603050405020304" pitchFamily="18" charset="0"/>
              </a:rPr>
              <a:t>tự</a:t>
            </a:r>
            <a:r>
              <a:rPr lang="en-US" altLang="en-US" dirty="0">
                <a:latin typeface="Times New Roman" panose="02020603050405020304" pitchFamily="18" charset="0"/>
              </a:rPr>
              <a:t> </a:t>
            </a:r>
            <a:r>
              <a:rPr lang="en-US" altLang="en-US" dirty="0" err="1">
                <a:latin typeface="Times New Roman" panose="02020603050405020304" pitchFamily="18" charset="0"/>
              </a:rPr>
              <a:t>nhiên</a:t>
            </a:r>
            <a:r>
              <a:rPr lang="en-US" altLang="en-US" dirty="0">
                <a:latin typeface="Times New Roman" panose="02020603050405020304" pitchFamily="18" charset="0"/>
              </a:rPr>
              <a:t> </a:t>
            </a:r>
            <a:r>
              <a:rPr lang="en-US" altLang="en-US" dirty="0" err="1">
                <a:latin typeface="Times New Roman" panose="02020603050405020304" pitchFamily="18" charset="0"/>
              </a:rPr>
              <a:t>chưa</a:t>
            </a:r>
            <a:r>
              <a:rPr lang="en-US" altLang="en-US" dirty="0">
                <a:latin typeface="Times New Roman" panose="02020603050405020304" pitchFamily="18" charset="0"/>
              </a:rPr>
              <a:t> </a:t>
            </a:r>
            <a:r>
              <a:rPr lang="en-US" altLang="en-US" dirty="0" err="1">
                <a:latin typeface="Times New Roman" panose="02020603050405020304" pitchFamily="18" charset="0"/>
              </a:rPr>
              <a:t>đủ</a:t>
            </a:r>
            <a:r>
              <a:rPr lang="en-US" altLang="en-US" dirty="0">
                <a:latin typeface="Times New Roman" panose="02020603050405020304" pitchFamily="18" charset="0"/>
              </a:rPr>
              <a:t> </a:t>
            </a:r>
            <a:r>
              <a:rPr lang="en-US" altLang="en-US" dirty="0" err="1">
                <a:latin typeface="Times New Roman" panose="02020603050405020304" pitchFamily="18" charset="0"/>
              </a:rPr>
              <a:t>mà</a:t>
            </a:r>
            <a:r>
              <a:rPr lang="en-US" altLang="en-US" dirty="0">
                <a:latin typeface="Times New Roman" panose="02020603050405020304" pitchFamily="18" charset="0"/>
              </a:rPr>
              <a:t> </a:t>
            </a:r>
            <a:r>
              <a:rPr lang="en-US" altLang="en-US" dirty="0" err="1">
                <a:latin typeface="Times New Roman" panose="02020603050405020304" pitchFamily="18" charset="0"/>
              </a:rPr>
              <a:t>còn</a:t>
            </a:r>
            <a:r>
              <a:rPr lang="en-US" altLang="en-US" dirty="0">
                <a:latin typeface="Times New Roman" panose="02020603050405020304" pitchFamily="18" charset="0"/>
              </a:rPr>
              <a:t> </a:t>
            </a:r>
            <a:r>
              <a:rPr lang="en-US" altLang="en-US" dirty="0" err="1">
                <a:latin typeface="Times New Roman" panose="02020603050405020304" pitchFamily="18" charset="0"/>
              </a:rPr>
              <a:t>cần</a:t>
            </a:r>
            <a:r>
              <a:rPr lang="en-US" altLang="en-US" dirty="0">
                <a:latin typeface="Times New Roman" panose="02020603050405020304" pitchFamily="18" charset="0"/>
              </a:rPr>
              <a:t> </a:t>
            </a:r>
            <a:r>
              <a:rPr lang="en-US" altLang="en-US" dirty="0" err="1">
                <a:latin typeface="Times New Roman" panose="02020603050405020304" pitchFamily="18" charset="0"/>
              </a:rPr>
              <a:t>phải</a:t>
            </a:r>
            <a:r>
              <a:rPr lang="en-US" altLang="en-US" dirty="0">
                <a:latin typeface="Times New Roman" panose="02020603050405020304" pitchFamily="18" charset="0"/>
              </a:rPr>
              <a:t> </a:t>
            </a:r>
            <a:r>
              <a:rPr lang="en-US" altLang="en-US" dirty="0" err="1">
                <a:latin typeface="Times New Roman" panose="02020603050405020304" pitchFamily="18" charset="0"/>
              </a:rPr>
              <a:t>có</a:t>
            </a:r>
            <a:r>
              <a:rPr lang="en-US" altLang="en-US" dirty="0">
                <a:latin typeface="Times New Roman" panose="02020603050405020304" pitchFamily="18" charset="0"/>
              </a:rPr>
              <a:t> </a:t>
            </a:r>
            <a:r>
              <a:rPr lang="en-US" altLang="en-US" dirty="0" err="1">
                <a:latin typeface="Times New Roman" panose="02020603050405020304" pitchFamily="18" charset="0"/>
              </a:rPr>
              <a:t>lao</a:t>
            </a:r>
            <a:r>
              <a:rPr lang="en-US" altLang="en-US" dirty="0">
                <a:latin typeface="Times New Roman" panose="02020603050405020304" pitchFamily="18" charset="0"/>
              </a:rPr>
              <a:t> </a:t>
            </a:r>
            <a:r>
              <a:rPr lang="en-US" altLang="en-US" dirty="0" err="1">
                <a:latin typeface="Times New Roman" panose="02020603050405020304" pitchFamily="18" charset="0"/>
              </a:rPr>
              <a:t>động</a:t>
            </a:r>
            <a:r>
              <a:rPr lang="en-US" altLang="en-US" dirty="0">
                <a:latin typeface="Times New Roman" panose="02020603050405020304" pitchFamily="18" charset="0"/>
              </a:rPr>
              <a:t>, </a:t>
            </a:r>
            <a:r>
              <a:rPr lang="en-US" altLang="en-US" dirty="0" err="1">
                <a:latin typeface="Times New Roman" panose="02020603050405020304" pitchFamily="18" charset="0"/>
              </a:rPr>
              <a:t>ngôn</a:t>
            </a:r>
            <a:r>
              <a:rPr lang="en-US" altLang="en-US" dirty="0">
                <a:latin typeface="Times New Roman" panose="02020603050405020304" pitchFamily="18" charset="0"/>
              </a:rPr>
              <a:t> </a:t>
            </a:r>
            <a:r>
              <a:rPr lang="en-US" altLang="en-US" dirty="0" err="1">
                <a:latin typeface="Times New Roman" panose="02020603050405020304" pitchFamily="18" charset="0"/>
              </a:rPr>
              <a:t>ngữ</a:t>
            </a:r>
            <a:r>
              <a:rPr lang="en-US" altLang="en-US" dirty="0">
                <a:latin typeface="Times New Roman" panose="02020603050405020304" pitchFamily="18" charset="0"/>
              </a:rPr>
              <a:t> </a:t>
            </a:r>
            <a:r>
              <a:rPr lang="en-US" altLang="en-US" dirty="0" err="1">
                <a:latin typeface="Times New Roman" panose="02020603050405020304" pitchFamily="18" charset="0"/>
              </a:rPr>
              <a:t>và</a:t>
            </a:r>
            <a:r>
              <a:rPr lang="en-US" altLang="en-US" dirty="0">
                <a:latin typeface="Times New Roman" panose="02020603050405020304" pitchFamily="18" charset="0"/>
              </a:rPr>
              <a:t> </a:t>
            </a:r>
            <a:r>
              <a:rPr lang="en-US" altLang="en-US" dirty="0" err="1">
                <a:latin typeface="Times New Roman" panose="02020603050405020304" pitchFamily="18" charset="0"/>
              </a:rPr>
              <a:t>những</a:t>
            </a:r>
            <a:r>
              <a:rPr lang="en-US" altLang="en-US" dirty="0">
                <a:latin typeface="Times New Roman" panose="02020603050405020304" pitchFamily="18" charset="0"/>
              </a:rPr>
              <a:t> </a:t>
            </a:r>
            <a:r>
              <a:rPr lang="en-US" altLang="en-US" dirty="0" err="1">
                <a:latin typeface="Times New Roman" panose="02020603050405020304" pitchFamily="18" charset="0"/>
              </a:rPr>
              <a:t>quan</a:t>
            </a:r>
            <a:r>
              <a:rPr lang="en-US" altLang="en-US" dirty="0">
                <a:latin typeface="Times New Roman" panose="02020603050405020304" pitchFamily="18" charset="0"/>
              </a:rPr>
              <a:t> </a:t>
            </a:r>
            <a:r>
              <a:rPr lang="en-US" altLang="en-US" dirty="0" err="1">
                <a:latin typeface="Times New Roman" panose="02020603050405020304" pitchFamily="18" charset="0"/>
              </a:rPr>
              <a:t>hệ</a:t>
            </a:r>
            <a:r>
              <a:rPr lang="en-US" altLang="en-US" dirty="0">
                <a:latin typeface="Times New Roman" panose="02020603050405020304" pitchFamily="18" charset="0"/>
              </a:rPr>
              <a:t> </a:t>
            </a:r>
            <a:r>
              <a:rPr lang="en-US" altLang="en-US" dirty="0" err="1">
                <a:latin typeface="Times New Roman" panose="02020603050405020304" pitchFamily="18" charset="0"/>
              </a:rPr>
              <a:t>xã</a:t>
            </a:r>
            <a:r>
              <a:rPr lang="en-US" altLang="en-US" dirty="0">
                <a:latin typeface="Times New Roman" panose="02020603050405020304" pitchFamily="18" charset="0"/>
              </a:rPr>
              <a:t> </a:t>
            </a:r>
            <a:r>
              <a:rPr lang="en-US" altLang="en-US" dirty="0" err="1">
                <a:latin typeface="Times New Roman" panose="02020603050405020304" pitchFamily="18" charset="0"/>
              </a:rPr>
              <a:t>hội</a:t>
            </a:r>
            <a:r>
              <a:rPr lang="en-US" altLang="en-US" dirty="0">
                <a:latin typeface="Times New Roman" panose="02020603050405020304" pitchFamily="18" charset="0"/>
              </a:rPr>
              <a:t> </a:t>
            </a:r>
            <a:r>
              <a:rPr lang="en-US" altLang="en-US" dirty="0" err="1">
                <a:latin typeface="Times New Roman" panose="02020603050405020304" pitchFamily="18" charset="0"/>
              </a:rPr>
              <a:t>thì</a:t>
            </a:r>
            <a:r>
              <a:rPr lang="en-US" altLang="en-US" dirty="0">
                <a:latin typeface="Times New Roman" panose="02020603050405020304" pitchFamily="18" charset="0"/>
              </a:rPr>
              <a:t> ý </a:t>
            </a:r>
            <a:r>
              <a:rPr lang="en-US" altLang="en-US" dirty="0" err="1">
                <a:latin typeface="Times New Roman" panose="02020603050405020304" pitchFamily="18" charset="0"/>
              </a:rPr>
              <a:t>thức</a:t>
            </a:r>
            <a:r>
              <a:rPr lang="en-US" altLang="en-US" dirty="0">
                <a:latin typeface="Times New Roman" panose="02020603050405020304" pitchFamily="18" charset="0"/>
              </a:rPr>
              <a:t> </a:t>
            </a:r>
            <a:r>
              <a:rPr lang="en-US" altLang="en-US" dirty="0" err="1">
                <a:latin typeface="Times New Roman" panose="02020603050405020304" pitchFamily="18" charset="0"/>
              </a:rPr>
              <a:t>mới</a:t>
            </a:r>
            <a:r>
              <a:rPr lang="en-US" altLang="en-US" dirty="0">
                <a:latin typeface="Times New Roman" panose="02020603050405020304" pitchFamily="18" charset="0"/>
              </a:rPr>
              <a:t> </a:t>
            </a:r>
            <a:r>
              <a:rPr lang="en-US" altLang="en-US" dirty="0" err="1">
                <a:latin typeface="Times New Roman" panose="02020603050405020304" pitchFamily="18" charset="0"/>
              </a:rPr>
              <a:t>ra</a:t>
            </a:r>
            <a:r>
              <a:rPr lang="en-US" altLang="en-US" dirty="0">
                <a:latin typeface="Times New Roman" panose="02020603050405020304" pitchFamily="18" charset="0"/>
              </a:rPr>
              <a:t> </a:t>
            </a:r>
            <a:r>
              <a:rPr lang="en-US" altLang="en-US" dirty="0" err="1">
                <a:latin typeface="Times New Roman" panose="02020603050405020304" pitchFamily="18" charset="0"/>
              </a:rPr>
              <a:t>đời</a:t>
            </a:r>
            <a:r>
              <a:rPr lang="en-US" altLang="en-US" dirty="0">
                <a:latin typeface="Times New Roman" panose="02020603050405020304" pitchFamily="18" charset="0"/>
              </a:rPr>
              <a:t>.</a:t>
            </a:r>
            <a:endParaRPr lang="en-US" altLang="en-US" sz="700" dirty="0">
              <a:latin typeface="Times New Roman" panose="02020603050405020304" pitchFamily="18" charset="0"/>
            </a:endParaRPr>
          </a:p>
        </p:txBody>
      </p:sp>
      <p:pic>
        <p:nvPicPr>
          <p:cNvPr id="57348" name="Picture 7" descr="ANd9GcTWvrfOqHv-6Ap_C55sHzoHWyo7f7PGZjh1QDasQvQly8G6Nyg&amp;t=1&amp;usg=__DHqwWGJrcMkRPRRoVY1NOWfbL8k=">
            <a:extLst>
              <a:ext uri="{FF2B5EF4-FFF2-40B4-BE49-F238E27FC236}">
                <a16:creationId xmlns:a16="http://schemas.microsoft.com/office/drawing/2014/main" id="{CAAE5101-0AF5-7CE0-0EC7-978200192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2971800"/>
            <a:ext cx="33051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9" descr="ANd9GcTtdkFCz_5Wh2HOHge5lLZ9cMdMnOxEcOjcMsWFgBy6EVRV5Io&amp;t=1&amp;usg=__50z5tT1mDtfn-I9OgFegNDriBgY=">
            <a:extLst>
              <a:ext uri="{FF2B5EF4-FFF2-40B4-BE49-F238E27FC236}">
                <a16:creationId xmlns:a16="http://schemas.microsoft.com/office/drawing/2014/main" id="{CA790AAB-9080-BC18-2DDE-D6AE377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971800"/>
            <a:ext cx="388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a:extLst>
              <a:ext uri="{FF2B5EF4-FFF2-40B4-BE49-F238E27FC236}">
                <a16:creationId xmlns:a16="http://schemas.microsoft.com/office/drawing/2014/main" id="{62A1ED7E-0AEB-62AC-262F-6F1A02320EF1}"/>
              </a:ext>
            </a:extLst>
          </p:cNvPr>
          <p:cNvSpPr>
            <a:spLocks noGrp="1"/>
          </p:cNvSpPr>
          <p:nvPr>
            <p:ph type="title"/>
          </p:nvPr>
        </p:nvSpPr>
        <p:spPr>
          <a:xfrm>
            <a:off x="670891" y="228600"/>
            <a:ext cx="8229600" cy="849312"/>
          </a:xfrm>
        </p:spPr>
        <p:txBody>
          <a:bodyPr/>
          <a:lstStyle/>
          <a:p>
            <a:pPr algn="l" eaLnBrk="1" hangingPunct="1"/>
            <a:r>
              <a:rPr lang="en-US" altLang="en-US" sz="3600" b="1" i="1" u="sng" dirty="0">
                <a:solidFill>
                  <a:srgbClr val="000099"/>
                </a:solidFill>
              </a:rPr>
              <a:t>* </a:t>
            </a:r>
            <a:r>
              <a:rPr lang="en-US" altLang="en-US" sz="3600" b="1" i="1" u="sng" dirty="0" err="1">
                <a:solidFill>
                  <a:srgbClr val="000099"/>
                </a:solidFill>
              </a:rPr>
              <a:t>Nguồn</a:t>
            </a:r>
            <a:r>
              <a:rPr lang="en-US" altLang="en-US" sz="3600" b="1" i="1" u="sng" dirty="0">
                <a:solidFill>
                  <a:srgbClr val="000099"/>
                </a:solidFill>
              </a:rPr>
              <a:t> </a:t>
            </a:r>
            <a:r>
              <a:rPr lang="en-US" altLang="en-US" sz="3600" b="1" i="1" u="sng" dirty="0" err="1">
                <a:solidFill>
                  <a:srgbClr val="000099"/>
                </a:solidFill>
              </a:rPr>
              <a:t>gốc</a:t>
            </a:r>
            <a:r>
              <a:rPr lang="en-US" altLang="en-US" sz="3600" b="1" i="1" u="sng" dirty="0">
                <a:solidFill>
                  <a:srgbClr val="000099"/>
                </a:solidFill>
              </a:rPr>
              <a:t> </a:t>
            </a:r>
            <a:r>
              <a:rPr lang="en-US" altLang="en-US" sz="3600" b="1" i="1" u="sng" dirty="0" err="1">
                <a:solidFill>
                  <a:srgbClr val="000099"/>
                </a:solidFill>
              </a:rPr>
              <a:t>xã</a:t>
            </a:r>
            <a:r>
              <a:rPr lang="en-US" altLang="en-US" sz="3600" b="1" i="1" u="sng" dirty="0">
                <a:solidFill>
                  <a:srgbClr val="000099"/>
                </a:solidFill>
              </a:rPr>
              <a:t> </a:t>
            </a:r>
            <a:r>
              <a:rPr lang="en-US" altLang="en-US" sz="3600" b="1" i="1" u="sng" dirty="0" err="1">
                <a:solidFill>
                  <a:srgbClr val="000099"/>
                </a:solidFill>
              </a:rPr>
              <a:t>hội</a:t>
            </a:r>
            <a:endParaRPr lang="en-US" altLang="en-US" sz="3600" b="1" i="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circle(in)">
                                      <p:cBhvr>
                                        <p:cTn id="12" dur="2000"/>
                                        <p:tgtEl>
                                          <p:spTgt spid="57347">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7348"/>
                                        </p:tgtEl>
                                        <p:attrNameLst>
                                          <p:attrName>style.visibility</p:attrName>
                                        </p:attrNameLst>
                                      </p:cBhvr>
                                      <p:to>
                                        <p:strVal val="visible"/>
                                      </p:to>
                                    </p:set>
                                    <p:animEffect transition="in" filter="circle(in)">
                                      <p:cBhvr>
                                        <p:cTn id="15" dur="2000"/>
                                        <p:tgtEl>
                                          <p:spTgt spid="57348"/>
                                        </p:tgtEl>
                                      </p:cBhvr>
                                    </p:animEffect>
                                  </p:childTnLst>
                                </p:cTn>
                              </p:par>
                              <p:par>
                                <p:cTn id="16" presetID="6" presetClass="entr" presetSubtype="16" fill="hold" nodeType="withEffect">
                                  <p:stCondLst>
                                    <p:cond delay="0"/>
                                  </p:stCondLst>
                                  <p:childTnLst>
                                    <p:set>
                                      <p:cBhvr>
                                        <p:cTn id="17" dur="1" fill="hold">
                                          <p:stCondLst>
                                            <p:cond delay="0"/>
                                          </p:stCondLst>
                                        </p:cTn>
                                        <p:tgtEl>
                                          <p:spTgt spid="57349"/>
                                        </p:tgtEl>
                                        <p:attrNameLst>
                                          <p:attrName>style.visibility</p:attrName>
                                        </p:attrNameLst>
                                      </p:cBhvr>
                                      <p:to>
                                        <p:strVal val="visible"/>
                                      </p:to>
                                    </p:set>
                                    <p:animEffect transition="in" filter="circle(in)">
                                      <p:cBhvr>
                                        <p:cTn id="18" dur="20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5" descr="ANd9GcRoUTXj0BDh4MaeB7gNw8svtLNx3ycTEjaKECPFA5nCb3GsFsY&amp;t=1&amp;usg=___L-fS8OU1CD7eTOMUd0KovaJhUc=">
            <a:extLst>
              <a:ext uri="{FF2B5EF4-FFF2-40B4-BE49-F238E27FC236}">
                <a16:creationId xmlns:a16="http://schemas.microsoft.com/office/drawing/2014/main" id="{70BE7FC9-18F2-0062-D939-1FBE56038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962400"/>
            <a:ext cx="3200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3">
            <a:extLst>
              <a:ext uri="{FF2B5EF4-FFF2-40B4-BE49-F238E27FC236}">
                <a16:creationId xmlns:a16="http://schemas.microsoft.com/office/drawing/2014/main" id="{B4A8DB81-17E2-C504-FE52-8DC8686FE413}"/>
              </a:ext>
            </a:extLst>
          </p:cNvPr>
          <p:cNvSpPr>
            <a:spLocks noChangeArrowheads="1"/>
          </p:cNvSpPr>
          <p:nvPr/>
        </p:nvSpPr>
        <p:spPr bwMode="auto">
          <a:xfrm>
            <a:off x="1852613" y="12192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buFontTx/>
              <a:buNone/>
            </a:pPr>
            <a:endParaRPr lang="en-US" altLang="en-US" sz="800" dirty="0">
              <a:latin typeface="Times New Roman" panose="02020603050405020304" pitchFamily="18" charset="0"/>
            </a:endParaRPr>
          </a:p>
          <a:p>
            <a:pPr algn="just" eaLnBrk="1" hangingPunct="1">
              <a:lnSpc>
                <a:spcPct val="115000"/>
              </a:lnSpc>
            </a:pPr>
            <a:r>
              <a:rPr lang="en-US" altLang="en-US" b="1" i="1" dirty="0">
                <a:solidFill>
                  <a:srgbClr val="0000FF"/>
                </a:solidFill>
                <a:latin typeface="Times New Roman" panose="02020603050405020304" pitchFamily="18" charset="0"/>
              </a:rPr>
              <a:t>Lao </a:t>
            </a:r>
            <a:r>
              <a:rPr lang="en-US" altLang="en-US" b="1" i="1" dirty="0" err="1">
                <a:solidFill>
                  <a:srgbClr val="0000FF"/>
                </a:solidFill>
                <a:latin typeface="Times New Roman" panose="02020603050405020304" pitchFamily="18" charset="0"/>
              </a:rPr>
              <a:t>động</a:t>
            </a:r>
            <a:r>
              <a:rPr lang="en-US" altLang="en-US" b="1" i="1" dirty="0">
                <a:solidFill>
                  <a:srgbClr val="0000FF"/>
                </a:solidFill>
                <a:latin typeface="Times New Roman" panose="02020603050405020304" pitchFamily="18" charset="0"/>
              </a:rPr>
              <a:t>:</a:t>
            </a:r>
            <a:r>
              <a:rPr lang="en-US" altLang="en-US" dirty="0">
                <a:latin typeface="Times New Roman" panose="02020603050405020304" pitchFamily="18" charset="0"/>
              </a:rPr>
              <a:t> </a:t>
            </a:r>
            <a:r>
              <a:rPr lang="en-US" altLang="en-US" dirty="0" err="1">
                <a:latin typeface="Times New Roman" panose="02020603050405020304" pitchFamily="18" charset="0"/>
              </a:rPr>
              <a:t>là</a:t>
            </a:r>
            <a:r>
              <a:rPr lang="en-US" altLang="en-US" dirty="0">
                <a:latin typeface="Times New Roman" panose="02020603050405020304" pitchFamily="18" charset="0"/>
              </a:rPr>
              <a:t> </a:t>
            </a:r>
            <a:r>
              <a:rPr lang="en-US" altLang="en-US" dirty="0" err="1">
                <a:latin typeface="Times New Roman" panose="02020603050405020304" pitchFamily="18" charset="0"/>
              </a:rPr>
              <a:t>điều</a:t>
            </a:r>
            <a:r>
              <a:rPr lang="en-US" altLang="en-US" dirty="0">
                <a:latin typeface="Times New Roman" panose="02020603050405020304" pitchFamily="18" charset="0"/>
              </a:rPr>
              <a:t> </a:t>
            </a:r>
            <a:r>
              <a:rPr lang="en-US" altLang="en-US" dirty="0" err="1">
                <a:latin typeface="Times New Roman" panose="02020603050405020304" pitchFamily="18" charset="0"/>
              </a:rPr>
              <a:t>kiện</a:t>
            </a:r>
            <a:r>
              <a:rPr lang="en-US" altLang="en-US" dirty="0">
                <a:latin typeface="Times New Roman" panose="02020603050405020304" pitchFamily="18" charset="0"/>
              </a:rPr>
              <a:t> </a:t>
            </a:r>
            <a:r>
              <a:rPr lang="en-US" altLang="en-US" dirty="0" err="1">
                <a:latin typeface="Times New Roman" panose="02020603050405020304" pitchFamily="18" charset="0"/>
              </a:rPr>
              <a:t>đầu</a:t>
            </a:r>
            <a:r>
              <a:rPr lang="en-US" altLang="en-US" dirty="0">
                <a:latin typeface="Times New Roman" panose="02020603050405020304" pitchFamily="18" charset="0"/>
              </a:rPr>
              <a:t> </a:t>
            </a:r>
            <a:r>
              <a:rPr lang="en-US" altLang="en-US" dirty="0" err="1">
                <a:latin typeface="Times New Roman" panose="02020603050405020304" pitchFamily="18" charset="0"/>
              </a:rPr>
              <a:t>tiên</a:t>
            </a:r>
            <a:r>
              <a:rPr lang="en-US" altLang="en-US" dirty="0">
                <a:latin typeface="Times New Roman" panose="02020603050405020304" pitchFamily="18" charset="0"/>
              </a:rPr>
              <a:t> </a:t>
            </a:r>
            <a:r>
              <a:rPr lang="en-US" altLang="en-US" dirty="0" err="1">
                <a:latin typeface="Times New Roman" panose="02020603050405020304" pitchFamily="18" charset="0"/>
              </a:rPr>
              <a:t>và</a:t>
            </a:r>
            <a:r>
              <a:rPr lang="en-US" altLang="en-US" dirty="0">
                <a:latin typeface="Times New Roman" panose="02020603050405020304" pitchFamily="18" charset="0"/>
              </a:rPr>
              <a:t> </a:t>
            </a:r>
            <a:r>
              <a:rPr lang="en-US" altLang="en-US" dirty="0" err="1">
                <a:latin typeface="Times New Roman" panose="02020603050405020304" pitchFamily="18" charset="0"/>
              </a:rPr>
              <a:t>chủ</a:t>
            </a:r>
            <a:r>
              <a:rPr lang="en-US" altLang="en-US" dirty="0">
                <a:latin typeface="Times New Roman" panose="02020603050405020304" pitchFamily="18" charset="0"/>
              </a:rPr>
              <a:t> </a:t>
            </a:r>
            <a:r>
              <a:rPr lang="en-US" altLang="en-US" dirty="0" err="1">
                <a:latin typeface="Times New Roman" panose="02020603050405020304" pitchFamily="18" charset="0"/>
              </a:rPr>
              <a:t>yếu</a:t>
            </a:r>
            <a:r>
              <a:rPr lang="en-US" altLang="en-US" dirty="0">
                <a:latin typeface="Times New Roman" panose="02020603050405020304" pitchFamily="18" charset="0"/>
              </a:rPr>
              <a:t> </a:t>
            </a:r>
            <a:r>
              <a:rPr lang="en-US" altLang="en-US" dirty="0" err="1">
                <a:latin typeface="Times New Roman" panose="02020603050405020304" pitchFamily="18" charset="0"/>
              </a:rPr>
              <a:t>để</a:t>
            </a:r>
            <a:r>
              <a:rPr lang="en-US" altLang="en-US" dirty="0">
                <a:latin typeface="Times New Roman" panose="02020603050405020304" pitchFamily="18" charset="0"/>
              </a:rPr>
              <a:t> con </a:t>
            </a:r>
            <a:r>
              <a:rPr lang="en-US" altLang="en-US" dirty="0" err="1">
                <a:latin typeface="Times New Roman" panose="02020603050405020304" pitchFamily="18" charset="0"/>
              </a:rPr>
              <a:t>người</a:t>
            </a:r>
            <a:r>
              <a:rPr lang="en-US" altLang="en-US" dirty="0">
                <a:latin typeface="Times New Roman" panose="02020603050405020304" pitchFamily="18" charset="0"/>
              </a:rPr>
              <a:t> </a:t>
            </a:r>
            <a:r>
              <a:rPr lang="en-US" altLang="en-US" dirty="0" err="1">
                <a:latin typeface="Times New Roman" panose="02020603050405020304" pitchFamily="18" charset="0"/>
              </a:rPr>
              <a:t>tồn</a:t>
            </a:r>
            <a:r>
              <a:rPr lang="en-US" altLang="en-US" dirty="0">
                <a:latin typeface="Times New Roman" panose="02020603050405020304" pitchFamily="18" charset="0"/>
              </a:rPr>
              <a:t> </a:t>
            </a:r>
            <a:r>
              <a:rPr lang="en-US" altLang="en-US" dirty="0" err="1">
                <a:latin typeface="Times New Roman" panose="02020603050405020304" pitchFamily="18" charset="0"/>
              </a:rPr>
              <a:t>tại</a:t>
            </a:r>
            <a:r>
              <a:rPr lang="en-US" altLang="en-US" dirty="0">
                <a:latin typeface="Times New Roman" panose="02020603050405020304" pitchFamily="18" charset="0"/>
              </a:rPr>
              <a:t>, </a:t>
            </a:r>
            <a:r>
              <a:rPr lang="en-US" altLang="en-US" dirty="0" err="1">
                <a:latin typeface="Times New Roman" panose="02020603050405020304" pitchFamily="18" charset="0"/>
              </a:rPr>
              <a:t>nhưng</a:t>
            </a:r>
            <a:r>
              <a:rPr lang="en-US" altLang="en-US" dirty="0">
                <a:latin typeface="Times New Roman" panose="02020603050405020304" pitchFamily="18" charset="0"/>
              </a:rPr>
              <a:t> </a:t>
            </a:r>
            <a:r>
              <a:rPr lang="en-US" altLang="en-US" dirty="0" err="1">
                <a:latin typeface="Times New Roman" panose="02020603050405020304" pitchFamily="18" charset="0"/>
              </a:rPr>
              <a:t>đồng</a:t>
            </a:r>
            <a:r>
              <a:rPr lang="en-US" altLang="en-US" dirty="0">
                <a:latin typeface="Times New Roman" panose="02020603050405020304" pitchFamily="18" charset="0"/>
              </a:rPr>
              <a:t> </a:t>
            </a:r>
            <a:r>
              <a:rPr lang="en-US" altLang="en-US" dirty="0" err="1">
                <a:latin typeface="Times New Roman" panose="02020603050405020304" pitchFamily="18" charset="0"/>
              </a:rPr>
              <a:t>thời</a:t>
            </a:r>
            <a:r>
              <a:rPr lang="en-US" altLang="en-US" dirty="0">
                <a:latin typeface="Times New Roman" panose="02020603050405020304" pitchFamily="18" charset="0"/>
              </a:rPr>
              <a:t> </a:t>
            </a:r>
            <a:r>
              <a:rPr lang="en-US" altLang="en-US" dirty="0" err="1">
                <a:latin typeface="Times New Roman" panose="02020603050405020304" pitchFamily="18" charset="0"/>
              </a:rPr>
              <a:t>cũng</a:t>
            </a:r>
            <a:r>
              <a:rPr lang="en-US" altLang="en-US" dirty="0">
                <a:latin typeface="Times New Roman" panose="02020603050405020304" pitchFamily="18" charset="0"/>
              </a:rPr>
              <a:t> </a:t>
            </a:r>
            <a:r>
              <a:rPr lang="en-US" altLang="en-US" dirty="0" err="1">
                <a:latin typeface="Times New Roman" panose="02020603050405020304" pitchFamily="18" charset="0"/>
              </a:rPr>
              <a:t>sáng</a:t>
            </a:r>
            <a:r>
              <a:rPr lang="en-US" altLang="en-US" dirty="0">
                <a:latin typeface="Times New Roman" panose="02020603050405020304" pitchFamily="18" charset="0"/>
              </a:rPr>
              <a:t> </a:t>
            </a:r>
            <a:r>
              <a:rPr lang="en-US" altLang="en-US" dirty="0" err="1">
                <a:latin typeface="Times New Roman" panose="02020603050405020304" pitchFamily="18" charset="0"/>
              </a:rPr>
              <a:t>tạo</a:t>
            </a:r>
            <a:r>
              <a:rPr lang="en-US" altLang="en-US" dirty="0">
                <a:latin typeface="Times New Roman" panose="02020603050405020304" pitchFamily="18" charset="0"/>
              </a:rPr>
              <a:t> </a:t>
            </a:r>
            <a:r>
              <a:rPr lang="en-US" altLang="en-US" dirty="0" err="1">
                <a:latin typeface="Times New Roman" panose="02020603050405020304" pitchFamily="18" charset="0"/>
              </a:rPr>
              <a:t>ra</a:t>
            </a:r>
            <a:r>
              <a:rPr lang="en-US" altLang="en-US" dirty="0">
                <a:latin typeface="Times New Roman" panose="02020603050405020304" pitchFamily="18" charset="0"/>
              </a:rPr>
              <a:t> con </a:t>
            </a:r>
            <a:r>
              <a:rPr lang="en-US" altLang="en-US" dirty="0" err="1">
                <a:latin typeface="Times New Roman" panose="02020603050405020304" pitchFamily="18" charset="0"/>
              </a:rPr>
              <a:t>người</a:t>
            </a:r>
            <a:r>
              <a:rPr lang="en-US" altLang="en-US" dirty="0">
                <a:latin typeface="Times New Roman" panose="02020603050405020304" pitchFamily="18" charset="0"/>
              </a:rPr>
              <a:t>, </a:t>
            </a:r>
            <a:r>
              <a:rPr lang="en-US" altLang="en-US" dirty="0" err="1">
                <a:latin typeface="Times New Roman" panose="02020603050405020304" pitchFamily="18" charset="0"/>
              </a:rPr>
              <a:t>cải</a:t>
            </a:r>
            <a:r>
              <a:rPr lang="en-US" altLang="en-US" dirty="0">
                <a:latin typeface="Times New Roman" panose="02020603050405020304" pitchFamily="18" charset="0"/>
              </a:rPr>
              <a:t> </a:t>
            </a:r>
            <a:r>
              <a:rPr lang="en-US" altLang="en-US" dirty="0" err="1">
                <a:latin typeface="Times New Roman" panose="02020603050405020304" pitchFamily="18" charset="0"/>
              </a:rPr>
              <a:t>tạo</a:t>
            </a:r>
            <a:r>
              <a:rPr lang="en-US" altLang="en-US" dirty="0">
                <a:latin typeface="Times New Roman" panose="02020603050405020304" pitchFamily="18" charset="0"/>
              </a:rPr>
              <a:t> con </a:t>
            </a:r>
            <a:r>
              <a:rPr lang="en-US" altLang="en-US" dirty="0" err="1">
                <a:latin typeface="Times New Roman" panose="02020603050405020304" pitchFamily="18" charset="0"/>
              </a:rPr>
              <a:t>người</a:t>
            </a:r>
            <a:r>
              <a:rPr lang="en-US" altLang="en-US" dirty="0">
                <a:latin typeface="Times New Roman" panose="02020603050405020304" pitchFamily="18" charset="0"/>
              </a:rPr>
              <a:t>. Qua </a:t>
            </a:r>
            <a:r>
              <a:rPr lang="en-US" altLang="en-US" dirty="0" err="1">
                <a:latin typeface="Times New Roman" panose="02020603050405020304" pitchFamily="18" charset="0"/>
              </a:rPr>
              <a:t>lao</a:t>
            </a:r>
            <a:r>
              <a:rPr lang="en-US" altLang="en-US" dirty="0">
                <a:latin typeface="Times New Roman" panose="02020603050405020304" pitchFamily="18" charset="0"/>
              </a:rPr>
              <a:t> </a:t>
            </a:r>
            <a:r>
              <a:rPr lang="en-US" altLang="en-US" dirty="0" err="1">
                <a:latin typeface="Times New Roman" panose="02020603050405020304" pitchFamily="18" charset="0"/>
              </a:rPr>
              <a:t>động</a:t>
            </a:r>
            <a:r>
              <a:rPr lang="en-US" altLang="en-US" dirty="0">
                <a:latin typeface="Times New Roman" panose="02020603050405020304" pitchFamily="18" charset="0"/>
              </a:rPr>
              <a:t> </a:t>
            </a:r>
            <a:r>
              <a:rPr lang="en-US" altLang="en-US" dirty="0" err="1">
                <a:latin typeface="Times New Roman" panose="02020603050405020304" pitchFamily="18" charset="0"/>
              </a:rPr>
              <a:t>mang</a:t>
            </a:r>
            <a:r>
              <a:rPr lang="en-US" altLang="en-US" dirty="0">
                <a:latin typeface="Times New Roman" panose="02020603050405020304" pitchFamily="18" charset="0"/>
              </a:rPr>
              <a:t> </a:t>
            </a:r>
            <a:r>
              <a:rPr lang="en-US" altLang="en-US" dirty="0" err="1">
                <a:latin typeface="Times New Roman" panose="02020603050405020304" pitchFamily="18" charset="0"/>
              </a:rPr>
              <a:t>tính</a:t>
            </a:r>
            <a:r>
              <a:rPr lang="en-US" altLang="en-US" dirty="0">
                <a:latin typeface="Times New Roman" panose="02020603050405020304" pitchFamily="18" charset="0"/>
              </a:rPr>
              <a:t> </a:t>
            </a:r>
            <a:r>
              <a:rPr lang="en-US" altLang="en-US" dirty="0" err="1">
                <a:latin typeface="Times New Roman" panose="02020603050405020304" pitchFamily="18" charset="0"/>
              </a:rPr>
              <a:t>tập</a:t>
            </a:r>
            <a:r>
              <a:rPr lang="en-US" altLang="en-US" dirty="0">
                <a:latin typeface="Times New Roman" panose="02020603050405020304" pitchFamily="18" charset="0"/>
              </a:rPr>
              <a:t> </a:t>
            </a:r>
            <a:r>
              <a:rPr lang="en-US" altLang="en-US" dirty="0" err="1">
                <a:latin typeface="Times New Roman" panose="02020603050405020304" pitchFamily="18" charset="0"/>
              </a:rPr>
              <a:t>thể</a:t>
            </a:r>
            <a:r>
              <a:rPr lang="en-US" altLang="en-US" dirty="0">
                <a:latin typeface="Times New Roman" panose="02020603050405020304" pitchFamily="18" charset="0"/>
              </a:rPr>
              <a:t> </a:t>
            </a:r>
            <a:r>
              <a:rPr lang="en-US" altLang="en-US" dirty="0" err="1">
                <a:latin typeface="Times New Roman" panose="02020603050405020304" pitchFamily="18" charset="0"/>
              </a:rPr>
              <a:t>xã</a:t>
            </a:r>
            <a:r>
              <a:rPr lang="en-US" altLang="en-US" dirty="0">
                <a:latin typeface="Times New Roman" panose="02020603050405020304" pitchFamily="18" charset="0"/>
              </a:rPr>
              <a:t> </a:t>
            </a:r>
            <a:r>
              <a:rPr lang="en-US" altLang="en-US" dirty="0" err="1">
                <a:latin typeface="Times New Roman" panose="02020603050405020304" pitchFamily="18" charset="0"/>
              </a:rPr>
              <a:t>hội</a:t>
            </a:r>
            <a:r>
              <a:rPr lang="en-US" altLang="en-US" dirty="0">
                <a:latin typeface="Times New Roman" panose="02020603050405020304" pitchFamily="18" charset="0"/>
              </a:rPr>
              <a:t> </a:t>
            </a:r>
            <a:r>
              <a:rPr lang="en-US" altLang="en-US" dirty="0" err="1">
                <a:latin typeface="Times New Roman" panose="02020603050405020304" pitchFamily="18" charset="0"/>
              </a:rPr>
              <a:t>làm</a:t>
            </a:r>
            <a:r>
              <a:rPr lang="en-US" altLang="en-US" dirty="0">
                <a:latin typeface="Times New Roman" panose="02020603050405020304" pitchFamily="18" charset="0"/>
              </a:rPr>
              <a:t> </a:t>
            </a:r>
            <a:r>
              <a:rPr lang="en-US" altLang="en-US" dirty="0" err="1">
                <a:latin typeface="Times New Roman" panose="02020603050405020304" pitchFamily="18" charset="0"/>
              </a:rPr>
              <a:t>xuất</a:t>
            </a:r>
            <a:r>
              <a:rPr lang="en-US" altLang="en-US" dirty="0">
                <a:latin typeface="Times New Roman" panose="02020603050405020304" pitchFamily="18" charset="0"/>
              </a:rPr>
              <a:t> </a:t>
            </a:r>
            <a:r>
              <a:rPr lang="en-US" altLang="en-US" dirty="0" err="1">
                <a:latin typeface="Times New Roman" panose="02020603050405020304" pitchFamily="18" charset="0"/>
              </a:rPr>
              <a:t>hiện</a:t>
            </a:r>
            <a:r>
              <a:rPr lang="en-US" altLang="en-US" dirty="0">
                <a:latin typeface="Times New Roman" panose="02020603050405020304" pitchFamily="18" charset="0"/>
              </a:rPr>
              <a:t> </a:t>
            </a:r>
          </a:p>
        </p:txBody>
      </p:sp>
      <p:pic>
        <p:nvPicPr>
          <p:cNvPr id="58372" name="Picture 8" descr="ANd9GcTqLSmVe6GBNEBj8LLZAUhxVdn_3h36PdMtx_PCz4vEyxHlMsI&amp;t=1&amp;usg=__LEn3gtizgwHhyskD_BHJorZ9-Og=">
            <a:extLst>
              <a:ext uri="{FF2B5EF4-FFF2-40B4-BE49-F238E27FC236}">
                <a16:creationId xmlns:a16="http://schemas.microsoft.com/office/drawing/2014/main" id="{6172F73C-34FF-61DD-820B-4F032ACC3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62400"/>
            <a:ext cx="4648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AutoShape 10" descr="2Q==">
            <a:extLst>
              <a:ext uri="{FF2B5EF4-FFF2-40B4-BE49-F238E27FC236}">
                <a16:creationId xmlns:a16="http://schemas.microsoft.com/office/drawing/2014/main" id="{445B4480-AD26-F3BC-A240-D00BA9F7197D}"/>
              </a:ext>
            </a:extLst>
          </p:cNvPr>
          <p:cNvSpPr>
            <a:spLocks noChangeAspect="1" noChangeArrowheads="1"/>
          </p:cNvSpPr>
          <p:nvPr/>
        </p:nvSpPr>
        <p:spPr bwMode="auto">
          <a:xfrm>
            <a:off x="5043489" y="2724150"/>
            <a:ext cx="21050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9463" name="Rectangle 2">
            <a:extLst>
              <a:ext uri="{FF2B5EF4-FFF2-40B4-BE49-F238E27FC236}">
                <a16:creationId xmlns:a16="http://schemas.microsoft.com/office/drawing/2014/main" id="{71191932-7068-F453-D35A-29403AA61F93}"/>
              </a:ext>
            </a:extLst>
          </p:cNvPr>
          <p:cNvSpPr>
            <a:spLocks noGrp="1"/>
          </p:cNvSpPr>
          <p:nvPr>
            <p:ph type="title"/>
          </p:nvPr>
        </p:nvSpPr>
        <p:spPr>
          <a:xfrm>
            <a:off x="0" y="141288"/>
            <a:ext cx="8229600" cy="849312"/>
          </a:xfrm>
        </p:spPr>
        <p:txBody>
          <a:bodyPr/>
          <a:lstStyle/>
          <a:p>
            <a:pPr algn="l" eaLnBrk="1" hangingPunct="1"/>
            <a:r>
              <a:rPr lang="en-US" altLang="en-US" sz="3600" b="1" i="1" u="sng" dirty="0">
                <a:solidFill>
                  <a:srgbClr val="000099"/>
                </a:solidFill>
              </a:rPr>
              <a:t>* </a:t>
            </a:r>
            <a:r>
              <a:rPr lang="en-US" altLang="en-US" sz="3600" b="1" i="1" u="sng" dirty="0" err="1">
                <a:solidFill>
                  <a:srgbClr val="000099"/>
                </a:solidFill>
              </a:rPr>
              <a:t>Nguồn</a:t>
            </a:r>
            <a:r>
              <a:rPr lang="en-US" altLang="en-US" sz="3600" b="1" i="1" u="sng" dirty="0">
                <a:solidFill>
                  <a:srgbClr val="000099"/>
                </a:solidFill>
              </a:rPr>
              <a:t> </a:t>
            </a:r>
            <a:r>
              <a:rPr lang="en-US" altLang="en-US" sz="3600" b="1" i="1" u="sng" dirty="0" err="1">
                <a:solidFill>
                  <a:srgbClr val="000099"/>
                </a:solidFill>
              </a:rPr>
              <a:t>gốc</a:t>
            </a:r>
            <a:r>
              <a:rPr lang="en-US" altLang="en-US" sz="3600" b="1" i="1" u="sng" dirty="0">
                <a:solidFill>
                  <a:srgbClr val="000099"/>
                </a:solidFill>
              </a:rPr>
              <a:t> </a:t>
            </a:r>
            <a:r>
              <a:rPr lang="en-US" altLang="en-US" sz="3600" b="1" i="1" u="sng" dirty="0" err="1">
                <a:solidFill>
                  <a:srgbClr val="000099"/>
                </a:solidFill>
              </a:rPr>
              <a:t>xã</a:t>
            </a:r>
            <a:r>
              <a:rPr lang="en-US" altLang="en-US" sz="3600" b="1" i="1" u="sng" dirty="0">
                <a:solidFill>
                  <a:srgbClr val="000099"/>
                </a:solidFill>
              </a:rPr>
              <a:t> </a:t>
            </a:r>
            <a:r>
              <a:rPr lang="en-US" altLang="en-US" sz="3600" b="1" i="1" u="sng" dirty="0" err="1">
                <a:solidFill>
                  <a:srgbClr val="000099"/>
                </a:solidFill>
              </a:rPr>
              <a:t>hội</a:t>
            </a:r>
            <a:endParaRPr lang="en-US" altLang="en-US" sz="3600" b="1" i="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circle(in)">
                                      <p:cBhvr>
                                        <p:cTn id="7" dur="2000"/>
                                        <p:tgtEl>
                                          <p:spTgt spid="58371"/>
                                        </p:tgtEl>
                                      </p:cBhvr>
                                    </p:animEffect>
                                  </p:childTnLst>
                                </p:cTn>
                              </p:par>
                              <p:par>
                                <p:cTn id="8" presetID="6" presetClass="entr" presetSubtype="16" fill="hold" nodeType="withEffect">
                                  <p:stCondLst>
                                    <p:cond delay="0"/>
                                  </p:stCondLst>
                                  <p:childTnLst>
                                    <p:set>
                                      <p:cBhvr>
                                        <p:cTn id="9" dur="1" fill="hold">
                                          <p:stCondLst>
                                            <p:cond delay="0"/>
                                          </p:stCondLst>
                                        </p:cTn>
                                        <p:tgtEl>
                                          <p:spTgt spid="58372"/>
                                        </p:tgtEl>
                                        <p:attrNameLst>
                                          <p:attrName>style.visibility</p:attrName>
                                        </p:attrNameLst>
                                      </p:cBhvr>
                                      <p:to>
                                        <p:strVal val="visible"/>
                                      </p:to>
                                    </p:set>
                                    <p:animEffect transition="in" filter="circle(in)">
                                      <p:cBhvr>
                                        <p:cTn id="10" dur="2000"/>
                                        <p:tgtEl>
                                          <p:spTgt spid="58372"/>
                                        </p:tgtEl>
                                      </p:cBhvr>
                                    </p:animEffect>
                                  </p:childTnLst>
                                </p:cTn>
                              </p:par>
                              <p:par>
                                <p:cTn id="11" presetID="6" presetClass="entr" presetSubtype="16" fill="hold" nodeType="withEffect">
                                  <p:stCondLst>
                                    <p:cond delay="0"/>
                                  </p:stCondLst>
                                  <p:childTnLst>
                                    <p:set>
                                      <p:cBhvr>
                                        <p:cTn id="12" dur="1" fill="hold">
                                          <p:stCondLst>
                                            <p:cond delay="0"/>
                                          </p:stCondLst>
                                        </p:cTn>
                                        <p:tgtEl>
                                          <p:spTgt spid="58370"/>
                                        </p:tgtEl>
                                        <p:attrNameLst>
                                          <p:attrName>style.visibility</p:attrName>
                                        </p:attrNameLst>
                                      </p:cBhvr>
                                      <p:to>
                                        <p:strVal val="visible"/>
                                      </p:to>
                                    </p:set>
                                    <p:animEffect transition="in" filter="circle(in)">
                                      <p:cBhvr>
                                        <p:cTn id="13" dur="20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CA66E4F6-A31E-1F52-75EE-040D12B9DEB4}"/>
              </a:ext>
            </a:extLst>
          </p:cNvPr>
          <p:cNvSpPr>
            <a:spLocks noGrp="1"/>
          </p:cNvSpPr>
          <p:nvPr>
            <p:ph idx="1"/>
          </p:nvPr>
        </p:nvSpPr>
        <p:spPr>
          <a:xfrm>
            <a:off x="1825625" y="1371600"/>
            <a:ext cx="4572000" cy="2286000"/>
          </a:xfrm>
        </p:spPr>
        <p:txBody>
          <a:bodyPr rtlCol="0">
            <a:normAutofit fontScale="70000" lnSpcReduction="20000"/>
          </a:bodyPr>
          <a:lstStyle/>
          <a:p>
            <a:pPr algn="just">
              <a:lnSpc>
                <a:spcPct val="115000"/>
              </a:lnSpc>
              <a:defRPr/>
            </a:pPr>
            <a:r>
              <a:rPr lang="en-US" sz="3600" b="1" i="1">
                <a:solidFill>
                  <a:srgbClr val="0000FF"/>
                </a:solidFill>
                <a:latin typeface="Times New Roman" pitchFamily="18" charset="0"/>
              </a:rPr>
              <a:t>Ngôn ngữ:</a:t>
            </a:r>
            <a:r>
              <a:rPr lang="en-US" sz="3600">
                <a:latin typeface="Times New Roman" pitchFamily="18" charset="0"/>
              </a:rPr>
              <a:t> là hệ thống tín hiệu vật chất mang nội dung ý thức. Không có ngôn ngữ thì ý thức không thể tồn tại và thể hiện được.    </a:t>
            </a:r>
            <a:endParaRPr lang="en-US" sz="3600"/>
          </a:p>
        </p:txBody>
      </p:sp>
      <p:pic>
        <p:nvPicPr>
          <p:cNvPr id="59397" name="Picture 5" descr="Nguồn gốc của ngôn ngữ chúng ta dùng và những sự thật bất ngờ">
            <a:extLst>
              <a:ext uri="{FF2B5EF4-FFF2-40B4-BE49-F238E27FC236}">
                <a16:creationId xmlns:a16="http://schemas.microsoft.com/office/drawing/2014/main" id="{4C74C7CC-2885-1DAA-0462-496CC37D5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168400"/>
            <a:ext cx="34290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a:extLst>
              <a:ext uri="{FF2B5EF4-FFF2-40B4-BE49-F238E27FC236}">
                <a16:creationId xmlns:a16="http://schemas.microsoft.com/office/drawing/2014/main" id="{ECFD6DD2-C655-F5F3-7EDA-D481B2838AD0}"/>
              </a:ext>
            </a:extLst>
          </p:cNvPr>
          <p:cNvSpPr>
            <a:spLocks noGrp="1"/>
          </p:cNvSpPr>
          <p:nvPr>
            <p:ph type="title"/>
          </p:nvPr>
        </p:nvSpPr>
        <p:spPr>
          <a:xfrm>
            <a:off x="1676400" y="598488"/>
            <a:ext cx="8229600" cy="849312"/>
          </a:xfrm>
        </p:spPr>
        <p:txBody>
          <a:bodyPr/>
          <a:lstStyle/>
          <a:p>
            <a:pPr algn="l" eaLnBrk="1" hangingPunct="1"/>
            <a:r>
              <a:rPr lang="en-US" altLang="en-US" sz="3200" b="1" i="1" u="sng" dirty="0">
                <a:solidFill>
                  <a:srgbClr val="000099"/>
                </a:solidFill>
              </a:rPr>
              <a:t>* </a:t>
            </a:r>
            <a:r>
              <a:rPr lang="en-US" altLang="en-US" sz="3200" b="1" i="1" u="sng" dirty="0" err="1">
                <a:solidFill>
                  <a:srgbClr val="000099"/>
                </a:solidFill>
              </a:rPr>
              <a:t>Nguồn</a:t>
            </a:r>
            <a:r>
              <a:rPr lang="en-US" altLang="en-US" sz="3200" b="1" i="1" u="sng" dirty="0">
                <a:solidFill>
                  <a:srgbClr val="000099"/>
                </a:solidFill>
              </a:rPr>
              <a:t> </a:t>
            </a:r>
            <a:r>
              <a:rPr lang="en-US" altLang="en-US" sz="3200" b="1" i="1" u="sng" dirty="0" err="1">
                <a:solidFill>
                  <a:srgbClr val="000099"/>
                </a:solidFill>
              </a:rPr>
              <a:t>gốc</a:t>
            </a:r>
            <a:r>
              <a:rPr lang="en-US" altLang="en-US" sz="3200" b="1" i="1" u="sng" dirty="0">
                <a:solidFill>
                  <a:srgbClr val="000099"/>
                </a:solidFill>
              </a:rPr>
              <a:t> </a:t>
            </a:r>
            <a:r>
              <a:rPr lang="en-US" altLang="en-US" sz="3200" b="1" i="1" u="sng" dirty="0" err="1">
                <a:solidFill>
                  <a:srgbClr val="000099"/>
                </a:solidFill>
              </a:rPr>
              <a:t>xã</a:t>
            </a:r>
            <a:r>
              <a:rPr lang="en-US" altLang="en-US" sz="3200" b="1" i="1" u="sng" dirty="0">
                <a:solidFill>
                  <a:srgbClr val="000099"/>
                </a:solidFill>
              </a:rPr>
              <a:t> </a:t>
            </a:r>
            <a:r>
              <a:rPr lang="en-US" altLang="en-US" sz="3200" b="1" i="1" u="sng" dirty="0" err="1">
                <a:solidFill>
                  <a:srgbClr val="000099"/>
                </a:solidFill>
              </a:rPr>
              <a:t>hội</a:t>
            </a:r>
            <a:endParaRPr lang="en-US" altLang="en-US" sz="3200" b="1" i="1" dirty="0">
              <a:solidFill>
                <a:srgbClr val="000099"/>
              </a:solidFill>
            </a:endParaRPr>
          </a:p>
        </p:txBody>
      </p:sp>
      <p:sp>
        <p:nvSpPr>
          <p:cNvPr id="9" name="Content Placeholder 2">
            <a:extLst>
              <a:ext uri="{FF2B5EF4-FFF2-40B4-BE49-F238E27FC236}">
                <a16:creationId xmlns:a16="http://schemas.microsoft.com/office/drawing/2014/main" id="{9A227B40-190B-6B31-0FCC-9115921F63B8}"/>
              </a:ext>
            </a:extLst>
          </p:cNvPr>
          <p:cNvSpPr>
            <a:spLocks/>
          </p:cNvSpPr>
          <p:nvPr/>
        </p:nvSpPr>
        <p:spPr bwMode="auto">
          <a:xfrm>
            <a:off x="1360488" y="4305300"/>
            <a:ext cx="587851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buFont typeface="Arial" panose="020B0604020202020204" pitchFamily="34" charset="0"/>
              <a:buNone/>
            </a:pPr>
            <a:r>
              <a:rPr lang="en-US" altLang="en-US" sz="2800" dirty="0">
                <a:latin typeface="Times New Roman" panose="02020603050405020304" pitchFamily="18" charset="0"/>
              </a:rPr>
              <a:t>   </a:t>
            </a:r>
            <a:r>
              <a:rPr lang="en-US" altLang="en-US" sz="2800" dirty="0" err="1">
                <a:latin typeface="Times New Roman" panose="02020603050405020304" pitchFamily="18" charset="0"/>
              </a:rPr>
              <a:t>Vậy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nguồn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gốc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xã</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hội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quan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trọng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nhất</a:t>
            </a:r>
            <a:r>
              <a:rPr lang="en-US" altLang="en-US" sz="2800" dirty="0">
                <a:latin typeface="Times New Roman" panose="02020603050405020304" pitchFamily="18" charset="0"/>
              </a:rPr>
              <a:t>, </a:t>
            </a:r>
            <a:r>
              <a:rPr lang="en-US" altLang="en-US" sz="2800" b="1" dirty="0" err="1">
                <a:solidFill>
                  <a:srgbClr val="0000FF"/>
                </a:solidFill>
                <a:latin typeface="Times New Roman" panose="02020603050405020304" pitchFamily="18" charset="0"/>
              </a:rPr>
              <a:t>quyết</a:t>
            </a:r>
            <a:r>
              <a:rPr lang="en-US" altLang="en-US" sz="2800" b="1" dirty="0">
                <a:solidFill>
                  <a:srgbClr val="0000FF"/>
                </a:solidFill>
                <a:latin typeface="Times New Roman" panose="02020603050405020304" pitchFamily="18" charset="0"/>
              </a:rPr>
              <a:t> </a:t>
            </a:r>
            <a:r>
              <a:rPr lang="en-US" altLang="en-US" sz="2800" b="1" dirty="0" err="1">
                <a:solidFill>
                  <a:srgbClr val="0000FF"/>
                </a:solidFill>
                <a:latin typeface="Times New Roman" panose="02020603050405020304" pitchFamily="18" charset="0"/>
              </a:rPr>
              <a:t>định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sự</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ra</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đời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phát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triển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của</a:t>
            </a:r>
            <a:r>
              <a:rPr lang="en-US" altLang="en-US" sz="2800" dirty="0">
                <a:latin typeface="Times New Roman" panose="02020603050405020304" pitchFamily="18" charset="0"/>
              </a:rPr>
              <a:t> ý </a:t>
            </a:r>
            <a:r>
              <a:rPr lang="en-US" altLang="en-US" sz="2800" dirty="0" err="1">
                <a:latin typeface="Times New Roman" panose="02020603050405020304" pitchFamily="18" charset="0"/>
              </a:rPr>
              <a:t>thức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trong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đó</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hai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yếu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chính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lao</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động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thực</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tiễn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xã</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hội</a:t>
            </a:r>
            <a:r>
              <a:rPr lang="en-US" altLang="en-US" sz="2800" dirty="0">
                <a:latin typeface="Times New Roman" panose="02020603050405020304" pitchFamily="18" charset="0"/>
              </a:rPr>
              <a:t>.</a:t>
            </a:r>
          </a:p>
          <a:p>
            <a:pPr eaLnBrk="1" hangingPunct="1"/>
            <a:endParaRPr lang="en-US" altLang="en-US" sz="2800" dirty="0"/>
          </a:p>
        </p:txBody>
      </p:sp>
      <p:pic>
        <p:nvPicPr>
          <p:cNvPr id="11" name="Picture 8" descr="ANd9GcRJ6lyOrq_CzZOGYKuDKUXpizYAJu29LCqzHRFRaDHrnPIma_8&amp;t=1&amp;usg=__sW4wAat48tUeoxiqXrwElZufKLg=">
            <a:extLst>
              <a:ext uri="{FF2B5EF4-FFF2-40B4-BE49-F238E27FC236}">
                <a16:creationId xmlns:a16="http://schemas.microsoft.com/office/drawing/2014/main" id="{6AB5934B-85A6-2C6B-BCED-0E2FFF0E2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305300"/>
            <a:ext cx="34290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Effect transition="in" filter="circle(in)">
                                      <p:cBhvr>
                                        <p:cTn id="7" dur="2000"/>
                                        <p:tgtEl>
                                          <p:spTgt spid="89090">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9397"/>
                                        </p:tgtEl>
                                        <p:attrNameLst>
                                          <p:attrName>style.visibility</p:attrName>
                                        </p:attrNameLst>
                                      </p:cBhvr>
                                      <p:to>
                                        <p:strVal val="visible"/>
                                      </p:to>
                                    </p:set>
                                    <p:animEffect transition="in" filter="circle(in)">
                                      <p:cBhvr>
                                        <p:cTn id="10" dur="2000"/>
                                        <p:tgtEl>
                                          <p:spTgt spid="5939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2000"/>
                                        <p:tgtEl>
                                          <p:spTgt spid="1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WordArt 5">
            <a:extLst>
              <a:ext uri="{FF2B5EF4-FFF2-40B4-BE49-F238E27FC236}">
                <a16:creationId xmlns:a16="http://schemas.microsoft.com/office/drawing/2014/main" id="{753B102B-844C-0986-3985-4E42D024754B}"/>
              </a:ext>
            </a:extLst>
          </p:cNvPr>
          <p:cNvSpPr>
            <a:spLocks noChangeArrowheads="1" noChangeShapeType="1" noTextEdit="1"/>
          </p:cNvSpPr>
          <p:nvPr/>
        </p:nvSpPr>
        <p:spPr bwMode="auto">
          <a:xfrm>
            <a:off x="3609975" y="1436688"/>
            <a:ext cx="5327650" cy="436562"/>
          </a:xfrm>
          <a:prstGeom prst="rect">
            <a:avLst/>
          </a:prstGeom>
        </p:spPr>
        <p:txBody>
          <a:bodyPr wrap="none" fromWordArt="1">
            <a:prstTxWarp prst="textPlain">
              <a:avLst>
                <a:gd name="adj" fmla="val 50000"/>
              </a:avLst>
            </a:prstTxWarp>
          </a:bodyPr>
          <a:lstStyle/>
          <a:p>
            <a:pPr algn="ctr"/>
            <a:r>
              <a:rPr lang="en-US" sz="3600" kern="10">
                <a:ln w="9525">
                  <a:solidFill>
                    <a:srgbClr val="660066"/>
                  </a:solidFill>
                  <a:round/>
                  <a:headEnd/>
                  <a:tailEnd/>
                </a:ln>
                <a:latin typeface="Arial Đen"/>
              </a:rPr>
              <a:t>Lao động &amp; ngôn ngữ</a:t>
            </a:r>
          </a:p>
        </p:txBody>
      </p:sp>
      <p:sp>
        <p:nvSpPr>
          <p:cNvPr id="135174" name="Oval 6" descr="TT">
            <a:extLst>
              <a:ext uri="{FF2B5EF4-FFF2-40B4-BE49-F238E27FC236}">
                <a16:creationId xmlns:a16="http://schemas.microsoft.com/office/drawing/2014/main" id="{DA7CA601-7B93-D5B9-854F-7FC99A5AC1B5}"/>
              </a:ext>
            </a:extLst>
          </p:cNvPr>
          <p:cNvSpPr>
            <a:spLocks noChangeArrowheads="1"/>
          </p:cNvSpPr>
          <p:nvPr/>
        </p:nvSpPr>
        <p:spPr bwMode="auto">
          <a:xfrm>
            <a:off x="4743450" y="4267200"/>
            <a:ext cx="2590800" cy="2133600"/>
          </a:xfrm>
          <a:prstGeom prst="ellipse">
            <a:avLst/>
          </a:prstGeom>
          <a:blipFill dpi="0" rotWithShape="1">
            <a:blip r:embed="rId2"/>
            <a:srcRect/>
            <a:stretch>
              <a:fillRect/>
            </a:stretch>
          </a:blipFill>
          <a:ln w="9525">
            <a:solidFill>
              <a:srgbClr val="660066"/>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pic>
        <p:nvPicPr>
          <p:cNvPr id="135175" name="Picture 7" descr="PE01561_">
            <a:extLst>
              <a:ext uri="{FF2B5EF4-FFF2-40B4-BE49-F238E27FC236}">
                <a16:creationId xmlns:a16="http://schemas.microsoft.com/office/drawing/2014/main" id="{526CD511-413F-673B-1A52-91D802F76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650" y="1955800"/>
            <a:ext cx="2971800" cy="2095500"/>
          </a:xfrm>
          <a:prstGeom prst="rect">
            <a:avLst/>
          </a:prstGeom>
          <a:gradFill rotWithShape="1">
            <a:gsLst>
              <a:gs pos="0">
                <a:srgbClr val="FF3399"/>
              </a:gs>
              <a:gs pos="100000">
                <a:schemeClr val="bg1"/>
              </a:gs>
            </a:gsLst>
            <a:path path="shape">
              <a:fillToRect l="50000" t="50000" r="50000" b="50000"/>
            </a:path>
          </a:gradFill>
          <a:ln w="9525">
            <a:solidFill>
              <a:srgbClr val="660066"/>
            </a:solidFill>
            <a:miter lim="800000"/>
            <a:headEnd/>
            <a:tailEnd/>
          </a:ln>
        </p:spPr>
      </p:pic>
      <p:pic>
        <p:nvPicPr>
          <p:cNvPr id="135176" name="Picture 8" descr="33-FFS_Indonesia_1991">
            <a:extLst>
              <a:ext uri="{FF2B5EF4-FFF2-40B4-BE49-F238E27FC236}">
                <a16:creationId xmlns:a16="http://schemas.microsoft.com/office/drawing/2014/main" id="{0578A682-FA72-509B-4815-8E6A9D9E0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5650" y="4267200"/>
            <a:ext cx="2971800" cy="203200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pic>
      <p:pic>
        <p:nvPicPr>
          <p:cNvPr id="135177" name="Picture 9" descr="Ảnh2">
            <a:extLst>
              <a:ext uri="{FF2B5EF4-FFF2-40B4-BE49-F238E27FC236}">
                <a16:creationId xmlns:a16="http://schemas.microsoft.com/office/drawing/2014/main" id="{271AA93E-D8A5-1B94-332F-8ED2EE7095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365626"/>
            <a:ext cx="2952750" cy="1958975"/>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pic>
      <p:pic>
        <p:nvPicPr>
          <p:cNvPr id="135178" name="Picture 10" descr="Ảnh13">
            <a:extLst>
              <a:ext uri="{FF2B5EF4-FFF2-40B4-BE49-F238E27FC236}">
                <a16:creationId xmlns:a16="http://schemas.microsoft.com/office/drawing/2014/main" id="{8A0E415C-D493-DA69-773A-0FEBBC122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2650" y="1955801"/>
            <a:ext cx="2882900" cy="2168525"/>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pic>
      <p:pic>
        <p:nvPicPr>
          <p:cNvPr id="61449" name="Picture 12" descr="Newton nghien cuu anh sang">
            <a:extLst>
              <a:ext uri="{FF2B5EF4-FFF2-40B4-BE49-F238E27FC236}">
                <a16:creationId xmlns:a16="http://schemas.microsoft.com/office/drawing/2014/main" id="{03EBED75-5D10-9C18-B343-DBD4338B45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0650" y="1879600"/>
            <a:ext cx="1714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Rectangle 2">
            <a:extLst>
              <a:ext uri="{FF2B5EF4-FFF2-40B4-BE49-F238E27FC236}">
                <a16:creationId xmlns:a16="http://schemas.microsoft.com/office/drawing/2014/main" id="{3F521B9D-4ADA-573D-E0EC-35DA4B16AD3E}"/>
              </a:ext>
            </a:extLst>
          </p:cNvPr>
          <p:cNvSpPr>
            <a:spLocks noGrp="1"/>
          </p:cNvSpPr>
          <p:nvPr>
            <p:ph type="title"/>
          </p:nvPr>
        </p:nvSpPr>
        <p:spPr>
          <a:xfrm>
            <a:off x="106017" y="121445"/>
            <a:ext cx="8229600" cy="849312"/>
          </a:xfrm>
        </p:spPr>
        <p:txBody>
          <a:bodyPr/>
          <a:lstStyle/>
          <a:p>
            <a:pPr algn="l" eaLnBrk="1" hangingPunct="1"/>
            <a:r>
              <a:rPr lang="en-US" altLang="en-US" sz="3200" b="1" i="1" u="sng">
                <a:solidFill>
                  <a:srgbClr val="000099"/>
                </a:solidFill>
              </a:rPr>
              <a:t>* Nguồn gốc xã hội</a:t>
            </a:r>
            <a:endParaRPr lang="en-US" altLang="en-US" sz="3200" b="1" i="1">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35178"/>
                                        </p:tgtEl>
                                        <p:attrNameLst>
                                          <p:attrName>style.visibility</p:attrName>
                                        </p:attrNameLst>
                                      </p:cBhvr>
                                      <p:to>
                                        <p:strVal val="visible"/>
                                      </p:to>
                                    </p:set>
                                    <p:animEffect transition="in" filter="circle(in)">
                                      <p:cBhvr>
                                        <p:cTn id="12" dur="2000"/>
                                        <p:tgtEl>
                                          <p:spTgt spid="135178"/>
                                        </p:tgtEl>
                                      </p:cBhvr>
                                    </p:animEffect>
                                  </p:childTnLst>
                                </p:cTn>
                              </p:par>
                              <p:par>
                                <p:cTn id="13" presetID="6" presetClass="entr" presetSubtype="16" fill="hold" nodeType="withEffect">
                                  <p:stCondLst>
                                    <p:cond delay="0"/>
                                  </p:stCondLst>
                                  <p:childTnLst>
                                    <p:set>
                                      <p:cBhvr>
                                        <p:cTn id="14" dur="1" fill="hold">
                                          <p:stCondLst>
                                            <p:cond delay="0"/>
                                          </p:stCondLst>
                                        </p:cTn>
                                        <p:tgtEl>
                                          <p:spTgt spid="61449"/>
                                        </p:tgtEl>
                                        <p:attrNameLst>
                                          <p:attrName>style.visibility</p:attrName>
                                        </p:attrNameLst>
                                      </p:cBhvr>
                                      <p:to>
                                        <p:strVal val="visible"/>
                                      </p:to>
                                    </p:set>
                                    <p:animEffect transition="in" filter="circle(in)">
                                      <p:cBhvr>
                                        <p:cTn id="15" dur="2000"/>
                                        <p:tgtEl>
                                          <p:spTgt spid="61449"/>
                                        </p:tgtEl>
                                      </p:cBhvr>
                                    </p:animEffect>
                                  </p:childTnLst>
                                </p:cTn>
                              </p:par>
                              <p:par>
                                <p:cTn id="16" presetID="6" presetClass="entr" presetSubtype="16" fill="hold" nodeType="withEffect">
                                  <p:stCondLst>
                                    <p:cond delay="0"/>
                                  </p:stCondLst>
                                  <p:childTnLst>
                                    <p:set>
                                      <p:cBhvr>
                                        <p:cTn id="17" dur="1" fill="hold">
                                          <p:stCondLst>
                                            <p:cond delay="0"/>
                                          </p:stCondLst>
                                        </p:cTn>
                                        <p:tgtEl>
                                          <p:spTgt spid="135175"/>
                                        </p:tgtEl>
                                        <p:attrNameLst>
                                          <p:attrName>style.visibility</p:attrName>
                                        </p:attrNameLst>
                                      </p:cBhvr>
                                      <p:to>
                                        <p:strVal val="visible"/>
                                      </p:to>
                                    </p:set>
                                    <p:animEffect transition="in" filter="circle(in)">
                                      <p:cBhvr>
                                        <p:cTn id="18" dur="2000"/>
                                        <p:tgtEl>
                                          <p:spTgt spid="135175"/>
                                        </p:tgtEl>
                                      </p:cBhvr>
                                    </p:animEffect>
                                  </p:childTnLst>
                                </p:cTn>
                              </p:par>
                              <p:par>
                                <p:cTn id="19" presetID="6" presetClass="entr" presetSubtype="16" fill="hold" nodeType="withEffect">
                                  <p:stCondLst>
                                    <p:cond delay="0"/>
                                  </p:stCondLst>
                                  <p:childTnLst>
                                    <p:set>
                                      <p:cBhvr>
                                        <p:cTn id="20" dur="1" fill="hold">
                                          <p:stCondLst>
                                            <p:cond delay="0"/>
                                          </p:stCondLst>
                                        </p:cTn>
                                        <p:tgtEl>
                                          <p:spTgt spid="135176"/>
                                        </p:tgtEl>
                                        <p:attrNameLst>
                                          <p:attrName>style.visibility</p:attrName>
                                        </p:attrNameLst>
                                      </p:cBhvr>
                                      <p:to>
                                        <p:strVal val="visible"/>
                                      </p:to>
                                    </p:set>
                                    <p:animEffect transition="in" filter="circle(in)">
                                      <p:cBhvr>
                                        <p:cTn id="21" dur="2000"/>
                                        <p:tgtEl>
                                          <p:spTgt spid="135176"/>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35174"/>
                                        </p:tgtEl>
                                        <p:attrNameLst>
                                          <p:attrName>style.visibility</p:attrName>
                                        </p:attrNameLst>
                                      </p:cBhvr>
                                      <p:to>
                                        <p:strVal val="visible"/>
                                      </p:to>
                                    </p:set>
                                    <p:animEffect transition="in" filter="circle(in)">
                                      <p:cBhvr>
                                        <p:cTn id="24" dur="2000"/>
                                        <p:tgtEl>
                                          <p:spTgt spid="135174"/>
                                        </p:tgtEl>
                                      </p:cBhvr>
                                    </p:animEffect>
                                  </p:childTnLst>
                                </p:cTn>
                              </p:par>
                              <p:par>
                                <p:cTn id="25" presetID="6" presetClass="entr" presetSubtype="16" fill="hold" nodeType="withEffect">
                                  <p:stCondLst>
                                    <p:cond delay="0"/>
                                  </p:stCondLst>
                                  <p:childTnLst>
                                    <p:set>
                                      <p:cBhvr>
                                        <p:cTn id="26" dur="1" fill="hold">
                                          <p:stCondLst>
                                            <p:cond delay="0"/>
                                          </p:stCondLst>
                                        </p:cTn>
                                        <p:tgtEl>
                                          <p:spTgt spid="135177"/>
                                        </p:tgtEl>
                                        <p:attrNameLst>
                                          <p:attrName>style.visibility</p:attrName>
                                        </p:attrNameLst>
                                      </p:cBhvr>
                                      <p:to>
                                        <p:strVal val="visible"/>
                                      </p:to>
                                    </p:set>
                                    <p:animEffect transition="in" filter="circle(in)">
                                      <p:cBhvr>
                                        <p:cTn id="27" dur="2000"/>
                                        <p:tgtEl>
                                          <p:spTgt spid="13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6223</TotalTime>
  <Words>1876</Words>
  <Application>Microsoft Office PowerPoint</Application>
  <PresentationFormat>Widescreen</PresentationFormat>
  <Paragraphs>180</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.VnTime</vt:lpstr>
      <vt:lpstr>Arial Đen</vt:lpstr>
      <vt:lpstr>Arial Unicode MS</vt:lpstr>
      <vt:lpstr>Arial</vt:lpstr>
      <vt:lpstr>Calibri</vt:lpstr>
      <vt:lpstr>Cordia New</vt:lpstr>
      <vt:lpstr>Times New Roman</vt:lpstr>
      <vt:lpstr>Wingdings</vt:lpstr>
      <vt:lpstr>Office Theme</vt:lpstr>
      <vt:lpstr>PowerPoint Presentation</vt:lpstr>
      <vt:lpstr>* Nguồn gốc tự nhiên</vt:lpstr>
      <vt:lpstr>* Nguồn gốc tự nhiên</vt:lpstr>
      <vt:lpstr>* Nguồn gốc tự nhiên</vt:lpstr>
      <vt:lpstr>* Nguồn gốc tự nhiên</vt:lpstr>
      <vt:lpstr>* Nguồn gốc xã hội</vt:lpstr>
      <vt:lpstr>* Nguồn gốc xã hội</vt:lpstr>
      <vt:lpstr>* Nguồn gốc xã hội</vt:lpstr>
      <vt:lpstr>* Nguồn gốc xã hội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Xét theo chiều ngang (Kết cấu theo các yếu tố hợp thành) </vt:lpstr>
      <vt:lpstr>Tri thức</vt:lpstr>
      <vt:lpstr>Tình cảm</vt:lpstr>
      <vt:lpstr>* Xét theo chiều ngang</vt:lpstr>
      <vt:lpstr>* Xét theo chiều dọc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Thái Đình Chinh</cp:lastModifiedBy>
  <cp:revision>192</cp:revision>
  <dcterms:created xsi:type="dcterms:W3CDTF">2021-01-25T08:25:31Z</dcterms:created>
  <dcterms:modified xsi:type="dcterms:W3CDTF">2025-01-14T00:20:30Z</dcterms:modified>
</cp:coreProperties>
</file>