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51"/>
  </p:notesMasterIdLst>
  <p:sldIdLst>
    <p:sldId id="660" r:id="rId2"/>
    <p:sldId id="504" r:id="rId3"/>
    <p:sldId id="505" r:id="rId4"/>
    <p:sldId id="508" r:id="rId5"/>
    <p:sldId id="509" r:id="rId6"/>
    <p:sldId id="510" r:id="rId7"/>
    <p:sldId id="512" r:id="rId8"/>
    <p:sldId id="514" r:id="rId9"/>
    <p:sldId id="515" r:id="rId10"/>
    <p:sldId id="516" r:id="rId11"/>
    <p:sldId id="517" r:id="rId12"/>
    <p:sldId id="518" r:id="rId13"/>
    <p:sldId id="519" r:id="rId14"/>
    <p:sldId id="521" r:id="rId15"/>
    <p:sldId id="661" r:id="rId16"/>
    <p:sldId id="524" r:id="rId17"/>
    <p:sldId id="526" r:id="rId18"/>
    <p:sldId id="528" r:id="rId19"/>
    <p:sldId id="662" r:id="rId20"/>
    <p:sldId id="663" r:id="rId21"/>
    <p:sldId id="664" r:id="rId22"/>
    <p:sldId id="666" r:id="rId23"/>
    <p:sldId id="665" r:id="rId24"/>
    <p:sldId id="684" r:id="rId25"/>
    <p:sldId id="535" r:id="rId26"/>
    <p:sldId id="538" r:id="rId27"/>
    <p:sldId id="685" r:id="rId28"/>
    <p:sldId id="686" r:id="rId29"/>
    <p:sldId id="687" r:id="rId30"/>
    <p:sldId id="688" r:id="rId31"/>
    <p:sldId id="689" r:id="rId32"/>
    <p:sldId id="672" r:id="rId33"/>
    <p:sldId id="690" r:id="rId34"/>
    <p:sldId id="670" r:id="rId35"/>
    <p:sldId id="671" r:id="rId36"/>
    <p:sldId id="551" r:id="rId37"/>
    <p:sldId id="553" r:id="rId38"/>
    <p:sldId id="673" r:id="rId39"/>
    <p:sldId id="555" r:id="rId40"/>
    <p:sldId id="556" r:id="rId41"/>
    <p:sldId id="557" r:id="rId42"/>
    <p:sldId id="674" r:id="rId43"/>
    <p:sldId id="675" r:id="rId44"/>
    <p:sldId id="676" r:id="rId45"/>
    <p:sldId id="677" r:id="rId46"/>
    <p:sldId id="678" r:id="rId47"/>
    <p:sldId id="683" r:id="rId48"/>
    <p:sldId id="679" r:id="rId49"/>
    <p:sldId id="680" r:id="rId5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0"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79" autoAdjust="0"/>
  </p:normalViewPr>
  <p:slideViewPr>
    <p:cSldViewPr snapToGrid="0">
      <p:cViewPr varScale="1">
        <p:scale>
          <a:sx n="81" d="100"/>
          <a:sy n="81" d="100"/>
        </p:scale>
        <p:origin x="725"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63"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60"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ABC6C78A-3B71-0B33-1F8C-8D856F888D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9D86A9A6-F9AA-A144-F0BA-4B26A6C63A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9940" name="Slide Number Placeholder 3">
            <a:extLst>
              <a:ext uri="{FF2B5EF4-FFF2-40B4-BE49-F238E27FC236}">
                <a16:creationId xmlns:a16="http://schemas.microsoft.com/office/drawing/2014/main" id="{6BB03F12-13A9-7D84-E4B1-1A5F82FBDB0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D59603D-92D8-4950-A05F-1A035E68BB18}" type="slidenum">
              <a:rPr lang="en-US" altLang="en-US">
                <a:latin typeface="Arial Unicode MS" pitchFamily="34" charset="-128"/>
              </a:rPr>
              <a:pPr>
                <a:spcBef>
                  <a:spcPct val="0"/>
                </a:spcBef>
              </a:pPr>
              <a:t>20</a:t>
            </a:fld>
            <a:endParaRPr lang="en-US" altLang="en-US">
              <a:latin typeface="Arial Unicode MS"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5B501849-BF32-278F-181B-5307A642D0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2C968A9D-E973-1945-E423-AB10D56613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3556" name="Slide Number Placeholder 3">
            <a:extLst>
              <a:ext uri="{FF2B5EF4-FFF2-40B4-BE49-F238E27FC236}">
                <a16:creationId xmlns:a16="http://schemas.microsoft.com/office/drawing/2014/main" id="{83868F82-2777-ABDE-827C-D844E64EA44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3955E29-39E0-499C-B567-B399B0B2B8F6}" type="slidenum">
              <a:rPr lang="en-US" altLang="en-US">
                <a:latin typeface="Arial Unicode MS" pitchFamily="34" charset="-128"/>
              </a:rPr>
              <a:pPr>
                <a:spcBef>
                  <a:spcPct val="0"/>
                </a:spcBef>
              </a:pPr>
              <a:t>32</a:t>
            </a:fld>
            <a:endParaRPr lang="en-US" altLang="en-US">
              <a:latin typeface="Arial Unicode MS"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C6B0D1-0A7D-74CE-E5B5-923BED2E884F}"/>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04E01FE0-C605-4B87-ADBD-06EAF3BBF97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0A705A9-4458-453A-1FDE-F08B188CDADB}"/>
              </a:ext>
            </a:extLst>
          </p:cNvPr>
          <p:cNvSpPr>
            <a:spLocks noGrp="1"/>
          </p:cNvSpPr>
          <p:nvPr>
            <p:ph type="sldNum" sz="quarter" idx="12"/>
          </p:nvPr>
        </p:nvSpPr>
        <p:spPr/>
        <p:txBody>
          <a:bodyPr/>
          <a:lstStyle>
            <a:lvl1pPr>
              <a:defRPr/>
            </a:lvl1pPr>
          </a:lstStyle>
          <a:p>
            <a:fld id="{CA584032-D717-42C6-8D05-79A11BF14A94}" type="slidenum">
              <a:rPr lang="en-US" altLang="en-US"/>
              <a:pPr/>
              <a:t>‹#›</a:t>
            </a:fld>
            <a:endParaRPr lang="en-US" altLang="en-US"/>
          </a:p>
        </p:txBody>
      </p:sp>
    </p:spTree>
    <p:extLst>
      <p:ext uri="{BB962C8B-B14F-4D97-AF65-F5344CB8AC3E}">
        <p14:creationId xmlns:p14="http://schemas.microsoft.com/office/powerpoint/2010/main" val="535050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004C3ADC-E522-D52B-781C-0D93837827FD}"/>
              </a:ext>
            </a:extLst>
          </p:cNvPr>
          <p:cNvSpPr>
            <a:spLocks noGrp="1" noChangeArrowheads="1"/>
          </p:cNvSpPr>
          <p:nvPr>
            <p:ph type="dt" sz="half" idx="10"/>
          </p:nvPr>
        </p:nvSpPr>
        <p:spPr>
          <a:xfrm>
            <a:off x="1024467" y="6470650"/>
            <a:ext cx="2154767" cy="274638"/>
          </a:xfrm>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CCEC201C-F66D-EAE8-0DB1-1BDE5E20BBAF}"/>
              </a:ext>
            </a:extLst>
          </p:cNvPr>
          <p:cNvSpPr>
            <a:spLocks noGrp="1" noChangeArrowheads="1"/>
          </p:cNvSpPr>
          <p:nvPr>
            <p:ph type="ftr" sz="quarter" idx="11"/>
          </p:nvPr>
        </p:nvSpPr>
        <p:spPr>
          <a:xfrm>
            <a:off x="4842933" y="6470650"/>
            <a:ext cx="5901267" cy="274638"/>
          </a:xfrm>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FD493700-581F-4C2A-2BC7-AD046EF99283}"/>
              </a:ext>
            </a:extLst>
          </p:cNvPr>
          <p:cNvSpPr>
            <a:spLocks noGrp="1" noChangeArrowheads="1"/>
          </p:cNvSpPr>
          <p:nvPr>
            <p:ph type="sldNum" sz="quarter" idx="12"/>
          </p:nvPr>
        </p:nvSpPr>
        <p:spPr>
          <a:xfrm>
            <a:off x="10837333" y="6470650"/>
            <a:ext cx="973667" cy="274638"/>
          </a:xfrm>
        </p:spPr>
        <p:txBody>
          <a:bodyPr/>
          <a:lstStyle>
            <a:lvl1pPr>
              <a:defRPr/>
            </a:lvl1pPr>
          </a:lstStyle>
          <a:p>
            <a:fld id="{5C024084-FCE4-48F4-9340-7EE513994CD5}" type="slidenum">
              <a:rPr lang="en-US" altLang="en-US"/>
              <a:pPr/>
              <a:t>‹#›</a:t>
            </a:fld>
            <a:endParaRPr lang="en-US" altLang="en-US"/>
          </a:p>
        </p:txBody>
      </p:sp>
    </p:spTree>
    <p:extLst>
      <p:ext uri="{BB962C8B-B14F-4D97-AF65-F5344CB8AC3E}">
        <p14:creationId xmlns:p14="http://schemas.microsoft.com/office/powerpoint/2010/main" val="283439551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755F21B-D36D-CA86-C94A-D2E4CFA35E72}"/>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AC879F6D-0509-3A84-A7FB-4F46544AFC4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BDC5493-076A-435D-7DDE-3E3DB38E370C}"/>
              </a:ext>
            </a:extLst>
          </p:cNvPr>
          <p:cNvSpPr>
            <a:spLocks noGrp="1"/>
          </p:cNvSpPr>
          <p:nvPr>
            <p:ph type="sldNum" sz="quarter" idx="12"/>
          </p:nvPr>
        </p:nvSpPr>
        <p:spPr/>
        <p:txBody>
          <a:bodyPr/>
          <a:lstStyle>
            <a:lvl1pPr>
              <a:defRPr/>
            </a:lvl1pPr>
          </a:lstStyle>
          <a:p>
            <a:fld id="{FC4C32E8-6C37-48C3-85CB-B748769BB4EE}" type="slidenum">
              <a:rPr lang="en-US" altLang="en-US"/>
              <a:pPr/>
              <a:t>‹#›</a:t>
            </a:fld>
            <a:endParaRPr lang="en-US" altLang="en-US"/>
          </a:p>
        </p:txBody>
      </p:sp>
    </p:spTree>
    <p:extLst>
      <p:ext uri="{BB962C8B-B14F-4D97-AF65-F5344CB8AC3E}">
        <p14:creationId xmlns:p14="http://schemas.microsoft.com/office/powerpoint/2010/main" val="1635420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E00900E-6E71-91B1-ECB2-8F1F39EE6D6D}"/>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17E7EF73-05F0-A4EF-4542-D461F539CA6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DD91A6DB-0A5A-B524-4DCF-37C6921D23B2}"/>
              </a:ext>
            </a:extLst>
          </p:cNvPr>
          <p:cNvSpPr>
            <a:spLocks noGrp="1"/>
          </p:cNvSpPr>
          <p:nvPr>
            <p:ph type="sldNum" sz="quarter" idx="12"/>
          </p:nvPr>
        </p:nvSpPr>
        <p:spPr/>
        <p:txBody>
          <a:bodyPr/>
          <a:lstStyle>
            <a:lvl1pPr>
              <a:defRPr/>
            </a:lvl1pPr>
          </a:lstStyle>
          <a:p>
            <a:fld id="{69C80D96-269E-4D97-9853-B764E537949D}" type="slidenum">
              <a:rPr lang="en-US" altLang="en-US"/>
              <a:pPr/>
              <a:t>‹#›</a:t>
            </a:fld>
            <a:endParaRPr lang="en-US" altLang="en-US"/>
          </a:p>
        </p:txBody>
      </p:sp>
    </p:spTree>
    <p:extLst>
      <p:ext uri="{BB962C8B-B14F-4D97-AF65-F5344CB8AC3E}">
        <p14:creationId xmlns:p14="http://schemas.microsoft.com/office/powerpoint/2010/main" val="6869937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pPr/>
              <a:t>9/20/2023</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1.xml"/><Relationship Id="rId1" Type="http://schemas.openxmlformats.org/officeDocument/2006/relationships/video" Target="file:///F:\Tai%20lieu%20o%20C\My%20Documents\Tong%20DE%20AN%20PHIM%20ANH%20ML-2006\Nhanh%206-%20Triet%202%20-%20SINH\TU%20LIEU%20DTnhanh%206\N6-N4\07.mpg" TargetMode="External"/><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N6-N4-PHIM/Rua%20boi.WMV" TargetMode="External"/><Relationship Id="rId2" Type="http://schemas.openxmlformats.org/officeDocument/2006/relationships/video" Target="file:///F:\Tai%20lieu%20o%20C\My%20Documents\Tong%20DE%20AN%20PHIM%20ANH%20ML-2006\Nhanh%206-%20Triet%202%20-%20SINH\TU%20LIEU%20DTnhanh%206\N6-N4-PHIM%20ANH\T220302A.WMV" TargetMode="External"/><Relationship Id="rId1" Type="http://schemas.openxmlformats.org/officeDocument/2006/relationships/video" Target="file:///F:\Tai%20lieu%20o%20C\My%20Documents\Tong%20DE%20AN%20PHIM%20ANH%20ML-2006\Nhanh%206-%20Triet%202%20-%20SINH\TU%20LIEU%20DTnhanh%206\N6-N4-PHIM%20ANH\T059375A.WMV" TargetMode="External"/><Relationship Id="rId6" Type="http://schemas.openxmlformats.org/officeDocument/2006/relationships/hyperlink" Target="../N6-N4-PHIM/Thien%20nga.WMV" TargetMode="External"/><Relationship Id="rId5" Type="http://schemas.openxmlformats.org/officeDocument/2006/relationships/image" Target="../media/image21.jpe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jpeg"/><Relationship Id="rId2" Type="http://schemas.openxmlformats.org/officeDocument/2006/relationships/image" Target="../media/image29.jpeg"/><Relationship Id="rId1" Type="http://schemas.openxmlformats.org/officeDocument/2006/relationships/slideLayout" Target="../slideLayouts/slideLayout1.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gif"/></Relationships>
</file>

<file path=ppt/slides/_rels/slide1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jpeg"/></Relationships>
</file>

<file path=ppt/slides/_rels/slide2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image" Target="../media/image42.gif"/><Relationship Id="rId1" Type="http://schemas.openxmlformats.org/officeDocument/2006/relationships/slideLayout" Target="../slideLayouts/slideLayout1.xml"/><Relationship Id="rId4" Type="http://schemas.openxmlformats.org/officeDocument/2006/relationships/image" Target="../media/image44.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3.xml"/><Relationship Id="rId6" Type="http://schemas.openxmlformats.org/officeDocument/2006/relationships/image" Target="../media/image49.jpeg"/><Relationship Id="rId5" Type="http://schemas.openxmlformats.org/officeDocument/2006/relationships/image" Target="../media/image48.jpeg"/><Relationship Id="rId4" Type="http://schemas.openxmlformats.org/officeDocument/2006/relationships/image" Target="../media/image4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3.xml"/><Relationship Id="rId4" Type="http://schemas.openxmlformats.org/officeDocument/2006/relationships/image" Target="../media/image52.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7.jpeg"/><Relationship Id="rId2" Type="http://schemas.openxmlformats.org/officeDocument/2006/relationships/image" Target="../media/image53.jpeg"/><Relationship Id="rId1" Type="http://schemas.openxmlformats.org/officeDocument/2006/relationships/slideLayout" Target="../slideLayouts/slideLayout3.xml"/><Relationship Id="rId6" Type="http://schemas.openxmlformats.org/officeDocument/2006/relationships/image" Target="../media/image34.jpeg"/><Relationship Id="rId5" Type="http://schemas.openxmlformats.org/officeDocument/2006/relationships/image" Target="../media/image56.jpeg"/><Relationship Id="rId4" Type="http://schemas.openxmlformats.org/officeDocument/2006/relationships/image" Target="../media/image55.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slideLayout" Target="../slideLayouts/slideLayout1.xml"/><Relationship Id="rId1" Type="http://schemas.openxmlformats.org/officeDocument/2006/relationships/video" Target="file:///F:\Tai%20lieu%20o%20C\My%20Documents\Tong%20DE%20AN%20PHIM%20ANH%20ML-2006\Nhanh%206-%20Triet%202%20-%20SINH\TU%20LIEU%20DTnhanh%206\N6-N4-PHIM%20ANH\07.mpg" TargetMode="External"/><Relationship Id="rId6" Type="http://schemas.openxmlformats.org/officeDocument/2006/relationships/image" Target="../media/image9.gif"/><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 Id="rId9"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5">
            <a:extLst>
              <a:ext uri="{FF2B5EF4-FFF2-40B4-BE49-F238E27FC236}">
                <a16:creationId xmlns:a16="http://schemas.microsoft.com/office/drawing/2014/main" id="{5B1CBC03-9DC4-8C39-D190-BF36FD17B46E}"/>
              </a:ext>
            </a:extLst>
          </p:cNvPr>
          <p:cNvSpPr>
            <a:spLocks noChangeArrowheads="1"/>
          </p:cNvSpPr>
          <p:nvPr/>
        </p:nvSpPr>
        <p:spPr bwMode="auto">
          <a:xfrm>
            <a:off x="1752600" y="1600200"/>
            <a:ext cx="8686800" cy="914400"/>
          </a:xfrm>
          <a:prstGeom prst="rect">
            <a:avLst/>
          </a:prstGeom>
          <a:solidFill>
            <a:schemeClr val="tx2">
              <a:lumMod val="75000"/>
            </a:schemeClr>
          </a:solidFill>
          <a:ln w="9525">
            <a:solidFill>
              <a:schemeClr val="tx1"/>
            </a:solidFill>
            <a:miter lim="800000"/>
            <a:headEnd/>
            <a:tailEnd/>
          </a:ln>
        </p:spPr>
        <p:txBody>
          <a:bodyPr wrap="none" anchor="ctr"/>
          <a:lstStyle/>
          <a:p>
            <a:pPr eaLnBrk="1" hangingPunct="1">
              <a:defRPr/>
            </a:pPr>
            <a:endParaRPr lang="vi-VN"/>
          </a:p>
        </p:txBody>
      </p:sp>
      <p:sp>
        <p:nvSpPr>
          <p:cNvPr id="90115" name="Rectangle 6">
            <a:extLst>
              <a:ext uri="{FF2B5EF4-FFF2-40B4-BE49-F238E27FC236}">
                <a16:creationId xmlns:a16="http://schemas.microsoft.com/office/drawing/2014/main" id="{070D1A99-B83E-3049-AD10-D47E76D7670A}"/>
              </a:ext>
            </a:extLst>
          </p:cNvPr>
          <p:cNvSpPr>
            <a:spLocks noChangeArrowheads="1"/>
          </p:cNvSpPr>
          <p:nvPr/>
        </p:nvSpPr>
        <p:spPr bwMode="auto">
          <a:xfrm>
            <a:off x="1752600" y="3048000"/>
            <a:ext cx="1219200" cy="2209800"/>
          </a:xfrm>
          <a:prstGeom prst="rect">
            <a:avLst/>
          </a:prstGeom>
          <a:solidFill>
            <a:schemeClr val="tx2">
              <a:lumMod val="75000"/>
            </a:schemeClr>
          </a:solidFill>
          <a:ln w="9525">
            <a:solidFill>
              <a:schemeClr val="tx1"/>
            </a:solidFill>
            <a:miter lim="800000"/>
            <a:headEnd/>
            <a:tailEnd/>
          </a:ln>
        </p:spPr>
        <p:txBody>
          <a:bodyPr wrap="none" anchor="ctr"/>
          <a:lstStyle/>
          <a:p>
            <a:pPr eaLnBrk="1" hangingPunct="1">
              <a:defRPr/>
            </a:pPr>
            <a:endParaRPr lang="vi-VN"/>
          </a:p>
        </p:txBody>
      </p:sp>
      <p:sp>
        <p:nvSpPr>
          <p:cNvPr id="90116" name="Rectangle 7">
            <a:extLst>
              <a:ext uri="{FF2B5EF4-FFF2-40B4-BE49-F238E27FC236}">
                <a16:creationId xmlns:a16="http://schemas.microsoft.com/office/drawing/2014/main" id="{71EADF6F-BA60-7B98-E77F-C510A4A71006}"/>
              </a:ext>
            </a:extLst>
          </p:cNvPr>
          <p:cNvSpPr>
            <a:spLocks noChangeArrowheads="1"/>
          </p:cNvSpPr>
          <p:nvPr/>
        </p:nvSpPr>
        <p:spPr bwMode="auto">
          <a:xfrm>
            <a:off x="3048000" y="3048000"/>
            <a:ext cx="1066800" cy="2209800"/>
          </a:xfrm>
          <a:prstGeom prst="rect">
            <a:avLst/>
          </a:prstGeom>
          <a:solidFill>
            <a:schemeClr val="tx2">
              <a:lumMod val="75000"/>
            </a:schemeClr>
          </a:solidFill>
          <a:ln w="9525">
            <a:solidFill>
              <a:schemeClr val="tx1"/>
            </a:solidFill>
            <a:miter lim="800000"/>
            <a:headEnd/>
            <a:tailEnd/>
          </a:ln>
        </p:spPr>
        <p:txBody>
          <a:bodyPr wrap="none" anchor="ctr"/>
          <a:lstStyle/>
          <a:p>
            <a:pPr eaLnBrk="1" hangingPunct="1">
              <a:defRPr/>
            </a:pPr>
            <a:endParaRPr lang="vi-VN"/>
          </a:p>
        </p:txBody>
      </p:sp>
      <p:sp>
        <p:nvSpPr>
          <p:cNvPr id="90118" name="Rectangle 9">
            <a:extLst>
              <a:ext uri="{FF2B5EF4-FFF2-40B4-BE49-F238E27FC236}">
                <a16:creationId xmlns:a16="http://schemas.microsoft.com/office/drawing/2014/main" id="{FEB38B99-511F-3A1B-2AA8-45653F38CFB9}"/>
              </a:ext>
            </a:extLst>
          </p:cNvPr>
          <p:cNvSpPr>
            <a:spLocks noChangeArrowheads="1"/>
          </p:cNvSpPr>
          <p:nvPr/>
        </p:nvSpPr>
        <p:spPr bwMode="auto">
          <a:xfrm>
            <a:off x="1524000" y="3200400"/>
            <a:ext cx="1600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2800" b="1">
                <a:solidFill>
                  <a:schemeClr val="bg1"/>
                </a:solidFill>
                <a:latin typeface="VNI-Times" pitchFamily="2" charset="0"/>
              </a:rPr>
              <a:t>  </a:t>
            </a:r>
            <a:r>
              <a:rPr lang="en-US" altLang="en-US" sz="2000" b="1">
                <a:solidFill>
                  <a:schemeClr val="bg1"/>
                </a:solidFill>
                <a:latin typeface="Times New Roman" panose="02020603050405020304" pitchFamily="18" charset="0"/>
              </a:rPr>
              <a:t>Nguyên </a:t>
            </a:r>
          </a:p>
          <a:p>
            <a:pPr algn="ctr" eaLnBrk="1" hangingPunct="1">
              <a:buFontTx/>
              <a:buNone/>
            </a:pPr>
            <a:r>
              <a:rPr lang="en-US" altLang="en-US" sz="2000" b="1">
                <a:solidFill>
                  <a:schemeClr val="bg1"/>
                </a:solidFill>
                <a:latin typeface="Times New Roman" panose="02020603050405020304" pitchFamily="18" charset="0"/>
              </a:rPr>
              <a:t>lý về </a:t>
            </a:r>
          </a:p>
          <a:p>
            <a:pPr algn="ctr" eaLnBrk="1" hangingPunct="1">
              <a:buFontTx/>
              <a:buNone/>
            </a:pPr>
            <a:r>
              <a:rPr lang="en-US" altLang="en-US" sz="2000" b="1">
                <a:solidFill>
                  <a:schemeClr val="bg1"/>
                </a:solidFill>
                <a:latin typeface="Times New Roman" panose="02020603050405020304" pitchFamily="18" charset="0"/>
              </a:rPr>
              <a:t>mối</a:t>
            </a:r>
          </a:p>
          <a:p>
            <a:pPr algn="ctr" eaLnBrk="1" hangingPunct="1">
              <a:buFontTx/>
              <a:buNone/>
            </a:pPr>
            <a:r>
              <a:rPr lang="en-US" altLang="en-US" sz="2000" b="1">
                <a:solidFill>
                  <a:schemeClr val="bg1"/>
                </a:solidFill>
                <a:latin typeface="Times New Roman" panose="02020603050405020304" pitchFamily="18" charset="0"/>
              </a:rPr>
              <a:t>liên hệ</a:t>
            </a:r>
          </a:p>
          <a:p>
            <a:pPr algn="ctr" eaLnBrk="1" hangingPunct="1">
              <a:buFontTx/>
              <a:buNone/>
            </a:pPr>
            <a:r>
              <a:rPr lang="en-US" altLang="en-US" sz="2000" b="1">
                <a:solidFill>
                  <a:schemeClr val="bg1"/>
                </a:solidFill>
                <a:latin typeface="Times New Roman" panose="02020603050405020304" pitchFamily="18" charset="0"/>
              </a:rPr>
              <a:t> phổ biến</a:t>
            </a:r>
          </a:p>
        </p:txBody>
      </p:sp>
      <p:sp>
        <p:nvSpPr>
          <p:cNvPr id="90119" name="Rectangle 10">
            <a:extLst>
              <a:ext uri="{FF2B5EF4-FFF2-40B4-BE49-F238E27FC236}">
                <a16:creationId xmlns:a16="http://schemas.microsoft.com/office/drawing/2014/main" id="{48A978AA-F12D-8EFF-0B5D-33C5440145D4}"/>
              </a:ext>
            </a:extLst>
          </p:cNvPr>
          <p:cNvSpPr>
            <a:spLocks noChangeArrowheads="1"/>
          </p:cNvSpPr>
          <p:nvPr/>
        </p:nvSpPr>
        <p:spPr bwMode="auto">
          <a:xfrm>
            <a:off x="2895600" y="3200400"/>
            <a:ext cx="1371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2000" b="1">
                <a:solidFill>
                  <a:schemeClr val="bg1"/>
                </a:solidFill>
                <a:latin typeface="Times New Roman" panose="02020603050405020304" pitchFamily="18" charset="0"/>
              </a:rPr>
              <a:t>Nguyên </a:t>
            </a:r>
          </a:p>
          <a:p>
            <a:pPr algn="ctr" eaLnBrk="1" hangingPunct="1">
              <a:buFontTx/>
              <a:buNone/>
            </a:pPr>
            <a:r>
              <a:rPr lang="en-US" altLang="en-US" sz="2000" b="1">
                <a:solidFill>
                  <a:schemeClr val="bg1"/>
                </a:solidFill>
                <a:latin typeface="Times New Roman" panose="02020603050405020304" pitchFamily="18" charset="0"/>
              </a:rPr>
              <a:t>lý về </a:t>
            </a:r>
          </a:p>
          <a:p>
            <a:pPr algn="ctr" eaLnBrk="1" hangingPunct="1">
              <a:buFontTx/>
              <a:buNone/>
            </a:pPr>
            <a:r>
              <a:rPr lang="en-US" altLang="en-US" sz="2000" b="1">
                <a:solidFill>
                  <a:schemeClr val="bg1"/>
                </a:solidFill>
                <a:latin typeface="Times New Roman" panose="02020603050405020304" pitchFamily="18" charset="0"/>
              </a:rPr>
              <a:t>sự </a:t>
            </a:r>
          </a:p>
          <a:p>
            <a:pPr algn="ctr" eaLnBrk="1" hangingPunct="1">
              <a:buFontTx/>
              <a:buNone/>
            </a:pPr>
            <a:r>
              <a:rPr lang="en-US" altLang="en-US" sz="2000" b="1">
                <a:solidFill>
                  <a:schemeClr val="bg1"/>
                </a:solidFill>
                <a:latin typeface="Times New Roman" panose="02020603050405020304" pitchFamily="18" charset="0"/>
              </a:rPr>
              <a:t>phát </a:t>
            </a:r>
          </a:p>
          <a:p>
            <a:pPr algn="ctr" eaLnBrk="1" hangingPunct="1">
              <a:buFontTx/>
              <a:buNone/>
            </a:pPr>
            <a:r>
              <a:rPr lang="en-US" altLang="en-US" sz="2000" b="1">
                <a:solidFill>
                  <a:schemeClr val="bg1"/>
                </a:solidFill>
                <a:latin typeface="Times New Roman" panose="02020603050405020304" pitchFamily="18" charset="0"/>
              </a:rPr>
              <a:t>triển</a:t>
            </a:r>
          </a:p>
        </p:txBody>
      </p:sp>
      <p:sp>
        <p:nvSpPr>
          <p:cNvPr id="90120" name="Rectangle 11">
            <a:extLst>
              <a:ext uri="{FF2B5EF4-FFF2-40B4-BE49-F238E27FC236}">
                <a16:creationId xmlns:a16="http://schemas.microsoft.com/office/drawing/2014/main" id="{3EAD72E0-1DC5-9B60-FC0D-EECF3A645C31}"/>
              </a:ext>
            </a:extLst>
          </p:cNvPr>
          <p:cNvSpPr>
            <a:spLocks noChangeArrowheads="1"/>
          </p:cNvSpPr>
          <p:nvPr/>
        </p:nvSpPr>
        <p:spPr bwMode="auto">
          <a:xfrm>
            <a:off x="4267200" y="3048000"/>
            <a:ext cx="990600" cy="2209800"/>
          </a:xfrm>
          <a:prstGeom prst="rect">
            <a:avLst/>
          </a:prstGeom>
          <a:solidFill>
            <a:schemeClr val="accent6">
              <a:lumMod val="75000"/>
              <a:alpha val="77000"/>
            </a:schemeClr>
          </a:solidFill>
          <a:ln w="9525">
            <a:solidFill>
              <a:schemeClr val="tx1"/>
            </a:solidFill>
            <a:miter lim="800000"/>
            <a:headEnd/>
            <a:tailEnd/>
          </a:ln>
        </p:spPr>
        <p:txBody>
          <a:bodyPr wrap="none" anchor="ctr"/>
          <a:lstStyle/>
          <a:p>
            <a:pPr eaLnBrk="1" hangingPunct="1">
              <a:defRPr/>
            </a:pPr>
            <a:endParaRPr lang="vi-VN"/>
          </a:p>
        </p:txBody>
      </p:sp>
      <p:sp>
        <p:nvSpPr>
          <p:cNvPr id="90121" name="Rectangle 12">
            <a:extLst>
              <a:ext uri="{FF2B5EF4-FFF2-40B4-BE49-F238E27FC236}">
                <a16:creationId xmlns:a16="http://schemas.microsoft.com/office/drawing/2014/main" id="{DB38A4C6-79DF-18D7-884F-65E3ABBBB196}"/>
              </a:ext>
            </a:extLst>
          </p:cNvPr>
          <p:cNvSpPr>
            <a:spLocks noChangeArrowheads="1"/>
          </p:cNvSpPr>
          <p:nvPr/>
        </p:nvSpPr>
        <p:spPr bwMode="auto">
          <a:xfrm>
            <a:off x="4114800" y="3124200"/>
            <a:ext cx="1371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2000" b="1">
                <a:solidFill>
                  <a:schemeClr val="bg1"/>
                </a:solidFill>
                <a:latin typeface="Times New Roman" panose="02020603050405020304" pitchFamily="18" charset="0"/>
              </a:rPr>
              <a:t>Quy</a:t>
            </a:r>
          </a:p>
          <a:p>
            <a:pPr algn="ctr" eaLnBrk="1" hangingPunct="1">
              <a:buFontTx/>
              <a:buNone/>
            </a:pPr>
            <a:r>
              <a:rPr lang="en-US" altLang="en-US" sz="2000" b="1">
                <a:solidFill>
                  <a:schemeClr val="bg1"/>
                </a:solidFill>
                <a:latin typeface="Times New Roman" panose="02020603050405020304" pitchFamily="18" charset="0"/>
              </a:rPr>
              <a:t> luật </a:t>
            </a:r>
          </a:p>
          <a:p>
            <a:pPr algn="ctr" eaLnBrk="1" hangingPunct="1">
              <a:buFontTx/>
              <a:buNone/>
            </a:pPr>
            <a:r>
              <a:rPr lang="en-US" altLang="en-US" sz="2000" b="1">
                <a:solidFill>
                  <a:schemeClr val="bg1"/>
                </a:solidFill>
                <a:latin typeface="Times New Roman" panose="02020603050405020304" pitchFamily="18" charset="0"/>
              </a:rPr>
              <a:t>lượng </a:t>
            </a:r>
          </a:p>
          <a:p>
            <a:pPr algn="ctr" eaLnBrk="1" hangingPunct="1">
              <a:buFontTx/>
              <a:buNone/>
            </a:pPr>
            <a:r>
              <a:rPr lang="en-US" altLang="en-US" sz="2000" b="1">
                <a:solidFill>
                  <a:schemeClr val="bg1"/>
                </a:solidFill>
                <a:latin typeface="Times New Roman" panose="02020603050405020304" pitchFamily="18" charset="0"/>
              </a:rPr>
              <a:t>chất</a:t>
            </a:r>
          </a:p>
        </p:txBody>
      </p:sp>
      <p:sp>
        <p:nvSpPr>
          <p:cNvPr id="90122" name="Rectangle 13">
            <a:extLst>
              <a:ext uri="{FF2B5EF4-FFF2-40B4-BE49-F238E27FC236}">
                <a16:creationId xmlns:a16="http://schemas.microsoft.com/office/drawing/2014/main" id="{261A0B7E-CF30-CAE9-821F-F9F07AA21CAB}"/>
              </a:ext>
            </a:extLst>
          </p:cNvPr>
          <p:cNvSpPr>
            <a:spLocks noChangeArrowheads="1"/>
          </p:cNvSpPr>
          <p:nvPr/>
        </p:nvSpPr>
        <p:spPr bwMode="auto">
          <a:xfrm>
            <a:off x="5334000" y="3048000"/>
            <a:ext cx="990600" cy="2209800"/>
          </a:xfrm>
          <a:prstGeom prst="rect">
            <a:avLst/>
          </a:prstGeom>
          <a:solidFill>
            <a:schemeClr val="accent6">
              <a:lumMod val="75000"/>
              <a:alpha val="77000"/>
            </a:schemeClr>
          </a:solidFill>
          <a:ln w="9525">
            <a:solidFill>
              <a:schemeClr val="tx1"/>
            </a:solidFill>
            <a:miter lim="800000"/>
            <a:headEnd/>
            <a:tailEnd/>
          </a:ln>
        </p:spPr>
        <p:txBody>
          <a:bodyPr wrap="none" anchor="ctr"/>
          <a:lstStyle/>
          <a:p>
            <a:pPr eaLnBrk="1" hangingPunct="1">
              <a:defRPr/>
            </a:pPr>
            <a:endParaRPr lang="vi-VN"/>
          </a:p>
        </p:txBody>
      </p:sp>
      <p:sp>
        <p:nvSpPr>
          <p:cNvPr id="90123" name="Rectangle 14">
            <a:extLst>
              <a:ext uri="{FF2B5EF4-FFF2-40B4-BE49-F238E27FC236}">
                <a16:creationId xmlns:a16="http://schemas.microsoft.com/office/drawing/2014/main" id="{EDA81243-DF79-0166-CD87-819E98F4F913}"/>
              </a:ext>
            </a:extLst>
          </p:cNvPr>
          <p:cNvSpPr>
            <a:spLocks noChangeArrowheads="1"/>
          </p:cNvSpPr>
          <p:nvPr/>
        </p:nvSpPr>
        <p:spPr bwMode="auto">
          <a:xfrm>
            <a:off x="5334000" y="3124200"/>
            <a:ext cx="1371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en-US" sz="2800" b="1">
                <a:solidFill>
                  <a:schemeClr val="bg1"/>
                </a:solidFill>
                <a:latin typeface="VNI-Times" pitchFamily="2" charset="0"/>
              </a:rPr>
              <a:t>  </a:t>
            </a:r>
            <a:r>
              <a:rPr lang="en-US" altLang="en-US" sz="2000" b="1">
                <a:solidFill>
                  <a:schemeClr val="bg1"/>
                </a:solidFill>
                <a:latin typeface="Times New Roman" panose="02020603050405020304" pitchFamily="18" charset="0"/>
              </a:rPr>
              <a:t>Quy </a:t>
            </a:r>
          </a:p>
          <a:p>
            <a:pPr eaLnBrk="1" hangingPunct="1">
              <a:buFontTx/>
              <a:buNone/>
            </a:pPr>
            <a:r>
              <a:rPr lang="en-US" altLang="en-US" sz="2000" b="1">
                <a:solidFill>
                  <a:schemeClr val="bg1"/>
                </a:solidFill>
                <a:latin typeface="Times New Roman" panose="02020603050405020304" pitchFamily="18" charset="0"/>
              </a:rPr>
              <a:t>   luật </a:t>
            </a:r>
          </a:p>
          <a:p>
            <a:pPr eaLnBrk="1" hangingPunct="1">
              <a:buFontTx/>
              <a:buNone/>
            </a:pPr>
            <a:r>
              <a:rPr lang="en-US" altLang="en-US" sz="2000" b="1">
                <a:solidFill>
                  <a:schemeClr val="bg1"/>
                </a:solidFill>
                <a:latin typeface="Times New Roman" panose="02020603050405020304" pitchFamily="18" charset="0"/>
              </a:rPr>
              <a:t>   mâu </a:t>
            </a:r>
          </a:p>
          <a:p>
            <a:pPr eaLnBrk="1" hangingPunct="1">
              <a:buFontTx/>
              <a:buNone/>
            </a:pPr>
            <a:r>
              <a:rPr lang="en-US" altLang="en-US" sz="2000" b="1">
                <a:solidFill>
                  <a:schemeClr val="bg1"/>
                </a:solidFill>
                <a:latin typeface="Times New Roman" panose="02020603050405020304" pitchFamily="18" charset="0"/>
              </a:rPr>
              <a:t>  thuẫn</a:t>
            </a:r>
          </a:p>
        </p:txBody>
      </p:sp>
      <p:sp>
        <p:nvSpPr>
          <p:cNvPr id="90124" name="Rectangle 15">
            <a:extLst>
              <a:ext uri="{FF2B5EF4-FFF2-40B4-BE49-F238E27FC236}">
                <a16:creationId xmlns:a16="http://schemas.microsoft.com/office/drawing/2014/main" id="{35BE9C71-95DC-E4BC-D673-41E162D830D4}"/>
              </a:ext>
            </a:extLst>
          </p:cNvPr>
          <p:cNvSpPr>
            <a:spLocks noChangeArrowheads="1"/>
          </p:cNvSpPr>
          <p:nvPr/>
        </p:nvSpPr>
        <p:spPr bwMode="auto">
          <a:xfrm>
            <a:off x="6400800" y="3048000"/>
            <a:ext cx="1066800" cy="2209800"/>
          </a:xfrm>
          <a:prstGeom prst="rect">
            <a:avLst/>
          </a:prstGeom>
          <a:solidFill>
            <a:schemeClr val="accent6">
              <a:lumMod val="75000"/>
              <a:alpha val="77000"/>
            </a:schemeClr>
          </a:solidFill>
          <a:ln w="9525">
            <a:solidFill>
              <a:schemeClr val="tx1"/>
            </a:solidFill>
            <a:miter lim="800000"/>
            <a:headEnd/>
            <a:tailEnd/>
          </a:ln>
        </p:spPr>
        <p:txBody>
          <a:bodyPr wrap="none" anchor="ctr"/>
          <a:lstStyle/>
          <a:p>
            <a:pPr eaLnBrk="1" hangingPunct="1">
              <a:defRPr/>
            </a:pPr>
            <a:endParaRPr lang="vi-VN"/>
          </a:p>
        </p:txBody>
      </p:sp>
      <p:sp>
        <p:nvSpPr>
          <p:cNvPr id="90125" name="Rectangle 16">
            <a:extLst>
              <a:ext uri="{FF2B5EF4-FFF2-40B4-BE49-F238E27FC236}">
                <a16:creationId xmlns:a16="http://schemas.microsoft.com/office/drawing/2014/main" id="{4CD79CA6-340C-BE55-AD85-3A773033265A}"/>
              </a:ext>
            </a:extLst>
          </p:cNvPr>
          <p:cNvSpPr>
            <a:spLocks noChangeArrowheads="1"/>
          </p:cNvSpPr>
          <p:nvPr/>
        </p:nvSpPr>
        <p:spPr bwMode="auto">
          <a:xfrm>
            <a:off x="6019800" y="3124200"/>
            <a:ext cx="1600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en-US" sz="2800" b="1">
                <a:solidFill>
                  <a:schemeClr val="bg1"/>
                </a:solidFill>
                <a:latin typeface="VNI-Times" pitchFamily="2" charset="0"/>
              </a:rPr>
              <a:t>       </a:t>
            </a:r>
            <a:r>
              <a:rPr lang="en-US" altLang="en-US" sz="2000" b="1">
                <a:solidFill>
                  <a:schemeClr val="bg1"/>
                </a:solidFill>
                <a:latin typeface="Times New Roman" panose="02020603050405020304" pitchFamily="18" charset="0"/>
              </a:rPr>
              <a:t>Quy</a:t>
            </a:r>
          </a:p>
          <a:p>
            <a:pPr eaLnBrk="1" hangingPunct="1">
              <a:buFontTx/>
              <a:buNone/>
            </a:pPr>
            <a:r>
              <a:rPr lang="en-US" altLang="en-US" sz="2000" b="1">
                <a:solidFill>
                  <a:schemeClr val="bg1"/>
                </a:solidFill>
                <a:latin typeface="Times New Roman" panose="02020603050405020304" pitchFamily="18" charset="0"/>
              </a:rPr>
              <a:t>          luật</a:t>
            </a:r>
          </a:p>
          <a:p>
            <a:pPr eaLnBrk="1" hangingPunct="1">
              <a:buFontTx/>
              <a:buNone/>
            </a:pPr>
            <a:r>
              <a:rPr lang="en-US" altLang="en-US" sz="2000" b="1">
                <a:solidFill>
                  <a:schemeClr val="bg1"/>
                </a:solidFill>
                <a:latin typeface="Times New Roman" panose="02020603050405020304" pitchFamily="18" charset="0"/>
              </a:rPr>
              <a:t>      phủ định của</a:t>
            </a:r>
          </a:p>
          <a:p>
            <a:pPr eaLnBrk="1" hangingPunct="1">
              <a:buFontTx/>
              <a:buNone/>
            </a:pPr>
            <a:r>
              <a:rPr lang="en-US" altLang="en-US" sz="2000" b="1">
                <a:solidFill>
                  <a:schemeClr val="bg1"/>
                </a:solidFill>
                <a:latin typeface="Times New Roman" panose="02020603050405020304" pitchFamily="18" charset="0"/>
              </a:rPr>
              <a:t>      phủ định</a:t>
            </a:r>
            <a:endParaRPr lang="en-US" altLang="en-US" sz="2800" b="1">
              <a:solidFill>
                <a:schemeClr val="bg1"/>
              </a:solidFill>
              <a:latin typeface="Times New Roman" panose="02020603050405020304" pitchFamily="18" charset="0"/>
            </a:endParaRPr>
          </a:p>
        </p:txBody>
      </p:sp>
      <p:sp>
        <p:nvSpPr>
          <p:cNvPr id="90126" name="Rectangle 17">
            <a:extLst>
              <a:ext uri="{FF2B5EF4-FFF2-40B4-BE49-F238E27FC236}">
                <a16:creationId xmlns:a16="http://schemas.microsoft.com/office/drawing/2014/main" id="{828AD10C-B288-5515-BDED-2119CCEE6F9A}"/>
              </a:ext>
            </a:extLst>
          </p:cNvPr>
          <p:cNvSpPr>
            <a:spLocks noChangeArrowheads="1"/>
          </p:cNvSpPr>
          <p:nvPr/>
        </p:nvSpPr>
        <p:spPr bwMode="auto">
          <a:xfrm>
            <a:off x="8077200" y="3048000"/>
            <a:ext cx="23622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90127" name="Rectangle 18">
            <a:extLst>
              <a:ext uri="{FF2B5EF4-FFF2-40B4-BE49-F238E27FC236}">
                <a16:creationId xmlns:a16="http://schemas.microsoft.com/office/drawing/2014/main" id="{0D676E17-C59D-EFA0-EC41-F6FDF32DDE30}"/>
              </a:ext>
            </a:extLst>
          </p:cNvPr>
          <p:cNvSpPr>
            <a:spLocks noChangeArrowheads="1"/>
          </p:cNvSpPr>
          <p:nvPr/>
        </p:nvSpPr>
        <p:spPr bwMode="auto">
          <a:xfrm>
            <a:off x="8077200" y="3581400"/>
            <a:ext cx="23622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90128" name="Rectangle 19">
            <a:extLst>
              <a:ext uri="{FF2B5EF4-FFF2-40B4-BE49-F238E27FC236}">
                <a16:creationId xmlns:a16="http://schemas.microsoft.com/office/drawing/2014/main" id="{6C72D3BD-24FC-3C18-E6CD-5A0592A5A5B4}"/>
              </a:ext>
            </a:extLst>
          </p:cNvPr>
          <p:cNvSpPr>
            <a:spLocks noChangeArrowheads="1"/>
          </p:cNvSpPr>
          <p:nvPr/>
        </p:nvSpPr>
        <p:spPr bwMode="auto">
          <a:xfrm>
            <a:off x="8077200" y="4114800"/>
            <a:ext cx="23622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90129" name="Rectangle 20">
            <a:extLst>
              <a:ext uri="{FF2B5EF4-FFF2-40B4-BE49-F238E27FC236}">
                <a16:creationId xmlns:a16="http://schemas.microsoft.com/office/drawing/2014/main" id="{4036D4EF-C422-F533-C533-56D9C558AFC4}"/>
              </a:ext>
            </a:extLst>
          </p:cNvPr>
          <p:cNvSpPr>
            <a:spLocks noChangeArrowheads="1"/>
          </p:cNvSpPr>
          <p:nvPr/>
        </p:nvSpPr>
        <p:spPr bwMode="auto">
          <a:xfrm>
            <a:off x="8077200" y="4648200"/>
            <a:ext cx="23622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90130" name="Rectangle 21">
            <a:extLst>
              <a:ext uri="{FF2B5EF4-FFF2-40B4-BE49-F238E27FC236}">
                <a16:creationId xmlns:a16="http://schemas.microsoft.com/office/drawing/2014/main" id="{E595D8E4-B42E-5937-5A8C-13F08CF65E13}"/>
              </a:ext>
            </a:extLst>
          </p:cNvPr>
          <p:cNvSpPr>
            <a:spLocks noChangeArrowheads="1"/>
          </p:cNvSpPr>
          <p:nvPr/>
        </p:nvSpPr>
        <p:spPr bwMode="auto">
          <a:xfrm>
            <a:off x="8077200" y="5181600"/>
            <a:ext cx="23622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90131" name="Rectangle 22">
            <a:extLst>
              <a:ext uri="{FF2B5EF4-FFF2-40B4-BE49-F238E27FC236}">
                <a16:creationId xmlns:a16="http://schemas.microsoft.com/office/drawing/2014/main" id="{896C0F91-EF51-27F0-5406-1D0208BF34E2}"/>
              </a:ext>
            </a:extLst>
          </p:cNvPr>
          <p:cNvSpPr>
            <a:spLocks noChangeArrowheads="1"/>
          </p:cNvSpPr>
          <p:nvPr/>
        </p:nvSpPr>
        <p:spPr bwMode="auto">
          <a:xfrm>
            <a:off x="8077200" y="5715000"/>
            <a:ext cx="23622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90132" name="Rectangle 23">
            <a:extLst>
              <a:ext uri="{FF2B5EF4-FFF2-40B4-BE49-F238E27FC236}">
                <a16:creationId xmlns:a16="http://schemas.microsoft.com/office/drawing/2014/main" id="{F5D8EA86-2595-38C9-70DD-7DCF5EC93E6C}"/>
              </a:ext>
            </a:extLst>
          </p:cNvPr>
          <p:cNvSpPr>
            <a:spLocks noChangeArrowheads="1"/>
          </p:cNvSpPr>
          <p:nvPr/>
        </p:nvSpPr>
        <p:spPr bwMode="auto">
          <a:xfrm>
            <a:off x="7924800" y="52578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en-US" sz="1600" b="1">
                <a:solidFill>
                  <a:schemeClr val="bg1"/>
                </a:solidFill>
                <a:latin typeface="Times New Roman" panose="02020603050405020304" pitchFamily="18" charset="0"/>
              </a:rPr>
              <a:t>   Bản chất - Hiện tượng</a:t>
            </a:r>
          </a:p>
        </p:txBody>
      </p:sp>
      <p:sp>
        <p:nvSpPr>
          <p:cNvPr id="90133" name="Rectangle 24">
            <a:extLst>
              <a:ext uri="{FF2B5EF4-FFF2-40B4-BE49-F238E27FC236}">
                <a16:creationId xmlns:a16="http://schemas.microsoft.com/office/drawing/2014/main" id="{6B338F95-5D40-846A-6E4F-3DBA59091E05}"/>
              </a:ext>
            </a:extLst>
          </p:cNvPr>
          <p:cNvSpPr>
            <a:spLocks noChangeArrowheads="1"/>
          </p:cNvSpPr>
          <p:nvPr/>
        </p:nvSpPr>
        <p:spPr bwMode="auto">
          <a:xfrm>
            <a:off x="7848600" y="36576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en-US" sz="1800" b="1">
                <a:solidFill>
                  <a:schemeClr val="bg1"/>
                </a:solidFill>
                <a:latin typeface="VNI-Times" pitchFamily="2" charset="0"/>
              </a:rPr>
              <a:t>    </a:t>
            </a:r>
            <a:r>
              <a:rPr lang="en-US" altLang="en-US" sz="1800" b="1">
                <a:solidFill>
                  <a:schemeClr val="bg1"/>
                </a:solidFill>
                <a:latin typeface="Times New Roman" panose="02020603050405020304" pitchFamily="18" charset="0"/>
              </a:rPr>
              <a:t>Nguyên nhân - Kết quả</a:t>
            </a:r>
          </a:p>
        </p:txBody>
      </p:sp>
      <p:sp>
        <p:nvSpPr>
          <p:cNvPr id="90134" name="Rectangle 25">
            <a:extLst>
              <a:ext uri="{FF2B5EF4-FFF2-40B4-BE49-F238E27FC236}">
                <a16:creationId xmlns:a16="http://schemas.microsoft.com/office/drawing/2014/main" id="{6E565B3E-6120-1F19-2DBE-C9FDD007AF6B}"/>
              </a:ext>
            </a:extLst>
          </p:cNvPr>
          <p:cNvSpPr>
            <a:spLocks noChangeArrowheads="1"/>
          </p:cNvSpPr>
          <p:nvPr/>
        </p:nvSpPr>
        <p:spPr bwMode="auto">
          <a:xfrm>
            <a:off x="7848600" y="41910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en-US" sz="1800" b="1">
                <a:solidFill>
                  <a:schemeClr val="bg1"/>
                </a:solidFill>
                <a:latin typeface="Times New Roman" panose="02020603050405020304" pitchFamily="18" charset="0"/>
              </a:rPr>
              <a:t>    Tất nhiên -  Ngẫu nhiên</a:t>
            </a:r>
          </a:p>
        </p:txBody>
      </p:sp>
      <p:sp>
        <p:nvSpPr>
          <p:cNvPr id="90135" name="Rectangle 26">
            <a:extLst>
              <a:ext uri="{FF2B5EF4-FFF2-40B4-BE49-F238E27FC236}">
                <a16:creationId xmlns:a16="http://schemas.microsoft.com/office/drawing/2014/main" id="{A3A83B6B-1CD8-0B03-A15B-EC52EE7790EE}"/>
              </a:ext>
            </a:extLst>
          </p:cNvPr>
          <p:cNvSpPr>
            <a:spLocks noChangeArrowheads="1"/>
          </p:cNvSpPr>
          <p:nvPr/>
        </p:nvSpPr>
        <p:spPr bwMode="auto">
          <a:xfrm>
            <a:off x="7848600" y="47244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en-US" sz="1800" b="1">
                <a:solidFill>
                  <a:schemeClr val="bg1"/>
                </a:solidFill>
                <a:latin typeface="Times New Roman" panose="02020603050405020304" pitchFamily="18" charset="0"/>
              </a:rPr>
              <a:t>    Nội dung - Hình thức</a:t>
            </a:r>
          </a:p>
        </p:txBody>
      </p:sp>
      <p:sp>
        <p:nvSpPr>
          <p:cNvPr id="90136" name="Rectangle 27">
            <a:extLst>
              <a:ext uri="{FF2B5EF4-FFF2-40B4-BE49-F238E27FC236}">
                <a16:creationId xmlns:a16="http://schemas.microsoft.com/office/drawing/2014/main" id="{81A1D4AC-837E-908D-6042-717E607492AD}"/>
              </a:ext>
            </a:extLst>
          </p:cNvPr>
          <p:cNvSpPr>
            <a:spLocks noChangeArrowheads="1"/>
          </p:cNvSpPr>
          <p:nvPr/>
        </p:nvSpPr>
        <p:spPr bwMode="auto">
          <a:xfrm>
            <a:off x="7772400" y="31242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en-US" sz="1800" b="1">
                <a:solidFill>
                  <a:schemeClr val="bg1"/>
                </a:solidFill>
                <a:latin typeface="VNI-Times" pitchFamily="2" charset="0"/>
              </a:rPr>
              <a:t>      </a:t>
            </a:r>
            <a:r>
              <a:rPr lang="en-US" altLang="en-US" sz="1800" b="1">
                <a:solidFill>
                  <a:schemeClr val="bg1"/>
                </a:solidFill>
                <a:latin typeface="Times New Roman" panose="02020603050405020304" pitchFamily="18" charset="0"/>
              </a:rPr>
              <a:t>Cái riêng - Cái chung</a:t>
            </a:r>
          </a:p>
        </p:txBody>
      </p:sp>
      <p:sp>
        <p:nvSpPr>
          <p:cNvPr id="90137" name="Rectangle 28">
            <a:extLst>
              <a:ext uri="{FF2B5EF4-FFF2-40B4-BE49-F238E27FC236}">
                <a16:creationId xmlns:a16="http://schemas.microsoft.com/office/drawing/2014/main" id="{7F2B0C6E-D858-6A30-16EE-0A4327D45955}"/>
              </a:ext>
            </a:extLst>
          </p:cNvPr>
          <p:cNvSpPr>
            <a:spLocks noChangeArrowheads="1"/>
          </p:cNvSpPr>
          <p:nvPr/>
        </p:nvSpPr>
        <p:spPr bwMode="auto">
          <a:xfrm>
            <a:off x="7848600" y="57912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en-US" sz="1800" b="1">
                <a:solidFill>
                  <a:schemeClr val="bg1"/>
                </a:solidFill>
                <a:latin typeface="Times New Roman" panose="02020603050405020304" pitchFamily="18" charset="0"/>
              </a:rPr>
              <a:t>    Khả năng - Hiện thực</a:t>
            </a:r>
          </a:p>
        </p:txBody>
      </p:sp>
      <p:sp>
        <p:nvSpPr>
          <p:cNvPr id="90138" name="Rectangle 29">
            <a:extLst>
              <a:ext uri="{FF2B5EF4-FFF2-40B4-BE49-F238E27FC236}">
                <a16:creationId xmlns:a16="http://schemas.microsoft.com/office/drawing/2014/main" id="{25CF7591-A6B3-E368-3A28-524EF970D406}"/>
              </a:ext>
            </a:extLst>
          </p:cNvPr>
          <p:cNvSpPr>
            <a:spLocks noChangeArrowheads="1"/>
          </p:cNvSpPr>
          <p:nvPr/>
        </p:nvSpPr>
        <p:spPr bwMode="auto">
          <a:xfrm>
            <a:off x="1828800" y="1752600"/>
            <a:ext cx="228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en-US" sz="2000" b="1">
                <a:solidFill>
                  <a:schemeClr val="bg1"/>
                </a:solidFill>
                <a:latin typeface="Times New Roman" panose="02020603050405020304" pitchFamily="18" charset="0"/>
              </a:rPr>
              <a:t>HAI NGUYÊN LÝ</a:t>
            </a:r>
          </a:p>
        </p:txBody>
      </p:sp>
      <p:sp>
        <p:nvSpPr>
          <p:cNvPr id="90139" name="Line 30">
            <a:extLst>
              <a:ext uri="{FF2B5EF4-FFF2-40B4-BE49-F238E27FC236}">
                <a16:creationId xmlns:a16="http://schemas.microsoft.com/office/drawing/2014/main" id="{9EE00FBC-F9C1-58A1-E81B-FC62410F8B20}"/>
              </a:ext>
            </a:extLst>
          </p:cNvPr>
          <p:cNvSpPr>
            <a:spLocks noChangeShapeType="1"/>
          </p:cNvSpPr>
          <p:nvPr/>
        </p:nvSpPr>
        <p:spPr bwMode="auto">
          <a:xfrm>
            <a:off x="2286000" y="2514600"/>
            <a:ext cx="0" cy="533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40" name="Line 31">
            <a:extLst>
              <a:ext uri="{FF2B5EF4-FFF2-40B4-BE49-F238E27FC236}">
                <a16:creationId xmlns:a16="http://schemas.microsoft.com/office/drawing/2014/main" id="{B579F333-24EF-AA92-F3EE-51DAD6E1C70C}"/>
              </a:ext>
            </a:extLst>
          </p:cNvPr>
          <p:cNvSpPr>
            <a:spLocks noChangeShapeType="1"/>
          </p:cNvSpPr>
          <p:nvPr/>
        </p:nvSpPr>
        <p:spPr bwMode="auto">
          <a:xfrm>
            <a:off x="3505200" y="2514600"/>
            <a:ext cx="0" cy="533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41" name="Line 35">
            <a:extLst>
              <a:ext uri="{FF2B5EF4-FFF2-40B4-BE49-F238E27FC236}">
                <a16:creationId xmlns:a16="http://schemas.microsoft.com/office/drawing/2014/main" id="{8C4DC035-09C8-4A12-9B7A-7661C76A6B7F}"/>
              </a:ext>
            </a:extLst>
          </p:cNvPr>
          <p:cNvSpPr>
            <a:spLocks noChangeShapeType="1"/>
          </p:cNvSpPr>
          <p:nvPr/>
        </p:nvSpPr>
        <p:spPr bwMode="auto">
          <a:xfrm>
            <a:off x="7696200" y="2514600"/>
            <a:ext cx="0" cy="3505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42" name="Rectangle 36">
            <a:extLst>
              <a:ext uri="{FF2B5EF4-FFF2-40B4-BE49-F238E27FC236}">
                <a16:creationId xmlns:a16="http://schemas.microsoft.com/office/drawing/2014/main" id="{816B4838-FB61-17C6-66B7-95BDB931B3EF}"/>
              </a:ext>
            </a:extLst>
          </p:cNvPr>
          <p:cNvSpPr>
            <a:spLocks noChangeArrowheads="1"/>
          </p:cNvSpPr>
          <p:nvPr/>
        </p:nvSpPr>
        <p:spPr bwMode="auto">
          <a:xfrm>
            <a:off x="4191000" y="1752600"/>
            <a:ext cx="6248400" cy="762000"/>
          </a:xfrm>
          <a:prstGeom prst="rect">
            <a:avLst/>
          </a:prstGeom>
          <a:solidFill>
            <a:schemeClr val="accent6">
              <a:lumMod val="75000"/>
              <a:alpha val="77000"/>
            </a:schemeClr>
          </a:solidFill>
          <a:ln w="9525" algn="ctr">
            <a:solidFill>
              <a:schemeClr val="tx1"/>
            </a:solidFill>
            <a:miter lim="800000"/>
            <a:headEnd/>
            <a:tailEnd/>
          </a:ln>
        </p:spPr>
        <p:txBody>
          <a:bodyPr wrap="none" anchor="ctr"/>
          <a:lstStyle/>
          <a:p>
            <a:pPr eaLnBrk="1" hangingPunct="1">
              <a:defRPr/>
            </a:pPr>
            <a:endParaRPr lang="vi-VN"/>
          </a:p>
        </p:txBody>
      </p:sp>
      <p:sp>
        <p:nvSpPr>
          <p:cNvPr id="90143" name="Rectangle 38">
            <a:extLst>
              <a:ext uri="{FF2B5EF4-FFF2-40B4-BE49-F238E27FC236}">
                <a16:creationId xmlns:a16="http://schemas.microsoft.com/office/drawing/2014/main" id="{E3719575-AC41-E233-B451-8EE206C373DE}"/>
              </a:ext>
            </a:extLst>
          </p:cNvPr>
          <p:cNvSpPr>
            <a:spLocks noChangeArrowheads="1"/>
          </p:cNvSpPr>
          <p:nvPr/>
        </p:nvSpPr>
        <p:spPr bwMode="auto">
          <a:xfrm>
            <a:off x="4267200" y="1905000"/>
            <a:ext cx="2819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en-US" sz="2100" b="1">
                <a:solidFill>
                  <a:schemeClr val="bg1"/>
                </a:solidFill>
                <a:latin typeface="Times New Roman" panose="02020603050405020304" pitchFamily="18" charset="0"/>
              </a:rPr>
              <a:t>       BA QUY LUẬT</a:t>
            </a:r>
          </a:p>
        </p:txBody>
      </p:sp>
      <p:sp>
        <p:nvSpPr>
          <p:cNvPr id="90144" name="Rectangle 39">
            <a:extLst>
              <a:ext uri="{FF2B5EF4-FFF2-40B4-BE49-F238E27FC236}">
                <a16:creationId xmlns:a16="http://schemas.microsoft.com/office/drawing/2014/main" id="{F9742B71-3B1B-9094-7A99-CE7D738A6115}"/>
              </a:ext>
            </a:extLst>
          </p:cNvPr>
          <p:cNvSpPr>
            <a:spLocks noChangeArrowheads="1"/>
          </p:cNvSpPr>
          <p:nvPr/>
        </p:nvSpPr>
        <p:spPr bwMode="auto">
          <a:xfrm>
            <a:off x="7315200" y="1905000"/>
            <a:ext cx="3124200" cy="609600"/>
          </a:xfrm>
          <a:prstGeom prst="rect">
            <a:avLst/>
          </a:prstGeom>
          <a:solidFill>
            <a:srgbClr val="3760D3"/>
          </a:solidFill>
          <a:ln w="9525" algn="ctr">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90145" name="Rectangle 40">
            <a:extLst>
              <a:ext uri="{FF2B5EF4-FFF2-40B4-BE49-F238E27FC236}">
                <a16:creationId xmlns:a16="http://schemas.microsoft.com/office/drawing/2014/main" id="{8F9965FC-050C-C40C-8B0F-7B87976BFFDF}"/>
              </a:ext>
            </a:extLst>
          </p:cNvPr>
          <p:cNvSpPr>
            <a:spLocks noChangeArrowheads="1"/>
          </p:cNvSpPr>
          <p:nvPr/>
        </p:nvSpPr>
        <p:spPr bwMode="auto">
          <a:xfrm>
            <a:off x="7543800" y="2057400"/>
            <a:ext cx="3124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en-US" sz="1900" b="1">
                <a:solidFill>
                  <a:schemeClr val="bg1"/>
                </a:solidFill>
                <a:latin typeface="Times New Roman" panose="02020603050405020304" pitchFamily="18" charset="0"/>
              </a:rPr>
              <a:t>SÁU CẶP PHẠM TRÙ</a:t>
            </a:r>
          </a:p>
        </p:txBody>
      </p:sp>
      <p:sp>
        <p:nvSpPr>
          <p:cNvPr id="90146" name="Line 41">
            <a:extLst>
              <a:ext uri="{FF2B5EF4-FFF2-40B4-BE49-F238E27FC236}">
                <a16:creationId xmlns:a16="http://schemas.microsoft.com/office/drawing/2014/main" id="{6C330BFF-E03D-4C1A-BB32-17F2971BFADA}"/>
              </a:ext>
            </a:extLst>
          </p:cNvPr>
          <p:cNvSpPr>
            <a:spLocks noChangeShapeType="1"/>
          </p:cNvSpPr>
          <p:nvPr/>
        </p:nvSpPr>
        <p:spPr bwMode="auto">
          <a:xfrm>
            <a:off x="4724400" y="2514600"/>
            <a:ext cx="0" cy="533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47" name="Line 42">
            <a:extLst>
              <a:ext uri="{FF2B5EF4-FFF2-40B4-BE49-F238E27FC236}">
                <a16:creationId xmlns:a16="http://schemas.microsoft.com/office/drawing/2014/main" id="{3438D54E-F948-0FD1-2847-5F609781F50A}"/>
              </a:ext>
            </a:extLst>
          </p:cNvPr>
          <p:cNvSpPr>
            <a:spLocks noChangeShapeType="1"/>
          </p:cNvSpPr>
          <p:nvPr/>
        </p:nvSpPr>
        <p:spPr bwMode="auto">
          <a:xfrm>
            <a:off x="5791200" y="2514600"/>
            <a:ext cx="0" cy="533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48" name="Line 43">
            <a:extLst>
              <a:ext uri="{FF2B5EF4-FFF2-40B4-BE49-F238E27FC236}">
                <a16:creationId xmlns:a16="http://schemas.microsoft.com/office/drawing/2014/main" id="{41C0ED32-B3CF-40DB-D53E-C06493F573CB}"/>
              </a:ext>
            </a:extLst>
          </p:cNvPr>
          <p:cNvSpPr>
            <a:spLocks noChangeShapeType="1"/>
          </p:cNvSpPr>
          <p:nvPr/>
        </p:nvSpPr>
        <p:spPr bwMode="auto">
          <a:xfrm>
            <a:off x="6934200" y="2514600"/>
            <a:ext cx="0" cy="533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49" name="Line 44">
            <a:extLst>
              <a:ext uri="{FF2B5EF4-FFF2-40B4-BE49-F238E27FC236}">
                <a16:creationId xmlns:a16="http://schemas.microsoft.com/office/drawing/2014/main" id="{8435249B-6A5F-6556-620F-94F77F356F99}"/>
              </a:ext>
            </a:extLst>
          </p:cNvPr>
          <p:cNvSpPr>
            <a:spLocks noChangeShapeType="1"/>
          </p:cNvSpPr>
          <p:nvPr/>
        </p:nvSpPr>
        <p:spPr bwMode="auto">
          <a:xfrm>
            <a:off x="7696200" y="6019800"/>
            <a:ext cx="381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50" name="Line 45">
            <a:extLst>
              <a:ext uri="{FF2B5EF4-FFF2-40B4-BE49-F238E27FC236}">
                <a16:creationId xmlns:a16="http://schemas.microsoft.com/office/drawing/2014/main" id="{F8BEC94F-E3DB-5A53-F1E9-51B036D49B8E}"/>
              </a:ext>
            </a:extLst>
          </p:cNvPr>
          <p:cNvSpPr>
            <a:spLocks noChangeShapeType="1"/>
          </p:cNvSpPr>
          <p:nvPr/>
        </p:nvSpPr>
        <p:spPr bwMode="auto">
          <a:xfrm>
            <a:off x="7696200" y="5486400"/>
            <a:ext cx="381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51" name="Line 46">
            <a:extLst>
              <a:ext uri="{FF2B5EF4-FFF2-40B4-BE49-F238E27FC236}">
                <a16:creationId xmlns:a16="http://schemas.microsoft.com/office/drawing/2014/main" id="{6FEC012C-25FA-C4C4-7439-04EEA4E8A22F}"/>
              </a:ext>
            </a:extLst>
          </p:cNvPr>
          <p:cNvSpPr>
            <a:spLocks noChangeShapeType="1"/>
          </p:cNvSpPr>
          <p:nvPr/>
        </p:nvSpPr>
        <p:spPr bwMode="auto">
          <a:xfrm>
            <a:off x="7696200" y="4876800"/>
            <a:ext cx="381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52" name="Line 47">
            <a:extLst>
              <a:ext uri="{FF2B5EF4-FFF2-40B4-BE49-F238E27FC236}">
                <a16:creationId xmlns:a16="http://schemas.microsoft.com/office/drawing/2014/main" id="{47B57E80-95F7-A227-801A-E939E4B2FA4C}"/>
              </a:ext>
            </a:extLst>
          </p:cNvPr>
          <p:cNvSpPr>
            <a:spLocks noChangeShapeType="1"/>
          </p:cNvSpPr>
          <p:nvPr/>
        </p:nvSpPr>
        <p:spPr bwMode="auto">
          <a:xfrm>
            <a:off x="7696200" y="4419600"/>
            <a:ext cx="381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53" name="Line 48">
            <a:extLst>
              <a:ext uri="{FF2B5EF4-FFF2-40B4-BE49-F238E27FC236}">
                <a16:creationId xmlns:a16="http://schemas.microsoft.com/office/drawing/2014/main" id="{94BBE3AF-1712-3A77-3B72-41DA13D58DA4}"/>
              </a:ext>
            </a:extLst>
          </p:cNvPr>
          <p:cNvSpPr>
            <a:spLocks noChangeShapeType="1"/>
          </p:cNvSpPr>
          <p:nvPr/>
        </p:nvSpPr>
        <p:spPr bwMode="auto">
          <a:xfrm>
            <a:off x="7696200" y="3886200"/>
            <a:ext cx="381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54" name="Line 49">
            <a:extLst>
              <a:ext uri="{FF2B5EF4-FFF2-40B4-BE49-F238E27FC236}">
                <a16:creationId xmlns:a16="http://schemas.microsoft.com/office/drawing/2014/main" id="{FA9E4167-FC49-4377-1194-905F731F03DD}"/>
              </a:ext>
            </a:extLst>
          </p:cNvPr>
          <p:cNvSpPr>
            <a:spLocks noChangeShapeType="1"/>
          </p:cNvSpPr>
          <p:nvPr/>
        </p:nvSpPr>
        <p:spPr bwMode="auto">
          <a:xfrm>
            <a:off x="7696200" y="3352800"/>
            <a:ext cx="381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 name="Title 1">
            <a:extLst>
              <a:ext uri="{FF2B5EF4-FFF2-40B4-BE49-F238E27FC236}">
                <a16:creationId xmlns:a16="http://schemas.microsoft.com/office/drawing/2014/main" id="{4FC9AA0F-3787-0FAD-51F7-AD14628866A6}"/>
              </a:ext>
            </a:extLst>
          </p:cNvPr>
          <p:cNvSpPr txBox="1">
            <a:spLocks/>
          </p:cNvSpPr>
          <p:nvPr/>
        </p:nvSpPr>
        <p:spPr bwMode="auto">
          <a:xfrm>
            <a:off x="1524000" y="12700"/>
            <a:ext cx="9144000" cy="876300"/>
          </a:xfrm>
          <a:prstGeom prst="rect">
            <a:avLst/>
          </a:prstGeom>
          <a:solidFill>
            <a:schemeClr val="accent1">
              <a:lumMod val="75000"/>
            </a:schemeClr>
          </a:solidFill>
          <a:ln>
            <a:noFill/>
          </a:ln>
        </p:spPr>
        <p:txBody>
          <a:bodyPr anchor="ctr">
            <a:normAutofit lnSpcReduction="1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fontAlgn="auto">
              <a:spcBef>
                <a:spcPts val="0"/>
              </a:spcBef>
              <a:spcAft>
                <a:spcPts val="0"/>
              </a:spcAft>
              <a:defRPr/>
            </a:pPr>
            <a:endParaRPr lang="en-US" sz="2600" b="1">
              <a:latin typeface="Times New Roman" pitchFamily="18" charset="0"/>
              <a:cs typeface="Times New Roman" pitchFamily="18" charset="0"/>
            </a:endParaRPr>
          </a:p>
          <a:p>
            <a:pPr fontAlgn="auto">
              <a:spcBef>
                <a:spcPts val="0"/>
              </a:spcBef>
              <a:spcAft>
                <a:spcPts val="0"/>
              </a:spcAft>
              <a:defRPr/>
            </a:pPr>
            <a:r>
              <a:rPr lang="en-US" sz="2600" b="1">
                <a:solidFill>
                  <a:schemeClr val="bg1"/>
                </a:solidFill>
                <a:latin typeface="Times New Roman" pitchFamily="18" charset="0"/>
                <a:cs typeface="Times New Roman" pitchFamily="18" charset="0"/>
              </a:rPr>
              <a:t>2</a:t>
            </a:r>
            <a:r>
              <a:rPr lang="vi-VN" sz="2600" b="1">
                <a:solidFill>
                  <a:schemeClr val="bg1"/>
                </a:solidFill>
                <a:cs typeface="Times New Roman" pitchFamily="18" charset="0"/>
              </a:rPr>
              <a:t>. </a:t>
            </a:r>
            <a:r>
              <a:rPr lang="en-US" sz="2600" b="1">
                <a:solidFill>
                  <a:schemeClr val="bg1"/>
                </a:solidFill>
                <a:latin typeface="Times New Roman" pitchFamily="18" charset="0"/>
                <a:cs typeface="Times New Roman" pitchFamily="18" charset="0"/>
              </a:rPr>
              <a:t>NỘI DUNG CỦA PHÉP BIỆN CHỨNG DUY VẬT</a:t>
            </a:r>
          </a:p>
          <a:p>
            <a:pPr fontAlgn="auto">
              <a:spcBef>
                <a:spcPts val="0"/>
              </a:spcBef>
              <a:spcAft>
                <a:spcPts val="0"/>
              </a:spcAft>
              <a:defRPr/>
            </a:pPr>
            <a:endParaRPr lang="vi-VN" sz="2800" b="1">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0114"/>
                                        </p:tgtEl>
                                        <p:attrNameLst>
                                          <p:attrName>style.visibility</p:attrName>
                                        </p:attrNameLst>
                                      </p:cBhvr>
                                      <p:to>
                                        <p:strVal val="visible"/>
                                      </p:to>
                                    </p:set>
                                    <p:animEffect transition="in" filter="barn(inVertical)">
                                      <p:cBhvr>
                                        <p:cTn id="7" dur="500"/>
                                        <p:tgtEl>
                                          <p:spTgt spid="901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0138"/>
                                        </p:tgtEl>
                                        <p:attrNameLst>
                                          <p:attrName>style.visibility</p:attrName>
                                        </p:attrNameLst>
                                      </p:cBhvr>
                                      <p:to>
                                        <p:strVal val="visible"/>
                                      </p:to>
                                    </p:set>
                                    <p:animEffect transition="in" filter="barn(inVertical)">
                                      <p:cBhvr>
                                        <p:cTn id="10" dur="500"/>
                                        <p:tgtEl>
                                          <p:spTgt spid="9013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90142"/>
                                        </p:tgtEl>
                                        <p:attrNameLst>
                                          <p:attrName>style.visibility</p:attrName>
                                        </p:attrNameLst>
                                      </p:cBhvr>
                                      <p:to>
                                        <p:strVal val="visible"/>
                                      </p:to>
                                    </p:set>
                                    <p:animEffect transition="in" filter="barn(inVertical)">
                                      <p:cBhvr>
                                        <p:cTn id="15" dur="500"/>
                                        <p:tgtEl>
                                          <p:spTgt spid="90142"/>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90143"/>
                                        </p:tgtEl>
                                        <p:attrNameLst>
                                          <p:attrName>style.visibility</p:attrName>
                                        </p:attrNameLst>
                                      </p:cBhvr>
                                      <p:to>
                                        <p:strVal val="visible"/>
                                      </p:to>
                                    </p:set>
                                    <p:animEffect transition="in" filter="barn(inVertical)">
                                      <p:cBhvr>
                                        <p:cTn id="18" dur="500"/>
                                        <p:tgtEl>
                                          <p:spTgt spid="9014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90144"/>
                                        </p:tgtEl>
                                        <p:attrNameLst>
                                          <p:attrName>style.visibility</p:attrName>
                                        </p:attrNameLst>
                                      </p:cBhvr>
                                      <p:to>
                                        <p:strVal val="visible"/>
                                      </p:to>
                                    </p:set>
                                    <p:animEffect transition="in" filter="barn(inVertical)">
                                      <p:cBhvr>
                                        <p:cTn id="23" dur="500"/>
                                        <p:tgtEl>
                                          <p:spTgt spid="90144"/>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90145"/>
                                        </p:tgtEl>
                                        <p:attrNameLst>
                                          <p:attrName>style.visibility</p:attrName>
                                        </p:attrNameLst>
                                      </p:cBhvr>
                                      <p:to>
                                        <p:strVal val="visible"/>
                                      </p:to>
                                    </p:set>
                                    <p:animEffect transition="in" filter="barn(inVertical)">
                                      <p:cBhvr>
                                        <p:cTn id="26" dur="500"/>
                                        <p:tgtEl>
                                          <p:spTgt spid="9014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90118"/>
                                        </p:tgtEl>
                                        <p:attrNameLst>
                                          <p:attrName>style.visibility</p:attrName>
                                        </p:attrNameLst>
                                      </p:cBhvr>
                                      <p:to>
                                        <p:strVal val="visible"/>
                                      </p:to>
                                    </p:set>
                                    <p:animEffect transition="in" filter="barn(inVertical)">
                                      <p:cBhvr>
                                        <p:cTn id="31" dur="500"/>
                                        <p:tgtEl>
                                          <p:spTgt spid="90118"/>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90115"/>
                                        </p:tgtEl>
                                        <p:attrNameLst>
                                          <p:attrName>style.visibility</p:attrName>
                                        </p:attrNameLst>
                                      </p:cBhvr>
                                      <p:to>
                                        <p:strVal val="visible"/>
                                      </p:to>
                                    </p:set>
                                    <p:animEffect transition="in" filter="barn(inVertical)">
                                      <p:cBhvr>
                                        <p:cTn id="34" dur="500"/>
                                        <p:tgtEl>
                                          <p:spTgt spid="90115"/>
                                        </p:tgtEl>
                                      </p:cBhvr>
                                    </p:animEffect>
                                  </p:childTnLst>
                                </p:cTn>
                              </p:par>
                              <p:par>
                                <p:cTn id="35" presetID="16" presetClass="entr" presetSubtype="21" fill="hold" nodeType="withEffect">
                                  <p:stCondLst>
                                    <p:cond delay="0"/>
                                  </p:stCondLst>
                                  <p:childTnLst>
                                    <p:set>
                                      <p:cBhvr>
                                        <p:cTn id="36" dur="1" fill="hold">
                                          <p:stCondLst>
                                            <p:cond delay="0"/>
                                          </p:stCondLst>
                                        </p:cTn>
                                        <p:tgtEl>
                                          <p:spTgt spid="90139"/>
                                        </p:tgtEl>
                                        <p:attrNameLst>
                                          <p:attrName>style.visibility</p:attrName>
                                        </p:attrNameLst>
                                      </p:cBhvr>
                                      <p:to>
                                        <p:strVal val="visible"/>
                                      </p:to>
                                    </p:set>
                                    <p:animEffect transition="in" filter="barn(inVertical)">
                                      <p:cBhvr>
                                        <p:cTn id="37" dur="500"/>
                                        <p:tgtEl>
                                          <p:spTgt spid="901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nodeType="clickEffect">
                                  <p:stCondLst>
                                    <p:cond delay="0"/>
                                  </p:stCondLst>
                                  <p:childTnLst>
                                    <p:set>
                                      <p:cBhvr>
                                        <p:cTn id="41" dur="1" fill="hold">
                                          <p:stCondLst>
                                            <p:cond delay="0"/>
                                          </p:stCondLst>
                                        </p:cTn>
                                        <p:tgtEl>
                                          <p:spTgt spid="90140"/>
                                        </p:tgtEl>
                                        <p:attrNameLst>
                                          <p:attrName>style.visibility</p:attrName>
                                        </p:attrNameLst>
                                      </p:cBhvr>
                                      <p:to>
                                        <p:strVal val="visible"/>
                                      </p:to>
                                    </p:set>
                                    <p:animEffect transition="in" filter="barn(inVertical)">
                                      <p:cBhvr>
                                        <p:cTn id="42" dur="500"/>
                                        <p:tgtEl>
                                          <p:spTgt spid="90140"/>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90119"/>
                                        </p:tgtEl>
                                        <p:attrNameLst>
                                          <p:attrName>style.visibility</p:attrName>
                                        </p:attrNameLst>
                                      </p:cBhvr>
                                      <p:to>
                                        <p:strVal val="visible"/>
                                      </p:to>
                                    </p:set>
                                    <p:animEffect transition="in" filter="barn(inVertical)">
                                      <p:cBhvr>
                                        <p:cTn id="45" dur="500"/>
                                        <p:tgtEl>
                                          <p:spTgt spid="90119"/>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90116"/>
                                        </p:tgtEl>
                                        <p:attrNameLst>
                                          <p:attrName>style.visibility</p:attrName>
                                        </p:attrNameLst>
                                      </p:cBhvr>
                                      <p:to>
                                        <p:strVal val="visible"/>
                                      </p:to>
                                    </p:set>
                                    <p:animEffect transition="in" filter="barn(inVertical)">
                                      <p:cBhvr>
                                        <p:cTn id="48" dur="500"/>
                                        <p:tgtEl>
                                          <p:spTgt spid="9011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21" fill="hold" nodeType="clickEffect">
                                  <p:stCondLst>
                                    <p:cond delay="0"/>
                                  </p:stCondLst>
                                  <p:childTnLst>
                                    <p:set>
                                      <p:cBhvr>
                                        <p:cTn id="52" dur="1" fill="hold">
                                          <p:stCondLst>
                                            <p:cond delay="0"/>
                                          </p:stCondLst>
                                        </p:cTn>
                                        <p:tgtEl>
                                          <p:spTgt spid="90146"/>
                                        </p:tgtEl>
                                        <p:attrNameLst>
                                          <p:attrName>style.visibility</p:attrName>
                                        </p:attrNameLst>
                                      </p:cBhvr>
                                      <p:to>
                                        <p:strVal val="visible"/>
                                      </p:to>
                                    </p:set>
                                    <p:animEffect transition="in" filter="barn(inVertical)">
                                      <p:cBhvr>
                                        <p:cTn id="53" dur="500"/>
                                        <p:tgtEl>
                                          <p:spTgt spid="90146"/>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90120"/>
                                        </p:tgtEl>
                                        <p:attrNameLst>
                                          <p:attrName>style.visibility</p:attrName>
                                        </p:attrNameLst>
                                      </p:cBhvr>
                                      <p:to>
                                        <p:strVal val="visible"/>
                                      </p:to>
                                    </p:set>
                                    <p:animEffect transition="in" filter="barn(inVertical)">
                                      <p:cBhvr>
                                        <p:cTn id="56" dur="500"/>
                                        <p:tgtEl>
                                          <p:spTgt spid="90120"/>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90121"/>
                                        </p:tgtEl>
                                        <p:attrNameLst>
                                          <p:attrName>style.visibility</p:attrName>
                                        </p:attrNameLst>
                                      </p:cBhvr>
                                      <p:to>
                                        <p:strVal val="visible"/>
                                      </p:to>
                                    </p:set>
                                    <p:animEffect transition="in" filter="barn(inVertical)">
                                      <p:cBhvr>
                                        <p:cTn id="59" dur="500"/>
                                        <p:tgtEl>
                                          <p:spTgt spid="9012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6" presetClass="entr" presetSubtype="21" fill="hold" nodeType="clickEffect">
                                  <p:stCondLst>
                                    <p:cond delay="0"/>
                                  </p:stCondLst>
                                  <p:childTnLst>
                                    <p:set>
                                      <p:cBhvr>
                                        <p:cTn id="63" dur="1" fill="hold">
                                          <p:stCondLst>
                                            <p:cond delay="0"/>
                                          </p:stCondLst>
                                        </p:cTn>
                                        <p:tgtEl>
                                          <p:spTgt spid="90147"/>
                                        </p:tgtEl>
                                        <p:attrNameLst>
                                          <p:attrName>style.visibility</p:attrName>
                                        </p:attrNameLst>
                                      </p:cBhvr>
                                      <p:to>
                                        <p:strVal val="visible"/>
                                      </p:to>
                                    </p:set>
                                    <p:animEffect transition="in" filter="barn(inVertical)">
                                      <p:cBhvr>
                                        <p:cTn id="64" dur="500"/>
                                        <p:tgtEl>
                                          <p:spTgt spid="90147"/>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90123"/>
                                        </p:tgtEl>
                                        <p:attrNameLst>
                                          <p:attrName>style.visibility</p:attrName>
                                        </p:attrNameLst>
                                      </p:cBhvr>
                                      <p:to>
                                        <p:strVal val="visible"/>
                                      </p:to>
                                    </p:set>
                                    <p:animEffect transition="in" filter="barn(inVertical)">
                                      <p:cBhvr>
                                        <p:cTn id="67" dur="500"/>
                                        <p:tgtEl>
                                          <p:spTgt spid="90123"/>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90122"/>
                                        </p:tgtEl>
                                        <p:attrNameLst>
                                          <p:attrName>style.visibility</p:attrName>
                                        </p:attrNameLst>
                                      </p:cBhvr>
                                      <p:to>
                                        <p:strVal val="visible"/>
                                      </p:to>
                                    </p:set>
                                    <p:animEffect transition="in" filter="barn(inVertical)">
                                      <p:cBhvr>
                                        <p:cTn id="70" dur="500"/>
                                        <p:tgtEl>
                                          <p:spTgt spid="9012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6" presetClass="entr" presetSubtype="21" fill="hold" nodeType="clickEffect">
                                  <p:stCondLst>
                                    <p:cond delay="0"/>
                                  </p:stCondLst>
                                  <p:childTnLst>
                                    <p:set>
                                      <p:cBhvr>
                                        <p:cTn id="74" dur="1" fill="hold">
                                          <p:stCondLst>
                                            <p:cond delay="0"/>
                                          </p:stCondLst>
                                        </p:cTn>
                                        <p:tgtEl>
                                          <p:spTgt spid="90148"/>
                                        </p:tgtEl>
                                        <p:attrNameLst>
                                          <p:attrName>style.visibility</p:attrName>
                                        </p:attrNameLst>
                                      </p:cBhvr>
                                      <p:to>
                                        <p:strVal val="visible"/>
                                      </p:to>
                                    </p:set>
                                    <p:animEffect transition="in" filter="barn(inVertical)">
                                      <p:cBhvr>
                                        <p:cTn id="75" dur="500"/>
                                        <p:tgtEl>
                                          <p:spTgt spid="90148"/>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90125"/>
                                        </p:tgtEl>
                                        <p:attrNameLst>
                                          <p:attrName>style.visibility</p:attrName>
                                        </p:attrNameLst>
                                      </p:cBhvr>
                                      <p:to>
                                        <p:strVal val="visible"/>
                                      </p:to>
                                    </p:set>
                                    <p:animEffect transition="in" filter="barn(inVertical)">
                                      <p:cBhvr>
                                        <p:cTn id="78" dur="500"/>
                                        <p:tgtEl>
                                          <p:spTgt spid="90125"/>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90124"/>
                                        </p:tgtEl>
                                        <p:attrNameLst>
                                          <p:attrName>style.visibility</p:attrName>
                                        </p:attrNameLst>
                                      </p:cBhvr>
                                      <p:to>
                                        <p:strVal val="visible"/>
                                      </p:to>
                                    </p:set>
                                    <p:animEffect transition="in" filter="barn(inVertical)">
                                      <p:cBhvr>
                                        <p:cTn id="81" dur="500"/>
                                        <p:tgtEl>
                                          <p:spTgt spid="9012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6" presetClass="entr" presetSubtype="21" fill="hold" nodeType="clickEffect">
                                  <p:stCondLst>
                                    <p:cond delay="0"/>
                                  </p:stCondLst>
                                  <p:childTnLst>
                                    <p:set>
                                      <p:cBhvr>
                                        <p:cTn id="85" dur="1" fill="hold">
                                          <p:stCondLst>
                                            <p:cond delay="0"/>
                                          </p:stCondLst>
                                        </p:cTn>
                                        <p:tgtEl>
                                          <p:spTgt spid="90141"/>
                                        </p:tgtEl>
                                        <p:attrNameLst>
                                          <p:attrName>style.visibility</p:attrName>
                                        </p:attrNameLst>
                                      </p:cBhvr>
                                      <p:to>
                                        <p:strVal val="visible"/>
                                      </p:to>
                                    </p:set>
                                    <p:animEffect transition="in" filter="barn(inVertical)">
                                      <p:cBhvr>
                                        <p:cTn id="86" dur="500"/>
                                        <p:tgtEl>
                                          <p:spTgt spid="90141"/>
                                        </p:tgtEl>
                                      </p:cBhvr>
                                    </p:animEffect>
                                  </p:childTnLst>
                                </p:cTn>
                              </p:par>
                              <p:par>
                                <p:cTn id="87" presetID="16" presetClass="entr" presetSubtype="21" fill="hold" nodeType="withEffect">
                                  <p:stCondLst>
                                    <p:cond delay="0"/>
                                  </p:stCondLst>
                                  <p:childTnLst>
                                    <p:set>
                                      <p:cBhvr>
                                        <p:cTn id="88" dur="1" fill="hold">
                                          <p:stCondLst>
                                            <p:cond delay="0"/>
                                          </p:stCondLst>
                                        </p:cTn>
                                        <p:tgtEl>
                                          <p:spTgt spid="90154"/>
                                        </p:tgtEl>
                                        <p:attrNameLst>
                                          <p:attrName>style.visibility</p:attrName>
                                        </p:attrNameLst>
                                      </p:cBhvr>
                                      <p:to>
                                        <p:strVal val="visible"/>
                                      </p:to>
                                    </p:set>
                                    <p:animEffect transition="in" filter="barn(inVertical)">
                                      <p:cBhvr>
                                        <p:cTn id="89" dur="500"/>
                                        <p:tgtEl>
                                          <p:spTgt spid="90154"/>
                                        </p:tgtEl>
                                      </p:cBhvr>
                                    </p:animEffect>
                                  </p:childTnLst>
                                </p:cTn>
                              </p:par>
                              <p:par>
                                <p:cTn id="90" presetID="16" presetClass="entr" presetSubtype="21" fill="hold" grpId="0" nodeType="withEffect">
                                  <p:stCondLst>
                                    <p:cond delay="0"/>
                                  </p:stCondLst>
                                  <p:childTnLst>
                                    <p:set>
                                      <p:cBhvr>
                                        <p:cTn id="91" dur="1" fill="hold">
                                          <p:stCondLst>
                                            <p:cond delay="0"/>
                                          </p:stCondLst>
                                        </p:cTn>
                                        <p:tgtEl>
                                          <p:spTgt spid="90136"/>
                                        </p:tgtEl>
                                        <p:attrNameLst>
                                          <p:attrName>style.visibility</p:attrName>
                                        </p:attrNameLst>
                                      </p:cBhvr>
                                      <p:to>
                                        <p:strVal val="visible"/>
                                      </p:to>
                                    </p:set>
                                    <p:animEffect transition="in" filter="barn(inVertical)">
                                      <p:cBhvr>
                                        <p:cTn id="92" dur="500"/>
                                        <p:tgtEl>
                                          <p:spTgt spid="90136"/>
                                        </p:tgtEl>
                                      </p:cBhvr>
                                    </p:animEffect>
                                  </p:childTnLst>
                                </p:cTn>
                              </p:par>
                              <p:par>
                                <p:cTn id="93" presetID="16" presetClass="entr" presetSubtype="21" fill="hold" grpId="0" nodeType="withEffect">
                                  <p:stCondLst>
                                    <p:cond delay="0"/>
                                  </p:stCondLst>
                                  <p:childTnLst>
                                    <p:set>
                                      <p:cBhvr>
                                        <p:cTn id="94" dur="1" fill="hold">
                                          <p:stCondLst>
                                            <p:cond delay="0"/>
                                          </p:stCondLst>
                                        </p:cTn>
                                        <p:tgtEl>
                                          <p:spTgt spid="90126"/>
                                        </p:tgtEl>
                                        <p:attrNameLst>
                                          <p:attrName>style.visibility</p:attrName>
                                        </p:attrNameLst>
                                      </p:cBhvr>
                                      <p:to>
                                        <p:strVal val="visible"/>
                                      </p:to>
                                    </p:set>
                                    <p:animEffect transition="in" filter="barn(inVertical)">
                                      <p:cBhvr>
                                        <p:cTn id="95" dur="500"/>
                                        <p:tgtEl>
                                          <p:spTgt spid="90126"/>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6" presetClass="entr" presetSubtype="21" fill="hold" nodeType="clickEffect">
                                  <p:stCondLst>
                                    <p:cond delay="0"/>
                                  </p:stCondLst>
                                  <p:childTnLst>
                                    <p:set>
                                      <p:cBhvr>
                                        <p:cTn id="99" dur="1" fill="hold">
                                          <p:stCondLst>
                                            <p:cond delay="0"/>
                                          </p:stCondLst>
                                        </p:cTn>
                                        <p:tgtEl>
                                          <p:spTgt spid="90153"/>
                                        </p:tgtEl>
                                        <p:attrNameLst>
                                          <p:attrName>style.visibility</p:attrName>
                                        </p:attrNameLst>
                                      </p:cBhvr>
                                      <p:to>
                                        <p:strVal val="visible"/>
                                      </p:to>
                                    </p:set>
                                    <p:animEffect transition="in" filter="barn(inVertical)">
                                      <p:cBhvr>
                                        <p:cTn id="100" dur="500"/>
                                        <p:tgtEl>
                                          <p:spTgt spid="90153"/>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90133"/>
                                        </p:tgtEl>
                                        <p:attrNameLst>
                                          <p:attrName>style.visibility</p:attrName>
                                        </p:attrNameLst>
                                      </p:cBhvr>
                                      <p:to>
                                        <p:strVal val="visible"/>
                                      </p:to>
                                    </p:set>
                                    <p:animEffect transition="in" filter="barn(inVertical)">
                                      <p:cBhvr>
                                        <p:cTn id="103" dur="500"/>
                                        <p:tgtEl>
                                          <p:spTgt spid="90133"/>
                                        </p:tgtEl>
                                      </p:cBhvr>
                                    </p:animEffect>
                                  </p:childTnLst>
                                </p:cTn>
                              </p:par>
                              <p:par>
                                <p:cTn id="104" presetID="16" presetClass="entr" presetSubtype="21" fill="hold" grpId="0" nodeType="withEffect">
                                  <p:stCondLst>
                                    <p:cond delay="0"/>
                                  </p:stCondLst>
                                  <p:childTnLst>
                                    <p:set>
                                      <p:cBhvr>
                                        <p:cTn id="105" dur="1" fill="hold">
                                          <p:stCondLst>
                                            <p:cond delay="0"/>
                                          </p:stCondLst>
                                        </p:cTn>
                                        <p:tgtEl>
                                          <p:spTgt spid="90127"/>
                                        </p:tgtEl>
                                        <p:attrNameLst>
                                          <p:attrName>style.visibility</p:attrName>
                                        </p:attrNameLst>
                                      </p:cBhvr>
                                      <p:to>
                                        <p:strVal val="visible"/>
                                      </p:to>
                                    </p:set>
                                    <p:animEffect transition="in" filter="barn(inVertical)">
                                      <p:cBhvr>
                                        <p:cTn id="106" dur="500"/>
                                        <p:tgtEl>
                                          <p:spTgt spid="90127"/>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6" presetClass="entr" presetSubtype="21" fill="hold" nodeType="clickEffect">
                                  <p:stCondLst>
                                    <p:cond delay="0"/>
                                  </p:stCondLst>
                                  <p:childTnLst>
                                    <p:set>
                                      <p:cBhvr>
                                        <p:cTn id="110" dur="1" fill="hold">
                                          <p:stCondLst>
                                            <p:cond delay="0"/>
                                          </p:stCondLst>
                                        </p:cTn>
                                        <p:tgtEl>
                                          <p:spTgt spid="90152"/>
                                        </p:tgtEl>
                                        <p:attrNameLst>
                                          <p:attrName>style.visibility</p:attrName>
                                        </p:attrNameLst>
                                      </p:cBhvr>
                                      <p:to>
                                        <p:strVal val="visible"/>
                                      </p:to>
                                    </p:set>
                                    <p:animEffect transition="in" filter="barn(inVertical)">
                                      <p:cBhvr>
                                        <p:cTn id="111" dur="500"/>
                                        <p:tgtEl>
                                          <p:spTgt spid="90152"/>
                                        </p:tgtEl>
                                      </p:cBhvr>
                                    </p:animEffect>
                                  </p:childTnLst>
                                </p:cTn>
                              </p:par>
                              <p:par>
                                <p:cTn id="112" presetID="16" presetClass="entr" presetSubtype="21" fill="hold" grpId="0" nodeType="withEffect">
                                  <p:stCondLst>
                                    <p:cond delay="0"/>
                                  </p:stCondLst>
                                  <p:childTnLst>
                                    <p:set>
                                      <p:cBhvr>
                                        <p:cTn id="113" dur="1" fill="hold">
                                          <p:stCondLst>
                                            <p:cond delay="0"/>
                                          </p:stCondLst>
                                        </p:cTn>
                                        <p:tgtEl>
                                          <p:spTgt spid="90134"/>
                                        </p:tgtEl>
                                        <p:attrNameLst>
                                          <p:attrName>style.visibility</p:attrName>
                                        </p:attrNameLst>
                                      </p:cBhvr>
                                      <p:to>
                                        <p:strVal val="visible"/>
                                      </p:to>
                                    </p:set>
                                    <p:animEffect transition="in" filter="barn(inVertical)">
                                      <p:cBhvr>
                                        <p:cTn id="114" dur="500"/>
                                        <p:tgtEl>
                                          <p:spTgt spid="90134"/>
                                        </p:tgtEl>
                                      </p:cBhvr>
                                    </p:animEffect>
                                  </p:childTnLst>
                                </p:cTn>
                              </p:par>
                              <p:par>
                                <p:cTn id="115" presetID="16" presetClass="entr" presetSubtype="21" fill="hold" grpId="0" nodeType="withEffect">
                                  <p:stCondLst>
                                    <p:cond delay="0"/>
                                  </p:stCondLst>
                                  <p:childTnLst>
                                    <p:set>
                                      <p:cBhvr>
                                        <p:cTn id="116" dur="1" fill="hold">
                                          <p:stCondLst>
                                            <p:cond delay="0"/>
                                          </p:stCondLst>
                                        </p:cTn>
                                        <p:tgtEl>
                                          <p:spTgt spid="90128"/>
                                        </p:tgtEl>
                                        <p:attrNameLst>
                                          <p:attrName>style.visibility</p:attrName>
                                        </p:attrNameLst>
                                      </p:cBhvr>
                                      <p:to>
                                        <p:strVal val="visible"/>
                                      </p:to>
                                    </p:set>
                                    <p:animEffect transition="in" filter="barn(inVertical)">
                                      <p:cBhvr>
                                        <p:cTn id="117" dur="500"/>
                                        <p:tgtEl>
                                          <p:spTgt spid="90128"/>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6" presetClass="entr" presetSubtype="21" fill="hold" nodeType="clickEffect">
                                  <p:stCondLst>
                                    <p:cond delay="0"/>
                                  </p:stCondLst>
                                  <p:childTnLst>
                                    <p:set>
                                      <p:cBhvr>
                                        <p:cTn id="121" dur="1" fill="hold">
                                          <p:stCondLst>
                                            <p:cond delay="0"/>
                                          </p:stCondLst>
                                        </p:cTn>
                                        <p:tgtEl>
                                          <p:spTgt spid="90151"/>
                                        </p:tgtEl>
                                        <p:attrNameLst>
                                          <p:attrName>style.visibility</p:attrName>
                                        </p:attrNameLst>
                                      </p:cBhvr>
                                      <p:to>
                                        <p:strVal val="visible"/>
                                      </p:to>
                                    </p:set>
                                    <p:animEffect transition="in" filter="barn(inVertical)">
                                      <p:cBhvr>
                                        <p:cTn id="122" dur="500"/>
                                        <p:tgtEl>
                                          <p:spTgt spid="90151"/>
                                        </p:tgtEl>
                                      </p:cBhvr>
                                    </p:animEffect>
                                  </p:childTnLst>
                                </p:cTn>
                              </p:par>
                              <p:par>
                                <p:cTn id="123" presetID="16" presetClass="entr" presetSubtype="21" fill="hold" grpId="0" nodeType="withEffect">
                                  <p:stCondLst>
                                    <p:cond delay="0"/>
                                  </p:stCondLst>
                                  <p:childTnLst>
                                    <p:set>
                                      <p:cBhvr>
                                        <p:cTn id="124" dur="1" fill="hold">
                                          <p:stCondLst>
                                            <p:cond delay="0"/>
                                          </p:stCondLst>
                                        </p:cTn>
                                        <p:tgtEl>
                                          <p:spTgt spid="90135"/>
                                        </p:tgtEl>
                                        <p:attrNameLst>
                                          <p:attrName>style.visibility</p:attrName>
                                        </p:attrNameLst>
                                      </p:cBhvr>
                                      <p:to>
                                        <p:strVal val="visible"/>
                                      </p:to>
                                    </p:set>
                                    <p:animEffect transition="in" filter="barn(inVertical)">
                                      <p:cBhvr>
                                        <p:cTn id="125" dur="500"/>
                                        <p:tgtEl>
                                          <p:spTgt spid="90135"/>
                                        </p:tgtEl>
                                      </p:cBhvr>
                                    </p:animEffect>
                                  </p:childTnLst>
                                </p:cTn>
                              </p:par>
                              <p:par>
                                <p:cTn id="126" presetID="16" presetClass="entr" presetSubtype="21" fill="hold" grpId="0" nodeType="withEffect">
                                  <p:stCondLst>
                                    <p:cond delay="0"/>
                                  </p:stCondLst>
                                  <p:childTnLst>
                                    <p:set>
                                      <p:cBhvr>
                                        <p:cTn id="127" dur="1" fill="hold">
                                          <p:stCondLst>
                                            <p:cond delay="0"/>
                                          </p:stCondLst>
                                        </p:cTn>
                                        <p:tgtEl>
                                          <p:spTgt spid="90129"/>
                                        </p:tgtEl>
                                        <p:attrNameLst>
                                          <p:attrName>style.visibility</p:attrName>
                                        </p:attrNameLst>
                                      </p:cBhvr>
                                      <p:to>
                                        <p:strVal val="visible"/>
                                      </p:to>
                                    </p:set>
                                    <p:animEffect transition="in" filter="barn(inVertical)">
                                      <p:cBhvr>
                                        <p:cTn id="128" dur="500"/>
                                        <p:tgtEl>
                                          <p:spTgt spid="90129"/>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6" presetClass="entr" presetSubtype="21" fill="hold" nodeType="clickEffect">
                                  <p:stCondLst>
                                    <p:cond delay="0"/>
                                  </p:stCondLst>
                                  <p:childTnLst>
                                    <p:set>
                                      <p:cBhvr>
                                        <p:cTn id="132" dur="1" fill="hold">
                                          <p:stCondLst>
                                            <p:cond delay="0"/>
                                          </p:stCondLst>
                                        </p:cTn>
                                        <p:tgtEl>
                                          <p:spTgt spid="90150"/>
                                        </p:tgtEl>
                                        <p:attrNameLst>
                                          <p:attrName>style.visibility</p:attrName>
                                        </p:attrNameLst>
                                      </p:cBhvr>
                                      <p:to>
                                        <p:strVal val="visible"/>
                                      </p:to>
                                    </p:set>
                                    <p:animEffect transition="in" filter="barn(inVertical)">
                                      <p:cBhvr>
                                        <p:cTn id="133" dur="500"/>
                                        <p:tgtEl>
                                          <p:spTgt spid="90150"/>
                                        </p:tgtEl>
                                      </p:cBhvr>
                                    </p:animEffect>
                                  </p:childTnLst>
                                </p:cTn>
                              </p:par>
                              <p:par>
                                <p:cTn id="134" presetID="16" presetClass="entr" presetSubtype="21" fill="hold" grpId="0" nodeType="withEffect">
                                  <p:stCondLst>
                                    <p:cond delay="0"/>
                                  </p:stCondLst>
                                  <p:childTnLst>
                                    <p:set>
                                      <p:cBhvr>
                                        <p:cTn id="135" dur="1" fill="hold">
                                          <p:stCondLst>
                                            <p:cond delay="0"/>
                                          </p:stCondLst>
                                        </p:cTn>
                                        <p:tgtEl>
                                          <p:spTgt spid="90130"/>
                                        </p:tgtEl>
                                        <p:attrNameLst>
                                          <p:attrName>style.visibility</p:attrName>
                                        </p:attrNameLst>
                                      </p:cBhvr>
                                      <p:to>
                                        <p:strVal val="visible"/>
                                      </p:to>
                                    </p:set>
                                    <p:animEffect transition="in" filter="barn(inVertical)">
                                      <p:cBhvr>
                                        <p:cTn id="136" dur="500"/>
                                        <p:tgtEl>
                                          <p:spTgt spid="90130"/>
                                        </p:tgtEl>
                                      </p:cBhvr>
                                    </p:animEffect>
                                  </p:childTnLst>
                                </p:cTn>
                              </p:par>
                              <p:par>
                                <p:cTn id="137" presetID="16" presetClass="entr" presetSubtype="21" fill="hold" grpId="0" nodeType="withEffect">
                                  <p:stCondLst>
                                    <p:cond delay="0"/>
                                  </p:stCondLst>
                                  <p:childTnLst>
                                    <p:set>
                                      <p:cBhvr>
                                        <p:cTn id="138" dur="1" fill="hold">
                                          <p:stCondLst>
                                            <p:cond delay="0"/>
                                          </p:stCondLst>
                                        </p:cTn>
                                        <p:tgtEl>
                                          <p:spTgt spid="90132"/>
                                        </p:tgtEl>
                                        <p:attrNameLst>
                                          <p:attrName>style.visibility</p:attrName>
                                        </p:attrNameLst>
                                      </p:cBhvr>
                                      <p:to>
                                        <p:strVal val="visible"/>
                                      </p:to>
                                    </p:set>
                                    <p:animEffect transition="in" filter="barn(inVertical)">
                                      <p:cBhvr>
                                        <p:cTn id="139" dur="500"/>
                                        <p:tgtEl>
                                          <p:spTgt spid="90132"/>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6" presetClass="entr" presetSubtype="21" fill="hold" nodeType="clickEffect">
                                  <p:stCondLst>
                                    <p:cond delay="0"/>
                                  </p:stCondLst>
                                  <p:childTnLst>
                                    <p:set>
                                      <p:cBhvr>
                                        <p:cTn id="143" dur="1" fill="hold">
                                          <p:stCondLst>
                                            <p:cond delay="0"/>
                                          </p:stCondLst>
                                        </p:cTn>
                                        <p:tgtEl>
                                          <p:spTgt spid="90149"/>
                                        </p:tgtEl>
                                        <p:attrNameLst>
                                          <p:attrName>style.visibility</p:attrName>
                                        </p:attrNameLst>
                                      </p:cBhvr>
                                      <p:to>
                                        <p:strVal val="visible"/>
                                      </p:to>
                                    </p:set>
                                    <p:animEffect transition="in" filter="barn(inVertical)">
                                      <p:cBhvr>
                                        <p:cTn id="144" dur="500"/>
                                        <p:tgtEl>
                                          <p:spTgt spid="90149"/>
                                        </p:tgtEl>
                                      </p:cBhvr>
                                    </p:animEffect>
                                  </p:childTnLst>
                                </p:cTn>
                              </p:par>
                              <p:par>
                                <p:cTn id="145" presetID="16" presetClass="entr" presetSubtype="21" fill="hold" grpId="0" nodeType="withEffect">
                                  <p:stCondLst>
                                    <p:cond delay="0"/>
                                  </p:stCondLst>
                                  <p:childTnLst>
                                    <p:set>
                                      <p:cBhvr>
                                        <p:cTn id="146" dur="1" fill="hold">
                                          <p:stCondLst>
                                            <p:cond delay="0"/>
                                          </p:stCondLst>
                                        </p:cTn>
                                        <p:tgtEl>
                                          <p:spTgt spid="90137"/>
                                        </p:tgtEl>
                                        <p:attrNameLst>
                                          <p:attrName>style.visibility</p:attrName>
                                        </p:attrNameLst>
                                      </p:cBhvr>
                                      <p:to>
                                        <p:strVal val="visible"/>
                                      </p:to>
                                    </p:set>
                                    <p:animEffect transition="in" filter="barn(inVertical)">
                                      <p:cBhvr>
                                        <p:cTn id="147" dur="500"/>
                                        <p:tgtEl>
                                          <p:spTgt spid="90137"/>
                                        </p:tgtEl>
                                      </p:cBhvr>
                                    </p:animEffect>
                                  </p:childTnLst>
                                </p:cTn>
                              </p:par>
                              <p:par>
                                <p:cTn id="148" presetID="16" presetClass="entr" presetSubtype="21" fill="hold" grpId="0" nodeType="withEffect">
                                  <p:stCondLst>
                                    <p:cond delay="0"/>
                                  </p:stCondLst>
                                  <p:childTnLst>
                                    <p:set>
                                      <p:cBhvr>
                                        <p:cTn id="149" dur="1" fill="hold">
                                          <p:stCondLst>
                                            <p:cond delay="0"/>
                                          </p:stCondLst>
                                        </p:cTn>
                                        <p:tgtEl>
                                          <p:spTgt spid="90131"/>
                                        </p:tgtEl>
                                        <p:attrNameLst>
                                          <p:attrName>style.visibility</p:attrName>
                                        </p:attrNameLst>
                                      </p:cBhvr>
                                      <p:to>
                                        <p:strVal val="visible"/>
                                      </p:to>
                                    </p:set>
                                    <p:animEffect transition="in" filter="barn(inVertical)">
                                      <p:cBhvr>
                                        <p:cTn id="150" dur="500"/>
                                        <p:tgtEl>
                                          <p:spTgt spid="90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nimBg="1"/>
      <p:bldP spid="90115" grpId="0" animBg="1"/>
      <p:bldP spid="90116" grpId="0" animBg="1"/>
      <p:bldP spid="90118" grpId="0"/>
      <p:bldP spid="90119" grpId="0"/>
      <p:bldP spid="90120" grpId="0" animBg="1"/>
      <p:bldP spid="90121" grpId="0"/>
      <p:bldP spid="90122" grpId="0" animBg="1"/>
      <p:bldP spid="90123" grpId="0"/>
      <p:bldP spid="90124" grpId="0" animBg="1"/>
      <p:bldP spid="90125" grpId="0"/>
      <p:bldP spid="90126" grpId="0" animBg="1"/>
      <p:bldP spid="90127" grpId="0" animBg="1"/>
      <p:bldP spid="90128" grpId="0" animBg="1"/>
      <p:bldP spid="90129" grpId="0" animBg="1"/>
      <p:bldP spid="90130" grpId="0" animBg="1"/>
      <p:bldP spid="90131" grpId="0" animBg="1"/>
      <p:bldP spid="90132" grpId="0"/>
      <p:bldP spid="90133" grpId="0"/>
      <p:bldP spid="90134" grpId="0"/>
      <p:bldP spid="90135" grpId="0"/>
      <p:bldP spid="90136" grpId="0"/>
      <p:bldP spid="90137" grpId="0"/>
      <p:bldP spid="90138" grpId="0"/>
      <p:bldP spid="90142" grpId="0" animBg="1"/>
      <p:bldP spid="90143" grpId="0"/>
      <p:bldP spid="90144" grpId="0" animBg="1"/>
      <p:bldP spid="9014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ACA4C340-0368-C251-8E44-95AC43DB0FC7}"/>
              </a:ext>
            </a:extLst>
          </p:cNvPr>
          <p:cNvSpPr>
            <a:spLocks noGrp="1"/>
          </p:cNvSpPr>
          <p:nvPr>
            <p:ph type="title"/>
          </p:nvPr>
        </p:nvSpPr>
        <p:spPr>
          <a:xfrm>
            <a:off x="2209800" y="609600"/>
            <a:ext cx="7772400" cy="838200"/>
          </a:xfrm>
          <a:noFill/>
        </p:spPr>
        <p:txBody>
          <a:bodyPr/>
          <a:lstStyle/>
          <a:p>
            <a:pPr eaLnBrk="1" hangingPunct="1"/>
            <a:r>
              <a:rPr lang="vi-VN" altLang="en-US" sz="3200">
                <a:solidFill>
                  <a:srgbClr val="990033"/>
                </a:solidFill>
              </a:rPr>
              <a:t>MỐI LIÊN HỆ TRỰC TIẾP VÀ GIÁN TIẾP</a:t>
            </a:r>
          </a:p>
        </p:txBody>
      </p:sp>
      <p:sp>
        <p:nvSpPr>
          <p:cNvPr id="28675" name="Rectangle 5">
            <a:extLst>
              <a:ext uri="{FF2B5EF4-FFF2-40B4-BE49-F238E27FC236}">
                <a16:creationId xmlns:a16="http://schemas.microsoft.com/office/drawing/2014/main" id="{521AA770-69B8-733E-F007-8618FF5F5A3F}"/>
              </a:ext>
            </a:extLst>
          </p:cNvPr>
          <p:cNvSpPr>
            <a:spLocks noChangeArrowheads="1"/>
          </p:cNvSpPr>
          <p:nvPr/>
        </p:nvSpPr>
        <p:spPr bwMode="auto">
          <a:xfrm flipV="1">
            <a:off x="2057400" y="1371600"/>
            <a:ext cx="7920038" cy="152400"/>
          </a:xfrm>
          <a:prstGeom prst="rect">
            <a:avLst/>
          </a:prstGeom>
          <a:gradFill rotWithShape="0">
            <a:gsLst>
              <a:gs pos="0">
                <a:srgbClr val="FF9933"/>
              </a:gs>
              <a:gs pos="50000">
                <a:srgbClr val="FFFFFF"/>
              </a:gs>
              <a:gs pos="100000">
                <a:srgbClr val="FF9933"/>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28676" name="Text Box 6">
            <a:extLst>
              <a:ext uri="{FF2B5EF4-FFF2-40B4-BE49-F238E27FC236}">
                <a16:creationId xmlns:a16="http://schemas.microsoft.com/office/drawing/2014/main" id="{37AB725A-5C1B-D155-697B-1E9749F1F85D}"/>
              </a:ext>
            </a:extLst>
          </p:cNvPr>
          <p:cNvSpPr txBox="1">
            <a:spLocks noChangeArrowheads="1"/>
          </p:cNvSpPr>
          <p:nvPr/>
        </p:nvSpPr>
        <p:spPr bwMode="auto">
          <a:xfrm>
            <a:off x="3340100" y="248285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kumimoji="1" lang="vi-VN" altLang="en-US" b="1">
              <a:latin typeface="Arial Unicode MS" pitchFamily="34" charset="-128"/>
              <a:ea typeface="SimSun" panose="02010600030101010101" pitchFamily="2" charset="-122"/>
            </a:endParaRPr>
          </a:p>
        </p:txBody>
      </p:sp>
      <p:pic>
        <p:nvPicPr>
          <p:cNvPr id="43015" name="07.mpg">
            <a:hlinkClick r:id="" action="ppaction://media"/>
            <a:extLst>
              <a:ext uri="{FF2B5EF4-FFF2-40B4-BE49-F238E27FC236}">
                <a16:creationId xmlns:a16="http://schemas.microsoft.com/office/drawing/2014/main" id="{02D48404-6E25-3DDB-8F98-84EDA0A92651}"/>
              </a:ext>
            </a:extLst>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2135188" y="1828800"/>
            <a:ext cx="3097212" cy="3352800"/>
          </a:xfrm>
          <a:prstGeom prst="rect">
            <a:avLst/>
          </a:prstGeom>
          <a:noFill/>
          <a:ln w="571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06502" name="Text Box 8">
            <a:extLst>
              <a:ext uri="{FF2B5EF4-FFF2-40B4-BE49-F238E27FC236}">
                <a16:creationId xmlns:a16="http://schemas.microsoft.com/office/drawing/2014/main" id="{5DA844FD-2A61-E714-2C1E-E3D9B3FE60C6}"/>
              </a:ext>
            </a:extLst>
          </p:cNvPr>
          <p:cNvSpPr txBox="1">
            <a:spLocks noChangeArrowheads="1"/>
          </p:cNvSpPr>
          <p:nvPr/>
        </p:nvSpPr>
        <p:spPr bwMode="auto">
          <a:xfrm>
            <a:off x="7068385" y="5486400"/>
            <a:ext cx="242085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vi-VN" altLang="en-US" sz="2000" b="1">
                <a:latin typeface="Arial Unicode MS" pitchFamily="34" charset="-128"/>
                <a:ea typeface="SimSun" panose="02010600030101010101" pitchFamily="2" charset="-122"/>
              </a:rPr>
              <a:t> MLH trực tiếp</a:t>
            </a:r>
          </a:p>
          <a:p>
            <a:pPr algn="ctr" eaLnBrk="1" hangingPunct="1">
              <a:spcBef>
                <a:spcPct val="0"/>
              </a:spcBef>
              <a:buFontTx/>
              <a:buNone/>
            </a:pPr>
            <a:r>
              <a:rPr kumimoji="1" lang="vi-VN" altLang="en-US" sz="2000" b="1">
                <a:latin typeface="Arial Unicode MS" pitchFamily="34" charset="-128"/>
                <a:ea typeface="SimSun" panose="02010600030101010101" pitchFamily="2" charset="-122"/>
              </a:rPr>
              <a:t>quá trình lao động</a:t>
            </a:r>
          </a:p>
        </p:txBody>
      </p:sp>
      <p:sp>
        <p:nvSpPr>
          <p:cNvPr id="106503" name="Text Box 9">
            <a:extLst>
              <a:ext uri="{FF2B5EF4-FFF2-40B4-BE49-F238E27FC236}">
                <a16:creationId xmlns:a16="http://schemas.microsoft.com/office/drawing/2014/main" id="{8D4C1B0F-3171-A02E-5A3B-62A7E9169703}"/>
              </a:ext>
            </a:extLst>
          </p:cNvPr>
          <p:cNvSpPr txBox="1">
            <a:spLocks noChangeArrowheads="1"/>
          </p:cNvSpPr>
          <p:nvPr/>
        </p:nvSpPr>
        <p:spPr bwMode="auto">
          <a:xfrm>
            <a:off x="1814513" y="5562601"/>
            <a:ext cx="3683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vi-VN" altLang="en-US" sz="2000" b="1">
                <a:latin typeface="Arial Unicode MS" pitchFamily="34" charset="-128"/>
                <a:ea typeface="SimSun" panose="02010600030101010101" pitchFamily="2" charset="-122"/>
              </a:rPr>
              <a:t>Con người gián tiếp</a:t>
            </a:r>
          </a:p>
          <a:p>
            <a:pPr algn="ctr" eaLnBrk="1" hangingPunct="1">
              <a:spcBef>
                <a:spcPct val="0"/>
              </a:spcBef>
              <a:buFontTx/>
              <a:buNone/>
            </a:pPr>
            <a:r>
              <a:rPr kumimoji="1" lang="vi-VN" altLang="en-US" sz="2000" b="1">
                <a:latin typeface="Arial Unicode MS" pitchFamily="34" charset="-128"/>
                <a:ea typeface="SimSun" panose="02010600030101010101" pitchFamily="2" charset="-122"/>
              </a:rPr>
              <a:t>gây hậu quả cho chính  mình</a:t>
            </a:r>
          </a:p>
        </p:txBody>
      </p:sp>
      <p:sp>
        <p:nvSpPr>
          <p:cNvPr id="106504" name="AutoShape 10">
            <a:extLst>
              <a:ext uri="{FF2B5EF4-FFF2-40B4-BE49-F238E27FC236}">
                <a16:creationId xmlns:a16="http://schemas.microsoft.com/office/drawing/2014/main" id="{08B2D6A1-9D80-A34E-7600-FABCB0F7C3A2}"/>
              </a:ext>
            </a:extLst>
          </p:cNvPr>
          <p:cNvSpPr>
            <a:spLocks noChangeArrowheads="1"/>
          </p:cNvSpPr>
          <p:nvPr/>
        </p:nvSpPr>
        <p:spPr bwMode="auto">
          <a:xfrm>
            <a:off x="5519738" y="2708276"/>
            <a:ext cx="976312" cy="485775"/>
          </a:xfrm>
          <a:prstGeom prst="rightArrow">
            <a:avLst>
              <a:gd name="adj1" fmla="val 50000"/>
              <a:gd name="adj2" fmla="val 50245"/>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106505" name="AutoShape 11">
            <a:extLst>
              <a:ext uri="{FF2B5EF4-FFF2-40B4-BE49-F238E27FC236}">
                <a16:creationId xmlns:a16="http://schemas.microsoft.com/office/drawing/2014/main" id="{5FF0DB7D-2F89-C144-31A7-7F0C35E7BD24}"/>
              </a:ext>
            </a:extLst>
          </p:cNvPr>
          <p:cNvSpPr>
            <a:spLocks noChangeArrowheads="1"/>
          </p:cNvSpPr>
          <p:nvPr/>
        </p:nvSpPr>
        <p:spPr bwMode="auto">
          <a:xfrm>
            <a:off x="5591176" y="3429001"/>
            <a:ext cx="976313" cy="485775"/>
          </a:xfrm>
          <a:prstGeom prst="leftArrow">
            <a:avLst>
              <a:gd name="adj1" fmla="val 50000"/>
              <a:gd name="adj2" fmla="val 50245"/>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pic>
        <p:nvPicPr>
          <p:cNvPr id="106506" name="Picture 12" descr="劳场1">
            <a:extLst>
              <a:ext uri="{FF2B5EF4-FFF2-40B4-BE49-F238E27FC236}">
                <a16:creationId xmlns:a16="http://schemas.microsoft.com/office/drawing/2014/main" id="{4E1F6D74-D261-598B-D153-56D3D8732A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9600" y="1828800"/>
            <a:ext cx="3098800" cy="3352800"/>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1" name="Arc 16">
            <a:extLst>
              <a:ext uri="{FF2B5EF4-FFF2-40B4-BE49-F238E27FC236}">
                <a16:creationId xmlns:a16="http://schemas.microsoft.com/office/drawing/2014/main" id="{DE657DD0-4AB8-345A-F2EB-29EF2D80F196}"/>
              </a:ext>
            </a:extLst>
          </p:cNvPr>
          <p:cNvSpPr>
            <a:spLocks/>
          </p:cNvSpPr>
          <p:nvPr/>
        </p:nvSpPr>
        <p:spPr bwMode="auto">
          <a:xfrm>
            <a:off x="6975476" y="1957389"/>
            <a:ext cx="3001963" cy="3095625"/>
          </a:xfrm>
          <a:custGeom>
            <a:avLst/>
            <a:gdLst>
              <a:gd name="T0" fmla="*/ 2147483646 w 43200"/>
              <a:gd name="T1" fmla="*/ 0 h 43200"/>
              <a:gd name="T2" fmla="*/ 2147483646 w 43200"/>
              <a:gd name="T3" fmla="*/ 2147483646 h 43200"/>
              <a:gd name="T4" fmla="*/ 2147483646 w 43200"/>
              <a:gd name="T5" fmla="*/ 2147483646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825"/>
                  <a:pt x="9429" y="220"/>
                  <a:pt x="21201" y="3"/>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825"/>
                  <a:pt x="9429" y="220"/>
                  <a:pt x="21201" y="3"/>
                </a:cubicBezTo>
                <a:lnTo>
                  <a:pt x="21600" y="21600"/>
                </a:lnTo>
                <a:lnTo>
                  <a:pt x="21599" y="0"/>
                </a:lnTo>
                <a:close/>
              </a:path>
            </a:pathLst>
          </a:custGeom>
          <a:noFill/>
          <a:ln w="25400">
            <a:solidFill>
              <a:srgbClr val="0000FF"/>
            </a:solidFill>
            <a:prstDash val="lgDashDot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106506"/>
                                        </p:tgtEl>
                                        <p:attrNameLst>
                                          <p:attrName>style.visibility</p:attrName>
                                        </p:attrNameLst>
                                      </p:cBhvr>
                                      <p:to>
                                        <p:strVal val="visible"/>
                                      </p:to>
                                    </p:set>
                                    <p:animEffect transition="in" filter="wheel(1)">
                                      <p:cBhvr>
                                        <p:cTn id="7" dur="2000"/>
                                        <p:tgtEl>
                                          <p:spTgt spid="106506"/>
                                        </p:tgtEl>
                                      </p:cBhvr>
                                    </p:animEffect>
                                  </p:childTnLst>
                                </p:cTn>
                              </p:par>
                              <p:par>
                                <p:cTn id="8" presetID="21"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2000"/>
                                        <p:tgtEl>
                                          <p:spTgt spid="11"/>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06502"/>
                                        </p:tgtEl>
                                        <p:attrNameLst>
                                          <p:attrName>style.visibility</p:attrName>
                                        </p:attrNameLst>
                                      </p:cBhvr>
                                      <p:to>
                                        <p:strVal val="visible"/>
                                      </p:to>
                                    </p:set>
                                    <p:animEffect transition="in" filter="wheel(1)">
                                      <p:cBhvr>
                                        <p:cTn id="13" dur="2000"/>
                                        <p:tgtEl>
                                          <p:spTgt spid="10650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06505"/>
                                        </p:tgtEl>
                                        <p:attrNameLst>
                                          <p:attrName>style.visibility</p:attrName>
                                        </p:attrNameLst>
                                      </p:cBhvr>
                                      <p:to>
                                        <p:strVal val="visible"/>
                                      </p:to>
                                    </p:set>
                                    <p:animEffect transition="in" filter="barn(inVertical)">
                                      <p:cBhvr>
                                        <p:cTn id="18" dur="500"/>
                                        <p:tgtEl>
                                          <p:spTgt spid="10650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nodeType="clickEffect">
                                  <p:stCondLst>
                                    <p:cond delay="0"/>
                                  </p:stCondLst>
                                  <p:childTnLst>
                                    <p:set>
                                      <p:cBhvr>
                                        <p:cTn id="22" dur="1" fill="hold">
                                          <p:stCondLst>
                                            <p:cond delay="0"/>
                                          </p:stCondLst>
                                        </p:cTn>
                                        <p:tgtEl>
                                          <p:spTgt spid="43015"/>
                                        </p:tgtEl>
                                        <p:attrNameLst>
                                          <p:attrName>style.visibility</p:attrName>
                                        </p:attrNameLst>
                                      </p:cBhvr>
                                      <p:to>
                                        <p:strVal val="visible"/>
                                      </p:to>
                                    </p:set>
                                    <p:animEffect transition="in" filter="circle(in)">
                                      <p:cBhvr>
                                        <p:cTn id="23" dur="2000"/>
                                        <p:tgtEl>
                                          <p:spTgt spid="43015"/>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106503"/>
                                        </p:tgtEl>
                                        <p:attrNameLst>
                                          <p:attrName>style.visibility</p:attrName>
                                        </p:attrNameLst>
                                      </p:cBhvr>
                                      <p:to>
                                        <p:strVal val="visible"/>
                                      </p:to>
                                    </p:set>
                                    <p:animEffect transition="in" filter="circle(in)">
                                      <p:cBhvr>
                                        <p:cTn id="26" dur="2000"/>
                                        <p:tgtEl>
                                          <p:spTgt spid="106503"/>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106504"/>
                                        </p:tgtEl>
                                        <p:attrNameLst>
                                          <p:attrName>style.visibility</p:attrName>
                                        </p:attrNameLst>
                                      </p:cBhvr>
                                      <p:to>
                                        <p:strVal val="visible"/>
                                      </p:to>
                                    </p:set>
                                    <p:animEffect transition="in" filter="circle(in)">
                                      <p:cBhvr>
                                        <p:cTn id="29" dur="2000"/>
                                        <p:tgtEl>
                                          <p:spTgt spid="106504"/>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0" mute="1">
                <p:cTn id="30" repeatCount="indefinite" fill="hold" display="0">
                  <p:stCondLst>
                    <p:cond delay="indefinite"/>
                  </p:stCondLst>
                  <p:endCondLst>
                    <p:cond evt="onNext" delay="0">
                      <p:tgtEl>
                        <p:sldTgt/>
                      </p:tgtEl>
                    </p:cond>
                    <p:cond evt="onPrev" delay="0">
                      <p:tgtEl>
                        <p:sldTgt/>
                      </p:tgtEl>
                    </p:cond>
                  </p:endCondLst>
                </p:cTn>
                <p:tgtEl>
                  <p:spTgt spid="43015"/>
                </p:tgtEl>
              </p:cMediaNode>
            </p:video>
          </p:childTnLst>
        </p:cTn>
      </p:par>
    </p:tnLst>
    <p:bldLst>
      <p:bldP spid="106502" grpId="0"/>
      <p:bldP spid="106503" grpId="0"/>
      <p:bldP spid="106504" grpId="0" animBg="1"/>
      <p:bldP spid="10650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5072256B-8E66-C9E0-3DD5-508A8819BE76}"/>
              </a:ext>
            </a:extLst>
          </p:cNvPr>
          <p:cNvSpPr>
            <a:spLocks noChangeArrowheads="1"/>
          </p:cNvSpPr>
          <p:nvPr/>
        </p:nvSpPr>
        <p:spPr bwMode="auto">
          <a:xfrm>
            <a:off x="2208213" y="685800"/>
            <a:ext cx="80629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vi-VN" altLang="en-US" sz="2800" b="1">
                <a:solidFill>
                  <a:srgbClr val="990033"/>
                </a:solidFill>
                <a:latin typeface="Arial Unicode MS" pitchFamily="34" charset="-128"/>
              </a:rPr>
              <a:t>MỐI LIÊN HỆ CƠ BẢN VÀ KHÔNG CƠ BẢN</a:t>
            </a:r>
          </a:p>
        </p:txBody>
      </p:sp>
      <p:sp>
        <p:nvSpPr>
          <p:cNvPr id="29699" name="Rectangle 5">
            <a:extLst>
              <a:ext uri="{FF2B5EF4-FFF2-40B4-BE49-F238E27FC236}">
                <a16:creationId xmlns:a16="http://schemas.microsoft.com/office/drawing/2014/main" id="{07A30861-A3F2-F5C7-2ED2-4024015D6E59}"/>
              </a:ext>
            </a:extLst>
          </p:cNvPr>
          <p:cNvSpPr>
            <a:spLocks noChangeArrowheads="1"/>
          </p:cNvSpPr>
          <p:nvPr/>
        </p:nvSpPr>
        <p:spPr bwMode="auto">
          <a:xfrm flipV="1">
            <a:off x="2062164" y="1423988"/>
            <a:ext cx="7920037" cy="176212"/>
          </a:xfrm>
          <a:prstGeom prst="rect">
            <a:avLst/>
          </a:prstGeom>
          <a:gradFill rotWithShape="0">
            <a:gsLst>
              <a:gs pos="0">
                <a:srgbClr val="FF9933"/>
              </a:gs>
              <a:gs pos="50000">
                <a:srgbClr val="FFFFFF"/>
              </a:gs>
              <a:gs pos="100000">
                <a:srgbClr val="FF9933"/>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29700" name="Text Box 6">
            <a:extLst>
              <a:ext uri="{FF2B5EF4-FFF2-40B4-BE49-F238E27FC236}">
                <a16:creationId xmlns:a16="http://schemas.microsoft.com/office/drawing/2014/main" id="{9B4566D1-6B04-BEAB-E8F9-98AF477C3F3A}"/>
              </a:ext>
            </a:extLst>
          </p:cNvPr>
          <p:cNvSpPr txBox="1">
            <a:spLocks noChangeArrowheads="1"/>
          </p:cNvSpPr>
          <p:nvPr/>
        </p:nvSpPr>
        <p:spPr bwMode="auto">
          <a:xfrm>
            <a:off x="3267075" y="2627314"/>
            <a:ext cx="184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kumimoji="1" lang="vi-VN" altLang="en-US" b="1">
              <a:latin typeface="Arial Unicode MS" pitchFamily="34" charset="-128"/>
              <a:ea typeface="SimSun" panose="02010600030101010101" pitchFamily="2" charset="-122"/>
            </a:endParaRPr>
          </a:p>
        </p:txBody>
      </p:sp>
      <p:sp>
        <p:nvSpPr>
          <p:cNvPr id="107525" name="Rectangle 7">
            <a:extLst>
              <a:ext uri="{FF2B5EF4-FFF2-40B4-BE49-F238E27FC236}">
                <a16:creationId xmlns:a16="http://schemas.microsoft.com/office/drawing/2014/main" id="{5E72CD55-5EE1-54D1-8916-023B611C426D}"/>
              </a:ext>
            </a:extLst>
          </p:cNvPr>
          <p:cNvSpPr>
            <a:spLocks noGrp="1" noChangeArrowheads="1"/>
          </p:cNvSpPr>
          <p:nvPr>
            <p:ph idx="1"/>
          </p:nvPr>
        </p:nvSpPr>
        <p:spPr>
          <a:xfrm>
            <a:off x="1828800" y="1981200"/>
            <a:ext cx="4191000" cy="3733800"/>
          </a:xfrm>
          <a:ln w="38100">
            <a:solidFill>
              <a:schemeClr val="accent2"/>
            </a:solidFill>
            <a:miter lim="800000"/>
            <a:headEnd/>
            <a:tailEnd/>
          </a:ln>
        </p:spPr>
        <p:txBody>
          <a:bodyPr/>
          <a:lstStyle/>
          <a:p>
            <a:pPr algn="just" eaLnBrk="1" hangingPunct="1">
              <a:buFontTx/>
              <a:buNone/>
            </a:pPr>
            <a:r>
              <a:rPr lang="vi-VN" altLang="en-US"/>
              <a:t>    Mối liên hệ khác biệt về cấu trúc Gen của các loài sinh vật quyết định chất của nó thuộc giống loài nào mặc dù đều sống trong môi trường tác động của nước</a:t>
            </a:r>
            <a:r>
              <a:rPr lang="en-US" altLang="en-US"/>
              <a:t>.</a:t>
            </a:r>
            <a:endParaRPr lang="vi-VN" altLang="en-US"/>
          </a:p>
        </p:txBody>
      </p:sp>
      <p:sp>
        <p:nvSpPr>
          <p:cNvPr id="29702" name="Text Box 8">
            <a:extLst>
              <a:ext uri="{FF2B5EF4-FFF2-40B4-BE49-F238E27FC236}">
                <a16:creationId xmlns:a16="http://schemas.microsoft.com/office/drawing/2014/main" id="{E9EEB358-F2FE-F1FA-D881-9EE93EF709AD}"/>
              </a:ext>
            </a:extLst>
          </p:cNvPr>
          <p:cNvSpPr txBox="1">
            <a:spLocks noChangeArrowheads="1"/>
          </p:cNvSpPr>
          <p:nvPr/>
        </p:nvSpPr>
        <p:spPr bwMode="auto">
          <a:xfrm>
            <a:off x="6794500" y="3708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kumimoji="1" lang="vi-VN" altLang="en-US" b="1">
              <a:latin typeface="Arial Unicode MS" pitchFamily="34" charset="-128"/>
              <a:ea typeface="SimSun" panose="02010600030101010101" pitchFamily="2" charset="-122"/>
            </a:endParaRPr>
          </a:p>
        </p:txBody>
      </p:sp>
      <p:pic>
        <p:nvPicPr>
          <p:cNvPr id="44041" name="T059375A.WMV">
            <a:hlinkClick r:id="" action="ppaction://media"/>
            <a:extLst>
              <a:ext uri="{FF2B5EF4-FFF2-40B4-BE49-F238E27FC236}">
                <a16:creationId xmlns:a16="http://schemas.microsoft.com/office/drawing/2014/main" id="{71F2A688-8EB9-63ED-E019-CCB173C01F9B}"/>
              </a:ext>
            </a:extLst>
          </p:cNvPr>
          <p:cNvPicPr>
            <a:picLocks noRot="1" noChangeAspect="1" noChangeArrowheads="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6756400" y="1828800"/>
            <a:ext cx="2641600" cy="2133600"/>
          </a:xfrm>
          <a:prstGeom prst="rect">
            <a:avLst/>
          </a:prstGeom>
          <a:noFill/>
          <a:ln w="571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44042" name="T220302A.WMV">
            <a:hlinkClick r:id="" action="ppaction://media"/>
            <a:extLst>
              <a:ext uri="{FF2B5EF4-FFF2-40B4-BE49-F238E27FC236}">
                <a16:creationId xmlns:a16="http://schemas.microsoft.com/office/drawing/2014/main" id="{37FC93F2-714D-A1CD-073C-20DB4093FC4C}"/>
              </a:ext>
            </a:extLst>
          </p:cNvPr>
          <p:cNvPicPr>
            <a:picLocks noRot="1" noChangeAspect="1" noChangeArrowheads="1"/>
          </p:cNvPicPr>
          <p:nvPr>
            <a:videoFile r:link="rId2"/>
          </p:nvPr>
        </p:nvPicPr>
        <p:blipFill>
          <a:blip r:embed="rId5">
            <a:extLst>
              <a:ext uri="{28A0092B-C50C-407E-A947-70E740481C1C}">
                <a14:useLocalDpi xmlns:a14="http://schemas.microsoft.com/office/drawing/2010/main" val="0"/>
              </a:ext>
            </a:extLst>
          </a:blip>
          <a:srcRect/>
          <a:stretch>
            <a:fillRect/>
          </a:stretch>
        </p:blipFill>
        <p:spPr bwMode="auto">
          <a:xfrm>
            <a:off x="6756400" y="4114800"/>
            <a:ext cx="2641600" cy="2209800"/>
          </a:xfrm>
          <a:prstGeom prst="rect">
            <a:avLst/>
          </a:prstGeom>
          <a:noFill/>
          <a:ln w="571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07529" name="Text Box 11">
            <a:extLst>
              <a:ext uri="{FF2B5EF4-FFF2-40B4-BE49-F238E27FC236}">
                <a16:creationId xmlns:a16="http://schemas.microsoft.com/office/drawing/2014/main" id="{A4A47216-7747-5A6E-CA3C-0686A244F76A}"/>
              </a:ext>
            </a:extLst>
          </p:cNvPr>
          <p:cNvSpPr txBox="1">
            <a:spLocks noChangeArrowheads="1"/>
          </p:cNvSpPr>
          <p:nvPr/>
        </p:nvSpPr>
        <p:spPr bwMode="auto">
          <a:xfrm>
            <a:off x="7104064" y="3716339"/>
            <a:ext cx="19954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en-US" sz="1000" b="1">
                <a:latin typeface="Arial Unicode MS" pitchFamily="34" charset="-128"/>
                <a:ea typeface="SimSun" panose="02010600030101010101" pitchFamily="2" charset="-122"/>
                <a:hlinkClick r:id="rId6" action="ppaction://hlinkfile"/>
              </a:rPr>
              <a:t>..\N6-N4-PHIM\Thien nga.WMV</a:t>
            </a:r>
            <a:endParaRPr kumimoji="1" lang="en-US" altLang="en-US" sz="1000" b="1">
              <a:latin typeface="Arial Unicode MS" pitchFamily="34" charset="-128"/>
              <a:ea typeface="SimSun" panose="02010600030101010101" pitchFamily="2" charset="-122"/>
            </a:endParaRPr>
          </a:p>
        </p:txBody>
      </p:sp>
      <p:sp>
        <p:nvSpPr>
          <p:cNvPr id="107530" name="Text Box 12">
            <a:extLst>
              <a:ext uri="{FF2B5EF4-FFF2-40B4-BE49-F238E27FC236}">
                <a16:creationId xmlns:a16="http://schemas.microsoft.com/office/drawing/2014/main" id="{57E8B7F6-DCF2-BC46-36FD-E856663BA8BE}"/>
              </a:ext>
            </a:extLst>
          </p:cNvPr>
          <p:cNvSpPr txBox="1">
            <a:spLocks noChangeArrowheads="1"/>
          </p:cNvSpPr>
          <p:nvPr/>
        </p:nvSpPr>
        <p:spPr bwMode="auto">
          <a:xfrm>
            <a:off x="7175500" y="5876926"/>
            <a:ext cx="1862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en-US" sz="1000" b="1">
                <a:latin typeface="Arial Unicode MS" pitchFamily="34" charset="-128"/>
                <a:ea typeface="SimSun" panose="02010600030101010101" pitchFamily="2" charset="-122"/>
                <a:hlinkClick r:id="rId7" action="ppaction://hlinkfile"/>
              </a:rPr>
              <a:t>..\N6-N4-PHIM\Rua boi.WMV</a:t>
            </a:r>
            <a:endParaRPr kumimoji="1" lang="en-US" altLang="en-US" sz="1000" b="1">
              <a:latin typeface="Arial Unicode MS" pitchFamily="34" charset="-128"/>
              <a:ea typeface="SimSun"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7529"/>
                                        </p:tgtEl>
                                        <p:attrNameLst>
                                          <p:attrName>style.visibility</p:attrName>
                                        </p:attrNameLst>
                                      </p:cBhvr>
                                      <p:to>
                                        <p:strVal val="visible"/>
                                      </p:to>
                                    </p:set>
                                    <p:animEffect transition="in" filter="circle(in)">
                                      <p:cBhvr>
                                        <p:cTn id="7" dur="2000"/>
                                        <p:tgtEl>
                                          <p:spTgt spid="10752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07530"/>
                                        </p:tgtEl>
                                        <p:attrNameLst>
                                          <p:attrName>style.visibility</p:attrName>
                                        </p:attrNameLst>
                                      </p:cBhvr>
                                      <p:to>
                                        <p:strVal val="visible"/>
                                      </p:to>
                                    </p:set>
                                    <p:animEffect transition="in" filter="circle(in)">
                                      <p:cBhvr>
                                        <p:cTn id="10" dur="2000"/>
                                        <p:tgtEl>
                                          <p:spTgt spid="107530"/>
                                        </p:tgtEl>
                                      </p:cBhvr>
                                    </p:animEffect>
                                  </p:childTnLst>
                                </p:cTn>
                              </p:par>
                              <p:par>
                                <p:cTn id="11" presetID="6" presetClass="entr" presetSubtype="16" fill="hold" nodeType="withEffect">
                                  <p:stCondLst>
                                    <p:cond delay="0"/>
                                  </p:stCondLst>
                                  <p:childTnLst>
                                    <p:set>
                                      <p:cBhvr>
                                        <p:cTn id="12" dur="1" fill="hold">
                                          <p:stCondLst>
                                            <p:cond delay="0"/>
                                          </p:stCondLst>
                                        </p:cTn>
                                        <p:tgtEl>
                                          <p:spTgt spid="44041"/>
                                        </p:tgtEl>
                                        <p:attrNameLst>
                                          <p:attrName>style.visibility</p:attrName>
                                        </p:attrNameLst>
                                      </p:cBhvr>
                                      <p:to>
                                        <p:strVal val="visible"/>
                                      </p:to>
                                    </p:set>
                                    <p:animEffect transition="in" filter="circle(in)">
                                      <p:cBhvr>
                                        <p:cTn id="13" dur="2000"/>
                                        <p:tgtEl>
                                          <p:spTgt spid="44041"/>
                                        </p:tgtEl>
                                      </p:cBhvr>
                                    </p:animEffect>
                                  </p:childTnLst>
                                </p:cTn>
                              </p:par>
                              <p:par>
                                <p:cTn id="14" presetID="6" presetClass="entr" presetSubtype="16" fill="hold" nodeType="withEffect">
                                  <p:stCondLst>
                                    <p:cond delay="0"/>
                                  </p:stCondLst>
                                  <p:childTnLst>
                                    <p:set>
                                      <p:cBhvr>
                                        <p:cTn id="15" dur="1" fill="hold">
                                          <p:stCondLst>
                                            <p:cond delay="0"/>
                                          </p:stCondLst>
                                        </p:cTn>
                                        <p:tgtEl>
                                          <p:spTgt spid="44042"/>
                                        </p:tgtEl>
                                        <p:attrNameLst>
                                          <p:attrName>style.visibility</p:attrName>
                                        </p:attrNameLst>
                                      </p:cBhvr>
                                      <p:to>
                                        <p:strVal val="visible"/>
                                      </p:to>
                                    </p:set>
                                    <p:animEffect transition="in" filter="circle(in)">
                                      <p:cBhvr>
                                        <p:cTn id="16" dur="2000"/>
                                        <p:tgtEl>
                                          <p:spTgt spid="44042"/>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07525">
                                            <p:bg/>
                                          </p:spTgt>
                                        </p:tgtEl>
                                        <p:attrNameLst>
                                          <p:attrName>style.visibility</p:attrName>
                                        </p:attrNameLst>
                                      </p:cBhvr>
                                      <p:to>
                                        <p:strVal val="visible"/>
                                      </p:to>
                                    </p:set>
                                    <p:animEffect transition="in" filter="circle(in)">
                                      <p:cBhvr>
                                        <p:cTn id="19" dur="2000"/>
                                        <p:tgtEl>
                                          <p:spTgt spid="107525">
                                            <p:bg/>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07525">
                                            <p:txEl>
                                              <p:pRg st="0" end="0"/>
                                            </p:txEl>
                                          </p:spTgt>
                                        </p:tgtEl>
                                        <p:attrNameLst>
                                          <p:attrName>style.visibility</p:attrName>
                                        </p:attrNameLst>
                                      </p:cBhvr>
                                      <p:to>
                                        <p:strVal val="visible"/>
                                      </p:to>
                                    </p:set>
                                    <p:animEffect transition="in" filter="circle(in)">
                                      <p:cBhvr>
                                        <p:cTn id="24" dur="2000"/>
                                        <p:tgtEl>
                                          <p:spTgt spid="1075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p:cTn id="25" fill="hold" display="0">
                  <p:stCondLst>
                    <p:cond delay="indefinite"/>
                  </p:stCondLst>
                  <p:endCondLst>
                    <p:cond evt="onNext" delay="0">
                      <p:tgtEl>
                        <p:sldTgt/>
                      </p:tgtEl>
                    </p:cond>
                    <p:cond evt="onPrev" delay="0">
                      <p:tgtEl>
                        <p:sldTgt/>
                      </p:tgtEl>
                    </p:cond>
                  </p:endCondLst>
                </p:cTn>
                <p:tgtEl>
                  <p:spTgt spid="44041"/>
                </p:tgtEl>
              </p:cMediaNode>
            </p:video>
            <p:video>
              <p:cMediaNode>
                <p:cTn id="26" fill="hold" display="0">
                  <p:stCondLst>
                    <p:cond delay="indefinite"/>
                  </p:stCondLst>
                  <p:endCondLst>
                    <p:cond evt="onNext" delay="0">
                      <p:tgtEl>
                        <p:sldTgt/>
                      </p:tgtEl>
                    </p:cond>
                    <p:cond evt="onPrev" delay="0">
                      <p:tgtEl>
                        <p:sldTgt/>
                      </p:tgtEl>
                    </p:cond>
                  </p:endCondLst>
                </p:cTn>
                <p:tgtEl>
                  <p:spTgt spid="44042"/>
                </p:tgtEl>
              </p:cMediaNode>
            </p:video>
          </p:childTnLst>
        </p:cTn>
      </p:par>
    </p:tnLst>
    <p:bldLst>
      <p:bldP spid="107525" grpId="0" build="p" animBg="1"/>
      <p:bldP spid="107529" grpId="0"/>
      <p:bldP spid="1075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descr="自然之一">
            <a:extLst>
              <a:ext uri="{FF2B5EF4-FFF2-40B4-BE49-F238E27FC236}">
                <a16:creationId xmlns:a16="http://schemas.microsoft.com/office/drawing/2014/main" id="{63AF0BE5-C86E-DB37-1BAD-0E9110B44B90}"/>
              </a:ext>
            </a:extLst>
          </p:cNvPr>
          <p:cNvSpPr>
            <a:spLocks noChangeArrowheads="1"/>
          </p:cNvSpPr>
          <p:nvPr/>
        </p:nvSpPr>
        <p:spPr bwMode="auto">
          <a:xfrm>
            <a:off x="1992313" y="1844676"/>
            <a:ext cx="4032250" cy="4327525"/>
          </a:xfrm>
          <a:prstGeom prst="rect">
            <a:avLst/>
          </a:prstGeom>
          <a:blipFill dpi="0" rotWithShape="0">
            <a:blip r:embed="rId2"/>
            <a:srcRect/>
            <a:stretch>
              <a:fillRect/>
            </a:stretch>
          </a:blip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vi-VN" altLang="en-US" b="1">
              <a:latin typeface="Arial Unicode MS" pitchFamily="34" charset="-128"/>
              <a:ea typeface="SimSun" panose="02010600030101010101" pitchFamily="2" charset="-122"/>
            </a:endParaRPr>
          </a:p>
        </p:txBody>
      </p:sp>
      <p:sp>
        <p:nvSpPr>
          <p:cNvPr id="45061" name="Rectangle 5" descr="肌肉">
            <a:extLst>
              <a:ext uri="{FF2B5EF4-FFF2-40B4-BE49-F238E27FC236}">
                <a16:creationId xmlns:a16="http://schemas.microsoft.com/office/drawing/2014/main" id="{BEF02862-939B-D360-1E2B-4CDEFB5C6E2A}"/>
              </a:ext>
            </a:extLst>
          </p:cNvPr>
          <p:cNvSpPr>
            <a:spLocks noChangeArrowheads="1"/>
          </p:cNvSpPr>
          <p:nvPr/>
        </p:nvSpPr>
        <p:spPr bwMode="auto">
          <a:xfrm>
            <a:off x="6096000" y="1844676"/>
            <a:ext cx="3887788" cy="4327525"/>
          </a:xfrm>
          <a:prstGeom prst="rect">
            <a:avLst/>
          </a:prstGeom>
          <a:blipFill dpi="0" rotWithShape="0">
            <a:blip r:embed="rId3"/>
            <a:srcRect/>
            <a:stretch>
              <a:fillRect/>
            </a:stretch>
          </a:blip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30724" name="Rectangle 6">
            <a:extLst>
              <a:ext uri="{FF2B5EF4-FFF2-40B4-BE49-F238E27FC236}">
                <a16:creationId xmlns:a16="http://schemas.microsoft.com/office/drawing/2014/main" id="{E3C44B19-7A42-66CD-69AF-174E43F26E65}"/>
              </a:ext>
            </a:extLst>
          </p:cNvPr>
          <p:cNvSpPr>
            <a:spLocks noChangeArrowheads="1"/>
          </p:cNvSpPr>
          <p:nvPr/>
        </p:nvSpPr>
        <p:spPr bwMode="auto">
          <a:xfrm>
            <a:off x="2208213" y="404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vi-VN" altLang="en-US" sz="2800" b="1">
                <a:solidFill>
                  <a:srgbClr val="990033"/>
                </a:solidFill>
                <a:latin typeface="Arial Unicode MS" pitchFamily="34" charset="-128"/>
              </a:rPr>
              <a:t>MỐI LIÊN HỆ GIỮA </a:t>
            </a:r>
            <a:br>
              <a:rPr lang="vi-VN" altLang="en-US" sz="2800" b="1">
                <a:solidFill>
                  <a:srgbClr val="990033"/>
                </a:solidFill>
                <a:latin typeface="Arial Unicode MS" pitchFamily="34" charset="-128"/>
              </a:rPr>
            </a:br>
            <a:r>
              <a:rPr lang="vi-VN" altLang="en-US" sz="2800" b="1">
                <a:solidFill>
                  <a:srgbClr val="990033"/>
                </a:solidFill>
                <a:latin typeface="Arial Unicode MS" pitchFamily="34" charset="-128"/>
              </a:rPr>
              <a:t>CÁI BỘ PHẬN VÀ CÁI TOÀN THỂ</a:t>
            </a:r>
          </a:p>
        </p:txBody>
      </p:sp>
      <p:sp>
        <p:nvSpPr>
          <p:cNvPr id="30725" name="Rectangle 7">
            <a:extLst>
              <a:ext uri="{FF2B5EF4-FFF2-40B4-BE49-F238E27FC236}">
                <a16:creationId xmlns:a16="http://schemas.microsoft.com/office/drawing/2014/main" id="{A8703357-D33A-1BF0-FA8D-3382C7AD1AB0}"/>
              </a:ext>
            </a:extLst>
          </p:cNvPr>
          <p:cNvSpPr>
            <a:spLocks noChangeArrowheads="1"/>
          </p:cNvSpPr>
          <p:nvPr/>
        </p:nvSpPr>
        <p:spPr bwMode="auto">
          <a:xfrm flipV="1">
            <a:off x="1992314" y="1484314"/>
            <a:ext cx="7920037" cy="192087"/>
          </a:xfrm>
          <a:prstGeom prst="rect">
            <a:avLst/>
          </a:prstGeom>
          <a:gradFill rotWithShape="0">
            <a:gsLst>
              <a:gs pos="0">
                <a:srgbClr val="FF9933"/>
              </a:gs>
              <a:gs pos="50000">
                <a:srgbClr val="FFFFFF"/>
              </a:gs>
              <a:gs pos="100000">
                <a:srgbClr val="FF9933"/>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45064" name="Rectangle 8" descr="心脏">
            <a:extLst>
              <a:ext uri="{FF2B5EF4-FFF2-40B4-BE49-F238E27FC236}">
                <a16:creationId xmlns:a16="http://schemas.microsoft.com/office/drawing/2014/main" id="{A81C5559-3237-AA79-107E-CEDC4EE95135}"/>
              </a:ext>
            </a:extLst>
          </p:cNvPr>
          <p:cNvSpPr>
            <a:spLocks noChangeArrowheads="1"/>
          </p:cNvSpPr>
          <p:nvPr/>
        </p:nvSpPr>
        <p:spPr bwMode="auto">
          <a:xfrm>
            <a:off x="6400801" y="3429001"/>
            <a:ext cx="842963" cy="720725"/>
          </a:xfrm>
          <a:prstGeom prst="rect">
            <a:avLst/>
          </a:prstGeom>
          <a:blipFill dpi="0" rotWithShape="0">
            <a:blip r:embed="rId4"/>
            <a:srcRect/>
            <a:stretch>
              <a:fillRect/>
            </a:stretch>
          </a:blipFill>
          <a:ln w="9525">
            <a:solidFill>
              <a:schemeClr val="accent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108551" name="Text Box 9">
            <a:extLst>
              <a:ext uri="{FF2B5EF4-FFF2-40B4-BE49-F238E27FC236}">
                <a16:creationId xmlns:a16="http://schemas.microsoft.com/office/drawing/2014/main" id="{A9ABC5C0-DF2A-139B-169C-6482AA083E62}"/>
              </a:ext>
            </a:extLst>
          </p:cNvPr>
          <p:cNvSpPr txBox="1">
            <a:spLocks noChangeArrowheads="1"/>
          </p:cNvSpPr>
          <p:nvPr/>
        </p:nvSpPr>
        <p:spPr bwMode="auto">
          <a:xfrm>
            <a:off x="2063749" y="1844675"/>
            <a:ext cx="39608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en-US" sz="2800" b="1" dirty="0">
                <a:latin typeface="Times New Roman" panose="02020603050405020304" pitchFamily="18" charset="0"/>
                <a:ea typeface="SimSun" panose="02010600030101010101" pitchFamily="2" charset="-122"/>
              </a:rPr>
              <a:t>B</a:t>
            </a:r>
            <a:r>
              <a:rPr kumimoji="1" lang="vi-VN" altLang="en-US" sz="2800" b="1" dirty="0">
                <a:latin typeface="Times New Roman" panose="02020603050405020304" pitchFamily="18" charset="0"/>
                <a:ea typeface="SimSun" panose="02010600030101010101" pitchFamily="2" charset="-122"/>
              </a:rPr>
              <a:t>ộ phận và toàn thể của môi trường thiên nhiên</a:t>
            </a:r>
          </a:p>
        </p:txBody>
      </p:sp>
      <p:sp>
        <p:nvSpPr>
          <p:cNvPr id="108552" name="Text Box 10">
            <a:extLst>
              <a:ext uri="{FF2B5EF4-FFF2-40B4-BE49-F238E27FC236}">
                <a16:creationId xmlns:a16="http://schemas.microsoft.com/office/drawing/2014/main" id="{8E338C98-8719-C96E-8231-04CA2E145664}"/>
              </a:ext>
            </a:extLst>
          </p:cNvPr>
          <p:cNvSpPr txBox="1">
            <a:spLocks noChangeArrowheads="1"/>
          </p:cNvSpPr>
          <p:nvPr/>
        </p:nvSpPr>
        <p:spPr bwMode="auto">
          <a:xfrm>
            <a:off x="6311540" y="5105400"/>
            <a:ext cx="345670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en-US" sz="2800" b="1" dirty="0">
                <a:latin typeface="Times New Roman" panose="02020603050405020304" pitchFamily="18" charset="0"/>
                <a:ea typeface="SimSun" panose="02010600030101010101" pitchFamily="2" charset="-122"/>
              </a:rPr>
              <a:t>B</a:t>
            </a:r>
            <a:r>
              <a:rPr kumimoji="1" lang="vi-VN" altLang="en-US" sz="2800" b="1" dirty="0">
                <a:latin typeface="Times New Roman" panose="02020603050405020304" pitchFamily="18" charset="0"/>
                <a:ea typeface="SimSun" panose="02010600030101010101" pitchFamily="2" charset="-122"/>
              </a:rPr>
              <a:t>ộ phận và toàn thể </a:t>
            </a:r>
            <a:r>
              <a:rPr kumimoji="1" lang="en-US" altLang="en-US" sz="2800" b="1" dirty="0">
                <a:latin typeface="Times New Roman" panose="02020603050405020304" pitchFamily="18" charset="0"/>
                <a:ea typeface="SimSun" panose="02010600030101010101" pitchFamily="2" charset="-122"/>
              </a:rPr>
              <a:t>c</a:t>
            </a:r>
            <a:r>
              <a:rPr kumimoji="1" lang="vi-VN" altLang="en-US" sz="2800" b="1" dirty="0">
                <a:latin typeface="Times New Roman" panose="02020603050405020304" pitchFamily="18" charset="0"/>
                <a:ea typeface="SimSun" panose="02010600030101010101" pitchFamily="2" charset="-122"/>
              </a:rPr>
              <a:t>ủa cơ thể con người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circle(in)">
                                      <p:cBhvr>
                                        <p:cTn id="7" dur="2000"/>
                                        <p:tgtEl>
                                          <p:spTgt spid="45060"/>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08551"/>
                                        </p:tgtEl>
                                        <p:attrNameLst>
                                          <p:attrName>style.visibility</p:attrName>
                                        </p:attrNameLst>
                                      </p:cBhvr>
                                      <p:to>
                                        <p:strVal val="visible"/>
                                      </p:to>
                                    </p:set>
                                    <p:animEffect transition="in" filter="circle(in)">
                                      <p:cBhvr>
                                        <p:cTn id="10" dur="2000"/>
                                        <p:tgtEl>
                                          <p:spTgt spid="10855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45064"/>
                                        </p:tgtEl>
                                        <p:attrNameLst>
                                          <p:attrName>style.visibility</p:attrName>
                                        </p:attrNameLst>
                                      </p:cBhvr>
                                      <p:to>
                                        <p:strVal val="visible"/>
                                      </p:to>
                                    </p:set>
                                    <p:animEffect transition="in" filter="circle(in)">
                                      <p:cBhvr>
                                        <p:cTn id="15" dur="2000"/>
                                        <p:tgtEl>
                                          <p:spTgt spid="45064"/>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08552"/>
                                        </p:tgtEl>
                                        <p:attrNameLst>
                                          <p:attrName>style.visibility</p:attrName>
                                        </p:attrNameLst>
                                      </p:cBhvr>
                                      <p:to>
                                        <p:strVal val="visible"/>
                                      </p:to>
                                    </p:set>
                                    <p:animEffect transition="in" filter="circle(in)">
                                      <p:cBhvr>
                                        <p:cTn id="18" dur="2000"/>
                                        <p:tgtEl>
                                          <p:spTgt spid="108552"/>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45061"/>
                                        </p:tgtEl>
                                        <p:attrNameLst>
                                          <p:attrName>style.visibility</p:attrName>
                                        </p:attrNameLst>
                                      </p:cBhvr>
                                      <p:to>
                                        <p:strVal val="visible"/>
                                      </p:to>
                                    </p:set>
                                    <p:animEffect transition="in" filter="circle(in)">
                                      <p:cBhvr>
                                        <p:cTn id="21" dur="2000"/>
                                        <p:tgtEl>
                                          <p:spTgt spid="45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animBg="1"/>
      <p:bldP spid="45061" grpId="0" animBg="1"/>
      <p:bldP spid="45064" grpId="0" animBg="1"/>
      <p:bldP spid="108551" grpId="0"/>
      <p:bldP spid="1085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descr="Dotsbani">
            <a:extLst>
              <a:ext uri="{FF2B5EF4-FFF2-40B4-BE49-F238E27FC236}">
                <a16:creationId xmlns:a16="http://schemas.microsoft.com/office/drawing/2014/main" id="{9AA3F324-3619-3D33-1638-760926C33EAC}"/>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565400"/>
            <a:ext cx="5334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WordArt 5">
            <a:extLst>
              <a:ext uri="{FF2B5EF4-FFF2-40B4-BE49-F238E27FC236}">
                <a16:creationId xmlns:a16="http://schemas.microsoft.com/office/drawing/2014/main" id="{5D7EA6F5-FEFE-54BC-546C-E024DF3C1D46}"/>
              </a:ext>
            </a:extLst>
          </p:cNvPr>
          <p:cNvSpPr>
            <a:spLocks noChangeArrowheads="1" noChangeShapeType="1" noTextEdit="1"/>
          </p:cNvSpPr>
          <p:nvPr/>
        </p:nvSpPr>
        <p:spPr bwMode="auto">
          <a:xfrm>
            <a:off x="1992313" y="4581526"/>
            <a:ext cx="4608512" cy="1571625"/>
          </a:xfrm>
          <a:prstGeom prst="rect">
            <a:avLst/>
          </a:prstGeom>
        </p:spPr>
        <p:txBody>
          <a:bodyPr wrap="none" fromWordArt="1">
            <a:prstTxWarp prst="textPlain">
              <a:avLst>
                <a:gd name="adj" fmla="val 50000"/>
              </a:avLst>
            </a:prstTxWarp>
          </a:bodyPr>
          <a:lstStyle/>
          <a:p>
            <a:pPr algn="ctr"/>
            <a:r>
              <a:rPr lang="vi-VN" sz="3600" kern="10">
                <a:ln w="9525">
                  <a:solidFill>
                    <a:srgbClr val="000000"/>
                  </a:solidFill>
                  <a:round/>
                  <a:headEnd/>
                  <a:tailEnd/>
                </a:ln>
                <a:solidFill>
                  <a:srgbClr val="FFFFFF"/>
                </a:solidFill>
                <a:latin typeface="Arial Đen"/>
              </a:rPr>
              <a:t>BẢN CHẤT CỦA ÁNH SÁNG: </a:t>
            </a:r>
          </a:p>
          <a:p>
            <a:pPr algn="ctr"/>
            <a:r>
              <a:rPr lang="vi-VN" sz="3600" kern="10">
                <a:ln w="9525">
                  <a:solidFill>
                    <a:srgbClr val="000000"/>
                  </a:solidFill>
                  <a:round/>
                  <a:headEnd/>
                  <a:tailEnd/>
                </a:ln>
                <a:solidFill>
                  <a:srgbClr val="FFFFFF"/>
                </a:solidFill>
                <a:latin typeface="Arial Đen"/>
              </a:rPr>
              <a:t>Thống nhất giữa tính sóng </a:t>
            </a:r>
          </a:p>
          <a:p>
            <a:pPr algn="ctr"/>
            <a:r>
              <a:rPr lang="vi-VN" sz="3600" kern="10">
                <a:ln w="9525">
                  <a:solidFill>
                    <a:srgbClr val="000000"/>
                  </a:solidFill>
                  <a:round/>
                  <a:headEnd/>
                  <a:tailEnd/>
                </a:ln>
                <a:solidFill>
                  <a:srgbClr val="FFFFFF"/>
                </a:solidFill>
                <a:latin typeface="Arial Đen"/>
              </a:rPr>
              <a:t>và tính hạt</a:t>
            </a:r>
            <a:endParaRPr lang="en-US" sz="3600" kern="10">
              <a:ln w="9525">
                <a:solidFill>
                  <a:srgbClr val="000000"/>
                </a:solidFill>
                <a:round/>
                <a:headEnd/>
                <a:tailEnd/>
              </a:ln>
              <a:solidFill>
                <a:srgbClr val="FFFFFF"/>
              </a:solidFill>
              <a:latin typeface="Arial Đen"/>
            </a:endParaRPr>
          </a:p>
        </p:txBody>
      </p:sp>
      <p:sp>
        <p:nvSpPr>
          <p:cNvPr id="31748" name="WordArt 6">
            <a:extLst>
              <a:ext uri="{FF2B5EF4-FFF2-40B4-BE49-F238E27FC236}">
                <a16:creationId xmlns:a16="http://schemas.microsoft.com/office/drawing/2014/main" id="{69FB8F1F-A46A-24BD-BD65-28857D898057}"/>
              </a:ext>
            </a:extLst>
          </p:cNvPr>
          <p:cNvSpPr>
            <a:spLocks noChangeArrowheads="1" noChangeShapeType="1" noTextEdit="1"/>
          </p:cNvSpPr>
          <p:nvPr/>
        </p:nvSpPr>
        <p:spPr bwMode="auto">
          <a:xfrm>
            <a:off x="3071814" y="404813"/>
            <a:ext cx="6696075" cy="1008062"/>
          </a:xfrm>
          <a:prstGeom prst="rect">
            <a:avLst/>
          </a:prstGeom>
        </p:spPr>
        <p:txBody>
          <a:bodyPr wrap="none" fromWordArt="1">
            <a:prstTxWarp prst="textPlain">
              <a:avLst>
                <a:gd name="adj" fmla="val 50000"/>
              </a:avLst>
            </a:prstTxWarp>
          </a:bodyPr>
          <a:lstStyle/>
          <a:p>
            <a:pPr algn="ctr"/>
            <a:r>
              <a:rPr lang="vi-VN" sz="3600" b="1" kern="10">
                <a:ln w="12700">
                  <a:solidFill>
                    <a:srgbClr val="990033"/>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Đen"/>
              </a:rPr>
              <a:t>MỐI LIÊN HỆ GIỮA </a:t>
            </a:r>
          </a:p>
          <a:p>
            <a:pPr algn="ctr"/>
            <a:r>
              <a:rPr lang="vi-VN" sz="3600" b="1" kern="10">
                <a:ln w="12700">
                  <a:solidFill>
                    <a:srgbClr val="990033"/>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Đen"/>
              </a:rPr>
              <a:t>BẢN CHẤT VÀ HIỆN TƯỢNG</a:t>
            </a:r>
            <a:endParaRPr lang="en-US" sz="3600" b="1" kern="10">
              <a:ln w="12700">
                <a:solidFill>
                  <a:srgbClr val="990033"/>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Đen"/>
            </a:endParaRPr>
          </a:p>
        </p:txBody>
      </p:sp>
      <p:pic>
        <p:nvPicPr>
          <p:cNvPr id="31749" name="Picture 7" descr="83-gal_telescope">
            <a:extLst>
              <a:ext uri="{FF2B5EF4-FFF2-40B4-BE49-F238E27FC236}">
                <a16:creationId xmlns:a16="http://schemas.microsoft.com/office/drawing/2014/main" id="{602946D9-34CE-4B13-FD65-076199A9A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4064" y="3213101"/>
            <a:ext cx="3000375" cy="3457575"/>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pic>
      <p:sp>
        <p:nvSpPr>
          <p:cNvPr id="31750" name="WordArt 8">
            <a:extLst>
              <a:ext uri="{FF2B5EF4-FFF2-40B4-BE49-F238E27FC236}">
                <a16:creationId xmlns:a16="http://schemas.microsoft.com/office/drawing/2014/main" id="{07412457-B09E-A100-317A-E8421B2F766C}"/>
              </a:ext>
            </a:extLst>
          </p:cNvPr>
          <p:cNvSpPr>
            <a:spLocks noChangeArrowheads="1" noChangeShapeType="1" noTextEdit="1"/>
          </p:cNvSpPr>
          <p:nvPr/>
        </p:nvSpPr>
        <p:spPr bwMode="auto">
          <a:xfrm>
            <a:off x="6672263" y="1916113"/>
            <a:ext cx="3384550" cy="1079500"/>
          </a:xfrm>
          <a:prstGeom prst="rect">
            <a:avLst/>
          </a:prstGeom>
        </p:spPr>
        <p:txBody>
          <a:bodyPr wrap="none" fromWordArt="1">
            <a:prstTxWarp prst="textPlain">
              <a:avLst>
                <a:gd name="adj" fmla="val 50000"/>
              </a:avLst>
            </a:prstTxWarp>
          </a:bodyPr>
          <a:lstStyle/>
          <a:p>
            <a:pPr algn="ctr"/>
            <a:r>
              <a:rPr lang="vi-VN" sz="3600" kern="10">
                <a:ln w="9525">
                  <a:solidFill>
                    <a:srgbClr val="000000"/>
                  </a:solidFill>
                  <a:round/>
                  <a:headEnd/>
                  <a:tailEnd/>
                </a:ln>
                <a:solidFill>
                  <a:srgbClr val="FFFFFF"/>
                </a:solidFill>
                <a:latin typeface="Arial Đen"/>
              </a:rPr>
              <a:t>KÍNH THIÊN VĂN TỰ CHẾ CỦA GALILÊ</a:t>
            </a:r>
          </a:p>
          <a:p>
            <a:pPr algn="ctr"/>
            <a:r>
              <a:rPr lang="vi-VN" sz="3600" kern="10">
                <a:ln w="9525">
                  <a:solidFill>
                    <a:srgbClr val="000000"/>
                  </a:solidFill>
                  <a:round/>
                  <a:headEnd/>
                  <a:tailEnd/>
                </a:ln>
                <a:solidFill>
                  <a:srgbClr val="FFFFFF"/>
                </a:solidFill>
                <a:latin typeface="Arial Đen"/>
              </a:rPr>
              <a:t>(Dùng để quan sát </a:t>
            </a:r>
          </a:p>
          <a:p>
            <a:pPr algn="ctr"/>
            <a:r>
              <a:rPr lang="vi-VN" sz="3600" kern="10">
                <a:ln w="9525">
                  <a:solidFill>
                    <a:srgbClr val="000000"/>
                  </a:solidFill>
                  <a:round/>
                  <a:headEnd/>
                  <a:tailEnd/>
                </a:ln>
                <a:solidFill>
                  <a:srgbClr val="FFFFFF"/>
                </a:solidFill>
                <a:latin typeface="Arial Đen"/>
              </a:rPr>
              <a:t>các hiện tượng thiên văn)</a:t>
            </a:r>
            <a:endParaRPr lang="en-US" sz="3600" kern="10">
              <a:ln w="9525">
                <a:solidFill>
                  <a:srgbClr val="000000"/>
                </a:solidFill>
                <a:round/>
                <a:headEnd/>
                <a:tailEnd/>
              </a:ln>
              <a:solidFill>
                <a:srgbClr val="FFFFFF"/>
              </a:solidFill>
              <a:latin typeface="Arial Đen"/>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a:extLst>
              <a:ext uri="{FF2B5EF4-FFF2-40B4-BE49-F238E27FC236}">
                <a16:creationId xmlns:a16="http://schemas.microsoft.com/office/drawing/2014/main" id="{2C950643-A642-E1E4-2AE7-278FD1CEEC23}"/>
              </a:ext>
            </a:extLst>
          </p:cNvPr>
          <p:cNvSpPr>
            <a:spLocks noGrp="1"/>
          </p:cNvSpPr>
          <p:nvPr>
            <p:ph idx="1"/>
          </p:nvPr>
        </p:nvSpPr>
        <p:spPr>
          <a:xfrm>
            <a:off x="405246" y="1143000"/>
            <a:ext cx="11097490" cy="762000"/>
          </a:xfrm>
        </p:spPr>
        <p:txBody>
          <a:bodyPr>
            <a:noAutofit/>
          </a:bodyPr>
          <a:lstStyle/>
          <a:p>
            <a:pPr eaLnBrk="1" hangingPunct="1">
              <a:buFontTx/>
              <a:buNone/>
            </a:pPr>
            <a:endParaRPr lang="en-US" altLang="en-US" sz="2000" b="1" u="sng" dirty="0">
              <a:solidFill>
                <a:srgbClr val="990033"/>
              </a:solidFill>
              <a:latin typeface="Times New Roman" panose="02020603050405020304" pitchFamily="18" charset="0"/>
            </a:endParaRPr>
          </a:p>
          <a:p>
            <a:pPr algn="just" eaLnBrk="1" hangingPunct="1">
              <a:buFontTx/>
              <a:buNone/>
            </a:pP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Các</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sự</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vật</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hiện</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tượng</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các</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quá</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trình</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khác</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nhau</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của</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thế</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giới</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không</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những</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tồn</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tại</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riêng</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biệt</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mà</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còn</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có</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sự</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liên</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hệ</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với</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nhau</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nghĩa</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là</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tác</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động</a:t>
            </a:r>
            <a:r>
              <a:rPr lang="en-US" altLang="en-US" sz="3600" i="1" dirty="0">
                <a:latin typeface="Times New Roman" panose="02020603050405020304" pitchFamily="18" charset="0"/>
              </a:rPr>
              <a:t> qua </a:t>
            </a:r>
            <a:r>
              <a:rPr lang="en-US" altLang="en-US" sz="3600" i="1" dirty="0" err="1">
                <a:latin typeface="Times New Roman" panose="02020603050405020304" pitchFamily="18" charset="0"/>
              </a:rPr>
              <a:t>lại</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quy</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định</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và</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chuyển</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hóa</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lẫn</a:t>
            </a:r>
            <a:r>
              <a:rPr lang="en-US" altLang="en-US" sz="3600" i="1" dirty="0">
                <a:latin typeface="Times New Roman" panose="02020603050405020304" pitchFamily="18" charset="0"/>
              </a:rPr>
              <a:t> </a:t>
            </a:r>
            <a:r>
              <a:rPr lang="en-US" altLang="en-US" sz="3600" i="1" dirty="0" err="1">
                <a:latin typeface="Times New Roman" panose="02020603050405020304" pitchFamily="18" charset="0"/>
              </a:rPr>
              <a:t>nhau</a:t>
            </a:r>
            <a:r>
              <a:rPr lang="en-US" altLang="en-US" sz="3600" b="1" i="1" dirty="0">
                <a:latin typeface="Times New Roman" panose="02020603050405020304" pitchFamily="18" charset="0"/>
              </a:rPr>
              <a:t>.</a:t>
            </a:r>
          </a:p>
          <a:p>
            <a:pPr algn="just" eaLnBrk="1" hangingPunct="1">
              <a:buFontTx/>
              <a:buNone/>
            </a:pPr>
            <a:r>
              <a:rPr lang="en-US" altLang="en-US" sz="3600" b="1" i="1" dirty="0">
                <a:latin typeface="Times New Roman" panose="02020603050405020304" pitchFamily="18" charset="0"/>
              </a:rPr>
              <a:t>            </a:t>
            </a:r>
            <a:r>
              <a:rPr lang="en-US" altLang="en-US" sz="3600" b="1" i="1" u="sng" dirty="0" err="1">
                <a:latin typeface="Times New Roman" panose="02020603050405020304" pitchFamily="18" charset="0"/>
              </a:rPr>
              <a:t>Với</a:t>
            </a:r>
            <a:r>
              <a:rPr lang="en-US" altLang="en-US" sz="3600" b="1" i="1" u="sng" dirty="0">
                <a:latin typeface="Times New Roman" panose="02020603050405020304" pitchFamily="18" charset="0"/>
              </a:rPr>
              <a:t> </a:t>
            </a:r>
            <a:r>
              <a:rPr lang="en-US" altLang="en-US" sz="3600" b="1" i="1" u="sng" dirty="0" err="1">
                <a:latin typeface="Times New Roman" panose="02020603050405020304" pitchFamily="18" charset="0"/>
              </a:rPr>
              <a:t>nội</a:t>
            </a:r>
            <a:r>
              <a:rPr lang="en-US" altLang="en-US" sz="3600" b="1" i="1" u="sng" dirty="0">
                <a:latin typeface="Times New Roman" panose="02020603050405020304" pitchFamily="18" charset="0"/>
              </a:rPr>
              <a:t> dung </a:t>
            </a:r>
            <a:r>
              <a:rPr lang="en-US" altLang="en-US" sz="3600" b="1" i="1" u="sng" dirty="0" err="1">
                <a:latin typeface="Times New Roman" panose="02020603050405020304" pitchFamily="18" charset="0"/>
              </a:rPr>
              <a:t>này</a:t>
            </a:r>
            <a:r>
              <a:rPr lang="en-US" altLang="en-US" sz="3600" b="1" i="1" u="sng" dirty="0">
                <a:latin typeface="Times New Roman" panose="02020603050405020304" pitchFamily="18" charset="0"/>
              </a:rPr>
              <a:t>, </a:t>
            </a:r>
            <a:r>
              <a:rPr lang="en-US" altLang="en-US" sz="3600" b="1" i="1" u="sng" dirty="0" err="1">
                <a:latin typeface="Times New Roman" panose="02020603050405020304" pitchFamily="18" charset="0"/>
              </a:rPr>
              <a:t>chúng</a:t>
            </a:r>
            <a:r>
              <a:rPr lang="en-US" altLang="en-US" sz="3600" b="1" i="1" u="sng" dirty="0">
                <a:latin typeface="Times New Roman" panose="02020603050405020304" pitchFamily="18" charset="0"/>
              </a:rPr>
              <a:t> ta </a:t>
            </a:r>
            <a:r>
              <a:rPr lang="en-US" altLang="en-US" sz="3600" b="1" i="1" u="sng" dirty="0" err="1">
                <a:latin typeface="Times New Roman" panose="02020603050405020304" pitchFamily="18" charset="0"/>
              </a:rPr>
              <a:t>có</a:t>
            </a:r>
            <a:r>
              <a:rPr lang="en-US" altLang="en-US" sz="3600" b="1" i="1" u="sng" dirty="0">
                <a:latin typeface="Times New Roman" panose="02020603050405020304" pitchFamily="18" charset="0"/>
              </a:rPr>
              <a:t> </a:t>
            </a:r>
            <a:r>
              <a:rPr lang="en-US" altLang="en-US" sz="3600" b="1" i="1" u="sng" dirty="0" err="1">
                <a:latin typeface="Times New Roman" panose="02020603050405020304" pitchFamily="18" charset="0"/>
              </a:rPr>
              <a:t>thể</a:t>
            </a:r>
            <a:r>
              <a:rPr lang="en-US" altLang="en-US" sz="3600" b="1" i="1" u="sng" dirty="0">
                <a:latin typeface="Times New Roman" panose="02020603050405020304" pitchFamily="18" charset="0"/>
              </a:rPr>
              <a:t> </a:t>
            </a:r>
            <a:r>
              <a:rPr lang="en-US" altLang="en-US" sz="3600" b="1" i="1" u="sng" dirty="0" err="1">
                <a:latin typeface="Times New Roman" panose="02020603050405020304" pitchFamily="18" charset="0"/>
              </a:rPr>
              <a:t>rút</a:t>
            </a:r>
            <a:r>
              <a:rPr lang="en-US" altLang="en-US" sz="3600" b="1" i="1" u="sng" dirty="0">
                <a:latin typeface="Times New Roman" panose="02020603050405020304" pitchFamily="18" charset="0"/>
              </a:rPr>
              <a:t> </a:t>
            </a:r>
            <a:r>
              <a:rPr lang="en-US" altLang="en-US" sz="3600" b="1" i="1" u="sng" dirty="0" err="1">
                <a:latin typeface="Times New Roman" panose="02020603050405020304" pitchFamily="18" charset="0"/>
              </a:rPr>
              <a:t>ra</a:t>
            </a:r>
            <a:r>
              <a:rPr lang="en-US" altLang="en-US" sz="3600" b="1" i="1" u="sng" dirty="0">
                <a:latin typeface="Times New Roman" panose="02020603050405020304" pitchFamily="18" charset="0"/>
              </a:rPr>
              <a:t> </a:t>
            </a:r>
            <a:r>
              <a:rPr lang="en-US" altLang="en-US" sz="3600" b="1" i="1" u="sng" dirty="0" err="1">
                <a:latin typeface="Times New Roman" panose="02020603050405020304" pitchFamily="18" charset="0"/>
              </a:rPr>
              <a:t>được</a:t>
            </a:r>
            <a:r>
              <a:rPr lang="en-US" altLang="en-US" sz="3600" b="1" i="1" u="sng" dirty="0">
                <a:latin typeface="Times New Roman" panose="02020603050405020304" pitchFamily="18" charset="0"/>
              </a:rPr>
              <a:t> </a:t>
            </a:r>
            <a:r>
              <a:rPr lang="en-US" altLang="en-US" sz="3600" b="1" i="1" u="sng" dirty="0" err="1">
                <a:latin typeface="Times New Roman" panose="02020603050405020304" pitchFamily="18" charset="0"/>
              </a:rPr>
              <a:t>điều</a:t>
            </a:r>
            <a:r>
              <a:rPr lang="en-US" altLang="en-US" sz="3600" b="1" i="1" u="sng" dirty="0">
                <a:latin typeface="Times New Roman" panose="02020603050405020304" pitchFamily="18" charset="0"/>
              </a:rPr>
              <a:t> </a:t>
            </a:r>
            <a:r>
              <a:rPr lang="en-US" altLang="en-US" sz="3600" b="1" i="1" u="sng" dirty="0" err="1">
                <a:latin typeface="Times New Roman" panose="02020603050405020304" pitchFamily="18" charset="0"/>
              </a:rPr>
              <a:t>gì</a:t>
            </a:r>
            <a:r>
              <a:rPr lang="en-US" altLang="en-US" sz="3600" b="1" i="1" u="sng" dirty="0">
                <a:latin typeface="Times New Roman" panose="02020603050405020304" pitchFamily="18" charset="0"/>
              </a:rPr>
              <a:t> hay </a:t>
            </a:r>
            <a:r>
              <a:rPr lang="en-US" altLang="en-US" sz="3600" b="1" i="1" u="sng" dirty="0" err="1">
                <a:latin typeface="Times New Roman" panose="02020603050405020304" pitchFamily="18" charset="0"/>
              </a:rPr>
              <a:t>không</a:t>
            </a:r>
            <a:r>
              <a:rPr lang="en-US" altLang="en-US" sz="3600" b="1" i="1" dirty="0">
                <a:latin typeface="Times New Roman" panose="02020603050405020304" pitchFamily="18" charset="0"/>
              </a:rPr>
              <a:t>?</a:t>
            </a:r>
          </a:p>
        </p:txBody>
      </p:sp>
      <p:sp>
        <p:nvSpPr>
          <p:cNvPr id="3" name="Rectangle 3">
            <a:extLst>
              <a:ext uri="{FF2B5EF4-FFF2-40B4-BE49-F238E27FC236}">
                <a16:creationId xmlns:a16="http://schemas.microsoft.com/office/drawing/2014/main" id="{D076B533-08B3-8C6E-AAA8-BA03281DD63A}"/>
              </a:ext>
            </a:extLst>
          </p:cNvPr>
          <p:cNvSpPr txBox="1">
            <a:spLocks noChangeArrowheads="1"/>
          </p:cNvSpPr>
          <p:nvPr/>
        </p:nvSpPr>
        <p:spPr bwMode="auto">
          <a:xfrm>
            <a:off x="1884363" y="3048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en-US" b="1">
                <a:solidFill>
                  <a:srgbClr val="990033"/>
                </a:solidFill>
                <a:latin typeface="Times New Roman" panose="02020603050405020304" pitchFamily="18" charset="0"/>
              </a:rPr>
              <a:t>Khái quát nội dung nguyên lý</a:t>
            </a:r>
            <a:endParaRPr lang="en-US" altLang="en-US" sz="2800" b="1" i="1">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10594">
                                            <p:txEl>
                                              <p:pRg st="1" end="1"/>
                                            </p:txEl>
                                          </p:spTgt>
                                        </p:tgtEl>
                                        <p:attrNameLst>
                                          <p:attrName>style.visibility</p:attrName>
                                        </p:attrNameLst>
                                      </p:cBhvr>
                                      <p:to>
                                        <p:strVal val="visible"/>
                                      </p:to>
                                    </p:set>
                                    <p:animEffect transition="in" filter="circle(in)">
                                      <p:cBhvr>
                                        <p:cTn id="12" dur="2000"/>
                                        <p:tgtEl>
                                          <p:spTgt spid="1105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10594">
                                            <p:txEl>
                                              <p:pRg st="2" end="2"/>
                                            </p:txEl>
                                          </p:spTgt>
                                        </p:tgtEl>
                                        <p:attrNameLst>
                                          <p:attrName>style.visibility</p:attrName>
                                        </p:attrNameLst>
                                      </p:cBhvr>
                                      <p:to>
                                        <p:strVal val="visible"/>
                                      </p:to>
                                    </p:set>
                                    <p:animEffect transition="in" filter="circle(in)">
                                      <p:cBhvr>
                                        <p:cTn id="17" dur="2000"/>
                                        <p:tgtEl>
                                          <p:spTgt spid="1105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build="p"/>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B7A33B0-FA36-7420-DA8C-D68EE8C19863}"/>
              </a:ext>
            </a:extLst>
          </p:cNvPr>
          <p:cNvSpPr/>
          <p:nvPr/>
        </p:nvSpPr>
        <p:spPr>
          <a:xfrm>
            <a:off x="2176464" y="990600"/>
            <a:ext cx="7958137" cy="990600"/>
          </a:xfrm>
          <a:prstGeom prst="roundRect">
            <a:avLst/>
          </a:prstGeom>
        </p:spPr>
        <p:style>
          <a:lnRef idx="3">
            <a:schemeClr val="lt1"/>
          </a:lnRef>
          <a:fillRef idx="1">
            <a:schemeClr val="accent6"/>
          </a:fillRef>
          <a:effectRef idx="1">
            <a:schemeClr val="accent6"/>
          </a:effectRef>
          <a:fontRef idx="minor">
            <a:schemeClr val="lt1"/>
          </a:fontRef>
        </p:style>
        <p:txBody>
          <a:bodyPr anchor="ctr"/>
          <a:lstStyle/>
          <a:p>
            <a:pPr algn="ctr" eaLnBrk="1" hangingPunct="1">
              <a:defRPr/>
            </a:pPr>
            <a:r>
              <a:rPr lang="en-US" sz="2400" b="1" i="1" dirty="0" err="1">
                <a:solidFill>
                  <a:schemeClr val="tx1"/>
                </a:solidFill>
                <a:latin typeface="Times New Roman" pitchFamily="18" charset="0"/>
              </a:rPr>
              <a:t>Phải</a:t>
            </a:r>
            <a:r>
              <a:rPr lang="en-US" sz="2400" b="1" i="1" dirty="0">
                <a:solidFill>
                  <a:schemeClr val="tx1"/>
                </a:solidFill>
                <a:latin typeface="Times New Roman" pitchFamily="18" charset="0"/>
              </a:rPr>
              <a:t> </a:t>
            </a:r>
            <a:r>
              <a:rPr lang="en-US" sz="2400" b="1" i="1" dirty="0" err="1">
                <a:solidFill>
                  <a:schemeClr val="tx1"/>
                </a:solidFill>
                <a:latin typeface="Times New Roman" pitchFamily="18" charset="0"/>
              </a:rPr>
              <a:t>có</a:t>
            </a:r>
            <a:r>
              <a:rPr lang="en-US" sz="2400" b="1" i="1" dirty="0">
                <a:solidFill>
                  <a:schemeClr val="tx1"/>
                </a:solidFill>
                <a:latin typeface="Times New Roman" pitchFamily="18" charset="0"/>
              </a:rPr>
              <a:t> </a:t>
            </a:r>
            <a:r>
              <a:rPr lang="en-US" sz="2400" b="1" i="1" dirty="0" err="1">
                <a:solidFill>
                  <a:schemeClr val="tx1"/>
                </a:solidFill>
                <a:latin typeface="Times New Roman" pitchFamily="18" charset="0"/>
              </a:rPr>
              <a:t>quan</a:t>
            </a:r>
            <a:r>
              <a:rPr lang="en-US" sz="2400" b="1" i="1" dirty="0">
                <a:solidFill>
                  <a:schemeClr val="tx1"/>
                </a:solidFill>
                <a:latin typeface="Times New Roman" pitchFamily="18" charset="0"/>
              </a:rPr>
              <a:t> </a:t>
            </a:r>
            <a:r>
              <a:rPr lang="en-US" sz="2400" b="1" i="1" dirty="0" err="1">
                <a:solidFill>
                  <a:schemeClr val="tx1"/>
                </a:solidFill>
                <a:latin typeface="Times New Roman" pitchFamily="18" charset="0"/>
              </a:rPr>
              <a:t>điểm</a:t>
            </a:r>
            <a:r>
              <a:rPr lang="en-US" sz="2400" b="1" i="1" dirty="0">
                <a:solidFill>
                  <a:schemeClr val="tx1"/>
                </a:solidFill>
                <a:latin typeface="Times New Roman" pitchFamily="18" charset="0"/>
              </a:rPr>
              <a:t> </a:t>
            </a:r>
            <a:r>
              <a:rPr lang="en-US" sz="2400" b="1" i="1" dirty="0" err="1">
                <a:solidFill>
                  <a:schemeClr val="tx1"/>
                </a:solidFill>
                <a:latin typeface="Times New Roman" pitchFamily="18" charset="0"/>
              </a:rPr>
              <a:t>toàn</a:t>
            </a:r>
            <a:r>
              <a:rPr lang="en-US" sz="2400" b="1" i="1" dirty="0">
                <a:solidFill>
                  <a:schemeClr val="tx1"/>
                </a:solidFill>
                <a:latin typeface="Times New Roman" pitchFamily="18" charset="0"/>
              </a:rPr>
              <a:t> </a:t>
            </a:r>
            <a:r>
              <a:rPr lang="en-US" sz="2400" b="1" i="1" dirty="0" err="1">
                <a:solidFill>
                  <a:schemeClr val="tx1"/>
                </a:solidFill>
                <a:latin typeface="Times New Roman" pitchFamily="18" charset="0"/>
              </a:rPr>
              <a:t>diện</a:t>
            </a:r>
            <a:r>
              <a:rPr lang="en-US" sz="2400" b="1" i="1" dirty="0">
                <a:solidFill>
                  <a:schemeClr val="tx1"/>
                </a:solidFill>
                <a:latin typeface="Times New Roman" pitchFamily="18" charset="0"/>
              </a:rPr>
              <a:t>, </a:t>
            </a:r>
            <a:r>
              <a:rPr lang="en-US" sz="2400" b="1" i="1" dirty="0" err="1">
                <a:solidFill>
                  <a:schemeClr val="tx1"/>
                </a:solidFill>
                <a:latin typeface="Times New Roman" pitchFamily="18" charset="0"/>
              </a:rPr>
              <a:t>quan</a:t>
            </a:r>
            <a:r>
              <a:rPr lang="en-US" sz="2400" b="1" i="1" dirty="0">
                <a:solidFill>
                  <a:schemeClr val="tx1"/>
                </a:solidFill>
                <a:latin typeface="Times New Roman" pitchFamily="18" charset="0"/>
              </a:rPr>
              <a:t> </a:t>
            </a:r>
            <a:r>
              <a:rPr lang="en-US" sz="2400" b="1" i="1" dirty="0" err="1">
                <a:solidFill>
                  <a:schemeClr val="tx1"/>
                </a:solidFill>
                <a:latin typeface="Times New Roman" pitchFamily="18" charset="0"/>
              </a:rPr>
              <a:t>điểm</a:t>
            </a:r>
            <a:r>
              <a:rPr lang="en-US" sz="2400" b="1" i="1" dirty="0">
                <a:solidFill>
                  <a:schemeClr val="tx1"/>
                </a:solidFill>
                <a:latin typeface="Times New Roman" pitchFamily="18" charset="0"/>
              </a:rPr>
              <a:t> </a:t>
            </a:r>
            <a:r>
              <a:rPr lang="en-US" sz="2400" b="1" i="1" dirty="0" err="1">
                <a:solidFill>
                  <a:schemeClr val="tx1"/>
                </a:solidFill>
                <a:latin typeface="Times New Roman" pitchFamily="18" charset="0"/>
              </a:rPr>
              <a:t>lịch</a:t>
            </a:r>
            <a:r>
              <a:rPr lang="en-US" sz="2400" b="1" i="1" dirty="0">
                <a:solidFill>
                  <a:schemeClr val="tx1"/>
                </a:solidFill>
                <a:latin typeface="Times New Roman" pitchFamily="18" charset="0"/>
              </a:rPr>
              <a:t> </a:t>
            </a:r>
            <a:r>
              <a:rPr lang="en-US" sz="2400" b="1" i="1" dirty="0" err="1">
                <a:solidFill>
                  <a:schemeClr val="tx1"/>
                </a:solidFill>
                <a:latin typeface="Times New Roman" pitchFamily="18" charset="0"/>
              </a:rPr>
              <a:t>sử</a:t>
            </a:r>
            <a:r>
              <a:rPr lang="en-US" sz="2400" b="1" i="1" dirty="0">
                <a:solidFill>
                  <a:schemeClr val="tx1"/>
                </a:solidFill>
                <a:latin typeface="Times New Roman" pitchFamily="18" charset="0"/>
              </a:rPr>
              <a:t> - </a:t>
            </a:r>
            <a:r>
              <a:rPr lang="en-US" sz="2400" b="1" i="1" dirty="0" err="1">
                <a:solidFill>
                  <a:schemeClr val="tx1"/>
                </a:solidFill>
                <a:latin typeface="Times New Roman" pitchFamily="18" charset="0"/>
              </a:rPr>
              <a:t>cụ</a:t>
            </a:r>
            <a:r>
              <a:rPr lang="en-US" sz="2400" b="1" i="1" dirty="0">
                <a:solidFill>
                  <a:schemeClr val="tx1"/>
                </a:solidFill>
                <a:latin typeface="Times New Roman" pitchFamily="18" charset="0"/>
              </a:rPr>
              <a:t> </a:t>
            </a:r>
            <a:r>
              <a:rPr lang="en-US" sz="2400" b="1" i="1" dirty="0" err="1">
                <a:solidFill>
                  <a:schemeClr val="tx1"/>
                </a:solidFill>
                <a:latin typeface="Times New Roman" pitchFamily="18" charset="0"/>
              </a:rPr>
              <a:t>thể</a:t>
            </a:r>
            <a:r>
              <a:rPr lang="en-US" sz="2400" b="1" i="1" dirty="0">
                <a:solidFill>
                  <a:schemeClr val="tx1"/>
                </a:solidFill>
                <a:latin typeface="Times New Roman" pitchFamily="18" charset="0"/>
              </a:rPr>
              <a:t> </a:t>
            </a:r>
            <a:r>
              <a:rPr lang="en-US" sz="2400" b="1" i="1" dirty="0" err="1">
                <a:solidFill>
                  <a:schemeClr val="tx1"/>
                </a:solidFill>
                <a:latin typeface="Times New Roman" pitchFamily="18" charset="0"/>
              </a:rPr>
              <a:t>trong</a:t>
            </a:r>
            <a:r>
              <a:rPr lang="en-US" sz="2400" b="1" i="1" dirty="0">
                <a:solidFill>
                  <a:schemeClr val="tx1"/>
                </a:solidFill>
                <a:latin typeface="Times New Roman" pitchFamily="18" charset="0"/>
              </a:rPr>
              <a:t> </a:t>
            </a:r>
            <a:r>
              <a:rPr lang="en-US" sz="2400" b="1" i="1" dirty="0" err="1">
                <a:solidFill>
                  <a:schemeClr val="tx1"/>
                </a:solidFill>
                <a:latin typeface="Times New Roman" pitchFamily="18" charset="0"/>
              </a:rPr>
              <a:t>hoạt</a:t>
            </a:r>
            <a:r>
              <a:rPr lang="en-US" sz="2400" b="1" i="1" dirty="0">
                <a:solidFill>
                  <a:schemeClr val="tx1"/>
                </a:solidFill>
                <a:latin typeface="Times New Roman" pitchFamily="18" charset="0"/>
              </a:rPr>
              <a:t> </a:t>
            </a:r>
            <a:r>
              <a:rPr lang="en-US" sz="2400" b="1" i="1" dirty="0" err="1">
                <a:solidFill>
                  <a:schemeClr val="tx1"/>
                </a:solidFill>
                <a:latin typeface="Times New Roman" pitchFamily="18" charset="0"/>
              </a:rPr>
              <a:t>động</a:t>
            </a:r>
            <a:r>
              <a:rPr lang="en-US" sz="2400" b="1" i="1" dirty="0">
                <a:solidFill>
                  <a:schemeClr val="tx1"/>
                </a:solidFill>
                <a:latin typeface="Times New Roman" pitchFamily="18" charset="0"/>
              </a:rPr>
              <a:t> </a:t>
            </a:r>
            <a:r>
              <a:rPr lang="en-US" sz="2400" b="1" i="1" dirty="0" err="1">
                <a:solidFill>
                  <a:schemeClr val="tx1"/>
                </a:solidFill>
                <a:latin typeface="Times New Roman" pitchFamily="18" charset="0"/>
              </a:rPr>
              <a:t>nhận</a:t>
            </a:r>
            <a:r>
              <a:rPr lang="en-US" sz="2400" b="1" i="1" dirty="0">
                <a:solidFill>
                  <a:schemeClr val="tx1"/>
                </a:solidFill>
                <a:latin typeface="Times New Roman" pitchFamily="18" charset="0"/>
              </a:rPr>
              <a:t> </a:t>
            </a:r>
            <a:r>
              <a:rPr lang="en-US" sz="2400" b="1" i="1" dirty="0" err="1">
                <a:solidFill>
                  <a:schemeClr val="tx1"/>
                </a:solidFill>
                <a:latin typeface="Times New Roman" pitchFamily="18" charset="0"/>
              </a:rPr>
              <a:t>thức</a:t>
            </a:r>
            <a:r>
              <a:rPr lang="en-US" sz="2400" b="1" i="1" dirty="0">
                <a:solidFill>
                  <a:schemeClr val="tx1"/>
                </a:solidFill>
                <a:latin typeface="Times New Roman" pitchFamily="18" charset="0"/>
              </a:rPr>
              <a:t> </a:t>
            </a:r>
            <a:r>
              <a:rPr lang="en-US" sz="2400" b="1" i="1" dirty="0" err="1">
                <a:solidFill>
                  <a:schemeClr val="tx1"/>
                </a:solidFill>
                <a:latin typeface="Times New Roman" pitchFamily="18" charset="0"/>
              </a:rPr>
              <a:t>và</a:t>
            </a:r>
            <a:r>
              <a:rPr lang="en-US" sz="2400" b="1" i="1" dirty="0">
                <a:solidFill>
                  <a:schemeClr val="tx1"/>
                </a:solidFill>
                <a:latin typeface="Times New Roman" pitchFamily="18" charset="0"/>
              </a:rPr>
              <a:t> </a:t>
            </a:r>
            <a:r>
              <a:rPr lang="en-US" sz="2400" b="1" i="1" dirty="0" err="1">
                <a:solidFill>
                  <a:schemeClr val="tx1"/>
                </a:solidFill>
                <a:latin typeface="Times New Roman" pitchFamily="18" charset="0"/>
              </a:rPr>
              <a:t>trong</a:t>
            </a:r>
            <a:r>
              <a:rPr lang="en-US" sz="2400" b="1" i="1" dirty="0">
                <a:solidFill>
                  <a:schemeClr val="tx1"/>
                </a:solidFill>
                <a:latin typeface="Times New Roman" pitchFamily="18" charset="0"/>
              </a:rPr>
              <a:t> </a:t>
            </a:r>
            <a:r>
              <a:rPr lang="en-US" sz="2400" b="1" i="1" dirty="0" err="1">
                <a:solidFill>
                  <a:schemeClr val="tx1"/>
                </a:solidFill>
                <a:latin typeface="Times New Roman" pitchFamily="18" charset="0"/>
              </a:rPr>
              <a:t>thực</a:t>
            </a:r>
            <a:r>
              <a:rPr lang="en-US" sz="2400" b="1" i="1" dirty="0">
                <a:solidFill>
                  <a:schemeClr val="tx1"/>
                </a:solidFill>
                <a:latin typeface="Times New Roman" pitchFamily="18" charset="0"/>
              </a:rPr>
              <a:t> </a:t>
            </a:r>
            <a:r>
              <a:rPr lang="en-US" sz="2400" b="1" i="1" dirty="0" err="1">
                <a:solidFill>
                  <a:schemeClr val="tx1"/>
                </a:solidFill>
                <a:latin typeface="Times New Roman" pitchFamily="18" charset="0"/>
              </a:rPr>
              <a:t>tiễn</a:t>
            </a:r>
            <a:endParaRPr lang="en-US" sz="2400" b="1" dirty="0">
              <a:solidFill>
                <a:schemeClr val="tx1"/>
              </a:solidFill>
              <a:latin typeface="Times New Roman" pitchFamily="18" charset="0"/>
              <a:cs typeface="Times New Roman" pitchFamily="18" charset="0"/>
            </a:endParaRPr>
          </a:p>
        </p:txBody>
      </p:sp>
      <p:sp>
        <p:nvSpPr>
          <p:cNvPr id="5" name="Rounded Rectangle 4">
            <a:extLst>
              <a:ext uri="{FF2B5EF4-FFF2-40B4-BE49-F238E27FC236}">
                <a16:creationId xmlns:a16="http://schemas.microsoft.com/office/drawing/2014/main" id="{20232C61-3D71-61FE-DD68-A307A8C252A2}"/>
              </a:ext>
            </a:extLst>
          </p:cNvPr>
          <p:cNvSpPr/>
          <p:nvPr/>
        </p:nvSpPr>
        <p:spPr>
          <a:xfrm>
            <a:off x="1746250" y="2360613"/>
            <a:ext cx="4273550" cy="4279900"/>
          </a:xfrm>
          <a:prstGeom prst="roundRect">
            <a:avLst/>
          </a:prstGeom>
          <a:solidFill>
            <a:srgbClr val="CCFF66"/>
          </a:solidFill>
        </p:spPr>
        <p:style>
          <a:lnRef idx="1">
            <a:schemeClr val="accent3"/>
          </a:lnRef>
          <a:fillRef idx="2">
            <a:schemeClr val="accent3"/>
          </a:fillRef>
          <a:effectRef idx="1">
            <a:schemeClr val="accent3"/>
          </a:effectRef>
          <a:fontRef idx="minor">
            <a:schemeClr val="dk1"/>
          </a:fontRef>
        </p:style>
        <p:txBody>
          <a:bodyPr anchor="ctr"/>
          <a:lstStyle/>
          <a:p>
            <a:pPr algn="just" eaLnBrk="1" hangingPunct="1">
              <a:defRPr/>
            </a:pPr>
            <a:r>
              <a:rPr lang="en-US" sz="2000" b="1" dirty="0">
                <a:latin typeface="Times New Roman" pitchFamily="18" charset="0"/>
              </a:rPr>
              <a:t>* </a:t>
            </a:r>
            <a:r>
              <a:rPr lang="en-US" sz="2000" b="1" u="sng" dirty="0" err="1">
                <a:latin typeface="Times New Roman" pitchFamily="18" charset="0"/>
              </a:rPr>
              <a:t>Trong</a:t>
            </a:r>
            <a:r>
              <a:rPr lang="en-US" sz="2000" b="1" u="sng" dirty="0">
                <a:latin typeface="Times New Roman" pitchFamily="18" charset="0"/>
              </a:rPr>
              <a:t> </a:t>
            </a:r>
            <a:r>
              <a:rPr lang="en-US" sz="2000" b="1" u="sng" dirty="0" err="1">
                <a:latin typeface="Times New Roman" pitchFamily="18" charset="0"/>
              </a:rPr>
              <a:t>nhận</a:t>
            </a:r>
            <a:r>
              <a:rPr lang="en-US" sz="2000" b="1" u="sng" dirty="0">
                <a:latin typeface="Times New Roman" pitchFamily="18" charset="0"/>
              </a:rPr>
              <a:t> </a:t>
            </a:r>
            <a:r>
              <a:rPr lang="en-US" sz="2000" b="1" u="sng" dirty="0" err="1">
                <a:latin typeface="Times New Roman" pitchFamily="18" charset="0"/>
              </a:rPr>
              <a:t>thức</a:t>
            </a:r>
            <a:r>
              <a:rPr lang="en-US" sz="2000" b="1" dirty="0">
                <a:latin typeface="Times New Roman" pitchFamily="18" charset="0"/>
              </a:rPr>
              <a:t>: Quan </a:t>
            </a:r>
            <a:r>
              <a:rPr lang="en-US" sz="2000" b="1" dirty="0" err="1">
                <a:latin typeface="Times New Roman" pitchFamily="18" charset="0"/>
              </a:rPr>
              <a:t>điểm</a:t>
            </a:r>
            <a:r>
              <a:rPr lang="en-US" sz="2000" b="1" dirty="0">
                <a:latin typeface="Times New Roman" pitchFamily="18" charset="0"/>
              </a:rPr>
              <a:t> </a:t>
            </a:r>
            <a:r>
              <a:rPr lang="en-US" sz="2000" b="1" dirty="0" err="1">
                <a:latin typeface="Times New Roman" pitchFamily="18" charset="0"/>
              </a:rPr>
              <a:t>toàn</a:t>
            </a:r>
            <a:r>
              <a:rPr lang="en-US" sz="2000" b="1" dirty="0">
                <a:latin typeface="Times New Roman" pitchFamily="18" charset="0"/>
              </a:rPr>
              <a:t> </a:t>
            </a:r>
            <a:r>
              <a:rPr lang="en-US" sz="2000" b="1" dirty="0" err="1">
                <a:latin typeface="Times New Roman" pitchFamily="18" charset="0"/>
              </a:rPr>
              <a:t>diện</a:t>
            </a:r>
            <a:r>
              <a:rPr lang="en-US" sz="2000" b="1" dirty="0">
                <a:latin typeface="Times New Roman" pitchFamily="18" charset="0"/>
              </a:rPr>
              <a:t> </a:t>
            </a:r>
            <a:r>
              <a:rPr lang="en-US" sz="2000" b="1" dirty="0" err="1">
                <a:latin typeface="Times New Roman" pitchFamily="18" charset="0"/>
              </a:rPr>
              <a:t>đòi</a:t>
            </a:r>
            <a:r>
              <a:rPr lang="en-US" sz="2000" b="1" dirty="0">
                <a:latin typeface="Times New Roman" pitchFamily="18" charset="0"/>
              </a:rPr>
              <a:t> </a:t>
            </a:r>
            <a:r>
              <a:rPr lang="en-US" sz="2000" b="1" dirty="0" err="1">
                <a:latin typeface="Times New Roman" pitchFamily="18" charset="0"/>
              </a:rPr>
              <a:t>hỏi</a:t>
            </a:r>
            <a:r>
              <a:rPr lang="en-US" sz="2000" b="1" dirty="0">
                <a:latin typeface="Times New Roman" pitchFamily="18" charset="0"/>
              </a:rPr>
              <a:t> </a:t>
            </a:r>
            <a:r>
              <a:rPr lang="en-US" sz="2000" b="1" dirty="0" err="1">
                <a:latin typeface="Times New Roman" pitchFamily="18" charset="0"/>
              </a:rPr>
              <a:t>xem</a:t>
            </a:r>
            <a:r>
              <a:rPr lang="en-US" sz="2000" b="1" dirty="0">
                <a:latin typeface="Times New Roman" pitchFamily="18" charset="0"/>
              </a:rPr>
              <a:t> </a:t>
            </a:r>
            <a:r>
              <a:rPr lang="en-US" sz="2000" b="1" dirty="0" err="1">
                <a:latin typeface="Times New Roman" pitchFamily="18" charset="0"/>
              </a:rPr>
              <a:t>xét</a:t>
            </a:r>
            <a:r>
              <a:rPr lang="en-US" sz="2000" b="1" dirty="0">
                <a:latin typeface="Times New Roman" pitchFamily="18" charset="0"/>
              </a:rPr>
              <a:t> </a:t>
            </a:r>
            <a:r>
              <a:rPr lang="en-US" sz="2000" b="1" dirty="0" err="1">
                <a:latin typeface="Times New Roman" pitchFamily="18" charset="0"/>
              </a:rPr>
              <a:t>tất</a:t>
            </a:r>
            <a:r>
              <a:rPr lang="en-US" sz="2000" b="1" dirty="0">
                <a:latin typeface="Times New Roman" pitchFamily="18" charset="0"/>
              </a:rPr>
              <a:t> </a:t>
            </a:r>
            <a:r>
              <a:rPr lang="en-US" sz="2000" b="1" dirty="0" err="1">
                <a:latin typeface="Times New Roman" pitchFamily="18" charset="0"/>
              </a:rPr>
              <a:t>cả</a:t>
            </a:r>
            <a:r>
              <a:rPr lang="en-US" sz="2000" b="1" dirty="0">
                <a:latin typeface="Times New Roman" pitchFamily="18" charset="0"/>
              </a:rPr>
              <a:t> </a:t>
            </a:r>
            <a:r>
              <a:rPr lang="en-US" sz="2000" b="1" dirty="0" err="1">
                <a:latin typeface="Times New Roman" pitchFamily="18" charset="0"/>
              </a:rPr>
              <a:t>các</a:t>
            </a:r>
            <a:r>
              <a:rPr lang="en-US" sz="2000" b="1" dirty="0">
                <a:latin typeface="Times New Roman" pitchFamily="18" charset="0"/>
              </a:rPr>
              <a:t> </a:t>
            </a:r>
            <a:r>
              <a:rPr lang="en-US" sz="2000" b="1" dirty="0" err="1">
                <a:latin typeface="Times New Roman" pitchFamily="18" charset="0"/>
              </a:rPr>
              <a:t>mối</a:t>
            </a:r>
            <a:r>
              <a:rPr lang="en-US" sz="2000" b="1" dirty="0">
                <a:latin typeface="Times New Roman" pitchFamily="18" charset="0"/>
              </a:rPr>
              <a:t> </a:t>
            </a:r>
            <a:r>
              <a:rPr lang="en-US" sz="2000" b="1" dirty="0" err="1">
                <a:latin typeface="Times New Roman" pitchFamily="18" charset="0"/>
              </a:rPr>
              <a:t>liên</a:t>
            </a:r>
            <a:r>
              <a:rPr lang="en-US" sz="2000" b="1" dirty="0">
                <a:latin typeface="Times New Roman" pitchFamily="18" charset="0"/>
              </a:rPr>
              <a:t> </a:t>
            </a:r>
            <a:r>
              <a:rPr lang="en-US" sz="2000" b="1" dirty="0" err="1">
                <a:latin typeface="Times New Roman" pitchFamily="18" charset="0"/>
              </a:rPr>
              <a:t>hệ</a:t>
            </a:r>
            <a:r>
              <a:rPr lang="en-US" sz="2000" b="1" dirty="0">
                <a:latin typeface="Times New Roman" pitchFamily="18" charset="0"/>
              </a:rPr>
              <a:t> </a:t>
            </a:r>
            <a:r>
              <a:rPr lang="en-US" sz="2000" b="1" dirty="0" err="1">
                <a:latin typeface="Times New Roman" pitchFamily="18" charset="0"/>
              </a:rPr>
              <a:t>và</a:t>
            </a:r>
            <a:r>
              <a:rPr lang="en-US" sz="2000" b="1" dirty="0">
                <a:latin typeface="Times New Roman" pitchFamily="18" charset="0"/>
              </a:rPr>
              <a:t> </a:t>
            </a:r>
            <a:r>
              <a:rPr lang="en-US" sz="2000" b="1" dirty="0" err="1">
                <a:latin typeface="Times New Roman" pitchFamily="18" charset="0"/>
              </a:rPr>
              <a:t>phải</a:t>
            </a:r>
            <a:r>
              <a:rPr lang="en-US" sz="2000" b="1" dirty="0">
                <a:latin typeface="Times New Roman" pitchFamily="18" charset="0"/>
              </a:rPr>
              <a:t> </a:t>
            </a:r>
            <a:r>
              <a:rPr lang="en-US" sz="2000" b="1" dirty="0" err="1">
                <a:latin typeface="Times New Roman" pitchFamily="18" charset="0"/>
              </a:rPr>
              <a:t>biết</a:t>
            </a:r>
            <a:r>
              <a:rPr lang="en-US" sz="2000" b="1" dirty="0">
                <a:latin typeface="Times New Roman" pitchFamily="18" charset="0"/>
              </a:rPr>
              <a:t> </a:t>
            </a:r>
            <a:r>
              <a:rPr lang="en-US" sz="2000" b="1" dirty="0" err="1">
                <a:latin typeface="Times New Roman" pitchFamily="18" charset="0"/>
              </a:rPr>
              <a:t>phân</a:t>
            </a:r>
            <a:r>
              <a:rPr lang="en-US" sz="2000" b="1" dirty="0">
                <a:latin typeface="Times New Roman" pitchFamily="18" charset="0"/>
              </a:rPr>
              <a:t> </a:t>
            </a:r>
            <a:r>
              <a:rPr lang="en-US" sz="2000" b="1" dirty="0" err="1">
                <a:latin typeface="Times New Roman" pitchFamily="18" charset="0"/>
              </a:rPr>
              <a:t>loại</a:t>
            </a:r>
            <a:r>
              <a:rPr lang="en-US" sz="2000" b="1" dirty="0">
                <a:latin typeface="Times New Roman" pitchFamily="18" charset="0"/>
              </a:rPr>
              <a:t> </a:t>
            </a:r>
            <a:r>
              <a:rPr lang="en-US" sz="2000" b="1" dirty="0" err="1">
                <a:latin typeface="Times New Roman" pitchFamily="18" charset="0"/>
              </a:rPr>
              <a:t>nhằm</a:t>
            </a:r>
            <a:r>
              <a:rPr lang="en-US" sz="2000" b="1" dirty="0">
                <a:latin typeface="Times New Roman" pitchFamily="18" charset="0"/>
              </a:rPr>
              <a:t> </a:t>
            </a:r>
            <a:r>
              <a:rPr lang="en-US" sz="2000" b="1" dirty="0" err="1">
                <a:latin typeface="Times New Roman" pitchFamily="18" charset="0"/>
              </a:rPr>
              <a:t>tìm</a:t>
            </a:r>
            <a:r>
              <a:rPr lang="en-US" sz="2000" b="1" dirty="0">
                <a:latin typeface="Times New Roman" pitchFamily="18" charset="0"/>
              </a:rPr>
              <a:t> </a:t>
            </a:r>
            <a:r>
              <a:rPr lang="en-US" sz="2000" b="1" dirty="0" err="1">
                <a:latin typeface="Times New Roman" pitchFamily="18" charset="0"/>
              </a:rPr>
              <a:t>ra</a:t>
            </a:r>
            <a:r>
              <a:rPr lang="en-US" sz="2000" b="1" dirty="0">
                <a:latin typeface="Times New Roman" pitchFamily="18" charset="0"/>
              </a:rPr>
              <a:t> </a:t>
            </a:r>
            <a:r>
              <a:rPr lang="en-US" sz="2000" b="1" dirty="0" err="1">
                <a:latin typeface="Times New Roman" pitchFamily="18" charset="0"/>
              </a:rPr>
              <a:t>bản</a:t>
            </a:r>
            <a:r>
              <a:rPr lang="en-US" sz="2000" b="1" dirty="0">
                <a:latin typeface="Times New Roman" pitchFamily="18" charset="0"/>
              </a:rPr>
              <a:t> </a:t>
            </a:r>
            <a:r>
              <a:rPr lang="en-US" sz="2000" b="1" dirty="0" err="1">
                <a:latin typeface="Times New Roman" pitchFamily="18" charset="0"/>
              </a:rPr>
              <a:t>chất</a:t>
            </a:r>
            <a:r>
              <a:rPr lang="en-US" sz="2000" b="1" dirty="0">
                <a:latin typeface="Times New Roman" pitchFamily="18" charset="0"/>
              </a:rPr>
              <a:t> </a:t>
            </a:r>
            <a:r>
              <a:rPr lang="en-US" sz="2000" b="1" dirty="0" err="1">
                <a:latin typeface="Times New Roman" pitchFamily="18" charset="0"/>
              </a:rPr>
              <a:t>của</a:t>
            </a:r>
            <a:r>
              <a:rPr lang="en-US" sz="2000" b="1" dirty="0">
                <a:latin typeface="Times New Roman" pitchFamily="18" charset="0"/>
              </a:rPr>
              <a:t> </a:t>
            </a:r>
            <a:r>
              <a:rPr lang="en-US" sz="2000" b="1" dirty="0" err="1">
                <a:latin typeface="Times New Roman" pitchFamily="18" charset="0"/>
              </a:rPr>
              <a:t>sự</a:t>
            </a:r>
            <a:r>
              <a:rPr lang="en-US" sz="2000" b="1" dirty="0">
                <a:latin typeface="Times New Roman" pitchFamily="18" charset="0"/>
              </a:rPr>
              <a:t> </a:t>
            </a:r>
            <a:r>
              <a:rPr lang="en-US" sz="2000" b="1" dirty="0" err="1">
                <a:latin typeface="Times New Roman" pitchFamily="18" charset="0"/>
              </a:rPr>
              <a:t>vật</a:t>
            </a:r>
            <a:r>
              <a:rPr lang="en-US" sz="2000" b="1" dirty="0">
                <a:latin typeface="Times New Roman" pitchFamily="18" charset="0"/>
              </a:rPr>
              <a:t>. Quan </a:t>
            </a:r>
            <a:r>
              <a:rPr lang="en-US" sz="2000" b="1" dirty="0" err="1">
                <a:latin typeface="Times New Roman" pitchFamily="18" charset="0"/>
              </a:rPr>
              <a:t>điểm</a:t>
            </a:r>
            <a:r>
              <a:rPr lang="en-US" sz="2000" b="1" dirty="0">
                <a:latin typeface="Times New Roman" pitchFamily="18" charset="0"/>
              </a:rPr>
              <a:t> </a:t>
            </a:r>
            <a:r>
              <a:rPr lang="en-US" sz="2000" b="1" dirty="0" err="1">
                <a:latin typeface="Times New Roman" pitchFamily="18" charset="0"/>
              </a:rPr>
              <a:t>lịch</a:t>
            </a:r>
            <a:r>
              <a:rPr lang="en-US" sz="2000" b="1" dirty="0">
                <a:latin typeface="Times New Roman" pitchFamily="18" charset="0"/>
              </a:rPr>
              <a:t> </a:t>
            </a:r>
            <a:r>
              <a:rPr lang="en-US" sz="2000" b="1" dirty="0" err="1">
                <a:latin typeface="Times New Roman" pitchFamily="18" charset="0"/>
              </a:rPr>
              <a:t>sử</a:t>
            </a:r>
            <a:r>
              <a:rPr lang="en-US" sz="2000" b="1" dirty="0">
                <a:latin typeface="Times New Roman" pitchFamily="18" charset="0"/>
              </a:rPr>
              <a:t> - </a:t>
            </a:r>
            <a:r>
              <a:rPr lang="en-US" sz="2000" b="1" dirty="0" err="1">
                <a:latin typeface="Times New Roman" pitchFamily="18" charset="0"/>
              </a:rPr>
              <a:t>cụ</a:t>
            </a:r>
            <a:r>
              <a:rPr lang="en-US" sz="2000" b="1" dirty="0">
                <a:latin typeface="Times New Roman" pitchFamily="18" charset="0"/>
              </a:rPr>
              <a:t> </a:t>
            </a:r>
            <a:r>
              <a:rPr lang="en-US" sz="2000" b="1" dirty="0" err="1">
                <a:latin typeface="Times New Roman" pitchFamily="18" charset="0"/>
              </a:rPr>
              <a:t>thể</a:t>
            </a:r>
            <a:r>
              <a:rPr lang="en-US" sz="2000" b="1" dirty="0">
                <a:latin typeface="Times New Roman" pitchFamily="18" charset="0"/>
              </a:rPr>
              <a:t> </a:t>
            </a:r>
            <a:r>
              <a:rPr lang="en-US" sz="2000" b="1" dirty="0" err="1">
                <a:latin typeface="Times New Roman" pitchFamily="18" charset="0"/>
              </a:rPr>
              <a:t>đòi</a:t>
            </a:r>
            <a:r>
              <a:rPr lang="en-US" sz="2000" b="1" dirty="0">
                <a:latin typeface="Times New Roman" pitchFamily="18" charset="0"/>
              </a:rPr>
              <a:t> </a:t>
            </a:r>
            <a:r>
              <a:rPr lang="en-US" sz="2000" b="1" dirty="0" err="1">
                <a:latin typeface="Times New Roman" pitchFamily="18" charset="0"/>
              </a:rPr>
              <a:t>hỏi</a:t>
            </a:r>
            <a:r>
              <a:rPr lang="en-US" sz="2000" b="1" dirty="0">
                <a:latin typeface="Times New Roman" pitchFamily="18" charset="0"/>
              </a:rPr>
              <a:t> </a:t>
            </a:r>
            <a:r>
              <a:rPr lang="en-US" sz="2000" b="1" dirty="0" err="1">
                <a:latin typeface="Times New Roman" pitchFamily="18" charset="0"/>
              </a:rPr>
              <a:t>phải</a:t>
            </a:r>
            <a:r>
              <a:rPr lang="en-US" sz="2000" b="1" dirty="0">
                <a:latin typeface="Times New Roman" pitchFamily="18" charset="0"/>
              </a:rPr>
              <a:t> </a:t>
            </a:r>
            <a:r>
              <a:rPr lang="en-US" sz="2000" b="1" dirty="0" err="1">
                <a:latin typeface="Times New Roman" pitchFamily="18" charset="0"/>
              </a:rPr>
              <a:t>đặt</a:t>
            </a:r>
            <a:r>
              <a:rPr lang="en-US" sz="2000" b="1" dirty="0">
                <a:latin typeface="Times New Roman" pitchFamily="18" charset="0"/>
              </a:rPr>
              <a:t> </a:t>
            </a:r>
            <a:r>
              <a:rPr lang="en-US" sz="2000" b="1" dirty="0" err="1">
                <a:latin typeface="Times New Roman" pitchFamily="18" charset="0"/>
              </a:rPr>
              <a:t>sự</a:t>
            </a:r>
            <a:r>
              <a:rPr lang="en-US" sz="2000" b="1" dirty="0">
                <a:latin typeface="Times New Roman" pitchFamily="18" charset="0"/>
              </a:rPr>
              <a:t> </a:t>
            </a:r>
            <a:r>
              <a:rPr lang="en-US" sz="2000" b="1" dirty="0" err="1">
                <a:latin typeface="Times New Roman" pitchFamily="18" charset="0"/>
              </a:rPr>
              <a:t>vật</a:t>
            </a:r>
            <a:r>
              <a:rPr lang="en-US" sz="2000" b="1" dirty="0">
                <a:latin typeface="Times New Roman" pitchFamily="18" charset="0"/>
              </a:rPr>
              <a:t> </a:t>
            </a:r>
            <a:r>
              <a:rPr lang="en-US" sz="2000" b="1" dirty="0" err="1">
                <a:latin typeface="Times New Roman" pitchFamily="18" charset="0"/>
              </a:rPr>
              <a:t>trong</a:t>
            </a:r>
            <a:r>
              <a:rPr lang="en-US" sz="2000" b="1" dirty="0">
                <a:latin typeface="Times New Roman" pitchFamily="18" charset="0"/>
              </a:rPr>
              <a:t> </a:t>
            </a:r>
            <a:r>
              <a:rPr lang="en-US" sz="2000" b="1" dirty="0" err="1">
                <a:latin typeface="Times New Roman" pitchFamily="18" charset="0"/>
              </a:rPr>
              <a:t>không</a:t>
            </a:r>
            <a:r>
              <a:rPr lang="en-US" sz="2000" b="1" dirty="0">
                <a:latin typeface="Times New Roman" pitchFamily="18" charset="0"/>
              </a:rPr>
              <a:t> </a:t>
            </a:r>
            <a:r>
              <a:rPr lang="en-US" sz="2000" b="1" dirty="0" err="1">
                <a:latin typeface="Times New Roman" pitchFamily="18" charset="0"/>
              </a:rPr>
              <a:t>gian</a:t>
            </a:r>
            <a:r>
              <a:rPr lang="en-US" sz="2000" b="1" dirty="0">
                <a:latin typeface="Times New Roman" pitchFamily="18" charset="0"/>
              </a:rPr>
              <a:t>, </a:t>
            </a:r>
            <a:r>
              <a:rPr lang="en-US" sz="2000" b="1" dirty="0" err="1">
                <a:latin typeface="Times New Roman" pitchFamily="18" charset="0"/>
              </a:rPr>
              <a:t>thời</a:t>
            </a:r>
            <a:r>
              <a:rPr lang="en-US" sz="2000" b="1" dirty="0">
                <a:latin typeface="Times New Roman" pitchFamily="18" charset="0"/>
              </a:rPr>
              <a:t> </a:t>
            </a:r>
            <a:r>
              <a:rPr lang="en-US" sz="2000" b="1" dirty="0" err="1">
                <a:latin typeface="Times New Roman" pitchFamily="18" charset="0"/>
              </a:rPr>
              <a:t>gian</a:t>
            </a:r>
            <a:r>
              <a:rPr lang="en-US" sz="2000" b="1" dirty="0">
                <a:latin typeface="Times New Roman" pitchFamily="18" charset="0"/>
              </a:rPr>
              <a:t> </a:t>
            </a:r>
            <a:r>
              <a:rPr lang="en-US" sz="2000" b="1" dirty="0" err="1">
                <a:latin typeface="Times New Roman" pitchFamily="18" charset="0"/>
              </a:rPr>
              <a:t>cụ</a:t>
            </a:r>
            <a:r>
              <a:rPr lang="en-US" sz="2000" b="1" dirty="0">
                <a:latin typeface="Times New Roman" pitchFamily="18" charset="0"/>
              </a:rPr>
              <a:t> </a:t>
            </a:r>
            <a:r>
              <a:rPr lang="en-US" sz="2000" b="1" dirty="0" err="1">
                <a:latin typeface="Times New Roman" pitchFamily="18" charset="0"/>
              </a:rPr>
              <a:t>thể</a:t>
            </a:r>
            <a:r>
              <a:rPr lang="en-US" sz="2000" b="1" dirty="0">
                <a:latin typeface="Times New Roman" pitchFamily="18" charset="0"/>
              </a:rPr>
              <a:t>.</a:t>
            </a:r>
          </a:p>
        </p:txBody>
      </p:sp>
      <p:sp>
        <p:nvSpPr>
          <p:cNvPr id="6" name="Rounded Rectangle 5">
            <a:extLst>
              <a:ext uri="{FF2B5EF4-FFF2-40B4-BE49-F238E27FC236}">
                <a16:creationId xmlns:a16="http://schemas.microsoft.com/office/drawing/2014/main" id="{CBFB0034-BB55-6113-8FB6-97195741B6DE}"/>
              </a:ext>
            </a:extLst>
          </p:cNvPr>
          <p:cNvSpPr/>
          <p:nvPr/>
        </p:nvSpPr>
        <p:spPr>
          <a:xfrm>
            <a:off x="6858000" y="2360613"/>
            <a:ext cx="3352800" cy="42799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just" eaLnBrk="1" hangingPunct="1">
              <a:defRPr/>
            </a:pPr>
            <a:r>
              <a:rPr lang="en-US" sz="2000" b="1" dirty="0">
                <a:latin typeface="Times New Roman" pitchFamily="18" charset="0"/>
              </a:rPr>
              <a:t>* </a:t>
            </a:r>
            <a:r>
              <a:rPr lang="en-US" sz="2000" b="1" u="sng" dirty="0" err="1">
                <a:latin typeface="Times New Roman" pitchFamily="18" charset="0"/>
              </a:rPr>
              <a:t>Trong</a:t>
            </a:r>
            <a:r>
              <a:rPr lang="en-US" sz="2000" b="1" u="sng" dirty="0">
                <a:latin typeface="Times New Roman" pitchFamily="18" charset="0"/>
              </a:rPr>
              <a:t> </a:t>
            </a:r>
            <a:r>
              <a:rPr lang="en-US" sz="2000" b="1" u="sng" dirty="0" err="1">
                <a:latin typeface="Times New Roman" pitchFamily="18" charset="0"/>
              </a:rPr>
              <a:t>thực</a:t>
            </a:r>
            <a:r>
              <a:rPr lang="en-US" sz="2000" b="1" u="sng" dirty="0">
                <a:latin typeface="Times New Roman" pitchFamily="18" charset="0"/>
              </a:rPr>
              <a:t> </a:t>
            </a:r>
            <a:r>
              <a:rPr lang="en-US" sz="2000" b="1" u="sng" dirty="0" err="1">
                <a:latin typeface="Times New Roman" pitchFamily="18" charset="0"/>
              </a:rPr>
              <a:t>tiễn</a:t>
            </a:r>
            <a:r>
              <a:rPr lang="en-US" sz="2000" b="1" dirty="0">
                <a:latin typeface="Times New Roman" pitchFamily="18" charset="0"/>
              </a:rPr>
              <a:t>: Hai </a:t>
            </a:r>
            <a:r>
              <a:rPr lang="en-US" sz="2000" b="1" dirty="0" err="1">
                <a:latin typeface="Times New Roman" pitchFamily="18" charset="0"/>
              </a:rPr>
              <a:t>quan</a:t>
            </a:r>
            <a:r>
              <a:rPr lang="en-US" sz="2000" b="1" dirty="0">
                <a:latin typeface="Times New Roman" pitchFamily="18" charset="0"/>
              </a:rPr>
              <a:t> </a:t>
            </a:r>
            <a:r>
              <a:rPr lang="en-US" sz="2000" b="1" dirty="0" err="1">
                <a:latin typeface="Times New Roman" pitchFamily="18" charset="0"/>
              </a:rPr>
              <a:t>điển</a:t>
            </a:r>
            <a:r>
              <a:rPr lang="en-US" sz="2000" b="1" dirty="0">
                <a:latin typeface="Times New Roman" pitchFamily="18" charset="0"/>
              </a:rPr>
              <a:t> </a:t>
            </a:r>
            <a:r>
              <a:rPr lang="en-US" sz="2000" b="1" dirty="0" err="1">
                <a:latin typeface="Times New Roman" pitchFamily="18" charset="0"/>
              </a:rPr>
              <a:t>trên</a:t>
            </a:r>
            <a:r>
              <a:rPr lang="en-US" sz="2000" b="1" dirty="0">
                <a:latin typeface="Times New Roman" pitchFamily="18" charset="0"/>
              </a:rPr>
              <a:t> </a:t>
            </a:r>
            <a:r>
              <a:rPr lang="en-US" sz="2000" b="1" dirty="0" err="1">
                <a:latin typeface="Times New Roman" pitchFamily="18" charset="0"/>
              </a:rPr>
              <a:t>đòi</a:t>
            </a:r>
            <a:r>
              <a:rPr lang="en-US" sz="2000" b="1" dirty="0">
                <a:latin typeface="Times New Roman" pitchFamily="18" charset="0"/>
              </a:rPr>
              <a:t> </a:t>
            </a:r>
            <a:r>
              <a:rPr lang="en-US" sz="2000" b="1" dirty="0" err="1">
                <a:latin typeface="Times New Roman" pitchFamily="18" charset="0"/>
              </a:rPr>
              <a:t>hỏi</a:t>
            </a:r>
            <a:r>
              <a:rPr lang="en-US" sz="2000" b="1" dirty="0">
                <a:latin typeface="Times New Roman" pitchFamily="18" charset="0"/>
              </a:rPr>
              <a:t> </a:t>
            </a:r>
            <a:r>
              <a:rPr lang="en-US" sz="2000" b="1" dirty="0" err="1">
                <a:latin typeface="Times New Roman" pitchFamily="18" charset="0"/>
              </a:rPr>
              <a:t>biết</a:t>
            </a:r>
            <a:r>
              <a:rPr lang="en-US" sz="2000" b="1" dirty="0">
                <a:latin typeface="Times New Roman" pitchFamily="18" charset="0"/>
              </a:rPr>
              <a:t> </a:t>
            </a:r>
            <a:r>
              <a:rPr lang="en-US" sz="2000" b="1" dirty="0" err="1">
                <a:latin typeface="Times New Roman" pitchFamily="18" charset="0"/>
              </a:rPr>
              <a:t>kết</a:t>
            </a:r>
            <a:r>
              <a:rPr lang="en-US" sz="2000" b="1" dirty="0">
                <a:latin typeface="Times New Roman" pitchFamily="18" charset="0"/>
              </a:rPr>
              <a:t> </a:t>
            </a:r>
            <a:r>
              <a:rPr lang="en-US" sz="2000" b="1" dirty="0" err="1">
                <a:latin typeface="Times New Roman" pitchFamily="18" charset="0"/>
              </a:rPr>
              <a:t>hợp</a:t>
            </a:r>
            <a:r>
              <a:rPr lang="en-US" sz="2000" b="1" dirty="0">
                <a:latin typeface="Times New Roman" pitchFamily="18" charset="0"/>
              </a:rPr>
              <a:t> </a:t>
            </a:r>
            <a:r>
              <a:rPr lang="en-US" sz="2000" b="1" dirty="0" err="1">
                <a:latin typeface="Times New Roman" pitchFamily="18" charset="0"/>
              </a:rPr>
              <a:t>hài</a:t>
            </a:r>
            <a:r>
              <a:rPr lang="en-US" sz="2000" b="1" dirty="0">
                <a:latin typeface="Times New Roman" pitchFamily="18" charset="0"/>
              </a:rPr>
              <a:t> </a:t>
            </a:r>
            <a:r>
              <a:rPr lang="en-US" sz="2000" b="1" dirty="0" err="1">
                <a:latin typeface="Times New Roman" pitchFamily="18" charset="0"/>
              </a:rPr>
              <a:t>hòa</a:t>
            </a:r>
            <a:r>
              <a:rPr lang="en-US" sz="2000" b="1" dirty="0">
                <a:latin typeface="Times New Roman" pitchFamily="18" charset="0"/>
              </a:rPr>
              <a:t> </a:t>
            </a:r>
            <a:r>
              <a:rPr lang="en-US" sz="2000" b="1" dirty="0" err="1">
                <a:latin typeface="Times New Roman" pitchFamily="18" charset="0"/>
              </a:rPr>
              <a:t>giữa</a:t>
            </a:r>
            <a:r>
              <a:rPr lang="en-US" sz="2000" b="1" dirty="0">
                <a:latin typeface="Times New Roman" pitchFamily="18" charset="0"/>
              </a:rPr>
              <a:t> </a:t>
            </a:r>
            <a:r>
              <a:rPr lang="en-US" sz="2000" b="1" dirty="0" err="1">
                <a:latin typeface="Times New Roman" pitchFamily="18" charset="0"/>
              </a:rPr>
              <a:t>giải</a:t>
            </a:r>
            <a:r>
              <a:rPr lang="en-US" sz="2000" b="1" dirty="0">
                <a:latin typeface="Times New Roman" pitchFamily="18" charset="0"/>
              </a:rPr>
              <a:t> </a:t>
            </a:r>
            <a:r>
              <a:rPr lang="en-US" sz="2000" b="1" dirty="0" err="1">
                <a:latin typeface="Times New Roman" pitchFamily="18" charset="0"/>
              </a:rPr>
              <a:t>pháp</a:t>
            </a:r>
            <a:r>
              <a:rPr lang="en-US" sz="2000" b="1" dirty="0">
                <a:latin typeface="Times New Roman" pitchFamily="18" charset="0"/>
              </a:rPr>
              <a:t> </a:t>
            </a:r>
            <a:r>
              <a:rPr lang="en-US" sz="2000" b="1" dirty="0" err="1">
                <a:latin typeface="Times New Roman" pitchFamily="18" charset="0"/>
              </a:rPr>
              <a:t>đồng</a:t>
            </a:r>
            <a:r>
              <a:rPr lang="en-US" sz="2000" b="1" dirty="0">
                <a:latin typeface="Times New Roman" pitchFamily="18" charset="0"/>
              </a:rPr>
              <a:t> </a:t>
            </a:r>
            <a:r>
              <a:rPr lang="en-US" sz="2000" b="1" dirty="0" err="1">
                <a:latin typeface="Times New Roman" pitchFamily="18" charset="0"/>
              </a:rPr>
              <a:t>bộ</a:t>
            </a:r>
            <a:r>
              <a:rPr lang="en-US" sz="2000" b="1" dirty="0">
                <a:latin typeface="Times New Roman" pitchFamily="18" charset="0"/>
              </a:rPr>
              <a:t> </a:t>
            </a:r>
            <a:r>
              <a:rPr lang="en-US" sz="2000" b="1" dirty="0" err="1">
                <a:latin typeface="Times New Roman" pitchFamily="18" charset="0"/>
              </a:rPr>
              <a:t>và</a:t>
            </a:r>
            <a:r>
              <a:rPr lang="en-US" sz="2000" b="1" dirty="0">
                <a:latin typeface="Times New Roman" pitchFamily="18" charset="0"/>
              </a:rPr>
              <a:t> </a:t>
            </a:r>
            <a:r>
              <a:rPr lang="en-US" sz="2000" b="1" dirty="0" err="1">
                <a:latin typeface="Times New Roman" pitchFamily="18" charset="0"/>
              </a:rPr>
              <a:t>giải</a:t>
            </a:r>
            <a:r>
              <a:rPr lang="en-US" sz="2000" b="1" dirty="0">
                <a:latin typeface="Times New Roman" pitchFamily="18" charset="0"/>
              </a:rPr>
              <a:t> </a:t>
            </a:r>
            <a:r>
              <a:rPr lang="en-US" sz="2000" b="1" dirty="0" err="1">
                <a:latin typeface="Times New Roman" pitchFamily="18" charset="0"/>
              </a:rPr>
              <a:t>pháp</a:t>
            </a:r>
            <a:r>
              <a:rPr lang="en-US" sz="2000" b="1" dirty="0">
                <a:latin typeface="Times New Roman" pitchFamily="18" charset="0"/>
              </a:rPr>
              <a:t> then </a:t>
            </a:r>
            <a:r>
              <a:rPr lang="en-US" sz="2000" b="1" dirty="0" err="1">
                <a:latin typeface="Times New Roman" pitchFamily="18" charset="0"/>
              </a:rPr>
              <a:t>chốt</a:t>
            </a:r>
            <a:r>
              <a:rPr lang="en-US" sz="2000" b="1" dirty="0">
                <a:latin typeface="Times New Roman" pitchFamily="18" charset="0"/>
              </a:rPr>
              <a:t> </a:t>
            </a:r>
            <a:r>
              <a:rPr lang="en-US" sz="2000" b="1" dirty="0" err="1">
                <a:latin typeface="Times New Roman" pitchFamily="18" charset="0"/>
              </a:rPr>
              <a:t>nhằm</a:t>
            </a:r>
            <a:r>
              <a:rPr lang="en-US" sz="2000" b="1" dirty="0">
                <a:latin typeface="Times New Roman" pitchFamily="18" charset="0"/>
              </a:rPr>
              <a:t> </a:t>
            </a:r>
            <a:r>
              <a:rPr lang="en-US" sz="2000" b="1" dirty="0" err="1">
                <a:latin typeface="Times New Roman" pitchFamily="18" charset="0"/>
              </a:rPr>
              <a:t>nâng</a:t>
            </a:r>
            <a:r>
              <a:rPr lang="en-US" sz="2000" b="1" dirty="0">
                <a:latin typeface="Times New Roman" pitchFamily="18" charset="0"/>
              </a:rPr>
              <a:t> </a:t>
            </a:r>
            <a:r>
              <a:rPr lang="en-US" sz="2000" b="1" dirty="0" err="1">
                <a:latin typeface="Times New Roman" pitchFamily="18" charset="0"/>
              </a:rPr>
              <a:t>cao</a:t>
            </a:r>
            <a:r>
              <a:rPr lang="en-US" sz="2000" b="1" dirty="0">
                <a:latin typeface="Times New Roman" pitchFamily="18" charset="0"/>
              </a:rPr>
              <a:t> </a:t>
            </a:r>
            <a:r>
              <a:rPr lang="en-US" sz="2000" b="1" dirty="0" err="1">
                <a:latin typeface="Times New Roman" pitchFamily="18" charset="0"/>
              </a:rPr>
              <a:t>hiệu</a:t>
            </a:r>
            <a:r>
              <a:rPr lang="en-US" sz="2000" b="1" dirty="0">
                <a:latin typeface="Times New Roman" pitchFamily="18" charset="0"/>
              </a:rPr>
              <a:t> </a:t>
            </a:r>
            <a:r>
              <a:rPr lang="en-US" sz="2000" b="1" dirty="0" err="1">
                <a:latin typeface="Times New Roman" pitchFamily="18" charset="0"/>
              </a:rPr>
              <a:t>quả</a:t>
            </a:r>
            <a:r>
              <a:rPr lang="en-US" sz="2000" b="1" dirty="0">
                <a:latin typeface="Times New Roman" pitchFamily="18" charset="0"/>
              </a:rPr>
              <a:t> </a:t>
            </a:r>
            <a:r>
              <a:rPr lang="en-US" sz="2000" b="1" dirty="0" err="1">
                <a:latin typeface="Times New Roman" pitchFamily="18" charset="0"/>
              </a:rPr>
              <a:t>hoạt</a:t>
            </a:r>
            <a:r>
              <a:rPr lang="en-US" sz="2000" b="1" dirty="0">
                <a:latin typeface="Times New Roman" pitchFamily="18" charset="0"/>
              </a:rPr>
              <a:t> </a:t>
            </a:r>
            <a:r>
              <a:rPr lang="en-US" sz="2000" b="1" dirty="0" err="1">
                <a:latin typeface="Times New Roman" pitchFamily="18" charset="0"/>
              </a:rPr>
              <a:t>động</a:t>
            </a:r>
            <a:r>
              <a:rPr lang="en-US" sz="2000" b="1" dirty="0">
                <a:latin typeface="Times New Roman" pitchFamily="18" charset="0"/>
              </a:rPr>
              <a:t>.</a:t>
            </a:r>
          </a:p>
        </p:txBody>
      </p:sp>
      <p:sp>
        <p:nvSpPr>
          <p:cNvPr id="33797" name="Rectangle 2">
            <a:extLst>
              <a:ext uri="{FF2B5EF4-FFF2-40B4-BE49-F238E27FC236}">
                <a16:creationId xmlns:a16="http://schemas.microsoft.com/office/drawing/2014/main" id="{9E968F6F-3497-5160-5D80-8858AD0C9A43}"/>
              </a:ext>
            </a:extLst>
          </p:cNvPr>
          <p:cNvSpPr>
            <a:spLocks noGrp="1"/>
          </p:cNvSpPr>
          <p:nvPr>
            <p:ph type="title"/>
          </p:nvPr>
        </p:nvSpPr>
        <p:spPr>
          <a:xfrm>
            <a:off x="0" y="0"/>
            <a:ext cx="9753600" cy="1143000"/>
          </a:xfrm>
        </p:spPr>
        <p:txBody>
          <a:bodyPr/>
          <a:lstStyle/>
          <a:p>
            <a:pPr algn="l" eaLnBrk="1" hangingPunct="1"/>
            <a:r>
              <a:rPr lang="en-US" altLang="en-US" sz="3200" b="1" dirty="0">
                <a:solidFill>
                  <a:srgbClr val="990033"/>
                </a:solidFill>
                <a:latin typeface="Times New Roman" panose="02020603050405020304" pitchFamily="18" charset="0"/>
              </a:rPr>
              <a:t>Ý </a:t>
            </a:r>
            <a:r>
              <a:rPr lang="en-US" altLang="en-US" sz="3200" b="1" dirty="0" err="1">
                <a:solidFill>
                  <a:srgbClr val="990033"/>
                </a:solidFill>
                <a:latin typeface="Times New Roman" panose="02020603050405020304" pitchFamily="18" charset="0"/>
              </a:rPr>
              <a:t>nghĩa</a:t>
            </a:r>
            <a:r>
              <a:rPr lang="en-US" altLang="en-US" sz="3200" b="1" dirty="0">
                <a:solidFill>
                  <a:srgbClr val="990033"/>
                </a:solidFill>
                <a:latin typeface="Times New Roman" panose="02020603050405020304" pitchFamily="18" charset="0"/>
              </a:rPr>
              <a:t> </a:t>
            </a:r>
            <a:r>
              <a:rPr lang="en-US" altLang="en-US" sz="3200" b="1" dirty="0" err="1">
                <a:solidFill>
                  <a:srgbClr val="990033"/>
                </a:solidFill>
                <a:latin typeface="Times New Roman" panose="02020603050405020304" pitchFamily="18" charset="0"/>
              </a:rPr>
              <a:t>phương</a:t>
            </a:r>
            <a:r>
              <a:rPr lang="en-US" altLang="en-US" sz="3200" b="1" dirty="0">
                <a:solidFill>
                  <a:srgbClr val="990033"/>
                </a:solidFill>
                <a:latin typeface="Times New Roman" panose="02020603050405020304" pitchFamily="18" charset="0"/>
              </a:rPr>
              <a:t> </a:t>
            </a:r>
            <a:r>
              <a:rPr lang="en-US" altLang="en-US" sz="3200" b="1" dirty="0" err="1">
                <a:solidFill>
                  <a:srgbClr val="990033"/>
                </a:solidFill>
                <a:latin typeface="Times New Roman" panose="02020603050405020304" pitchFamily="18" charset="0"/>
              </a:rPr>
              <a:t>pháp</a:t>
            </a:r>
            <a:r>
              <a:rPr lang="en-US" altLang="en-US" sz="3200" b="1" dirty="0">
                <a:solidFill>
                  <a:srgbClr val="990033"/>
                </a:solidFill>
                <a:latin typeface="Times New Roman" panose="02020603050405020304" pitchFamily="18" charset="0"/>
              </a:rPr>
              <a:t> </a:t>
            </a:r>
            <a:r>
              <a:rPr lang="en-US" altLang="en-US" sz="3200" b="1" dirty="0" err="1">
                <a:solidFill>
                  <a:srgbClr val="990033"/>
                </a:solidFill>
                <a:latin typeface="Times New Roman" panose="02020603050405020304" pitchFamily="18" charset="0"/>
              </a:rPr>
              <a:t>luận</a:t>
            </a:r>
            <a:r>
              <a:rPr lang="en-US" altLang="en-US" sz="3200" b="1" dirty="0">
                <a:solidFill>
                  <a:srgbClr val="990033"/>
                </a:solidFill>
                <a:latin typeface="Times New Roman" panose="02020603050405020304" pitchFamily="18" charset="0"/>
              </a:rPr>
              <a:t> </a:t>
            </a:r>
          </a:p>
        </p:txBody>
      </p:sp>
      <p:cxnSp>
        <p:nvCxnSpPr>
          <p:cNvPr id="11" name="Straight Arrow Connector 10">
            <a:extLst>
              <a:ext uri="{FF2B5EF4-FFF2-40B4-BE49-F238E27FC236}">
                <a16:creationId xmlns:a16="http://schemas.microsoft.com/office/drawing/2014/main" id="{E0FC7935-1E9D-2F97-2A03-3B98203EF4C9}"/>
              </a:ext>
            </a:extLst>
          </p:cNvPr>
          <p:cNvCxnSpPr>
            <a:stCxn id="4" idx="2"/>
          </p:cNvCxnSpPr>
          <p:nvPr/>
        </p:nvCxnSpPr>
        <p:spPr>
          <a:xfrm flipH="1">
            <a:off x="3810001" y="1981201"/>
            <a:ext cx="2346325" cy="3794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08255D1-46A8-0401-8FE0-72F212124511}"/>
              </a:ext>
            </a:extLst>
          </p:cNvPr>
          <p:cNvCxnSpPr>
            <a:stCxn id="4" idx="2"/>
            <a:endCxn id="6" idx="0"/>
          </p:cNvCxnSpPr>
          <p:nvPr/>
        </p:nvCxnSpPr>
        <p:spPr>
          <a:xfrm>
            <a:off x="6156326" y="1981201"/>
            <a:ext cx="2378075" cy="3794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WordArt 4">
            <a:extLst>
              <a:ext uri="{FF2B5EF4-FFF2-40B4-BE49-F238E27FC236}">
                <a16:creationId xmlns:a16="http://schemas.microsoft.com/office/drawing/2014/main" id="{7749B8FB-293D-0E7E-1078-DEA4CE2FCD3F}"/>
              </a:ext>
            </a:extLst>
          </p:cNvPr>
          <p:cNvSpPr>
            <a:spLocks noChangeArrowheads="1" noChangeShapeType="1" noTextEdit="1"/>
          </p:cNvSpPr>
          <p:nvPr/>
        </p:nvSpPr>
        <p:spPr bwMode="auto">
          <a:xfrm>
            <a:off x="1752600" y="139700"/>
            <a:ext cx="7239000" cy="482600"/>
          </a:xfrm>
          <a:prstGeom prst="rect">
            <a:avLst/>
          </a:prstGeom>
        </p:spPr>
        <p:txBody>
          <a:bodyPr wrap="none" fromWordArt="1">
            <a:prstTxWarp prst="textPlain">
              <a:avLst>
                <a:gd name="adj" fmla="val 50000"/>
              </a:avLst>
            </a:prstTxWarp>
          </a:bodyPr>
          <a:lstStyle/>
          <a:p>
            <a:r>
              <a:rPr lang="en-US" sz="1050" b="1" i="1" kern="10">
                <a:ln w="9525">
                  <a:solidFill>
                    <a:schemeClr val="tx2"/>
                  </a:solidFill>
                  <a:round/>
                  <a:headEnd/>
                  <a:tailEnd/>
                </a:ln>
                <a:solidFill>
                  <a:srgbClr val="000099"/>
                </a:solidFill>
                <a:latin typeface="Times New Roman" panose="02020603050405020304" pitchFamily="18" charset="0"/>
                <a:cs typeface="Times New Roman" panose="02020603050405020304" pitchFamily="18" charset="0"/>
              </a:rPr>
              <a:t>* Nguyên lý về sự phát triển</a:t>
            </a:r>
          </a:p>
        </p:txBody>
      </p:sp>
      <p:sp>
        <p:nvSpPr>
          <p:cNvPr id="12" name="Rectangle 2">
            <a:extLst>
              <a:ext uri="{FF2B5EF4-FFF2-40B4-BE49-F238E27FC236}">
                <a16:creationId xmlns:a16="http://schemas.microsoft.com/office/drawing/2014/main" id="{BEDCD72C-69DA-BCBB-657E-FD7E4F05F220}"/>
              </a:ext>
            </a:extLst>
          </p:cNvPr>
          <p:cNvSpPr>
            <a:spLocks noChangeArrowheads="1"/>
          </p:cNvSpPr>
          <p:nvPr/>
        </p:nvSpPr>
        <p:spPr bwMode="auto">
          <a:xfrm>
            <a:off x="185161" y="901699"/>
            <a:ext cx="85344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000" b="1" i="1" u="sng" dirty="0">
              <a:solidFill>
                <a:srgbClr val="FF3300"/>
              </a:solidFill>
              <a:latin typeface="Times New Roman" panose="02020603050405020304" pitchFamily="18" charset="0"/>
            </a:endParaRPr>
          </a:p>
          <a:p>
            <a:pPr eaLnBrk="1" hangingPunct="1">
              <a:spcBef>
                <a:spcPct val="0"/>
              </a:spcBef>
              <a:buFontTx/>
              <a:buNone/>
            </a:pPr>
            <a:r>
              <a:rPr lang="en-US" altLang="en-US" b="1" dirty="0" err="1">
                <a:solidFill>
                  <a:srgbClr val="990033"/>
                </a:solidFill>
                <a:latin typeface="Times New Roman" panose="02020603050405020304" pitchFamily="18" charset="0"/>
              </a:rPr>
              <a:t>Khái</a:t>
            </a:r>
            <a:r>
              <a:rPr lang="en-US" altLang="en-US" b="1" dirty="0">
                <a:solidFill>
                  <a:srgbClr val="990033"/>
                </a:solidFill>
                <a:latin typeface="Times New Roman" panose="02020603050405020304" pitchFamily="18" charset="0"/>
              </a:rPr>
              <a:t> </a:t>
            </a:r>
            <a:r>
              <a:rPr lang="en-US" altLang="en-US" b="1" dirty="0" err="1">
                <a:solidFill>
                  <a:srgbClr val="990033"/>
                </a:solidFill>
                <a:latin typeface="Times New Roman" panose="02020603050405020304" pitchFamily="18" charset="0"/>
              </a:rPr>
              <a:t>niệm</a:t>
            </a:r>
            <a:r>
              <a:rPr lang="en-US" altLang="en-US" b="1" dirty="0">
                <a:solidFill>
                  <a:srgbClr val="990033"/>
                </a:solidFill>
                <a:latin typeface="Times New Roman" panose="02020603050405020304" pitchFamily="18" charset="0"/>
              </a:rPr>
              <a:t> </a:t>
            </a:r>
            <a:r>
              <a:rPr lang="en-US" altLang="en-US" b="1" dirty="0" err="1">
                <a:solidFill>
                  <a:srgbClr val="990033"/>
                </a:solidFill>
                <a:latin typeface="Times New Roman" panose="02020603050405020304" pitchFamily="18" charset="0"/>
              </a:rPr>
              <a:t>phát</a:t>
            </a:r>
            <a:r>
              <a:rPr lang="en-US" altLang="en-US" b="1" dirty="0">
                <a:solidFill>
                  <a:srgbClr val="990033"/>
                </a:solidFill>
                <a:latin typeface="Times New Roman" panose="02020603050405020304" pitchFamily="18" charset="0"/>
              </a:rPr>
              <a:t> </a:t>
            </a:r>
            <a:r>
              <a:rPr lang="en-US" altLang="en-US" b="1" dirty="0" err="1">
                <a:solidFill>
                  <a:srgbClr val="990033"/>
                </a:solidFill>
                <a:latin typeface="Times New Roman" panose="02020603050405020304" pitchFamily="18" charset="0"/>
              </a:rPr>
              <a:t>triển</a:t>
            </a:r>
            <a:endParaRPr lang="en-US" altLang="en-US" sz="2400" i="1" dirty="0">
              <a:solidFill>
                <a:schemeClr val="accent2"/>
              </a:solidFill>
              <a:latin typeface="Times New Roman" panose="02020603050405020304" pitchFamily="18" charset="0"/>
            </a:endParaRPr>
          </a:p>
          <a:p>
            <a:pPr eaLnBrk="1" hangingPunct="1">
              <a:spcBef>
                <a:spcPct val="0"/>
              </a:spcBef>
              <a:buFontTx/>
              <a:buNone/>
            </a:pPr>
            <a:endParaRPr lang="en-US" altLang="en-US" sz="2400" dirty="0">
              <a:solidFill>
                <a:schemeClr val="accent2"/>
              </a:solidFill>
              <a:latin typeface="Times New Roman" panose="02020603050405020304" pitchFamily="18" charset="0"/>
            </a:endParaRPr>
          </a:p>
        </p:txBody>
      </p:sp>
      <p:sp>
        <p:nvSpPr>
          <p:cNvPr id="13" name="Rectangle 3">
            <a:extLst>
              <a:ext uri="{FF2B5EF4-FFF2-40B4-BE49-F238E27FC236}">
                <a16:creationId xmlns:a16="http://schemas.microsoft.com/office/drawing/2014/main" id="{81357707-BC50-A0BD-2716-071431B63997}"/>
              </a:ext>
            </a:extLst>
          </p:cNvPr>
          <p:cNvSpPr>
            <a:spLocks noChangeArrowheads="1"/>
          </p:cNvSpPr>
          <p:nvPr/>
        </p:nvSpPr>
        <p:spPr bwMode="auto">
          <a:xfrm>
            <a:off x="810491" y="2437231"/>
            <a:ext cx="10422082" cy="3097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152400">
              <a:spcBef>
                <a:spcPct val="20000"/>
              </a:spcBef>
              <a:buFont typeface="Arial" panose="020B0604020202020204" pitchFamily="34" charset="0"/>
              <a:buChar char="•"/>
              <a:tabLst>
                <a:tab pos="0" algn="l"/>
                <a:tab pos="4572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572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572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572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572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4572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4572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4572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457200" algn="l"/>
              </a:tabLst>
              <a:defRPr sz="2000">
                <a:solidFill>
                  <a:schemeClr val="tx1"/>
                </a:solidFill>
                <a:latin typeface="Calibri" panose="020F0502020204030204" pitchFamily="34" charset="0"/>
              </a:defRPr>
            </a:lvl9pPr>
          </a:lstStyle>
          <a:p>
            <a:pPr algn="just">
              <a:lnSpc>
                <a:spcPct val="125000"/>
              </a:lnSpc>
              <a:spcBef>
                <a:spcPct val="0"/>
              </a:spcBef>
              <a:buFontTx/>
              <a:buNone/>
            </a:pP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Phát</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triển</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là</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một</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phạm</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trù</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triết</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triết</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học</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dùng</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để</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chỉ</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quá</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trình</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vận</a:t>
            </a:r>
            <a:r>
              <a:rPr lang="en-US" altLang="en-US" sz="4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động</a:t>
            </a:r>
            <a:r>
              <a:rPr lang="en-US" altLang="en-US" sz="4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tiến</a:t>
            </a:r>
            <a:r>
              <a:rPr lang="en-US" altLang="en-US" sz="4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lên</a:t>
            </a:r>
            <a:r>
              <a:rPr lang="en-US" altLang="en-US" sz="4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của</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sự</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vật</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từ</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thấp</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lên</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cao</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từ</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đơn</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giản</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đến</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phức</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tạp</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từ</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kém</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hoàn</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thiện</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đến</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hoàn</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thiện</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4000" dirty="0" err="1">
                <a:latin typeface="Times New Roman" panose="02020603050405020304" pitchFamily="18" charset="0"/>
                <a:ea typeface="Calibri" panose="020F0502020204030204" pitchFamily="34" charset="0"/>
                <a:cs typeface="Times New Roman" panose="02020603050405020304" pitchFamily="18" charset="0"/>
              </a:rPr>
              <a:t>hơn</a:t>
            </a:r>
            <a:r>
              <a:rPr lang="en-US" altLang="en-US" sz="4000" dirty="0">
                <a:latin typeface="Times New Roman" panose="02020603050405020304" pitchFamily="18" charset="0"/>
                <a:ea typeface="Calibri" panose="020F0502020204030204" pitchFamily="34" charset="0"/>
                <a:cs typeface="Times New Roman" panose="02020603050405020304" pitchFamily="18" charset="0"/>
              </a:rPr>
              <a:t>.</a:t>
            </a:r>
            <a:endParaRPr lang="en-US" altLang="en-US" sz="48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6">
            <a:extLst>
              <a:ext uri="{FF2B5EF4-FFF2-40B4-BE49-F238E27FC236}">
                <a16:creationId xmlns:a16="http://schemas.microsoft.com/office/drawing/2014/main" id="{D1249070-AC25-39AA-23B6-551FC1E18949}"/>
              </a:ext>
            </a:extLst>
          </p:cNvPr>
          <p:cNvSpPr>
            <a:spLocks noChangeArrowheads="1"/>
          </p:cNvSpPr>
          <p:nvPr/>
        </p:nvSpPr>
        <p:spPr bwMode="auto">
          <a:xfrm>
            <a:off x="2209800" y="838200"/>
            <a:ext cx="7391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b="1">
                <a:latin typeface="Times New Roman" panose="02020603050405020304" pitchFamily="18" charset="0"/>
              </a:rPr>
              <a:t>ĐẶC TRƯNG</a:t>
            </a:r>
            <a:r>
              <a:rPr lang="vi-VN" altLang="en-US" sz="2800" b="1">
                <a:latin typeface="Times New Roman" panose="02020603050405020304" pitchFamily="18" charset="0"/>
              </a:rPr>
              <a:t> CƠ BẢN CỦA </a:t>
            </a:r>
            <a:br>
              <a:rPr lang="vi-VN" altLang="en-US" sz="2800" b="1">
                <a:latin typeface="Times New Roman" panose="02020603050405020304" pitchFamily="18" charset="0"/>
              </a:rPr>
            </a:br>
            <a:r>
              <a:rPr lang="vi-VN" altLang="en-US" sz="2800" b="1">
                <a:latin typeface="Times New Roman" panose="02020603050405020304" pitchFamily="18" charset="0"/>
              </a:rPr>
              <a:t>KHÁI NIỆM PHÁT TRIỂN</a:t>
            </a:r>
          </a:p>
        </p:txBody>
      </p:sp>
      <p:sp>
        <p:nvSpPr>
          <p:cNvPr id="114692" name="Rectangle 7">
            <a:extLst>
              <a:ext uri="{FF2B5EF4-FFF2-40B4-BE49-F238E27FC236}">
                <a16:creationId xmlns:a16="http://schemas.microsoft.com/office/drawing/2014/main" id="{3B72F6D4-030C-6EEF-66A7-89949A850639}"/>
              </a:ext>
            </a:extLst>
          </p:cNvPr>
          <p:cNvSpPr>
            <a:spLocks noChangeArrowheads="1"/>
          </p:cNvSpPr>
          <p:nvPr/>
        </p:nvSpPr>
        <p:spPr bwMode="auto">
          <a:xfrm>
            <a:off x="2135188" y="1828801"/>
            <a:ext cx="77724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90000"/>
              </a:lnSpc>
              <a:buFontTx/>
              <a:buNone/>
            </a:pPr>
            <a:r>
              <a:rPr lang="en-US" altLang="en-US" sz="2800" b="1" i="1" dirty="0">
                <a:solidFill>
                  <a:srgbClr val="FF0000"/>
                </a:solidFill>
                <a:latin typeface="Times New Roman" panose="02020603050405020304" pitchFamily="18" charset="0"/>
                <a:cs typeface="Times New Roman" panose="02020603050405020304" pitchFamily="18" charset="0"/>
              </a:rPr>
              <a:t>* </a:t>
            </a:r>
            <a:r>
              <a:rPr lang="vi-VN" altLang="en-US" sz="2800" b="1" i="1" dirty="0">
                <a:solidFill>
                  <a:srgbClr val="FF0000"/>
                </a:solidFill>
                <a:latin typeface="Times New Roman" panose="02020603050405020304" pitchFamily="18" charset="0"/>
                <a:cs typeface="Times New Roman" panose="02020603050405020304" pitchFamily="18" charset="0"/>
              </a:rPr>
              <a:t>Phát triển là quá trình biến đổi về chất </a:t>
            </a:r>
          </a:p>
          <a:p>
            <a:pPr algn="ctr" eaLnBrk="1" hangingPunct="1">
              <a:lnSpc>
                <a:spcPct val="90000"/>
              </a:lnSpc>
              <a:buFontTx/>
              <a:buNone/>
            </a:pPr>
            <a:r>
              <a:rPr lang="vi-VN" altLang="en-US" sz="2800" b="1" i="1" dirty="0">
                <a:solidFill>
                  <a:srgbClr val="FF0000"/>
                </a:solidFill>
                <a:latin typeface="Times New Roman" panose="02020603050405020304" pitchFamily="18" charset="0"/>
                <a:cs typeface="Times New Roman" panose="02020603050405020304" pitchFamily="18" charset="0"/>
              </a:rPr>
              <a:t>theo hướng ngày càng hoàn thiện</a:t>
            </a:r>
          </a:p>
          <a:p>
            <a:pPr algn="ctr" eaLnBrk="1" hangingPunct="1">
              <a:lnSpc>
                <a:spcPct val="90000"/>
              </a:lnSpc>
              <a:buFontTx/>
              <a:buNone/>
            </a:pPr>
            <a:r>
              <a:rPr lang="vi-VN" altLang="en-US" sz="2400" dirty="0">
                <a:latin typeface="Arial Unicode MS" pitchFamily="34" charset="-128"/>
              </a:rPr>
              <a:t>(</a:t>
            </a:r>
            <a:r>
              <a:rPr lang="vi-VN" altLang="en-US" b="1" dirty="0">
                <a:latin typeface="Times New Roman" panose="02020603050405020304" pitchFamily="18" charset="0"/>
                <a:cs typeface="Times New Roman" panose="02020603050405020304" pitchFamily="18" charset="0"/>
              </a:rPr>
              <a:t>Phát triển khác với tăng trưởng</a:t>
            </a:r>
            <a:r>
              <a:rPr lang="vi-VN" altLang="en-US" sz="2400" dirty="0">
                <a:latin typeface="Arial Unicode MS" pitchFamily="34" charset="-128"/>
              </a:rPr>
              <a:t>)</a:t>
            </a:r>
          </a:p>
        </p:txBody>
      </p:sp>
      <p:pic>
        <p:nvPicPr>
          <p:cNvPr id="40968" name="Picture 8" descr="人类的进化01">
            <a:extLst>
              <a:ext uri="{FF2B5EF4-FFF2-40B4-BE49-F238E27FC236}">
                <a16:creationId xmlns:a16="http://schemas.microsoft.com/office/drawing/2014/main" id="{6E9ADEA7-2975-079B-9F88-6DEB51D1D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1" y="3694114"/>
            <a:ext cx="3883025" cy="18383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40969" name="Picture 9" descr="孩子与车01">
            <a:extLst>
              <a:ext uri="{FF2B5EF4-FFF2-40B4-BE49-F238E27FC236}">
                <a16:creationId xmlns:a16="http://schemas.microsoft.com/office/drawing/2014/main" id="{6E81AA86-FF9C-E70D-AFF3-EF88C5E75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3714750"/>
            <a:ext cx="2971800" cy="1752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14695" name="Text Box 10">
            <a:extLst>
              <a:ext uri="{FF2B5EF4-FFF2-40B4-BE49-F238E27FC236}">
                <a16:creationId xmlns:a16="http://schemas.microsoft.com/office/drawing/2014/main" id="{BAF8F676-3AE9-FAFE-6274-03FBA5DEDFF1}"/>
              </a:ext>
            </a:extLst>
          </p:cNvPr>
          <p:cNvSpPr txBox="1">
            <a:spLocks noChangeArrowheads="1"/>
          </p:cNvSpPr>
          <p:nvPr/>
        </p:nvSpPr>
        <p:spPr bwMode="auto">
          <a:xfrm>
            <a:off x="2514600" y="5654675"/>
            <a:ext cx="3657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vi-VN" altLang="en-US" sz="2800" b="1">
                <a:solidFill>
                  <a:schemeClr val="accent2"/>
                </a:solidFill>
                <a:latin typeface="Times New Roman" panose="02020603050405020304" pitchFamily="18" charset="0"/>
                <a:ea typeface="SimSun" panose="02010600030101010101" pitchFamily="2" charset="-122"/>
                <a:cs typeface="Times New Roman" panose="02020603050405020304" pitchFamily="18" charset="0"/>
              </a:rPr>
              <a:t>Phát triển </a:t>
            </a:r>
          </a:p>
          <a:p>
            <a:pPr algn="ctr" eaLnBrk="1" hangingPunct="1">
              <a:spcBef>
                <a:spcPct val="0"/>
              </a:spcBef>
              <a:buFontTx/>
              <a:buNone/>
            </a:pPr>
            <a:r>
              <a:rPr kumimoji="1" lang="vi-VN" altLang="en-US" sz="2800" b="1">
                <a:solidFill>
                  <a:schemeClr val="accent2"/>
                </a:solidFill>
                <a:latin typeface="Times New Roman" panose="02020603050405020304" pitchFamily="18" charset="0"/>
                <a:ea typeface="SimSun" panose="02010600030101010101" pitchFamily="2" charset="-122"/>
                <a:cs typeface="Times New Roman" panose="02020603050405020304" pitchFamily="18" charset="0"/>
              </a:rPr>
              <a:t>từ vượn thành người</a:t>
            </a:r>
          </a:p>
        </p:txBody>
      </p:sp>
      <p:sp>
        <p:nvSpPr>
          <p:cNvPr id="114696" name="Text Box 11">
            <a:extLst>
              <a:ext uri="{FF2B5EF4-FFF2-40B4-BE49-F238E27FC236}">
                <a16:creationId xmlns:a16="http://schemas.microsoft.com/office/drawing/2014/main" id="{FB8F1208-E07E-D416-6161-F6CCE04C26F6}"/>
              </a:ext>
            </a:extLst>
          </p:cNvPr>
          <p:cNvSpPr txBox="1">
            <a:spLocks noChangeArrowheads="1"/>
          </p:cNvSpPr>
          <p:nvPr/>
        </p:nvSpPr>
        <p:spPr bwMode="auto">
          <a:xfrm>
            <a:off x="7391400" y="5772151"/>
            <a:ext cx="2209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vi-VN" altLang="en-US" sz="2800" b="1">
                <a:solidFill>
                  <a:schemeClr val="accent2"/>
                </a:solidFill>
                <a:latin typeface="Times New Roman" panose="02020603050405020304" pitchFamily="18" charset="0"/>
                <a:ea typeface="SimSun" panose="02010600030101010101" pitchFamily="2" charset="-122"/>
                <a:cs typeface="Times New Roman" panose="02020603050405020304" pitchFamily="18" charset="0"/>
              </a:rPr>
              <a:t>Tăng dân số</a:t>
            </a:r>
          </a:p>
        </p:txBody>
      </p:sp>
      <p:sp>
        <p:nvSpPr>
          <p:cNvPr id="35848" name="WordArt 4">
            <a:extLst>
              <a:ext uri="{FF2B5EF4-FFF2-40B4-BE49-F238E27FC236}">
                <a16:creationId xmlns:a16="http://schemas.microsoft.com/office/drawing/2014/main" id="{A5A3A565-8E6B-7003-E5D2-030C028B0154}"/>
              </a:ext>
            </a:extLst>
          </p:cNvPr>
          <p:cNvSpPr>
            <a:spLocks noChangeArrowheads="1" noChangeShapeType="1" noTextEdit="1"/>
          </p:cNvSpPr>
          <p:nvPr/>
        </p:nvSpPr>
        <p:spPr bwMode="auto">
          <a:xfrm>
            <a:off x="1752600" y="139700"/>
            <a:ext cx="7239000" cy="482600"/>
          </a:xfrm>
          <a:prstGeom prst="rect">
            <a:avLst/>
          </a:prstGeom>
        </p:spPr>
        <p:txBody>
          <a:bodyPr wrap="none" fromWordArt="1">
            <a:prstTxWarp prst="textPlain">
              <a:avLst>
                <a:gd name="adj" fmla="val 50000"/>
              </a:avLst>
            </a:prstTxWarp>
          </a:bodyPr>
          <a:lstStyle/>
          <a:p>
            <a:r>
              <a:rPr lang="en-US" sz="1050" b="1" i="1" kern="10">
                <a:ln w="9525">
                  <a:solidFill>
                    <a:schemeClr val="tx2"/>
                  </a:solidFill>
                  <a:round/>
                  <a:headEnd/>
                  <a:tailEnd/>
                </a:ln>
                <a:solidFill>
                  <a:srgbClr val="000099"/>
                </a:solidFill>
                <a:latin typeface="Times New Roman" panose="02020603050405020304" pitchFamily="18" charset="0"/>
                <a:cs typeface="Times New Roman" panose="02020603050405020304" pitchFamily="18" charset="0"/>
              </a:rPr>
              <a:t>* Nguyên lý về sự phát triển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4691"/>
                                        </p:tgtEl>
                                        <p:attrNameLst>
                                          <p:attrName>style.visibility</p:attrName>
                                        </p:attrNameLst>
                                      </p:cBhvr>
                                      <p:to>
                                        <p:strVal val="visible"/>
                                      </p:to>
                                    </p:set>
                                    <p:animEffect transition="in" filter="barn(inVertical)">
                                      <p:cBhvr>
                                        <p:cTn id="7" dur="500"/>
                                        <p:tgtEl>
                                          <p:spTgt spid="1146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4692"/>
                                        </p:tgtEl>
                                        <p:attrNameLst>
                                          <p:attrName>style.visibility</p:attrName>
                                        </p:attrNameLst>
                                      </p:cBhvr>
                                      <p:to>
                                        <p:strVal val="visible"/>
                                      </p:to>
                                    </p:set>
                                    <p:animEffect transition="in" filter="barn(inVertical)">
                                      <p:cBhvr>
                                        <p:cTn id="12" dur="500"/>
                                        <p:tgtEl>
                                          <p:spTgt spid="1146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40968"/>
                                        </p:tgtEl>
                                        <p:attrNameLst>
                                          <p:attrName>style.visibility</p:attrName>
                                        </p:attrNameLst>
                                      </p:cBhvr>
                                      <p:to>
                                        <p:strVal val="visible"/>
                                      </p:to>
                                    </p:set>
                                    <p:animEffect transition="in" filter="circle(in)">
                                      <p:cBhvr>
                                        <p:cTn id="17" dur="2000"/>
                                        <p:tgtEl>
                                          <p:spTgt spid="40968"/>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114695"/>
                                        </p:tgtEl>
                                        <p:attrNameLst>
                                          <p:attrName>style.visibility</p:attrName>
                                        </p:attrNameLst>
                                      </p:cBhvr>
                                      <p:to>
                                        <p:strVal val="visible"/>
                                      </p:to>
                                    </p:set>
                                    <p:animEffect transition="in" filter="circle(in)">
                                      <p:cBhvr>
                                        <p:cTn id="20" dur="2000"/>
                                        <p:tgtEl>
                                          <p:spTgt spid="11469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16" fill="hold" nodeType="clickEffect">
                                  <p:stCondLst>
                                    <p:cond delay="0"/>
                                  </p:stCondLst>
                                  <p:childTnLst>
                                    <p:set>
                                      <p:cBhvr>
                                        <p:cTn id="24" dur="1" fill="hold">
                                          <p:stCondLst>
                                            <p:cond delay="0"/>
                                          </p:stCondLst>
                                        </p:cTn>
                                        <p:tgtEl>
                                          <p:spTgt spid="40969"/>
                                        </p:tgtEl>
                                        <p:attrNameLst>
                                          <p:attrName>style.visibility</p:attrName>
                                        </p:attrNameLst>
                                      </p:cBhvr>
                                      <p:to>
                                        <p:strVal val="visible"/>
                                      </p:to>
                                    </p:set>
                                    <p:animEffect transition="in" filter="circle(in)">
                                      <p:cBhvr>
                                        <p:cTn id="25" dur="2000"/>
                                        <p:tgtEl>
                                          <p:spTgt spid="40969"/>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14696"/>
                                        </p:tgtEl>
                                        <p:attrNameLst>
                                          <p:attrName>style.visibility</p:attrName>
                                        </p:attrNameLst>
                                      </p:cBhvr>
                                      <p:to>
                                        <p:strVal val="visible"/>
                                      </p:to>
                                    </p:set>
                                    <p:animEffect transition="in" filter="circle(in)">
                                      <p:cBhvr>
                                        <p:cTn id="28" dur="2000"/>
                                        <p:tgtEl>
                                          <p:spTgt spid="114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p:bldP spid="114692" grpId="0"/>
      <p:bldP spid="114695" grpId="0"/>
      <p:bldP spid="11469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4">
            <a:extLst>
              <a:ext uri="{FF2B5EF4-FFF2-40B4-BE49-F238E27FC236}">
                <a16:creationId xmlns:a16="http://schemas.microsoft.com/office/drawing/2014/main" id="{0B91B3F0-14CE-98EA-E58B-AB156171E3AC}"/>
              </a:ext>
            </a:extLst>
          </p:cNvPr>
          <p:cNvSpPr txBox="1">
            <a:spLocks noChangeArrowheads="1"/>
          </p:cNvSpPr>
          <p:nvPr/>
        </p:nvSpPr>
        <p:spPr bwMode="auto">
          <a:xfrm>
            <a:off x="1703388" y="1123951"/>
            <a:ext cx="3313112" cy="830997"/>
          </a:xfrm>
          <a:prstGeom prst="rect">
            <a:avLst/>
          </a:prstGeom>
          <a:noFill/>
          <a:ln w="0">
            <a:noFill/>
            <a:miter lim="800000"/>
            <a:headEnd type="none" w="sm" len="sm"/>
            <a:tailEnd type="none" w="sm" len="sm"/>
          </a:ln>
          <a:effectLst/>
        </p:spPr>
        <p:txBody>
          <a:bodyPr>
            <a:spAutoFit/>
          </a:bodyPr>
          <a:lstStyle/>
          <a:p>
            <a:pPr algn="ctr" eaLnBrk="1" hangingPunct="1">
              <a:defRPr/>
            </a:pPr>
            <a:r>
              <a:rPr kumimoji="1" lang="en-US" altLang="zh-CN" sz="2400" b="1">
                <a:solidFill>
                  <a:srgbClr val="990033"/>
                </a:solidFill>
                <a:effectLst>
                  <a:outerShdw blurRad="38100" dist="38100" dir="2700000" algn="tl">
                    <a:srgbClr val="C0C0C0"/>
                  </a:outerShdw>
                </a:effectLst>
                <a:latin typeface="Times New Roman" pitchFamily="18" charset="0"/>
                <a:ea typeface="方正大黑简体" pitchFamily="2" charset="-122"/>
                <a:cs typeface="Arial" charset="0"/>
              </a:rPr>
              <a:t>Phát triển c</a:t>
            </a:r>
            <a:r>
              <a:rPr kumimoji="1" lang="vi-VN" altLang="zh-CN" sz="2400" b="1">
                <a:solidFill>
                  <a:srgbClr val="990033"/>
                </a:solidFill>
                <a:effectLst>
                  <a:outerShdw blurRad="38100" dist="38100" dir="2700000" algn="tl">
                    <a:srgbClr val="C0C0C0"/>
                  </a:outerShdw>
                </a:effectLst>
                <a:latin typeface="Times New Roman" pitchFamily="18" charset="0"/>
                <a:ea typeface="方正大黑简体" pitchFamily="2" charset="-122"/>
                <a:cs typeface="Arial" charset="0"/>
              </a:rPr>
              <a:t>ủa</a:t>
            </a:r>
            <a:r>
              <a:rPr kumimoji="1" lang="en-US" altLang="zh-CN" sz="2400" b="1">
                <a:solidFill>
                  <a:srgbClr val="990033"/>
                </a:solidFill>
                <a:effectLst>
                  <a:outerShdw blurRad="38100" dist="38100" dir="2700000" algn="tl">
                    <a:srgbClr val="C0C0C0"/>
                  </a:outerShdw>
                </a:effectLst>
                <a:latin typeface="Times New Roman" pitchFamily="18" charset="0"/>
                <a:ea typeface="方正大黑简体" pitchFamily="2" charset="-122"/>
                <a:cs typeface="Arial" charset="0"/>
              </a:rPr>
              <a:t> </a:t>
            </a:r>
          </a:p>
          <a:p>
            <a:pPr algn="ctr" eaLnBrk="1" hangingPunct="1">
              <a:defRPr/>
            </a:pPr>
            <a:r>
              <a:rPr kumimoji="1" lang="en-US" altLang="zh-CN" sz="2400" b="1">
                <a:solidFill>
                  <a:srgbClr val="990033"/>
                </a:solidFill>
                <a:effectLst>
                  <a:outerShdw blurRad="38100" dist="38100" dir="2700000" algn="tl">
                    <a:srgbClr val="C0C0C0"/>
                  </a:outerShdw>
                </a:effectLst>
                <a:latin typeface="Times New Roman" pitchFamily="18" charset="0"/>
                <a:ea typeface="方正大黑简体" pitchFamily="2" charset="-122"/>
                <a:cs typeface="Arial" charset="0"/>
              </a:rPr>
              <a:t>k</a:t>
            </a:r>
            <a:r>
              <a:rPr kumimoji="1" lang="vi-VN" altLang="zh-CN" sz="2400" b="1">
                <a:solidFill>
                  <a:srgbClr val="990033"/>
                </a:solidFill>
                <a:effectLst>
                  <a:outerShdw blurRad="38100" dist="38100" dir="2700000" algn="tl">
                    <a:srgbClr val="C0C0C0"/>
                  </a:outerShdw>
                </a:effectLst>
                <a:latin typeface="Times New Roman" pitchFamily="18" charset="0"/>
                <a:ea typeface="方正大黑简体" pitchFamily="2" charset="-122"/>
                <a:cs typeface="Arial" charset="0"/>
              </a:rPr>
              <a:t>ỹ</a:t>
            </a:r>
            <a:r>
              <a:rPr kumimoji="1" lang="en-US" altLang="zh-CN" sz="2400" b="1">
                <a:solidFill>
                  <a:srgbClr val="990033"/>
                </a:solidFill>
                <a:effectLst>
                  <a:outerShdw blurRad="38100" dist="38100" dir="2700000" algn="tl">
                    <a:srgbClr val="C0C0C0"/>
                  </a:outerShdw>
                </a:effectLst>
                <a:latin typeface="Times New Roman" pitchFamily="18" charset="0"/>
                <a:ea typeface="方正大黑简体" pitchFamily="2" charset="-122"/>
                <a:cs typeface="Arial" charset="0"/>
              </a:rPr>
              <a:t> thu</a:t>
            </a:r>
            <a:r>
              <a:rPr kumimoji="1" lang="vi-VN" altLang="zh-CN" sz="2400" b="1">
                <a:solidFill>
                  <a:srgbClr val="990033"/>
                </a:solidFill>
                <a:effectLst>
                  <a:outerShdw blurRad="38100" dist="38100" dir="2700000" algn="tl">
                    <a:srgbClr val="C0C0C0"/>
                  </a:outerShdw>
                </a:effectLst>
                <a:latin typeface="Times New Roman" pitchFamily="18" charset="0"/>
                <a:ea typeface="方正大黑简体" pitchFamily="2" charset="-122"/>
                <a:cs typeface="Arial" charset="0"/>
              </a:rPr>
              <a:t>ật</a:t>
            </a:r>
            <a:r>
              <a:rPr kumimoji="1" lang="en-US" altLang="zh-CN" sz="2400" b="1">
                <a:solidFill>
                  <a:srgbClr val="990033"/>
                </a:solidFill>
                <a:effectLst>
                  <a:outerShdw blurRad="38100" dist="38100" dir="2700000" algn="tl">
                    <a:srgbClr val="C0C0C0"/>
                  </a:outerShdw>
                </a:effectLst>
                <a:latin typeface="Times New Roman" pitchFamily="18" charset="0"/>
                <a:ea typeface="方正大黑简体" pitchFamily="2" charset="-122"/>
                <a:cs typeface="Arial" charset="0"/>
              </a:rPr>
              <a:t> v</a:t>
            </a:r>
            <a:r>
              <a:rPr kumimoji="1" lang="vi-VN" altLang="zh-CN" sz="2400" b="1">
                <a:solidFill>
                  <a:srgbClr val="990033"/>
                </a:solidFill>
                <a:effectLst>
                  <a:outerShdw blurRad="38100" dist="38100" dir="2700000" algn="tl">
                    <a:srgbClr val="C0C0C0"/>
                  </a:outerShdw>
                </a:effectLst>
                <a:latin typeface="Times New Roman" pitchFamily="18" charset="0"/>
                <a:ea typeface="方正大黑简体" pitchFamily="2" charset="-122"/>
                <a:cs typeface="Arial" charset="0"/>
              </a:rPr>
              <a:t>à</a:t>
            </a:r>
            <a:r>
              <a:rPr kumimoji="1" lang="en-US" altLang="zh-CN" sz="2400" b="1">
                <a:solidFill>
                  <a:srgbClr val="990033"/>
                </a:solidFill>
                <a:effectLst>
                  <a:outerShdw blurRad="38100" dist="38100" dir="2700000" algn="tl">
                    <a:srgbClr val="C0C0C0"/>
                  </a:outerShdw>
                </a:effectLst>
                <a:latin typeface="Times New Roman" pitchFamily="18" charset="0"/>
                <a:ea typeface="方正大黑简体" pitchFamily="2" charset="-122"/>
                <a:cs typeface="Arial" charset="0"/>
              </a:rPr>
              <a:t> </a:t>
            </a:r>
            <a:r>
              <a:rPr kumimoji="1" lang="vi-VN" altLang="zh-CN" sz="2400" b="1">
                <a:solidFill>
                  <a:srgbClr val="990033"/>
                </a:solidFill>
                <a:effectLst>
                  <a:outerShdw blurRad="38100" dist="38100" dir="2700000" algn="tl">
                    <a:srgbClr val="C0C0C0"/>
                  </a:outerShdw>
                </a:effectLst>
                <a:latin typeface="Times New Roman" pitchFamily="18" charset="0"/>
                <a:ea typeface="方正大黑简体" pitchFamily="2" charset="-122"/>
                <a:cs typeface="Arial" charset="0"/>
              </a:rPr>
              <a:t>ứng dụng</a:t>
            </a:r>
            <a:endParaRPr kumimoji="1" lang="en-US" altLang="zh-CN" sz="2400" b="1">
              <a:solidFill>
                <a:srgbClr val="990033"/>
              </a:solidFill>
              <a:effectLst>
                <a:outerShdw blurRad="38100" dist="38100" dir="2700000" algn="tl">
                  <a:srgbClr val="C0C0C0"/>
                </a:outerShdw>
              </a:effectLst>
              <a:cs typeface="Arial" charset="0"/>
            </a:endParaRPr>
          </a:p>
        </p:txBody>
      </p:sp>
      <p:pic>
        <p:nvPicPr>
          <p:cNvPr id="41989" name="Picture 5" descr="原始社会">
            <a:extLst>
              <a:ext uri="{FF2B5EF4-FFF2-40B4-BE49-F238E27FC236}">
                <a16:creationId xmlns:a16="http://schemas.microsoft.com/office/drawing/2014/main" id="{C24CD2F4-9540-DA37-8F6A-8F0B3D7E8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724401"/>
            <a:ext cx="2362200" cy="14652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16753" name="Picture 7" descr="plant021248">
            <a:extLst>
              <a:ext uri="{FF2B5EF4-FFF2-40B4-BE49-F238E27FC236}">
                <a16:creationId xmlns:a16="http://schemas.microsoft.com/office/drawing/2014/main" id="{0817B357-E274-9523-C322-FC481A5214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8013" y="3922713"/>
            <a:ext cx="7477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4" name="Picture 8" descr="BUTERFL1">
            <a:extLst>
              <a:ext uri="{FF2B5EF4-FFF2-40B4-BE49-F238E27FC236}">
                <a16:creationId xmlns:a16="http://schemas.microsoft.com/office/drawing/2014/main" id="{4D8CC7BE-5ED7-1529-A2BE-36C560503F9F}"/>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9763125" y="3581401"/>
            <a:ext cx="242888"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55" name="Rectangle 9">
            <a:extLst>
              <a:ext uri="{FF2B5EF4-FFF2-40B4-BE49-F238E27FC236}">
                <a16:creationId xmlns:a16="http://schemas.microsoft.com/office/drawing/2014/main" id="{6106F342-55B6-ECA0-3E1F-4EA523802449}"/>
              </a:ext>
            </a:extLst>
          </p:cNvPr>
          <p:cNvSpPr>
            <a:spLocks noChangeArrowheads="1"/>
          </p:cNvSpPr>
          <p:nvPr/>
        </p:nvSpPr>
        <p:spPr bwMode="auto">
          <a:xfrm>
            <a:off x="7253289" y="5657850"/>
            <a:ext cx="2058987" cy="77788"/>
          </a:xfrm>
          <a:prstGeom prst="rect">
            <a:avLst/>
          </a:prstGeom>
          <a:solidFill>
            <a:schemeClr val="accent1"/>
          </a:solidFill>
          <a:ln w="12700">
            <a:solidFill>
              <a:srgbClr val="CC99FF"/>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kumimoji="1" lang="vi-VN" altLang="en-US" sz="2800">
              <a:solidFill>
                <a:srgbClr val="FFFF99"/>
              </a:solidFill>
              <a:latin typeface="Times New Roman" panose="02020603050405020304" pitchFamily="18" charset="0"/>
              <a:ea typeface="文鼎CS楷体" pitchFamily="49" charset="-122"/>
              <a:cs typeface="Arial" panose="020B0604020202020204" pitchFamily="34" charset="0"/>
            </a:endParaRPr>
          </a:p>
        </p:txBody>
      </p:sp>
      <p:sp>
        <p:nvSpPr>
          <p:cNvPr id="116756" name="Text Box 10">
            <a:extLst>
              <a:ext uri="{FF2B5EF4-FFF2-40B4-BE49-F238E27FC236}">
                <a16:creationId xmlns:a16="http://schemas.microsoft.com/office/drawing/2014/main" id="{64B9FA3D-954A-A2D8-0860-AF8AE5DB2D15}"/>
              </a:ext>
            </a:extLst>
          </p:cNvPr>
          <p:cNvSpPr txBox="1">
            <a:spLocks noChangeArrowheads="1"/>
          </p:cNvSpPr>
          <p:nvPr/>
        </p:nvSpPr>
        <p:spPr bwMode="auto">
          <a:xfrm>
            <a:off x="7337426" y="4691064"/>
            <a:ext cx="1846263" cy="714375"/>
          </a:xfrm>
          <a:prstGeom prst="rect">
            <a:avLst/>
          </a:prstGeom>
          <a:solidFill>
            <a:srgbClr val="00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85000"/>
              </a:lnSpc>
              <a:spcBef>
                <a:spcPct val="0"/>
              </a:spcBef>
              <a:buFontTx/>
              <a:buNone/>
            </a:pPr>
            <a:r>
              <a:rPr kumimoji="1" lang="vi-VN" altLang="en-US" sz="2400">
                <a:solidFill>
                  <a:srgbClr val="FFFF00"/>
                </a:solidFill>
                <a:latin typeface="Times New Roman" panose="02020603050405020304" pitchFamily="18" charset="0"/>
                <a:ea typeface="SimSun" panose="02010600030101010101" pitchFamily="2" charset="-122"/>
                <a:cs typeface="Arial" panose="020B0604020202020204" pitchFamily="34" charset="0"/>
              </a:rPr>
              <a:t>Tăng </a:t>
            </a:r>
            <a:endParaRPr kumimoji="1" lang="en-US" altLang="en-US" sz="2400">
              <a:solidFill>
                <a:srgbClr val="FFFF00"/>
              </a:solidFill>
              <a:latin typeface="Times New Roman" panose="02020603050405020304" pitchFamily="18" charset="0"/>
              <a:ea typeface="SimSun" panose="02010600030101010101" pitchFamily="2" charset="-122"/>
              <a:cs typeface="Arial" panose="020B0604020202020204" pitchFamily="34" charset="0"/>
            </a:endParaRPr>
          </a:p>
          <a:p>
            <a:pPr algn="ctr" eaLnBrk="1" hangingPunct="1">
              <a:lnSpc>
                <a:spcPct val="85000"/>
              </a:lnSpc>
              <a:spcBef>
                <a:spcPct val="0"/>
              </a:spcBef>
              <a:buFontTx/>
              <a:buNone/>
            </a:pPr>
            <a:r>
              <a:rPr kumimoji="1" lang="vi-VN" altLang="en-US" sz="2400">
                <a:solidFill>
                  <a:srgbClr val="FFFF00"/>
                </a:solidFill>
                <a:latin typeface="Times New Roman" panose="02020603050405020304" pitchFamily="18" charset="0"/>
                <a:ea typeface="SimSun" panose="02010600030101010101" pitchFamily="2" charset="-122"/>
                <a:cs typeface="Arial" panose="020B0604020202020204" pitchFamily="34" charset="0"/>
              </a:rPr>
              <a:t>trưởng</a:t>
            </a:r>
          </a:p>
        </p:txBody>
      </p:sp>
      <p:pic>
        <p:nvPicPr>
          <p:cNvPr id="116757" name="Picture 11" descr="plant021248">
            <a:extLst>
              <a:ext uri="{FF2B5EF4-FFF2-40B4-BE49-F238E27FC236}">
                <a16:creationId xmlns:a16="http://schemas.microsoft.com/office/drawing/2014/main" id="{79032D0E-FFB0-BC92-92DE-130503AB8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6051" y="3632200"/>
            <a:ext cx="74771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8" name="Picture 12" descr="plant021248">
            <a:extLst>
              <a:ext uri="{FF2B5EF4-FFF2-40B4-BE49-F238E27FC236}">
                <a16:creationId xmlns:a16="http://schemas.microsoft.com/office/drawing/2014/main" id="{61A05D56-0463-C707-6417-8F1F756FE3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450" y="3803650"/>
            <a:ext cx="7493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9" name="Picture 13" descr="plant021248">
            <a:extLst>
              <a:ext uri="{FF2B5EF4-FFF2-40B4-BE49-F238E27FC236}">
                <a16:creationId xmlns:a16="http://schemas.microsoft.com/office/drawing/2014/main" id="{5BD6B69C-246F-5359-8560-AFCF3F92BE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1" y="3643313"/>
            <a:ext cx="7477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0" name="Picture 14" descr="plant021248">
            <a:extLst>
              <a:ext uri="{FF2B5EF4-FFF2-40B4-BE49-F238E27FC236}">
                <a16:creationId xmlns:a16="http://schemas.microsoft.com/office/drawing/2014/main" id="{56A09A97-1B43-834D-930E-2EAD73DC39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6913" y="3803650"/>
            <a:ext cx="7477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1" name="Picture 15" descr="plant021248">
            <a:extLst>
              <a:ext uri="{FF2B5EF4-FFF2-40B4-BE49-F238E27FC236}">
                <a16:creationId xmlns:a16="http://schemas.microsoft.com/office/drawing/2014/main" id="{D621DC5E-B05C-6469-0C71-C1166B579C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4951" y="4229100"/>
            <a:ext cx="7477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62" name="Picture 16" descr="plant021248">
            <a:extLst>
              <a:ext uri="{FF2B5EF4-FFF2-40B4-BE49-F238E27FC236}">
                <a16:creationId xmlns:a16="http://schemas.microsoft.com/office/drawing/2014/main" id="{FB9BCA7B-87E0-1D08-5DE2-F1B0D65480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4651" y="4206875"/>
            <a:ext cx="7477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63" name="AutoShape 17">
            <a:extLst>
              <a:ext uri="{FF2B5EF4-FFF2-40B4-BE49-F238E27FC236}">
                <a16:creationId xmlns:a16="http://schemas.microsoft.com/office/drawing/2014/main" id="{48DDEDD7-A7C7-5D82-00A5-B76ADCAFF5BC}"/>
              </a:ext>
            </a:extLst>
          </p:cNvPr>
          <p:cNvSpPr>
            <a:spLocks noChangeArrowheads="1"/>
          </p:cNvSpPr>
          <p:nvPr/>
        </p:nvSpPr>
        <p:spPr bwMode="auto">
          <a:xfrm>
            <a:off x="7923214" y="3805238"/>
            <a:ext cx="600075" cy="311150"/>
          </a:xfrm>
          <a:prstGeom prst="rightArrow">
            <a:avLst>
              <a:gd name="adj1" fmla="val 50000"/>
              <a:gd name="adj2" fmla="val 46348"/>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116741" name="Freeform 18">
            <a:extLst>
              <a:ext uri="{FF2B5EF4-FFF2-40B4-BE49-F238E27FC236}">
                <a16:creationId xmlns:a16="http://schemas.microsoft.com/office/drawing/2014/main" id="{03B554AD-64E4-A3E2-00F8-CD7D2BC8BFA8}"/>
              </a:ext>
            </a:extLst>
          </p:cNvPr>
          <p:cNvSpPr>
            <a:spLocks/>
          </p:cNvSpPr>
          <p:nvPr/>
        </p:nvSpPr>
        <p:spPr bwMode="gray">
          <a:xfrm rot="1131954">
            <a:off x="2566988" y="2349500"/>
            <a:ext cx="1135062" cy="2420938"/>
          </a:xfrm>
          <a:custGeom>
            <a:avLst/>
            <a:gdLst>
              <a:gd name="T0" fmla="*/ 2147483646 w 1824"/>
              <a:gd name="T1" fmla="*/ 2147483646 h 2648"/>
              <a:gd name="T2" fmla="*/ 2147483646 w 1824"/>
              <a:gd name="T3" fmla="*/ 2147483646 h 2648"/>
              <a:gd name="T4" fmla="*/ 2147483646 w 1824"/>
              <a:gd name="T5" fmla="*/ 2147483646 h 2648"/>
              <a:gd name="T6" fmla="*/ 2147483646 w 1824"/>
              <a:gd name="T7" fmla="*/ 2147483646 h 2648"/>
              <a:gd name="T8" fmla="*/ 2147483646 w 1824"/>
              <a:gd name="T9" fmla="*/ 2147483646 h 2648"/>
              <a:gd name="T10" fmla="*/ 2147483646 w 1824"/>
              <a:gd name="T11" fmla="*/ 2147483646 h 2648"/>
              <a:gd name="T12" fmla="*/ 2147483646 w 1824"/>
              <a:gd name="T13" fmla="*/ 2147483646 h 2648"/>
              <a:gd name="T14" fmla="*/ 2147483646 w 1824"/>
              <a:gd name="T15" fmla="*/ 2147483646 h 2648"/>
              <a:gd name="T16" fmla="*/ 2147483646 w 1824"/>
              <a:gd name="T17" fmla="*/ 2147483646 h 2648"/>
              <a:gd name="T18" fmla="*/ 2147483646 w 1824"/>
              <a:gd name="T19" fmla="*/ 2147483646 h 2648"/>
              <a:gd name="T20" fmla="*/ 2147483646 w 1824"/>
              <a:gd name="T21" fmla="*/ 2147483646 h 2648"/>
              <a:gd name="T22" fmla="*/ 2147483646 w 1824"/>
              <a:gd name="T23" fmla="*/ 2147483646 h 2648"/>
              <a:gd name="T24" fmla="*/ 2147483646 w 1824"/>
              <a:gd name="T25" fmla="*/ 2147483646 h 2648"/>
              <a:gd name="T26" fmla="*/ 2147483646 w 1824"/>
              <a:gd name="T27" fmla="*/ 2147483646 h 2648"/>
              <a:gd name="T28" fmla="*/ 2147483646 w 1824"/>
              <a:gd name="T29" fmla="*/ 2147483646 h 2648"/>
              <a:gd name="T30" fmla="*/ 2147483646 w 1824"/>
              <a:gd name="T31" fmla="*/ 2147483646 h 2648"/>
              <a:gd name="T32" fmla="*/ 2147483646 w 1824"/>
              <a:gd name="T33" fmla="*/ 2147483646 h 2648"/>
              <a:gd name="T34" fmla="*/ 2147483646 w 1824"/>
              <a:gd name="T35" fmla="*/ 2147483646 h 2648"/>
              <a:gd name="T36" fmla="*/ 2147483646 w 1824"/>
              <a:gd name="T37" fmla="*/ 2147483646 h 2648"/>
              <a:gd name="T38" fmla="*/ 2147483646 w 1824"/>
              <a:gd name="T39" fmla="*/ 2147483646 h 2648"/>
              <a:gd name="T40" fmla="*/ 2147483646 w 1824"/>
              <a:gd name="T41" fmla="*/ 2147483646 h 2648"/>
              <a:gd name="T42" fmla="*/ 2147483646 w 1824"/>
              <a:gd name="T43" fmla="*/ 2147483646 h 2648"/>
              <a:gd name="T44" fmla="*/ 2147483646 w 1824"/>
              <a:gd name="T45" fmla="*/ 2147483646 h 2648"/>
              <a:gd name="T46" fmla="*/ 2147483646 w 1824"/>
              <a:gd name="T47" fmla="*/ 2147483646 h 2648"/>
              <a:gd name="T48" fmla="*/ 2147483646 w 1824"/>
              <a:gd name="T49" fmla="*/ 2147483646 h 2648"/>
              <a:gd name="T50" fmla="*/ 2147483646 w 1824"/>
              <a:gd name="T51" fmla="*/ 2147483646 h 2648"/>
              <a:gd name="T52" fmla="*/ 2147483646 w 1824"/>
              <a:gd name="T53" fmla="*/ 2147483646 h 2648"/>
              <a:gd name="T54" fmla="*/ 2147483646 w 1824"/>
              <a:gd name="T55" fmla="*/ 2147483646 h 2648"/>
              <a:gd name="T56" fmla="*/ 2147483646 w 1824"/>
              <a:gd name="T57" fmla="*/ 2147483646 h 2648"/>
              <a:gd name="T58" fmla="*/ 2147483646 w 1824"/>
              <a:gd name="T59" fmla="*/ 2147483646 h 2648"/>
              <a:gd name="T60" fmla="*/ 2147483646 w 1824"/>
              <a:gd name="T61" fmla="*/ 2147483646 h 2648"/>
              <a:gd name="T62" fmla="*/ 2147483646 w 1824"/>
              <a:gd name="T63" fmla="*/ 2147483646 h 2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24"/>
              <a:gd name="T97" fmla="*/ 0 h 2648"/>
              <a:gd name="T98" fmla="*/ 1824 w 1824"/>
              <a:gd name="T99" fmla="*/ 2648 h 26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61092E"/>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
        <p:nvSpPr>
          <p:cNvPr id="116742" name="Line 19">
            <a:extLst>
              <a:ext uri="{FF2B5EF4-FFF2-40B4-BE49-F238E27FC236}">
                <a16:creationId xmlns:a16="http://schemas.microsoft.com/office/drawing/2014/main" id="{62FEAEA0-6479-681D-EC3A-03B716798D23}"/>
              </a:ext>
            </a:extLst>
          </p:cNvPr>
          <p:cNvSpPr>
            <a:spLocks noChangeShapeType="1"/>
          </p:cNvSpPr>
          <p:nvPr/>
        </p:nvSpPr>
        <p:spPr bwMode="auto">
          <a:xfrm flipV="1">
            <a:off x="1703388" y="2133601"/>
            <a:ext cx="0" cy="4391025"/>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6743" name="Line 20">
            <a:extLst>
              <a:ext uri="{FF2B5EF4-FFF2-40B4-BE49-F238E27FC236}">
                <a16:creationId xmlns:a16="http://schemas.microsoft.com/office/drawing/2014/main" id="{C8DBE42E-ECEF-BEC7-E868-AECA7543621B}"/>
              </a:ext>
            </a:extLst>
          </p:cNvPr>
          <p:cNvSpPr>
            <a:spLocks noChangeShapeType="1"/>
          </p:cNvSpPr>
          <p:nvPr/>
        </p:nvSpPr>
        <p:spPr bwMode="auto">
          <a:xfrm flipV="1">
            <a:off x="1703388" y="6524625"/>
            <a:ext cx="59055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6744" name="Line 21">
            <a:extLst>
              <a:ext uri="{FF2B5EF4-FFF2-40B4-BE49-F238E27FC236}">
                <a16:creationId xmlns:a16="http://schemas.microsoft.com/office/drawing/2014/main" id="{CFDE9473-21B8-3AC5-25BB-A9319F83B02C}"/>
              </a:ext>
            </a:extLst>
          </p:cNvPr>
          <p:cNvSpPr>
            <a:spLocks noChangeShapeType="1"/>
          </p:cNvSpPr>
          <p:nvPr/>
        </p:nvSpPr>
        <p:spPr bwMode="auto">
          <a:xfrm>
            <a:off x="5105400" y="5373688"/>
            <a:ext cx="0" cy="12954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45" name="Line 22">
            <a:extLst>
              <a:ext uri="{FF2B5EF4-FFF2-40B4-BE49-F238E27FC236}">
                <a16:creationId xmlns:a16="http://schemas.microsoft.com/office/drawing/2014/main" id="{5BB800F4-8C46-BE2B-1F82-BA56B41F90EB}"/>
              </a:ext>
            </a:extLst>
          </p:cNvPr>
          <p:cNvSpPr>
            <a:spLocks noChangeShapeType="1"/>
          </p:cNvSpPr>
          <p:nvPr/>
        </p:nvSpPr>
        <p:spPr bwMode="auto">
          <a:xfrm>
            <a:off x="6781800" y="4333876"/>
            <a:ext cx="0" cy="244792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46" name="Text Box 23">
            <a:extLst>
              <a:ext uri="{FF2B5EF4-FFF2-40B4-BE49-F238E27FC236}">
                <a16:creationId xmlns:a16="http://schemas.microsoft.com/office/drawing/2014/main" id="{95229E0D-2217-FA9F-06DE-3731E4467114}"/>
              </a:ext>
            </a:extLst>
          </p:cNvPr>
          <p:cNvSpPr txBox="1">
            <a:spLocks noChangeArrowheads="1"/>
          </p:cNvSpPr>
          <p:nvPr/>
        </p:nvSpPr>
        <p:spPr bwMode="auto">
          <a:xfrm>
            <a:off x="2484438" y="6021388"/>
            <a:ext cx="25250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vi-VN" altLang="en-US" sz="2800">
                <a:latin typeface="Arial Unicode MS" pitchFamily="34" charset="-128"/>
                <a:cs typeface="Arial" panose="020B0604020202020204" pitchFamily="34" charset="0"/>
              </a:rPr>
              <a:t>Hàng vạn năm</a:t>
            </a:r>
          </a:p>
        </p:txBody>
      </p:sp>
      <p:sp>
        <p:nvSpPr>
          <p:cNvPr id="116747" name="Text Box 24">
            <a:extLst>
              <a:ext uri="{FF2B5EF4-FFF2-40B4-BE49-F238E27FC236}">
                <a16:creationId xmlns:a16="http://schemas.microsoft.com/office/drawing/2014/main" id="{83DCD310-53F3-1D72-6F5A-B2F455882FFD}"/>
              </a:ext>
            </a:extLst>
          </p:cNvPr>
          <p:cNvSpPr txBox="1">
            <a:spLocks noChangeArrowheads="1"/>
          </p:cNvSpPr>
          <p:nvPr/>
        </p:nvSpPr>
        <p:spPr bwMode="auto">
          <a:xfrm>
            <a:off x="5329238" y="5610226"/>
            <a:ext cx="14173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vi-VN" altLang="en-US" sz="2400" b="1">
                <a:latin typeface="Arial Unicode MS" pitchFamily="34" charset="-128"/>
                <a:cs typeface="Arial" panose="020B0604020202020204" pitchFamily="34" charset="0"/>
              </a:rPr>
              <a:t>Khoảng </a:t>
            </a:r>
          </a:p>
          <a:p>
            <a:pPr eaLnBrk="1" hangingPunct="1">
              <a:spcBef>
                <a:spcPct val="0"/>
              </a:spcBef>
              <a:buFontTx/>
              <a:buNone/>
            </a:pPr>
            <a:r>
              <a:rPr lang="vi-VN" altLang="en-US" sz="2400" b="1">
                <a:latin typeface="Arial Unicode MS" pitchFamily="34" charset="-128"/>
                <a:cs typeface="Arial" panose="020B0604020202020204" pitchFamily="34" charset="0"/>
              </a:rPr>
              <a:t>400 năm</a:t>
            </a:r>
          </a:p>
        </p:txBody>
      </p:sp>
      <p:sp>
        <p:nvSpPr>
          <p:cNvPr id="116748" name="Text Box 25">
            <a:extLst>
              <a:ext uri="{FF2B5EF4-FFF2-40B4-BE49-F238E27FC236}">
                <a16:creationId xmlns:a16="http://schemas.microsoft.com/office/drawing/2014/main" id="{2B4C7833-C68D-9169-3524-A9B5AB72E203}"/>
              </a:ext>
            </a:extLst>
          </p:cNvPr>
          <p:cNvSpPr txBox="1">
            <a:spLocks noChangeArrowheads="1"/>
          </p:cNvSpPr>
          <p:nvPr/>
        </p:nvSpPr>
        <p:spPr bwMode="auto">
          <a:xfrm>
            <a:off x="6919914" y="6021388"/>
            <a:ext cx="20601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vi-VN" altLang="en-US" sz="2800">
                <a:latin typeface="Arial Unicode MS" pitchFamily="34" charset="-128"/>
                <a:cs typeface="Arial" panose="020B0604020202020204" pitchFamily="34" charset="0"/>
              </a:rPr>
              <a:t>Cuối TK XX</a:t>
            </a:r>
          </a:p>
        </p:txBody>
      </p:sp>
      <p:pic>
        <p:nvPicPr>
          <p:cNvPr id="116750" name="Picture 28" descr="CT2">
            <a:extLst>
              <a:ext uri="{FF2B5EF4-FFF2-40B4-BE49-F238E27FC236}">
                <a16:creationId xmlns:a16="http://schemas.microsoft.com/office/drawing/2014/main" id="{78998C30-BDE3-D892-EE62-1D1A4B8A6C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6275" y="3213100"/>
            <a:ext cx="2317750" cy="1549400"/>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pic>
      <p:pic>
        <p:nvPicPr>
          <p:cNvPr id="116751" name="Picture 29">
            <a:extLst>
              <a:ext uri="{FF2B5EF4-FFF2-40B4-BE49-F238E27FC236}">
                <a16:creationId xmlns:a16="http://schemas.microsoft.com/office/drawing/2014/main" id="{58B8752D-8712-2EF2-86BD-61F72CDB97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3475" y="1989138"/>
            <a:ext cx="2160588" cy="1479550"/>
          </a:xfrm>
          <a:prstGeom prst="rect">
            <a:avLst/>
          </a:prstGeom>
          <a:solidFill>
            <a:srgbClr val="33CCCC"/>
          </a:solidFill>
          <a:ln w="9525">
            <a:solidFill>
              <a:srgbClr val="FFFF00"/>
            </a:solidFill>
            <a:miter lim="800000"/>
            <a:headEnd/>
            <a:tailEnd/>
          </a:ln>
        </p:spPr>
      </p:pic>
      <p:pic>
        <p:nvPicPr>
          <p:cNvPr id="116752" name="Picture 30" descr="MM9">
            <a:extLst>
              <a:ext uri="{FF2B5EF4-FFF2-40B4-BE49-F238E27FC236}">
                <a16:creationId xmlns:a16="http://schemas.microsoft.com/office/drawing/2014/main" id="{47F87984-D863-68C5-6707-A79131B5FF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59601" y="1268413"/>
            <a:ext cx="2232025" cy="1649412"/>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pic>
      <p:sp>
        <p:nvSpPr>
          <p:cNvPr id="36890" name="Rectangle 6">
            <a:extLst>
              <a:ext uri="{FF2B5EF4-FFF2-40B4-BE49-F238E27FC236}">
                <a16:creationId xmlns:a16="http://schemas.microsoft.com/office/drawing/2014/main" id="{A9691F6A-44B4-473E-C339-F437A23F8A8A}"/>
              </a:ext>
            </a:extLst>
          </p:cNvPr>
          <p:cNvSpPr>
            <a:spLocks noChangeArrowheads="1"/>
          </p:cNvSpPr>
          <p:nvPr/>
        </p:nvSpPr>
        <p:spPr bwMode="auto">
          <a:xfrm>
            <a:off x="2219325" y="0"/>
            <a:ext cx="7391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latin typeface="Times New Roman" panose="02020603050405020304" pitchFamily="18" charset="0"/>
              </a:rPr>
              <a:t>ĐẶC TRƯNG</a:t>
            </a:r>
            <a:r>
              <a:rPr lang="vi-VN" altLang="en-US" sz="2400" b="1">
                <a:latin typeface="Times New Roman" panose="02020603050405020304" pitchFamily="18" charset="0"/>
              </a:rPr>
              <a:t> CƠ BẢN CỦA </a:t>
            </a:r>
            <a:br>
              <a:rPr lang="vi-VN" altLang="en-US" sz="2400" b="1">
                <a:latin typeface="Times New Roman" panose="02020603050405020304" pitchFamily="18" charset="0"/>
              </a:rPr>
            </a:br>
            <a:r>
              <a:rPr lang="vi-VN" altLang="en-US" sz="2400" b="1">
                <a:latin typeface="Times New Roman" panose="02020603050405020304" pitchFamily="18" charset="0"/>
              </a:rPr>
              <a:t>KHÁI NIỆM PHÁT TRIỂN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16742"/>
                                        </p:tgtEl>
                                        <p:attrNameLst>
                                          <p:attrName>style.visibility</p:attrName>
                                        </p:attrNameLst>
                                      </p:cBhvr>
                                      <p:to>
                                        <p:strVal val="visible"/>
                                      </p:to>
                                    </p:set>
                                    <p:animEffect transition="in" filter="barn(inVertical)">
                                      <p:cBhvr>
                                        <p:cTn id="7" dur="500"/>
                                        <p:tgtEl>
                                          <p:spTgt spid="116742"/>
                                        </p:tgtEl>
                                      </p:cBhvr>
                                    </p:animEffect>
                                  </p:childTnLst>
                                </p:cTn>
                              </p:par>
                              <p:par>
                                <p:cTn id="8" presetID="16" presetClass="entr" presetSubtype="21" fill="hold" nodeType="withEffect">
                                  <p:stCondLst>
                                    <p:cond delay="0"/>
                                  </p:stCondLst>
                                  <p:childTnLst>
                                    <p:set>
                                      <p:cBhvr>
                                        <p:cTn id="9" dur="1" fill="hold">
                                          <p:stCondLst>
                                            <p:cond delay="0"/>
                                          </p:stCondLst>
                                        </p:cTn>
                                        <p:tgtEl>
                                          <p:spTgt spid="116743"/>
                                        </p:tgtEl>
                                        <p:attrNameLst>
                                          <p:attrName>style.visibility</p:attrName>
                                        </p:attrNameLst>
                                      </p:cBhvr>
                                      <p:to>
                                        <p:strVal val="visible"/>
                                      </p:to>
                                    </p:set>
                                    <p:animEffect transition="in" filter="barn(inVertical)">
                                      <p:cBhvr>
                                        <p:cTn id="10" dur="500"/>
                                        <p:tgtEl>
                                          <p:spTgt spid="11674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41988"/>
                                        </p:tgtEl>
                                        <p:attrNameLst>
                                          <p:attrName>style.visibility</p:attrName>
                                        </p:attrNameLst>
                                      </p:cBhvr>
                                      <p:to>
                                        <p:strVal val="visible"/>
                                      </p:to>
                                    </p:set>
                                    <p:animEffect transition="in" filter="circle(in)">
                                      <p:cBhvr>
                                        <p:cTn id="15" dur="2000"/>
                                        <p:tgtEl>
                                          <p:spTgt spid="41988"/>
                                        </p:tgtEl>
                                      </p:cBhvr>
                                    </p:animEffect>
                                  </p:childTnLst>
                                </p:cTn>
                              </p:par>
                              <p:par>
                                <p:cTn id="16" presetID="6" presetClass="entr" presetSubtype="16" fill="hold" nodeType="withEffect">
                                  <p:stCondLst>
                                    <p:cond delay="0"/>
                                  </p:stCondLst>
                                  <p:childTnLst>
                                    <p:set>
                                      <p:cBhvr>
                                        <p:cTn id="17" dur="1" fill="hold">
                                          <p:stCondLst>
                                            <p:cond delay="0"/>
                                          </p:stCondLst>
                                        </p:cTn>
                                        <p:tgtEl>
                                          <p:spTgt spid="116741"/>
                                        </p:tgtEl>
                                        <p:attrNameLst>
                                          <p:attrName>style.visibility</p:attrName>
                                        </p:attrNameLst>
                                      </p:cBhvr>
                                      <p:to>
                                        <p:strVal val="visible"/>
                                      </p:to>
                                    </p:set>
                                    <p:animEffect transition="in" filter="circle(in)">
                                      <p:cBhvr>
                                        <p:cTn id="18" dur="2000"/>
                                        <p:tgtEl>
                                          <p:spTgt spid="11674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nodeType="clickEffect">
                                  <p:stCondLst>
                                    <p:cond delay="0"/>
                                  </p:stCondLst>
                                  <p:childTnLst>
                                    <p:set>
                                      <p:cBhvr>
                                        <p:cTn id="22" dur="1" fill="hold">
                                          <p:stCondLst>
                                            <p:cond delay="0"/>
                                          </p:stCondLst>
                                        </p:cTn>
                                        <p:tgtEl>
                                          <p:spTgt spid="41989"/>
                                        </p:tgtEl>
                                        <p:attrNameLst>
                                          <p:attrName>style.visibility</p:attrName>
                                        </p:attrNameLst>
                                      </p:cBhvr>
                                      <p:to>
                                        <p:strVal val="visible"/>
                                      </p:to>
                                    </p:set>
                                    <p:animEffect transition="in" filter="circle(in)">
                                      <p:cBhvr>
                                        <p:cTn id="23" dur="2000"/>
                                        <p:tgtEl>
                                          <p:spTgt spid="41989"/>
                                        </p:tgtEl>
                                      </p:cBhvr>
                                    </p:animEffect>
                                  </p:childTnLst>
                                </p:cTn>
                              </p:par>
                              <p:par>
                                <p:cTn id="24" presetID="6" presetClass="entr" presetSubtype="16" fill="hold" nodeType="withEffect">
                                  <p:stCondLst>
                                    <p:cond delay="0"/>
                                  </p:stCondLst>
                                  <p:childTnLst>
                                    <p:set>
                                      <p:cBhvr>
                                        <p:cTn id="25" dur="1" fill="hold">
                                          <p:stCondLst>
                                            <p:cond delay="0"/>
                                          </p:stCondLst>
                                        </p:cTn>
                                        <p:tgtEl>
                                          <p:spTgt spid="116750"/>
                                        </p:tgtEl>
                                        <p:attrNameLst>
                                          <p:attrName>style.visibility</p:attrName>
                                        </p:attrNameLst>
                                      </p:cBhvr>
                                      <p:to>
                                        <p:strVal val="visible"/>
                                      </p:to>
                                    </p:set>
                                    <p:animEffect transition="in" filter="circle(in)">
                                      <p:cBhvr>
                                        <p:cTn id="26" dur="2000"/>
                                        <p:tgtEl>
                                          <p:spTgt spid="116750"/>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116746"/>
                                        </p:tgtEl>
                                        <p:attrNameLst>
                                          <p:attrName>style.visibility</p:attrName>
                                        </p:attrNameLst>
                                      </p:cBhvr>
                                      <p:to>
                                        <p:strVal val="visible"/>
                                      </p:to>
                                    </p:set>
                                    <p:animEffect transition="in" filter="circle(in)">
                                      <p:cBhvr>
                                        <p:cTn id="29" dur="2000"/>
                                        <p:tgtEl>
                                          <p:spTgt spid="116746"/>
                                        </p:tgtEl>
                                      </p:cBhvr>
                                    </p:animEffect>
                                  </p:childTnLst>
                                </p:cTn>
                              </p:par>
                              <p:par>
                                <p:cTn id="30" presetID="6" presetClass="entr" presetSubtype="16" fill="hold" nodeType="withEffect">
                                  <p:stCondLst>
                                    <p:cond delay="0"/>
                                  </p:stCondLst>
                                  <p:childTnLst>
                                    <p:set>
                                      <p:cBhvr>
                                        <p:cTn id="31" dur="1" fill="hold">
                                          <p:stCondLst>
                                            <p:cond delay="0"/>
                                          </p:stCondLst>
                                        </p:cTn>
                                        <p:tgtEl>
                                          <p:spTgt spid="116744"/>
                                        </p:tgtEl>
                                        <p:attrNameLst>
                                          <p:attrName>style.visibility</p:attrName>
                                        </p:attrNameLst>
                                      </p:cBhvr>
                                      <p:to>
                                        <p:strVal val="visible"/>
                                      </p:to>
                                    </p:set>
                                    <p:animEffect transition="in" filter="circle(in)">
                                      <p:cBhvr>
                                        <p:cTn id="32" dur="2000"/>
                                        <p:tgtEl>
                                          <p:spTgt spid="1167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ntr" presetSubtype="16" fill="hold" nodeType="clickEffect">
                                  <p:stCondLst>
                                    <p:cond delay="0"/>
                                  </p:stCondLst>
                                  <p:childTnLst>
                                    <p:set>
                                      <p:cBhvr>
                                        <p:cTn id="36" dur="1" fill="hold">
                                          <p:stCondLst>
                                            <p:cond delay="0"/>
                                          </p:stCondLst>
                                        </p:cTn>
                                        <p:tgtEl>
                                          <p:spTgt spid="116751"/>
                                        </p:tgtEl>
                                        <p:attrNameLst>
                                          <p:attrName>style.visibility</p:attrName>
                                        </p:attrNameLst>
                                      </p:cBhvr>
                                      <p:to>
                                        <p:strVal val="visible"/>
                                      </p:to>
                                    </p:set>
                                    <p:animEffect transition="in" filter="circle(in)">
                                      <p:cBhvr>
                                        <p:cTn id="37" dur="2000"/>
                                        <p:tgtEl>
                                          <p:spTgt spid="116751"/>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116747"/>
                                        </p:tgtEl>
                                        <p:attrNameLst>
                                          <p:attrName>style.visibility</p:attrName>
                                        </p:attrNameLst>
                                      </p:cBhvr>
                                      <p:to>
                                        <p:strVal val="visible"/>
                                      </p:to>
                                    </p:set>
                                    <p:animEffect transition="in" filter="circle(in)">
                                      <p:cBhvr>
                                        <p:cTn id="40" dur="2000"/>
                                        <p:tgtEl>
                                          <p:spTgt spid="116747"/>
                                        </p:tgtEl>
                                      </p:cBhvr>
                                    </p:animEffect>
                                  </p:childTnLst>
                                </p:cTn>
                              </p:par>
                              <p:par>
                                <p:cTn id="41" presetID="6" presetClass="entr" presetSubtype="16" fill="hold" nodeType="withEffect">
                                  <p:stCondLst>
                                    <p:cond delay="0"/>
                                  </p:stCondLst>
                                  <p:childTnLst>
                                    <p:set>
                                      <p:cBhvr>
                                        <p:cTn id="42" dur="1" fill="hold">
                                          <p:stCondLst>
                                            <p:cond delay="0"/>
                                          </p:stCondLst>
                                        </p:cTn>
                                        <p:tgtEl>
                                          <p:spTgt spid="116745"/>
                                        </p:tgtEl>
                                        <p:attrNameLst>
                                          <p:attrName>style.visibility</p:attrName>
                                        </p:attrNameLst>
                                      </p:cBhvr>
                                      <p:to>
                                        <p:strVal val="visible"/>
                                      </p:to>
                                    </p:set>
                                    <p:animEffect transition="in" filter="circle(in)">
                                      <p:cBhvr>
                                        <p:cTn id="43" dur="2000"/>
                                        <p:tgtEl>
                                          <p:spTgt spid="11674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6" presetClass="entr" presetSubtype="16" fill="hold" nodeType="clickEffect">
                                  <p:stCondLst>
                                    <p:cond delay="0"/>
                                  </p:stCondLst>
                                  <p:childTnLst>
                                    <p:set>
                                      <p:cBhvr>
                                        <p:cTn id="47" dur="1" fill="hold">
                                          <p:stCondLst>
                                            <p:cond delay="0"/>
                                          </p:stCondLst>
                                        </p:cTn>
                                        <p:tgtEl>
                                          <p:spTgt spid="116752"/>
                                        </p:tgtEl>
                                        <p:attrNameLst>
                                          <p:attrName>style.visibility</p:attrName>
                                        </p:attrNameLst>
                                      </p:cBhvr>
                                      <p:to>
                                        <p:strVal val="visible"/>
                                      </p:to>
                                    </p:set>
                                    <p:animEffect transition="in" filter="circle(in)">
                                      <p:cBhvr>
                                        <p:cTn id="48" dur="2000"/>
                                        <p:tgtEl>
                                          <p:spTgt spid="116752"/>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116748"/>
                                        </p:tgtEl>
                                        <p:attrNameLst>
                                          <p:attrName>style.visibility</p:attrName>
                                        </p:attrNameLst>
                                      </p:cBhvr>
                                      <p:to>
                                        <p:strVal val="visible"/>
                                      </p:to>
                                    </p:set>
                                    <p:animEffect transition="in" filter="circle(in)">
                                      <p:cBhvr>
                                        <p:cTn id="51" dur="2000"/>
                                        <p:tgtEl>
                                          <p:spTgt spid="11674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116756"/>
                                        </p:tgtEl>
                                        <p:attrNameLst>
                                          <p:attrName>style.visibility</p:attrName>
                                        </p:attrNameLst>
                                      </p:cBhvr>
                                      <p:to>
                                        <p:strVal val="visible"/>
                                      </p:to>
                                    </p:set>
                                    <p:animEffect transition="in" filter="barn(inVertical)">
                                      <p:cBhvr>
                                        <p:cTn id="56" dur="500"/>
                                        <p:tgtEl>
                                          <p:spTgt spid="116756"/>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116755"/>
                                        </p:tgtEl>
                                        <p:attrNameLst>
                                          <p:attrName>style.visibility</p:attrName>
                                        </p:attrNameLst>
                                      </p:cBhvr>
                                      <p:to>
                                        <p:strVal val="visible"/>
                                      </p:to>
                                    </p:set>
                                    <p:animEffect transition="in" filter="barn(inVertical)">
                                      <p:cBhvr>
                                        <p:cTn id="59" dur="500"/>
                                        <p:tgtEl>
                                          <p:spTgt spid="11675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6" presetClass="entr" presetSubtype="21" fill="hold" nodeType="clickEffect">
                                  <p:stCondLst>
                                    <p:cond delay="0"/>
                                  </p:stCondLst>
                                  <p:childTnLst>
                                    <p:set>
                                      <p:cBhvr>
                                        <p:cTn id="63" dur="1" fill="hold">
                                          <p:stCondLst>
                                            <p:cond delay="0"/>
                                          </p:stCondLst>
                                        </p:cTn>
                                        <p:tgtEl>
                                          <p:spTgt spid="116759"/>
                                        </p:tgtEl>
                                        <p:attrNameLst>
                                          <p:attrName>style.visibility</p:attrName>
                                        </p:attrNameLst>
                                      </p:cBhvr>
                                      <p:to>
                                        <p:strVal val="visible"/>
                                      </p:to>
                                    </p:set>
                                    <p:animEffect transition="in" filter="barn(inVertical)">
                                      <p:cBhvr>
                                        <p:cTn id="64" dur="500"/>
                                        <p:tgtEl>
                                          <p:spTgt spid="116759"/>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116763"/>
                                        </p:tgtEl>
                                        <p:attrNameLst>
                                          <p:attrName>style.visibility</p:attrName>
                                        </p:attrNameLst>
                                      </p:cBhvr>
                                      <p:to>
                                        <p:strVal val="visible"/>
                                      </p:to>
                                    </p:set>
                                    <p:animEffect transition="in" filter="barn(inVertical)">
                                      <p:cBhvr>
                                        <p:cTn id="67" dur="500"/>
                                        <p:tgtEl>
                                          <p:spTgt spid="11676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6" presetClass="entr" presetSubtype="16" fill="hold" nodeType="clickEffect">
                                  <p:stCondLst>
                                    <p:cond delay="0"/>
                                  </p:stCondLst>
                                  <p:childTnLst>
                                    <p:set>
                                      <p:cBhvr>
                                        <p:cTn id="71" dur="1" fill="hold">
                                          <p:stCondLst>
                                            <p:cond delay="0"/>
                                          </p:stCondLst>
                                        </p:cTn>
                                        <p:tgtEl>
                                          <p:spTgt spid="116753"/>
                                        </p:tgtEl>
                                        <p:attrNameLst>
                                          <p:attrName>style.visibility</p:attrName>
                                        </p:attrNameLst>
                                      </p:cBhvr>
                                      <p:to>
                                        <p:strVal val="visible"/>
                                      </p:to>
                                    </p:set>
                                    <p:animEffect transition="in" filter="circle(in)">
                                      <p:cBhvr>
                                        <p:cTn id="72" dur="2000"/>
                                        <p:tgtEl>
                                          <p:spTgt spid="116753"/>
                                        </p:tgtEl>
                                      </p:cBhvr>
                                    </p:animEffect>
                                  </p:childTnLst>
                                </p:cTn>
                              </p:par>
                              <p:par>
                                <p:cTn id="73" presetID="6" presetClass="entr" presetSubtype="16" fill="hold" nodeType="withEffect">
                                  <p:stCondLst>
                                    <p:cond delay="0"/>
                                  </p:stCondLst>
                                  <p:childTnLst>
                                    <p:set>
                                      <p:cBhvr>
                                        <p:cTn id="74" dur="1" fill="hold">
                                          <p:stCondLst>
                                            <p:cond delay="0"/>
                                          </p:stCondLst>
                                        </p:cTn>
                                        <p:tgtEl>
                                          <p:spTgt spid="116754"/>
                                        </p:tgtEl>
                                        <p:attrNameLst>
                                          <p:attrName>style.visibility</p:attrName>
                                        </p:attrNameLst>
                                      </p:cBhvr>
                                      <p:to>
                                        <p:strVal val="visible"/>
                                      </p:to>
                                    </p:set>
                                    <p:animEffect transition="in" filter="circle(in)">
                                      <p:cBhvr>
                                        <p:cTn id="75" dur="2000"/>
                                        <p:tgtEl>
                                          <p:spTgt spid="116754"/>
                                        </p:tgtEl>
                                      </p:cBhvr>
                                    </p:animEffect>
                                  </p:childTnLst>
                                </p:cTn>
                              </p:par>
                              <p:par>
                                <p:cTn id="76" presetID="6" presetClass="entr" presetSubtype="16" fill="hold" nodeType="withEffect">
                                  <p:stCondLst>
                                    <p:cond delay="0"/>
                                  </p:stCondLst>
                                  <p:childTnLst>
                                    <p:set>
                                      <p:cBhvr>
                                        <p:cTn id="77" dur="1" fill="hold">
                                          <p:stCondLst>
                                            <p:cond delay="0"/>
                                          </p:stCondLst>
                                        </p:cTn>
                                        <p:tgtEl>
                                          <p:spTgt spid="116757"/>
                                        </p:tgtEl>
                                        <p:attrNameLst>
                                          <p:attrName>style.visibility</p:attrName>
                                        </p:attrNameLst>
                                      </p:cBhvr>
                                      <p:to>
                                        <p:strVal val="visible"/>
                                      </p:to>
                                    </p:set>
                                    <p:animEffect transition="in" filter="circle(in)">
                                      <p:cBhvr>
                                        <p:cTn id="78" dur="2000"/>
                                        <p:tgtEl>
                                          <p:spTgt spid="116757"/>
                                        </p:tgtEl>
                                      </p:cBhvr>
                                    </p:animEffect>
                                  </p:childTnLst>
                                </p:cTn>
                              </p:par>
                              <p:par>
                                <p:cTn id="79" presetID="6" presetClass="entr" presetSubtype="16" fill="hold" nodeType="withEffect">
                                  <p:stCondLst>
                                    <p:cond delay="0"/>
                                  </p:stCondLst>
                                  <p:childTnLst>
                                    <p:set>
                                      <p:cBhvr>
                                        <p:cTn id="80" dur="1" fill="hold">
                                          <p:stCondLst>
                                            <p:cond delay="0"/>
                                          </p:stCondLst>
                                        </p:cTn>
                                        <p:tgtEl>
                                          <p:spTgt spid="116758"/>
                                        </p:tgtEl>
                                        <p:attrNameLst>
                                          <p:attrName>style.visibility</p:attrName>
                                        </p:attrNameLst>
                                      </p:cBhvr>
                                      <p:to>
                                        <p:strVal val="visible"/>
                                      </p:to>
                                    </p:set>
                                    <p:animEffect transition="in" filter="circle(in)">
                                      <p:cBhvr>
                                        <p:cTn id="81" dur="2000"/>
                                        <p:tgtEl>
                                          <p:spTgt spid="116758"/>
                                        </p:tgtEl>
                                      </p:cBhvr>
                                    </p:animEffect>
                                  </p:childTnLst>
                                </p:cTn>
                              </p:par>
                              <p:par>
                                <p:cTn id="82" presetID="6" presetClass="entr" presetSubtype="16" fill="hold" nodeType="withEffect">
                                  <p:stCondLst>
                                    <p:cond delay="0"/>
                                  </p:stCondLst>
                                  <p:childTnLst>
                                    <p:set>
                                      <p:cBhvr>
                                        <p:cTn id="83" dur="1" fill="hold">
                                          <p:stCondLst>
                                            <p:cond delay="0"/>
                                          </p:stCondLst>
                                        </p:cTn>
                                        <p:tgtEl>
                                          <p:spTgt spid="116760"/>
                                        </p:tgtEl>
                                        <p:attrNameLst>
                                          <p:attrName>style.visibility</p:attrName>
                                        </p:attrNameLst>
                                      </p:cBhvr>
                                      <p:to>
                                        <p:strVal val="visible"/>
                                      </p:to>
                                    </p:set>
                                    <p:animEffect transition="in" filter="circle(in)">
                                      <p:cBhvr>
                                        <p:cTn id="84" dur="2000"/>
                                        <p:tgtEl>
                                          <p:spTgt spid="116760"/>
                                        </p:tgtEl>
                                      </p:cBhvr>
                                    </p:animEffect>
                                  </p:childTnLst>
                                </p:cTn>
                              </p:par>
                              <p:par>
                                <p:cTn id="85" presetID="6" presetClass="entr" presetSubtype="16" fill="hold" nodeType="withEffect">
                                  <p:stCondLst>
                                    <p:cond delay="0"/>
                                  </p:stCondLst>
                                  <p:childTnLst>
                                    <p:set>
                                      <p:cBhvr>
                                        <p:cTn id="86" dur="1" fill="hold">
                                          <p:stCondLst>
                                            <p:cond delay="0"/>
                                          </p:stCondLst>
                                        </p:cTn>
                                        <p:tgtEl>
                                          <p:spTgt spid="116761"/>
                                        </p:tgtEl>
                                        <p:attrNameLst>
                                          <p:attrName>style.visibility</p:attrName>
                                        </p:attrNameLst>
                                      </p:cBhvr>
                                      <p:to>
                                        <p:strVal val="visible"/>
                                      </p:to>
                                    </p:set>
                                    <p:animEffect transition="in" filter="circle(in)">
                                      <p:cBhvr>
                                        <p:cTn id="87" dur="2000"/>
                                        <p:tgtEl>
                                          <p:spTgt spid="116761"/>
                                        </p:tgtEl>
                                      </p:cBhvr>
                                    </p:animEffect>
                                  </p:childTnLst>
                                </p:cTn>
                              </p:par>
                              <p:par>
                                <p:cTn id="88" presetID="6" presetClass="entr" presetSubtype="16" fill="hold" nodeType="withEffect">
                                  <p:stCondLst>
                                    <p:cond delay="0"/>
                                  </p:stCondLst>
                                  <p:childTnLst>
                                    <p:set>
                                      <p:cBhvr>
                                        <p:cTn id="89" dur="1" fill="hold">
                                          <p:stCondLst>
                                            <p:cond delay="0"/>
                                          </p:stCondLst>
                                        </p:cTn>
                                        <p:tgtEl>
                                          <p:spTgt spid="116762"/>
                                        </p:tgtEl>
                                        <p:attrNameLst>
                                          <p:attrName>style.visibility</p:attrName>
                                        </p:attrNameLst>
                                      </p:cBhvr>
                                      <p:to>
                                        <p:strVal val="visible"/>
                                      </p:to>
                                    </p:set>
                                    <p:animEffect transition="in" filter="circle(in)">
                                      <p:cBhvr>
                                        <p:cTn id="90" dur="2000"/>
                                        <p:tgtEl>
                                          <p:spTgt spid="116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p:bldP spid="116755" grpId="0" animBg="1"/>
      <p:bldP spid="116756" grpId="0" animBg="1"/>
      <p:bldP spid="116763" grpId="0" animBg="1"/>
      <p:bldP spid="116746" grpId="0"/>
      <p:bldP spid="116747" grpId="0"/>
      <p:bldP spid="11674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5">
            <a:extLst>
              <a:ext uri="{FF2B5EF4-FFF2-40B4-BE49-F238E27FC236}">
                <a16:creationId xmlns:a16="http://schemas.microsoft.com/office/drawing/2014/main" id="{AE3EDF8F-58BD-585C-F5CC-A4FE246DF58D}"/>
              </a:ext>
            </a:extLst>
          </p:cNvPr>
          <p:cNvSpPr>
            <a:spLocks noGrp="1"/>
          </p:cNvSpPr>
          <p:nvPr>
            <p:ph type="title"/>
          </p:nvPr>
        </p:nvSpPr>
        <p:spPr>
          <a:xfrm>
            <a:off x="1905000" y="0"/>
            <a:ext cx="8229600" cy="685800"/>
          </a:xfrm>
        </p:spPr>
        <p:txBody>
          <a:bodyPr/>
          <a:lstStyle/>
          <a:p>
            <a:r>
              <a:rPr lang="en-US" altLang="en-US" sz="3600" b="1" i="1">
                <a:solidFill>
                  <a:srgbClr val="000000"/>
                </a:solidFill>
                <a:latin typeface="Times New Roman" panose="02020603050405020304" pitchFamily="18" charset="0"/>
                <a:cs typeface="Times New Roman" panose="02020603050405020304" pitchFamily="18" charset="0"/>
              </a:rPr>
              <a:t>Tính chất của sự phát triển</a:t>
            </a:r>
            <a:endParaRPr lang="en-US" altLang="en-US" sz="3600" b="1">
              <a:latin typeface="Times New Roman" panose="02020603050405020304" pitchFamily="18" charset="0"/>
              <a:cs typeface="Times New Roman" panose="02020603050405020304" pitchFamily="18" charset="0"/>
            </a:endParaRPr>
          </a:p>
        </p:txBody>
      </p:sp>
      <p:pic>
        <p:nvPicPr>
          <p:cNvPr id="163842" name="Picture 2" descr="E:\Bich Thuy\bí mật\images (8).jpg">
            <a:extLst>
              <a:ext uri="{FF2B5EF4-FFF2-40B4-BE49-F238E27FC236}">
                <a16:creationId xmlns:a16="http://schemas.microsoft.com/office/drawing/2014/main" id="{5D9178E0-8F40-0E83-EE39-4A1DBCF09DD9}"/>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6019800" y="2286000"/>
            <a:ext cx="4495800" cy="4572000"/>
          </a:xfrm>
        </p:spPr>
      </p:pic>
      <p:pic>
        <p:nvPicPr>
          <p:cNvPr id="163843" name="Picture 3" descr="E:\Bich Thuy\bí mật\images (9).jpg">
            <a:extLst>
              <a:ext uri="{FF2B5EF4-FFF2-40B4-BE49-F238E27FC236}">
                <a16:creationId xmlns:a16="http://schemas.microsoft.com/office/drawing/2014/main" id="{18218B1F-3358-635B-BF80-9F3F39839D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286000"/>
            <a:ext cx="44958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64ECC583-B36C-5EAD-5553-FBC84184AB64}"/>
              </a:ext>
            </a:extLst>
          </p:cNvPr>
          <p:cNvSpPr txBox="1">
            <a:spLocks noChangeArrowheads="1"/>
          </p:cNvSpPr>
          <p:nvPr/>
        </p:nvSpPr>
        <p:spPr bwMode="auto">
          <a:xfrm>
            <a:off x="550718" y="838200"/>
            <a:ext cx="1049481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b="1" dirty="0" err="1">
                <a:solidFill>
                  <a:srgbClr val="000000"/>
                </a:solidFill>
                <a:latin typeface="Times New Roman" panose="02020603050405020304" pitchFamily="18" charset="0"/>
              </a:rPr>
              <a:t>Tính</a:t>
            </a:r>
            <a:r>
              <a:rPr lang="en-US" altLang="en-US" b="1" dirty="0">
                <a:solidFill>
                  <a:srgbClr val="000000"/>
                </a:solidFill>
                <a:latin typeface="Times New Roman" panose="02020603050405020304" pitchFamily="18" charset="0"/>
              </a:rPr>
              <a:t> </a:t>
            </a:r>
            <a:r>
              <a:rPr lang="en-US" altLang="en-US" b="1" dirty="0" err="1">
                <a:solidFill>
                  <a:srgbClr val="000000"/>
                </a:solidFill>
                <a:latin typeface="Times New Roman" panose="02020603050405020304" pitchFamily="18" charset="0"/>
              </a:rPr>
              <a:t>khách</a:t>
            </a:r>
            <a:r>
              <a:rPr lang="en-US" altLang="en-US" b="1" dirty="0">
                <a:solidFill>
                  <a:srgbClr val="000000"/>
                </a:solidFill>
                <a:latin typeface="Times New Roman" panose="02020603050405020304" pitchFamily="18" charset="0"/>
              </a:rPr>
              <a:t> </a:t>
            </a:r>
            <a:r>
              <a:rPr lang="en-US" altLang="en-US" b="1" dirty="0" err="1">
                <a:solidFill>
                  <a:srgbClr val="000000"/>
                </a:solidFill>
                <a:latin typeface="Times New Roman" panose="02020603050405020304" pitchFamily="18" charset="0"/>
              </a:rPr>
              <a:t>quan</a:t>
            </a:r>
            <a:r>
              <a:rPr lang="en-US" altLang="en-US" dirty="0">
                <a:latin typeface=".VnTime" panose="020B7200000000000000" pitchFamily="34" charset="0"/>
                <a:ea typeface="Cordia New" panose="020B0304020202020204" pitchFamily="34" charset="-34"/>
                <a:cs typeface="Arial" panose="020B0604020202020204" pitchFamily="34" charset="0"/>
              </a:rPr>
              <a:t>: </a:t>
            </a:r>
            <a:r>
              <a:rPr lang="en-US" altLang="en-US" dirty="0" err="1">
                <a:latin typeface="Times New Roman" panose="02020603050405020304" pitchFamily="18" charset="0"/>
                <a:ea typeface="Cordia New" panose="020B0304020202020204" pitchFamily="34" charset="-34"/>
                <a:cs typeface="Times New Roman" panose="02020603050405020304" pitchFamily="18" charset="0"/>
              </a:rPr>
              <a:t>nguồn</a:t>
            </a:r>
            <a:r>
              <a:rPr lang="en-US" altLang="en-US" dirty="0">
                <a:latin typeface="Times New Roman" panose="02020603050405020304" pitchFamily="18" charset="0"/>
                <a:ea typeface="Cordia New" panose="020B0304020202020204" pitchFamily="34" charset="-34"/>
                <a:cs typeface="Times New Roman" panose="02020603050405020304" pitchFamily="18" charset="0"/>
              </a:rPr>
              <a:t> </a:t>
            </a:r>
            <a:r>
              <a:rPr lang="en-US" altLang="en-US" dirty="0" err="1">
                <a:latin typeface="Times New Roman" panose="02020603050405020304" pitchFamily="18" charset="0"/>
                <a:ea typeface="Cordia New" panose="020B0304020202020204" pitchFamily="34" charset="-34"/>
                <a:cs typeface="Times New Roman" panose="02020603050405020304" pitchFamily="18" charset="0"/>
              </a:rPr>
              <a:t>gốc</a:t>
            </a:r>
            <a:r>
              <a:rPr lang="en-US" altLang="en-US" dirty="0">
                <a:latin typeface="Times New Roman" panose="02020603050405020304" pitchFamily="18" charset="0"/>
                <a:ea typeface="Cordia New" panose="020B0304020202020204" pitchFamily="34" charset="-34"/>
                <a:cs typeface="Times New Roman" panose="02020603050405020304" pitchFamily="18" charset="0"/>
              </a:rPr>
              <a:t> </a:t>
            </a:r>
            <a:r>
              <a:rPr lang="en-US" altLang="en-US" dirty="0" err="1">
                <a:latin typeface="Times New Roman" panose="02020603050405020304" pitchFamily="18" charset="0"/>
                <a:ea typeface="Cordia New" panose="020B0304020202020204" pitchFamily="34" charset="-34"/>
                <a:cs typeface="Times New Roman" panose="02020603050405020304" pitchFamily="18" charset="0"/>
              </a:rPr>
              <a:t>của</a:t>
            </a:r>
            <a:r>
              <a:rPr lang="en-US" altLang="en-US" dirty="0">
                <a:latin typeface="Times New Roman" panose="02020603050405020304" pitchFamily="18" charset="0"/>
                <a:ea typeface="Cordia New" panose="020B0304020202020204" pitchFamily="34" charset="-34"/>
                <a:cs typeface="Times New Roman" panose="02020603050405020304" pitchFamily="18" charset="0"/>
              </a:rPr>
              <a:t> </a:t>
            </a:r>
            <a:r>
              <a:rPr lang="en-US" altLang="en-US" dirty="0" err="1">
                <a:latin typeface="Times New Roman" panose="02020603050405020304" pitchFamily="18" charset="0"/>
                <a:ea typeface="Cordia New" panose="020B0304020202020204" pitchFamily="34" charset="-34"/>
                <a:cs typeface="Times New Roman" panose="02020603050405020304" pitchFamily="18" charset="0"/>
              </a:rPr>
              <a:t>sự</a:t>
            </a:r>
            <a:r>
              <a:rPr lang="en-US" altLang="en-US" dirty="0">
                <a:latin typeface="Times New Roman" panose="02020603050405020304" pitchFamily="18" charset="0"/>
                <a:ea typeface="Cordia New" panose="020B0304020202020204" pitchFamily="34" charset="-34"/>
                <a:cs typeface="Times New Roman" panose="02020603050405020304" pitchFamily="18" charset="0"/>
              </a:rPr>
              <a:t> </a:t>
            </a:r>
            <a:r>
              <a:rPr lang="en-US" altLang="en-US" dirty="0" err="1">
                <a:latin typeface="Times New Roman" panose="02020603050405020304" pitchFamily="18" charset="0"/>
                <a:ea typeface="Cordia New" panose="020B0304020202020204" pitchFamily="34" charset="-34"/>
                <a:cs typeface="Times New Roman" panose="02020603050405020304" pitchFamily="18" charset="0"/>
              </a:rPr>
              <a:t>phát</a:t>
            </a:r>
            <a:r>
              <a:rPr lang="en-US" altLang="en-US" dirty="0">
                <a:latin typeface="Times New Roman" panose="02020603050405020304" pitchFamily="18" charset="0"/>
                <a:ea typeface="Cordia New" panose="020B0304020202020204" pitchFamily="34" charset="-34"/>
                <a:cs typeface="Times New Roman" panose="02020603050405020304" pitchFamily="18" charset="0"/>
              </a:rPr>
              <a:t> </a:t>
            </a:r>
            <a:r>
              <a:rPr lang="en-US" altLang="en-US" dirty="0" err="1">
                <a:latin typeface="Times New Roman" panose="02020603050405020304" pitchFamily="18" charset="0"/>
                <a:ea typeface="Cordia New" panose="020B0304020202020204" pitchFamily="34" charset="-34"/>
                <a:cs typeface="Times New Roman" panose="02020603050405020304" pitchFamily="18" charset="0"/>
              </a:rPr>
              <a:t>triển</a:t>
            </a:r>
            <a:r>
              <a:rPr lang="en-US" altLang="en-US" dirty="0">
                <a:latin typeface="Times New Roman" panose="02020603050405020304" pitchFamily="18" charset="0"/>
                <a:ea typeface="Cordia New" panose="020B0304020202020204" pitchFamily="34" charset="-34"/>
                <a:cs typeface="Times New Roman" panose="02020603050405020304" pitchFamily="18" charset="0"/>
              </a:rPr>
              <a:t> do </a:t>
            </a:r>
            <a:r>
              <a:rPr lang="en-US" altLang="en-US" dirty="0" err="1">
                <a:latin typeface="Times New Roman" panose="02020603050405020304" pitchFamily="18" charset="0"/>
                <a:ea typeface="Cordia New" panose="020B0304020202020204" pitchFamily="34" charset="-34"/>
                <a:cs typeface="Times New Roman" panose="02020603050405020304" pitchFamily="18" charset="0"/>
              </a:rPr>
              <a:t>các</a:t>
            </a:r>
            <a:r>
              <a:rPr lang="en-US" altLang="en-US" dirty="0">
                <a:latin typeface="Times New Roman" panose="02020603050405020304" pitchFamily="18" charset="0"/>
                <a:ea typeface="Cordia New" panose="020B0304020202020204" pitchFamily="34" charset="-34"/>
                <a:cs typeface="Times New Roman" panose="02020603050405020304" pitchFamily="18" charset="0"/>
              </a:rPr>
              <a:t> </a:t>
            </a:r>
            <a:r>
              <a:rPr lang="en-US" altLang="en-US" dirty="0" err="1">
                <a:latin typeface="Times New Roman" panose="02020603050405020304" pitchFamily="18" charset="0"/>
                <a:ea typeface="Cordia New" panose="020B0304020202020204" pitchFamily="34" charset="-34"/>
                <a:cs typeface="Times New Roman" panose="02020603050405020304" pitchFamily="18" charset="0"/>
              </a:rPr>
              <a:t>quy</a:t>
            </a:r>
            <a:r>
              <a:rPr lang="en-US" altLang="en-US" dirty="0">
                <a:latin typeface="Times New Roman" panose="02020603050405020304" pitchFamily="18" charset="0"/>
                <a:ea typeface="Cordia New" panose="020B0304020202020204" pitchFamily="34" charset="-34"/>
                <a:cs typeface="Times New Roman" panose="02020603050405020304" pitchFamily="18" charset="0"/>
              </a:rPr>
              <a:t> </a:t>
            </a:r>
            <a:r>
              <a:rPr lang="en-US" altLang="en-US" dirty="0" err="1">
                <a:latin typeface="Times New Roman" panose="02020603050405020304" pitchFamily="18" charset="0"/>
                <a:ea typeface="Cordia New" panose="020B0304020202020204" pitchFamily="34" charset="-34"/>
                <a:cs typeface="Times New Roman" panose="02020603050405020304" pitchFamily="18" charset="0"/>
              </a:rPr>
              <a:t>luật</a:t>
            </a:r>
            <a:r>
              <a:rPr lang="en-US" altLang="en-US" dirty="0">
                <a:latin typeface="Times New Roman" panose="02020603050405020304" pitchFamily="18" charset="0"/>
                <a:ea typeface="Cordia New" panose="020B0304020202020204" pitchFamily="34" charset="-34"/>
                <a:cs typeface="Arial" panose="020B0604020202020204" pitchFamily="34" charset="0"/>
              </a:rPr>
              <a:t> </a:t>
            </a:r>
            <a:r>
              <a:rPr lang="en-US" altLang="en-US" dirty="0" err="1">
                <a:latin typeface="Times New Roman" panose="02020603050405020304" pitchFamily="18" charset="0"/>
                <a:ea typeface="Cordia New" panose="020B0304020202020204" pitchFamily="34" charset="-34"/>
                <a:cs typeface="Arial" panose="020B0604020202020204" pitchFamily="34" charset="0"/>
              </a:rPr>
              <a:t>khách</a:t>
            </a:r>
            <a:r>
              <a:rPr lang="en-US" altLang="en-US" dirty="0">
                <a:latin typeface="Times New Roman" panose="02020603050405020304" pitchFamily="18" charset="0"/>
                <a:ea typeface="Cordia New" panose="020B0304020202020204" pitchFamily="34" charset="-34"/>
                <a:cs typeface="Arial" panose="020B0604020202020204" pitchFamily="34" charset="0"/>
              </a:rPr>
              <a:t> </a:t>
            </a:r>
            <a:r>
              <a:rPr lang="en-US" altLang="en-US" dirty="0" err="1">
                <a:latin typeface="Times New Roman" panose="02020603050405020304" pitchFamily="18" charset="0"/>
                <a:ea typeface="Cordia New" panose="020B0304020202020204" pitchFamily="34" charset="-34"/>
                <a:cs typeface="Arial" panose="020B0604020202020204" pitchFamily="34" charset="0"/>
              </a:rPr>
              <a:t>quan</a:t>
            </a:r>
            <a:r>
              <a:rPr lang="en-US" altLang="en-US" dirty="0">
                <a:latin typeface="Times New Roman" panose="02020603050405020304" pitchFamily="18" charset="0"/>
                <a:ea typeface="Cordia New" panose="020B0304020202020204" pitchFamily="34" charset="-34"/>
                <a:cs typeface="Arial" panose="020B0604020202020204" pitchFamily="34" charset="0"/>
              </a:rPr>
              <a:t> chi </a:t>
            </a:r>
            <a:r>
              <a:rPr lang="en-US" altLang="en-US" dirty="0" err="1">
                <a:latin typeface="Times New Roman" panose="02020603050405020304" pitchFamily="18" charset="0"/>
                <a:ea typeface="Cordia New" panose="020B0304020202020204" pitchFamily="34" charset="-34"/>
                <a:cs typeface="Arial" panose="020B0604020202020204" pitchFamily="34" charset="0"/>
              </a:rPr>
              <a:t>phối</a:t>
            </a:r>
            <a:r>
              <a:rPr lang="en-US" altLang="en-US" dirty="0">
                <a:latin typeface="Times New Roman" panose="02020603050405020304" pitchFamily="18" charset="0"/>
                <a:ea typeface="Cordia New" panose="020B0304020202020204" pitchFamily="34" charset="-34"/>
                <a:cs typeface="Arial" panose="020B0604020202020204" pitchFamily="34" charset="0"/>
              </a:rPr>
              <a:t> </a:t>
            </a:r>
            <a:r>
              <a:rPr lang="en-US" altLang="en-US" dirty="0" err="1">
                <a:latin typeface="Times New Roman" panose="02020603050405020304" pitchFamily="18" charset="0"/>
                <a:ea typeface="Cordia New" panose="020B0304020202020204" pitchFamily="34" charset="-34"/>
                <a:cs typeface="Arial" panose="020B0604020202020204" pitchFamily="34" charset="0"/>
              </a:rPr>
              <a:t>mà</a:t>
            </a:r>
            <a:r>
              <a:rPr lang="en-US" altLang="en-US" dirty="0">
                <a:latin typeface="Times New Roman" panose="02020603050405020304" pitchFamily="18" charset="0"/>
                <a:ea typeface="Cordia New" panose="020B0304020202020204" pitchFamily="34" charset="-34"/>
                <a:cs typeface="Arial" panose="020B0604020202020204" pitchFamily="34" charset="0"/>
              </a:rPr>
              <a:t> </a:t>
            </a:r>
            <a:r>
              <a:rPr lang="en-US" altLang="en-US" dirty="0" err="1">
                <a:latin typeface="Times New Roman" panose="02020603050405020304" pitchFamily="18" charset="0"/>
                <a:ea typeface="Cordia New" panose="020B0304020202020204" pitchFamily="34" charset="-34"/>
                <a:cs typeface="Arial" panose="020B0604020202020204" pitchFamily="34" charset="0"/>
              </a:rPr>
              <a:t>cơ</a:t>
            </a:r>
            <a:r>
              <a:rPr lang="en-US" altLang="en-US" dirty="0">
                <a:latin typeface="Times New Roman" panose="02020603050405020304" pitchFamily="18" charset="0"/>
                <a:ea typeface="Cordia New" panose="020B0304020202020204" pitchFamily="34" charset="-34"/>
                <a:cs typeface="Arial" panose="020B0604020202020204" pitchFamily="34" charset="0"/>
              </a:rPr>
              <a:t> </a:t>
            </a:r>
            <a:r>
              <a:rPr lang="en-US" altLang="en-US" dirty="0" err="1">
                <a:latin typeface="Times New Roman" panose="02020603050405020304" pitchFamily="18" charset="0"/>
                <a:ea typeface="Cordia New" panose="020B0304020202020204" pitchFamily="34" charset="-34"/>
                <a:cs typeface="Arial" panose="020B0604020202020204" pitchFamily="34" charset="0"/>
              </a:rPr>
              <a:t>bản</a:t>
            </a:r>
            <a:r>
              <a:rPr lang="en-US" altLang="en-US" dirty="0">
                <a:latin typeface="Times New Roman" panose="02020603050405020304" pitchFamily="18" charset="0"/>
                <a:ea typeface="Cordia New" panose="020B0304020202020204" pitchFamily="34" charset="-34"/>
                <a:cs typeface="Arial" panose="020B0604020202020204" pitchFamily="34" charset="0"/>
              </a:rPr>
              <a:t> </a:t>
            </a:r>
            <a:r>
              <a:rPr lang="en-US" altLang="en-US" dirty="0" err="1">
                <a:latin typeface="Times New Roman" panose="02020603050405020304" pitchFamily="18" charset="0"/>
                <a:ea typeface="Cordia New" panose="020B0304020202020204" pitchFamily="34" charset="-34"/>
                <a:cs typeface="Arial" panose="020B0604020202020204" pitchFamily="34" charset="0"/>
              </a:rPr>
              <a:t>nhất</a:t>
            </a:r>
            <a:r>
              <a:rPr lang="en-US" altLang="en-US" dirty="0">
                <a:latin typeface="Times New Roman" panose="02020603050405020304" pitchFamily="18" charset="0"/>
                <a:ea typeface="Cordia New" panose="020B0304020202020204" pitchFamily="34" charset="-34"/>
                <a:cs typeface="Arial" panose="020B0604020202020204" pitchFamily="34" charset="0"/>
              </a:rPr>
              <a:t> </a:t>
            </a:r>
            <a:r>
              <a:rPr lang="en-US" altLang="en-US" dirty="0" err="1">
                <a:latin typeface="Times New Roman" panose="02020603050405020304" pitchFamily="18" charset="0"/>
                <a:ea typeface="Cordia New" panose="020B0304020202020204" pitchFamily="34" charset="-34"/>
                <a:cs typeface="Arial" panose="020B0604020202020204" pitchFamily="34" charset="0"/>
              </a:rPr>
              <a:t>là</a:t>
            </a:r>
            <a:r>
              <a:rPr lang="en-US" altLang="en-US" dirty="0">
                <a:latin typeface="Times New Roman" panose="02020603050405020304" pitchFamily="18" charset="0"/>
                <a:ea typeface="Cordia New" panose="020B0304020202020204" pitchFamily="34" charset="-34"/>
                <a:cs typeface="Arial" panose="020B0604020202020204" pitchFamily="34" charset="0"/>
              </a:rPr>
              <a:t> </a:t>
            </a:r>
            <a:r>
              <a:rPr lang="en-US" altLang="en-US" dirty="0" err="1">
                <a:latin typeface="Times New Roman" panose="02020603050405020304" pitchFamily="18" charset="0"/>
                <a:ea typeface="Cordia New" panose="020B0304020202020204" pitchFamily="34" charset="-34"/>
                <a:cs typeface="Arial" panose="020B0604020202020204" pitchFamily="34" charset="0"/>
              </a:rPr>
              <a:t>quy</a:t>
            </a:r>
            <a:r>
              <a:rPr lang="en-US" altLang="en-US" dirty="0">
                <a:latin typeface="Times New Roman" panose="02020603050405020304" pitchFamily="18" charset="0"/>
                <a:ea typeface="Cordia New" panose="020B0304020202020204" pitchFamily="34" charset="-34"/>
                <a:cs typeface="Arial" panose="020B0604020202020204" pitchFamily="34" charset="0"/>
              </a:rPr>
              <a:t> </a:t>
            </a:r>
            <a:r>
              <a:rPr lang="en-US" altLang="en-US" dirty="0" err="1">
                <a:latin typeface="Times New Roman" panose="02020603050405020304" pitchFamily="18" charset="0"/>
                <a:ea typeface="Cordia New" panose="020B0304020202020204" pitchFamily="34" charset="-34"/>
                <a:cs typeface="Arial" panose="020B0604020202020204" pitchFamily="34" charset="0"/>
              </a:rPr>
              <a:t>luật</a:t>
            </a:r>
            <a:r>
              <a:rPr lang="en-US" altLang="en-US" dirty="0">
                <a:latin typeface="Times New Roman" panose="02020603050405020304" pitchFamily="18" charset="0"/>
                <a:ea typeface="Cordia New" panose="020B0304020202020204" pitchFamily="34" charset="-34"/>
                <a:cs typeface="Arial" panose="020B0604020202020204" pitchFamily="34" charset="0"/>
              </a:rPr>
              <a:t> </a:t>
            </a:r>
            <a:r>
              <a:rPr lang="en-US" altLang="en-US" dirty="0" err="1">
                <a:latin typeface="Times New Roman" panose="02020603050405020304" pitchFamily="18" charset="0"/>
                <a:ea typeface="Cordia New" panose="020B0304020202020204" pitchFamily="34" charset="-34"/>
                <a:cs typeface="Arial" panose="020B0604020202020204" pitchFamily="34" charset="0"/>
              </a:rPr>
              <a:t>mâu</a:t>
            </a:r>
            <a:r>
              <a:rPr lang="en-US" altLang="en-US" dirty="0">
                <a:latin typeface="Times New Roman" panose="02020603050405020304" pitchFamily="18" charset="0"/>
                <a:ea typeface="Cordia New" panose="020B0304020202020204" pitchFamily="34" charset="-34"/>
                <a:cs typeface="Arial" panose="020B0604020202020204" pitchFamily="34" charset="0"/>
              </a:rPr>
              <a:t> </a:t>
            </a:r>
            <a:r>
              <a:rPr lang="en-US" altLang="en-US" dirty="0" err="1">
                <a:latin typeface="Times New Roman" panose="02020603050405020304" pitchFamily="18" charset="0"/>
                <a:ea typeface="Cordia New" panose="020B0304020202020204" pitchFamily="34" charset="-34"/>
                <a:cs typeface="Arial" panose="020B0604020202020204" pitchFamily="34" charset="0"/>
              </a:rPr>
              <a:t>thuẫn</a:t>
            </a:r>
            <a:endParaRPr lang="en-US" altLang="en-US" dirty="0">
              <a:latin typeface="Times New Roman" panose="02020603050405020304" pitchFamily="18" charset="0"/>
              <a:ea typeface="Cordia New" panose="020B0304020202020204" pitchFamily="34" charset="-34"/>
              <a:cs typeface="Arial" panose="020B0604020202020204" pitchFamily="34" charset="0"/>
            </a:endParaRPr>
          </a:p>
          <a:p>
            <a:pPr algn="just" eaLnBrk="1" hangingPunct="1">
              <a:spcBef>
                <a:spcPct val="0"/>
              </a:spcBef>
              <a:buFontTx/>
              <a:buNone/>
            </a:pPr>
            <a:endParaRPr lang="en-US" altLang="en-US" dirty="0">
              <a:latin typeface="Arial" panose="020B0604020202020204" pitchFamily="34" charset="0"/>
              <a:ea typeface="Cordia New" panose="020B0304020202020204" pitchFamily="34" charset="-34"/>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63843"/>
                                        </p:tgtEl>
                                        <p:attrNameLst>
                                          <p:attrName>style.visibility</p:attrName>
                                        </p:attrNameLst>
                                      </p:cBhvr>
                                      <p:to>
                                        <p:strVal val="visible"/>
                                      </p:to>
                                    </p:set>
                                    <p:animEffect transition="in" filter="box(in)">
                                      <p:cBhvr>
                                        <p:cTn id="12" dur="500"/>
                                        <p:tgtEl>
                                          <p:spTgt spid="1638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63842"/>
                                        </p:tgtEl>
                                        <p:attrNameLst>
                                          <p:attrName>style.visibility</p:attrName>
                                        </p:attrNameLst>
                                      </p:cBhvr>
                                      <p:to>
                                        <p:strVal val="visible"/>
                                      </p:to>
                                    </p:set>
                                    <p:animEffect transition="in" filter="box(in)">
                                      <p:cBhvr>
                                        <p:cTn id="17" dur="500"/>
                                        <p:tgtEl>
                                          <p:spTgt spid="163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0552079-9395-2322-EDF8-65BFDC27BDFB}"/>
              </a:ext>
            </a:extLst>
          </p:cNvPr>
          <p:cNvGrpSpPr>
            <a:grpSpLocks/>
          </p:cNvGrpSpPr>
          <p:nvPr/>
        </p:nvGrpSpPr>
        <p:grpSpPr bwMode="auto">
          <a:xfrm>
            <a:off x="1600200" y="0"/>
            <a:ext cx="8959850" cy="1143000"/>
            <a:chOff x="114907" y="4118135"/>
            <a:chExt cx="7926053" cy="797040"/>
          </a:xfrm>
        </p:grpSpPr>
        <p:sp>
          <p:nvSpPr>
            <p:cNvPr id="13" name="Rounded Rectangle 12">
              <a:extLst>
                <a:ext uri="{FF2B5EF4-FFF2-40B4-BE49-F238E27FC236}">
                  <a16:creationId xmlns:a16="http://schemas.microsoft.com/office/drawing/2014/main" id="{2C7B4DF4-8ED6-B278-0EB8-2C55242FC783}"/>
                </a:ext>
              </a:extLst>
            </p:cNvPr>
            <p:cNvSpPr/>
            <p:nvPr/>
          </p:nvSpPr>
          <p:spPr>
            <a:xfrm>
              <a:off x="114907" y="4118135"/>
              <a:ext cx="7926053"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4" name="Rounded Rectangle 10">
              <a:extLst>
                <a:ext uri="{FF2B5EF4-FFF2-40B4-BE49-F238E27FC236}">
                  <a16:creationId xmlns:a16="http://schemas.microsoft.com/office/drawing/2014/main" id="{524734B1-CE89-FBBB-45AA-3D369F385885}"/>
                </a:ext>
              </a:extLst>
            </p:cNvPr>
            <p:cNvSpPr/>
            <p:nvPr/>
          </p:nvSpPr>
          <p:spPr>
            <a:xfrm>
              <a:off x="154228" y="4156880"/>
              <a:ext cx="7847410" cy="719550"/>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sz="3200" b="1" i="1">
                <a:solidFill>
                  <a:schemeClr val="tx1"/>
                </a:solidFill>
                <a:latin typeface="Times New Roman" panose="02020603050405020304" pitchFamily="18" charset="0"/>
                <a:cs typeface="Times New Roman" panose="02020603050405020304" pitchFamily="18" charset="0"/>
              </a:endParaRPr>
            </a:p>
            <a:p>
              <a:pPr algn="ctr" defTabSz="1244600">
                <a:defRPr/>
              </a:pPr>
              <a:r>
                <a:rPr lang="en-US" altLang="en-US" sz="3200" b="1" i="1">
                  <a:solidFill>
                    <a:schemeClr val="tx1"/>
                  </a:solidFill>
                  <a:latin typeface="Times New Roman" panose="02020603050405020304" pitchFamily="18" charset="0"/>
                  <a:cs typeface="Times New Roman" panose="02020603050405020304" pitchFamily="18" charset="0"/>
                </a:rPr>
                <a:t>2.1. Hai nguyên lý cơ bản </a:t>
              </a:r>
            </a:p>
            <a:p>
              <a:pPr algn="ctr" defTabSz="1244600">
                <a:defRPr/>
              </a:pPr>
              <a:r>
                <a:rPr lang="en-US" altLang="en-US" sz="3200" b="1" i="1">
                  <a:solidFill>
                    <a:schemeClr val="tx1"/>
                  </a:solidFill>
                  <a:latin typeface="Times New Roman" panose="02020603050405020304" pitchFamily="18" charset="0"/>
                  <a:cs typeface="Times New Roman" panose="02020603050405020304" pitchFamily="18" charset="0"/>
                </a:rPr>
                <a:t>của phép biện chứng duy vật </a:t>
              </a:r>
              <a:endParaRPr lang="en-US" sz="3200">
                <a:solidFill>
                  <a:schemeClr val="tx1"/>
                </a:solidFill>
              </a:endParaRPr>
            </a:p>
            <a:p>
              <a:pPr defTabSz="1244600">
                <a:lnSpc>
                  <a:spcPct val="90000"/>
                </a:lnSpc>
                <a:spcAft>
                  <a:spcPct val="35000"/>
                </a:spcAft>
                <a:defRPr/>
              </a:pPr>
              <a:endParaRPr lang="en-US" sz="3200">
                <a:solidFill>
                  <a:schemeClr val="tx1"/>
                </a:solidFill>
              </a:endParaRPr>
            </a:p>
          </p:txBody>
        </p:sp>
      </p:grpSp>
      <p:sp>
        <p:nvSpPr>
          <p:cNvPr id="18" name="Rounded Rectangle 17">
            <a:extLst>
              <a:ext uri="{FF2B5EF4-FFF2-40B4-BE49-F238E27FC236}">
                <a16:creationId xmlns:a16="http://schemas.microsoft.com/office/drawing/2014/main" id="{CF63FD0C-8A8B-A7EC-032B-877AACE60797}"/>
              </a:ext>
            </a:extLst>
          </p:cNvPr>
          <p:cNvSpPr/>
          <p:nvPr/>
        </p:nvSpPr>
        <p:spPr>
          <a:xfrm>
            <a:off x="2046288" y="1295401"/>
            <a:ext cx="8316912" cy="2606675"/>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marL="342900" indent="-342900" algn="just">
              <a:lnSpc>
                <a:spcPct val="150000"/>
              </a:lnSpc>
              <a:spcBef>
                <a:spcPct val="20000"/>
              </a:spcBef>
              <a:buClr>
                <a:srgbClr val="86D1EC"/>
              </a:buClr>
              <a:buSzPct val="90000"/>
              <a:buBlip>
                <a:blip r:embed="rId2"/>
              </a:buBlip>
              <a:defRPr/>
            </a:pPr>
            <a:r>
              <a:rPr lang="vi-VN" sz="2400" dirty="0">
                <a:solidFill>
                  <a:srgbClr val="000000"/>
                </a:solidFill>
                <a:latin typeface="Times New Roman" pitchFamily="18" charset="0"/>
                <a:cs typeface="Cordia New" pitchFamily="34" charset="-34"/>
              </a:rPr>
              <a:t>Khái niệm </a:t>
            </a:r>
            <a:r>
              <a:rPr lang="vi-VN" sz="2400" i="1" dirty="0">
                <a:solidFill>
                  <a:srgbClr val="000000"/>
                </a:solidFill>
                <a:latin typeface="Times New Roman" pitchFamily="18" charset="0"/>
                <a:cs typeface="Cordia New" pitchFamily="34" charset="-34"/>
              </a:rPr>
              <a:t>Nguyên lý</a:t>
            </a:r>
            <a:r>
              <a:rPr lang="vi-VN" sz="2400" dirty="0">
                <a:solidFill>
                  <a:srgbClr val="000000"/>
                </a:solidFill>
                <a:latin typeface="Times New Roman" pitchFamily="18" charset="0"/>
                <a:cs typeface="Cordia New" pitchFamily="34" charset="-34"/>
              </a:rPr>
              <a:t> được hiểu như các tiên đề trong các khoa học cụ thể. Nó là tri thức không dễ chứng minh nhưng đã được xác nhận bởi thực tiễn của nhiều thế hệ con người, người ta chỉ còn phải tuân thủ nghiêm ngặt, nếu không thì sẽ mắc sai lầm cả trong nhận thức lẫn hành động.</a:t>
            </a:r>
            <a:endParaRPr lang="en-US" sz="2400" dirty="0">
              <a:solidFill>
                <a:srgbClr val="000000"/>
              </a:solidFill>
              <a:cs typeface="Cordia New" pitchFamily="34" charset="-34"/>
            </a:endParaRPr>
          </a:p>
        </p:txBody>
      </p:sp>
      <p:sp>
        <p:nvSpPr>
          <p:cNvPr id="19" name="Rectangle 18">
            <a:extLst>
              <a:ext uri="{FF2B5EF4-FFF2-40B4-BE49-F238E27FC236}">
                <a16:creationId xmlns:a16="http://schemas.microsoft.com/office/drawing/2014/main" id="{D145D528-6695-8494-CF5B-4B9C25932DA3}"/>
              </a:ext>
            </a:extLst>
          </p:cNvPr>
          <p:cNvSpPr>
            <a:spLocks noChangeArrowheads="1"/>
          </p:cNvSpPr>
          <p:nvPr/>
        </p:nvSpPr>
        <p:spPr bwMode="auto">
          <a:xfrm>
            <a:off x="2176464" y="4048126"/>
            <a:ext cx="7348537" cy="57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buClr>
                <a:srgbClr val="86D1EC"/>
              </a:buClr>
              <a:buSzPct val="90000"/>
              <a:buFontTx/>
              <a:buNone/>
            </a:pPr>
            <a:r>
              <a:rPr lang="en-US" altLang="en-US" sz="2400" b="1" i="1">
                <a:solidFill>
                  <a:srgbClr val="000000"/>
                </a:solidFill>
                <a:latin typeface="Times New Roman" panose="02020603050405020304" pitchFamily="18" charset="0"/>
                <a:cs typeface="Times New Roman" panose="02020603050405020304" pitchFamily="18" charset="0"/>
              </a:rPr>
              <a:t>Hai nguyên lý cơ bản của phép biện chứng duy vật: </a:t>
            </a:r>
          </a:p>
        </p:txBody>
      </p:sp>
      <p:sp>
        <p:nvSpPr>
          <p:cNvPr id="20" name="Oval 19">
            <a:extLst>
              <a:ext uri="{FF2B5EF4-FFF2-40B4-BE49-F238E27FC236}">
                <a16:creationId xmlns:a16="http://schemas.microsoft.com/office/drawing/2014/main" id="{488FB717-BA0E-71FC-96A2-8F65254340BF}"/>
              </a:ext>
            </a:extLst>
          </p:cNvPr>
          <p:cNvSpPr/>
          <p:nvPr/>
        </p:nvSpPr>
        <p:spPr>
          <a:xfrm>
            <a:off x="3451226" y="4843463"/>
            <a:ext cx="6759575" cy="722312"/>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p>
            <a:pPr algn="just" eaLnBrk="1" hangingPunct="1">
              <a:lnSpc>
                <a:spcPct val="150000"/>
              </a:lnSpc>
              <a:spcBef>
                <a:spcPct val="20000"/>
              </a:spcBef>
              <a:buClr>
                <a:srgbClr val="86D1EC"/>
              </a:buClr>
              <a:buSzPct val="90000"/>
              <a:defRPr/>
            </a:pPr>
            <a:r>
              <a:rPr lang="en-US" sz="2400">
                <a:solidFill>
                  <a:srgbClr val="000000"/>
                </a:solidFill>
                <a:latin typeface="Times New Roman" pitchFamily="18" charset="0"/>
                <a:cs typeface="Times New Roman" pitchFamily="18" charset="0"/>
              </a:rPr>
              <a:t>* Nguyên lý về mối liên hệ phổ biến</a:t>
            </a:r>
          </a:p>
        </p:txBody>
      </p:sp>
      <p:sp>
        <p:nvSpPr>
          <p:cNvPr id="21" name="Oval 20">
            <a:extLst>
              <a:ext uri="{FF2B5EF4-FFF2-40B4-BE49-F238E27FC236}">
                <a16:creationId xmlns:a16="http://schemas.microsoft.com/office/drawing/2014/main" id="{94C90CD2-17EC-09CF-1829-4E19BBD46B1D}"/>
              </a:ext>
            </a:extLst>
          </p:cNvPr>
          <p:cNvSpPr/>
          <p:nvPr/>
        </p:nvSpPr>
        <p:spPr>
          <a:xfrm>
            <a:off x="3451226" y="5888038"/>
            <a:ext cx="6607175" cy="76200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just" eaLnBrk="1" hangingPunct="1">
              <a:lnSpc>
                <a:spcPct val="150000"/>
              </a:lnSpc>
              <a:spcBef>
                <a:spcPct val="20000"/>
              </a:spcBef>
              <a:buClr>
                <a:srgbClr val="86D1EC"/>
              </a:buClr>
              <a:buSzPct val="90000"/>
              <a:defRPr/>
            </a:pPr>
            <a:r>
              <a:rPr lang="en-US" sz="2400">
                <a:solidFill>
                  <a:srgbClr val="000000"/>
                </a:solidFill>
                <a:latin typeface="Times New Roman" pitchFamily="18" charset="0"/>
                <a:cs typeface="Times New Roman" pitchFamily="18" charset="0"/>
              </a:rPr>
              <a:t>* Nguyên lý về sự phát triển</a:t>
            </a:r>
          </a:p>
        </p:txBody>
      </p:sp>
      <p:sp>
        <p:nvSpPr>
          <p:cNvPr id="22" name="Left Brace 21">
            <a:extLst>
              <a:ext uri="{FF2B5EF4-FFF2-40B4-BE49-F238E27FC236}">
                <a16:creationId xmlns:a16="http://schemas.microsoft.com/office/drawing/2014/main" id="{5E2ECC1E-F963-BA5E-8FCE-67168DAE5522}"/>
              </a:ext>
            </a:extLst>
          </p:cNvPr>
          <p:cNvSpPr/>
          <p:nvPr/>
        </p:nvSpPr>
        <p:spPr>
          <a:xfrm>
            <a:off x="3103563" y="5205413"/>
            <a:ext cx="317500" cy="1128712"/>
          </a:xfrm>
          <a:prstGeom prst="leftBrace">
            <a:avLst/>
          </a:prstGeom>
          <a:ln w="254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00">
              <a:solidFill>
                <a:prstClr val="blac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arn(inVertical)">
                                      <p:cBhvr>
                                        <p:cTn id="17" dur="500"/>
                                        <p:tgtEl>
                                          <p:spTgt spid="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arn(inVertical)">
                                      <p:cBhvr>
                                        <p:cTn id="22" dur="500"/>
                                        <p:tgtEl>
                                          <p:spTgt spid="22"/>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arn(inVertical)">
                                      <p:cBhvr>
                                        <p:cTn id="25" dur="500"/>
                                        <p:tgtEl>
                                          <p:spTgt spid="2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barn(inVertical)">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1"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Placeholder 4">
            <a:extLst>
              <a:ext uri="{FF2B5EF4-FFF2-40B4-BE49-F238E27FC236}">
                <a16:creationId xmlns:a16="http://schemas.microsoft.com/office/drawing/2014/main" id="{7E0A6C8C-D6F1-2C14-4A40-187028C47870}"/>
              </a:ext>
            </a:extLst>
          </p:cNvPr>
          <p:cNvSpPr>
            <a:spLocks noGrp="1"/>
          </p:cNvSpPr>
          <p:nvPr>
            <p:ph type="body" sz="half" idx="1"/>
          </p:nvPr>
        </p:nvSpPr>
        <p:spPr>
          <a:xfrm>
            <a:off x="1524000" y="685800"/>
            <a:ext cx="4495800" cy="3048000"/>
          </a:xfrm>
        </p:spPr>
        <p:txBody>
          <a:bodyPr/>
          <a:lstStyle/>
          <a:p>
            <a:pPr algn="just" eaLnBrk="1" hangingPunct="1">
              <a:buFontTx/>
              <a:buNone/>
            </a:pPr>
            <a:r>
              <a:rPr lang="en-US" altLang="en-US">
                <a:latin typeface=".VnTime" panose="020B7200000000000000" pitchFamily="34" charset="0"/>
              </a:rPr>
              <a:t>	</a:t>
            </a:r>
            <a:r>
              <a:rPr lang="en-US" altLang="en-US" b="1">
                <a:solidFill>
                  <a:srgbClr val="000000"/>
                </a:solidFill>
                <a:latin typeface="Times New Roman" panose="02020603050405020304" pitchFamily="18" charset="0"/>
              </a:rPr>
              <a:t> Tính phổ biến:</a:t>
            </a:r>
            <a:r>
              <a:rPr lang="en-US" altLang="en-US">
                <a:latin typeface=".VnTime" panose="020B7200000000000000" pitchFamily="34" charset="0"/>
              </a:rPr>
              <a:t> </a:t>
            </a:r>
            <a:r>
              <a:rPr lang="en-US" altLang="en-US">
                <a:latin typeface="Times New Roman" panose="02020603050405020304" pitchFamily="18" charset="0"/>
                <a:cs typeface="Times New Roman" panose="02020603050405020304" pitchFamily="18" charset="0"/>
              </a:rPr>
              <a:t>Sự phát triển diễn ra ở trong  mọi lĩnh vực, mọi sự vật, hiện tượng, mọi quá trình và giai đoạn của chúng và kết quả là cái mới xuất hiện</a:t>
            </a:r>
          </a:p>
        </p:txBody>
      </p:sp>
      <p:pic>
        <p:nvPicPr>
          <p:cNvPr id="38917" name="Picture 3" descr="E:\Bich Thuy\bí mật\tải xuống (3).jpg">
            <a:extLst>
              <a:ext uri="{FF2B5EF4-FFF2-40B4-BE49-F238E27FC236}">
                <a16:creationId xmlns:a16="http://schemas.microsoft.com/office/drawing/2014/main" id="{FEE99497-7401-6BEB-7D49-2F90C6AE0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121150"/>
            <a:ext cx="4191000"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4" descr="E:\Bich Thuy\bí mật\tải xuống (4).jpg">
            <a:extLst>
              <a:ext uri="{FF2B5EF4-FFF2-40B4-BE49-F238E27FC236}">
                <a16:creationId xmlns:a16="http://schemas.microsoft.com/office/drawing/2014/main" id="{2D8C6E1B-5075-3D10-6CC8-F0C56BC435EA}"/>
              </a:ext>
            </a:extLst>
          </p:cNvPr>
          <p:cNvPicPr>
            <a:picLocks noGrp="1"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6477001" y="681039"/>
            <a:ext cx="3762375" cy="3405187"/>
          </a:xfrm>
        </p:spPr>
      </p:pic>
      <p:pic>
        <p:nvPicPr>
          <p:cNvPr id="38919" name="Picture 7" descr="E:\Bich Thuy\bí mật\tải xuống.png">
            <a:extLst>
              <a:ext uri="{FF2B5EF4-FFF2-40B4-BE49-F238E27FC236}">
                <a16:creationId xmlns:a16="http://schemas.microsoft.com/office/drawing/2014/main" id="{B363B557-9FD1-9890-59FE-436008601F3F}"/>
              </a:ext>
            </a:extLst>
          </p:cNvPr>
          <p:cNvPicPr>
            <a:picLocks noGrp="1" noChangeAspect="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6399214" y="4238626"/>
            <a:ext cx="3963987" cy="2619375"/>
          </a:xfr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box(in)">
                                      <p:cBhvr>
                                        <p:cTn id="7" dur="500"/>
                                        <p:tgtEl>
                                          <p:spTgt spid="38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8918"/>
                                        </p:tgtEl>
                                        <p:attrNameLst>
                                          <p:attrName>style.visibility</p:attrName>
                                        </p:attrNameLst>
                                      </p:cBhvr>
                                      <p:to>
                                        <p:strVal val="visible"/>
                                      </p:to>
                                    </p:set>
                                    <p:animEffect transition="in" filter="box(in)">
                                      <p:cBhvr>
                                        <p:cTn id="12" dur="500"/>
                                        <p:tgtEl>
                                          <p:spTgt spid="389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8917"/>
                                        </p:tgtEl>
                                        <p:attrNameLst>
                                          <p:attrName>style.visibility</p:attrName>
                                        </p:attrNameLst>
                                      </p:cBhvr>
                                      <p:to>
                                        <p:strVal val="visible"/>
                                      </p:to>
                                    </p:set>
                                    <p:animEffect transition="in" filter="box(in)">
                                      <p:cBhvr>
                                        <p:cTn id="17" dur="500"/>
                                        <p:tgtEl>
                                          <p:spTgt spid="389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8919"/>
                                        </p:tgtEl>
                                        <p:attrNameLst>
                                          <p:attrName>style.visibility</p:attrName>
                                        </p:attrNameLst>
                                      </p:cBhvr>
                                      <p:to>
                                        <p:strVal val="visible"/>
                                      </p:to>
                                    </p:set>
                                    <p:animEffect transition="in" filter="box(in)">
                                      <p:cBhvr>
                                        <p:cTn id="22" dur="500"/>
                                        <p:tgtEl>
                                          <p:spTgt spid="3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1CB4F09-A765-1C4E-DE22-E229EEDF511B}"/>
              </a:ext>
            </a:extLst>
          </p:cNvPr>
          <p:cNvSpPr>
            <a:spLocks noGrp="1"/>
          </p:cNvSpPr>
          <p:nvPr>
            <p:ph type="title"/>
          </p:nvPr>
        </p:nvSpPr>
        <p:spPr>
          <a:xfrm>
            <a:off x="1371600" y="381000"/>
            <a:ext cx="8458200" cy="1066800"/>
          </a:xfrm>
        </p:spPr>
        <p:txBody>
          <a:bodyPr>
            <a:normAutofit fontScale="90000"/>
          </a:bodyPr>
          <a:lstStyle/>
          <a:p>
            <a:br>
              <a:rPr lang="en-US" altLang="en-US">
                <a:latin typeface=".VnTime" panose="020B7200000000000000" pitchFamily="34" charset="0"/>
              </a:rPr>
            </a:br>
            <a:r>
              <a:rPr lang="en-US" altLang="en-US">
                <a:latin typeface=".VnTime" panose="020B7200000000000000" pitchFamily="34" charset="0"/>
              </a:rPr>
              <a:t>-</a:t>
            </a:r>
            <a:r>
              <a:rPr lang="en-US" altLang="en-US">
                <a:solidFill>
                  <a:srgbClr val="000066"/>
                </a:solidFill>
                <a:latin typeface="Times New Roman" panose="02020603050405020304" pitchFamily="18" charset="0"/>
              </a:rPr>
              <a:t> Tính phong phú, đa dạng </a:t>
            </a:r>
            <a:br>
              <a:rPr lang="en-US" altLang="en-US">
                <a:latin typeface=".VnTime" panose="020B7200000000000000" pitchFamily="34" charset="0"/>
              </a:rPr>
            </a:br>
            <a:endParaRPr lang="en-US" altLang="en-US"/>
          </a:p>
        </p:txBody>
      </p:sp>
      <p:sp>
        <p:nvSpPr>
          <p:cNvPr id="7" name="Content Placeholder 6">
            <a:extLst>
              <a:ext uri="{FF2B5EF4-FFF2-40B4-BE49-F238E27FC236}">
                <a16:creationId xmlns:a16="http://schemas.microsoft.com/office/drawing/2014/main" id="{247A7BEF-57AD-E2E3-C047-C21F75891646}"/>
              </a:ext>
            </a:extLst>
          </p:cNvPr>
          <p:cNvSpPr>
            <a:spLocks noGrp="1"/>
          </p:cNvSpPr>
          <p:nvPr>
            <p:ph idx="4294967295"/>
          </p:nvPr>
        </p:nvSpPr>
        <p:spPr>
          <a:xfrm>
            <a:off x="841664" y="1219200"/>
            <a:ext cx="9673936" cy="2057400"/>
          </a:xfrm>
        </p:spPr>
        <p:txBody>
          <a:bodyPr/>
          <a:lstStyle/>
          <a:p>
            <a:pPr algn="just" eaLnBrk="1" hangingPunct="1">
              <a:buFontTx/>
              <a:buNone/>
            </a:pP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Quá</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trình</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phát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triển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của</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sự</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vật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hiện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tượng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không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hoàn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toàn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giống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nhau</a:t>
            </a:r>
            <a:r>
              <a:rPr lang="en-US" altLang="en-US" dirty="0">
                <a:latin typeface="Times New Roman" panose="02020603050405020304" pitchFamily="18" charset="0"/>
                <a:cs typeface="Times New Roman" panose="02020603050405020304" pitchFamily="18" charset="0"/>
              </a:rPr>
              <a:t>, ở </a:t>
            </a:r>
            <a:r>
              <a:rPr lang="en-US" altLang="en-US" dirty="0" err="1">
                <a:latin typeface="Times New Roman" panose="02020603050405020304" pitchFamily="18" charset="0"/>
                <a:cs typeface="Times New Roman" panose="02020603050405020304" pitchFamily="18" charset="0"/>
              </a:rPr>
              <a:t>những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không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gian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thời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gian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khác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nhau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chịu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sự</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tác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động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của</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nhiều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yếu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tố</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điều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kiện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lịch</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sử</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cụ</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thể</a:t>
            </a:r>
            <a:r>
              <a:rPr lang="en-US" altLang="en-US" dirty="0">
                <a:latin typeface="Times New Roman" panose="02020603050405020304" pitchFamily="18" charset="0"/>
                <a:cs typeface="Times New Roman" panose="02020603050405020304" pitchFamily="18" charset="0"/>
              </a:rPr>
              <a:t> </a:t>
            </a:r>
          </a:p>
          <a:p>
            <a:endParaRPr lang="en-US" altLang="en-US" dirty="0"/>
          </a:p>
        </p:txBody>
      </p:sp>
      <p:pic>
        <p:nvPicPr>
          <p:cNvPr id="164866" name="Picture 2" descr="E:\Bich Thuy\bí mật\images (10).jpg">
            <a:extLst>
              <a:ext uri="{FF2B5EF4-FFF2-40B4-BE49-F238E27FC236}">
                <a16:creationId xmlns:a16="http://schemas.microsoft.com/office/drawing/2014/main" id="{E952CBC1-010D-C901-790D-4BA07F2177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4290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867" name="Picture 3" descr="E:\Bich Thuy\bí mật\dadangsinhhoc_500.jpg">
            <a:extLst>
              <a:ext uri="{FF2B5EF4-FFF2-40B4-BE49-F238E27FC236}">
                <a16:creationId xmlns:a16="http://schemas.microsoft.com/office/drawing/2014/main" id="{B803F63A-DCCB-25D7-8528-2236A52FEC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470276"/>
            <a:ext cx="44196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ox(in)">
                                      <p:cBhvr>
                                        <p:cTn id="12" dur="500"/>
                                        <p:tgtEl>
                                          <p:spTgt spid="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64866"/>
                                        </p:tgtEl>
                                        <p:attrNameLst>
                                          <p:attrName>style.visibility</p:attrName>
                                        </p:attrNameLst>
                                      </p:cBhvr>
                                      <p:to>
                                        <p:strVal val="visible"/>
                                      </p:to>
                                    </p:set>
                                    <p:animEffect transition="in" filter="box(in)">
                                      <p:cBhvr>
                                        <p:cTn id="17" dur="500"/>
                                        <p:tgtEl>
                                          <p:spTgt spid="1648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64867"/>
                                        </p:tgtEl>
                                        <p:attrNameLst>
                                          <p:attrName>style.visibility</p:attrName>
                                        </p:attrNameLst>
                                      </p:cBhvr>
                                      <p:to>
                                        <p:strVal val="visible"/>
                                      </p:to>
                                    </p:set>
                                    <p:animEffect transition="in" filter="box(in)">
                                      <p:cBhvr>
                                        <p:cTn id="22" dur="500"/>
                                        <p:tgtEl>
                                          <p:spTgt spid="164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5896F2EF-AA5C-2660-2CA4-9BCE7AB81A7E}"/>
              </a:ext>
            </a:extLst>
          </p:cNvPr>
          <p:cNvSpPr>
            <a:spLocks noGrp="1"/>
          </p:cNvSpPr>
          <p:nvPr>
            <p:ph type="title"/>
          </p:nvPr>
        </p:nvSpPr>
        <p:spPr>
          <a:xfrm>
            <a:off x="1828800" y="-76200"/>
            <a:ext cx="8610600" cy="1143000"/>
          </a:xfrm>
        </p:spPr>
        <p:txBody>
          <a:bodyPr/>
          <a:lstStyle/>
          <a:p>
            <a:pPr algn="l" eaLnBrk="1" hangingPunct="1"/>
            <a:r>
              <a:rPr lang="en-US" altLang="en-US" sz="3200" b="1">
                <a:solidFill>
                  <a:srgbClr val="990033"/>
                </a:solidFill>
                <a:latin typeface="Times New Roman" panose="02020603050405020304" pitchFamily="18" charset="0"/>
              </a:rPr>
              <a:t>Khái quát nội dung nguyên lý về sự phát triển</a:t>
            </a:r>
          </a:p>
        </p:txBody>
      </p:sp>
      <p:sp>
        <p:nvSpPr>
          <p:cNvPr id="118787" name="Rectangle 3">
            <a:extLst>
              <a:ext uri="{FF2B5EF4-FFF2-40B4-BE49-F238E27FC236}">
                <a16:creationId xmlns:a16="http://schemas.microsoft.com/office/drawing/2014/main" id="{49F54D4E-F7C5-7823-D50A-F60F6DCC08EA}"/>
              </a:ext>
            </a:extLst>
          </p:cNvPr>
          <p:cNvSpPr>
            <a:spLocks noGrp="1"/>
          </p:cNvSpPr>
          <p:nvPr>
            <p:ph idx="1"/>
          </p:nvPr>
        </p:nvSpPr>
        <p:spPr>
          <a:xfrm>
            <a:off x="762000" y="1066800"/>
            <a:ext cx="10668000" cy="5486400"/>
          </a:xfrm>
        </p:spPr>
        <p:txBody>
          <a:bodyPr/>
          <a:lstStyle/>
          <a:p>
            <a:pPr algn="just">
              <a:lnSpc>
                <a:spcPct val="135000"/>
              </a:lnSpc>
              <a:spcBef>
                <a:spcPts val="600"/>
              </a:spcBef>
              <a:spcAft>
                <a:spcPts val="600"/>
              </a:spcAft>
              <a:buNone/>
            </a:pPr>
            <a:r>
              <a:rPr lang="en-US" altLang="en-US" dirty="0">
                <a:solidFill>
                  <a:schemeClr val="tx1"/>
                </a:solidFill>
              </a:rPr>
              <a:t>   	</a:t>
            </a:r>
            <a:r>
              <a:rPr lang="en-US" altLang="en-US" sz="3000" dirty="0" err="1">
                <a:solidFill>
                  <a:schemeClr val="tx1"/>
                </a:solidFill>
                <a:latin typeface="Times New Roman" panose="02020603050405020304" pitchFamily="18" charset="0"/>
              </a:rPr>
              <a:t>Sự</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phát</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triển</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trong</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đó</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sự</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vật</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mới</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thay</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thế</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sự</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vật</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cũ</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là</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hiện</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tượng</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diễn</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ra</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không</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ngừng</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trong</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tự</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nhiên</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trong</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xã</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hội</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trong</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bản</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thân</a:t>
            </a:r>
            <a:r>
              <a:rPr lang="en-US" altLang="en-US" sz="3000" dirty="0">
                <a:solidFill>
                  <a:schemeClr val="tx1"/>
                </a:solidFill>
                <a:latin typeface="Times New Roman" panose="02020603050405020304" pitchFamily="18" charset="0"/>
              </a:rPr>
              <a:t> con </a:t>
            </a:r>
            <a:r>
              <a:rPr lang="en-US" altLang="en-US" sz="3000" dirty="0" err="1">
                <a:solidFill>
                  <a:schemeClr val="tx1"/>
                </a:solidFill>
                <a:latin typeface="Times New Roman" panose="02020603050405020304" pitchFamily="18" charset="0"/>
              </a:rPr>
              <a:t>người</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và</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trong</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tư</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duy</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Nếu</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xét</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từng</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trường</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hợp</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cá</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biệt</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thì</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có</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vận</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động</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đi</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lên</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vận</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động</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tuần</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hoàn</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vận</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động</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đi</a:t>
            </a:r>
            <a:r>
              <a:rPr lang="en-US" altLang="en-US" sz="3000" dirty="0">
                <a:solidFill>
                  <a:schemeClr val="tx1"/>
                </a:solidFill>
                <a:latin typeface="Times New Roman" panose="02020603050405020304" pitchFamily="18" charset="0"/>
              </a:rPr>
              <a:t> </a:t>
            </a:r>
            <a:r>
              <a:rPr lang="en-US" altLang="en-US" sz="3000" dirty="0" err="1">
                <a:solidFill>
                  <a:schemeClr val="tx1"/>
                </a:solidFill>
                <a:latin typeface="Times New Roman" panose="02020603050405020304" pitchFamily="18" charset="0"/>
              </a:rPr>
              <a:t>xuống</a:t>
            </a:r>
            <a:r>
              <a:rPr lang="en-US" altLang="en-US" sz="3000" dirty="0">
                <a:solidFill>
                  <a:schemeClr val="tx1"/>
                </a:solidFill>
                <a:latin typeface="Times New Roman" panose="02020603050405020304" pitchFamily="18" charset="0"/>
              </a:rPr>
              <a:t>; song </a:t>
            </a:r>
            <a:r>
              <a:rPr lang="en-US" altLang="en-US" sz="3000" dirty="0" err="1">
                <a:solidFill>
                  <a:schemeClr val="tx1"/>
                </a:solidFill>
                <a:latin typeface="Times New Roman" panose="02020603050405020304" pitchFamily="18" charset="0"/>
              </a:rPr>
              <a:t>nếu</a:t>
            </a:r>
            <a:r>
              <a:rPr lang="en-US" altLang="en-US" sz="3000" dirty="0">
                <a:solidFill>
                  <a:schemeClr val="tx1"/>
                </a:solidFill>
                <a:latin typeface="Times New Roman" panose="02020603050405020304" pitchFamily="18" charset="0"/>
              </a:rPr>
              <a:t> </a:t>
            </a:r>
            <a:r>
              <a:rPr lang="en-US" altLang="en-US" sz="3000" b="1" i="1" u="sng" dirty="0" err="1">
                <a:solidFill>
                  <a:schemeClr val="tx1"/>
                </a:solidFill>
                <a:latin typeface="Times New Roman" panose="02020603050405020304" pitchFamily="18" charset="0"/>
              </a:rPr>
              <a:t>xét</a:t>
            </a:r>
            <a:r>
              <a:rPr lang="en-US" altLang="en-US" sz="3000" b="1" i="1" u="sng" dirty="0">
                <a:solidFill>
                  <a:schemeClr val="tx1"/>
                </a:solidFill>
                <a:latin typeface="Times New Roman" panose="02020603050405020304" pitchFamily="18" charset="0"/>
              </a:rPr>
              <a:t> </a:t>
            </a:r>
            <a:r>
              <a:rPr lang="en-US" altLang="en-US" sz="3000" b="1" i="1" u="sng" dirty="0" err="1">
                <a:solidFill>
                  <a:schemeClr val="tx1"/>
                </a:solidFill>
                <a:latin typeface="Times New Roman" panose="02020603050405020304" pitchFamily="18" charset="0"/>
              </a:rPr>
              <a:t>cả</a:t>
            </a:r>
            <a:r>
              <a:rPr lang="en-US" altLang="en-US" sz="3000" b="1" i="1" u="sng" dirty="0">
                <a:solidFill>
                  <a:schemeClr val="tx1"/>
                </a:solidFill>
                <a:latin typeface="Times New Roman" panose="02020603050405020304" pitchFamily="18" charset="0"/>
              </a:rPr>
              <a:t> </a:t>
            </a:r>
            <a:r>
              <a:rPr lang="en-US" altLang="en-US" sz="3000" b="1" i="1" u="sng" dirty="0" err="1">
                <a:solidFill>
                  <a:schemeClr val="tx1"/>
                </a:solidFill>
                <a:latin typeface="Times New Roman" panose="02020603050405020304" pitchFamily="18" charset="0"/>
              </a:rPr>
              <a:t>quá</a:t>
            </a:r>
            <a:r>
              <a:rPr lang="en-US" altLang="en-US" sz="3000" b="1" i="1" u="sng" dirty="0">
                <a:solidFill>
                  <a:schemeClr val="tx1"/>
                </a:solidFill>
                <a:latin typeface="Times New Roman" panose="02020603050405020304" pitchFamily="18" charset="0"/>
              </a:rPr>
              <a:t> </a:t>
            </a:r>
            <a:r>
              <a:rPr lang="en-US" altLang="en-US" sz="3000" b="1" i="1" u="sng" dirty="0" err="1">
                <a:solidFill>
                  <a:schemeClr val="tx1"/>
                </a:solidFill>
                <a:latin typeface="Times New Roman" panose="02020603050405020304" pitchFamily="18" charset="0"/>
              </a:rPr>
              <a:t>trình</a:t>
            </a:r>
            <a:r>
              <a:rPr lang="en-US" altLang="en-US" sz="3000" b="1" i="1" u="sng" dirty="0">
                <a:solidFill>
                  <a:schemeClr val="tx1"/>
                </a:solidFill>
                <a:latin typeface="Times New Roman" panose="02020603050405020304" pitchFamily="18" charset="0"/>
              </a:rPr>
              <a:t> </a:t>
            </a:r>
            <a:r>
              <a:rPr lang="en-US" altLang="en-US" sz="3000" b="1" i="1" u="sng" dirty="0" err="1">
                <a:solidFill>
                  <a:schemeClr val="tx1"/>
                </a:solidFill>
                <a:latin typeface="Times New Roman" panose="02020603050405020304" pitchFamily="18" charset="0"/>
              </a:rPr>
              <a:t>vận</a:t>
            </a:r>
            <a:r>
              <a:rPr lang="en-US" altLang="en-US" sz="3000" b="1" i="1" u="sng" dirty="0">
                <a:solidFill>
                  <a:schemeClr val="tx1"/>
                </a:solidFill>
                <a:latin typeface="Times New Roman" panose="02020603050405020304" pitchFamily="18" charset="0"/>
              </a:rPr>
              <a:t> </a:t>
            </a:r>
            <a:r>
              <a:rPr lang="en-US" altLang="en-US" sz="3000" b="1" i="1" u="sng" dirty="0" err="1">
                <a:solidFill>
                  <a:schemeClr val="tx1"/>
                </a:solidFill>
                <a:latin typeface="Times New Roman" panose="02020603050405020304" pitchFamily="18" charset="0"/>
              </a:rPr>
              <a:t>động</a:t>
            </a:r>
            <a:r>
              <a:rPr lang="en-US" altLang="en-US" sz="3000" b="1" i="1" u="sng" dirty="0">
                <a:solidFill>
                  <a:schemeClr val="tx1"/>
                </a:solidFill>
                <a:latin typeface="Times New Roman" panose="02020603050405020304" pitchFamily="18" charset="0"/>
              </a:rPr>
              <a:t> </a:t>
            </a:r>
            <a:r>
              <a:rPr lang="en-US" altLang="en-US" sz="3000" b="1" i="1" u="sng" dirty="0" err="1">
                <a:solidFill>
                  <a:schemeClr val="tx1"/>
                </a:solidFill>
                <a:latin typeface="Times New Roman" panose="02020603050405020304" pitchFamily="18" charset="0"/>
              </a:rPr>
              <a:t>với</a:t>
            </a:r>
            <a:r>
              <a:rPr lang="en-US" altLang="en-US" sz="3000" b="1" i="1" u="sng" dirty="0">
                <a:solidFill>
                  <a:schemeClr val="tx1"/>
                </a:solidFill>
                <a:latin typeface="Times New Roman" panose="02020603050405020304" pitchFamily="18" charset="0"/>
              </a:rPr>
              <a:t> </a:t>
            </a:r>
            <a:r>
              <a:rPr lang="en-US" altLang="en-US" sz="3000" b="1" i="1" u="sng" dirty="0" err="1">
                <a:solidFill>
                  <a:schemeClr val="tx1"/>
                </a:solidFill>
                <a:latin typeface="Times New Roman" panose="02020603050405020304" pitchFamily="18" charset="0"/>
              </a:rPr>
              <a:t>không</a:t>
            </a:r>
            <a:r>
              <a:rPr lang="en-US" altLang="en-US" sz="3000" b="1" i="1" u="sng" dirty="0">
                <a:solidFill>
                  <a:schemeClr val="tx1"/>
                </a:solidFill>
                <a:latin typeface="Times New Roman" panose="02020603050405020304" pitchFamily="18" charset="0"/>
              </a:rPr>
              <a:t> </a:t>
            </a:r>
            <a:r>
              <a:rPr lang="en-US" altLang="en-US" sz="3000" b="1" i="1" u="sng" dirty="0" err="1">
                <a:solidFill>
                  <a:schemeClr val="tx1"/>
                </a:solidFill>
                <a:latin typeface="Times New Roman" panose="02020603050405020304" pitchFamily="18" charset="0"/>
              </a:rPr>
              <a:t>gian</a:t>
            </a:r>
            <a:r>
              <a:rPr lang="en-US" altLang="en-US" sz="3000" b="1" i="1" u="sng" dirty="0">
                <a:solidFill>
                  <a:schemeClr val="tx1"/>
                </a:solidFill>
                <a:latin typeface="Times New Roman" panose="02020603050405020304" pitchFamily="18" charset="0"/>
              </a:rPr>
              <a:t> </a:t>
            </a:r>
            <a:r>
              <a:rPr lang="en-US" altLang="en-US" sz="3000" b="1" i="1" u="sng" dirty="0" err="1">
                <a:solidFill>
                  <a:schemeClr val="tx1"/>
                </a:solidFill>
                <a:latin typeface="Times New Roman" panose="02020603050405020304" pitchFamily="18" charset="0"/>
              </a:rPr>
              <a:t>rộng</a:t>
            </a:r>
            <a:r>
              <a:rPr lang="en-US" altLang="en-US" sz="3000" b="1" i="1" u="sng" dirty="0">
                <a:solidFill>
                  <a:schemeClr val="tx1"/>
                </a:solidFill>
                <a:latin typeface="Times New Roman" panose="02020603050405020304" pitchFamily="18" charset="0"/>
              </a:rPr>
              <a:t> </a:t>
            </a:r>
            <a:r>
              <a:rPr lang="en-US" altLang="en-US" sz="3000" b="1" i="1" u="sng" dirty="0" err="1">
                <a:solidFill>
                  <a:schemeClr val="tx1"/>
                </a:solidFill>
                <a:latin typeface="Times New Roman" panose="02020603050405020304" pitchFamily="18" charset="0"/>
              </a:rPr>
              <a:t>và</a:t>
            </a:r>
            <a:r>
              <a:rPr lang="en-US" altLang="en-US" sz="3000" b="1" i="1" u="sng" dirty="0">
                <a:solidFill>
                  <a:schemeClr val="tx1"/>
                </a:solidFill>
                <a:latin typeface="Times New Roman" panose="02020603050405020304" pitchFamily="18" charset="0"/>
              </a:rPr>
              <a:t> </a:t>
            </a:r>
            <a:r>
              <a:rPr lang="en-US" altLang="en-US" sz="3000" b="1" i="1" u="sng" dirty="0" err="1">
                <a:solidFill>
                  <a:schemeClr val="tx1"/>
                </a:solidFill>
                <a:latin typeface="Times New Roman" panose="02020603050405020304" pitchFamily="18" charset="0"/>
              </a:rPr>
              <a:t>thời</a:t>
            </a:r>
            <a:r>
              <a:rPr lang="en-US" altLang="en-US" sz="3000" b="1" i="1" u="sng" dirty="0">
                <a:solidFill>
                  <a:schemeClr val="tx1"/>
                </a:solidFill>
                <a:latin typeface="Times New Roman" panose="02020603050405020304" pitchFamily="18" charset="0"/>
              </a:rPr>
              <a:t> </a:t>
            </a:r>
            <a:r>
              <a:rPr lang="en-US" altLang="en-US" sz="3000" b="1" i="1" u="sng" dirty="0" err="1">
                <a:solidFill>
                  <a:schemeClr val="tx1"/>
                </a:solidFill>
                <a:latin typeface="Times New Roman" panose="02020603050405020304" pitchFamily="18" charset="0"/>
              </a:rPr>
              <a:t>gian</a:t>
            </a:r>
            <a:r>
              <a:rPr lang="en-US" altLang="en-US" sz="3000" b="1" i="1" u="sng" dirty="0">
                <a:solidFill>
                  <a:schemeClr val="tx1"/>
                </a:solidFill>
                <a:latin typeface="Times New Roman" panose="02020603050405020304" pitchFamily="18" charset="0"/>
              </a:rPr>
              <a:t> </a:t>
            </a:r>
            <a:r>
              <a:rPr lang="en-US" altLang="en-US" sz="3000" b="1" i="1" u="sng" dirty="0" err="1">
                <a:solidFill>
                  <a:schemeClr val="tx1"/>
                </a:solidFill>
                <a:latin typeface="Times New Roman" panose="02020603050405020304" pitchFamily="18" charset="0"/>
              </a:rPr>
              <a:t>dài</a:t>
            </a:r>
            <a:r>
              <a:rPr lang="en-US" altLang="en-US" sz="3000" b="1" i="1" u="sng" dirty="0">
                <a:solidFill>
                  <a:schemeClr val="tx1"/>
                </a:solidFill>
                <a:latin typeface="Times New Roman" panose="02020603050405020304" pitchFamily="18" charset="0"/>
              </a:rPr>
              <a:t> </a:t>
            </a:r>
            <a:r>
              <a:rPr lang="en-US" altLang="en-US" sz="3000" b="1" i="1" u="sng" dirty="0" err="1">
                <a:solidFill>
                  <a:schemeClr val="tx1"/>
                </a:solidFill>
                <a:latin typeface="Times New Roman" panose="02020603050405020304" pitchFamily="18" charset="0"/>
              </a:rPr>
              <a:t>thì</a:t>
            </a:r>
            <a:r>
              <a:rPr lang="en-US" altLang="en-US" sz="3000" b="1" i="1" u="sng" dirty="0">
                <a:solidFill>
                  <a:schemeClr val="tx1"/>
                </a:solidFill>
                <a:latin typeface="Times New Roman" panose="02020603050405020304" pitchFamily="18" charset="0"/>
              </a:rPr>
              <a:t> </a:t>
            </a:r>
            <a:r>
              <a:rPr lang="en-US" altLang="en-US" sz="3000" b="1" i="1" u="sng" dirty="0" err="1">
                <a:solidFill>
                  <a:schemeClr val="tx1"/>
                </a:solidFill>
                <a:latin typeface="Times New Roman" panose="02020603050405020304" pitchFamily="18" charset="0"/>
              </a:rPr>
              <a:t>phát</a:t>
            </a:r>
            <a:r>
              <a:rPr lang="en-US" altLang="en-US" sz="3000" b="1" i="1" u="sng" dirty="0">
                <a:solidFill>
                  <a:schemeClr val="tx1"/>
                </a:solidFill>
                <a:latin typeface="Times New Roman" panose="02020603050405020304" pitchFamily="18" charset="0"/>
              </a:rPr>
              <a:t> </a:t>
            </a:r>
            <a:r>
              <a:rPr lang="en-US" altLang="en-US" sz="3000" b="1" i="1" u="sng" dirty="0" err="1">
                <a:solidFill>
                  <a:schemeClr val="tx1"/>
                </a:solidFill>
                <a:latin typeface="Times New Roman" panose="02020603050405020304" pitchFamily="18" charset="0"/>
              </a:rPr>
              <a:t>triển</a:t>
            </a:r>
            <a:r>
              <a:rPr lang="en-US" altLang="en-US" sz="3000" b="1" i="1" u="sng" dirty="0">
                <a:solidFill>
                  <a:schemeClr val="tx1"/>
                </a:solidFill>
                <a:latin typeface="Times New Roman" panose="02020603050405020304" pitchFamily="18" charset="0"/>
              </a:rPr>
              <a:t> (</a:t>
            </a:r>
            <a:r>
              <a:rPr lang="en-US" altLang="en-US" sz="3000" b="1" i="1" u="sng" dirty="0" err="1">
                <a:solidFill>
                  <a:schemeClr val="tx1"/>
                </a:solidFill>
                <a:latin typeface="Times New Roman" panose="02020603050405020304" pitchFamily="18" charset="0"/>
              </a:rPr>
              <a:t>vận</a:t>
            </a:r>
            <a:r>
              <a:rPr lang="en-US" altLang="en-US" sz="3000" b="1" i="1" u="sng" dirty="0">
                <a:solidFill>
                  <a:schemeClr val="tx1"/>
                </a:solidFill>
                <a:latin typeface="Times New Roman" panose="02020603050405020304" pitchFamily="18" charset="0"/>
              </a:rPr>
              <a:t> </a:t>
            </a:r>
            <a:r>
              <a:rPr lang="en-US" altLang="en-US" sz="3000" b="1" i="1" u="sng" dirty="0" err="1">
                <a:solidFill>
                  <a:schemeClr val="tx1"/>
                </a:solidFill>
                <a:latin typeface="Times New Roman" panose="02020603050405020304" pitchFamily="18" charset="0"/>
              </a:rPr>
              <a:t>động</a:t>
            </a:r>
            <a:r>
              <a:rPr lang="en-US" altLang="en-US" sz="3000" b="1" i="1" u="sng" dirty="0">
                <a:solidFill>
                  <a:schemeClr val="tx1"/>
                </a:solidFill>
                <a:latin typeface="Times New Roman" panose="02020603050405020304" pitchFamily="18" charset="0"/>
              </a:rPr>
              <a:t> </a:t>
            </a:r>
            <a:r>
              <a:rPr lang="en-US" altLang="en-US" sz="3000" b="1" i="1" u="sng" dirty="0" err="1">
                <a:solidFill>
                  <a:schemeClr val="tx1"/>
                </a:solidFill>
                <a:latin typeface="Times New Roman" panose="02020603050405020304" pitchFamily="18" charset="0"/>
              </a:rPr>
              <a:t>đi</a:t>
            </a:r>
            <a:r>
              <a:rPr lang="en-US" altLang="en-US" sz="3000" b="1" i="1" u="sng" dirty="0">
                <a:solidFill>
                  <a:schemeClr val="tx1"/>
                </a:solidFill>
                <a:latin typeface="Times New Roman" panose="02020603050405020304" pitchFamily="18" charset="0"/>
              </a:rPr>
              <a:t> </a:t>
            </a:r>
            <a:r>
              <a:rPr lang="en-US" altLang="en-US" sz="3000" b="1" i="1" u="sng" dirty="0" err="1">
                <a:solidFill>
                  <a:schemeClr val="tx1"/>
                </a:solidFill>
                <a:latin typeface="Times New Roman" panose="02020603050405020304" pitchFamily="18" charset="0"/>
              </a:rPr>
              <a:t>lên</a:t>
            </a:r>
            <a:r>
              <a:rPr lang="en-US" altLang="en-US" sz="3000" b="1" i="1" u="sng" dirty="0">
                <a:solidFill>
                  <a:schemeClr val="tx1"/>
                </a:solidFill>
                <a:latin typeface="Times New Roman" panose="02020603050405020304" pitchFamily="18" charset="0"/>
              </a:rPr>
              <a:t>) </a:t>
            </a:r>
            <a:r>
              <a:rPr lang="en-US" altLang="en-US" sz="3000" b="1" i="1" u="sng" dirty="0" err="1">
                <a:solidFill>
                  <a:schemeClr val="tx1"/>
                </a:solidFill>
                <a:latin typeface="Times New Roman" panose="02020603050405020304" pitchFamily="18" charset="0"/>
              </a:rPr>
              <a:t>là</a:t>
            </a:r>
            <a:r>
              <a:rPr lang="en-US" altLang="en-US" sz="3000" b="1" i="1" u="sng" dirty="0">
                <a:solidFill>
                  <a:schemeClr val="tx1"/>
                </a:solidFill>
                <a:latin typeface="Times New Roman" panose="02020603050405020304" pitchFamily="18" charset="0"/>
              </a:rPr>
              <a:t> </a:t>
            </a:r>
            <a:r>
              <a:rPr lang="en-US" altLang="en-US" sz="3000" b="1" i="1" u="sng" dirty="0" err="1">
                <a:solidFill>
                  <a:schemeClr val="tx1"/>
                </a:solidFill>
                <a:latin typeface="Times New Roman" panose="02020603050405020304" pitchFamily="18" charset="0"/>
              </a:rPr>
              <a:t>khuynh</a:t>
            </a:r>
            <a:r>
              <a:rPr lang="en-US" altLang="en-US" sz="3000" b="1" i="1" u="sng" dirty="0">
                <a:solidFill>
                  <a:schemeClr val="tx1"/>
                </a:solidFill>
                <a:latin typeface="Times New Roman" panose="02020603050405020304" pitchFamily="18" charset="0"/>
              </a:rPr>
              <a:t> </a:t>
            </a:r>
            <a:r>
              <a:rPr lang="en-US" altLang="en-US" sz="3000" b="1" i="1" u="sng" dirty="0" err="1">
                <a:solidFill>
                  <a:schemeClr val="tx1"/>
                </a:solidFill>
                <a:latin typeface="Times New Roman" panose="02020603050405020304" pitchFamily="18" charset="0"/>
              </a:rPr>
              <a:t>hướng</a:t>
            </a:r>
            <a:r>
              <a:rPr lang="en-US" altLang="en-US" sz="3000" b="1" i="1" u="sng" dirty="0">
                <a:solidFill>
                  <a:schemeClr val="tx1"/>
                </a:solidFill>
                <a:latin typeface="Times New Roman" panose="02020603050405020304" pitchFamily="18" charset="0"/>
              </a:rPr>
              <a:t> </a:t>
            </a:r>
            <a:r>
              <a:rPr lang="en-US" altLang="en-US" sz="3000" b="1" i="1" u="sng" dirty="0" err="1">
                <a:solidFill>
                  <a:schemeClr val="tx1"/>
                </a:solidFill>
                <a:latin typeface="Times New Roman" panose="02020603050405020304" pitchFamily="18" charset="0"/>
              </a:rPr>
              <a:t>chung</a:t>
            </a:r>
            <a:r>
              <a:rPr lang="en-US" altLang="en-US" sz="3000" b="1" i="1" u="sng" dirty="0">
                <a:solidFill>
                  <a:schemeClr val="tx1"/>
                </a:solidFill>
                <a:latin typeface="Times New Roman" panose="02020603050405020304" pitchFamily="18" charset="0"/>
              </a:rPr>
              <a:t> </a:t>
            </a:r>
            <a:r>
              <a:rPr lang="en-US" altLang="en-US" sz="3000" b="1" i="1" u="sng" dirty="0" err="1">
                <a:solidFill>
                  <a:schemeClr val="tx1"/>
                </a:solidFill>
                <a:latin typeface="Times New Roman" panose="02020603050405020304" pitchFamily="18" charset="0"/>
              </a:rPr>
              <a:t>của</a:t>
            </a:r>
            <a:r>
              <a:rPr lang="en-US" altLang="en-US" sz="3000" b="1" i="1" u="sng" dirty="0">
                <a:solidFill>
                  <a:schemeClr val="tx1"/>
                </a:solidFill>
                <a:latin typeface="Times New Roman" panose="02020603050405020304" pitchFamily="18" charset="0"/>
              </a:rPr>
              <a:t> </a:t>
            </a:r>
            <a:r>
              <a:rPr lang="en-US" altLang="en-US" sz="3000" b="1" i="1" u="sng" dirty="0" err="1">
                <a:solidFill>
                  <a:schemeClr val="tx1"/>
                </a:solidFill>
                <a:latin typeface="Times New Roman" panose="02020603050405020304" pitchFamily="18" charset="0"/>
              </a:rPr>
              <a:t>mọi</a:t>
            </a:r>
            <a:r>
              <a:rPr lang="en-US" altLang="en-US" sz="3000" b="1" i="1" u="sng" dirty="0">
                <a:solidFill>
                  <a:schemeClr val="tx1"/>
                </a:solidFill>
                <a:latin typeface="Times New Roman" panose="02020603050405020304" pitchFamily="18" charset="0"/>
              </a:rPr>
              <a:t> </a:t>
            </a:r>
            <a:r>
              <a:rPr lang="en-US" altLang="en-US" sz="3000" b="1" i="1" u="sng" dirty="0" err="1">
                <a:solidFill>
                  <a:schemeClr val="tx1"/>
                </a:solidFill>
                <a:latin typeface="Times New Roman" panose="02020603050405020304" pitchFamily="18" charset="0"/>
              </a:rPr>
              <a:t>sự</a:t>
            </a:r>
            <a:r>
              <a:rPr lang="en-US" altLang="en-US" sz="3000" b="1" i="1" u="sng" dirty="0">
                <a:solidFill>
                  <a:schemeClr val="tx1"/>
                </a:solidFill>
                <a:latin typeface="Times New Roman" panose="02020603050405020304" pitchFamily="18" charset="0"/>
              </a:rPr>
              <a:t> </a:t>
            </a:r>
            <a:r>
              <a:rPr lang="en-US" altLang="en-US" sz="3000" b="1" i="1" u="sng" dirty="0" err="1">
                <a:solidFill>
                  <a:schemeClr val="tx1"/>
                </a:solidFill>
                <a:latin typeface="Times New Roman" panose="02020603050405020304" pitchFamily="18" charset="0"/>
              </a:rPr>
              <a:t>vật</a:t>
            </a:r>
            <a:r>
              <a:rPr lang="en-US" altLang="en-US" sz="3000" dirty="0">
                <a:solidFill>
                  <a:schemeClr val="tx1"/>
                </a:solidFill>
                <a:latin typeface="Times New Roman" panose="02020603050405020304" pitchFamily="18" charset="0"/>
              </a:rPr>
              <a:t>.</a:t>
            </a:r>
            <a:endParaRPr lang="en-US" altLang="en-US" sz="3000" i="1" u="sng" dirty="0">
              <a:solidFill>
                <a:schemeClr val="tx1"/>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8786"/>
                                        </p:tgtEl>
                                        <p:attrNameLst>
                                          <p:attrName>style.visibility</p:attrName>
                                        </p:attrNameLst>
                                      </p:cBhvr>
                                      <p:to>
                                        <p:strVal val="visible"/>
                                      </p:to>
                                    </p:set>
                                    <p:animEffect transition="in" filter="barn(inVertical)">
                                      <p:cBhvr>
                                        <p:cTn id="7" dur="500"/>
                                        <p:tgtEl>
                                          <p:spTgt spid="118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18787">
                                            <p:txEl>
                                              <p:pRg st="0" end="0"/>
                                            </p:txEl>
                                          </p:spTgt>
                                        </p:tgtEl>
                                        <p:attrNameLst>
                                          <p:attrName>style.visibility</p:attrName>
                                        </p:attrNameLst>
                                      </p:cBhvr>
                                      <p:to>
                                        <p:strVal val="visible"/>
                                      </p:to>
                                    </p:set>
                                    <p:animEffect transition="in" filter="circle(in)">
                                      <p:cBhvr>
                                        <p:cTn id="12" dur="2000"/>
                                        <p:tgtEl>
                                          <p:spTgt spid="1187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p:bldP spid="11878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BDABE5-47BB-9663-8189-CEA6689523EC}"/>
              </a:ext>
            </a:extLst>
          </p:cNvPr>
          <p:cNvSpPr>
            <a:spLocks noGrp="1"/>
          </p:cNvSpPr>
          <p:nvPr>
            <p:ph type="title"/>
          </p:nvPr>
        </p:nvSpPr>
        <p:spPr>
          <a:xfrm>
            <a:off x="42069" y="123825"/>
            <a:ext cx="6248400" cy="609600"/>
          </a:xfrm>
        </p:spPr>
        <p:txBody>
          <a:bodyPr>
            <a:normAutofit fontScale="90000"/>
          </a:bodyPr>
          <a:lstStyle/>
          <a:p>
            <a:r>
              <a:rPr lang="en-US" altLang="en-US" b="1" dirty="0">
                <a:latin typeface="Times New Roman" panose="02020603050405020304" pitchFamily="18" charset="0"/>
                <a:cs typeface="Times New Roman" panose="02020603050405020304" pitchFamily="18" charset="0"/>
              </a:rPr>
              <a:t>  </a:t>
            </a:r>
            <a:r>
              <a:rPr lang="en-US" altLang="en-US" sz="3600" b="1" dirty="0">
                <a:latin typeface="Times New Roman" panose="02020603050405020304" pitchFamily="18" charset="0"/>
                <a:cs typeface="Times New Roman" panose="02020603050405020304" pitchFamily="18" charset="0"/>
              </a:rPr>
              <a:t>Ý </a:t>
            </a:r>
            <a:r>
              <a:rPr lang="en-US" altLang="en-US" sz="3600" b="1" dirty="0" err="1">
                <a:latin typeface="Times New Roman" panose="02020603050405020304" pitchFamily="18" charset="0"/>
                <a:cs typeface="Times New Roman" panose="02020603050405020304" pitchFamily="18" charset="0"/>
              </a:rPr>
              <a:t>nghĩa</a:t>
            </a:r>
            <a:r>
              <a:rPr lang="en-US" altLang="en-US" sz="3600" b="1" dirty="0">
                <a:latin typeface="Times New Roman" panose="02020603050405020304" pitchFamily="18" charset="0"/>
                <a:cs typeface="Times New Roman" panose="02020603050405020304" pitchFamily="18" charset="0"/>
              </a:rPr>
              <a:t> </a:t>
            </a:r>
            <a:r>
              <a:rPr lang="en-US" altLang="en-US" sz="3600" b="1" dirty="0" err="1">
                <a:latin typeface="Times New Roman" panose="02020603050405020304" pitchFamily="18" charset="0"/>
                <a:cs typeface="Times New Roman" panose="02020603050405020304" pitchFamily="18" charset="0"/>
              </a:rPr>
              <a:t>phương</a:t>
            </a:r>
            <a:r>
              <a:rPr lang="en-US" altLang="en-US" sz="3600" b="1" dirty="0">
                <a:latin typeface="Times New Roman" panose="02020603050405020304" pitchFamily="18" charset="0"/>
                <a:cs typeface="Times New Roman" panose="02020603050405020304" pitchFamily="18" charset="0"/>
              </a:rPr>
              <a:t> </a:t>
            </a:r>
            <a:r>
              <a:rPr lang="en-US" altLang="en-US" sz="3600" b="1" dirty="0" err="1">
                <a:latin typeface="Times New Roman" panose="02020603050405020304" pitchFamily="18" charset="0"/>
                <a:cs typeface="Times New Roman" panose="02020603050405020304" pitchFamily="18" charset="0"/>
              </a:rPr>
              <a:t>pháp</a:t>
            </a:r>
            <a:r>
              <a:rPr lang="en-US" altLang="en-US" sz="3600" b="1" dirty="0">
                <a:latin typeface="Times New Roman" panose="02020603050405020304" pitchFamily="18" charset="0"/>
                <a:cs typeface="Times New Roman" panose="02020603050405020304" pitchFamily="18" charset="0"/>
              </a:rPr>
              <a:t> </a:t>
            </a:r>
            <a:r>
              <a:rPr lang="en-US" altLang="en-US" sz="3600" b="1" dirty="0" err="1">
                <a:latin typeface="Times New Roman" panose="02020603050405020304" pitchFamily="18" charset="0"/>
                <a:cs typeface="Times New Roman" panose="02020603050405020304" pitchFamily="18" charset="0"/>
              </a:rPr>
              <a:t>luận</a:t>
            </a:r>
            <a:br>
              <a:rPr lang="en-US" altLang="en-US" sz="3600" b="1" dirty="0">
                <a:latin typeface="Times New Roman" panose="02020603050405020304" pitchFamily="18" charset="0"/>
                <a:cs typeface="Times New Roman" panose="02020603050405020304" pitchFamily="18" charset="0"/>
              </a:rPr>
            </a:br>
            <a:endParaRPr lang="en-US" altLang="en-US" sz="36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6FF8F35D-ADDD-75BA-13A0-68EE2F8214A4}"/>
              </a:ext>
            </a:extLst>
          </p:cNvPr>
          <p:cNvSpPr txBox="1">
            <a:spLocks noChangeArrowheads="1"/>
          </p:cNvSpPr>
          <p:nvPr/>
        </p:nvSpPr>
        <p:spPr bwMode="auto">
          <a:xfrm>
            <a:off x="3581400" y="609600"/>
            <a:ext cx="502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b="1">
                <a:latin typeface="Times New Roman" panose="02020603050405020304" pitchFamily="18" charset="0"/>
                <a:ea typeface="Cordia New" panose="020B0304020202020204" pitchFamily="34" charset="-34"/>
                <a:cs typeface="Times New Roman" panose="02020603050405020304" pitchFamily="18" charset="0"/>
              </a:rPr>
              <a:t>Quan điểm phát triển</a:t>
            </a:r>
            <a:endParaRPr lang="en-US" altLang="en-US" b="1">
              <a:latin typeface="Arial" panose="020B0604020202020204" pitchFamily="34" charset="0"/>
              <a:ea typeface="Cordia New" panose="020B0304020202020204" pitchFamily="34" charset="-34"/>
              <a:cs typeface="Arial" panose="020B0604020202020204" pitchFamily="34" charset="0"/>
            </a:endParaRPr>
          </a:p>
        </p:txBody>
      </p:sp>
      <p:grpSp>
        <p:nvGrpSpPr>
          <p:cNvPr id="9" name="Group 8">
            <a:extLst>
              <a:ext uri="{FF2B5EF4-FFF2-40B4-BE49-F238E27FC236}">
                <a16:creationId xmlns:a16="http://schemas.microsoft.com/office/drawing/2014/main" id="{3AFF3DCC-15B3-CE33-F3AC-85E0EB09F30A}"/>
              </a:ext>
            </a:extLst>
          </p:cNvPr>
          <p:cNvGrpSpPr>
            <a:grpSpLocks/>
          </p:cNvGrpSpPr>
          <p:nvPr/>
        </p:nvGrpSpPr>
        <p:grpSpPr bwMode="auto">
          <a:xfrm>
            <a:off x="2057400" y="1371601"/>
            <a:ext cx="8077200" cy="1203325"/>
            <a:chOff x="25" y="-28837"/>
            <a:chExt cx="8077189" cy="974812"/>
          </a:xfrm>
        </p:grpSpPr>
        <p:sp>
          <p:nvSpPr>
            <p:cNvPr id="10" name="Pentagon 9">
              <a:extLst>
                <a:ext uri="{FF2B5EF4-FFF2-40B4-BE49-F238E27FC236}">
                  <a16:creationId xmlns:a16="http://schemas.microsoft.com/office/drawing/2014/main" id="{ACA12241-A6B1-D138-A3E2-F4290AB43C74}"/>
                </a:ext>
              </a:extLst>
            </p:cNvPr>
            <p:cNvSpPr/>
            <p:nvPr/>
          </p:nvSpPr>
          <p:spPr>
            <a:xfrm rot="10800000">
              <a:off x="25" y="-544"/>
              <a:ext cx="8077189" cy="946519"/>
            </a:xfrm>
            <a:prstGeom prst="homePlate">
              <a:avLst/>
            </a:prstGeom>
            <a:solidFill>
              <a:schemeClr val="accent1">
                <a:lumMod val="40000"/>
                <a:lumOff val="60000"/>
              </a:schemeClr>
            </a:solidFill>
            <a:ln>
              <a:solidFill>
                <a:schemeClr val="tx2">
                  <a:lumMod val="40000"/>
                  <a:lumOff val="60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1" name="Pentagon 4">
              <a:extLst>
                <a:ext uri="{FF2B5EF4-FFF2-40B4-BE49-F238E27FC236}">
                  <a16:creationId xmlns:a16="http://schemas.microsoft.com/office/drawing/2014/main" id="{1C06CC10-7EFB-4D52-7847-26250C6382DB}"/>
                </a:ext>
              </a:extLst>
            </p:cNvPr>
            <p:cNvSpPr/>
            <p:nvPr/>
          </p:nvSpPr>
          <p:spPr>
            <a:xfrm>
              <a:off x="236563" y="-28837"/>
              <a:ext cx="7840651" cy="946519"/>
            </a:xfrm>
            <a:prstGeom prst="rect">
              <a:avLst/>
            </a:prstGeom>
          </p:spPr>
          <p:style>
            <a:lnRef idx="0">
              <a:scrgbClr r="0" g="0" b="0"/>
            </a:lnRef>
            <a:fillRef idx="0">
              <a:scrgbClr r="0" g="0" b="0"/>
            </a:fillRef>
            <a:effectRef idx="0">
              <a:scrgbClr r="0" g="0" b="0"/>
            </a:effectRef>
            <a:fontRef idx="minor">
              <a:schemeClr val="lt1"/>
            </a:fontRef>
          </p:style>
          <p:txBody>
            <a:bodyPr lIns="458864" tIns="91440" rIns="170688" bIns="91440" spcCol="1270" anchor="ctr"/>
            <a:lstStyle/>
            <a:p>
              <a:pPr algn="just" defTabSz="1066800">
                <a:lnSpc>
                  <a:spcPct val="90000"/>
                </a:lnSpc>
                <a:spcAft>
                  <a:spcPct val="35000"/>
                </a:spcAft>
                <a:defRPr/>
              </a:pPr>
              <a:r>
                <a:rPr lang="en-US" sz="2400" dirty="0" err="1">
                  <a:solidFill>
                    <a:schemeClr val="tx1"/>
                  </a:solidFill>
                  <a:latin typeface="Times New Roman" pitchFamily="18" charset="0"/>
                  <a:cs typeface="Times New Roman" pitchFamily="18" charset="0"/>
                </a:rPr>
                <a:t>Khi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xem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xét</a:t>
              </a:r>
              <a:r>
                <a:rPr lang="en-US" sz="2400" dirty="0">
                  <a:solidFill>
                    <a:schemeClr val="tx1"/>
                  </a:solidFill>
                  <a:latin typeface="Times New Roman" pitchFamily="18" charset="0"/>
                  <a:cs typeface="Times New Roman" pitchFamily="18" charset="0"/>
                </a:rPr>
                <a:t> </a:t>
              </a:r>
              <a:r>
                <a:rPr lang="en-US" altLang="en-US" sz="2400" dirty="0" err="1">
                  <a:solidFill>
                    <a:srgbClr val="FF0000"/>
                  </a:solidFill>
                  <a:latin typeface="Times New Roman" pitchFamily="18" charset="0"/>
                  <a:cs typeface="Times New Roman" pitchFamily="18" charset="0"/>
                </a:rPr>
                <a:t>sự</a:t>
              </a:r>
              <a:r>
                <a:rPr lang="en-US" altLang="en-US" sz="2400" dirty="0">
                  <a:solidFill>
                    <a:srgbClr val="FF0000"/>
                  </a:solidFill>
                  <a:latin typeface="Times New Roman" pitchFamily="18" charset="0"/>
                  <a:cs typeface="Times New Roman" pitchFamily="18" charset="0"/>
                </a:rPr>
                <a:t> </a:t>
              </a:r>
              <a:r>
                <a:rPr lang="en-US" altLang="en-US" sz="2400" dirty="0" err="1">
                  <a:solidFill>
                    <a:srgbClr val="FF0000"/>
                  </a:solidFill>
                  <a:latin typeface="Times New Roman" pitchFamily="18" charset="0"/>
                  <a:cs typeface="Times New Roman" pitchFamily="18" charset="0"/>
                </a:rPr>
                <a:t>vật</a:t>
              </a:r>
              <a:r>
                <a:rPr lang="en-US" altLang="en-US" sz="2400" dirty="0">
                  <a:solidFill>
                    <a:srgbClr val="FF0000"/>
                  </a:solidFill>
                  <a:latin typeface="Times New Roman" pitchFamily="18" charset="0"/>
                  <a:cs typeface="Times New Roman" pitchFamily="18" charset="0"/>
                </a:rPr>
                <a:t>, </a:t>
              </a:r>
              <a:r>
                <a:rPr lang="en-US" altLang="en-US" sz="2400" dirty="0" err="1">
                  <a:solidFill>
                    <a:srgbClr val="FF0000"/>
                  </a:solidFill>
                  <a:latin typeface="Times New Roman" pitchFamily="18" charset="0"/>
                  <a:cs typeface="Times New Roman" pitchFamily="18" charset="0"/>
                </a:rPr>
                <a:t>hiện</a:t>
              </a:r>
              <a:r>
                <a:rPr lang="en-US" altLang="en-US" sz="2400" dirty="0">
                  <a:solidFill>
                    <a:srgbClr val="FF0000"/>
                  </a:solidFill>
                  <a:latin typeface="Times New Roman" pitchFamily="18" charset="0"/>
                  <a:cs typeface="Times New Roman" pitchFamily="18" charset="0"/>
                </a:rPr>
                <a:t> </a:t>
              </a:r>
              <a:r>
                <a:rPr lang="en-US" altLang="en-US" sz="2400" dirty="0" err="1">
                  <a:solidFill>
                    <a:srgbClr val="FF0000"/>
                  </a:solidFill>
                  <a:latin typeface="Times New Roman" pitchFamily="18" charset="0"/>
                  <a:cs typeface="Times New Roman" pitchFamily="18" charset="0"/>
                </a:rPr>
                <a:t>tượng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phải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luôn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đặt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trong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khuynh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hướng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vận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động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biến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đổi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chuyển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hóa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nhằm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phát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hiện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ra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xu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hương</a:t>
              </a:r>
              <a:r>
                <a:rPr lang="en-US" sz="2400" dirty="0">
                  <a:solidFill>
                    <a:schemeClr val="tx1"/>
                  </a:solidFill>
                  <a:latin typeface="Times New Roman" pitchFamily="18" charset="0"/>
                  <a:cs typeface="Times New Roman" pitchFamily="18" charset="0"/>
                </a:rPr>
                <a:t> </a:t>
              </a:r>
              <a:r>
                <a:rPr lang="en-US" sz="2400" err="1">
                  <a:solidFill>
                    <a:schemeClr val="tx1"/>
                  </a:solidFill>
                  <a:latin typeface="Times New Roman" pitchFamily="18" charset="0"/>
                  <a:cs typeface="Times New Roman" pitchFamily="18" charset="0"/>
                </a:rPr>
                <a:t>biến</a:t>
              </a:r>
              <a:r>
                <a:rPr lang="en-US" sz="2400">
                  <a:solidFill>
                    <a:schemeClr val="tx1"/>
                  </a:solidFill>
                  <a:latin typeface="Times New Roman" pitchFamily="18" charset="0"/>
                  <a:cs typeface="Times New Roman" pitchFamily="18" charset="0"/>
                </a:rPr>
                <a:t> đổi</a:t>
              </a:r>
              <a:endParaRPr lang="en-US" sz="2400" dirty="0">
                <a:solidFill>
                  <a:schemeClr val="tx1"/>
                </a:solidFill>
                <a:latin typeface="Times New Roman" pitchFamily="18" charset="0"/>
                <a:cs typeface="Times New Roman" pitchFamily="18" charset="0"/>
              </a:endParaRPr>
            </a:p>
          </p:txBody>
        </p:sp>
      </p:grpSp>
      <p:grpSp>
        <p:nvGrpSpPr>
          <p:cNvPr id="13" name="Group 12">
            <a:extLst>
              <a:ext uri="{FF2B5EF4-FFF2-40B4-BE49-F238E27FC236}">
                <a16:creationId xmlns:a16="http://schemas.microsoft.com/office/drawing/2014/main" id="{AE3FE4B5-D69A-36DB-E0EA-C1DD01A1C2C5}"/>
              </a:ext>
            </a:extLst>
          </p:cNvPr>
          <p:cNvGrpSpPr>
            <a:grpSpLocks/>
          </p:cNvGrpSpPr>
          <p:nvPr/>
        </p:nvGrpSpPr>
        <p:grpSpPr bwMode="auto">
          <a:xfrm>
            <a:off x="2133600" y="2908300"/>
            <a:ext cx="8077200" cy="1041400"/>
            <a:chOff x="152412" y="1285766"/>
            <a:chExt cx="7924774" cy="1040574"/>
          </a:xfrm>
        </p:grpSpPr>
        <p:sp>
          <p:nvSpPr>
            <p:cNvPr id="14" name="Pentagon 13">
              <a:extLst>
                <a:ext uri="{FF2B5EF4-FFF2-40B4-BE49-F238E27FC236}">
                  <a16:creationId xmlns:a16="http://schemas.microsoft.com/office/drawing/2014/main" id="{314A097E-E0E0-CCA6-D033-9CBA2E9602CA}"/>
                </a:ext>
              </a:extLst>
            </p:cNvPr>
            <p:cNvSpPr/>
            <p:nvPr/>
          </p:nvSpPr>
          <p:spPr>
            <a:xfrm rot="10800000">
              <a:off x="152412" y="1285766"/>
              <a:ext cx="7924774" cy="1040574"/>
            </a:xfrm>
            <a:prstGeom prst="homePlate">
              <a:avLst/>
            </a:pr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6" name="Pentagon 4">
              <a:extLst>
                <a:ext uri="{FF2B5EF4-FFF2-40B4-BE49-F238E27FC236}">
                  <a16:creationId xmlns:a16="http://schemas.microsoft.com/office/drawing/2014/main" id="{0E3CA56F-9F05-A8BE-7766-A436FB758675}"/>
                </a:ext>
              </a:extLst>
            </p:cNvPr>
            <p:cNvSpPr/>
            <p:nvPr/>
          </p:nvSpPr>
          <p:spPr>
            <a:xfrm rot="21600000">
              <a:off x="412522" y="1285766"/>
              <a:ext cx="7664664" cy="1040574"/>
            </a:xfrm>
            <a:prstGeom prst="rect">
              <a:avLst/>
            </a:prstGeom>
          </p:spPr>
          <p:style>
            <a:lnRef idx="0">
              <a:scrgbClr r="0" g="0" b="0"/>
            </a:lnRef>
            <a:fillRef idx="0">
              <a:scrgbClr r="0" g="0" b="0"/>
            </a:fillRef>
            <a:effectRef idx="0">
              <a:scrgbClr r="0" g="0" b="0"/>
            </a:effectRef>
            <a:fontRef idx="minor">
              <a:schemeClr val="lt1"/>
            </a:fontRef>
          </p:style>
          <p:txBody>
            <a:bodyPr lIns="458864" tIns="91440" rIns="170688" bIns="91440" spcCol="1270" anchor="ctr"/>
            <a:lstStyle/>
            <a:p>
              <a:pPr algn="just" defTabSz="1066800">
                <a:lnSpc>
                  <a:spcPct val="90000"/>
                </a:lnSpc>
                <a:spcAft>
                  <a:spcPct val="35000"/>
                </a:spcAft>
                <a:defRPr/>
              </a:pPr>
              <a:r>
                <a:rPr lang="en-US" sz="2400" dirty="0" err="1">
                  <a:solidFill>
                    <a:schemeClr val="tx1"/>
                  </a:solidFill>
                  <a:latin typeface="Times New Roman" pitchFamily="18" charset="0"/>
                  <a:cs typeface="Times New Roman" pitchFamily="18" charset="0"/>
                </a:rPr>
                <a:t>Nhận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thức</a:t>
              </a:r>
              <a:r>
                <a:rPr lang="en-US" sz="2400" dirty="0">
                  <a:solidFill>
                    <a:schemeClr val="tx1"/>
                  </a:solidFill>
                  <a:latin typeface="Times New Roman" pitchFamily="18" charset="0"/>
                  <a:cs typeface="Times New Roman" pitchFamily="18" charset="0"/>
                </a:rPr>
                <a:t> </a:t>
              </a:r>
              <a:r>
                <a:rPr lang="en-US" altLang="en-US" sz="2400" dirty="0" err="1">
                  <a:solidFill>
                    <a:srgbClr val="FF0000"/>
                  </a:solidFill>
                  <a:latin typeface="Times New Roman" pitchFamily="18" charset="0"/>
                  <a:cs typeface="Times New Roman" pitchFamily="18" charset="0"/>
                </a:rPr>
                <a:t>sự</a:t>
              </a:r>
              <a:r>
                <a:rPr lang="en-US" altLang="en-US" sz="2400" dirty="0">
                  <a:solidFill>
                    <a:srgbClr val="FF0000"/>
                  </a:solidFill>
                  <a:latin typeface="Times New Roman" pitchFamily="18" charset="0"/>
                  <a:cs typeface="Times New Roman" pitchFamily="18" charset="0"/>
                </a:rPr>
                <a:t> </a:t>
              </a:r>
              <a:r>
                <a:rPr lang="en-US" altLang="en-US" sz="2400" dirty="0" err="1">
                  <a:solidFill>
                    <a:srgbClr val="FF0000"/>
                  </a:solidFill>
                  <a:latin typeface="Times New Roman" pitchFamily="18" charset="0"/>
                  <a:cs typeface="Times New Roman" pitchFamily="18" charset="0"/>
                </a:rPr>
                <a:t>vật</a:t>
              </a:r>
              <a:r>
                <a:rPr lang="en-US" altLang="en-US" sz="2400" dirty="0">
                  <a:solidFill>
                    <a:srgbClr val="FF0000"/>
                  </a:solidFill>
                  <a:latin typeface="Times New Roman" pitchFamily="18" charset="0"/>
                  <a:cs typeface="Times New Roman" pitchFamily="18" charset="0"/>
                </a:rPr>
                <a:t>, </a:t>
              </a:r>
              <a:r>
                <a:rPr lang="en-US" altLang="en-US" sz="2400" dirty="0" err="1">
                  <a:solidFill>
                    <a:srgbClr val="FF0000"/>
                  </a:solidFill>
                  <a:latin typeface="Times New Roman" pitchFamily="18" charset="0"/>
                  <a:cs typeface="Times New Roman" pitchFamily="18" charset="0"/>
                </a:rPr>
                <a:t>hiện</a:t>
              </a:r>
              <a:r>
                <a:rPr lang="en-US" altLang="en-US" sz="2400" dirty="0">
                  <a:solidFill>
                    <a:srgbClr val="FF0000"/>
                  </a:solidFill>
                  <a:latin typeface="Times New Roman" pitchFamily="18" charset="0"/>
                  <a:cs typeface="Times New Roman" pitchFamily="18" charset="0"/>
                </a:rPr>
                <a:t> </a:t>
              </a:r>
              <a:r>
                <a:rPr lang="en-US" altLang="en-US" sz="2400" dirty="0" err="1">
                  <a:solidFill>
                    <a:srgbClr val="FF0000"/>
                  </a:solidFill>
                  <a:latin typeface="Times New Roman" pitchFamily="18" charset="0"/>
                  <a:cs typeface="Times New Roman" pitchFamily="18" charset="0"/>
                </a:rPr>
                <a:t>tượng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trong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tính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biện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chứng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để</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thấy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được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tính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quanh</a:t>
              </a:r>
              <a:r>
                <a:rPr lang="en-US" sz="2400" dirty="0">
                  <a:solidFill>
                    <a:schemeClr val="tx1"/>
                  </a:solidFill>
                  <a:latin typeface="Times New Roman" pitchFamily="18" charset="0"/>
                  <a:cs typeface="Times New Roman" pitchFamily="18" charset="0"/>
                </a:rPr>
                <a:t> co, </a:t>
              </a:r>
              <a:r>
                <a:rPr lang="en-US" sz="2400" dirty="0" err="1">
                  <a:solidFill>
                    <a:schemeClr val="tx1"/>
                  </a:solidFill>
                  <a:latin typeface="Times New Roman" pitchFamily="18" charset="0"/>
                  <a:cs typeface="Times New Roman" pitchFamily="18" charset="0"/>
                </a:rPr>
                <a:t>phức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tạp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của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sự</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phát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triển</a:t>
              </a:r>
              <a:r>
                <a:rPr lang="en-US" sz="2400" dirty="0">
                  <a:solidFill>
                    <a:schemeClr val="tx1"/>
                  </a:solidFill>
                  <a:latin typeface="Times New Roman" pitchFamily="18" charset="0"/>
                  <a:cs typeface="Times New Roman" pitchFamily="18" charset="0"/>
                </a:rPr>
                <a:t> </a:t>
              </a:r>
            </a:p>
          </p:txBody>
        </p:sp>
      </p:grpSp>
      <p:grpSp>
        <p:nvGrpSpPr>
          <p:cNvPr id="17" name="Group 16">
            <a:extLst>
              <a:ext uri="{FF2B5EF4-FFF2-40B4-BE49-F238E27FC236}">
                <a16:creationId xmlns:a16="http://schemas.microsoft.com/office/drawing/2014/main" id="{A70DEF52-B5F3-F441-4BA9-EA01F7F7401C}"/>
              </a:ext>
            </a:extLst>
          </p:cNvPr>
          <p:cNvGrpSpPr>
            <a:grpSpLocks/>
          </p:cNvGrpSpPr>
          <p:nvPr/>
        </p:nvGrpSpPr>
        <p:grpSpPr bwMode="auto">
          <a:xfrm>
            <a:off x="2209800" y="4130676"/>
            <a:ext cx="7924800" cy="1039813"/>
            <a:chOff x="152412" y="2676480"/>
            <a:chExt cx="7924774" cy="1040574"/>
          </a:xfrm>
        </p:grpSpPr>
        <p:sp>
          <p:nvSpPr>
            <p:cNvPr id="18" name="Pentagon 17">
              <a:extLst>
                <a:ext uri="{FF2B5EF4-FFF2-40B4-BE49-F238E27FC236}">
                  <a16:creationId xmlns:a16="http://schemas.microsoft.com/office/drawing/2014/main" id="{214431EB-167A-7363-E6B8-7679BA1F258C}"/>
                </a:ext>
              </a:extLst>
            </p:cNvPr>
            <p:cNvSpPr/>
            <p:nvPr/>
          </p:nvSpPr>
          <p:spPr>
            <a:xfrm rot="10800000">
              <a:off x="152412" y="2676480"/>
              <a:ext cx="7924774" cy="1040574"/>
            </a:xfrm>
            <a:prstGeom prst="homePlate">
              <a:avLst/>
            </a:prstGeom>
            <a:solidFill>
              <a:schemeClr val="bg1">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9" name="Pentagon 4">
              <a:extLst>
                <a:ext uri="{FF2B5EF4-FFF2-40B4-BE49-F238E27FC236}">
                  <a16:creationId xmlns:a16="http://schemas.microsoft.com/office/drawing/2014/main" id="{0477C617-FD8C-52BD-2307-19C502CBC019}"/>
                </a:ext>
              </a:extLst>
            </p:cNvPr>
            <p:cNvSpPr/>
            <p:nvPr/>
          </p:nvSpPr>
          <p:spPr>
            <a:xfrm rot="21600000">
              <a:off x="412761" y="2676480"/>
              <a:ext cx="7664425" cy="1040574"/>
            </a:xfrm>
            <a:prstGeom prst="rect">
              <a:avLst/>
            </a:prstGeom>
          </p:spPr>
          <p:style>
            <a:lnRef idx="0">
              <a:scrgbClr r="0" g="0" b="0"/>
            </a:lnRef>
            <a:fillRef idx="0">
              <a:scrgbClr r="0" g="0" b="0"/>
            </a:fillRef>
            <a:effectRef idx="0">
              <a:scrgbClr r="0" g="0" b="0"/>
            </a:effectRef>
            <a:fontRef idx="minor">
              <a:schemeClr val="lt1"/>
            </a:fontRef>
          </p:style>
          <p:txBody>
            <a:bodyPr lIns="458864" tIns="91440" rIns="170688" bIns="91440" spcCol="1270" anchor="ctr"/>
            <a:lstStyle/>
            <a:p>
              <a:pPr algn="just" defTabSz="1066800">
                <a:lnSpc>
                  <a:spcPct val="90000"/>
                </a:lnSpc>
                <a:spcAft>
                  <a:spcPct val="35000"/>
                </a:spcAft>
                <a:defRPr/>
              </a:pPr>
              <a:r>
                <a:rPr lang="en-US" sz="2400" dirty="0" err="1">
                  <a:solidFill>
                    <a:schemeClr val="tx1"/>
                  </a:solidFill>
                  <a:latin typeface="Times New Roman" pitchFamily="18" charset="0"/>
                  <a:cs typeface="Times New Roman" pitchFamily="18" charset="0"/>
                </a:rPr>
                <a:t>Biết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phát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hiện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ủng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hộ</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mới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chống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bảo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thủ</a:t>
              </a:r>
              <a:r>
                <a:rPr lang="en-US" sz="2400" dirty="0">
                  <a:solidFill>
                    <a:schemeClr val="tx1"/>
                  </a:solidFill>
                  <a:latin typeface="Times New Roman" pitchFamily="18" charset="0"/>
                  <a:cs typeface="Times New Roman" pitchFamily="18" charset="0"/>
                </a:rPr>
                <a:t> , </a:t>
              </a:r>
              <a:r>
                <a:rPr lang="en-US" sz="2400" dirty="0" err="1">
                  <a:solidFill>
                    <a:schemeClr val="tx1"/>
                  </a:solidFill>
                  <a:latin typeface="Times New Roman" pitchFamily="18" charset="0"/>
                  <a:cs typeface="Times New Roman" pitchFamily="18" charset="0"/>
                </a:rPr>
                <a:t>trì</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trệ</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định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kiến</a:t>
              </a:r>
              <a:r>
                <a:rPr lang="en-US" sz="2400" dirty="0">
                  <a:solidFill>
                    <a:schemeClr val="tx1"/>
                  </a:solidFill>
                  <a:latin typeface="Times New Roman" pitchFamily="18" charset="0"/>
                  <a:cs typeface="Times New Roman" pitchFamily="18" charset="0"/>
                </a:rPr>
                <a:t>  </a:t>
              </a:r>
            </a:p>
          </p:txBody>
        </p:sp>
      </p:grpSp>
      <p:grpSp>
        <p:nvGrpSpPr>
          <p:cNvPr id="20" name="Group 19">
            <a:extLst>
              <a:ext uri="{FF2B5EF4-FFF2-40B4-BE49-F238E27FC236}">
                <a16:creationId xmlns:a16="http://schemas.microsoft.com/office/drawing/2014/main" id="{A1BDFFEC-7923-2A68-1DAA-AE83C89DCBAE}"/>
              </a:ext>
            </a:extLst>
          </p:cNvPr>
          <p:cNvGrpSpPr>
            <a:grpSpLocks/>
          </p:cNvGrpSpPr>
          <p:nvPr/>
        </p:nvGrpSpPr>
        <p:grpSpPr bwMode="auto">
          <a:xfrm>
            <a:off x="2133600" y="5378450"/>
            <a:ext cx="8077200" cy="946150"/>
            <a:chOff x="76205" y="4035452"/>
            <a:chExt cx="8077189" cy="945975"/>
          </a:xfrm>
        </p:grpSpPr>
        <p:sp>
          <p:nvSpPr>
            <p:cNvPr id="21" name="Pentagon 20">
              <a:extLst>
                <a:ext uri="{FF2B5EF4-FFF2-40B4-BE49-F238E27FC236}">
                  <a16:creationId xmlns:a16="http://schemas.microsoft.com/office/drawing/2014/main" id="{7529956D-DB18-7DC2-ADA5-AE65ACE23F0D}"/>
                </a:ext>
              </a:extLst>
            </p:cNvPr>
            <p:cNvSpPr/>
            <p:nvPr/>
          </p:nvSpPr>
          <p:spPr>
            <a:xfrm rot="10800000">
              <a:off x="76205" y="4035452"/>
              <a:ext cx="8077189" cy="945975"/>
            </a:xfrm>
            <a:prstGeom prst="homePlate">
              <a:avLst/>
            </a:prstGeom>
            <a:solidFill>
              <a:srgbClr val="CC00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22" name="Pentagon 4">
              <a:extLst>
                <a:ext uri="{FF2B5EF4-FFF2-40B4-BE49-F238E27FC236}">
                  <a16:creationId xmlns:a16="http://schemas.microsoft.com/office/drawing/2014/main" id="{51ECE93A-130B-7F8F-A1CB-649ECECCB62B}"/>
                </a:ext>
              </a:extLst>
            </p:cNvPr>
            <p:cNvSpPr/>
            <p:nvPr/>
          </p:nvSpPr>
          <p:spPr>
            <a:xfrm>
              <a:off x="312743" y="4035452"/>
              <a:ext cx="7840651" cy="945975"/>
            </a:xfrm>
            <a:prstGeom prst="rect">
              <a:avLst/>
            </a:prstGeom>
          </p:spPr>
          <p:style>
            <a:lnRef idx="0">
              <a:scrgbClr r="0" g="0" b="0"/>
            </a:lnRef>
            <a:fillRef idx="0">
              <a:scrgbClr r="0" g="0" b="0"/>
            </a:fillRef>
            <a:effectRef idx="0">
              <a:scrgbClr r="0" g="0" b="0"/>
            </a:effectRef>
            <a:fontRef idx="minor">
              <a:schemeClr val="lt1"/>
            </a:fontRef>
          </p:style>
          <p:txBody>
            <a:bodyPr lIns="458864" tIns="91440" rIns="170688" bIns="91440" spcCol="1270" anchor="ctr"/>
            <a:lstStyle/>
            <a:p>
              <a:pPr algn="just" defTabSz="1066800">
                <a:lnSpc>
                  <a:spcPct val="90000"/>
                </a:lnSpc>
                <a:spcAft>
                  <a:spcPct val="35000"/>
                </a:spcAft>
                <a:defRPr/>
              </a:pPr>
              <a:r>
                <a:rPr lang="de-DE" sz="2400" dirty="0">
                  <a:solidFill>
                    <a:schemeClr val="tx1"/>
                  </a:solidFill>
                  <a:latin typeface="Times New Roman" pitchFamily="18" charset="0"/>
                  <a:cs typeface="Times New Roman" pitchFamily="18" charset="0"/>
                </a:rPr>
                <a:t>Biết kế thừa các yếu tố tích cực </a:t>
              </a:r>
              <a:r>
                <a:rPr lang="de-DE" sz="2400" dirty="0" err="1">
                  <a:solidFill>
                    <a:schemeClr val="tx1"/>
                  </a:solidFill>
                  <a:latin typeface="Times New Roman" pitchFamily="18" charset="0"/>
                  <a:cs typeface="Times New Roman" pitchFamily="18" charset="0"/>
                </a:rPr>
                <a:t>từ</a:t>
              </a:r>
              <a:r>
                <a:rPr lang="de-DE" sz="2400" dirty="0">
                  <a:solidFill>
                    <a:schemeClr val="tx1"/>
                  </a:solidFill>
                  <a:latin typeface="Times New Roman" pitchFamily="18" charset="0"/>
                  <a:cs typeface="Times New Roman" pitchFamily="18" charset="0"/>
                </a:rPr>
                <a:t> </a:t>
              </a:r>
              <a:r>
                <a:rPr lang="de-DE" sz="2400">
                  <a:solidFill>
                    <a:schemeClr val="tx1"/>
                  </a:solidFill>
                  <a:latin typeface="Times New Roman" pitchFamily="18" charset="0"/>
                  <a:cs typeface="Times New Roman" pitchFamily="18" charset="0"/>
                </a:rPr>
                <a:t>cái </a:t>
              </a:r>
              <a:r>
                <a:rPr lang="de-DE" sz="2400" dirty="0">
                  <a:solidFill>
                    <a:schemeClr val="tx1"/>
                  </a:solidFill>
                  <a:latin typeface="Times New Roman" pitchFamily="18" charset="0"/>
                  <a:cs typeface="Times New Roman" pitchFamily="18" charset="0"/>
                </a:rPr>
                <a:t>cũ và phát triển sáng tạo chúng trong điều kiện mới</a:t>
              </a:r>
              <a:endParaRPr lang="en-US" sz="2400" dirty="0">
                <a:solidFill>
                  <a:schemeClr val="tx1"/>
                </a:solidFill>
                <a:latin typeface="Times New Roman" pitchFamily="18" charset="0"/>
                <a:cs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inVertical)">
                                      <p:cBhvr>
                                        <p:cTn id="27" dur="500"/>
                                        <p:tgtEl>
                                          <p:spTgt spid="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arn(inVertical)">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WordArt 4">
            <a:extLst>
              <a:ext uri="{FF2B5EF4-FFF2-40B4-BE49-F238E27FC236}">
                <a16:creationId xmlns:a16="http://schemas.microsoft.com/office/drawing/2014/main" id="{285D77A0-9A77-071E-DB74-24E759653BD6}"/>
              </a:ext>
            </a:extLst>
          </p:cNvPr>
          <p:cNvSpPr>
            <a:spLocks noChangeArrowheads="1" noChangeShapeType="1" noTextEdit="1"/>
          </p:cNvSpPr>
          <p:nvPr/>
        </p:nvSpPr>
        <p:spPr bwMode="auto">
          <a:xfrm>
            <a:off x="1752600" y="1295400"/>
            <a:ext cx="8839200" cy="1219200"/>
          </a:xfrm>
          <a:prstGeom prst="rect">
            <a:avLst/>
          </a:prstGeom>
        </p:spPr>
        <p:txBody>
          <a:bodyPr wrap="none" fromWordArt="1">
            <a:prstTxWarp prst="textPlain">
              <a:avLst>
                <a:gd name="adj" fmla="val 50000"/>
              </a:avLst>
            </a:prstTxWarp>
          </a:bodyPr>
          <a:lstStyle/>
          <a:p>
            <a:pPr algn="ctr"/>
            <a:r>
              <a:rPr lang="vi-VN" sz="2000" b="1" kern="10">
                <a:ln w="9525">
                  <a:solidFill>
                    <a:srgbClr val="990000"/>
                  </a:solidFill>
                  <a:round/>
                  <a:headEnd/>
                  <a:tailEnd/>
                </a:ln>
                <a:solidFill>
                  <a:srgbClr val="0000FF"/>
                </a:solidFill>
                <a:latin typeface="Times New Roman" panose="02020603050405020304" pitchFamily="18" charset="0"/>
                <a:cs typeface="Times New Roman" panose="02020603050405020304" pitchFamily="18" charset="0"/>
              </a:rPr>
              <a:t>2.2. CÁC CẶP PHẠM TRÙ CƠ BẢN </a:t>
            </a:r>
          </a:p>
          <a:p>
            <a:pPr algn="ctr"/>
            <a:r>
              <a:rPr lang="vi-VN" sz="2000" b="1" kern="10">
                <a:ln w="9525">
                  <a:solidFill>
                    <a:srgbClr val="990000"/>
                  </a:solidFill>
                  <a:round/>
                  <a:headEnd/>
                  <a:tailEnd/>
                </a:ln>
                <a:solidFill>
                  <a:srgbClr val="0000FF"/>
                </a:solidFill>
                <a:latin typeface="Times New Roman" panose="02020603050405020304" pitchFamily="18" charset="0"/>
                <a:cs typeface="Times New Roman" panose="02020603050405020304" pitchFamily="18" charset="0"/>
              </a:rPr>
              <a:t>CỦA PHÉP BIỆN CHỨNG DUY VẬT </a:t>
            </a:r>
            <a:endParaRPr lang="en-US" sz="2000" b="1" kern="10">
              <a:ln w="9525">
                <a:solidFill>
                  <a:srgbClr val="990000"/>
                </a:solidFill>
                <a:round/>
                <a:headEnd/>
                <a:tailEnd/>
              </a:ln>
              <a:solidFill>
                <a:srgbClr val="0000FF"/>
              </a:solidFill>
              <a:latin typeface="Times New Roman" panose="02020603050405020304" pitchFamily="18" charset="0"/>
              <a:cs typeface="Times New Roman" panose="02020603050405020304" pitchFamily="18" charset="0"/>
            </a:endParaRPr>
          </a:p>
        </p:txBody>
      </p:sp>
      <p:sp>
        <p:nvSpPr>
          <p:cNvPr id="124933" name="AutoShape 5">
            <a:extLst>
              <a:ext uri="{FF2B5EF4-FFF2-40B4-BE49-F238E27FC236}">
                <a16:creationId xmlns:a16="http://schemas.microsoft.com/office/drawing/2014/main" id="{E68AD863-3931-536A-C559-3AF2951CCB2B}"/>
              </a:ext>
            </a:extLst>
          </p:cNvPr>
          <p:cNvSpPr>
            <a:spLocks noChangeAspect="1" noChangeArrowheads="1"/>
          </p:cNvSpPr>
          <p:nvPr/>
        </p:nvSpPr>
        <p:spPr bwMode="auto">
          <a:xfrm>
            <a:off x="2638426" y="3333750"/>
            <a:ext cx="7115175" cy="476250"/>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rgbClr val="0000FF"/>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grpSp>
        <p:nvGrpSpPr>
          <p:cNvPr id="13316" name="Group 6">
            <a:extLst>
              <a:ext uri="{FF2B5EF4-FFF2-40B4-BE49-F238E27FC236}">
                <a16:creationId xmlns:a16="http://schemas.microsoft.com/office/drawing/2014/main" id="{6E5741A4-2557-DC43-F3F1-F3EE8C3839B9}"/>
              </a:ext>
            </a:extLst>
          </p:cNvPr>
          <p:cNvGrpSpPr>
            <a:grpSpLocks/>
          </p:cNvGrpSpPr>
          <p:nvPr/>
        </p:nvGrpSpPr>
        <p:grpSpPr bwMode="auto">
          <a:xfrm>
            <a:off x="3200401" y="4038601"/>
            <a:ext cx="4791075" cy="2087563"/>
            <a:chOff x="453" y="2704"/>
            <a:chExt cx="2222" cy="1043"/>
          </a:xfrm>
        </p:grpSpPr>
        <p:pic>
          <p:nvPicPr>
            <p:cNvPr id="13317" name="Picture 7" descr="花">
              <a:extLst>
                <a:ext uri="{FF2B5EF4-FFF2-40B4-BE49-F238E27FC236}">
                  <a16:creationId xmlns:a16="http://schemas.microsoft.com/office/drawing/2014/main" id="{19912DFE-D769-EBF9-84DB-B160EE36A1E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1" y="2704"/>
              <a:ext cx="1584" cy="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8" descr="feather_writes">
              <a:extLst>
                <a:ext uri="{FF2B5EF4-FFF2-40B4-BE49-F238E27FC236}">
                  <a16:creationId xmlns:a16="http://schemas.microsoft.com/office/drawing/2014/main" id="{2BA748F4-47D5-D5F3-402A-483EFDE4E1B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2" y="3067"/>
              <a:ext cx="1134"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9" descr="Candle-04-june">
              <a:extLst>
                <a:ext uri="{FF2B5EF4-FFF2-40B4-BE49-F238E27FC236}">
                  <a16:creationId xmlns:a16="http://schemas.microsoft.com/office/drawing/2014/main" id="{930C24CC-B06E-13B9-1E0C-C22D869D2395}"/>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111" y="3022"/>
              <a:ext cx="180"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Arc 10">
              <a:extLst>
                <a:ext uri="{FF2B5EF4-FFF2-40B4-BE49-F238E27FC236}">
                  <a16:creationId xmlns:a16="http://schemas.microsoft.com/office/drawing/2014/main" id="{2FF4F730-6E03-FD79-85C6-847C2E5A1382}"/>
                </a:ext>
              </a:extLst>
            </p:cNvPr>
            <p:cNvSpPr>
              <a:spLocks/>
            </p:cNvSpPr>
            <p:nvPr/>
          </p:nvSpPr>
          <p:spPr bwMode="auto">
            <a:xfrm>
              <a:off x="453" y="2749"/>
              <a:ext cx="2222" cy="86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73"/>
                    <a:pt x="9203" y="432"/>
                    <a:pt x="20822" y="13"/>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73"/>
                    <a:pt x="9203" y="432"/>
                    <a:pt x="20822" y="13"/>
                  </a:cubicBezTo>
                  <a:lnTo>
                    <a:pt x="21600" y="21600"/>
                  </a:lnTo>
                  <a:lnTo>
                    <a:pt x="21599"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4933"/>
                                        </p:tgtEl>
                                        <p:attrNameLst>
                                          <p:attrName>style.visibility</p:attrName>
                                        </p:attrNameLst>
                                      </p:cBhvr>
                                      <p:to>
                                        <p:strVal val="visible"/>
                                      </p:to>
                                    </p:set>
                                    <p:animEffect transition="in" filter="blinds(horizontal)">
                                      <p:cBhvr>
                                        <p:cTn id="7" dur="500"/>
                                        <p:tgtEl>
                                          <p:spTgt spid="124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E00AE626-8617-780D-9D1C-C454EE29F34B}"/>
              </a:ext>
            </a:extLst>
          </p:cNvPr>
          <p:cNvSpPr/>
          <p:nvPr/>
        </p:nvSpPr>
        <p:spPr>
          <a:xfrm>
            <a:off x="1981200" y="1935309"/>
            <a:ext cx="7543800" cy="1481137"/>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lvl="1" eaLnBrk="1" hangingPunct="1">
              <a:spcBef>
                <a:spcPct val="20000"/>
              </a:spcBef>
              <a:defRPr/>
            </a:pPr>
            <a:endParaRPr lang="en-US" sz="2000" dirty="0">
              <a:solidFill>
                <a:srgbClr val="0000FF"/>
              </a:solidFill>
            </a:endParaRPr>
          </a:p>
          <a:p>
            <a:pPr lvl="1" eaLnBrk="1" hangingPunct="1">
              <a:spcBef>
                <a:spcPct val="20000"/>
              </a:spcBef>
              <a:defRPr/>
            </a:pPr>
            <a:endParaRPr lang="en-US" sz="2000" dirty="0">
              <a:solidFill>
                <a:srgbClr val="0000FF"/>
              </a:solidFill>
            </a:endParaRPr>
          </a:p>
          <a:p>
            <a:pPr lvl="1" eaLnBrk="1" hangingPunct="1">
              <a:spcBef>
                <a:spcPct val="20000"/>
              </a:spcBef>
              <a:defRPr/>
            </a:pPr>
            <a:r>
              <a:rPr lang="en-US" sz="2400" b="1" dirty="0" err="1">
                <a:solidFill>
                  <a:srgbClr val="0000FF"/>
                </a:solidFill>
                <a:latin typeface="Times New Roman" panose="02020603050405020304" pitchFamily="18" charset="0"/>
                <a:cs typeface="Times New Roman" panose="02020603050405020304" pitchFamily="18" charset="0"/>
              </a:rPr>
              <a:t>là</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những</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nấc</a:t>
            </a:r>
            <a:r>
              <a:rPr lang="en-US" sz="2400" b="1" dirty="0">
                <a:solidFill>
                  <a:srgbClr val="0000FF"/>
                </a:solidFill>
                <a:latin typeface="Times New Roman" panose="02020603050405020304" pitchFamily="18" charset="0"/>
                <a:cs typeface="Times New Roman" panose="02020603050405020304" pitchFamily="18" charset="0"/>
              </a:rPr>
              <a:t> thang </a:t>
            </a:r>
            <a:r>
              <a:rPr lang="en-US" sz="2400" b="1" dirty="0" err="1">
                <a:solidFill>
                  <a:srgbClr val="0000FF"/>
                </a:solidFill>
                <a:latin typeface="Times New Roman" panose="02020603050405020304" pitchFamily="18" charset="0"/>
                <a:cs typeface="Times New Roman" panose="02020603050405020304" pitchFamily="18" charset="0"/>
              </a:rPr>
              <a:t>của</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quá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trình</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nhận</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thức</a:t>
            </a:r>
            <a:endParaRPr lang="en-US" sz="2400" b="1" dirty="0">
              <a:solidFill>
                <a:srgbClr val="0000FF"/>
              </a:solidFill>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3BC73E9E-7C05-AF70-884D-61302FD287A0}"/>
              </a:ext>
            </a:extLst>
          </p:cNvPr>
          <p:cNvGrpSpPr>
            <a:grpSpLocks/>
          </p:cNvGrpSpPr>
          <p:nvPr/>
        </p:nvGrpSpPr>
        <p:grpSpPr bwMode="auto">
          <a:xfrm>
            <a:off x="1600200" y="0"/>
            <a:ext cx="8959850" cy="1143000"/>
            <a:chOff x="114907" y="4118135"/>
            <a:chExt cx="7926053" cy="797040"/>
          </a:xfrm>
        </p:grpSpPr>
        <p:sp>
          <p:nvSpPr>
            <p:cNvPr id="5" name="Rounded Rectangle 4">
              <a:extLst>
                <a:ext uri="{FF2B5EF4-FFF2-40B4-BE49-F238E27FC236}">
                  <a16:creationId xmlns:a16="http://schemas.microsoft.com/office/drawing/2014/main" id="{6BC1C4CE-C39A-AA6B-C34A-AA1CC3E17725}"/>
                </a:ext>
              </a:extLst>
            </p:cNvPr>
            <p:cNvSpPr/>
            <p:nvPr/>
          </p:nvSpPr>
          <p:spPr>
            <a:xfrm>
              <a:off x="114907" y="4118135"/>
              <a:ext cx="7926053"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6" name="Rounded Rectangle 10">
              <a:extLst>
                <a:ext uri="{FF2B5EF4-FFF2-40B4-BE49-F238E27FC236}">
                  <a16:creationId xmlns:a16="http://schemas.microsoft.com/office/drawing/2014/main" id="{C8FA9796-DD22-76EB-AEDE-2705F5CF4773}"/>
                </a:ext>
              </a:extLst>
            </p:cNvPr>
            <p:cNvSpPr/>
            <p:nvPr/>
          </p:nvSpPr>
          <p:spPr>
            <a:xfrm>
              <a:off x="154228" y="4156880"/>
              <a:ext cx="7847410" cy="719550"/>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sz="3200" b="1" i="1">
                <a:solidFill>
                  <a:schemeClr val="tx1"/>
                </a:solidFill>
                <a:latin typeface="Times New Roman" panose="02020603050405020304" pitchFamily="18" charset="0"/>
                <a:cs typeface="Times New Roman" panose="02020603050405020304" pitchFamily="18" charset="0"/>
              </a:endParaRPr>
            </a:p>
            <a:p>
              <a:pPr algn="ctr" defTabSz="1244600">
                <a:defRPr/>
              </a:pPr>
              <a:r>
                <a:rPr lang="en-US" altLang="en-US" sz="3200" b="1" i="1">
                  <a:solidFill>
                    <a:schemeClr val="tx1"/>
                  </a:solidFill>
                  <a:latin typeface="Times New Roman" panose="02020603050405020304" pitchFamily="18" charset="0"/>
                  <a:cs typeface="Times New Roman" panose="02020603050405020304" pitchFamily="18" charset="0"/>
                </a:rPr>
                <a:t>2.2. Các cặp phạm trù cơ bản của phép biện chứng duy vật </a:t>
              </a:r>
              <a:endParaRPr lang="en-US" sz="3200">
                <a:solidFill>
                  <a:schemeClr val="tx1"/>
                </a:solidFill>
              </a:endParaRPr>
            </a:p>
            <a:p>
              <a:pPr defTabSz="1244600">
                <a:lnSpc>
                  <a:spcPct val="90000"/>
                </a:lnSpc>
                <a:spcAft>
                  <a:spcPct val="35000"/>
                </a:spcAft>
                <a:defRPr/>
              </a:pPr>
              <a:endParaRPr lang="en-US" sz="3200">
                <a:solidFill>
                  <a:schemeClr val="tx1"/>
                </a:solidFill>
              </a:endParaRPr>
            </a:p>
          </p:txBody>
        </p:sp>
      </p:grpSp>
      <p:sp>
        <p:nvSpPr>
          <p:cNvPr id="8" name="Rounded Rectangle 7">
            <a:extLst>
              <a:ext uri="{FF2B5EF4-FFF2-40B4-BE49-F238E27FC236}">
                <a16:creationId xmlns:a16="http://schemas.microsoft.com/office/drawing/2014/main" id="{407C59BE-E0E5-A629-E06B-4A46D2D2B6AC}"/>
              </a:ext>
            </a:extLst>
          </p:cNvPr>
          <p:cNvSpPr/>
          <p:nvPr/>
        </p:nvSpPr>
        <p:spPr>
          <a:xfrm>
            <a:off x="2057400" y="2133600"/>
            <a:ext cx="2171700" cy="60960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lvl="1" eaLnBrk="1" hangingPunct="1">
              <a:spcBef>
                <a:spcPct val="20000"/>
              </a:spcBef>
              <a:defRPr/>
            </a:pPr>
            <a:r>
              <a:rPr lang="en-US" altLang="en-US" sz="2000" b="1" i="1">
                <a:solidFill>
                  <a:srgbClr val="000099"/>
                </a:solidFill>
                <a:latin typeface="Times New Roman" panose="02020603050405020304" pitchFamily="18" charset="0"/>
                <a:cs typeface="Times New Roman" panose="02020603050405020304" pitchFamily="18" charset="0"/>
              </a:rPr>
              <a:t>PHẠM TRÙ </a:t>
            </a:r>
            <a:endParaRPr lang="en-US" altLang="en-US" sz="2000" b="1" i="1" dirty="0">
              <a:solidFill>
                <a:srgbClr val="000099"/>
              </a:solidFill>
              <a:latin typeface="Times New Roman" panose="02020603050405020304" pitchFamily="18" charset="0"/>
              <a:cs typeface="Times New Roman" panose="02020603050405020304" pitchFamily="18" charset="0"/>
            </a:endParaRPr>
          </a:p>
        </p:txBody>
      </p:sp>
      <p:sp>
        <p:nvSpPr>
          <p:cNvPr id="9" name="Rounded Rectangle 8">
            <a:extLst>
              <a:ext uri="{FF2B5EF4-FFF2-40B4-BE49-F238E27FC236}">
                <a16:creationId xmlns:a16="http://schemas.microsoft.com/office/drawing/2014/main" id="{CEA19FAA-C548-88B4-3EAD-6D9628803CE0}"/>
              </a:ext>
            </a:extLst>
          </p:cNvPr>
          <p:cNvSpPr/>
          <p:nvPr/>
        </p:nvSpPr>
        <p:spPr>
          <a:xfrm>
            <a:off x="4800600" y="2133600"/>
            <a:ext cx="2133600" cy="60960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lvl="1" eaLnBrk="1" hangingPunct="1">
              <a:spcBef>
                <a:spcPct val="20000"/>
              </a:spcBef>
              <a:defRPr/>
            </a:pPr>
            <a:r>
              <a:rPr lang="en-US" altLang="en-US" sz="2000" b="1" i="1">
                <a:solidFill>
                  <a:srgbClr val="000099"/>
                </a:solidFill>
                <a:latin typeface="Times New Roman" panose="02020603050405020304" pitchFamily="18" charset="0"/>
                <a:cs typeface="Times New Roman" panose="02020603050405020304" pitchFamily="18" charset="0"/>
              </a:rPr>
              <a:t>PHÁN ĐOÁN </a:t>
            </a:r>
            <a:endParaRPr lang="en-US" altLang="en-US" sz="2000" b="1" i="1" dirty="0">
              <a:solidFill>
                <a:srgbClr val="000099"/>
              </a:solidFill>
              <a:latin typeface="Times New Roman" panose="02020603050405020304" pitchFamily="18" charset="0"/>
              <a:cs typeface="Times New Roman" panose="02020603050405020304" pitchFamily="18" charset="0"/>
            </a:endParaRPr>
          </a:p>
        </p:txBody>
      </p:sp>
      <p:sp>
        <p:nvSpPr>
          <p:cNvPr id="10" name="Rounded Rectangle 9">
            <a:extLst>
              <a:ext uri="{FF2B5EF4-FFF2-40B4-BE49-F238E27FC236}">
                <a16:creationId xmlns:a16="http://schemas.microsoft.com/office/drawing/2014/main" id="{E208B0F5-43D0-1F15-C784-F9D9A92A6C82}"/>
              </a:ext>
            </a:extLst>
          </p:cNvPr>
          <p:cNvSpPr/>
          <p:nvPr/>
        </p:nvSpPr>
        <p:spPr>
          <a:xfrm>
            <a:off x="7391400" y="2112963"/>
            <a:ext cx="1981200" cy="60960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lvl="1" eaLnBrk="1" hangingPunct="1">
              <a:spcBef>
                <a:spcPct val="20000"/>
              </a:spcBef>
              <a:defRPr/>
            </a:pPr>
            <a:r>
              <a:rPr lang="en-US" altLang="en-US" sz="2000" b="1" i="1">
                <a:solidFill>
                  <a:srgbClr val="000099"/>
                </a:solidFill>
                <a:latin typeface="Times New Roman" panose="02020603050405020304" pitchFamily="18" charset="0"/>
                <a:cs typeface="Times New Roman" panose="02020603050405020304" pitchFamily="18" charset="0"/>
              </a:rPr>
              <a:t>SUY LUẬN </a:t>
            </a:r>
            <a:endParaRPr lang="en-US" altLang="en-US" sz="2000" b="1" i="1" dirty="0">
              <a:solidFill>
                <a:srgbClr val="000099"/>
              </a:solidFill>
              <a:latin typeface="Times New Roman" panose="02020603050405020304" pitchFamily="18" charset="0"/>
              <a:cs typeface="Times New Roman" panose="02020603050405020304" pitchFamily="18" charset="0"/>
            </a:endParaRPr>
          </a:p>
        </p:txBody>
      </p:sp>
      <p:sp>
        <p:nvSpPr>
          <p:cNvPr id="2" name="Right Arrow 1">
            <a:extLst>
              <a:ext uri="{FF2B5EF4-FFF2-40B4-BE49-F238E27FC236}">
                <a16:creationId xmlns:a16="http://schemas.microsoft.com/office/drawing/2014/main" id="{77295A31-D872-9E1D-8D20-644C06DB0A7B}"/>
              </a:ext>
            </a:extLst>
          </p:cNvPr>
          <p:cNvSpPr/>
          <p:nvPr/>
        </p:nvSpPr>
        <p:spPr>
          <a:xfrm>
            <a:off x="4343400" y="2362200"/>
            <a:ext cx="247650" cy="173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2" name="Right Arrow 11">
            <a:extLst>
              <a:ext uri="{FF2B5EF4-FFF2-40B4-BE49-F238E27FC236}">
                <a16:creationId xmlns:a16="http://schemas.microsoft.com/office/drawing/2014/main" id="{97CF94B0-6885-6421-69C5-979AB06AF82F}"/>
              </a:ext>
            </a:extLst>
          </p:cNvPr>
          <p:cNvSpPr/>
          <p:nvPr/>
        </p:nvSpPr>
        <p:spPr>
          <a:xfrm>
            <a:off x="7010400" y="2351089"/>
            <a:ext cx="247650" cy="174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4" name="Rounded Rectangle 13">
            <a:extLst>
              <a:ext uri="{FF2B5EF4-FFF2-40B4-BE49-F238E27FC236}">
                <a16:creationId xmlns:a16="http://schemas.microsoft.com/office/drawing/2014/main" id="{4507CF65-76F9-B138-8371-4AD35746FE1E}"/>
              </a:ext>
            </a:extLst>
          </p:cNvPr>
          <p:cNvSpPr/>
          <p:nvPr/>
        </p:nvSpPr>
        <p:spPr>
          <a:xfrm>
            <a:off x="846858" y="3486582"/>
            <a:ext cx="10920845" cy="17526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just" eaLnBrk="1" hangingPunct="1">
              <a:lnSpc>
                <a:spcPct val="125000"/>
              </a:lnSpc>
              <a:defRPr/>
            </a:pPr>
            <a:r>
              <a:rPr lang="en-US" sz="2400" b="1">
                <a:solidFill>
                  <a:srgbClr val="000099"/>
                </a:solidFill>
                <a:latin typeface="Times New Roman" pitchFamily="18" charset="0"/>
              </a:rPr>
              <a:t>PHẠM TRÙ  </a:t>
            </a:r>
            <a:r>
              <a:rPr lang="en-US" sz="2400">
                <a:solidFill>
                  <a:srgbClr val="000099"/>
                </a:solidFill>
                <a:latin typeface="Times New Roman" pitchFamily="18" charset="0"/>
              </a:rPr>
              <a:t>của một môn khoa học là khái niệm rộng nhất phản ánh những mặt, những thuộc tính, những mối liên hệ chung, cơ bản nhất của các sự vật, hiện tượng, quá trình thuộc lĩnh vực mà môn khoa học đó nghiên cứu. </a:t>
            </a:r>
          </a:p>
        </p:txBody>
      </p:sp>
      <p:sp>
        <p:nvSpPr>
          <p:cNvPr id="3" name="Rounded Rectangle 2">
            <a:extLst>
              <a:ext uri="{FF2B5EF4-FFF2-40B4-BE49-F238E27FC236}">
                <a16:creationId xmlns:a16="http://schemas.microsoft.com/office/drawing/2014/main" id="{F1E8CC07-2DEA-6759-FB77-8F4E27B30852}"/>
              </a:ext>
            </a:extLst>
          </p:cNvPr>
          <p:cNvSpPr/>
          <p:nvPr/>
        </p:nvSpPr>
        <p:spPr>
          <a:xfrm>
            <a:off x="864176" y="5328874"/>
            <a:ext cx="10848109" cy="1325562"/>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just" eaLnBrk="1" hangingPunct="1">
              <a:lnSpc>
                <a:spcPct val="125000"/>
              </a:lnSpc>
              <a:defRPr/>
            </a:pPr>
            <a:r>
              <a:rPr lang="en-US" sz="2400" b="1" dirty="0">
                <a:solidFill>
                  <a:srgbClr val="000099"/>
                </a:solidFill>
                <a:latin typeface="Times New Roman" pitchFamily="18" charset="0"/>
              </a:rPr>
              <a:t>PHẠM TRÙ TRIẾT HỌC </a:t>
            </a:r>
            <a:r>
              <a:rPr lang="en-US" sz="2400" dirty="0" err="1">
                <a:solidFill>
                  <a:srgbClr val="000099"/>
                </a:solidFill>
                <a:latin typeface="Times New Roman" pitchFamily="18" charset="0"/>
              </a:rPr>
              <a:t>trong</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phép</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biện</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chứng</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duy</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vật</a:t>
            </a:r>
            <a:r>
              <a:rPr lang="en-US" sz="2400" b="1" dirty="0">
                <a:solidFill>
                  <a:srgbClr val="000099"/>
                </a:solidFill>
                <a:latin typeface="Times New Roman" pitchFamily="18" charset="0"/>
              </a:rPr>
              <a:t> </a:t>
            </a:r>
            <a:r>
              <a:rPr lang="en-US" sz="2400" dirty="0" err="1">
                <a:solidFill>
                  <a:srgbClr val="000099"/>
                </a:solidFill>
                <a:latin typeface="Times New Roman" pitchFamily="18" charset="0"/>
              </a:rPr>
              <a:t>là</a:t>
            </a:r>
            <a:r>
              <a:rPr lang="en-US" sz="2400" b="1" dirty="0">
                <a:solidFill>
                  <a:srgbClr val="000099"/>
                </a:solidFill>
                <a:latin typeface="Times New Roman" pitchFamily="18" charset="0"/>
              </a:rPr>
              <a:t> </a:t>
            </a:r>
            <a:r>
              <a:rPr lang="en-US" sz="2400" b="1" dirty="0" err="1">
                <a:solidFill>
                  <a:srgbClr val="000099"/>
                </a:solidFill>
                <a:latin typeface="Times New Roman" pitchFamily="18" charset="0"/>
              </a:rPr>
              <a:t>phạm</a:t>
            </a:r>
            <a:r>
              <a:rPr lang="en-US" sz="2400" b="1" dirty="0">
                <a:solidFill>
                  <a:srgbClr val="000099"/>
                </a:solidFill>
                <a:latin typeface="Times New Roman" pitchFamily="18" charset="0"/>
              </a:rPr>
              <a:t> </a:t>
            </a:r>
            <a:r>
              <a:rPr lang="en-US" sz="2400" b="1" dirty="0" err="1">
                <a:solidFill>
                  <a:srgbClr val="000099"/>
                </a:solidFill>
                <a:latin typeface="Times New Roman" pitchFamily="18" charset="0"/>
              </a:rPr>
              <a:t>trù</a:t>
            </a:r>
            <a:r>
              <a:rPr lang="en-US" sz="2400" b="1" dirty="0">
                <a:solidFill>
                  <a:srgbClr val="000099"/>
                </a:solidFill>
                <a:latin typeface="Times New Roman" pitchFamily="18" charset="0"/>
              </a:rPr>
              <a:t> </a:t>
            </a:r>
            <a:r>
              <a:rPr lang="en-US" sz="2400" b="1" dirty="0" err="1">
                <a:solidFill>
                  <a:srgbClr val="000099"/>
                </a:solidFill>
                <a:latin typeface="Times New Roman" pitchFamily="18" charset="0"/>
              </a:rPr>
              <a:t>phổ</a:t>
            </a:r>
            <a:r>
              <a:rPr lang="en-US" sz="2400" b="1" dirty="0">
                <a:solidFill>
                  <a:srgbClr val="000099"/>
                </a:solidFill>
                <a:latin typeface="Times New Roman" pitchFamily="18" charset="0"/>
              </a:rPr>
              <a:t> </a:t>
            </a:r>
            <a:r>
              <a:rPr lang="en-US" sz="2400" b="1" dirty="0" err="1">
                <a:solidFill>
                  <a:srgbClr val="000099"/>
                </a:solidFill>
                <a:latin typeface="Times New Roman" pitchFamily="18" charset="0"/>
              </a:rPr>
              <a:t>biến</a:t>
            </a:r>
            <a:r>
              <a:rPr lang="en-US" sz="2400" b="1" dirty="0">
                <a:solidFill>
                  <a:srgbClr val="000099"/>
                </a:solidFill>
                <a:latin typeface="Times New Roman" pitchFamily="18" charset="0"/>
              </a:rPr>
              <a:t>, </a:t>
            </a:r>
            <a:r>
              <a:rPr lang="en-US" sz="2400" dirty="0" err="1">
                <a:solidFill>
                  <a:srgbClr val="000099"/>
                </a:solidFill>
                <a:latin typeface="Times New Roman" pitchFamily="18" charset="0"/>
              </a:rPr>
              <a:t>bởi</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nó</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phản</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ánh</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những</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mặt</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những</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thuộc</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tính</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những</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mối</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liên</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hệ</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cơ</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bản</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và</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phổ</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biến</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của</a:t>
            </a:r>
            <a:r>
              <a:rPr lang="en-US" sz="2400" b="1" dirty="0">
                <a:solidFill>
                  <a:srgbClr val="000099"/>
                </a:solidFill>
                <a:latin typeface="Times New Roman" pitchFamily="18" charset="0"/>
              </a:rPr>
              <a:t> </a:t>
            </a:r>
            <a:r>
              <a:rPr lang="en-US" sz="2400" dirty="0" err="1">
                <a:solidFill>
                  <a:srgbClr val="000099"/>
                </a:solidFill>
                <a:latin typeface="Times New Roman" pitchFamily="18" charset="0"/>
              </a:rPr>
              <a:t>toàn</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bộ</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thế</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giới</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hiện</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thực</a:t>
            </a:r>
            <a:r>
              <a:rPr lang="en-US" sz="2400" dirty="0">
                <a:solidFill>
                  <a:srgbClr val="000099"/>
                </a:solidFill>
                <a:latin typeface="Times New Roman" pitchFamily="18" charset="0"/>
              </a:rPr>
              <a:t>,</a:t>
            </a:r>
            <a:r>
              <a:rPr lang="en-US" sz="2400" b="1" dirty="0">
                <a:solidFill>
                  <a:srgbClr val="000099"/>
                </a:solidFill>
                <a:latin typeface="Times New Roman" pitchFamily="18" charset="0"/>
              </a:rPr>
              <a:t> </a:t>
            </a:r>
            <a:r>
              <a:rPr lang="en-US" sz="2400" dirty="0">
                <a:solidFill>
                  <a:srgbClr val="000099"/>
                </a:solidFill>
                <a:latin typeface="Times New Roman" pitchFamily="18" charset="0"/>
              </a:rPr>
              <a:t>bao </a:t>
            </a:r>
            <a:r>
              <a:rPr lang="en-US" sz="2400" dirty="0" err="1">
                <a:solidFill>
                  <a:srgbClr val="000099"/>
                </a:solidFill>
                <a:latin typeface="Times New Roman" pitchFamily="18" charset="0"/>
              </a:rPr>
              <a:t>gồm</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tự</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nhiên</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xã</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hội</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và</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tư</a:t>
            </a:r>
            <a:r>
              <a:rPr lang="en-US" sz="2400" dirty="0">
                <a:solidFill>
                  <a:srgbClr val="000099"/>
                </a:solidFill>
                <a:latin typeface="Times New Roman" pitchFamily="18" charset="0"/>
              </a:rPr>
              <a:t> </a:t>
            </a:r>
            <a:r>
              <a:rPr lang="en-US" sz="2400" dirty="0" err="1">
                <a:solidFill>
                  <a:srgbClr val="000099"/>
                </a:solidFill>
                <a:latin typeface="Times New Roman" pitchFamily="18" charset="0"/>
              </a:rPr>
              <a:t>duy</a:t>
            </a:r>
            <a:endParaRPr lang="en-US" sz="2400" dirty="0">
              <a:solidFill>
                <a:srgbClr val="000099"/>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500"/>
                                        <p:tgtEl>
                                          <p:spTgt spid="9"/>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circle(in)">
                                      <p:cBhvr>
                                        <p:cTn id="33" dur="2000"/>
                                        <p:tgtEl>
                                          <p:spTgt spid="1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circle(in)">
                                      <p:cBhvr>
                                        <p:cTn id="38" dur="20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barn(inVertical)">
                                      <p:cBhvr>
                                        <p:cTn id="4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animBg="1"/>
      <p:bldP spid="9" grpId="0" animBg="1"/>
      <p:bldP spid="10" grpId="0" animBg="1"/>
      <p:bldP spid="2" grpId="0" animBg="1"/>
      <p:bldP spid="12" grpId="0" animBg="1"/>
      <p:bldP spid="14"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A0E6162-930C-028C-F5EF-F4A64BE5930E}"/>
              </a:ext>
            </a:extLst>
          </p:cNvPr>
          <p:cNvSpPr/>
          <p:nvPr/>
        </p:nvSpPr>
        <p:spPr>
          <a:xfrm>
            <a:off x="457201" y="404814"/>
            <a:ext cx="10359735" cy="609600"/>
          </a:xfrm>
          <a:prstGeom prst="roundRect">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lvl="1" eaLnBrk="1" hangingPunct="1">
              <a:spcBef>
                <a:spcPct val="20000"/>
              </a:spcBef>
              <a:defRPr/>
            </a:pPr>
            <a:r>
              <a:rPr lang="en-US" altLang="en-US" b="1" i="1" dirty="0">
                <a:solidFill>
                  <a:srgbClr val="000099"/>
                </a:solidFill>
                <a:latin typeface="Times New Roman" panose="02020603050405020304" pitchFamily="18" charset="0"/>
                <a:cs typeface="Times New Roman" panose="02020603050405020304" pitchFamily="18" charset="0"/>
              </a:rPr>
              <a:t>* </a:t>
            </a:r>
            <a:r>
              <a:rPr lang="en-US" altLang="en-US" sz="2400" b="1" i="1" dirty="0">
                <a:solidFill>
                  <a:srgbClr val="000099"/>
                </a:solidFill>
                <a:latin typeface="Times New Roman" panose="02020603050405020304" pitchFamily="18" charset="0"/>
                <a:cs typeface="Times New Roman" panose="02020603050405020304" pitchFamily="18" charset="0"/>
              </a:rPr>
              <a:t>CÁC CẶP PHẠM TRÙ CƠ BẢN CỦA PHÉP BIỆN CHỨNG DUY VẬT</a:t>
            </a:r>
            <a:endParaRPr lang="en-US" altLang="en-US" b="1" i="1" dirty="0">
              <a:solidFill>
                <a:srgbClr val="000099"/>
              </a:solidFill>
              <a:latin typeface="Times New Roman" panose="02020603050405020304" pitchFamily="18" charset="0"/>
              <a:cs typeface="Times New Roman" panose="02020603050405020304" pitchFamily="18" charset="0"/>
            </a:endParaRPr>
          </a:p>
        </p:txBody>
      </p:sp>
      <p:sp>
        <p:nvSpPr>
          <p:cNvPr id="13" name="Rounded Rectangle 12">
            <a:extLst>
              <a:ext uri="{FF2B5EF4-FFF2-40B4-BE49-F238E27FC236}">
                <a16:creationId xmlns:a16="http://schemas.microsoft.com/office/drawing/2014/main" id="{9AFF4569-59D0-D537-8D64-95B0A7B69467}"/>
              </a:ext>
            </a:extLst>
          </p:cNvPr>
          <p:cNvSpPr/>
          <p:nvPr/>
        </p:nvSpPr>
        <p:spPr>
          <a:xfrm>
            <a:off x="2818538" y="1228726"/>
            <a:ext cx="5210175" cy="752475"/>
          </a:xfrm>
          <a:prstGeom prst="roundRect">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lvl="1" eaLnBrk="1" hangingPunct="1">
              <a:spcBef>
                <a:spcPct val="20000"/>
              </a:spcBef>
              <a:defRPr/>
            </a:pPr>
            <a:r>
              <a:rPr lang="en-US" altLang="en-US" sz="3200" b="1" dirty="0" err="1">
                <a:solidFill>
                  <a:srgbClr val="000066"/>
                </a:solidFill>
                <a:latin typeface="Times New Roman" panose="02020603050405020304" pitchFamily="18" charset="0"/>
                <a:cs typeface="Times New Roman" panose="02020603050405020304" pitchFamily="18" charset="0"/>
              </a:rPr>
              <a:t>Cái</a:t>
            </a:r>
            <a:r>
              <a:rPr lang="en-US" altLang="en-US" sz="3200" b="1" dirty="0">
                <a:solidFill>
                  <a:srgbClr val="000066"/>
                </a:solidFill>
                <a:latin typeface="Times New Roman" panose="02020603050405020304" pitchFamily="18" charset="0"/>
                <a:cs typeface="Times New Roman" panose="02020603050405020304" pitchFamily="18" charset="0"/>
              </a:rPr>
              <a:t> </a:t>
            </a:r>
            <a:r>
              <a:rPr lang="en-US" altLang="en-US" sz="3200" b="1" dirty="0" err="1">
                <a:solidFill>
                  <a:srgbClr val="000066"/>
                </a:solidFill>
                <a:latin typeface="Times New Roman" panose="02020603050405020304" pitchFamily="18" charset="0"/>
                <a:cs typeface="Times New Roman" panose="02020603050405020304" pitchFamily="18" charset="0"/>
              </a:rPr>
              <a:t>riêng</a:t>
            </a:r>
            <a:r>
              <a:rPr lang="en-US" altLang="en-US" sz="3200" b="1" dirty="0">
                <a:solidFill>
                  <a:srgbClr val="000066"/>
                </a:solidFill>
                <a:latin typeface="Times New Roman" panose="02020603050405020304" pitchFamily="18" charset="0"/>
                <a:cs typeface="Times New Roman" panose="02020603050405020304" pitchFamily="18" charset="0"/>
              </a:rPr>
              <a:t> </a:t>
            </a:r>
            <a:r>
              <a:rPr lang="en-US" altLang="en-US" sz="3200" b="1" dirty="0" err="1">
                <a:solidFill>
                  <a:srgbClr val="000066"/>
                </a:solidFill>
                <a:latin typeface="Times New Roman" panose="02020603050405020304" pitchFamily="18" charset="0"/>
                <a:cs typeface="Times New Roman" panose="02020603050405020304" pitchFamily="18" charset="0"/>
              </a:rPr>
              <a:t>và</a:t>
            </a:r>
            <a:r>
              <a:rPr lang="en-US" altLang="en-US" sz="3200" b="1" dirty="0">
                <a:solidFill>
                  <a:srgbClr val="000066"/>
                </a:solidFill>
                <a:latin typeface="Times New Roman" panose="02020603050405020304" pitchFamily="18" charset="0"/>
                <a:cs typeface="Times New Roman" panose="02020603050405020304" pitchFamily="18" charset="0"/>
              </a:rPr>
              <a:t> </a:t>
            </a:r>
            <a:r>
              <a:rPr lang="en-US" altLang="en-US" sz="3200" b="1" dirty="0" err="1">
                <a:solidFill>
                  <a:srgbClr val="000066"/>
                </a:solidFill>
                <a:latin typeface="Times New Roman" panose="02020603050405020304" pitchFamily="18" charset="0"/>
                <a:cs typeface="Times New Roman" panose="02020603050405020304" pitchFamily="18" charset="0"/>
              </a:rPr>
              <a:t>cái</a:t>
            </a:r>
            <a:r>
              <a:rPr lang="en-US" altLang="en-US" sz="3200" b="1" dirty="0">
                <a:solidFill>
                  <a:srgbClr val="000066"/>
                </a:solidFill>
                <a:latin typeface="Times New Roman" panose="02020603050405020304" pitchFamily="18" charset="0"/>
                <a:cs typeface="Times New Roman" panose="02020603050405020304" pitchFamily="18" charset="0"/>
              </a:rPr>
              <a:t> </a:t>
            </a:r>
            <a:r>
              <a:rPr lang="en-US" altLang="en-US" sz="3200" b="1" dirty="0" err="1">
                <a:solidFill>
                  <a:srgbClr val="000066"/>
                </a:solidFill>
                <a:latin typeface="Times New Roman" panose="02020603050405020304" pitchFamily="18" charset="0"/>
                <a:cs typeface="Times New Roman" panose="02020603050405020304" pitchFamily="18" charset="0"/>
              </a:rPr>
              <a:t>chung</a:t>
            </a:r>
            <a:endParaRPr lang="en-US" altLang="en-US" sz="3200" b="1" dirty="0">
              <a:solidFill>
                <a:srgbClr val="000066"/>
              </a:solidFill>
              <a:latin typeface="Times New Roman" panose="02020603050405020304" pitchFamily="18" charset="0"/>
              <a:cs typeface="Times New Roman" panose="02020603050405020304" pitchFamily="18" charset="0"/>
            </a:endParaRPr>
          </a:p>
        </p:txBody>
      </p:sp>
      <p:sp>
        <p:nvSpPr>
          <p:cNvPr id="14" name="Rounded Rectangle 13">
            <a:extLst>
              <a:ext uri="{FF2B5EF4-FFF2-40B4-BE49-F238E27FC236}">
                <a16:creationId xmlns:a16="http://schemas.microsoft.com/office/drawing/2014/main" id="{C85C960C-4450-B435-71DB-8B124AD66918}"/>
              </a:ext>
            </a:extLst>
          </p:cNvPr>
          <p:cNvSpPr/>
          <p:nvPr/>
        </p:nvSpPr>
        <p:spPr>
          <a:xfrm>
            <a:off x="2818538" y="2133600"/>
            <a:ext cx="5210175" cy="6858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lvl="1" eaLnBrk="1" hangingPunct="1">
              <a:spcBef>
                <a:spcPct val="20000"/>
              </a:spcBef>
              <a:defRPr/>
            </a:pPr>
            <a:r>
              <a:rPr lang="en-US" altLang="en-US" sz="3200" b="1">
                <a:solidFill>
                  <a:srgbClr val="000066"/>
                </a:solidFill>
                <a:latin typeface="Times New Roman" pitchFamily="18" charset="0"/>
                <a:cs typeface="Times New Roman" pitchFamily="18" charset="0"/>
              </a:rPr>
              <a:t>Nguyên nhân và kết quả</a:t>
            </a:r>
          </a:p>
        </p:txBody>
      </p:sp>
      <p:sp>
        <p:nvSpPr>
          <p:cNvPr id="15" name="Rounded Rectangle 14">
            <a:extLst>
              <a:ext uri="{FF2B5EF4-FFF2-40B4-BE49-F238E27FC236}">
                <a16:creationId xmlns:a16="http://schemas.microsoft.com/office/drawing/2014/main" id="{5DA972C7-DD9F-5D13-8FB2-F18494BA17E8}"/>
              </a:ext>
            </a:extLst>
          </p:cNvPr>
          <p:cNvSpPr/>
          <p:nvPr/>
        </p:nvSpPr>
        <p:spPr>
          <a:xfrm>
            <a:off x="2847112" y="2986088"/>
            <a:ext cx="5181600" cy="6858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lvl="1" eaLnBrk="1" hangingPunct="1">
              <a:spcBef>
                <a:spcPct val="20000"/>
              </a:spcBef>
              <a:defRPr/>
            </a:pPr>
            <a:r>
              <a:rPr lang="en-US" altLang="en-US" sz="3200" b="1">
                <a:solidFill>
                  <a:srgbClr val="000066"/>
                </a:solidFill>
                <a:latin typeface="Times New Roman" pitchFamily="18" charset="0"/>
                <a:cs typeface="Times New Roman" pitchFamily="18" charset="0"/>
              </a:rPr>
              <a:t>Tất nhiên và ngẫu nhiên</a:t>
            </a:r>
          </a:p>
        </p:txBody>
      </p:sp>
      <p:sp>
        <p:nvSpPr>
          <p:cNvPr id="16" name="Rounded Rectangle 15">
            <a:extLst>
              <a:ext uri="{FF2B5EF4-FFF2-40B4-BE49-F238E27FC236}">
                <a16:creationId xmlns:a16="http://schemas.microsoft.com/office/drawing/2014/main" id="{BBF9DBBD-B4BF-289C-8D4E-9896840B8C5E}"/>
              </a:ext>
            </a:extLst>
          </p:cNvPr>
          <p:cNvSpPr/>
          <p:nvPr/>
        </p:nvSpPr>
        <p:spPr>
          <a:xfrm>
            <a:off x="2847112" y="5715001"/>
            <a:ext cx="5181600" cy="79692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lvl="1" eaLnBrk="1" hangingPunct="1">
              <a:spcBef>
                <a:spcPct val="20000"/>
              </a:spcBef>
              <a:defRPr/>
            </a:pPr>
            <a:r>
              <a:rPr lang="en-US" altLang="en-US" sz="3200" b="1">
                <a:solidFill>
                  <a:srgbClr val="000066"/>
                </a:solidFill>
                <a:latin typeface="Times New Roman" pitchFamily="18" charset="0"/>
                <a:cs typeface="Times New Roman" pitchFamily="18" charset="0"/>
              </a:rPr>
              <a:t>Khả năng và hiện thực</a:t>
            </a:r>
          </a:p>
        </p:txBody>
      </p:sp>
      <p:sp>
        <p:nvSpPr>
          <p:cNvPr id="17" name="Rounded Rectangle 16">
            <a:extLst>
              <a:ext uri="{FF2B5EF4-FFF2-40B4-BE49-F238E27FC236}">
                <a16:creationId xmlns:a16="http://schemas.microsoft.com/office/drawing/2014/main" id="{1913ADFD-2474-F07F-FFA6-A3397520D71D}"/>
              </a:ext>
            </a:extLst>
          </p:cNvPr>
          <p:cNvSpPr/>
          <p:nvPr/>
        </p:nvSpPr>
        <p:spPr>
          <a:xfrm>
            <a:off x="2847112" y="4800601"/>
            <a:ext cx="5181600" cy="714375"/>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lvl="1" eaLnBrk="1" hangingPunct="1">
              <a:spcBef>
                <a:spcPct val="20000"/>
              </a:spcBef>
              <a:defRPr/>
            </a:pPr>
            <a:r>
              <a:rPr lang="en-US" altLang="en-US" sz="3200" b="1" dirty="0" err="1">
                <a:solidFill>
                  <a:srgbClr val="000066"/>
                </a:solidFill>
                <a:latin typeface="Times New Roman" pitchFamily="18" charset="0"/>
                <a:cs typeface="Times New Roman" pitchFamily="18" charset="0"/>
              </a:rPr>
              <a:t>Bản</a:t>
            </a:r>
            <a:r>
              <a:rPr lang="en-US" altLang="en-US" sz="3200" b="1" dirty="0">
                <a:solidFill>
                  <a:srgbClr val="000066"/>
                </a:solidFill>
                <a:latin typeface="Times New Roman" pitchFamily="18" charset="0"/>
                <a:cs typeface="Times New Roman" pitchFamily="18" charset="0"/>
              </a:rPr>
              <a:t> </a:t>
            </a:r>
            <a:r>
              <a:rPr lang="en-US" altLang="en-US" sz="3200" b="1" dirty="0" err="1">
                <a:solidFill>
                  <a:srgbClr val="000066"/>
                </a:solidFill>
                <a:latin typeface="Times New Roman" pitchFamily="18" charset="0"/>
                <a:cs typeface="Times New Roman" pitchFamily="18" charset="0"/>
              </a:rPr>
              <a:t>chất</a:t>
            </a:r>
            <a:r>
              <a:rPr lang="en-US" altLang="en-US" sz="3200" b="1" dirty="0">
                <a:solidFill>
                  <a:srgbClr val="000066"/>
                </a:solidFill>
                <a:latin typeface="Times New Roman" pitchFamily="18" charset="0"/>
                <a:cs typeface="Times New Roman" pitchFamily="18" charset="0"/>
              </a:rPr>
              <a:t> </a:t>
            </a:r>
            <a:r>
              <a:rPr lang="en-US" altLang="en-US" sz="3200" b="1" dirty="0" err="1">
                <a:solidFill>
                  <a:srgbClr val="000066"/>
                </a:solidFill>
                <a:latin typeface="Times New Roman" pitchFamily="18" charset="0"/>
                <a:cs typeface="Times New Roman" pitchFamily="18" charset="0"/>
              </a:rPr>
              <a:t>và</a:t>
            </a:r>
            <a:r>
              <a:rPr lang="en-US" altLang="en-US" sz="3200" b="1" dirty="0">
                <a:solidFill>
                  <a:srgbClr val="000066"/>
                </a:solidFill>
                <a:latin typeface="Times New Roman" pitchFamily="18" charset="0"/>
                <a:cs typeface="Times New Roman" pitchFamily="18" charset="0"/>
              </a:rPr>
              <a:t> </a:t>
            </a:r>
            <a:r>
              <a:rPr lang="en-US" altLang="en-US" sz="3200" b="1" dirty="0" err="1">
                <a:solidFill>
                  <a:srgbClr val="000066"/>
                </a:solidFill>
                <a:latin typeface="Times New Roman" pitchFamily="18" charset="0"/>
                <a:cs typeface="Times New Roman" pitchFamily="18" charset="0"/>
              </a:rPr>
              <a:t>hiện</a:t>
            </a:r>
            <a:r>
              <a:rPr lang="en-US" altLang="en-US" sz="3200" b="1" dirty="0">
                <a:solidFill>
                  <a:srgbClr val="000066"/>
                </a:solidFill>
                <a:latin typeface="Times New Roman" pitchFamily="18" charset="0"/>
                <a:cs typeface="Times New Roman" pitchFamily="18" charset="0"/>
              </a:rPr>
              <a:t> </a:t>
            </a:r>
            <a:r>
              <a:rPr lang="en-US" altLang="en-US" sz="3200" b="1" dirty="0" err="1">
                <a:solidFill>
                  <a:srgbClr val="000066"/>
                </a:solidFill>
                <a:latin typeface="Times New Roman" pitchFamily="18" charset="0"/>
                <a:cs typeface="Times New Roman" pitchFamily="18" charset="0"/>
              </a:rPr>
              <a:t>tượng</a:t>
            </a:r>
            <a:endParaRPr lang="en-US" altLang="en-US" sz="3200" b="1" dirty="0">
              <a:solidFill>
                <a:srgbClr val="000066"/>
              </a:solidFill>
              <a:latin typeface="Times New Roman" pitchFamily="18" charset="0"/>
              <a:cs typeface="Times New Roman" pitchFamily="18" charset="0"/>
            </a:endParaRPr>
          </a:p>
        </p:txBody>
      </p:sp>
      <p:sp>
        <p:nvSpPr>
          <p:cNvPr id="18" name="Rounded Rectangle 17">
            <a:extLst>
              <a:ext uri="{FF2B5EF4-FFF2-40B4-BE49-F238E27FC236}">
                <a16:creationId xmlns:a16="http://schemas.microsoft.com/office/drawing/2014/main" id="{4C7A570C-0A05-6195-692F-D83D150D6FCE}"/>
              </a:ext>
            </a:extLst>
          </p:cNvPr>
          <p:cNvSpPr/>
          <p:nvPr/>
        </p:nvSpPr>
        <p:spPr>
          <a:xfrm>
            <a:off x="2847112" y="3886200"/>
            <a:ext cx="5181600" cy="72548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lvl="1" eaLnBrk="1" hangingPunct="1">
              <a:spcBef>
                <a:spcPct val="20000"/>
              </a:spcBef>
              <a:defRPr/>
            </a:pPr>
            <a:r>
              <a:rPr lang="en-US" altLang="en-US" sz="3200" b="1">
                <a:solidFill>
                  <a:srgbClr val="000066"/>
                </a:solidFill>
                <a:latin typeface="Times New Roman" pitchFamily="18" charset="0"/>
                <a:cs typeface="Times New Roman" pitchFamily="18" charset="0"/>
              </a:rPr>
              <a:t>Nội dung và hình thức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arn(inVertical)">
                                      <p:cBhvr>
                                        <p:cTn id="32" dur="500"/>
                                        <p:tgtEl>
                                          <p:spTgt spid="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arn(inVertical)">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15" grpId="0" animBg="1"/>
      <p:bldP spid="16" grpId="0" animBg="1"/>
      <p:bldP spid="17" grpId="0" animBg="1"/>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2" name="Oval 4" descr="con vet">
            <a:extLst>
              <a:ext uri="{FF2B5EF4-FFF2-40B4-BE49-F238E27FC236}">
                <a16:creationId xmlns:a16="http://schemas.microsoft.com/office/drawing/2014/main" id="{CFA7E8E7-79B4-F92B-2DD6-E4789647CBC3}"/>
              </a:ext>
            </a:extLst>
          </p:cNvPr>
          <p:cNvSpPr>
            <a:spLocks noChangeArrowheads="1"/>
          </p:cNvSpPr>
          <p:nvPr/>
        </p:nvSpPr>
        <p:spPr bwMode="auto">
          <a:xfrm>
            <a:off x="1606550" y="1836738"/>
            <a:ext cx="2057400" cy="1287462"/>
          </a:xfrm>
          <a:prstGeom prst="ellipse">
            <a:avLst/>
          </a:prstGeom>
          <a:blipFill dpi="0" rotWithShape="1">
            <a:blip r:embed="rId2"/>
            <a:srcRect/>
            <a:stretch>
              <a:fillRect/>
            </a:stretch>
          </a:blip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119813" name="Oval 5" descr="animals-CM 70 Ng Chi Thanh (13)">
            <a:extLst>
              <a:ext uri="{FF2B5EF4-FFF2-40B4-BE49-F238E27FC236}">
                <a16:creationId xmlns:a16="http://schemas.microsoft.com/office/drawing/2014/main" id="{62685D91-9952-A8B2-B3D0-EB27C44C762E}"/>
              </a:ext>
            </a:extLst>
          </p:cNvPr>
          <p:cNvSpPr>
            <a:spLocks noChangeArrowheads="1"/>
          </p:cNvSpPr>
          <p:nvPr/>
        </p:nvSpPr>
        <p:spPr bwMode="auto">
          <a:xfrm>
            <a:off x="1571626" y="3751264"/>
            <a:ext cx="2055813" cy="1354137"/>
          </a:xfrm>
          <a:prstGeom prst="ellipse">
            <a:avLst/>
          </a:prstGeom>
          <a:blipFill dpi="0" rotWithShape="1">
            <a:blip r:embed="rId3"/>
            <a:srcRect/>
            <a:stretch>
              <a:fillRect/>
            </a:stretch>
          </a:blip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119814" name="Oval 6" descr="animals-CM 70 Ng Chi Thanh (8)">
            <a:extLst>
              <a:ext uri="{FF2B5EF4-FFF2-40B4-BE49-F238E27FC236}">
                <a16:creationId xmlns:a16="http://schemas.microsoft.com/office/drawing/2014/main" id="{8C4ECDC4-4605-E78D-860F-1999E55BDE63}"/>
              </a:ext>
            </a:extLst>
          </p:cNvPr>
          <p:cNvSpPr>
            <a:spLocks noChangeArrowheads="1"/>
          </p:cNvSpPr>
          <p:nvPr/>
        </p:nvSpPr>
        <p:spPr bwMode="auto">
          <a:xfrm>
            <a:off x="3830638" y="1897064"/>
            <a:ext cx="1985962" cy="1303337"/>
          </a:xfrm>
          <a:prstGeom prst="ellipse">
            <a:avLst/>
          </a:prstGeom>
          <a:blipFill dpi="0" rotWithShape="1">
            <a:blip r:embed="rId4"/>
            <a:srcRect/>
            <a:stretch>
              <a:fillRect/>
            </a:stretch>
          </a:blip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119815" name="Oval 7" descr="animals-CM 70 Ng Chi Thanh (15)">
            <a:extLst>
              <a:ext uri="{FF2B5EF4-FFF2-40B4-BE49-F238E27FC236}">
                <a16:creationId xmlns:a16="http://schemas.microsoft.com/office/drawing/2014/main" id="{CBC25F8C-873E-F763-ED8C-096FCE70DFFA}"/>
              </a:ext>
            </a:extLst>
          </p:cNvPr>
          <p:cNvSpPr>
            <a:spLocks noChangeArrowheads="1"/>
          </p:cNvSpPr>
          <p:nvPr/>
        </p:nvSpPr>
        <p:spPr bwMode="auto">
          <a:xfrm>
            <a:off x="3663950" y="3640139"/>
            <a:ext cx="2057400" cy="1254125"/>
          </a:xfrm>
          <a:prstGeom prst="ellipse">
            <a:avLst/>
          </a:prstGeom>
          <a:blipFill dpi="0" rotWithShape="1">
            <a:blip r:embed="rId5"/>
            <a:srcRect/>
            <a:stretch>
              <a:fillRect/>
            </a:stretch>
          </a:blip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119816" name="Oval 8" descr="233912">
            <a:extLst>
              <a:ext uri="{FF2B5EF4-FFF2-40B4-BE49-F238E27FC236}">
                <a16:creationId xmlns:a16="http://schemas.microsoft.com/office/drawing/2014/main" id="{A53F0EE8-8E9C-AC95-879A-18555F4DF521}"/>
              </a:ext>
            </a:extLst>
          </p:cNvPr>
          <p:cNvSpPr>
            <a:spLocks noChangeArrowheads="1"/>
          </p:cNvSpPr>
          <p:nvPr/>
        </p:nvSpPr>
        <p:spPr bwMode="auto">
          <a:xfrm>
            <a:off x="2776539" y="2773364"/>
            <a:ext cx="1703387" cy="1252537"/>
          </a:xfrm>
          <a:prstGeom prst="ellipse">
            <a:avLst/>
          </a:prstGeom>
          <a:blipFill dpi="0" rotWithShape="1">
            <a:blip r:embed="rId6"/>
            <a:srcRect/>
            <a:stretch>
              <a:fillRect/>
            </a:stretch>
          </a:blip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10" name="TextBox 9">
            <a:extLst>
              <a:ext uri="{FF2B5EF4-FFF2-40B4-BE49-F238E27FC236}">
                <a16:creationId xmlns:a16="http://schemas.microsoft.com/office/drawing/2014/main" id="{BDA5CFF8-49A4-F689-2984-559D9F336478}"/>
              </a:ext>
            </a:extLst>
          </p:cNvPr>
          <p:cNvSpPr txBox="1">
            <a:spLocks noChangeArrowheads="1"/>
          </p:cNvSpPr>
          <p:nvPr/>
        </p:nvSpPr>
        <p:spPr bwMode="auto">
          <a:xfrm>
            <a:off x="6248400" y="817563"/>
            <a:ext cx="4191000" cy="831850"/>
          </a:xfrm>
          <a:prstGeom prst="rect">
            <a:avLst/>
          </a:prstGeom>
          <a:solidFill>
            <a:schemeClr val="accent3">
              <a:lumMod val="40000"/>
              <a:lumOff val="60000"/>
            </a:schemeClr>
          </a:solidFill>
          <a:ln w="9525">
            <a:noFill/>
            <a:miter lim="800000"/>
            <a:headEnd/>
            <a:tailEnd/>
          </a:ln>
        </p:spPr>
        <p:txBody>
          <a:bodyPr>
            <a:spAutoFit/>
          </a:bodyPr>
          <a:lstStyle/>
          <a:p>
            <a:pPr algn="just" eaLnBrk="1" hangingPunct="1">
              <a:buFontTx/>
              <a:buChar char="-"/>
              <a:defRPr/>
            </a:pPr>
            <a:r>
              <a:rPr lang="en-US" altLang="en-US" sz="2400" b="1" i="1" dirty="0">
                <a:latin typeface="Times New Roman" pitchFamily="18" charset="0"/>
                <a:ea typeface="Cordia New" pitchFamily="34" charset="-34"/>
                <a:cs typeface="Times New Roman" pitchFamily="18" charset="0"/>
              </a:rPr>
              <a:t> </a:t>
            </a:r>
            <a:r>
              <a:rPr lang="en-US" altLang="en-US" sz="2400" b="1" i="1" dirty="0" err="1">
                <a:latin typeface="Times New Roman" pitchFamily="18" charset="0"/>
                <a:ea typeface="Cordia New" pitchFamily="34" charset="-34"/>
                <a:cs typeface="Times New Roman" pitchFamily="18" charset="0"/>
              </a:rPr>
              <a:t>Cái</a:t>
            </a:r>
            <a:r>
              <a:rPr lang="en-US" altLang="en-US" sz="2400" b="1" i="1" dirty="0">
                <a:latin typeface="Times New Roman" pitchFamily="18" charset="0"/>
                <a:ea typeface="Cordia New" pitchFamily="34" charset="-34"/>
                <a:cs typeface="Times New Roman" pitchFamily="18" charset="0"/>
              </a:rPr>
              <a:t> </a:t>
            </a:r>
            <a:r>
              <a:rPr lang="en-US" altLang="en-US" sz="2400" b="1" i="1" dirty="0" err="1">
                <a:latin typeface="Times New Roman" pitchFamily="18" charset="0"/>
                <a:ea typeface="Cordia New" pitchFamily="34" charset="-34"/>
                <a:cs typeface="Times New Roman" pitchFamily="18" charset="0"/>
              </a:rPr>
              <a:t>riêng</a:t>
            </a:r>
            <a:r>
              <a:rPr lang="en-US" altLang="en-US" sz="2400" i="1"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để</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chỉ</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một</a:t>
            </a:r>
            <a:r>
              <a:rPr lang="en-US" altLang="en-US" sz="2400" dirty="0">
                <a:latin typeface="Times New Roman" pitchFamily="18" charset="0"/>
                <a:ea typeface="Cordia New" pitchFamily="34" charset="-34"/>
                <a:cs typeface="Times New Roman" pitchFamily="18" charset="0"/>
              </a:rPr>
              <a:t> SV, HT, </a:t>
            </a:r>
            <a:r>
              <a:rPr lang="en-US" altLang="en-US" sz="2400" dirty="0" err="1">
                <a:latin typeface="Times New Roman" pitchFamily="18" charset="0"/>
                <a:ea typeface="Cordia New" pitchFamily="34" charset="-34"/>
                <a:cs typeface="Times New Roman" pitchFamily="18" charset="0"/>
              </a:rPr>
              <a:t>một</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quá</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trình</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nhất</a:t>
            </a:r>
            <a:r>
              <a:rPr lang="en-US" altLang="en-US" sz="2400" dirty="0">
                <a:latin typeface="Times New Roman" pitchFamily="18" charset="0"/>
                <a:ea typeface="Cordia New" pitchFamily="34" charset="-34"/>
                <a:cs typeface="Times New Roman" pitchFamily="18" charset="0"/>
              </a:rPr>
              <a:t> </a:t>
            </a:r>
            <a:r>
              <a:rPr lang="en-US" altLang="en-US" sz="2400" err="1">
                <a:latin typeface="Times New Roman" pitchFamily="18" charset="0"/>
                <a:ea typeface="Cordia New" pitchFamily="34" charset="-34"/>
                <a:cs typeface="Times New Roman" pitchFamily="18" charset="0"/>
              </a:rPr>
              <a:t>định</a:t>
            </a:r>
            <a:r>
              <a:rPr lang="en-US" altLang="en-US" sz="2400">
                <a:latin typeface="Times New Roman" pitchFamily="18" charset="0"/>
                <a:ea typeface="Cordia New" pitchFamily="34" charset="-34"/>
                <a:cs typeface="Times New Roman" pitchFamily="18" charset="0"/>
              </a:rPr>
              <a:t>.</a:t>
            </a:r>
            <a:endParaRPr lang="en-US" altLang="en-US" sz="2400" dirty="0">
              <a:latin typeface="Arial" pitchFamily="34" charset="0"/>
              <a:ea typeface="Cordia New" pitchFamily="34" charset="-34"/>
              <a:cs typeface="Arial" pitchFamily="34" charset="0"/>
            </a:endParaRPr>
          </a:p>
        </p:txBody>
      </p:sp>
      <p:sp>
        <p:nvSpPr>
          <p:cNvPr id="11" name="Rounded Rectangle 10">
            <a:extLst>
              <a:ext uri="{FF2B5EF4-FFF2-40B4-BE49-F238E27FC236}">
                <a16:creationId xmlns:a16="http://schemas.microsoft.com/office/drawing/2014/main" id="{75F63393-0E95-37D3-DA1C-251381024CB3}"/>
              </a:ext>
            </a:extLst>
          </p:cNvPr>
          <p:cNvSpPr/>
          <p:nvPr/>
        </p:nvSpPr>
        <p:spPr>
          <a:xfrm>
            <a:off x="3200401" y="1"/>
            <a:ext cx="5210175" cy="752475"/>
          </a:xfrm>
          <a:prstGeom prst="roundRect">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lvl="1" eaLnBrk="1" hangingPunct="1">
              <a:spcBef>
                <a:spcPct val="20000"/>
              </a:spcBef>
              <a:defRPr/>
            </a:pPr>
            <a:r>
              <a:rPr lang="en-US" altLang="en-US" sz="3200" b="1">
                <a:solidFill>
                  <a:srgbClr val="000066"/>
                </a:solidFill>
                <a:latin typeface="Times New Roman" panose="02020603050405020304" pitchFamily="18" charset="0"/>
                <a:cs typeface="Times New Roman" panose="02020603050405020304" pitchFamily="18" charset="0"/>
              </a:rPr>
              <a:t>a. Cái </a:t>
            </a:r>
            <a:r>
              <a:rPr lang="en-US" altLang="en-US" sz="3200" b="1" dirty="0" err="1">
                <a:solidFill>
                  <a:srgbClr val="000066"/>
                </a:solidFill>
                <a:latin typeface="Times New Roman" panose="02020603050405020304" pitchFamily="18" charset="0"/>
                <a:cs typeface="Times New Roman" panose="02020603050405020304" pitchFamily="18" charset="0"/>
              </a:rPr>
              <a:t>riêng</a:t>
            </a:r>
            <a:r>
              <a:rPr lang="en-US" altLang="en-US" sz="3200" b="1" dirty="0">
                <a:solidFill>
                  <a:srgbClr val="000066"/>
                </a:solidFill>
                <a:latin typeface="Times New Roman" panose="02020603050405020304" pitchFamily="18" charset="0"/>
                <a:cs typeface="Times New Roman" panose="02020603050405020304" pitchFamily="18" charset="0"/>
              </a:rPr>
              <a:t> </a:t>
            </a:r>
            <a:r>
              <a:rPr lang="en-US" altLang="en-US" sz="3200" b="1" dirty="0" err="1">
                <a:solidFill>
                  <a:srgbClr val="000066"/>
                </a:solidFill>
                <a:latin typeface="Times New Roman" panose="02020603050405020304" pitchFamily="18" charset="0"/>
                <a:cs typeface="Times New Roman" panose="02020603050405020304" pitchFamily="18" charset="0"/>
              </a:rPr>
              <a:t>và</a:t>
            </a:r>
            <a:r>
              <a:rPr lang="en-US" altLang="en-US" sz="3200" b="1" dirty="0">
                <a:solidFill>
                  <a:srgbClr val="000066"/>
                </a:solidFill>
                <a:latin typeface="Times New Roman" panose="02020603050405020304" pitchFamily="18" charset="0"/>
                <a:cs typeface="Times New Roman" panose="02020603050405020304" pitchFamily="18" charset="0"/>
              </a:rPr>
              <a:t> </a:t>
            </a:r>
            <a:r>
              <a:rPr lang="en-US" altLang="en-US" sz="3200" b="1" dirty="0" err="1">
                <a:solidFill>
                  <a:srgbClr val="000066"/>
                </a:solidFill>
                <a:latin typeface="Times New Roman" panose="02020603050405020304" pitchFamily="18" charset="0"/>
                <a:cs typeface="Times New Roman" panose="02020603050405020304" pitchFamily="18" charset="0"/>
              </a:rPr>
              <a:t>cái</a:t>
            </a:r>
            <a:r>
              <a:rPr lang="en-US" altLang="en-US" sz="3200" b="1" dirty="0">
                <a:solidFill>
                  <a:srgbClr val="000066"/>
                </a:solidFill>
                <a:latin typeface="Times New Roman" panose="02020603050405020304" pitchFamily="18" charset="0"/>
                <a:cs typeface="Times New Roman" panose="02020603050405020304" pitchFamily="18" charset="0"/>
              </a:rPr>
              <a:t> </a:t>
            </a:r>
            <a:r>
              <a:rPr lang="en-US" altLang="en-US" sz="3200" b="1" dirty="0" err="1">
                <a:solidFill>
                  <a:srgbClr val="000066"/>
                </a:solidFill>
                <a:latin typeface="Times New Roman" panose="02020603050405020304" pitchFamily="18" charset="0"/>
                <a:cs typeface="Times New Roman" panose="02020603050405020304" pitchFamily="18" charset="0"/>
              </a:rPr>
              <a:t>chung</a:t>
            </a:r>
            <a:endParaRPr lang="en-US" altLang="en-US" sz="3200" b="1" dirty="0">
              <a:solidFill>
                <a:srgbClr val="000066"/>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37B4D79-DC5B-8FF0-185A-315870A11E1A}"/>
              </a:ext>
            </a:extLst>
          </p:cNvPr>
          <p:cNvSpPr txBox="1">
            <a:spLocks noChangeArrowheads="1"/>
          </p:cNvSpPr>
          <p:nvPr/>
        </p:nvSpPr>
        <p:spPr bwMode="auto">
          <a:xfrm>
            <a:off x="6248400" y="1668464"/>
            <a:ext cx="4229100" cy="1570037"/>
          </a:xfrm>
          <a:prstGeom prst="rect">
            <a:avLst/>
          </a:prstGeom>
          <a:solidFill>
            <a:schemeClr val="accent3">
              <a:lumMod val="60000"/>
              <a:lumOff val="40000"/>
            </a:schemeClr>
          </a:solidFill>
          <a:ln w="9525">
            <a:noFill/>
            <a:miter lim="800000"/>
            <a:headEnd/>
            <a:tailEnd/>
          </a:ln>
        </p:spPr>
        <p:txBody>
          <a:bodyPr>
            <a:spAutoFit/>
          </a:bodyPr>
          <a:lstStyle/>
          <a:p>
            <a:pPr algn="just" eaLnBrk="1" hangingPunct="1">
              <a:buFontTx/>
              <a:buChar char="-"/>
              <a:defRPr/>
            </a:pPr>
            <a:r>
              <a:rPr lang="en-US" altLang="en-US" sz="2400" b="1" i="1">
                <a:latin typeface="Times New Roman" pitchFamily="18" charset="0"/>
                <a:ea typeface="Cordia New" pitchFamily="34" charset="-34"/>
                <a:cs typeface="Times New Roman" pitchFamily="18" charset="0"/>
              </a:rPr>
              <a:t> Cái </a:t>
            </a:r>
            <a:r>
              <a:rPr lang="en-US" altLang="en-US" sz="2400" b="1" i="1" dirty="0" err="1">
                <a:latin typeface="Times New Roman" pitchFamily="18" charset="0"/>
                <a:ea typeface="Cordia New" pitchFamily="34" charset="-34"/>
                <a:cs typeface="Times New Roman" pitchFamily="18" charset="0"/>
              </a:rPr>
              <a:t>chung</a:t>
            </a:r>
            <a:r>
              <a:rPr lang="en-US" altLang="en-US" sz="2400" i="1"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chỉ</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những</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mặt</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những</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thuộc</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tính</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yếu</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tố</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quan</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hệ</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tồn</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tại</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phổ</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biến</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trong</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nhiều</a:t>
            </a:r>
            <a:r>
              <a:rPr lang="en-US" altLang="en-US" sz="2400" dirty="0">
                <a:latin typeface="Times New Roman" pitchFamily="18" charset="0"/>
                <a:ea typeface="Cordia New" pitchFamily="34" charset="-34"/>
                <a:cs typeface="Times New Roman" pitchFamily="18" charset="0"/>
              </a:rPr>
              <a:t> SV</a:t>
            </a:r>
            <a:r>
              <a:rPr lang="en-US" altLang="en-US" sz="2400">
                <a:latin typeface="Times New Roman" pitchFamily="18" charset="0"/>
                <a:ea typeface="Cordia New" pitchFamily="34" charset="-34"/>
                <a:cs typeface="Times New Roman" pitchFamily="18" charset="0"/>
              </a:rPr>
              <a:t>, HT</a:t>
            </a:r>
            <a:endParaRPr lang="en-US" altLang="en-US" sz="2400" dirty="0">
              <a:latin typeface="Times New Roman" pitchFamily="18" charset="0"/>
              <a:ea typeface="Cordia New" pitchFamily="34" charset="-34"/>
              <a:cs typeface="Times New Roman" pitchFamily="18" charset="0"/>
            </a:endParaRPr>
          </a:p>
        </p:txBody>
      </p:sp>
      <p:sp>
        <p:nvSpPr>
          <p:cNvPr id="13" name="TextBox 12">
            <a:extLst>
              <a:ext uri="{FF2B5EF4-FFF2-40B4-BE49-F238E27FC236}">
                <a16:creationId xmlns:a16="http://schemas.microsoft.com/office/drawing/2014/main" id="{47D80D4D-AEAA-F33E-3C6A-840FBB41CECA}"/>
              </a:ext>
            </a:extLst>
          </p:cNvPr>
          <p:cNvSpPr txBox="1">
            <a:spLocks noChangeArrowheads="1"/>
          </p:cNvSpPr>
          <p:nvPr/>
        </p:nvSpPr>
        <p:spPr bwMode="auto">
          <a:xfrm>
            <a:off x="6296026" y="3295650"/>
            <a:ext cx="4181475" cy="1568450"/>
          </a:xfrm>
          <a:prstGeom prst="rect">
            <a:avLst/>
          </a:prstGeom>
          <a:solidFill>
            <a:schemeClr val="accent3">
              <a:lumMod val="75000"/>
            </a:schemeClr>
          </a:solidFill>
          <a:ln w="9525">
            <a:noFill/>
            <a:miter lim="800000"/>
            <a:headEnd/>
            <a:tailEnd/>
          </a:ln>
        </p:spPr>
        <p:txBody>
          <a:bodyPr>
            <a:spAutoFit/>
          </a:bodyPr>
          <a:lstStyle/>
          <a:p>
            <a:pPr algn="just" eaLnBrk="1" hangingPunct="1">
              <a:buFontTx/>
              <a:buChar char="-"/>
              <a:defRPr/>
            </a:pPr>
            <a:r>
              <a:rPr lang="en-US" altLang="en-US" sz="2400" b="1" i="1">
                <a:latin typeface="Times New Roman" pitchFamily="18" charset="0"/>
                <a:ea typeface="Cordia New" pitchFamily="34" charset="-34"/>
                <a:cs typeface="Times New Roman" pitchFamily="18" charset="0"/>
              </a:rPr>
              <a:t> Cái </a:t>
            </a:r>
            <a:r>
              <a:rPr lang="en-US" altLang="en-US" sz="2400" b="1" i="1" dirty="0" err="1">
                <a:latin typeface="Times New Roman" pitchFamily="18" charset="0"/>
                <a:ea typeface="Cordia New" pitchFamily="34" charset="-34"/>
                <a:cs typeface="Times New Roman" pitchFamily="18" charset="0"/>
              </a:rPr>
              <a:t>đơn</a:t>
            </a:r>
            <a:r>
              <a:rPr lang="en-US" altLang="en-US" sz="2400" b="1" i="1" dirty="0">
                <a:latin typeface="Times New Roman" pitchFamily="18" charset="0"/>
                <a:ea typeface="Cordia New" pitchFamily="34" charset="-34"/>
                <a:cs typeface="Times New Roman" pitchFamily="18" charset="0"/>
              </a:rPr>
              <a:t> </a:t>
            </a:r>
            <a:r>
              <a:rPr lang="en-US" altLang="en-US" sz="2400" b="1" i="1" dirty="0" err="1">
                <a:latin typeface="Times New Roman" pitchFamily="18" charset="0"/>
                <a:ea typeface="Cordia New" pitchFamily="34" charset="-34"/>
                <a:cs typeface="Times New Roman" pitchFamily="18" charset="0"/>
              </a:rPr>
              <a:t>nhất</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là</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những</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đặc</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tính</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tính</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chất</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chỉ</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tồn</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tại</a:t>
            </a:r>
            <a:r>
              <a:rPr lang="en-US" altLang="en-US" sz="2400" dirty="0">
                <a:latin typeface="Times New Roman" pitchFamily="18" charset="0"/>
                <a:ea typeface="Cordia New" pitchFamily="34" charset="-34"/>
                <a:cs typeface="Times New Roman" pitchFamily="18" charset="0"/>
              </a:rPr>
              <a:t> ở </a:t>
            </a:r>
            <a:r>
              <a:rPr lang="en-US" altLang="en-US" sz="2400" dirty="0" err="1">
                <a:latin typeface="Times New Roman" pitchFamily="18" charset="0"/>
                <a:ea typeface="Cordia New" pitchFamily="34" charset="-34"/>
                <a:cs typeface="Times New Roman" pitchFamily="18" charset="0"/>
              </a:rPr>
              <a:t>một</a:t>
            </a:r>
            <a:r>
              <a:rPr lang="en-US" altLang="en-US" sz="2400" dirty="0">
                <a:latin typeface="Times New Roman" pitchFamily="18" charset="0"/>
                <a:ea typeface="Cordia New" pitchFamily="34" charset="-34"/>
                <a:cs typeface="Times New Roman" pitchFamily="18" charset="0"/>
              </a:rPr>
              <a:t> SV, HT </a:t>
            </a:r>
            <a:r>
              <a:rPr lang="en-US" altLang="en-US" sz="2400" dirty="0" err="1">
                <a:latin typeface="Times New Roman" pitchFamily="18" charset="0"/>
                <a:ea typeface="Cordia New" pitchFamily="34" charset="-34"/>
                <a:cs typeface="Times New Roman" pitchFamily="18" charset="0"/>
              </a:rPr>
              <a:t>và</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không</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lặp</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lại</a:t>
            </a:r>
            <a:r>
              <a:rPr lang="en-US" altLang="en-US" sz="2400" dirty="0">
                <a:latin typeface="Times New Roman" pitchFamily="18" charset="0"/>
                <a:ea typeface="Cordia New" pitchFamily="34" charset="-34"/>
                <a:cs typeface="Times New Roman" pitchFamily="18" charset="0"/>
              </a:rPr>
              <a:t> ở </a:t>
            </a:r>
            <a:r>
              <a:rPr lang="en-US" altLang="en-US" sz="2400" dirty="0" err="1">
                <a:latin typeface="Times New Roman" pitchFamily="18" charset="0"/>
                <a:ea typeface="Cordia New" pitchFamily="34" charset="-34"/>
                <a:cs typeface="Times New Roman" pitchFamily="18" charset="0"/>
              </a:rPr>
              <a:t>sự</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vật</a:t>
            </a:r>
            <a:r>
              <a:rPr lang="en-US" altLang="en-US" sz="2400" dirty="0">
                <a:latin typeface="Times New Roman" pitchFamily="18" charset="0"/>
                <a:ea typeface="Cordia New" pitchFamily="34" charset="-34"/>
                <a:cs typeface="Times New Roman" pitchFamily="18" charset="0"/>
              </a:rPr>
              <a:t> </a:t>
            </a:r>
            <a:r>
              <a:rPr lang="en-US" altLang="en-US" sz="2400" dirty="0" err="1">
                <a:latin typeface="Times New Roman" pitchFamily="18" charset="0"/>
                <a:ea typeface="Cordia New" pitchFamily="34" charset="-34"/>
                <a:cs typeface="Times New Roman" pitchFamily="18" charset="0"/>
              </a:rPr>
              <a:t>khác</a:t>
            </a:r>
            <a:r>
              <a:rPr lang="en-US" altLang="en-US" sz="2400" dirty="0">
                <a:latin typeface="Times New Roman" pitchFamily="18" charset="0"/>
                <a:ea typeface="Cordia New" pitchFamily="34" charset="-34"/>
                <a:cs typeface="Times New Roman" pitchFamily="18" charset="0"/>
              </a:rPr>
              <a:t>.</a:t>
            </a:r>
            <a:endParaRPr lang="en-US" altLang="en-US" sz="2400" dirty="0">
              <a:latin typeface="Arial" pitchFamily="34" charset="0"/>
              <a:ea typeface="Cordia New" pitchFamily="34" charset="-34"/>
              <a:cs typeface="Arial" pitchFamily="34" charset="0"/>
            </a:endParaRPr>
          </a:p>
        </p:txBody>
      </p:sp>
      <p:sp>
        <p:nvSpPr>
          <p:cNvPr id="14" name="TextBox 13">
            <a:extLst>
              <a:ext uri="{FF2B5EF4-FFF2-40B4-BE49-F238E27FC236}">
                <a16:creationId xmlns:a16="http://schemas.microsoft.com/office/drawing/2014/main" id="{E5766B17-A4F2-FDBC-04EE-B02117476920}"/>
              </a:ext>
            </a:extLst>
          </p:cNvPr>
          <p:cNvSpPr txBox="1">
            <a:spLocks noChangeArrowheads="1"/>
          </p:cNvSpPr>
          <p:nvPr/>
        </p:nvSpPr>
        <p:spPr bwMode="auto">
          <a:xfrm>
            <a:off x="1531939" y="5457825"/>
            <a:ext cx="9151937" cy="1200329"/>
          </a:xfrm>
          <a:prstGeom prst="rect">
            <a:avLst/>
          </a:prstGeom>
          <a:solidFill>
            <a:schemeClr val="accent6">
              <a:lumMod val="40000"/>
              <a:lumOff val="60000"/>
            </a:schemeClr>
          </a:solidFill>
          <a:ln w="9525">
            <a:noFill/>
            <a:miter lim="800000"/>
            <a:headEnd/>
            <a:tailEnd/>
          </a:ln>
        </p:spPr>
        <p:txBody>
          <a:bodyPr>
            <a:spAutoFit/>
          </a:bodyPr>
          <a:lstStyle/>
          <a:p>
            <a:pPr algn="ctr" eaLnBrk="1" hangingPunct="1">
              <a:defRPr/>
            </a:pPr>
            <a:r>
              <a:rPr lang="en-US" sz="2400" dirty="0">
                <a:solidFill>
                  <a:srgbClr val="000099"/>
                </a:solidFill>
                <a:latin typeface="Times New Roman" panose="02020603050405020304" pitchFamily="18" charset="0"/>
                <a:cs typeface="Times New Roman" panose="02020603050405020304" pitchFamily="18" charset="0"/>
              </a:rPr>
              <a:t>VD: </a:t>
            </a:r>
            <a:r>
              <a:rPr lang="vi-VN" sz="2400" dirty="0">
                <a:solidFill>
                  <a:srgbClr val="000099"/>
                </a:solidFill>
                <a:latin typeface="Times New Roman" panose="02020603050405020304" pitchFamily="18" charset="0"/>
                <a:cs typeface="Times New Roman" panose="02020603050405020304" pitchFamily="18" charset="0"/>
              </a:rPr>
              <a:t>Thế giới động vật bao gồm các cá thể (cá</a:t>
            </a:r>
            <a:r>
              <a:rPr lang="en-US" sz="2400" dirty="0" err="1">
                <a:solidFill>
                  <a:srgbClr val="000099"/>
                </a:solidFill>
                <a:latin typeface="Times New Roman" panose="02020603050405020304" pitchFamily="18" charset="0"/>
                <a:cs typeface="Times New Roman" panose="02020603050405020304" pitchFamily="18" charset="0"/>
              </a:rPr>
              <a:t>i</a:t>
            </a:r>
            <a:r>
              <a:rPr lang="vi-VN" sz="2400" dirty="0">
                <a:solidFill>
                  <a:srgbClr val="000099"/>
                </a:solidFill>
                <a:latin typeface="Times New Roman" panose="02020603050405020304" pitchFamily="18" charset="0"/>
                <a:cs typeface="Times New Roman" panose="02020603050405020304" pitchFamily="18" charset="0"/>
              </a:rPr>
              <a:t> đơn nhất) nhiều loài khác nhau (mỗi loài là một cái riêng) nhưng tất cả đều tuân theo các quy luật chung của sự sống (cái chung)</a:t>
            </a:r>
          </a:p>
        </p:txBody>
      </p:sp>
      <p:sp>
        <p:nvSpPr>
          <p:cNvPr id="15" name="Title 4">
            <a:extLst>
              <a:ext uri="{FF2B5EF4-FFF2-40B4-BE49-F238E27FC236}">
                <a16:creationId xmlns:a16="http://schemas.microsoft.com/office/drawing/2014/main" id="{70786D5A-5845-98D0-FD6A-B637DE0AB477}"/>
              </a:ext>
            </a:extLst>
          </p:cNvPr>
          <p:cNvSpPr>
            <a:spLocks noGrp="1"/>
          </p:cNvSpPr>
          <p:nvPr>
            <p:ph type="title"/>
          </p:nvPr>
        </p:nvSpPr>
        <p:spPr>
          <a:xfrm>
            <a:off x="1535113" y="817563"/>
            <a:ext cx="3429000" cy="609600"/>
          </a:xfrm>
          <a:solidFill>
            <a:schemeClr val="accent6">
              <a:lumMod val="40000"/>
              <a:lumOff val="60000"/>
            </a:schemeClr>
          </a:solidFill>
        </p:spPr>
        <p:txBody>
          <a:bodyPr/>
          <a:lstStyle/>
          <a:p>
            <a:pPr>
              <a:defRPr/>
            </a:pPr>
            <a:r>
              <a:rPr lang="en-US" altLang="en-US" sz="3200" i="1">
                <a:latin typeface="Times New Roman" pitchFamily="18" charset="0"/>
                <a:cs typeface="Times New Roman" pitchFamily="18" charset="0"/>
              </a:rPr>
              <a:t> * Khái niệm</a:t>
            </a:r>
            <a:endParaRPr lang="en-US"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2000"/>
                                        <p:tgtEl>
                                          <p:spTgt spid="10"/>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119814"/>
                                        </p:tgtEl>
                                        <p:attrNameLst>
                                          <p:attrName>style.visibility</p:attrName>
                                        </p:attrNameLst>
                                      </p:cBhvr>
                                      <p:to>
                                        <p:strVal val="visible"/>
                                      </p:to>
                                    </p:set>
                                    <p:animEffect transition="in" filter="circle(in)">
                                      <p:cBhvr>
                                        <p:cTn id="20" dur="2000"/>
                                        <p:tgtEl>
                                          <p:spTgt spid="119814"/>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119815"/>
                                        </p:tgtEl>
                                        <p:attrNameLst>
                                          <p:attrName>style.visibility</p:attrName>
                                        </p:attrNameLst>
                                      </p:cBhvr>
                                      <p:to>
                                        <p:strVal val="visible"/>
                                      </p:to>
                                    </p:set>
                                    <p:animEffect transition="in" filter="circle(in)">
                                      <p:cBhvr>
                                        <p:cTn id="23" dur="2000"/>
                                        <p:tgtEl>
                                          <p:spTgt spid="119815"/>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119813"/>
                                        </p:tgtEl>
                                        <p:attrNameLst>
                                          <p:attrName>style.visibility</p:attrName>
                                        </p:attrNameLst>
                                      </p:cBhvr>
                                      <p:to>
                                        <p:strVal val="visible"/>
                                      </p:to>
                                    </p:set>
                                    <p:animEffect transition="in" filter="circle(in)">
                                      <p:cBhvr>
                                        <p:cTn id="26" dur="2000"/>
                                        <p:tgtEl>
                                          <p:spTgt spid="119813"/>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119812"/>
                                        </p:tgtEl>
                                        <p:attrNameLst>
                                          <p:attrName>style.visibility</p:attrName>
                                        </p:attrNameLst>
                                      </p:cBhvr>
                                      <p:to>
                                        <p:strVal val="visible"/>
                                      </p:to>
                                    </p:set>
                                    <p:animEffect transition="in" filter="circle(in)">
                                      <p:cBhvr>
                                        <p:cTn id="29" dur="2000"/>
                                        <p:tgtEl>
                                          <p:spTgt spid="1198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circle(in)">
                                      <p:cBhvr>
                                        <p:cTn id="34" dur="2000"/>
                                        <p:tgtEl>
                                          <p:spTgt spid="12"/>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119816"/>
                                        </p:tgtEl>
                                        <p:attrNameLst>
                                          <p:attrName>style.visibility</p:attrName>
                                        </p:attrNameLst>
                                      </p:cBhvr>
                                      <p:to>
                                        <p:strVal val="visible"/>
                                      </p:to>
                                    </p:set>
                                    <p:animEffect transition="in" filter="circle(in)">
                                      <p:cBhvr>
                                        <p:cTn id="37" dur="2000"/>
                                        <p:tgtEl>
                                          <p:spTgt spid="1198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arn(inVertical)">
                                      <p:cBhvr>
                                        <p:cTn id="42" dur="500"/>
                                        <p:tgtEl>
                                          <p:spTgt spid="1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arn(inVertical)">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animBg="1"/>
      <p:bldP spid="119813" grpId="0" animBg="1"/>
      <p:bldP spid="119814" grpId="0" animBg="1"/>
      <p:bldP spid="119815" grpId="0" animBg="1"/>
      <p:bldP spid="119816" grpId="0" animBg="1"/>
      <p:bldP spid="10" grpId="0" animBg="1"/>
      <p:bldP spid="11" grpId="0" animBg="1"/>
      <p:bldP spid="12" grpId="0" animBg="1"/>
      <p:bldP spid="13" grpId="0" animBg="1"/>
      <p:bldP spid="14"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032FD7EE-6BCD-B8B8-7954-6BA0D3DAD0A3}"/>
              </a:ext>
            </a:extLst>
          </p:cNvPr>
          <p:cNvSpPr/>
          <p:nvPr/>
        </p:nvSpPr>
        <p:spPr>
          <a:xfrm>
            <a:off x="1524000" y="2992438"/>
            <a:ext cx="2819400" cy="762000"/>
          </a:xfrm>
          <a:prstGeom prst="roundRect">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en-US" sz="3200" dirty="0" err="1">
                <a:solidFill>
                  <a:srgbClr val="000000"/>
                </a:solidFill>
                <a:latin typeface="Times New Roman" panose="02020603050405020304" pitchFamily="18" charset="0"/>
                <a:cs typeface="Times New Roman" panose="02020603050405020304" pitchFamily="18" charset="0"/>
              </a:rPr>
              <a:t>Cái</a:t>
            </a:r>
            <a:r>
              <a:rPr lang="en-US" altLang="en-US" sz="3200" dirty="0">
                <a:solidFill>
                  <a:srgbClr val="000000"/>
                </a:solidFill>
                <a:latin typeface="Times New Roman" panose="02020603050405020304" pitchFamily="18" charset="0"/>
                <a:cs typeface="Times New Roman" panose="02020603050405020304" pitchFamily="18" charset="0"/>
              </a:rPr>
              <a:t> </a:t>
            </a:r>
            <a:r>
              <a:rPr lang="en-US" altLang="en-US" sz="3200" dirty="0" err="1">
                <a:solidFill>
                  <a:srgbClr val="000000"/>
                </a:solidFill>
                <a:latin typeface="Times New Roman" panose="02020603050405020304" pitchFamily="18" charset="0"/>
                <a:cs typeface="Times New Roman" panose="02020603050405020304" pitchFamily="18" charset="0"/>
              </a:rPr>
              <a:t>riêng</a:t>
            </a:r>
            <a:endParaRPr lang="en-US" dirty="0"/>
          </a:p>
        </p:txBody>
      </p:sp>
      <p:sp>
        <p:nvSpPr>
          <p:cNvPr id="7" name="Rounded Rectangle 6">
            <a:extLst>
              <a:ext uri="{FF2B5EF4-FFF2-40B4-BE49-F238E27FC236}">
                <a16:creationId xmlns:a16="http://schemas.microsoft.com/office/drawing/2014/main" id="{E2A46F89-304E-5CF3-BC19-DE93A1F54245}"/>
              </a:ext>
            </a:extLst>
          </p:cNvPr>
          <p:cNvSpPr/>
          <p:nvPr/>
        </p:nvSpPr>
        <p:spPr>
          <a:xfrm>
            <a:off x="3886200" y="2992438"/>
            <a:ext cx="2895600" cy="7620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r>
              <a:rPr lang="en-US" altLang="en-US" sz="3200" dirty="0">
                <a:solidFill>
                  <a:srgbClr val="000000"/>
                </a:solidFill>
                <a:latin typeface="Times New Roman" panose="02020603050405020304" pitchFamily="18" charset="0"/>
                <a:cs typeface="Times New Roman" panose="02020603050405020304" pitchFamily="18" charset="0"/>
              </a:rPr>
              <a:t>C</a:t>
            </a:r>
            <a:r>
              <a:rPr lang="en-US" altLang="en-US" sz="3200" dirty="0" err="1">
                <a:solidFill>
                  <a:srgbClr val="000000"/>
                </a:solidFill>
                <a:latin typeface="Times New Roman" panose="02020603050405020304" pitchFamily="18" charset="0"/>
                <a:cs typeface="Times New Roman" panose="02020603050405020304" pitchFamily="18" charset="0"/>
              </a:rPr>
              <a:t>ái</a:t>
            </a:r>
            <a:r>
              <a:rPr lang="en-US" altLang="en-US" sz="3200" dirty="0">
                <a:solidFill>
                  <a:srgbClr val="000000"/>
                </a:solidFill>
                <a:latin typeface="Times New Roman" panose="02020603050405020304" pitchFamily="18" charset="0"/>
                <a:cs typeface="Times New Roman" panose="02020603050405020304" pitchFamily="18" charset="0"/>
              </a:rPr>
              <a:t> </a:t>
            </a:r>
            <a:r>
              <a:rPr lang="en-US" altLang="en-US" sz="3200" dirty="0" err="1">
                <a:solidFill>
                  <a:srgbClr val="000000"/>
                </a:solidFill>
                <a:latin typeface="Times New Roman" panose="02020603050405020304" pitchFamily="18" charset="0"/>
                <a:cs typeface="Times New Roman" panose="02020603050405020304" pitchFamily="18" charset="0"/>
              </a:rPr>
              <a:t>chung</a:t>
            </a:r>
            <a:endParaRPr lang="en-US" dirty="0"/>
          </a:p>
        </p:txBody>
      </p:sp>
      <p:sp>
        <p:nvSpPr>
          <p:cNvPr id="10" name="Rounded Rectangle 9">
            <a:extLst>
              <a:ext uri="{FF2B5EF4-FFF2-40B4-BE49-F238E27FC236}">
                <a16:creationId xmlns:a16="http://schemas.microsoft.com/office/drawing/2014/main" id="{03785D6E-D287-8FA7-3522-0950D6551228}"/>
              </a:ext>
            </a:extLst>
          </p:cNvPr>
          <p:cNvSpPr/>
          <p:nvPr/>
        </p:nvSpPr>
        <p:spPr>
          <a:xfrm>
            <a:off x="1905001" y="990600"/>
            <a:ext cx="4403725" cy="1316038"/>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eaLnBrk="1" hangingPunct="1">
              <a:defRPr/>
            </a:pPr>
            <a:r>
              <a:rPr lang="en-US" altLang="en-US" sz="2400">
                <a:solidFill>
                  <a:srgbClr val="000000"/>
                </a:solidFill>
                <a:latin typeface="Times New Roman" pitchFamily="18" charset="0"/>
                <a:cs typeface="Times New Roman" pitchFamily="18" charset="0"/>
              </a:rPr>
              <a:t>Cái riêng chỉ tồn tại trong mối quan hệ với cái chung, không có cái riêng tách rời cái chung</a:t>
            </a:r>
          </a:p>
        </p:txBody>
      </p:sp>
      <p:sp>
        <p:nvSpPr>
          <p:cNvPr id="11" name="Rounded Rectangle 10">
            <a:extLst>
              <a:ext uri="{FF2B5EF4-FFF2-40B4-BE49-F238E27FC236}">
                <a16:creationId xmlns:a16="http://schemas.microsoft.com/office/drawing/2014/main" id="{E5762DCD-3296-B7A3-C22D-C0EAB2FF0F27}"/>
              </a:ext>
            </a:extLst>
          </p:cNvPr>
          <p:cNvSpPr/>
          <p:nvPr/>
        </p:nvSpPr>
        <p:spPr>
          <a:xfrm>
            <a:off x="1905000" y="4229100"/>
            <a:ext cx="4400550" cy="143033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en-US" altLang="en-US" sz="2400">
                <a:solidFill>
                  <a:srgbClr val="FEE9DE"/>
                </a:solidFill>
                <a:latin typeface="Times New Roman" pitchFamily="18" charset="0"/>
                <a:cs typeface="Times New Roman" pitchFamily="18" charset="0"/>
              </a:rPr>
              <a:t>Cái riêng là cái toàn bộ, phong phú hơn cái chung, còn cái chung thì sâu sắc hơn cái riêng.</a:t>
            </a:r>
          </a:p>
        </p:txBody>
      </p:sp>
      <p:sp>
        <p:nvSpPr>
          <p:cNvPr id="12" name="Title 4">
            <a:extLst>
              <a:ext uri="{FF2B5EF4-FFF2-40B4-BE49-F238E27FC236}">
                <a16:creationId xmlns:a16="http://schemas.microsoft.com/office/drawing/2014/main" id="{837FFAC4-A3BF-09B5-AB43-B87FBFF55378}"/>
              </a:ext>
            </a:extLst>
          </p:cNvPr>
          <p:cNvSpPr>
            <a:spLocks noGrp="1"/>
          </p:cNvSpPr>
          <p:nvPr>
            <p:ph type="title"/>
          </p:nvPr>
        </p:nvSpPr>
        <p:spPr>
          <a:xfrm>
            <a:off x="1524000" y="0"/>
            <a:ext cx="9144000" cy="762000"/>
          </a:xfrm>
          <a:solidFill>
            <a:schemeClr val="accent6">
              <a:lumMod val="40000"/>
              <a:lumOff val="60000"/>
            </a:schemeClr>
          </a:solidFill>
        </p:spPr>
        <p:txBody>
          <a:bodyPr/>
          <a:lstStyle/>
          <a:p>
            <a:pPr>
              <a:defRPr/>
            </a:pPr>
            <a:r>
              <a:rPr lang="en-US" altLang="en-US" sz="3200" i="1">
                <a:latin typeface="Times New Roman" pitchFamily="18" charset="0"/>
                <a:cs typeface="Times New Roman" pitchFamily="18" charset="0"/>
              </a:rPr>
              <a:t> * Quan hệ biện chứng giữa cái riêng và cái chung</a:t>
            </a:r>
            <a:endParaRPr lang="en-US" altLang="en-US" sz="3200"/>
          </a:p>
        </p:txBody>
      </p:sp>
      <p:sp>
        <p:nvSpPr>
          <p:cNvPr id="4" name="Freeform 3">
            <a:extLst>
              <a:ext uri="{FF2B5EF4-FFF2-40B4-BE49-F238E27FC236}">
                <a16:creationId xmlns:a16="http://schemas.microsoft.com/office/drawing/2014/main" id="{8AC2B38C-8F58-C0B2-F5E4-040DD3122C1A}"/>
              </a:ext>
            </a:extLst>
          </p:cNvPr>
          <p:cNvSpPr/>
          <p:nvPr/>
        </p:nvSpPr>
        <p:spPr>
          <a:xfrm rot="20626802">
            <a:off x="2886075" y="2444751"/>
            <a:ext cx="3098800" cy="969963"/>
          </a:xfrm>
          <a:custGeom>
            <a:avLst/>
            <a:gdLst>
              <a:gd name="connsiteX0" fmla="*/ 0 w 3680787"/>
              <a:gd name="connsiteY0" fmla="*/ 177966 h 1827592"/>
              <a:gd name="connsiteX1" fmla="*/ 1927274 w 3680787"/>
              <a:gd name="connsiteY1" fmla="*/ 135763 h 1827592"/>
              <a:gd name="connsiteX2" fmla="*/ 3530991 w 3680787"/>
              <a:gd name="connsiteY2" fmla="*/ 1683209 h 1827592"/>
              <a:gd name="connsiteX3" fmla="*/ 3516923 w 3680787"/>
              <a:gd name="connsiteY3" fmla="*/ 1669142 h 1827592"/>
            </a:gdLst>
            <a:ahLst/>
            <a:cxnLst>
              <a:cxn ang="0">
                <a:pos x="connsiteX0" y="connsiteY0"/>
              </a:cxn>
              <a:cxn ang="0">
                <a:pos x="connsiteX1" y="connsiteY1"/>
              </a:cxn>
              <a:cxn ang="0">
                <a:pos x="connsiteX2" y="connsiteY2"/>
              </a:cxn>
              <a:cxn ang="0">
                <a:pos x="connsiteX3" y="connsiteY3"/>
              </a:cxn>
            </a:cxnLst>
            <a:rect l="l" t="t" r="r" b="b"/>
            <a:pathLst>
              <a:path w="3680787" h="1827592">
                <a:moveTo>
                  <a:pt x="0" y="177966"/>
                </a:moveTo>
                <a:cubicBezTo>
                  <a:pt x="669388" y="31427"/>
                  <a:pt x="1338776" y="-115111"/>
                  <a:pt x="1927274" y="135763"/>
                </a:cubicBezTo>
                <a:cubicBezTo>
                  <a:pt x="2515773" y="386637"/>
                  <a:pt x="3266049" y="1427646"/>
                  <a:pt x="3530991" y="1683209"/>
                </a:cubicBezTo>
                <a:cubicBezTo>
                  <a:pt x="3795933" y="1938772"/>
                  <a:pt x="3656428" y="1803957"/>
                  <a:pt x="3516923" y="1669142"/>
                </a:cubicBezTo>
              </a:path>
            </a:pathLst>
          </a:custGeom>
          <a:ln w="25400">
            <a:head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9" name="Freeform 8">
            <a:extLst>
              <a:ext uri="{FF2B5EF4-FFF2-40B4-BE49-F238E27FC236}">
                <a16:creationId xmlns:a16="http://schemas.microsoft.com/office/drawing/2014/main" id="{85D488F3-5405-634F-809F-1DCA8EB13CA6}"/>
              </a:ext>
            </a:extLst>
          </p:cNvPr>
          <p:cNvSpPr/>
          <p:nvPr/>
        </p:nvSpPr>
        <p:spPr>
          <a:xfrm>
            <a:off x="3062288" y="3678238"/>
            <a:ext cx="2805112" cy="550862"/>
          </a:xfrm>
          <a:custGeom>
            <a:avLst/>
            <a:gdLst>
              <a:gd name="connsiteX0" fmla="*/ 0 w 4909624"/>
              <a:gd name="connsiteY0" fmla="*/ 56270 h 830158"/>
              <a:gd name="connsiteX1" fmla="*/ 2250830 w 4909624"/>
              <a:gd name="connsiteY1" fmla="*/ 829993 h 830158"/>
              <a:gd name="connsiteX2" fmla="*/ 4909624 w 4909624"/>
              <a:gd name="connsiteY2" fmla="*/ 0 h 830158"/>
              <a:gd name="connsiteX3" fmla="*/ 4909624 w 4909624"/>
              <a:gd name="connsiteY3" fmla="*/ 0 h 830158"/>
            </a:gdLst>
            <a:ahLst/>
            <a:cxnLst>
              <a:cxn ang="0">
                <a:pos x="connsiteX0" y="connsiteY0"/>
              </a:cxn>
              <a:cxn ang="0">
                <a:pos x="connsiteX1" y="connsiteY1"/>
              </a:cxn>
              <a:cxn ang="0">
                <a:pos x="connsiteX2" y="connsiteY2"/>
              </a:cxn>
              <a:cxn ang="0">
                <a:pos x="connsiteX3" y="connsiteY3"/>
              </a:cxn>
            </a:cxnLst>
            <a:rect l="l" t="t" r="r" b="b"/>
            <a:pathLst>
              <a:path w="4909624" h="830158">
                <a:moveTo>
                  <a:pt x="0" y="56270"/>
                </a:moveTo>
                <a:cubicBezTo>
                  <a:pt x="716279" y="447820"/>
                  <a:pt x="1432559" y="839371"/>
                  <a:pt x="2250830" y="829993"/>
                </a:cubicBezTo>
                <a:cubicBezTo>
                  <a:pt x="3069101" y="820615"/>
                  <a:pt x="4909624" y="0"/>
                  <a:pt x="4909624" y="0"/>
                </a:cubicBezTo>
                <a:lnTo>
                  <a:pt x="4909624" y="0"/>
                </a:lnTo>
              </a:path>
            </a:pathLst>
          </a:custGeom>
          <a:ln w="25400">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9" name="WordArt 11">
            <a:extLst>
              <a:ext uri="{FF2B5EF4-FFF2-40B4-BE49-F238E27FC236}">
                <a16:creationId xmlns:a16="http://schemas.microsoft.com/office/drawing/2014/main" id="{4BDFAA39-8286-F3E0-0586-82C823FB0386}"/>
              </a:ext>
            </a:extLst>
          </p:cNvPr>
          <p:cNvSpPr>
            <a:spLocks noChangeArrowheads="1" noChangeShapeType="1" noTextEdit="1"/>
          </p:cNvSpPr>
          <p:nvPr/>
        </p:nvSpPr>
        <p:spPr bwMode="auto">
          <a:xfrm>
            <a:off x="6921500" y="4381500"/>
            <a:ext cx="3670300" cy="2095500"/>
          </a:xfrm>
          <a:prstGeom prst="rect">
            <a:avLst/>
          </a:prstGeom>
        </p:spPr>
        <p:txBody>
          <a:bodyPr wrap="none" fromWordArt="1">
            <a:prstTxWarp prst="textPlain">
              <a:avLst>
                <a:gd name="adj" fmla="val 50000"/>
              </a:avLst>
            </a:prstTxWarp>
          </a:bodyPr>
          <a:lstStyle/>
          <a:p>
            <a:r>
              <a:rPr lang="vi-VN" sz="3600" kern="10">
                <a:ln w="9525">
                  <a:solidFill>
                    <a:schemeClr val="tx1"/>
                  </a:solidFill>
                  <a:round/>
                  <a:headEnd/>
                  <a:tailEnd/>
                </a:ln>
                <a:solidFill>
                  <a:srgbClr val="000066"/>
                </a:solidFill>
                <a:latin typeface="Arial Đen"/>
              </a:rPr>
              <a:t>- Cái riêng: Mỗi sự vật.</a:t>
            </a:r>
          </a:p>
          <a:p>
            <a:r>
              <a:rPr lang="vi-VN" sz="3600" kern="10">
                <a:ln w="9525">
                  <a:solidFill>
                    <a:schemeClr val="tx1"/>
                  </a:solidFill>
                  <a:round/>
                  <a:headEnd/>
                  <a:tailEnd/>
                </a:ln>
                <a:solidFill>
                  <a:srgbClr val="000066"/>
                </a:solidFill>
                <a:latin typeface="Arial Đen"/>
              </a:rPr>
              <a:t>- Cái chung: Cái tồn tại phổ biến</a:t>
            </a:r>
          </a:p>
          <a:p>
            <a:r>
              <a:rPr lang="vi-VN" sz="3600" kern="10">
                <a:ln w="9525">
                  <a:solidFill>
                    <a:schemeClr val="tx1"/>
                  </a:solidFill>
                  <a:round/>
                  <a:headEnd/>
                  <a:tailEnd/>
                </a:ln>
                <a:solidFill>
                  <a:srgbClr val="000066"/>
                </a:solidFill>
                <a:latin typeface="Arial Đen"/>
              </a:rPr>
              <a:t>  ở những cái riêng.</a:t>
            </a:r>
          </a:p>
          <a:p>
            <a:r>
              <a:rPr lang="vi-VN" sz="3600" kern="10">
                <a:ln w="9525">
                  <a:solidFill>
                    <a:schemeClr val="tx1"/>
                  </a:solidFill>
                  <a:round/>
                  <a:headEnd/>
                  <a:tailEnd/>
                </a:ln>
                <a:solidFill>
                  <a:srgbClr val="000066"/>
                </a:solidFill>
                <a:latin typeface="Arial Đen"/>
              </a:rPr>
              <a:t>- Cái đơn nhất: Chỉ có ở một </a:t>
            </a:r>
          </a:p>
          <a:p>
            <a:r>
              <a:rPr lang="vi-VN" sz="3600" kern="10">
                <a:ln w="9525">
                  <a:solidFill>
                    <a:schemeClr val="tx1"/>
                  </a:solidFill>
                  <a:round/>
                  <a:headEnd/>
                  <a:tailEnd/>
                </a:ln>
                <a:solidFill>
                  <a:srgbClr val="000066"/>
                </a:solidFill>
                <a:latin typeface="Arial Đen"/>
              </a:rPr>
              <a:t>  cái riêng xác định.</a:t>
            </a:r>
            <a:endParaRPr lang="en-US" sz="3600" kern="10">
              <a:ln w="9525">
                <a:solidFill>
                  <a:schemeClr val="tx1"/>
                </a:solidFill>
                <a:round/>
                <a:headEnd/>
                <a:tailEnd/>
              </a:ln>
              <a:solidFill>
                <a:srgbClr val="000066"/>
              </a:solidFill>
              <a:latin typeface="Arial Đen"/>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arn(inVertical)">
                                      <p:cBhvr>
                                        <p:cTn id="20" dur="500"/>
                                        <p:tgtEl>
                                          <p:spTgt spid="10"/>
                                        </p:tgtEl>
                                      </p:cBhvr>
                                    </p:animEffect>
                                  </p:childTnLst>
                                </p:cTn>
                              </p:par>
                              <p:par>
                                <p:cTn id="21" presetID="16" presetClass="entr" presetSubtype="21"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arn(inVertical)">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1"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inVertical)">
                                      <p:cBhvr>
                                        <p:cTn id="28" dur="500"/>
                                        <p:tgtEl>
                                          <p:spTgt spid="9"/>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6" presetClass="entr" presetSubtype="16"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circle(in)">
                                      <p:cBhvr>
                                        <p:cTn id="36"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ED670793-687D-20BF-136E-6A298D81E561}"/>
              </a:ext>
            </a:extLst>
          </p:cNvPr>
          <p:cNvSpPr/>
          <p:nvPr/>
        </p:nvSpPr>
        <p:spPr>
          <a:xfrm>
            <a:off x="8240713" y="3497263"/>
            <a:ext cx="2209800" cy="7620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r>
              <a:rPr lang="en-US" altLang="en-US" sz="3200" dirty="0">
                <a:solidFill>
                  <a:srgbClr val="000000"/>
                </a:solidFill>
                <a:latin typeface="Times New Roman" panose="02020603050405020304" pitchFamily="18" charset="0"/>
                <a:cs typeface="Times New Roman" panose="02020603050405020304" pitchFamily="18" charset="0"/>
              </a:rPr>
              <a:t>C</a:t>
            </a:r>
            <a:r>
              <a:rPr lang="en-US" altLang="en-US" sz="3200" dirty="0" err="1">
                <a:solidFill>
                  <a:srgbClr val="000000"/>
                </a:solidFill>
                <a:latin typeface="Times New Roman" panose="02020603050405020304" pitchFamily="18" charset="0"/>
                <a:cs typeface="Times New Roman" panose="02020603050405020304" pitchFamily="18" charset="0"/>
              </a:rPr>
              <a:t>ái</a:t>
            </a:r>
            <a:r>
              <a:rPr lang="en-US" altLang="en-US" sz="3200" dirty="0">
                <a:solidFill>
                  <a:srgbClr val="000000"/>
                </a:solidFill>
                <a:latin typeface="Times New Roman" panose="02020603050405020304" pitchFamily="18" charset="0"/>
                <a:cs typeface="Times New Roman" panose="02020603050405020304" pitchFamily="18" charset="0"/>
              </a:rPr>
              <a:t> </a:t>
            </a:r>
            <a:r>
              <a:rPr lang="en-US" altLang="en-US" sz="3200" dirty="0" err="1">
                <a:solidFill>
                  <a:srgbClr val="000000"/>
                </a:solidFill>
                <a:latin typeface="Times New Roman" panose="02020603050405020304" pitchFamily="18" charset="0"/>
                <a:cs typeface="Times New Roman" panose="02020603050405020304" pitchFamily="18" charset="0"/>
              </a:rPr>
              <a:t>chung</a:t>
            </a:r>
            <a:endParaRPr lang="en-US" dirty="0"/>
          </a:p>
        </p:txBody>
      </p:sp>
      <p:sp>
        <p:nvSpPr>
          <p:cNvPr id="6" name="Rounded Rectangle 5">
            <a:extLst>
              <a:ext uri="{FF2B5EF4-FFF2-40B4-BE49-F238E27FC236}">
                <a16:creationId xmlns:a16="http://schemas.microsoft.com/office/drawing/2014/main" id="{CC2D19A5-8FD8-C717-9424-F3C25F03579D}"/>
              </a:ext>
            </a:extLst>
          </p:cNvPr>
          <p:cNvSpPr/>
          <p:nvPr/>
        </p:nvSpPr>
        <p:spPr>
          <a:xfrm>
            <a:off x="1920875" y="3508375"/>
            <a:ext cx="2419350" cy="762000"/>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r>
              <a:rPr lang="en-US" altLang="en-US" sz="3200">
                <a:solidFill>
                  <a:srgbClr val="000000"/>
                </a:solidFill>
                <a:latin typeface="Times New Roman" pitchFamily="18" charset="0"/>
                <a:cs typeface="Times New Roman" pitchFamily="18" charset="0"/>
              </a:rPr>
              <a:t>Cái đơn nhất</a:t>
            </a:r>
            <a:endParaRPr lang="en-US">
              <a:solidFill>
                <a:srgbClr val="000000"/>
              </a:solidFill>
              <a:cs typeface="Cordia New" pitchFamily="34" charset="-34"/>
            </a:endParaRPr>
          </a:p>
        </p:txBody>
      </p:sp>
      <p:sp>
        <p:nvSpPr>
          <p:cNvPr id="8" name="Curved Down Arrow 7">
            <a:extLst>
              <a:ext uri="{FF2B5EF4-FFF2-40B4-BE49-F238E27FC236}">
                <a16:creationId xmlns:a16="http://schemas.microsoft.com/office/drawing/2014/main" id="{E0B73E1C-0B42-CC93-2484-84BB2660C5D5}"/>
              </a:ext>
            </a:extLst>
          </p:cNvPr>
          <p:cNvSpPr/>
          <p:nvPr/>
        </p:nvSpPr>
        <p:spPr>
          <a:xfrm>
            <a:off x="3325813" y="2541589"/>
            <a:ext cx="6019800" cy="866775"/>
          </a:xfrm>
          <a:prstGeom prst="curvedDownArrow">
            <a:avLst>
              <a:gd name="adj1" fmla="val 25000"/>
              <a:gd name="adj2" fmla="val 68596"/>
              <a:gd name="adj3" fmla="val 21302"/>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tx1"/>
              </a:solidFill>
            </a:endParaRPr>
          </a:p>
        </p:txBody>
      </p:sp>
      <p:sp>
        <p:nvSpPr>
          <p:cNvPr id="10" name="Curved Left Arrow 9">
            <a:extLst>
              <a:ext uri="{FF2B5EF4-FFF2-40B4-BE49-F238E27FC236}">
                <a16:creationId xmlns:a16="http://schemas.microsoft.com/office/drawing/2014/main" id="{75E100B6-5B69-F6DB-CD0E-845AB612DE81}"/>
              </a:ext>
            </a:extLst>
          </p:cNvPr>
          <p:cNvSpPr/>
          <p:nvPr/>
        </p:nvSpPr>
        <p:spPr>
          <a:xfrm rot="5400000">
            <a:off x="5721351" y="1760538"/>
            <a:ext cx="927100" cy="6067425"/>
          </a:xfrm>
          <a:prstGeom prst="curvedLeftArrow">
            <a:avLst>
              <a:gd name="adj1" fmla="val 40526"/>
              <a:gd name="adj2" fmla="val 93767"/>
              <a:gd name="adj3" fmla="val 19318"/>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tx1"/>
              </a:solidFill>
            </a:endParaRPr>
          </a:p>
        </p:txBody>
      </p:sp>
      <p:sp>
        <p:nvSpPr>
          <p:cNvPr id="11" name="Oval 10">
            <a:extLst>
              <a:ext uri="{FF2B5EF4-FFF2-40B4-BE49-F238E27FC236}">
                <a16:creationId xmlns:a16="http://schemas.microsoft.com/office/drawing/2014/main" id="{58804A0A-E933-4C9D-10FF-2D313AA11D08}"/>
              </a:ext>
            </a:extLst>
          </p:cNvPr>
          <p:cNvSpPr/>
          <p:nvPr/>
        </p:nvSpPr>
        <p:spPr>
          <a:xfrm>
            <a:off x="4876800" y="1363663"/>
            <a:ext cx="2590800" cy="91440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en-US" sz="2400">
                <a:solidFill>
                  <a:srgbClr val="FEE9DE"/>
                </a:solidFill>
                <a:latin typeface="Times New Roman" pitchFamily="18" charset="0"/>
                <a:cs typeface="Times New Roman" pitchFamily="18" charset="0"/>
              </a:rPr>
              <a:t>Cái đặc thù</a:t>
            </a:r>
            <a:endParaRPr lang="en-US" sz="2400">
              <a:solidFill>
                <a:srgbClr val="FEE9DE"/>
              </a:solidFill>
              <a:cs typeface="Cordia New" pitchFamily="34" charset="-34"/>
            </a:endParaRPr>
          </a:p>
        </p:txBody>
      </p:sp>
      <p:sp>
        <p:nvSpPr>
          <p:cNvPr id="16391" name="Rectangle 11">
            <a:extLst>
              <a:ext uri="{FF2B5EF4-FFF2-40B4-BE49-F238E27FC236}">
                <a16:creationId xmlns:a16="http://schemas.microsoft.com/office/drawing/2014/main" id="{5E09A669-F7E6-AC3F-DA7A-F36816DBBEFC}"/>
              </a:ext>
            </a:extLst>
          </p:cNvPr>
          <p:cNvSpPr>
            <a:spLocks noChangeArrowheads="1"/>
          </p:cNvSpPr>
          <p:nvPr/>
        </p:nvSpPr>
        <p:spPr bwMode="auto">
          <a:xfrm>
            <a:off x="8863014" y="2762251"/>
            <a:ext cx="1831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cs typeface="Times New Roman" panose="02020603050405020304" pitchFamily="18" charset="0"/>
              </a:rPr>
              <a:t>Cái phổ biến </a:t>
            </a:r>
            <a:endParaRPr lang="en-US" altLang="en-US" sz="2400">
              <a:solidFill>
                <a:srgbClr val="FF0000"/>
              </a:solidFill>
              <a:latin typeface="Arial Unicode MS" pitchFamily="34" charset="-128"/>
            </a:endParaRPr>
          </a:p>
        </p:txBody>
      </p:sp>
      <p:sp>
        <p:nvSpPr>
          <p:cNvPr id="13" name="Notched Right Arrow 12">
            <a:extLst>
              <a:ext uri="{FF2B5EF4-FFF2-40B4-BE49-F238E27FC236}">
                <a16:creationId xmlns:a16="http://schemas.microsoft.com/office/drawing/2014/main" id="{16F05060-D867-DB2D-9B51-06528D73377F}"/>
              </a:ext>
            </a:extLst>
          </p:cNvPr>
          <p:cNvSpPr/>
          <p:nvPr/>
        </p:nvSpPr>
        <p:spPr>
          <a:xfrm rot="1428909">
            <a:off x="7904164" y="2087564"/>
            <a:ext cx="979487" cy="485775"/>
          </a:xfrm>
          <a:prstGeom prst="notch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4" name="Notched Right Arrow 13">
            <a:extLst>
              <a:ext uri="{FF2B5EF4-FFF2-40B4-BE49-F238E27FC236}">
                <a16:creationId xmlns:a16="http://schemas.microsoft.com/office/drawing/2014/main" id="{BF9A9E22-6411-C336-F440-CA29265FD1BF}"/>
              </a:ext>
            </a:extLst>
          </p:cNvPr>
          <p:cNvSpPr/>
          <p:nvPr/>
        </p:nvSpPr>
        <p:spPr>
          <a:xfrm rot="19794797">
            <a:off x="3305175" y="2108200"/>
            <a:ext cx="979488" cy="484188"/>
          </a:xfrm>
          <a:prstGeom prst="notched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5" name="Rectangle 14">
            <a:extLst>
              <a:ext uri="{FF2B5EF4-FFF2-40B4-BE49-F238E27FC236}">
                <a16:creationId xmlns:a16="http://schemas.microsoft.com/office/drawing/2014/main" id="{BB8799FC-A3EC-5A05-764F-91B602C9F01C}"/>
              </a:ext>
            </a:extLst>
          </p:cNvPr>
          <p:cNvSpPr>
            <a:spLocks noChangeArrowheads="1"/>
          </p:cNvSpPr>
          <p:nvPr/>
        </p:nvSpPr>
        <p:spPr bwMode="auto">
          <a:xfrm>
            <a:off x="4003675" y="3379788"/>
            <a:ext cx="4572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cs typeface="Times New Roman" panose="02020603050405020304" pitchFamily="18" charset="0"/>
              </a:rPr>
              <a:t>Có thể chuyển hoá lẫn nhau </a:t>
            </a:r>
          </a:p>
          <a:p>
            <a:pPr algn="ctr" eaLnBrk="1" hangingPunct="1">
              <a:spcBef>
                <a:spcPct val="0"/>
              </a:spcBef>
              <a:buFontTx/>
              <a:buNone/>
            </a:pPr>
            <a:r>
              <a:rPr lang="en-US" altLang="en-US" sz="2400">
                <a:latin typeface="Times New Roman" panose="02020603050405020304" pitchFamily="18" charset="0"/>
                <a:cs typeface="Times New Roman" panose="02020603050405020304" pitchFamily="18" charset="0"/>
              </a:rPr>
              <a:t>(theo hai chiều) </a:t>
            </a:r>
            <a:endParaRPr lang="en-US" altLang="en-US" sz="2400">
              <a:latin typeface="Arial Unicode MS" pitchFamily="34" charset="-128"/>
            </a:endParaRPr>
          </a:p>
        </p:txBody>
      </p:sp>
      <p:sp>
        <p:nvSpPr>
          <p:cNvPr id="90124" name="Title 4">
            <a:extLst>
              <a:ext uri="{FF2B5EF4-FFF2-40B4-BE49-F238E27FC236}">
                <a16:creationId xmlns:a16="http://schemas.microsoft.com/office/drawing/2014/main" id="{CF862D57-8702-ADBF-48FF-FCF87237C7C9}"/>
              </a:ext>
            </a:extLst>
          </p:cNvPr>
          <p:cNvSpPr>
            <a:spLocks noGrp="1"/>
          </p:cNvSpPr>
          <p:nvPr>
            <p:ph type="title"/>
          </p:nvPr>
        </p:nvSpPr>
        <p:spPr>
          <a:xfrm>
            <a:off x="1524000" y="0"/>
            <a:ext cx="9144000" cy="927100"/>
          </a:xfrm>
          <a:solidFill>
            <a:schemeClr val="accent6">
              <a:lumMod val="40000"/>
              <a:lumOff val="60000"/>
            </a:schemeClr>
          </a:solidFill>
        </p:spPr>
        <p:txBody>
          <a:bodyPr/>
          <a:lstStyle/>
          <a:p>
            <a:pPr>
              <a:defRPr/>
            </a:pPr>
            <a:r>
              <a:rPr lang="en-US" altLang="en-US" sz="3200" i="1">
                <a:latin typeface="Times New Roman" pitchFamily="18" charset="0"/>
                <a:cs typeface="Times New Roman" pitchFamily="18" charset="0"/>
              </a:rPr>
              <a:t>* Quan hệ biện chứng giữa cái riêng và cái chung</a:t>
            </a:r>
            <a:endParaRPr lang="en-US"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0124"/>
                                        </p:tgtEl>
                                        <p:attrNameLst>
                                          <p:attrName>style.visibility</p:attrName>
                                        </p:attrNameLst>
                                      </p:cBhvr>
                                      <p:to>
                                        <p:strVal val="visible"/>
                                      </p:to>
                                    </p:set>
                                    <p:animEffect transition="in" filter="barn(inVertical)">
                                      <p:cBhvr>
                                        <p:cTn id="7" dur="500"/>
                                        <p:tgtEl>
                                          <p:spTgt spid="901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6391"/>
                                        </p:tgtEl>
                                        <p:attrNameLst>
                                          <p:attrName>style.visibility</p:attrName>
                                        </p:attrNameLst>
                                      </p:cBhvr>
                                      <p:to>
                                        <p:strVal val="visible"/>
                                      </p:to>
                                    </p:set>
                                    <p:animEffect transition="in" filter="barn(inVertical)">
                                      <p:cBhvr>
                                        <p:cTn id="25" dur="500"/>
                                        <p:tgtEl>
                                          <p:spTgt spid="1639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down)">
                                      <p:cBhvr>
                                        <p:cTn id="30" dur="500"/>
                                        <p:tgtEl>
                                          <p:spTgt spid="1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arn(inVertical)">
                                      <p:cBhvr>
                                        <p:cTn id="35" dur="500"/>
                                        <p:tgtEl>
                                          <p:spTgt spid="1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circle(in)">
                                      <p:cBhvr>
                                        <p:cTn id="40" dur="2000"/>
                                        <p:tgtEl>
                                          <p:spTgt spid="10"/>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circle(in)">
                                      <p:cBhvr>
                                        <p:cTn id="43" dur="2000"/>
                                        <p:tgtEl>
                                          <p:spTgt spid="8"/>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circle(in)">
                                      <p:cBhvr>
                                        <p:cTn id="46"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P spid="11" grpId="0" animBg="1"/>
      <p:bldP spid="16391" grpId="0"/>
      <p:bldP spid="13" grpId="0" animBg="1"/>
      <p:bldP spid="14" grpId="0" animBg="1"/>
      <p:bldP spid="15" grpId="0"/>
      <p:bldP spid="901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WordArt 4">
            <a:extLst>
              <a:ext uri="{FF2B5EF4-FFF2-40B4-BE49-F238E27FC236}">
                <a16:creationId xmlns:a16="http://schemas.microsoft.com/office/drawing/2014/main" id="{34B2D48F-0AC4-334C-0B5F-8CD41BB1FB2F}"/>
              </a:ext>
            </a:extLst>
          </p:cNvPr>
          <p:cNvSpPr>
            <a:spLocks noChangeArrowheads="1" noChangeShapeType="1" noTextEdit="1"/>
          </p:cNvSpPr>
          <p:nvPr/>
        </p:nvSpPr>
        <p:spPr bwMode="auto">
          <a:xfrm>
            <a:off x="1752600" y="139700"/>
            <a:ext cx="8382000" cy="482600"/>
          </a:xfrm>
          <a:prstGeom prst="rect">
            <a:avLst/>
          </a:prstGeom>
        </p:spPr>
        <p:txBody>
          <a:bodyPr wrap="none" fromWordArt="1">
            <a:prstTxWarp prst="textPlain">
              <a:avLst>
                <a:gd name="adj" fmla="val 50000"/>
              </a:avLst>
            </a:prstTxWarp>
          </a:bodyPr>
          <a:lstStyle/>
          <a:p>
            <a:r>
              <a:rPr lang="en-US" sz="1050" b="1" i="1" kern="10">
                <a:ln w="9525">
                  <a:solidFill>
                    <a:schemeClr val="tx2"/>
                  </a:solidFill>
                  <a:round/>
                  <a:headEnd/>
                  <a:tailEnd/>
                </a:ln>
                <a:solidFill>
                  <a:srgbClr val="000099"/>
                </a:solidFill>
                <a:latin typeface="Times New Roman" panose="02020603050405020304" pitchFamily="18" charset="0"/>
                <a:cs typeface="Times New Roman" panose="02020603050405020304" pitchFamily="18" charset="0"/>
              </a:rPr>
              <a:t>* Nguyên lý về mối liên hệ phổ biến</a:t>
            </a:r>
          </a:p>
        </p:txBody>
      </p:sp>
      <p:sp>
        <p:nvSpPr>
          <p:cNvPr id="11" name="Rectangle 3">
            <a:extLst>
              <a:ext uri="{FF2B5EF4-FFF2-40B4-BE49-F238E27FC236}">
                <a16:creationId xmlns:a16="http://schemas.microsoft.com/office/drawing/2014/main" id="{A5BE3F14-2B98-DF5D-FA00-4116A29B2A47}"/>
              </a:ext>
            </a:extLst>
          </p:cNvPr>
          <p:cNvSpPr>
            <a:spLocks noGrp="1"/>
          </p:cNvSpPr>
          <p:nvPr>
            <p:ph idx="1"/>
          </p:nvPr>
        </p:nvSpPr>
        <p:spPr>
          <a:xfrm>
            <a:off x="1981200" y="1066800"/>
            <a:ext cx="8229600" cy="762000"/>
          </a:xfrm>
        </p:spPr>
        <p:txBody>
          <a:bodyPr/>
          <a:lstStyle/>
          <a:p>
            <a:pPr algn="just" eaLnBrk="1" hangingPunct="1">
              <a:spcBef>
                <a:spcPct val="0"/>
              </a:spcBef>
              <a:buFont typeface="Arial" panose="020B0604020202020204" pitchFamily="34" charset="0"/>
              <a:buNone/>
            </a:pPr>
            <a:r>
              <a:rPr lang="en-US" altLang="en-US" b="1" i="1"/>
              <a:t>- </a:t>
            </a:r>
            <a:r>
              <a:rPr lang="en-US" altLang="en-US" b="1" i="1">
                <a:latin typeface="Times New Roman" panose="02020603050405020304" pitchFamily="18" charset="0"/>
              </a:rPr>
              <a:t>Khái niệm “mối liên hệ”, mối liên hệ phổ biến</a:t>
            </a:r>
            <a:endParaRPr lang="en-US" altLang="en-US">
              <a:latin typeface="Times New Roman" panose="02020603050405020304" pitchFamily="18" charset="0"/>
            </a:endParaRPr>
          </a:p>
        </p:txBody>
      </p:sp>
      <p:sp>
        <p:nvSpPr>
          <p:cNvPr id="12" name="Rectangle 3">
            <a:extLst>
              <a:ext uri="{FF2B5EF4-FFF2-40B4-BE49-F238E27FC236}">
                <a16:creationId xmlns:a16="http://schemas.microsoft.com/office/drawing/2014/main" id="{86E84492-509B-50BE-53D7-2360BAABFB1C}"/>
              </a:ext>
            </a:extLst>
          </p:cNvPr>
          <p:cNvSpPr txBox="1">
            <a:spLocks noChangeArrowheads="1"/>
          </p:cNvSpPr>
          <p:nvPr/>
        </p:nvSpPr>
        <p:spPr bwMode="auto">
          <a:xfrm>
            <a:off x="1828800" y="1981200"/>
            <a:ext cx="82296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endParaRPr lang="en-US" altLang="en-US" sz="1400" b="1">
              <a:latin typeface="Times New Roman" panose="02020603050405020304" pitchFamily="18" charset="0"/>
            </a:endParaRPr>
          </a:p>
          <a:p>
            <a:pPr algn="just" eaLnBrk="1" hangingPunct="1">
              <a:lnSpc>
                <a:spcPct val="135000"/>
              </a:lnSpc>
              <a:spcBef>
                <a:spcPct val="0"/>
              </a:spcBef>
              <a:buFontTx/>
              <a:buNone/>
            </a:pPr>
            <a:r>
              <a:rPr lang="en-US" altLang="en-US" sz="2800" b="1" i="1">
                <a:latin typeface="Times New Roman" panose="02020603050405020304" pitchFamily="18" charset="0"/>
              </a:rPr>
              <a:t>            </a:t>
            </a:r>
            <a:r>
              <a:rPr lang="en-US" altLang="en-US" i="1">
                <a:latin typeface="Times New Roman" panose="02020603050405020304" pitchFamily="18" charset="0"/>
              </a:rPr>
              <a:t>Mối liên hệ là phạm trù triết học dùng để chỉ </a:t>
            </a:r>
            <a:r>
              <a:rPr lang="en-US" altLang="en-US" b="1" i="1">
                <a:solidFill>
                  <a:srgbClr val="FF0000"/>
                </a:solidFill>
                <a:latin typeface="Times New Roman" panose="02020603050405020304" pitchFamily="18" charset="0"/>
              </a:rPr>
              <a:t>sự tác động</a:t>
            </a:r>
            <a:r>
              <a:rPr lang="en-US" altLang="en-US" i="1">
                <a:latin typeface="Times New Roman" panose="02020603050405020304" pitchFamily="18" charset="0"/>
              </a:rPr>
              <a:t>, </a:t>
            </a:r>
            <a:r>
              <a:rPr lang="en-US" altLang="en-US" b="1" i="1">
                <a:solidFill>
                  <a:srgbClr val="FF0000"/>
                </a:solidFill>
                <a:latin typeface="Times New Roman" panose="02020603050405020304" pitchFamily="18" charset="0"/>
              </a:rPr>
              <a:t>quy định</a:t>
            </a:r>
            <a:r>
              <a:rPr lang="en-US" altLang="en-US" i="1">
                <a:solidFill>
                  <a:srgbClr val="FF0000"/>
                </a:solidFill>
                <a:latin typeface="Times New Roman" panose="02020603050405020304" pitchFamily="18" charset="0"/>
              </a:rPr>
              <a:t>, </a:t>
            </a:r>
            <a:r>
              <a:rPr lang="en-US" altLang="en-US" b="1" i="1">
                <a:solidFill>
                  <a:srgbClr val="FF0000"/>
                </a:solidFill>
                <a:latin typeface="Times New Roman" panose="02020603050405020304" pitchFamily="18" charset="0"/>
              </a:rPr>
              <a:t>chuyển hóa</a:t>
            </a:r>
            <a:r>
              <a:rPr lang="en-US" altLang="en-US" i="1">
                <a:solidFill>
                  <a:srgbClr val="FF0000"/>
                </a:solidFill>
                <a:latin typeface="Times New Roman" panose="02020603050405020304" pitchFamily="18" charset="0"/>
              </a:rPr>
              <a:t> </a:t>
            </a:r>
            <a:r>
              <a:rPr lang="en-US" altLang="en-US" i="1">
                <a:latin typeface="Times New Roman" panose="02020603050405020304" pitchFamily="18" charset="0"/>
              </a:rPr>
              <a:t>lẫn nhau giữa các sự vật, hiện tượng hay giữa các mặt, các yếu tố bên trong của một sự vật, hiện tượng trong thế giới.</a:t>
            </a:r>
            <a:endParaRPr lang="en-US" altLang="en-US" sz="280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arn(inVertical)">
                                      <p:cBhvr>
                                        <p:cTn id="7" dur="500"/>
                                        <p:tgtEl>
                                          <p:spTgt spid="4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arn(inVertical)">
                                      <p:cBhvr>
                                        <p:cTn id="12" dur="500"/>
                                        <p:tgtEl>
                                          <p:spTgt spid="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ircle(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421CEB40-7B50-3287-BE6C-87C759F9E034}"/>
              </a:ext>
            </a:extLst>
          </p:cNvPr>
          <p:cNvSpPr/>
          <p:nvPr/>
        </p:nvSpPr>
        <p:spPr>
          <a:xfrm>
            <a:off x="1981199" y="1173164"/>
            <a:ext cx="7685809" cy="1341437"/>
          </a:xfrm>
          <a:prstGeom prst="homePlate">
            <a:avLst/>
          </a:prstGeom>
        </p:spPr>
        <p:style>
          <a:lnRef idx="1">
            <a:schemeClr val="accent2"/>
          </a:lnRef>
          <a:fillRef idx="2">
            <a:schemeClr val="accent2"/>
          </a:fillRef>
          <a:effectRef idx="1">
            <a:schemeClr val="accent2"/>
          </a:effectRef>
          <a:fontRef idx="minor">
            <a:schemeClr val="dk1"/>
          </a:fontRef>
        </p:style>
        <p:txBody>
          <a:bodyPr anchor="ctr"/>
          <a:lstStyle/>
          <a:p>
            <a:pPr marL="342900" indent="-342900" algn="just">
              <a:spcBef>
                <a:spcPct val="20000"/>
              </a:spcBef>
              <a:buFontTx/>
              <a:buChar char="•"/>
              <a:defRPr/>
            </a:pPr>
            <a:r>
              <a:rPr lang="en-US" altLang="en-US" sz="2400">
                <a:solidFill>
                  <a:srgbClr val="000000"/>
                </a:solidFill>
                <a:latin typeface="Times New Roman" pitchFamily="18" charset="0"/>
                <a:cs typeface="Times New Roman" pitchFamily="18" charset="0"/>
              </a:rPr>
              <a:t>Muốn nhận thức được cái chung, cái bản chất thì phải xuất phát từ cái riêng</a:t>
            </a:r>
          </a:p>
        </p:txBody>
      </p:sp>
      <p:sp>
        <p:nvSpPr>
          <p:cNvPr id="5" name="Pentagon 4">
            <a:extLst>
              <a:ext uri="{FF2B5EF4-FFF2-40B4-BE49-F238E27FC236}">
                <a16:creationId xmlns:a16="http://schemas.microsoft.com/office/drawing/2014/main" id="{39DC1B8E-C61D-320E-80B7-D79E4A0B247F}"/>
              </a:ext>
            </a:extLst>
          </p:cNvPr>
          <p:cNvSpPr/>
          <p:nvPr/>
        </p:nvSpPr>
        <p:spPr>
          <a:xfrm>
            <a:off x="2133599" y="2743200"/>
            <a:ext cx="7685809" cy="1627188"/>
          </a:xfrm>
          <a:prstGeom prst="homePlate">
            <a:avLst/>
          </a:prstGeom>
        </p:spPr>
        <p:style>
          <a:lnRef idx="1">
            <a:schemeClr val="accent1"/>
          </a:lnRef>
          <a:fillRef idx="2">
            <a:schemeClr val="accent1"/>
          </a:fillRef>
          <a:effectRef idx="1">
            <a:schemeClr val="accent1"/>
          </a:effectRef>
          <a:fontRef idx="minor">
            <a:schemeClr val="dk1"/>
          </a:fontRef>
        </p:style>
        <p:txBody>
          <a:bodyPr anchor="ctr"/>
          <a:lstStyle/>
          <a:p>
            <a:pPr marL="342900" indent="-342900" algn="just">
              <a:spcBef>
                <a:spcPct val="20000"/>
              </a:spcBef>
              <a:buFontTx/>
              <a:buChar char="•"/>
              <a:defRPr/>
            </a:pPr>
            <a:r>
              <a:rPr lang="en-US" altLang="en-US" sz="2400">
                <a:solidFill>
                  <a:srgbClr val="000000"/>
                </a:solidFill>
                <a:latin typeface="Times New Roman" pitchFamily="18" charset="0"/>
                <a:cs typeface="Times New Roman" pitchFamily="18" charset="0"/>
              </a:rPr>
              <a:t>Nhiệm vụ của nhận thức là phải tìm ra cái chung và trong hoạt động thực tiễn phải dựa vào cái chung để cải tạo cái riêng.</a:t>
            </a:r>
          </a:p>
        </p:txBody>
      </p:sp>
      <p:sp>
        <p:nvSpPr>
          <p:cNvPr id="6" name="Pentagon 5">
            <a:extLst>
              <a:ext uri="{FF2B5EF4-FFF2-40B4-BE49-F238E27FC236}">
                <a16:creationId xmlns:a16="http://schemas.microsoft.com/office/drawing/2014/main" id="{44403C3C-010E-506A-B601-E773F491DFB7}"/>
              </a:ext>
            </a:extLst>
          </p:cNvPr>
          <p:cNvSpPr/>
          <p:nvPr/>
        </p:nvSpPr>
        <p:spPr>
          <a:xfrm>
            <a:off x="2666999" y="4572000"/>
            <a:ext cx="8521223" cy="1981200"/>
          </a:xfrm>
          <a:prstGeom prst="homePlat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just">
              <a:spcBef>
                <a:spcPct val="20000"/>
              </a:spcBef>
              <a:buFontTx/>
              <a:buChar char="•"/>
              <a:defRPr/>
            </a:pPr>
            <a:r>
              <a:rPr lang="en-US" altLang="en-US" sz="2400">
                <a:solidFill>
                  <a:srgbClr val="000000"/>
                </a:solidFill>
                <a:latin typeface="Times New Roman" pitchFamily="18" charset="0"/>
                <a:cs typeface="Times New Roman" pitchFamily="18" charset="0"/>
              </a:rPr>
              <a:t>Trong hoạt động thực tiễn ta cần chủ động </a:t>
            </a:r>
          </a:p>
          <a:p>
            <a:pPr algn="just" eaLnBrk="1" hangingPunct="1">
              <a:spcBef>
                <a:spcPct val="20000"/>
              </a:spcBef>
              <a:defRPr/>
            </a:pPr>
            <a:r>
              <a:rPr lang="en-US" altLang="en-US" sz="2400">
                <a:solidFill>
                  <a:srgbClr val="000000"/>
                </a:solidFill>
                <a:latin typeface="Times New Roman" pitchFamily="18" charset="0"/>
                <a:cs typeface="Times New Roman" pitchFamily="18" charset="0"/>
              </a:rPr>
              <a:t>tác động vào sự chuyển hoá cái mới thành cái chung để phát triển nó, và ngược lại cái cũ thành cái đơn nhất để xóa bỏ nó</a:t>
            </a:r>
            <a:endParaRPr lang="en-US" altLang="en-US" sz="2400">
              <a:solidFill>
                <a:srgbClr val="000000"/>
              </a:solidFill>
              <a:cs typeface="Cordia New" pitchFamily="34" charset="-34"/>
            </a:endParaRPr>
          </a:p>
        </p:txBody>
      </p:sp>
      <p:sp>
        <p:nvSpPr>
          <p:cNvPr id="7" name="Title 4">
            <a:extLst>
              <a:ext uri="{FF2B5EF4-FFF2-40B4-BE49-F238E27FC236}">
                <a16:creationId xmlns:a16="http://schemas.microsoft.com/office/drawing/2014/main" id="{BA18F82F-DA6E-7B5B-CEB5-120B1AF487D7}"/>
              </a:ext>
            </a:extLst>
          </p:cNvPr>
          <p:cNvSpPr>
            <a:spLocks noGrp="1"/>
          </p:cNvSpPr>
          <p:nvPr>
            <p:ph type="title"/>
          </p:nvPr>
        </p:nvSpPr>
        <p:spPr>
          <a:xfrm>
            <a:off x="1524000" y="0"/>
            <a:ext cx="9144000" cy="927100"/>
          </a:xfrm>
          <a:solidFill>
            <a:schemeClr val="accent6">
              <a:lumMod val="40000"/>
              <a:lumOff val="60000"/>
            </a:schemeClr>
          </a:solidFill>
        </p:spPr>
        <p:txBody>
          <a:bodyPr/>
          <a:lstStyle/>
          <a:p>
            <a:pPr>
              <a:defRPr/>
            </a:pPr>
            <a:r>
              <a:rPr lang="en-US" altLang="en-US" sz="3200" i="1">
                <a:latin typeface="Times New Roman" pitchFamily="18" charset="0"/>
                <a:cs typeface="Times New Roman" pitchFamily="18" charset="0"/>
              </a:rPr>
              <a:t>* Ý nghĩa phương pháp luận</a:t>
            </a:r>
            <a:endParaRPr lang="en-US"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plus(in)">
                                      <p:cBhvr>
                                        <p:cTn id="12" dur="2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7"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900" decel="100000" fill="hold"/>
                                        <p:tgtEl>
                                          <p:spTgt spid="5"/>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8" presetClass="entr" presetSubtype="16"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amond(in)">
                                      <p:cBhvr>
                                        <p:cTn id="2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BEF39DB7-7218-D6BE-9A4A-832065971075}"/>
              </a:ext>
            </a:extLst>
          </p:cNvPr>
          <p:cNvSpPr>
            <a:spLocks noGrp="1" noRot="1" noChangeArrowheads="1"/>
          </p:cNvSpPr>
          <p:nvPr>
            <p:ph sz="half" idx="4294967295"/>
          </p:nvPr>
        </p:nvSpPr>
        <p:spPr>
          <a:xfrm>
            <a:off x="1524001" y="5157788"/>
            <a:ext cx="8893175" cy="1700212"/>
          </a:xfrm>
          <a:solidFill>
            <a:srgbClr val="CCFF66"/>
          </a:solidFill>
          <a:ln w="76200" cmpd="tri">
            <a:solidFill>
              <a:schemeClr val="accent1"/>
            </a:solidFill>
            <a:miter lim="800000"/>
            <a:headEnd/>
            <a:tailEnd/>
          </a:ln>
        </p:spPr>
        <p:txBody>
          <a:bodyPr/>
          <a:lstStyle/>
          <a:p>
            <a:pPr algn="just"/>
            <a:r>
              <a:rPr lang="en-US" altLang="en-US">
                <a:latin typeface=".VnTime" panose="020B7200000000000000" pitchFamily="34" charset="0"/>
              </a:rPr>
              <a:t>     </a:t>
            </a:r>
            <a:r>
              <a:rPr lang="en-US" altLang="en-US">
                <a:solidFill>
                  <a:srgbClr val="000000"/>
                </a:solidFill>
                <a:latin typeface="Times New Roman" panose="02020603050405020304" pitchFamily="18" charset="0"/>
              </a:rPr>
              <a:t>Từ các nguyên lý chung của Chủ nghĩa Mác - Lênin, Hồ Chí Minh đã vận dụng sáng tạo các nguyên lý đó vào hoàn cảnh lịch sử cụ thể của Việt Nam</a:t>
            </a:r>
            <a:r>
              <a:rPr lang="vi-VN" altLang="en-US">
                <a:solidFill>
                  <a:srgbClr val="000000"/>
                </a:solidFill>
              </a:rPr>
              <a:t>.</a:t>
            </a:r>
          </a:p>
        </p:txBody>
      </p:sp>
      <p:sp>
        <p:nvSpPr>
          <p:cNvPr id="18435" name="WordArt 5">
            <a:extLst>
              <a:ext uri="{FF2B5EF4-FFF2-40B4-BE49-F238E27FC236}">
                <a16:creationId xmlns:a16="http://schemas.microsoft.com/office/drawing/2014/main" id="{8416E837-6A53-EE73-9B28-B05F2D508E5A}"/>
              </a:ext>
            </a:extLst>
          </p:cNvPr>
          <p:cNvSpPr>
            <a:spLocks noChangeArrowheads="1" noChangeShapeType="1" noTextEdit="1"/>
          </p:cNvSpPr>
          <p:nvPr/>
        </p:nvSpPr>
        <p:spPr bwMode="auto">
          <a:xfrm>
            <a:off x="2590801" y="838200"/>
            <a:ext cx="7610475" cy="685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vi-VN" sz="3600" kern="10">
                <a:solidFill>
                  <a:srgbClr val="336699"/>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Vận dụng cái chung cần phải xét đến cái đặc thù</a:t>
            </a:r>
            <a:endParaRPr lang="en-US" sz="3600" kern="10">
              <a:solidFill>
                <a:srgbClr val="336699"/>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endParaRPr>
          </a:p>
        </p:txBody>
      </p:sp>
      <p:pic>
        <p:nvPicPr>
          <p:cNvPr id="123910" name="Picture 6" descr="BAC DOC TNDL">
            <a:extLst>
              <a:ext uri="{FF2B5EF4-FFF2-40B4-BE49-F238E27FC236}">
                <a16:creationId xmlns:a16="http://schemas.microsoft.com/office/drawing/2014/main" id="{BAA0816E-174B-E4ED-A9D5-22F18548393A}"/>
              </a:ext>
            </a:extLst>
          </p:cNvPr>
          <p:cNvPicPr>
            <a:picLocks noChangeAspect="1" noChangeArrowheads="1"/>
          </p:cNvPicPr>
          <p:nvPr/>
        </p:nvPicPr>
        <p:blipFill>
          <a:blip r:embed="rId2">
            <a:lum contrast="18000"/>
            <a:extLst>
              <a:ext uri="{28A0092B-C50C-407E-A947-70E740481C1C}">
                <a14:useLocalDpi xmlns:a14="http://schemas.microsoft.com/office/drawing/2010/main" val="0"/>
              </a:ext>
            </a:extLst>
          </a:blip>
          <a:srcRect/>
          <a:stretch>
            <a:fillRect/>
          </a:stretch>
        </p:blipFill>
        <p:spPr bwMode="auto">
          <a:xfrm>
            <a:off x="7391401" y="2276476"/>
            <a:ext cx="2665413" cy="23590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sp>
        <p:nvSpPr>
          <p:cNvPr id="123911" name="AutoShape 7" descr="Ảnh1">
            <a:extLst>
              <a:ext uri="{FF2B5EF4-FFF2-40B4-BE49-F238E27FC236}">
                <a16:creationId xmlns:a16="http://schemas.microsoft.com/office/drawing/2014/main" id="{9BEC3106-6E41-C03E-474D-741974DCA51F}"/>
              </a:ext>
            </a:extLst>
          </p:cNvPr>
          <p:cNvSpPr>
            <a:spLocks noChangeArrowheads="1"/>
          </p:cNvSpPr>
          <p:nvPr/>
        </p:nvSpPr>
        <p:spPr bwMode="auto">
          <a:xfrm>
            <a:off x="5159375" y="3500438"/>
            <a:ext cx="1366838" cy="1346200"/>
          </a:xfrm>
          <a:prstGeom prst="hexagon">
            <a:avLst>
              <a:gd name="adj" fmla="val 25383"/>
              <a:gd name="vf" fmla="val 115470"/>
            </a:avLst>
          </a:prstGeom>
          <a:blipFill dpi="0" rotWithShape="1">
            <a:blip r:embed="rId3">
              <a:lum contrast="12000"/>
            </a:blip>
            <a:srcRect/>
            <a:stretch>
              <a:fillRect/>
            </a:stretch>
          </a:blipFill>
          <a:ln w="57150">
            <a:solidFill>
              <a:schemeClr val="accent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pic>
        <p:nvPicPr>
          <p:cNvPr id="123912" name="Picture 8" descr="MAC-ANGGHEN-LENIN">
            <a:extLst>
              <a:ext uri="{FF2B5EF4-FFF2-40B4-BE49-F238E27FC236}">
                <a16:creationId xmlns:a16="http://schemas.microsoft.com/office/drawing/2014/main" id="{5B547770-2493-B78E-2A88-D4851CB82441}"/>
              </a:ext>
            </a:extLst>
          </p:cNvPr>
          <p:cNvPicPr>
            <a:picLocks noChangeAspect="1" noChangeArrowheads="1"/>
          </p:cNvPicPr>
          <p:nvPr/>
        </p:nvPicPr>
        <p:blipFill>
          <a:blip r:embed="rId4">
            <a:lum contrast="18000"/>
            <a:extLst>
              <a:ext uri="{28A0092B-C50C-407E-A947-70E740481C1C}">
                <a14:useLocalDpi xmlns:a14="http://schemas.microsoft.com/office/drawing/2010/main" val="0"/>
              </a:ext>
            </a:extLst>
          </a:blip>
          <a:srcRect/>
          <a:stretch>
            <a:fillRect/>
          </a:stretch>
        </p:blipFill>
        <p:spPr bwMode="auto">
          <a:xfrm>
            <a:off x="2063750" y="1700213"/>
            <a:ext cx="3144838"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13" name="AutoShape 9">
            <a:extLst>
              <a:ext uri="{FF2B5EF4-FFF2-40B4-BE49-F238E27FC236}">
                <a16:creationId xmlns:a16="http://schemas.microsoft.com/office/drawing/2014/main" id="{D69DDB55-DA36-6899-9036-6DD3E6DFD8B1}"/>
              </a:ext>
            </a:extLst>
          </p:cNvPr>
          <p:cNvSpPr>
            <a:spLocks noChangeArrowheads="1"/>
          </p:cNvSpPr>
          <p:nvPr/>
        </p:nvSpPr>
        <p:spPr bwMode="auto">
          <a:xfrm rot="5400000">
            <a:off x="3948908" y="3775870"/>
            <a:ext cx="852487" cy="733425"/>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eaLnBrk="1" hangingPunct="1">
              <a:defRPr/>
            </a:pPr>
            <a:endParaRPr lang="en-US"/>
          </a:p>
        </p:txBody>
      </p:sp>
      <p:sp>
        <p:nvSpPr>
          <p:cNvPr id="123914" name="AutoShape 10">
            <a:extLst>
              <a:ext uri="{FF2B5EF4-FFF2-40B4-BE49-F238E27FC236}">
                <a16:creationId xmlns:a16="http://schemas.microsoft.com/office/drawing/2014/main" id="{6AE85BF5-391B-59DF-B939-A346BB3D1A84}"/>
              </a:ext>
            </a:extLst>
          </p:cNvPr>
          <p:cNvSpPr>
            <a:spLocks noChangeArrowheads="1"/>
          </p:cNvSpPr>
          <p:nvPr/>
        </p:nvSpPr>
        <p:spPr bwMode="auto">
          <a:xfrm>
            <a:off x="6743700" y="4005264"/>
            <a:ext cx="503238" cy="485775"/>
          </a:xfrm>
          <a:prstGeom prst="rightArrow">
            <a:avLst>
              <a:gd name="adj1" fmla="val 50000"/>
              <a:gd name="adj2" fmla="val 25899"/>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defRPr/>
            </a:pPr>
            <a:endParaRPr lang="vi-VN" altLang="en-US" sz="2000">
              <a:latin typeface=".VnArial" pitchFamily="34" charset="0"/>
            </a:endParaRPr>
          </a:p>
        </p:txBody>
      </p:sp>
      <p:sp>
        <p:nvSpPr>
          <p:cNvPr id="11" name="Title 4">
            <a:extLst>
              <a:ext uri="{FF2B5EF4-FFF2-40B4-BE49-F238E27FC236}">
                <a16:creationId xmlns:a16="http://schemas.microsoft.com/office/drawing/2014/main" id="{CD41D4A1-8D89-DDFE-8E13-E35AC43355F6}"/>
              </a:ext>
            </a:extLst>
          </p:cNvPr>
          <p:cNvSpPr>
            <a:spLocks noGrp="1"/>
          </p:cNvSpPr>
          <p:nvPr>
            <p:ph type="title"/>
          </p:nvPr>
        </p:nvSpPr>
        <p:spPr>
          <a:xfrm>
            <a:off x="1524000" y="0"/>
            <a:ext cx="9144000" cy="927100"/>
          </a:xfrm>
          <a:solidFill>
            <a:schemeClr val="accent6">
              <a:lumMod val="40000"/>
              <a:lumOff val="60000"/>
            </a:schemeClr>
          </a:solidFill>
        </p:spPr>
        <p:txBody>
          <a:bodyPr/>
          <a:lstStyle/>
          <a:p>
            <a:pPr>
              <a:defRPr/>
            </a:pPr>
            <a:r>
              <a:rPr lang="en-US" altLang="en-US" sz="3200" i="1">
                <a:latin typeface="Times New Roman" pitchFamily="18" charset="0"/>
                <a:cs typeface="Times New Roman" pitchFamily="18" charset="0"/>
              </a:rPr>
              <a:t>* Ý nghĩa phương pháp luận</a:t>
            </a:r>
            <a:endParaRPr lang="en-US"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barn(inVertical)">
                                      <p:cBhvr>
                                        <p:cTn id="7" dur="500"/>
                                        <p:tgtEl>
                                          <p:spTgt spid="18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23912"/>
                                        </p:tgtEl>
                                        <p:attrNameLst>
                                          <p:attrName>style.visibility</p:attrName>
                                        </p:attrNameLst>
                                      </p:cBhvr>
                                      <p:to>
                                        <p:strVal val="visible"/>
                                      </p:to>
                                    </p:set>
                                    <p:animEffect transition="in" filter="barn(inVertical)">
                                      <p:cBhvr>
                                        <p:cTn id="12" dur="500"/>
                                        <p:tgtEl>
                                          <p:spTgt spid="1239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23913"/>
                                        </p:tgtEl>
                                        <p:attrNameLst>
                                          <p:attrName>style.visibility</p:attrName>
                                        </p:attrNameLst>
                                      </p:cBhvr>
                                      <p:to>
                                        <p:strVal val="visible"/>
                                      </p:to>
                                    </p:set>
                                    <p:animEffect transition="in" filter="barn(inVertical)">
                                      <p:cBhvr>
                                        <p:cTn id="17" dur="500"/>
                                        <p:tgtEl>
                                          <p:spTgt spid="123913"/>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23911"/>
                                        </p:tgtEl>
                                        <p:attrNameLst>
                                          <p:attrName>style.visibility</p:attrName>
                                        </p:attrNameLst>
                                      </p:cBhvr>
                                      <p:to>
                                        <p:strVal val="visible"/>
                                      </p:to>
                                    </p:set>
                                    <p:animEffect transition="in" filter="barn(inVertical)">
                                      <p:cBhvr>
                                        <p:cTn id="20" dur="500"/>
                                        <p:tgtEl>
                                          <p:spTgt spid="12391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nodeType="clickEffect">
                                  <p:stCondLst>
                                    <p:cond delay="0"/>
                                  </p:stCondLst>
                                  <p:childTnLst>
                                    <p:set>
                                      <p:cBhvr>
                                        <p:cTn id="24" dur="1" fill="hold">
                                          <p:stCondLst>
                                            <p:cond delay="0"/>
                                          </p:stCondLst>
                                        </p:cTn>
                                        <p:tgtEl>
                                          <p:spTgt spid="123914"/>
                                        </p:tgtEl>
                                        <p:attrNameLst>
                                          <p:attrName>style.visibility</p:attrName>
                                        </p:attrNameLst>
                                      </p:cBhvr>
                                      <p:to>
                                        <p:strVal val="visible"/>
                                      </p:to>
                                    </p:set>
                                    <p:animEffect transition="in" filter="barn(inVertical)">
                                      <p:cBhvr>
                                        <p:cTn id="25" dur="500"/>
                                        <p:tgtEl>
                                          <p:spTgt spid="123914"/>
                                        </p:tgtEl>
                                      </p:cBhvr>
                                    </p:animEffect>
                                  </p:childTnLst>
                                </p:cTn>
                              </p:par>
                              <p:par>
                                <p:cTn id="26" presetID="16" presetClass="entr" presetSubtype="21" fill="hold" nodeType="withEffect">
                                  <p:stCondLst>
                                    <p:cond delay="0"/>
                                  </p:stCondLst>
                                  <p:childTnLst>
                                    <p:set>
                                      <p:cBhvr>
                                        <p:cTn id="27" dur="1" fill="hold">
                                          <p:stCondLst>
                                            <p:cond delay="0"/>
                                          </p:stCondLst>
                                        </p:cTn>
                                        <p:tgtEl>
                                          <p:spTgt spid="123910"/>
                                        </p:tgtEl>
                                        <p:attrNameLst>
                                          <p:attrName>style.visibility</p:attrName>
                                        </p:attrNameLst>
                                      </p:cBhvr>
                                      <p:to>
                                        <p:strVal val="visible"/>
                                      </p:to>
                                    </p:set>
                                    <p:animEffect transition="in" filter="barn(inVertical)">
                                      <p:cBhvr>
                                        <p:cTn id="28" dur="500"/>
                                        <p:tgtEl>
                                          <p:spTgt spid="12391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8434">
                                            <p:bg/>
                                          </p:spTgt>
                                        </p:tgtEl>
                                        <p:attrNameLst>
                                          <p:attrName>style.visibility</p:attrName>
                                        </p:attrNameLst>
                                      </p:cBhvr>
                                      <p:to>
                                        <p:strVal val="visible"/>
                                      </p:to>
                                    </p:set>
                                    <p:animEffect transition="in" filter="circle(in)">
                                      <p:cBhvr>
                                        <p:cTn id="33" dur="2000"/>
                                        <p:tgtEl>
                                          <p:spTgt spid="18434">
                                            <p:bg/>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18434">
                                            <p:txEl>
                                              <p:pRg st="0" end="0"/>
                                            </p:txEl>
                                          </p:spTgt>
                                        </p:tgtEl>
                                        <p:attrNameLst>
                                          <p:attrName>style.visibility</p:attrName>
                                        </p:attrNameLst>
                                      </p:cBhvr>
                                      <p:to>
                                        <p:strVal val="visible"/>
                                      </p:to>
                                    </p:set>
                                    <p:animEffect transition="in" filter="circle(in)">
                                      <p:cBhvr>
                                        <p:cTn id="38" dur="2000"/>
                                        <p:tgtEl>
                                          <p:spTgt spid="184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animBg="1"/>
      <p:bldP spid="1239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766769F-DB9C-D6A5-6580-79478931F8CA}"/>
              </a:ext>
            </a:extLst>
          </p:cNvPr>
          <p:cNvSpPr/>
          <p:nvPr/>
        </p:nvSpPr>
        <p:spPr>
          <a:xfrm>
            <a:off x="3200400" y="1"/>
            <a:ext cx="5943600" cy="752475"/>
          </a:xfrm>
          <a:prstGeom prst="roundRect">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lvl="1" eaLnBrk="1" hangingPunct="1">
              <a:spcBef>
                <a:spcPct val="20000"/>
              </a:spcBef>
              <a:defRPr/>
            </a:pPr>
            <a:r>
              <a:rPr lang="en-US" altLang="en-US" sz="3200" b="1">
                <a:solidFill>
                  <a:srgbClr val="000066"/>
                </a:solidFill>
                <a:latin typeface="Times New Roman" panose="02020603050405020304" pitchFamily="18" charset="0"/>
                <a:cs typeface="Times New Roman" panose="02020603050405020304" pitchFamily="18" charset="0"/>
              </a:rPr>
              <a:t>b. Nguyên nhân và kết quả</a:t>
            </a:r>
            <a:endParaRPr lang="en-US" altLang="en-US" sz="3200" b="1" dirty="0">
              <a:solidFill>
                <a:srgbClr val="000066"/>
              </a:solidFill>
              <a:latin typeface="Times New Roman" panose="02020603050405020304" pitchFamily="18" charset="0"/>
              <a:cs typeface="Times New Roman" panose="02020603050405020304" pitchFamily="18" charset="0"/>
            </a:endParaRPr>
          </a:p>
        </p:txBody>
      </p:sp>
      <p:sp>
        <p:nvSpPr>
          <p:cNvPr id="22531" name="Content Placeholder 2">
            <a:extLst>
              <a:ext uri="{FF2B5EF4-FFF2-40B4-BE49-F238E27FC236}">
                <a16:creationId xmlns:a16="http://schemas.microsoft.com/office/drawing/2014/main" id="{E9586103-E4A0-36F2-B3EE-319366D9D3C0}"/>
              </a:ext>
            </a:extLst>
          </p:cNvPr>
          <p:cNvSpPr>
            <a:spLocks noGrp="1"/>
          </p:cNvSpPr>
          <p:nvPr>
            <p:ph idx="4294967295"/>
          </p:nvPr>
        </p:nvSpPr>
        <p:spPr>
          <a:xfrm>
            <a:off x="1981200" y="1684338"/>
            <a:ext cx="8229600" cy="4525962"/>
          </a:xfrm>
        </p:spPr>
        <p:txBody>
          <a:bodyPr/>
          <a:lstStyle/>
          <a:p>
            <a:endParaRPr lang="en-US" altLang="en-US"/>
          </a:p>
        </p:txBody>
      </p:sp>
      <p:sp>
        <p:nvSpPr>
          <p:cNvPr id="7" name="Rounded Rectangle 6">
            <a:extLst>
              <a:ext uri="{FF2B5EF4-FFF2-40B4-BE49-F238E27FC236}">
                <a16:creationId xmlns:a16="http://schemas.microsoft.com/office/drawing/2014/main" id="{1F3AF2B8-C9DD-8BB9-C9D5-3B735923A007}"/>
              </a:ext>
            </a:extLst>
          </p:cNvPr>
          <p:cNvSpPr/>
          <p:nvPr/>
        </p:nvSpPr>
        <p:spPr>
          <a:xfrm>
            <a:off x="1855789" y="1524000"/>
            <a:ext cx="8561387" cy="13716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eaLnBrk="1" hangingPunct="1">
              <a:spcBef>
                <a:spcPct val="20000"/>
              </a:spcBef>
              <a:buClr>
                <a:srgbClr val="86D1EC"/>
              </a:buClr>
              <a:buSzPct val="90000"/>
              <a:defRPr/>
            </a:pPr>
            <a:r>
              <a:rPr lang="en-US" sz="2400" dirty="0">
                <a:solidFill>
                  <a:srgbClr val="000000"/>
                </a:solidFill>
                <a:latin typeface="Times New Roman" pitchFamily="18" charset="0"/>
                <a:cs typeface="Times New Roman" pitchFamily="18" charset="0"/>
              </a:rPr>
              <a:t>- </a:t>
            </a:r>
            <a:r>
              <a:rPr lang="vi-VN" sz="2400" b="1" dirty="0">
                <a:solidFill>
                  <a:srgbClr val="FF0000"/>
                </a:solidFill>
                <a:latin typeface="Times New Roman" pitchFamily="18" charset="0"/>
                <a:cs typeface="Times New Roman" pitchFamily="18" charset="0"/>
              </a:rPr>
              <a:t>Nguyên nhân </a:t>
            </a:r>
            <a:r>
              <a:rPr lang="vi-VN" sz="2400" dirty="0">
                <a:solidFill>
                  <a:srgbClr val="000000"/>
                </a:solidFill>
                <a:latin typeface="Times New Roman" pitchFamily="18" charset="0"/>
                <a:cs typeface="Times New Roman" pitchFamily="18" charset="0"/>
              </a:rPr>
              <a:t>là phạm trù triết  học dùng để chỉ sự tác động lẫn nhau giữa các mặt trong một sự vật, hiện tượng hay giữa các sự vật, hiện tượng với nhau tạo ra một sự biến đổi nhất định.</a:t>
            </a:r>
            <a:endParaRPr lang="en-US" sz="2400" dirty="0">
              <a:solidFill>
                <a:srgbClr val="000000"/>
              </a:solidFill>
              <a:latin typeface="Times New Roman" pitchFamily="18" charset="0"/>
              <a:cs typeface="Times New Roman" pitchFamily="18" charset="0"/>
            </a:endParaRPr>
          </a:p>
        </p:txBody>
      </p:sp>
      <p:sp>
        <p:nvSpPr>
          <p:cNvPr id="8" name="Oval 7">
            <a:extLst>
              <a:ext uri="{FF2B5EF4-FFF2-40B4-BE49-F238E27FC236}">
                <a16:creationId xmlns:a16="http://schemas.microsoft.com/office/drawing/2014/main" id="{350D2F68-90F8-5A10-865D-C7BEA0088A68}"/>
              </a:ext>
            </a:extLst>
          </p:cNvPr>
          <p:cNvSpPr/>
          <p:nvPr/>
        </p:nvSpPr>
        <p:spPr>
          <a:xfrm>
            <a:off x="1600200" y="4333875"/>
            <a:ext cx="2590800" cy="914400"/>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vi-VN" sz="2000">
                <a:solidFill>
                  <a:srgbClr val="000000"/>
                </a:solidFill>
                <a:latin typeface="Times New Roman" pitchFamily="18" charset="0"/>
                <a:cs typeface="Cordia New" pitchFamily="34" charset="-34"/>
              </a:rPr>
              <a:t>Nguyên cớ</a:t>
            </a:r>
            <a:endParaRPr lang="en-US" sz="2000">
              <a:solidFill>
                <a:srgbClr val="000000"/>
              </a:solidFill>
              <a:cs typeface="Cordia New" pitchFamily="34" charset="-34"/>
            </a:endParaRPr>
          </a:p>
        </p:txBody>
      </p:sp>
      <p:sp>
        <p:nvSpPr>
          <p:cNvPr id="9" name="Oval 8">
            <a:extLst>
              <a:ext uri="{FF2B5EF4-FFF2-40B4-BE49-F238E27FC236}">
                <a16:creationId xmlns:a16="http://schemas.microsoft.com/office/drawing/2014/main" id="{E6637A9C-E930-9BAF-6690-73FD679CC191}"/>
              </a:ext>
            </a:extLst>
          </p:cNvPr>
          <p:cNvSpPr/>
          <p:nvPr/>
        </p:nvSpPr>
        <p:spPr>
          <a:xfrm>
            <a:off x="7723188" y="4313238"/>
            <a:ext cx="2411412" cy="8382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r>
              <a:rPr lang="vi-VN" sz="2400">
                <a:solidFill>
                  <a:srgbClr val="000000"/>
                </a:solidFill>
                <a:latin typeface="Times New Roman" pitchFamily="18" charset="0"/>
                <a:cs typeface="Cordia New" pitchFamily="34" charset="-34"/>
              </a:rPr>
              <a:t>Điều kiện</a:t>
            </a:r>
            <a:endParaRPr lang="en-US" sz="2400">
              <a:solidFill>
                <a:srgbClr val="000000"/>
              </a:solidFill>
              <a:cs typeface="Cordia New" pitchFamily="34" charset="-34"/>
            </a:endParaRPr>
          </a:p>
        </p:txBody>
      </p:sp>
      <p:sp>
        <p:nvSpPr>
          <p:cNvPr id="10" name="Oval 9">
            <a:extLst>
              <a:ext uri="{FF2B5EF4-FFF2-40B4-BE49-F238E27FC236}">
                <a16:creationId xmlns:a16="http://schemas.microsoft.com/office/drawing/2014/main" id="{70C80F87-BC0C-EC1F-D5AE-E318B772C694}"/>
              </a:ext>
            </a:extLst>
          </p:cNvPr>
          <p:cNvSpPr/>
          <p:nvPr/>
        </p:nvSpPr>
        <p:spPr>
          <a:xfrm>
            <a:off x="5029201" y="4264025"/>
            <a:ext cx="1793875" cy="1054100"/>
          </a:xfrm>
          <a:prstGeom prst="ellipse">
            <a:avLst/>
          </a:prstGeom>
          <a:solidFill>
            <a:srgbClr val="CCFF66"/>
          </a:solidFill>
        </p:spPr>
        <p:style>
          <a:lnRef idx="1">
            <a:schemeClr val="accent6"/>
          </a:lnRef>
          <a:fillRef idx="2">
            <a:schemeClr val="accent6"/>
          </a:fillRef>
          <a:effectRef idx="1">
            <a:schemeClr val="accent6"/>
          </a:effectRef>
          <a:fontRef idx="minor">
            <a:schemeClr val="dk1"/>
          </a:fontRef>
        </p:style>
        <p:txBody>
          <a:bodyPr anchor="ctr"/>
          <a:lstStyle/>
          <a:p>
            <a:pPr algn="ctr">
              <a:defRPr/>
            </a:pPr>
            <a:r>
              <a:rPr lang="vi-VN" sz="2400" b="1" dirty="0">
                <a:solidFill>
                  <a:prstClr val="black"/>
                </a:solidFill>
                <a:latin typeface="Times New Roman" panose="02020603050405020304" pitchFamily="18" charset="0"/>
                <a:cs typeface="Times New Roman" panose="02020603050405020304" pitchFamily="18" charset="0"/>
              </a:rPr>
              <a:t>Nguyên  nhân</a:t>
            </a:r>
            <a:endParaRPr lang="en-US" sz="1800" b="1" dirty="0">
              <a:solidFill>
                <a:prstClr val="black"/>
              </a:solidFill>
            </a:endParaRPr>
          </a:p>
        </p:txBody>
      </p:sp>
      <p:sp>
        <p:nvSpPr>
          <p:cNvPr id="11" name="Not Equal 10">
            <a:extLst>
              <a:ext uri="{FF2B5EF4-FFF2-40B4-BE49-F238E27FC236}">
                <a16:creationId xmlns:a16="http://schemas.microsoft.com/office/drawing/2014/main" id="{342F233C-A6DD-AD90-D714-91C5598A141C}"/>
              </a:ext>
            </a:extLst>
          </p:cNvPr>
          <p:cNvSpPr/>
          <p:nvPr/>
        </p:nvSpPr>
        <p:spPr>
          <a:xfrm>
            <a:off x="4191000" y="4649548"/>
            <a:ext cx="533400" cy="304670"/>
          </a:xfrm>
          <a:prstGeom prst="mathNotEqual">
            <a:avLst>
              <a:gd name="adj1" fmla="val 23520"/>
              <a:gd name="adj2" fmla="val 6600000"/>
              <a:gd name="adj3" fmla="val 25720"/>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sz="1800">
              <a:solidFill>
                <a:prstClr val="black"/>
              </a:solidFill>
            </a:endParaRPr>
          </a:p>
        </p:txBody>
      </p:sp>
      <p:sp>
        <p:nvSpPr>
          <p:cNvPr id="12" name="Not Equal 11">
            <a:extLst>
              <a:ext uri="{FF2B5EF4-FFF2-40B4-BE49-F238E27FC236}">
                <a16:creationId xmlns:a16="http://schemas.microsoft.com/office/drawing/2014/main" id="{B386E242-D6A6-E4EA-262B-40DF351697FA}"/>
              </a:ext>
            </a:extLst>
          </p:cNvPr>
          <p:cNvSpPr/>
          <p:nvPr/>
        </p:nvSpPr>
        <p:spPr>
          <a:xfrm>
            <a:off x="7162800" y="4554654"/>
            <a:ext cx="464716" cy="304799"/>
          </a:xfrm>
          <a:prstGeom prst="mathNotEqual">
            <a:avLst>
              <a:gd name="adj1" fmla="val 23520"/>
              <a:gd name="adj2" fmla="val 6600000"/>
              <a:gd name="adj3" fmla="val 11760"/>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sz="1800">
              <a:solidFill>
                <a:prstClr val="black"/>
              </a:solidFill>
            </a:endParaRPr>
          </a:p>
        </p:txBody>
      </p:sp>
      <p:sp>
        <p:nvSpPr>
          <p:cNvPr id="13" name="Rounded Rectangle 12">
            <a:extLst>
              <a:ext uri="{FF2B5EF4-FFF2-40B4-BE49-F238E27FC236}">
                <a16:creationId xmlns:a16="http://schemas.microsoft.com/office/drawing/2014/main" id="{BB148230-3E8C-6BB7-5045-6DF19368D5AB}"/>
              </a:ext>
            </a:extLst>
          </p:cNvPr>
          <p:cNvSpPr/>
          <p:nvPr/>
        </p:nvSpPr>
        <p:spPr>
          <a:xfrm>
            <a:off x="1855788" y="3048000"/>
            <a:ext cx="8559800" cy="12192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eaLnBrk="1" hangingPunct="1">
              <a:spcBef>
                <a:spcPct val="20000"/>
              </a:spcBef>
              <a:buClr>
                <a:srgbClr val="86D1EC"/>
              </a:buClr>
              <a:buSzPct val="90000"/>
              <a:defRPr/>
            </a:pPr>
            <a:r>
              <a:rPr lang="en-US" sz="2400" dirty="0">
                <a:solidFill>
                  <a:srgbClr val="000000"/>
                </a:solidFill>
                <a:latin typeface="Times New Roman" pitchFamily="18" charset="0"/>
                <a:cs typeface="Times New Roman" pitchFamily="18" charset="0"/>
              </a:rPr>
              <a:t>- </a:t>
            </a:r>
            <a:r>
              <a:rPr lang="vi-VN" sz="2400" b="1" dirty="0">
                <a:solidFill>
                  <a:srgbClr val="FF0000"/>
                </a:solidFill>
                <a:latin typeface="Times New Roman" pitchFamily="18" charset="0"/>
                <a:cs typeface="Times New Roman" pitchFamily="18" charset="0"/>
              </a:rPr>
              <a:t>Kết quả </a:t>
            </a:r>
            <a:r>
              <a:rPr lang="vi-VN" sz="2400" dirty="0">
                <a:solidFill>
                  <a:srgbClr val="000000"/>
                </a:solidFill>
                <a:latin typeface="Times New Roman" pitchFamily="18" charset="0"/>
                <a:cs typeface="Times New Roman" pitchFamily="18" charset="0"/>
              </a:rPr>
              <a:t>là phạm trù triết học dùng để chỉ những biến đổi xuất hiện do những tác động giữa các mặt, các yếu tố trong một sự vật hoặc giữa các sự vật, hiện tượng tạo nên. 	</a:t>
            </a:r>
            <a:endParaRPr lang="en-US" sz="2400" dirty="0">
              <a:solidFill>
                <a:srgbClr val="000000"/>
              </a:solidFill>
              <a:latin typeface="Times New Roman" pitchFamily="18" charset="0"/>
              <a:cs typeface="Times New Roman" pitchFamily="18" charset="0"/>
            </a:endParaRPr>
          </a:p>
        </p:txBody>
      </p:sp>
      <p:sp>
        <p:nvSpPr>
          <p:cNvPr id="14" name="Rounded Rectangle 13">
            <a:extLst>
              <a:ext uri="{FF2B5EF4-FFF2-40B4-BE49-F238E27FC236}">
                <a16:creationId xmlns:a16="http://schemas.microsoft.com/office/drawing/2014/main" id="{2882DE78-7701-579C-9AC2-E1DAFE202F91}"/>
              </a:ext>
            </a:extLst>
          </p:cNvPr>
          <p:cNvSpPr/>
          <p:nvPr/>
        </p:nvSpPr>
        <p:spPr>
          <a:xfrm>
            <a:off x="1601788" y="5621339"/>
            <a:ext cx="2762250" cy="1214437"/>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r>
              <a:rPr lang="en-US" sz="2400">
                <a:solidFill>
                  <a:srgbClr val="000000"/>
                </a:solidFill>
                <a:latin typeface="Times New Roman" pitchFamily="18" charset="0"/>
                <a:cs typeface="Cordia New" pitchFamily="34" charset="-34"/>
              </a:rPr>
              <a:t>L</a:t>
            </a:r>
            <a:r>
              <a:rPr lang="vi-VN" sz="2400">
                <a:solidFill>
                  <a:srgbClr val="000000"/>
                </a:solidFill>
                <a:latin typeface="Times New Roman" pitchFamily="18" charset="0"/>
                <a:cs typeface="Cordia New" pitchFamily="34" charset="-34"/>
              </a:rPr>
              <a:t>à cái không có mối liên hệ bản chất với kết quả.</a:t>
            </a:r>
            <a:endParaRPr lang="en-US">
              <a:solidFill>
                <a:srgbClr val="000000"/>
              </a:solidFill>
              <a:cs typeface="Cordia New" pitchFamily="34" charset="-34"/>
            </a:endParaRPr>
          </a:p>
        </p:txBody>
      </p:sp>
      <p:sp>
        <p:nvSpPr>
          <p:cNvPr id="15" name="Rounded Rectangle 14">
            <a:extLst>
              <a:ext uri="{FF2B5EF4-FFF2-40B4-BE49-F238E27FC236}">
                <a16:creationId xmlns:a16="http://schemas.microsoft.com/office/drawing/2014/main" id="{D6ED51D0-81D7-9C62-49F2-9F298A7FFAE7}"/>
              </a:ext>
            </a:extLst>
          </p:cNvPr>
          <p:cNvSpPr/>
          <p:nvPr/>
        </p:nvSpPr>
        <p:spPr>
          <a:xfrm>
            <a:off x="6629400" y="5318126"/>
            <a:ext cx="4027488" cy="1539875"/>
          </a:xfrm>
          <a:prstGeom prst="roundRect">
            <a:avLst/>
          </a:prstGeom>
          <a:solidFill>
            <a:schemeClr val="accent2"/>
          </a:solidFill>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r>
              <a:rPr lang="en-US" sz="2400">
                <a:solidFill>
                  <a:srgbClr val="000000"/>
                </a:solidFill>
                <a:latin typeface="Times New Roman" pitchFamily="18" charset="0"/>
                <a:cs typeface="Cordia New" pitchFamily="34" charset="-34"/>
              </a:rPr>
              <a:t>L</a:t>
            </a:r>
            <a:r>
              <a:rPr lang="vi-VN" sz="2400">
                <a:solidFill>
                  <a:srgbClr val="000000"/>
                </a:solidFill>
                <a:latin typeface="Times New Roman" pitchFamily="18" charset="0"/>
                <a:cs typeface="Cordia New" pitchFamily="34" charset="-34"/>
              </a:rPr>
              <a:t>à những yếu tố giúp nguyên nhân sinh ra kết quả, nhưng bản thân điều kiện không sinh ra kết quả.</a:t>
            </a:r>
            <a:endParaRPr lang="en-US">
              <a:solidFill>
                <a:srgbClr val="000000"/>
              </a:solidFill>
              <a:cs typeface="Cordia New" pitchFamily="34" charset="-34"/>
            </a:endParaRPr>
          </a:p>
        </p:txBody>
      </p:sp>
      <p:sp>
        <p:nvSpPr>
          <p:cNvPr id="16" name="Title 4">
            <a:extLst>
              <a:ext uri="{FF2B5EF4-FFF2-40B4-BE49-F238E27FC236}">
                <a16:creationId xmlns:a16="http://schemas.microsoft.com/office/drawing/2014/main" id="{84327DE2-5B55-4D06-1DD8-4A9CEE8C18DE}"/>
              </a:ext>
            </a:extLst>
          </p:cNvPr>
          <p:cNvSpPr>
            <a:spLocks noGrp="1"/>
          </p:cNvSpPr>
          <p:nvPr>
            <p:ph type="title"/>
          </p:nvPr>
        </p:nvSpPr>
        <p:spPr>
          <a:xfrm>
            <a:off x="141288" y="800100"/>
            <a:ext cx="3429000" cy="609600"/>
          </a:xfrm>
          <a:solidFill>
            <a:schemeClr val="accent6">
              <a:lumMod val="40000"/>
              <a:lumOff val="60000"/>
            </a:schemeClr>
          </a:solidFill>
        </p:spPr>
        <p:txBody>
          <a:bodyPr>
            <a:normAutofit/>
          </a:bodyPr>
          <a:lstStyle/>
          <a:p>
            <a:pPr>
              <a:defRPr/>
            </a:pPr>
            <a:r>
              <a:rPr lang="en-US" altLang="en-US" sz="3200" b="1" i="1">
                <a:latin typeface="Times New Roman" pitchFamily="18" charset="0"/>
                <a:cs typeface="Times New Roman" pitchFamily="18" charset="0"/>
              </a:rPr>
              <a:t> * Khái niệm</a:t>
            </a:r>
            <a:endParaRPr lang="en-US" altLang="en-US" sz="3200" b="1"/>
          </a:p>
        </p:txBody>
      </p:sp>
      <p:sp>
        <p:nvSpPr>
          <p:cNvPr id="17" name="Down Arrow 16">
            <a:extLst>
              <a:ext uri="{FF2B5EF4-FFF2-40B4-BE49-F238E27FC236}">
                <a16:creationId xmlns:a16="http://schemas.microsoft.com/office/drawing/2014/main" id="{996616D4-1ACD-3D61-07D3-5D0D570D408B}"/>
              </a:ext>
            </a:extLst>
          </p:cNvPr>
          <p:cNvSpPr/>
          <p:nvPr/>
        </p:nvSpPr>
        <p:spPr>
          <a:xfrm>
            <a:off x="2709863" y="5295901"/>
            <a:ext cx="304800" cy="371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8" name="Down Arrow 17">
            <a:extLst>
              <a:ext uri="{FF2B5EF4-FFF2-40B4-BE49-F238E27FC236}">
                <a16:creationId xmlns:a16="http://schemas.microsoft.com/office/drawing/2014/main" id="{EEAA6A17-301B-17FD-44DF-92B63225D76A}"/>
              </a:ext>
            </a:extLst>
          </p:cNvPr>
          <p:cNvSpPr/>
          <p:nvPr/>
        </p:nvSpPr>
        <p:spPr>
          <a:xfrm>
            <a:off x="8777288" y="4965701"/>
            <a:ext cx="304800" cy="371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ircle(in)">
                                      <p:cBhvr>
                                        <p:cTn id="22" dur="20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arn(inVertical)">
                                      <p:cBhvr>
                                        <p:cTn id="35" dur="500"/>
                                        <p:tgtEl>
                                          <p:spTgt spid="1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21"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arn(inVertical)">
                                      <p:cBhvr>
                                        <p:cTn id="40" dur="500"/>
                                        <p:tgtEl>
                                          <p:spTgt spid="12"/>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arn(inVertical)">
                                      <p:cBhvr>
                                        <p:cTn id="43" dur="500"/>
                                        <p:tgtEl>
                                          <p:spTgt spid="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6" presetClass="entr" presetSubtype="16"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circle(in)">
                                      <p:cBhvr>
                                        <p:cTn id="48" dur="2000"/>
                                        <p:tgtEl>
                                          <p:spTgt spid="17"/>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circle(in)">
                                      <p:cBhvr>
                                        <p:cTn id="51" dur="2000"/>
                                        <p:tgtEl>
                                          <p:spTgt spid="1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circle(in)">
                                      <p:cBhvr>
                                        <p:cTn id="56" dur="2000"/>
                                        <p:tgtEl>
                                          <p:spTgt spid="18"/>
                                        </p:tgtEl>
                                      </p:cBhvr>
                                    </p:animEffect>
                                  </p:childTnLst>
                                </p:cTn>
                              </p:par>
                              <p:par>
                                <p:cTn id="57" presetID="6" presetClass="entr" presetSubtype="16"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circle(in)">
                                      <p:cBhvr>
                                        <p:cTn id="5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3" grpId="0" animBg="1"/>
      <p:bldP spid="14" grpId="0" animBg="1"/>
      <p:bldP spid="15" grpId="0" animBg="1"/>
      <p:bldP spid="16" grpId="0" animBg="1"/>
      <p:bldP spid="17" grpId="0" animBg="1"/>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a:extLst>
              <a:ext uri="{FF2B5EF4-FFF2-40B4-BE49-F238E27FC236}">
                <a16:creationId xmlns:a16="http://schemas.microsoft.com/office/drawing/2014/main" id="{C1D0A11D-69A7-68EB-7D0D-9D6793AE1A0D}"/>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2F5024B-8C0E-4BFF-ACA0-50DE23EA6621}" type="slidenum">
              <a:rPr lang="en-US" altLang="en-US" sz="1200">
                <a:solidFill>
                  <a:srgbClr val="898989"/>
                </a:solidFill>
                <a:latin typeface="Arial Unicode MS" pitchFamily="34" charset="-128"/>
              </a:rPr>
              <a:pPr>
                <a:spcBef>
                  <a:spcPct val="0"/>
                </a:spcBef>
                <a:buFontTx/>
                <a:buNone/>
              </a:pPr>
              <a:t>33</a:t>
            </a:fld>
            <a:endParaRPr lang="th-TH" altLang="en-US" sz="1200">
              <a:solidFill>
                <a:srgbClr val="898989"/>
              </a:solidFill>
              <a:latin typeface="Arial Unicode MS" pitchFamily="34" charset="-128"/>
            </a:endParaRPr>
          </a:p>
        </p:txBody>
      </p:sp>
      <p:sp>
        <p:nvSpPr>
          <p:cNvPr id="6" name="Oval 5">
            <a:extLst>
              <a:ext uri="{FF2B5EF4-FFF2-40B4-BE49-F238E27FC236}">
                <a16:creationId xmlns:a16="http://schemas.microsoft.com/office/drawing/2014/main" id="{FBF7EE5A-FFB2-7190-7F6A-00F265E53AC7}"/>
              </a:ext>
            </a:extLst>
          </p:cNvPr>
          <p:cNvSpPr/>
          <p:nvPr/>
        </p:nvSpPr>
        <p:spPr>
          <a:xfrm>
            <a:off x="8813801" y="1611313"/>
            <a:ext cx="1839913" cy="4038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r>
              <a:rPr lang="en-US" altLang="en-US" sz="3200">
                <a:solidFill>
                  <a:srgbClr val="000000"/>
                </a:solidFill>
                <a:latin typeface="Times New Roman" pitchFamily="18" charset="0"/>
                <a:cs typeface="Times New Roman" pitchFamily="18" charset="0"/>
              </a:rPr>
              <a:t>Kết quả</a:t>
            </a:r>
            <a:endParaRPr lang="en-US" sz="3200">
              <a:solidFill>
                <a:srgbClr val="000000"/>
              </a:solidFill>
              <a:cs typeface="Cordia New" pitchFamily="34" charset="-34"/>
            </a:endParaRPr>
          </a:p>
        </p:txBody>
      </p:sp>
      <p:sp>
        <p:nvSpPr>
          <p:cNvPr id="7" name="Rounded Rectangle 6">
            <a:extLst>
              <a:ext uri="{FF2B5EF4-FFF2-40B4-BE49-F238E27FC236}">
                <a16:creationId xmlns:a16="http://schemas.microsoft.com/office/drawing/2014/main" id="{F2E72ED0-3C2A-7100-A70C-6B2A8AE51BA8}"/>
              </a:ext>
            </a:extLst>
          </p:cNvPr>
          <p:cNvSpPr/>
          <p:nvPr/>
        </p:nvSpPr>
        <p:spPr>
          <a:xfrm>
            <a:off x="1676400" y="1979613"/>
            <a:ext cx="1752600" cy="3581400"/>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r>
              <a:rPr lang="en-US" altLang="en-US" sz="3200">
                <a:solidFill>
                  <a:srgbClr val="000000"/>
                </a:solidFill>
                <a:latin typeface="Times New Roman" panose="02020603050405020304" pitchFamily="18" charset="0"/>
                <a:cs typeface="Times New Roman" panose="02020603050405020304" pitchFamily="18" charset="0"/>
              </a:rPr>
              <a:t>Nguyên nhân</a:t>
            </a:r>
            <a:endParaRPr lang="en-US" sz="3200" dirty="0">
              <a:solidFill>
                <a:srgbClr val="FEE9DE"/>
              </a:solidFill>
            </a:endParaRPr>
          </a:p>
        </p:txBody>
      </p:sp>
      <p:sp>
        <p:nvSpPr>
          <p:cNvPr id="8" name="Rounded Rectangle 7">
            <a:extLst>
              <a:ext uri="{FF2B5EF4-FFF2-40B4-BE49-F238E27FC236}">
                <a16:creationId xmlns:a16="http://schemas.microsoft.com/office/drawing/2014/main" id="{FF7D741E-481C-D38B-7CB1-BBEBAB4BB4B6}"/>
              </a:ext>
            </a:extLst>
          </p:cNvPr>
          <p:cNvSpPr/>
          <p:nvPr/>
        </p:nvSpPr>
        <p:spPr>
          <a:xfrm>
            <a:off x="3810000" y="1087438"/>
            <a:ext cx="4635500" cy="11430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en-US" altLang="en-US" sz="2400">
                <a:solidFill>
                  <a:srgbClr val="000000"/>
                </a:solidFill>
                <a:latin typeface="Times New Roman" pitchFamily="18" charset="0"/>
                <a:cs typeface="Times New Roman" pitchFamily="18" charset="0"/>
              </a:rPr>
              <a:t>Mối quan hệ giữa nguyên nhân và kết quả là tất yếu khách quan</a:t>
            </a:r>
          </a:p>
        </p:txBody>
      </p:sp>
      <p:sp>
        <p:nvSpPr>
          <p:cNvPr id="9" name="Rounded Rectangle 8">
            <a:extLst>
              <a:ext uri="{FF2B5EF4-FFF2-40B4-BE49-F238E27FC236}">
                <a16:creationId xmlns:a16="http://schemas.microsoft.com/office/drawing/2014/main" id="{865CAF6C-C2F3-C2DE-FF6D-35BA5FA7D1E3}"/>
              </a:ext>
            </a:extLst>
          </p:cNvPr>
          <p:cNvSpPr/>
          <p:nvPr/>
        </p:nvSpPr>
        <p:spPr>
          <a:xfrm>
            <a:off x="3810000" y="2417763"/>
            <a:ext cx="4635500" cy="696912"/>
          </a:xfrm>
          <a:prstGeom prst="roundRect">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en-US" altLang="en-US" sz="2400">
                <a:solidFill>
                  <a:srgbClr val="000000"/>
                </a:solidFill>
                <a:latin typeface="Times New Roman" pitchFamily="18" charset="0"/>
                <a:cs typeface="Times New Roman" pitchFamily="18" charset="0"/>
              </a:rPr>
              <a:t>Nguyên nhân là cái sinh ra kết quả</a:t>
            </a:r>
          </a:p>
        </p:txBody>
      </p:sp>
      <p:sp>
        <p:nvSpPr>
          <p:cNvPr id="10" name="Rounded Rectangle 9">
            <a:extLst>
              <a:ext uri="{FF2B5EF4-FFF2-40B4-BE49-F238E27FC236}">
                <a16:creationId xmlns:a16="http://schemas.microsoft.com/office/drawing/2014/main" id="{CBE2F591-0C5D-31BC-70FF-4CEB639B0262}"/>
              </a:ext>
            </a:extLst>
          </p:cNvPr>
          <p:cNvSpPr/>
          <p:nvPr/>
        </p:nvSpPr>
        <p:spPr>
          <a:xfrm>
            <a:off x="3830639" y="3317876"/>
            <a:ext cx="4637087" cy="1065213"/>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en-US" altLang="en-US" sz="2400">
                <a:solidFill>
                  <a:srgbClr val="000000"/>
                </a:solidFill>
                <a:latin typeface="Times New Roman" pitchFamily="18" charset="0"/>
                <a:cs typeface="Times New Roman" pitchFamily="18" charset="0"/>
              </a:rPr>
              <a:t>Nguyên nhân và kết quả có thể chuyển hóa lẫn nhau</a:t>
            </a:r>
          </a:p>
        </p:txBody>
      </p:sp>
      <p:sp>
        <p:nvSpPr>
          <p:cNvPr id="11" name="Rounded Rectangle 10">
            <a:extLst>
              <a:ext uri="{FF2B5EF4-FFF2-40B4-BE49-F238E27FC236}">
                <a16:creationId xmlns:a16="http://schemas.microsoft.com/office/drawing/2014/main" id="{052242DE-63D6-6EEE-9B21-451490B9BA07}"/>
              </a:ext>
            </a:extLst>
          </p:cNvPr>
          <p:cNvSpPr/>
          <p:nvPr/>
        </p:nvSpPr>
        <p:spPr>
          <a:xfrm>
            <a:off x="3830639" y="4621213"/>
            <a:ext cx="4637087" cy="1879600"/>
          </a:xfrm>
          <a:prstGeom prst="roundRect">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en-US" altLang="en-US" sz="2400">
                <a:solidFill>
                  <a:srgbClr val="000000"/>
                </a:solidFill>
                <a:latin typeface="Times New Roman" pitchFamily="18" charset="0"/>
                <a:cs typeface="Times New Roman" pitchFamily="18" charset="0"/>
              </a:rPr>
              <a:t>Sự tác động của nguyên nhân đến kết quả có thể theo hai hướng: thuận, nghịch, vì thế các kết quả được sinh ra từ nguyên nhân cũng khác nhau</a:t>
            </a:r>
          </a:p>
        </p:txBody>
      </p:sp>
      <p:cxnSp>
        <p:nvCxnSpPr>
          <p:cNvPr id="13" name="Elbow Connector 12">
            <a:extLst>
              <a:ext uri="{FF2B5EF4-FFF2-40B4-BE49-F238E27FC236}">
                <a16:creationId xmlns:a16="http://schemas.microsoft.com/office/drawing/2014/main" id="{391DD6AC-7E2F-BF0A-EAA7-7864292A7E73}"/>
              </a:ext>
            </a:extLst>
          </p:cNvPr>
          <p:cNvCxnSpPr>
            <a:stCxn id="7" idx="3"/>
            <a:endCxn id="11" idx="1"/>
          </p:cNvCxnSpPr>
          <p:nvPr/>
        </p:nvCxnSpPr>
        <p:spPr>
          <a:xfrm>
            <a:off x="3429000" y="3770313"/>
            <a:ext cx="401638" cy="1790700"/>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095AB468-A983-DCA7-04B2-E9481861B696}"/>
              </a:ext>
            </a:extLst>
          </p:cNvPr>
          <p:cNvCxnSpPr>
            <a:stCxn id="7" idx="3"/>
            <a:endCxn id="8" idx="1"/>
          </p:cNvCxnSpPr>
          <p:nvPr/>
        </p:nvCxnSpPr>
        <p:spPr>
          <a:xfrm flipV="1">
            <a:off x="3429000" y="1658939"/>
            <a:ext cx="381000" cy="2111375"/>
          </a:xfrm>
          <a:prstGeom prst="bentConnector3">
            <a:avLst>
              <a:gd name="adj1" fmla="val 50000"/>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BCF0A084-6072-D4E2-DAEB-52D97945F2F9}"/>
              </a:ext>
            </a:extLst>
          </p:cNvPr>
          <p:cNvCxnSpPr>
            <a:stCxn id="7" idx="3"/>
            <a:endCxn id="9" idx="1"/>
          </p:cNvCxnSpPr>
          <p:nvPr/>
        </p:nvCxnSpPr>
        <p:spPr>
          <a:xfrm flipV="1">
            <a:off x="3429000" y="2765425"/>
            <a:ext cx="381000" cy="1004888"/>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D8ECAE1A-7EAD-1FB5-9E9A-31EB028DCEB1}"/>
              </a:ext>
            </a:extLst>
          </p:cNvPr>
          <p:cNvCxnSpPr>
            <a:stCxn id="7" idx="3"/>
            <a:endCxn id="10" idx="1"/>
          </p:cNvCxnSpPr>
          <p:nvPr/>
        </p:nvCxnSpPr>
        <p:spPr>
          <a:xfrm>
            <a:off x="3429000" y="3770313"/>
            <a:ext cx="401638" cy="80962"/>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26385E3F-7800-58FA-DB0D-DFE56B7B7F48}"/>
              </a:ext>
            </a:extLst>
          </p:cNvPr>
          <p:cNvCxnSpPr>
            <a:stCxn id="6" idx="2"/>
            <a:endCxn id="11" idx="3"/>
          </p:cNvCxnSpPr>
          <p:nvPr/>
        </p:nvCxnSpPr>
        <p:spPr>
          <a:xfrm rot="10800000" flipV="1">
            <a:off x="8467726" y="3630613"/>
            <a:ext cx="346075" cy="1930400"/>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0363823C-2F59-5BFF-350F-E6CA9BDC074F}"/>
              </a:ext>
            </a:extLst>
          </p:cNvPr>
          <p:cNvCxnSpPr>
            <a:stCxn id="6" idx="2"/>
            <a:endCxn id="8" idx="3"/>
          </p:cNvCxnSpPr>
          <p:nvPr/>
        </p:nvCxnSpPr>
        <p:spPr>
          <a:xfrm rot="10800000">
            <a:off x="8445500" y="1658939"/>
            <a:ext cx="368300" cy="1971675"/>
          </a:xfrm>
          <a:prstGeom prst="bentConnector3">
            <a:avLst>
              <a:gd name="adj1" fmla="val 50000"/>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1F15606F-7648-0076-F8B9-66146CDE1F15}"/>
              </a:ext>
            </a:extLst>
          </p:cNvPr>
          <p:cNvCxnSpPr>
            <a:stCxn id="6" idx="2"/>
            <a:endCxn id="10" idx="3"/>
          </p:cNvCxnSpPr>
          <p:nvPr/>
        </p:nvCxnSpPr>
        <p:spPr>
          <a:xfrm rot="10800000" flipV="1">
            <a:off x="8467726" y="3630613"/>
            <a:ext cx="346075" cy="220662"/>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Title 4">
            <a:extLst>
              <a:ext uri="{FF2B5EF4-FFF2-40B4-BE49-F238E27FC236}">
                <a16:creationId xmlns:a16="http://schemas.microsoft.com/office/drawing/2014/main" id="{506EDE95-5DE6-0FC1-644B-43EE876B0A54}"/>
              </a:ext>
            </a:extLst>
          </p:cNvPr>
          <p:cNvSpPr txBox="1">
            <a:spLocks/>
          </p:cNvSpPr>
          <p:nvPr/>
        </p:nvSpPr>
        <p:spPr bwMode="auto">
          <a:xfrm>
            <a:off x="1524000" y="0"/>
            <a:ext cx="9144000" cy="927100"/>
          </a:xfrm>
          <a:prstGeom prst="rect">
            <a:avLst/>
          </a:prstGeom>
          <a:solidFill>
            <a:schemeClr val="accent6">
              <a:lumMod val="40000"/>
              <a:lumOff val="60000"/>
            </a:schemeClr>
          </a:solidFill>
          <a:ln>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en-US" sz="3200" i="1">
                <a:latin typeface="Times New Roman" pitchFamily="18" charset="0"/>
                <a:cs typeface="Times New Roman" pitchFamily="18" charset="0"/>
              </a:rPr>
              <a:t>* Quan hệ biện chứng giữa nguyên nhân và kết quả</a:t>
            </a:r>
            <a:endParaRPr lang="en-US" altLang="en-US" sz="3200"/>
          </a:p>
        </p:txBody>
      </p:sp>
      <p:cxnSp>
        <p:nvCxnSpPr>
          <p:cNvPr id="4" name="Straight Arrow Connector 3">
            <a:extLst>
              <a:ext uri="{FF2B5EF4-FFF2-40B4-BE49-F238E27FC236}">
                <a16:creationId xmlns:a16="http://schemas.microsoft.com/office/drawing/2014/main" id="{28C071D0-7724-295F-8209-8A4A2ED6E3C0}"/>
              </a:ext>
            </a:extLst>
          </p:cNvPr>
          <p:cNvCxnSpPr>
            <a:stCxn id="9" idx="3"/>
          </p:cNvCxnSpPr>
          <p:nvPr/>
        </p:nvCxnSpPr>
        <p:spPr>
          <a:xfrm>
            <a:off x="8445500" y="2767013"/>
            <a:ext cx="18415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par>
                                <p:cTn id="16" presetID="16" presetClass="entr" presetSubtype="21"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arn(inVertical)">
                                      <p:cBhvr>
                                        <p:cTn id="18" dur="500"/>
                                        <p:tgtEl>
                                          <p:spTgt spid="20"/>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arn(inVertical)">
                                      <p:cBhvr>
                                        <p:cTn id="21" dur="500"/>
                                        <p:tgtEl>
                                          <p:spTgt spid="8"/>
                                        </p:tgtEl>
                                      </p:cBhvr>
                                    </p:animEffect>
                                  </p:childTnLst>
                                </p:cTn>
                              </p:par>
                              <p:par>
                                <p:cTn id="22" presetID="16" presetClass="entr" presetSubtype="21" fill="hold"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barn(inVertical)">
                                      <p:cBhvr>
                                        <p:cTn id="24" dur="500"/>
                                        <p:tgtEl>
                                          <p:spTgt spid="4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down)">
                                      <p:cBhvr>
                                        <p:cTn id="29" dur="500"/>
                                        <p:tgtEl>
                                          <p:spTgt spid="2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arn(inVertical)">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6" presetClass="entr" presetSubtype="16" fill="hold"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circle(in)">
                                      <p:cBhvr>
                                        <p:cTn id="42" dur="2000"/>
                                        <p:tgtEl>
                                          <p:spTgt spid="33"/>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circle(in)">
                                      <p:cBhvr>
                                        <p:cTn id="45" dur="2000"/>
                                        <p:tgtEl>
                                          <p:spTgt spid="10"/>
                                        </p:tgtEl>
                                      </p:cBhvr>
                                    </p:animEffect>
                                  </p:childTnLst>
                                </p:cTn>
                              </p:par>
                              <p:par>
                                <p:cTn id="46" presetID="6" presetClass="entr" presetSubtype="16"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circle(in)">
                                      <p:cBhvr>
                                        <p:cTn id="48" dur="2000"/>
                                        <p:tgtEl>
                                          <p:spTgt spid="4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8" presetClass="entr" presetSubtype="16"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diamond(in)">
                                      <p:cBhvr>
                                        <p:cTn id="53" dur="2000"/>
                                        <p:tgtEl>
                                          <p:spTgt spid="13"/>
                                        </p:tgtEl>
                                      </p:cBhvr>
                                    </p:animEffect>
                                  </p:childTnLst>
                                </p:cTn>
                              </p:par>
                              <p:par>
                                <p:cTn id="54" presetID="8" presetClass="entr" presetSubtype="16"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diamond(in)">
                                      <p:cBhvr>
                                        <p:cTn id="56" dur="2000"/>
                                        <p:tgtEl>
                                          <p:spTgt spid="11"/>
                                        </p:tgtEl>
                                      </p:cBhvr>
                                    </p:animEffect>
                                  </p:childTnLst>
                                </p:cTn>
                              </p:par>
                              <p:par>
                                <p:cTn id="57" presetID="8" presetClass="entr" presetSubtype="16"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diamond(in)">
                                      <p:cBhvr>
                                        <p:cTn id="59" dur="2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4">
            <a:extLst>
              <a:ext uri="{FF2B5EF4-FFF2-40B4-BE49-F238E27FC236}">
                <a16:creationId xmlns:a16="http://schemas.microsoft.com/office/drawing/2014/main" id="{50015778-3529-631C-E3B7-94B12B44CEB6}"/>
              </a:ext>
            </a:extLst>
          </p:cNvPr>
          <p:cNvSpPr>
            <a:spLocks noGrp="1" noRot="1" noChangeArrowheads="1"/>
          </p:cNvSpPr>
          <p:nvPr>
            <p:ph sz="half" idx="4294967295"/>
          </p:nvPr>
        </p:nvSpPr>
        <p:spPr>
          <a:xfrm>
            <a:off x="1627188" y="5792788"/>
            <a:ext cx="8915400" cy="1052512"/>
          </a:xfrm>
          <a:solidFill>
            <a:srgbClr val="CCFF66"/>
          </a:solidFill>
          <a:ln w="76200" cmpd="tri">
            <a:solidFill>
              <a:srgbClr val="FF3300"/>
            </a:solidFill>
          </a:ln>
        </p:spPr>
        <p:txBody>
          <a:bodyPr>
            <a:normAutofit fontScale="92500" lnSpcReduction="10000"/>
          </a:bodyPr>
          <a:lstStyle/>
          <a:p>
            <a:pPr eaLnBrk="1" hangingPunct="1">
              <a:lnSpc>
                <a:spcPct val="90000"/>
              </a:lnSpc>
              <a:buFont typeface="Arial" charset="0"/>
              <a:buNone/>
              <a:defRPr/>
            </a:pPr>
            <a:r>
              <a:rPr lang="vi-VN" sz="2400" b="1" dirty="0">
                <a:solidFill>
                  <a:srgbClr val="000000"/>
                </a:solidFill>
                <a:latin typeface="Tahoma" panose="020B0604030504040204" pitchFamily="34" charset="0"/>
              </a:rPr>
              <a:t> </a:t>
            </a:r>
            <a:r>
              <a:rPr lang="vi-VN" sz="2400" b="1" dirty="0">
                <a:solidFill>
                  <a:srgbClr val="FF3300"/>
                </a:solidFill>
                <a:latin typeface="Times New Roman" panose="02020603050405020304" pitchFamily="18" charset="0"/>
                <a:cs typeface="Times New Roman" panose="02020603050405020304" pitchFamily="18" charset="0"/>
              </a:rPr>
              <a:t>Tác động của cuộc cách mạng công nghệ thông tin (nguyên nhân) đã làm biến đổi to lớn và  cơ bản nhiều lĩnh vực khác nhau trong đời sống kinh tế-xã hội.</a:t>
            </a:r>
            <a:endParaRPr lang="vi-VN" sz="2400" b="1" dirty="0">
              <a:solidFill>
                <a:srgbClr val="FF3300"/>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p:txBody>
      </p:sp>
      <p:sp>
        <p:nvSpPr>
          <p:cNvPr id="125957" name="Oval 5" descr="Ảnh10">
            <a:extLst>
              <a:ext uri="{FF2B5EF4-FFF2-40B4-BE49-F238E27FC236}">
                <a16:creationId xmlns:a16="http://schemas.microsoft.com/office/drawing/2014/main" id="{4223FF35-8CB5-3695-6B6D-52EB41702661}"/>
              </a:ext>
            </a:extLst>
          </p:cNvPr>
          <p:cNvSpPr>
            <a:spLocks noChangeArrowheads="1"/>
          </p:cNvSpPr>
          <p:nvPr/>
        </p:nvSpPr>
        <p:spPr bwMode="auto">
          <a:xfrm>
            <a:off x="7496176" y="3770314"/>
            <a:ext cx="2735263" cy="1800225"/>
          </a:xfrm>
          <a:prstGeom prst="ellipse">
            <a:avLst/>
          </a:prstGeom>
          <a:blipFill dpi="0" rotWithShape="1">
            <a:blip r:embed="rId2"/>
            <a:srcRect/>
            <a:stretch>
              <a:fillRect/>
            </a:stretch>
          </a:blip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125958" name="Oval 6" descr="Ảnh25">
            <a:extLst>
              <a:ext uri="{FF2B5EF4-FFF2-40B4-BE49-F238E27FC236}">
                <a16:creationId xmlns:a16="http://schemas.microsoft.com/office/drawing/2014/main" id="{52AED4AE-7915-1D66-C421-96AB91ED94C8}"/>
              </a:ext>
            </a:extLst>
          </p:cNvPr>
          <p:cNvSpPr>
            <a:spLocks noChangeArrowheads="1"/>
          </p:cNvSpPr>
          <p:nvPr/>
        </p:nvSpPr>
        <p:spPr bwMode="auto">
          <a:xfrm>
            <a:off x="8143876" y="1609726"/>
            <a:ext cx="1871663" cy="2087563"/>
          </a:xfrm>
          <a:prstGeom prst="ellipse">
            <a:avLst/>
          </a:prstGeom>
          <a:blipFill dpi="0" rotWithShape="1">
            <a:blip r:embed="rId3"/>
            <a:srcRect/>
            <a:stretch>
              <a:fillRect/>
            </a:stretch>
          </a:blip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125959" name="Oval 7" descr="40-Interpol_logo">
            <a:extLst>
              <a:ext uri="{FF2B5EF4-FFF2-40B4-BE49-F238E27FC236}">
                <a16:creationId xmlns:a16="http://schemas.microsoft.com/office/drawing/2014/main" id="{80800393-C839-1AFB-C48C-92C83BE60668}"/>
              </a:ext>
            </a:extLst>
          </p:cNvPr>
          <p:cNvSpPr>
            <a:spLocks noChangeArrowheads="1"/>
          </p:cNvSpPr>
          <p:nvPr/>
        </p:nvSpPr>
        <p:spPr bwMode="auto">
          <a:xfrm>
            <a:off x="5624514" y="1609726"/>
            <a:ext cx="1584325" cy="993775"/>
          </a:xfrm>
          <a:prstGeom prst="ellipse">
            <a:avLst/>
          </a:prstGeom>
          <a:blipFill dpi="0" rotWithShape="1">
            <a:blip r:embed="rId4"/>
            <a:srcRect/>
            <a:stretch>
              <a:fillRect/>
            </a:stretch>
          </a:blip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96262" name="WordArt 8">
            <a:extLst>
              <a:ext uri="{FF2B5EF4-FFF2-40B4-BE49-F238E27FC236}">
                <a16:creationId xmlns:a16="http://schemas.microsoft.com/office/drawing/2014/main" id="{C109A375-53C6-7BA1-96C4-658E3F077E79}"/>
              </a:ext>
            </a:extLst>
          </p:cNvPr>
          <p:cNvSpPr>
            <a:spLocks noChangeArrowheads="1" noChangeShapeType="1" noTextEdit="1"/>
          </p:cNvSpPr>
          <p:nvPr/>
        </p:nvSpPr>
        <p:spPr bwMode="auto">
          <a:xfrm>
            <a:off x="2239964" y="1128714"/>
            <a:ext cx="7610475" cy="4095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vi-VN" sz="3600" kern="10">
                <a:solidFill>
                  <a:srgbClr val="336699"/>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MỘT NGUYÊN NHÂN CÓ THỂ DẪN TỚI NHIỀU KẾT QUẢ</a:t>
            </a:r>
            <a:endParaRPr lang="en-US" sz="3600" kern="10">
              <a:solidFill>
                <a:srgbClr val="336699"/>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endParaRPr>
          </a:p>
        </p:txBody>
      </p:sp>
      <p:pic>
        <p:nvPicPr>
          <p:cNvPr id="125962" name="Picture 10" descr="May tinh">
            <a:extLst>
              <a:ext uri="{FF2B5EF4-FFF2-40B4-BE49-F238E27FC236}">
                <a16:creationId xmlns:a16="http://schemas.microsoft.com/office/drawing/2014/main" id="{D4DE935C-5745-EB26-9858-0FE874F97C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6589" y="4130675"/>
            <a:ext cx="16097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5" name="Line 11">
            <a:extLst>
              <a:ext uri="{FF2B5EF4-FFF2-40B4-BE49-F238E27FC236}">
                <a16:creationId xmlns:a16="http://schemas.microsoft.com/office/drawing/2014/main" id="{9F7BE4DA-55A4-48A3-8250-6C2B07D73222}"/>
              </a:ext>
            </a:extLst>
          </p:cNvPr>
          <p:cNvSpPr>
            <a:spLocks noChangeShapeType="1"/>
          </p:cNvSpPr>
          <p:nvPr/>
        </p:nvSpPr>
        <p:spPr bwMode="auto">
          <a:xfrm flipV="1">
            <a:off x="3981450" y="2474914"/>
            <a:ext cx="1639888" cy="128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266" name="Line 12">
            <a:extLst>
              <a:ext uri="{FF2B5EF4-FFF2-40B4-BE49-F238E27FC236}">
                <a16:creationId xmlns:a16="http://schemas.microsoft.com/office/drawing/2014/main" id="{AE802C52-73A0-C47F-E715-E13DEA1550CA}"/>
              </a:ext>
            </a:extLst>
          </p:cNvPr>
          <p:cNvSpPr>
            <a:spLocks noChangeShapeType="1"/>
          </p:cNvSpPr>
          <p:nvPr/>
        </p:nvSpPr>
        <p:spPr bwMode="auto">
          <a:xfrm>
            <a:off x="3981450" y="2652714"/>
            <a:ext cx="4019550" cy="1809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267" name="Line 13">
            <a:extLst>
              <a:ext uri="{FF2B5EF4-FFF2-40B4-BE49-F238E27FC236}">
                <a16:creationId xmlns:a16="http://schemas.microsoft.com/office/drawing/2014/main" id="{2A161AEF-D9CD-37F2-6401-2E65D2630D36}"/>
              </a:ext>
            </a:extLst>
          </p:cNvPr>
          <p:cNvSpPr>
            <a:spLocks noChangeShapeType="1"/>
          </p:cNvSpPr>
          <p:nvPr/>
        </p:nvSpPr>
        <p:spPr bwMode="auto">
          <a:xfrm>
            <a:off x="3932238" y="2603501"/>
            <a:ext cx="3708400" cy="1311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268" name="Line 14">
            <a:extLst>
              <a:ext uri="{FF2B5EF4-FFF2-40B4-BE49-F238E27FC236}">
                <a16:creationId xmlns:a16="http://schemas.microsoft.com/office/drawing/2014/main" id="{62E1D5A1-FE3B-B576-EBD7-7A228D5753A2}"/>
              </a:ext>
            </a:extLst>
          </p:cNvPr>
          <p:cNvSpPr>
            <a:spLocks noChangeShapeType="1"/>
          </p:cNvSpPr>
          <p:nvPr/>
        </p:nvSpPr>
        <p:spPr bwMode="auto">
          <a:xfrm>
            <a:off x="3981451" y="2603500"/>
            <a:ext cx="1643063" cy="14557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25967" name="Picture 15" descr="MM9">
            <a:extLst>
              <a:ext uri="{FF2B5EF4-FFF2-40B4-BE49-F238E27FC236}">
                <a16:creationId xmlns:a16="http://schemas.microsoft.com/office/drawing/2014/main" id="{4A85D5E2-3701-B74B-26B6-41B5D79750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2713" y="4130675"/>
            <a:ext cx="1943100" cy="1436688"/>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pic>
      <p:sp>
        <p:nvSpPr>
          <p:cNvPr id="96270" name="AutoShape 16" descr="4-May tinh">
            <a:extLst>
              <a:ext uri="{FF2B5EF4-FFF2-40B4-BE49-F238E27FC236}">
                <a16:creationId xmlns:a16="http://schemas.microsoft.com/office/drawing/2014/main" id="{6BCA422E-C49B-3EA8-8144-D2BB1BC771B5}"/>
              </a:ext>
            </a:extLst>
          </p:cNvPr>
          <p:cNvSpPr>
            <a:spLocks noChangeArrowheads="1"/>
          </p:cNvSpPr>
          <p:nvPr/>
        </p:nvSpPr>
        <p:spPr bwMode="auto">
          <a:xfrm>
            <a:off x="2455864" y="2043113"/>
            <a:ext cx="1476375" cy="1187450"/>
          </a:xfrm>
          <a:prstGeom prst="bevel">
            <a:avLst>
              <a:gd name="adj" fmla="val 12500"/>
            </a:avLst>
          </a:prstGeom>
          <a:blipFill dpi="0" rotWithShape="1">
            <a:blip r:embed="rId7"/>
            <a:srcRect/>
            <a:stretch>
              <a:fillRect/>
            </a:stretch>
          </a:blipFill>
          <a:ln w="9525">
            <a:solidFill>
              <a:srgbClr val="FF33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96271" name="Line 17">
            <a:extLst>
              <a:ext uri="{FF2B5EF4-FFF2-40B4-BE49-F238E27FC236}">
                <a16:creationId xmlns:a16="http://schemas.microsoft.com/office/drawing/2014/main" id="{D8654105-CB63-157C-C2BE-9E3E13DF2A48}"/>
              </a:ext>
            </a:extLst>
          </p:cNvPr>
          <p:cNvSpPr>
            <a:spLocks noChangeShapeType="1"/>
          </p:cNvSpPr>
          <p:nvPr/>
        </p:nvSpPr>
        <p:spPr bwMode="auto">
          <a:xfrm>
            <a:off x="3981451" y="2652713"/>
            <a:ext cx="130175" cy="1333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Title 4">
            <a:extLst>
              <a:ext uri="{FF2B5EF4-FFF2-40B4-BE49-F238E27FC236}">
                <a16:creationId xmlns:a16="http://schemas.microsoft.com/office/drawing/2014/main" id="{4606B5A2-875B-61C3-8651-194376511743}"/>
              </a:ext>
            </a:extLst>
          </p:cNvPr>
          <p:cNvSpPr txBox="1">
            <a:spLocks/>
          </p:cNvSpPr>
          <p:nvPr/>
        </p:nvSpPr>
        <p:spPr bwMode="auto">
          <a:xfrm>
            <a:off x="1524000" y="0"/>
            <a:ext cx="9144000" cy="927100"/>
          </a:xfrm>
          <a:prstGeom prst="rect">
            <a:avLst/>
          </a:prstGeom>
          <a:solidFill>
            <a:schemeClr val="accent6">
              <a:lumMod val="40000"/>
              <a:lumOff val="60000"/>
            </a:schemeClr>
          </a:solidFill>
          <a:ln>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en-US" sz="3200" i="1">
                <a:latin typeface="Times New Roman" pitchFamily="18" charset="0"/>
                <a:cs typeface="Times New Roman" pitchFamily="18" charset="0"/>
              </a:rPr>
              <a:t>* Quan hệ biện chứng giữa nguyên nhân và kết quả</a:t>
            </a:r>
            <a:endParaRPr lang="en-US"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96262"/>
                                        </p:tgtEl>
                                        <p:attrNameLst>
                                          <p:attrName>style.visibility</p:attrName>
                                        </p:attrNameLst>
                                      </p:cBhvr>
                                      <p:to>
                                        <p:strVal val="visible"/>
                                      </p:to>
                                    </p:set>
                                    <p:animEffect transition="in" filter="barn(inVertical)">
                                      <p:cBhvr>
                                        <p:cTn id="7" dur="500"/>
                                        <p:tgtEl>
                                          <p:spTgt spid="962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6270"/>
                                        </p:tgtEl>
                                        <p:attrNameLst>
                                          <p:attrName>style.visibility</p:attrName>
                                        </p:attrNameLst>
                                      </p:cBhvr>
                                      <p:to>
                                        <p:strVal val="visible"/>
                                      </p:to>
                                    </p:set>
                                    <p:animEffect transition="in" filter="circle(in)">
                                      <p:cBhvr>
                                        <p:cTn id="12" dur="2000"/>
                                        <p:tgtEl>
                                          <p:spTgt spid="96270"/>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25956">
                                            <p:bg/>
                                          </p:spTgt>
                                        </p:tgtEl>
                                        <p:attrNameLst>
                                          <p:attrName>style.visibility</p:attrName>
                                        </p:attrNameLst>
                                      </p:cBhvr>
                                      <p:to>
                                        <p:strVal val="visible"/>
                                      </p:to>
                                    </p:set>
                                    <p:animEffect transition="in" filter="circle(in)">
                                      <p:cBhvr>
                                        <p:cTn id="15" dur="2000"/>
                                        <p:tgtEl>
                                          <p:spTgt spid="125956">
                                            <p:bg/>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125956">
                                            <p:txEl>
                                              <p:pRg st="0" end="0"/>
                                            </p:txEl>
                                          </p:spTgt>
                                        </p:tgtEl>
                                        <p:attrNameLst>
                                          <p:attrName>style.visibility</p:attrName>
                                        </p:attrNameLst>
                                      </p:cBhvr>
                                      <p:to>
                                        <p:strVal val="visible"/>
                                      </p:to>
                                    </p:set>
                                    <p:animEffect transition="in" filter="circle(in)">
                                      <p:cBhvr>
                                        <p:cTn id="20" dur="2000"/>
                                        <p:tgtEl>
                                          <p:spTgt spid="125956">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nodeType="clickEffect">
                                  <p:stCondLst>
                                    <p:cond delay="0"/>
                                  </p:stCondLst>
                                  <p:childTnLst>
                                    <p:set>
                                      <p:cBhvr>
                                        <p:cTn id="24" dur="1" fill="hold">
                                          <p:stCondLst>
                                            <p:cond delay="0"/>
                                          </p:stCondLst>
                                        </p:cTn>
                                        <p:tgtEl>
                                          <p:spTgt spid="96265"/>
                                        </p:tgtEl>
                                        <p:attrNameLst>
                                          <p:attrName>style.visibility</p:attrName>
                                        </p:attrNameLst>
                                      </p:cBhvr>
                                      <p:to>
                                        <p:strVal val="visible"/>
                                      </p:to>
                                    </p:set>
                                    <p:animEffect transition="in" filter="barn(inVertical)">
                                      <p:cBhvr>
                                        <p:cTn id="25" dur="500"/>
                                        <p:tgtEl>
                                          <p:spTgt spid="96265"/>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25959"/>
                                        </p:tgtEl>
                                        <p:attrNameLst>
                                          <p:attrName>style.visibility</p:attrName>
                                        </p:attrNameLst>
                                      </p:cBhvr>
                                      <p:to>
                                        <p:strVal val="visible"/>
                                      </p:to>
                                    </p:set>
                                    <p:animEffect transition="in" filter="barn(inVertical)">
                                      <p:cBhvr>
                                        <p:cTn id="28" dur="500"/>
                                        <p:tgtEl>
                                          <p:spTgt spid="12595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1" fill="hold" nodeType="clickEffect">
                                  <p:stCondLst>
                                    <p:cond delay="0"/>
                                  </p:stCondLst>
                                  <p:childTnLst>
                                    <p:set>
                                      <p:cBhvr>
                                        <p:cTn id="32" dur="1" fill="hold">
                                          <p:stCondLst>
                                            <p:cond delay="0"/>
                                          </p:stCondLst>
                                        </p:cTn>
                                        <p:tgtEl>
                                          <p:spTgt spid="96266"/>
                                        </p:tgtEl>
                                        <p:attrNameLst>
                                          <p:attrName>style.visibility</p:attrName>
                                        </p:attrNameLst>
                                      </p:cBhvr>
                                      <p:to>
                                        <p:strVal val="visible"/>
                                      </p:to>
                                    </p:set>
                                    <p:animEffect transition="in" filter="barn(inVertical)">
                                      <p:cBhvr>
                                        <p:cTn id="33" dur="500"/>
                                        <p:tgtEl>
                                          <p:spTgt spid="96266"/>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25958"/>
                                        </p:tgtEl>
                                        <p:attrNameLst>
                                          <p:attrName>style.visibility</p:attrName>
                                        </p:attrNameLst>
                                      </p:cBhvr>
                                      <p:to>
                                        <p:strVal val="visible"/>
                                      </p:to>
                                    </p:set>
                                    <p:animEffect transition="in" filter="barn(inVertical)">
                                      <p:cBhvr>
                                        <p:cTn id="36" dur="500"/>
                                        <p:tgtEl>
                                          <p:spTgt spid="12595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21" fill="hold" nodeType="clickEffect">
                                  <p:stCondLst>
                                    <p:cond delay="0"/>
                                  </p:stCondLst>
                                  <p:childTnLst>
                                    <p:set>
                                      <p:cBhvr>
                                        <p:cTn id="40" dur="1" fill="hold">
                                          <p:stCondLst>
                                            <p:cond delay="0"/>
                                          </p:stCondLst>
                                        </p:cTn>
                                        <p:tgtEl>
                                          <p:spTgt spid="96271"/>
                                        </p:tgtEl>
                                        <p:attrNameLst>
                                          <p:attrName>style.visibility</p:attrName>
                                        </p:attrNameLst>
                                      </p:cBhvr>
                                      <p:to>
                                        <p:strVal val="visible"/>
                                      </p:to>
                                    </p:set>
                                    <p:animEffect transition="in" filter="barn(inVertical)">
                                      <p:cBhvr>
                                        <p:cTn id="41" dur="500"/>
                                        <p:tgtEl>
                                          <p:spTgt spid="96271"/>
                                        </p:tgtEl>
                                      </p:cBhvr>
                                    </p:animEffect>
                                  </p:childTnLst>
                                </p:cTn>
                              </p:par>
                              <p:par>
                                <p:cTn id="42" presetID="16" presetClass="entr" presetSubtype="21" fill="hold" nodeType="withEffect">
                                  <p:stCondLst>
                                    <p:cond delay="0"/>
                                  </p:stCondLst>
                                  <p:childTnLst>
                                    <p:set>
                                      <p:cBhvr>
                                        <p:cTn id="43" dur="1" fill="hold">
                                          <p:stCondLst>
                                            <p:cond delay="0"/>
                                          </p:stCondLst>
                                        </p:cTn>
                                        <p:tgtEl>
                                          <p:spTgt spid="125962"/>
                                        </p:tgtEl>
                                        <p:attrNameLst>
                                          <p:attrName>style.visibility</p:attrName>
                                        </p:attrNameLst>
                                      </p:cBhvr>
                                      <p:to>
                                        <p:strVal val="visible"/>
                                      </p:to>
                                    </p:set>
                                    <p:animEffect transition="in" filter="barn(inVertical)">
                                      <p:cBhvr>
                                        <p:cTn id="44" dur="500"/>
                                        <p:tgtEl>
                                          <p:spTgt spid="12596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6" presetClass="entr" presetSubtype="21" fill="hold" nodeType="clickEffect">
                                  <p:stCondLst>
                                    <p:cond delay="0"/>
                                  </p:stCondLst>
                                  <p:childTnLst>
                                    <p:set>
                                      <p:cBhvr>
                                        <p:cTn id="48" dur="1" fill="hold">
                                          <p:stCondLst>
                                            <p:cond delay="0"/>
                                          </p:stCondLst>
                                        </p:cTn>
                                        <p:tgtEl>
                                          <p:spTgt spid="96268"/>
                                        </p:tgtEl>
                                        <p:attrNameLst>
                                          <p:attrName>style.visibility</p:attrName>
                                        </p:attrNameLst>
                                      </p:cBhvr>
                                      <p:to>
                                        <p:strVal val="visible"/>
                                      </p:to>
                                    </p:set>
                                    <p:animEffect transition="in" filter="barn(inVertical)">
                                      <p:cBhvr>
                                        <p:cTn id="49" dur="500"/>
                                        <p:tgtEl>
                                          <p:spTgt spid="96268"/>
                                        </p:tgtEl>
                                      </p:cBhvr>
                                    </p:animEffect>
                                  </p:childTnLst>
                                </p:cTn>
                              </p:par>
                              <p:par>
                                <p:cTn id="50" presetID="16" presetClass="entr" presetSubtype="21" fill="hold" nodeType="withEffect">
                                  <p:stCondLst>
                                    <p:cond delay="0"/>
                                  </p:stCondLst>
                                  <p:childTnLst>
                                    <p:set>
                                      <p:cBhvr>
                                        <p:cTn id="51" dur="1" fill="hold">
                                          <p:stCondLst>
                                            <p:cond delay="0"/>
                                          </p:stCondLst>
                                        </p:cTn>
                                        <p:tgtEl>
                                          <p:spTgt spid="125967"/>
                                        </p:tgtEl>
                                        <p:attrNameLst>
                                          <p:attrName>style.visibility</p:attrName>
                                        </p:attrNameLst>
                                      </p:cBhvr>
                                      <p:to>
                                        <p:strVal val="visible"/>
                                      </p:to>
                                    </p:set>
                                    <p:animEffect transition="in" filter="barn(inVertical)">
                                      <p:cBhvr>
                                        <p:cTn id="52" dur="500"/>
                                        <p:tgtEl>
                                          <p:spTgt spid="12596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21" fill="hold" nodeType="clickEffect">
                                  <p:stCondLst>
                                    <p:cond delay="0"/>
                                  </p:stCondLst>
                                  <p:childTnLst>
                                    <p:set>
                                      <p:cBhvr>
                                        <p:cTn id="56" dur="1" fill="hold">
                                          <p:stCondLst>
                                            <p:cond delay="0"/>
                                          </p:stCondLst>
                                        </p:cTn>
                                        <p:tgtEl>
                                          <p:spTgt spid="96267"/>
                                        </p:tgtEl>
                                        <p:attrNameLst>
                                          <p:attrName>style.visibility</p:attrName>
                                        </p:attrNameLst>
                                      </p:cBhvr>
                                      <p:to>
                                        <p:strVal val="visible"/>
                                      </p:to>
                                    </p:set>
                                    <p:animEffect transition="in" filter="barn(inVertical)">
                                      <p:cBhvr>
                                        <p:cTn id="57" dur="500"/>
                                        <p:tgtEl>
                                          <p:spTgt spid="96267"/>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125957"/>
                                        </p:tgtEl>
                                        <p:attrNameLst>
                                          <p:attrName>style.visibility</p:attrName>
                                        </p:attrNameLst>
                                      </p:cBhvr>
                                      <p:to>
                                        <p:strVal val="visible"/>
                                      </p:to>
                                    </p:set>
                                    <p:animEffect transition="in" filter="barn(inVertical)">
                                      <p:cBhvr>
                                        <p:cTn id="60" dur="500"/>
                                        <p:tgtEl>
                                          <p:spTgt spid="125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build="p" animBg="1"/>
      <p:bldP spid="125957" grpId="0" animBg="1"/>
      <p:bldP spid="125958" grpId="0" animBg="1"/>
      <p:bldP spid="125959" grpId="0" animBg="1"/>
      <p:bldP spid="9627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4B85D8C2-8675-C774-5D87-2068C07C78E3}"/>
              </a:ext>
            </a:extLst>
          </p:cNvPr>
          <p:cNvSpPr/>
          <p:nvPr/>
        </p:nvSpPr>
        <p:spPr>
          <a:xfrm>
            <a:off x="1752600" y="1600200"/>
            <a:ext cx="3048000" cy="4648200"/>
          </a:xfrm>
          <a:prstGeom prst="parallelogram">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en-US" sz="2400">
                <a:solidFill>
                  <a:srgbClr val="FEE9DE"/>
                </a:solidFill>
                <a:latin typeface="Times New Roman" pitchFamily="18" charset="0"/>
                <a:cs typeface="Times New Roman" pitchFamily="18" charset="0"/>
              </a:rPr>
              <a:t>Trong hoạt động nhận thức và hoạt động thực tiễn phải bắt đầu từ việc đi tìm những nguyên nhân xuất hiện sự vật, hiện tượng</a:t>
            </a:r>
          </a:p>
        </p:txBody>
      </p:sp>
      <p:sp>
        <p:nvSpPr>
          <p:cNvPr id="7" name="Parallelogram 6">
            <a:extLst>
              <a:ext uri="{FF2B5EF4-FFF2-40B4-BE49-F238E27FC236}">
                <a16:creationId xmlns:a16="http://schemas.microsoft.com/office/drawing/2014/main" id="{FA931D8F-36DE-3A44-140A-F40E96A1D88F}"/>
              </a:ext>
            </a:extLst>
          </p:cNvPr>
          <p:cNvSpPr/>
          <p:nvPr/>
        </p:nvSpPr>
        <p:spPr>
          <a:xfrm>
            <a:off x="4610100" y="1600200"/>
            <a:ext cx="3048000" cy="4648200"/>
          </a:xfrm>
          <a:prstGeom prst="parallelogram">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r>
              <a:rPr lang="en-US" altLang="en-US" sz="2400" dirty="0" err="1">
                <a:solidFill>
                  <a:srgbClr val="000000"/>
                </a:solidFill>
                <a:latin typeface="Times New Roman" pitchFamily="18" charset="0"/>
                <a:cs typeface="Times New Roman" pitchFamily="18" charset="0"/>
              </a:rPr>
              <a:t>Cần</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phải</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phân</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loại</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các</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nguyên</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nhân</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để</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có</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những</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biện</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pháp</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giải</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quyết</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đúng</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đắn</a:t>
            </a:r>
            <a:r>
              <a:rPr lang="en-US" altLang="en-US" sz="2400" dirty="0">
                <a:solidFill>
                  <a:srgbClr val="000000"/>
                </a:solidFill>
                <a:latin typeface="Times New Roman" pitchFamily="18" charset="0"/>
                <a:cs typeface="Times New Roman" pitchFamily="18" charset="0"/>
              </a:rPr>
              <a:t>.</a:t>
            </a:r>
          </a:p>
        </p:txBody>
      </p:sp>
      <p:sp>
        <p:nvSpPr>
          <p:cNvPr id="8" name="Parallelogram 7">
            <a:extLst>
              <a:ext uri="{FF2B5EF4-FFF2-40B4-BE49-F238E27FC236}">
                <a16:creationId xmlns:a16="http://schemas.microsoft.com/office/drawing/2014/main" id="{8552CA21-8B4C-DBD3-9E78-85D195DA04EE}"/>
              </a:ext>
            </a:extLst>
          </p:cNvPr>
          <p:cNvSpPr/>
          <p:nvPr/>
        </p:nvSpPr>
        <p:spPr>
          <a:xfrm>
            <a:off x="7467600" y="1600200"/>
            <a:ext cx="3048000" cy="4648200"/>
          </a:xfrm>
          <a:prstGeom prst="parallelogram">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r>
              <a:rPr lang="en-US" altLang="en-US" sz="2400">
                <a:solidFill>
                  <a:srgbClr val="000000"/>
                </a:solidFill>
                <a:latin typeface="Times New Roman" pitchFamily="18" charset="0"/>
                <a:cs typeface="Times New Roman" pitchFamily="18" charset="0"/>
              </a:rPr>
              <a:t>Phải tận dụng các kết quả đã đạt được để tạo điều kiện thúc đẩy nguyên nhân phát huy tác dụng, nhằm đạt mục đích đã đề ra.</a:t>
            </a:r>
            <a:endParaRPr lang="en-US" altLang="en-US" sz="2400">
              <a:solidFill>
                <a:srgbClr val="000000"/>
              </a:solidFill>
              <a:cs typeface="Cordia New" pitchFamily="34" charset="-34"/>
            </a:endParaRPr>
          </a:p>
        </p:txBody>
      </p:sp>
      <p:sp>
        <p:nvSpPr>
          <p:cNvPr id="6" name="Title 4">
            <a:extLst>
              <a:ext uri="{FF2B5EF4-FFF2-40B4-BE49-F238E27FC236}">
                <a16:creationId xmlns:a16="http://schemas.microsoft.com/office/drawing/2014/main" id="{576BFAE0-05DE-17AC-6F4C-7B751F228F9E}"/>
              </a:ext>
            </a:extLst>
          </p:cNvPr>
          <p:cNvSpPr txBox="1">
            <a:spLocks/>
          </p:cNvSpPr>
          <p:nvPr/>
        </p:nvSpPr>
        <p:spPr bwMode="auto">
          <a:xfrm>
            <a:off x="1524000" y="0"/>
            <a:ext cx="9144000" cy="762000"/>
          </a:xfrm>
          <a:prstGeom prst="rect">
            <a:avLst/>
          </a:prstGeom>
          <a:solidFill>
            <a:schemeClr val="accent6">
              <a:lumMod val="40000"/>
              <a:lumOff val="60000"/>
            </a:schemeClr>
          </a:solidFill>
          <a:ln>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en-US" sz="3200" i="1">
                <a:latin typeface="Times New Roman" pitchFamily="18" charset="0"/>
                <a:cs typeface="Times New Roman" pitchFamily="18" charset="0"/>
              </a:rPr>
              <a:t>* Ý nghĩa phương pháp luận</a:t>
            </a:r>
            <a:endParaRPr lang="en-US"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58D1187E-08CD-598F-6650-F250CDE8E12E}"/>
              </a:ext>
            </a:extLst>
          </p:cNvPr>
          <p:cNvSpPr/>
          <p:nvPr/>
        </p:nvSpPr>
        <p:spPr>
          <a:xfrm>
            <a:off x="3200400" y="1"/>
            <a:ext cx="5943600" cy="752475"/>
          </a:xfrm>
          <a:prstGeom prst="roundRect">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lvl="1" eaLnBrk="1" hangingPunct="1">
              <a:spcBef>
                <a:spcPct val="20000"/>
              </a:spcBef>
              <a:defRPr/>
            </a:pPr>
            <a:r>
              <a:rPr lang="en-US" altLang="en-US" sz="3200" b="1" dirty="0">
                <a:solidFill>
                  <a:srgbClr val="000066"/>
                </a:solidFill>
                <a:latin typeface="Times New Roman" panose="02020603050405020304" pitchFamily="18" charset="0"/>
                <a:cs typeface="Times New Roman" panose="02020603050405020304" pitchFamily="18" charset="0"/>
              </a:rPr>
              <a:t>c. </a:t>
            </a:r>
            <a:r>
              <a:rPr lang="en-US" altLang="en-US" sz="3200" b="1" dirty="0" err="1">
                <a:solidFill>
                  <a:srgbClr val="000066"/>
                </a:solidFill>
                <a:latin typeface="Times New Roman" panose="02020603050405020304" pitchFamily="18" charset="0"/>
                <a:cs typeface="Times New Roman" panose="02020603050405020304" pitchFamily="18" charset="0"/>
              </a:rPr>
              <a:t>Tất</a:t>
            </a:r>
            <a:r>
              <a:rPr lang="en-US" altLang="en-US" sz="3200" b="1" dirty="0">
                <a:solidFill>
                  <a:srgbClr val="000066"/>
                </a:solidFill>
                <a:latin typeface="Times New Roman" panose="02020603050405020304" pitchFamily="18" charset="0"/>
                <a:cs typeface="Times New Roman" panose="02020603050405020304" pitchFamily="18" charset="0"/>
              </a:rPr>
              <a:t> </a:t>
            </a:r>
            <a:r>
              <a:rPr lang="en-US" altLang="en-US" sz="3200" b="1" dirty="0" err="1">
                <a:solidFill>
                  <a:srgbClr val="000066"/>
                </a:solidFill>
                <a:latin typeface="Times New Roman" panose="02020603050405020304" pitchFamily="18" charset="0"/>
                <a:cs typeface="Times New Roman" panose="02020603050405020304" pitchFamily="18" charset="0"/>
              </a:rPr>
              <a:t>nhiên</a:t>
            </a:r>
            <a:r>
              <a:rPr lang="en-US" altLang="en-US" sz="3200" b="1" dirty="0">
                <a:solidFill>
                  <a:srgbClr val="000066"/>
                </a:solidFill>
                <a:latin typeface="Times New Roman" panose="02020603050405020304" pitchFamily="18" charset="0"/>
                <a:cs typeface="Times New Roman" panose="02020603050405020304" pitchFamily="18" charset="0"/>
              </a:rPr>
              <a:t> </a:t>
            </a:r>
            <a:r>
              <a:rPr lang="en-US" altLang="en-US" sz="3200" b="1" dirty="0" err="1">
                <a:solidFill>
                  <a:srgbClr val="000066"/>
                </a:solidFill>
                <a:latin typeface="Times New Roman" panose="02020603050405020304" pitchFamily="18" charset="0"/>
                <a:cs typeface="Times New Roman" panose="02020603050405020304" pitchFamily="18" charset="0"/>
              </a:rPr>
              <a:t>và</a:t>
            </a:r>
            <a:r>
              <a:rPr lang="en-US" altLang="en-US" sz="3200" b="1" dirty="0">
                <a:solidFill>
                  <a:srgbClr val="000066"/>
                </a:solidFill>
                <a:latin typeface="Times New Roman" panose="02020603050405020304" pitchFamily="18" charset="0"/>
                <a:cs typeface="Times New Roman" panose="02020603050405020304" pitchFamily="18" charset="0"/>
              </a:rPr>
              <a:t> </a:t>
            </a:r>
            <a:r>
              <a:rPr lang="en-US" altLang="en-US" sz="3200" b="1" dirty="0" err="1">
                <a:solidFill>
                  <a:srgbClr val="000066"/>
                </a:solidFill>
                <a:latin typeface="Times New Roman" panose="02020603050405020304" pitchFamily="18" charset="0"/>
                <a:cs typeface="Times New Roman" panose="02020603050405020304" pitchFamily="18" charset="0"/>
              </a:rPr>
              <a:t>ngẫu</a:t>
            </a:r>
            <a:r>
              <a:rPr lang="en-US" altLang="en-US" sz="3200" b="1" dirty="0">
                <a:solidFill>
                  <a:srgbClr val="000066"/>
                </a:solidFill>
                <a:latin typeface="Times New Roman" panose="02020603050405020304" pitchFamily="18" charset="0"/>
                <a:cs typeface="Times New Roman" panose="02020603050405020304" pitchFamily="18" charset="0"/>
              </a:rPr>
              <a:t> </a:t>
            </a:r>
            <a:r>
              <a:rPr lang="en-US" altLang="en-US" sz="3200" b="1" dirty="0" err="1">
                <a:solidFill>
                  <a:srgbClr val="000066"/>
                </a:solidFill>
                <a:latin typeface="Times New Roman" panose="02020603050405020304" pitchFamily="18" charset="0"/>
                <a:cs typeface="Times New Roman" panose="02020603050405020304" pitchFamily="18" charset="0"/>
              </a:rPr>
              <a:t>nhiên</a:t>
            </a:r>
            <a:endParaRPr lang="en-US" altLang="en-US" sz="3200" b="1" dirty="0">
              <a:solidFill>
                <a:srgbClr val="000066"/>
              </a:solidFill>
              <a:latin typeface="Times New Roman" panose="02020603050405020304" pitchFamily="18" charset="0"/>
              <a:cs typeface="Times New Roman" panose="02020603050405020304" pitchFamily="18" charset="0"/>
            </a:endParaRPr>
          </a:p>
        </p:txBody>
      </p:sp>
      <p:sp>
        <p:nvSpPr>
          <p:cNvPr id="6" name="Title 4">
            <a:extLst>
              <a:ext uri="{FF2B5EF4-FFF2-40B4-BE49-F238E27FC236}">
                <a16:creationId xmlns:a16="http://schemas.microsoft.com/office/drawing/2014/main" id="{945ABD9E-B9DC-D5DB-8E9C-F1C6CC7D90FD}"/>
              </a:ext>
            </a:extLst>
          </p:cNvPr>
          <p:cNvSpPr>
            <a:spLocks noGrp="1"/>
          </p:cNvSpPr>
          <p:nvPr>
            <p:ph type="title"/>
          </p:nvPr>
        </p:nvSpPr>
        <p:spPr>
          <a:xfrm>
            <a:off x="1535113" y="817563"/>
            <a:ext cx="3429000" cy="609600"/>
          </a:xfrm>
          <a:solidFill>
            <a:schemeClr val="accent6">
              <a:lumMod val="40000"/>
              <a:lumOff val="60000"/>
            </a:schemeClr>
          </a:solidFill>
        </p:spPr>
        <p:txBody>
          <a:bodyPr/>
          <a:lstStyle/>
          <a:p>
            <a:pPr>
              <a:defRPr/>
            </a:pPr>
            <a:r>
              <a:rPr lang="en-US" altLang="en-US" sz="3200" i="1">
                <a:latin typeface="Times New Roman" pitchFamily="18" charset="0"/>
                <a:cs typeface="Times New Roman" pitchFamily="18" charset="0"/>
              </a:rPr>
              <a:t> * Khái niệm</a:t>
            </a:r>
            <a:endParaRPr lang="en-US" altLang="en-US" sz="3200"/>
          </a:p>
        </p:txBody>
      </p:sp>
      <p:sp>
        <p:nvSpPr>
          <p:cNvPr id="7" name="Rounded Rectangle 6">
            <a:extLst>
              <a:ext uri="{FF2B5EF4-FFF2-40B4-BE49-F238E27FC236}">
                <a16:creationId xmlns:a16="http://schemas.microsoft.com/office/drawing/2014/main" id="{BAB7777E-C763-A5C3-C328-0D99D9AF3D7B}"/>
              </a:ext>
            </a:extLst>
          </p:cNvPr>
          <p:cNvSpPr/>
          <p:nvPr/>
        </p:nvSpPr>
        <p:spPr>
          <a:xfrm>
            <a:off x="1855789" y="1524000"/>
            <a:ext cx="8561387" cy="22860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marL="609600" indent="-609600" algn="just">
              <a:lnSpc>
                <a:spcPct val="125000"/>
              </a:lnSpc>
              <a:defRPr/>
            </a:pPr>
            <a:r>
              <a:rPr lang="en-US" sz="2400">
                <a:solidFill>
                  <a:srgbClr val="000000"/>
                </a:solidFill>
                <a:latin typeface="Times New Roman" pitchFamily="18" charset="0"/>
                <a:cs typeface="Times New Roman" pitchFamily="18" charset="0"/>
              </a:rPr>
              <a:t>- </a:t>
            </a:r>
            <a:r>
              <a:rPr lang="en-US" sz="2400" b="1" i="1">
                <a:solidFill>
                  <a:srgbClr val="0000FF"/>
                </a:solidFill>
                <a:latin typeface="Times New Roman" pitchFamily="18" charset="0"/>
              </a:rPr>
              <a:t>TẤT NHIÊN</a:t>
            </a:r>
            <a:r>
              <a:rPr lang="en-US" sz="2400">
                <a:latin typeface="Times New Roman" pitchFamily="18" charset="0"/>
              </a:rPr>
              <a:t> (hay tất yếu) là phạm trù triết học, dùng để chỉ cái mà sự xuất hiện của nó là do nguyên nhân cơ bản, bên trong của kết cấu vật chất (sự vật, hiện tượng, quá trình) quyết định; và trong những điều kiện xác định, nó phải xảy ra theo một cách nhất định chứ không thể khác.</a:t>
            </a:r>
          </a:p>
        </p:txBody>
      </p:sp>
      <p:sp>
        <p:nvSpPr>
          <p:cNvPr id="9" name="Rounded Rectangle 8">
            <a:extLst>
              <a:ext uri="{FF2B5EF4-FFF2-40B4-BE49-F238E27FC236}">
                <a16:creationId xmlns:a16="http://schemas.microsoft.com/office/drawing/2014/main" id="{6AAA78B8-6090-069E-8AB2-62A846C24DC9}"/>
              </a:ext>
            </a:extLst>
          </p:cNvPr>
          <p:cNvSpPr/>
          <p:nvPr/>
        </p:nvSpPr>
        <p:spPr>
          <a:xfrm>
            <a:off x="1827214" y="4114800"/>
            <a:ext cx="8561387" cy="2286000"/>
          </a:xfrm>
          <a:prstGeom prst="roundRect">
            <a:avLst/>
          </a:prstGeom>
          <a:solidFill>
            <a:schemeClr val="accent1">
              <a:lumMod val="60000"/>
              <a:lumOff val="40000"/>
            </a:schemeClr>
          </a:solidFill>
        </p:spPr>
        <p:style>
          <a:lnRef idx="1">
            <a:schemeClr val="accent4"/>
          </a:lnRef>
          <a:fillRef idx="2">
            <a:schemeClr val="accent4"/>
          </a:fillRef>
          <a:effectRef idx="1">
            <a:schemeClr val="accent4"/>
          </a:effectRef>
          <a:fontRef idx="minor">
            <a:schemeClr val="dk1"/>
          </a:fontRef>
        </p:style>
        <p:txBody>
          <a:bodyPr anchor="ctr"/>
          <a:lstStyle/>
          <a:p>
            <a:pPr marL="609600" indent="-609600" algn="just">
              <a:lnSpc>
                <a:spcPct val="125000"/>
              </a:lnSpc>
              <a:defRPr/>
            </a:pPr>
            <a:r>
              <a:rPr lang="en-US" sz="2400" b="1" i="1">
                <a:solidFill>
                  <a:srgbClr val="0000FF"/>
                </a:solidFill>
                <a:latin typeface="Times New Roman" pitchFamily="18" charset="0"/>
              </a:rPr>
              <a:t>NGẪU NHIÊN</a:t>
            </a:r>
            <a:r>
              <a:rPr lang="en-US" sz="2400">
                <a:latin typeface="Times New Roman" pitchFamily="18" charset="0"/>
              </a:rPr>
              <a:t> là phạm trù triết học, dùng để chỉ cái mà sự xuất hiện của nó là do sự kết hợp tình cờ của các nguyên nhân bên ngoài, hoàn cảnh bên ngoài của kết cấu vật chất quyết định; do đó, trong những điều kiện nhất định, nó có thể xảy ra hoặc không xảy ra, có thể xảy ra  như thế này hoặc như thế khác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7538BCE-F176-8FEF-9FDF-FD9182ACEF77}"/>
              </a:ext>
            </a:extLst>
          </p:cNvPr>
          <p:cNvSpPr>
            <a:spLocks noGrp="1"/>
          </p:cNvSpPr>
          <p:nvPr>
            <p:ph type="title"/>
          </p:nvPr>
        </p:nvSpPr>
        <p:spPr>
          <a:xfrm>
            <a:off x="1905000" y="152400"/>
            <a:ext cx="1828800" cy="884238"/>
          </a:xfrm>
        </p:spPr>
        <p:txBody>
          <a:bodyPr/>
          <a:lstStyle/>
          <a:p>
            <a:pPr algn="l" eaLnBrk="1" hangingPunct="1"/>
            <a:r>
              <a:rPr lang="en-US" altLang="en-US" sz="2800" b="1" i="1" u="sng">
                <a:latin typeface="Times New Roman" panose="02020603050405020304" pitchFamily="18" charset="0"/>
              </a:rPr>
              <a:t>Lưu ý</a:t>
            </a:r>
          </a:p>
        </p:txBody>
      </p:sp>
      <p:sp>
        <p:nvSpPr>
          <p:cNvPr id="58371" name="Rectangle 3">
            <a:extLst>
              <a:ext uri="{FF2B5EF4-FFF2-40B4-BE49-F238E27FC236}">
                <a16:creationId xmlns:a16="http://schemas.microsoft.com/office/drawing/2014/main" id="{33DD4F5E-7BD6-CD62-D5CC-95E45E4A0F72}"/>
              </a:ext>
            </a:extLst>
          </p:cNvPr>
          <p:cNvSpPr>
            <a:spLocks noGrp="1"/>
          </p:cNvSpPr>
          <p:nvPr>
            <p:ph idx="1"/>
          </p:nvPr>
        </p:nvSpPr>
        <p:spPr>
          <a:xfrm>
            <a:off x="1981200" y="1219201"/>
            <a:ext cx="8229600" cy="4525963"/>
          </a:xfrm>
        </p:spPr>
        <p:txBody>
          <a:bodyPr/>
          <a:lstStyle/>
          <a:p>
            <a:pPr algn="just" eaLnBrk="1" hangingPunct="1">
              <a:buFontTx/>
              <a:buNone/>
            </a:pPr>
            <a:r>
              <a:rPr lang="en-US" altLang="en-US">
                <a:latin typeface="Times New Roman" panose="02020603050405020304" pitchFamily="18" charset="0"/>
              </a:rPr>
              <a:t>– “Cái tất nhiên” là “cái chung”, song không phải mọi “cái chung” đều là “cái tất nhiên”.</a:t>
            </a:r>
            <a:r>
              <a:rPr lang="en-US" altLang="en-US" sz="3600"/>
              <a:t> </a:t>
            </a:r>
          </a:p>
          <a:p>
            <a:pPr algn="just" eaLnBrk="1" hangingPunct="1">
              <a:buFontTx/>
              <a:buNone/>
            </a:pPr>
            <a:r>
              <a:rPr lang="en-US" altLang="en-US">
                <a:latin typeface="Times New Roman" panose="02020603050405020304" pitchFamily="18" charset="0"/>
              </a:rPr>
              <a:t>– “Cái tất nhiên” và “cái ngẫu nhiên” đều có nguyên nhân.</a:t>
            </a:r>
          </a:p>
          <a:p>
            <a:pPr algn="just" eaLnBrk="1" hangingPunct="1">
              <a:buFontTx/>
              <a:buNone/>
            </a:pPr>
            <a:endParaRPr lang="en-US" altLang="en-US" sz="800">
              <a:latin typeface="Times New Roman" panose="02020603050405020304" pitchFamily="18" charset="0"/>
            </a:endParaRPr>
          </a:p>
          <a:p>
            <a:pPr algn="just" eaLnBrk="1" hangingPunct="1">
              <a:buFontTx/>
              <a:buNone/>
            </a:pPr>
            <a:r>
              <a:rPr lang="en-US" altLang="en-US">
                <a:latin typeface="Times New Roman" panose="02020603050405020304" pitchFamily="18" charset="0"/>
              </a:rPr>
              <a:t>– “Cái tất nhiên” và “cái ngẫu nhiên” đều bị chi phối bởi quy luật. Quy luật động lực chi phối “cái tất nhiên”. Quy luật xác suất thống kê chi phối “cái ngẫu nhiên”.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circle(in)">
                                      <p:cBhvr>
                                        <p:cTn id="7" dur="2000"/>
                                        <p:tgtEl>
                                          <p:spTgt spid="58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circle(in)">
                                      <p:cBhvr>
                                        <p:cTn id="12" dur="2000"/>
                                        <p:tgtEl>
                                          <p:spTgt spid="583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8371">
                                            <p:txEl>
                                              <p:pRg st="3" end="3"/>
                                            </p:txEl>
                                          </p:spTgt>
                                        </p:tgtEl>
                                        <p:attrNameLst>
                                          <p:attrName>style.visibility</p:attrName>
                                        </p:attrNameLst>
                                      </p:cBhvr>
                                      <p:to>
                                        <p:strVal val="visible"/>
                                      </p:to>
                                    </p:set>
                                    <p:animEffect transition="in" filter="circle(in)">
                                      <p:cBhvr>
                                        <p:cTn id="17" dur="2000"/>
                                        <p:tgtEl>
                                          <p:spTgt spid="583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A6C61A3-D3A0-2644-FC7C-99E0B8C705E6}"/>
              </a:ext>
            </a:extLst>
          </p:cNvPr>
          <p:cNvSpPr/>
          <p:nvPr/>
        </p:nvSpPr>
        <p:spPr>
          <a:xfrm>
            <a:off x="9067801" y="1900238"/>
            <a:ext cx="1585913" cy="4038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r>
              <a:rPr lang="en-US" altLang="en-US" sz="3200">
                <a:solidFill>
                  <a:srgbClr val="000000"/>
                </a:solidFill>
                <a:latin typeface="Times New Roman" pitchFamily="18" charset="0"/>
                <a:cs typeface="Times New Roman" pitchFamily="18" charset="0"/>
              </a:rPr>
              <a:t>Ngẫu nhiên</a:t>
            </a:r>
            <a:endParaRPr lang="en-US" sz="3200">
              <a:solidFill>
                <a:srgbClr val="000000"/>
              </a:solidFill>
              <a:cs typeface="Cordia New" pitchFamily="34" charset="-34"/>
            </a:endParaRPr>
          </a:p>
        </p:txBody>
      </p:sp>
      <p:sp>
        <p:nvSpPr>
          <p:cNvPr id="6" name="Rounded Rectangle 5">
            <a:extLst>
              <a:ext uri="{FF2B5EF4-FFF2-40B4-BE49-F238E27FC236}">
                <a16:creationId xmlns:a16="http://schemas.microsoft.com/office/drawing/2014/main" id="{801700CF-F7C0-7CE2-A8B2-5FB7D36D9F80}"/>
              </a:ext>
            </a:extLst>
          </p:cNvPr>
          <p:cNvSpPr/>
          <p:nvPr/>
        </p:nvSpPr>
        <p:spPr>
          <a:xfrm>
            <a:off x="1676400" y="2268538"/>
            <a:ext cx="1219200" cy="3581400"/>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r>
              <a:rPr lang="en-US" altLang="en-US" sz="3200">
                <a:solidFill>
                  <a:srgbClr val="000000"/>
                </a:solidFill>
                <a:latin typeface="Times New Roman" panose="02020603050405020304" pitchFamily="18" charset="0"/>
                <a:cs typeface="Times New Roman" panose="02020603050405020304" pitchFamily="18" charset="0"/>
              </a:rPr>
              <a:t>Tất nhiên</a:t>
            </a:r>
            <a:endParaRPr lang="en-US" sz="3200" dirty="0">
              <a:solidFill>
                <a:srgbClr val="FEE9DE"/>
              </a:solidFill>
            </a:endParaRPr>
          </a:p>
        </p:txBody>
      </p:sp>
      <p:sp>
        <p:nvSpPr>
          <p:cNvPr id="7" name="Rounded Rectangle 6">
            <a:extLst>
              <a:ext uri="{FF2B5EF4-FFF2-40B4-BE49-F238E27FC236}">
                <a16:creationId xmlns:a16="http://schemas.microsoft.com/office/drawing/2014/main" id="{A796FB1C-0805-6039-0D87-589CFD6DA924}"/>
              </a:ext>
            </a:extLst>
          </p:cNvPr>
          <p:cNvSpPr/>
          <p:nvPr/>
        </p:nvSpPr>
        <p:spPr>
          <a:xfrm>
            <a:off x="3403601" y="739776"/>
            <a:ext cx="5364163" cy="1528763"/>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en-US" sz="2400">
                <a:solidFill>
                  <a:schemeClr val="tx1"/>
                </a:solidFill>
                <a:latin typeface="Times New Roman" pitchFamily="18" charset="0"/>
              </a:rPr>
              <a:t>Đều tồn tại khách quan, độc lập với ý thức của con người, và đều có vai trò nhất định đối với sự phát triển của sự vật.</a:t>
            </a:r>
            <a:endParaRPr lang="en-US" altLang="en-US" sz="2400">
              <a:solidFill>
                <a:schemeClr val="tx1"/>
              </a:solidFill>
              <a:latin typeface="Times New Roman" pitchFamily="18" charset="0"/>
              <a:cs typeface="Times New Roman" pitchFamily="18" charset="0"/>
            </a:endParaRPr>
          </a:p>
        </p:txBody>
      </p:sp>
      <p:sp>
        <p:nvSpPr>
          <p:cNvPr id="8" name="Rounded Rectangle 7">
            <a:extLst>
              <a:ext uri="{FF2B5EF4-FFF2-40B4-BE49-F238E27FC236}">
                <a16:creationId xmlns:a16="http://schemas.microsoft.com/office/drawing/2014/main" id="{9F50FFA8-8A64-8D93-CE7D-CF6CD12D948D}"/>
              </a:ext>
            </a:extLst>
          </p:cNvPr>
          <p:cNvSpPr/>
          <p:nvPr/>
        </p:nvSpPr>
        <p:spPr>
          <a:xfrm>
            <a:off x="3414714" y="2373313"/>
            <a:ext cx="5343525" cy="1219200"/>
          </a:xfrm>
          <a:prstGeom prst="roundRect">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en-US" sz="2400">
                <a:solidFill>
                  <a:schemeClr val="tx1"/>
                </a:solidFill>
                <a:latin typeface="Times New Roman" pitchFamily="18" charset="0"/>
              </a:rPr>
              <a:t>Không tồn tại biệt lập dưới dạng thuần tuý, mà tồn tại trong sự thống nhất hữu cơ với nhau, nghĩa là</a:t>
            </a:r>
            <a:endParaRPr lang="en-US" altLang="en-US" sz="2400">
              <a:solidFill>
                <a:schemeClr val="tx1"/>
              </a:solidFill>
              <a:latin typeface="Times New Roman" pitchFamily="18" charset="0"/>
              <a:cs typeface="Times New Roman" pitchFamily="18" charset="0"/>
            </a:endParaRPr>
          </a:p>
        </p:txBody>
      </p:sp>
      <p:sp>
        <p:nvSpPr>
          <p:cNvPr id="9" name="Rounded Rectangle 8">
            <a:extLst>
              <a:ext uri="{FF2B5EF4-FFF2-40B4-BE49-F238E27FC236}">
                <a16:creationId xmlns:a16="http://schemas.microsoft.com/office/drawing/2014/main" id="{FABEA865-D899-EA56-AF2E-519F2F11089A}"/>
              </a:ext>
            </a:extLst>
          </p:cNvPr>
          <p:cNvSpPr/>
          <p:nvPr/>
        </p:nvSpPr>
        <p:spPr>
          <a:xfrm>
            <a:off x="3848101" y="3673475"/>
            <a:ext cx="4454525" cy="865188"/>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en-US" sz="2400">
                <a:solidFill>
                  <a:schemeClr val="tx1"/>
                </a:solidFill>
                <a:latin typeface="Times New Roman" pitchFamily="18" charset="0"/>
              </a:rPr>
              <a:t>Thể hiện sự tồn tại của mình thông qua vô số</a:t>
            </a:r>
            <a:endParaRPr lang="en-US" altLang="en-US" sz="2400">
              <a:solidFill>
                <a:schemeClr val="tx1"/>
              </a:solidFill>
              <a:latin typeface="Times New Roman" pitchFamily="18" charset="0"/>
              <a:cs typeface="Times New Roman" pitchFamily="18" charset="0"/>
            </a:endParaRPr>
          </a:p>
        </p:txBody>
      </p:sp>
      <p:sp>
        <p:nvSpPr>
          <p:cNvPr id="10" name="Rounded Rectangle 9">
            <a:extLst>
              <a:ext uri="{FF2B5EF4-FFF2-40B4-BE49-F238E27FC236}">
                <a16:creationId xmlns:a16="http://schemas.microsoft.com/office/drawing/2014/main" id="{863A9462-05A3-45CB-BC56-96752739CD20}"/>
              </a:ext>
            </a:extLst>
          </p:cNvPr>
          <p:cNvSpPr/>
          <p:nvPr/>
        </p:nvSpPr>
        <p:spPr>
          <a:xfrm>
            <a:off x="3505200" y="5478464"/>
            <a:ext cx="5257800" cy="1379537"/>
          </a:xfrm>
          <a:prstGeom prst="roundRect">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10000"/>
              </a:lnSpc>
              <a:defRPr/>
            </a:pPr>
            <a:r>
              <a:rPr lang="en-US" sz="2400">
                <a:solidFill>
                  <a:schemeClr val="tx1"/>
                </a:solidFill>
                <a:latin typeface="Times New Roman" pitchFamily="18" charset="0"/>
              </a:rPr>
              <a:t>Có thể chuyển hóa cho nhau, tùy theo việc xem xét chúng trong những điều kiện hoặc trong mối quan hệ nào</a:t>
            </a:r>
            <a:r>
              <a:rPr lang="en-US" sz="2400" b="1">
                <a:solidFill>
                  <a:schemeClr val="tx1"/>
                </a:solidFill>
                <a:latin typeface="Times New Roman" pitchFamily="18" charset="0"/>
              </a:rPr>
              <a:t>.</a:t>
            </a:r>
            <a:endParaRPr lang="en-US" sz="2400">
              <a:solidFill>
                <a:schemeClr val="tx1"/>
              </a:solidFill>
              <a:latin typeface="Times New Roman" pitchFamily="18" charset="0"/>
            </a:endParaRPr>
          </a:p>
        </p:txBody>
      </p:sp>
      <p:cxnSp>
        <p:nvCxnSpPr>
          <p:cNvPr id="11" name="Elbow Connector 10">
            <a:extLst>
              <a:ext uri="{FF2B5EF4-FFF2-40B4-BE49-F238E27FC236}">
                <a16:creationId xmlns:a16="http://schemas.microsoft.com/office/drawing/2014/main" id="{1C9446B2-6783-F884-569F-7E90ADFD710F}"/>
              </a:ext>
            </a:extLst>
          </p:cNvPr>
          <p:cNvCxnSpPr>
            <a:stCxn id="6" idx="3"/>
            <a:endCxn id="10" idx="1"/>
          </p:cNvCxnSpPr>
          <p:nvPr/>
        </p:nvCxnSpPr>
        <p:spPr>
          <a:xfrm>
            <a:off x="2895600" y="4059238"/>
            <a:ext cx="609600" cy="2108200"/>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4D846310-5EDF-C758-4BE7-9DFAC9B13CEC}"/>
              </a:ext>
            </a:extLst>
          </p:cNvPr>
          <p:cNvCxnSpPr>
            <a:stCxn id="6" idx="3"/>
            <a:endCxn id="7" idx="1"/>
          </p:cNvCxnSpPr>
          <p:nvPr/>
        </p:nvCxnSpPr>
        <p:spPr>
          <a:xfrm flipV="1">
            <a:off x="2895600" y="1504950"/>
            <a:ext cx="508000" cy="2554288"/>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5B9C3ED4-4E99-D87E-90AB-6DEA7AF68811}"/>
              </a:ext>
            </a:extLst>
          </p:cNvPr>
          <p:cNvCxnSpPr>
            <a:stCxn id="5" idx="2"/>
            <a:endCxn id="10" idx="3"/>
          </p:cNvCxnSpPr>
          <p:nvPr/>
        </p:nvCxnSpPr>
        <p:spPr>
          <a:xfrm rot="10800000" flipV="1">
            <a:off x="8763000" y="3919538"/>
            <a:ext cx="304800" cy="2247900"/>
          </a:xfrm>
          <a:prstGeom prst="bentConnector3">
            <a:avLst>
              <a:gd name="adj1" fmla="val 50000"/>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6C53C0F3-877D-7EED-8573-49845F8475D9}"/>
              </a:ext>
            </a:extLst>
          </p:cNvPr>
          <p:cNvCxnSpPr>
            <a:stCxn id="5" idx="2"/>
            <a:endCxn id="7" idx="3"/>
          </p:cNvCxnSpPr>
          <p:nvPr/>
        </p:nvCxnSpPr>
        <p:spPr>
          <a:xfrm rot="10800000">
            <a:off x="8767764" y="1504950"/>
            <a:ext cx="300037" cy="2414588"/>
          </a:xfrm>
          <a:prstGeom prst="bentConnector3">
            <a:avLst>
              <a:gd name="adj1" fmla="val 50000"/>
            </a:avLst>
          </a:prstGeom>
          <a:ln w="25400">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itle 4">
            <a:extLst>
              <a:ext uri="{FF2B5EF4-FFF2-40B4-BE49-F238E27FC236}">
                <a16:creationId xmlns:a16="http://schemas.microsoft.com/office/drawing/2014/main" id="{41A69AD0-D54C-C683-0399-0BAD9343BE13}"/>
              </a:ext>
            </a:extLst>
          </p:cNvPr>
          <p:cNvSpPr txBox="1">
            <a:spLocks/>
          </p:cNvSpPr>
          <p:nvPr/>
        </p:nvSpPr>
        <p:spPr bwMode="auto">
          <a:xfrm>
            <a:off x="1524000" y="0"/>
            <a:ext cx="9144000" cy="685800"/>
          </a:xfrm>
          <a:prstGeom prst="rect">
            <a:avLst/>
          </a:prstGeom>
          <a:solidFill>
            <a:schemeClr val="accent6">
              <a:lumMod val="40000"/>
              <a:lumOff val="60000"/>
            </a:schemeClr>
          </a:solidFill>
          <a:ln>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en-US" sz="3200" i="1">
                <a:latin typeface="Times New Roman" pitchFamily="18" charset="0"/>
                <a:cs typeface="Times New Roman" pitchFamily="18" charset="0"/>
              </a:rPr>
              <a:t>* Quan hệ biện chứng giữa tất nhiên và ngẫu nhiên</a:t>
            </a:r>
            <a:endParaRPr lang="en-US" altLang="en-US" sz="3200"/>
          </a:p>
        </p:txBody>
      </p:sp>
      <p:sp>
        <p:nvSpPr>
          <p:cNvPr id="94" name="Rounded Rectangle 93">
            <a:extLst>
              <a:ext uri="{FF2B5EF4-FFF2-40B4-BE49-F238E27FC236}">
                <a16:creationId xmlns:a16="http://schemas.microsoft.com/office/drawing/2014/main" id="{378E41EF-2E97-90DC-C290-8AD3EE28D40C}"/>
              </a:ext>
            </a:extLst>
          </p:cNvPr>
          <p:cNvSpPr/>
          <p:nvPr/>
        </p:nvSpPr>
        <p:spPr>
          <a:xfrm>
            <a:off x="3886200" y="4546600"/>
            <a:ext cx="4419600" cy="8636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en-US" sz="2400">
                <a:solidFill>
                  <a:schemeClr val="tx1"/>
                </a:solidFill>
                <a:latin typeface="Times New Roman" pitchFamily="18" charset="0"/>
              </a:rPr>
              <a:t>là hình thức biểu hiện, đồng thời là cái bổ sung</a:t>
            </a:r>
            <a:endParaRPr lang="en-US" altLang="en-US" sz="2400">
              <a:solidFill>
                <a:schemeClr val="tx1"/>
              </a:solidFill>
              <a:latin typeface="Times New Roman" pitchFamily="18" charset="0"/>
              <a:cs typeface="Times New Roman" pitchFamily="18" charset="0"/>
            </a:endParaRPr>
          </a:p>
        </p:txBody>
      </p:sp>
      <p:sp>
        <p:nvSpPr>
          <p:cNvPr id="105" name="Right Arrow 104">
            <a:extLst>
              <a:ext uri="{FF2B5EF4-FFF2-40B4-BE49-F238E27FC236}">
                <a16:creationId xmlns:a16="http://schemas.microsoft.com/office/drawing/2014/main" id="{20F630D1-22E8-86D4-CF20-7FFD52898390}"/>
              </a:ext>
            </a:extLst>
          </p:cNvPr>
          <p:cNvSpPr/>
          <p:nvPr/>
        </p:nvSpPr>
        <p:spPr>
          <a:xfrm>
            <a:off x="2895600" y="4105276"/>
            <a:ext cx="952500" cy="161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06" name="Right Arrow 105">
            <a:extLst>
              <a:ext uri="{FF2B5EF4-FFF2-40B4-BE49-F238E27FC236}">
                <a16:creationId xmlns:a16="http://schemas.microsoft.com/office/drawing/2014/main" id="{6DF5466D-0B39-BC63-B24E-D6366268669A}"/>
              </a:ext>
            </a:extLst>
          </p:cNvPr>
          <p:cNvSpPr/>
          <p:nvPr/>
        </p:nvSpPr>
        <p:spPr>
          <a:xfrm>
            <a:off x="8286750" y="4121150"/>
            <a:ext cx="781050" cy="146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08" name="Right Arrow 107">
            <a:extLst>
              <a:ext uri="{FF2B5EF4-FFF2-40B4-BE49-F238E27FC236}">
                <a16:creationId xmlns:a16="http://schemas.microsoft.com/office/drawing/2014/main" id="{0822F89C-D1DB-A416-F422-34AEE4AEE01C}"/>
              </a:ext>
            </a:extLst>
          </p:cNvPr>
          <p:cNvSpPr/>
          <p:nvPr/>
        </p:nvSpPr>
        <p:spPr>
          <a:xfrm rot="10800000" flipV="1">
            <a:off x="2914650" y="4714876"/>
            <a:ext cx="952500" cy="161925"/>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09" name="Right Arrow 108">
            <a:extLst>
              <a:ext uri="{FF2B5EF4-FFF2-40B4-BE49-F238E27FC236}">
                <a16:creationId xmlns:a16="http://schemas.microsoft.com/office/drawing/2014/main" id="{9054A261-6655-E41D-96A3-9C061E00E43F}"/>
              </a:ext>
            </a:extLst>
          </p:cNvPr>
          <p:cNvSpPr/>
          <p:nvPr/>
        </p:nvSpPr>
        <p:spPr>
          <a:xfrm rot="10800000" flipV="1">
            <a:off x="8305800" y="4730750"/>
            <a:ext cx="781050" cy="146050"/>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10" name="Down Arrow 109">
            <a:extLst>
              <a:ext uri="{FF2B5EF4-FFF2-40B4-BE49-F238E27FC236}">
                <a16:creationId xmlns:a16="http://schemas.microsoft.com/office/drawing/2014/main" id="{CE74EECD-4284-52FD-B894-15984B333922}"/>
              </a:ext>
            </a:extLst>
          </p:cNvPr>
          <p:cNvSpPr/>
          <p:nvPr/>
        </p:nvSpPr>
        <p:spPr>
          <a:xfrm>
            <a:off x="6400800" y="3352801"/>
            <a:ext cx="304800" cy="3206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111" name="Elbow Connector 110">
            <a:extLst>
              <a:ext uri="{FF2B5EF4-FFF2-40B4-BE49-F238E27FC236}">
                <a16:creationId xmlns:a16="http://schemas.microsoft.com/office/drawing/2014/main" id="{75A14CF6-6FE0-0B54-9869-1D31FA3F2DFF}"/>
              </a:ext>
            </a:extLst>
          </p:cNvPr>
          <p:cNvCxnSpPr/>
          <p:nvPr/>
        </p:nvCxnSpPr>
        <p:spPr>
          <a:xfrm>
            <a:off x="2914650" y="4494213"/>
            <a:ext cx="609600" cy="2108200"/>
          </a:xfrm>
          <a:prstGeom prst="bentConnector3">
            <a:avLst>
              <a:gd name="adj1" fmla="val 34413"/>
            </a:avLst>
          </a:prstGeom>
          <a:ln w="2540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2" name="Elbow Connector 111">
            <a:extLst>
              <a:ext uri="{FF2B5EF4-FFF2-40B4-BE49-F238E27FC236}">
                <a16:creationId xmlns:a16="http://schemas.microsoft.com/office/drawing/2014/main" id="{2089E8C5-4F01-43E4-864A-C3AA5C2F745D}"/>
              </a:ext>
            </a:extLst>
          </p:cNvPr>
          <p:cNvCxnSpPr/>
          <p:nvPr/>
        </p:nvCxnSpPr>
        <p:spPr>
          <a:xfrm rot="10800000" flipV="1">
            <a:off x="8782050" y="4354513"/>
            <a:ext cx="304800" cy="2247900"/>
          </a:xfrm>
          <a:prstGeom prst="bentConnector3">
            <a:avLst>
              <a:gd name="adj1" fmla="val 30496"/>
            </a:avLst>
          </a:prstGeom>
          <a:ln w="25400">
            <a:prstDash val="dash"/>
            <a:headEnd type="non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ntr" presetSubtype="16"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circle(in)">
                                      <p:cBhvr>
                                        <p:cTn id="20" dur="2000"/>
                                        <p:tgtEl>
                                          <p:spTgt spid="12"/>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ircle(in)">
                                      <p:cBhvr>
                                        <p:cTn id="23" dur="2000"/>
                                        <p:tgtEl>
                                          <p:spTgt spid="7"/>
                                        </p:tgtEl>
                                      </p:cBhvr>
                                    </p:animEffect>
                                  </p:childTnLst>
                                </p:cTn>
                              </p:par>
                              <p:par>
                                <p:cTn id="24" presetID="6" presetClass="entr" presetSubtype="16"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circle(in)">
                                      <p:cBhvr>
                                        <p:cTn id="26" dur="2000"/>
                                        <p:tgtEl>
                                          <p:spTgt spid="1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arn(inVertical)">
                                      <p:cBhvr>
                                        <p:cTn id="31" dur="500"/>
                                        <p:tgtEl>
                                          <p:spTgt spid="8"/>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10"/>
                                        </p:tgtEl>
                                        <p:attrNameLst>
                                          <p:attrName>style.visibility</p:attrName>
                                        </p:attrNameLst>
                                      </p:cBhvr>
                                      <p:to>
                                        <p:strVal val="visible"/>
                                      </p:to>
                                    </p:set>
                                    <p:animEffect transition="in" filter="barn(inVertical)">
                                      <p:cBhvr>
                                        <p:cTn id="34" dur="500"/>
                                        <p:tgtEl>
                                          <p:spTgt spid="11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05"/>
                                        </p:tgtEl>
                                        <p:attrNameLst>
                                          <p:attrName>style.visibility</p:attrName>
                                        </p:attrNameLst>
                                      </p:cBhvr>
                                      <p:to>
                                        <p:strVal val="visible"/>
                                      </p:to>
                                    </p:set>
                                    <p:animEffect transition="in" filter="circle(in)">
                                      <p:cBhvr>
                                        <p:cTn id="39" dur="2000"/>
                                        <p:tgtEl>
                                          <p:spTgt spid="105"/>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circle(in)">
                                      <p:cBhvr>
                                        <p:cTn id="42" dur="2000"/>
                                        <p:tgtEl>
                                          <p:spTgt spid="9"/>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106"/>
                                        </p:tgtEl>
                                        <p:attrNameLst>
                                          <p:attrName>style.visibility</p:attrName>
                                        </p:attrNameLst>
                                      </p:cBhvr>
                                      <p:to>
                                        <p:strVal val="visible"/>
                                      </p:to>
                                    </p:set>
                                    <p:animEffect transition="in" filter="circle(in)">
                                      <p:cBhvr>
                                        <p:cTn id="45" dur="2000"/>
                                        <p:tgtEl>
                                          <p:spTgt spid="10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6" presetClass="entr" presetSubtype="16" fill="hold" grpId="0" nodeType="clickEffect">
                                  <p:stCondLst>
                                    <p:cond delay="0"/>
                                  </p:stCondLst>
                                  <p:childTnLst>
                                    <p:set>
                                      <p:cBhvr>
                                        <p:cTn id="49" dur="1" fill="hold">
                                          <p:stCondLst>
                                            <p:cond delay="0"/>
                                          </p:stCondLst>
                                        </p:cTn>
                                        <p:tgtEl>
                                          <p:spTgt spid="109"/>
                                        </p:tgtEl>
                                        <p:attrNameLst>
                                          <p:attrName>style.visibility</p:attrName>
                                        </p:attrNameLst>
                                      </p:cBhvr>
                                      <p:to>
                                        <p:strVal val="visible"/>
                                      </p:to>
                                    </p:set>
                                    <p:animEffect transition="in" filter="circle(in)">
                                      <p:cBhvr>
                                        <p:cTn id="50" dur="2000"/>
                                        <p:tgtEl>
                                          <p:spTgt spid="109"/>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94"/>
                                        </p:tgtEl>
                                        <p:attrNameLst>
                                          <p:attrName>style.visibility</p:attrName>
                                        </p:attrNameLst>
                                      </p:cBhvr>
                                      <p:to>
                                        <p:strVal val="visible"/>
                                      </p:to>
                                    </p:set>
                                    <p:animEffect transition="in" filter="circle(in)">
                                      <p:cBhvr>
                                        <p:cTn id="53" dur="2000"/>
                                        <p:tgtEl>
                                          <p:spTgt spid="94"/>
                                        </p:tgtEl>
                                      </p:cBhvr>
                                    </p:animEffect>
                                  </p:childTnLst>
                                </p:cTn>
                              </p:par>
                              <p:par>
                                <p:cTn id="54" presetID="6" presetClass="entr" presetSubtype="16" fill="hold" grpId="0" nodeType="withEffect">
                                  <p:stCondLst>
                                    <p:cond delay="0"/>
                                  </p:stCondLst>
                                  <p:childTnLst>
                                    <p:set>
                                      <p:cBhvr>
                                        <p:cTn id="55" dur="1" fill="hold">
                                          <p:stCondLst>
                                            <p:cond delay="0"/>
                                          </p:stCondLst>
                                        </p:cTn>
                                        <p:tgtEl>
                                          <p:spTgt spid="108"/>
                                        </p:tgtEl>
                                        <p:attrNameLst>
                                          <p:attrName>style.visibility</p:attrName>
                                        </p:attrNameLst>
                                      </p:cBhvr>
                                      <p:to>
                                        <p:strVal val="visible"/>
                                      </p:to>
                                    </p:set>
                                    <p:animEffect transition="in" filter="circle(in)">
                                      <p:cBhvr>
                                        <p:cTn id="56" dur="2000"/>
                                        <p:tgtEl>
                                          <p:spTgt spid="10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6" presetClass="entr" presetSubtype="16"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circle(in)">
                                      <p:cBhvr>
                                        <p:cTn id="61" dur="2000"/>
                                        <p:tgtEl>
                                          <p:spTgt spid="11"/>
                                        </p:tgtEl>
                                      </p:cBhvr>
                                    </p:animEffect>
                                  </p:childTnLst>
                                </p:cTn>
                              </p:par>
                              <p:par>
                                <p:cTn id="62" presetID="6" presetClass="entr" presetSubtype="16"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circle(in)">
                                      <p:cBhvr>
                                        <p:cTn id="64" dur="2000"/>
                                        <p:tgtEl>
                                          <p:spTgt spid="10"/>
                                        </p:tgtEl>
                                      </p:cBhvr>
                                    </p:animEffect>
                                  </p:childTnLst>
                                </p:cTn>
                              </p:par>
                              <p:par>
                                <p:cTn id="65" presetID="6" presetClass="entr" presetSubtype="16" fill="hold" nodeType="with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circle(in)">
                                      <p:cBhvr>
                                        <p:cTn id="67" dur="2000"/>
                                        <p:tgtEl>
                                          <p:spTgt spid="1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6" presetClass="entr" presetSubtype="16" fill="hold" nodeType="clickEffect">
                                  <p:stCondLst>
                                    <p:cond delay="0"/>
                                  </p:stCondLst>
                                  <p:childTnLst>
                                    <p:set>
                                      <p:cBhvr>
                                        <p:cTn id="71" dur="1" fill="hold">
                                          <p:stCondLst>
                                            <p:cond delay="0"/>
                                          </p:stCondLst>
                                        </p:cTn>
                                        <p:tgtEl>
                                          <p:spTgt spid="112"/>
                                        </p:tgtEl>
                                        <p:attrNameLst>
                                          <p:attrName>style.visibility</p:attrName>
                                        </p:attrNameLst>
                                      </p:cBhvr>
                                      <p:to>
                                        <p:strVal val="visible"/>
                                      </p:to>
                                    </p:set>
                                    <p:animEffect transition="in" filter="circle(in)">
                                      <p:cBhvr>
                                        <p:cTn id="72" dur="2000"/>
                                        <p:tgtEl>
                                          <p:spTgt spid="112"/>
                                        </p:tgtEl>
                                      </p:cBhvr>
                                    </p:animEffect>
                                  </p:childTnLst>
                                </p:cTn>
                              </p:par>
                              <p:par>
                                <p:cTn id="73" presetID="6" presetClass="entr" presetSubtype="16" fill="hold" nodeType="withEffect">
                                  <p:stCondLst>
                                    <p:cond delay="0"/>
                                  </p:stCondLst>
                                  <p:childTnLst>
                                    <p:set>
                                      <p:cBhvr>
                                        <p:cTn id="74" dur="1" fill="hold">
                                          <p:stCondLst>
                                            <p:cond delay="0"/>
                                          </p:stCondLst>
                                        </p:cTn>
                                        <p:tgtEl>
                                          <p:spTgt spid="111"/>
                                        </p:tgtEl>
                                        <p:attrNameLst>
                                          <p:attrName>style.visibility</p:attrName>
                                        </p:attrNameLst>
                                      </p:cBhvr>
                                      <p:to>
                                        <p:strVal val="visible"/>
                                      </p:to>
                                    </p:set>
                                    <p:animEffect transition="in" filter="circle(in)">
                                      <p:cBhvr>
                                        <p:cTn id="75" dur="2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9" grpId="0" animBg="1"/>
      <p:bldP spid="94" grpId="0" animBg="1"/>
      <p:bldP spid="105" grpId="0" animBg="1"/>
      <p:bldP spid="106" grpId="0" animBg="1"/>
      <p:bldP spid="108" grpId="0" animBg="1"/>
      <p:bldP spid="109" grpId="0" animBg="1"/>
      <p:bldP spid="1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781B91-ADB6-BC5F-1A22-7082A8ABCD22}"/>
              </a:ext>
            </a:extLst>
          </p:cNvPr>
          <p:cNvSpPr txBox="1">
            <a:spLocks/>
          </p:cNvSpPr>
          <p:nvPr/>
        </p:nvSpPr>
        <p:spPr bwMode="auto">
          <a:xfrm>
            <a:off x="1524000" y="0"/>
            <a:ext cx="9144000" cy="685800"/>
          </a:xfrm>
          <a:prstGeom prst="rect">
            <a:avLst/>
          </a:prstGeom>
          <a:solidFill>
            <a:schemeClr val="accent6">
              <a:lumMod val="40000"/>
              <a:lumOff val="60000"/>
            </a:schemeClr>
          </a:solidFill>
          <a:ln>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en-US" sz="3200" i="1">
                <a:latin typeface="Times New Roman" pitchFamily="18" charset="0"/>
                <a:cs typeface="Times New Roman" pitchFamily="18" charset="0"/>
              </a:rPr>
              <a:t>* Ý nghĩa phương pháp luận</a:t>
            </a:r>
            <a:endParaRPr lang="en-US" altLang="en-US" sz="3200"/>
          </a:p>
        </p:txBody>
      </p:sp>
      <p:sp>
        <p:nvSpPr>
          <p:cNvPr id="6" name="Rounded Rectangle 5">
            <a:extLst>
              <a:ext uri="{FF2B5EF4-FFF2-40B4-BE49-F238E27FC236}">
                <a16:creationId xmlns:a16="http://schemas.microsoft.com/office/drawing/2014/main" id="{A7911743-FD38-2A95-35E6-09EA85D98DBF}"/>
              </a:ext>
            </a:extLst>
          </p:cNvPr>
          <p:cNvSpPr/>
          <p:nvPr/>
        </p:nvSpPr>
        <p:spPr>
          <a:xfrm>
            <a:off x="1676400" y="1177926"/>
            <a:ext cx="8839200" cy="1528763"/>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en-US" sz="2400">
                <a:solidFill>
                  <a:schemeClr val="tx1"/>
                </a:solidFill>
                <a:latin typeface="Times New Roman" pitchFamily="18" charset="0"/>
              </a:rPr>
              <a:t>Muốn tìm ra CÁI TẤT NHIÊN, phải thông qua việc nghiên cứu, so sánh nhiều CÁI NGẪU NHIÊN để tìm cho ra “cái chung” gắn với bản chất của sự vật. Vì chính “cái chung” đó là hình thức thể hiện của “cái tất nhiên” cần tìm</a:t>
            </a:r>
            <a:endParaRPr lang="en-US" altLang="en-US" sz="2400">
              <a:solidFill>
                <a:schemeClr val="tx1"/>
              </a:solidFill>
              <a:latin typeface="Times New Roman" pitchFamily="18" charset="0"/>
              <a:cs typeface="Times New Roman" pitchFamily="18" charset="0"/>
            </a:endParaRPr>
          </a:p>
        </p:txBody>
      </p:sp>
      <p:sp>
        <p:nvSpPr>
          <p:cNvPr id="7" name="Rounded Rectangle 6">
            <a:extLst>
              <a:ext uri="{FF2B5EF4-FFF2-40B4-BE49-F238E27FC236}">
                <a16:creationId xmlns:a16="http://schemas.microsoft.com/office/drawing/2014/main" id="{B2244552-ABE4-3AA3-C92F-E7793C22BE52}"/>
              </a:ext>
            </a:extLst>
          </p:cNvPr>
          <p:cNvSpPr/>
          <p:nvPr/>
        </p:nvSpPr>
        <p:spPr>
          <a:xfrm>
            <a:off x="1676400" y="2811464"/>
            <a:ext cx="8839200" cy="1436687"/>
          </a:xfrm>
          <a:prstGeom prst="roundRect">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en-US" sz="2400">
                <a:solidFill>
                  <a:schemeClr val="tx1"/>
                </a:solidFill>
                <a:latin typeface="Times New Roman" pitchFamily="18" charset="0"/>
              </a:rPr>
              <a:t>Trong nhận thức cũng như trong thực tiễn, khi muốn hoạch định và thực hiện một công việc nào đó, cần dựa hẳn vào CÁI TẤT NHIÊN, đồng thời phải chú ý đúng mức CÁI NGẪU NHIÊN để đề phòng những trường hợp bất trắc</a:t>
            </a:r>
            <a:endParaRPr lang="en-US" altLang="en-US" sz="2400">
              <a:solidFill>
                <a:schemeClr val="tx1"/>
              </a:solidFill>
              <a:latin typeface="Times New Roman" pitchFamily="18" charset="0"/>
              <a:cs typeface="Times New Roman" pitchFamily="18" charset="0"/>
            </a:endParaRPr>
          </a:p>
        </p:txBody>
      </p:sp>
      <p:sp>
        <p:nvSpPr>
          <p:cNvPr id="8" name="Rounded Rectangle 7">
            <a:extLst>
              <a:ext uri="{FF2B5EF4-FFF2-40B4-BE49-F238E27FC236}">
                <a16:creationId xmlns:a16="http://schemas.microsoft.com/office/drawing/2014/main" id="{4CBF1241-7950-6495-C718-B104C5FF41B5}"/>
              </a:ext>
            </a:extLst>
          </p:cNvPr>
          <p:cNvSpPr/>
          <p:nvPr/>
        </p:nvSpPr>
        <p:spPr>
          <a:xfrm>
            <a:off x="1676400" y="4430714"/>
            <a:ext cx="8839200" cy="143668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15000"/>
              </a:lnSpc>
              <a:defRPr/>
            </a:pPr>
            <a:r>
              <a:rPr lang="en-US" sz="2400">
                <a:solidFill>
                  <a:schemeClr val="tx1"/>
                </a:solidFill>
                <a:latin typeface="Times New Roman" pitchFamily="18" charset="0"/>
              </a:rPr>
              <a:t>Nói chung, cần coi trong cả CÁI TẤT NHIÊN lẫn CÁI NGẪU NHIÊN, vì trong những điều kiện nhất định hoặc trong những mối quan hệ nhất định, chúng có thể chuyển hóa cho nhau.</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AutoShape 5">
            <a:extLst>
              <a:ext uri="{FF2B5EF4-FFF2-40B4-BE49-F238E27FC236}">
                <a16:creationId xmlns:a16="http://schemas.microsoft.com/office/drawing/2014/main" id="{0F8D286F-2FCA-2EC5-5731-1E154FEA8D99}"/>
              </a:ext>
            </a:extLst>
          </p:cNvPr>
          <p:cNvSpPr>
            <a:spLocks noChangeAspect="1" noChangeArrowheads="1"/>
          </p:cNvSpPr>
          <p:nvPr/>
        </p:nvSpPr>
        <p:spPr bwMode="auto">
          <a:xfrm>
            <a:off x="2362201" y="609601"/>
            <a:ext cx="7705725" cy="73025"/>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31750" name="Oval 6">
            <a:extLst>
              <a:ext uri="{FF2B5EF4-FFF2-40B4-BE49-F238E27FC236}">
                <a16:creationId xmlns:a16="http://schemas.microsoft.com/office/drawing/2014/main" id="{8091FE0C-0D36-5F66-A68F-BEAA14D014BB}"/>
              </a:ext>
            </a:extLst>
          </p:cNvPr>
          <p:cNvSpPr>
            <a:spLocks noChangeArrowheads="1"/>
          </p:cNvSpPr>
          <p:nvPr/>
        </p:nvSpPr>
        <p:spPr bwMode="auto">
          <a:xfrm>
            <a:off x="3287714" y="1524000"/>
            <a:ext cx="5475287" cy="5334000"/>
          </a:xfrm>
          <a:prstGeom prst="ellipse">
            <a:avLst/>
          </a:prstGeom>
          <a:solidFill>
            <a:schemeClr val="accent5">
              <a:lumMod val="20000"/>
              <a:lumOff val="80000"/>
            </a:schemeClr>
          </a:solidFill>
          <a:ln w="9525">
            <a:solidFill>
              <a:schemeClr val="tx1"/>
            </a:solidFill>
            <a:round/>
            <a:headEnd/>
            <a:tailEnd/>
          </a:ln>
        </p:spPr>
        <p:txBody>
          <a:bodyPr wrap="none" anchor="ctr"/>
          <a:lstStyle/>
          <a:p>
            <a:pPr algn="ctr" eaLnBrk="1" hangingPunct="1">
              <a:defRPr/>
            </a:pPr>
            <a:r>
              <a:rPr kumimoji="1" lang="vi-VN" sz="3200" b="1">
                <a:solidFill>
                  <a:srgbClr val="000099"/>
                </a:solidFill>
                <a:ea typeface="SimSun" pitchFamily="2" charset="-122"/>
                <a:cs typeface="Arial" charset="0"/>
              </a:rPr>
              <a:t>SỰ </a:t>
            </a:r>
          </a:p>
          <a:p>
            <a:pPr algn="ctr" eaLnBrk="1" hangingPunct="1">
              <a:defRPr/>
            </a:pPr>
            <a:r>
              <a:rPr kumimoji="1" lang="vi-VN" sz="3200" b="1">
                <a:solidFill>
                  <a:srgbClr val="000099"/>
                </a:solidFill>
                <a:ea typeface="SimSun" pitchFamily="2" charset="-122"/>
                <a:cs typeface="Arial" charset="0"/>
              </a:rPr>
              <a:t>THỐNG NHẤT</a:t>
            </a:r>
          </a:p>
        </p:txBody>
      </p:sp>
      <p:sp>
        <p:nvSpPr>
          <p:cNvPr id="31754" name="AutoShape 10">
            <a:extLst>
              <a:ext uri="{FF2B5EF4-FFF2-40B4-BE49-F238E27FC236}">
                <a16:creationId xmlns:a16="http://schemas.microsoft.com/office/drawing/2014/main" id="{B16B62A5-DEA2-AC85-0617-00B7B0C1B0D0}"/>
              </a:ext>
            </a:extLst>
          </p:cNvPr>
          <p:cNvSpPr>
            <a:spLocks noChangeArrowheads="1"/>
          </p:cNvSpPr>
          <p:nvPr/>
        </p:nvSpPr>
        <p:spPr bwMode="auto">
          <a:xfrm rot="-6455186">
            <a:off x="3731420" y="4429920"/>
            <a:ext cx="976313" cy="485775"/>
          </a:xfrm>
          <a:prstGeom prst="rightArrow">
            <a:avLst>
              <a:gd name="adj1" fmla="val 50000"/>
              <a:gd name="adj2" fmla="val 50245"/>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31755" name="AutoShape 11">
            <a:extLst>
              <a:ext uri="{FF2B5EF4-FFF2-40B4-BE49-F238E27FC236}">
                <a16:creationId xmlns:a16="http://schemas.microsoft.com/office/drawing/2014/main" id="{ADE01897-CB5B-4DA9-D301-BC689EC8E8BD}"/>
              </a:ext>
            </a:extLst>
          </p:cNvPr>
          <p:cNvSpPr>
            <a:spLocks noChangeArrowheads="1"/>
          </p:cNvSpPr>
          <p:nvPr/>
        </p:nvSpPr>
        <p:spPr bwMode="auto">
          <a:xfrm rot="782120">
            <a:off x="5905501" y="1965326"/>
            <a:ext cx="976313" cy="485775"/>
          </a:xfrm>
          <a:prstGeom prst="rightArrow">
            <a:avLst>
              <a:gd name="adj1" fmla="val 50000"/>
              <a:gd name="adj2" fmla="val 50245"/>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98313" name="WordArt 12">
            <a:extLst>
              <a:ext uri="{FF2B5EF4-FFF2-40B4-BE49-F238E27FC236}">
                <a16:creationId xmlns:a16="http://schemas.microsoft.com/office/drawing/2014/main" id="{CA3DD6A3-D957-E915-A04A-3C8E468D4EDF}"/>
              </a:ext>
            </a:extLst>
          </p:cNvPr>
          <p:cNvSpPr>
            <a:spLocks noChangeArrowheads="1" noChangeShapeType="1" noTextEdit="1"/>
          </p:cNvSpPr>
          <p:nvPr/>
        </p:nvSpPr>
        <p:spPr bwMode="auto">
          <a:xfrm>
            <a:off x="3095626" y="838200"/>
            <a:ext cx="5514975" cy="6096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0000"/>
                </a:solidFill>
                <a:latin typeface="Arial Đen"/>
              </a:rPr>
              <a:t>HÀM NGHĨA CỦA KHÁI NIỆM</a:t>
            </a:r>
          </a:p>
          <a:p>
            <a:pPr algn="ctr"/>
            <a:r>
              <a:rPr lang="en-US" sz="3600" kern="10">
                <a:ln w="9525">
                  <a:solidFill>
                    <a:srgbClr val="000000"/>
                  </a:solidFill>
                  <a:round/>
                  <a:headEnd/>
                  <a:tailEnd/>
                </a:ln>
                <a:solidFill>
                  <a:srgbClr val="FF0000"/>
                </a:solidFill>
                <a:latin typeface="Arial Đen"/>
              </a:rPr>
              <a:t> MỐI LIÊN HỆ </a:t>
            </a:r>
          </a:p>
        </p:txBody>
      </p:sp>
      <p:sp>
        <p:nvSpPr>
          <p:cNvPr id="31757" name="AutoShape 13">
            <a:extLst>
              <a:ext uri="{FF2B5EF4-FFF2-40B4-BE49-F238E27FC236}">
                <a16:creationId xmlns:a16="http://schemas.microsoft.com/office/drawing/2014/main" id="{F8ADC653-48D7-110E-D834-286D6CD0788E}"/>
              </a:ext>
            </a:extLst>
          </p:cNvPr>
          <p:cNvSpPr>
            <a:spLocks noChangeArrowheads="1"/>
          </p:cNvSpPr>
          <p:nvPr/>
        </p:nvSpPr>
        <p:spPr bwMode="auto">
          <a:xfrm rot="7014603">
            <a:off x="7201695" y="4999832"/>
            <a:ext cx="976312" cy="485775"/>
          </a:xfrm>
          <a:prstGeom prst="rightArrow">
            <a:avLst>
              <a:gd name="adj1" fmla="val 50000"/>
              <a:gd name="adj2" fmla="val 50245"/>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22536" name="WordArt 4">
            <a:extLst>
              <a:ext uri="{FF2B5EF4-FFF2-40B4-BE49-F238E27FC236}">
                <a16:creationId xmlns:a16="http://schemas.microsoft.com/office/drawing/2014/main" id="{DAACF0B8-C6D0-AAF6-9DE3-74517F15FD6C}"/>
              </a:ext>
            </a:extLst>
          </p:cNvPr>
          <p:cNvSpPr>
            <a:spLocks noChangeArrowheads="1" noChangeShapeType="1" noTextEdit="1"/>
          </p:cNvSpPr>
          <p:nvPr/>
        </p:nvSpPr>
        <p:spPr bwMode="auto">
          <a:xfrm>
            <a:off x="1752600" y="139700"/>
            <a:ext cx="8382000" cy="482600"/>
          </a:xfrm>
          <a:prstGeom prst="rect">
            <a:avLst/>
          </a:prstGeom>
        </p:spPr>
        <p:txBody>
          <a:bodyPr wrap="none" fromWordArt="1">
            <a:prstTxWarp prst="textPlain">
              <a:avLst>
                <a:gd name="adj" fmla="val 50000"/>
              </a:avLst>
            </a:prstTxWarp>
          </a:bodyPr>
          <a:lstStyle/>
          <a:p>
            <a:r>
              <a:rPr lang="en-US" sz="1050" b="1" i="1" kern="10">
                <a:ln w="9525">
                  <a:solidFill>
                    <a:schemeClr val="tx2"/>
                  </a:solidFill>
                  <a:round/>
                  <a:headEnd/>
                  <a:tailEnd/>
                </a:ln>
                <a:solidFill>
                  <a:srgbClr val="000099"/>
                </a:solidFill>
                <a:latin typeface="Times New Roman" panose="02020603050405020304" pitchFamily="18" charset="0"/>
                <a:cs typeface="Times New Roman" panose="02020603050405020304" pitchFamily="18" charset="0"/>
              </a:rPr>
              <a:t>* Nguyên lý về mối liên hệ phổ biến</a:t>
            </a:r>
          </a:p>
        </p:txBody>
      </p:sp>
      <p:sp>
        <p:nvSpPr>
          <p:cNvPr id="12" name="Oval 6">
            <a:extLst>
              <a:ext uri="{FF2B5EF4-FFF2-40B4-BE49-F238E27FC236}">
                <a16:creationId xmlns:a16="http://schemas.microsoft.com/office/drawing/2014/main" id="{31CD1BDC-03B0-7B4C-00FB-039285BB5EED}"/>
              </a:ext>
            </a:extLst>
          </p:cNvPr>
          <p:cNvSpPr>
            <a:spLocks noChangeArrowheads="1"/>
          </p:cNvSpPr>
          <p:nvPr/>
        </p:nvSpPr>
        <p:spPr bwMode="auto">
          <a:xfrm rot="-2307803">
            <a:off x="3373438" y="2554288"/>
            <a:ext cx="2449512" cy="117475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en-US" sz="2400" b="1">
                <a:solidFill>
                  <a:schemeClr val="bg1"/>
                </a:solidFill>
                <a:latin typeface="Times New Roman" panose="02020603050405020304" pitchFamily="18" charset="0"/>
                <a:ea typeface="SimSun" panose="02010600030101010101" pitchFamily="2" charset="-122"/>
                <a:cs typeface="Times New Roman" panose="02020603050405020304" pitchFamily="18" charset="0"/>
              </a:rPr>
              <a:t>Tính tương tác</a:t>
            </a:r>
            <a:endParaRPr kumimoji="1" lang="vi-VN" altLang="en-US" sz="2400" b="1">
              <a:solidFill>
                <a:schemeClr val="bg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 name="Oval 6">
            <a:extLst>
              <a:ext uri="{FF2B5EF4-FFF2-40B4-BE49-F238E27FC236}">
                <a16:creationId xmlns:a16="http://schemas.microsoft.com/office/drawing/2014/main" id="{3821AF40-0134-009B-3D4B-B2FFF25785F5}"/>
              </a:ext>
            </a:extLst>
          </p:cNvPr>
          <p:cNvSpPr>
            <a:spLocks noChangeArrowheads="1"/>
          </p:cNvSpPr>
          <p:nvPr/>
        </p:nvSpPr>
        <p:spPr bwMode="auto">
          <a:xfrm rot="3056425">
            <a:off x="6465094" y="2764632"/>
            <a:ext cx="2449513" cy="117475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en-US" sz="2400" b="1">
                <a:solidFill>
                  <a:schemeClr val="bg1"/>
                </a:solidFill>
                <a:latin typeface="Times New Roman" panose="02020603050405020304" pitchFamily="18" charset="0"/>
                <a:ea typeface="SimSun" panose="02010600030101010101" pitchFamily="2" charset="-122"/>
                <a:cs typeface="Times New Roman" panose="02020603050405020304" pitchFamily="18" charset="0"/>
              </a:rPr>
              <a:t>Tính biến đổi</a:t>
            </a:r>
            <a:endParaRPr kumimoji="1" lang="vi-VN" altLang="en-US" sz="2400" b="1">
              <a:solidFill>
                <a:schemeClr val="bg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4" name="Oval 6">
            <a:extLst>
              <a:ext uri="{FF2B5EF4-FFF2-40B4-BE49-F238E27FC236}">
                <a16:creationId xmlns:a16="http://schemas.microsoft.com/office/drawing/2014/main" id="{640FEBAD-D8C6-B5D8-05C1-54DFE48553D8}"/>
              </a:ext>
            </a:extLst>
          </p:cNvPr>
          <p:cNvSpPr>
            <a:spLocks noChangeArrowheads="1"/>
          </p:cNvSpPr>
          <p:nvPr/>
        </p:nvSpPr>
        <p:spPr bwMode="auto">
          <a:xfrm rot="988718">
            <a:off x="4627563" y="5200650"/>
            <a:ext cx="2451100" cy="117475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en-US" sz="2400" b="1">
                <a:solidFill>
                  <a:schemeClr val="bg1"/>
                </a:solidFill>
                <a:latin typeface="Times New Roman" panose="02020603050405020304" pitchFamily="18" charset="0"/>
                <a:ea typeface="SimSun" panose="02010600030101010101" pitchFamily="2" charset="-122"/>
                <a:cs typeface="Times New Roman" panose="02020603050405020304" pitchFamily="18" charset="0"/>
              </a:rPr>
              <a:t>Tính quy định</a:t>
            </a:r>
            <a:endParaRPr kumimoji="1" lang="vi-VN" altLang="en-US" sz="2400" b="1">
              <a:solidFill>
                <a:schemeClr val="bg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barn(inVertical)">
                                      <p:cBhvr>
                                        <p:cTn id="7" dur="500"/>
                                        <p:tgtEl>
                                          <p:spTgt spid="31749"/>
                                        </p:tgtEl>
                                      </p:cBhvr>
                                    </p:animEffect>
                                  </p:childTnLst>
                                </p:cTn>
                              </p:par>
                              <p:par>
                                <p:cTn id="8" presetID="16" presetClass="entr" presetSubtype="21" fill="hold" nodeType="withEffect">
                                  <p:stCondLst>
                                    <p:cond delay="0"/>
                                  </p:stCondLst>
                                  <p:childTnLst>
                                    <p:set>
                                      <p:cBhvr>
                                        <p:cTn id="9" dur="1" fill="hold">
                                          <p:stCondLst>
                                            <p:cond delay="0"/>
                                          </p:stCondLst>
                                        </p:cTn>
                                        <p:tgtEl>
                                          <p:spTgt spid="98313"/>
                                        </p:tgtEl>
                                        <p:attrNameLst>
                                          <p:attrName>style.visibility</p:attrName>
                                        </p:attrNameLst>
                                      </p:cBhvr>
                                      <p:to>
                                        <p:strVal val="visible"/>
                                      </p:to>
                                    </p:set>
                                    <p:animEffect transition="in" filter="barn(inVertical)">
                                      <p:cBhvr>
                                        <p:cTn id="10" dur="500"/>
                                        <p:tgtEl>
                                          <p:spTgt spid="983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1750"/>
                                        </p:tgtEl>
                                        <p:attrNameLst>
                                          <p:attrName>style.visibility</p:attrName>
                                        </p:attrNameLst>
                                      </p:cBhvr>
                                      <p:to>
                                        <p:strVal val="visible"/>
                                      </p:to>
                                    </p:set>
                                    <p:animEffect transition="in" filter="circle(in)">
                                      <p:cBhvr>
                                        <p:cTn id="15" dur="2000"/>
                                        <p:tgtEl>
                                          <p:spTgt spid="3175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arn(inVertical)">
                                      <p:cBhvr>
                                        <p:cTn id="20" dur="500"/>
                                        <p:tgtEl>
                                          <p:spTgt spid="14"/>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31754"/>
                                        </p:tgtEl>
                                        <p:attrNameLst>
                                          <p:attrName>style.visibility</p:attrName>
                                        </p:attrNameLst>
                                      </p:cBhvr>
                                      <p:to>
                                        <p:strVal val="visible"/>
                                      </p:to>
                                    </p:set>
                                    <p:animEffect transition="in" filter="barn(inVertical)">
                                      <p:cBhvr>
                                        <p:cTn id="23" dur="500"/>
                                        <p:tgtEl>
                                          <p:spTgt spid="3175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arn(inVertical)">
                                      <p:cBhvr>
                                        <p:cTn id="28" dur="500"/>
                                        <p:tgtEl>
                                          <p:spTgt spid="1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1755"/>
                                        </p:tgtEl>
                                        <p:attrNameLst>
                                          <p:attrName>style.visibility</p:attrName>
                                        </p:attrNameLst>
                                      </p:cBhvr>
                                      <p:to>
                                        <p:strVal val="visible"/>
                                      </p:to>
                                    </p:set>
                                    <p:animEffect transition="in" filter="barn(inVertical)">
                                      <p:cBhvr>
                                        <p:cTn id="31" dur="500"/>
                                        <p:tgtEl>
                                          <p:spTgt spid="3175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arn(inVertical)">
                                      <p:cBhvr>
                                        <p:cTn id="36" dur="500"/>
                                        <p:tgtEl>
                                          <p:spTgt spid="13"/>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31757"/>
                                        </p:tgtEl>
                                        <p:attrNameLst>
                                          <p:attrName>style.visibility</p:attrName>
                                        </p:attrNameLst>
                                      </p:cBhvr>
                                      <p:to>
                                        <p:strVal val="visible"/>
                                      </p:to>
                                    </p:set>
                                    <p:animEffect transition="in" filter="barn(inVertical)">
                                      <p:cBhvr>
                                        <p:cTn id="39" dur="500"/>
                                        <p:tgtEl>
                                          <p:spTgt spid="31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P spid="31750" grpId="0" animBg="1"/>
      <p:bldP spid="31754" grpId="0" animBg="1"/>
      <p:bldP spid="31755" grpId="0" animBg="1"/>
      <p:bldP spid="31757" grpId="0" animBg="1"/>
      <p:bldP spid="12" grpId="0" animBg="1"/>
      <p:bldP spid="13" grpId="0" animBg="1"/>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1174192D-3329-9C54-2795-79238E5CC409}"/>
              </a:ext>
            </a:extLst>
          </p:cNvPr>
          <p:cNvSpPr/>
          <p:nvPr/>
        </p:nvSpPr>
        <p:spPr>
          <a:xfrm>
            <a:off x="3200400" y="1"/>
            <a:ext cx="5943600" cy="752475"/>
          </a:xfrm>
          <a:prstGeom prst="roundRect">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lvl="1" eaLnBrk="1" hangingPunct="1">
              <a:spcBef>
                <a:spcPct val="20000"/>
              </a:spcBef>
              <a:defRPr/>
            </a:pPr>
            <a:r>
              <a:rPr lang="en-US" altLang="en-US" sz="3200" b="1">
                <a:solidFill>
                  <a:srgbClr val="000066"/>
                </a:solidFill>
                <a:latin typeface="Times New Roman" panose="02020603050405020304" pitchFamily="18" charset="0"/>
                <a:cs typeface="Times New Roman" panose="02020603050405020304" pitchFamily="18" charset="0"/>
              </a:rPr>
              <a:t>d. Nội dung và Hình thức</a:t>
            </a:r>
            <a:endParaRPr lang="en-US" altLang="en-US" sz="3200" b="1" dirty="0">
              <a:solidFill>
                <a:srgbClr val="000066"/>
              </a:solidFill>
              <a:latin typeface="Times New Roman" panose="02020603050405020304" pitchFamily="18" charset="0"/>
              <a:cs typeface="Times New Roman" panose="02020603050405020304" pitchFamily="18" charset="0"/>
            </a:endParaRPr>
          </a:p>
        </p:txBody>
      </p:sp>
      <p:sp>
        <p:nvSpPr>
          <p:cNvPr id="6" name="Title 4">
            <a:extLst>
              <a:ext uri="{FF2B5EF4-FFF2-40B4-BE49-F238E27FC236}">
                <a16:creationId xmlns:a16="http://schemas.microsoft.com/office/drawing/2014/main" id="{5B76D21F-F60C-1C27-A3CF-8DDD83FF3AC6}"/>
              </a:ext>
            </a:extLst>
          </p:cNvPr>
          <p:cNvSpPr>
            <a:spLocks noGrp="1"/>
          </p:cNvSpPr>
          <p:nvPr>
            <p:ph type="title"/>
          </p:nvPr>
        </p:nvSpPr>
        <p:spPr>
          <a:xfrm>
            <a:off x="1535113" y="817563"/>
            <a:ext cx="3429000" cy="609600"/>
          </a:xfrm>
          <a:solidFill>
            <a:schemeClr val="accent6">
              <a:lumMod val="40000"/>
              <a:lumOff val="60000"/>
            </a:schemeClr>
          </a:solidFill>
        </p:spPr>
        <p:txBody>
          <a:bodyPr/>
          <a:lstStyle/>
          <a:p>
            <a:pPr>
              <a:defRPr/>
            </a:pPr>
            <a:r>
              <a:rPr lang="en-US" altLang="en-US" sz="3200" i="1">
                <a:latin typeface="Times New Roman" pitchFamily="18" charset="0"/>
                <a:cs typeface="Times New Roman" pitchFamily="18" charset="0"/>
              </a:rPr>
              <a:t> * Khái niệm</a:t>
            </a:r>
            <a:endParaRPr lang="en-US" altLang="en-US" sz="3200"/>
          </a:p>
        </p:txBody>
      </p:sp>
      <p:sp>
        <p:nvSpPr>
          <p:cNvPr id="7" name="Rounded Rectangle 6">
            <a:extLst>
              <a:ext uri="{FF2B5EF4-FFF2-40B4-BE49-F238E27FC236}">
                <a16:creationId xmlns:a16="http://schemas.microsoft.com/office/drawing/2014/main" id="{36F2ED95-B659-C8A7-82E1-496083C063B8}"/>
              </a:ext>
            </a:extLst>
          </p:cNvPr>
          <p:cNvSpPr/>
          <p:nvPr/>
        </p:nvSpPr>
        <p:spPr>
          <a:xfrm>
            <a:off x="1855789" y="1981200"/>
            <a:ext cx="8561387" cy="1295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marL="609600" indent="-609600" algn="just">
              <a:defRPr/>
            </a:pPr>
            <a:endParaRPr lang="en-US" sz="1000" b="1">
              <a:solidFill>
                <a:srgbClr val="FF0000"/>
              </a:solidFill>
            </a:endParaRPr>
          </a:p>
          <a:p>
            <a:pPr marL="609600" indent="-609600" algn="just">
              <a:lnSpc>
                <a:spcPct val="125000"/>
              </a:lnSpc>
              <a:defRPr/>
            </a:pPr>
            <a:r>
              <a:rPr lang="en-US" sz="2400">
                <a:latin typeface="Times New Roman" pitchFamily="18" charset="0"/>
              </a:rPr>
              <a:t>   –   </a:t>
            </a:r>
            <a:r>
              <a:rPr lang="en-US" sz="2400" b="1" i="1">
                <a:solidFill>
                  <a:srgbClr val="0000FF"/>
                </a:solidFill>
                <a:latin typeface="Times New Roman" pitchFamily="18" charset="0"/>
              </a:rPr>
              <a:t>NỘI DUNG</a:t>
            </a:r>
            <a:r>
              <a:rPr lang="en-US" sz="2400">
                <a:latin typeface="Times New Roman" pitchFamily="18" charset="0"/>
              </a:rPr>
              <a:t> là tổng hợp tất cả các mặt, các yếu tố, các quá trình tạo thành sự vật.</a:t>
            </a:r>
          </a:p>
          <a:p>
            <a:pPr marL="609600" indent="-609600" algn="just">
              <a:lnSpc>
                <a:spcPct val="125000"/>
              </a:lnSpc>
              <a:defRPr/>
            </a:pPr>
            <a:r>
              <a:rPr lang="en-US" sz="2400">
                <a:latin typeface="Times New Roman" pitchFamily="18" charset="0"/>
              </a:rPr>
              <a:t>   </a:t>
            </a:r>
          </a:p>
        </p:txBody>
      </p:sp>
      <p:sp>
        <p:nvSpPr>
          <p:cNvPr id="8" name="Rounded Rectangle 7">
            <a:extLst>
              <a:ext uri="{FF2B5EF4-FFF2-40B4-BE49-F238E27FC236}">
                <a16:creationId xmlns:a16="http://schemas.microsoft.com/office/drawing/2014/main" id="{81FC3851-9164-6A93-C590-B70625AE4268}"/>
              </a:ext>
            </a:extLst>
          </p:cNvPr>
          <p:cNvSpPr/>
          <p:nvPr/>
        </p:nvSpPr>
        <p:spPr>
          <a:xfrm>
            <a:off x="1827214" y="4114800"/>
            <a:ext cx="8561387" cy="2286000"/>
          </a:xfrm>
          <a:prstGeom prst="roundRect">
            <a:avLst/>
          </a:prstGeom>
          <a:solidFill>
            <a:schemeClr val="accent1">
              <a:lumMod val="60000"/>
              <a:lumOff val="40000"/>
            </a:schemeClr>
          </a:solidFill>
        </p:spPr>
        <p:style>
          <a:lnRef idx="1">
            <a:schemeClr val="accent4"/>
          </a:lnRef>
          <a:fillRef idx="2">
            <a:schemeClr val="accent4"/>
          </a:fillRef>
          <a:effectRef idx="1">
            <a:schemeClr val="accent4"/>
          </a:effectRef>
          <a:fontRef idx="minor">
            <a:schemeClr val="dk1"/>
          </a:fontRef>
        </p:style>
        <p:txBody>
          <a:bodyPr anchor="ctr"/>
          <a:lstStyle/>
          <a:p>
            <a:pPr marL="609600" indent="-609600" algn="just">
              <a:defRPr/>
            </a:pPr>
            <a:endParaRPr lang="en-US" sz="1000" b="1">
              <a:solidFill>
                <a:srgbClr val="FF0000"/>
              </a:solidFill>
            </a:endParaRPr>
          </a:p>
          <a:p>
            <a:pPr marL="609600" indent="-609600" algn="just">
              <a:lnSpc>
                <a:spcPct val="125000"/>
              </a:lnSpc>
              <a:defRPr/>
            </a:pPr>
            <a:r>
              <a:rPr lang="en-US" sz="2400">
                <a:latin typeface="Times New Roman" pitchFamily="18" charset="0"/>
              </a:rPr>
              <a:t>–   </a:t>
            </a:r>
            <a:r>
              <a:rPr lang="en-US" sz="2400" b="1" i="1">
                <a:solidFill>
                  <a:srgbClr val="0000FF"/>
                </a:solidFill>
                <a:latin typeface="Times New Roman" pitchFamily="18" charset="0"/>
              </a:rPr>
              <a:t>HÌNH THỨC</a:t>
            </a:r>
            <a:r>
              <a:rPr lang="en-US" sz="2400">
                <a:latin typeface="Times New Roman" pitchFamily="18" charset="0"/>
              </a:rPr>
              <a:t> là phương thức tồn tại của sự vật; là cách thức tổ chức, sắp xếp các yếu tố cấu thành sự vật (phản ánh mối liên hệ tương đối bền vững giữa các yếu tố đó); là cách kết cấu của nội dung (bao gồm cả dáng vẻ bên ngoài của sự vật).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E4E852-C73D-2C72-7EB5-BA24303D6563}"/>
              </a:ext>
            </a:extLst>
          </p:cNvPr>
          <p:cNvSpPr txBox="1">
            <a:spLocks/>
          </p:cNvSpPr>
          <p:nvPr/>
        </p:nvSpPr>
        <p:spPr bwMode="auto">
          <a:xfrm>
            <a:off x="1524000" y="0"/>
            <a:ext cx="9144000" cy="685800"/>
          </a:xfrm>
          <a:prstGeom prst="rect">
            <a:avLst/>
          </a:prstGeom>
          <a:solidFill>
            <a:schemeClr val="accent6">
              <a:lumMod val="40000"/>
              <a:lumOff val="60000"/>
            </a:schemeClr>
          </a:solidFill>
          <a:ln>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en-US" sz="3200" i="1" dirty="0">
                <a:latin typeface="Times New Roman" pitchFamily="18" charset="0"/>
                <a:cs typeface="Times New Roman" pitchFamily="18" charset="0"/>
              </a:rPr>
              <a:t>* Quan </a:t>
            </a:r>
            <a:r>
              <a:rPr lang="en-US" altLang="en-US" sz="3200" i="1" dirty="0" err="1">
                <a:latin typeface="Times New Roman" pitchFamily="18" charset="0"/>
                <a:cs typeface="Times New Roman" pitchFamily="18" charset="0"/>
              </a:rPr>
              <a:t>hệ</a:t>
            </a:r>
            <a:r>
              <a:rPr lang="en-US" altLang="en-US" sz="3200" i="1" dirty="0">
                <a:latin typeface="Times New Roman" pitchFamily="18" charset="0"/>
                <a:cs typeface="Times New Roman" pitchFamily="18" charset="0"/>
              </a:rPr>
              <a:t> </a:t>
            </a:r>
            <a:r>
              <a:rPr lang="en-US" altLang="en-US" sz="3200" i="1" dirty="0" err="1">
                <a:latin typeface="Times New Roman" pitchFamily="18" charset="0"/>
                <a:cs typeface="Times New Roman" pitchFamily="18" charset="0"/>
              </a:rPr>
              <a:t>biện</a:t>
            </a:r>
            <a:r>
              <a:rPr lang="en-US" altLang="en-US" sz="3200" i="1" dirty="0">
                <a:latin typeface="Times New Roman" pitchFamily="18" charset="0"/>
                <a:cs typeface="Times New Roman" pitchFamily="18" charset="0"/>
              </a:rPr>
              <a:t> </a:t>
            </a:r>
            <a:r>
              <a:rPr lang="en-US" altLang="en-US" sz="3200" i="1" dirty="0" err="1">
                <a:latin typeface="Times New Roman" pitchFamily="18" charset="0"/>
                <a:cs typeface="Times New Roman" pitchFamily="18" charset="0"/>
              </a:rPr>
              <a:t>chứng</a:t>
            </a:r>
            <a:r>
              <a:rPr lang="en-US" altLang="en-US" sz="3200" i="1" dirty="0">
                <a:latin typeface="Times New Roman" pitchFamily="18" charset="0"/>
                <a:cs typeface="Times New Roman" pitchFamily="18" charset="0"/>
              </a:rPr>
              <a:t> </a:t>
            </a:r>
            <a:r>
              <a:rPr lang="en-US" altLang="en-US" sz="3200" i="1" dirty="0" err="1">
                <a:latin typeface="Times New Roman" pitchFamily="18" charset="0"/>
                <a:cs typeface="Times New Roman" pitchFamily="18" charset="0"/>
              </a:rPr>
              <a:t>giữa</a:t>
            </a:r>
            <a:r>
              <a:rPr lang="en-US" altLang="en-US" sz="3200" i="1" dirty="0">
                <a:latin typeface="Times New Roman" pitchFamily="18" charset="0"/>
                <a:cs typeface="Times New Roman" pitchFamily="18" charset="0"/>
              </a:rPr>
              <a:t> </a:t>
            </a:r>
            <a:r>
              <a:rPr lang="en-US" altLang="en-US" sz="3200" i="1" dirty="0" err="1">
                <a:latin typeface="Times New Roman" pitchFamily="18" charset="0"/>
                <a:cs typeface="Times New Roman" pitchFamily="18" charset="0"/>
              </a:rPr>
              <a:t>nội</a:t>
            </a:r>
            <a:r>
              <a:rPr lang="en-US" altLang="en-US" sz="3200" i="1" dirty="0">
                <a:latin typeface="Times New Roman" pitchFamily="18" charset="0"/>
                <a:cs typeface="Times New Roman" pitchFamily="18" charset="0"/>
              </a:rPr>
              <a:t> dung </a:t>
            </a:r>
            <a:r>
              <a:rPr lang="en-US" altLang="en-US" sz="3200" i="1" dirty="0" err="1">
                <a:latin typeface="Times New Roman" pitchFamily="18" charset="0"/>
                <a:cs typeface="Times New Roman" pitchFamily="18" charset="0"/>
              </a:rPr>
              <a:t>và</a:t>
            </a:r>
            <a:r>
              <a:rPr lang="en-US" altLang="en-US" sz="3200" i="1" dirty="0">
                <a:latin typeface="Times New Roman" pitchFamily="18" charset="0"/>
                <a:cs typeface="Times New Roman" pitchFamily="18" charset="0"/>
              </a:rPr>
              <a:t> </a:t>
            </a:r>
            <a:r>
              <a:rPr lang="en-US" altLang="en-US" sz="3200" i="1" dirty="0" err="1">
                <a:latin typeface="Times New Roman" pitchFamily="18" charset="0"/>
                <a:cs typeface="Times New Roman" pitchFamily="18" charset="0"/>
              </a:rPr>
              <a:t>hình</a:t>
            </a:r>
            <a:r>
              <a:rPr lang="en-US" altLang="en-US" sz="3200" i="1" dirty="0">
                <a:latin typeface="Times New Roman" pitchFamily="18" charset="0"/>
                <a:cs typeface="Times New Roman" pitchFamily="18" charset="0"/>
              </a:rPr>
              <a:t> </a:t>
            </a:r>
            <a:r>
              <a:rPr lang="en-US" altLang="en-US" sz="3200" i="1" dirty="0" err="1">
                <a:latin typeface="Times New Roman" pitchFamily="18" charset="0"/>
                <a:cs typeface="Times New Roman" pitchFamily="18" charset="0"/>
              </a:rPr>
              <a:t>thức</a:t>
            </a:r>
            <a:endParaRPr lang="en-US" altLang="en-US" sz="3200" dirty="0"/>
          </a:p>
        </p:txBody>
      </p:sp>
      <p:sp>
        <p:nvSpPr>
          <p:cNvPr id="6" name="Rounded Rectangle 5">
            <a:extLst>
              <a:ext uri="{FF2B5EF4-FFF2-40B4-BE49-F238E27FC236}">
                <a16:creationId xmlns:a16="http://schemas.microsoft.com/office/drawing/2014/main" id="{4A5F93AB-4675-36C9-77AE-A2365219463E}"/>
              </a:ext>
            </a:extLst>
          </p:cNvPr>
          <p:cNvSpPr/>
          <p:nvPr/>
        </p:nvSpPr>
        <p:spPr>
          <a:xfrm>
            <a:off x="1828800" y="1177925"/>
            <a:ext cx="8382000" cy="1042988"/>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sz="2400" b="1">
                <a:solidFill>
                  <a:schemeClr val="tx1"/>
                </a:solidFill>
                <a:latin typeface="Times New Roman" pitchFamily="18" charset="0"/>
                <a:cs typeface="Times New Roman" pitchFamily="18" charset="0"/>
              </a:rPr>
              <a:t>Sự thống nhất biện chứng giữa nội dung và hình thức.</a:t>
            </a:r>
          </a:p>
          <a:p>
            <a:pPr eaLnBrk="1" hangingPunct="1">
              <a:defRPr/>
            </a:pPr>
            <a:endParaRPr lang="en-US" sz="700" b="1">
              <a:solidFill>
                <a:schemeClr val="tx1"/>
              </a:solidFill>
              <a:latin typeface="Times New Roman" pitchFamily="18" charset="0"/>
              <a:cs typeface="Times New Roman" pitchFamily="18" charset="0"/>
            </a:endParaRPr>
          </a:p>
        </p:txBody>
      </p:sp>
      <p:sp>
        <p:nvSpPr>
          <p:cNvPr id="7" name="Rounded Rectangle 6">
            <a:extLst>
              <a:ext uri="{FF2B5EF4-FFF2-40B4-BE49-F238E27FC236}">
                <a16:creationId xmlns:a16="http://schemas.microsoft.com/office/drawing/2014/main" id="{1357EBCF-3297-4F7F-B92F-125F48AEFD8C}"/>
              </a:ext>
            </a:extLst>
          </p:cNvPr>
          <p:cNvSpPr/>
          <p:nvPr/>
        </p:nvSpPr>
        <p:spPr>
          <a:xfrm>
            <a:off x="1828800" y="2811464"/>
            <a:ext cx="8382000" cy="979487"/>
          </a:xfrm>
          <a:prstGeom prst="roundRect">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en-US" sz="700" b="1">
              <a:solidFill>
                <a:schemeClr val="tx1"/>
              </a:solidFill>
              <a:latin typeface="Times New Roman" pitchFamily="18" charset="0"/>
              <a:cs typeface="Times New Roman" pitchFamily="18" charset="0"/>
            </a:endParaRPr>
          </a:p>
          <a:p>
            <a:pPr eaLnBrk="1" hangingPunct="1">
              <a:defRPr/>
            </a:pPr>
            <a:r>
              <a:rPr lang="en-US" sz="2400" b="1">
                <a:solidFill>
                  <a:schemeClr val="tx1"/>
                </a:solidFill>
                <a:latin typeface="Times New Roman" pitchFamily="18" charset="0"/>
                <a:cs typeface="Times New Roman" pitchFamily="18" charset="0"/>
              </a:rPr>
              <a:t>Trong quá trình vận động và phát triển của sự vật, nội dung giữ vai trò quyết định đối với hình thức.</a:t>
            </a:r>
          </a:p>
          <a:p>
            <a:pPr eaLnBrk="1" hangingPunct="1">
              <a:defRPr/>
            </a:pPr>
            <a:endParaRPr lang="en-US" sz="700" b="1">
              <a:solidFill>
                <a:schemeClr val="tx1"/>
              </a:solidFill>
              <a:latin typeface="Times New Roman" pitchFamily="18" charset="0"/>
              <a:cs typeface="Times New Roman" pitchFamily="18" charset="0"/>
            </a:endParaRPr>
          </a:p>
        </p:txBody>
      </p:sp>
      <p:sp>
        <p:nvSpPr>
          <p:cNvPr id="8" name="Rounded Rectangle 7">
            <a:extLst>
              <a:ext uri="{FF2B5EF4-FFF2-40B4-BE49-F238E27FC236}">
                <a16:creationId xmlns:a16="http://schemas.microsoft.com/office/drawing/2014/main" id="{4D5EF3E9-7D96-E171-6DD3-039094BB3E1B}"/>
              </a:ext>
            </a:extLst>
          </p:cNvPr>
          <p:cNvSpPr/>
          <p:nvPr/>
        </p:nvSpPr>
        <p:spPr>
          <a:xfrm>
            <a:off x="1828800" y="4430714"/>
            <a:ext cx="8382000" cy="97948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en-US" sz="700" b="1">
              <a:solidFill>
                <a:schemeClr val="tx1"/>
              </a:solidFill>
              <a:latin typeface="Times New Roman" pitchFamily="18" charset="0"/>
              <a:cs typeface="Times New Roman" pitchFamily="18" charset="0"/>
            </a:endParaRPr>
          </a:p>
          <a:p>
            <a:pPr eaLnBrk="1" hangingPunct="1">
              <a:defRPr/>
            </a:pPr>
            <a:r>
              <a:rPr lang="en-US" sz="2400" b="1">
                <a:solidFill>
                  <a:schemeClr val="tx1"/>
                </a:solidFill>
                <a:latin typeface="Times New Roman" pitchFamily="18" charset="0"/>
                <a:cs typeface="Times New Roman" pitchFamily="18" charset="0"/>
              </a:rPr>
              <a:t>Sự tác động trở lại của hình thức đối với nội dung.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0DA19E-E8AB-6E67-0018-1FC170C2F530}"/>
              </a:ext>
            </a:extLst>
          </p:cNvPr>
          <p:cNvSpPr txBox="1">
            <a:spLocks/>
          </p:cNvSpPr>
          <p:nvPr/>
        </p:nvSpPr>
        <p:spPr bwMode="auto">
          <a:xfrm>
            <a:off x="1524000" y="0"/>
            <a:ext cx="9144000" cy="685800"/>
          </a:xfrm>
          <a:prstGeom prst="rect">
            <a:avLst/>
          </a:prstGeom>
          <a:solidFill>
            <a:schemeClr val="accent6">
              <a:lumMod val="40000"/>
              <a:lumOff val="60000"/>
            </a:schemeClr>
          </a:solidFill>
          <a:ln>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en-US" sz="3200" i="1">
                <a:latin typeface="Times New Roman" pitchFamily="18" charset="0"/>
                <a:cs typeface="Times New Roman" pitchFamily="18" charset="0"/>
              </a:rPr>
              <a:t>* Ý nghĩa phương pháp luận</a:t>
            </a:r>
            <a:endParaRPr lang="en-US" altLang="en-US" sz="3200"/>
          </a:p>
        </p:txBody>
      </p:sp>
      <p:sp>
        <p:nvSpPr>
          <p:cNvPr id="6" name="Rounded Rectangle 5">
            <a:extLst>
              <a:ext uri="{FF2B5EF4-FFF2-40B4-BE49-F238E27FC236}">
                <a16:creationId xmlns:a16="http://schemas.microsoft.com/office/drawing/2014/main" id="{538EE318-7329-714F-D096-FEF5A1B469FD}"/>
              </a:ext>
            </a:extLst>
          </p:cNvPr>
          <p:cNvSpPr/>
          <p:nvPr/>
        </p:nvSpPr>
        <p:spPr>
          <a:xfrm>
            <a:off x="1676400" y="1177926"/>
            <a:ext cx="8839200" cy="1528763"/>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spcBef>
                <a:spcPct val="25000"/>
              </a:spcBef>
              <a:spcAft>
                <a:spcPct val="25000"/>
              </a:spcAft>
              <a:defRPr/>
            </a:pPr>
            <a:r>
              <a:rPr lang="en-US" sz="2400">
                <a:solidFill>
                  <a:schemeClr val="tx1"/>
                </a:solidFill>
                <a:latin typeface="Times New Roman" pitchFamily="18" charset="0"/>
              </a:rPr>
              <a:t>Vì nội dung và hình thức là thống nhất biện chứng (nương tựa nhau, làm tiền đề của nhau), nên trong nhận thức cũng như trong thực tiễn không được tách rời nội dung và hình thức</a:t>
            </a:r>
          </a:p>
        </p:txBody>
      </p:sp>
      <p:sp>
        <p:nvSpPr>
          <p:cNvPr id="7" name="Rounded Rectangle 6">
            <a:extLst>
              <a:ext uri="{FF2B5EF4-FFF2-40B4-BE49-F238E27FC236}">
                <a16:creationId xmlns:a16="http://schemas.microsoft.com/office/drawing/2014/main" id="{BAF8DD8B-AEFC-D233-E61F-9CAFCD99642A}"/>
              </a:ext>
            </a:extLst>
          </p:cNvPr>
          <p:cNvSpPr/>
          <p:nvPr/>
        </p:nvSpPr>
        <p:spPr>
          <a:xfrm>
            <a:off x="1676400" y="2811464"/>
            <a:ext cx="8839200" cy="1436687"/>
          </a:xfrm>
          <a:prstGeom prst="roundRect">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spcBef>
                <a:spcPct val="25000"/>
              </a:spcBef>
              <a:spcAft>
                <a:spcPct val="25000"/>
              </a:spcAft>
              <a:defRPr/>
            </a:pPr>
            <a:r>
              <a:rPr lang="en-US" sz="2400">
                <a:solidFill>
                  <a:schemeClr val="tx1"/>
                </a:solidFill>
                <a:latin typeface="Times New Roman" pitchFamily="18" charset="0"/>
              </a:rPr>
              <a:t>Vì sự thống nhất giữa nội dung và hình thức là sự thống nhất biện chứng nên trong thực tiễn, khi thực hiện một nhiệm vụ nào đó (nội dung), cần sử dụng sáng tạo nhiều hình thức có thể có một cách thích hợp.  </a:t>
            </a:r>
          </a:p>
        </p:txBody>
      </p:sp>
      <p:sp>
        <p:nvSpPr>
          <p:cNvPr id="8" name="Rounded Rectangle 7">
            <a:extLst>
              <a:ext uri="{FF2B5EF4-FFF2-40B4-BE49-F238E27FC236}">
                <a16:creationId xmlns:a16="http://schemas.microsoft.com/office/drawing/2014/main" id="{4114C5C8-53DD-35F6-A271-7E6DEEAA462F}"/>
              </a:ext>
            </a:extLst>
          </p:cNvPr>
          <p:cNvSpPr/>
          <p:nvPr/>
        </p:nvSpPr>
        <p:spPr>
          <a:xfrm>
            <a:off x="1676400" y="4430714"/>
            <a:ext cx="8839200" cy="197008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spcBef>
                <a:spcPct val="25000"/>
              </a:spcBef>
              <a:spcAft>
                <a:spcPct val="25000"/>
              </a:spcAft>
              <a:defRPr/>
            </a:pPr>
            <a:r>
              <a:rPr lang="en-US" sz="2400">
                <a:solidFill>
                  <a:schemeClr val="tx1"/>
                </a:solidFill>
                <a:latin typeface="Times New Roman" pitchFamily="18" charset="0"/>
              </a:rPr>
              <a:t>Trong hoạt động nhận thức và thực tiễn, trước hết phải căn cứ vào nội dung (vì nội dung quyết định hình thức). Song, phải luôn luôn xem giữa nội dung và hình thức có phù hợp với nhau không, vì hình thức có tính độc lập tương đối, có thể thúc đẩy hoăc kìm hãm sự phát triển của sự vật.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AEEBD420-1F3D-9BB5-1EC8-8F7F58C030DC}"/>
              </a:ext>
            </a:extLst>
          </p:cNvPr>
          <p:cNvSpPr/>
          <p:nvPr/>
        </p:nvSpPr>
        <p:spPr>
          <a:xfrm>
            <a:off x="3200400" y="1"/>
            <a:ext cx="5943600" cy="752475"/>
          </a:xfrm>
          <a:prstGeom prst="roundRect">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lvl="1" eaLnBrk="1" hangingPunct="1">
              <a:spcBef>
                <a:spcPct val="20000"/>
              </a:spcBef>
              <a:defRPr/>
            </a:pPr>
            <a:r>
              <a:rPr lang="en-US" altLang="en-US" sz="3200" b="1">
                <a:solidFill>
                  <a:srgbClr val="000066"/>
                </a:solidFill>
                <a:latin typeface="Times New Roman" panose="02020603050405020304" pitchFamily="18" charset="0"/>
                <a:cs typeface="Times New Roman" panose="02020603050405020304" pitchFamily="18" charset="0"/>
              </a:rPr>
              <a:t>e. Bản chất và Hiện tượng</a:t>
            </a:r>
            <a:endParaRPr lang="en-US" altLang="en-US" sz="3200" b="1" dirty="0">
              <a:solidFill>
                <a:srgbClr val="000066"/>
              </a:solidFill>
              <a:latin typeface="Times New Roman" panose="02020603050405020304" pitchFamily="18" charset="0"/>
              <a:cs typeface="Times New Roman" panose="02020603050405020304" pitchFamily="18" charset="0"/>
            </a:endParaRPr>
          </a:p>
        </p:txBody>
      </p:sp>
      <p:sp>
        <p:nvSpPr>
          <p:cNvPr id="6" name="Title 4">
            <a:extLst>
              <a:ext uri="{FF2B5EF4-FFF2-40B4-BE49-F238E27FC236}">
                <a16:creationId xmlns:a16="http://schemas.microsoft.com/office/drawing/2014/main" id="{E49A3EDE-7582-F9A6-83F6-B5514B94F0F9}"/>
              </a:ext>
            </a:extLst>
          </p:cNvPr>
          <p:cNvSpPr>
            <a:spLocks noGrp="1"/>
          </p:cNvSpPr>
          <p:nvPr>
            <p:ph type="title"/>
          </p:nvPr>
        </p:nvSpPr>
        <p:spPr>
          <a:xfrm>
            <a:off x="1535113" y="838200"/>
            <a:ext cx="3429000" cy="609600"/>
          </a:xfrm>
          <a:solidFill>
            <a:schemeClr val="accent6">
              <a:lumMod val="40000"/>
              <a:lumOff val="60000"/>
            </a:schemeClr>
          </a:solidFill>
        </p:spPr>
        <p:txBody>
          <a:bodyPr/>
          <a:lstStyle/>
          <a:p>
            <a:pPr>
              <a:defRPr/>
            </a:pPr>
            <a:r>
              <a:rPr lang="en-US" altLang="en-US" sz="3200" i="1">
                <a:latin typeface="Times New Roman" pitchFamily="18" charset="0"/>
                <a:cs typeface="Times New Roman" pitchFamily="18" charset="0"/>
              </a:rPr>
              <a:t> * Khái niệm</a:t>
            </a:r>
            <a:endParaRPr lang="en-US" altLang="en-US" sz="3200"/>
          </a:p>
        </p:txBody>
      </p:sp>
      <p:sp>
        <p:nvSpPr>
          <p:cNvPr id="7" name="Rounded Rectangle 6">
            <a:extLst>
              <a:ext uri="{FF2B5EF4-FFF2-40B4-BE49-F238E27FC236}">
                <a16:creationId xmlns:a16="http://schemas.microsoft.com/office/drawing/2014/main" id="{DF5ACD8B-1ED6-F08E-889A-F8CC46C387F8}"/>
              </a:ext>
            </a:extLst>
          </p:cNvPr>
          <p:cNvSpPr/>
          <p:nvPr/>
        </p:nvSpPr>
        <p:spPr>
          <a:xfrm>
            <a:off x="1855789" y="1981200"/>
            <a:ext cx="8561387" cy="16764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marL="609600" indent="-609600" algn="just">
              <a:defRPr/>
            </a:pPr>
            <a:endParaRPr lang="en-US" sz="1000" b="1">
              <a:solidFill>
                <a:srgbClr val="FF0000"/>
              </a:solidFill>
              <a:latin typeface="Times New Roman" pitchFamily="18" charset="0"/>
              <a:cs typeface="Times New Roman" pitchFamily="18" charset="0"/>
            </a:endParaRPr>
          </a:p>
          <a:p>
            <a:pPr algn="just" eaLnBrk="1" hangingPunct="1">
              <a:lnSpc>
                <a:spcPct val="125000"/>
              </a:lnSpc>
              <a:spcBef>
                <a:spcPct val="25000"/>
              </a:spcBef>
              <a:spcAft>
                <a:spcPct val="25000"/>
              </a:spcAft>
              <a:defRPr/>
            </a:pPr>
            <a:r>
              <a:rPr lang="en-US" sz="2400" b="1">
                <a:latin typeface="Times New Roman" pitchFamily="18" charset="0"/>
                <a:cs typeface="Times New Roman" pitchFamily="18" charset="0"/>
              </a:rPr>
              <a:t>-  </a:t>
            </a:r>
            <a:r>
              <a:rPr lang="en-US" sz="2400" b="1" i="1">
                <a:solidFill>
                  <a:srgbClr val="0000FF"/>
                </a:solidFill>
                <a:latin typeface="Times New Roman" pitchFamily="18" charset="0"/>
                <a:cs typeface="Times New Roman" pitchFamily="18" charset="0"/>
              </a:rPr>
              <a:t>BẢN CHẤT</a:t>
            </a:r>
            <a:r>
              <a:rPr lang="en-US" sz="2400" b="1">
                <a:latin typeface="Times New Roman" pitchFamily="18" charset="0"/>
                <a:cs typeface="Times New Roman" pitchFamily="18" charset="0"/>
              </a:rPr>
              <a:t> là cái tổng hợp tất cả những mặt, những mối liên hệ tất nhiên, tương đối ổn định bên trong sự vật, quy định sự vận động và phát triển của sự vật.  </a:t>
            </a:r>
          </a:p>
          <a:p>
            <a:pPr marL="609600" indent="-609600" algn="just">
              <a:lnSpc>
                <a:spcPct val="125000"/>
              </a:lnSpc>
              <a:defRPr/>
            </a:pPr>
            <a:r>
              <a:rPr lang="en-US" sz="2400" b="1">
                <a:latin typeface="Times New Roman" pitchFamily="18" charset="0"/>
                <a:cs typeface="Times New Roman" pitchFamily="18" charset="0"/>
              </a:rPr>
              <a:t>   </a:t>
            </a:r>
          </a:p>
        </p:txBody>
      </p:sp>
      <p:sp>
        <p:nvSpPr>
          <p:cNvPr id="8" name="Rounded Rectangle 7">
            <a:extLst>
              <a:ext uri="{FF2B5EF4-FFF2-40B4-BE49-F238E27FC236}">
                <a16:creationId xmlns:a16="http://schemas.microsoft.com/office/drawing/2014/main" id="{D705D43D-3BB3-7C7B-F864-B52E20726F64}"/>
              </a:ext>
            </a:extLst>
          </p:cNvPr>
          <p:cNvSpPr/>
          <p:nvPr/>
        </p:nvSpPr>
        <p:spPr>
          <a:xfrm>
            <a:off x="1827214" y="4114800"/>
            <a:ext cx="8561387" cy="1676400"/>
          </a:xfrm>
          <a:prstGeom prst="roundRect">
            <a:avLst/>
          </a:prstGeom>
          <a:solidFill>
            <a:schemeClr val="accent1">
              <a:lumMod val="60000"/>
              <a:lumOff val="40000"/>
            </a:schemeClr>
          </a:solidFill>
        </p:spPr>
        <p:style>
          <a:lnRef idx="1">
            <a:schemeClr val="accent4"/>
          </a:lnRef>
          <a:fillRef idx="2">
            <a:schemeClr val="accent4"/>
          </a:fillRef>
          <a:effectRef idx="1">
            <a:schemeClr val="accent4"/>
          </a:effectRef>
          <a:fontRef idx="minor">
            <a:schemeClr val="dk1"/>
          </a:fontRef>
        </p:style>
        <p:txBody>
          <a:bodyPr anchor="ctr"/>
          <a:lstStyle/>
          <a:p>
            <a:pPr algn="just" eaLnBrk="1" hangingPunct="1">
              <a:lnSpc>
                <a:spcPct val="125000"/>
              </a:lnSpc>
              <a:spcBef>
                <a:spcPct val="25000"/>
              </a:spcBef>
              <a:spcAft>
                <a:spcPct val="25000"/>
              </a:spcAft>
              <a:defRPr/>
            </a:pPr>
            <a:r>
              <a:rPr lang="en-US" sz="2400" b="1">
                <a:latin typeface="Times New Roman" pitchFamily="18" charset="0"/>
                <a:cs typeface="Times New Roman" pitchFamily="18" charset="0"/>
              </a:rPr>
              <a:t>-  </a:t>
            </a:r>
            <a:r>
              <a:rPr lang="en-US" sz="2400" b="1" i="1">
                <a:solidFill>
                  <a:srgbClr val="0000FF"/>
                </a:solidFill>
                <a:latin typeface="Times New Roman" pitchFamily="18" charset="0"/>
                <a:cs typeface="Times New Roman" pitchFamily="18" charset="0"/>
              </a:rPr>
              <a:t>HIỆN TƯỢNG</a:t>
            </a:r>
            <a:r>
              <a:rPr lang="en-US" sz="2400" b="1">
                <a:latin typeface="Times New Roman" pitchFamily="18" charset="0"/>
                <a:cs typeface="Times New Roman" pitchFamily="18" charset="0"/>
              </a:rPr>
              <a:t> là cái biểu hiện ra bên ngoài của cái tổng hợp tất cả những mặt, những mối liên hệ ấy (tức của bản chất).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EDC78F-CFC2-2C77-6CED-6BDAC3BBEACC}"/>
              </a:ext>
            </a:extLst>
          </p:cNvPr>
          <p:cNvSpPr txBox="1">
            <a:spLocks/>
          </p:cNvSpPr>
          <p:nvPr/>
        </p:nvSpPr>
        <p:spPr bwMode="auto">
          <a:xfrm>
            <a:off x="1524000" y="0"/>
            <a:ext cx="9144000" cy="685800"/>
          </a:xfrm>
          <a:prstGeom prst="rect">
            <a:avLst/>
          </a:prstGeom>
          <a:solidFill>
            <a:schemeClr val="accent6">
              <a:lumMod val="40000"/>
              <a:lumOff val="60000"/>
            </a:schemeClr>
          </a:solidFill>
          <a:ln>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en-US" sz="3200" i="1">
                <a:latin typeface="Times New Roman" pitchFamily="18" charset="0"/>
                <a:cs typeface="Times New Roman" pitchFamily="18" charset="0"/>
              </a:rPr>
              <a:t>* Quan hệ biện chứng giữa Bản chất và Hiện tượng</a:t>
            </a:r>
            <a:endParaRPr lang="en-US" altLang="en-US" sz="3200"/>
          </a:p>
        </p:txBody>
      </p:sp>
      <p:sp>
        <p:nvSpPr>
          <p:cNvPr id="6" name="Rounded Rectangle 5">
            <a:extLst>
              <a:ext uri="{FF2B5EF4-FFF2-40B4-BE49-F238E27FC236}">
                <a16:creationId xmlns:a16="http://schemas.microsoft.com/office/drawing/2014/main" id="{EEEAC963-76A0-AECF-84D7-370B34DA5D57}"/>
              </a:ext>
            </a:extLst>
          </p:cNvPr>
          <p:cNvSpPr/>
          <p:nvPr/>
        </p:nvSpPr>
        <p:spPr>
          <a:xfrm>
            <a:off x="1828800" y="1177925"/>
            <a:ext cx="8382000" cy="1042988"/>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lnSpc>
                <a:spcPct val="125000"/>
              </a:lnSpc>
              <a:defRPr/>
            </a:pPr>
            <a:r>
              <a:rPr lang="en-US" sz="2400" b="1">
                <a:solidFill>
                  <a:schemeClr val="tx1"/>
                </a:solidFill>
                <a:latin typeface="Times New Roman" pitchFamily="18" charset="0"/>
                <a:cs typeface="Times New Roman" pitchFamily="18" charset="0"/>
              </a:rPr>
              <a:t>Sự thống nhất giữa bản chất và hiện tượng.</a:t>
            </a:r>
          </a:p>
          <a:p>
            <a:pPr eaLnBrk="1" hangingPunct="1">
              <a:defRPr/>
            </a:pPr>
            <a:endParaRPr lang="en-US" sz="700" b="1">
              <a:solidFill>
                <a:schemeClr val="tx1"/>
              </a:solidFill>
              <a:latin typeface="Times New Roman" pitchFamily="18" charset="0"/>
              <a:cs typeface="Times New Roman" pitchFamily="18" charset="0"/>
            </a:endParaRPr>
          </a:p>
        </p:txBody>
      </p:sp>
      <p:sp>
        <p:nvSpPr>
          <p:cNvPr id="7" name="Rounded Rectangle 6">
            <a:extLst>
              <a:ext uri="{FF2B5EF4-FFF2-40B4-BE49-F238E27FC236}">
                <a16:creationId xmlns:a16="http://schemas.microsoft.com/office/drawing/2014/main" id="{494FAEB5-2F15-30F5-119F-EB87200AB9F7}"/>
              </a:ext>
            </a:extLst>
          </p:cNvPr>
          <p:cNvSpPr/>
          <p:nvPr/>
        </p:nvSpPr>
        <p:spPr>
          <a:xfrm>
            <a:off x="1828800" y="2811464"/>
            <a:ext cx="8382000" cy="979487"/>
          </a:xfrm>
          <a:prstGeom prst="roundRect">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en-US" sz="700" b="1">
              <a:solidFill>
                <a:schemeClr val="tx1"/>
              </a:solidFill>
              <a:latin typeface="Times New Roman" pitchFamily="18" charset="0"/>
              <a:cs typeface="Times New Roman" pitchFamily="18" charset="0"/>
            </a:endParaRPr>
          </a:p>
          <a:p>
            <a:pPr eaLnBrk="1" hangingPunct="1">
              <a:lnSpc>
                <a:spcPct val="125000"/>
              </a:lnSpc>
              <a:defRPr/>
            </a:pPr>
            <a:r>
              <a:rPr lang="en-US" sz="2400" b="1">
                <a:solidFill>
                  <a:schemeClr val="tx1"/>
                </a:solidFill>
                <a:latin typeface="Times New Roman" pitchFamily="18" charset="0"/>
                <a:cs typeface="Times New Roman" pitchFamily="18" charset="0"/>
              </a:rPr>
              <a:t> Sự khác biệt, đối lập giữa bản chất và hiện tượng.</a:t>
            </a:r>
          </a:p>
          <a:p>
            <a:pPr eaLnBrk="1" hangingPunct="1">
              <a:defRPr/>
            </a:pPr>
            <a:endParaRPr lang="en-US" sz="700" b="1">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8A9044-3FC0-A385-A76A-EE09EE505950}"/>
              </a:ext>
            </a:extLst>
          </p:cNvPr>
          <p:cNvSpPr txBox="1">
            <a:spLocks/>
          </p:cNvSpPr>
          <p:nvPr/>
        </p:nvSpPr>
        <p:spPr bwMode="auto">
          <a:xfrm>
            <a:off x="1524000" y="0"/>
            <a:ext cx="9144000" cy="685800"/>
          </a:xfrm>
          <a:prstGeom prst="rect">
            <a:avLst/>
          </a:prstGeom>
          <a:solidFill>
            <a:schemeClr val="accent6">
              <a:lumMod val="40000"/>
              <a:lumOff val="60000"/>
            </a:schemeClr>
          </a:solidFill>
          <a:ln>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en-US" sz="3200" i="1">
                <a:latin typeface="Times New Roman" pitchFamily="18" charset="0"/>
                <a:cs typeface="Times New Roman" pitchFamily="18" charset="0"/>
              </a:rPr>
              <a:t>* Ý nghĩa phương pháp luận</a:t>
            </a:r>
            <a:endParaRPr lang="en-US" altLang="en-US" sz="3200"/>
          </a:p>
        </p:txBody>
      </p:sp>
      <p:sp>
        <p:nvSpPr>
          <p:cNvPr id="6" name="Rounded Rectangle 5">
            <a:extLst>
              <a:ext uri="{FF2B5EF4-FFF2-40B4-BE49-F238E27FC236}">
                <a16:creationId xmlns:a16="http://schemas.microsoft.com/office/drawing/2014/main" id="{588A8986-8A70-8102-616A-751DE4E5DCE9}"/>
              </a:ext>
            </a:extLst>
          </p:cNvPr>
          <p:cNvSpPr/>
          <p:nvPr/>
        </p:nvSpPr>
        <p:spPr>
          <a:xfrm>
            <a:off x="1676400" y="914400"/>
            <a:ext cx="8839200" cy="12954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spcBef>
                <a:spcPct val="25000"/>
              </a:spcBef>
              <a:spcAft>
                <a:spcPct val="25000"/>
              </a:spcAft>
              <a:defRPr/>
            </a:pPr>
            <a:r>
              <a:rPr lang="en-US" sz="2400">
                <a:solidFill>
                  <a:schemeClr val="tx1"/>
                </a:solidFill>
                <a:latin typeface="Times New Roman" pitchFamily="18" charset="0"/>
              </a:rPr>
              <a:t>Trong nhận thức, để hiểu đúng đắn, đầy đủ về sự vật, không được dừng lại ở hiện tượng, mà phải đi sâu tìm hiểu bản chất của nó. Trong thực tiễn, cần dựa vào bản chất, chứ không dựa vào hiện tượng</a:t>
            </a:r>
          </a:p>
        </p:txBody>
      </p:sp>
      <p:sp>
        <p:nvSpPr>
          <p:cNvPr id="7" name="Rounded Rectangle 6">
            <a:extLst>
              <a:ext uri="{FF2B5EF4-FFF2-40B4-BE49-F238E27FC236}">
                <a16:creationId xmlns:a16="http://schemas.microsoft.com/office/drawing/2014/main" id="{FAD926DF-B42A-261B-C75C-516BB9BD9B47}"/>
              </a:ext>
            </a:extLst>
          </p:cNvPr>
          <p:cNvSpPr/>
          <p:nvPr/>
        </p:nvSpPr>
        <p:spPr>
          <a:xfrm>
            <a:off x="1703388" y="2286000"/>
            <a:ext cx="8839200" cy="1227138"/>
          </a:xfrm>
          <a:prstGeom prst="roundRect">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spcBef>
                <a:spcPct val="25000"/>
              </a:spcBef>
              <a:spcAft>
                <a:spcPct val="25000"/>
              </a:spcAft>
              <a:defRPr/>
            </a:pPr>
            <a:r>
              <a:rPr lang="en-US" sz="2400">
                <a:solidFill>
                  <a:schemeClr val="tx1"/>
                </a:solidFill>
                <a:latin typeface="Times New Roman" pitchFamily="18" charset="0"/>
              </a:rPr>
              <a:t>Vì bản chất của sự vật tồn tại khách quan ở ngay trong bản thân sự vật, nên muốn tìm bản chất của sự vật, phải xuất phát từ chính bản thân sự vật đó, chứ không thể tìm ở ngoài nó</a:t>
            </a:r>
          </a:p>
        </p:txBody>
      </p:sp>
      <p:sp>
        <p:nvSpPr>
          <p:cNvPr id="8" name="Rounded Rectangle 7">
            <a:extLst>
              <a:ext uri="{FF2B5EF4-FFF2-40B4-BE49-F238E27FC236}">
                <a16:creationId xmlns:a16="http://schemas.microsoft.com/office/drawing/2014/main" id="{2142B30B-9C69-FD85-ECE0-396DA161D5BD}"/>
              </a:ext>
            </a:extLst>
          </p:cNvPr>
          <p:cNvSpPr/>
          <p:nvPr/>
        </p:nvSpPr>
        <p:spPr>
          <a:xfrm>
            <a:off x="1709738" y="3657600"/>
            <a:ext cx="8839200" cy="197008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spcBef>
                <a:spcPct val="25000"/>
              </a:spcBef>
              <a:spcAft>
                <a:spcPct val="25000"/>
              </a:spcAft>
              <a:defRPr/>
            </a:pPr>
            <a:r>
              <a:rPr lang="en-US" sz="2400">
                <a:solidFill>
                  <a:schemeClr val="tx1"/>
                </a:solidFill>
                <a:latin typeface="Times New Roman" pitchFamily="18" charset="0"/>
              </a:rPr>
              <a:t>Vì bản chất bộc lộ ra bằng hiện tượng, nên chỉ có thể tìm bản chất của sự vật thông qua việc nghiên cứu các hiện tượng của nó. Song, hiện tượng của bản chất thì muôn hình ngàn vẻ, nên phải biết phân tích và tổng hợp các hiện tượng, nhất là nắm được hiện tượng điển hình trong hoàn cảnh điển hình</a:t>
            </a:r>
          </a:p>
        </p:txBody>
      </p:sp>
      <p:sp>
        <p:nvSpPr>
          <p:cNvPr id="9" name="Rounded Rectangle 8">
            <a:extLst>
              <a:ext uri="{FF2B5EF4-FFF2-40B4-BE49-F238E27FC236}">
                <a16:creationId xmlns:a16="http://schemas.microsoft.com/office/drawing/2014/main" id="{D1EDDB58-2EBF-06B5-F280-550A36156368}"/>
              </a:ext>
            </a:extLst>
          </p:cNvPr>
          <p:cNvSpPr/>
          <p:nvPr/>
        </p:nvSpPr>
        <p:spPr>
          <a:xfrm>
            <a:off x="1671638" y="5791201"/>
            <a:ext cx="8839200" cy="93821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90000"/>
              </a:lnSpc>
              <a:defRPr/>
            </a:pPr>
            <a:r>
              <a:rPr lang="en-US" sz="2400">
                <a:solidFill>
                  <a:schemeClr val="tx1"/>
                </a:solidFill>
                <a:latin typeface="Times New Roman" pitchFamily="18" charset="0"/>
              </a:rPr>
              <a:t>Vì bản chất có nhiều cấp độ, nên nhận thức bản chất của sự vật là một quá trình vô hạn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130190F-2BF6-36E7-DA8A-D1BE1F1A2AD4}"/>
              </a:ext>
            </a:extLst>
          </p:cNvPr>
          <p:cNvSpPr/>
          <p:nvPr/>
        </p:nvSpPr>
        <p:spPr>
          <a:xfrm>
            <a:off x="3200400" y="1"/>
            <a:ext cx="5943600" cy="752475"/>
          </a:xfrm>
          <a:prstGeom prst="roundRect">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lvl="1" eaLnBrk="1" hangingPunct="1">
              <a:spcBef>
                <a:spcPct val="20000"/>
              </a:spcBef>
              <a:defRPr/>
            </a:pPr>
            <a:r>
              <a:rPr lang="en-US" altLang="en-US" sz="3200" b="1">
                <a:solidFill>
                  <a:srgbClr val="000066"/>
                </a:solidFill>
                <a:latin typeface="Times New Roman" panose="02020603050405020304" pitchFamily="18" charset="0"/>
                <a:cs typeface="Times New Roman" panose="02020603050405020304" pitchFamily="18" charset="0"/>
              </a:rPr>
              <a:t>f. Khả năng và Hiện thực</a:t>
            </a:r>
            <a:endParaRPr lang="en-US" altLang="en-US" sz="3200" b="1" dirty="0">
              <a:solidFill>
                <a:srgbClr val="000066"/>
              </a:solidFill>
              <a:latin typeface="Times New Roman" panose="02020603050405020304" pitchFamily="18" charset="0"/>
              <a:cs typeface="Times New Roman" panose="02020603050405020304" pitchFamily="18" charset="0"/>
            </a:endParaRPr>
          </a:p>
        </p:txBody>
      </p:sp>
      <p:sp>
        <p:nvSpPr>
          <p:cNvPr id="6" name="Title 4">
            <a:extLst>
              <a:ext uri="{FF2B5EF4-FFF2-40B4-BE49-F238E27FC236}">
                <a16:creationId xmlns:a16="http://schemas.microsoft.com/office/drawing/2014/main" id="{4624344B-79B2-62AF-949F-9CBA49F792D1}"/>
              </a:ext>
            </a:extLst>
          </p:cNvPr>
          <p:cNvSpPr>
            <a:spLocks noGrp="1"/>
          </p:cNvSpPr>
          <p:nvPr>
            <p:ph type="title"/>
          </p:nvPr>
        </p:nvSpPr>
        <p:spPr>
          <a:xfrm>
            <a:off x="1535113" y="914400"/>
            <a:ext cx="3429000" cy="609600"/>
          </a:xfrm>
          <a:solidFill>
            <a:schemeClr val="accent6">
              <a:lumMod val="40000"/>
              <a:lumOff val="60000"/>
            </a:schemeClr>
          </a:solidFill>
        </p:spPr>
        <p:txBody>
          <a:bodyPr/>
          <a:lstStyle/>
          <a:p>
            <a:pPr>
              <a:defRPr/>
            </a:pPr>
            <a:r>
              <a:rPr lang="en-US" altLang="en-US" sz="3200" i="1">
                <a:latin typeface="Times New Roman" pitchFamily="18" charset="0"/>
                <a:cs typeface="Times New Roman" pitchFamily="18" charset="0"/>
              </a:rPr>
              <a:t> * Khái niệm</a:t>
            </a:r>
            <a:endParaRPr lang="en-US" altLang="en-US" sz="3200"/>
          </a:p>
        </p:txBody>
      </p:sp>
      <p:sp>
        <p:nvSpPr>
          <p:cNvPr id="7" name="Rounded Rectangle 6">
            <a:extLst>
              <a:ext uri="{FF2B5EF4-FFF2-40B4-BE49-F238E27FC236}">
                <a16:creationId xmlns:a16="http://schemas.microsoft.com/office/drawing/2014/main" id="{F89F11D5-F518-94DE-10E9-80DD085875BD}"/>
              </a:ext>
            </a:extLst>
          </p:cNvPr>
          <p:cNvSpPr/>
          <p:nvPr/>
        </p:nvSpPr>
        <p:spPr>
          <a:xfrm>
            <a:off x="1855789" y="1981200"/>
            <a:ext cx="8561387" cy="11430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marL="609600" indent="-609600">
              <a:spcBef>
                <a:spcPct val="25000"/>
              </a:spcBef>
              <a:spcAft>
                <a:spcPct val="25000"/>
              </a:spcAft>
              <a:defRPr/>
            </a:pPr>
            <a:r>
              <a:rPr lang="en-US" sz="2400">
                <a:latin typeface="Times New Roman" pitchFamily="18" charset="0"/>
              </a:rPr>
              <a:t> – </a:t>
            </a:r>
            <a:r>
              <a:rPr lang="en-US" sz="2400" i="1">
                <a:solidFill>
                  <a:srgbClr val="0000FF"/>
                </a:solidFill>
                <a:latin typeface="Times New Roman" pitchFamily="18" charset="0"/>
              </a:rPr>
              <a:t>HIỆN THỰC</a:t>
            </a:r>
            <a:r>
              <a:rPr lang="en-US" sz="2400">
                <a:latin typeface="Times New Roman" pitchFamily="18" charset="0"/>
              </a:rPr>
              <a:t> là những gì hiện có, hiện đang tồn tại thực sự.</a:t>
            </a:r>
          </a:p>
        </p:txBody>
      </p:sp>
      <p:sp>
        <p:nvSpPr>
          <p:cNvPr id="8" name="Rounded Rectangle 7">
            <a:extLst>
              <a:ext uri="{FF2B5EF4-FFF2-40B4-BE49-F238E27FC236}">
                <a16:creationId xmlns:a16="http://schemas.microsoft.com/office/drawing/2014/main" id="{B33A6DF9-3948-A21A-730B-00476660E2C0}"/>
              </a:ext>
            </a:extLst>
          </p:cNvPr>
          <p:cNvSpPr/>
          <p:nvPr/>
        </p:nvSpPr>
        <p:spPr>
          <a:xfrm>
            <a:off x="1827214" y="4114800"/>
            <a:ext cx="8561387" cy="1143000"/>
          </a:xfrm>
          <a:prstGeom prst="roundRect">
            <a:avLst/>
          </a:prstGeom>
          <a:solidFill>
            <a:schemeClr val="accent1">
              <a:lumMod val="60000"/>
              <a:lumOff val="40000"/>
            </a:schemeClr>
          </a:solidFill>
        </p:spPr>
        <p:style>
          <a:lnRef idx="1">
            <a:schemeClr val="accent4"/>
          </a:lnRef>
          <a:fillRef idx="2">
            <a:schemeClr val="accent4"/>
          </a:fillRef>
          <a:effectRef idx="1">
            <a:schemeClr val="accent4"/>
          </a:effectRef>
          <a:fontRef idx="minor">
            <a:schemeClr val="dk1"/>
          </a:fontRef>
        </p:style>
        <p:txBody>
          <a:bodyPr anchor="ctr"/>
          <a:lstStyle/>
          <a:p>
            <a:pPr algn="just" eaLnBrk="1" hangingPunct="1">
              <a:lnSpc>
                <a:spcPct val="125000"/>
              </a:lnSpc>
              <a:spcBef>
                <a:spcPct val="25000"/>
              </a:spcBef>
              <a:spcAft>
                <a:spcPct val="25000"/>
              </a:spcAft>
              <a:defRPr/>
            </a:pPr>
            <a:r>
              <a:rPr lang="en-US" sz="2400">
                <a:latin typeface="Times New Roman" pitchFamily="18" charset="0"/>
              </a:rPr>
              <a:t> – </a:t>
            </a:r>
            <a:r>
              <a:rPr lang="en-US" sz="2400" i="1">
                <a:solidFill>
                  <a:srgbClr val="0000FF"/>
                </a:solidFill>
                <a:latin typeface="Times New Roman" pitchFamily="18" charset="0"/>
              </a:rPr>
              <a:t>KHẢ NĂNG</a:t>
            </a:r>
            <a:r>
              <a:rPr lang="en-US" sz="2400">
                <a:latin typeface="Times New Roman" pitchFamily="18" charset="0"/>
              </a:rPr>
              <a:t> là những gì hiện chưa có, nhưng sẽ có, sẽ tới khi có các điều kiện tương ứng.</a:t>
            </a:r>
            <a:r>
              <a:rPr lang="en-US" sz="2400">
                <a:latin typeface="Times New Roman" pitchFamily="18" charset="0"/>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399C700-1541-3E4C-5E19-94A6D811826C}"/>
              </a:ext>
            </a:extLst>
          </p:cNvPr>
          <p:cNvSpPr>
            <a:spLocks noGrp="1"/>
          </p:cNvSpPr>
          <p:nvPr>
            <p:ph type="title"/>
          </p:nvPr>
        </p:nvSpPr>
        <p:spPr>
          <a:xfrm>
            <a:off x="1828800" y="838201"/>
            <a:ext cx="8229600" cy="563563"/>
          </a:xfrm>
        </p:spPr>
        <p:txBody>
          <a:bodyPr/>
          <a:lstStyle/>
          <a:p>
            <a:pPr algn="l" eaLnBrk="1" hangingPunct="1"/>
            <a:r>
              <a:rPr lang="en-US" altLang="en-US" sz="2400" b="1" u="sng">
                <a:solidFill>
                  <a:srgbClr val="FF0000"/>
                </a:solidFill>
                <a:latin typeface="Times New Roman" panose="02020603050405020304" pitchFamily="18" charset="0"/>
              </a:rPr>
              <a:t>LƯU Ý</a:t>
            </a:r>
            <a:r>
              <a:rPr lang="en-US" altLang="en-US" sz="2400" b="1">
                <a:solidFill>
                  <a:srgbClr val="FF0000"/>
                </a:solidFill>
                <a:latin typeface="Times New Roman" panose="02020603050405020304" pitchFamily="18" charset="0"/>
              </a:rPr>
              <a:t>:</a:t>
            </a:r>
          </a:p>
        </p:txBody>
      </p:sp>
      <p:sp>
        <p:nvSpPr>
          <p:cNvPr id="4" name="Rounded Rectangle 3">
            <a:extLst>
              <a:ext uri="{FF2B5EF4-FFF2-40B4-BE49-F238E27FC236}">
                <a16:creationId xmlns:a16="http://schemas.microsoft.com/office/drawing/2014/main" id="{788D484A-8F05-00C1-165B-1BF92FE96BF2}"/>
              </a:ext>
            </a:extLst>
          </p:cNvPr>
          <p:cNvSpPr/>
          <p:nvPr/>
        </p:nvSpPr>
        <p:spPr>
          <a:xfrm>
            <a:off x="1752600" y="1524000"/>
            <a:ext cx="8763000" cy="12192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just" eaLnBrk="1" hangingPunct="1">
              <a:lnSpc>
                <a:spcPct val="115000"/>
              </a:lnSpc>
              <a:defRPr/>
            </a:pPr>
            <a:r>
              <a:rPr lang="en-US" sz="2400">
                <a:latin typeface="Times New Roman" pitchFamily="18" charset="0"/>
              </a:rPr>
              <a:t>– Hiện thực bao gồm cả hiện thực vật chất </a:t>
            </a:r>
            <a:r>
              <a:rPr lang="en-US" sz="2400" i="1">
                <a:latin typeface="Times New Roman" pitchFamily="18" charset="0"/>
              </a:rPr>
              <a:t>(hiện thực khách quan)</a:t>
            </a:r>
            <a:r>
              <a:rPr lang="en-US" sz="2400">
                <a:latin typeface="Times New Roman" pitchFamily="18" charset="0"/>
              </a:rPr>
              <a:t> và hiện thực tinh thần </a:t>
            </a:r>
            <a:r>
              <a:rPr lang="en-US" sz="2400" i="1">
                <a:latin typeface="Times New Roman" pitchFamily="18" charset="0"/>
              </a:rPr>
              <a:t>(hiện thực chủ quan),</a:t>
            </a:r>
            <a:r>
              <a:rPr lang="en-US" sz="2400">
                <a:latin typeface="Times New Roman" pitchFamily="18" charset="0"/>
              </a:rPr>
              <a:t> nghĩa là cả vật chất lẫn tinh thần đều tồn tại.</a:t>
            </a:r>
          </a:p>
        </p:txBody>
      </p:sp>
      <p:sp>
        <p:nvSpPr>
          <p:cNvPr id="5" name="Rounded Rectangle 4">
            <a:extLst>
              <a:ext uri="{FF2B5EF4-FFF2-40B4-BE49-F238E27FC236}">
                <a16:creationId xmlns:a16="http://schemas.microsoft.com/office/drawing/2014/main" id="{0ADD58D3-BB65-6E1E-A08E-41FC7342AEF6}"/>
              </a:ext>
            </a:extLst>
          </p:cNvPr>
          <p:cNvSpPr/>
          <p:nvPr/>
        </p:nvSpPr>
        <p:spPr>
          <a:xfrm>
            <a:off x="1752601" y="2895600"/>
            <a:ext cx="8880475" cy="38862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just" eaLnBrk="1" hangingPunct="1">
              <a:lnSpc>
                <a:spcPct val="115000"/>
              </a:lnSpc>
              <a:defRPr/>
            </a:pPr>
            <a:r>
              <a:rPr lang="en-US" sz="2400">
                <a:latin typeface="Times New Roman" pitchFamily="18" charset="0"/>
              </a:rPr>
              <a:t>– Khả năng: </a:t>
            </a:r>
          </a:p>
          <a:p>
            <a:pPr algn="just" eaLnBrk="1" hangingPunct="1">
              <a:lnSpc>
                <a:spcPct val="115000"/>
              </a:lnSpc>
              <a:defRPr/>
            </a:pPr>
            <a:r>
              <a:rPr lang="en-US" sz="2400">
                <a:latin typeface="Times New Roman" pitchFamily="18" charset="0"/>
              </a:rPr>
              <a:t>     + Khả năng mà ta nghiên cứu là khả năng thực tế, không phải là khả năng ảo.</a:t>
            </a:r>
          </a:p>
          <a:p>
            <a:pPr algn="just" eaLnBrk="1" hangingPunct="1">
              <a:lnSpc>
                <a:spcPct val="115000"/>
              </a:lnSpc>
              <a:defRPr/>
            </a:pPr>
            <a:r>
              <a:rPr lang="en-US" sz="2400">
                <a:latin typeface="Times New Roman" pitchFamily="18" charset="0"/>
              </a:rPr>
              <a:t>     + Khả năng khác với: điều kiện, tiền đề, ngẫu nhiên, xác suất.</a:t>
            </a:r>
          </a:p>
          <a:p>
            <a:pPr algn="just" eaLnBrk="1" hangingPunct="1">
              <a:lnSpc>
                <a:spcPct val="115000"/>
              </a:lnSpc>
              <a:defRPr/>
            </a:pPr>
            <a:r>
              <a:rPr lang="en-US" sz="2400">
                <a:latin typeface="Times New Roman" pitchFamily="18" charset="0"/>
              </a:rPr>
              <a:t>     + Các loại khả năng chính: Khả năng tất nhiên </a:t>
            </a:r>
            <a:r>
              <a:rPr lang="en-US" sz="2400" i="1">
                <a:latin typeface="Times New Roman" pitchFamily="18" charset="0"/>
              </a:rPr>
              <a:t>(khả năng gần, khả năng xa);</a:t>
            </a:r>
            <a:r>
              <a:rPr lang="en-US" sz="2400">
                <a:latin typeface="Times New Roman" pitchFamily="18" charset="0"/>
              </a:rPr>
              <a:t> Khả năng ngẫu nhiên; Khả năng tốt và khả năng xấu; Khả năng song song tồn tại và khả năng loại trừ nhau; khả năng chủ yếu và khả năng thứ yếu, v.v…</a:t>
            </a:r>
          </a:p>
        </p:txBody>
      </p:sp>
      <p:sp>
        <p:nvSpPr>
          <p:cNvPr id="6" name="Title 4">
            <a:extLst>
              <a:ext uri="{FF2B5EF4-FFF2-40B4-BE49-F238E27FC236}">
                <a16:creationId xmlns:a16="http://schemas.microsoft.com/office/drawing/2014/main" id="{E5F2AC54-5809-8D54-D575-CA7FC9A108EA}"/>
              </a:ext>
            </a:extLst>
          </p:cNvPr>
          <p:cNvSpPr txBox="1">
            <a:spLocks/>
          </p:cNvSpPr>
          <p:nvPr/>
        </p:nvSpPr>
        <p:spPr bwMode="auto">
          <a:xfrm>
            <a:off x="1555750" y="76200"/>
            <a:ext cx="3429000" cy="609600"/>
          </a:xfrm>
          <a:prstGeom prst="rect">
            <a:avLst/>
          </a:prstGeom>
          <a:solidFill>
            <a:schemeClr val="accent6">
              <a:lumMod val="40000"/>
              <a:lumOff val="60000"/>
            </a:schemeClr>
          </a:solidFill>
          <a:ln>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en-US" sz="3200" i="1">
                <a:latin typeface="Times New Roman" pitchFamily="18" charset="0"/>
                <a:cs typeface="Times New Roman" pitchFamily="18" charset="0"/>
              </a:rPr>
              <a:t> * Khái niệm</a:t>
            </a:r>
            <a:endParaRPr lang="en-US"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barn(inVertical)">
                                      <p:cBhvr>
                                        <p:cTn id="7" dur="500"/>
                                        <p:tgtEl>
                                          <p:spTgt spid="34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barn(inVertical)">
                                      <p:cBhvr>
                                        <p:cTn id="22" dur="500"/>
                                        <p:tgtEl>
                                          <p:spTgt spid="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barn(inVertical)">
                                      <p:cBhvr>
                                        <p:cTn id="27" dur="500"/>
                                        <p:tgtEl>
                                          <p:spTgt spid="5">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barn(inVertical)">
                                      <p:cBhvr>
                                        <p:cTn id="32" dur="500"/>
                                        <p:tgtEl>
                                          <p:spTgt spid="5">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barn(inVertical)">
                                      <p:cBhvr>
                                        <p:cTn id="3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4" grpId="0" animBg="1"/>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6AF0DB-9BBE-3994-656A-CC9C095B6CBD}"/>
              </a:ext>
            </a:extLst>
          </p:cNvPr>
          <p:cNvSpPr txBox="1">
            <a:spLocks/>
          </p:cNvSpPr>
          <p:nvPr/>
        </p:nvSpPr>
        <p:spPr bwMode="auto">
          <a:xfrm>
            <a:off x="1524000" y="0"/>
            <a:ext cx="9144000" cy="685800"/>
          </a:xfrm>
          <a:prstGeom prst="rect">
            <a:avLst/>
          </a:prstGeom>
          <a:solidFill>
            <a:schemeClr val="accent6">
              <a:lumMod val="40000"/>
              <a:lumOff val="60000"/>
            </a:schemeClr>
          </a:solidFill>
          <a:ln>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en-US" sz="3200" i="1">
                <a:latin typeface="Times New Roman" pitchFamily="18" charset="0"/>
                <a:cs typeface="Times New Roman" pitchFamily="18" charset="0"/>
              </a:rPr>
              <a:t>* Quan hệ biện chứng giữa Bản chất và Hiện tượng</a:t>
            </a:r>
            <a:endParaRPr lang="en-US" altLang="en-US" sz="3200"/>
          </a:p>
        </p:txBody>
      </p:sp>
      <p:sp>
        <p:nvSpPr>
          <p:cNvPr id="6" name="Rounded Rectangle 5">
            <a:extLst>
              <a:ext uri="{FF2B5EF4-FFF2-40B4-BE49-F238E27FC236}">
                <a16:creationId xmlns:a16="http://schemas.microsoft.com/office/drawing/2014/main" id="{9E248B3D-F9EA-9212-C99F-43510E824326}"/>
              </a:ext>
            </a:extLst>
          </p:cNvPr>
          <p:cNvSpPr/>
          <p:nvPr/>
        </p:nvSpPr>
        <p:spPr>
          <a:xfrm>
            <a:off x="1905000" y="914401"/>
            <a:ext cx="8382000" cy="1306513"/>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lnSpc>
                <a:spcPct val="125000"/>
              </a:lnSpc>
              <a:defRPr/>
            </a:pPr>
            <a:r>
              <a:rPr lang="en-US" sz="2400">
                <a:solidFill>
                  <a:schemeClr val="tx1"/>
                </a:solidFill>
                <a:latin typeface="Times New Roman" pitchFamily="18" charset="0"/>
              </a:rPr>
              <a:t>Khả năng và hiện thực tồn tại trong mối quan hệ chặt chẽ với nhau, không tách rời nhau, thường xuyên chuyển hoá lẫn nhau trong quá trình phát triển của sự vật.</a:t>
            </a:r>
            <a:endParaRPr lang="en-US" sz="700" b="1">
              <a:solidFill>
                <a:schemeClr val="tx1"/>
              </a:solidFill>
              <a:latin typeface="Times New Roman" pitchFamily="18" charset="0"/>
              <a:cs typeface="Times New Roman" pitchFamily="18" charset="0"/>
            </a:endParaRPr>
          </a:p>
        </p:txBody>
      </p:sp>
      <p:sp>
        <p:nvSpPr>
          <p:cNvPr id="7" name="Rounded Rectangle 6">
            <a:extLst>
              <a:ext uri="{FF2B5EF4-FFF2-40B4-BE49-F238E27FC236}">
                <a16:creationId xmlns:a16="http://schemas.microsoft.com/office/drawing/2014/main" id="{9AE3FB83-DABC-3B0A-A10E-DD0CE6191D3D}"/>
              </a:ext>
            </a:extLst>
          </p:cNvPr>
          <p:cNvSpPr/>
          <p:nvPr/>
        </p:nvSpPr>
        <p:spPr>
          <a:xfrm>
            <a:off x="1905000" y="2514600"/>
            <a:ext cx="8382000" cy="979488"/>
          </a:xfrm>
          <a:prstGeom prst="roundRect">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lnSpc>
                <a:spcPct val="125000"/>
              </a:lnSpc>
              <a:defRPr/>
            </a:pPr>
            <a:r>
              <a:rPr lang="en-US" sz="2400" b="1">
                <a:solidFill>
                  <a:schemeClr val="tx1"/>
                </a:solidFill>
                <a:latin typeface="Times New Roman" pitchFamily="18" charset="0"/>
                <a:cs typeface="Times New Roman" pitchFamily="18" charset="0"/>
              </a:rPr>
              <a:t> </a:t>
            </a:r>
            <a:r>
              <a:rPr lang="en-US" sz="2400">
                <a:solidFill>
                  <a:schemeClr val="tx1"/>
                </a:solidFill>
                <a:latin typeface="Times New Roman" pitchFamily="18" charset="0"/>
              </a:rPr>
              <a:t>Với cùng một sự vật thì trong những điều kiện nhất định, có thể tồn tại đồng thời một số khả năng  khác nhau</a:t>
            </a:r>
            <a:endParaRPr lang="en-US" sz="700" b="1">
              <a:solidFill>
                <a:schemeClr val="tx1"/>
              </a:solidFill>
              <a:latin typeface="Times New Roman" pitchFamily="18" charset="0"/>
              <a:cs typeface="Times New Roman" pitchFamily="18" charset="0"/>
            </a:endParaRPr>
          </a:p>
        </p:txBody>
      </p:sp>
      <p:sp>
        <p:nvSpPr>
          <p:cNvPr id="8" name="Rounded Rectangle 7">
            <a:extLst>
              <a:ext uri="{FF2B5EF4-FFF2-40B4-BE49-F238E27FC236}">
                <a16:creationId xmlns:a16="http://schemas.microsoft.com/office/drawing/2014/main" id="{16DC3EB3-6320-F7C9-7654-030F8A29AE9C}"/>
              </a:ext>
            </a:extLst>
          </p:cNvPr>
          <p:cNvSpPr/>
          <p:nvPr/>
        </p:nvSpPr>
        <p:spPr>
          <a:xfrm>
            <a:off x="1905000" y="3886200"/>
            <a:ext cx="8382000" cy="979488"/>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spcBef>
                <a:spcPct val="30000"/>
              </a:spcBef>
              <a:spcAft>
                <a:spcPct val="30000"/>
              </a:spcAft>
              <a:defRPr/>
            </a:pPr>
            <a:r>
              <a:rPr lang="en-US" sz="2400">
                <a:solidFill>
                  <a:schemeClr val="tx1"/>
                </a:solidFill>
                <a:latin typeface="Times New Roman" pitchFamily="18" charset="0"/>
              </a:rPr>
              <a:t>Nếu xuất hiện điều kiện mới, ở sự vật sẽ xuất hiện thêm những khả năng mới, và những khả năng vốn có cũng sẽ thay đổi.</a:t>
            </a:r>
            <a:r>
              <a:rPr lang="en-US" sz="2400">
                <a:solidFill>
                  <a:schemeClr val="tx1"/>
                </a:solidFill>
              </a:rPr>
              <a:t> </a:t>
            </a:r>
          </a:p>
        </p:txBody>
      </p:sp>
      <p:sp>
        <p:nvSpPr>
          <p:cNvPr id="9" name="Rounded Rectangle 8">
            <a:extLst>
              <a:ext uri="{FF2B5EF4-FFF2-40B4-BE49-F238E27FC236}">
                <a16:creationId xmlns:a16="http://schemas.microsoft.com/office/drawing/2014/main" id="{4F6080C4-E13E-D7F4-8164-45DBDA4E4BD6}"/>
              </a:ext>
            </a:extLst>
          </p:cNvPr>
          <p:cNvSpPr/>
          <p:nvPr/>
        </p:nvSpPr>
        <p:spPr>
          <a:xfrm>
            <a:off x="1905000" y="5181600"/>
            <a:ext cx="8382000" cy="979488"/>
          </a:xfrm>
          <a:prstGeom prst="roundRect">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en-US" sz="700" b="1">
              <a:solidFill>
                <a:schemeClr val="tx1"/>
              </a:solidFill>
              <a:latin typeface="Times New Roman" pitchFamily="18" charset="0"/>
              <a:cs typeface="Times New Roman" pitchFamily="18" charset="0"/>
            </a:endParaRPr>
          </a:p>
          <a:p>
            <a:pPr algn="just" eaLnBrk="1" hangingPunct="1">
              <a:spcBef>
                <a:spcPct val="30000"/>
              </a:spcBef>
              <a:spcAft>
                <a:spcPct val="30000"/>
              </a:spcAft>
              <a:defRPr/>
            </a:pPr>
            <a:r>
              <a:rPr lang="en-US" sz="2400">
                <a:solidFill>
                  <a:schemeClr val="tx1"/>
                </a:solidFill>
                <a:latin typeface="Times New Roman" pitchFamily="18" charset="0"/>
              </a:rPr>
              <a:t>Muốn một khả năng biến thành hiện thực, phải có điều kiện nhất định.</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959C2A-6805-9C89-5B98-0E865C400ACF}"/>
              </a:ext>
            </a:extLst>
          </p:cNvPr>
          <p:cNvSpPr txBox="1">
            <a:spLocks/>
          </p:cNvSpPr>
          <p:nvPr/>
        </p:nvSpPr>
        <p:spPr bwMode="auto">
          <a:xfrm>
            <a:off x="1524000" y="0"/>
            <a:ext cx="9144000" cy="685800"/>
          </a:xfrm>
          <a:prstGeom prst="rect">
            <a:avLst/>
          </a:prstGeom>
          <a:solidFill>
            <a:schemeClr val="accent6">
              <a:lumMod val="40000"/>
              <a:lumOff val="60000"/>
            </a:schemeClr>
          </a:solidFill>
          <a:ln>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en-US" sz="3200" i="1">
                <a:latin typeface="Times New Roman" pitchFamily="18" charset="0"/>
                <a:cs typeface="Times New Roman" pitchFamily="18" charset="0"/>
              </a:rPr>
              <a:t>* Ý nghĩa phương pháp luận</a:t>
            </a:r>
            <a:endParaRPr lang="en-US" altLang="en-US" sz="3200"/>
          </a:p>
        </p:txBody>
      </p:sp>
      <p:sp>
        <p:nvSpPr>
          <p:cNvPr id="6" name="Rounded Rectangle 5">
            <a:extLst>
              <a:ext uri="{FF2B5EF4-FFF2-40B4-BE49-F238E27FC236}">
                <a16:creationId xmlns:a16="http://schemas.microsoft.com/office/drawing/2014/main" id="{BF963C30-D2DD-70EC-8D9D-5E7ECF8CE6F4}"/>
              </a:ext>
            </a:extLst>
          </p:cNvPr>
          <p:cNvSpPr/>
          <p:nvPr/>
        </p:nvSpPr>
        <p:spPr>
          <a:xfrm>
            <a:off x="1676400" y="914400"/>
            <a:ext cx="8839200" cy="12954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spcBef>
                <a:spcPct val="25000"/>
              </a:spcBef>
              <a:spcAft>
                <a:spcPct val="25000"/>
              </a:spcAft>
              <a:defRPr/>
            </a:pPr>
            <a:r>
              <a:rPr lang="en-US" sz="2400">
                <a:solidFill>
                  <a:schemeClr val="tx1"/>
                </a:solidFill>
                <a:latin typeface="Times New Roman" pitchFamily="18" charset="0"/>
              </a:rPr>
              <a:t>Trong thực tiễn, cần dựa vào hiện thực, chứ không được dựa vào khả năng (nếu không muốn rơi vào ảo tưởng) để định ra chủ trương, phương hướng hành động của mình</a:t>
            </a:r>
          </a:p>
        </p:txBody>
      </p:sp>
      <p:sp>
        <p:nvSpPr>
          <p:cNvPr id="7" name="Rounded Rectangle 6">
            <a:extLst>
              <a:ext uri="{FF2B5EF4-FFF2-40B4-BE49-F238E27FC236}">
                <a16:creationId xmlns:a16="http://schemas.microsoft.com/office/drawing/2014/main" id="{C23CC831-8FE7-7261-34CD-98D32E9A3ABF}"/>
              </a:ext>
            </a:extLst>
          </p:cNvPr>
          <p:cNvSpPr/>
          <p:nvPr/>
        </p:nvSpPr>
        <p:spPr>
          <a:xfrm>
            <a:off x="1703388" y="2286000"/>
            <a:ext cx="8839200" cy="1227138"/>
          </a:xfrm>
          <a:prstGeom prst="roundRect">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spcBef>
                <a:spcPct val="25000"/>
              </a:spcBef>
              <a:spcAft>
                <a:spcPct val="25000"/>
              </a:spcAft>
              <a:defRPr/>
            </a:pPr>
            <a:r>
              <a:rPr lang="en-US" sz="2400">
                <a:solidFill>
                  <a:schemeClr val="tx1"/>
                </a:solidFill>
                <a:latin typeface="Times New Roman" pitchFamily="18" charset="0"/>
              </a:rPr>
              <a:t>Tuy không dựa vào khả năng, nhưng cần tính đến các khả năng (khả năng gần, xa, tất nhiên, ngẫu nhiên…) để có các phương án dự phòng thích hợp</a:t>
            </a:r>
          </a:p>
        </p:txBody>
      </p:sp>
      <p:sp>
        <p:nvSpPr>
          <p:cNvPr id="8" name="Rounded Rectangle 7">
            <a:extLst>
              <a:ext uri="{FF2B5EF4-FFF2-40B4-BE49-F238E27FC236}">
                <a16:creationId xmlns:a16="http://schemas.microsoft.com/office/drawing/2014/main" id="{F0863A39-17FB-8C5D-916A-0E5EBCBABB05}"/>
              </a:ext>
            </a:extLst>
          </p:cNvPr>
          <p:cNvSpPr/>
          <p:nvPr/>
        </p:nvSpPr>
        <p:spPr>
          <a:xfrm>
            <a:off x="1709738" y="3657600"/>
            <a:ext cx="8839200" cy="22098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15000"/>
              </a:lnSpc>
              <a:defRPr/>
            </a:pPr>
            <a:r>
              <a:rPr lang="en-US" sz="2400">
                <a:solidFill>
                  <a:schemeClr val="tx1"/>
                </a:solidFill>
                <a:latin typeface="Times New Roman" pitchFamily="18" charset="0"/>
              </a:rPr>
              <a:t>Trong lĩnh vực xã hội, cần đặc biệt chú ý phát huy nguồn lực con người (nhân tố chủ quan). Không thấy nhân tố chủ quan (tức hoạt động của con người), sẽ phạm sai lầm hữu khuynh. Nếu thổi phồng nhân tố chủ quan, bất chấp điều kiện khách quan, sẽ mắc sai lầm “tả khuynh”.</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WordArt 6">
            <a:extLst>
              <a:ext uri="{FF2B5EF4-FFF2-40B4-BE49-F238E27FC236}">
                <a16:creationId xmlns:a16="http://schemas.microsoft.com/office/drawing/2014/main" id="{0E6F1BF6-6300-0D77-D7B1-86A4840F192C}"/>
              </a:ext>
            </a:extLst>
          </p:cNvPr>
          <p:cNvSpPr>
            <a:spLocks noChangeArrowheads="1" noChangeShapeType="1" noTextEdit="1"/>
          </p:cNvSpPr>
          <p:nvPr/>
        </p:nvSpPr>
        <p:spPr bwMode="auto">
          <a:xfrm>
            <a:off x="1881188" y="685800"/>
            <a:ext cx="7796212" cy="1066800"/>
          </a:xfrm>
          <a:prstGeom prst="rect">
            <a:avLst/>
          </a:prstGeom>
        </p:spPr>
        <p:txBody>
          <a:bodyPr wrap="none" fromWordArt="1">
            <a:prstTxWarp prst="textPlain">
              <a:avLst>
                <a:gd name="adj" fmla="val 50000"/>
              </a:avLst>
            </a:prstTxWarp>
          </a:bodyPr>
          <a:lstStyle/>
          <a:p>
            <a:pPr algn="ctr"/>
            <a:r>
              <a:rPr lang="vi-VN" sz="4400" kern="10">
                <a:ln w="9525">
                  <a:solidFill>
                    <a:srgbClr val="FF0000"/>
                  </a:solidFill>
                  <a:round/>
                  <a:headEnd/>
                  <a:tailEnd/>
                </a:ln>
                <a:solidFill>
                  <a:schemeClr val="bg1"/>
                </a:solidFill>
                <a:latin typeface="Arial Đen"/>
              </a:rPr>
              <a:t>SỰ THỐNG NHẤT GIỮA </a:t>
            </a:r>
          </a:p>
          <a:p>
            <a:pPr algn="ctr"/>
            <a:r>
              <a:rPr lang="vi-VN" sz="4400" kern="10">
                <a:ln w="9525">
                  <a:solidFill>
                    <a:srgbClr val="FF0000"/>
                  </a:solidFill>
                  <a:round/>
                  <a:headEnd/>
                  <a:tailEnd/>
                </a:ln>
                <a:solidFill>
                  <a:schemeClr val="bg1"/>
                </a:solidFill>
                <a:latin typeface="Arial Đen"/>
              </a:rPr>
              <a:t>TÍNH QUY ĐỊNH - TÍNH TƯƠNG TÁC - TÍNH BIẾN ĐỔI</a:t>
            </a:r>
          </a:p>
          <a:p>
            <a:pPr algn="ctr"/>
            <a:r>
              <a:rPr lang="vi-VN" sz="4400" kern="10">
                <a:ln w="9525">
                  <a:solidFill>
                    <a:srgbClr val="FF0000"/>
                  </a:solidFill>
                  <a:round/>
                  <a:headEnd/>
                  <a:tailEnd/>
                </a:ln>
                <a:solidFill>
                  <a:schemeClr val="bg1"/>
                </a:solidFill>
                <a:latin typeface="Arial Đen"/>
              </a:rPr>
              <a:t>TRONG GIỚI TỰ NHIÊN</a:t>
            </a:r>
            <a:endParaRPr lang="en-US" sz="4400" kern="10">
              <a:ln w="9525">
                <a:solidFill>
                  <a:srgbClr val="FF0000"/>
                </a:solidFill>
                <a:round/>
                <a:headEnd/>
                <a:tailEnd/>
              </a:ln>
              <a:solidFill>
                <a:schemeClr val="bg1"/>
              </a:solidFill>
              <a:latin typeface="Arial Đen"/>
            </a:endParaRPr>
          </a:p>
        </p:txBody>
      </p:sp>
      <p:pic>
        <p:nvPicPr>
          <p:cNvPr id="32775" name="Picture 7" descr="家鼠">
            <a:extLst>
              <a:ext uri="{FF2B5EF4-FFF2-40B4-BE49-F238E27FC236}">
                <a16:creationId xmlns:a16="http://schemas.microsoft.com/office/drawing/2014/main" id="{5EEE95E1-08A8-F19D-D76E-922299896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044" t="26144" b="5882"/>
          <a:stretch>
            <a:fillRect/>
          </a:stretch>
        </p:blipFill>
        <p:spPr bwMode="auto">
          <a:xfrm>
            <a:off x="7967663" y="5084764"/>
            <a:ext cx="2057400" cy="13684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32776" name="Picture 8" descr="蜜蜂">
            <a:extLst>
              <a:ext uri="{FF2B5EF4-FFF2-40B4-BE49-F238E27FC236}">
                <a16:creationId xmlns:a16="http://schemas.microsoft.com/office/drawing/2014/main" id="{3EF1556C-1FB4-253E-0946-7B1A14A2FE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965" t="3847" r="3346"/>
          <a:stretch>
            <a:fillRect/>
          </a:stretch>
        </p:blipFill>
        <p:spPr bwMode="auto">
          <a:xfrm>
            <a:off x="7824788" y="2276475"/>
            <a:ext cx="2209800" cy="14351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32777" name="Picture 9" descr="猫0010">
            <a:extLst>
              <a:ext uri="{FF2B5EF4-FFF2-40B4-BE49-F238E27FC236}">
                <a16:creationId xmlns:a16="http://schemas.microsoft.com/office/drawing/2014/main" id="{20EF73D4-0D32-18A5-C0EF-1BC4764CCB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501" t="14999" r="5000" b="5000"/>
          <a:stretch>
            <a:fillRect/>
          </a:stretch>
        </p:blipFill>
        <p:spPr bwMode="auto">
          <a:xfrm>
            <a:off x="2281238" y="2493964"/>
            <a:ext cx="1981200" cy="14493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32778" name="Line 10">
            <a:extLst>
              <a:ext uri="{FF2B5EF4-FFF2-40B4-BE49-F238E27FC236}">
                <a16:creationId xmlns:a16="http://schemas.microsoft.com/office/drawing/2014/main" id="{A645C946-0AA2-0385-C42E-EBD2A3DF5F6C}"/>
              </a:ext>
            </a:extLst>
          </p:cNvPr>
          <p:cNvSpPr>
            <a:spLocks noChangeShapeType="1"/>
          </p:cNvSpPr>
          <p:nvPr/>
        </p:nvSpPr>
        <p:spPr bwMode="auto">
          <a:xfrm>
            <a:off x="4727576" y="4005264"/>
            <a:ext cx="2881313" cy="1152525"/>
          </a:xfrm>
          <a:prstGeom prst="line">
            <a:avLst/>
          </a:prstGeom>
          <a:noFill/>
          <a:ln w="38100">
            <a:solidFill>
              <a:srgbClr val="FF0000"/>
            </a:solidFill>
            <a:prstDash val="lgDash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79" name="Line 11">
            <a:extLst>
              <a:ext uri="{FF2B5EF4-FFF2-40B4-BE49-F238E27FC236}">
                <a16:creationId xmlns:a16="http://schemas.microsoft.com/office/drawing/2014/main" id="{1A00FD60-D082-4D7D-4E1E-8099B1BDFA68}"/>
              </a:ext>
            </a:extLst>
          </p:cNvPr>
          <p:cNvSpPr>
            <a:spLocks noChangeShapeType="1"/>
          </p:cNvSpPr>
          <p:nvPr/>
        </p:nvSpPr>
        <p:spPr bwMode="auto">
          <a:xfrm flipV="1">
            <a:off x="4492626" y="4149725"/>
            <a:ext cx="2898775" cy="177323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0" name="Line 12">
            <a:extLst>
              <a:ext uri="{FF2B5EF4-FFF2-40B4-BE49-F238E27FC236}">
                <a16:creationId xmlns:a16="http://schemas.microsoft.com/office/drawing/2014/main" id="{B2B13F43-6E67-9886-80E4-E74E749A974F}"/>
              </a:ext>
            </a:extLst>
          </p:cNvPr>
          <p:cNvSpPr>
            <a:spLocks noChangeShapeType="1"/>
          </p:cNvSpPr>
          <p:nvPr/>
        </p:nvSpPr>
        <p:spPr bwMode="auto">
          <a:xfrm flipH="1">
            <a:off x="4872038" y="3716338"/>
            <a:ext cx="2736850" cy="16573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32781" name="Picture 13" descr="胡蝶花">
            <a:extLst>
              <a:ext uri="{FF2B5EF4-FFF2-40B4-BE49-F238E27FC236}">
                <a16:creationId xmlns:a16="http://schemas.microsoft.com/office/drawing/2014/main" id="{BF575414-852E-0D1F-1576-8488109735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5658" t="25914" r="25659" b="22473"/>
          <a:stretch>
            <a:fillRect/>
          </a:stretch>
        </p:blipFill>
        <p:spPr bwMode="auto">
          <a:xfrm>
            <a:off x="2495550" y="4941888"/>
            <a:ext cx="1828800" cy="1447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32782" name="Line 14">
            <a:extLst>
              <a:ext uri="{FF2B5EF4-FFF2-40B4-BE49-F238E27FC236}">
                <a16:creationId xmlns:a16="http://schemas.microsoft.com/office/drawing/2014/main" id="{6432E1F4-0B82-7FF6-2530-96C98DC021F1}"/>
              </a:ext>
            </a:extLst>
          </p:cNvPr>
          <p:cNvSpPr>
            <a:spLocks noChangeShapeType="1"/>
          </p:cNvSpPr>
          <p:nvPr/>
        </p:nvSpPr>
        <p:spPr bwMode="auto">
          <a:xfrm flipH="1" flipV="1">
            <a:off x="4511675" y="4221164"/>
            <a:ext cx="3024188" cy="1125537"/>
          </a:xfrm>
          <a:prstGeom prst="line">
            <a:avLst/>
          </a:prstGeom>
          <a:noFill/>
          <a:ln w="38100">
            <a:solidFill>
              <a:srgbClr val="FF0000"/>
            </a:solidFill>
            <a:prstDash val="lgDash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63" name="WordArt 4">
            <a:extLst>
              <a:ext uri="{FF2B5EF4-FFF2-40B4-BE49-F238E27FC236}">
                <a16:creationId xmlns:a16="http://schemas.microsoft.com/office/drawing/2014/main" id="{DCE1C50E-A039-D021-71F0-BC0C97B65EAB}"/>
              </a:ext>
            </a:extLst>
          </p:cNvPr>
          <p:cNvSpPr>
            <a:spLocks noChangeArrowheads="1" noChangeShapeType="1" noTextEdit="1"/>
          </p:cNvSpPr>
          <p:nvPr/>
        </p:nvSpPr>
        <p:spPr bwMode="auto">
          <a:xfrm>
            <a:off x="1752600" y="139700"/>
            <a:ext cx="8382000" cy="482600"/>
          </a:xfrm>
          <a:prstGeom prst="rect">
            <a:avLst/>
          </a:prstGeom>
        </p:spPr>
        <p:txBody>
          <a:bodyPr wrap="none" fromWordArt="1">
            <a:prstTxWarp prst="textPlain">
              <a:avLst>
                <a:gd name="adj" fmla="val 50000"/>
              </a:avLst>
            </a:prstTxWarp>
          </a:bodyPr>
          <a:lstStyle/>
          <a:p>
            <a:r>
              <a:rPr lang="en-US" sz="1050" b="1" i="1" kern="10">
                <a:ln w="9525">
                  <a:solidFill>
                    <a:schemeClr val="tx2"/>
                  </a:solidFill>
                  <a:round/>
                  <a:headEnd/>
                  <a:tailEnd/>
                </a:ln>
                <a:solidFill>
                  <a:srgbClr val="000099"/>
                </a:solidFill>
                <a:latin typeface="Times New Roman" panose="02020603050405020304" pitchFamily="18" charset="0"/>
                <a:cs typeface="Times New Roman" panose="02020603050405020304" pitchFamily="18" charset="0"/>
              </a:rPr>
              <a:t>* Nguyên lý về mối liên hệ phổ biến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32777"/>
                                        </p:tgtEl>
                                        <p:attrNameLst>
                                          <p:attrName>style.visibility</p:attrName>
                                        </p:attrNameLst>
                                      </p:cBhvr>
                                      <p:to>
                                        <p:strVal val="visible"/>
                                      </p:to>
                                    </p:set>
                                    <p:anim calcmode="lin" valueType="num">
                                      <p:cBhvr>
                                        <p:cTn id="7" dur="1000" fill="hold"/>
                                        <p:tgtEl>
                                          <p:spTgt spid="32777"/>
                                        </p:tgtEl>
                                        <p:attrNameLst>
                                          <p:attrName>ppt_x</p:attrName>
                                        </p:attrNameLst>
                                      </p:cBhvr>
                                      <p:tavLst>
                                        <p:tav tm="0">
                                          <p:val>
                                            <p:strVal val="#ppt_x-.2"/>
                                          </p:val>
                                        </p:tav>
                                        <p:tav tm="100000">
                                          <p:val>
                                            <p:strVal val="#ppt_x"/>
                                          </p:val>
                                        </p:tav>
                                      </p:tavLst>
                                    </p:anim>
                                    <p:anim calcmode="lin" valueType="num">
                                      <p:cBhvr>
                                        <p:cTn id="8" dur="1000" fill="hold"/>
                                        <p:tgtEl>
                                          <p:spTgt spid="32777"/>
                                        </p:tgtEl>
                                        <p:attrNameLst>
                                          <p:attrName>ppt_y</p:attrName>
                                        </p:attrNameLst>
                                      </p:cBhvr>
                                      <p:tavLst>
                                        <p:tav tm="0">
                                          <p:val>
                                            <p:strVal val="#ppt_y"/>
                                          </p:val>
                                        </p:tav>
                                        <p:tav tm="100000">
                                          <p:val>
                                            <p:strVal val="#ppt_y"/>
                                          </p:val>
                                        </p:tav>
                                      </p:tavLst>
                                    </p:anim>
                                    <p:animEffect transition="in" filter="wipe(right)" prLst="gradientSize: 0.1">
                                      <p:cBhvr>
                                        <p:cTn id="9" dur="1000"/>
                                        <p:tgtEl>
                                          <p:spTgt spid="32777"/>
                                        </p:tgtEl>
                                      </p:cBhvr>
                                    </p:animEffect>
                                  </p:childTnLst>
                                </p:cTn>
                              </p:par>
                              <p:par>
                                <p:cTn id="10" presetID="29" presetClass="entr" presetSubtype="0" fill="hold" nodeType="withEffect">
                                  <p:stCondLst>
                                    <p:cond delay="0"/>
                                  </p:stCondLst>
                                  <p:childTnLst>
                                    <p:set>
                                      <p:cBhvr>
                                        <p:cTn id="11" dur="1" fill="hold">
                                          <p:stCondLst>
                                            <p:cond delay="0"/>
                                          </p:stCondLst>
                                        </p:cTn>
                                        <p:tgtEl>
                                          <p:spTgt spid="32775"/>
                                        </p:tgtEl>
                                        <p:attrNameLst>
                                          <p:attrName>style.visibility</p:attrName>
                                        </p:attrNameLst>
                                      </p:cBhvr>
                                      <p:to>
                                        <p:strVal val="visible"/>
                                      </p:to>
                                    </p:set>
                                    <p:anim calcmode="lin" valueType="num">
                                      <p:cBhvr>
                                        <p:cTn id="12" dur="1000" fill="hold"/>
                                        <p:tgtEl>
                                          <p:spTgt spid="32775"/>
                                        </p:tgtEl>
                                        <p:attrNameLst>
                                          <p:attrName>ppt_x</p:attrName>
                                        </p:attrNameLst>
                                      </p:cBhvr>
                                      <p:tavLst>
                                        <p:tav tm="0">
                                          <p:val>
                                            <p:strVal val="#ppt_x-.2"/>
                                          </p:val>
                                        </p:tav>
                                        <p:tav tm="100000">
                                          <p:val>
                                            <p:strVal val="#ppt_x"/>
                                          </p:val>
                                        </p:tav>
                                      </p:tavLst>
                                    </p:anim>
                                    <p:anim calcmode="lin" valueType="num">
                                      <p:cBhvr>
                                        <p:cTn id="13" dur="1000" fill="hold"/>
                                        <p:tgtEl>
                                          <p:spTgt spid="32775"/>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2775"/>
                                        </p:tgtEl>
                                      </p:cBhvr>
                                    </p:animEffect>
                                  </p:childTnLst>
                                </p:cTn>
                              </p:par>
                              <p:par>
                                <p:cTn id="15" presetID="29" presetClass="entr" presetSubtype="0" fill="hold" nodeType="withEffect">
                                  <p:stCondLst>
                                    <p:cond delay="0"/>
                                  </p:stCondLst>
                                  <p:childTnLst>
                                    <p:set>
                                      <p:cBhvr>
                                        <p:cTn id="16" dur="1" fill="hold">
                                          <p:stCondLst>
                                            <p:cond delay="0"/>
                                          </p:stCondLst>
                                        </p:cTn>
                                        <p:tgtEl>
                                          <p:spTgt spid="32781"/>
                                        </p:tgtEl>
                                        <p:attrNameLst>
                                          <p:attrName>style.visibility</p:attrName>
                                        </p:attrNameLst>
                                      </p:cBhvr>
                                      <p:to>
                                        <p:strVal val="visible"/>
                                      </p:to>
                                    </p:set>
                                    <p:anim calcmode="lin" valueType="num">
                                      <p:cBhvr>
                                        <p:cTn id="17" dur="1000" fill="hold"/>
                                        <p:tgtEl>
                                          <p:spTgt spid="32781"/>
                                        </p:tgtEl>
                                        <p:attrNameLst>
                                          <p:attrName>ppt_x</p:attrName>
                                        </p:attrNameLst>
                                      </p:cBhvr>
                                      <p:tavLst>
                                        <p:tav tm="0">
                                          <p:val>
                                            <p:strVal val="#ppt_x-.2"/>
                                          </p:val>
                                        </p:tav>
                                        <p:tav tm="100000">
                                          <p:val>
                                            <p:strVal val="#ppt_x"/>
                                          </p:val>
                                        </p:tav>
                                      </p:tavLst>
                                    </p:anim>
                                    <p:anim calcmode="lin" valueType="num">
                                      <p:cBhvr>
                                        <p:cTn id="18" dur="1000" fill="hold"/>
                                        <p:tgtEl>
                                          <p:spTgt spid="32781"/>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2781"/>
                                        </p:tgtEl>
                                      </p:cBhvr>
                                    </p:animEffect>
                                  </p:childTnLst>
                                </p:cTn>
                              </p:par>
                              <p:par>
                                <p:cTn id="20" presetID="29" presetClass="entr" presetSubtype="0" fill="hold" nodeType="withEffect">
                                  <p:stCondLst>
                                    <p:cond delay="0"/>
                                  </p:stCondLst>
                                  <p:childTnLst>
                                    <p:set>
                                      <p:cBhvr>
                                        <p:cTn id="21" dur="1" fill="hold">
                                          <p:stCondLst>
                                            <p:cond delay="0"/>
                                          </p:stCondLst>
                                        </p:cTn>
                                        <p:tgtEl>
                                          <p:spTgt spid="32776"/>
                                        </p:tgtEl>
                                        <p:attrNameLst>
                                          <p:attrName>style.visibility</p:attrName>
                                        </p:attrNameLst>
                                      </p:cBhvr>
                                      <p:to>
                                        <p:strVal val="visible"/>
                                      </p:to>
                                    </p:set>
                                    <p:anim calcmode="lin" valueType="num">
                                      <p:cBhvr>
                                        <p:cTn id="22" dur="1000" fill="hold"/>
                                        <p:tgtEl>
                                          <p:spTgt spid="32776"/>
                                        </p:tgtEl>
                                        <p:attrNameLst>
                                          <p:attrName>ppt_x</p:attrName>
                                        </p:attrNameLst>
                                      </p:cBhvr>
                                      <p:tavLst>
                                        <p:tav tm="0">
                                          <p:val>
                                            <p:strVal val="#ppt_x-.2"/>
                                          </p:val>
                                        </p:tav>
                                        <p:tav tm="100000">
                                          <p:val>
                                            <p:strVal val="#ppt_x"/>
                                          </p:val>
                                        </p:tav>
                                      </p:tavLst>
                                    </p:anim>
                                    <p:anim calcmode="lin" valueType="num">
                                      <p:cBhvr>
                                        <p:cTn id="23" dur="1000" fill="hold"/>
                                        <p:tgtEl>
                                          <p:spTgt spid="32776"/>
                                        </p:tgtEl>
                                        <p:attrNameLst>
                                          <p:attrName>ppt_y</p:attrName>
                                        </p:attrNameLst>
                                      </p:cBhvr>
                                      <p:tavLst>
                                        <p:tav tm="0">
                                          <p:val>
                                            <p:strVal val="#ppt_y"/>
                                          </p:val>
                                        </p:tav>
                                        <p:tav tm="100000">
                                          <p:val>
                                            <p:strVal val="#ppt_y"/>
                                          </p:val>
                                        </p:tav>
                                      </p:tavLst>
                                    </p:anim>
                                    <p:animEffect transition="in" filter="wipe(right)" prLst="gradientSize: 0.1">
                                      <p:cBhvr>
                                        <p:cTn id="24" dur="1000"/>
                                        <p:tgtEl>
                                          <p:spTgt spid="32776"/>
                                        </p:tgtEl>
                                      </p:cBhvr>
                                    </p:animEffect>
                                  </p:childTnLst>
                                </p:cTn>
                              </p:par>
                            </p:childTnLst>
                          </p:cTn>
                        </p:par>
                        <p:par>
                          <p:cTn id="25" fill="hold" nodeType="afterGroup">
                            <p:stCondLst>
                              <p:cond delay="1000"/>
                            </p:stCondLst>
                            <p:childTnLst>
                              <p:par>
                                <p:cTn id="26" presetID="21" presetClass="entr" presetSubtype="2" fill="hold" nodeType="afterEffect">
                                  <p:stCondLst>
                                    <p:cond delay="0"/>
                                  </p:stCondLst>
                                  <p:childTnLst>
                                    <p:set>
                                      <p:cBhvr>
                                        <p:cTn id="27" dur="1" fill="hold">
                                          <p:stCondLst>
                                            <p:cond delay="0"/>
                                          </p:stCondLst>
                                        </p:cTn>
                                        <p:tgtEl>
                                          <p:spTgt spid="32778"/>
                                        </p:tgtEl>
                                        <p:attrNameLst>
                                          <p:attrName>style.visibility</p:attrName>
                                        </p:attrNameLst>
                                      </p:cBhvr>
                                      <p:to>
                                        <p:strVal val="visible"/>
                                      </p:to>
                                    </p:set>
                                    <p:animEffect transition="in" filter="wheel(2)">
                                      <p:cBhvr>
                                        <p:cTn id="28" dur="500"/>
                                        <p:tgtEl>
                                          <p:spTgt spid="32778"/>
                                        </p:tgtEl>
                                      </p:cBhvr>
                                    </p:animEffect>
                                  </p:childTnLst>
                                </p:cTn>
                              </p:par>
                            </p:childTnLst>
                          </p:cTn>
                        </p:par>
                        <p:par>
                          <p:cTn id="29" fill="hold" nodeType="afterGroup">
                            <p:stCondLst>
                              <p:cond delay="1500"/>
                            </p:stCondLst>
                            <p:childTnLst>
                              <p:par>
                                <p:cTn id="30" presetID="21" presetClass="entr" presetSubtype="2" fill="hold" nodeType="afterEffect">
                                  <p:stCondLst>
                                    <p:cond delay="0"/>
                                  </p:stCondLst>
                                  <p:childTnLst>
                                    <p:set>
                                      <p:cBhvr>
                                        <p:cTn id="31" dur="1" fill="hold">
                                          <p:stCondLst>
                                            <p:cond delay="0"/>
                                          </p:stCondLst>
                                        </p:cTn>
                                        <p:tgtEl>
                                          <p:spTgt spid="32779"/>
                                        </p:tgtEl>
                                        <p:attrNameLst>
                                          <p:attrName>style.visibility</p:attrName>
                                        </p:attrNameLst>
                                      </p:cBhvr>
                                      <p:to>
                                        <p:strVal val="visible"/>
                                      </p:to>
                                    </p:set>
                                    <p:animEffect transition="in" filter="wheel(2)">
                                      <p:cBhvr>
                                        <p:cTn id="32" dur="500"/>
                                        <p:tgtEl>
                                          <p:spTgt spid="32779"/>
                                        </p:tgtEl>
                                      </p:cBhvr>
                                    </p:animEffect>
                                  </p:childTnLst>
                                </p:cTn>
                              </p:par>
                            </p:childTnLst>
                          </p:cTn>
                        </p:par>
                        <p:par>
                          <p:cTn id="33" fill="hold" nodeType="afterGroup">
                            <p:stCondLst>
                              <p:cond delay="2000"/>
                            </p:stCondLst>
                            <p:childTnLst>
                              <p:par>
                                <p:cTn id="34" presetID="21" presetClass="entr" presetSubtype="2" fill="hold" nodeType="afterEffect">
                                  <p:stCondLst>
                                    <p:cond delay="0"/>
                                  </p:stCondLst>
                                  <p:childTnLst>
                                    <p:set>
                                      <p:cBhvr>
                                        <p:cTn id="35" dur="1" fill="hold">
                                          <p:stCondLst>
                                            <p:cond delay="0"/>
                                          </p:stCondLst>
                                        </p:cTn>
                                        <p:tgtEl>
                                          <p:spTgt spid="32780"/>
                                        </p:tgtEl>
                                        <p:attrNameLst>
                                          <p:attrName>style.visibility</p:attrName>
                                        </p:attrNameLst>
                                      </p:cBhvr>
                                      <p:to>
                                        <p:strVal val="visible"/>
                                      </p:to>
                                    </p:set>
                                    <p:animEffect transition="in" filter="wheel(2)">
                                      <p:cBhvr>
                                        <p:cTn id="36" dur="500"/>
                                        <p:tgtEl>
                                          <p:spTgt spid="32780"/>
                                        </p:tgtEl>
                                      </p:cBhvr>
                                    </p:animEffect>
                                  </p:childTnLst>
                                </p:cTn>
                              </p:par>
                            </p:childTnLst>
                          </p:cTn>
                        </p:par>
                        <p:par>
                          <p:cTn id="37" fill="hold" nodeType="afterGroup">
                            <p:stCondLst>
                              <p:cond delay="2500"/>
                            </p:stCondLst>
                            <p:childTnLst>
                              <p:par>
                                <p:cTn id="38" presetID="21" presetClass="entr" presetSubtype="2" fill="hold" nodeType="afterEffect">
                                  <p:stCondLst>
                                    <p:cond delay="0"/>
                                  </p:stCondLst>
                                  <p:childTnLst>
                                    <p:set>
                                      <p:cBhvr>
                                        <p:cTn id="39" dur="1" fill="hold">
                                          <p:stCondLst>
                                            <p:cond delay="0"/>
                                          </p:stCondLst>
                                        </p:cTn>
                                        <p:tgtEl>
                                          <p:spTgt spid="32782"/>
                                        </p:tgtEl>
                                        <p:attrNameLst>
                                          <p:attrName>style.visibility</p:attrName>
                                        </p:attrNameLst>
                                      </p:cBhvr>
                                      <p:to>
                                        <p:strVal val="visible"/>
                                      </p:to>
                                    </p:set>
                                    <p:animEffect transition="in" filter="wheel(2)">
                                      <p:cBhvr>
                                        <p:cTn id="40" dur="500"/>
                                        <p:tgtEl>
                                          <p:spTgt spid="32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a:extLst>
              <a:ext uri="{FF2B5EF4-FFF2-40B4-BE49-F238E27FC236}">
                <a16:creationId xmlns:a16="http://schemas.microsoft.com/office/drawing/2014/main" id="{7FA3CC38-788C-1A97-1720-C8ACF0DC8025}"/>
              </a:ext>
            </a:extLst>
          </p:cNvPr>
          <p:cNvSpPr>
            <a:spLocks noGrp="1"/>
          </p:cNvSpPr>
          <p:nvPr>
            <p:ph idx="1"/>
          </p:nvPr>
        </p:nvSpPr>
        <p:spPr>
          <a:xfrm>
            <a:off x="2012950" y="1028700"/>
            <a:ext cx="8229600" cy="1296988"/>
          </a:xfrm>
        </p:spPr>
        <p:txBody>
          <a:bodyPr>
            <a:normAutofit lnSpcReduction="10000"/>
          </a:bodyPr>
          <a:lstStyle/>
          <a:p>
            <a:pPr algn="just" eaLnBrk="1" hangingPunct="1">
              <a:buFontTx/>
              <a:buNone/>
            </a:pPr>
            <a:r>
              <a:rPr lang="en-US" altLang="en-US" sz="4000">
                <a:solidFill>
                  <a:schemeClr val="accent2"/>
                </a:solidFill>
                <a:latin typeface="Times New Roman" panose="02020603050405020304" pitchFamily="18" charset="0"/>
              </a:rPr>
              <a:t>Tính khách quan:</a:t>
            </a:r>
            <a:r>
              <a:rPr lang="en-US" altLang="en-US" sz="4800">
                <a:solidFill>
                  <a:schemeClr val="accent2"/>
                </a:solidFill>
                <a:latin typeface="Times New Roman" panose="02020603050405020304" pitchFamily="18" charset="0"/>
              </a:rPr>
              <a:t> </a:t>
            </a:r>
            <a:r>
              <a:rPr lang="en-US" altLang="en-US" sz="4000" i="1">
                <a:latin typeface="Times New Roman" panose="02020603050405020304" pitchFamily="18" charset="0"/>
              </a:rPr>
              <a:t>Mối liên hệ là vốn có của mọi sự vật, hiện tượng.</a:t>
            </a:r>
            <a:endParaRPr lang="en-US" altLang="en-US" sz="4000" i="1">
              <a:solidFill>
                <a:schemeClr val="accent2"/>
              </a:solidFill>
              <a:latin typeface="Times New Roman" panose="02020603050405020304" pitchFamily="18" charset="0"/>
            </a:endParaRPr>
          </a:p>
        </p:txBody>
      </p:sp>
      <p:sp>
        <p:nvSpPr>
          <p:cNvPr id="24579" name="WordArt 4">
            <a:extLst>
              <a:ext uri="{FF2B5EF4-FFF2-40B4-BE49-F238E27FC236}">
                <a16:creationId xmlns:a16="http://schemas.microsoft.com/office/drawing/2014/main" id="{467E5446-E7F2-2DAB-9270-62C6A6401221}"/>
              </a:ext>
            </a:extLst>
          </p:cNvPr>
          <p:cNvSpPr>
            <a:spLocks noChangeArrowheads="1" noChangeShapeType="1" noTextEdit="1"/>
          </p:cNvSpPr>
          <p:nvPr/>
        </p:nvSpPr>
        <p:spPr bwMode="auto">
          <a:xfrm>
            <a:off x="1752600" y="76200"/>
            <a:ext cx="8382000" cy="482600"/>
          </a:xfrm>
          <a:prstGeom prst="rect">
            <a:avLst/>
          </a:prstGeom>
        </p:spPr>
        <p:txBody>
          <a:bodyPr wrap="none" fromWordArt="1">
            <a:prstTxWarp prst="textPlain">
              <a:avLst>
                <a:gd name="adj" fmla="val 50000"/>
              </a:avLst>
            </a:prstTxWarp>
          </a:bodyPr>
          <a:lstStyle/>
          <a:p>
            <a:r>
              <a:rPr lang="en-US" sz="1050" b="1" i="1" kern="10">
                <a:ln w="9525">
                  <a:solidFill>
                    <a:schemeClr val="tx2"/>
                  </a:solidFill>
                  <a:round/>
                  <a:headEnd/>
                  <a:tailEnd/>
                </a:ln>
                <a:solidFill>
                  <a:srgbClr val="000099"/>
                </a:solidFill>
                <a:latin typeface="Times New Roman" panose="02020603050405020304" pitchFamily="18" charset="0"/>
                <a:cs typeface="Times New Roman" panose="02020603050405020304" pitchFamily="18" charset="0"/>
              </a:rPr>
              <a:t>* Nguyên lý về mối liên hệ phổ biến</a:t>
            </a:r>
          </a:p>
        </p:txBody>
      </p:sp>
      <p:sp>
        <p:nvSpPr>
          <p:cNvPr id="4" name="Rectangle 3">
            <a:extLst>
              <a:ext uri="{FF2B5EF4-FFF2-40B4-BE49-F238E27FC236}">
                <a16:creationId xmlns:a16="http://schemas.microsoft.com/office/drawing/2014/main" id="{438A4532-2E5D-E091-7284-EE9CD770AA59}"/>
              </a:ext>
            </a:extLst>
          </p:cNvPr>
          <p:cNvSpPr txBox="1">
            <a:spLocks noChangeArrowheads="1"/>
          </p:cNvSpPr>
          <p:nvPr/>
        </p:nvSpPr>
        <p:spPr bwMode="auto">
          <a:xfrm>
            <a:off x="1828800" y="4572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FontTx/>
              <a:buNone/>
            </a:pPr>
            <a:r>
              <a:rPr lang="en-US" altLang="en-US" sz="4000" b="1">
                <a:solidFill>
                  <a:srgbClr val="990033"/>
                </a:solidFill>
                <a:latin typeface="Times New Roman" panose="02020603050405020304" pitchFamily="18" charset="0"/>
              </a:rPr>
              <a:t>Tính chất của mối liên hệ</a:t>
            </a:r>
          </a:p>
          <a:p>
            <a:pPr algn="just" eaLnBrk="1" hangingPunct="1">
              <a:buFontTx/>
              <a:buNone/>
            </a:pPr>
            <a:endParaRPr lang="en-US" altLang="en-US" sz="3600" b="1">
              <a:solidFill>
                <a:srgbClr val="990033"/>
              </a:solidFill>
              <a:latin typeface="Times New Roman" panose="02020603050405020304" pitchFamily="18" charset="0"/>
            </a:endParaRPr>
          </a:p>
        </p:txBody>
      </p:sp>
      <p:pic>
        <p:nvPicPr>
          <p:cNvPr id="5" name="Picture 5" descr="Thien nhien-CM 70 Ng Chi Thanh (25)">
            <a:extLst>
              <a:ext uri="{FF2B5EF4-FFF2-40B4-BE49-F238E27FC236}">
                <a16:creationId xmlns:a16="http://schemas.microsoft.com/office/drawing/2014/main" id="{823E3D47-C677-A4CD-6C41-29B19FB236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1438" y="2484438"/>
            <a:ext cx="2519362" cy="2011362"/>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6" descr="2005_0718Image0003">
            <a:extLst>
              <a:ext uri="{FF2B5EF4-FFF2-40B4-BE49-F238E27FC236}">
                <a16:creationId xmlns:a16="http://schemas.microsoft.com/office/drawing/2014/main" id="{2F7B5582-0B26-6D92-9E38-2BB7495B3B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0164" y="4802189"/>
            <a:ext cx="2592387" cy="1838325"/>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7" descr="JJ099503">
            <a:extLst>
              <a:ext uri="{FF2B5EF4-FFF2-40B4-BE49-F238E27FC236}">
                <a16:creationId xmlns:a16="http://schemas.microsoft.com/office/drawing/2014/main" id="{75A9986C-F899-AE99-361D-A837A05D49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7688" y="2655888"/>
            <a:ext cx="2520950" cy="1763712"/>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8" descr="J0095758">
            <a:extLst>
              <a:ext uri="{FF2B5EF4-FFF2-40B4-BE49-F238E27FC236}">
                <a16:creationId xmlns:a16="http://schemas.microsoft.com/office/drawing/2014/main" id="{F5D67207-C650-2D93-239C-A543745A3609}"/>
              </a:ext>
            </a:extLst>
          </p:cNvPr>
          <p:cNvPicPr>
            <a:picLocks noChangeAspect="1" noChangeArrowheads="1" noCrop="1"/>
          </p:cNvPicPr>
          <p:nvPr/>
        </p:nvPicPr>
        <p:blipFill>
          <a:blip r:embed="rId6">
            <a:lum bright="70000" contrast="-70000"/>
            <a:grayscl/>
            <a:biLevel thresh="50000"/>
            <a:extLst>
              <a:ext uri="{28A0092B-C50C-407E-A947-70E740481C1C}">
                <a14:useLocalDpi xmlns:a14="http://schemas.microsoft.com/office/drawing/2010/main" val="0"/>
              </a:ext>
            </a:extLst>
          </a:blip>
          <a:srcRect/>
          <a:stretch>
            <a:fillRect/>
          </a:stretch>
        </p:blipFill>
        <p:spPr bwMode="auto">
          <a:xfrm>
            <a:off x="4770438" y="3557588"/>
            <a:ext cx="2030412"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rc 9">
            <a:extLst>
              <a:ext uri="{FF2B5EF4-FFF2-40B4-BE49-F238E27FC236}">
                <a16:creationId xmlns:a16="http://schemas.microsoft.com/office/drawing/2014/main" id="{68D62B40-D12B-F441-5C14-78DAEF8CA1F2}"/>
              </a:ext>
            </a:extLst>
          </p:cNvPr>
          <p:cNvSpPr>
            <a:spLocks/>
          </p:cNvSpPr>
          <p:nvPr/>
        </p:nvSpPr>
        <p:spPr bwMode="auto">
          <a:xfrm>
            <a:off x="4265614" y="3489325"/>
            <a:ext cx="3074987" cy="2305050"/>
          </a:xfrm>
          <a:custGeom>
            <a:avLst/>
            <a:gdLst>
              <a:gd name="T0" fmla="*/ 2147483646 w 43200"/>
              <a:gd name="T1" fmla="*/ 0 h 43200"/>
              <a:gd name="T2" fmla="*/ 2147483646 w 43200"/>
              <a:gd name="T3" fmla="*/ 2147483646 h 43200"/>
              <a:gd name="T4" fmla="*/ 2147483646 w 43200"/>
              <a:gd name="T5" fmla="*/ 2147483646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35"/>
                  <a:pt x="9260" y="378"/>
                  <a:pt x="20918" y="1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35"/>
                  <a:pt x="9260" y="378"/>
                  <a:pt x="20918" y="10"/>
                </a:cubicBezTo>
                <a:lnTo>
                  <a:pt x="21600" y="21600"/>
                </a:lnTo>
                <a:lnTo>
                  <a:pt x="21599" y="0"/>
                </a:lnTo>
                <a:close/>
              </a:path>
            </a:pathLst>
          </a:custGeom>
          <a:noFill/>
          <a:ln w="76200" cap="rnd">
            <a:solidFill>
              <a:schemeClr val="accent1"/>
            </a:solidFill>
            <a:prstDash val="sysDot"/>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 name="AutoShape 10">
            <a:extLst>
              <a:ext uri="{FF2B5EF4-FFF2-40B4-BE49-F238E27FC236}">
                <a16:creationId xmlns:a16="http://schemas.microsoft.com/office/drawing/2014/main" id="{E5C0853E-8B08-20D1-8BBC-E3DE7571939B}"/>
              </a:ext>
            </a:extLst>
          </p:cNvPr>
          <p:cNvSpPr>
            <a:spLocks noChangeArrowheads="1"/>
          </p:cNvSpPr>
          <p:nvPr/>
        </p:nvSpPr>
        <p:spPr bwMode="auto">
          <a:xfrm rot="1172187">
            <a:off x="7483475" y="2827338"/>
            <a:ext cx="719138" cy="2171700"/>
          </a:xfrm>
          <a:prstGeom prst="curvedLeftArrow">
            <a:avLst>
              <a:gd name="adj1" fmla="val 61138"/>
              <a:gd name="adj2" fmla="val 128274"/>
              <a:gd name="adj3" fmla="val 33333"/>
            </a:avLst>
          </a:prstGeom>
          <a:solidFill>
            <a:schemeClr val="accent1"/>
          </a:solidFill>
          <a:ln w="9525">
            <a:solidFill>
              <a:srgbClr val="990033"/>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11" name="AutoShape 11">
            <a:extLst>
              <a:ext uri="{FF2B5EF4-FFF2-40B4-BE49-F238E27FC236}">
                <a16:creationId xmlns:a16="http://schemas.microsoft.com/office/drawing/2014/main" id="{FCAF1F57-E795-5D44-D50C-8F86C0D2E6DC}"/>
              </a:ext>
            </a:extLst>
          </p:cNvPr>
          <p:cNvSpPr>
            <a:spLocks noChangeArrowheads="1"/>
          </p:cNvSpPr>
          <p:nvPr/>
        </p:nvSpPr>
        <p:spPr bwMode="auto">
          <a:xfrm rot="5400000">
            <a:off x="5584032" y="5022057"/>
            <a:ext cx="677863" cy="2305050"/>
          </a:xfrm>
          <a:prstGeom prst="curvedLeftArrow">
            <a:avLst>
              <a:gd name="adj1" fmla="val 61067"/>
              <a:gd name="adj2" fmla="val 128100"/>
              <a:gd name="adj3" fmla="val 33333"/>
            </a:avLst>
          </a:prstGeom>
          <a:solidFill>
            <a:schemeClr val="accent1"/>
          </a:solidFill>
          <a:ln w="9525">
            <a:solidFill>
              <a:srgbClr val="990033"/>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12" name="AutoShape 12">
            <a:extLst>
              <a:ext uri="{FF2B5EF4-FFF2-40B4-BE49-F238E27FC236}">
                <a16:creationId xmlns:a16="http://schemas.microsoft.com/office/drawing/2014/main" id="{89B06EBB-B972-3A81-5B9D-56FC40E1B4F9}"/>
              </a:ext>
            </a:extLst>
          </p:cNvPr>
          <p:cNvSpPr>
            <a:spLocks noChangeArrowheads="1"/>
          </p:cNvSpPr>
          <p:nvPr/>
        </p:nvSpPr>
        <p:spPr bwMode="auto">
          <a:xfrm rot="-4337330">
            <a:off x="5347495" y="1812132"/>
            <a:ext cx="719137" cy="2305050"/>
          </a:xfrm>
          <a:prstGeom prst="curvedLeftArrow">
            <a:avLst>
              <a:gd name="adj1" fmla="val 61108"/>
              <a:gd name="adj2" fmla="val 128212"/>
              <a:gd name="adj3" fmla="val 33333"/>
            </a:avLst>
          </a:prstGeom>
          <a:solidFill>
            <a:schemeClr val="accent1"/>
          </a:solidFill>
          <a:ln w="9525">
            <a:solidFill>
              <a:srgbClr val="990033"/>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13" name="AutoShape 13">
            <a:extLst>
              <a:ext uri="{FF2B5EF4-FFF2-40B4-BE49-F238E27FC236}">
                <a16:creationId xmlns:a16="http://schemas.microsoft.com/office/drawing/2014/main" id="{41368B5D-47C5-EBFE-AA4E-E02099FCB731}"/>
              </a:ext>
            </a:extLst>
          </p:cNvPr>
          <p:cNvSpPr>
            <a:spLocks noChangeArrowheads="1"/>
          </p:cNvSpPr>
          <p:nvPr/>
        </p:nvSpPr>
        <p:spPr bwMode="auto">
          <a:xfrm rot="10800000">
            <a:off x="3546475" y="3768726"/>
            <a:ext cx="719138" cy="2170113"/>
          </a:xfrm>
          <a:prstGeom prst="curvedLeftArrow">
            <a:avLst>
              <a:gd name="adj1" fmla="val 61094"/>
              <a:gd name="adj2" fmla="val 128181"/>
              <a:gd name="adj3" fmla="val 33333"/>
            </a:avLst>
          </a:prstGeom>
          <a:solidFill>
            <a:schemeClr val="accent1"/>
          </a:solidFill>
          <a:ln w="9525">
            <a:solidFill>
              <a:srgbClr val="990033"/>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pic>
        <p:nvPicPr>
          <p:cNvPr id="14" name="07.mpg">
            <a:hlinkClick r:id="" action="ppaction://media"/>
            <a:extLst>
              <a:ext uri="{FF2B5EF4-FFF2-40B4-BE49-F238E27FC236}">
                <a16:creationId xmlns:a16="http://schemas.microsoft.com/office/drawing/2014/main" id="{84D765DB-4A49-1A52-DD46-5DF1C0FAB08F}"/>
              </a:ext>
            </a:extLst>
          </p:cNvPr>
          <p:cNvPicPr>
            <a:picLocks noRot="1" noChangeAspect="1" noChangeArrowheads="1"/>
          </p:cNvPicPr>
          <p:nvPr>
            <a:videoFile r:link="rId1"/>
          </p:nvPr>
        </p:nvPicPr>
        <p:blipFill>
          <a:blip r:embed="rId7">
            <a:extLst>
              <a:ext uri="{28A0092B-C50C-407E-A947-70E740481C1C}">
                <a14:useLocalDpi xmlns:a14="http://schemas.microsoft.com/office/drawing/2010/main" val="0"/>
              </a:ext>
            </a:extLst>
          </a:blip>
          <a:srcRect/>
          <a:stretch>
            <a:fillRect/>
          </a:stretch>
        </p:blipFill>
        <p:spPr bwMode="auto">
          <a:xfrm>
            <a:off x="1638301" y="4905376"/>
            <a:ext cx="2663825" cy="1952625"/>
          </a:xfrm>
          <a:prstGeom prst="rect">
            <a:avLst/>
          </a:prstGeom>
          <a:noFill/>
          <a:ln w="571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5" name="WordArt 16">
            <a:extLst>
              <a:ext uri="{FF2B5EF4-FFF2-40B4-BE49-F238E27FC236}">
                <a16:creationId xmlns:a16="http://schemas.microsoft.com/office/drawing/2014/main" id="{C857B055-8B1F-0D82-3F6C-9FF633EA1C1D}"/>
              </a:ext>
            </a:extLst>
          </p:cNvPr>
          <p:cNvSpPr>
            <a:spLocks noChangeArrowheads="1" noChangeShapeType="1" noTextEdit="1"/>
          </p:cNvSpPr>
          <p:nvPr/>
        </p:nvSpPr>
        <p:spPr bwMode="auto">
          <a:xfrm>
            <a:off x="2019300" y="3048000"/>
            <a:ext cx="8496300" cy="2238374"/>
          </a:xfrm>
          <a:prstGeom prst="rect">
            <a:avLst/>
          </a:prstGeom>
        </p:spPr>
        <p:txBody>
          <a:bodyPr wrap="none" fromWordArt="1">
            <a:prstTxWarp prst="textPlain">
              <a:avLst>
                <a:gd name="adj" fmla="val 50000"/>
              </a:avLst>
            </a:prstTxWarp>
          </a:bodyPr>
          <a:lstStyle/>
          <a:p>
            <a:pPr algn="ctr" eaLnBrk="1" hangingPunct="1">
              <a:defRPr/>
            </a:pPr>
            <a:r>
              <a:rPr lang="vi-VN" kern="10">
                <a:ln w="9525">
                  <a:solidFill>
                    <a:srgbClr val="FF0000"/>
                  </a:solidFill>
                  <a:round/>
                  <a:headEnd/>
                  <a:tailEnd/>
                </a:ln>
                <a:solidFill>
                  <a:srgbClr val="000099"/>
                </a:solidFill>
                <a:effectLst>
                  <a:outerShdw dist="107763" dir="8100000" algn="ctr" rotWithShape="0">
                    <a:srgbClr val="868686">
                      <a:alpha val="50000"/>
                    </a:srgbClr>
                  </a:outerShdw>
                </a:effectLst>
                <a:latin typeface="Arial Đen"/>
              </a:rPr>
              <a:t>Không có con người tồn tại ngoài </a:t>
            </a:r>
          </a:p>
          <a:p>
            <a:pPr algn="ctr" eaLnBrk="1" hangingPunct="1">
              <a:defRPr/>
            </a:pPr>
            <a:r>
              <a:rPr lang="vi-VN" kern="10">
                <a:ln w="9525">
                  <a:solidFill>
                    <a:srgbClr val="FF0000"/>
                  </a:solidFill>
                  <a:round/>
                  <a:headEnd/>
                  <a:tailEnd/>
                </a:ln>
                <a:solidFill>
                  <a:srgbClr val="000099"/>
                </a:solidFill>
                <a:effectLst>
                  <a:outerShdw dist="107763" dir="8100000" algn="ctr" rotWithShape="0">
                    <a:srgbClr val="868686">
                      <a:alpha val="50000"/>
                    </a:srgbClr>
                  </a:outerShdw>
                </a:effectLst>
                <a:latin typeface="Arial Đen"/>
              </a:rPr>
              <a:t>mối liên hệ với môi trường tự nhiên &amp; xã hộ</a:t>
            </a:r>
            <a:r>
              <a:rPr lang="vi-VN" sz="3600" kern="10">
                <a:ln w="9525">
                  <a:solidFill>
                    <a:srgbClr val="FF0000"/>
                  </a:solidFill>
                  <a:round/>
                  <a:headEnd/>
                  <a:tailEnd/>
                </a:ln>
                <a:solidFill>
                  <a:srgbClr val="FFFFFF"/>
                </a:solidFill>
                <a:effectLst>
                  <a:outerShdw dist="107763" dir="8100000" algn="ctr" rotWithShape="0">
                    <a:srgbClr val="868686">
                      <a:alpha val="50000"/>
                    </a:srgbClr>
                  </a:outerShdw>
                </a:effectLst>
                <a:latin typeface="Arial Đen"/>
              </a:rPr>
              <a:t>i</a:t>
            </a:r>
            <a:endParaRPr lang="en-US" sz="3600" kern="10">
              <a:ln w="9525">
                <a:solidFill>
                  <a:srgbClr val="FF0000"/>
                </a:solidFill>
                <a:round/>
                <a:headEnd/>
                <a:tailEnd/>
              </a:ln>
              <a:solidFill>
                <a:srgbClr val="FFFFFF"/>
              </a:solidFill>
              <a:effectLst>
                <a:outerShdw dist="107763" dir="8100000" algn="ctr" rotWithShape="0">
                  <a:srgbClr val="868686">
                    <a:alpha val="50000"/>
                  </a:srgbClr>
                </a:outerShdw>
              </a:effectLst>
              <a:latin typeface="Arial Đen"/>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0354">
                                            <p:txEl>
                                              <p:pRg st="0" end="0"/>
                                            </p:txEl>
                                          </p:spTgt>
                                        </p:tgtEl>
                                        <p:attrNameLst>
                                          <p:attrName>style.visibility</p:attrName>
                                        </p:attrNameLst>
                                      </p:cBhvr>
                                      <p:to>
                                        <p:strVal val="visible"/>
                                      </p:to>
                                    </p:set>
                                    <p:animEffect transition="in" filter="circle(in)">
                                      <p:cBhvr>
                                        <p:cTn id="12" dur="2000"/>
                                        <p:tgtEl>
                                          <p:spTgt spid="100354">
                                            <p:txEl>
                                              <p:pRg st="0" end="0"/>
                                            </p:txEl>
                                          </p:spTgt>
                                        </p:tgtEl>
                                      </p:cBhvr>
                                    </p:animEffect>
                                  </p:childTnLst>
                                </p:cTn>
                              </p:par>
                              <p:par>
                                <p:cTn id="13" presetID="55"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strVal val="#ppt_w*0.70"/>
                                          </p:val>
                                        </p:tav>
                                        <p:tav tm="100000">
                                          <p:val>
                                            <p:strVal val="#ppt_w"/>
                                          </p:val>
                                        </p:tav>
                                      </p:tavLst>
                                    </p:anim>
                                    <p:anim calcmode="lin" valueType="num">
                                      <p:cBhvr>
                                        <p:cTn id="16" dur="1000" fill="hold"/>
                                        <p:tgtEl>
                                          <p:spTgt spid="5"/>
                                        </p:tgtEl>
                                        <p:attrNameLst>
                                          <p:attrName>ppt_h</p:attrName>
                                        </p:attrNameLst>
                                      </p:cBhvr>
                                      <p:tavLst>
                                        <p:tav tm="0">
                                          <p:val>
                                            <p:strVal val="#ppt_h"/>
                                          </p:val>
                                        </p:tav>
                                        <p:tav tm="100000">
                                          <p:val>
                                            <p:strVal val="#ppt_h"/>
                                          </p:val>
                                        </p:tav>
                                      </p:tavLst>
                                    </p:anim>
                                    <p:animEffect transition="in" filter="fade">
                                      <p:cBhvr>
                                        <p:cTn id="17" dur="1000"/>
                                        <p:tgtEl>
                                          <p:spTgt spid="5"/>
                                        </p:tgtEl>
                                      </p:cBhvr>
                                    </p:animEffect>
                                  </p:childTnLst>
                                </p:cTn>
                              </p:par>
                              <p:par>
                                <p:cTn id="18" presetID="55"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strVal val="#ppt_w*0.70"/>
                                          </p:val>
                                        </p:tav>
                                        <p:tav tm="100000">
                                          <p:val>
                                            <p:strVal val="#ppt_w"/>
                                          </p:val>
                                        </p:tav>
                                      </p:tavLst>
                                    </p:anim>
                                    <p:anim calcmode="lin" valueType="num">
                                      <p:cBhvr>
                                        <p:cTn id="21" dur="1000" fill="hold"/>
                                        <p:tgtEl>
                                          <p:spTgt spid="6"/>
                                        </p:tgtEl>
                                        <p:attrNameLst>
                                          <p:attrName>ppt_h</p:attrName>
                                        </p:attrNameLst>
                                      </p:cBhvr>
                                      <p:tavLst>
                                        <p:tav tm="0">
                                          <p:val>
                                            <p:strVal val="#ppt_h"/>
                                          </p:val>
                                        </p:tav>
                                        <p:tav tm="100000">
                                          <p:val>
                                            <p:strVal val="#ppt_h"/>
                                          </p:val>
                                        </p:tav>
                                      </p:tavLst>
                                    </p:anim>
                                    <p:animEffect transition="in" filter="fade">
                                      <p:cBhvr>
                                        <p:cTn id="22" dur="1000"/>
                                        <p:tgtEl>
                                          <p:spTgt spid="6"/>
                                        </p:tgtEl>
                                      </p:cBhvr>
                                    </p:animEffect>
                                  </p:childTnLst>
                                </p:cTn>
                              </p:par>
                              <p:par>
                                <p:cTn id="23" presetID="55"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1000" fill="hold"/>
                                        <p:tgtEl>
                                          <p:spTgt spid="14"/>
                                        </p:tgtEl>
                                        <p:attrNameLst>
                                          <p:attrName>ppt_w</p:attrName>
                                        </p:attrNameLst>
                                      </p:cBhvr>
                                      <p:tavLst>
                                        <p:tav tm="0">
                                          <p:val>
                                            <p:strVal val="#ppt_w*0.70"/>
                                          </p:val>
                                        </p:tav>
                                        <p:tav tm="100000">
                                          <p:val>
                                            <p:strVal val="#ppt_w"/>
                                          </p:val>
                                        </p:tav>
                                      </p:tavLst>
                                    </p:anim>
                                    <p:anim calcmode="lin" valueType="num">
                                      <p:cBhvr>
                                        <p:cTn id="26" dur="1000" fill="hold"/>
                                        <p:tgtEl>
                                          <p:spTgt spid="14"/>
                                        </p:tgtEl>
                                        <p:attrNameLst>
                                          <p:attrName>ppt_h</p:attrName>
                                        </p:attrNameLst>
                                      </p:cBhvr>
                                      <p:tavLst>
                                        <p:tav tm="0">
                                          <p:val>
                                            <p:strVal val="#ppt_h"/>
                                          </p:val>
                                        </p:tav>
                                        <p:tav tm="100000">
                                          <p:val>
                                            <p:strVal val="#ppt_h"/>
                                          </p:val>
                                        </p:tav>
                                      </p:tavLst>
                                    </p:anim>
                                    <p:animEffect transition="in" filter="fade">
                                      <p:cBhvr>
                                        <p:cTn id="27" dur="1000"/>
                                        <p:tgtEl>
                                          <p:spTgt spid="14"/>
                                        </p:tgtEl>
                                      </p:cBhvr>
                                    </p:animEffect>
                                  </p:childTnLst>
                                </p:cTn>
                              </p:par>
                              <p:par>
                                <p:cTn id="28" presetID="55"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1000" fill="hold"/>
                                        <p:tgtEl>
                                          <p:spTgt spid="7"/>
                                        </p:tgtEl>
                                        <p:attrNameLst>
                                          <p:attrName>ppt_w</p:attrName>
                                        </p:attrNameLst>
                                      </p:cBhvr>
                                      <p:tavLst>
                                        <p:tav tm="0">
                                          <p:val>
                                            <p:strVal val="#ppt_w*0.70"/>
                                          </p:val>
                                        </p:tav>
                                        <p:tav tm="100000">
                                          <p:val>
                                            <p:strVal val="#ppt_w"/>
                                          </p:val>
                                        </p:tav>
                                      </p:tavLst>
                                    </p:anim>
                                    <p:anim calcmode="lin" valueType="num">
                                      <p:cBhvr>
                                        <p:cTn id="31" dur="1000" fill="hold"/>
                                        <p:tgtEl>
                                          <p:spTgt spid="7"/>
                                        </p:tgtEl>
                                        <p:attrNameLst>
                                          <p:attrName>ppt_h</p:attrName>
                                        </p:attrNameLst>
                                      </p:cBhvr>
                                      <p:tavLst>
                                        <p:tav tm="0">
                                          <p:val>
                                            <p:strVal val="#ppt_h"/>
                                          </p:val>
                                        </p:tav>
                                        <p:tav tm="100000">
                                          <p:val>
                                            <p:strVal val="#ppt_h"/>
                                          </p:val>
                                        </p:tav>
                                      </p:tavLst>
                                    </p:anim>
                                    <p:animEffect transition="in" filter="fade">
                                      <p:cBhvr>
                                        <p:cTn id="32" dur="1000"/>
                                        <p:tgtEl>
                                          <p:spTgt spid="7"/>
                                        </p:tgtEl>
                                      </p:cBhvr>
                                    </p:animEffect>
                                  </p:childTnLst>
                                </p:cTn>
                              </p:par>
                            </p:childTnLst>
                          </p:cTn>
                        </p:par>
                        <p:par>
                          <p:cTn id="33" fill="hold" nodeType="afterGroup">
                            <p:stCondLst>
                              <p:cond delay="2000"/>
                            </p:stCondLst>
                            <p:childTnLst>
                              <p:par>
                                <p:cTn id="34" presetID="55"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strVal val="#ppt_w*0.70"/>
                                          </p:val>
                                        </p:tav>
                                        <p:tav tm="100000">
                                          <p:val>
                                            <p:strVal val="#ppt_w"/>
                                          </p:val>
                                        </p:tav>
                                      </p:tavLst>
                                    </p:anim>
                                    <p:anim calcmode="lin" valueType="num">
                                      <p:cBhvr>
                                        <p:cTn id="37" dur="1000" fill="hold"/>
                                        <p:tgtEl>
                                          <p:spTgt spid="13"/>
                                        </p:tgtEl>
                                        <p:attrNameLst>
                                          <p:attrName>ppt_h</p:attrName>
                                        </p:attrNameLst>
                                      </p:cBhvr>
                                      <p:tavLst>
                                        <p:tav tm="0">
                                          <p:val>
                                            <p:strVal val="#ppt_h"/>
                                          </p:val>
                                        </p:tav>
                                        <p:tav tm="100000">
                                          <p:val>
                                            <p:strVal val="#ppt_h"/>
                                          </p:val>
                                        </p:tav>
                                      </p:tavLst>
                                    </p:anim>
                                    <p:animEffect transition="in" filter="fade">
                                      <p:cBhvr>
                                        <p:cTn id="38" dur="1000"/>
                                        <p:tgtEl>
                                          <p:spTgt spid="13"/>
                                        </p:tgtEl>
                                      </p:cBhvr>
                                    </p:animEffect>
                                  </p:childTnLst>
                                </p:cTn>
                              </p:par>
                            </p:childTnLst>
                          </p:cTn>
                        </p:par>
                        <p:par>
                          <p:cTn id="39" fill="hold" nodeType="afterGroup">
                            <p:stCondLst>
                              <p:cond delay="3000"/>
                            </p:stCondLst>
                            <p:childTnLst>
                              <p:par>
                                <p:cTn id="40" presetID="55"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1000" fill="hold"/>
                                        <p:tgtEl>
                                          <p:spTgt spid="12"/>
                                        </p:tgtEl>
                                        <p:attrNameLst>
                                          <p:attrName>ppt_w</p:attrName>
                                        </p:attrNameLst>
                                      </p:cBhvr>
                                      <p:tavLst>
                                        <p:tav tm="0">
                                          <p:val>
                                            <p:strVal val="#ppt_w*0.70"/>
                                          </p:val>
                                        </p:tav>
                                        <p:tav tm="100000">
                                          <p:val>
                                            <p:strVal val="#ppt_w"/>
                                          </p:val>
                                        </p:tav>
                                      </p:tavLst>
                                    </p:anim>
                                    <p:anim calcmode="lin" valueType="num">
                                      <p:cBhvr>
                                        <p:cTn id="43" dur="1000" fill="hold"/>
                                        <p:tgtEl>
                                          <p:spTgt spid="12"/>
                                        </p:tgtEl>
                                        <p:attrNameLst>
                                          <p:attrName>ppt_h</p:attrName>
                                        </p:attrNameLst>
                                      </p:cBhvr>
                                      <p:tavLst>
                                        <p:tav tm="0">
                                          <p:val>
                                            <p:strVal val="#ppt_h"/>
                                          </p:val>
                                        </p:tav>
                                        <p:tav tm="100000">
                                          <p:val>
                                            <p:strVal val="#ppt_h"/>
                                          </p:val>
                                        </p:tav>
                                      </p:tavLst>
                                    </p:anim>
                                    <p:animEffect transition="in" filter="fade">
                                      <p:cBhvr>
                                        <p:cTn id="44" dur="1000"/>
                                        <p:tgtEl>
                                          <p:spTgt spid="12"/>
                                        </p:tgtEl>
                                      </p:cBhvr>
                                    </p:animEffect>
                                  </p:childTnLst>
                                </p:cTn>
                              </p:par>
                            </p:childTnLst>
                          </p:cTn>
                        </p:par>
                        <p:par>
                          <p:cTn id="45" fill="hold" nodeType="afterGroup">
                            <p:stCondLst>
                              <p:cond delay="4000"/>
                            </p:stCondLst>
                            <p:childTnLst>
                              <p:par>
                                <p:cTn id="46" presetID="55" presetClass="entr" presetSubtype="0"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p:cTn id="48" dur="1000" fill="hold"/>
                                        <p:tgtEl>
                                          <p:spTgt spid="10"/>
                                        </p:tgtEl>
                                        <p:attrNameLst>
                                          <p:attrName>ppt_w</p:attrName>
                                        </p:attrNameLst>
                                      </p:cBhvr>
                                      <p:tavLst>
                                        <p:tav tm="0">
                                          <p:val>
                                            <p:strVal val="#ppt_w*0.70"/>
                                          </p:val>
                                        </p:tav>
                                        <p:tav tm="100000">
                                          <p:val>
                                            <p:strVal val="#ppt_w"/>
                                          </p:val>
                                        </p:tav>
                                      </p:tavLst>
                                    </p:anim>
                                    <p:anim calcmode="lin" valueType="num">
                                      <p:cBhvr>
                                        <p:cTn id="49" dur="1000" fill="hold"/>
                                        <p:tgtEl>
                                          <p:spTgt spid="10"/>
                                        </p:tgtEl>
                                        <p:attrNameLst>
                                          <p:attrName>ppt_h</p:attrName>
                                        </p:attrNameLst>
                                      </p:cBhvr>
                                      <p:tavLst>
                                        <p:tav tm="0">
                                          <p:val>
                                            <p:strVal val="#ppt_h"/>
                                          </p:val>
                                        </p:tav>
                                        <p:tav tm="100000">
                                          <p:val>
                                            <p:strVal val="#ppt_h"/>
                                          </p:val>
                                        </p:tav>
                                      </p:tavLst>
                                    </p:anim>
                                    <p:animEffect transition="in" filter="fade">
                                      <p:cBhvr>
                                        <p:cTn id="50" dur="1000"/>
                                        <p:tgtEl>
                                          <p:spTgt spid="10"/>
                                        </p:tgtEl>
                                      </p:cBhvr>
                                    </p:animEffect>
                                  </p:childTnLst>
                                </p:cTn>
                              </p:par>
                            </p:childTnLst>
                          </p:cTn>
                        </p:par>
                        <p:par>
                          <p:cTn id="51" fill="hold" nodeType="afterGroup">
                            <p:stCondLst>
                              <p:cond delay="5000"/>
                            </p:stCondLst>
                            <p:childTnLst>
                              <p:par>
                                <p:cTn id="52" presetID="55" presetClass="entr" presetSubtype="0"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p:cTn id="54" dur="1000" fill="hold"/>
                                        <p:tgtEl>
                                          <p:spTgt spid="11"/>
                                        </p:tgtEl>
                                        <p:attrNameLst>
                                          <p:attrName>ppt_w</p:attrName>
                                        </p:attrNameLst>
                                      </p:cBhvr>
                                      <p:tavLst>
                                        <p:tav tm="0">
                                          <p:val>
                                            <p:strVal val="#ppt_w*0.70"/>
                                          </p:val>
                                        </p:tav>
                                        <p:tav tm="100000">
                                          <p:val>
                                            <p:strVal val="#ppt_w"/>
                                          </p:val>
                                        </p:tav>
                                      </p:tavLst>
                                    </p:anim>
                                    <p:anim calcmode="lin" valueType="num">
                                      <p:cBhvr>
                                        <p:cTn id="55" dur="1000" fill="hold"/>
                                        <p:tgtEl>
                                          <p:spTgt spid="11"/>
                                        </p:tgtEl>
                                        <p:attrNameLst>
                                          <p:attrName>ppt_h</p:attrName>
                                        </p:attrNameLst>
                                      </p:cBhvr>
                                      <p:tavLst>
                                        <p:tav tm="0">
                                          <p:val>
                                            <p:strVal val="#ppt_h"/>
                                          </p:val>
                                        </p:tav>
                                        <p:tav tm="100000">
                                          <p:val>
                                            <p:strVal val="#ppt_h"/>
                                          </p:val>
                                        </p:tav>
                                      </p:tavLst>
                                    </p:anim>
                                    <p:animEffect transition="in" filter="fade">
                                      <p:cBhvr>
                                        <p:cTn id="56" dur="1000"/>
                                        <p:tgtEl>
                                          <p:spTgt spid="1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6" presetClass="entr" presetSubtype="16"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circle(in)">
                                      <p:cBhvr>
                                        <p:cTn id="61" dur="2000"/>
                                        <p:tgtEl>
                                          <p:spTgt spid="8"/>
                                        </p:tgtEl>
                                      </p:cBhvr>
                                    </p:animEffect>
                                  </p:childTnLst>
                                </p:cTn>
                              </p:par>
                              <p:par>
                                <p:cTn id="62" presetID="6" presetClass="entr" presetSubtype="16" fill="hold" nodeType="with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circle(in)">
                                      <p:cBhvr>
                                        <p:cTn id="64" dur="2000"/>
                                        <p:tgtEl>
                                          <p:spTgt spid="9"/>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9" presetClass="entr" presetSubtype="0" fill="hold" nodeType="click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p:cTn id="69" dur="1000" fill="hold"/>
                                        <p:tgtEl>
                                          <p:spTgt spid="15"/>
                                        </p:tgtEl>
                                        <p:attrNameLst>
                                          <p:attrName>ppt_x</p:attrName>
                                        </p:attrNameLst>
                                      </p:cBhvr>
                                      <p:tavLst>
                                        <p:tav tm="0">
                                          <p:val>
                                            <p:strVal val="#ppt_x-.2"/>
                                          </p:val>
                                        </p:tav>
                                        <p:tav tm="100000">
                                          <p:val>
                                            <p:strVal val="#ppt_x"/>
                                          </p:val>
                                        </p:tav>
                                      </p:tavLst>
                                    </p:anim>
                                    <p:anim calcmode="lin" valueType="num">
                                      <p:cBhvr>
                                        <p:cTn id="70"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71"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p:cTn id="72" fill="hold" display="0">
                  <p:stCondLst>
                    <p:cond delay="indefinite"/>
                  </p:stCondLst>
                  <p:endCondLst>
                    <p:cond evt="onNext" delay="0">
                      <p:tgtEl>
                        <p:sldTgt/>
                      </p:tgtEl>
                    </p:cond>
                    <p:cond evt="onPrev" delay="0">
                      <p:tgtEl>
                        <p:sldTgt/>
                      </p:tgtEl>
                    </p:cond>
                  </p:endCondLst>
                </p:cTn>
                <p:tgtEl>
                  <p:spTgt spid="14"/>
                </p:tgtEl>
              </p:cMediaNode>
            </p:video>
          </p:childTnLst>
        </p:cTn>
      </p:par>
    </p:tnLst>
    <p:bldLst>
      <p:bldP spid="100354" grpId="0" build="p"/>
      <p:bldP spid="4" grpId="0"/>
      <p:bldP spid="10"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a:extLst>
              <a:ext uri="{FF2B5EF4-FFF2-40B4-BE49-F238E27FC236}">
                <a16:creationId xmlns:a16="http://schemas.microsoft.com/office/drawing/2014/main" id="{40833ABD-C5A8-FA83-59BF-C1F4FBB1B650}"/>
              </a:ext>
            </a:extLst>
          </p:cNvPr>
          <p:cNvSpPr>
            <a:spLocks noGrp="1"/>
          </p:cNvSpPr>
          <p:nvPr>
            <p:ph idx="1"/>
          </p:nvPr>
        </p:nvSpPr>
        <p:spPr>
          <a:xfrm>
            <a:off x="1981200" y="1066801"/>
            <a:ext cx="8229600" cy="4525963"/>
          </a:xfrm>
        </p:spPr>
        <p:txBody>
          <a:bodyPr/>
          <a:lstStyle/>
          <a:p>
            <a:pPr algn="just" eaLnBrk="1" hangingPunct="1">
              <a:buFontTx/>
              <a:buNone/>
            </a:pPr>
            <a:r>
              <a:rPr lang="en-US" altLang="en-US" sz="4000">
                <a:solidFill>
                  <a:schemeClr val="accent2"/>
                </a:solidFill>
                <a:latin typeface="Times New Roman" panose="02020603050405020304" pitchFamily="18" charset="0"/>
              </a:rPr>
              <a:t>- Tính phổ biến - mối liên hệ phổ biến: </a:t>
            </a:r>
            <a:r>
              <a:rPr lang="en-US" altLang="en-US" sz="4000" i="1">
                <a:latin typeface="Times New Roman" panose="02020603050405020304" pitchFamily="18" charset="0"/>
              </a:rPr>
              <a:t>Thể hiện trong mọi lĩnh vực: tự nhiên, xã hội, tư duy.</a:t>
            </a:r>
            <a:endParaRPr lang="en-US" altLang="en-US" sz="4000" i="1">
              <a:solidFill>
                <a:schemeClr val="accent2"/>
              </a:solidFill>
              <a:latin typeface="Times New Roman" panose="02020603050405020304" pitchFamily="18" charset="0"/>
            </a:endParaRPr>
          </a:p>
          <a:p>
            <a:pPr algn="just" eaLnBrk="1" hangingPunct="1">
              <a:buFontTx/>
              <a:buNone/>
            </a:pPr>
            <a:endParaRPr lang="en-US" altLang="en-US"/>
          </a:p>
        </p:txBody>
      </p:sp>
      <p:sp>
        <p:nvSpPr>
          <p:cNvPr id="25603" name="WordArt 4">
            <a:extLst>
              <a:ext uri="{FF2B5EF4-FFF2-40B4-BE49-F238E27FC236}">
                <a16:creationId xmlns:a16="http://schemas.microsoft.com/office/drawing/2014/main" id="{E756AD91-42F9-5862-2FC2-7F26A789D2B6}"/>
              </a:ext>
            </a:extLst>
          </p:cNvPr>
          <p:cNvSpPr>
            <a:spLocks noChangeArrowheads="1" noChangeShapeType="1" noTextEdit="1"/>
          </p:cNvSpPr>
          <p:nvPr/>
        </p:nvSpPr>
        <p:spPr bwMode="auto">
          <a:xfrm>
            <a:off x="1752600" y="76200"/>
            <a:ext cx="8382000" cy="482600"/>
          </a:xfrm>
          <a:prstGeom prst="rect">
            <a:avLst/>
          </a:prstGeom>
        </p:spPr>
        <p:txBody>
          <a:bodyPr wrap="none" fromWordArt="1">
            <a:prstTxWarp prst="textPlain">
              <a:avLst>
                <a:gd name="adj" fmla="val 50000"/>
              </a:avLst>
            </a:prstTxWarp>
          </a:bodyPr>
          <a:lstStyle/>
          <a:p>
            <a:r>
              <a:rPr lang="en-US" sz="1050" b="1" i="1" kern="10">
                <a:ln w="9525">
                  <a:solidFill>
                    <a:schemeClr val="tx2"/>
                  </a:solidFill>
                  <a:round/>
                  <a:headEnd/>
                  <a:tailEnd/>
                </a:ln>
                <a:solidFill>
                  <a:srgbClr val="000099"/>
                </a:solidFill>
                <a:latin typeface="Times New Roman" panose="02020603050405020304" pitchFamily="18" charset="0"/>
                <a:cs typeface="Times New Roman" panose="02020603050405020304" pitchFamily="18" charset="0"/>
              </a:rPr>
              <a:t>* Nguyên lý về mối liên hệ phổ biến</a:t>
            </a:r>
          </a:p>
        </p:txBody>
      </p:sp>
      <p:sp>
        <p:nvSpPr>
          <p:cNvPr id="4" name="Rectangle 3">
            <a:extLst>
              <a:ext uri="{FF2B5EF4-FFF2-40B4-BE49-F238E27FC236}">
                <a16:creationId xmlns:a16="http://schemas.microsoft.com/office/drawing/2014/main" id="{FDD19463-6EEA-DC12-AD14-DE25C4B9130E}"/>
              </a:ext>
            </a:extLst>
          </p:cNvPr>
          <p:cNvSpPr txBox="1">
            <a:spLocks noChangeArrowheads="1"/>
          </p:cNvSpPr>
          <p:nvPr/>
        </p:nvSpPr>
        <p:spPr bwMode="auto">
          <a:xfrm>
            <a:off x="1828800" y="4572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FontTx/>
              <a:buNone/>
            </a:pPr>
            <a:r>
              <a:rPr lang="en-US" altLang="en-US" sz="4000" b="1">
                <a:solidFill>
                  <a:srgbClr val="990033"/>
                </a:solidFill>
                <a:latin typeface="Times New Roman" panose="02020603050405020304" pitchFamily="18" charset="0"/>
              </a:rPr>
              <a:t>Tính chất của mối liên hệ</a:t>
            </a:r>
          </a:p>
          <a:p>
            <a:pPr algn="just" eaLnBrk="1" hangingPunct="1">
              <a:buFontTx/>
              <a:buNone/>
            </a:pPr>
            <a:endParaRPr lang="en-US" altLang="en-US" sz="3600" b="1">
              <a:solidFill>
                <a:srgbClr val="990033"/>
              </a:solidFill>
              <a:latin typeface="Times New Roman" panose="02020603050405020304" pitchFamily="18" charset="0"/>
            </a:endParaRPr>
          </a:p>
        </p:txBody>
      </p:sp>
      <p:sp>
        <p:nvSpPr>
          <p:cNvPr id="5" name="Content Placeholder 2">
            <a:extLst>
              <a:ext uri="{FF2B5EF4-FFF2-40B4-BE49-F238E27FC236}">
                <a16:creationId xmlns:a16="http://schemas.microsoft.com/office/drawing/2014/main" id="{12CA118B-43F7-9124-5441-C2368F73D6E1}"/>
              </a:ext>
            </a:extLst>
          </p:cNvPr>
          <p:cNvSpPr txBox="1">
            <a:spLocks/>
          </p:cNvSpPr>
          <p:nvPr/>
        </p:nvSpPr>
        <p:spPr bwMode="auto">
          <a:xfrm>
            <a:off x="1905000" y="3352800"/>
            <a:ext cx="8229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FontTx/>
              <a:buChar char="-"/>
            </a:pPr>
            <a:r>
              <a:rPr lang="en-US" altLang="en-US" sz="4000">
                <a:solidFill>
                  <a:schemeClr val="accent2"/>
                </a:solidFill>
                <a:latin typeface="Times New Roman" panose="02020603050405020304" pitchFamily="18" charset="0"/>
              </a:rPr>
              <a:t>Tính đa dạng, phong phú: </a:t>
            </a:r>
            <a:r>
              <a:rPr lang="en-US" altLang="en-US" sz="4000" i="1">
                <a:latin typeface="Times New Roman" panose="02020603050405020304" pitchFamily="18" charset="0"/>
              </a:rPr>
              <a:t>Có nhiều loại liên hệ khác nhau.</a:t>
            </a:r>
          </a:p>
          <a:p>
            <a:pPr algn="just" eaLnBrk="1" hangingPunct="1">
              <a:buFontTx/>
              <a:buNone/>
            </a:pPr>
            <a:r>
              <a:rPr lang="en-US" altLang="en-US">
                <a:latin typeface="Times New Roman" panose="02020603050405020304" pitchFamily="18" charset="0"/>
              </a:rPr>
              <a:t>    Tùy theo góc độ xem xét, tiêu chí phân loại mà chúng ta có thể có các mối liên hệ khác nhau.</a:t>
            </a:r>
            <a:endParaRPr lang="en-US" altLang="en-US" i="1">
              <a:solidFill>
                <a:schemeClr val="accent2"/>
              </a:solidFill>
              <a:latin typeface="Times New Roman" panose="02020603050405020304" pitchFamily="18" charset="0"/>
            </a:endParaRPr>
          </a:p>
          <a:p>
            <a:pPr eaLnBrk="1" hangingPunct="1">
              <a:buFont typeface="Arial" panose="020B0604020202020204" pitchFamily="34" charset="0"/>
              <a:buNone/>
            </a:pPr>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2402">
                                            <p:txEl>
                                              <p:pRg st="0" end="0"/>
                                            </p:txEl>
                                          </p:spTgt>
                                        </p:tgtEl>
                                        <p:attrNameLst>
                                          <p:attrName>style.visibility</p:attrName>
                                        </p:attrNameLst>
                                      </p:cBhvr>
                                      <p:to>
                                        <p:strVal val="visible"/>
                                      </p:to>
                                    </p:set>
                                    <p:animEffect transition="in" filter="barn(inVertical)">
                                      <p:cBhvr>
                                        <p:cTn id="12" dur="500"/>
                                        <p:tgtEl>
                                          <p:spTgt spid="10240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build="p"/>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514E24DB-A25F-643B-7FD8-92E1E8343F34}"/>
              </a:ext>
            </a:extLst>
          </p:cNvPr>
          <p:cNvSpPr>
            <a:spLocks noGrp="1"/>
          </p:cNvSpPr>
          <p:nvPr>
            <p:ph type="title"/>
          </p:nvPr>
        </p:nvSpPr>
        <p:spPr>
          <a:xfrm>
            <a:off x="1981200" y="533400"/>
            <a:ext cx="8229600" cy="1143000"/>
          </a:xfrm>
        </p:spPr>
        <p:txBody>
          <a:bodyPr/>
          <a:lstStyle/>
          <a:p>
            <a:pPr eaLnBrk="1" hangingPunct="1"/>
            <a:r>
              <a:rPr lang="en-US" altLang="en-US" sz="4000"/>
              <a:t> </a:t>
            </a:r>
            <a:r>
              <a:rPr lang="en-US" altLang="en-US" sz="4000" i="1">
                <a:solidFill>
                  <a:schemeClr val="accent2"/>
                </a:solidFill>
              </a:rPr>
              <a:t> </a:t>
            </a:r>
            <a:r>
              <a:rPr lang="en-US" altLang="en-US" sz="2600" b="1">
                <a:solidFill>
                  <a:schemeClr val="accent2"/>
                </a:solidFill>
                <a:latin typeface="Times New Roman" panose="02020603050405020304" pitchFamily="18" charset="0"/>
              </a:rPr>
              <a:t>Một số mối liên hệ giữa các sự vật, hiện tượng</a:t>
            </a:r>
            <a:br>
              <a:rPr lang="en-US" altLang="en-US" sz="2600" b="1" i="1">
                <a:solidFill>
                  <a:schemeClr val="accent2"/>
                </a:solidFill>
                <a:latin typeface="Times New Roman" panose="02020603050405020304" pitchFamily="18" charset="0"/>
              </a:rPr>
            </a:br>
            <a:r>
              <a:rPr lang="en-US" altLang="en-US" sz="2600" b="1" i="1">
                <a:solidFill>
                  <a:schemeClr val="accent2"/>
                </a:solidFill>
                <a:latin typeface="Times New Roman" panose="02020603050405020304" pitchFamily="18" charset="0"/>
              </a:rPr>
              <a:t>(mối liên hệ: MLH)</a:t>
            </a:r>
          </a:p>
        </p:txBody>
      </p:sp>
      <p:sp>
        <p:nvSpPr>
          <p:cNvPr id="18435" name="Rectangle 3">
            <a:extLst>
              <a:ext uri="{FF2B5EF4-FFF2-40B4-BE49-F238E27FC236}">
                <a16:creationId xmlns:a16="http://schemas.microsoft.com/office/drawing/2014/main" id="{48B080D4-232D-1DDF-D95F-42AC0CF2F61D}"/>
              </a:ext>
            </a:extLst>
          </p:cNvPr>
          <p:cNvSpPr>
            <a:spLocks noGrp="1" noChangeArrowheads="1"/>
          </p:cNvSpPr>
          <p:nvPr>
            <p:ph idx="1"/>
          </p:nvPr>
        </p:nvSpPr>
        <p:spPr>
          <a:xfrm>
            <a:off x="1981200" y="1600200"/>
            <a:ext cx="8229600" cy="4495800"/>
          </a:xfrm>
        </p:spPr>
        <p:txBody>
          <a:bodyPr rtlCol="0">
            <a:normAutofit lnSpcReduction="10000"/>
          </a:bodyPr>
          <a:lstStyle/>
          <a:p>
            <a:pPr marL="0" indent="0">
              <a:buNone/>
              <a:defRPr/>
            </a:pPr>
            <a:r>
              <a:rPr lang="en-US">
                <a:latin typeface="VNI-Times" pitchFamily="2" charset="0"/>
              </a:rPr>
              <a:t>   - </a:t>
            </a:r>
            <a:r>
              <a:rPr lang="en-US" sz="2400">
                <a:latin typeface="Times New Roman" pitchFamily="18" charset="0"/>
              </a:rPr>
              <a:t>MLH bên trong và MLH bên ngoài		</a:t>
            </a:r>
          </a:p>
          <a:p>
            <a:pPr>
              <a:buNone/>
              <a:defRPr/>
            </a:pPr>
            <a:r>
              <a:rPr lang="en-US" sz="2400">
                <a:latin typeface="Times New Roman" pitchFamily="18" charset="0"/>
              </a:rPr>
              <a:t>    -  MLH trực tiếp và MLH gián tiếp</a:t>
            </a:r>
          </a:p>
          <a:p>
            <a:pPr>
              <a:buNone/>
              <a:defRPr/>
            </a:pPr>
            <a:r>
              <a:rPr lang="en-US" sz="2400">
                <a:latin typeface="Times New Roman" pitchFamily="18" charset="0"/>
              </a:rPr>
              <a:t>    -  MLH chung và MLH riêng	</a:t>
            </a:r>
          </a:p>
          <a:p>
            <a:pPr>
              <a:buNone/>
              <a:defRPr/>
            </a:pPr>
            <a:r>
              <a:rPr lang="en-US" sz="2400">
                <a:latin typeface="Times New Roman" pitchFamily="18" charset="0"/>
              </a:rPr>
              <a:t>    -  MLH chủ yếu và MLH thứ yếu</a:t>
            </a:r>
          </a:p>
          <a:p>
            <a:pPr>
              <a:buNone/>
              <a:defRPr/>
            </a:pPr>
            <a:r>
              <a:rPr lang="en-US" sz="2400">
                <a:latin typeface="Times New Roman" pitchFamily="18" charset="0"/>
              </a:rPr>
              <a:t>    -  MLH bản chất và MLH không bản chất</a:t>
            </a:r>
          </a:p>
          <a:p>
            <a:pPr>
              <a:buNone/>
              <a:defRPr/>
            </a:pPr>
            <a:r>
              <a:rPr lang="en-US" sz="2400">
                <a:latin typeface="Times New Roman" pitchFamily="18" charset="0"/>
              </a:rPr>
              <a:t>    -  MLH cơ bản và MLH không cơ bản</a:t>
            </a:r>
          </a:p>
          <a:p>
            <a:pPr>
              <a:buNone/>
              <a:defRPr/>
            </a:pPr>
            <a:r>
              <a:rPr lang="en-US" sz="2400">
                <a:latin typeface="Times New Roman" pitchFamily="18" charset="0"/>
              </a:rPr>
              <a:t>    -  MLH tất nhiên và MLH ngẫu nhiên</a:t>
            </a:r>
          </a:p>
          <a:p>
            <a:pPr>
              <a:buNone/>
              <a:defRPr/>
            </a:pPr>
            <a:r>
              <a:rPr lang="en-US" sz="2400">
                <a:latin typeface="Times New Roman" pitchFamily="18" charset="0"/>
              </a:rPr>
              <a:t>    -  MLH nền tảng và MLH phái sinh v.v…</a:t>
            </a:r>
          </a:p>
          <a:p>
            <a:pPr>
              <a:buNone/>
              <a:defRPr/>
            </a:pPr>
            <a:r>
              <a:rPr lang="en-US" sz="2600" b="1" i="1">
                <a:latin typeface="Times New Roman" pitchFamily="18" charset="0"/>
              </a:rPr>
              <a:t>*  Tại sao phải phân loại mối liên hệ (Việc phân loại đó có tác dụng gì </a:t>
            </a:r>
            <a:r>
              <a:rPr lang="en-US" sz="2600" b="1" i="1" u="sng">
                <a:latin typeface="Times New Roman" pitchFamily="18" charset="0"/>
              </a:rPr>
              <a:t>hay</a:t>
            </a:r>
            <a:r>
              <a:rPr lang="en-US" sz="2600" b="1" i="1">
                <a:latin typeface="Times New Roman" pitchFamily="18" charset="0"/>
              </a:rPr>
              <a:t> nói cách khác, phân loại để làm gì?)</a:t>
            </a:r>
          </a:p>
        </p:txBody>
      </p:sp>
      <p:sp>
        <p:nvSpPr>
          <p:cNvPr id="4" name="Rectangle 3">
            <a:extLst>
              <a:ext uri="{FF2B5EF4-FFF2-40B4-BE49-F238E27FC236}">
                <a16:creationId xmlns:a16="http://schemas.microsoft.com/office/drawing/2014/main" id="{2F89BD27-9FFE-C9E7-F68B-5916B4DDF06B}"/>
              </a:ext>
            </a:extLst>
          </p:cNvPr>
          <p:cNvSpPr txBox="1">
            <a:spLocks noChangeArrowheads="1"/>
          </p:cNvSpPr>
          <p:nvPr/>
        </p:nvSpPr>
        <p:spPr bwMode="auto">
          <a:xfrm>
            <a:off x="1600200" y="381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FontTx/>
              <a:buNone/>
            </a:pPr>
            <a:r>
              <a:rPr lang="en-US" altLang="en-US" sz="4000" b="1">
                <a:solidFill>
                  <a:srgbClr val="990033"/>
                </a:solidFill>
                <a:latin typeface="Times New Roman" panose="02020603050405020304" pitchFamily="18" charset="0"/>
              </a:rPr>
              <a:t>Tính chất của mối liên hệ</a:t>
            </a:r>
          </a:p>
          <a:p>
            <a:pPr algn="just" eaLnBrk="1" hangingPunct="1">
              <a:buFontTx/>
              <a:buNone/>
            </a:pPr>
            <a:endParaRPr lang="en-US" altLang="en-US" sz="3600" b="1">
              <a:solidFill>
                <a:srgbClr val="990033"/>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4450"/>
                                        </p:tgtEl>
                                        <p:attrNameLst>
                                          <p:attrName>style.visibility</p:attrName>
                                        </p:attrNameLst>
                                      </p:cBhvr>
                                      <p:to>
                                        <p:strVal val="visible"/>
                                      </p:to>
                                    </p:set>
                                    <p:animEffect transition="in" filter="barn(inVertical)">
                                      <p:cBhvr>
                                        <p:cTn id="12" dur="500"/>
                                        <p:tgtEl>
                                          <p:spTgt spid="1044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8435">
                                            <p:txEl>
                                              <p:pRg st="0" end="0"/>
                                            </p:txEl>
                                          </p:spTgt>
                                        </p:tgtEl>
                                        <p:attrNameLst>
                                          <p:attrName>style.visibility</p:attrName>
                                        </p:attrNameLst>
                                      </p:cBhvr>
                                      <p:to>
                                        <p:strVal val="visible"/>
                                      </p:to>
                                    </p:set>
                                    <p:animEffect transition="in" filter="circle(in)">
                                      <p:cBhvr>
                                        <p:cTn id="17" dur="2000"/>
                                        <p:tgtEl>
                                          <p:spTgt spid="1843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8435">
                                            <p:txEl>
                                              <p:pRg st="1" end="1"/>
                                            </p:txEl>
                                          </p:spTgt>
                                        </p:tgtEl>
                                        <p:attrNameLst>
                                          <p:attrName>style.visibility</p:attrName>
                                        </p:attrNameLst>
                                      </p:cBhvr>
                                      <p:to>
                                        <p:strVal val="visible"/>
                                      </p:to>
                                    </p:set>
                                    <p:animEffect transition="in" filter="circle(in)">
                                      <p:cBhvr>
                                        <p:cTn id="22" dur="2000"/>
                                        <p:tgtEl>
                                          <p:spTgt spid="18435">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8435">
                                            <p:txEl>
                                              <p:pRg st="2" end="2"/>
                                            </p:txEl>
                                          </p:spTgt>
                                        </p:tgtEl>
                                        <p:attrNameLst>
                                          <p:attrName>style.visibility</p:attrName>
                                        </p:attrNameLst>
                                      </p:cBhvr>
                                      <p:to>
                                        <p:strVal val="visible"/>
                                      </p:to>
                                    </p:set>
                                    <p:animEffect transition="in" filter="circle(in)">
                                      <p:cBhvr>
                                        <p:cTn id="27" dur="2000"/>
                                        <p:tgtEl>
                                          <p:spTgt spid="18435">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18435">
                                            <p:txEl>
                                              <p:pRg st="3" end="3"/>
                                            </p:txEl>
                                          </p:spTgt>
                                        </p:tgtEl>
                                        <p:attrNameLst>
                                          <p:attrName>style.visibility</p:attrName>
                                        </p:attrNameLst>
                                      </p:cBhvr>
                                      <p:to>
                                        <p:strVal val="visible"/>
                                      </p:to>
                                    </p:set>
                                    <p:animEffect transition="in" filter="circle(in)">
                                      <p:cBhvr>
                                        <p:cTn id="32" dur="2000"/>
                                        <p:tgtEl>
                                          <p:spTgt spid="18435">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8435">
                                            <p:txEl>
                                              <p:pRg st="4" end="4"/>
                                            </p:txEl>
                                          </p:spTgt>
                                        </p:tgtEl>
                                        <p:attrNameLst>
                                          <p:attrName>style.visibility</p:attrName>
                                        </p:attrNameLst>
                                      </p:cBhvr>
                                      <p:to>
                                        <p:strVal val="visible"/>
                                      </p:to>
                                    </p:set>
                                    <p:animEffect transition="in" filter="circle(in)">
                                      <p:cBhvr>
                                        <p:cTn id="37" dur="2000"/>
                                        <p:tgtEl>
                                          <p:spTgt spid="18435">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18435">
                                            <p:txEl>
                                              <p:pRg st="5" end="5"/>
                                            </p:txEl>
                                          </p:spTgt>
                                        </p:tgtEl>
                                        <p:attrNameLst>
                                          <p:attrName>style.visibility</p:attrName>
                                        </p:attrNameLst>
                                      </p:cBhvr>
                                      <p:to>
                                        <p:strVal val="visible"/>
                                      </p:to>
                                    </p:set>
                                    <p:animEffect transition="in" filter="circle(in)">
                                      <p:cBhvr>
                                        <p:cTn id="42" dur="2000"/>
                                        <p:tgtEl>
                                          <p:spTgt spid="18435">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8435">
                                            <p:txEl>
                                              <p:pRg st="6" end="6"/>
                                            </p:txEl>
                                          </p:spTgt>
                                        </p:tgtEl>
                                        <p:attrNameLst>
                                          <p:attrName>style.visibility</p:attrName>
                                        </p:attrNameLst>
                                      </p:cBhvr>
                                      <p:to>
                                        <p:strVal val="visible"/>
                                      </p:to>
                                    </p:set>
                                    <p:animEffect transition="in" filter="circle(in)">
                                      <p:cBhvr>
                                        <p:cTn id="47" dur="2000"/>
                                        <p:tgtEl>
                                          <p:spTgt spid="18435">
                                            <p:txEl>
                                              <p:pRg st="6" end="6"/>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18435">
                                            <p:txEl>
                                              <p:pRg st="7" end="7"/>
                                            </p:txEl>
                                          </p:spTgt>
                                        </p:tgtEl>
                                        <p:attrNameLst>
                                          <p:attrName>style.visibility</p:attrName>
                                        </p:attrNameLst>
                                      </p:cBhvr>
                                      <p:to>
                                        <p:strVal val="visible"/>
                                      </p:to>
                                    </p:set>
                                    <p:animEffect transition="in" filter="circle(in)">
                                      <p:cBhvr>
                                        <p:cTn id="52" dur="2000"/>
                                        <p:tgtEl>
                                          <p:spTgt spid="18435">
                                            <p:txEl>
                                              <p:pRg st="7" end="7"/>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18435">
                                            <p:txEl>
                                              <p:pRg st="8" end="8"/>
                                            </p:txEl>
                                          </p:spTgt>
                                        </p:tgtEl>
                                        <p:attrNameLst>
                                          <p:attrName>style.visibility</p:attrName>
                                        </p:attrNameLst>
                                      </p:cBhvr>
                                      <p:to>
                                        <p:strVal val="visible"/>
                                      </p:to>
                                    </p:set>
                                    <p:animEffect transition="in" filter="circle(in)">
                                      <p:cBhvr>
                                        <p:cTn id="57" dur="2000"/>
                                        <p:tgtEl>
                                          <p:spTgt spid="18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p:bldP spid="18435"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WordArt 5">
            <a:extLst>
              <a:ext uri="{FF2B5EF4-FFF2-40B4-BE49-F238E27FC236}">
                <a16:creationId xmlns:a16="http://schemas.microsoft.com/office/drawing/2014/main" id="{9F4D7770-5A84-7ECA-8AF6-D346E65BCD7B}"/>
              </a:ext>
            </a:extLst>
          </p:cNvPr>
          <p:cNvSpPr>
            <a:spLocks noChangeArrowheads="1" noChangeShapeType="1" noTextEdit="1"/>
          </p:cNvSpPr>
          <p:nvPr/>
        </p:nvSpPr>
        <p:spPr bwMode="auto">
          <a:xfrm>
            <a:off x="2819400" y="457200"/>
            <a:ext cx="6724650" cy="1047750"/>
          </a:xfrm>
          <a:prstGeom prst="rect">
            <a:avLst/>
          </a:prstGeom>
        </p:spPr>
        <p:txBody>
          <a:bodyPr wrap="none" fromWordArt="1">
            <a:prstTxWarp prst="textPlain">
              <a:avLst>
                <a:gd name="adj" fmla="val 50000"/>
              </a:avLst>
            </a:prstTxWarp>
          </a:bodyPr>
          <a:lstStyle/>
          <a:p>
            <a:pPr algn="ctr"/>
            <a:r>
              <a:rPr lang="en-US" sz="3600" kern="10">
                <a:ln w="9525">
                  <a:solidFill>
                    <a:srgbClr val="FF0000"/>
                  </a:solidFill>
                  <a:round/>
                  <a:headEnd/>
                  <a:tailEnd/>
                </a:ln>
                <a:solidFill>
                  <a:srgbClr val="FFFF00"/>
                </a:solidFill>
                <a:latin typeface="Arial Đen"/>
              </a:rPr>
              <a:t>Tính đa dạng của các mối liên hệ</a:t>
            </a:r>
          </a:p>
        </p:txBody>
      </p:sp>
      <p:sp>
        <p:nvSpPr>
          <p:cNvPr id="105475" name="AutoShape 6">
            <a:extLst>
              <a:ext uri="{FF2B5EF4-FFF2-40B4-BE49-F238E27FC236}">
                <a16:creationId xmlns:a16="http://schemas.microsoft.com/office/drawing/2014/main" id="{8F0F3B54-935D-61F7-594F-FE85CFF01F38}"/>
              </a:ext>
            </a:extLst>
          </p:cNvPr>
          <p:cNvSpPr>
            <a:spLocks noChangeAspect="1" noChangeArrowheads="1"/>
          </p:cNvSpPr>
          <p:nvPr/>
        </p:nvSpPr>
        <p:spPr bwMode="auto">
          <a:xfrm>
            <a:off x="4440238" y="3141664"/>
            <a:ext cx="3168650" cy="1616075"/>
          </a:xfrm>
          <a:prstGeom prst="triangle">
            <a:avLst>
              <a:gd name="adj" fmla="val 50000"/>
            </a:avLst>
          </a:prstGeom>
          <a:solidFill>
            <a:srgbClr val="CCCCFF"/>
          </a:solidFill>
          <a:ln w="38100">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vi-VN" altLang="en-US" sz="1600" b="1">
                <a:latin typeface="Arial Unicode MS" pitchFamily="34" charset="-128"/>
                <a:ea typeface="SimSun" panose="02010600030101010101" pitchFamily="2" charset="-122"/>
                <a:cs typeface="Arial" panose="020B0604020202020204" pitchFamily="34" charset="0"/>
              </a:rPr>
              <a:t>MLH </a:t>
            </a:r>
          </a:p>
          <a:p>
            <a:pPr algn="ctr" eaLnBrk="1" hangingPunct="1">
              <a:spcBef>
                <a:spcPct val="0"/>
              </a:spcBef>
              <a:buFontTx/>
              <a:buNone/>
            </a:pPr>
            <a:r>
              <a:rPr kumimoji="1" lang="vi-VN" altLang="en-US" sz="1600" b="1">
                <a:latin typeface="Arial Unicode MS" pitchFamily="34" charset="-128"/>
                <a:ea typeface="SimSun" panose="02010600030101010101" pitchFamily="2" charset="-122"/>
                <a:cs typeface="Arial" panose="020B0604020202020204" pitchFamily="34" charset="0"/>
              </a:rPr>
              <a:t>BÊN TRONG CỦA QT SX</a:t>
            </a:r>
          </a:p>
        </p:txBody>
      </p:sp>
      <p:pic>
        <p:nvPicPr>
          <p:cNvPr id="36871" name="Picture 7" descr="家庭">
            <a:extLst>
              <a:ext uri="{FF2B5EF4-FFF2-40B4-BE49-F238E27FC236}">
                <a16:creationId xmlns:a16="http://schemas.microsoft.com/office/drawing/2014/main" id="{8748B371-9A07-632C-5116-DF3A0DEC15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501" y="4076700"/>
            <a:ext cx="1439863" cy="10795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36872" name="Picture 8" descr="b0808051">
            <a:extLst>
              <a:ext uri="{FF2B5EF4-FFF2-40B4-BE49-F238E27FC236}">
                <a16:creationId xmlns:a16="http://schemas.microsoft.com/office/drawing/2014/main" id="{54A7F2CA-E223-FB34-FDE1-49CFADBC58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050" y="4437063"/>
            <a:ext cx="1289050" cy="863600"/>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36873" name="Picture 9" descr="劳场1">
            <a:extLst>
              <a:ext uri="{FF2B5EF4-FFF2-40B4-BE49-F238E27FC236}">
                <a16:creationId xmlns:a16="http://schemas.microsoft.com/office/drawing/2014/main" id="{84637704-6EC4-5069-2CF8-DA10830B8A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050" y="3860800"/>
            <a:ext cx="1295400" cy="661988"/>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36874" name="Picture 10" descr="医生">
            <a:extLst>
              <a:ext uri="{FF2B5EF4-FFF2-40B4-BE49-F238E27FC236}">
                <a16:creationId xmlns:a16="http://schemas.microsoft.com/office/drawing/2014/main" id="{6048D4E1-D672-8C1F-7666-8877E34FA5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59826" y="1989139"/>
            <a:ext cx="1463675" cy="1597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6875" name="Picture 11" descr="圆周率">
            <a:extLst>
              <a:ext uri="{FF2B5EF4-FFF2-40B4-BE49-F238E27FC236}">
                <a16:creationId xmlns:a16="http://schemas.microsoft.com/office/drawing/2014/main" id="{85F47611-3CFA-F75C-2440-1A5BE773F7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5386" t="2875" r="5386" b="2875"/>
          <a:stretch>
            <a:fillRect/>
          </a:stretch>
        </p:blipFill>
        <p:spPr bwMode="auto">
          <a:xfrm>
            <a:off x="8472489" y="5434013"/>
            <a:ext cx="1584325" cy="1046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6876" name="AutoShape 12">
            <a:extLst>
              <a:ext uri="{FF2B5EF4-FFF2-40B4-BE49-F238E27FC236}">
                <a16:creationId xmlns:a16="http://schemas.microsoft.com/office/drawing/2014/main" id="{2AD92473-7249-EFAC-A1E4-56280AF8056B}"/>
              </a:ext>
            </a:extLst>
          </p:cNvPr>
          <p:cNvSpPr>
            <a:spLocks noChangeArrowheads="1"/>
          </p:cNvSpPr>
          <p:nvPr/>
        </p:nvSpPr>
        <p:spPr bwMode="auto">
          <a:xfrm rot="5764341">
            <a:off x="7096919" y="4802982"/>
            <a:ext cx="660400" cy="2087562"/>
          </a:xfrm>
          <a:prstGeom prst="curvedLeftArrow">
            <a:avLst>
              <a:gd name="adj1" fmla="val 63221"/>
              <a:gd name="adj2" fmla="val 126442"/>
              <a:gd name="adj3" fmla="val 33333"/>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36877" name="AutoShape 13">
            <a:extLst>
              <a:ext uri="{FF2B5EF4-FFF2-40B4-BE49-F238E27FC236}">
                <a16:creationId xmlns:a16="http://schemas.microsoft.com/office/drawing/2014/main" id="{294EF23B-64F4-0750-D4F8-7B15FEE23509}"/>
              </a:ext>
            </a:extLst>
          </p:cNvPr>
          <p:cNvSpPr>
            <a:spLocks noChangeArrowheads="1"/>
          </p:cNvSpPr>
          <p:nvPr/>
        </p:nvSpPr>
        <p:spPr bwMode="auto">
          <a:xfrm rot="-1245921">
            <a:off x="8328025" y="2349501"/>
            <a:ext cx="660400" cy="2087563"/>
          </a:xfrm>
          <a:prstGeom prst="curvedLeftArrow">
            <a:avLst>
              <a:gd name="adj1" fmla="val 63221"/>
              <a:gd name="adj2" fmla="val 126442"/>
              <a:gd name="adj3" fmla="val 33333"/>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36878" name="AutoShape 14">
            <a:extLst>
              <a:ext uri="{FF2B5EF4-FFF2-40B4-BE49-F238E27FC236}">
                <a16:creationId xmlns:a16="http://schemas.microsoft.com/office/drawing/2014/main" id="{9878DF31-9D8D-235F-3B3C-FB3F6A67DCC6}"/>
              </a:ext>
            </a:extLst>
          </p:cNvPr>
          <p:cNvSpPr>
            <a:spLocks noChangeArrowheads="1"/>
          </p:cNvSpPr>
          <p:nvPr/>
        </p:nvSpPr>
        <p:spPr bwMode="auto">
          <a:xfrm rot="-6049135">
            <a:off x="3929857" y="1202532"/>
            <a:ext cx="660400" cy="2087563"/>
          </a:xfrm>
          <a:prstGeom prst="curvedLeftArrow">
            <a:avLst>
              <a:gd name="adj1" fmla="val 63221"/>
              <a:gd name="adj2" fmla="val 126442"/>
              <a:gd name="adj3" fmla="val 33333"/>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36879" name="AutoShape 15">
            <a:extLst>
              <a:ext uri="{FF2B5EF4-FFF2-40B4-BE49-F238E27FC236}">
                <a16:creationId xmlns:a16="http://schemas.microsoft.com/office/drawing/2014/main" id="{05395CC7-CE4C-F30A-C0F5-57DC218B9731}"/>
              </a:ext>
            </a:extLst>
          </p:cNvPr>
          <p:cNvSpPr>
            <a:spLocks noChangeArrowheads="1"/>
          </p:cNvSpPr>
          <p:nvPr/>
        </p:nvSpPr>
        <p:spPr bwMode="auto">
          <a:xfrm rot="-10483932">
            <a:off x="3143250" y="3357563"/>
            <a:ext cx="660400" cy="2087562"/>
          </a:xfrm>
          <a:prstGeom prst="curvedLeftArrow">
            <a:avLst>
              <a:gd name="adj1" fmla="val 63221"/>
              <a:gd name="adj2" fmla="val 126442"/>
              <a:gd name="adj3" fmla="val 33333"/>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105485" name="Arc 16">
            <a:extLst>
              <a:ext uri="{FF2B5EF4-FFF2-40B4-BE49-F238E27FC236}">
                <a16:creationId xmlns:a16="http://schemas.microsoft.com/office/drawing/2014/main" id="{2C5F2052-F91E-DFC3-FB40-83E7F57EB56C}"/>
              </a:ext>
            </a:extLst>
          </p:cNvPr>
          <p:cNvSpPr>
            <a:spLocks/>
          </p:cNvSpPr>
          <p:nvPr/>
        </p:nvSpPr>
        <p:spPr bwMode="auto">
          <a:xfrm>
            <a:off x="2495550" y="2349501"/>
            <a:ext cx="7105650" cy="3095625"/>
          </a:xfrm>
          <a:custGeom>
            <a:avLst/>
            <a:gdLst>
              <a:gd name="T0" fmla="*/ 2147483646 w 43200"/>
              <a:gd name="T1" fmla="*/ 0 h 43200"/>
              <a:gd name="T2" fmla="*/ 2147483646 w 43200"/>
              <a:gd name="T3" fmla="*/ 2147483646 h 43200"/>
              <a:gd name="T4" fmla="*/ 2147483646 w 43200"/>
              <a:gd name="T5" fmla="*/ 2147483646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825"/>
                  <a:pt x="9429" y="220"/>
                  <a:pt x="21201" y="3"/>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825"/>
                  <a:pt x="9429" y="220"/>
                  <a:pt x="21201" y="3"/>
                </a:cubicBezTo>
                <a:lnTo>
                  <a:pt x="21600" y="21600"/>
                </a:lnTo>
                <a:lnTo>
                  <a:pt x="21599" y="0"/>
                </a:lnTo>
                <a:close/>
              </a:path>
            </a:pathLst>
          </a:custGeom>
          <a:noFill/>
          <a:ln w="9525">
            <a:solidFill>
              <a:schemeClr val="tx1"/>
            </a:solidFill>
            <a:prstDash val="lgDashDot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81" name="AutoShape 17">
            <a:extLst>
              <a:ext uri="{FF2B5EF4-FFF2-40B4-BE49-F238E27FC236}">
                <a16:creationId xmlns:a16="http://schemas.microsoft.com/office/drawing/2014/main" id="{5A566CB4-8E94-E378-1929-A2DDE1AB2BE2}"/>
              </a:ext>
            </a:extLst>
          </p:cNvPr>
          <p:cNvSpPr>
            <a:spLocks noChangeArrowheads="1"/>
          </p:cNvSpPr>
          <p:nvPr/>
        </p:nvSpPr>
        <p:spPr bwMode="auto">
          <a:xfrm rot="-5400000">
            <a:off x="5765007" y="4623595"/>
            <a:ext cx="485775" cy="976312"/>
          </a:xfrm>
          <a:prstGeom prst="upArrow">
            <a:avLst>
              <a:gd name="adj1" fmla="val 50000"/>
              <a:gd name="adj2" fmla="val 50245"/>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36882" name="AutoShape 18">
            <a:extLst>
              <a:ext uri="{FF2B5EF4-FFF2-40B4-BE49-F238E27FC236}">
                <a16:creationId xmlns:a16="http://schemas.microsoft.com/office/drawing/2014/main" id="{8AC54180-CAFB-0208-A9CE-67CA7BEDE2D1}"/>
              </a:ext>
            </a:extLst>
          </p:cNvPr>
          <p:cNvSpPr>
            <a:spLocks noChangeArrowheads="1"/>
          </p:cNvSpPr>
          <p:nvPr/>
        </p:nvSpPr>
        <p:spPr bwMode="auto">
          <a:xfrm rot="7822725">
            <a:off x="6988970" y="2967832"/>
            <a:ext cx="485775" cy="976313"/>
          </a:xfrm>
          <a:prstGeom prst="upArrow">
            <a:avLst>
              <a:gd name="adj1" fmla="val 50000"/>
              <a:gd name="adj2" fmla="val 50245"/>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36883" name="AutoShape 19">
            <a:extLst>
              <a:ext uri="{FF2B5EF4-FFF2-40B4-BE49-F238E27FC236}">
                <a16:creationId xmlns:a16="http://schemas.microsoft.com/office/drawing/2014/main" id="{6C60A674-BC26-54E4-C85F-82956AF510D3}"/>
              </a:ext>
            </a:extLst>
          </p:cNvPr>
          <p:cNvSpPr>
            <a:spLocks noChangeArrowheads="1"/>
          </p:cNvSpPr>
          <p:nvPr/>
        </p:nvSpPr>
        <p:spPr bwMode="auto">
          <a:xfrm rot="3415759">
            <a:off x="4612482" y="2967832"/>
            <a:ext cx="485775" cy="976312"/>
          </a:xfrm>
          <a:prstGeom prst="upArrow">
            <a:avLst>
              <a:gd name="adj1" fmla="val 50000"/>
              <a:gd name="adj2" fmla="val 50245"/>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105489" name="Text Box 20">
            <a:extLst>
              <a:ext uri="{FF2B5EF4-FFF2-40B4-BE49-F238E27FC236}">
                <a16:creationId xmlns:a16="http://schemas.microsoft.com/office/drawing/2014/main" id="{35E7B96E-5A6D-4306-60EB-DA6477198AB1}"/>
              </a:ext>
            </a:extLst>
          </p:cNvPr>
          <p:cNvSpPr txBox="1">
            <a:spLocks noChangeArrowheads="1"/>
          </p:cNvSpPr>
          <p:nvPr/>
        </p:nvSpPr>
        <p:spPr bwMode="auto">
          <a:xfrm>
            <a:off x="4008439" y="5949950"/>
            <a:ext cx="41120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vi-VN" altLang="en-US" sz="2800">
                <a:latin typeface="Arial Unicode MS" pitchFamily="34" charset="-128"/>
                <a:ea typeface="SimSun" panose="02010600030101010101" pitchFamily="2" charset="-122"/>
                <a:cs typeface="Arial" panose="020B0604020202020204" pitchFamily="34" charset="0"/>
              </a:rPr>
              <a:t>MLH BÊN NGOÀI QTSX</a:t>
            </a:r>
          </a:p>
        </p:txBody>
      </p:sp>
      <p:pic>
        <p:nvPicPr>
          <p:cNvPr id="36885" name="Picture 21" descr="227961">
            <a:extLst>
              <a:ext uri="{FF2B5EF4-FFF2-40B4-BE49-F238E27FC236}">
                <a16:creationId xmlns:a16="http://schemas.microsoft.com/office/drawing/2014/main" id="{4B894F1D-3BDE-8FBF-5A4A-1BAF2F71EA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0725" y="5045076"/>
            <a:ext cx="19446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6" name="Picture 22" descr="hoa qua">
            <a:extLst>
              <a:ext uri="{FF2B5EF4-FFF2-40B4-BE49-F238E27FC236}">
                <a16:creationId xmlns:a16="http://schemas.microsoft.com/office/drawing/2014/main" id="{D62B156E-82C6-D5F9-E843-6453A6B4FB3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9376" y="1916113"/>
            <a:ext cx="1800225" cy="1192212"/>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36887" name="Picture 23" descr="images985361_2">
            <a:extLst>
              <a:ext uri="{FF2B5EF4-FFF2-40B4-BE49-F238E27FC236}">
                <a16:creationId xmlns:a16="http://schemas.microsoft.com/office/drawing/2014/main" id="{74046E93-5006-579A-36AB-9447B84F093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19289" y="1773239"/>
            <a:ext cx="2143125"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5475"/>
                                        </p:tgtEl>
                                        <p:attrNameLst>
                                          <p:attrName>style.visibility</p:attrName>
                                        </p:attrNameLst>
                                      </p:cBhvr>
                                      <p:to>
                                        <p:strVal val="visible"/>
                                      </p:to>
                                    </p:set>
                                    <p:animEffect transition="in" filter="circle(in)">
                                      <p:cBhvr>
                                        <p:cTn id="7" dur="2000"/>
                                        <p:tgtEl>
                                          <p:spTgt spid="1054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6872"/>
                                        </p:tgtEl>
                                        <p:attrNameLst>
                                          <p:attrName>style.visibility</p:attrName>
                                        </p:attrNameLst>
                                      </p:cBhvr>
                                      <p:to>
                                        <p:strVal val="visible"/>
                                      </p:to>
                                    </p:set>
                                    <p:animEffect transition="in" filter="barn(inVertical)">
                                      <p:cBhvr>
                                        <p:cTn id="12" dur="500"/>
                                        <p:tgtEl>
                                          <p:spTgt spid="36872"/>
                                        </p:tgtEl>
                                      </p:cBhvr>
                                    </p:animEffect>
                                  </p:childTnLst>
                                </p:cTn>
                              </p:par>
                              <p:par>
                                <p:cTn id="13" presetID="16" presetClass="entr" presetSubtype="21" fill="hold" nodeType="withEffect">
                                  <p:stCondLst>
                                    <p:cond delay="0"/>
                                  </p:stCondLst>
                                  <p:childTnLst>
                                    <p:set>
                                      <p:cBhvr>
                                        <p:cTn id="14" dur="1" fill="hold">
                                          <p:stCondLst>
                                            <p:cond delay="0"/>
                                          </p:stCondLst>
                                        </p:cTn>
                                        <p:tgtEl>
                                          <p:spTgt spid="36873"/>
                                        </p:tgtEl>
                                        <p:attrNameLst>
                                          <p:attrName>style.visibility</p:attrName>
                                        </p:attrNameLst>
                                      </p:cBhvr>
                                      <p:to>
                                        <p:strVal val="visible"/>
                                      </p:to>
                                    </p:set>
                                    <p:animEffect transition="in" filter="barn(inVertical)">
                                      <p:cBhvr>
                                        <p:cTn id="15" dur="500"/>
                                        <p:tgtEl>
                                          <p:spTgt spid="36873"/>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6883"/>
                                        </p:tgtEl>
                                        <p:attrNameLst>
                                          <p:attrName>style.visibility</p:attrName>
                                        </p:attrNameLst>
                                      </p:cBhvr>
                                      <p:to>
                                        <p:strVal val="visible"/>
                                      </p:to>
                                    </p:set>
                                    <p:animEffect transition="in" filter="barn(inVertical)">
                                      <p:cBhvr>
                                        <p:cTn id="18" dur="500"/>
                                        <p:tgtEl>
                                          <p:spTgt spid="3688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nodeType="clickEffect">
                                  <p:stCondLst>
                                    <p:cond delay="0"/>
                                  </p:stCondLst>
                                  <p:childTnLst>
                                    <p:set>
                                      <p:cBhvr>
                                        <p:cTn id="22" dur="1" fill="hold">
                                          <p:stCondLst>
                                            <p:cond delay="0"/>
                                          </p:stCondLst>
                                        </p:cTn>
                                        <p:tgtEl>
                                          <p:spTgt spid="36886"/>
                                        </p:tgtEl>
                                        <p:attrNameLst>
                                          <p:attrName>style.visibility</p:attrName>
                                        </p:attrNameLst>
                                      </p:cBhvr>
                                      <p:to>
                                        <p:strVal val="visible"/>
                                      </p:to>
                                    </p:set>
                                    <p:animEffect transition="in" filter="barn(inVertical)">
                                      <p:cBhvr>
                                        <p:cTn id="23" dur="500"/>
                                        <p:tgtEl>
                                          <p:spTgt spid="36886"/>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6882"/>
                                        </p:tgtEl>
                                        <p:attrNameLst>
                                          <p:attrName>style.visibility</p:attrName>
                                        </p:attrNameLst>
                                      </p:cBhvr>
                                      <p:to>
                                        <p:strVal val="visible"/>
                                      </p:to>
                                    </p:set>
                                    <p:animEffect transition="in" filter="barn(inVertical)">
                                      <p:cBhvr>
                                        <p:cTn id="26" dur="500"/>
                                        <p:tgtEl>
                                          <p:spTgt spid="3688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1" fill="hold" nodeType="clickEffect">
                                  <p:stCondLst>
                                    <p:cond delay="0"/>
                                  </p:stCondLst>
                                  <p:childTnLst>
                                    <p:set>
                                      <p:cBhvr>
                                        <p:cTn id="30" dur="1" fill="hold">
                                          <p:stCondLst>
                                            <p:cond delay="0"/>
                                          </p:stCondLst>
                                        </p:cTn>
                                        <p:tgtEl>
                                          <p:spTgt spid="36871"/>
                                        </p:tgtEl>
                                        <p:attrNameLst>
                                          <p:attrName>style.visibility</p:attrName>
                                        </p:attrNameLst>
                                      </p:cBhvr>
                                      <p:to>
                                        <p:strVal val="visible"/>
                                      </p:to>
                                    </p:set>
                                    <p:animEffect transition="in" filter="barn(inVertical)">
                                      <p:cBhvr>
                                        <p:cTn id="31" dur="500"/>
                                        <p:tgtEl>
                                          <p:spTgt spid="36871"/>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36881"/>
                                        </p:tgtEl>
                                        <p:attrNameLst>
                                          <p:attrName>style.visibility</p:attrName>
                                        </p:attrNameLst>
                                      </p:cBhvr>
                                      <p:to>
                                        <p:strVal val="visible"/>
                                      </p:to>
                                    </p:set>
                                    <p:animEffect transition="in" filter="barn(inVertical)">
                                      <p:cBhvr>
                                        <p:cTn id="34" dur="500"/>
                                        <p:tgtEl>
                                          <p:spTgt spid="3688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1" presetClass="entr" presetSubtype="1" fill="hold" nodeType="clickEffect">
                                  <p:stCondLst>
                                    <p:cond delay="0"/>
                                  </p:stCondLst>
                                  <p:childTnLst>
                                    <p:set>
                                      <p:cBhvr>
                                        <p:cTn id="38" dur="1" fill="hold">
                                          <p:stCondLst>
                                            <p:cond delay="0"/>
                                          </p:stCondLst>
                                        </p:cTn>
                                        <p:tgtEl>
                                          <p:spTgt spid="105485"/>
                                        </p:tgtEl>
                                        <p:attrNameLst>
                                          <p:attrName>style.visibility</p:attrName>
                                        </p:attrNameLst>
                                      </p:cBhvr>
                                      <p:to>
                                        <p:strVal val="visible"/>
                                      </p:to>
                                    </p:set>
                                    <p:animEffect transition="in" filter="wheel(1)">
                                      <p:cBhvr>
                                        <p:cTn id="39" dur="2000"/>
                                        <p:tgtEl>
                                          <p:spTgt spid="105485"/>
                                        </p:tgtEl>
                                      </p:cBhvr>
                                    </p:animEffect>
                                  </p:childTnLst>
                                </p:cTn>
                              </p:par>
                              <p:par>
                                <p:cTn id="40" presetID="21" presetClass="entr" presetSubtype="1" fill="hold" grpId="0" nodeType="withEffect">
                                  <p:stCondLst>
                                    <p:cond delay="0"/>
                                  </p:stCondLst>
                                  <p:childTnLst>
                                    <p:set>
                                      <p:cBhvr>
                                        <p:cTn id="41" dur="1" fill="hold">
                                          <p:stCondLst>
                                            <p:cond delay="0"/>
                                          </p:stCondLst>
                                        </p:cTn>
                                        <p:tgtEl>
                                          <p:spTgt spid="105489"/>
                                        </p:tgtEl>
                                        <p:attrNameLst>
                                          <p:attrName>style.visibility</p:attrName>
                                        </p:attrNameLst>
                                      </p:cBhvr>
                                      <p:to>
                                        <p:strVal val="visible"/>
                                      </p:to>
                                    </p:set>
                                    <p:animEffect transition="in" filter="wheel(1)">
                                      <p:cBhvr>
                                        <p:cTn id="42" dur="2000"/>
                                        <p:tgtEl>
                                          <p:spTgt spid="10548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21" fill="hold" nodeType="clickEffect">
                                  <p:stCondLst>
                                    <p:cond delay="0"/>
                                  </p:stCondLst>
                                  <p:childTnLst>
                                    <p:set>
                                      <p:cBhvr>
                                        <p:cTn id="46" dur="1" fill="hold">
                                          <p:stCondLst>
                                            <p:cond delay="0"/>
                                          </p:stCondLst>
                                        </p:cTn>
                                        <p:tgtEl>
                                          <p:spTgt spid="36885"/>
                                        </p:tgtEl>
                                        <p:attrNameLst>
                                          <p:attrName>style.visibility</p:attrName>
                                        </p:attrNameLst>
                                      </p:cBhvr>
                                      <p:to>
                                        <p:strVal val="visible"/>
                                      </p:to>
                                    </p:set>
                                    <p:animEffect transition="in" filter="barn(inVertical)">
                                      <p:cBhvr>
                                        <p:cTn id="47" dur="500"/>
                                        <p:tgtEl>
                                          <p:spTgt spid="36885"/>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36879"/>
                                        </p:tgtEl>
                                        <p:attrNameLst>
                                          <p:attrName>style.visibility</p:attrName>
                                        </p:attrNameLst>
                                      </p:cBhvr>
                                      <p:to>
                                        <p:strVal val="visible"/>
                                      </p:to>
                                    </p:set>
                                    <p:animEffect transition="in" filter="barn(inVertical)">
                                      <p:cBhvr>
                                        <p:cTn id="50" dur="500"/>
                                        <p:tgtEl>
                                          <p:spTgt spid="3687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6" presetClass="entr" presetSubtype="21" fill="hold" nodeType="clickEffect">
                                  <p:stCondLst>
                                    <p:cond delay="0"/>
                                  </p:stCondLst>
                                  <p:childTnLst>
                                    <p:set>
                                      <p:cBhvr>
                                        <p:cTn id="54" dur="1" fill="hold">
                                          <p:stCondLst>
                                            <p:cond delay="0"/>
                                          </p:stCondLst>
                                        </p:cTn>
                                        <p:tgtEl>
                                          <p:spTgt spid="36887"/>
                                        </p:tgtEl>
                                        <p:attrNameLst>
                                          <p:attrName>style.visibility</p:attrName>
                                        </p:attrNameLst>
                                      </p:cBhvr>
                                      <p:to>
                                        <p:strVal val="visible"/>
                                      </p:to>
                                    </p:set>
                                    <p:animEffect transition="in" filter="barn(inVertical)">
                                      <p:cBhvr>
                                        <p:cTn id="55" dur="500"/>
                                        <p:tgtEl>
                                          <p:spTgt spid="36887"/>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36878"/>
                                        </p:tgtEl>
                                        <p:attrNameLst>
                                          <p:attrName>style.visibility</p:attrName>
                                        </p:attrNameLst>
                                      </p:cBhvr>
                                      <p:to>
                                        <p:strVal val="visible"/>
                                      </p:to>
                                    </p:set>
                                    <p:animEffect transition="in" filter="barn(inVertical)">
                                      <p:cBhvr>
                                        <p:cTn id="58" dur="500"/>
                                        <p:tgtEl>
                                          <p:spTgt spid="3687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6" presetClass="entr" presetSubtype="21" fill="hold" nodeType="clickEffect">
                                  <p:stCondLst>
                                    <p:cond delay="0"/>
                                  </p:stCondLst>
                                  <p:childTnLst>
                                    <p:set>
                                      <p:cBhvr>
                                        <p:cTn id="62" dur="1" fill="hold">
                                          <p:stCondLst>
                                            <p:cond delay="0"/>
                                          </p:stCondLst>
                                        </p:cTn>
                                        <p:tgtEl>
                                          <p:spTgt spid="36874"/>
                                        </p:tgtEl>
                                        <p:attrNameLst>
                                          <p:attrName>style.visibility</p:attrName>
                                        </p:attrNameLst>
                                      </p:cBhvr>
                                      <p:to>
                                        <p:strVal val="visible"/>
                                      </p:to>
                                    </p:set>
                                    <p:animEffect transition="in" filter="barn(inVertical)">
                                      <p:cBhvr>
                                        <p:cTn id="63" dur="500"/>
                                        <p:tgtEl>
                                          <p:spTgt spid="36874"/>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36877"/>
                                        </p:tgtEl>
                                        <p:attrNameLst>
                                          <p:attrName>style.visibility</p:attrName>
                                        </p:attrNameLst>
                                      </p:cBhvr>
                                      <p:to>
                                        <p:strVal val="visible"/>
                                      </p:to>
                                    </p:set>
                                    <p:animEffect transition="in" filter="barn(inVertical)">
                                      <p:cBhvr>
                                        <p:cTn id="66" dur="500"/>
                                        <p:tgtEl>
                                          <p:spTgt spid="3687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6" presetClass="entr" presetSubtype="21" fill="hold" nodeType="clickEffect">
                                  <p:stCondLst>
                                    <p:cond delay="0"/>
                                  </p:stCondLst>
                                  <p:childTnLst>
                                    <p:set>
                                      <p:cBhvr>
                                        <p:cTn id="70" dur="1" fill="hold">
                                          <p:stCondLst>
                                            <p:cond delay="0"/>
                                          </p:stCondLst>
                                        </p:cTn>
                                        <p:tgtEl>
                                          <p:spTgt spid="36875"/>
                                        </p:tgtEl>
                                        <p:attrNameLst>
                                          <p:attrName>style.visibility</p:attrName>
                                        </p:attrNameLst>
                                      </p:cBhvr>
                                      <p:to>
                                        <p:strVal val="visible"/>
                                      </p:to>
                                    </p:set>
                                    <p:animEffect transition="in" filter="barn(inVertical)">
                                      <p:cBhvr>
                                        <p:cTn id="71" dur="500"/>
                                        <p:tgtEl>
                                          <p:spTgt spid="36875"/>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36876"/>
                                        </p:tgtEl>
                                        <p:attrNameLst>
                                          <p:attrName>style.visibility</p:attrName>
                                        </p:attrNameLst>
                                      </p:cBhvr>
                                      <p:to>
                                        <p:strVal val="visible"/>
                                      </p:to>
                                    </p:set>
                                    <p:animEffect transition="in" filter="barn(inVertical)">
                                      <p:cBhvr>
                                        <p:cTn id="74" dur="500"/>
                                        <p:tgtEl>
                                          <p:spTgt spid="36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animBg="1"/>
      <p:bldP spid="36876" grpId="0" animBg="1"/>
      <p:bldP spid="36877" grpId="0" animBg="1"/>
      <p:bldP spid="36878" grpId="0" animBg="1"/>
      <p:bldP spid="36879" grpId="0" animBg="1"/>
      <p:bldP spid="36881" grpId="0" animBg="1"/>
      <p:bldP spid="36882" grpId="0" animBg="1"/>
      <p:bldP spid="36883" grpId="0" animBg="1"/>
      <p:bldP spid="105489" grpId="0"/>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5427</TotalTime>
  <Words>4013</Words>
  <Application>Microsoft Office PowerPoint</Application>
  <PresentationFormat>Widescreen</PresentationFormat>
  <Paragraphs>293</Paragraphs>
  <Slides>49</Slides>
  <Notes>2</Notes>
  <HiddenSlides>0</HiddenSlides>
  <MMClips>4</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.VnArial</vt:lpstr>
      <vt:lpstr>.VnTime</vt:lpstr>
      <vt:lpstr>Arial</vt:lpstr>
      <vt:lpstr>Arial Đen</vt:lpstr>
      <vt:lpstr>Arial Unicode MS</vt:lpstr>
      <vt:lpstr>Calibri</vt:lpstr>
      <vt:lpstr>Tahoma</vt:lpstr>
      <vt:lpstr>Times New Roman</vt:lpstr>
      <vt:lpstr>VNI-Times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Một số mối liên hệ giữa các sự vật, hiện tượng (mối liên hệ: MLH)</vt:lpstr>
      <vt:lpstr>PowerPoint Presentation</vt:lpstr>
      <vt:lpstr>MỐI LIÊN HỆ TRỰC TIẾP VÀ GIÁN TIẾP</vt:lpstr>
      <vt:lpstr>PowerPoint Presentation</vt:lpstr>
      <vt:lpstr>PowerPoint Presentation</vt:lpstr>
      <vt:lpstr>PowerPoint Presentation</vt:lpstr>
      <vt:lpstr>PowerPoint Presentation</vt:lpstr>
      <vt:lpstr>Ý nghĩa phương pháp luận </vt:lpstr>
      <vt:lpstr>PowerPoint Presentation</vt:lpstr>
      <vt:lpstr>PowerPoint Presentation</vt:lpstr>
      <vt:lpstr>PowerPoint Presentation</vt:lpstr>
      <vt:lpstr>Tính chất của sự phát triển</vt:lpstr>
      <vt:lpstr>PowerPoint Presentation</vt:lpstr>
      <vt:lpstr> - Tính phong phú, đa dạng  </vt:lpstr>
      <vt:lpstr>Khái quát nội dung nguyên lý về sự phát triển</vt:lpstr>
      <vt:lpstr>  Ý nghĩa phương pháp luận </vt:lpstr>
      <vt:lpstr>PowerPoint Presentation</vt:lpstr>
      <vt:lpstr>PowerPoint Presentation</vt:lpstr>
      <vt:lpstr>PowerPoint Presentation</vt:lpstr>
      <vt:lpstr> * Khái niệm</vt:lpstr>
      <vt:lpstr> * Quan hệ biện chứng giữa cái riêng và cái chung</vt:lpstr>
      <vt:lpstr>* Quan hệ biện chứng giữa cái riêng và cái chung</vt:lpstr>
      <vt:lpstr>* Ý nghĩa phương pháp luận</vt:lpstr>
      <vt:lpstr>* Ý nghĩa phương pháp luận</vt:lpstr>
      <vt:lpstr> * Khái niệm</vt:lpstr>
      <vt:lpstr>PowerPoint Presentation</vt:lpstr>
      <vt:lpstr>PowerPoint Presentation</vt:lpstr>
      <vt:lpstr>PowerPoint Presentation</vt:lpstr>
      <vt:lpstr> * Khái niệm</vt:lpstr>
      <vt:lpstr>Lưu ý</vt:lpstr>
      <vt:lpstr>PowerPoint Presentation</vt:lpstr>
      <vt:lpstr>PowerPoint Presentation</vt:lpstr>
      <vt:lpstr> * Khái niệm</vt:lpstr>
      <vt:lpstr>PowerPoint Presentation</vt:lpstr>
      <vt:lpstr>PowerPoint Presentation</vt:lpstr>
      <vt:lpstr> * Khái niệm</vt:lpstr>
      <vt:lpstr>PowerPoint Presentation</vt:lpstr>
      <vt:lpstr>PowerPoint Presentation</vt:lpstr>
      <vt:lpstr> * Khái niệm</vt:lpstr>
      <vt:lpstr>LƯU Ý:</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Web API and HTTP</dc:title>
  <dc:creator>Thanh Van</dc:creator>
  <cp:lastModifiedBy>Hanh Tran Hoang</cp:lastModifiedBy>
  <cp:revision>192</cp:revision>
  <dcterms:created xsi:type="dcterms:W3CDTF">2021-01-25T08:25:31Z</dcterms:created>
  <dcterms:modified xsi:type="dcterms:W3CDTF">2023-09-20T06:11:36Z</dcterms:modified>
</cp:coreProperties>
</file>