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4"/>
  </p:notesMasterIdLst>
  <p:sldIdLst>
    <p:sldId id="661" r:id="rId2"/>
    <p:sldId id="535" r:id="rId3"/>
    <p:sldId id="537" r:id="rId4"/>
    <p:sldId id="662" r:id="rId5"/>
    <p:sldId id="572" r:id="rId6"/>
    <p:sldId id="664" r:id="rId7"/>
    <p:sldId id="670" r:id="rId8"/>
    <p:sldId id="666" r:id="rId9"/>
    <p:sldId id="667" r:id="rId10"/>
    <p:sldId id="668" r:id="rId11"/>
    <p:sldId id="581" r:id="rId12"/>
    <p:sldId id="582" r:id="rId13"/>
    <p:sldId id="671" r:id="rId14"/>
    <p:sldId id="672" r:id="rId15"/>
    <p:sldId id="588" r:id="rId16"/>
    <p:sldId id="589" r:id="rId17"/>
    <p:sldId id="590" r:id="rId18"/>
    <p:sldId id="673" r:id="rId19"/>
    <p:sldId id="674" r:id="rId20"/>
    <p:sldId id="677" r:id="rId21"/>
    <p:sldId id="675" r:id="rId22"/>
    <p:sldId id="676" r:id="rId23"/>
    <p:sldId id="678" r:id="rId24"/>
    <p:sldId id="680" r:id="rId25"/>
    <p:sldId id="681" r:id="rId26"/>
    <p:sldId id="682" r:id="rId27"/>
    <p:sldId id="683" r:id="rId28"/>
    <p:sldId id="684" r:id="rId29"/>
    <p:sldId id="604" r:id="rId30"/>
    <p:sldId id="605" r:id="rId31"/>
    <p:sldId id="606" r:id="rId32"/>
    <p:sldId id="60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29A41-83F8-3E39-1E1B-C1B9B151165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EF8A369-0B3C-B7DB-4A98-B5D13E8053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3348E0-70A9-E1E6-3BF0-B71C2E224CD9}"/>
              </a:ext>
            </a:extLst>
          </p:cNvPr>
          <p:cNvSpPr>
            <a:spLocks noGrp="1"/>
          </p:cNvSpPr>
          <p:nvPr>
            <p:ph type="sldNum" sz="quarter" idx="12"/>
          </p:nvPr>
        </p:nvSpPr>
        <p:spPr/>
        <p:txBody>
          <a:bodyPr/>
          <a:lstStyle>
            <a:lvl1pPr>
              <a:defRPr/>
            </a:lvl1pPr>
          </a:lstStyle>
          <a:p>
            <a:fld id="{1DCF5C1F-70C0-454A-96A3-FE6D3A214D7F}" type="slidenum">
              <a:rPr lang="en-US" altLang="en-US"/>
              <a:pPr/>
              <a:t>‹#›</a:t>
            </a:fld>
            <a:endParaRPr lang="en-US" altLang="en-US"/>
          </a:p>
        </p:txBody>
      </p:sp>
    </p:spTree>
    <p:extLst>
      <p:ext uri="{BB962C8B-B14F-4D97-AF65-F5344CB8AC3E}">
        <p14:creationId xmlns:p14="http://schemas.microsoft.com/office/powerpoint/2010/main" val="691933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87C736F-BA73-B80B-33A2-D9A1DF13A1B3}"/>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23A4844C-30EB-310F-ADC5-C48E6284A4A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0EBA67F-4EC9-7530-B616-85EF3174E451}"/>
              </a:ext>
            </a:extLst>
          </p:cNvPr>
          <p:cNvSpPr>
            <a:spLocks noGrp="1"/>
          </p:cNvSpPr>
          <p:nvPr>
            <p:ph type="sldNum" sz="quarter" idx="12"/>
          </p:nvPr>
        </p:nvSpPr>
        <p:spPr/>
        <p:txBody>
          <a:bodyPr/>
          <a:lstStyle>
            <a:lvl1pPr>
              <a:defRPr/>
            </a:lvl1pPr>
          </a:lstStyle>
          <a:p>
            <a:fld id="{F75E7FA4-7D4A-4DF6-B9F2-7002F82A8F71}" type="slidenum">
              <a:rPr lang="en-US" altLang="en-US"/>
              <a:pPr/>
              <a:t>‹#›</a:t>
            </a:fld>
            <a:endParaRPr lang="en-US" altLang="en-US"/>
          </a:p>
        </p:txBody>
      </p:sp>
    </p:spTree>
    <p:extLst>
      <p:ext uri="{BB962C8B-B14F-4D97-AF65-F5344CB8AC3E}">
        <p14:creationId xmlns:p14="http://schemas.microsoft.com/office/powerpoint/2010/main" val="95084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907E860-0E43-F8F5-DB6F-F5A8D7439221}"/>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41C0A832-D84B-2F06-28F4-096F2BF4A14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D9DA9DB-7126-0849-CD54-DC788D39423B}"/>
              </a:ext>
            </a:extLst>
          </p:cNvPr>
          <p:cNvSpPr>
            <a:spLocks noGrp="1"/>
          </p:cNvSpPr>
          <p:nvPr>
            <p:ph type="sldNum" sz="quarter" idx="12"/>
          </p:nvPr>
        </p:nvSpPr>
        <p:spPr/>
        <p:txBody>
          <a:bodyPr/>
          <a:lstStyle>
            <a:lvl1pPr>
              <a:defRPr/>
            </a:lvl1pPr>
          </a:lstStyle>
          <a:p>
            <a:fld id="{C01C0AE5-77B2-46D0-B496-3B5F80B2FBAE}" type="slidenum">
              <a:rPr lang="en-US" altLang="en-US"/>
              <a:pPr/>
              <a:t>‹#›</a:t>
            </a:fld>
            <a:endParaRPr lang="en-US" altLang="en-US"/>
          </a:p>
        </p:txBody>
      </p:sp>
    </p:spTree>
    <p:extLst>
      <p:ext uri="{BB962C8B-B14F-4D97-AF65-F5344CB8AC3E}">
        <p14:creationId xmlns:p14="http://schemas.microsoft.com/office/powerpoint/2010/main" val="421290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5438"/>
            <a:ext cx="10972800" cy="927100"/>
          </a:xfrm>
        </p:spPr>
        <p:txBody>
          <a:bodyPr/>
          <a:lstStyle/>
          <a:p>
            <a:r>
              <a:rPr lang="en-US"/>
              <a:t>Click to edit Master title style</a:t>
            </a:r>
            <a:endParaRPr lang="vi-VN"/>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08C792B8-B720-2F2D-DB56-1319B1620D42}"/>
              </a:ext>
            </a:extLst>
          </p:cNvPr>
          <p:cNvSpPr>
            <a:spLocks noGrp="1" noChangeArrowheads="1"/>
          </p:cNvSpPr>
          <p:nvPr>
            <p:ph type="dt" sz="half" idx="10"/>
          </p:nvPr>
        </p:nvSpPr>
        <p:spPr>
          <a:xfrm>
            <a:off x="1024467" y="6470650"/>
            <a:ext cx="2154767" cy="274638"/>
          </a:xfrm>
        </p:spPr>
        <p:txBody>
          <a:bodyPr/>
          <a:lstStyle>
            <a:lvl1pPr>
              <a:defRPr/>
            </a:lvl1pPr>
          </a:lstStyle>
          <a:p>
            <a:pPr>
              <a:defRPr/>
            </a:pPr>
            <a:endParaRPr lang="th-TH"/>
          </a:p>
        </p:txBody>
      </p:sp>
      <p:sp>
        <p:nvSpPr>
          <p:cNvPr id="6" name="Footer Placeholder 5">
            <a:extLst>
              <a:ext uri="{FF2B5EF4-FFF2-40B4-BE49-F238E27FC236}">
                <a16:creationId xmlns:a16="http://schemas.microsoft.com/office/drawing/2014/main" id="{E5893FF9-0A32-9A41-8411-D7A6F3A36413}"/>
              </a:ext>
            </a:extLst>
          </p:cNvPr>
          <p:cNvSpPr>
            <a:spLocks noGrp="1" noChangeArrowheads="1"/>
          </p:cNvSpPr>
          <p:nvPr>
            <p:ph type="ftr" sz="quarter" idx="11"/>
          </p:nvPr>
        </p:nvSpPr>
        <p:spPr>
          <a:xfrm>
            <a:off x="4842933" y="6470650"/>
            <a:ext cx="5901267" cy="274638"/>
          </a:xfrm>
        </p:spPr>
        <p:txBody>
          <a:bodyPr/>
          <a:lstStyle>
            <a:lvl1pPr>
              <a:defRPr/>
            </a:lvl1pPr>
          </a:lstStyle>
          <a:p>
            <a:pPr>
              <a:defRPr/>
            </a:pPr>
            <a:endParaRPr lang="th-TH"/>
          </a:p>
        </p:txBody>
      </p:sp>
      <p:sp>
        <p:nvSpPr>
          <p:cNvPr id="7" name="Slide Number Placeholder 6">
            <a:extLst>
              <a:ext uri="{FF2B5EF4-FFF2-40B4-BE49-F238E27FC236}">
                <a16:creationId xmlns:a16="http://schemas.microsoft.com/office/drawing/2014/main" id="{DD9E85C0-82FF-D16D-7E8E-30BE1A1EEBA0}"/>
              </a:ext>
            </a:extLst>
          </p:cNvPr>
          <p:cNvSpPr>
            <a:spLocks noGrp="1" noChangeArrowheads="1"/>
          </p:cNvSpPr>
          <p:nvPr>
            <p:ph type="sldNum" sz="quarter" idx="12"/>
          </p:nvPr>
        </p:nvSpPr>
        <p:spPr>
          <a:xfrm>
            <a:off x="10837333" y="6470650"/>
            <a:ext cx="973667" cy="274638"/>
          </a:xfrm>
        </p:spPr>
        <p:txBody>
          <a:bodyPr/>
          <a:lstStyle>
            <a:lvl1pPr>
              <a:defRPr/>
            </a:lvl1pPr>
          </a:lstStyle>
          <a:p>
            <a:fld id="{39114F94-2D26-49BF-9CD4-B0DDA65137D3}" type="slidenum">
              <a:rPr lang="en-US" altLang="en-US"/>
              <a:pPr/>
              <a:t>‹#›</a:t>
            </a:fld>
            <a:endParaRPr lang="th-TH" altLang="en-US"/>
          </a:p>
        </p:txBody>
      </p:sp>
    </p:spTree>
    <p:extLst>
      <p:ext uri="{BB962C8B-B14F-4D97-AF65-F5344CB8AC3E}">
        <p14:creationId xmlns:p14="http://schemas.microsoft.com/office/powerpoint/2010/main" val="4270146545"/>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A50310C-D2B9-128C-AC37-86068BBD7D08}"/>
              </a:ext>
            </a:extLst>
          </p:cNvPr>
          <p:cNvSpPr>
            <a:spLocks noGrp="1" noChangeArrowheads="1"/>
          </p:cNvSpPr>
          <p:nvPr>
            <p:ph type="dt" sz="half" idx="10"/>
          </p:nvPr>
        </p:nvSpPr>
        <p:spPr>
          <a:xfrm>
            <a:off x="1024467" y="6470650"/>
            <a:ext cx="2154767" cy="274638"/>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15D46B4E-EDF3-437E-4937-746BA5FC8A28}"/>
              </a:ext>
            </a:extLst>
          </p:cNvPr>
          <p:cNvSpPr>
            <a:spLocks noGrp="1" noChangeArrowheads="1"/>
          </p:cNvSpPr>
          <p:nvPr>
            <p:ph type="ftr" sz="quarter" idx="11"/>
          </p:nvPr>
        </p:nvSpPr>
        <p:spPr>
          <a:xfrm>
            <a:off x="4842933" y="6470650"/>
            <a:ext cx="5901267" cy="274638"/>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FE5FDFC0-3807-3DFC-9378-1C9CD318563A}"/>
              </a:ext>
            </a:extLst>
          </p:cNvPr>
          <p:cNvSpPr>
            <a:spLocks noGrp="1" noChangeArrowheads="1"/>
          </p:cNvSpPr>
          <p:nvPr>
            <p:ph type="sldNum" sz="quarter" idx="12"/>
          </p:nvPr>
        </p:nvSpPr>
        <p:spPr>
          <a:xfrm>
            <a:off x="10837333" y="6470650"/>
            <a:ext cx="973667" cy="274638"/>
          </a:xfrm>
        </p:spPr>
        <p:txBody>
          <a:bodyPr/>
          <a:lstStyle>
            <a:lvl1pPr>
              <a:defRPr/>
            </a:lvl1pPr>
          </a:lstStyle>
          <a:p>
            <a:fld id="{83E35AF6-959E-44B7-8000-7DC4E90277E2}" type="slidenum">
              <a:rPr lang="en-US" altLang="en-US"/>
              <a:pPr/>
              <a:t>‹#›</a:t>
            </a:fld>
            <a:endParaRPr lang="en-US" altLang="en-US"/>
          </a:p>
        </p:txBody>
      </p:sp>
    </p:spTree>
    <p:extLst>
      <p:ext uri="{BB962C8B-B14F-4D97-AF65-F5344CB8AC3E}">
        <p14:creationId xmlns:p14="http://schemas.microsoft.com/office/powerpoint/2010/main" val="13178084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9/18/2023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WordArt 4">
            <a:extLst>
              <a:ext uri="{FF2B5EF4-FFF2-40B4-BE49-F238E27FC236}">
                <a16:creationId xmlns:a16="http://schemas.microsoft.com/office/drawing/2014/main" id="{6A158650-B60A-7F61-B446-ECB0BB2A3818}"/>
              </a:ext>
            </a:extLst>
          </p:cNvPr>
          <p:cNvSpPr>
            <a:spLocks noChangeArrowheads="1" noChangeShapeType="1" noTextEdit="1"/>
          </p:cNvSpPr>
          <p:nvPr/>
        </p:nvSpPr>
        <p:spPr bwMode="auto">
          <a:xfrm>
            <a:off x="-1" y="765176"/>
            <a:ext cx="11469757" cy="1901825"/>
          </a:xfrm>
          <a:prstGeom prst="rect">
            <a:avLst/>
          </a:prstGeom>
        </p:spPr>
        <p:txBody>
          <a:bodyPr wrap="none" fromWordArt="1">
            <a:prstTxWarp prst="textPlain">
              <a:avLst>
                <a:gd name="adj" fmla="val 50000"/>
              </a:avLst>
            </a:prstTxWarp>
          </a:bodyPr>
          <a:lstStyle/>
          <a:p>
            <a:r>
              <a:rPr lang="vi-VN" sz="2000" b="1" kern="10" dirty="0">
                <a:ln w="9525">
                  <a:solidFill>
                    <a:srgbClr val="990000"/>
                  </a:solidFill>
                  <a:round/>
                  <a:headEnd/>
                  <a:tailEnd/>
                </a:ln>
                <a:solidFill>
                  <a:srgbClr val="0000FF"/>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2.3. CÁC QUY LUẬT CƠ BẢN</a:t>
            </a:r>
            <a:r>
              <a:rPr lang="en-US" sz="2000" b="1" kern="10" dirty="0">
                <a:ln w="9525">
                  <a:solidFill>
                    <a:srgbClr val="990000"/>
                  </a:solidFill>
                  <a:round/>
                  <a:headEnd/>
                  <a:tailEnd/>
                </a:ln>
                <a:solidFill>
                  <a:srgbClr val="0000FF"/>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 </a:t>
            </a:r>
            <a:r>
              <a:rPr lang="vi-VN" sz="2000" b="1" kern="10" dirty="0">
                <a:ln w="9525">
                  <a:solidFill>
                    <a:srgbClr val="990000"/>
                  </a:solidFill>
                  <a:round/>
                  <a:headEnd/>
                  <a:tailEnd/>
                </a:ln>
                <a:solidFill>
                  <a:srgbClr val="0000FF"/>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CỦA PHÉP BIỆN CHỨNG DUY VẬT</a:t>
            </a:r>
            <a:endParaRPr lang="en-US" sz="2000" b="1" kern="10" dirty="0">
              <a:ln w="9525">
                <a:solidFill>
                  <a:srgbClr val="990000"/>
                </a:solidFill>
                <a:round/>
                <a:headEnd/>
                <a:tailEnd/>
              </a:ln>
              <a:solidFill>
                <a:srgbClr val="0000FF"/>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endParaRPr>
          </a:p>
        </p:txBody>
      </p:sp>
      <p:sp>
        <p:nvSpPr>
          <p:cNvPr id="124933" name="AutoShape 5">
            <a:extLst>
              <a:ext uri="{FF2B5EF4-FFF2-40B4-BE49-F238E27FC236}">
                <a16:creationId xmlns:a16="http://schemas.microsoft.com/office/drawing/2014/main" id="{EE665D91-17F0-60B9-5483-CB17F7277128}"/>
              </a:ext>
            </a:extLst>
          </p:cNvPr>
          <p:cNvSpPr>
            <a:spLocks noChangeAspect="1" noChangeArrowheads="1"/>
          </p:cNvSpPr>
          <p:nvPr/>
        </p:nvSpPr>
        <p:spPr bwMode="auto">
          <a:xfrm>
            <a:off x="2638426" y="3333750"/>
            <a:ext cx="7115175" cy="47625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rgbClr val="0000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grpSp>
        <p:nvGrpSpPr>
          <p:cNvPr id="15364" name="Group 6">
            <a:extLst>
              <a:ext uri="{FF2B5EF4-FFF2-40B4-BE49-F238E27FC236}">
                <a16:creationId xmlns:a16="http://schemas.microsoft.com/office/drawing/2014/main" id="{7A73A30B-DFC3-95F8-ADD4-5E4220C952BD}"/>
              </a:ext>
            </a:extLst>
          </p:cNvPr>
          <p:cNvGrpSpPr>
            <a:grpSpLocks/>
          </p:cNvGrpSpPr>
          <p:nvPr/>
        </p:nvGrpSpPr>
        <p:grpSpPr bwMode="auto">
          <a:xfrm>
            <a:off x="3200401" y="4038601"/>
            <a:ext cx="4791075" cy="2087563"/>
            <a:chOff x="453" y="2704"/>
            <a:chExt cx="2222" cy="1043"/>
          </a:xfrm>
        </p:grpSpPr>
        <p:pic>
          <p:nvPicPr>
            <p:cNvPr id="15365" name="Picture 7" descr="花">
              <a:extLst>
                <a:ext uri="{FF2B5EF4-FFF2-40B4-BE49-F238E27FC236}">
                  <a16:creationId xmlns:a16="http://schemas.microsoft.com/office/drawing/2014/main" id="{6D06B92B-2A16-82AC-2C7F-BB30552F227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1" y="2704"/>
              <a:ext cx="158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8" descr="feather_writes">
              <a:extLst>
                <a:ext uri="{FF2B5EF4-FFF2-40B4-BE49-F238E27FC236}">
                  <a16:creationId xmlns:a16="http://schemas.microsoft.com/office/drawing/2014/main" id="{DB165D58-A0B5-0B8B-9234-E3B0C10F18F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2" y="3067"/>
              <a:ext cx="113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9" descr="Candle-04-june">
              <a:extLst>
                <a:ext uri="{FF2B5EF4-FFF2-40B4-BE49-F238E27FC236}">
                  <a16:creationId xmlns:a16="http://schemas.microsoft.com/office/drawing/2014/main" id="{AA88FB5D-7862-6295-E662-6396A83480C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1" y="3022"/>
              <a:ext cx="18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Arc 10">
              <a:extLst>
                <a:ext uri="{FF2B5EF4-FFF2-40B4-BE49-F238E27FC236}">
                  <a16:creationId xmlns:a16="http://schemas.microsoft.com/office/drawing/2014/main" id="{A7D3D3AC-82EB-FE2F-22AD-106518F49C12}"/>
                </a:ext>
              </a:extLst>
            </p:cNvPr>
            <p:cNvSpPr>
              <a:spLocks/>
            </p:cNvSpPr>
            <p:nvPr/>
          </p:nvSpPr>
          <p:spPr bwMode="auto">
            <a:xfrm>
              <a:off x="453" y="2749"/>
              <a:ext cx="2222" cy="8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lnTo>
                    <a:pt x="21600" y="21600"/>
                  </a:lnTo>
                  <a:lnTo>
                    <a:pt x="2159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74384D00-5ADA-9ED0-6E30-80546F64263D}"/>
              </a:ext>
            </a:extLst>
          </p:cNvPr>
          <p:cNvSpPr>
            <a:spLocks noGrp="1" noChangeArrowheads="1"/>
          </p:cNvSpPr>
          <p:nvPr>
            <p:ph type="body" sz="half" idx="1"/>
          </p:nvPr>
        </p:nvSpPr>
        <p:spPr>
          <a:xfrm>
            <a:off x="1676400" y="990600"/>
            <a:ext cx="8610600" cy="5486400"/>
          </a:xfrm>
          <a:solidFill>
            <a:schemeClr val="accent6">
              <a:lumMod val="40000"/>
              <a:lumOff val="60000"/>
            </a:schemeClr>
          </a:solidFill>
          <a:ln w="19050">
            <a:solidFill>
              <a:schemeClr val="accent2"/>
            </a:solidFill>
          </a:ln>
        </p:spPr>
        <p:txBody>
          <a:bodyPr>
            <a:normAutofit lnSpcReduction="10000"/>
          </a:bodyPr>
          <a:lstStyle/>
          <a:p>
            <a:pPr eaLnBrk="1" hangingPunct="1">
              <a:spcBef>
                <a:spcPct val="25000"/>
              </a:spcBef>
              <a:spcAft>
                <a:spcPct val="25000"/>
              </a:spcAft>
              <a:buFontTx/>
              <a:buNone/>
              <a:defRPr/>
            </a:pPr>
            <a:r>
              <a:rPr lang="en-US" sz="2400">
                <a:solidFill>
                  <a:srgbClr val="000099"/>
                </a:solidFill>
                <a:latin typeface="Times New Roman" pitchFamily="18" charset="0"/>
              </a:rPr>
              <a:t> - Tại điểm giới hạn mà sự thay đổi về lượng đủ để làm thay đổi về chất được gọi là </a:t>
            </a:r>
            <a:r>
              <a:rPr lang="en-US" sz="2400" b="1">
                <a:solidFill>
                  <a:srgbClr val="FF0000"/>
                </a:solidFill>
                <a:latin typeface="Times New Roman" pitchFamily="18" charset="0"/>
              </a:rPr>
              <a:t>ĐIỂM NÚT</a:t>
            </a:r>
            <a:r>
              <a:rPr lang="en-US" sz="2400">
                <a:solidFill>
                  <a:srgbClr val="000099"/>
                </a:solidFill>
                <a:latin typeface="Times New Roman" pitchFamily="18" charset="0"/>
              </a:rPr>
              <a:t>. </a:t>
            </a:r>
          </a:p>
          <a:p>
            <a:pPr algn="just" eaLnBrk="1" hangingPunct="1">
              <a:spcBef>
                <a:spcPct val="25000"/>
              </a:spcBef>
              <a:spcAft>
                <a:spcPct val="25000"/>
              </a:spcAft>
              <a:buFontTx/>
              <a:buNone/>
              <a:defRPr/>
            </a:pPr>
            <a:r>
              <a:rPr lang="en-US" sz="2400" b="1">
                <a:solidFill>
                  <a:srgbClr val="000099"/>
                </a:solidFill>
                <a:latin typeface="Times New Roman" pitchFamily="18" charset="0"/>
              </a:rPr>
              <a:t> </a:t>
            </a:r>
            <a:r>
              <a:rPr lang="en-US" sz="2400" b="1">
                <a:solidFill>
                  <a:srgbClr val="FF0000"/>
                </a:solidFill>
                <a:latin typeface="Times New Roman" pitchFamily="18" charset="0"/>
              </a:rPr>
              <a:t>* ĐIỂM NÚT:</a:t>
            </a:r>
            <a:r>
              <a:rPr lang="en-US" sz="2400">
                <a:solidFill>
                  <a:srgbClr val="FF0000"/>
                </a:solidFill>
                <a:latin typeface="Times New Roman" pitchFamily="18" charset="0"/>
              </a:rPr>
              <a:t> </a:t>
            </a:r>
            <a:r>
              <a:rPr lang="en-US" sz="2400">
                <a:solidFill>
                  <a:srgbClr val="000099"/>
                </a:solidFill>
                <a:latin typeface="Times New Roman" pitchFamily="18" charset="0"/>
              </a:rPr>
              <a:t>là một phạm trù triết học dùng để chỉ thời điểm mà tại đó, sự thay đổi về lượng đủ để làm thay đổi về chất của sự vật. </a:t>
            </a:r>
          </a:p>
          <a:p>
            <a:pPr algn="just" eaLnBrk="1" hangingPunct="1">
              <a:spcBef>
                <a:spcPct val="25000"/>
              </a:spcBef>
              <a:spcAft>
                <a:spcPct val="25000"/>
              </a:spcAft>
              <a:buFontTx/>
              <a:buNone/>
              <a:defRPr/>
            </a:pPr>
            <a:r>
              <a:rPr lang="en-US" sz="2400">
                <a:solidFill>
                  <a:srgbClr val="000099"/>
                </a:solidFill>
                <a:latin typeface="Times New Roman" pitchFamily="18" charset="0"/>
              </a:rPr>
              <a:t>- Tại điểm nút, sự thay đổi vế chất của sự vật được gọi là </a:t>
            </a:r>
            <a:r>
              <a:rPr lang="en-US" sz="2400" b="1">
                <a:solidFill>
                  <a:srgbClr val="FF0000"/>
                </a:solidFill>
                <a:latin typeface="Times New Roman" pitchFamily="18" charset="0"/>
              </a:rPr>
              <a:t>BƯỚC NHẢY.</a:t>
            </a:r>
          </a:p>
          <a:p>
            <a:pPr algn="just" eaLnBrk="1" hangingPunct="1">
              <a:lnSpc>
                <a:spcPct val="125000"/>
              </a:lnSpc>
              <a:spcBef>
                <a:spcPct val="25000"/>
              </a:spcBef>
              <a:spcAft>
                <a:spcPct val="25000"/>
              </a:spcAft>
              <a:buFontTx/>
              <a:buNone/>
              <a:defRPr/>
            </a:pPr>
            <a:r>
              <a:rPr lang="en-US" sz="2400">
                <a:solidFill>
                  <a:srgbClr val="FF0000"/>
                </a:solidFill>
                <a:latin typeface="Times New Roman" pitchFamily="18" charset="0"/>
              </a:rPr>
              <a:t>*  </a:t>
            </a:r>
            <a:r>
              <a:rPr lang="en-US" sz="2400" b="1">
                <a:solidFill>
                  <a:srgbClr val="FF0000"/>
                </a:solidFill>
                <a:latin typeface="Times New Roman" pitchFamily="18" charset="0"/>
              </a:rPr>
              <a:t>BƯỚC NHẢY:</a:t>
            </a:r>
            <a:r>
              <a:rPr lang="en-US" sz="2400">
                <a:solidFill>
                  <a:srgbClr val="FF0000"/>
                </a:solidFill>
                <a:latin typeface="Times New Roman" pitchFamily="18" charset="0"/>
              </a:rPr>
              <a:t> </a:t>
            </a:r>
            <a:r>
              <a:rPr lang="en-US" sz="2400">
                <a:solidFill>
                  <a:srgbClr val="000099"/>
                </a:solidFill>
                <a:latin typeface="Times New Roman" pitchFamily="18" charset="0"/>
              </a:rPr>
              <a:t>là một phạm trù triết học dùng để chỉ sự chuyển hoá về chất của sự vật. Sự chuyển hoá được thực hiện là do sự thay đổi về lượng trước đó của sự vật gây ra. Bước nhảy có thể là nhảy lên (tiến bộ), cũng có thể là nhảy xuống (thoái bộ), tuỳ theo sự tích luỹ về lượng trước đó trong các trường hợp cụ thể khác nhau. </a:t>
            </a:r>
          </a:p>
          <a:p>
            <a:pPr eaLnBrk="1" hangingPunct="1">
              <a:spcBef>
                <a:spcPct val="25000"/>
              </a:spcBef>
              <a:spcAft>
                <a:spcPct val="25000"/>
              </a:spcAft>
              <a:buFontTx/>
              <a:buNone/>
              <a:defRPr/>
            </a:pPr>
            <a:endParaRPr lang="en-US" sz="2400">
              <a:solidFill>
                <a:srgbClr val="000099"/>
              </a:solidFill>
              <a:latin typeface="Times New Roman" pitchFamily="18" charset="0"/>
            </a:endParaRPr>
          </a:p>
          <a:p>
            <a:pPr marL="0" indent="0">
              <a:buNone/>
              <a:defRPr/>
            </a:pPr>
            <a:endParaRPr lang="en-US" sz="2400">
              <a:solidFill>
                <a:srgbClr val="000099"/>
              </a:solidFill>
              <a:latin typeface="Times New Roman" pitchFamily="18" charset="0"/>
            </a:endParaRPr>
          </a:p>
          <a:p>
            <a:pPr eaLnBrk="1" hangingPunct="1">
              <a:lnSpc>
                <a:spcPct val="90000"/>
              </a:lnSpc>
              <a:defRPr/>
            </a:pPr>
            <a:endParaRPr lang="en-US" altLang="en-US">
              <a:solidFill>
                <a:srgbClr val="000099"/>
              </a:solidFill>
              <a:latin typeface="Times New Roman" pitchFamily="18" charset="0"/>
              <a:cs typeface="Times New Roman" pitchFamily="18" charset="0"/>
            </a:endParaRPr>
          </a:p>
        </p:txBody>
      </p:sp>
      <p:sp>
        <p:nvSpPr>
          <p:cNvPr id="23555" name="Rectangle 7">
            <a:extLst>
              <a:ext uri="{FF2B5EF4-FFF2-40B4-BE49-F238E27FC236}">
                <a16:creationId xmlns:a16="http://schemas.microsoft.com/office/drawing/2014/main" id="{294B248B-D2F3-3588-1FC2-2BF6CBAFD28F}"/>
              </a:ext>
            </a:extLst>
          </p:cNvPr>
          <p:cNvSpPr>
            <a:spLocks noChangeArrowheads="1"/>
          </p:cNvSpPr>
          <p:nvPr/>
        </p:nvSpPr>
        <p:spPr bwMode="auto">
          <a:xfrm>
            <a:off x="1981200" y="152400"/>
            <a:ext cx="7620000" cy="685800"/>
          </a:xfrm>
          <a:prstGeom prst="rect">
            <a:avLst/>
          </a:prstGeom>
          <a:solidFill>
            <a:schemeClr val="accent5">
              <a:lumMod val="40000"/>
              <a:lumOff val="60000"/>
            </a:schemeClr>
          </a:solidFill>
          <a:ln w="19050">
            <a:solidFill>
              <a:schemeClr val="accent2"/>
            </a:solidFill>
          </a:ln>
        </p:spPr>
        <p:txBody>
          <a:bodyPr/>
          <a:lstStyle/>
          <a:p>
            <a:pPr algn="ctr" eaLnBrk="1" hangingPunct="1">
              <a:defRPr/>
            </a:pPr>
            <a:r>
              <a:rPr lang="en-US" altLang="en-US" sz="3600" b="1" i="1">
                <a:solidFill>
                  <a:schemeClr val="tx1"/>
                </a:solidFill>
                <a:latin typeface="Times New Roman" pitchFamily="18" charset="0"/>
                <a:ea typeface="Cordia New" pitchFamily="34" charset="-34"/>
                <a:cs typeface="Times New Roman" pitchFamily="18" charset="0"/>
              </a:rPr>
              <a:t>* Lượng đổi dẫn đến chất đổi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0">
                                            <p:bg/>
                                          </p:spTgt>
                                        </p:tgtEl>
                                        <p:attrNameLst>
                                          <p:attrName>style.visibility</p:attrName>
                                        </p:attrNameLst>
                                      </p:cBhvr>
                                      <p:to>
                                        <p:strVal val="visible"/>
                                      </p:to>
                                    </p:set>
                                    <p:animEffect transition="in" filter="blinds(horizontal)">
                                      <p:cBhvr>
                                        <p:cTn id="7" dur="500"/>
                                        <p:tgtEl>
                                          <p:spTgt spid="9933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0">
                                            <p:txEl>
                                              <p:pRg st="0" end="0"/>
                                            </p:txEl>
                                          </p:spTgt>
                                        </p:tgtEl>
                                        <p:attrNameLst>
                                          <p:attrName>style.visibility</p:attrName>
                                        </p:attrNameLst>
                                      </p:cBhvr>
                                      <p:to>
                                        <p:strVal val="visible"/>
                                      </p:to>
                                    </p:set>
                                    <p:animEffect transition="in" filter="blinds(horizontal)">
                                      <p:cBhvr>
                                        <p:cTn id="12" dur="500"/>
                                        <p:tgtEl>
                                          <p:spTgt spid="993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30">
                                            <p:txEl>
                                              <p:pRg st="1" end="1"/>
                                            </p:txEl>
                                          </p:spTgt>
                                        </p:tgtEl>
                                        <p:attrNameLst>
                                          <p:attrName>style.visibility</p:attrName>
                                        </p:attrNameLst>
                                      </p:cBhvr>
                                      <p:to>
                                        <p:strVal val="visible"/>
                                      </p:to>
                                    </p:set>
                                    <p:animEffect transition="in" filter="blinds(horizontal)">
                                      <p:cBhvr>
                                        <p:cTn id="17" dur="500"/>
                                        <p:tgtEl>
                                          <p:spTgt spid="9933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9330">
                                            <p:txEl>
                                              <p:pRg st="2" end="2"/>
                                            </p:txEl>
                                          </p:spTgt>
                                        </p:tgtEl>
                                        <p:attrNameLst>
                                          <p:attrName>style.visibility</p:attrName>
                                        </p:attrNameLst>
                                      </p:cBhvr>
                                      <p:to>
                                        <p:strVal val="visible"/>
                                      </p:to>
                                    </p:set>
                                    <p:animEffect transition="in" filter="blinds(horizontal)">
                                      <p:cBhvr>
                                        <p:cTn id="22" dur="500"/>
                                        <p:tgtEl>
                                          <p:spTgt spid="9933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9330">
                                            <p:txEl>
                                              <p:pRg st="3" end="3"/>
                                            </p:txEl>
                                          </p:spTgt>
                                        </p:tgtEl>
                                        <p:attrNameLst>
                                          <p:attrName>style.visibility</p:attrName>
                                        </p:attrNameLst>
                                      </p:cBhvr>
                                      <p:to>
                                        <p:strVal val="visible"/>
                                      </p:to>
                                    </p:set>
                                    <p:animEffect transition="in" filter="blinds(horizontal)">
                                      <p:cBhvr>
                                        <p:cTn id="27" dur="500"/>
                                        <p:tgtEl>
                                          <p:spTgt spid="993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2CB1425-3CC8-74E1-138B-B33D56F5A9B3}"/>
              </a:ext>
            </a:extLst>
          </p:cNvPr>
          <p:cNvSpPr>
            <a:spLocks noGrp="1" noChangeArrowheads="1"/>
          </p:cNvSpPr>
          <p:nvPr>
            <p:ph type="title"/>
          </p:nvPr>
        </p:nvSpPr>
        <p:spPr>
          <a:xfrm>
            <a:off x="1911626" y="433664"/>
            <a:ext cx="4343400" cy="563562"/>
          </a:xfrm>
          <a:solidFill>
            <a:schemeClr val="accent6">
              <a:lumMod val="40000"/>
              <a:lumOff val="60000"/>
            </a:schemeClr>
          </a:solidFill>
          <a:ln w="19050">
            <a:solidFill>
              <a:schemeClr val="accent2"/>
            </a:solidFill>
          </a:ln>
        </p:spPr>
        <p:txBody>
          <a:bodyPr>
            <a:normAutofit fontScale="90000"/>
          </a:bodyPr>
          <a:lstStyle/>
          <a:p>
            <a:pPr algn="l" eaLnBrk="1" hangingPunct="1">
              <a:defRPr/>
            </a:pPr>
            <a:br>
              <a:rPr lang="en-US" sz="2800" b="1" i="1">
                <a:solidFill>
                  <a:srgbClr val="0000FF"/>
                </a:solidFill>
                <a:latin typeface="Times New Roman" pitchFamily="18" charset="0"/>
              </a:rPr>
            </a:br>
            <a:r>
              <a:rPr lang="en-US" sz="2800" b="1" i="1">
                <a:solidFill>
                  <a:srgbClr val="0000FF"/>
                </a:solidFill>
                <a:latin typeface="Times New Roman" pitchFamily="18" charset="0"/>
              </a:rPr>
              <a:t>* Ý nghĩa của bước nhảy:	</a:t>
            </a:r>
            <a:r>
              <a:rPr lang="en-US" sz="2400" b="1">
                <a:latin typeface="Times New Roman" pitchFamily="18" charset="0"/>
              </a:rPr>
              <a:t> </a:t>
            </a:r>
          </a:p>
        </p:txBody>
      </p:sp>
      <p:sp>
        <p:nvSpPr>
          <p:cNvPr id="24579" name="Rectangle 3">
            <a:extLst>
              <a:ext uri="{FF2B5EF4-FFF2-40B4-BE49-F238E27FC236}">
                <a16:creationId xmlns:a16="http://schemas.microsoft.com/office/drawing/2014/main" id="{5CF81D0B-E205-B3A0-8680-F9BACEAB6B5F}"/>
              </a:ext>
            </a:extLst>
          </p:cNvPr>
          <p:cNvSpPr>
            <a:spLocks noGrp="1" noChangeArrowheads="1"/>
          </p:cNvSpPr>
          <p:nvPr>
            <p:ph idx="1"/>
          </p:nvPr>
        </p:nvSpPr>
        <p:spPr>
          <a:xfrm>
            <a:off x="1981200" y="1600200"/>
            <a:ext cx="8229600" cy="4038600"/>
          </a:xfrm>
          <a:solidFill>
            <a:schemeClr val="accent5">
              <a:lumMod val="20000"/>
              <a:lumOff val="80000"/>
            </a:schemeClr>
          </a:solidFill>
          <a:ln w="19050">
            <a:solidFill>
              <a:schemeClr val="accent2"/>
            </a:solidFill>
          </a:ln>
        </p:spPr>
        <p:txBody>
          <a:bodyPr/>
          <a:lstStyle/>
          <a:p>
            <a:pPr algn="just" eaLnBrk="1" hangingPunct="1">
              <a:spcBef>
                <a:spcPct val="25000"/>
              </a:spcBef>
              <a:spcAft>
                <a:spcPct val="25000"/>
              </a:spcAft>
              <a:buFontTx/>
              <a:buNone/>
              <a:defRPr/>
            </a:pPr>
            <a:r>
              <a:rPr lang="en-US" sz="2400" b="1">
                <a:solidFill>
                  <a:srgbClr val="000066"/>
                </a:solidFill>
                <a:latin typeface="Times New Roman" pitchFamily="18" charset="0"/>
              </a:rPr>
              <a:t>- Là sự thay đổi về chất của sự vật (do sự tích luỹ về lượng trước đó gây ra). </a:t>
            </a:r>
          </a:p>
          <a:p>
            <a:pPr algn="just" eaLnBrk="1" hangingPunct="1">
              <a:spcBef>
                <a:spcPct val="25000"/>
              </a:spcBef>
              <a:spcAft>
                <a:spcPct val="25000"/>
              </a:spcAft>
              <a:buFontTx/>
              <a:buNone/>
              <a:defRPr/>
            </a:pPr>
            <a:r>
              <a:rPr lang="en-US" sz="2400" b="1">
                <a:solidFill>
                  <a:srgbClr val="000066"/>
                </a:solidFill>
                <a:latin typeface="Times New Roman" pitchFamily="18" charset="0"/>
              </a:rPr>
              <a:t>- Kết thúc một giai đoạn phát triển, và mở đầu một giai đoạn phát triển mới. </a:t>
            </a:r>
          </a:p>
          <a:p>
            <a:pPr algn="just" eaLnBrk="1" hangingPunct="1">
              <a:spcBef>
                <a:spcPct val="25000"/>
              </a:spcBef>
              <a:spcAft>
                <a:spcPct val="25000"/>
              </a:spcAft>
              <a:buFontTx/>
              <a:buNone/>
              <a:defRPr/>
            </a:pPr>
            <a:r>
              <a:rPr lang="en-US" sz="2400" b="1">
                <a:solidFill>
                  <a:srgbClr val="000066"/>
                </a:solidFill>
                <a:latin typeface="Times New Roman" pitchFamily="18" charset="0"/>
              </a:rPr>
              <a:t>- Là sự đứt đoạn trong tính tiệm tiến về lượng trong quá trình phát triển.</a:t>
            </a:r>
          </a:p>
          <a:p>
            <a:pPr algn="just" eaLnBrk="1" hangingPunct="1">
              <a:spcBef>
                <a:spcPct val="25000"/>
              </a:spcBef>
              <a:spcAft>
                <a:spcPct val="25000"/>
              </a:spcAft>
              <a:buFontTx/>
              <a:buNone/>
              <a:defRPr/>
            </a:pPr>
            <a:r>
              <a:rPr lang="en-US" sz="2400" b="1">
                <a:solidFill>
                  <a:srgbClr val="000066"/>
                </a:solidFill>
                <a:latin typeface="Times New Roman" pitchFamily="18" charset="0"/>
              </a:rPr>
              <a:t>- Là sự phủ định hình thức tồn tại trước đó (sẽ học sau).</a:t>
            </a:r>
          </a:p>
          <a:p>
            <a:pPr algn="just" eaLnBrk="1" hangingPunct="1">
              <a:spcBef>
                <a:spcPct val="25000"/>
              </a:spcBef>
              <a:spcAft>
                <a:spcPct val="25000"/>
              </a:spcAft>
              <a:buFontTx/>
              <a:buNone/>
              <a:defRPr/>
            </a:pPr>
            <a:r>
              <a:rPr lang="en-US" sz="2400" b="1">
                <a:solidFill>
                  <a:srgbClr val="000066"/>
                </a:solidFill>
                <a:latin typeface="Times New Roman" pitchFamily="18" charset="0"/>
              </a:rPr>
              <a:t>- Là sự giải quyết mâu thuẫn đã chín muồi (sẽ học sau).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arn(inVertical)">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4579">
                                            <p:bg/>
                                          </p:spTgt>
                                        </p:tgtEl>
                                        <p:attrNameLst>
                                          <p:attrName>style.visibility</p:attrName>
                                        </p:attrNameLst>
                                      </p:cBhvr>
                                      <p:to>
                                        <p:strVal val="visible"/>
                                      </p:to>
                                    </p:set>
                                    <p:animEffect transition="in" filter="circle(in)">
                                      <p:cBhvr>
                                        <p:cTn id="12" dur="2000"/>
                                        <p:tgtEl>
                                          <p:spTgt spid="2457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4579">
                                            <p:txEl>
                                              <p:pRg st="0" end="0"/>
                                            </p:txEl>
                                          </p:spTgt>
                                        </p:tgtEl>
                                        <p:attrNameLst>
                                          <p:attrName>style.visibility</p:attrName>
                                        </p:attrNameLst>
                                      </p:cBhvr>
                                      <p:to>
                                        <p:strVal val="visible"/>
                                      </p:to>
                                    </p:set>
                                    <p:animEffect transition="in" filter="circle(in)">
                                      <p:cBhvr>
                                        <p:cTn id="17" dur="2000"/>
                                        <p:tgtEl>
                                          <p:spTgt spid="245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4579">
                                            <p:txEl>
                                              <p:pRg st="1" end="1"/>
                                            </p:txEl>
                                          </p:spTgt>
                                        </p:tgtEl>
                                        <p:attrNameLst>
                                          <p:attrName>style.visibility</p:attrName>
                                        </p:attrNameLst>
                                      </p:cBhvr>
                                      <p:to>
                                        <p:strVal val="visible"/>
                                      </p:to>
                                    </p:set>
                                    <p:animEffect transition="in" filter="circle(in)">
                                      <p:cBhvr>
                                        <p:cTn id="22" dur="2000"/>
                                        <p:tgtEl>
                                          <p:spTgt spid="2457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4579">
                                            <p:txEl>
                                              <p:pRg st="2" end="2"/>
                                            </p:txEl>
                                          </p:spTgt>
                                        </p:tgtEl>
                                        <p:attrNameLst>
                                          <p:attrName>style.visibility</p:attrName>
                                        </p:attrNameLst>
                                      </p:cBhvr>
                                      <p:to>
                                        <p:strVal val="visible"/>
                                      </p:to>
                                    </p:set>
                                    <p:animEffect transition="in" filter="circle(in)">
                                      <p:cBhvr>
                                        <p:cTn id="27" dur="2000"/>
                                        <p:tgtEl>
                                          <p:spTgt spid="2457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4579">
                                            <p:txEl>
                                              <p:pRg st="3" end="3"/>
                                            </p:txEl>
                                          </p:spTgt>
                                        </p:tgtEl>
                                        <p:attrNameLst>
                                          <p:attrName>style.visibility</p:attrName>
                                        </p:attrNameLst>
                                      </p:cBhvr>
                                      <p:to>
                                        <p:strVal val="visible"/>
                                      </p:to>
                                    </p:set>
                                    <p:animEffect transition="in" filter="circle(in)">
                                      <p:cBhvr>
                                        <p:cTn id="32" dur="2000"/>
                                        <p:tgtEl>
                                          <p:spTgt spid="2457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4579">
                                            <p:txEl>
                                              <p:pRg st="4" end="4"/>
                                            </p:txEl>
                                          </p:spTgt>
                                        </p:tgtEl>
                                        <p:attrNameLst>
                                          <p:attrName>style.visibility</p:attrName>
                                        </p:attrNameLst>
                                      </p:cBhvr>
                                      <p:to>
                                        <p:strVal val="visible"/>
                                      </p:to>
                                    </p:set>
                                    <p:animEffect transition="in" filter="circle(in)">
                                      <p:cBhvr>
                                        <p:cTn id="37" dur="20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79"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BB93E16-EB0B-03F2-4E87-A838A2BA77FC}"/>
              </a:ext>
            </a:extLst>
          </p:cNvPr>
          <p:cNvSpPr>
            <a:spLocks noGrp="1" noChangeArrowheads="1"/>
          </p:cNvSpPr>
          <p:nvPr>
            <p:ph type="title"/>
          </p:nvPr>
        </p:nvSpPr>
        <p:spPr>
          <a:xfrm>
            <a:off x="1981200" y="274638"/>
            <a:ext cx="4495800" cy="715962"/>
          </a:xfrm>
          <a:solidFill>
            <a:schemeClr val="accent6">
              <a:lumMod val="40000"/>
              <a:lumOff val="60000"/>
            </a:schemeClr>
          </a:solidFill>
          <a:ln w="19050">
            <a:solidFill>
              <a:schemeClr val="accent2"/>
            </a:solidFill>
          </a:ln>
        </p:spPr>
        <p:txBody>
          <a:bodyPr/>
          <a:lstStyle/>
          <a:p>
            <a:pPr algn="l" eaLnBrk="1" hangingPunct="1">
              <a:defRPr/>
            </a:pPr>
            <a:r>
              <a:rPr lang="en-US" sz="2800" b="1" i="1">
                <a:solidFill>
                  <a:srgbClr val="0000FF"/>
                </a:solidFill>
                <a:latin typeface="Times New Roman" pitchFamily="18" charset="0"/>
              </a:rPr>
              <a:t>* Các hình thức bước nhảy:</a:t>
            </a:r>
          </a:p>
        </p:txBody>
      </p:sp>
      <p:sp>
        <p:nvSpPr>
          <p:cNvPr id="25603" name="Rectangle 3">
            <a:extLst>
              <a:ext uri="{FF2B5EF4-FFF2-40B4-BE49-F238E27FC236}">
                <a16:creationId xmlns:a16="http://schemas.microsoft.com/office/drawing/2014/main" id="{DD2147A4-4FF4-19E7-E292-E5BBA46A61FF}"/>
              </a:ext>
            </a:extLst>
          </p:cNvPr>
          <p:cNvSpPr>
            <a:spLocks noGrp="1" noChangeArrowheads="1"/>
          </p:cNvSpPr>
          <p:nvPr>
            <p:ph idx="1"/>
          </p:nvPr>
        </p:nvSpPr>
        <p:spPr>
          <a:xfrm>
            <a:off x="1981200" y="1295400"/>
            <a:ext cx="8229600" cy="3886200"/>
          </a:xfrm>
          <a:solidFill>
            <a:schemeClr val="accent5">
              <a:lumMod val="40000"/>
              <a:lumOff val="60000"/>
            </a:schemeClr>
          </a:solidFill>
          <a:ln w="19050">
            <a:solidFill>
              <a:schemeClr val="accent2"/>
            </a:solidFill>
          </a:ln>
        </p:spPr>
        <p:txBody>
          <a:bodyPr/>
          <a:lstStyle/>
          <a:p>
            <a:pPr algn="just" eaLnBrk="1" hangingPunct="1">
              <a:lnSpc>
                <a:spcPct val="90000"/>
              </a:lnSpc>
              <a:spcBef>
                <a:spcPct val="25000"/>
              </a:spcBef>
              <a:spcAft>
                <a:spcPct val="25000"/>
              </a:spcAft>
              <a:buFontTx/>
              <a:buNone/>
              <a:defRPr/>
            </a:pPr>
            <a:r>
              <a:rPr lang="en-US">
                <a:solidFill>
                  <a:srgbClr val="000066"/>
                </a:solidFill>
                <a:latin typeface="Times New Roman" pitchFamily="18" charset="0"/>
              </a:rPr>
              <a:t>- Căn cứ nhịp điệu bước nhảy của sự vật: có bước nhảy đột biến và bước nhảy dần dần.</a:t>
            </a:r>
          </a:p>
          <a:p>
            <a:pPr algn="just" eaLnBrk="1" hangingPunct="1">
              <a:lnSpc>
                <a:spcPct val="90000"/>
              </a:lnSpc>
              <a:spcBef>
                <a:spcPct val="25000"/>
              </a:spcBef>
              <a:spcAft>
                <a:spcPct val="25000"/>
              </a:spcAft>
              <a:buFontTx/>
              <a:buNone/>
              <a:defRPr/>
            </a:pPr>
            <a:r>
              <a:rPr lang="en-US">
                <a:solidFill>
                  <a:srgbClr val="000066"/>
                </a:solidFill>
                <a:latin typeface="Times New Roman" pitchFamily="18" charset="0"/>
              </a:rPr>
              <a:t>- Căn cứ quy mô thực hiện bước nhảy của sự vật: có bước nhảy toàn bộ và bước nhảy cục bộ (xem giáo trình).</a:t>
            </a:r>
          </a:p>
          <a:p>
            <a:pPr algn="just" eaLnBrk="1" hangingPunct="1">
              <a:lnSpc>
                <a:spcPct val="90000"/>
              </a:lnSpc>
              <a:spcBef>
                <a:spcPct val="25000"/>
              </a:spcBef>
              <a:spcAft>
                <a:spcPct val="25000"/>
              </a:spcAft>
              <a:buFontTx/>
              <a:buNone/>
              <a:defRPr/>
            </a:pPr>
            <a:r>
              <a:rPr lang="en-US">
                <a:solidFill>
                  <a:srgbClr val="000066"/>
                </a:solidFill>
                <a:latin typeface="Times New Roman" pitchFamily="18" charset="0"/>
              </a:rPr>
              <a:t>- Lưu ý; Về bước nhảy trong lĩnh vực xã hội, cần phân biệt  cách mạng với tiến hoá; cách mạng với phản cách mạng.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arn(inVertical)">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5603">
                                            <p:bg/>
                                          </p:spTgt>
                                        </p:tgtEl>
                                        <p:attrNameLst>
                                          <p:attrName>style.visibility</p:attrName>
                                        </p:attrNameLst>
                                      </p:cBhvr>
                                      <p:to>
                                        <p:strVal val="visible"/>
                                      </p:to>
                                    </p:set>
                                    <p:animEffect transition="in" filter="circle(in)">
                                      <p:cBhvr>
                                        <p:cTn id="12" dur="2000"/>
                                        <p:tgtEl>
                                          <p:spTgt spid="25603">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5603">
                                            <p:txEl>
                                              <p:pRg st="0" end="0"/>
                                            </p:txEl>
                                          </p:spTgt>
                                        </p:tgtEl>
                                        <p:attrNameLst>
                                          <p:attrName>style.visibility</p:attrName>
                                        </p:attrNameLst>
                                      </p:cBhvr>
                                      <p:to>
                                        <p:strVal val="visible"/>
                                      </p:to>
                                    </p:set>
                                    <p:animEffect transition="in" filter="circle(in)">
                                      <p:cBhvr>
                                        <p:cTn id="17" dur="2000"/>
                                        <p:tgtEl>
                                          <p:spTgt spid="2560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5603">
                                            <p:txEl>
                                              <p:pRg st="1" end="1"/>
                                            </p:txEl>
                                          </p:spTgt>
                                        </p:tgtEl>
                                        <p:attrNameLst>
                                          <p:attrName>style.visibility</p:attrName>
                                        </p:attrNameLst>
                                      </p:cBhvr>
                                      <p:to>
                                        <p:strVal val="visible"/>
                                      </p:to>
                                    </p:set>
                                    <p:animEffect transition="in" filter="circle(in)">
                                      <p:cBhvr>
                                        <p:cTn id="22" dur="2000"/>
                                        <p:tgtEl>
                                          <p:spTgt spid="2560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5603">
                                            <p:txEl>
                                              <p:pRg st="2" end="2"/>
                                            </p:txEl>
                                          </p:spTgt>
                                        </p:tgtEl>
                                        <p:attrNameLst>
                                          <p:attrName>style.visibility</p:attrName>
                                        </p:attrNameLst>
                                      </p:cBhvr>
                                      <p:to>
                                        <p:strVal val="visible"/>
                                      </p:to>
                                    </p:set>
                                    <p:animEffect transition="in" filter="circle(in)">
                                      <p:cBhvr>
                                        <p:cTn id="27" dur="20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D7C740F1-C5BC-E8C3-671D-6F4758105BA2}"/>
              </a:ext>
            </a:extLst>
          </p:cNvPr>
          <p:cNvSpPr>
            <a:spLocks noGrp="1"/>
          </p:cNvSpPr>
          <p:nvPr>
            <p:ph type="title"/>
          </p:nvPr>
        </p:nvSpPr>
        <p:spPr>
          <a:xfrm>
            <a:off x="1524000" y="-152400"/>
            <a:ext cx="9144000" cy="1219200"/>
          </a:xfrm>
        </p:spPr>
        <p:txBody>
          <a:bodyPr/>
          <a:lstStyle/>
          <a:p>
            <a:pPr eaLnBrk="1" hangingPunct="1"/>
            <a:r>
              <a:rPr lang="en-US" altLang="en-US" sz="3200" b="1" i="1">
                <a:solidFill>
                  <a:srgbClr val="000066"/>
                </a:solidFill>
                <a:latin typeface="Times New Roman" panose="02020603050405020304" pitchFamily="18" charset="0"/>
                <a:cs typeface="Times New Roman" panose="02020603050405020304" pitchFamily="18" charset="0"/>
              </a:rPr>
              <a:t>* Ngược lại, chất đổi cũng làm cho lượng đổi.</a:t>
            </a:r>
            <a:r>
              <a:rPr lang="en-US" altLang="en-US" sz="2800" b="1" i="1">
                <a:solidFill>
                  <a:srgbClr val="000066"/>
                </a:solidFill>
                <a:latin typeface="Times New Roman" panose="02020603050405020304" pitchFamily="18" charset="0"/>
                <a:cs typeface="Times New Roman" panose="02020603050405020304" pitchFamily="18" charset="0"/>
              </a:rPr>
              <a:t> </a:t>
            </a:r>
          </a:p>
        </p:txBody>
      </p:sp>
      <p:sp>
        <p:nvSpPr>
          <p:cNvPr id="2" name="Rounded Rectangle 1">
            <a:extLst>
              <a:ext uri="{FF2B5EF4-FFF2-40B4-BE49-F238E27FC236}">
                <a16:creationId xmlns:a16="http://schemas.microsoft.com/office/drawing/2014/main" id="{FA0483B9-BAC5-0464-4E3C-933F630D0905}"/>
              </a:ext>
            </a:extLst>
          </p:cNvPr>
          <p:cNvSpPr/>
          <p:nvPr/>
        </p:nvSpPr>
        <p:spPr>
          <a:xfrm>
            <a:off x="1617664" y="1066800"/>
            <a:ext cx="8669337" cy="1143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altLang="en-US" sz="2000" b="1">
                <a:solidFill>
                  <a:schemeClr val="tx1"/>
                </a:solidFill>
                <a:latin typeface="Times New Roman" pitchFamily="18" charset="0"/>
                <a:cs typeface="Times New Roman" pitchFamily="18" charset="0"/>
              </a:rPr>
              <a:t>Chất là yếu tố ổn định, khi lượng đổi trong phạm vi độ, chất chưa có biến đổi căn bản.</a:t>
            </a:r>
          </a:p>
        </p:txBody>
      </p:sp>
      <p:sp>
        <p:nvSpPr>
          <p:cNvPr id="3" name="Rounded Rectangle 2">
            <a:extLst>
              <a:ext uri="{FF2B5EF4-FFF2-40B4-BE49-F238E27FC236}">
                <a16:creationId xmlns:a16="http://schemas.microsoft.com/office/drawing/2014/main" id="{52453CA1-15BF-A8FD-3497-BBCD41306D55}"/>
              </a:ext>
            </a:extLst>
          </p:cNvPr>
          <p:cNvSpPr/>
          <p:nvPr/>
        </p:nvSpPr>
        <p:spPr>
          <a:xfrm>
            <a:off x="1638300" y="2438401"/>
            <a:ext cx="8648700" cy="7620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just" eaLnBrk="1" hangingPunct="1">
              <a:defRPr/>
            </a:pPr>
            <a:r>
              <a:rPr lang="en-US" altLang="en-US" sz="2000" b="1">
                <a:solidFill>
                  <a:schemeClr val="tx1"/>
                </a:solidFill>
                <a:latin typeface="Times New Roman" pitchFamily="18" charset="0"/>
                <a:cs typeface="Times New Roman" pitchFamily="18" charset="0"/>
              </a:rPr>
              <a:t>Chất đổi = nhảy vọt tại điểm nút</a:t>
            </a:r>
          </a:p>
        </p:txBody>
      </p:sp>
      <p:sp>
        <p:nvSpPr>
          <p:cNvPr id="8" name="Rounded Rectangle 7">
            <a:extLst>
              <a:ext uri="{FF2B5EF4-FFF2-40B4-BE49-F238E27FC236}">
                <a16:creationId xmlns:a16="http://schemas.microsoft.com/office/drawing/2014/main" id="{E2CE11BF-B812-604F-8A42-681B0F78F39E}"/>
              </a:ext>
            </a:extLst>
          </p:cNvPr>
          <p:cNvSpPr/>
          <p:nvPr/>
        </p:nvSpPr>
        <p:spPr>
          <a:xfrm>
            <a:off x="1617664" y="3581400"/>
            <a:ext cx="8669337" cy="1752600"/>
          </a:xfrm>
          <a:prstGeom prst="roundRect">
            <a:avLst/>
          </a:prstGeom>
          <a:solidFill>
            <a:schemeClr val="bg1">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altLang="en-US" sz="2000" b="1">
                <a:solidFill>
                  <a:schemeClr val="tx1"/>
                </a:solidFill>
                <a:latin typeface="Times New Roman" pitchFamily="18" charset="0"/>
                <a:cs typeface="Times New Roman" pitchFamily="18" charset="0"/>
              </a:rPr>
              <a:t>Biến đổi về chất diễn ra nhanh chóng, đột ngột, căn bản, toàn diện =&gt; chất cũ (sự vật cũ) mất đi, chuyển hóa thành chất mới (sự vật mới)</a:t>
            </a:r>
          </a:p>
        </p:txBody>
      </p:sp>
      <p:sp>
        <p:nvSpPr>
          <p:cNvPr id="9" name="Rounded Rectangle 8">
            <a:extLst>
              <a:ext uri="{FF2B5EF4-FFF2-40B4-BE49-F238E27FC236}">
                <a16:creationId xmlns:a16="http://schemas.microsoft.com/office/drawing/2014/main" id="{9E54F797-5EAD-5D31-B3BB-B3D85801F687}"/>
              </a:ext>
            </a:extLst>
          </p:cNvPr>
          <p:cNvSpPr/>
          <p:nvPr/>
        </p:nvSpPr>
        <p:spPr>
          <a:xfrm>
            <a:off x="1617664" y="5630863"/>
            <a:ext cx="8669337" cy="1104900"/>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altLang="en-US" sz="2000" b="1" dirty="0" err="1">
                <a:solidFill>
                  <a:schemeClr val="tx1"/>
                </a:solidFill>
                <a:latin typeface="Times New Roman" pitchFamily="18" charset="0"/>
                <a:cs typeface="Times New Roman" pitchFamily="18" charset="0"/>
              </a:rPr>
              <a:t>Chất</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đổi</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sinh</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ra</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sự</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vật</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mới</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mang</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lượng</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mới</a:t>
            </a:r>
            <a:r>
              <a:rPr lang="en-US" altLang="en-US" sz="2000" b="1" dirty="0">
                <a:solidFill>
                  <a:schemeClr val="tx1"/>
                </a:solidFill>
                <a:latin typeface="Times New Roman" pitchFamily="18" charset="0"/>
                <a:cs typeface="Times New Roman" pitchFamily="18" charset="0"/>
              </a:rPr>
              <a:t> =&gt; </a:t>
            </a:r>
            <a:r>
              <a:rPr lang="en-US" altLang="en-US" sz="2000" b="1" dirty="0" err="1">
                <a:solidFill>
                  <a:schemeClr val="tx1"/>
                </a:solidFill>
                <a:latin typeface="Times New Roman" pitchFamily="18" charset="0"/>
                <a:cs typeface="Times New Roman" pitchFamily="18" charset="0"/>
              </a:rPr>
              <a:t>tiếp</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tục</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biến</a:t>
            </a:r>
            <a:r>
              <a:rPr lang="en-US" altLang="en-US" sz="2000" b="1" dirty="0">
                <a:solidFill>
                  <a:schemeClr val="tx1"/>
                </a:solidFill>
                <a:latin typeface="Times New Roman" pitchFamily="18" charset="0"/>
                <a:cs typeface="Times New Roman" pitchFamily="18" charset="0"/>
              </a:rPr>
              <a:t> </a:t>
            </a:r>
            <a:r>
              <a:rPr lang="en-US" altLang="en-US" sz="2000" b="1" dirty="0" err="1">
                <a:solidFill>
                  <a:schemeClr val="tx1"/>
                </a:solidFill>
                <a:latin typeface="Times New Roman" pitchFamily="18" charset="0"/>
                <a:cs typeface="Times New Roman" pitchFamily="18" charset="0"/>
              </a:rPr>
              <a:t>đổi</a:t>
            </a:r>
            <a:r>
              <a:rPr lang="en-US" altLang="en-US" sz="2000" b="1" dirty="0">
                <a:solidFill>
                  <a:schemeClr val="tx1"/>
                </a:solidFill>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checkerboard(across)">
                                      <p:cBhvr>
                                        <p:cTn id="7" dur="500"/>
                                        <p:tgtEl>
                                          <p:spTgt spid="138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plus(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P spid="2"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69B754A9-3365-A737-84E8-63C252D2E9CD}"/>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B3C909-7C90-4CB1-9B1C-22435E3E0C35}" type="slidenum">
              <a:rPr lang="en-US" altLang="en-US" sz="1200">
                <a:solidFill>
                  <a:srgbClr val="898989"/>
                </a:solidFill>
                <a:latin typeface="Arial Unicode MS" pitchFamily="34" charset="-128"/>
              </a:rPr>
              <a:pPr>
                <a:spcBef>
                  <a:spcPct val="0"/>
                </a:spcBef>
                <a:buFontTx/>
                <a:buNone/>
              </a:pPr>
              <a:t>14</a:t>
            </a:fld>
            <a:endParaRPr lang="th-TH" altLang="en-US" sz="1200">
              <a:solidFill>
                <a:srgbClr val="898989"/>
              </a:solidFill>
              <a:latin typeface="Arial Unicode MS" pitchFamily="34" charset="-128"/>
            </a:endParaRPr>
          </a:p>
        </p:txBody>
      </p:sp>
      <p:sp>
        <p:nvSpPr>
          <p:cNvPr id="29699" name="Title 1">
            <a:extLst>
              <a:ext uri="{FF2B5EF4-FFF2-40B4-BE49-F238E27FC236}">
                <a16:creationId xmlns:a16="http://schemas.microsoft.com/office/drawing/2014/main" id="{71CA353E-90DB-22EF-0686-ADF768CDC267}"/>
              </a:ext>
            </a:extLst>
          </p:cNvPr>
          <p:cNvSpPr>
            <a:spLocks noGrp="1"/>
          </p:cNvSpPr>
          <p:nvPr>
            <p:ph type="title"/>
          </p:nvPr>
        </p:nvSpPr>
        <p:spPr>
          <a:xfrm>
            <a:off x="1878013" y="-103188"/>
            <a:ext cx="8458200" cy="927101"/>
          </a:xfrm>
        </p:spPr>
        <p:txBody>
          <a:bodyPr/>
          <a:lstStyle/>
          <a:p>
            <a:r>
              <a:rPr lang="en-US" altLang="en-US" sz="3600" b="1" i="1">
                <a:solidFill>
                  <a:srgbClr val="000099"/>
                </a:solidFill>
                <a:latin typeface="Times New Roman" panose="02020603050405020304" pitchFamily="18" charset="0"/>
                <a:cs typeface="Times New Roman" panose="02020603050405020304" pitchFamily="18" charset="0"/>
              </a:rPr>
              <a:t>* Ý nghĩa phương pháp luận</a:t>
            </a:r>
            <a:endParaRPr lang="vi-VN" altLang="en-US" sz="3600" b="1" i="1">
              <a:solidFill>
                <a:srgbClr val="000099"/>
              </a:solidFill>
              <a:cs typeface="Times New Roman" panose="02020603050405020304" pitchFamily="18" charset="0"/>
            </a:endParaRPr>
          </a:p>
        </p:txBody>
      </p:sp>
      <p:sp>
        <p:nvSpPr>
          <p:cNvPr id="6" name="Round Diagonal Corner Rectangle 5">
            <a:extLst>
              <a:ext uri="{FF2B5EF4-FFF2-40B4-BE49-F238E27FC236}">
                <a16:creationId xmlns:a16="http://schemas.microsoft.com/office/drawing/2014/main" id="{BB2EA43B-7F66-BD34-8C50-D6656C5D889A}"/>
              </a:ext>
            </a:extLst>
          </p:cNvPr>
          <p:cNvSpPr/>
          <p:nvPr/>
        </p:nvSpPr>
        <p:spPr>
          <a:xfrm>
            <a:off x="2030413" y="1009650"/>
            <a:ext cx="8305800" cy="1219200"/>
          </a:xfrm>
          <a:prstGeom prst="round2DiagRect">
            <a:avLst>
              <a:gd name="adj1" fmla="val 50000"/>
              <a:gd name="adj2" fmla="val 0"/>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itchFamily="2" charset="2"/>
              <a:buChar char="ü"/>
              <a:defRPr/>
            </a:pPr>
            <a:r>
              <a:rPr lang="nb-NO" altLang="en-US" sz="2400">
                <a:solidFill>
                  <a:srgbClr val="000000"/>
                </a:solidFill>
                <a:latin typeface="Times New Roman" pitchFamily="18" charset="0"/>
                <a:cs typeface="Times New Roman" pitchFamily="18" charset="0"/>
              </a:rPr>
              <a:t>Trong nhận thức và thực tiễn phải biết tích luỹ về lượng để có biến đổi về chất; không được nôn nóng cũng như không được bảo thủ</a:t>
            </a:r>
          </a:p>
        </p:txBody>
      </p:sp>
      <p:sp>
        <p:nvSpPr>
          <p:cNvPr id="7" name="Round Diagonal Corner Rectangle 6">
            <a:extLst>
              <a:ext uri="{FF2B5EF4-FFF2-40B4-BE49-F238E27FC236}">
                <a16:creationId xmlns:a16="http://schemas.microsoft.com/office/drawing/2014/main" id="{10C8FFBC-A5AD-831E-D350-138D2807C08E}"/>
              </a:ext>
            </a:extLst>
          </p:cNvPr>
          <p:cNvSpPr/>
          <p:nvPr/>
        </p:nvSpPr>
        <p:spPr>
          <a:xfrm>
            <a:off x="2043113" y="4244975"/>
            <a:ext cx="8293100" cy="1085850"/>
          </a:xfrm>
          <a:prstGeom prst="round2DiagRect">
            <a:avLst>
              <a:gd name="adj1" fmla="val 50000"/>
              <a:gd name="adj2" fmla="val 0"/>
            </a:avLst>
          </a:prstGeom>
        </p:spPr>
        <p:style>
          <a:lnRef idx="1">
            <a:schemeClr val="accent1"/>
          </a:lnRef>
          <a:fillRef idx="2">
            <a:schemeClr val="accent1"/>
          </a:fillRef>
          <a:effectRef idx="1">
            <a:schemeClr val="accent1"/>
          </a:effectRef>
          <a:fontRef idx="minor">
            <a:schemeClr val="dk1"/>
          </a:fontRef>
        </p:style>
        <p:txBody>
          <a:bodyPr anchor="ctr"/>
          <a:lstStyle/>
          <a:p>
            <a:pPr marL="342900" indent="-342900" algn="just">
              <a:spcBef>
                <a:spcPct val="20000"/>
              </a:spcBef>
              <a:buFont typeface="Wingdings" pitchFamily="2" charset="2"/>
              <a:buChar char="ü"/>
              <a:defRPr/>
            </a:pPr>
            <a:r>
              <a:rPr lang="nb-NO" altLang="en-US" sz="2400">
                <a:solidFill>
                  <a:srgbClr val="000000"/>
                </a:solidFill>
                <a:latin typeface="Times New Roman" pitchFamily="18" charset="0"/>
                <a:cs typeface="Times New Roman" pitchFamily="18" charset="0"/>
              </a:rPr>
              <a:t>Phải có thái độ khách quan, khoa học và quyết tâm thực hiện bước nhảy; trong lĩnh vực xã hội phải chú ý đến điều kiện chủ quan</a:t>
            </a:r>
          </a:p>
        </p:txBody>
      </p:sp>
      <p:sp>
        <p:nvSpPr>
          <p:cNvPr id="8" name="Round Diagonal Corner Rectangle 7">
            <a:extLst>
              <a:ext uri="{FF2B5EF4-FFF2-40B4-BE49-F238E27FC236}">
                <a16:creationId xmlns:a16="http://schemas.microsoft.com/office/drawing/2014/main" id="{1EB96050-A39B-E9A4-0D2C-BF139039087F}"/>
              </a:ext>
            </a:extLst>
          </p:cNvPr>
          <p:cNvSpPr/>
          <p:nvPr/>
        </p:nvSpPr>
        <p:spPr>
          <a:xfrm>
            <a:off x="2092326" y="5599113"/>
            <a:ext cx="8251825" cy="1117600"/>
          </a:xfrm>
          <a:prstGeom prst="round2DiagRect">
            <a:avLst>
              <a:gd name="adj1" fmla="val 50000"/>
              <a:gd name="adj2" fmla="val 0"/>
            </a:avLst>
          </a:prstGeom>
        </p:spPr>
        <p:style>
          <a:lnRef idx="1">
            <a:schemeClr val="accent6"/>
          </a:lnRef>
          <a:fillRef idx="2">
            <a:schemeClr val="accent6"/>
          </a:fillRef>
          <a:effectRef idx="1">
            <a:schemeClr val="accent6"/>
          </a:effectRef>
          <a:fontRef idx="minor">
            <a:schemeClr val="dk1"/>
          </a:fontRef>
        </p:style>
        <p:txBody>
          <a:bodyPr anchor="ctr"/>
          <a:lstStyle/>
          <a:p>
            <a:pPr marL="342900" indent="-342900" algn="just">
              <a:spcBef>
                <a:spcPct val="20000"/>
              </a:spcBef>
              <a:buFont typeface="Wingdings" pitchFamily="2" charset="2"/>
              <a:buChar char="ü"/>
              <a:defRPr/>
            </a:pPr>
            <a:r>
              <a:rPr lang="nb-NO" altLang="en-US" sz="2400">
                <a:solidFill>
                  <a:srgbClr val="000000"/>
                </a:solidFill>
                <a:latin typeface="Times New Roman" pitchFamily="18" charset="0"/>
                <a:cs typeface="Times New Roman" pitchFamily="18" charset="0"/>
              </a:rPr>
              <a:t>Phải nhận thức được phương thức liên kết giữa các yếu tố tạo thành sự vật, hiện tượng để lựa chọn phương pháp phù hợp </a:t>
            </a:r>
            <a:endParaRPr lang="vi-VN" altLang="en-US" sz="2400">
              <a:solidFill>
                <a:srgbClr val="000000"/>
              </a:solidFill>
              <a:latin typeface="Times New Roman" pitchFamily="18" charset="0"/>
              <a:cs typeface="Times New Roman" pitchFamily="18" charset="0"/>
            </a:endParaRPr>
          </a:p>
        </p:txBody>
      </p:sp>
      <p:sp>
        <p:nvSpPr>
          <p:cNvPr id="9" name="Round Diagonal Corner Rectangle 8">
            <a:extLst>
              <a:ext uri="{FF2B5EF4-FFF2-40B4-BE49-F238E27FC236}">
                <a16:creationId xmlns:a16="http://schemas.microsoft.com/office/drawing/2014/main" id="{E21A30C9-E5FD-6FEA-1136-6E3D6F8D92CA}"/>
              </a:ext>
            </a:extLst>
          </p:cNvPr>
          <p:cNvSpPr/>
          <p:nvPr/>
        </p:nvSpPr>
        <p:spPr>
          <a:xfrm>
            <a:off x="2051050" y="2478088"/>
            <a:ext cx="8293100" cy="1466850"/>
          </a:xfrm>
          <a:prstGeom prst="round2DiagRect">
            <a:avLst>
              <a:gd name="adj1" fmla="val 50000"/>
              <a:gd name="adj2" fmla="val 0"/>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itchFamily="2" charset="2"/>
              <a:buChar char="ü"/>
              <a:defRPr/>
            </a:pPr>
            <a:r>
              <a:rPr lang="nb-NO" altLang="en-US" sz="2400">
                <a:solidFill>
                  <a:srgbClr val="000000"/>
                </a:solidFill>
                <a:latin typeface="Times New Roman" pitchFamily="18" charset="0"/>
                <a:cs typeface="Times New Roman" pitchFamily="18" charset="0"/>
              </a:rPr>
              <a:t>Khi lượng đã đạt đến điểm nút thì thực hiện bước nhảy là yêu cầu khách quan của sự vận động của sự vật, hiện tượng vì vậy tránh chủ quan nóng vội đốt cháy giai đoạn hoặc bảo thủ, thụ động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5D22849D-AE05-A5AF-70EB-310AC5410283}"/>
              </a:ext>
            </a:extLst>
          </p:cNvPr>
          <p:cNvSpPr>
            <a:spLocks noGrp="1" noChangeArrowheads="1"/>
          </p:cNvSpPr>
          <p:nvPr>
            <p:ph idx="1"/>
          </p:nvPr>
        </p:nvSpPr>
        <p:spPr>
          <a:xfrm>
            <a:off x="1916114" y="3352800"/>
            <a:ext cx="8523287" cy="3124200"/>
          </a:xfrm>
          <a:solidFill>
            <a:schemeClr val="accent5">
              <a:lumMod val="40000"/>
              <a:lumOff val="60000"/>
              <a:alpha val="50000"/>
            </a:schemeClr>
          </a:solidFill>
          <a:ln w="19050">
            <a:solidFill>
              <a:schemeClr val="accent2"/>
            </a:solidFill>
          </a:ln>
        </p:spPr>
        <p:txBody>
          <a:bodyPr>
            <a:normAutofit fontScale="92500"/>
          </a:bodyPr>
          <a:lstStyle/>
          <a:p>
            <a:pPr algn="just" eaLnBrk="1" hangingPunct="1">
              <a:buFontTx/>
              <a:buNone/>
              <a:defRPr/>
            </a:pPr>
            <a:r>
              <a:rPr lang="en-US" sz="2400" b="1" i="1">
                <a:solidFill>
                  <a:srgbClr val="000099"/>
                </a:solidFill>
                <a:latin typeface="Times New Roman" pitchFamily="18" charset="0"/>
              </a:rPr>
              <a:t>Giải thích các phạm trù: “mặt đối lập”, “thống nhất”, “đấu tranh”, “mâu thuẫn biện chứng”.</a:t>
            </a:r>
          </a:p>
          <a:p>
            <a:pPr algn="just" eaLnBrk="1" hangingPunct="1">
              <a:lnSpc>
                <a:spcPct val="135000"/>
              </a:lnSpc>
              <a:spcBef>
                <a:spcPct val="25000"/>
              </a:spcBef>
              <a:spcAft>
                <a:spcPct val="25000"/>
              </a:spcAft>
              <a:buFontTx/>
              <a:buNone/>
              <a:defRPr/>
            </a:pPr>
            <a:r>
              <a:rPr lang="en-US" sz="2400" b="1" i="1">
                <a:solidFill>
                  <a:srgbClr val="FF0066"/>
                </a:solidFill>
                <a:latin typeface="Times New Roman" pitchFamily="18" charset="0"/>
              </a:rPr>
              <a:t>	“Mặt đối lập”</a:t>
            </a:r>
            <a:r>
              <a:rPr lang="en-US" sz="2400">
                <a:latin typeface="Times New Roman" pitchFamily="18" charset="0"/>
              </a:rPr>
              <a:t> là phạm trù triết học dùng để chỉ những mặt, những thuộc tính, những tính quy định có khuynh hướng biến đổi trái ngược nhau, tồn tại một cách khách quan, phổ biến ở mọi sự vật (hiện tượng, quá trình) trong tự nhiên, xã hội và tư duy.</a:t>
            </a:r>
          </a:p>
        </p:txBody>
      </p:sp>
      <p:sp>
        <p:nvSpPr>
          <p:cNvPr id="4" name="Rounded Rectangle 3">
            <a:extLst>
              <a:ext uri="{FF2B5EF4-FFF2-40B4-BE49-F238E27FC236}">
                <a16:creationId xmlns:a16="http://schemas.microsoft.com/office/drawing/2014/main" id="{09B52DB4-A7AF-5A0D-2390-ED7BA0C8236B}"/>
              </a:ext>
            </a:extLst>
          </p:cNvPr>
          <p:cNvSpPr/>
          <p:nvPr/>
        </p:nvSpPr>
        <p:spPr>
          <a:xfrm>
            <a:off x="1524000" y="0"/>
            <a:ext cx="9144000" cy="1295400"/>
          </a:xfrm>
          <a:prstGeom prst="roundRect">
            <a:avLst/>
          </a:prstGeom>
        </p:spPr>
        <p:style>
          <a:lnRef idx="1">
            <a:schemeClr val="accent2"/>
          </a:lnRef>
          <a:fillRef idx="2">
            <a:schemeClr val="accent2"/>
          </a:fillRef>
          <a:effectRef idx="1">
            <a:schemeClr val="accent2"/>
          </a:effectRef>
          <a:fontRef idx="minor">
            <a:schemeClr val="dk1"/>
          </a:fontRef>
        </p:style>
        <p:txBody>
          <a:bodyPr wrap="none" lIns="0" rIns="0" anchor="ctr"/>
          <a:lstStyle/>
          <a:p>
            <a:pPr lvl="1" algn="ctr" defTabSz="365760">
              <a:defRPr/>
            </a:pPr>
            <a:r>
              <a:rPr lang="en-US" altLang="en-US" sz="3200" b="1" dirty="0">
                <a:solidFill>
                  <a:srgbClr val="000066"/>
                </a:solidFill>
                <a:latin typeface="Times New Roman" pitchFamily="18" charset="0"/>
                <a:cs typeface="Times New Roman" pitchFamily="18" charset="0"/>
              </a:rPr>
              <a:t>b. </a:t>
            </a:r>
            <a:r>
              <a:rPr lang="en-US" altLang="en-US" sz="3200" b="1" dirty="0" err="1">
                <a:solidFill>
                  <a:srgbClr val="000066"/>
                </a:solidFill>
                <a:latin typeface="Times New Roman" pitchFamily="18" charset="0"/>
                <a:cs typeface="Times New Roman" pitchFamily="18" charset="0"/>
              </a:rPr>
              <a:t>Quy</a:t>
            </a:r>
            <a:r>
              <a:rPr lang="en-US" altLang="en-US" sz="3200" b="1" dirty="0">
                <a:solidFill>
                  <a:srgbClr val="000066"/>
                </a:solidFill>
                <a:latin typeface="Times New Roman" pitchFamily="18" charset="0"/>
                <a:cs typeface="Times New Roman" pitchFamily="18" charset="0"/>
              </a:rPr>
              <a:t> </a:t>
            </a:r>
            <a:r>
              <a:rPr lang="en-US" altLang="en-US" sz="3200" b="1" dirty="0" err="1">
                <a:solidFill>
                  <a:srgbClr val="000066"/>
                </a:solidFill>
                <a:latin typeface="Times New Roman" pitchFamily="18" charset="0"/>
                <a:cs typeface="Times New Roman" pitchFamily="18" charset="0"/>
              </a:rPr>
              <a:t>luật</a:t>
            </a:r>
            <a:r>
              <a:rPr lang="en-US" altLang="en-US" sz="3200" b="1" dirty="0">
                <a:solidFill>
                  <a:srgbClr val="000066"/>
                </a:solidFill>
                <a:latin typeface="Times New Roman" pitchFamily="18" charset="0"/>
                <a:cs typeface="Times New Roman" pitchFamily="18" charset="0"/>
              </a:rPr>
              <a:t> “MÂU THUẪN”</a:t>
            </a:r>
          </a:p>
          <a:p>
            <a:pPr lvl="1" algn="ctr" defTabSz="365760">
              <a:defRPr/>
            </a:pPr>
            <a:r>
              <a:rPr lang="en-US" altLang="en-US" sz="2400" b="1" dirty="0">
                <a:solidFill>
                  <a:schemeClr val="tx1"/>
                </a:solidFill>
                <a:latin typeface="Times New Roman" pitchFamily="18" charset="0"/>
                <a:cs typeface="Times New Roman" pitchFamily="18" charset="0"/>
              </a:rPr>
              <a:t>(</a:t>
            </a:r>
            <a:r>
              <a:rPr lang="en-US" sz="2400" b="1" dirty="0" err="1">
                <a:latin typeface="Times New Roman" pitchFamily="18" charset="0"/>
              </a:rPr>
              <a:t>Quy</a:t>
            </a:r>
            <a:r>
              <a:rPr lang="en-US" sz="2400" b="1" dirty="0">
                <a:latin typeface="Times New Roman" pitchFamily="18" charset="0"/>
              </a:rPr>
              <a:t> </a:t>
            </a:r>
            <a:r>
              <a:rPr lang="en-US" sz="2400" b="1" dirty="0" err="1">
                <a:latin typeface="Times New Roman" pitchFamily="18" charset="0"/>
              </a:rPr>
              <a:t>luật</a:t>
            </a:r>
            <a:r>
              <a:rPr lang="en-US" sz="2400" b="1" dirty="0">
                <a:latin typeface="Times New Roman" pitchFamily="18" charset="0"/>
              </a:rPr>
              <a:t> </a:t>
            </a:r>
            <a:r>
              <a:rPr lang="en-US" sz="2400" b="1" dirty="0" err="1">
                <a:latin typeface="Times New Roman" pitchFamily="18" charset="0"/>
              </a:rPr>
              <a:t>thống</a:t>
            </a:r>
            <a:r>
              <a:rPr lang="en-US" sz="2400" b="1" dirty="0">
                <a:latin typeface="Times New Roman" pitchFamily="18" charset="0"/>
              </a:rPr>
              <a:t> </a:t>
            </a:r>
            <a:r>
              <a:rPr lang="en-US" sz="2400" b="1" dirty="0" err="1">
                <a:latin typeface="Times New Roman" pitchFamily="18" charset="0"/>
              </a:rPr>
              <a:t>nhất</a:t>
            </a:r>
            <a:r>
              <a:rPr lang="en-US" sz="2400" dirty="0">
                <a:latin typeface="Times New Roman" pitchFamily="18" charset="0"/>
              </a:rPr>
              <a:t> </a:t>
            </a:r>
            <a:r>
              <a:rPr lang="en-US" sz="2400" b="1" dirty="0" err="1">
                <a:latin typeface="Times New Roman" pitchFamily="18" charset="0"/>
              </a:rPr>
              <a:t>và</a:t>
            </a:r>
            <a:r>
              <a:rPr lang="en-US" sz="2400" b="1" dirty="0">
                <a:latin typeface="Times New Roman" pitchFamily="18" charset="0"/>
              </a:rPr>
              <a:t> </a:t>
            </a:r>
            <a:r>
              <a:rPr lang="en-US" sz="2400" b="1" dirty="0" err="1">
                <a:latin typeface="Times New Roman" pitchFamily="18" charset="0"/>
              </a:rPr>
              <a:t>đấu</a:t>
            </a:r>
            <a:r>
              <a:rPr lang="en-US" sz="2400" b="1" dirty="0">
                <a:latin typeface="Times New Roman" pitchFamily="18" charset="0"/>
              </a:rPr>
              <a:t> </a:t>
            </a:r>
            <a:r>
              <a:rPr lang="en-US" sz="2400" b="1" dirty="0" err="1">
                <a:latin typeface="Times New Roman" pitchFamily="18" charset="0"/>
              </a:rPr>
              <a:t>tranh</a:t>
            </a:r>
            <a:r>
              <a:rPr lang="en-US" sz="2400" b="1" dirty="0">
                <a:latin typeface="Times New Roman" pitchFamily="18" charset="0"/>
              </a:rPr>
              <a:t> </a:t>
            </a:r>
            <a:r>
              <a:rPr lang="en-US" sz="2400" dirty="0">
                <a:latin typeface="Times New Roman" pitchFamily="18" charset="0"/>
              </a:rPr>
              <a:t> </a:t>
            </a:r>
            <a:r>
              <a:rPr lang="en-US" sz="2400" b="1" dirty="0" err="1">
                <a:latin typeface="Times New Roman" pitchFamily="18" charset="0"/>
              </a:rPr>
              <a:t>của</a:t>
            </a:r>
            <a:r>
              <a:rPr lang="en-US" sz="2400" b="1" dirty="0">
                <a:latin typeface="Times New Roman" pitchFamily="18" charset="0"/>
              </a:rPr>
              <a:t> </a:t>
            </a:r>
            <a:r>
              <a:rPr lang="en-US" sz="2400" b="1" dirty="0" err="1">
                <a:latin typeface="Times New Roman" pitchFamily="18" charset="0"/>
              </a:rPr>
              <a:t>các</a:t>
            </a:r>
            <a:r>
              <a:rPr lang="en-US" sz="2400" b="1" dirty="0">
                <a:latin typeface="Times New Roman" pitchFamily="18" charset="0"/>
              </a:rPr>
              <a:t> </a:t>
            </a:r>
            <a:r>
              <a:rPr lang="en-US" sz="2400" b="1" dirty="0" err="1">
                <a:latin typeface="Times New Roman" pitchFamily="18" charset="0"/>
              </a:rPr>
              <a:t>mặt</a:t>
            </a:r>
            <a:r>
              <a:rPr lang="en-US" sz="2400" b="1" dirty="0">
                <a:latin typeface="Times New Roman" pitchFamily="18" charset="0"/>
              </a:rPr>
              <a:t> </a:t>
            </a:r>
            <a:r>
              <a:rPr lang="en-US" sz="2400" b="1" dirty="0" err="1">
                <a:latin typeface="Times New Roman" pitchFamily="18" charset="0"/>
              </a:rPr>
              <a:t>đối</a:t>
            </a:r>
            <a:r>
              <a:rPr lang="en-US" sz="2400" b="1" dirty="0">
                <a:latin typeface="Times New Roman" pitchFamily="18" charset="0"/>
              </a:rPr>
              <a:t> </a:t>
            </a:r>
            <a:r>
              <a:rPr lang="en-US" sz="2400" b="1" dirty="0" err="1">
                <a:latin typeface="Times New Roman" pitchFamily="18" charset="0"/>
              </a:rPr>
              <a:t>lập</a:t>
            </a:r>
            <a:r>
              <a:rPr lang="en-US" sz="2400" b="1" dirty="0">
                <a:latin typeface="Times New Roman" pitchFamily="18" charset="0"/>
              </a:rPr>
              <a:t> </a:t>
            </a:r>
            <a:r>
              <a:rPr lang="en-US" altLang="en-US" sz="2400" b="1" dirty="0">
                <a:solidFill>
                  <a:schemeClr val="tx1"/>
                </a:solidFill>
                <a:latin typeface="Times New Roman" pitchFamily="18" charset="0"/>
                <a:cs typeface="Times New Roman" pitchFamily="18" charset="0"/>
              </a:rPr>
              <a:t>)</a:t>
            </a:r>
          </a:p>
        </p:txBody>
      </p:sp>
      <p:sp>
        <p:nvSpPr>
          <p:cNvPr id="6" name="Snip Diagonal Corner Rectangle 5">
            <a:extLst>
              <a:ext uri="{FF2B5EF4-FFF2-40B4-BE49-F238E27FC236}">
                <a16:creationId xmlns:a16="http://schemas.microsoft.com/office/drawing/2014/main" id="{C3B8E063-7D54-0906-25C9-CA43467DDE04}"/>
              </a:ext>
            </a:extLst>
          </p:cNvPr>
          <p:cNvSpPr/>
          <p:nvPr/>
        </p:nvSpPr>
        <p:spPr>
          <a:xfrm>
            <a:off x="1828800" y="1447800"/>
            <a:ext cx="8763000" cy="1676400"/>
          </a:xfrm>
          <a:prstGeom prst="snip2Diag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spcBef>
                <a:spcPct val="20000"/>
              </a:spcBef>
              <a:defRPr/>
            </a:pPr>
            <a:r>
              <a:rPr lang="en-US" sz="2400" b="1" i="1" dirty="0">
                <a:solidFill>
                  <a:srgbClr val="000099"/>
                </a:solidFill>
                <a:cs typeface="Cordia New" pitchFamily="34" charset="-34"/>
              </a:rPr>
              <a:t>*</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Quy</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luật</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này</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có</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vị</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trí</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là</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hạt</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nhân</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của</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phép</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biện</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chứng</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chỉ</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ra</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nguồn</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gốc</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và</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động</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lực</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của</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sự</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vận</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động</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và</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phát</a:t>
            </a:r>
            <a:r>
              <a:rPr lang="en-US" sz="2400" b="1" i="1" dirty="0">
                <a:solidFill>
                  <a:srgbClr val="000099"/>
                </a:solidFill>
                <a:latin typeface="Times New Roman" pitchFamily="18" charset="0"/>
                <a:cs typeface="Times New Roman" pitchFamily="18" charset="0"/>
              </a:rPr>
              <a:t> </a:t>
            </a:r>
            <a:r>
              <a:rPr lang="en-US" sz="2400" b="1" i="1" dirty="0" err="1">
                <a:solidFill>
                  <a:srgbClr val="000099"/>
                </a:solidFill>
                <a:latin typeface="Times New Roman" pitchFamily="18" charset="0"/>
                <a:cs typeface="Times New Roman" pitchFamily="18" charset="0"/>
              </a:rPr>
              <a:t>triển</a:t>
            </a:r>
            <a:endParaRPr lang="en-US" sz="2400" b="1" i="1" dirty="0">
              <a:solidFill>
                <a:srgbClr val="000099"/>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8674">
                                            <p:bg/>
                                          </p:spTgt>
                                        </p:tgtEl>
                                        <p:attrNameLst>
                                          <p:attrName>style.visibility</p:attrName>
                                        </p:attrNameLst>
                                      </p:cBhvr>
                                      <p:to>
                                        <p:strVal val="visible"/>
                                      </p:to>
                                    </p:set>
                                    <p:animEffect transition="in" filter="circle(in)">
                                      <p:cBhvr>
                                        <p:cTn id="17" dur="2000"/>
                                        <p:tgtEl>
                                          <p:spTgt spid="28674">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8674">
                                            <p:txEl>
                                              <p:pRg st="0" end="0"/>
                                            </p:txEl>
                                          </p:spTgt>
                                        </p:tgtEl>
                                        <p:attrNameLst>
                                          <p:attrName>style.visibility</p:attrName>
                                        </p:attrNameLst>
                                      </p:cBhvr>
                                      <p:to>
                                        <p:strVal val="visible"/>
                                      </p:to>
                                    </p:set>
                                    <p:animEffect transition="in" filter="circle(in)">
                                      <p:cBhvr>
                                        <p:cTn id="22" dur="2000"/>
                                        <p:tgtEl>
                                          <p:spTgt spid="2867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8674">
                                            <p:txEl>
                                              <p:pRg st="1" end="1"/>
                                            </p:txEl>
                                          </p:spTgt>
                                        </p:tgtEl>
                                        <p:attrNameLst>
                                          <p:attrName>style.visibility</p:attrName>
                                        </p:attrNameLst>
                                      </p:cBhvr>
                                      <p:to>
                                        <p:strVal val="visible"/>
                                      </p:to>
                                    </p:set>
                                    <p:animEffect transition="in" filter="circle(in)">
                                      <p:cBhvr>
                                        <p:cTn id="27" dur="2000"/>
                                        <p:tgtEl>
                                          <p:spTgt spid="286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nimBg="1"/>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E4CC7D0-8736-546F-8AC8-67B0D476EE83}"/>
              </a:ext>
            </a:extLst>
          </p:cNvPr>
          <p:cNvSpPr>
            <a:spLocks noGrp="1" noChangeArrowheads="1"/>
          </p:cNvSpPr>
          <p:nvPr>
            <p:ph type="title"/>
          </p:nvPr>
        </p:nvSpPr>
        <p:spPr>
          <a:xfrm>
            <a:off x="1391477" y="1371600"/>
            <a:ext cx="8921129" cy="838200"/>
          </a:xfrm>
          <a:solidFill>
            <a:schemeClr val="accent5">
              <a:lumMod val="40000"/>
              <a:lumOff val="60000"/>
              <a:alpha val="65000"/>
            </a:schemeClr>
          </a:solidFill>
          <a:ln w="19050">
            <a:solidFill>
              <a:schemeClr val="accent2"/>
            </a:solidFill>
          </a:ln>
        </p:spPr>
        <p:txBody>
          <a:bodyPr/>
          <a:lstStyle/>
          <a:p>
            <a:pPr algn="l" eaLnBrk="1" hangingPunct="1">
              <a:defRPr/>
            </a:pPr>
            <a:r>
              <a:rPr lang="en-US" sz="2400" b="1" i="1">
                <a:solidFill>
                  <a:srgbClr val="FF0066"/>
                </a:solidFill>
                <a:latin typeface="Times New Roman" pitchFamily="18" charset="0"/>
              </a:rPr>
              <a:t>“Sự thống nhất”</a:t>
            </a:r>
            <a:r>
              <a:rPr lang="en-US" sz="2400">
                <a:latin typeface="Times New Roman" pitchFamily="18" charset="0"/>
              </a:rPr>
              <a:t> của các mặt đối lập là một phạm trù triết học  bao hàm các nghĩa sau:</a:t>
            </a:r>
          </a:p>
        </p:txBody>
      </p:sp>
      <p:sp>
        <p:nvSpPr>
          <p:cNvPr id="29699" name="Rectangle 3">
            <a:extLst>
              <a:ext uri="{FF2B5EF4-FFF2-40B4-BE49-F238E27FC236}">
                <a16:creationId xmlns:a16="http://schemas.microsoft.com/office/drawing/2014/main" id="{C27F4C5F-AD58-2FA9-99D4-B47875FAC07A}"/>
              </a:ext>
            </a:extLst>
          </p:cNvPr>
          <p:cNvSpPr>
            <a:spLocks noGrp="1" noChangeArrowheads="1"/>
          </p:cNvSpPr>
          <p:nvPr>
            <p:ph idx="1"/>
          </p:nvPr>
        </p:nvSpPr>
        <p:spPr>
          <a:xfrm>
            <a:off x="983975" y="2438400"/>
            <a:ext cx="9929190" cy="4419600"/>
          </a:xfrm>
          <a:solidFill>
            <a:schemeClr val="accent6">
              <a:lumMod val="40000"/>
              <a:lumOff val="60000"/>
            </a:schemeClr>
          </a:solidFill>
          <a:ln w="19050">
            <a:solidFill>
              <a:schemeClr val="accent2"/>
            </a:solidFill>
          </a:ln>
        </p:spPr>
        <p:txBody>
          <a:bodyPr>
            <a:normAutofit/>
          </a:bodyPr>
          <a:lstStyle/>
          <a:p>
            <a:pPr algn="just" eaLnBrk="1" hangingPunct="1">
              <a:lnSpc>
                <a:spcPct val="120000"/>
              </a:lnSpc>
              <a:spcBef>
                <a:spcPct val="25000"/>
              </a:spcBef>
              <a:spcAft>
                <a:spcPct val="25000"/>
              </a:spcAft>
              <a:buFontTx/>
              <a:buNone/>
              <a:defRPr/>
            </a:pP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sự</a:t>
            </a:r>
            <a:r>
              <a:rPr lang="en-US" sz="2400" dirty="0">
                <a:latin typeface="Times New Roman" pitchFamily="18" charset="0"/>
              </a:rPr>
              <a:t> </a:t>
            </a:r>
            <a:r>
              <a:rPr lang="en-US" sz="2400" dirty="0" err="1">
                <a:latin typeface="Times New Roman" pitchFamily="18" charset="0"/>
              </a:rPr>
              <a:t>nương</a:t>
            </a:r>
            <a:r>
              <a:rPr lang="en-US" sz="2400" dirty="0">
                <a:latin typeface="Times New Roman" pitchFamily="18" charset="0"/>
              </a:rPr>
              <a:t> </a:t>
            </a:r>
            <a:r>
              <a:rPr lang="en-US" sz="2400" dirty="0" err="1">
                <a:latin typeface="Times New Roman" pitchFamily="18" charset="0"/>
              </a:rPr>
              <a:t>tựa</a:t>
            </a:r>
            <a:r>
              <a:rPr lang="en-US" sz="2400" dirty="0">
                <a:latin typeface="Times New Roman" pitchFamily="18" charset="0"/>
              </a:rPr>
              <a:t> </a:t>
            </a:r>
            <a:r>
              <a:rPr lang="en-US" sz="2400" dirty="0" err="1">
                <a:latin typeface="Times New Roman" pitchFamily="18" charset="0"/>
              </a:rPr>
              <a:t>vào</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 </a:t>
            </a:r>
            <a:r>
              <a:rPr lang="en-US" sz="2400" dirty="0" err="1">
                <a:latin typeface="Times New Roman" pitchFamily="18" charset="0"/>
              </a:rPr>
              <a:t>đòi</a:t>
            </a:r>
            <a:r>
              <a:rPr lang="en-US" sz="2400" dirty="0">
                <a:latin typeface="Times New Roman" pitchFamily="18" charset="0"/>
              </a:rPr>
              <a:t> </a:t>
            </a:r>
            <a:r>
              <a:rPr lang="en-US" sz="2400" dirty="0" err="1">
                <a:latin typeface="Times New Roman" pitchFamily="18" charset="0"/>
              </a:rPr>
              <a:t>hỏi</a:t>
            </a:r>
            <a:r>
              <a:rPr lang="en-US" sz="2400" dirty="0">
                <a:latin typeface="Times New Roman" pitchFamily="18" charset="0"/>
              </a:rPr>
              <a:t> </a:t>
            </a:r>
            <a:r>
              <a:rPr lang="en-US" sz="2400" dirty="0" err="1">
                <a:latin typeface="Times New Roman" pitchFamily="18" charset="0"/>
              </a:rPr>
              <a:t>phải</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lập</a:t>
            </a:r>
            <a:r>
              <a:rPr lang="en-US" sz="2400" dirty="0">
                <a:latin typeface="Times New Roman" pitchFamily="18" charset="0"/>
              </a:rPr>
              <a:t>. </a:t>
            </a:r>
            <a:r>
              <a:rPr lang="en-US" sz="2400" dirty="0" err="1">
                <a:latin typeface="Times New Roman" pitchFamily="18" charset="0"/>
              </a:rPr>
              <a:t>Sự</a:t>
            </a:r>
            <a:r>
              <a:rPr lang="en-US" sz="2400" dirty="0">
                <a:latin typeface="Times New Roman" pitchFamily="18" charset="0"/>
              </a:rPr>
              <a:t> </a:t>
            </a:r>
            <a:r>
              <a:rPr lang="en-US" sz="2400" dirty="0" err="1">
                <a:latin typeface="Times New Roman" pitchFamily="18" charset="0"/>
              </a:rPr>
              <a:t>tồn</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này</a:t>
            </a:r>
            <a:r>
              <a:rPr lang="en-US" sz="2400" dirty="0">
                <a:latin typeface="Times New Roman" pitchFamily="18" charset="0"/>
              </a:rPr>
              <a:t> </a:t>
            </a:r>
            <a:r>
              <a:rPr lang="en-US" sz="2400" dirty="0" err="1">
                <a:latin typeface="Times New Roman" pitchFamily="18" charset="0"/>
              </a:rPr>
              <a:t>phải</a:t>
            </a:r>
            <a:r>
              <a:rPr lang="en-US" sz="2400" dirty="0">
                <a:latin typeface="Times New Roman" pitchFamily="18" charset="0"/>
              </a:rPr>
              <a:t> </a:t>
            </a:r>
            <a:r>
              <a:rPr lang="en-US" sz="2400" dirty="0" err="1">
                <a:latin typeface="Times New Roman" pitchFamily="18" charset="0"/>
              </a:rPr>
              <a:t>lấy</a:t>
            </a:r>
            <a:r>
              <a:rPr lang="en-US" sz="2400" dirty="0">
                <a:latin typeface="Times New Roman" pitchFamily="18" charset="0"/>
              </a:rPr>
              <a:t> </a:t>
            </a:r>
            <a:r>
              <a:rPr lang="en-US" sz="2400" dirty="0" err="1">
                <a:latin typeface="Times New Roman" pitchFamily="18" charset="0"/>
              </a:rPr>
              <a:t>sự</a:t>
            </a:r>
            <a:r>
              <a:rPr lang="en-US" sz="2400" dirty="0">
                <a:latin typeface="Times New Roman" pitchFamily="18" charset="0"/>
              </a:rPr>
              <a:t> </a:t>
            </a:r>
            <a:r>
              <a:rPr lang="en-US" sz="2400" dirty="0" err="1">
                <a:latin typeface="Times New Roman" pitchFamily="18" charset="0"/>
              </a:rPr>
              <a:t>tồn</a:t>
            </a:r>
            <a:r>
              <a:rPr lang="en-US" sz="2400" dirty="0">
                <a:latin typeface="Times New Roman" pitchFamily="18" charset="0"/>
              </a:rPr>
              <a:t> </a:t>
            </a:r>
            <a:r>
              <a:rPr lang="en-US" sz="2400" dirty="0" err="1">
                <a:latin typeface="Times New Roman" pitchFamily="18" charset="0"/>
              </a:rPr>
              <a:t>tại</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kia </a:t>
            </a:r>
            <a:r>
              <a:rPr lang="en-US" sz="2400" dirty="0" err="1">
                <a:latin typeface="Times New Roman" pitchFamily="18" charset="0"/>
              </a:rPr>
              <a:t>làm</a:t>
            </a:r>
            <a:r>
              <a:rPr lang="en-US" sz="2400" dirty="0">
                <a:latin typeface="Times New Roman" pitchFamily="18" charset="0"/>
              </a:rPr>
              <a:t> </a:t>
            </a:r>
            <a:r>
              <a:rPr lang="en-US" sz="2400" dirty="0" err="1">
                <a:latin typeface="Times New Roman" pitchFamily="18" charset="0"/>
              </a:rPr>
              <a:t>tiền</a:t>
            </a:r>
            <a:r>
              <a:rPr lang="en-US" sz="2400" dirty="0">
                <a:latin typeface="Times New Roman" pitchFamily="18" charset="0"/>
              </a:rPr>
              <a:t> </a:t>
            </a:r>
            <a:r>
              <a:rPr lang="en-US" sz="2400" dirty="0" err="1">
                <a:latin typeface="Times New Roman" pitchFamily="18" charset="0"/>
              </a:rPr>
              <a:t>đề</a:t>
            </a:r>
            <a:r>
              <a:rPr lang="en-US" sz="2400" dirty="0">
                <a:latin typeface="Times New Roman" pitchFamily="18" charset="0"/>
              </a:rPr>
              <a:t>.</a:t>
            </a:r>
          </a:p>
          <a:p>
            <a:pPr algn="just" eaLnBrk="1" hangingPunct="1">
              <a:lnSpc>
                <a:spcPct val="120000"/>
              </a:lnSpc>
              <a:spcBef>
                <a:spcPct val="25000"/>
              </a:spcBef>
              <a:spcAft>
                <a:spcPct val="25000"/>
              </a:spcAft>
              <a:buFontTx/>
              <a:buNone/>
              <a:defRPr/>
            </a:pP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sự</a:t>
            </a:r>
            <a:r>
              <a:rPr lang="en-US" sz="2400" dirty="0">
                <a:latin typeface="Times New Roman" pitchFamily="18" charset="0"/>
              </a:rPr>
              <a:t> </a:t>
            </a:r>
            <a:r>
              <a:rPr lang="en-US" sz="2400" dirty="0" err="1">
                <a:latin typeface="Times New Roman" pitchFamily="18" charset="0"/>
              </a:rPr>
              <a:t>giống</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 (“</a:t>
            </a:r>
            <a:r>
              <a:rPr lang="en-US" sz="2400" dirty="0" err="1">
                <a:latin typeface="Times New Roman" pitchFamily="18" charset="0"/>
              </a:rPr>
              <a:t>đồng</a:t>
            </a:r>
            <a:r>
              <a:rPr lang="en-US" sz="2400" dirty="0">
                <a:latin typeface="Times New Roman" pitchFamily="18" charset="0"/>
              </a:rPr>
              <a:t> </a:t>
            </a:r>
            <a:r>
              <a:rPr lang="en-US" sz="2400" dirty="0" err="1">
                <a:latin typeface="Times New Roman" pitchFamily="18" charset="0"/>
              </a:rPr>
              <a:t>nhất</a:t>
            </a:r>
            <a:r>
              <a:rPr lang="en-US" sz="2400" dirty="0">
                <a:latin typeface="Times New Roman" pitchFamily="18" charset="0"/>
              </a:rPr>
              <a:t>”) ở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nhân</a:t>
            </a:r>
            <a:r>
              <a:rPr lang="en-US" sz="2400" dirty="0">
                <a:latin typeface="Times New Roman" pitchFamily="18" charset="0"/>
              </a:rPr>
              <a:t> </a:t>
            </a:r>
            <a:r>
              <a:rPr lang="en-US" sz="2400" dirty="0" err="1">
                <a:latin typeface="Times New Roman" pitchFamily="18" charset="0"/>
              </a:rPr>
              <a:t>tố</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lập</a:t>
            </a:r>
            <a:r>
              <a:rPr lang="en-US" sz="2400" dirty="0">
                <a:latin typeface="Times New Roman" pitchFamily="18" charset="0"/>
              </a:rPr>
              <a:t>. </a:t>
            </a:r>
            <a:r>
              <a:rPr lang="en-US" sz="2400" dirty="0" err="1">
                <a:latin typeface="Times New Roman" pitchFamily="18" charset="0"/>
              </a:rPr>
              <a:t>Sự</a:t>
            </a:r>
            <a:r>
              <a:rPr lang="en-US" sz="2400" dirty="0">
                <a:latin typeface="Times New Roman" pitchFamily="18" charset="0"/>
              </a:rPr>
              <a:t> “</a:t>
            </a:r>
            <a:r>
              <a:rPr lang="en-US" sz="2400" dirty="0" err="1">
                <a:latin typeface="Times New Roman" pitchFamily="18" charset="0"/>
              </a:rPr>
              <a:t>đồng</a:t>
            </a:r>
            <a:r>
              <a:rPr lang="en-US" sz="2400" dirty="0">
                <a:latin typeface="Times New Roman" pitchFamily="18" charset="0"/>
              </a:rPr>
              <a:t> </a:t>
            </a:r>
            <a:r>
              <a:rPr lang="en-US" sz="2400" dirty="0" err="1">
                <a:latin typeface="Times New Roman" pitchFamily="18" charset="0"/>
              </a:rPr>
              <a:t>nhất</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a:latin typeface="Times New Roman" pitchFamily="18" charset="0"/>
              </a:rPr>
              <a:t>như</a:t>
            </a:r>
            <a:r>
              <a:rPr lang="en-US" sz="2400" dirty="0">
                <a:latin typeface="Times New Roman" pitchFamily="18" charset="0"/>
              </a:rPr>
              <a:t> </a:t>
            </a:r>
            <a:r>
              <a:rPr lang="en-US" sz="2400" dirty="0" err="1">
                <a:latin typeface="Times New Roman" pitchFamily="18" charset="0"/>
              </a:rPr>
              <a:t>chiếc</a:t>
            </a:r>
            <a:r>
              <a:rPr lang="en-US" sz="2400" dirty="0">
                <a:latin typeface="Times New Roman" pitchFamily="18" charset="0"/>
              </a:rPr>
              <a:t> </a:t>
            </a:r>
            <a:r>
              <a:rPr lang="en-US" sz="2400" dirty="0" err="1">
                <a:latin typeface="Times New Roman" pitchFamily="18" charset="0"/>
              </a:rPr>
              <a:t>cầu</a:t>
            </a:r>
            <a:r>
              <a:rPr lang="en-US" sz="2400" dirty="0">
                <a:latin typeface="Times New Roman" pitchFamily="18" charset="0"/>
              </a:rPr>
              <a:t> </a:t>
            </a:r>
            <a:r>
              <a:rPr lang="en-US" sz="2400" dirty="0" err="1">
                <a:latin typeface="Times New Roman" pitchFamily="18" charset="0"/>
              </a:rPr>
              <a:t>nối</a:t>
            </a:r>
            <a:r>
              <a:rPr lang="en-US" sz="2400" dirty="0">
                <a:latin typeface="Times New Roman" pitchFamily="18" charset="0"/>
              </a:rPr>
              <a:t>, </a:t>
            </a:r>
            <a:r>
              <a:rPr lang="en-US" sz="2400" dirty="0" err="1">
                <a:latin typeface="Times New Roman" pitchFamily="18" charset="0"/>
              </a:rPr>
              <a:t>khiến</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lập</a:t>
            </a:r>
            <a:r>
              <a:rPr lang="en-US" sz="2400" dirty="0">
                <a:latin typeface="Times New Roman" pitchFamily="18" charset="0"/>
              </a:rPr>
              <a:t> </a:t>
            </a:r>
            <a:r>
              <a:rPr lang="en-US" sz="2400" dirty="0" err="1">
                <a:latin typeface="Times New Roman" pitchFamily="18" charset="0"/>
              </a:rPr>
              <a:t>này</a:t>
            </a:r>
            <a:r>
              <a:rPr lang="en-US" sz="2400" dirty="0">
                <a:latin typeface="Times New Roman" pitchFamily="18" charset="0"/>
              </a:rPr>
              <a:t> (hay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yếu</a:t>
            </a:r>
            <a:r>
              <a:rPr lang="en-US" sz="2400" dirty="0">
                <a:latin typeface="Times New Roman" pitchFamily="18" charset="0"/>
              </a:rPr>
              <a:t> </a:t>
            </a:r>
            <a:r>
              <a:rPr lang="en-US" sz="2400" dirty="0" err="1">
                <a:latin typeface="Times New Roman" pitchFamily="18" charset="0"/>
              </a:rPr>
              <a:t>tố</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nó</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a:latin typeface="Times New Roman" pitchFamily="18" charset="0"/>
              </a:rPr>
              <a:t>hoá</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lập</a:t>
            </a:r>
            <a:r>
              <a:rPr lang="en-US" sz="2400" dirty="0">
                <a:latin typeface="Times New Roman" pitchFamily="18" charset="0"/>
              </a:rPr>
              <a:t> kia (hay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yếu</a:t>
            </a:r>
            <a:r>
              <a:rPr lang="en-US" sz="2400" dirty="0">
                <a:latin typeface="Times New Roman" pitchFamily="18" charset="0"/>
              </a:rPr>
              <a:t> </a:t>
            </a:r>
            <a:r>
              <a:rPr lang="en-US" sz="2400" dirty="0" err="1">
                <a:latin typeface="Times New Roman" pitchFamily="18" charset="0"/>
              </a:rPr>
              <a:t>tố</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lập</a:t>
            </a:r>
            <a:r>
              <a:rPr lang="en-US" sz="2400" dirty="0">
                <a:latin typeface="Times New Roman" pitchFamily="18" charset="0"/>
              </a:rPr>
              <a:t> kia). </a:t>
            </a:r>
          </a:p>
          <a:p>
            <a:pPr algn="just" eaLnBrk="1" hangingPunct="1">
              <a:lnSpc>
                <a:spcPct val="120000"/>
              </a:lnSpc>
              <a:spcBef>
                <a:spcPct val="25000"/>
              </a:spcBef>
              <a:spcAft>
                <a:spcPct val="25000"/>
              </a:spcAft>
              <a:buFontTx/>
              <a:buNone/>
              <a:defRPr/>
            </a:pP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sự</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ngang</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lập</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sự</a:t>
            </a:r>
            <a:r>
              <a:rPr lang="en-US" sz="2400" dirty="0">
                <a:latin typeface="Times New Roman" pitchFamily="18" charset="0"/>
              </a:rPr>
              <a:t> </a:t>
            </a:r>
            <a:r>
              <a:rPr lang="en-US" sz="2400" dirty="0" err="1">
                <a:latin typeface="Times New Roman" pitchFamily="18" charset="0"/>
              </a:rPr>
              <a:t>vật</a:t>
            </a:r>
            <a:r>
              <a:rPr lang="en-US" sz="2400" dirty="0">
                <a:latin typeface="Times New Roman" pitchFamily="18" charset="0"/>
              </a:rPr>
              <a:t> </a:t>
            </a:r>
            <a:r>
              <a:rPr lang="en-US" sz="2400" dirty="0" err="1">
                <a:latin typeface="Times New Roman" pitchFamily="18" charset="0"/>
              </a:rPr>
              <a:t>phát</a:t>
            </a:r>
            <a:r>
              <a:rPr lang="en-US" sz="2400" dirty="0">
                <a:latin typeface="Times New Roman" pitchFamily="18" charset="0"/>
              </a:rPr>
              <a:t> </a:t>
            </a:r>
            <a:r>
              <a:rPr lang="en-US" sz="2400" dirty="0" err="1">
                <a:latin typeface="Times New Roman" pitchFamily="18" charset="0"/>
              </a:rPr>
              <a:t>triển</a:t>
            </a:r>
            <a:r>
              <a:rPr lang="en-US" sz="2400" dirty="0">
                <a:latin typeface="Times New Roman" pitchFamily="18" charset="0"/>
              </a:rPr>
              <a:t> ở </a:t>
            </a:r>
            <a:r>
              <a:rPr lang="en-US" sz="2400" dirty="0" err="1">
                <a:latin typeface="Times New Roman" pitchFamily="18" charset="0"/>
              </a:rPr>
              <a:t>trạng</a:t>
            </a:r>
            <a:r>
              <a:rPr lang="en-US" sz="2400" dirty="0">
                <a:latin typeface="Times New Roman" pitchFamily="18" charset="0"/>
              </a:rPr>
              <a:t> </a:t>
            </a:r>
            <a:r>
              <a:rPr lang="en-US" sz="2400" dirty="0" err="1">
                <a:latin typeface="Times New Roman" pitchFamily="18" charset="0"/>
              </a:rPr>
              <a:t>thái</a:t>
            </a:r>
            <a:r>
              <a:rPr lang="en-US" sz="2400" dirty="0">
                <a:latin typeface="Times New Roman" pitchFamily="18" charset="0"/>
              </a:rPr>
              <a:t> </a:t>
            </a:r>
            <a:r>
              <a:rPr lang="en-US" sz="2400" dirty="0" err="1">
                <a:latin typeface="Times New Roman" pitchFamily="18" charset="0"/>
              </a:rPr>
              <a:t>cân</a:t>
            </a:r>
            <a:r>
              <a:rPr lang="en-US" sz="2400" dirty="0">
                <a:latin typeface="Times New Roman" pitchFamily="18" charset="0"/>
              </a:rPr>
              <a:t> </a:t>
            </a:r>
            <a:r>
              <a:rPr lang="en-US" sz="2400" dirty="0" err="1">
                <a:latin typeface="Times New Roman" pitchFamily="18" charset="0"/>
              </a:rPr>
              <a:t>bằng</a:t>
            </a:r>
            <a:r>
              <a:rPr lang="en-US" sz="2400" dirty="0">
                <a:latin typeface="Times New Roman" pitchFamily="18" charset="0"/>
              </a:rPr>
              <a:t> </a:t>
            </a:r>
            <a:r>
              <a:rPr lang="en-US" sz="2400" dirty="0" err="1">
                <a:latin typeface="Times New Roman" pitchFamily="18" charset="0"/>
              </a:rPr>
              <a:t>giữa</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lập</a:t>
            </a:r>
            <a:r>
              <a:rPr lang="en-US" dirty="0"/>
              <a:t>. </a:t>
            </a:r>
          </a:p>
        </p:txBody>
      </p:sp>
      <p:sp>
        <p:nvSpPr>
          <p:cNvPr id="29700" name="Rectangle 1">
            <a:extLst>
              <a:ext uri="{FF2B5EF4-FFF2-40B4-BE49-F238E27FC236}">
                <a16:creationId xmlns:a16="http://schemas.microsoft.com/office/drawing/2014/main" id="{F161AB49-EB68-626A-8356-FD181597EC58}"/>
              </a:ext>
            </a:extLst>
          </p:cNvPr>
          <p:cNvSpPr>
            <a:spLocks noChangeArrowheads="1"/>
          </p:cNvSpPr>
          <p:nvPr/>
        </p:nvSpPr>
        <p:spPr bwMode="auto">
          <a:xfrm>
            <a:off x="1851094" y="435114"/>
            <a:ext cx="7700410" cy="707886"/>
          </a:xfrm>
          <a:prstGeom prst="rect">
            <a:avLst/>
          </a:prstGeom>
          <a:solidFill>
            <a:schemeClr val="accent5">
              <a:lumMod val="40000"/>
              <a:lumOff val="60000"/>
            </a:schemeClr>
          </a:solidFill>
          <a:ln w="19050">
            <a:solidFill>
              <a:schemeClr val="accent2"/>
            </a:solidFill>
          </a:ln>
        </p:spPr>
        <p:txBody>
          <a:bodyPr wrap="square">
            <a:spAutoFit/>
          </a:bodyPr>
          <a:lstStyle/>
          <a:p>
            <a:pPr algn="just" eaLnBrk="1" hangingPunct="1">
              <a:defRPr/>
            </a:pPr>
            <a:r>
              <a:rPr lang="en-US" sz="2000" b="1" dirty="0" err="1">
                <a:solidFill>
                  <a:srgbClr val="0070C0"/>
                </a:solidFill>
              </a:rPr>
              <a:t>Giải</a:t>
            </a:r>
            <a:r>
              <a:rPr lang="en-US" sz="2000" b="1" dirty="0">
                <a:solidFill>
                  <a:srgbClr val="0070C0"/>
                </a:solidFill>
              </a:rPr>
              <a:t> </a:t>
            </a:r>
            <a:r>
              <a:rPr lang="en-US" sz="2000" b="1" dirty="0" err="1">
                <a:solidFill>
                  <a:srgbClr val="0070C0"/>
                </a:solidFill>
              </a:rPr>
              <a:t>thích</a:t>
            </a:r>
            <a:r>
              <a:rPr lang="en-US" sz="2000" b="1" dirty="0">
                <a:solidFill>
                  <a:srgbClr val="0070C0"/>
                </a:solidFill>
              </a:rPr>
              <a:t> </a:t>
            </a:r>
            <a:r>
              <a:rPr lang="en-US" sz="2000" b="1" dirty="0" err="1">
                <a:solidFill>
                  <a:srgbClr val="0070C0"/>
                </a:solidFill>
              </a:rPr>
              <a:t>các</a:t>
            </a:r>
            <a:r>
              <a:rPr lang="en-US" sz="2000" b="1" dirty="0">
                <a:solidFill>
                  <a:srgbClr val="0070C0"/>
                </a:solidFill>
              </a:rPr>
              <a:t> </a:t>
            </a:r>
            <a:r>
              <a:rPr lang="en-US" sz="2000" b="1" dirty="0" err="1">
                <a:solidFill>
                  <a:srgbClr val="0070C0"/>
                </a:solidFill>
              </a:rPr>
              <a:t>phạm</a:t>
            </a:r>
            <a:r>
              <a:rPr lang="en-US" sz="2000" b="1" dirty="0">
                <a:solidFill>
                  <a:srgbClr val="0070C0"/>
                </a:solidFill>
              </a:rPr>
              <a:t> </a:t>
            </a:r>
            <a:r>
              <a:rPr lang="en-US" sz="2000" b="1" dirty="0" err="1">
                <a:solidFill>
                  <a:srgbClr val="0070C0"/>
                </a:solidFill>
              </a:rPr>
              <a:t>trù</a:t>
            </a:r>
            <a:r>
              <a:rPr lang="en-US" sz="2000" b="1" dirty="0">
                <a:solidFill>
                  <a:srgbClr val="0070C0"/>
                </a:solidFill>
              </a:rPr>
              <a:t>: “</a:t>
            </a:r>
            <a:r>
              <a:rPr lang="en-US" sz="2000" b="1" dirty="0" err="1">
                <a:solidFill>
                  <a:srgbClr val="0070C0"/>
                </a:solidFill>
              </a:rPr>
              <a:t>mặt</a:t>
            </a:r>
            <a:r>
              <a:rPr lang="en-US" sz="2000" b="1" dirty="0">
                <a:solidFill>
                  <a:srgbClr val="0070C0"/>
                </a:solidFill>
              </a:rPr>
              <a:t> </a:t>
            </a:r>
            <a:r>
              <a:rPr lang="en-US" sz="2000" b="1" dirty="0" err="1">
                <a:solidFill>
                  <a:srgbClr val="0070C0"/>
                </a:solidFill>
              </a:rPr>
              <a:t>đối</a:t>
            </a:r>
            <a:r>
              <a:rPr lang="en-US" sz="2000" b="1" dirty="0">
                <a:solidFill>
                  <a:srgbClr val="0070C0"/>
                </a:solidFill>
              </a:rPr>
              <a:t> </a:t>
            </a:r>
            <a:r>
              <a:rPr lang="en-US" sz="2000" b="1" dirty="0" err="1">
                <a:solidFill>
                  <a:srgbClr val="0070C0"/>
                </a:solidFill>
              </a:rPr>
              <a:t>lập</a:t>
            </a:r>
            <a:r>
              <a:rPr lang="en-US" sz="2000" b="1" dirty="0">
                <a:solidFill>
                  <a:srgbClr val="0070C0"/>
                </a:solidFill>
              </a:rPr>
              <a:t>”, “</a:t>
            </a:r>
            <a:r>
              <a:rPr lang="en-US" sz="2000" b="1" dirty="0" err="1">
                <a:solidFill>
                  <a:srgbClr val="0070C0"/>
                </a:solidFill>
              </a:rPr>
              <a:t>thống</a:t>
            </a:r>
            <a:r>
              <a:rPr lang="en-US" sz="2000" b="1" dirty="0">
                <a:solidFill>
                  <a:srgbClr val="0070C0"/>
                </a:solidFill>
              </a:rPr>
              <a:t> </a:t>
            </a:r>
            <a:r>
              <a:rPr lang="en-US" sz="2000" b="1" dirty="0" err="1">
                <a:solidFill>
                  <a:srgbClr val="0070C0"/>
                </a:solidFill>
              </a:rPr>
              <a:t>nhất</a:t>
            </a:r>
            <a:r>
              <a:rPr lang="en-US" sz="2000" b="1" dirty="0">
                <a:solidFill>
                  <a:srgbClr val="0070C0"/>
                </a:solidFill>
              </a:rPr>
              <a:t>”, “</a:t>
            </a:r>
            <a:r>
              <a:rPr lang="en-US" sz="2000" b="1" dirty="0" err="1">
                <a:solidFill>
                  <a:srgbClr val="0070C0"/>
                </a:solidFill>
              </a:rPr>
              <a:t>đấu</a:t>
            </a:r>
            <a:r>
              <a:rPr lang="en-US" sz="2000" b="1" dirty="0">
                <a:solidFill>
                  <a:srgbClr val="0070C0"/>
                </a:solidFill>
              </a:rPr>
              <a:t> </a:t>
            </a:r>
            <a:r>
              <a:rPr lang="en-US" sz="2000" b="1" dirty="0" err="1">
                <a:solidFill>
                  <a:srgbClr val="0070C0"/>
                </a:solidFill>
              </a:rPr>
              <a:t>tranh</a:t>
            </a:r>
            <a:r>
              <a:rPr lang="en-US" sz="2000" b="1" dirty="0">
                <a:solidFill>
                  <a:srgbClr val="0070C0"/>
                </a:solidFill>
              </a:rPr>
              <a:t>”, “</a:t>
            </a:r>
            <a:r>
              <a:rPr lang="en-US" sz="2000" b="1" dirty="0" err="1">
                <a:solidFill>
                  <a:srgbClr val="0070C0"/>
                </a:solidFill>
              </a:rPr>
              <a:t>mâu</a:t>
            </a:r>
            <a:r>
              <a:rPr lang="en-US" sz="2000" b="1" dirty="0">
                <a:solidFill>
                  <a:srgbClr val="0070C0"/>
                </a:solidFill>
              </a:rPr>
              <a:t> </a:t>
            </a:r>
            <a:r>
              <a:rPr lang="en-US" sz="2000" b="1" dirty="0" err="1">
                <a:solidFill>
                  <a:srgbClr val="0070C0"/>
                </a:solidFill>
              </a:rPr>
              <a:t>thuẫn</a:t>
            </a:r>
            <a:r>
              <a:rPr lang="en-US" sz="2000" b="1" dirty="0">
                <a:solidFill>
                  <a:srgbClr val="0070C0"/>
                </a:solidFill>
              </a:rPr>
              <a:t> </a:t>
            </a:r>
            <a:r>
              <a:rPr lang="en-US" sz="2000" b="1" dirty="0" err="1">
                <a:solidFill>
                  <a:srgbClr val="0070C0"/>
                </a:solidFill>
              </a:rPr>
              <a:t>biện</a:t>
            </a:r>
            <a:r>
              <a:rPr lang="en-US" sz="2000" b="1" dirty="0">
                <a:solidFill>
                  <a:srgbClr val="0070C0"/>
                </a:solidFill>
              </a:rPr>
              <a:t> </a:t>
            </a:r>
            <a:r>
              <a:rPr lang="en-US" sz="2000" b="1" dirty="0" err="1">
                <a:solidFill>
                  <a:srgbClr val="0070C0"/>
                </a:solidFill>
              </a:rPr>
              <a:t>chứng</a:t>
            </a:r>
            <a:r>
              <a:rPr lang="en-US" sz="2000" b="1" dirty="0">
                <a:solidFill>
                  <a:srgbClr val="0070C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inVertical)">
                                      <p:cBhvr>
                                        <p:cTn id="7" dur="500"/>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9699">
                                            <p:bg/>
                                          </p:spTgt>
                                        </p:tgtEl>
                                        <p:attrNameLst>
                                          <p:attrName>style.visibility</p:attrName>
                                        </p:attrNameLst>
                                      </p:cBhvr>
                                      <p:to>
                                        <p:strVal val="visible"/>
                                      </p:to>
                                    </p:set>
                                    <p:animEffect transition="in" filter="circle(in)">
                                      <p:cBhvr>
                                        <p:cTn id="12" dur="2000"/>
                                        <p:tgtEl>
                                          <p:spTgt spid="2969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9699">
                                            <p:txEl>
                                              <p:pRg st="0" end="0"/>
                                            </p:txEl>
                                          </p:spTgt>
                                        </p:tgtEl>
                                        <p:attrNameLst>
                                          <p:attrName>style.visibility</p:attrName>
                                        </p:attrNameLst>
                                      </p:cBhvr>
                                      <p:to>
                                        <p:strVal val="visible"/>
                                      </p:to>
                                    </p:set>
                                    <p:animEffect transition="in" filter="circle(in)">
                                      <p:cBhvr>
                                        <p:cTn id="17" dur="2000"/>
                                        <p:tgtEl>
                                          <p:spTgt spid="2969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9699">
                                            <p:txEl>
                                              <p:pRg st="1" end="1"/>
                                            </p:txEl>
                                          </p:spTgt>
                                        </p:tgtEl>
                                        <p:attrNameLst>
                                          <p:attrName>style.visibility</p:attrName>
                                        </p:attrNameLst>
                                      </p:cBhvr>
                                      <p:to>
                                        <p:strVal val="visible"/>
                                      </p:to>
                                    </p:set>
                                    <p:animEffect transition="in" filter="circle(in)">
                                      <p:cBhvr>
                                        <p:cTn id="22" dur="2000"/>
                                        <p:tgtEl>
                                          <p:spTgt spid="2969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9699">
                                            <p:txEl>
                                              <p:pRg st="2" end="2"/>
                                            </p:txEl>
                                          </p:spTgt>
                                        </p:tgtEl>
                                        <p:attrNameLst>
                                          <p:attrName>style.visibility</p:attrName>
                                        </p:attrNameLst>
                                      </p:cBhvr>
                                      <p:to>
                                        <p:strVal val="visible"/>
                                      </p:to>
                                    </p:set>
                                    <p:animEffect transition="in" filter="circle(in)">
                                      <p:cBhvr>
                                        <p:cTn id="27" dur="20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P spid="29699"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3759AEFE-E338-8038-0A3E-DA812206D256}"/>
              </a:ext>
            </a:extLst>
          </p:cNvPr>
          <p:cNvSpPr>
            <a:spLocks noGrp="1" noChangeArrowheads="1"/>
          </p:cNvSpPr>
          <p:nvPr>
            <p:ph idx="1"/>
          </p:nvPr>
        </p:nvSpPr>
        <p:spPr>
          <a:xfrm>
            <a:off x="1676400" y="76200"/>
            <a:ext cx="8839200" cy="3200400"/>
          </a:xfrm>
          <a:solidFill>
            <a:schemeClr val="accent6">
              <a:lumMod val="40000"/>
              <a:lumOff val="60000"/>
            </a:schemeClr>
          </a:solidFill>
          <a:ln w="19050">
            <a:solidFill>
              <a:schemeClr val="accent2"/>
            </a:solidFill>
          </a:ln>
        </p:spPr>
        <p:txBody>
          <a:bodyPr>
            <a:normAutofit lnSpcReduction="10000"/>
          </a:bodyPr>
          <a:lstStyle/>
          <a:p>
            <a:pPr algn="just" eaLnBrk="1" hangingPunct="1">
              <a:lnSpc>
                <a:spcPct val="125000"/>
              </a:lnSpc>
              <a:spcBef>
                <a:spcPct val="30000"/>
              </a:spcBef>
              <a:spcAft>
                <a:spcPct val="30000"/>
              </a:spcAft>
              <a:buFontTx/>
              <a:buNone/>
              <a:defRPr/>
            </a:pPr>
            <a:r>
              <a:rPr lang="en-US" sz="2400" b="1" i="1">
                <a:solidFill>
                  <a:srgbClr val="FF0066"/>
                </a:solidFill>
                <a:latin typeface="Times New Roman" pitchFamily="18" charset="0"/>
              </a:rPr>
              <a:t>“Sự đấu tranh”</a:t>
            </a:r>
            <a:r>
              <a:rPr lang="en-US" sz="2400">
                <a:latin typeface="Times New Roman" pitchFamily="18" charset="0"/>
              </a:rPr>
              <a:t> của các mặt đối lập là một phạm trù triết học dùng để chỉ sự tác động qua lại theo xu hướng bài trừ nhau, phủ định nhau của các mặt đối lập. </a:t>
            </a:r>
          </a:p>
          <a:p>
            <a:pPr algn="just" eaLnBrk="1" hangingPunct="1">
              <a:lnSpc>
                <a:spcPct val="125000"/>
              </a:lnSpc>
              <a:spcBef>
                <a:spcPct val="30000"/>
              </a:spcBef>
              <a:spcAft>
                <a:spcPct val="30000"/>
              </a:spcAft>
              <a:buFontTx/>
              <a:buNone/>
              <a:defRPr/>
            </a:pPr>
            <a:r>
              <a:rPr lang="en-US" sz="2400">
                <a:latin typeface="Times New Roman" pitchFamily="18" charset="0"/>
              </a:rPr>
              <a:t>    Sự đấu tranh đó làm cho mặt này (hay một số yếu tố của mặt này) chuyển hoá sang mặt kia (hay một số yếu tố của mặt kia), hoặc cả hai mặt đều chuyển hoá sang chất mới.</a:t>
            </a:r>
          </a:p>
        </p:txBody>
      </p:sp>
      <p:sp>
        <p:nvSpPr>
          <p:cNvPr id="30723" name="Rectangle 3">
            <a:extLst>
              <a:ext uri="{FF2B5EF4-FFF2-40B4-BE49-F238E27FC236}">
                <a16:creationId xmlns:a16="http://schemas.microsoft.com/office/drawing/2014/main" id="{6DAEE367-BE4C-EFD3-BDC5-67B490F7FB24}"/>
              </a:ext>
            </a:extLst>
          </p:cNvPr>
          <p:cNvSpPr txBox="1">
            <a:spLocks noChangeArrowheads="1"/>
          </p:cNvSpPr>
          <p:nvPr/>
        </p:nvSpPr>
        <p:spPr bwMode="auto">
          <a:xfrm>
            <a:off x="1676400" y="3352801"/>
            <a:ext cx="8839200" cy="3459163"/>
          </a:xfrm>
          <a:prstGeom prst="rect">
            <a:avLst/>
          </a:prstGeom>
          <a:solidFill>
            <a:schemeClr val="accent5">
              <a:lumMod val="40000"/>
              <a:lumOff val="60000"/>
            </a:schemeClr>
          </a:solidFill>
          <a:ln w="19050">
            <a:solidFill>
              <a:schemeClr val="accent2"/>
            </a:solidFill>
          </a:ln>
        </p:spPr>
        <p:txBody>
          <a:bodyPr/>
          <a:lstStyle>
            <a:lvl1pPr marL="342900" indent="-342900"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just" eaLnBrk="1" hangingPunct="1">
              <a:spcBef>
                <a:spcPct val="30000"/>
              </a:spcBef>
              <a:spcAft>
                <a:spcPct val="30000"/>
              </a:spcAft>
              <a:defRPr/>
            </a:pPr>
            <a:r>
              <a:rPr lang="en-US" sz="2400">
                <a:latin typeface="Times New Roman" pitchFamily="18" charset="0"/>
              </a:rPr>
              <a:t>	- Các mặt đối lập cùng tồn tại, vừa thống nhất vừa đấu tranh với nhau thì tạo thành một </a:t>
            </a:r>
            <a:r>
              <a:rPr lang="en-US" sz="2400" b="1" i="1">
                <a:solidFill>
                  <a:srgbClr val="FF0066"/>
                </a:solidFill>
                <a:latin typeface="Times New Roman" pitchFamily="18" charset="0"/>
              </a:rPr>
              <a:t>“mâu thuẫn biện chứng”</a:t>
            </a:r>
            <a:r>
              <a:rPr lang="en-US" sz="2400" i="1">
                <a:solidFill>
                  <a:srgbClr val="FF0066"/>
                </a:solidFill>
                <a:latin typeface="Times New Roman" pitchFamily="18" charset="0"/>
              </a:rPr>
              <a:t>.</a:t>
            </a:r>
          </a:p>
          <a:p>
            <a:pPr algn="just" eaLnBrk="1" hangingPunct="1">
              <a:spcBef>
                <a:spcPct val="30000"/>
              </a:spcBef>
              <a:spcAft>
                <a:spcPct val="30000"/>
              </a:spcAft>
              <a:defRPr/>
            </a:pPr>
            <a:r>
              <a:rPr lang="en-US" sz="2400" b="1" i="1">
                <a:latin typeface="Times New Roman" pitchFamily="18" charset="0"/>
              </a:rPr>
              <a:t>*  </a:t>
            </a:r>
            <a:r>
              <a:rPr lang="en-US" sz="2400" b="1" i="1" u="sng">
                <a:latin typeface="Times New Roman" pitchFamily="18" charset="0"/>
              </a:rPr>
              <a:t>LƯU Ý</a:t>
            </a:r>
            <a:r>
              <a:rPr lang="en-US" sz="2400">
                <a:latin typeface="Times New Roman" pitchFamily="18" charset="0"/>
              </a:rPr>
              <a:t>: </a:t>
            </a:r>
          </a:p>
          <a:p>
            <a:pPr algn="just" eaLnBrk="1" hangingPunct="1">
              <a:lnSpc>
                <a:spcPct val="125000"/>
              </a:lnSpc>
              <a:spcBef>
                <a:spcPct val="30000"/>
              </a:spcBef>
              <a:spcAft>
                <a:spcPct val="30000"/>
              </a:spcAft>
              <a:defRPr/>
            </a:pPr>
            <a:r>
              <a:rPr lang="en-US" sz="2400">
                <a:latin typeface="Times New Roman" pitchFamily="18" charset="0"/>
              </a:rPr>
              <a:t>    Mâu thuẫn biện chứng phản ánh mâu thuẫn vốn có trong hiện thực khách quan. Nó vừa có tính khách quan, tính phổ biến và tính đa dạng. Nó khác mâu thuẫn trong logic hình thức. Mâu thuẫn biện chứng cũng khác với mâu thuẫn trong ngôn ngữ đời thường.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722">
                                            <p:bg/>
                                          </p:spTgt>
                                        </p:tgtEl>
                                        <p:attrNameLst>
                                          <p:attrName>style.visibility</p:attrName>
                                        </p:attrNameLst>
                                      </p:cBhvr>
                                      <p:to>
                                        <p:strVal val="visible"/>
                                      </p:to>
                                    </p:set>
                                    <p:animEffect transition="in" filter="circle(in)">
                                      <p:cBhvr>
                                        <p:cTn id="7" dur="2000"/>
                                        <p:tgtEl>
                                          <p:spTgt spid="3072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722">
                                            <p:txEl>
                                              <p:pRg st="0" end="0"/>
                                            </p:txEl>
                                          </p:spTgt>
                                        </p:tgtEl>
                                        <p:attrNameLst>
                                          <p:attrName>style.visibility</p:attrName>
                                        </p:attrNameLst>
                                      </p:cBhvr>
                                      <p:to>
                                        <p:strVal val="visible"/>
                                      </p:to>
                                    </p:set>
                                    <p:animEffect transition="in" filter="circle(in)">
                                      <p:cBhvr>
                                        <p:cTn id="12" dur="2000"/>
                                        <p:tgtEl>
                                          <p:spTgt spid="307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0722">
                                            <p:txEl>
                                              <p:pRg st="1" end="1"/>
                                            </p:txEl>
                                          </p:spTgt>
                                        </p:tgtEl>
                                        <p:attrNameLst>
                                          <p:attrName>style.visibility</p:attrName>
                                        </p:attrNameLst>
                                      </p:cBhvr>
                                      <p:to>
                                        <p:strVal val="visible"/>
                                      </p:to>
                                    </p:set>
                                    <p:animEffect transition="in" filter="circle(in)">
                                      <p:cBhvr>
                                        <p:cTn id="17" dur="2000"/>
                                        <p:tgtEl>
                                          <p:spTgt spid="3072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0723"/>
                                        </p:tgtEl>
                                        <p:attrNameLst>
                                          <p:attrName>style.visibility</p:attrName>
                                        </p:attrNameLst>
                                      </p:cBhvr>
                                      <p:to>
                                        <p:strVal val="visible"/>
                                      </p:to>
                                    </p:set>
                                    <p:animEffect transition="in" filter="circle(in)">
                                      <p:cBhvr>
                                        <p:cTn id="22" dur="2000"/>
                                        <p:tgtEl>
                                          <p:spTgt spid="307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30723">
                                            <p:txEl>
                                              <p:pRg st="0" end="0"/>
                                            </p:txEl>
                                          </p:spTgt>
                                        </p:tgtEl>
                                        <p:attrNameLst>
                                          <p:attrName>style.visibility</p:attrName>
                                        </p:attrNameLst>
                                      </p:cBhvr>
                                      <p:to>
                                        <p:strVal val="visible"/>
                                      </p:to>
                                    </p:set>
                                    <p:animEffect transition="in" filter="barn(inVertical)">
                                      <p:cBhvr>
                                        <p:cTn id="27" dur="500"/>
                                        <p:tgtEl>
                                          <p:spTgt spid="3072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30723">
                                            <p:txEl>
                                              <p:pRg st="1" end="1"/>
                                            </p:txEl>
                                          </p:spTgt>
                                        </p:tgtEl>
                                        <p:attrNameLst>
                                          <p:attrName>style.visibility</p:attrName>
                                        </p:attrNameLst>
                                      </p:cBhvr>
                                      <p:to>
                                        <p:strVal val="visible"/>
                                      </p:to>
                                    </p:set>
                                    <p:animEffect transition="in" filter="barn(inVertical)">
                                      <p:cBhvr>
                                        <p:cTn id="32" dur="500"/>
                                        <p:tgtEl>
                                          <p:spTgt spid="3072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30723">
                                            <p:txEl>
                                              <p:pRg st="2" end="2"/>
                                            </p:txEl>
                                          </p:spTgt>
                                        </p:tgtEl>
                                        <p:attrNameLst>
                                          <p:attrName>style.visibility</p:attrName>
                                        </p:attrNameLst>
                                      </p:cBhvr>
                                      <p:to>
                                        <p:strVal val="visible"/>
                                      </p:to>
                                    </p:set>
                                    <p:animEffect transition="in" filter="barn(inVertical)">
                                      <p:cBhvr>
                                        <p:cTn id="37"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animBg="1"/>
      <p:bldP spid="307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60A6F660-2B53-BA99-F181-EB9E81735B2F}"/>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23889E-A57D-477A-8960-6DD04A8DE0C8}" type="slidenum">
              <a:rPr lang="en-US" altLang="en-US" sz="1200">
                <a:solidFill>
                  <a:srgbClr val="898989"/>
                </a:solidFill>
                <a:latin typeface="Arial Unicode MS" pitchFamily="34" charset="-128"/>
              </a:rPr>
              <a:pPr>
                <a:spcBef>
                  <a:spcPct val="0"/>
                </a:spcBef>
                <a:buFontTx/>
                <a:buNone/>
              </a:pPr>
              <a:t>18</a:t>
            </a:fld>
            <a:endParaRPr lang="th-TH" altLang="en-US" sz="1200">
              <a:solidFill>
                <a:srgbClr val="898989"/>
              </a:solidFill>
              <a:latin typeface="Arial Unicode MS" pitchFamily="34" charset="-128"/>
            </a:endParaRPr>
          </a:p>
        </p:txBody>
      </p:sp>
      <p:sp>
        <p:nvSpPr>
          <p:cNvPr id="33795" name="Title 2">
            <a:extLst>
              <a:ext uri="{FF2B5EF4-FFF2-40B4-BE49-F238E27FC236}">
                <a16:creationId xmlns:a16="http://schemas.microsoft.com/office/drawing/2014/main" id="{E7AE7349-8A5D-382A-D409-98F52CB20D3A}"/>
              </a:ext>
            </a:extLst>
          </p:cNvPr>
          <p:cNvSpPr>
            <a:spLocks noGrp="1"/>
          </p:cNvSpPr>
          <p:nvPr>
            <p:ph type="title"/>
          </p:nvPr>
        </p:nvSpPr>
        <p:spPr>
          <a:xfrm>
            <a:off x="1676401" y="-76200"/>
            <a:ext cx="4748213" cy="914400"/>
          </a:xfrm>
        </p:spPr>
        <p:txBody>
          <a:bodyPr/>
          <a:lstStyle/>
          <a:p>
            <a:r>
              <a:rPr lang="en-US" altLang="en-US" sz="3200" b="1" i="1">
                <a:solidFill>
                  <a:srgbClr val="000099"/>
                </a:solidFill>
                <a:latin typeface="Times New Roman" panose="02020603050405020304" pitchFamily="18" charset="0"/>
                <a:cs typeface="Times New Roman" panose="02020603050405020304" pitchFamily="18" charset="0"/>
              </a:rPr>
              <a:t>* Nội dung của quy luật</a:t>
            </a:r>
            <a:endParaRPr lang="vi-VN" altLang="en-US" sz="3200" b="1" i="1">
              <a:solidFill>
                <a:srgbClr val="000099"/>
              </a:solidFill>
              <a:cs typeface="Times New Roman" panose="02020603050405020304" pitchFamily="18" charset="0"/>
            </a:endParaRPr>
          </a:p>
        </p:txBody>
      </p:sp>
      <p:sp>
        <p:nvSpPr>
          <p:cNvPr id="6" name="Oval 5">
            <a:extLst>
              <a:ext uri="{FF2B5EF4-FFF2-40B4-BE49-F238E27FC236}">
                <a16:creationId xmlns:a16="http://schemas.microsoft.com/office/drawing/2014/main" id="{DC61BFDA-9C05-8605-8A18-5022EA43BF2B}"/>
              </a:ext>
            </a:extLst>
          </p:cNvPr>
          <p:cNvSpPr/>
          <p:nvPr/>
        </p:nvSpPr>
        <p:spPr>
          <a:xfrm>
            <a:off x="2362200" y="838200"/>
            <a:ext cx="7543800" cy="60960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b-NO" sz="2000" i="1">
                <a:solidFill>
                  <a:srgbClr val="000000"/>
                </a:solidFill>
                <a:cs typeface="Cordia New" pitchFamily="34" charset="-34"/>
              </a:rPr>
              <a:t>* </a:t>
            </a:r>
            <a:r>
              <a:rPr lang="nb-NO" sz="2000" b="1" i="1">
                <a:solidFill>
                  <a:srgbClr val="000000"/>
                </a:solidFill>
                <a:latin typeface="Times New Roman" pitchFamily="18" charset="0"/>
                <a:cs typeface="Times New Roman" pitchFamily="18" charset="0"/>
              </a:rPr>
              <a:t>Thống nhất</a:t>
            </a:r>
            <a:r>
              <a:rPr lang="nb-NO" sz="2000" b="1">
                <a:solidFill>
                  <a:srgbClr val="000000"/>
                </a:solidFill>
                <a:latin typeface="Times New Roman" pitchFamily="18" charset="0"/>
                <a:cs typeface="Times New Roman" pitchFamily="18" charset="0"/>
              </a:rPr>
              <a:t> </a:t>
            </a:r>
            <a:r>
              <a:rPr lang="nb-NO" sz="2000" b="1" i="1">
                <a:solidFill>
                  <a:srgbClr val="000000"/>
                </a:solidFill>
                <a:latin typeface="Times New Roman" pitchFamily="18" charset="0"/>
                <a:cs typeface="Times New Roman" pitchFamily="18" charset="0"/>
              </a:rPr>
              <a:t>giữa các mặt đối lập</a:t>
            </a:r>
            <a:endParaRPr lang="en-US" sz="2000" b="1" i="1">
              <a:solidFill>
                <a:srgbClr val="FEE9DE"/>
              </a:solidFill>
              <a:cs typeface="Cordia New" pitchFamily="34" charset="-34"/>
            </a:endParaRPr>
          </a:p>
        </p:txBody>
      </p:sp>
      <p:sp>
        <p:nvSpPr>
          <p:cNvPr id="7" name="Rounded Rectangle 6">
            <a:extLst>
              <a:ext uri="{FF2B5EF4-FFF2-40B4-BE49-F238E27FC236}">
                <a16:creationId xmlns:a16="http://schemas.microsoft.com/office/drawing/2014/main" id="{5627D317-5ED3-9917-5999-7B0D3B01CE40}"/>
              </a:ext>
            </a:extLst>
          </p:cNvPr>
          <p:cNvSpPr/>
          <p:nvPr/>
        </p:nvSpPr>
        <p:spPr>
          <a:xfrm>
            <a:off x="1905000" y="2209800"/>
            <a:ext cx="2362200" cy="2514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nb-NO" sz="2400" i="1">
                <a:solidFill>
                  <a:srgbClr val="000000"/>
                </a:solidFill>
                <a:latin typeface="Times New Roman" pitchFamily="18" charset="0"/>
                <a:cs typeface="Times New Roman" pitchFamily="18" charset="0"/>
              </a:rPr>
              <a:t>Thứ nhất</a:t>
            </a:r>
            <a:r>
              <a:rPr lang="nb-NO" sz="2400">
                <a:solidFill>
                  <a:srgbClr val="000000"/>
                </a:solidFill>
                <a:latin typeface="Times New Roman" pitchFamily="18" charset="0"/>
                <a:cs typeface="Times New Roman" pitchFamily="18" charset="0"/>
              </a:rPr>
              <a:t>, các mặt đối lập nương tựa và làm tiền đề cho nhau tồn tại</a:t>
            </a:r>
          </a:p>
        </p:txBody>
      </p:sp>
      <p:sp>
        <p:nvSpPr>
          <p:cNvPr id="8" name="Rounded Rectangle 7">
            <a:extLst>
              <a:ext uri="{FF2B5EF4-FFF2-40B4-BE49-F238E27FC236}">
                <a16:creationId xmlns:a16="http://schemas.microsoft.com/office/drawing/2014/main" id="{B007ECCA-5FF7-8794-1F19-927A3031F77C}"/>
              </a:ext>
            </a:extLst>
          </p:cNvPr>
          <p:cNvSpPr/>
          <p:nvPr/>
        </p:nvSpPr>
        <p:spPr>
          <a:xfrm>
            <a:off x="4572000" y="2209800"/>
            <a:ext cx="3505200" cy="2535238"/>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nb-NO" sz="2400" i="1">
                <a:solidFill>
                  <a:srgbClr val="000000"/>
                </a:solidFill>
                <a:latin typeface="Times New Roman" pitchFamily="18" charset="0"/>
                <a:cs typeface="Times New Roman" pitchFamily="18" charset="0"/>
              </a:rPr>
              <a:t>Thứ hai</a:t>
            </a:r>
            <a:r>
              <a:rPr lang="nb-NO" sz="2400">
                <a:solidFill>
                  <a:srgbClr val="000000"/>
                </a:solidFill>
                <a:latin typeface="Times New Roman" pitchFamily="18" charset="0"/>
                <a:cs typeface="Times New Roman" pitchFamily="18" charset="0"/>
              </a:rPr>
              <a:t>, các mặt đối lập tác động ngang nhau, cân bằng nhau thể hiện sự đấu tranh giữa cái mới đang hình thành với cái cũ chưa mất hẳn</a:t>
            </a:r>
          </a:p>
        </p:txBody>
      </p:sp>
      <p:sp>
        <p:nvSpPr>
          <p:cNvPr id="9" name="Rounded Rectangle 8">
            <a:extLst>
              <a:ext uri="{FF2B5EF4-FFF2-40B4-BE49-F238E27FC236}">
                <a16:creationId xmlns:a16="http://schemas.microsoft.com/office/drawing/2014/main" id="{08CAC6A9-969E-FA5F-93E3-022139CCF65C}"/>
              </a:ext>
            </a:extLst>
          </p:cNvPr>
          <p:cNvSpPr/>
          <p:nvPr/>
        </p:nvSpPr>
        <p:spPr>
          <a:xfrm>
            <a:off x="8305800" y="2230438"/>
            <a:ext cx="2362200" cy="2514600"/>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nb-NO" sz="2400" i="1">
                <a:solidFill>
                  <a:schemeClr val="tx1"/>
                </a:solidFill>
                <a:latin typeface="Times New Roman" pitchFamily="18" charset="0"/>
                <a:cs typeface="Times New Roman" pitchFamily="18" charset="0"/>
              </a:rPr>
              <a:t>Thứ ba</a:t>
            </a:r>
            <a:r>
              <a:rPr lang="nb-NO" sz="2400">
                <a:solidFill>
                  <a:schemeClr val="tx1"/>
                </a:solidFill>
                <a:latin typeface="Times New Roman" pitchFamily="18" charset="0"/>
                <a:cs typeface="Times New Roman" pitchFamily="18" charset="0"/>
              </a:rPr>
              <a:t>, giữa các mặt đối lập có sự tương đồng</a:t>
            </a:r>
          </a:p>
        </p:txBody>
      </p:sp>
      <p:cxnSp>
        <p:nvCxnSpPr>
          <p:cNvPr id="11" name="Elbow Connector 10">
            <a:extLst>
              <a:ext uri="{FF2B5EF4-FFF2-40B4-BE49-F238E27FC236}">
                <a16:creationId xmlns:a16="http://schemas.microsoft.com/office/drawing/2014/main" id="{56FD09A9-3857-5869-15E5-0084F0315FF0}"/>
              </a:ext>
            </a:extLst>
          </p:cNvPr>
          <p:cNvCxnSpPr>
            <a:stCxn id="6" idx="4"/>
            <a:endCxn id="7" idx="0"/>
          </p:cNvCxnSpPr>
          <p:nvPr/>
        </p:nvCxnSpPr>
        <p:spPr>
          <a:xfrm rot="5400000">
            <a:off x="4229100" y="304800"/>
            <a:ext cx="762000" cy="30480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9D1797AD-15BC-E512-FB9D-88EC9393D66A}"/>
              </a:ext>
            </a:extLst>
          </p:cNvPr>
          <p:cNvCxnSpPr>
            <a:stCxn id="6" idx="4"/>
            <a:endCxn id="9" idx="0"/>
          </p:cNvCxnSpPr>
          <p:nvPr/>
        </p:nvCxnSpPr>
        <p:spPr>
          <a:xfrm rot="16200000" flipH="1">
            <a:off x="7419181" y="162719"/>
            <a:ext cx="782638" cy="33528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05F2467-7835-DA85-0001-1DFB58B7F72E}"/>
              </a:ext>
            </a:extLst>
          </p:cNvPr>
          <p:cNvCxnSpPr>
            <a:stCxn id="6" idx="4"/>
            <a:endCxn id="8" idx="0"/>
          </p:cNvCxnSpPr>
          <p:nvPr/>
        </p:nvCxnSpPr>
        <p:spPr>
          <a:xfrm rot="16200000" flipH="1">
            <a:off x="5848350" y="1733550"/>
            <a:ext cx="762000" cy="1905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6DC8665C-963A-0863-BF94-5923AE20822C}"/>
              </a:ext>
            </a:extLst>
          </p:cNvPr>
          <p:cNvSpPr/>
          <p:nvPr/>
        </p:nvSpPr>
        <p:spPr>
          <a:xfrm>
            <a:off x="2590801" y="5029201"/>
            <a:ext cx="7396163" cy="63341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b-NO" sz="2000" i="1">
                <a:solidFill>
                  <a:srgbClr val="000000"/>
                </a:solidFill>
                <a:latin typeface="Times New Roman" pitchFamily="18" charset="0"/>
                <a:cs typeface="Times New Roman" pitchFamily="18" charset="0"/>
              </a:rPr>
              <a:t>* </a:t>
            </a:r>
            <a:r>
              <a:rPr lang="nb-NO" sz="2000" b="1" i="1">
                <a:solidFill>
                  <a:srgbClr val="000000"/>
                </a:solidFill>
                <a:latin typeface="Times New Roman" pitchFamily="18" charset="0"/>
                <a:cs typeface="Times New Roman" pitchFamily="18" charset="0"/>
              </a:rPr>
              <a:t>Đấu tranh giữa các mặt đối lập</a:t>
            </a:r>
            <a:endParaRPr lang="en-US" sz="2000" b="1" i="1">
              <a:solidFill>
                <a:srgbClr val="FEE9DE"/>
              </a:solidFill>
              <a:cs typeface="Cordia New" pitchFamily="34" charset="-34"/>
            </a:endParaRPr>
          </a:p>
        </p:txBody>
      </p:sp>
      <p:sp>
        <p:nvSpPr>
          <p:cNvPr id="36" name="Rounded Rectangle 35">
            <a:extLst>
              <a:ext uri="{FF2B5EF4-FFF2-40B4-BE49-F238E27FC236}">
                <a16:creationId xmlns:a16="http://schemas.microsoft.com/office/drawing/2014/main" id="{14324E8F-68DD-5CB4-4DA3-694A54731374}"/>
              </a:ext>
            </a:extLst>
          </p:cNvPr>
          <p:cNvSpPr/>
          <p:nvPr/>
        </p:nvSpPr>
        <p:spPr>
          <a:xfrm>
            <a:off x="2209800" y="5732463"/>
            <a:ext cx="8229600" cy="1066800"/>
          </a:xfrm>
          <a:prstGeom prst="round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0000"/>
              </a:spcBef>
              <a:defRPr/>
            </a:pPr>
            <a:r>
              <a:rPr lang="nb-NO" sz="2400" dirty="0">
                <a:solidFill>
                  <a:srgbClr val="000000"/>
                </a:solidFill>
                <a:latin typeface="Times New Roman" pitchFamily="18" charset="0"/>
                <a:cs typeface="Times New Roman" pitchFamily="18" charset="0"/>
              </a:rPr>
              <a:t>Chỉ sự tác động qua lại theo hướng bài trừ, phủ định lẫn nhau giữa chúng</a:t>
            </a:r>
          </a:p>
        </p:txBody>
      </p:sp>
      <p:sp>
        <p:nvSpPr>
          <p:cNvPr id="2" name="Down Arrow 1">
            <a:extLst>
              <a:ext uri="{FF2B5EF4-FFF2-40B4-BE49-F238E27FC236}">
                <a16:creationId xmlns:a16="http://schemas.microsoft.com/office/drawing/2014/main" id="{774E23BC-8F2D-488E-0B33-C919DDD4E875}"/>
              </a:ext>
            </a:extLst>
          </p:cNvPr>
          <p:cNvSpPr/>
          <p:nvPr/>
        </p:nvSpPr>
        <p:spPr>
          <a:xfrm>
            <a:off x="6134100" y="5662613"/>
            <a:ext cx="153988" cy="69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circle(in)">
                                      <p:cBhvr>
                                        <p:cTn id="20" dur="2000"/>
                                        <p:tgtEl>
                                          <p:spTgt spid="23"/>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3"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
                                        <p:tgtEl>
                                          <p:spTgt spid="15"/>
                                        </p:tgtEl>
                                      </p:cBhvr>
                                    </p:animEffect>
                                    <p:anim calcmode="lin" valueType="num">
                                      <p:cBhvr>
                                        <p:cTn id="29" dur="400" fill="hold"/>
                                        <p:tgtEl>
                                          <p:spTgt spid="15"/>
                                        </p:tgtEl>
                                        <p:attrNameLst>
                                          <p:attrName>ppt_x</p:attrName>
                                        </p:attrNameLst>
                                      </p:cBhvr>
                                      <p:tavLst>
                                        <p:tav tm="0">
                                          <p:val>
                                            <p:strVal val="#ppt_x"/>
                                          </p:val>
                                        </p:tav>
                                        <p:tav tm="100000">
                                          <p:val>
                                            <p:strVal val="#ppt_x"/>
                                          </p:val>
                                        </p:tav>
                                      </p:tavLst>
                                    </p:anim>
                                    <p:anim calcmode="lin" valueType="num">
                                      <p:cBhvr>
                                        <p:cTn id="30" dur="400" fill="hold"/>
                                        <p:tgtEl>
                                          <p:spTgt spid="15"/>
                                        </p:tgtEl>
                                        <p:attrNameLst>
                                          <p:attrName>ppt_y</p:attrName>
                                        </p:attrNameLst>
                                      </p:cBhvr>
                                      <p:tavLst>
                                        <p:tav tm="0">
                                          <p:val>
                                            <p:strVal val="#ppt_y+0.31"/>
                                          </p:val>
                                        </p:tav>
                                        <p:tav tm="100000">
                                          <p:val>
                                            <p:strVal val="#ppt_y+0.31"/>
                                          </p:val>
                                        </p:tav>
                                      </p:tavLst>
                                    </p:anim>
                                    <p:anim calcmode="lin" valueType="num">
                                      <p:cBhvr>
                                        <p:cTn id="31" dur="600" decel="50000" fill="hold">
                                          <p:stCondLst>
                                            <p:cond delay="400"/>
                                          </p:stCondLst>
                                        </p:cTn>
                                        <p:tgtEl>
                                          <p:spTgt spid="1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2" dur="600" decel="50000" fill="hold">
                                          <p:stCondLst>
                                            <p:cond delay="400"/>
                                          </p:stCondLst>
                                        </p:cTn>
                                        <p:tgtEl>
                                          <p:spTgt spid="1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3" presetID="43"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
                                        <p:tgtEl>
                                          <p:spTgt spid="9"/>
                                        </p:tgtEl>
                                      </p:cBhvr>
                                    </p:animEffect>
                                    <p:anim calcmode="lin" valueType="num">
                                      <p:cBhvr>
                                        <p:cTn id="36" dur="400" fill="hold"/>
                                        <p:tgtEl>
                                          <p:spTgt spid="9"/>
                                        </p:tgtEl>
                                        <p:attrNameLst>
                                          <p:attrName>ppt_x</p:attrName>
                                        </p:attrNameLst>
                                      </p:cBhvr>
                                      <p:tavLst>
                                        <p:tav tm="0">
                                          <p:val>
                                            <p:strVal val="#ppt_x"/>
                                          </p:val>
                                        </p:tav>
                                        <p:tav tm="100000">
                                          <p:val>
                                            <p:strVal val="#ppt_x"/>
                                          </p:val>
                                        </p:tav>
                                      </p:tavLst>
                                    </p:anim>
                                    <p:anim calcmode="lin" valueType="num">
                                      <p:cBhvr>
                                        <p:cTn id="37" dur="400" fill="hold"/>
                                        <p:tgtEl>
                                          <p:spTgt spid="9"/>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7" presetClass="entr" presetSubtype="0"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900" decel="100000" fill="hold"/>
                                        <p:tgtEl>
                                          <p:spTgt spid="32"/>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arn(inVertical)">
                                      <p:cBhvr>
                                        <p:cTn id="52" dur="500"/>
                                        <p:tgtEl>
                                          <p:spTgt spid="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circle(in)">
                                      <p:cBhvr>
                                        <p:cTn id="5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2" grpId="0" animBg="1"/>
      <p:bldP spid="36"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2F5EA6CF-7723-7466-B993-EC109FF58127}"/>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A565DC-2F47-440B-9387-C8A1A68EBC39}" type="slidenum">
              <a:rPr lang="en-US" altLang="en-US" sz="1200">
                <a:solidFill>
                  <a:srgbClr val="898989"/>
                </a:solidFill>
                <a:latin typeface="Arial Unicode MS" pitchFamily="34" charset="-128"/>
              </a:rPr>
              <a:pPr>
                <a:spcBef>
                  <a:spcPct val="0"/>
                </a:spcBef>
                <a:buFontTx/>
                <a:buNone/>
              </a:pPr>
              <a:t>19</a:t>
            </a:fld>
            <a:endParaRPr lang="th-TH" altLang="en-US" sz="1200">
              <a:solidFill>
                <a:srgbClr val="898989"/>
              </a:solidFill>
              <a:latin typeface="Arial Unicode MS" pitchFamily="34" charset="-128"/>
            </a:endParaRPr>
          </a:p>
        </p:txBody>
      </p:sp>
      <p:sp>
        <p:nvSpPr>
          <p:cNvPr id="34819" name="Title 1">
            <a:extLst>
              <a:ext uri="{FF2B5EF4-FFF2-40B4-BE49-F238E27FC236}">
                <a16:creationId xmlns:a16="http://schemas.microsoft.com/office/drawing/2014/main" id="{D780B901-6CE1-2DB7-7094-C15C0C16E8BE}"/>
              </a:ext>
            </a:extLst>
          </p:cNvPr>
          <p:cNvSpPr>
            <a:spLocks noGrp="1"/>
          </p:cNvSpPr>
          <p:nvPr>
            <p:ph type="title"/>
          </p:nvPr>
        </p:nvSpPr>
        <p:spPr>
          <a:xfrm>
            <a:off x="1746250" y="-1588"/>
            <a:ext cx="8153400" cy="927101"/>
          </a:xfrm>
        </p:spPr>
        <p:txBody>
          <a:bodyPr/>
          <a:lstStyle/>
          <a:p>
            <a:r>
              <a:rPr lang="en-US" altLang="en-US" sz="3600" b="1" i="1">
                <a:solidFill>
                  <a:srgbClr val="000099"/>
                </a:solidFill>
                <a:latin typeface="Times New Roman" panose="02020603050405020304" pitchFamily="18" charset="0"/>
                <a:cs typeface="Times New Roman" panose="02020603050405020304" pitchFamily="18" charset="0"/>
              </a:rPr>
              <a:t>* Nội dung của quy luật</a:t>
            </a:r>
            <a:endParaRPr lang="vi-VN" altLang="en-US" sz="3600" b="1" i="1">
              <a:solidFill>
                <a:srgbClr val="000099"/>
              </a:solidFill>
            </a:endParaRPr>
          </a:p>
        </p:txBody>
      </p:sp>
      <p:sp>
        <p:nvSpPr>
          <p:cNvPr id="6" name="Snip Diagonal Corner Rectangle 5">
            <a:extLst>
              <a:ext uri="{FF2B5EF4-FFF2-40B4-BE49-F238E27FC236}">
                <a16:creationId xmlns:a16="http://schemas.microsoft.com/office/drawing/2014/main" id="{37ADA37F-6076-C35C-436B-2022AFCA8496}"/>
              </a:ext>
            </a:extLst>
          </p:cNvPr>
          <p:cNvSpPr/>
          <p:nvPr/>
        </p:nvSpPr>
        <p:spPr>
          <a:xfrm>
            <a:off x="1746250" y="1371600"/>
            <a:ext cx="3124200" cy="3886200"/>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nb-NO" altLang="en-US" sz="2400">
                <a:solidFill>
                  <a:srgbClr val="FEE9DE"/>
                </a:solidFill>
                <a:latin typeface="Times New Roman" pitchFamily="18" charset="0"/>
                <a:cs typeface="Times New Roman" pitchFamily="18" charset="0"/>
              </a:rPr>
              <a:t>Mâu thuẫn giữa các mặt đối lập trong sự vật, hiện tượng là nguyên nhân, giải quyết mâu thuẫn đó là động lực của sự vận động, phát triển</a:t>
            </a:r>
            <a:endParaRPr lang="vi-VN" altLang="en-US" sz="2400">
              <a:solidFill>
                <a:srgbClr val="FEE9DE"/>
              </a:solidFill>
              <a:latin typeface="Times New Roman" pitchFamily="18" charset="0"/>
              <a:cs typeface="Times New Roman" pitchFamily="18" charset="0"/>
            </a:endParaRPr>
          </a:p>
        </p:txBody>
      </p:sp>
      <p:sp>
        <p:nvSpPr>
          <p:cNvPr id="7" name="Snip Diagonal Corner Rectangle 6">
            <a:extLst>
              <a:ext uri="{FF2B5EF4-FFF2-40B4-BE49-F238E27FC236}">
                <a16:creationId xmlns:a16="http://schemas.microsoft.com/office/drawing/2014/main" id="{6A21071A-374A-BEF5-F7E8-2196860B711F}"/>
              </a:ext>
            </a:extLst>
          </p:cNvPr>
          <p:cNvSpPr/>
          <p:nvPr/>
        </p:nvSpPr>
        <p:spPr>
          <a:xfrm>
            <a:off x="7391400" y="2971800"/>
            <a:ext cx="3124200" cy="3886200"/>
          </a:xfrm>
          <a:prstGeom prst="snip2Diag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nb-NO" altLang="en-US" sz="2400">
                <a:solidFill>
                  <a:srgbClr val="FEE9DE"/>
                </a:solidFill>
                <a:latin typeface="Times New Roman" pitchFamily="18" charset="0"/>
                <a:cs typeface="Times New Roman" pitchFamily="18" charset="0"/>
              </a:rPr>
              <a:t>Sự thống nhất và đấu tranh giữa các mặt đối lập này là nguyên nhân, động lực bên trong của sự vận động và phát triển, làm cho cái cũ mất đi và cái mới ra đời</a:t>
            </a:r>
            <a:endParaRPr lang="vi-VN" altLang="en-US" sz="2400">
              <a:solidFill>
                <a:srgbClr val="FEE9DE"/>
              </a:solidFill>
              <a:latin typeface="Times New Roman" pitchFamily="18" charset="0"/>
              <a:cs typeface="Times New Roman" pitchFamily="18" charset="0"/>
            </a:endParaRPr>
          </a:p>
        </p:txBody>
      </p:sp>
      <p:sp>
        <p:nvSpPr>
          <p:cNvPr id="8" name="Snip Diagonal Corner Rectangle 7">
            <a:extLst>
              <a:ext uri="{FF2B5EF4-FFF2-40B4-BE49-F238E27FC236}">
                <a16:creationId xmlns:a16="http://schemas.microsoft.com/office/drawing/2014/main" id="{C2A574D9-4EB7-4B47-8886-D5FF5C2B237D}"/>
              </a:ext>
            </a:extLst>
          </p:cNvPr>
          <p:cNvSpPr/>
          <p:nvPr/>
        </p:nvSpPr>
        <p:spPr>
          <a:xfrm>
            <a:off x="5102225" y="2057400"/>
            <a:ext cx="2057400" cy="3886200"/>
          </a:xfrm>
          <a:prstGeom prst="snip2Diag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nb-NO" altLang="en-US" sz="2400">
                <a:solidFill>
                  <a:srgbClr val="FEE9DE"/>
                </a:solidFill>
                <a:latin typeface="Times New Roman" pitchFamily="18" charset="0"/>
                <a:cs typeface="Times New Roman" pitchFamily="18" charset="0"/>
              </a:rPr>
              <a:t>Sự vận động, phát triển của sự vật, hiện tượng là tự thân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heckerboard(across)">
                                      <p:cBhvr>
                                        <p:cTn id="14" dur="5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trips(down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DC5D832-7650-9972-F825-94EF38C08B1C}"/>
              </a:ext>
            </a:extLst>
          </p:cNvPr>
          <p:cNvGrpSpPr>
            <a:grpSpLocks/>
          </p:cNvGrpSpPr>
          <p:nvPr/>
        </p:nvGrpSpPr>
        <p:grpSpPr bwMode="auto">
          <a:xfrm>
            <a:off x="1260545" y="185530"/>
            <a:ext cx="9218613" cy="1122363"/>
            <a:chOff x="47499" y="4118135"/>
            <a:chExt cx="8088955" cy="797040"/>
          </a:xfrm>
        </p:grpSpPr>
        <p:sp>
          <p:nvSpPr>
            <p:cNvPr id="5" name="Rounded Rectangle 4">
              <a:extLst>
                <a:ext uri="{FF2B5EF4-FFF2-40B4-BE49-F238E27FC236}">
                  <a16:creationId xmlns:a16="http://schemas.microsoft.com/office/drawing/2014/main" id="{E4B4A274-E4BC-1D6D-7962-37FA8DA22562}"/>
                </a:ext>
              </a:extLst>
            </p:cNvPr>
            <p:cNvSpPr/>
            <p:nvPr/>
          </p:nvSpPr>
          <p:spPr>
            <a:xfrm>
              <a:off x="114362" y="4118135"/>
              <a:ext cx="8022092"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6" name="Rounded Rectangle 10">
              <a:extLst>
                <a:ext uri="{FF2B5EF4-FFF2-40B4-BE49-F238E27FC236}">
                  <a16:creationId xmlns:a16="http://schemas.microsoft.com/office/drawing/2014/main" id="{FF069ED7-2D76-CCD3-C94D-6ACC38827602}"/>
                </a:ext>
              </a:extLst>
            </p:cNvPr>
            <p:cNvSpPr/>
            <p:nvPr/>
          </p:nvSpPr>
          <p:spPr>
            <a:xfrm>
              <a:off x="47499" y="4224106"/>
              <a:ext cx="8088955" cy="585097"/>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defTabSz="1244600">
                <a:defRPr/>
              </a:pPr>
              <a:endParaRPr lang="en-US" altLang="en-US" sz="3200" b="1" i="1" dirty="0">
                <a:solidFill>
                  <a:schemeClr val="tx1"/>
                </a:solidFill>
                <a:latin typeface="Times New Roman" panose="02020603050405020304" pitchFamily="18" charset="0"/>
                <a:cs typeface="Times New Roman" panose="02020603050405020304" pitchFamily="18" charset="0"/>
              </a:endParaRPr>
            </a:p>
            <a:p>
              <a:pPr algn="ctr" defTabSz="1244600">
                <a:defRPr/>
              </a:pPr>
              <a:r>
                <a:rPr lang="en-US" altLang="en-US" sz="3200" b="1" i="1" dirty="0">
                  <a:solidFill>
                    <a:schemeClr val="tx1"/>
                  </a:solidFill>
                  <a:latin typeface="Times New Roman" panose="02020603050405020304" pitchFamily="18" charset="0"/>
                  <a:cs typeface="Times New Roman" panose="02020603050405020304" pitchFamily="18" charset="0"/>
                </a:rPr>
                <a:t>2.3. </a:t>
              </a:r>
              <a:r>
                <a:rPr lang="en-US" altLang="en-US" sz="3200" b="1" i="1" dirty="0" err="1">
                  <a:solidFill>
                    <a:schemeClr val="tx1"/>
                  </a:solidFill>
                  <a:latin typeface="Times New Roman" panose="02020603050405020304" pitchFamily="18" charset="0"/>
                  <a:cs typeface="Times New Roman" panose="02020603050405020304" pitchFamily="18" charset="0"/>
                </a:rPr>
                <a:t>Các</a:t>
              </a:r>
              <a:r>
                <a:rPr lang="en-US" altLang="en-US" sz="3200" b="1" i="1" dirty="0">
                  <a:solidFill>
                    <a:schemeClr val="tx1"/>
                  </a:solidFill>
                  <a:latin typeface="Times New Roman" panose="02020603050405020304" pitchFamily="18" charset="0"/>
                  <a:cs typeface="Times New Roman" panose="02020603050405020304" pitchFamily="18" charset="0"/>
                </a:rPr>
                <a:t> </a:t>
              </a:r>
              <a:r>
                <a:rPr lang="en-US" altLang="en-US" sz="3200" b="1" i="1" dirty="0" err="1">
                  <a:solidFill>
                    <a:schemeClr val="tx1"/>
                  </a:solidFill>
                  <a:latin typeface="Times New Roman" panose="02020603050405020304" pitchFamily="18" charset="0"/>
                  <a:cs typeface="Times New Roman" panose="02020603050405020304" pitchFamily="18" charset="0"/>
                </a:rPr>
                <a:t>quy</a:t>
              </a:r>
              <a:r>
                <a:rPr lang="en-US" altLang="en-US" sz="3200" b="1" i="1" dirty="0">
                  <a:solidFill>
                    <a:schemeClr val="tx1"/>
                  </a:solidFill>
                  <a:latin typeface="Times New Roman" panose="02020603050405020304" pitchFamily="18" charset="0"/>
                  <a:cs typeface="Times New Roman" panose="02020603050405020304" pitchFamily="18" charset="0"/>
                </a:rPr>
                <a:t> </a:t>
              </a:r>
              <a:r>
                <a:rPr lang="en-US" altLang="en-US" sz="3200" b="1" i="1" dirty="0" err="1">
                  <a:solidFill>
                    <a:schemeClr val="tx1"/>
                  </a:solidFill>
                  <a:latin typeface="Times New Roman" panose="02020603050405020304" pitchFamily="18" charset="0"/>
                  <a:cs typeface="Times New Roman" panose="02020603050405020304" pitchFamily="18" charset="0"/>
                </a:rPr>
                <a:t>luật</a:t>
              </a:r>
              <a:r>
                <a:rPr lang="en-US" altLang="en-US" sz="3200" b="1" i="1" dirty="0">
                  <a:solidFill>
                    <a:schemeClr val="tx1"/>
                  </a:solidFill>
                  <a:latin typeface="Times New Roman" panose="02020603050405020304" pitchFamily="18" charset="0"/>
                  <a:cs typeface="Times New Roman" panose="02020603050405020304" pitchFamily="18" charset="0"/>
                </a:rPr>
                <a:t> </a:t>
              </a:r>
              <a:r>
                <a:rPr lang="en-US" altLang="en-US" sz="3200" b="1" i="1" dirty="0" err="1">
                  <a:solidFill>
                    <a:schemeClr val="tx1"/>
                  </a:solidFill>
                  <a:latin typeface="Times New Roman" panose="02020603050405020304" pitchFamily="18" charset="0"/>
                  <a:cs typeface="Times New Roman" panose="02020603050405020304" pitchFamily="18" charset="0"/>
                </a:rPr>
                <a:t>cơ</a:t>
              </a:r>
              <a:r>
                <a:rPr lang="en-US" altLang="en-US" sz="3200" b="1" i="1" dirty="0">
                  <a:solidFill>
                    <a:schemeClr val="tx1"/>
                  </a:solidFill>
                  <a:latin typeface="Times New Roman" panose="02020603050405020304" pitchFamily="18" charset="0"/>
                  <a:cs typeface="Times New Roman" panose="02020603050405020304" pitchFamily="18" charset="0"/>
                </a:rPr>
                <a:t> </a:t>
              </a:r>
              <a:r>
                <a:rPr lang="en-US" altLang="en-US" sz="3200" b="1" i="1" dirty="0" err="1">
                  <a:solidFill>
                    <a:schemeClr val="tx1"/>
                  </a:solidFill>
                  <a:latin typeface="Times New Roman" panose="02020603050405020304" pitchFamily="18" charset="0"/>
                  <a:cs typeface="Times New Roman" panose="02020603050405020304" pitchFamily="18" charset="0"/>
                </a:rPr>
                <a:t>bản</a:t>
              </a:r>
              <a:r>
                <a:rPr lang="en-US" altLang="en-US" sz="3200" b="1" i="1" dirty="0">
                  <a:solidFill>
                    <a:schemeClr val="tx1"/>
                  </a:solidFill>
                  <a:latin typeface="Times New Roman" panose="02020603050405020304" pitchFamily="18" charset="0"/>
                  <a:cs typeface="Times New Roman" panose="02020603050405020304" pitchFamily="18" charset="0"/>
                </a:rPr>
                <a:t> </a:t>
              </a:r>
            </a:p>
            <a:p>
              <a:pPr algn="ctr" defTabSz="1244600">
                <a:defRPr/>
              </a:pPr>
              <a:r>
                <a:rPr lang="en-US" altLang="en-US" sz="3200" b="1" i="1" dirty="0" err="1">
                  <a:solidFill>
                    <a:schemeClr val="tx1"/>
                  </a:solidFill>
                  <a:latin typeface="Times New Roman" panose="02020603050405020304" pitchFamily="18" charset="0"/>
                  <a:cs typeface="Times New Roman" panose="02020603050405020304" pitchFamily="18" charset="0"/>
                </a:rPr>
                <a:t>của</a:t>
              </a:r>
              <a:r>
                <a:rPr lang="en-US" altLang="en-US" sz="3200" b="1" i="1" dirty="0">
                  <a:solidFill>
                    <a:schemeClr val="tx1"/>
                  </a:solidFill>
                  <a:latin typeface="Times New Roman" panose="02020603050405020304" pitchFamily="18" charset="0"/>
                  <a:cs typeface="Times New Roman" panose="02020603050405020304" pitchFamily="18" charset="0"/>
                </a:rPr>
                <a:t> </a:t>
              </a:r>
              <a:r>
                <a:rPr lang="en-US" altLang="en-US" sz="3200" b="1" i="1" dirty="0" err="1">
                  <a:solidFill>
                    <a:schemeClr val="tx1"/>
                  </a:solidFill>
                  <a:latin typeface="Times New Roman" panose="02020603050405020304" pitchFamily="18" charset="0"/>
                  <a:cs typeface="Times New Roman" panose="02020603050405020304" pitchFamily="18" charset="0"/>
                </a:rPr>
                <a:t>phép</a:t>
              </a:r>
              <a:r>
                <a:rPr lang="en-US" altLang="en-US" sz="3200" b="1" i="1" dirty="0">
                  <a:solidFill>
                    <a:schemeClr val="tx1"/>
                  </a:solidFill>
                  <a:latin typeface="Times New Roman" panose="02020603050405020304" pitchFamily="18" charset="0"/>
                  <a:cs typeface="Times New Roman" panose="02020603050405020304" pitchFamily="18" charset="0"/>
                </a:rPr>
                <a:t> </a:t>
              </a:r>
              <a:r>
                <a:rPr lang="en-US" altLang="en-US" sz="3200" b="1" i="1" dirty="0" err="1">
                  <a:solidFill>
                    <a:schemeClr val="tx1"/>
                  </a:solidFill>
                  <a:latin typeface="Times New Roman" panose="02020603050405020304" pitchFamily="18" charset="0"/>
                  <a:cs typeface="Times New Roman" panose="02020603050405020304" pitchFamily="18" charset="0"/>
                </a:rPr>
                <a:t>biện</a:t>
              </a:r>
              <a:r>
                <a:rPr lang="en-US" altLang="en-US" sz="3200" b="1" i="1" dirty="0">
                  <a:solidFill>
                    <a:schemeClr val="tx1"/>
                  </a:solidFill>
                  <a:latin typeface="Times New Roman" panose="02020603050405020304" pitchFamily="18" charset="0"/>
                  <a:cs typeface="Times New Roman" panose="02020603050405020304" pitchFamily="18" charset="0"/>
                </a:rPr>
                <a:t> </a:t>
              </a:r>
              <a:r>
                <a:rPr lang="en-US" altLang="en-US" sz="3200" b="1" i="1" dirty="0" err="1">
                  <a:solidFill>
                    <a:schemeClr val="tx1"/>
                  </a:solidFill>
                  <a:latin typeface="Times New Roman" panose="02020603050405020304" pitchFamily="18" charset="0"/>
                  <a:cs typeface="Times New Roman" panose="02020603050405020304" pitchFamily="18" charset="0"/>
                </a:rPr>
                <a:t>chứng</a:t>
              </a:r>
              <a:r>
                <a:rPr lang="en-US" altLang="en-US" sz="3200" b="1" i="1" dirty="0">
                  <a:solidFill>
                    <a:schemeClr val="tx1"/>
                  </a:solidFill>
                  <a:latin typeface="Times New Roman" panose="02020603050405020304" pitchFamily="18" charset="0"/>
                  <a:cs typeface="Times New Roman" panose="02020603050405020304" pitchFamily="18" charset="0"/>
                </a:rPr>
                <a:t> </a:t>
              </a:r>
              <a:r>
                <a:rPr lang="en-US" altLang="en-US" sz="3200" b="1" i="1" dirty="0" err="1">
                  <a:solidFill>
                    <a:schemeClr val="tx1"/>
                  </a:solidFill>
                  <a:latin typeface="Times New Roman" panose="02020603050405020304" pitchFamily="18" charset="0"/>
                  <a:cs typeface="Times New Roman" panose="02020603050405020304" pitchFamily="18" charset="0"/>
                </a:rPr>
                <a:t>duy</a:t>
              </a:r>
              <a:r>
                <a:rPr lang="en-US" altLang="en-US" sz="3200" b="1" i="1" dirty="0">
                  <a:solidFill>
                    <a:schemeClr val="tx1"/>
                  </a:solidFill>
                  <a:latin typeface="Times New Roman" panose="02020603050405020304" pitchFamily="18" charset="0"/>
                  <a:cs typeface="Times New Roman" panose="02020603050405020304" pitchFamily="18" charset="0"/>
                </a:rPr>
                <a:t> </a:t>
              </a:r>
              <a:r>
                <a:rPr lang="en-US" altLang="en-US" sz="3200" b="1" i="1" dirty="0" err="1">
                  <a:solidFill>
                    <a:schemeClr val="tx1"/>
                  </a:solidFill>
                  <a:latin typeface="Times New Roman" panose="02020603050405020304" pitchFamily="18" charset="0"/>
                  <a:cs typeface="Times New Roman" panose="02020603050405020304" pitchFamily="18" charset="0"/>
                </a:rPr>
                <a:t>vật</a:t>
              </a:r>
              <a:r>
                <a:rPr lang="en-US" altLang="en-US" sz="3200" b="1" i="1" dirty="0">
                  <a:solidFill>
                    <a:schemeClr val="tx1"/>
                  </a:solidFill>
                  <a:latin typeface="Times New Roman" panose="02020603050405020304" pitchFamily="18" charset="0"/>
                  <a:cs typeface="Times New Roman" panose="02020603050405020304" pitchFamily="18" charset="0"/>
                </a:rPr>
                <a:t> </a:t>
              </a:r>
              <a:endParaRPr lang="en-US" sz="3200" dirty="0">
                <a:solidFill>
                  <a:schemeClr val="tx1"/>
                </a:solidFill>
              </a:endParaRPr>
            </a:p>
            <a:p>
              <a:pPr defTabSz="1244600">
                <a:lnSpc>
                  <a:spcPct val="90000"/>
                </a:lnSpc>
                <a:spcAft>
                  <a:spcPct val="35000"/>
                </a:spcAft>
                <a:defRPr/>
              </a:pPr>
              <a:endParaRPr lang="en-US" sz="3200" dirty="0">
                <a:solidFill>
                  <a:schemeClr val="tx1"/>
                </a:solidFill>
              </a:endParaRPr>
            </a:p>
          </p:txBody>
        </p:sp>
      </p:grpSp>
      <p:sp>
        <p:nvSpPr>
          <p:cNvPr id="14" name="Rounded Rectangle 13">
            <a:extLst>
              <a:ext uri="{FF2B5EF4-FFF2-40B4-BE49-F238E27FC236}">
                <a16:creationId xmlns:a16="http://schemas.microsoft.com/office/drawing/2014/main" id="{947B6FD7-518A-D4CC-C1CB-0B0A95D6CA7D}"/>
              </a:ext>
            </a:extLst>
          </p:cNvPr>
          <p:cNvSpPr/>
          <p:nvPr/>
        </p:nvSpPr>
        <p:spPr>
          <a:xfrm>
            <a:off x="1868488" y="2628900"/>
            <a:ext cx="8458200" cy="22098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just" eaLnBrk="1" hangingPunct="1">
              <a:lnSpc>
                <a:spcPct val="125000"/>
              </a:lnSpc>
              <a:defRPr/>
            </a:pPr>
            <a:r>
              <a:rPr lang="en-US" sz="2400" b="1">
                <a:solidFill>
                  <a:srgbClr val="0000FF"/>
                </a:solidFill>
                <a:latin typeface="Times New Roman" pitchFamily="18" charset="0"/>
                <a:cs typeface="Times New Roman" pitchFamily="18" charset="0"/>
              </a:rPr>
              <a:t>QUY LUẬT là một phạm trù dùng để chỉ MỐI LIÊN HỆ khách quan, bản chất,  tất yếu, lặp đi lặp lại giữa các mặt, các yếu tố, các thuộc tính bên trong một sự vật nào đó, hay giữa các sự vật, hiện tượng với nhau</a:t>
            </a:r>
            <a:endParaRPr lang="en-US" sz="2400">
              <a:solidFill>
                <a:srgbClr val="0000FF"/>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57BFB70-CC70-FBB4-2508-74A92EB28CF7}"/>
              </a:ext>
            </a:extLst>
          </p:cNvPr>
          <p:cNvSpPr>
            <a:spLocks noGrp="1" noChangeArrowheads="1"/>
          </p:cNvSpPr>
          <p:nvPr>
            <p:ph type="title"/>
          </p:nvPr>
        </p:nvSpPr>
        <p:spPr>
          <a:solidFill>
            <a:schemeClr val="accent5">
              <a:lumMod val="40000"/>
              <a:lumOff val="60000"/>
            </a:schemeClr>
          </a:solidFill>
          <a:ln w="19050">
            <a:solidFill>
              <a:schemeClr val="accent2"/>
            </a:solidFill>
          </a:ln>
        </p:spPr>
        <p:txBody>
          <a:bodyPr/>
          <a:lstStyle/>
          <a:p>
            <a:pPr algn="l" eaLnBrk="1" hangingPunct="1">
              <a:defRPr/>
            </a:pPr>
            <a:r>
              <a:rPr lang="en-US" sz="2800" b="1" i="1">
                <a:solidFill>
                  <a:srgbClr val="0000FF"/>
                </a:solidFill>
                <a:latin typeface="Times New Roman" pitchFamily="18" charset="0"/>
              </a:rPr>
              <a:t>* Quan hệ biện chứng giữa sự thống nhất và đấu tranh của các mặt đối lập</a:t>
            </a:r>
          </a:p>
        </p:txBody>
      </p:sp>
      <p:sp>
        <p:nvSpPr>
          <p:cNvPr id="4" name="Rounded Rectangle 3">
            <a:extLst>
              <a:ext uri="{FF2B5EF4-FFF2-40B4-BE49-F238E27FC236}">
                <a16:creationId xmlns:a16="http://schemas.microsoft.com/office/drawing/2014/main" id="{36BDAE7E-8EAE-C578-0A01-6BC874649882}"/>
              </a:ext>
            </a:extLst>
          </p:cNvPr>
          <p:cNvSpPr/>
          <p:nvPr/>
        </p:nvSpPr>
        <p:spPr>
          <a:xfrm>
            <a:off x="2471738" y="1600200"/>
            <a:ext cx="7848600" cy="1208088"/>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30000"/>
              </a:spcBef>
              <a:spcAft>
                <a:spcPct val="30000"/>
              </a:spcAft>
              <a:defRPr/>
            </a:pPr>
            <a:r>
              <a:rPr lang="en-US" sz="2400">
                <a:solidFill>
                  <a:srgbClr val="000099"/>
                </a:solidFill>
                <a:latin typeface="Times New Roman" pitchFamily="18" charset="0"/>
              </a:rPr>
              <a:t>Sự thống nhất và đấu tranh của các mặt đối lập trong sự vận động và phát triển của sự vật là không thể tách rời nhau. </a:t>
            </a:r>
          </a:p>
        </p:txBody>
      </p:sp>
      <p:sp>
        <p:nvSpPr>
          <p:cNvPr id="5" name="Rounded Rectangle 4">
            <a:extLst>
              <a:ext uri="{FF2B5EF4-FFF2-40B4-BE49-F238E27FC236}">
                <a16:creationId xmlns:a16="http://schemas.microsoft.com/office/drawing/2014/main" id="{87BCB20D-871E-47C7-F8F1-23FE0EC547BF}"/>
              </a:ext>
            </a:extLst>
          </p:cNvPr>
          <p:cNvSpPr/>
          <p:nvPr/>
        </p:nvSpPr>
        <p:spPr>
          <a:xfrm>
            <a:off x="2447925" y="3200400"/>
            <a:ext cx="7848600" cy="1143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spcBef>
                <a:spcPct val="30000"/>
              </a:spcBef>
              <a:spcAft>
                <a:spcPct val="30000"/>
              </a:spcAft>
              <a:defRPr/>
            </a:pPr>
            <a:r>
              <a:rPr lang="en-US" sz="2400">
                <a:solidFill>
                  <a:srgbClr val="000099"/>
                </a:solidFill>
                <a:latin typeface="Times New Roman" pitchFamily="18" charset="0"/>
              </a:rPr>
              <a:t>Sự thống nhất là điều kiện cho các mặt đối lập đấu tranh với nhau. </a:t>
            </a:r>
          </a:p>
        </p:txBody>
      </p:sp>
      <p:sp>
        <p:nvSpPr>
          <p:cNvPr id="6" name="Rounded Rectangle 5">
            <a:extLst>
              <a:ext uri="{FF2B5EF4-FFF2-40B4-BE49-F238E27FC236}">
                <a16:creationId xmlns:a16="http://schemas.microsoft.com/office/drawing/2014/main" id="{E329DA5D-9067-6AA0-94C7-CC45EB6D6019}"/>
              </a:ext>
            </a:extLst>
          </p:cNvPr>
          <p:cNvSpPr/>
          <p:nvPr/>
        </p:nvSpPr>
        <p:spPr>
          <a:xfrm>
            <a:off x="2471738" y="4800600"/>
            <a:ext cx="78486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spcBef>
                <a:spcPct val="30000"/>
              </a:spcBef>
              <a:spcAft>
                <a:spcPct val="30000"/>
              </a:spcAft>
              <a:defRPr/>
            </a:pPr>
            <a:r>
              <a:rPr lang="en-US" sz="2400">
                <a:solidFill>
                  <a:srgbClr val="000099"/>
                </a:solidFill>
                <a:latin typeface="Times New Roman" pitchFamily="18" charset="0"/>
              </a:rPr>
              <a:t>Sự đấu tranh làm thay đổi các mặt tác động.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arn(inVertical)">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ABC050D8-D41A-0576-0DD6-D141B0BB3F1C}"/>
              </a:ext>
            </a:extLst>
          </p:cNvPr>
          <p:cNvSpPr>
            <a:spLocks noGrp="1" noChangeArrowheads="1"/>
          </p:cNvSpPr>
          <p:nvPr>
            <p:ph type="sldNum" sz="quarter" idx="12"/>
          </p:nvPr>
        </p:nvSpPr>
        <p:spPr bwMode="auto">
          <a:xfrm>
            <a:off x="80772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FAE85B-FD55-459C-9296-E8287AC950E6}" type="slidenum">
              <a:rPr lang="en-US" altLang="en-US" sz="2000">
                <a:solidFill>
                  <a:srgbClr val="898989"/>
                </a:solidFill>
                <a:latin typeface="Arial Unicode MS" pitchFamily="34" charset="-128"/>
              </a:rPr>
              <a:pPr>
                <a:spcBef>
                  <a:spcPct val="0"/>
                </a:spcBef>
                <a:buFontTx/>
                <a:buNone/>
              </a:pPr>
              <a:t>21</a:t>
            </a:fld>
            <a:endParaRPr lang="th-TH" altLang="en-US" sz="2000">
              <a:solidFill>
                <a:srgbClr val="898989"/>
              </a:solidFill>
              <a:latin typeface="Arial Unicode MS" pitchFamily="34" charset="-128"/>
            </a:endParaRPr>
          </a:p>
        </p:txBody>
      </p:sp>
      <p:sp>
        <p:nvSpPr>
          <p:cNvPr id="34819" name="Title 1">
            <a:extLst>
              <a:ext uri="{FF2B5EF4-FFF2-40B4-BE49-F238E27FC236}">
                <a16:creationId xmlns:a16="http://schemas.microsoft.com/office/drawing/2014/main" id="{084F6A28-5D8D-CD59-AEC3-DB11F6345E1E}"/>
              </a:ext>
            </a:extLst>
          </p:cNvPr>
          <p:cNvSpPr>
            <a:spLocks noGrp="1"/>
          </p:cNvSpPr>
          <p:nvPr>
            <p:ph type="title"/>
          </p:nvPr>
        </p:nvSpPr>
        <p:spPr>
          <a:xfrm>
            <a:off x="2819400" y="58738"/>
            <a:ext cx="6477000" cy="703262"/>
          </a:xfrm>
          <a:solidFill>
            <a:schemeClr val="accent5">
              <a:lumMod val="40000"/>
              <a:lumOff val="60000"/>
            </a:schemeClr>
          </a:solidFill>
          <a:ln w="19050">
            <a:solidFill>
              <a:schemeClr val="accent2"/>
            </a:solidFill>
          </a:ln>
        </p:spPr>
        <p:txBody>
          <a:bodyPr>
            <a:normAutofit/>
          </a:bodyPr>
          <a:lstStyle/>
          <a:p>
            <a:pPr algn="ctr">
              <a:defRPr/>
            </a:pPr>
            <a:r>
              <a:rPr lang="en-US" altLang="en-US" sz="2800" b="1" i="1">
                <a:solidFill>
                  <a:srgbClr val="000099"/>
                </a:solidFill>
                <a:latin typeface="Times New Roman" pitchFamily="18" charset="0"/>
                <a:cs typeface="Times New Roman" pitchFamily="18" charset="0"/>
              </a:rPr>
              <a:t>* Phân loại mâu thuẫn</a:t>
            </a:r>
            <a:endParaRPr lang="vi-VN" altLang="en-US" sz="2800" b="1" i="1">
              <a:solidFill>
                <a:srgbClr val="000099"/>
              </a:solidFill>
              <a:cs typeface="Times New Roman" pitchFamily="18" charset="0"/>
            </a:endParaRPr>
          </a:p>
        </p:txBody>
      </p:sp>
      <p:sp>
        <p:nvSpPr>
          <p:cNvPr id="6" name="Pentagon 5">
            <a:extLst>
              <a:ext uri="{FF2B5EF4-FFF2-40B4-BE49-F238E27FC236}">
                <a16:creationId xmlns:a16="http://schemas.microsoft.com/office/drawing/2014/main" id="{2B7370EC-2F43-64A7-C32A-98C3BAA98BB5}"/>
              </a:ext>
            </a:extLst>
          </p:cNvPr>
          <p:cNvSpPr/>
          <p:nvPr/>
        </p:nvSpPr>
        <p:spPr>
          <a:xfrm>
            <a:off x="1524001" y="2917825"/>
            <a:ext cx="1128713" cy="1447800"/>
          </a:xfrm>
          <a:prstGeom prst="homePlate">
            <a:avLst/>
          </a:prstGeom>
          <a:solidFill>
            <a:srgbClr val="66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b-NO" altLang="en-US" sz="2000">
                <a:solidFill>
                  <a:srgbClr val="000000"/>
                </a:solidFill>
                <a:latin typeface="Times New Roman" pitchFamily="18" charset="0"/>
                <a:cs typeface="Times New Roman" pitchFamily="18" charset="0"/>
              </a:rPr>
              <a:t>Căn cứ</a:t>
            </a:r>
            <a:endParaRPr lang="en-US" sz="2000">
              <a:solidFill>
                <a:srgbClr val="FEE9DE"/>
              </a:solidFill>
              <a:cs typeface="Cordia New" pitchFamily="34" charset="-34"/>
            </a:endParaRPr>
          </a:p>
        </p:txBody>
      </p:sp>
      <p:sp>
        <p:nvSpPr>
          <p:cNvPr id="7" name="Oval 6">
            <a:extLst>
              <a:ext uri="{FF2B5EF4-FFF2-40B4-BE49-F238E27FC236}">
                <a16:creationId xmlns:a16="http://schemas.microsoft.com/office/drawing/2014/main" id="{B5AE8107-6D03-B341-67B9-37A4690B72BF}"/>
              </a:ext>
            </a:extLst>
          </p:cNvPr>
          <p:cNvSpPr/>
          <p:nvPr/>
        </p:nvSpPr>
        <p:spPr>
          <a:xfrm>
            <a:off x="3124200" y="1395413"/>
            <a:ext cx="2514600" cy="9144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nb-NO" altLang="en-US" sz="2000">
                <a:solidFill>
                  <a:srgbClr val="000000"/>
                </a:solidFill>
                <a:latin typeface="Times New Roman" pitchFamily="18" charset="0"/>
                <a:cs typeface="Times New Roman" pitchFamily="18" charset="0"/>
              </a:rPr>
              <a:t>Vai trò của mâu thuẫn</a:t>
            </a:r>
            <a:endParaRPr lang="en-US" sz="2000">
              <a:solidFill>
                <a:srgbClr val="000000"/>
              </a:solidFill>
              <a:cs typeface="Cordia New" pitchFamily="34" charset="-34"/>
            </a:endParaRPr>
          </a:p>
        </p:txBody>
      </p:sp>
      <p:sp>
        <p:nvSpPr>
          <p:cNvPr id="8" name="Oval 7">
            <a:extLst>
              <a:ext uri="{FF2B5EF4-FFF2-40B4-BE49-F238E27FC236}">
                <a16:creationId xmlns:a16="http://schemas.microsoft.com/office/drawing/2014/main" id="{FD526B9B-4098-6FEE-9AC2-965B28B231EC}"/>
              </a:ext>
            </a:extLst>
          </p:cNvPr>
          <p:cNvSpPr/>
          <p:nvPr/>
        </p:nvSpPr>
        <p:spPr>
          <a:xfrm>
            <a:off x="3151188" y="3030539"/>
            <a:ext cx="2514600" cy="1220787"/>
          </a:xfrm>
          <a:prstGeom prst="ellipse">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nb-NO" altLang="en-US" sz="2000">
                <a:solidFill>
                  <a:srgbClr val="000000"/>
                </a:solidFill>
                <a:latin typeface="Times New Roman" pitchFamily="18" charset="0"/>
                <a:cs typeface="Times New Roman" pitchFamily="18" charset="0"/>
              </a:rPr>
              <a:t>Quan hệ giữa các mặt đối lập</a:t>
            </a:r>
            <a:endParaRPr lang="en-US" sz="2000">
              <a:solidFill>
                <a:srgbClr val="000000"/>
              </a:solidFill>
              <a:cs typeface="Cordia New" pitchFamily="34" charset="-34"/>
            </a:endParaRPr>
          </a:p>
        </p:txBody>
      </p:sp>
      <p:sp>
        <p:nvSpPr>
          <p:cNvPr id="9" name="Oval 8">
            <a:extLst>
              <a:ext uri="{FF2B5EF4-FFF2-40B4-BE49-F238E27FC236}">
                <a16:creationId xmlns:a16="http://schemas.microsoft.com/office/drawing/2014/main" id="{E768C198-45C1-6AA7-B89B-65B354553D6B}"/>
              </a:ext>
            </a:extLst>
          </p:cNvPr>
          <p:cNvSpPr/>
          <p:nvPr/>
        </p:nvSpPr>
        <p:spPr>
          <a:xfrm>
            <a:off x="3151188" y="4972050"/>
            <a:ext cx="2514600" cy="13716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b-NO" altLang="en-US" sz="2000">
                <a:solidFill>
                  <a:schemeClr val="tx1"/>
                </a:solidFill>
                <a:latin typeface="Times New Roman" pitchFamily="18" charset="0"/>
                <a:cs typeface="Times New Roman" pitchFamily="18" charset="0"/>
              </a:rPr>
              <a:t>Tính chất của lợi ích quan hệ GC</a:t>
            </a:r>
            <a:endParaRPr lang="en-US" sz="2000">
              <a:solidFill>
                <a:schemeClr val="tx1"/>
              </a:solidFill>
              <a:cs typeface="Cordia New" pitchFamily="34" charset="-34"/>
            </a:endParaRPr>
          </a:p>
        </p:txBody>
      </p:sp>
      <p:sp>
        <p:nvSpPr>
          <p:cNvPr id="10" name="Rounded Rectangle 9">
            <a:extLst>
              <a:ext uri="{FF2B5EF4-FFF2-40B4-BE49-F238E27FC236}">
                <a16:creationId xmlns:a16="http://schemas.microsoft.com/office/drawing/2014/main" id="{D9610624-854F-29F3-F254-BABB97228984}"/>
              </a:ext>
            </a:extLst>
          </p:cNvPr>
          <p:cNvSpPr/>
          <p:nvPr/>
        </p:nvSpPr>
        <p:spPr>
          <a:xfrm>
            <a:off x="6781801" y="1736726"/>
            <a:ext cx="3408363" cy="720725"/>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b-NO" altLang="en-US" sz="2000">
                <a:solidFill>
                  <a:srgbClr val="000000"/>
                </a:solidFill>
                <a:latin typeface="Times New Roman" pitchFamily="18" charset="0"/>
                <a:cs typeface="Times New Roman" pitchFamily="18" charset="0"/>
              </a:rPr>
              <a:t>Mâu thuẫn thứ yếu</a:t>
            </a:r>
            <a:endParaRPr lang="en-US" sz="2000">
              <a:solidFill>
                <a:srgbClr val="FEE9DE"/>
              </a:solidFill>
              <a:cs typeface="Cordia New" pitchFamily="34" charset="-34"/>
            </a:endParaRPr>
          </a:p>
        </p:txBody>
      </p:sp>
      <p:sp>
        <p:nvSpPr>
          <p:cNvPr id="11" name="Rounded Rectangle 10">
            <a:extLst>
              <a:ext uri="{FF2B5EF4-FFF2-40B4-BE49-F238E27FC236}">
                <a16:creationId xmlns:a16="http://schemas.microsoft.com/office/drawing/2014/main" id="{97955B70-8266-21F3-64CE-D4740C76F119}"/>
              </a:ext>
            </a:extLst>
          </p:cNvPr>
          <p:cNvSpPr/>
          <p:nvPr/>
        </p:nvSpPr>
        <p:spPr>
          <a:xfrm>
            <a:off x="6781801" y="839789"/>
            <a:ext cx="3408363" cy="72072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b-NO" altLang="en-US" sz="2000">
                <a:solidFill>
                  <a:srgbClr val="000000"/>
                </a:solidFill>
                <a:latin typeface="Times New Roman" pitchFamily="18" charset="0"/>
                <a:cs typeface="Times New Roman" pitchFamily="18" charset="0"/>
              </a:rPr>
              <a:t>Mâu thuẫn chủ yếu</a:t>
            </a:r>
            <a:endParaRPr lang="en-US" sz="2000">
              <a:solidFill>
                <a:srgbClr val="FEE9DE"/>
              </a:solidFill>
              <a:cs typeface="Cordia New" pitchFamily="34" charset="-34"/>
            </a:endParaRPr>
          </a:p>
        </p:txBody>
      </p:sp>
      <p:sp>
        <p:nvSpPr>
          <p:cNvPr id="12" name="Rounded Rectangle 11">
            <a:extLst>
              <a:ext uri="{FF2B5EF4-FFF2-40B4-BE49-F238E27FC236}">
                <a16:creationId xmlns:a16="http://schemas.microsoft.com/office/drawing/2014/main" id="{9EEE8087-BC8D-9FE8-59D2-1B21F2EF2F81}"/>
              </a:ext>
            </a:extLst>
          </p:cNvPr>
          <p:cNvSpPr/>
          <p:nvPr/>
        </p:nvSpPr>
        <p:spPr>
          <a:xfrm>
            <a:off x="6781801" y="2847976"/>
            <a:ext cx="3408363" cy="720725"/>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b-NO" altLang="en-US" sz="2000">
                <a:solidFill>
                  <a:srgbClr val="000000"/>
                </a:solidFill>
                <a:latin typeface="Times New Roman" pitchFamily="18" charset="0"/>
                <a:cs typeface="Times New Roman" pitchFamily="18" charset="0"/>
              </a:rPr>
              <a:t>Mâu thuẫn bên trong</a:t>
            </a:r>
            <a:endParaRPr lang="en-US" sz="2000">
              <a:solidFill>
                <a:srgbClr val="FEE9DE"/>
              </a:solidFill>
              <a:cs typeface="Cordia New" pitchFamily="34" charset="-34"/>
            </a:endParaRPr>
          </a:p>
        </p:txBody>
      </p:sp>
      <p:sp>
        <p:nvSpPr>
          <p:cNvPr id="13" name="Rounded Rectangle 12">
            <a:extLst>
              <a:ext uri="{FF2B5EF4-FFF2-40B4-BE49-F238E27FC236}">
                <a16:creationId xmlns:a16="http://schemas.microsoft.com/office/drawing/2014/main" id="{7BB5D2C3-29AC-7D60-676D-E17E56114343}"/>
              </a:ext>
            </a:extLst>
          </p:cNvPr>
          <p:cNvSpPr/>
          <p:nvPr/>
        </p:nvSpPr>
        <p:spPr>
          <a:xfrm>
            <a:off x="6802438" y="3806826"/>
            <a:ext cx="3408362" cy="720725"/>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0000"/>
              </a:spcBef>
              <a:defRPr/>
            </a:pPr>
            <a:r>
              <a:rPr lang="nb-NO" altLang="en-US" sz="2000">
                <a:solidFill>
                  <a:srgbClr val="000000"/>
                </a:solidFill>
                <a:latin typeface="Times New Roman" pitchFamily="18" charset="0"/>
                <a:cs typeface="Times New Roman" pitchFamily="18" charset="0"/>
              </a:rPr>
              <a:t>Mâu thuẫn bên ngoài</a:t>
            </a:r>
          </a:p>
        </p:txBody>
      </p:sp>
      <p:sp>
        <p:nvSpPr>
          <p:cNvPr id="14" name="Rounded Rectangle 13">
            <a:extLst>
              <a:ext uri="{FF2B5EF4-FFF2-40B4-BE49-F238E27FC236}">
                <a16:creationId xmlns:a16="http://schemas.microsoft.com/office/drawing/2014/main" id="{2F3880BC-9836-A786-FBA5-8612DCE4E134}"/>
              </a:ext>
            </a:extLst>
          </p:cNvPr>
          <p:cNvSpPr/>
          <p:nvPr/>
        </p:nvSpPr>
        <p:spPr>
          <a:xfrm>
            <a:off x="6802438" y="4937126"/>
            <a:ext cx="3408362" cy="720725"/>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b-NO" altLang="en-US" sz="2000">
                <a:solidFill>
                  <a:srgbClr val="000000"/>
                </a:solidFill>
                <a:latin typeface="Times New Roman" pitchFamily="18" charset="0"/>
                <a:cs typeface="Times New Roman" pitchFamily="18" charset="0"/>
              </a:rPr>
              <a:t>Mâu thuẫn đối kháng</a:t>
            </a:r>
            <a:endParaRPr lang="en-US" sz="2000">
              <a:solidFill>
                <a:srgbClr val="FEE9DE"/>
              </a:solidFill>
              <a:cs typeface="Cordia New" pitchFamily="34" charset="-34"/>
            </a:endParaRPr>
          </a:p>
        </p:txBody>
      </p:sp>
      <p:sp>
        <p:nvSpPr>
          <p:cNvPr id="15" name="Rounded Rectangle 14">
            <a:extLst>
              <a:ext uri="{FF2B5EF4-FFF2-40B4-BE49-F238E27FC236}">
                <a16:creationId xmlns:a16="http://schemas.microsoft.com/office/drawing/2014/main" id="{9A8CBFB8-EFD6-C6A6-3E1D-896E77CDDEBC}"/>
              </a:ext>
            </a:extLst>
          </p:cNvPr>
          <p:cNvSpPr/>
          <p:nvPr/>
        </p:nvSpPr>
        <p:spPr>
          <a:xfrm>
            <a:off x="6808788" y="5835651"/>
            <a:ext cx="3408362" cy="938213"/>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0000"/>
              </a:spcBef>
              <a:defRPr/>
            </a:pPr>
            <a:r>
              <a:rPr lang="nb-NO" altLang="en-US" sz="2000">
                <a:solidFill>
                  <a:srgbClr val="000000"/>
                </a:solidFill>
                <a:latin typeface="Times New Roman" pitchFamily="18" charset="0"/>
                <a:cs typeface="Times New Roman" pitchFamily="18" charset="0"/>
              </a:rPr>
              <a:t>Mâu thuẫn không đối kháng</a:t>
            </a:r>
            <a:endParaRPr lang="vi-VN" altLang="en-US" sz="2000">
              <a:solidFill>
                <a:srgbClr val="000000"/>
              </a:solidFill>
              <a:latin typeface="Times New Roman" pitchFamily="18" charset="0"/>
              <a:cs typeface="Times New Roman" pitchFamily="18" charset="0"/>
            </a:endParaRPr>
          </a:p>
        </p:txBody>
      </p:sp>
      <p:cxnSp>
        <p:nvCxnSpPr>
          <p:cNvPr id="17" name="Straight Arrow Connector 16">
            <a:extLst>
              <a:ext uri="{FF2B5EF4-FFF2-40B4-BE49-F238E27FC236}">
                <a16:creationId xmlns:a16="http://schemas.microsoft.com/office/drawing/2014/main" id="{406CE86F-7120-7AE4-8A67-C305F29B434B}"/>
              </a:ext>
            </a:extLst>
          </p:cNvPr>
          <p:cNvCxnSpPr>
            <a:stCxn id="7" idx="6"/>
            <a:endCxn id="11" idx="1"/>
          </p:cNvCxnSpPr>
          <p:nvPr/>
        </p:nvCxnSpPr>
        <p:spPr>
          <a:xfrm flipV="1">
            <a:off x="5638800" y="1200151"/>
            <a:ext cx="1143000" cy="652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4BDFD13-136F-302F-F88D-B1AFDBA8F522}"/>
              </a:ext>
            </a:extLst>
          </p:cNvPr>
          <p:cNvCxnSpPr>
            <a:stCxn id="7" idx="6"/>
            <a:endCxn id="10" idx="1"/>
          </p:cNvCxnSpPr>
          <p:nvPr/>
        </p:nvCxnSpPr>
        <p:spPr>
          <a:xfrm>
            <a:off x="5638800" y="1852614"/>
            <a:ext cx="1143000" cy="24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57CE52-0985-130C-5FDA-EEE58EFA9BB2}"/>
              </a:ext>
            </a:extLst>
          </p:cNvPr>
          <p:cNvCxnSpPr>
            <a:stCxn id="8" idx="6"/>
            <a:endCxn id="12" idx="1"/>
          </p:cNvCxnSpPr>
          <p:nvPr/>
        </p:nvCxnSpPr>
        <p:spPr>
          <a:xfrm flipV="1">
            <a:off x="5665788" y="3208339"/>
            <a:ext cx="1116012" cy="433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7F3BAC8-7307-A4A6-6C05-DC027D956885}"/>
              </a:ext>
            </a:extLst>
          </p:cNvPr>
          <p:cNvCxnSpPr>
            <a:stCxn id="8" idx="6"/>
            <a:endCxn id="13" idx="1"/>
          </p:cNvCxnSpPr>
          <p:nvPr/>
        </p:nvCxnSpPr>
        <p:spPr>
          <a:xfrm>
            <a:off x="5665788" y="3641726"/>
            <a:ext cx="1136650" cy="525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21A14C4-A61E-12B0-C18C-61FBC5F01025}"/>
              </a:ext>
            </a:extLst>
          </p:cNvPr>
          <p:cNvCxnSpPr>
            <a:stCxn id="9" idx="6"/>
            <a:endCxn id="14" idx="1"/>
          </p:cNvCxnSpPr>
          <p:nvPr/>
        </p:nvCxnSpPr>
        <p:spPr>
          <a:xfrm flipV="1">
            <a:off x="5665788" y="5297488"/>
            <a:ext cx="1136650" cy="360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A7E1D47-6B01-DD4E-2F93-157164C8690B}"/>
              </a:ext>
            </a:extLst>
          </p:cNvPr>
          <p:cNvCxnSpPr>
            <a:stCxn id="9" idx="6"/>
            <a:endCxn id="15" idx="1"/>
          </p:cNvCxnSpPr>
          <p:nvPr/>
        </p:nvCxnSpPr>
        <p:spPr>
          <a:xfrm>
            <a:off x="5665788" y="5657850"/>
            <a:ext cx="1143000"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C4760BDD-6C16-A428-D9B5-F9C6F06A5D91}"/>
              </a:ext>
            </a:extLst>
          </p:cNvPr>
          <p:cNvCxnSpPr>
            <a:stCxn id="6" idx="3"/>
            <a:endCxn id="7" idx="2"/>
          </p:cNvCxnSpPr>
          <p:nvPr/>
        </p:nvCxnSpPr>
        <p:spPr>
          <a:xfrm flipV="1">
            <a:off x="2652714" y="1852613"/>
            <a:ext cx="471487" cy="17891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D90D2FDB-58ED-DD5B-F775-1A06A321820B}"/>
              </a:ext>
            </a:extLst>
          </p:cNvPr>
          <p:cNvCxnSpPr>
            <a:stCxn id="6" idx="3"/>
            <a:endCxn id="9" idx="2"/>
          </p:cNvCxnSpPr>
          <p:nvPr/>
        </p:nvCxnSpPr>
        <p:spPr>
          <a:xfrm>
            <a:off x="2652714" y="3641726"/>
            <a:ext cx="498475" cy="20161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D7577FA-C898-4E3F-E7A6-8A5D034684DD}"/>
              </a:ext>
            </a:extLst>
          </p:cNvPr>
          <p:cNvCxnSpPr>
            <a:stCxn id="6" idx="3"/>
            <a:endCxn id="8" idx="2"/>
          </p:cNvCxnSpPr>
          <p:nvPr/>
        </p:nvCxnSpPr>
        <p:spPr>
          <a:xfrm>
            <a:off x="2652714" y="3641725"/>
            <a:ext cx="498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arn(inVertical)">
                                      <p:cBhvr>
                                        <p:cTn id="7" dur="500"/>
                                        <p:tgtEl>
                                          <p:spTgt spid="34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arn(inVertical)">
                                      <p:cBhvr>
                                        <p:cTn id="17" dur="500"/>
                                        <p:tgtEl>
                                          <p:spTgt spid="3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arn(inVertical)">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barn(inVertical)">
                                      <p:cBhvr>
                                        <p:cTn id="41" dur="500"/>
                                        <p:tgtEl>
                                          <p:spTgt spid="47"/>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arn(inVertical)">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arn(inVertical)">
                                      <p:cBhvr>
                                        <p:cTn id="49" dur="500"/>
                                        <p:tgtEl>
                                          <p:spTgt spid="2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arn(inVertical)">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barn(inVertical)">
                                      <p:cBhvr>
                                        <p:cTn id="57" dur="500"/>
                                        <p:tgtEl>
                                          <p:spTgt spid="29"/>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arn(inVertical)">
                                      <p:cBhvr>
                                        <p:cTn id="60" dur="500"/>
                                        <p:tgtEl>
                                          <p:spTgt spid="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6" presetClass="entr" presetSubtype="21"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barn(inVertical)">
                                      <p:cBhvr>
                                        <p:cTn id="65" dur="500"/>
                                        <p:tgtEl>
                                          <p:spTgt spid="4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barn(inVertical)">
                                      <p:cBhvr>
                                        <p:cTn id="68" dur="500"/>
                                        <p:tgtEl>
                                          <p:spTgt spid="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21"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barn(inVertical)">
                                      <p:cBhvr>
                                        <p:cTn id="73" dur="500"/>
                                        <p:tgtEl>
                                          <p:spTgt spid="32"/>
                                        </p:tgtEl>
                                      </p:cBhvr>
                                    </p:animEffect>
                                  </p:childTnLst>
                                </p:cTn>
                              </p:par>
                              <p:par>
                                <p:cTn id="74" presetID="16" presetClass="entr" presetSubtype="21"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barn(inVertical)">
                                      <p:cBhvr>
                                        <p:cTn id="76" dur="500"/>
                                        <p:tgtEl>
                                          <p:spTgt spid="1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21" fill="hold"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barn(inVertical)">
                                      <p:cBhvr>
                                        <p:cTn id="81" dur="500"/>
                                        <p:tgtEl>
                                          <p:spTgt spid="35"/>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barn(inVertical)">
                                      <p:cBhvr>
                                        <p:cTn id="8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266A412-FB6E-CDE7-5E71-BB40336A21EB}"/>
              </a:ext>
            </a:extLst>
          </p:cNvPr>
          <p:cNvSpPr>
            <a:spLocks noGrp="1" noChangeArrowheads="1"/>
          </p:cNvSpPr>
          <p:nvPr>
            <p:ph type="title"/>
          </p:nvPr>
        </p:nvSpPr>
        <p:spPr>
          <a:xfrm>
            <a:off x="2667000" y="76200"/>
            <a:ext cx="6324600" cy="685800"/>
          </a:xfrm>
          <a:solidFill>
            <a:schemeClr val="accent5">
              <a:lumMod val="40000"/>
              <a:lumOff val="60000"/>
            </a:schemeClr>
          </a:solidFill>
          <a:ln w="19050">
            <a:solidFill>
              <a:schemeClr val="accent2"/>
            </a:solidFill>
          </a:ln>
        </p:spPr>
        <p:txBody>
          <a:bodyPr/>
          <a:lstStyle/>
          <a:p>
            <a:pPr eaLnBrk="1" hangingPunct="1">
              <a:defRPr/>
            </a:pPr>
            <a:r>
              <a:rPr lang="en-US" altLang="en-US" sz="3200" b="1" i="1">
                <a:solidFill>
                  <a:srgbClr val="000099"/>
                </a:solidFill>
                <a:latin typeface="Times New Roman" pitchFamily="18" charset="0"/>
                <a:cs typeface="Times New Roman" pitchFamily="18" charset="0"/>
              </a:rPr>
              <a:t>* Ý nghĩa phương pháp luận.</a:t>
            </a:r>
          </a:p>
        </p:txBody>
      </p:sp>
      <p:sp>
        <p:nvSpPr>
          <p:cNvPr id="2" name="Rounded Rectangle 1">
            <a:extLst>
              <a:ext uri="{FF2B5EF4-FFF2-40B4-BE49-F238E27FC236}">
                <a16:creationId xmlns:a16="http://schemas.microsoft.com/office/drawing/2014/main" id="{01CCA096-272B-5798-87B7-C95167CC8A7C}"/>
              </a:ext>
            </a:extLst>
          </p:cNvPr>
          <p:cNvSpPr/>
          <p:nvPr/>
        </p:nvSpPr>
        <p:spPr>
          <a:xfrm>
            <a:off x="1143000" y="1330325"/>
            <a:ext cx="7848600" cy="1208087"/>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altLang="en-US" sz="2400" dirty="0" err="1">
                <a:solidFill>
                  <a:srgbClr val="000000"/>
                </a:solidFill>
                <a:latin typeface="Times New Roman" pitchFamily="18" charset="0"/>
                <a:cs typeface="Times New Roman" pitchFamily="18" charset="0"/>
              </a:rPr>
              <a:t>Mâu</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thuẫn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trong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sự</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vật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hiện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tượng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mang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tính</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khách</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quan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phổ</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biến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nên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phải</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tôn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trọng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mâu</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thuẫn</a:t>
            </a:r>
            <a:r>
              <a:rPr lang="en-US" altLang="en-US" sz="2400" dirty="0">
                <a:solidFill>
                  <a:srgbClr val="000000"/>
                </a:solidFill>
                <a:latin typeface="Times New Roman" pitchFamily="18" charset="0"/>
                <a:cs typeface="Times New Roman" pitchFamily="18" charset="0"/>
              </a:rPr>
              <a:t>…</a:t>
            </a:r>
          </a:p>
        </p:txBody>
      </p:sp>
      <p:sp>
        <p:nvSpPr>
          <p:cNvPr id="5" name="Rounded Rectangle 4">
            <a:extLst>
              <a:ext uri="{FF2B5EF4-FFF2-40B4-BE49-F238E27FC236}">
                <a16:creationId xmlns:a16="http://schemas.microsoft.com/office/drawing/2014/main" id="{457D43B3-AECB-F5C4-C3CC-85ED2BFF2018}"/>
              </a:ext>
            </a:extLst>
          </p:cNvPr>
          <p:cNvSpPr/>
          <p:nvPr/>
        </p:nvSpPr>
        <p:spPr>
          <a:xfrm>
            <a:off x="2352261" y="2746377"/>
            <a:ext cx="7848600" cy="15732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altLang="en-US" sz="2400" dirty="0" err="1">
                <a:solidFill>
                  <a:srgbClr val="000000"/>
                </a:solidFill>
                <a:latin typeface="Times New Roman" pitchFamily="18" charset="0"/>
                <a:cs typeface="Times New Roman" pitchFamily="18" charset="0"/>
              </a:rPr>
              <a:t>Phân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tích</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cụ</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thể</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từng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loại</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mâu</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thuẫn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để</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tìm</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ra</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cách</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giải</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quyết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phù</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hợp</a:t>
            </a:r>
            <a:r>
              <a:rPr lang="en-US" altLang="en-US" sz="2400" dirty="0">
                <a:solidFill>
                  <a:srgbClr val="000000"/>
                </a:solidFill>
                <a:latin typeface="Times New Roman" pitchFamily="18" charset="0"/>
                <a:cs typeface="Times New Roman" pitchFamily="18" charset="0"/>
              </a:rPr>
              <a:t>;</a:t>
            </a:r>
            <a:r>
              <a:rPr lang="nb-NO" altLang="en-US" sz="2400" dirty="0">
                <a:solidFill>
                  <a:srgbClr val="000000"/>
                </a:solidFill>
                <a:latin typeface="Times New Roman" pitchFamily="18" charset="0"/>
                <a:cs typeface="Times New Roman" pitchFamily="18" charset="0"/>
              </a:rPr>
              <a:t> xem xét vai trò, vị trí và mối quan hệ giữa các mâu thuẫn và điều kiện chuyển hóa giữa chúng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tránh</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rập</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khuôn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máy</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móc</a:t>
            </a:r>
            <a:r>
              <a:rPr lang="en-US" altLang="en-US" sz="2400" dirty="0">
                <a:solidFill>
                  <a:srgbClr val="000000"/>
                </a:solidFill>
                <a:latin typeface="Times New Roman" pitchFamily="18" charset="0"/>
                <a:cs typeface="Times New Roman" pitchFamily="18" charset="0"/>
              </a:rPr>
              <a:t>…</a:t>
            </a:r>
          </a:p>
        </p:txBody>
      </p:sp>
      <p:sp>
        <p:nvSpPr>
          <p:cNvPr id="6" name="Rounded Rectangle 5">
            <a:extLst>
              <a:ext uri="{FF2B5EF4-FFF2-40B4-BE49-F238E27FC236}">
                <a16:creationId xmlns:a16="http://schemas.microsoft.com/office/drawing/2014/main" id="{CC4E3ABA-C8F8-A8F2-41BA-F6B284C61783}"/>
              </a:ext>
            </a:extLst>
          </p:cNvPr>
          <p:cNvSpPr/>
          <p:nvPr/>
        </p:nvSpPr>
        <p:spPr>
          <a:xfrm>
            <a:off x="3047241" y="4440652"/>
            <a:ext cx="7848600" cy="1295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nb-NO" altLang="en-US" sz="2400">
                <a:solidFill>
                  <a:srgbClr val="000000"/>
                </a:solidFill>
                <a:latin typeface="Times New Roman" pitchFamily="18" charset="0"/>
                <a:cs typeface="Times New Roman" pitchFamily="18" charset="0"/>
              </a:rPr>
              <a:t>Nắm vững nguyên tắc giải quyết mâu thuẫn bằng đấu tranh giữa các mặt đối lập, không điều hòa mâu thuẫn cũng không nóng vội hay bảo thủ</a:t>
            </a:r>
            <a:endParaRPr lang="en-US" sz="2400">
              <a:solidFill>
                <a:srgbClr val="000000"/>
              </a:solidFill>
              <a:cs typeface="Cordia New" pitchFamily="34" charset="-3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arn(inVertical)">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p:bldP spid="2"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1E85373-E00F-B04E-35ED-69E39926172F}"/>
              </a:ext>
            </a:extLst>
          </p:cNvPr>
          <p:cNvSpPr/>
          <p:nvPr/>
        </p:nvSpPr>
        <p:spPr>
          <a:xfrm>
            <a:off x="1524000" y="0"/>
            <a:ext cx="9144000" cy="1295400"/>
          </a:xfrm>
          <a:prstGeom prst="roundRect">
            <a:avLst/>
          </a:prstGeom>
        </p:spPr>
        <p:style>
          <a:lnRef idx="1">
            <a:schemeClr val="accent2"/>
          </a:lnRef>
          <a:fillRef idx="2">
            <a:schemeClr val="accent2"/>
          </a:fillRef>
          <a:effectRef idx="1">
            <a:schemeClr val="accent2"/>
          </a:effectRef>
          <a:fontRef idx="minor">
            <a:schemeClr val="dk1"/>
          </a:fontRef>
        </p:style>
        <p:txBody>
          <a:bodyPr wrap="none" lIns="0" rIns="0" anchor="ctr"/>
          <a:lstStyle/>
          <a:p>
            <a:pPr lvl="1" algn="ctr" defTabSz="365760">
              <a:defRPr/>
            </a:pPr>
            <a:r>
              <a:rPr lang="en-US" altLang="en-US" sz="3200" b="1" dirty="0">
                <a:solidFill>
                  <a:srgbClr val="000066"/>
                </a:solidFill>
                <a:latin typeface="Times New Roman" pitchFamily="18" charset="0"/>
                <a:cs typeface="Times New Roman" pitchFamily="18" charset="0"/>
              </a:rPr>
              <a:t>c. </a:t>
            </a:r>
            <a:r>
              <a:rPr lang="en-US" altLang="en-US" sz="3200" b="1" dirty="0" err="1">
                <a:solidFill>
                  <a:srgbClr val="000066"/>
                </a:solidFill>
                <a:latin typeface="Times New Roman" pitchFamily="18" charset="0"/>
                <a:cs typeface="Times New Roman" pitchFamily="18" charset="0"/>
              </a:rPr>
              <a:t>Quy</a:t>
            </a:r>
            <a:r>
              <a:rPr lang="en-US" altLang="en-US" sz="3200" b="1" dirty="0">
                <a:solidFill>
                  <a:srgbClr val="000066"/>
                </a:solidFill>
                <a:latin typeface="Times New Roman" pitchFamily="18" charset="0"/>
                <a:cs typeface="Times New Roman" pitchFamily="18" charset="0"/>
              </a:rPr>
              <a:t> </a:t>
            </a:r>
            <a:r>
              <a:rPr lang="en-US" altLang="en-US" sz="3200" b="1" dirty="0" err="1">
                <a:solidFill>
                  <a:srgbClr val="000066"/>
                </a:solidFill>
                <a:latin typeface="Times New Roman" pitchFamily="18" charset="0"/>
                <a:cs typeface="Times New Roman" pitchFamily="18" charset="0"/>
              </a:rPr>
              <a:t>luật</a:t>
            </a:r>
            <a:r>
              <a:rPr lang="en-US" altLang="en-US" sz="3200" b="1" dirty="0">
                <a:solidFill>
                  <a:srgbClr val="000066"/>
                </a:solidFill>
                <a:latin typeface="Times New Roman" pitchFamily="18" charset="0"/>
                <a:cs typeface="Times New Roman" pitchFamily="18" charset="0"/>
              </a:rPr>
              <a:t> PHỦ ĐỊNH CỦA PHỦ ĐỊNH</a:t>
            </a:r>
            <a:endParaRPr lang="en-US" altLang="en-US" sz="3200" b="1" dirty="0">
              <a:solidFill>
                <a:schemeClr val="tx1"/>
              </a:solidFill>
              <a:latin typeface="Times New Roman" pitchFamily="18" charset="0"/>
              <a:cs typeface="Times New Roman" pitchFamily="18" charset="0"/>
            </a:endParaRPr>
          </a:p>
        </p:txBody>
      </p:sp>
      <p:pic>
        <p:nvPicPr>
          <p:cNvPr id="7" name="Picture 21" descr="C:\Users\user\Desktop\images.jpg">
            <a:extLst>
              <a:ext uri="{FF2B5EF4-FFF2-40B4-BE49-F238E27FC236}">
                <a16:creationId xmlns:a16="http://schemas.microsoft.com/office/drawing/2014/main" id="{E806B7E3-9EA4-970E-D78C-8CFC04CF9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200400"/>
            <a:ext cx="5581650" cy="3657600"/>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pic>
      <p:sp>
        <p:nvSpPr>
          <p:cNvPr id="8" name="Flowchart: Alternate Process 7">
            <a:extLst>
              <a:ext uri="{FF2B5EF4-FFF2-40B4-BE49-F238E27FC236}">
                <a16:creationId xmlns:a16="http://schemas.microsoft.com/office/drawing/2014/main" id="{4E2B7153-98DA-A89F-4A7D-A7D80A94583C}"/>
              </a:ext>
            </a:extLst>
          </p:cNvPr>
          <p:cNvSpPr/>
          <p:nvPr/>
        </p:nvSpPr>
        <p:spPr>
          <a:xfrm>
            <a:off x="2019300" y="1447800"/>
            <a:ext cx="8305800" cy="1752600"/>
          </a:xfrm>
          <a:prstGeom prst="flowChartAlternateProcess">
            <a:avLst/>
          </a:prstGeom>
          <a:solidFill>
            <a:schemeClr val="accent3">
              <a:lumMod val="40000"/>
              <a:lumOff val="60000"/>
            </a:schemeClr>
          </a:solidFill>
        </p:spPr>
        <p:style>
          <a:lnRef idx="0">
            <a:schemeClr val="accent1"/>
          </a:lnRef>
          <a:fillRef idx="3">
            <a:schemeClr val="accent1"/>
          </a:fillRef>
          <a:effectRef idx="3">
            <a:schemeClr val="accent1"/>
          </a:effectRef>
          <a:fontRef idx="minor">
            <a:schemeClr val="lt1"/>
          </a:fontRef>
        </p:style>
        <p:txBody>
          <a:bodyPr anchor="ctr"/>
          <a:lstStyle/>
          <a:p>
            <a:pPr algn="just" eaLnBrk="1" hangingPunct="1">
              <a:defRPr/>
            </a:pPr>
            <a:endParaRPr lang="en-US" sz="3200">
              <a:solidFill>
                <a:srgbClr val="000099"/>
              </a:solidFill>
              <a:latin typeface="Times New Roman" pitchFamily="18" charset="0"/>
              <a:cs typeface="Times New Roman" pitchFamily="18" charset="0"/>
            </a:endParaRPr>
          </a:p>
          <a:p>
            <a:pPr algn="just" eaLnBrk="1" hangingPunct="1">
              <a:defRPr/>
            </a:pPr>
            <a:r>
              <a:rPr lang="en-US" sz="3200">
                <a:solidFill>
                  <a:srgbClr val="000099"/>
                </a:solidFill>
                <a:latin typeface="Times New Roman" pitchFamily="18" charset="0"/>
                <a:cs typeface="Times New Roman" pitchFamily="18" charset="0"/>
              </a:rPr>
              <a:t>* Vị trí của quy luật trong phép biện chứng: Chỉ ra khuynh hướng phát triển của sự vật, hiện tượng: tiến lên, nhưng theo chu kỳ, quanh co…</a:t>
            </a:r>
          </a:p>
          <a:p>
            <a:pPr algn="just" eaLnBrk="1" hangingPunct="1">
              <a:defRPr/>
            </a:pPr>
            <a:endParaRPr lang="en-US" sz="3200">
              <a:solidFill>
                <a:srgbClr val="000099"/>
              </a:solidFill>
              <a:cs typeface="Cordia New" pitchFamily="34" charset="-3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D805DB1-F1CF-C61F-0FA9-B7095A12E1D4}"/>
              </a:ext>
            </a:extLst>
          </p:cNvPr>
          <p:cNvSpPr>
            <a:spLocks noGrp="1"/>
          </p:cNvSpPr>
          <p:nvPr>
            <p:ph type="title"/>
          </p:nvPr>
        </p:nvSpPr>
        <p:spPr>
          <a:xfrm>
            <a:off x="3124200" y="152400"/>
            <a:ext cx="6705600" cy="774700"/>
          </a:xfrm>
          <a:solidFill>
            <a:schemeClr val="accent5">
              <a:lumMod val="40000"/>
              <a:lumOff val="60000"/>
            </a:schemeClr>
          </a:solidFill>
          <a:ln w="19050">
            <a:solidFill>
              <a:schemeClr val="accent2"/>
            </a:solidFill>
          </a:ln>
        </p:spPr>
        <p:txBody>
          <a:bodyPr/>
          <a:lstStyle/>
          <a:p>
            <a:pPr>
              <a:defRPr/>
            </a:pPr>
            <a:r>
              <a:rPr lang="en-US" altLang="en-US" sz="3200" b="1" i="1">
                <a:solidFill>
                  <a:srgbClr val="000099"/>
                </a:solidFill>
                <a:latin typeface="Times New Roman" pitchFamily="18" charset="0"/>
                <a:cs typeface="Times New Roman" pitchFamily="18" charset="0"/>
              </a:rPr>
              <a:t>* Khái niệm phủ định biện chứng</a:t>
            </a:r>
            <a:endParaRPr lang="en-US" altLang="en-US" sz="3200" b="1">
              <a:solidFill>
                <a:srgbClr val="000099"/>
              </a:solidFill>
            </a:endParaRPr>
          </a:p>
        </p:txBody>
      </p:sp>
      <p:pic>
        <p:nvPicPr>
          <p:cNvPr id="5" name="Content Placeholder 4" descr="v1 (3).gif">
            <a:extLst>
              <a:ext uri="{FF2B5EF4-FFF2-40B4-BE49-F238E27FC236}">
                <a16:creationId xmlns:a16="http://schemas.microsoft.com/office/drawing/2014/main" id="{AF6EA965-8110-793D-C9F4-B26882F7E9B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943601" y="3389313"/>
            <a:ext cx="4741863" cy="3048000"/>
          </a:xfrm>
        </p:spPr>
      </p:pic>
      <p:sp>
        <p:nvSpPr>
          <p:cNvPr id="4" name="Snip Diagonal Corner Rectangle 3">
            <a:extLst>
              <a:ext uri="{FF2B5EF4-FFF2-40B4-BE49-F238E27FC236}">
                <a16:creationId xmlns:a16="http://schemas.microsoft.com/office/drawing/2014/main" id="{FD4C28EF-1865-6ACD-5164-98DD787C7941}"/>
              </a:ext>
            </a:extLst>
          </p:cNvPr>
          <p:cNvSpPr/>
          <p:nvPr/>
        </p:nvSpPr>
        <p:spPr>
          <a:xfrm>
            <a:off x="2133601" y="990601"/>
            <a:ext cx="6837363" cy="1490663"/>
          </a:xfrm>
          <a:prstGeom prst="snip2Diag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174625" indent="-174625" algn="just">
              <a:lnSpc>
                <a:spcPct val="80000"/>
              </a:lnSpc>
              <a:defRPr/>
            </a:pPr>
            <a:r>
              <a:rPr lang="en-US" altLang="en-US" sz="2600" i="1">
                <a:solidFill>
                  <a:schemeClr val="tx1"/>
                </a:solidFill>
                <a:latin typeface="Times New Roman" pitchFamily="18" charset="0"/>
                <a:cs typeface="Times New Roman" pitchFamily="18" charset="0"/>
              </a:rPr>
              <a:t>Phủ định</a:t>
            </a:r>
            <a:r>
              <a:rPr lang="en-US" altLang="en-US" sz="2600">
                <a:solidFill>
                  <a:schemeClr val="tx1"/>
                </a:solidFill>
                <a:latin typeface="Times New Roman" pitchFamily="18" charset="0"/>
                <a:cs typeface="Times New Roman" pitchFamily="18" charset="0"/>
              </a:rPr>
              <a:t> nói chung là sự thay thế một sự vật, hiện tượng này bởi một sự vật, hiện tượng khác: A =&gt; B</a:t>
            </a:r>
          </a:p>
        </p:txBody>
      </p:sp>
      <p:sp>
        <p:nvSpPr>
          <p:cNvPr id="6" name="Snip Diagonal Corner Rectangle 5">
            <a:extLst>
              <a:ext uri="{FF2B5EF4-FFF2-40B4-BE49-F238E27FC236}">
                <a16:creationId xmlns:a16="http://schemas.microsoft.com/office/drawing/2014/main" id="{A4A5C628-9686-7A54-15B6-042B1E8F1CE1}"/>
              </a:ext>
            </a:extLst>
          </p:cNvPr>
          <p:cNvSpPr/>
          <p:nvPr/>
        </p:nvSpPr>
        <p:spPr>
          <a:xfrm>
            <a:off x="1828800" y="2895600"/>
            <a:ext cx="4114800" cy="3810000"/>
          </a:xfrm>
          <a:prstGeom prst="snip2DiagRect">
            <a:avLst/>
          </a:prstGeom>
        </p:spPr>
        <p:style>
          <a:lnRef idx="1">
            <a:schemeClr val="accent2"/>
          </a:lnRef>
          <a:fillRef idx="2">
            <a:schemeClr val="accent2"/>
          </a:fillRef>
          <a:effectRef idx="1">
            <a:schemeClr val="accent2"/>
          </a:effectRef>
          <a:fontRef idx="minor">
            <a:schemeClr val="dk1"/>
          </a:fontRef>
        </p:style>
        <p:txBody>
          <a:bodyPr anchor="ctr"/>
          <a:lstStyle/>
          <a:p>
            <a:pPr marL="174625" indent="-174625" algn="just">
              <a:lnSpc>
                <a:spcPct val="80000"/>
              </a:lnSpc>
              <a:defRPr/>
            </a:pPr>
            <a:r>
              <a:rPr lang="en-US" altLang="en-US" sz="2600" i="1">
                <a:solidFill>
                  <a:srgbClr val="000000"/>
                </a:solidFill>
                <a:latin typeface="Times New Roman" pitchFamily="18" charset="0"/>
                <a:cs typeface="Times New Roman" pitchFamily="18" charset="0"/>
              </a:rPr>
              <a:t>Phủ định biện chứng: </a:t>
            </a:r>
            <a:r>
              <a:rPr lang="nb-NO" altLang="en-US" sz="2600">
                <a:solidFill>
                  <a:srgbClr val="000000"/>
                </a:solidFill>
                <a:latin typeface="Times New Roman" pitchFamily="18" charset="0"/>
                <a:cs typeface="Times New Roman" pitchFamily="18" charset="0"/>
              </a:rPr>
              <a:t>là tự phủ định, tự phát triển của sự vật, hiện tượng; là “mắt xích” trong “sợi dây chuyền” dẫn đến sự ra đời của sự vật, hiện tượng mới, tiến bộ hơn so với sự vật, hiện tượng cũ</a:t>
            </a:r>
            <a:endParaRPr lang="en-US" altLang="en-US" sz="2600">
              <a:solidFill>
                <a:srgbClr val="000000"/>
              </a:solidFill>
              <a:latin typeface="Times New Roman" pitchFamily="18" charset="0"/>
              <a:cs typeface="Times New Roman" pitchFamily="18" charset="0"/>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arn(inVertical)">
                                      <p:cBhvr>
                                        <p:cTn id="7" dur="500"/>
                                        <p:tgtEl>
                                          <p:spTgt spid="39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par>
                                <p:cTn id="18" presetID="6"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E848AB79-4AA9-770B-0ED2-C406C16E2FE3}"/>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EB0863-4F54-47B8-8B6C-A9CBB59EAEDD}" type="slidenum">
              <a:rPr lang="en-US" altLang="en-US" sz="1200">
                <a:solidFill>
                  <a:srgbClr val="898989"/>
                </a:solidFill>
                <a:latin typeface="Arial Unicode MS" pitchFamily="34" charset="-128"/>
              </a:rPr>
              <a:pPr>
                <a:spcBef>
                  <a:spcPct val="0"/>
                </a:spcBef>
                <a:buFontTx/>
                <a:buNone/>
              </a:pPr>
              <a:t>25</a:t>
            </a:fld>
            <a:endParaRPr lang="th-TH" altLang="en-US" sz="1200">
              <a:solidFill>
                <a:srgbClr val="898989"/>
              </a:solidFill>
              <a:latin typeface="Arial Unicode MS" pitchFamily="34" charset="-128"/>
            </a:endParaRPr>
          </a:p>
        </p:txBody>
      </p:sp>
      <p:sp>
        <p:nvSpPr>
          <p:cNvPr id="40963" name="Rectangle 2">
            <a:extLst>
              <a:ext uri="{FF2B5EF4-FFF2-40B4-BE49-F238E27FC236}">
                <a16:creationId xmlns:a16="http://schemas.microsoft.com/office/drawing/2014/main" id="{7B9B6B64-6BEF-BA5F-A6A3-31B77C102D19}"/>
              </a:ext>
            </a:extLst>
          </p:cNvPr>
          <p:cNvSpPr>
            <a:spLocks noGrp="1" noRot="1" noChangeArrowheads="1"/>
          </p:cNvSpPr>
          <p:nvPr>
            <p:ph type="title"/>
          </p:nvPr>
        </p:nvSpPr>
        <p:spPr>
          <a:xfrm>
            <a:off x="2209800" y="76201"/>
            <a:ext cx="7543800" cy="733425"/>
          </a:xfrm>
          <a:solidFill>
            <a:schemeClr val="accent5">
              <a:lumMod val="40000"/>
              <a:lumOff val="60000"/>
            </a:schemeClr>
          </a:solidFill>
          <a:ln w="19050">
            <a:solidFill>
              <a:schemeClr val="accent2"/>
            </a:solidFill>
          </a:ln>
        </p:spPr>
        <p:txBody>
          <a:bodyPr/>
          <a:lstStyle/>
          <a:p>
            <a:pPr eaLnBrk="1" hangingPunct="1">
              <a:defRPr/>
            </a:pPr>
            <a:r>
              <a:rPr lang="en-US" altLang="en-US" sz="3200" b="1" i="1">
                <a:solidFill>
                  <a:srgbClr val="000099"/>
                </a:solidFill>
                <a:latin typeface="Times New Roman" pitchFamily="18" charset="0"/>
                <a:cs typeface="Times New Roman" pitchFamily="18" charset="0"/>
              </a:rPr>
              <a:t>* Đặc trưng của phủ định biện chứng</a:t>
            </a:r>
          </a:p>
        </p:txBody>
      </p:sp>
      <p:sp>
        <p:nvSpPr>
          <p:cNvPr id="6" name="Oval 5">
            <a:extLst>
              <a:ext uri="{FF2B5EF4-FFF2-40B4-BE49-F238E27FC236}">
                <a16:creationId xmlns:a16="http://schemas.microsoft.com/office/drawing/2014/main" id="{F540E864-051A-9B3C-2B04-D9F884EDBC92}"/>
              </a:ext>
            </a:extLst>
          </p:cNvPr>
          <p:cNvSpPr/>
          <p:nvPr/>
        </p:nvSpPr>
        <p:spPr>
          <a:xfrm>
            <a:off x="1676400" y="1066800"/>
            <a:ext cx="2667000" cy="9144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err="1">
                <a:solidFill>
                  <a:schemeClr val="tx1"/>
                </a:solidFill>
                <a:latin typeface="Times New Roman" pitchFamily="18" charset="0"/>
                <a:cs typeface="Times New Roman" pitchFamily="18" charset="0"/>
              </a:rPr>
              <a:t>Tính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khách</a:t>
            </a:r>
            <a:r>
              <a:rPr lang="en-US" sz="2400" dirty="0">
                <a:solidFill>
                  <a:schemeClr val="tx1"/>
                </a:solidFill>
                <a:latin typeface="Times New Roman" pitchFamily="18" charset="0"/>
                <a:cs typeface="Times New Roman" pitchFamily="18" charset="0"/>
              </a:rPr>
              <a:t> </a:t>
            </a:r>
            <a:r>
              <a:rPr lang="en-US" sz="2400" dirty="0" err="1">
                <a:solidFill>
                  <a:schemeClr val="tx1"/>
                </a:solidFill>
                <a:latin typeface="Times New Roman" pitchFamily="18" charset="0"/>
                <a:cs typeface="Times New Roman" pitchFamily="18" charset="0"/>
              </a:rPr>
              <a:t>quan</a:t>
            </a:r>
            <a:endParaRPr lang="en-US" sz="1800" dirty="0">
              <a:solidFill>
                <a:schemeClr val="tx1"/>
              </a:solidFill>
            </a:endParaRPr>
          </a:p>
        </p:txBody>
      </p:sp>
      <p:sp>
        <p:nvSpPr>
          <p:cNvPr id="7" name="Oval 6">
            <a:extLst>
              <a:ext uri="{FF2B5EF4-FFF2-40B4-BE49-F238E27FC236}">
                <a16:creationId xmlns:a16="http://schemas.microsoft.com/office/drawing/2014/main" id="{C5E0495A-3816-1316-B21A-F9B90A23D639}"/>
              </a:ext>
            </a:extLst>
          </p:cNvPr>
          <p:cNvSpPr/>
          <p:nvPr/>
        </p:nvSpPr>
        <p:spPr>
          <a:xfrm>
            <a:off x="4864100" y="1066800"/>
            <a:ext cx="2667000" cy="914400"/>
          </a:xfrm>
          <a:prstGeom prst="ellipse">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r>
              <a:rPr lang="en-US" sz="2400">
                <a:solidFill>
                  <a:schemeClr val="tx1"/>
                </a:solidFill>
                <a:latin typeface="Times New Roman" pitchFamily="18" charset="0"/>
                <a:cs typeface="Times New Roman" pitchFamily="18" charset="0"/>
              </a:rPr>
              <a:t>Tính phổ biến</a:t>
            </a:r>
            <a:endParaRPr lang="en-US" sz="1800">
              <a:solidFill>
                <a:schemeClr val="tx1"/>
              </a:solidFill>
              <a:cs typeface="Cordia New" pitchFamily="34" charset="-34"/>
            </a:endParaRPr>
          </a:p>
        </p:txBody>
      </p:sp>
      <p:sp>
        <p:nvSpPr>
          <p:cNvPr id="8" name="Oval 7">
            <a:extLst>
              <a:ext uri="{FF2B5EF4-FFF2-40B4-BE49-F238E27FC236}">
                <a16:creationId xmlns:a16="http://schemas.microsoft.com/office/drawing/2014/main" id="{3CA073D6-70AE-89BE-21CE-964477A39CD7}"/>
              </a:ext>
            </a:extLst>
          </p:cNvPr>
          <p:cNvSpPr/>
          <p:nvPr/>
        </p:nvSpPr>
        <p:spPr>
          <a:xfrm>
            <a:off x="7824788" y="1058863"/>
            <a:ext cx="2667000" cy="914400"/>
          </a:xfrm>
          <a:prstGeom prst="ellipse">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sz="2400">
                <a:solidFill>
                  <a:schemeClr val="tx1"/>
                </a:solidFill>
                <a:latin typeface="Times New Roman" pitchFamily="18" charset="0"/>
                <a:cs typeface="Times New Roman" pitchFamily="18" charset="0"/>
              </a:rPr>
              <a:t>Tính đa dạng phong phú</a:t>
            </a:r>
            <a:endParaRPr lang="en-US" sz="1800">
              <a:solidFill>
                <a:schemeClr val="tx1"/>
              </a:solidFill>
              <a:cs typeface="Cordia New" pitchFamily="34" charset="-34"/>
            </a:endParaRPr>
          </a:p>
        </p:txBody>
      </p:sp>
      <p:sp>
        <p:nvSpPr>
          <p:cNvPr id="9" name="Up Arrow Callout 8">
            <a:extLst>
              <a:ext uri="{FF2B5EF4-FFF2-40B4-BE49-F238E27FC236}">
                <a16:creationId xmlns:a16="http://schemas.microsoft.com/office/drawing/2014/main" id="{C6333991-EBDB-7490-AD42-AD668FAC2F36}"/>
              </a:ext>
            </a:extLst>
          </p:cNvPr>
          <p:cNvSpPr/>
          <p:nvPr/>
        </p:nvSpPr>
        <p:spPr>
          <a:xfrm>
            <a:off x="1524000" y="1946276"/>
            <a:ext cx="3048000" cy="2320925"/>
          </a:xfrm>
          <a:prstGeom prst="upArrowCallou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a:solidFill>
                  <a:schemeClr val="tx1"/>
                </a:solidFill>
                <a:latin typeface="Times New Roman" pitchFamily="18" charset="0"/>
                <a:cs typeface="Times New Roman" pitchFamily="18" charset="0"/>
              </a:rPr>
              <a:t>Do nguyên nhân bên trong, là kết quả đấu tranh giữa các mặt đối lập bên trong sự vật</a:t>
            </a:r>
          </a:p>
        </p:txBody>
      </p:sp>
      <p:sp>
        <p:nvSpPr>
          <p:cNvPr id="10" name="Up Arrow Callout 9">
            <a:extLst>
              <a:ext uri="{FF2B5EF4-FFF2-40B4-BE49-F238E27FC236}">
                <a16:creationId xmlns:a16="http://schemas.microsoft.com/office/drawing/2014/main" id="{7F68BC0D-CDAB-6869-0E86-E7BF669D59FA}"/>
              </a:ext>
            </a:extLst>
          </p:cNvPr>
          <p:cNvSpPr/>
          <p:nvPr/>
        </p:nvSpPr>
        <p:spPr>
          <a:xfrm>
            <a:off x="4935538" y="1981200"/>
            <a:ext cx="2590800" cy="2286000"/>
          </a:xfrm>
          <a:prstGeom prst="upArrowCallou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nb-NO" sz="2400">
                <a:solidFill>
                  <a:srgbClr val="000000"/>
                </a:solidFill>
                <a:latin typeface="Times New Roman" pitchFamily="18" charset="0"/>
                <a:cs typeface="Times New Roman" pitchFamily="18" charset="0"/>
              </a:rPr>
              <a:t>Diễn ra trong mọi lĩnh vực tự nhiên, xã hội và tư duy</a:t>
            </a:r>
            <a:endParaRPr lang="en-US" sz="2400">
              <a:solidFill>
                <a:srgbClr val="FF6600"/>
              </a:solidFill>
              <a:latin typeface="Times New Roman" pitchFamily="18" charset="0"/>
              <a:cs typeface="Times New Roman" pitchFamily="18" charset="0"/>
            </a:endParaRPr>
          </a:p>
        </p:txBody>
      </p:sp>
      <p:sp>
        <p:nvSpPr>
          <p:cNvPr id="11" name="Up Arrow Callout 10">
            <a:extLst>
              <a:ext uri="{FF2B5EF4-FFF2-40B4-BE49-F238E27FC236}">
                <a16:creationId xmlns:a16="http://schemas.microsoft.com/office/drawing/2014/main" id="{1D6FEC84-76F6-1752-6256-09AE2E871CDD}"/>
              </a:ext>
            </a:extLst>
          </p:cNvPr>
          <p:cNvSpPr/>
          <p:nvPr/>
        </p:nvSpPr>
        <p:spPr>
          <a:xfrm>
            <a:off x="7962900" y="1981200"/>
            <a:ext cx="2514600" cy="2286000"/>
          </a:xfrm>
          <a:prstGeom prst="upArrowCallou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nb-NO" sz="2400">
                <a:solidFill>
                  <a:srgbClr val="000000"/>
                </a:solidFill>
                <a:latin typeface="Times New Roman" pitchFamily="18" charset="0"/>
                <a:cs typeface="Times New Roman" pitchFamily="18" charset="0"/>
              </a:rPr>
              <a:t>Thể hiện ở nội dung, hình thức của phủ định</a:t>
            </a:r>
            <a:endParaRPr lang="en-US" sz="2400">
              <a:solidFill>
                <a:srgbClr val="000000"/>
              </a:solidFill>
              <a:latin typeface="Times New Roman" pitchFamily="18" charset="0"/>
              <a:cs typeface="Times New Roman" pitchFamily="18" charset="0"/>
            </a:endParaRPr>
          </a:p>
        </p:txBody>
      </p:sp>
      <p:sp>
        <p:nvSpPr>
          <p:cNvPr id="12" name="Snip Diagonal Corner Rectangle 11">
            <a:extLst>
              <a:ext uri="{FF2B5EF4-FFF2-40B4-BE49-F238E27FC236}">
                <a16:creationId xmlns:a16="http://schemas.microsoft.com/office/drawing/2014/main" id="{065254F9-7D82-CD31-4C41-58C057720556}"/>
              </a:ext>
            </a:extLst>
          </p:cNvPr>
          <p:cNvSpPr/>
          <p:nvPr/>
        </p:nvSpPr>
        <p:spPr>
          <a:xfrm>
            <a:off x="2590800" y="4638675"/>
            <a:ext cx="7391400" cy="2082800"/>
          </a:xfrm>
          <a:prstGeom prst="snip2DiagRect">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nb-NO" sz="2400">
                <a:solidFill>
                  <a:schemeClr val="tx1"/>
                </a:solidFill>
                <a:latin typeface="Times New Roman" pitchFamily="18" charset="0"/>
                <a:cs typeface="Times New Roman" pitchFamily="18" charset="0"/>
              </a:rPr>
              <a:t>Đặc điểm cơ bản của phủ định biện chứng là sau một số lần phủ định, có tính chu kỳ theo đường xoáy ốc, trong đó giai đoạn sau không chỉ phát huy những gì tích cực, khắc phục hạn chế của sự vật, hiện tượng cũ; mà còn gắn chúng với sự vật, hiện tượng mới</a:t>
            </a:r>
            <a:endParaRPr lang="en-US" sz="240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barn(inVertical)">
                                      <p:cBhvr>
                                        <p:cTn id="7" dur="500"/>
                                        <p:tgtEl>
                                          <p:spTgt spid="40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circle(in)">
                                      <p:cBhvr>
                                        <p:cTn id="4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nimBg="1"/>
      <p:bldP spid="6" grpId="0" animBg="1"/>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574ACFBB-A8E0-8E60-D330-446D54C8FB12}"/>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C6C1200-DEFB-4BE9-ACB7-8BD1545073EA}" type="slidenum">
              <a:rPr lang="en-US" altLang="en-US" sz="1200">
                <a:solidFill>
                  <a:srgbClr val="898989"/>
                </a:solidFill>
                <a:latin typeface="Arial Unicode MS" pitchFamily="34" charset="-128"/>
              </a:rPr>
              <a:pPr>
                <a:spcBef>
                  <a:spcPct val="0"/>
                </a:spcBef>
                <a:buFontTx/>
                <a:buNone/>
              </a:pPr>
              <a:t>26</a:t>
            </a:fld>
            <a:endParaRPr lang="th-TH" altLang="en-US" sz="1200">
              <a:solidFill>
                <a:srgbClr val="898989"/>
              </a:solidFill>
              <a:latin typeface="Arial Unicode MS" pitchFamily="34" charset="-128"/>
            </a:endParaRPr>
          </a:p>
        </p:txBody>
      </p:sp>
      <p:sp>
        <p:nvSpPr>
          <p:cNvPr id="41998" name="Title 4">
            <a:extLst>
              <a:ext uri="{FF2B5EF4-FFF2-40B4-BE49-F238E27FC236}">
                <a16:creationId xmlns:a16="http://schemas.microsoft.com/office/drawing/2014/main" id="{BB8A3E37-9629-0C92-E114-B9B88DB16E79}"/>
              </a:ext>
            </a:extLst>
          </p:cNvPr>
          <p:cNvSpPr>
            <a:spLocks noGrp="1"/>
          </p:cNvSpPr>
          <p:nvPr>
            <p:ph type="title"/>
          </p:nvPr>
        </p:nvSpPr>
        <p:spPr>
          <a:xfrm>
            <a:off x="3048000" y="242888"/>
            <a:ext cx="6629400" cy="639762"/>
          </a:xfrm>
          <a:solidFill>
            <a:schemeClr val="accent5">
              <a:lumMod val="40000"/>
              <a:lumOff val="60000"/>
            </a:schemeClr>
          </a:solidFill>
          <a:ln w="19050">
            <a:solidFill>
              <a:schemeClr val="accent2"/>
            </a:solidFill>
          </a:ln>
        </p:spPr>
        <p:txBody>
          <a:bodyPr/>
          <a:lstStyle/>
          <a:p>
            <a:pPr>
              <a:defRPr/>
            </a:pPr>
            <a:r>
              <a:rPr lang="en-US" altLang="en-US" sz="3600">
                <a:latin typeface="Times New Roman" pitchFamily="18" charset="0"/>
                <a:cs typeface="Times New Roman" pitchFamily="18" charset="0"/>
              </a:rPr>
              <a:t>Tính kế thừa của phủ định</a:t>
            </a:r>
            <a:endParaRPr lang="vi-VN" altLang="en-US" sz="3600">
              <a:cs typeface="Times New Roman" pitchFamily="18" charset="0"/>
            </a:endParaRPr>
          </a:p>
        </p:txBody>
      </p:sp>
      <p:sp>
        <p:nvSpPr>
          <p:cNvPr id="2" name="Rectangle 1">
            <a:extLst>
              <a:ext uri="{FF2B5EF4-FFF2-40B4-BE49-F238E27FC236}">
                <a16:creationId xmlns:a16="http://schemas.microsoft.com/office/drawing/2014/main" id="{2F8709E3-C129-3ACD-9422-38A33FCB9478}"/>
              </a:ext>
            </a:extLst>
          </p:cNvPr>
          <p:cNvSpPr>
            <a:spLocks noChangeArrowheads="1"/>
          </p:cNvSpPr>
          <p:nvPr/>
        </p:nvSpPr>
        <p:spPr bwMode="auto">
          <a:xfrm>
            <a:off x="1773513" y="1143000"/>
            <a:ext cx="8905461" cy="1200329"/>
          </a:xfrm>
          <a:prstGeom prst="rect">
            <a:avLst/>
          </a:prstGeom>
          <a:solidFill>
            <a:schemeClr val="accent6">
              <a:lumMod val="20000"/>
              <a:lumOff val="80000"/>
            </a:schemeClr>
          </a:solidFill>
          <a:ln w="19050">
            <a:solidFill>
              <a:schemeClr val="accent2"/>
            </a:solidFill>
          </a:ln>
        </p:spPr>
        <p:txBody>
          <a:bodyPr wrap="square">
            <a:spAutoFit/>
          </a:bodyPr>
          <a:lstStyle/>
          <a:p>
            <a:pPr algn="just">
              <a:spcBef>
                <a:spcPct val="20000"/>
              </a:spcBef>
              <a:defRPr/>
            </a:pPr>
            <a:r>
              <a:rPr lang="nb-NO" altLang="en-US" sz="2400">
                <a:latin typeface="Times New Roman" pitchFamily="18" charset="0"/>
                <a:cs typeface="Times New Roman" pitchFamily="18" charset="0"/>
              </a:rPr>
              <a:t>- Sự vật, hiện tượng mới ra đời  có chọn lọc và cải tạo yếu tố còn thích hợp; loại bỏ các yếu tố gây cản trở cho sự phát triển của sự vật, hiện tượng mới</a:t>
            </a:r>
            <a:endParaRPr lang="vi-VN" altLang="en-US" sz="240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055E2EA-C29A-B417-6E10-97825D6C42EA}"/>
              </a:ext>
            </a:extLst>
          </p:cNvPr>
          <p:cNvSpPr>
            <a:spLocks noChangeArrowheads="1"/>
          </p:cNvSpPr>
          <p:nvPr/>
        </p:nvSpPr>
        <p:spPr bwMode="auto">
          <a:xfrm>
            <a:off x="1759226" y="2743201"/>
            <a:ext cx="8905461" cy="830997"/>
          </a:xfrm>
          <a:prstGeom prst="rect">
            <a:avLst/>
          </a:prstGeom>
          <a:solidFill>
            <a:schemeClr val="accent5">
              <a:lumMod val="40000"/>
              <a:lumOff val="60000"/>
            </a:schemeClr>
          </a:solidFill>
          <a:ln w="19050">
            <a:solidFill>
              <a:schemeClr val="accent2"/>
            </a:solidFill>
          </a:ln>
        </p:spPr>
        <p:txBody>
          <a:bodyPr wrap="square">
            <a:spAutoFit/>
          </a:bodyPr>
          <a:lstStyle/>
          <a:p>
            <a:pPr algn="just">
              <a:spcBef>
                <a:spcPct val="20000"/>
              </a:spcBef>
              <a:defRPr/>
            </a:pPr>
            <a:r>
              <a:rPr lang="nb-NO" altLang="en-US" sz="2400">
                <a:latin typeface="Times New Roman" pitchFamily="18" charset="0"/>
                <a:cs typeface="Times New Roman" pitchFamily="18" charset="0"/>
              </a:rPr>
              <a:t>- Các yếu tố chọn giữ lại sẽ được cải tạo, biến đổi để phù hợp với sự vật, hiện tượng mới</a:t>
            </a:r>
            <a:endParaRPr lang="vi-VN" altLang="en-US" sz="2400">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F829B37D-88BA-37C9-2FFA-FD558325A9A4}"/>
              </a:ext>
            </a:extLst>
          </p:cNvPr>
          <p:cNvSpPr>
            <a:spLocks noChangeArrowheads="1"/>
          </p:cNvSpPr>
          <p:nvPr/>
        </p:nvSpPr>
        <p:spPr bwMode="auto">
          <a:xfrm>
            <a:off x="1829076" y="3962401"/>
            <a:ext cx="8905461" cy="461665"/>
          </a:xfrm>
          <a:prstGeom prst="rect">
            <a:avLst/>
          </a:prstGeom>
          <a:solidFill>
            <a:schemeClr val="accent6">
              <a:lumMod val="20000"/>
              <a:lumOff val="80000"/>
            </a:schemeClr>
          </a:solidFill>
          <a:ln w="19050">
            <a:solidFill>
              <a:schemeClr val="accent2"/>
            </a:solidFill>
          </a:ln>
        </p:spPr>
        <p:txBody>
          <a:bodyPr wrap="square">
            <a:spAutoFit/>
          </a:bodyPr>
          <a:lstStyle/>
          <a:p>
            <a:pPr algn="just">
              <a:spcBef>
                <a:spcPct val="20000"/>
              </a:spcBef>
              <a:defRPr/>
            </a:pPr>
            <a:r>
              <a:rPr lang="nb-NO" altLang="en-US" sz="2400">
                <a:latin typeface="Times New Roman" pitchFamily="18" charset="0"/>
                <a:cs typeface="Times New Roman" pitchFamily="18" charset="0"/>
              </a:rPr>
              <a:t>- Sự vật, hiện tượng mới có chất phát triển cao hơn, tiến bộ hơn</a:t>
            </a:r>
            <a:endParaRPr lang="vi-VN" altLang="en-US" sz="240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6E3ED83E-6410-F618-5233-32C9443DC9BF}"/>
              </a:ext>
            </a:extLst>
          </p:cNvPr>
          <p:cNvSpPr>
            <a:spLocks noChangeArrowheads="1"/>
          </p:cNvSpPr>
          <p:nvPr/>
        </p:nvSpPr>
        <p:spPr bwMode="auto">
          <a:xfrm>
            <a:off x="1848126" y="5018088"/>
            <a:ext cx="8905461" cy="830997"/>
          </a:xfrm>
          <a:prstGeom prst="rect">
            <a:avLst/>
          </a:prstGeom>
          <a:solidFill>
            <a:schemeClr val="accent5">
              <a:lumMod val="40000"/>
              <a:lumOff val="60000"/>
            </a:schemeClr>
          </a:solidFill>
          <a:ln w="19050">
            <a:solidFill>
              <a:schemeClr val="accent2"/>
            </a:solidFill>
          </a:ln>
        </p:spPr>
        <p:txBody>
          <a:bodyPr wrap="square">
            <a:spAutoFit/>
          </a:bodyPr>
          <a:lstStyle/>
          <a:p>
            <a:pPr algn="just">
              <a:spcBef>
                <a:spcPct val="20000"/>
              </a:spcBef>
              <a:defRPr/>
            </a:pPr>
            <a:r>
              <a:rPr lang="nb-NO" altLang="en-US" sz="2400">
                <a:latin typeface="Times New Roman" pitchFamily="18" charset="0"/>
                <a:cs typeface="Times New Roman" pitchFamily="18" charset="0"/>
              </a:rPr>
              <a:t>- Kế thừa biện chứng có sự liên hệ thông suốt bền chặt giữa cái mới với cái cũ, giữa nó với quá khứ của chính nó</a:t>
            </a:r>
            <a:endParaRPr lang="vi-VN" altLang="en-US" sz="240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1998"/>
                                        </p:tgtEl>
                                        <p:attrNameLst>
                                          <p:attrName>style.visibility</p:attrName>
                                        </p:attrNameLst>
                                      </p:cBhvr>
                                      <p:to>
                                        <p:strVal val="visible"/>
                                      </p:to>
                                    </p:set>
                                    <p:animEffect transition="in" filter="barn(inVertical)">
                                      <p:cBhvr>
                                        <p:cTn id="7" dur="500"/>
                                        <p:tgtEl>
                                          <p:spTgt spid="41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8" grpId="0" animBg="1"/>
      <p:bldP spid="2" grpId="0" animBg="1"/>
      <p:bldP spid="6" grpId="0" animBg="1"/>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3ABDA45-FBA5-A868-9BE2-D75C6E3ADF0E}"/>
              </a:ext>
            </a:extLst>
          </p:cNvPr>
          <p:cNvSpPr>
            <a:spLocks noGrp="1" noChangeArrowheads="1"/>
          </p:cNvSpPr>
          <p:nvPr>
            <p:ph type="title"/>
          </p:nvPr>
        </p:nvSpPr>
        <p:spPr>
          <a:xfrm>
            <a:off x="3886200" y="114300"/>
            <a:ext cx="3505200" cy="762000"/>
          </a:xfrm>
          <a:solidFill>
            <a:schemeClr val="accent6">
              <a:lumMod val="20000"/>
              <a:lumOff val="80000"/>
            </a:schemeClr>
          </a:solidFill>
          <a:ln w="19050">
            <a:solidFill>
              <a:schemeClr val="accent2"/>
            </a:solidFill>
          </a:ln>
        </p:spPr>
        <p:txBody>
          <a:bodyPr/>
          <a:lstStyle/>
          <a:p>
            <a:pPr eaLnBrk="1" hangingPunct="1">
              <a:defRPr/>
            </a:pPr>
            <a:r>
              <a:rPr lang="en-US" altLang="en-US" sz="3600" i="1">
                <a:solidFill>
                  <a:srgbClr val="CC0000"/>
                </a:solidFill>
                <a:latin typeface="Times New Roman" pitchFamily="18" charset="0"/>
                <a:cs typeface="Times New Roman" pitchFamily="18" charset="0"/>
              </a:rPr>
              <a:t>Đường xoáy ốc</a:t>
            </a:r>
          </a:p>
        </p:txBody>
      </p:sp>
      <p:sp>
        <p:nvSpPr>
          <p:cNvPr id="2" name="Rounded Rectangle 1">
            <a:extLst>
              <a:ext uri="{FF2B5EF4-FFF2-40B4-BE49-F238E27FC236}">
                <a16:creationId xmlns:a16="http://schemas.microsoft.com/office/drawing/2014/main" id="{3213E756-FA03-8384-B1C4-3A18BAD6028D}"/>
              </a:ext>
            </a:extLst>
          </p:cNvPr>
          <p:cNvSpPr/>
          <p:nvPr/>
        </p:nvSpPr>
        <p:spPr>
          <a:xfrm>
            <a:off x="2074863" y="1066800"/>
            <a:ext cx="8305800" cy="1295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lnSpc>
                <a:spcPct val="90000"/>
              </a:lnSpc>
              <a:defRPr/>
            </a:pPr>
            <a:r>
              <a:rPr lang="en-US" altLang="en-US" sz="2400" i="1">
                <a:solidFill>
                  <a:srgbClr val="000000"/>
                </a:solidFill>
                <a:latin typeface="Times New Roman" pitchFamily="18" charset="0"/>
                <a:cs typeface="Times New Roman" pitchFamily="18" charset="0"/>
              </a:rPr>
              <a:t>Quy luật phủ định của phủ định khái quát sự phát triển tiến lên nhưng không theo đường thẳng, mà theo đường “</a:t>
            </a:r>
            <a:r>
              <a:rPr lang="en-US" altLang="en-US" sz="2400" b="1" i="1">
                <a:solidFill>
                  <a:srgbClr val="000000"/>
                </a:solidFill>
                <a:latin typeface="Times New Roman" pitchFamily="18" charset="0"/>
                <a:cs typeface="Times New Roman" pitchFamily="18" charset="0"/>
              </a:rPr>
              <a:t>xoáy trôn ốc</a:t>
            </a:r>
            <a:r>
              <a:rPr lang="en-US" altLang="en-US" sz="2400" i="1">
                <a:solidFill>
                  <a:srgbClr val="000000"/>
                </a:solidFill>
                <a:latin typeface="Times New Roman" pitchFamily="18" charset="0"/>
                <a:cs typeface="Times New Roman" pitchFamily="18" charset="0"/>
              </a:rPr>
              <a:t>”</a:t>
            </a:r>
          </a:p>
        </p:txBody>
      </p:sp>
      <p:sp>
        <p:nvSpPr>
          <p:cNvPr id="5" name="Rounded Rectangle 4">
            <a:extLst>
              <a:ext uri="{FF2B5EF4-FFF2-40B4-BE49-F238E27FC236}">
                <a16:creationId xmlns:a16="http://schemas.microsoft.com/office/drawing/2014/main" id="{589AA00B-267F-AAB6-890F-C1ABA7B6C2FB}"/>
              </a:ext>
            </a:extLst>
          </p:cNvPr>
          <p:cNvSpPr/>
          <p:nvPr/>
        </p:nvSpPr>
        <p:spPr>
          <a:xfrm>
            <a:off x="2060575" y="2701925"/>
            <a:ext cx="8305800" cy="14478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lnSpc>
                <a:spcPct val="90000"/>
              </a:lnSpc>
              <a:defRPr/>
            </a:pPr>
            <a:r>
              <a:rPr lang="en-US" altLang="en-US" sz="2400">
                <a:solidFill>
                  <a:srgbClr val="000000"/>
                </a:solidFill>
                <a:latin typeface="Times New Roman" pitchFamily="18" charset="0"/>
                <a:cs typeface="Times New Roman" pitchFamily="18" charset="0"/>
              </a:rPr>
              <a:t>Phủ định của phủ định kết thúc một chu kỳ, nhưng lại trở thành điểm xuất phát của một chu kỳ mới cao hơn, phức tạp hơn… =&gt; cứ như thế, tạo thành những đường xoáy ốc… cho đến vô tận.</a:t>
            </a:r>
          </a:p>
        </p:txBody>
      </p:sp>
      <p:sp>
        <p:nvSpPr>
          <p:cNvPr id="6" name="Rounded Rectangle 5">
            <a:extLst>
              <a:ext uri="{FF2B5EF4-FFF2-40B4-BE49-F238E27FC236}">
                <a16:creationId xmlns:a16="http://schemas.microsoft.com/office/drawing/2014/main" id="{F569A73F-B924-0E9E-C329-4BF96BC32EE3}"/>
              </a:ext>
            </a:extLst>
          </p:cNvPr>
          <p:cNvSpPr/>
          <p:nvPr/>
        </p:nvSpPr>
        <p:spPr>
          <a:xfrm>
            <a:off x="2046289" y="4489451"/>
            <a:ext cx="8334375" cy="1914525"/>
          </a:xfrm>
          <a:prstGeom prst="roundRect">
            <a:avLst/>
          </a:prstGeom>
          <a:solidFill>
            <a:srgbClr val="CCFF66"/>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90000"/>
              </a:lnSpc>
              <a:defRPr/>
            </a:pPr>
            <a:r>
              <a:rPr lang="en-US" altLang="en-US" sz="2400" dirty="0" err="1">
                <a:solidFill>
                  <a:schemeClr val="tx1"/>
                </a:solidFill>
                <a:latin typeface="Times New Roman" pitchFamily="18" charset="0"/>
                <a:cs typeface="Times New Roman" pitchFamily="18" charset="0"/>
              </a:rPr>
              <a:t>Đường</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xoáy</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ốc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cũng</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rất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phức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tạp</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tùy</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theo</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lĩnh</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vực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và</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trình</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độ</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phát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triển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của</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các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sự</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vật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hiện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tượng</a:t>
            </a:r>
            <a:r>
              <a:rPr lang="en-US" altLang="en-US" sz="2400" dirty="0">
                <a:solidFill>
                  <a:schemeClr val="tx1"/>
                </a:solidFill>
                <a:latin typeface="Times New Roman" pitchFamily="18" charset="0"/>
                <a:cs typeface="Times New Roman" pitchFamily="18" charset="0"/>
              </a:rPr>
              <a:t>…:</a:t>
            </a:r>
          </a:p>
          <a:p>
            <a:pPr algn="just" eaLnBrk="1" hangingPunct="1">
              <a:lnSpc>
                <a:spcPct val="90000"/>
              </a:lnSpc>
              <a:defRPr/>
            </a:pPr>
            <a:r>
              <a:rPr lang="en-US" altLang="en-US" sz="2400" dirty="0">
                <a:solidFill>
                  <a:schemeClr val="tx1"/>
                </a:solidFill>
                <a:latin typeface="Times New Roman" pitchFamily="18" charset="0"/>
                <a:cs typeface="Times New Roman" pitchFamily="18" charset="0"/>
              </a:rPr>
              <a:t> + </a:t>
            </a:r>
            <a:r>
              <a:rPr lang="en-US" altLang="en-US" sz="2400" dirty="0" err="1">
                <a:solidFill>
                  <a:schemeClr val="tx1"/>
                </a:solidFill>
                <a:latin typeface="Times New Roman" pitchFamily="18" charset="0"/>
                <a:cs typeface="Times New Roman" pitchFamily="18" charset="0"/>
              </a:rPr>
              <a:t>Trong</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Tự</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nhiên</a:t>
            </a:r>
            <a:r>
              <a:rPr lang="en-US" altLang="en-US" sz="2400" dirty="0">
                <a:solidFill>
                  <a:schemeClr val="tx1"/>
                </a:solidFill>
                <a:latin typeface="Times New Roman" pitchFamily="18" charset="0"/>
                <a:cs typeface="Times New Roman" pitchFamily="18" charset="0"/>
              </a:rPr>
              <a:t>: - </a:t>
            </a:r>
            <a:r>
              <a:rPr lang="en-US" altLang="en-US" sz="2400" dirty="0" err="1">
                <a:solidFill>
                  <a:schemeClr val="tx1"/>
                </a:solidFill>
                <a:latin typeface="Times New Roman" pitchFamily="18" charset="0"/>
                <a:cs typeface="Times New Roman" pitchFamily="18" charset="0"/>
              </a:rPr>
              <a:t>Bảng</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tuần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hoàn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các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nguyên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tố</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hóa</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học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Cây</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sinh</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vật</a:t>
            </a:r>
            <a:r>
              <a:rPr lang="en-US" altLang="en-US" sz="2400" dirty="0">
                <a:solidFill>
                  <a:schemeClr val="tx1"/>
                </a:solidFill>
                <a:latin typeface="Times New Roman" pitchFamily="18" charset="0"/>
                <a:cs typeface="Times New Roman" pitchFamily="18" charset="0"/>
              </a:rPr>
              <a:t>…</a:t>
            </a:r>
          </a:p>
          <a:p>
            <a:pPr algn="just" eaLnBrk="1" hangingPunct="1">
              <a:lnSpc>
                <a:spcPct val="90000"/>
              </a:lnSpc>
              <a:defRPr/>
            </a:pPr>
            <a:r>
              <a:rPr lang="en-US" altLang="en-US" sz="2400" dirty="0">
                <a:solidFill>
                  <a:schemeClr val="tx1"/>
                </a:solidFill>
                <a:latin typeface="Times New Roman" pitchFamily="18" charset="0"/>
                <a:cs typeface="Times New Roman" pitchFamily="18" charset="0"/>
              </a:rPr>
              <a:t> + </a:t>
            </a:r>
            <a:r>
              <a:rPr lang="en-US" altLang="en-US" sz="2400" dirty="0" err="1">
                <a:solidFill>
                  <a:schemeClr val="tx1"/>
                </a:solidFill>
                <a:latin typeface="Times New Roman" pitchFamily="18" charset="0"/>
                <a:cs typeface="Times New Roman" pitchFamily="18" charset="0"/>
              </a:rPr>
              <a:t>Trong</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Xã</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hội</a:t>
            </a:r>
            <a:r>
              <a:rPr lang="en-US" altLang="en-US" sz="2400" dirty="0">
                <a:solidFill>
                  <a:schemeClr val="tx1"/>
                </a:solidFill>
                <a:latin typeface="Times New Roman" pitchFamily="18" charset="0"/>
                <a:cs typeface="Times New Roman" pitchFamily="18" charset="0"/>
              </a:rPr>
              <a:t>: …</a:t>
            </a:r>
          </a:p>
          <a:p>
            <a:pPr algn="just" eaLnBrk="1" hangingPunct="1">
              <a:lnSpc>
                <a:spcPct val="90000"/>
              </a:lnSpc>
              <a:defRPr/>
            </a:pPr>
            <a:r>
              <a:rPr lang="en-US" altLang="en-US" sz="2400" dirty="0">
                <a:solidFill>
                  <a:schemeClr val="tx1"/>
                </a:solidFill>
                <a:latin typeface="Times New Roman" pitchFamily="18" charset="0"/>
                <a:cs typeface="Times New Roman" pitchFamily="18" charset="0"/>
              </a:rPr>
              <a:t> + </a:t>
            </a:r>
            <a:r>
              <a:rPr lang="en-US" altLang="en-US" sz="2400" dirty="0" err="1">
                <a:solidFill>
                  <a:schemeClr val="tx1"/>
                </a:solidFill>
                <a:latin typeface="Times New Roman" pitchFamily="18" charset="0"/>
                <a:cs typeface="Times New Roman" pitchFamily="18" charset="0"/>
              </a:rPr>
              <a:t>Trong</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Tư</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duy</a:t>
            </a:r>
            <a:r>
              <a:rPr lang="en-US" altLang="en-US" sz="2400" dirty="0">
                <a:solidFill>
                  <a:schemeClr val="tx1"/>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barn(inVertical)">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0" presetClass="entr" presetSubtype="0" decel="10000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strVal val="#ppt_w+.3"/>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Effect transition="in" filter="fade">
                                      <p:cBhvr>
                                        <p:cTn id="19" dur="10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across)">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2"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F775457-08F1-5B7F-D2CB-1670A6D0AD8D}"/>
              </a:ext>
            </a:extLst>
          </p:cNvPr>
          <p:cNvSpPr>
            <a:spLocks noGrp="1" noChangeArrowheads="1"/>
          </p:cNvSpPr>
          <p:nvPr>
            <p:ph type="title"/>
          </p:nvPr>
        </p:nvSpPr>
        <p:spPr>
          <a:xfrm>
            <a:off x="2514600" y="207963"/>
            <a:ext cx="6781800" cy="500062"/>
          </a:xfrm>
          <a:solidFill>
            <a:schemeClr val="accent5">
              <a:lumMod val="40000"/>
              <a:lumOff val="60000"/>
            </a:schemeClr>
          </a:solidFill>
          <a:ln w="19050">
            <a:solidFill>
              <a:schemeClr val="accent2"/>
            </a:solidFill>
          </a:ln>
        </p:spPr>
        <p:txBody>
          <a:bodyPr>
            <a:normAutofit fontScale="90000"/>
          </a:bodyPr>
          <a:lstStyle/>
          <a:p>
            <a:pPr eaLnBrk="1" hangingPunct="1">
              <a:defRPr/>
            </a:pPr>
            <a:r>
              <a:rPr lang="en-US" altLang="en-US" sz="3600" i="1">
                <a:latin typeface="Times New Roman" pitchFamily="18" charset="0"/>
                <a:cs typeface="Times New Roman" pitchFamily="18" charset="0"/>
              </a:rPr>
              <a:t>Ý nghĩa phương pháp luận</a:t>
            </a:r>
          </a:p>
        </p:txBody>
      </p:sp>
      <p:sp>
        <p:nvSpPr>
          <p:cNvPr id="2" name="Rounded Rectangle 1">
            <a:extLst>
              <a:ext uri="{FF2B5EF4-FFF2-40B4-BE49-F238E27FC236}">
                <a16:creationId xmlns:a16="http://schemas.microsoft.com/office/drawing/2014/main" id="{C6B3F5B2-49CC-C921-C82B-567237AD9155}"/>
              </a:ext>
            </a:extLst>
          </p:cNvPr>
          <p:cNvSpPr/>
          <p:nvPr/>
        </p:nvSpPr>
        <p:spPr>
          <a:xfrm>
            <a:off x="1925638" y="1125538"/>
            <a:ext cx="4038600" cy="24384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altLang="en-US" sz="2400">
                <a:solidFill>
                  <a:schemeClr val="tx1"/>
                </a:solidFill>
                <a:latin typeface="Times New Roman" pitchFamily="18" charset="0"/>
                <a:cs typeface="Times New Roman" pitchFamily="18" charset="0"/>
              </a:rPr>
              <a:t>K</a:t>
            </a:r>
            <a:r>
              <a:rPr lang="nb-NO" altLang="en-US" sz="2400">
                <a:solidFill>
                  <a:srgbClr val="000000"/>
                </a:solidFill>
                <a:latin typeface="Times New Roman" pitchFamily="18" charset="0"/>
                <a:cs typeface="Times New Roman" pitchFamily="18" charset="0"/>
              </a:rPr>
              <a:t>huynh hướng tiến lên của sự vận động của sự vật, hiện tượng; sự thống nhất giữa tính tiến bộ và tính kế thừa của sự phát triển; kết quả của sự phát triển</a:t>
            </a:r>
            <a:endParaRPr lang="en-US" altLang="en-US" sz="2400" b="1">
              <a:solidFill>
                <a:srgbClr val="000066"/>
              </a:solidFill>
              <a:latin typeface="Times New Roman" pitchFamily="18" charset="0"/>
              <a:cs typeface="Times New Roman" pitchFamily="18" charset="0"/>
            </a:endParaRPr>
          </a:p>
        </p:txBody>
      </p:sp>
      <p:sp>
        <p:nvSpPr>
          <p:cNvPr id="5" name="Rounded Rectangle 4">
            <a:extLst>
              <a:ext uri="{FF2B5EF4-FFF2-40B4-BE49-F238E27FC236}">
                <a16:creationId xmlns:a16="http://schemas.microsoft.com/office/drawing/2014/main" id="{3F54F145-3738-87AB-341A-E3BC8F500EC7}"/>
              </a:ext>
            </a:extLst>
          </p:cNvPr>
          <p:cNvSpPr/>
          <p:nvPr/>
        </p:nvSpPr>
        <p:spPr>
          <a:xfrm>
            <a:off x="1963738" y="3962400"/>
            <a:ext cx="3962400" cy="2590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altLang="en-US" sz="2400">
                <a:solidFill>
                  <a:srgbClr val="000000"/>
                </a:solidFill>
                <a:latin typeface="Times New Roman" pitchFamily="18" charset="0"/>
                <a:cs typeface="Times New Roman" pitchFamily="18" charset="0"/>
              </a:rPr>
              <a:t>Cần </a:t>
            </a:r>
            <a:r>
              <a:rPr lang="nb-NO" altLang="en-US" sz="2400">
                <a:solidFill>
                  <a:srgbClr val="000000"/>
                </a:solidFill>
                <a:latin typeface="Times New Roman" pitchFamily="18" charset="0"/>
                <a:cs typeface="Times New Roman" pitchFamily="18" charset="0"/>
              </a:rPr>
              <a:t>nhận thức đầy đủ hơn về sự vật, hiện tượng mới, ra đời phù hợp với quy luật phát triển. (trong tự nhiên diến ra tự phát; xã hội phụ thuộc vào nhận thức và hành động của con người)</a:t>
            </a:r>
            <a:endParaRPr lang="en-US" altLang="en-US" sz="2400">
              <a:solidFill>
                <a:srgbClr val="000000"/>
              </a:solidFill>
              <a:latin typeface="Times New Roman" pitchFamily="18" charset="0"/>
              <a:cs typeface="Times New Roman" pitchFamily="18" charset="0"/>
            </a:endParaRPr>
          </a:p>
        </p:txBody>
      </p:sp>
      <p:sp>
        <p:nvSpPr>
          <p:cNvPr id="6" name="Rounded Rectangle 5">
            <a:extLst>
              <a:ext uri="{FF2B5EF4-FFF2-40B4-BE49-F238E27FC236}">
                <a16:creationId xmlns:a16="http://schemas.microsoft.com/office/drawing/2014/main" id="{8F62C6E0-27A5-2833-0EB3-596C3222FDC4}"/>
              </a:ext>
            </a:extLst>
          </p:cNvPr>
          <p:cNvSpPr/>
          <p:nvPr/>
        </p:nvSpPr>
        <p:spPr>
          <a:xfrm>
            <a:off x="6646863" y="1125538"/>
            <a:ext cx="3733800" cy="24384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just" eaLnBrk="1" hangingPunct="1">
              <a:defRPr/>
            </a:pPr>
            <a:r>
              <a:rPr lang="en-US" altLang="en-US" sz="2400">
                <a:solidFill>
                  <a:srgbClr val="000000"/>
                </a:solidFill>
                <a:latin typeface="Times New Roman" pitchFamily="18" charset="0"/>
                <a:cs typeface="Times New Roman" pitchFamily="18" charset="0"/>
              </a:rPr>
              <a:t>Cần nhận thức đúng về xu hướng phát triển là quá trình quanh co, phức tạp theo các chu kỳ phủ định của phủ định.</a:t>
            </a:r>
          </a:p>
        </p:txBody>
      </p:sp>
      <p:sp>
        <p:nvSpPr>
          <p:cNvPr id="7" name="Rounded Rectangle 6">
            <a:extLst>
              <a:ext uri="{FF2B5EF4-FFF2-40B4-BE49-F238E27FC236}">
                <a16:creationId xmlns:a16="http://schemas.microsoft.com/office/drawing/2014/main" id="{E4ED632E-0F0E-C121-774D-E8D508355EA8}"/>
              </a:ext>
            </a:extLst>
          </p:cNvPr>
          <p:cNvSpPr/>
          <p:nvPr/>
        </p:nvSpPr>
        <p:spPr>
          <a:xfrm>
            <a:off x="6611939" y="3948114"/>
            <a:ext cx="3768725" cy="2605087"/>
          </a:xfrm>
          <a:prstGeom prst="roundRect">
            <a:avLst/>
          </a:prstGeom>
          <a:solidFill>
            <a:schemeClr val="accent3">
              <a:lumMod val="5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altLang="en-US" sz="2400">
                <a:solidFill>
                  <a:srgbClr val="000000"/>
                </a:solidFill>
                <a:latin typeface="Times New Roman" pitchFamily="18" charset="0"/>
                <a:cs typeface="Times New Roman" pitchFamily="18" charset="0"/>
              </a:rPr>
              <a:t>Phải phát hiện, ủng hộ và đấu tranh cho thắng lợi của cái mới, khắc phục tư tưởng bảo thủ, trì trệ, giáo điều...kế thừa có chọn lọc và cải tạo…, trong phủ định biện chứng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arn(inVertical)">
                                      <p:cBhvr>
                                        <p:cTn id="7" dur="5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amond(in)">
                                      <p:cBhvr>
                                        <p:cTn id="22" dur="2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3"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
                                        <p:tgtEl>
                                          <p:spTgt spid="7"/>
                                        </p:tgtEl>
                                      </p:cBhvr>
                                    </p:animEffect>
                                    <p:anim calcmode="lin" valueType="num">
                                      <p:cBhvr>
                                        <p:cTn id="28" dur="400" fill="hold"/>
                                        <p:tgtEl>
                                          <p:spTgt spid="7"/>
                                        </p:tgtEl>
                                        <p:attrNameLst>
                                          <p:attrName>ppt_x</p:attrName>
                                        </p:attrNameLst>
                                      </p:cBhvr>
                                      <p:tavLst>
                                        <p:tav tm="0">
                                          <p:val>
                                            <p:strVal val="#ppt_x"/>
                                          </p:val>
                                        </p:tav>
                                        <p:tav tm="100000">
                                          <p:val>
                                            <p:strVal val="#ppt_x"/>
                                          </p:val>
                                        </p:tav>
                                      </p:tavLst>
                                    </p:anim>
                                    <p:anim calcmode="lin" valueType="num">
                                      <p:cBhvr>
                                        <p:cTn id="29" dur="400" fill="hold"/>
                                        <p:tgtEl>
                                          <p:spTgt spid="7"/>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2" grpId="0" animBg="1"/>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BF1F306-EEAC-63AB-B127-16AD51004561}"/>
              </a:ext>
            </a:extLst>
          </p:cNvPr>
          <p:cNvSpPr>
            <a:spLocks noGrp="1" noChangeArrowheads="1"/>
          </p:cNvSpPr>
          <p:nvPr>
            <p:ph type="title"/>
          </p:nvPr>
        </p:nvSpPr>
        <p:spPr>
          <a:xfrm>
            <a:off x="1981200" y="274638"/>
            <a:ext cx="8534400" cy="715962"/>
          </a:xfrm>
          <a:solidFill>
            <a:schemeClr val="accent5">
              <a:lumMod val="40000"/>
              <a:lumOff val="60000"/>
            </a:schemeClr>
          </a:solidFill>
          <a:ln w="19050">
            <a:solidFill>
              <a:schemeClr val="accent2"/>
            </a:solidFill>
          </a:ln>
        </p:spPr>
        <p:txBody>
          <a:bodyPr>
            <a:normAutofit fontScale="90000"/>
          </a:bodyPr>
          <a:lstStyle/>
          <a:p>
            <a:pPr algn="l" eaLnBrk="1" hangingPunct="1">
              <a:defRPr/>
            </a:pPr>
            <a:r>
              <a:rPr lang="en-US" sz="3200" b="1">
                <a:solidFill>
                  <a:srgbClr val="990000"/>
                </a:solidFill>
              </a:rPr>
              <a:t>Kết luận nội dung quy luật phủ định của phủ định</a:t>
            </a:r>
          </a:p>
        </p:txBody>
      </p:sp>
      <p:sp>
        <p:nvSpPr>
          <p:cNvPr id="46083" name="Rectangle 3">
            <a:extLst>
              <a:ext uri="{FF2B5EF4-FFF2-40B4-BE49-F238E27FC236}">
                <a16:creationId xmlns:a16="http://schemas.microsoft.com/office/drawing/2014/main" id="{D4D5A19A-8E0D-9B43-B4C7-7C273D8E43BC}"/>
              </a:ext>
            </a:extLst>
          </p:cNvPr>
          <p:cNvSpPr>
            <a:spLocks noGrp="1" noChangeArrowheads="1"/>
          </p:cNvSpPr>
          <p:nvPr>
            <p:ph idx="1"/>
          </p:nvPr>
        </p:nvSpPr>
        <p:spPr>
          <a:xfrm>
            <a:off x="1981200" y="1066800"/>
            <a:ext cx="8534400" cy="5334000"/>
          </a:xfrm>
          <a:solidFill>
            <a:schemeClr val="accent6">
              <a:lumMod val="20000"/>
              <a:lumOff val="80000"/>
            </a:schemeClr>
          </a:solidFill>
          <a:ln w="19050">
            <a:solidFill>
              <a:schemeClr val="accent2"/>
            </a:solidFill>
          </a:ln>
        </p:spPr>
        <p:txBody>
          <a:bodyPr/>
          <a:lstStyle/>
          <a:p>
            <a:pPr algn="just" eaLnBrk="1" hangingPunct="1">
              <a:lnSpc>
                <a:spcPct val="120000"/>
              </a:lnSpc>
              <a:spcBef>
                <a:spcPct val="25000"/>
              </a:spcBef>
              <a:spcAft>
                <a:spcPct val="25000"/>
              </a:spcAft>
              <a:buFontTx/>
              <a:buNone/>
              <a:defRPr/>
            </a:pPr>
            <a:r>
              <a:rPr lang="en-US" sz="2400">
                <a:latin typeface="Times New Roman" pitchFamily="18" charset="0"/>
              </a:rPr>
              <a:t>– Bất kì </a:t>
            </a:r>
            <a:r>
              <a:rPr lang="en-US" sz="2400" b="1">
                <a:latin typeface="Times New Roman" pitchFamily="18" charset="0"/>
              </a:rPr>
              <a:t>sự vật </a:t>
            </a:r>
            <a:r>
              <a:rPr lang="en-US" sz="2400">
                <a:latin typeface="Times New Roman" pitchFamily="18" charset="0"/>
              </a:rPr>
              <a:t>nào cũng tự khẳng định mình, và là thể thống nhất của các mặt đối lập (khẳng định và phủ định). </a:t>
            </a:r>
          </a:p>
          <a:p>
            <a:pPr algn="just" eaLnBrk="1" hangingPunct="1">
              <a:lnSpc>
                <a:spcPct val="120000"/>
              </a:lnSpc>
              <a:spcBef>
                <a:spcPct val="25000"/>
              </a:spcBef>
              <a:spcAft>
                <a:spcPct val="25000"/>
              </a:spcAft>
              <a:buFontTx/>
              <a:buNone/>
              <a:defRPr/>
            </a:pPr>
            <a:r>
              <a:rPr lang="en-US" sz="2400">
                <a:latin typeface="Times New Roman" pitchFamily="18" charset="0"/>
              </a:rPr>
              <a:t>– Trong quá trình phát triển của sự vật, các mặt đối lập đó đấu tranh với nhau, làm xuất hiện </a:t>
            </a:r>
            <a:r>
              <a:rPr lang="en-US" sz="2400" b="1">
                <a:latin typeface="Times New Roman" pitchFamily="18" charset="0"/>
              </a:rPr>
              <a:t>sự vật mới</a:t>
            </a:r>
            <a:r>
              <a:rPr lang="en-US" sz="2400">
                <a:latin typeface="Times New Roman" pitchFamily="18" charset="0"/>
              </a:rPr>
              <a:t> phủ định biện chứng </a:t>
            </a:r>
            <a:r>
              <a:rPr lang="en-US" sz="2400" b="1">
                <a:latin typeface="Times New Roman" pitchFamily="18" charset="0"/>
              </a:rPr>
              <a:t>sự vật ban đầu</a:t>
            </a:r>
            <a:r>
              <a:rPr lang="en-US" sz="2400">
                <a:latin typeface="Times New Roman" pitchFamily="18" charset="0"/>
              </a:rPr>
              <a:t>.</a:t>
            </a:r>
          </a:p>
          <a:p>
            <a:pPr algn="just" eaLnBrk="1" hangingPunct="1">
              <a:lnSpc>
                <a:spcPct val="120000"/>
              </a:lnSpc>
              <a:spcBef>
                <a:spcPct val="25000"/>
              </a:spcBef>
              <a:spcAft>
                <a:spcPct val="25000"/>
              </a:spcAft>
              <a:buFontTx/>
              <a:buNone/>
              <a:defRPr/>
            </a:pPr>
            <a:r>
              <a:rPr lang="en-US" sz="2400">
                <a:latin typeface="Times New Roman" pitchFamily="18" charset="0"/>
              </a:rPr>
              <a:t>– Đến lượt mình, </a:t>
            </a:r>
            <a:r>
              <a:rPr lang="en-US" sz="2400" b="1">
                <a:latin typeface="Times New Roman" pitchFamily="18" charset="0"/>
              </a:rPr>
              <a:t>sự vật mới </a:t>
            </a:r>
            <a:r>
              <a:rPr lang="en-US" sz="2400">
                <a:latin typeface="Times New Roman" pitchFamily="18" charset="0"/>
              </a:rPr>
              <a:t>lại tự phủ định mình, làm xuất hiện </a:t>
            </a:r>
            <a:r>
              <a:rPr lang="en-US" sz="2400" b="1">
                <a:latin typeface="Times New Roman" pitchFamily="18" charset="0"/>
              </a:rPr>
              <a:t>sự vật sau</a:t>
            </a:r>
            <a:r>
              <a:rPr lang="en-US" sz="2400">
                <a:latin typeface="Times New Roman" pitchFamily="18" charset="0"/>
              </a:rPr>
              <a:t> dường như lặp lại sự vật ban đầu, nhưng trên cơ sở cao hơn.  </a:t>
            </a:r>
          </a:p>
          <a:p>
            <a:pPr algn="just" eaLnBrk="1" hangingPunct="1">
              <a:lnSpc>
                <a:spcPct val="120000"/>
              </a:lnSpc>
              <a:spcBef>
                <a:spcPct val="25000"/>
              </a:spcBef>
              <a:spcAft>
                <a:spcPct val="25000"/>
              </a:spcAft>
              <a:buFontTx/>
              <a:buNone/>
              <a:defRPr/>
            </a:pPr>
            <a:r>
              <a:rPr lang="en-US" sz="2400">
                <a:latin typeface="Times New Roman" pitchFamily="18" charset="0"/>
              </a:rPr>
              <a:t>– Sự vật cứ tiếp tục phát triển như vậy qua các vòng khâu khác, từ thấp lên cao vô tận, theo đường “</a:t>
            </a:r>
            <a:r>
              <a:rPr lang="en-US" sz="2400" b="1">
                <a:latin typeface="Times New Roman" pitchFamily="18" charset="0"/>
              </a:rPr>
              <a:t>xoáy ốc</a:t>
            </a:r>
            <a:r>
              <a:rPr lang="en-US" sz="240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barn(inVertical)">
                                      <p:cBhvr>
                                        <p:cTn id="7" dur="500"/>
                                        <p:tgtEl>
                                          <p:spTgt spid="430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6083">
                                            <p:bg/>
                                          </p:spTgt>
                                        </p:tgtEl>
                                        <p:attrNameLst>
                                          <p:attrName>style.visibility</p:attrName>
                                        </p:attrNameLst>
                                      </p:cBhvr>
                                      <p:to>
                                        <p:strVal val="visible"/>
                                      </p:to>
                                    </p:set>
                                    <p:animEffect transition="in" filter="circle(in)">
                                      <p:cBhvr>
                                        <p:cTn id="12" dur="2000"/>
                                        <p:tgtEl>
                                          <p:spTgt spid="46083">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6083">
                                            <p:txEl>
                                              <p:pRg st="0" end="0"/>
                                            </p:txEl>
                                          </p:spTgt>
                                        </p:tgtEl>
                                        <p:attrNameLst>
                                          <p:attrName>style.visibility</p:attrName>
                                        </p:attrNameLst>
                                      </p:cBhvr>
                                      <p:to>
                                        <p:strVal val="visible"/>
                                      </p:to>
                                    </p:set>
                                    <p:animEffect transition="in" filter="circle(in)">
                                      <p:cBhvr>
                                        <p:cTn id="17" dur="2000"/>
                                        <p:tgtEl>
                                          <p:spTgt spid="4608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6083">
                                            <p:txEl>
                                              <p:pRg st="1" end="1"/>
                                            </p:txEl>
                                          </p:spTgt>
                                        </p:tgtEl>
                                        <p:attrNameLst>
                                          <p:attrName>style.visibility</p:attrName>
                                        </p:attrNameLst>
                                      </p:cBhvr>
                                      <p:to>
                                        <p:strVal val="visible"/>
                                      </p:to>
                                    </p:set>
                                    <p:animEffect transition="in" filter="circle(in)">
                                      <p:cBhvr>
                                        <p:cTn id="22" dur="2000"/>
                                        <p:tgtEl>
                                          <p:spTgt spid="4608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6083">
                                            <p:txEl>
                                              <p:pRg st="2" end="2"/>
                                            </p:txEl>
                                          </p:spTgt>
                                        </p:tgtEl>
                                        <p:attrNameLst>
                                          <p:attrName>style.visibility</p:attrName>
                                        </p:attrNameLst>
                                      </p:cBhvr>
                                      <p:to>
                                        <p:strVal val="visible"/>
                                      </p:to>
                                    </p:set>
                                    <p:animEffect transition="in" filter="circle(in)">
                                      <p:cBhvr>
                                        <p:cTn id="27" dur="2000"/>
                                        <p:tgtEl>
                                          <p:spTgt spid="4608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6083">
                                            <p:txEl>
                                              <p:pRg st="3" end="3"/>
                                            </p:txEl>
                                          </p:spTgt>
                                        </p:tgtEl>
                                        <p:attrNameLst>
                                          <p:attrName>style.visibility</p:attrName>
                                        </p:attrNameLst>
                                      </p:cBhvr>
                                      <p:to>
                                        <p:strVal val="visible"/>
                                      </p:to>
                                    </p:set>
                                    <p:animEffect transition="in" filter="circle(in)">
                                      <p:cBhvr>
                                        <p:cTn id="32" dur="20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608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02E07081-B956-23FF-DBAB-D5810763950E}"/>
              </a:ext>
            </a:extLst>
          </p:cNvPr>
          <p:cNvSpPr/>
          <p:nvPr/>
        </p:nvSpPr>
        <p:spPr>
          <a:xfrm>
            <a:off x="1946275" y="3429000"/>
            <a:ext cx="8458200" cy="14478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533400" indent="-533400">
              <a:lnSpc>
                <a:spcPct val="120000"/>
              </a:lnSpc>
              <a:spcBef>
                <a:spcPct val="25000"/>
              </a:spcBef>
              <a:spcAft>
                <a:spcPct val="25000"/>
              </a:spcAft>
              <a:defRPr/>
            </a:pPr>
            <a:r>
              <a:rPr lang="en-US" sz="2400">
                <a:solidFill>
                  <a:srgbClr val="FF0000"/>
                </a:solidFill>
                <a:latin typeface="Times New Roman" pitchFamily="18" charset="0"/>
              </a:rPr>
              <a:t>Quy luật xã hội </a:t>
            </a:r>
            <a:r>
              <a:rPr lang="en-US" sz="2400" i="1">
                <a:solidFill>
                  <a:schemeClr val="tx1"/>
                </a:solidFill>
                <a:latin typeface="Times New Roman" pitchFamily="18" charset="0"/>
              </a:rPr>
              <a:t>(là quy luật hoạt động của chính con người có ý thức, song không phụ thuộc vào ý thức của con người).</a:t>
            </a:r>
          </a:p>
        </p:txBody>
      </p:sp>
      <p:sp>
        <p:nvSpPr>
          <p:cNvPr id="6" name="Rounded Rectangle 5">
            <a:extLst>
              <a:ext uri="{FF2B5EF4-FFF2-40B4-BE49-F238E27FC236}">
                <a16:creationId xmlns:a16="http://schemas.microsoft.com/office/drawing/2014/main" id="{534A5D9F-A9B6-9C02-9978-674EBA199D19}"/>
              </a:ext>
            </a:extLst>
          </p:cNvPr>
          <p:cNvSpPr/>
          <p:nvPr/>
        </p:nvSpPr>
        <p:spPr>
          <a:xfrm>
            <a:off x="1943100" y="1524000"/>
            <a:ext cx="8458200" cy="17526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533400" indent="-533400">
              <a:lnSpc>
                <a:spcPct val="120000"/>
              </a:lnSpc>
              <a:spcBef>
                <a:spcPct val="25000"/>
              </a:spcBef>
              <a:spcAft>
                <a:spcPct val="25000"/>
              </a:spcAft>
              <a:defRPr/>
            </a:pPr>
            <a:r>
              <a:rPr lang="en-US" sz="2400">
                <a:solidFill>
                  <a:srgbClr val="FF0000"/>
                </a:solidFill>
                <a:latin typeface="Times New Roman" pitchFamily="18" charset="0"/>
              </a:rPr>
              <a:t>Quy luật tự nhiên </a:t>
            </a:r>
            <a:r>
              <a:rPr lang="en-US" sz="2400" i="1">
                <a:solidFill>
                  <a:schemeClr val="tx1"/>
                </a:solidFill>
                <a:latin typeface="Times New Roman" pitchFamily="18" charset="0"/>
              </a:rPr>
              <a:t>(tồn tại khách quan trong tự nhiên, trong cơ thể con người, nhưng không phụ thuộc vào ý thức của con người). </a:t>
            </a:r>
          </a:p>
        </p:txBody>
      </p:sp>
      <p:sp>
        <p:nvSpPr>
          <p:cNvPr id="8" name="Rounded Rectangle 7">
            <a:extLst>
              <a:ext uri="{FF2B5EF4-FFF2-40B4-BE49-F238E27FC236}">
                <a16:creationId xmlns:a16="http://schemas.microsoft.com/office/drawing/2014/main" id="{53211E7D-1560-8DF1-2A36-43E3DFE62A8E}"/>
              </a:ext>
            </a:extLst>
          </p:cNvPr>
          <p:cNvSpPr/>
          <p:nvPr/>
        </p:nvSpPr>
        <p:spPr>
          <a:xfrm>
            <a:off x="129208" y="297760"/>
            <a:ext cx="5600700" cy="609600"/>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2800" b="1" i="1">
                <a:solidFill>
                  <a:srgbClr val="000099"/>
                </a:solidFill>
                <a:latin typeface="Times New Roman" panose="02020603050405020304" pitchFamily="18" charset="0"/>
                <a:cs typeface="Times New Roman" panose="02020603050405020304" pitchFamily="18" charset="0"/>
              </a:rPr>
              <a:t>* Phân loại quy luật</a:t>
            </a:r>
            <a:endParaRPr lang="en-US" altLang="en-US" sz="2800" b="1" i="1" dirty="0">
              <a:solidFill>
                <a:srgbClr val="000099"/>
              </a:solidFill>
              <a:latin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B29A4CBF-E244-72B9-43C1-CB71A427D306}"/>
              </a:ext>
            </a:extLst>
          </p:cNvPr>
          <p:cNvSpPr/>
          <p:nvPr/>
        </p:nvSpPr>
        <p:spPr>
          <a:xfrm>
            <a:off x="1974850" y="5105400"/>
            <a:ext cx="8458200" cy="1524000"/>
          </a:xfrm>
          <a:prstGeom prst="roundRect">
            <a:avLst/>
          </a:prstGeom>
          <a:solidFill>
            <a:schemeClr val="accent3">
              <a:lumMod val="7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533400" indent="-533400">
              <a:lnSpc>
                <a:spcPct val="120000"/>
              </a:lnSpc>
              <a:spcBef>
                <a:spcPct val="25000"/>
              </a:spcBef>
              <a:spcAft>
                <a:spcPct val="25000"/>
              </a:spcAft>
              <a:defRPr/>
            </a:pPr>
            <a:r>
              <a:rPr lang="en-US" sz="2400">
                <a:solidFill>
                  <a:srgbClr val="FF0000"/>
                </a:solidFill>
                <a:latin typeface="Times New Roman" pitchFamily="18" charset="0"/>
              </a:rPr>
              <a:t>Quy luật tư duy </a:t>
            </a:r>
            <a:r>
              <a:rPr lang="en-US" sz="2400" i="1">
                <a:solidFill>
                  <a:schemeClr val="tx1"/>
                </a:solidFill>
                <a:latin typeface="Times New Roman" pitchFamily="18" charset="0"/>
              </a:rPr>
              <a:t>(là quy luật nội tại giữa các khái niệm, phán đoán để biểu đạt tư tưởng của con người về thế giới khách quan).</a:t>
            </a:r>
          </a:p>
        </p:txBody>
      </p:sp>
      <p:sp>
        <p:nvSpPr>
          <p:cNvPr id="15366" name="Rectangle 3">
            <a:extLst>
              <a:ext uri="{FF2B5EF4-FFF2-40B4-BE49-F238E27FC236}">
                <a16:creationId xmlns:a16="http://schemas.microsoft.com/office/drawing/2014/main" id="{1D5DB4C4-3E3B-8FB0-A327-F07076044A89}"/>
              </a:ext>
            </a:extLst>
          </p:cNvPr>
          <p:cNvSpPr>
            <a:spLocks noChangeArrowheads="1"/>
          </p:cNvSpPr>
          <p:nvPr/>
        </p:nvSpPr>
        <p:spPr bwMode="auto">
          <a:xfrm>
            <a:off x="0" y="1099517"/>
            <a:ext cx="36099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533400" indent="-5334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spcBef>
                <a:spcPct val="0"/>
              </a:spcBef>
              <a:buFontTx/>
              <a:buNone/>
            </a:pPr>
            <a:r>
              <a:rPr lang="en-US" altLang="en-US" sz="2800" b="1" i="1" dirty="0">
                <a:solidFill>
                  <a:srgbClr val="0000FF"/>
                </a:solidFill>
                <a:latin typeface="Times New Roman" panose="02020603050405020304" pitchFamily="18" charset="0"/>
              </a:rPr>
              <a:t>Theo </a:t>
            </a:r>
            <a:r>
              <a:rPr lang="en-US" altLang="en-US" sz="2800" b="1" i="1" dirty="0" err="1">
                <a:solidFill>
                  <a:srgbClr val="0000FF"/>
                </a:solidFill>
                <a:latin typeface="Times New Roman" panose="02020603050405020304" pitchFamily="18" charset="0"/>
              </a:rPr>
              <a:t>lĩnh</a:t>
            </a:r>
            <a:r>
              <a:rPr lang="en-US" altLang="en-US" sz="2800" b="1" i="1" dirty="0">
                <a:solidFill>
                  <a:srgbClr val="0000FF"/>
                </a:solidFill>
                <a:latin typeface="Times New Roman" panose="02020603050405020304" pitchFamily="18" charset="0"/>
              </a:rPr>
              <a:t> </a:t>
            </a:r>
            <a:r>
              <a:rPr lang="en-US" altLang="en-US" sz="2800" b="1" i="1" dirty="0" err="1">
                <a:solidFill>
                  <a:srgbClr val="0000FF"/>
                </a:solidFill>
                <a:latin typeface="Times New Roman" panose="02020603050405020304" pitchFamily="18" charset="0"/>
              </a:rPr>
              <a:t>vực</a:t>
            </a:r>
            <a:r>
              <a:rPr lang="en-US" altLang="en-US" sz="2800" b="1" i="1" dirty="0">
                <a:solidFill>
                  <a:srgbClr val="0000FF"/>
                </a:solidFill>
                <a:latin typeface="Times New Roman" panose="02020603050405020304" pitchFamily="18" charset="0"/>
              </a:rPr>
              <a:t> </a:t>
            </a:r>
            <a:r>
              <a:rPr lang="en-US" altLang="en-US" sz="2800" b="1" i="1" dirty="0" err="1">
                <a:solidFill>
                  <a:srgbClr val="0000FF"/>
                </a:solidFill>
                <a:latin typeface="Times New Roman" panose="02020603050405020304" pitchFamily="18" charset="0"/>
              </a:rPr>
              <a:t>tác</a:t>
            </a:r>
            <a:r>
              <a:rPr lang="en-US" altLang="en-US" sz="2800" b="1" i="1" dirty="0">
                <a:solidFill>
                  <a:srgbClr val="0000FF"/>
                </a:solidFill>
                <a:latin typeface="Times New Roman" panose="02020603050405020304" pitchFamily="18" charset="0"/>
              </a:rPr>
              <a:t> </a:t>
            </a:r>
            <a:r>
              <a:rPr lang="en-US" altLang="en-US" sz="2800" b="1" i="1" dirty="0" err="1">
                <a:solidFill>
                  <a:srgbClr val="0000FF"/>
                </a:solidFill>
                <a:latin typeface="Times New Roman" panose="02020603050405020304" pitchFamily="18" charset="0"/>
              </a:rPr>
              <a:t>động</a:t>
            </a:r>
            <a:endParaRPr lang="en-US" altLang="en-US" sz="2800" b="1" i="1" dirty="0">
              <a:solidFill>
                <a:srgbClr val="0000FF"/>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barn(inVertical)">
                                      <p:cBhvr>
                                        <p:cTn id="12" dur="500"/>
                                        <p:tgtEl>
                                          <p:spTgt spid="15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P spid="153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AutoShape 6">
            <a:extLst>
              <a:ext uri="{FF2B5EF4-FFF2-40B4-BE49-F238E27FC236}">
                <a16:creationId xmlns:a16="http://schemas.microsoft.com/office/drawing/2014/main" id="{BC83CF14-9F21-F4FD-6515-5CE7400BBE56}"/>
              </a:ext>
            </a:extLst>
          </p:cNvPr>
          <p:cNvSpPr>
            <a:spLocks noChangeAspect="1" noChangeArrowheads="1"/>
          </p:cNvSpPr>
          <p:nvPr/>
        </p:nvSpPr>
        <p:spPr bwMode="auto">
          <a:xfrm>
            <a:off x="1981200" y="304800"/>
            <a:ext cx="8281988" cy="300038"/>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22887" name="WordArt 7">
            <a:extLst>
              <a:ext uri="{FF2B5EF4-FFF2-40B4-BE49-F238E27FC236}">
                <a16:creationId xmlns:a16="http://schemas.microsoft.com/office/drawing/2014/main" id="{28207CD7-CED1-B6FF-C148-2B39784EC066}"/>
              </a:ext>
            </a:extLst>
          </p:cNvPr>
          <p:cNvSpPr>
            <a:spLocks noChangeArrowheads="1" noChangeShapeType="1" noTextEdit="1"/>
          </p:cNvSpPr>
          <p:nvPr/>
        </p:nvSpPr>
        <p:spPr bwMode="auto">
          <a:xfrm>
            <a:off x="2133601" y="838200"/>
            <a:ext cx="7921625" cy="433388"/>
          </a:xfrm>
          <a:prstGeom prst="rect">
            <a:avLst/>
          </a:prstGeom>
        </p:spPr>
        <p:txBody>
          <a:bodyPr wrap="none" fromWordArt="1">
            <a:prstTxWarp prst="textPlain">
              <a:avLst>
                <a:gd name="adj" fmla="val 50000"/>
              </a:avLst>
            </a:prstTxWarp>
          </a:bodyPr>
          <a:lstStyle/>
          <a:p>
            <a:pPr algn="ctr"/>
            <a:r>
              <a:rPr lang="vi-VN" sz="3600" kern="10">
                <a:ln w="9525">
                  <a:solidFill>
                    <a:srgbClr val="000000"/>
                  </a:solidFill>
                  <a:round/>
                  <a:headEnd/>
                  <a:tailEnd/>
                </a:ln>
                <a:solidFill>
                  <a:srgbClr val="FF0000"/>
                </a:solidFill>
                <a:latin typeface="Arial Đen"/>
              </a:rPr>
              <a:t>MỖI QUÁ TRÌNH PHÁT TRIỂN ĐỀU PHẢI TRẢI QUA </a:t>
            </a:r>
          </a:p>
          <a:p>
            <a:pPr algn="ctr"/>
            <a:r>
              <a:rPr lang="vi-VN" sz="3600" kern="10">
                <a:ln w="9525">
                  <a:solidFill>
                    <a:srgbClr val="000000"/>
                  </a:solidFill>
                  <a:round/>
                  <a:headEnd/>
                  <a:tailEnd/>
                </a:ln>
                <a:solidFill>
                  <a:srgbClr val="FF0000"/>
                </a:solidFill>
                <a:latin typeface="Arial Đen"/>
              </a:rPr>
              <a:t>NHIỀU LẦN PHỦ ĐỊNH BIỆN CHỨNG</a:t>
            </a:r>
            <a:endParaRPr lang="en-US" sz="3600" kern="10">
              <a:ln w="9525">
                <a:solidFill>
                  <a:srgbClr val="000000"/>
                </a:solidFill>
                <a:round/>
                <a:headEnd/>
                <a:tailEnd/>
              </a:ln>
              <a:solidFill>
                <a:srgbClr val="FF0000"/>
              </a:solidFill>
              <a:latin typeface="Arial Đen"/>
            </a:endParaRPr>
          </a:p>
        </p:txBody>
      </p:sp>
      <p:pic>
        <p:nvPicPr>
          <p:cNvPr id="122888" name="Picture 8" descr="untitled">
            <a:extLst>
              <a:ext uri="{FF2B5EF4-FFF2-40B4-BE49-F238E27FC236}">
                <a16:creationId xmlns:a16="http://schemas.microsoft.com/office/drawing/2014/main" id="{BEED768D-F516-1199-DCA3-3B93954D7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1" y="1981200"/>
            <a:ext cx="2663825" cy="216693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22889" name="Picture 9" descr="4-May tinh">
            <a:extLst>
              <a:ext uri="{FF2B5EF4-FFF2-40B4-BE49-F238E27FC236}">
                <a16:creationId xmlns:a16="http://schemas.microsoft.com/office/drawing/2014/main" id="{744EA9F1-8D8D-9A19-9537-83024FA4F59F}"/>
              </a:ext>
            </a:extLst>
          </p:cNvPr>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1828800" y="1600200"/>
            <a:ext cx="3657600" cy="434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22890" name="AutoShape 10">
            <a:extLst>
              <a:ext uri="{FF2B5EF4-FFF2-40B4-BE49-F238E27FC236}">
                <a16:creationId xmlns:a16="http://schemas.microsoft.com/office/drawing/2014/main" id="{F6CA4CD0-310C-7C00-BD70-C4D07FF61130}"/>
              </a:ext>
            </a:extLst>
          </p:cNvPr>
          <p:cNvSpPr>
            <a:spLocks noChangeArrowheads="1"/>
          </p:cNvSpPr>
          <p:nvPr/>
        </p:nvSpPr>
        <p:spPr bwMode="auto">
          <a:xfrm>
            <a:off x="5791201" y="2895601"/>
            <a:ext cx="976313" cy="7921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66"/>
          </a:solidFill>
          <a:ln w="9525">
            <a:solidFill>
              <a:srgbClr val="0000FF"/>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2886"/>
                                        </p:tgtEl>
                                        <p:attrNameLst>
                                          <p:attrName>style.visibility</p:attrName>
                                        </p:attrNameLst>
                                      </p:cBhvr>
                                      <p:to>
                                        <p:strVal val="visible"/>
                                      </p:to>
                                    </p:set>
                                    <p:animEffect transition="in" filter="blinds(horizontal)">
                                      <p:cBhvr>
                                        <p:cTn id="7" dur="500"/>
                                        <p:tgtEl>
                                          <p:spTgt spid="122886"/>
                                        </p:tgtEl>
                                      </p:cBhvr>
                                    </p:animEffect>
                                  </p:childTnLst>
                                </p:cTn>
                              </p:par>
                            </p:childTnLst>
                          </p:cTn>
                        </p:par>
                        <p:par>
                          <p:cTn id="8" fill="hold" nodeType="afterGroup">
                            <p:stCondLst>
                              <p:cond delay="500"/>
                            </p:stCondLst>
                            <p:childTnLst>
                              <p:par>
                                <p:cTn id="9" presetID="29" presetClass="entr" presetSubtype="0" fill="hold" nodeType="afterEffect">
                                  <p:stCondLst>
                                    <p:cond delay="0"/>
                                  </p:stCondLst>
                                  <p:childTnLst>
                                    <p:set>
                                      <p:cBhvr>
                                        <p:cTn id="10" dur="1" fill="hold">
                                          <p:stCondLst>
                                            <p:cond delay="0"/>
                                          </p:stCondLst>
                                        </p:cTn>
                                        <p:tgtEl>
                                          <p:spTgt spid="122889"/>
                                        </p:tgtEl>
                                        <p:attrNameLst>
                                          <p:attrName>style.visibility</p:attrName>
                                        </p:attrNameLst>
                                      </p:cBhvr>
                                      <p:to>
                                        <p:strVal val="visible"/>
                                      </p:to>
                                    </p:set>
                                    <p:anim calcmode="lin" valueType="num">
                                      <p:cBhvr>
                                        <p:cTn id="11" dur="1000" fill="hold"/>
                                        <p:tgtEl>
                                          <p:spTgt spid="122889"/>
                                        </p:tgtEl>
                                        <p:attrNameLst>
                                          <p:attrName>ppt_x</p:attrName>
                                        </p:attrNameLst>
                                      </p:cBhvr>
                                      <p:tavLst>
                                        <p:tav tm="0">
                                          <p:val>
                                            <p:strVal val="#ppt_x-.2"/>
                                          </p:val>
                                        </p:tav>
                                        <p:tav tm="100000">
                                          <p:val>
                                            <p:strVal val="#ppt_x"/>
                                          </p:val>
                                        </p:tav>
                                      </p:tavLst>
                                    </p:anim>
                                    <p:anim calcmode="lin" valueType="num">
                                      <p:cBhvr>
                                        <p:cTn id="12" dur="1000" fill="hold"/>
                                        <p:tgtEl>
                                          <p:spTgt spid="122889"/>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22889"/>
                                        </p:tgtEl>
                                      </p:cBhvr>
                                    </p:animEffect>
                                  </p:childTnLst>
                                </p:cTn>
                              </p:par>
                            </p:childTnLst>
                          </p:cTn>
                        </p:par>
                        <p:par>
                          <p:cTn id="14" fill="hold" nodeType="afterGroup">
                            <p:stCondLst>
                              <p:cond delay="1500"/>
                            </p:stCondLst>
                            <p:childTnLst>
                              <p:par>
                                <p:cTn id="15" presetID="29" presetClass="entr" presetSubtype="0" fill="hold" nodeType="afterEffect">
                                  <p:stCondLst>
                                    <p:cond delay="0"/>
                                  </p:stCondLst>
                                  <p:childTnLst>
                                    <p:set>
                                      <p:cBhvr>
                                        <p:cTn id="16" dur="1" fill="hold">
                                          <p:stCondLst>
                                            <p:cond delay="0"/>
                                          </p:stCondLst>
                                        </p:cTn>
                                        <p:tgtEl>
                                          <p:spTgt spid="122890"/>
                                        </p:tgtEl>
                                        <p:attrNameLst>
                                          <p:attrName>style.visibility</p:attrName>
                                        </p:attrNameLst>
                                      </p:cBhvr>
                                      <p:to>
                                        <p:strVal val="visible"/>
                                      </p:to>
                                    </p:set>
                                    <p:anim calcmode="lin" valueType="num">
                                      <p:cBhvr>
                                        <p:cTn id="17" dur="1000" fill="hold"/>
                                        <p:tgtEl>
                                          <p:spTgt spid="122890"/>
                                        </p:tgtEl>
                                        <p:attrNameLst>
                                          <p:attrName>ppt_x</p:attrName>
                                        </p:attrNameLst>
                                      </p:cBhvr>
                                      <p:tavLst>
                                        <p:tav tm="0">
                                          <p:val>
                                            <p:strVal val="#ppt_x-.2"/>
                                          </p:val>
                                        </p:tav>
                                        <p:tav tm="100000">
                                          <p:val>
                                            <p:strVal val="#ppt_x"/>
                                          </p:val>
                                        </p:tav>
                                      </p:tavLst>
                                    </p:anim>
                                    <p:anim calcmode="lin" valueType="num">
                                      <p:cBhvr>
                                        <p:cTn id="18" dur="1000" fill="hold"/>
                                        <p:tgtEl>
                                          <p:spTgt spid="122890"/>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22890"/>
                                        </p:tgtEl>
                                      </p:cBhvr>
                                    </p:animEffect>
                                  </p:childTnLst>
                                </p:cTn>
                              </p:par>
                            </p:childTnLst>
                          </p:cTn>
                        </p:par>
                        <p:par>
                          <p:cTn id="20" fill="hold" nodeType="afterGroup">
                            <p:stCondLst>
                              <p:cond delay="2500"/>
                            </p:stCondLst>
                            <p:childTnLst>
                              <p:par>
                                <p:cTn id="21" presetID="29" presetClass="entr" presetSubtype="0" fill="hold" nodeType="afterEffect">
                                  <p:stCondLst>
                                    <p:cond delay="0"/>
                                  </p:stCondLst>
                                  <p:childTnLst>
                                    <p:set>
                                      <p:cBhvr>
                                        <p:cTn id="22" dur="1" fill="hold">
                                          <p:stCondLst>
                                            <p:cond delay="0"/>
                                          </p:stCondLst>
                                        </p:cTn>
                                        <p:tgtEl>
                                          <p:spTgt spid="122888"/>
                                        </p:tgtEl>
                                        <p:attrNameLst>
                                          <p:attrName>style.visibility</p:attrName>
                                        </p:attrNameLst>
                                      </p:cBhvr>
                                      <p:to>
                                        <p:strVal val="visible"/>
                                      </p:to>
                                    </p:set>
                                    <p:anim calcmode="lin" valueType="num">
                                      <p:cBhvr>
                                        <p:cTn id="23" dur="1000" fill="hold"/>
                                        <p:tgtEl>
                                          <p:spTgt spid="122888"/>
                                        </p:tgtEl>
                                        <p:attrNameLst>
                                          <p:attrName>ppt_x</p:attrName>
                                        </p:attrNameLst>
                                      </p:cBhvr>
                                      <p:tavLst>
                                        <p:tav tm="0">
                                          <p:val>
                                            <p:strVal val="#ppt_x-.2"/>
                                          </p:val>
                                        </p:tav>
                                        <p:tav tm="100000">
                                          <p:val>
                                            <p:strVal val="#ppt_x"/>
                                          </p:val>
                                        </p:tav>
                                      </p:tavLst>
                                    </p:anim>
                                    <p:anim calcmode="lin" valueType="num">
                                      <p:cBhvr>
                                        <p:cTn id="24" dur="1000" fill="hold"/>
                                        <p:tgtEl>
                                          <p:spTgt spid="122888"/>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22888"/>
                                        </p:tgtEl>
                                      </p:cBhvr>
                                    </p:animEffect>
                                  </p:childTnLst>
                                </p:cTn>
                              </p:par>
                            </p:childTnLst>
                          </p:cTn>
                        </p:par>
                        <p:par>
                          <p:cTn id="26" fill="hold" nodeType="afterGroup">
                            <p:stCondLst>
                              <p:cond delay="3500"/>
                            </p:stCondLst>
                            <p:childTnLst>
                              <p:par>
                                <p:cTn id="27" presetID="55" presetClass="entr" presetSubtype="0" fill="hold" nodeType="afterEffect">
                                  <p:stCondLst>
                                    <p:cond delay="0"/>
                                  </p:stCondLst>
                                  <p:childTnLst>
                                    <p:set>
                                      <p:cBhvr>
                                        <p:cTn id="28" dur="1" fill="hold">
                                          <p:stCondLst>
                                            <p:cond delay="0"/>
                                          </p:stCondLst>
                                        </p:cTn>
                                        <p:tgtEl>
                                          <p:spTgt spid="122887"/>
                                        </p:tgtEl>
                                        <p:attrNameLst>
                                          <p:attrName>style.visibility</p:attrName>
                                        </p:attrNameLst>
                                      </p:cBhvr>
                                      <p:to>
                                        <p:strVal val="visible"/>
                                      </p:to>
                                    </p:set>
                                    <p:anim calcmode="lin" valueType="num">
                                      <p:cBhvr>
                                        <p:cTn id="29" dur="1000" fill="hold"/>
                                        <p:tgtEl>
                                          <p:spTgt spid="122887"/>
                                        </p:tgtEl>
                                        <p:attrNameLst>
                                          <p:attrName>ppt_w</p:attrName>
                                        </p:attrNameLst>
                                      </p:cBhvr>
                                      <p:tavLst>
                                        <p:tav tm="0">
                                          <p:val>
                                            <p:strVal val="#ppt_w*0.70"/>
                                          </p:val>
                                        </p:tav>
                                        <p:tav tm="100000">
                                          <p:val>
                                            <p:strVal val="#ppt_w"/>
                                          </p:val>
                                        </p:tav>
                                      </p:tavLst>
                                    </p:anim>
                                    <p:anim calcmode="lin" valueType="num">
                                      <p:cBhvr>
                                        <p:cTn id="30" dur="1000" fill="hold"/>
                                        <p:tgtEl>
                                          <p:spTgt spid="122887"/>
                                        </p:tgtEl>
                                        <p:attrNameLst>
                                          <p:attrName>ppt_h</p:attrName>
                                        </p:attrNameLst>
                                      </p:cBhvr>
                                      <p:tavLst>
                                        <p:tav tm="0">
                                          <p:val>
                                            <p:strVal val="#ppt_h"/>
                                          </p:val>
                                        </p:tav>
                                        <p:tav tm="100000">
                                          <p:val>
                                            <p:strVal val="#ppt_h"/>
                                          </p:val>
                                        </p:tav>
                                      </p:tavLst>
                                    </p:anim>
                                    <p:animEffect transition="in" filter="fade">
                                      <p:cBhvr>
                                        <p:cTn id="31" dur="1000"/>
                                        <p:tgtEl>
                                          <p:spTgt spid="122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10" name="AutoShape 6">
            <a:extLst>
              <a:ext uri="{FF2B5EF4-FFF2-40B4-BE49-F238E27FC236}">
                <a16:creationId xmlns:a16="http://schemas.microsoft.com/office/drawing/2014/main" id="{C2BB1F77-06CB-CE75-488B-96A72372919F}"/>
              </a:ext>
            </a:extLst>
          </p:cNvPr>
          <p:cNvSpPr>
            <a:spLocks noChangeAspect="1" noChangeArrowheads="1"/>
          </p:cNvSpPr>
          <p:nvPr/>
        </p:nvSpPr>
        <p:spPr bwMode="auto">
          <a:xfrm>
            <a:off x="1981200" y="304800"/>
            <a:ext cx="8281988" cy="30480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23911" name="WordArt 7">
            <a:extLst>
              <a:ext uri="{FF2B5EF4-FFF2-40B4-BE49-F238E27FC236}">
                <a16:creationId xmlns:a16="http://schemas.microsoft.com/office/drawing/2014/main" id="{BE52B85F-7EFC-9108-4C87-1D524D36511A}"/>
              </a:ext>
            </a:extLst>
          </p:cNvPr>
          <p:cNvSpPr>
            <a:spLocks noChangeArrowheads="1" noChangeShapeType="1" noTextEdit="1"/>
          </p:cNvSpPr>
          <p:nvPr/>
        </p:nvSpPr>
        <p:spPr bwMode="auto">
          <a:xfrm>
            <a:off x="2133601" y="762000"/>
            <a:ext cx="7921625" cy="509588"/>
          </a:xfrm>
          <a:prstGeom prst="rect">
            <a:avLst/>
          </a:prstGeom>
        </p:spPr>
        <p:txBody>
          <a:bodyPr wrap="none" fromWordArt="1">
            <a:prstTxWarp prst="textPlain">
              <a:avLst>
                <a:gd name="adj" fmla="val 50000"/>
              </a:avLst>
            </a:prstTxWarp>
          </a:bodyPr>
          <a:lstStyle/>
          <a:p>
            <a:pPr algn="ctr"/>
            <a:r>
              <a:rPr lang="vi-VN" sz="3600" kern="10">
                <a:ln w="9525">
                  <a:solidFill>
                    <a:schemeClr val="tx2"/>
                  </a:solidFill>
                  <a:round/>
                  <a:headEnd/>
                  <a:tailEnd/>
                </a:ln>
                <a:solidFill>
                  <a:srgbClr val="660066"/>
                </a:solidFill>
                <a:latin typeface="Arial Đen"/>
              </a:rPr>
              <a:t>SỰ PHÁT TRIỂN DIỄN RA CÓ TÍNH CHU KỲ:</a:t>
            </a:r>
          </a:p>
          <a:p>
            <a:pPr algn="ctr"/>
            <a:r>
              <a:rPr lang="vi-VN" sz="3600" kern="10">
                <a:ln w="9525">
                  <a:solidFill>
                    <a:schemeClr val="tx2"/>
                  </a:solidFill>
                  <a:round/>
                  <a:headEnd/>
                  <a:tailEnd/>
                </a:ln>
                <a:solidFill>
                  <a:srgbClr val="660066"/>
                </a:solidFill>
                <a:latin typeface="Arial Đen"/>
              </a:rPr>
              <a:t>"HÌNH THỨC XOÁY TRÔN ỐC"</a:t>
            </a:r>
            <a:endParaRPr lang="en-US" sz="3600" kern="10">
              <a:ln w="9525">
                <a:solidFill>
                  <a:schemeClr val="tx2"/>
                </a:solidFill>
                <a:round/>
                <a:headEnd/>
                <a:tailEnd/>
              </a:ln>
              <a:solidFill>
                <a:srgbClr val="660066"/>
              </a:solidFill>
              <a:latin typeface="Arial Đen"/>
            </a:endParaRPr>
          </a:p>
        </p:txBody>
      </p:sp>
      <p:sp>
        <p:nvSpPr>
          <p:cNvPr id="123912" name="AutoShape 8">
            <a:extLst>
              <a:ext uri="{FF2B5EF4-FFF2-40B4-BE49-F238E27FC236}">
                <a16:creationId xmlns:a16="http://schemas.microsoft.com/office/drawing/2014/main" id="{92A19D02-F482-CCD9-3145-1F166F614128}"/>
              </a:ext>
            </a:extLst>
          </p:cNvPr>
          <p:cNvSpPr>
            <a:spLocks noChangeArrowheads="1"/>
          </p:cNvSpPr>
          <p:nvPr/>
        </p:nvSpPr>
        <p:spPr bwMode="auto">
          <a:xfrm>
            <a:off x="3505200" y="2667001"/>
            <a:ext cx="1081088" cy="5762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w="9525">
            <a:solidFill>
              <a:srgbClr val="FF0000"/>
            </a:solidFill>
            <a:miter lim="800000"/>
            <a:headEnd/>
            <a:tailEnd/>
          </a:ln>
        </p:spPr>
        <p:txBody>
          <a:bodyPr wrap="none" anchor="ctr"/>
          <a:lstStyle/>
          <a:p>
            <a:endParaRPr lang="en-US"/>
          </a:p>
        </p:txBody>
      </p:sp>
      <p:sp>
        <p:nvSpPr>
          <p:cNvPr id="123913" name="Oval 9" descr="Ảnh1">
            <a:extLst>
              <a:ext uri="{FF2B5EF4-FFF2-40B4-BE49-F238E27FC236}">
                <a16:creationId xmlns:a16="http://schemas.microsoft.com/office/drawing/2014/main" id="{F41B8CB8-525B-01EA-4E7A-7B9DE7FFF0F8}"/>
              </a:ext>
            </a:extLst>
          </p:cNvPr>
          <p:cNvSpPr>
            <a:spLocks noChangeArrowheads="1"/>
          </p:cNvSpPr>
          <p:nvPr/>
        </p:nvSpPr>
        <p:spPr bwMode="auto">
          <a:xfrm>
            <a:off x="2438400" y="2514600"/>
            <a:ext cx="914400" cy="914400"/>
          </a:xfrm>
          <a:prstGeom prst="ellipse">
            <a:avLst/>
          </a:prstGeom>
          <a:blipFill dpi="0" rotWithShape="1">
            <a:blip r:embed="rId2"/>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23914" name="AutoShape 10" descr="LAO DONG 3">
            <a:extLst>
              <a:ext uri="{FF2B5EF4-FFF2-40B4-BE49-F238E27FC236}">
                <a16:creationId xmlns:a16="http://schemas.microsoft.com/office/drawing/2014/main" id="{30123916-C43C-7740-D342-833E1C63853F}"/>
              </a:ext>
            </a:extLst>
          </p:cNvPr>
          <p:cNvSpPr>
            <a:spLocks noChangeArrowheads="1"/>
          </p:cNvSpPr>
          <p:nvPr/>
        </p:nvSpPr>
        <p:spPr bwMode="auto">
          <a:xfrm>
            <a:off x="4724401" y="1676400"/>
            <a:ext cx="2308225" cy="2319338"/>
          </a:xfrm>
          <a:prstGeom prst="cube">
            <a:avLst>
              <a:gd name="adj" fmla="val 25000"/>
            </a:avLst>
          </a:prstGeom>
          <a:blipFill dpi="0" rotWithShape="1">
            <a:blip r:embed="rId3"/>
            <a:srcRect/>
            <a:stretch>
              <a:fillRect/>
            </a:stretch>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23915" name="AutoShape 11">
            <a:extLst>
              <a:ext uri="{FF2B5EF4-FFF2-40B4-BE49-F238E27FC236}">
                <a16:creationId xmlns:a16="http://schemas.microsoft.com/office/drawing/2014/main" id="{C4FD334F-0AE2-338D-48E4-0F505B24156F}"/>
              </a:ext>
            </a:extLst>
          </p:cNvPr>
          <p:cNvSpPr>
            <a:spLocks noChangeArrowheads="1"/>
          </p:cNvSpPr>
          <p:nvPr/>
        </p:nvSpPr>
        <p:spPr bwMode="auto">
          <a:xfrm>
            <a:off x="6816726" y="2636838"/>
            <a:ext cx="1152525" cy="6477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660066"/>
          </a:solidFill>
          <a:ln w="9525">
            <a:solidFill>
              <a:srgbClr val="FF0000"/>
            </a:solidFill>
            <a:miter lim="800000"/>
            <a:headEnd/>
            <a:tailEnd/>
          </a:ln>
        </p:spPr>
        <p:txBody>
          <a:bodyPr wrap="none" anchor="ctr"/>
          <a:lstStyle/>
          <a:p>
            <a:endParaRPr lang="en-US"/>
          </a:p>
        </p:txBody>
      </p:sp>
      <p:grpSp>
        <p:nvGrpSpPr>
          <p:cNvPr id="2" name="Group 12">
            <a:extLst>
              <a:ext uri="{FF2B5EF4-FFF2-40B4-BE49-F238E27FC236}">
                <a16:creationId xmlns:a16="http://schemas.microsoft.com/office/drawing/2014/main" id="{AC759ADE-A0B2-57F0-D435-5F301D286570}"/>
              </a:ext>
            </a:extLst>
          </p:cNvPr>
          <p:cNvGrpSpPr>
            <a:grpSpLocks/>
          </p:cNvGrpSpPr>
          <p:nvPr/>
        </p:nvGrpSpPr>
        <p:grpSpPr bwMode="auto">
          <a:xfrm>
            <a:off x="8113714" y="1371600"/>
            <a:ext cx="2173287" cy="2590800"/>
            <a:chOff x="4151" y="1298"/>
            <a:chExt cx="1302" cy="1075"/>
          </a:xfrm>
        </p:grpSpPr>
        <p:sp>
          <p:nvSpPr>
            <p:cNvPr id="47114" name="Oval 13" descr="Ảnh1">
              <a:extLst>
                <a:ext uri="{FF2B5EF4-FFF2-40B4-BE49-F238E27FC236}">
                  <a16:creationId xmlns:a16="http://schemas.microsoft.com/office/drawing/2014/main" id="{45EBF96E-24EF-20BB-AFEC-0282D4698BC9}"/>
                </a:ext>
              </a:extLst>
            </p:cNvPr>
            <p:cNvSpPr>
              <a:spLocks noChangeArrowheads="1"/>
            </p:cNvSpPr>
            <p:nvPr/>
          </p:nvSpPr>
          <p:spPr bwMode="auto">
            <a:xfrm>
              <a:off x="4559" y="1797"/>
              <a:ext cx="576" cy="576"/>
            </a:xfrm>
            <a:prstGeom prst="ellipse">
              <a:avLst/>
            </a:prstGeom>
            <a:blipFill dpi="0" rotWithShape="1">
              <a:blip r:embed="rId2"/>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47115" name="Oval 14" descr="Ảnh1">
              <a:extLst>
                <a:ext uri="{FF2B5EF4-FFF2-40B4-BE49-F238E27FC236}">
                  <a16:creationId xmlns:a16="http://schemas.microsoft.com/office/drawing/2014/main" id="{4AA78CE5-35EA-BC5C-254D-4DDD00BE1423}"/>
                </a:ext>
              </a:extLst>
            </p:cNvPr>
            <p:cNvSpPr>
              <a:spLocks noChangeArrowheads="1"/>
            </p:cNvSpPr>
            <p:nvPr/>
          </p:nvSpPr>
          <p:spPr bwMode="auto">
            <a:xfrm>
              <a:off x="4196" y="1344"/>
              <a:ext cx="576" cy="576"/>
            </a:xfrm>
            <a:prstGeom prst="ellipse">
              <a:avLst/>
            </a:prstGeom>
            <a:blipFill dpi="0" rotWithShape="1">
              <a:blip r:embed="rId2"/>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47116" name="Oval 15" descr="Ảnh1">
              <a:extLst>
                <a:ext uri="{FF2B5EF4-FFF2-40B4-BE49-F238E27FC236}">
                  <a16:creationId xmlns:a16="http://schemas.microsoft.com/office/drawing/2014/main" id="{6249F4BB-C557-39F2-DA6A-ADA51CD9CBCC}"/>
                </a:ext>
              </a:extLst>
            </p:cNvPr>
            <p:cNvSpPr>
              <a:spLocks noChangeArrowheads="1"/>
            </p:cNvSpPr>
            <p:nvPr/>
          </p:nvSpPr>
          <p:spPr bwMode="auto">
            <a:xfrm>
              <a:off x="4151" y="1661"/>
              <a:ext cx="576" cy="576"/>
            </a:xfrm>
            <a:prstGeom prst="ellipse">
              <a:avLst/>
            </a:prstGeom>
            <a:blipFill dpi="0" rotWithShape="1">
              <a:blip r:embed="rId2"/>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47117" name="Oval 16" descr="Ảnh1">
              <a:extLst>
                <a:ext uri="{FF2B5EF4-FFF2-40B4-BE49-F238E27FC236}">
                  <a16:creationId xmlns:a16="http://schemas.microsoft.com/office/drawing/2014/main" id="{7842C1D3-30EF-7118-FB7A-7ACC1B47D43A}"/>
                </a:ext>
              </a:extLst>
            </p:cNvPr>
            <p:cNvSpPr>
              <a:spLocks noChangeArrowheads="1"/>
            </p:cNvSpPr>
            <p:nvPr/>
          </p:nvSpPr>
          <p:spPr bwMode="auto">
            <a:xfrm>
              <a:off x="4559" y="1298"/>
              <a:ext cx="576" cy="576"/>
            </a:xfrm>
            <a:prstGeom prst="ellipse">
              <a:avLst/>
            </a:prstGeom>
            <a:blipFill dpi="0" rotWithShape="1">
              <a:blip r:embed="rId2"/>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47118" name="Oval 17" descr="Ảnh1">
              <a:extLst>
                <a:ext uri="{FF2B5EF4-FFF2-40B4-BE49-F238E27FC236}">
                  <a16:creationId xmlns:a16="http://schemas.microsoft.com/office/drawing/2014/main" id="{52ABB051-589B-0F96-8945-9A8D398274AC}"/>
                </a:ext>
              </a:extLst>
            </p:cNvPr>
            <p:cNvSpPr>
              <a:spLocks noChangeArrowheads="1"/>
            </p:cNvSpPr>
            <p:nvPr/>
          </p:nvSpPr>
          <p:spPr bwMode="auto">
            <a:xfrm>
              <a:off x="4877" y="1570"/>
              <a:ext cx="576" cy="576"/>
            </a:xfrm>
            <a:prstGeom prst="ellipse">
              <a:avLst/>
            </a:prstGeom>
            <a:blipFill dpi="0" rotWithShape="1">
              <a:blip r:embed="rId2"/>
              <a:srcRect/>
              <a:stretch>
                <a:fillRect/>
              </a:stretch>
            </a:blip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grpSp>
      <p:sp>
        <p:nvSpPr>
          <p:cNvPr id="47113" name="WordArt 18">
            <a:extLst>
              <a:ext uri="{FF2B5EF4-FFF2-40B4-BE49-F238E27FC236}">
                <a16:creationId xmlns:a16="http://schemas.microsoft.com/office/drawing/2014/main" id="{F92A0BD4-220D-F6F5-1C01-9F775FAB762A}"/>
              </a:ext>
            </a:extLst>
          </p:cNvPr>
          <p:cNvSpPr>
            <a:spLocks noChangeArrowheads="1" noChangeShapeType="1" noTextEdit="1"/>
          </p:cNvSpPr>
          <p:nvPr/>
        </p:nvSpPr>
        <p:spPr bwMode="auto">
          <a:xfrm>
            <a:off x="1992314" y="4148138"/>
            <a:ext cx="8066087" cy="728662"/>
          </a:xfrm>
          <a:prstGeom prst="rect">
            <a:avLst/>
          </a:prstGeom>
        </p:spPr>
        <p:txBody>
          <a:bodyPr wrap="none" fromWordArt="1">
            <a:prstTxWarp prst="textPlain">
              <a:avLst>
                <a:gd name="adj" fmla="val 50000"/>
              </a:avLst>
            </a:prstTxWarp>
          </a:bodyPr>
          <a:lstStyle/>
          <a:p>
            <a:pPr algn="ctr"/>
            <a:r>
              <a:rPr lang="pt-BR" sz="3600" b="1" kern="10">
                <a:ln w="9525">
                  <a:solidFill>
                    <a:srgbClr val="66FF33"/>
                  </a:solidFill>
                  <a:round/>
                  <a:headEnd/>
                  <a:tailEnd/>
                </a:ln>
                <a:solidFill>
                  <a:srgbClr val="FF0000"/>
                </a:solidFill>
                <a:latin typeface="Arial Đen"/>
              </a:rPr>
              <a:t>... T ... H (TLSX + SLĐ)... H' .... T'...</a:t>
            </a:r>
            <a:endParaRPr lang="en-US" sz="3600" b="1" kern="10">
              <a:ln w="9525">
                <a:solidFill>
                  <a:srgbClr val="66FF33"/>
                </a:solidFill>
                <a:round/>
                <a:headEnd/>
                <a:tailEnd/>
              </a:ln>
              <a:solidFill>
                <a:srgbClr val="FF0000"/>
              </a:solidFill>
              <a:latin typeface="Arial Đen"/>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3910"/>
                                        </p:tgtEl>
                                        <p:attrNameLst>
                                          <p:attrName>style.visibility</p:attrName>
                                        </p:attrNameLst>
                                      </p:cBhvr>
                                      <p:to>
                                        <p:strVal val="visible"/>
                                      </p:to>
                                    </p:set>
                                    <p:animEffect transition="in" filter="blinds(horizontal)">
                                      <p:cBhvr>
                                        <p:cTn id="7" dur="500"/>
                                        <p:tgtEl>
                                          <p:spTgt spid="123910"/>
                                        </p:tgtEl>
                                      </p:cBhvr>
                                    </p:animEffect>
                                  </p:childTnLst>
                                </p:cTn>
                              </p:par>
                            </p:childTnLst>
                          </p:cTn>
                        </p:par>
                        <p:par>
                          <p:cTn id="8" fill="hold" nodeType="afterGroup">
                            <p:stCondLst>
                              <p:cond delay="500"/>
                            </p:stCondLst>
                            <p:childTnLst>
                              <p:par>
                                <p:cTn id="9" presetID="55" presetClass="entr" presetSubtype="0" fill="hold" nodeType="afterEffect">
                                  <p:stCondLst>
                                    <p:cond delay="0"/>
                                  </p:stCondLst>
                                  <p:childTnLst>
                                    <p:set>
                                      <p:cBhvr>
                                        <p:cTn id="10" dur="1" fill="hold">
                                          <p:stCondLst>
                                            <p:cond delay="0"/>
                                          </p:stCondLst>
                                        </p:cTn>
                                        <p:tgtEl>
                                          <p:spTgt spid="123911"/>
                                        </p:tgtEl>
                                        <p:attrNameLst>
                                          <p:attrName>style.visibility</p:attrName>
                                        </p:attrNameLst>
                                      </p:cBhvr>
                                      <p:to>
                                        <p:strVal val="visible"/>
                                      </p:to>
                                    </p:set>
                                    <p:anim calcmode="lin" valueType="num">
                                      <p:cBhvr>
                                        <p:cTn id="11" dur="1000" fill="hold"/>
                                        <p:tgtEl>
                                          <p:spTgt spid="123911"/>
                                        </p:tgtEl>
                                        <p:attrNameLst>
                                          <p:attrName>ppt_w</p:attrName>
                                        </p:attrNameLst>
                                      </p:cBhvr>
                                      <p:tavLst>
                                        <p:tav tm="0">
                                          <p:val>
                                            <p:strVal val="#ppt_w*0.70"/>
                                          </p:val>
                                        </p:tav>
                                        <p:tav tm="100000">
                                          <p:val>
                                            <p:strVal val="#ppt_w"/>
                                          </p:val>
                                        </p:tav>
                                      </p:tavLst>
                                    </p:anim>
                                    <p:anim calcmode="lin" valueType="num">
                                      <p:cBhvr>
                                        <p:cTn id="12" dur="1000" fill="hold"/>
                                        <p:tgtEl>
                                          <p:spTgt spid="123911"/>
                                        </p:tgtEl>
                                        <p:attrNameLst>
                                          <p:attrName>ppt_h</p:attrName>
                                        </p:attrNameLst>
                                      </p:cBhvr>
                                      <p:tavLst>
                                        <p:tav tm="0">
                                          <p:val>
                                            <p:strVal val="#ppt_h"/>
                                          </p:val>
                                        </p:tav>
                                        <p:tav tm="100000">
                                          <p:val>
                                            <p:strVal val="#ppt_h"/>
                                          </p:val>
                                        </p:tav>
                                      </p:tavLst>
                                    </p:anim>
                                    <p:animEffect transition="in" filter="fade">
                                      <p:cBhvr>
                                        <p:cTn id="13" dur="1000"/>
                                        <p:tgtEl>
                                          <p:spTgt spid="123911"/>
                                        </p:tgtEl>
                                      </p:cBhvr>
                                    </p:animEffect>
                                  </p:childTnLst>
                                </p:cTn>
                              </p:par>
                            </p:childTnLst>
                          </p:cTn>
                        </p:par>
                        <p:par>
                          <p:cTn id="14" fill="hold" nodeType="afterGroup">
                            <p:stCondLst>
                              <p:cond delay="1500"/>
                            </p:stCondLst>
                            <p:childTnLst>
                              <p:par>
                                <p:cTn id="15" presetID="29" presetClass="entr" presetSubtype="0" fill="hold" grpId="0" nodeType="afterEffect">
                                  <p:stCondLst>
                                    <p:cond delay="0"/>
                                  </p:stCondLst>
                                  <p:childTnLst>
                                    <p:set>
                                      <p:cBhvr>
                                        <p:cTn id="16" dur="1" fill="hold">
                                          <p:stCondLst>
                                            <p:cond delay="0"/>
                                          </p:stCondLst>
                                        </p:cTn>
                                        <p:tgtEl>
                                          <p:spTgt spid="123913"/>
                                        </p:tgtEl>
                                        <p:attrNameLst>
                                          <p:attrName>style.visibility</p:attrName>
                                        </p:attrNameLst>
                                      </p:cBhvr>
                                      <p:to>
                                        <p:strVal val="visible"/>
                                      </p:to>
                                    </p:set>
                                    <p:anim calcmode="lin" valueType="num">
                                      <p:cBhvr>
                                        <p:cTn id="17" dur="2000" fill="hold"/>
                                        <p:tgtEl>
                                          <p:spTgt spid="123913"/>
                                        </p:tgtEl>
                                        <p:attrNameLst>
                                          <p:attrName>ppt_x</p:attrName>
                                        </p:attrNameLst>
                                      </p:cBhvr>
                                      <p:tavLst>
                                        <p:tav tm="0">
                                          <p:val>
                                            <p:strVal val="#ppt_x-.2"/>
                                          </p:val>
                                        </p:tav>
                                        <p:tav tm="100000">
                                          <p:val>
                                            <p:strVal val="#ppt_x"/>
                                          </p:val>
                                        </p:tav>
                                      </p:tavLst>
                                    </p:anim>
                                    <p:anim calcmode="lin" valueType="num">
                                      <p:cBhvr>
                                        <p:cTn id="18" dur="2000" fill="hold"/>
                                        <p:tgtEl>
                                          <p:spTgt spid="123913"/>
                                        </p:tgtEl>
                                        <p:attrNameLst>
                                          <p:attrName>ppt_y</p:attrName>
                                        </p:attrNameLst>
                                      </p:cBhvr>
                                      <p:tavLst>
                                        <p:tav tm="0">
                                          <p:val>
                                            <p:strVal val="#ppt_y"/>
                                          </p:val>
                                        </p:tav>
                                        <p:tav tm="100000">
                                          <p:val>
                                            <p:strVal val="#ppt_y"/>
                                          </p:val>
                                        </p:tav>
                                      </p:tavLst>
                                    </p:anim>
                                    <p:animEffect transition="in" filter="wipe(right)" prLst="gradientSize: 0.1">
                                      <p:cBhvr>
                                        <p:cTn id="19" dur="2000"/>
                                        <p:tgtEl>
                                          <p:spTgt spid="123913"/>
                                        </p:tgtEl>
                                      </p:cBhvr>
                                    </p:animEffect>
                                  </p:childTnLst>
                                </p:cTn>
                              </p:par>
                            </p:childTnLst>
                          </p:cTn>
                        </p:par>
                        <p:par>
                          <p:cTn id="20" fill="hold" nodeType="afterGroup">
                            <p:stCondLst>
                              <p:cond delay="3500"/>
                            </p:stCondLst>
                            <p:childTnLst>
                              <p:par>
                                <p:cTn id="21" presetID="29" presetClass="entr" presetSubtype="0" fill="hold" nodeType="afterEffect">
                                  <p:stCondLst>
                                    <p:cond delay="0"/>
                                  </p:stCondLst>
                                  <p:childTnLst>
                                    <p:set>
                                      <p:cBhvr>
                                        <p:cTn id="22" dur="1" fill="hold">
                                          <p:stCondLst>
                                            <p:cond delay="0"/>
                                          </p:stCondLst>
                                        </p:cTn>
                                        <p:tgtEl>
                                          <p:spTgt spid="123912"/>
                                        </p:tgtEl>
                                        <p:attrNameLst>
                                          <p:attrName>style.visibility</p:attrName>
                                        </p:attrNameLst>
                                      </p:cBhvr>
                                      <p:to>
                                        <p:strVal val="visible"/>
                                      </p:to>
                                    </p:set>
                                    <p:anim calcmode="lin" valueType="num">
                                      <p:cBhvr>
                                        <p:cTn id="23" dur="2000" fill="hold"/>
                                        <p:tgtEl>
                                          <p:spTgt spid="123912"/>
                                        </p:tgtEl>
                                        <p:attrNameLst>
                                          <p:attrName>ppt_x</p:attrName>
                                        </p:attrNameLst>
                                      </p:cBhvr>
                                      <p:tavLst>
                                        <p:tav tm="0">
                                          <p:val>
                                            <p:strVal val="#ppt_x-.2"/>
                                          </p:val>
                                        </p:tav>
                                        <p:tav tm="100000">
                                          <p:val>
                                            <p:strVal val="#ppt_x"/>
                                          </p:val>
                                        </p:tav>
                                      </p:tavLst>
                                    </p:anim>
                                    <p:anim calcmode="lin" valueType="num">
                                      <p:cBhvr>
                                        <p:cTn id="24" dur="2000" fill="hold"/>
                                        <p:tgtEl>
                                          <p:spTgt spid="123912"/>
                                        </p:tgtEl>
                                        <p:attrNameLst>
                                          <p:attrName>ppt_y</p:attrName>
                                        </p:attrNameLst>
                                      </p:cBhvr>
                                      <p:tavLst>
                                        <p:tav tm="0">
                                          <p:val>
                                            <p:strVal val="#ppt_y"/>
                                          </p:val>
                                        </p:tav>
                                        <p:tav tm="100000">
                                          <p:val>
                                            <p:strVal val="#ppt_y"/>
                                          </p:val>
                                        </p:tav>
                                      </p:tavLst>
                                    </p:anim>
                                    <p:animEffect transition="in" filter="wipe(right)" prLst="gradientSize: 0.1">
                                      <p:cBhvr>
                                        <p:cTn id="25" dur="2000"/>
                                        <p:tgtEl>
                                          <p:spTgt spid="123912"/>
                                        </p:tgtEl>
                                      </p:cBhvr>
                                    </p:animEffect>
                                  </p:childTnLst>
                                </p:cTn>
                              </p:par>
                            </p:childTnLst>
                          </p:cTn>
                        </p:par>
                        <p:par>
                          <p:cTn id="26" fill="hold" nodeType="afterGroup">
                            <p:stCondLst>
                              <p:cond delay="5500"/>
                            </p:stCondLst>
                            <p:childTnLst>
                              <p:par>
                                <p:cTn id="27" presetID="29" presetClass="entr" presetSubtype="0" fill="hold" grpId="0" nodeType="afterEffect">
                                  <p:stCondLst>
                                    <p:cond delay="0"/>
                                  </p:stCondLst>
                                  <p:childTnLst>
                                    <p:set>
                                      <p:cBhvr>
                                        <p:cTn id="28" dur="1" fill="hold">
                                          <p:stCondLst>
                                            <p:cond delay="0"/>
                                          </p:stCondLst>
                                        </p:cTn>
                                        <p:tgtEl>
                                          <p:spTgt spid="123914"/>
                                        </p:tgtEl>
                                        <p:attrNameLst>
                                          <p:attrName>style.visibility</p:attrName>
                                        </p:attrNameLst>
                                      </p:cBhvr>
                                      <p:to>
                                        <p:strVal val="visible"/>
                                      </p:to>
                                    </p:set>
                                    <p:anim calcmode="lin" valueType="num">
                                      <p:cBhvr>
                                        <p:cTn id="29" dur="2000" fill="hold"/>
                                        <p:tgtEl>
                                          <p:spTgt spid="123914"/>
                                        </p:tgtEl>
                                        <p:attrNameLst>
                                          <p:attrName>ppt_x</p:attrName>
                                        </p:attrNameLst>
                                      </p:cBhvr>
                                      <p:tavLst>
                                        <p:tav tm="0">
                                          <p:val>
                                            <p:strVal val="#ppt_x-.2"/>
                                          </p:val>
                                        </p:tav>
                                        <p:tav tm="100000">
                                          <p:val>
                                            <p:strVal val="#ppt_x"/>
                                          </p:val>
                                        </p:tav>
                                      </p:tavLst>
                                    </p:anim>
                                    <p:anim calcmode="lin" valueType="num">
                                      <p:cBhvr>
                                        <p:cTn id="30" dur="2000" fill="hold"/>
                                        <p:tgtEl>
                                          <p:spTgt spid="123914"/>
                                        </p:tgtEl>
                                        <p:attrNameLst>
                                          <p:attrName>ppt_y</p:attrName>
                                        </p:attrNameLst>
                                      </p:cBhvr>
                                      <p:tavLst>
                                        <p:tav tm="0">
                                          <p:val>
                                            <p:strVal val="#ppt_y"/>
                                          </p:val>
                                        </p:tav>
                                        <p:tav tm="100000">
                                          <p:val>
                                            <p:strVal val="#ppt_y"/>
                                          </p:val>
                                        </p:tav>
                                      </p:tavLst>
                                    </p:anim>
                                    <p:animEffect transition="in" filter="wipe(right)" prLst="gradientSize: 0.1">
                                      <p:cBhvr>
                                        <p:cTn id="31" dur="2000"/>
                                        <p:tgtEl>
                                          <p:spTgt spid="123914"/>
                                        </p:tgtEl>
                                      </p:cBhvr>
                                    </p:animEffect>
                                  </p:childTnLst>
                                </p:cTn>
                              </p:par>
                            </p:childTnLst>
                          </p:cTn>
                        </p:par>
                        <p:par>
                          <p:cTn id="32" fill="hold" nodeType="afterGroup">
                            <p:stCondLst>
                              <p:cond delay="7500"/>
                            </p:stCondLst>
                            <p:childTnLst>
                              <p:par>
                                <p:cTn id="33" presetID="29" presetClass="entr" presetSubtype="0" fill="hold" nodeType="afterEffect">
                                  <p:stCondLst>
                                    <p:cond delay="0"/>
                                  </p:stCondLst>
                                  <p:childTnLst>
                                    <p:set>
                                      <p:cBhvr>
                                        <p:cTn id="34" dur="1" fill="hold">
                                          <p:stCondLst>
                                            <p:cond delay="0"/>
                                          </p:stCondLst>
                                        </p:cTn>
                                        <p:tgtEl>
                                          <p:spTgt spid="123915"/>
                                        </p:tgtEl>
                                        <p:attrNameLst>
                                          <p:attrName>style.visibility</p:attrName>
                                        </p:attrNameLst>
                                      </p:cBhvr>
                                      <p:to>
                                        <p:strVal val="visible"/>
                                      </p:to>
                                    </p:set>
                                    <p:anim calcmode="lin" valueType="num">
                                      <p:cBhvr>
                                        <p:cTn id="35" dur="2000" fill="hold"/>
                                        <p:tgtEl>
                                          <p:spTgt spid="123915"/>
                                        </p:tgtEl>
                                        <p:attrNameLst>
                                          <p:attrName>ppt_x</p:attrName>
                                        </p:attrNameLst>
                                      </p:cBhvr>
                                      <p:tavLst>
                                        <p:tav tm="0">
                                          <p:val>
                                            <p:strVal val="#ppt_x-.2"/>
                                          </p:val>
                                        </p:tav>
                                        <p:tav tm="100000">
                                          <p:val>
                                            <p:strVal val="#ppt_x"/>
                                          </p:val>
                                        </p:tav>
                                      </p:tavLst>
                                    </p:anim>
                                    <p:anim calcmode="lin" valueType="num">
                                      <p:cBhvr>
                                        <p:cTn id="36" dur="2000" fill="hold"/>
                                        <p:tgtEl>
                                          <p:spTgt spid="123915"/>
                                        </p:tgtEl>
                                        <p:attrNameLst>
                                          <p:attrName>ppt_y</p:attrName>
                                        </p:attrNameLst>
                                      </p:cBhvr>
                                      <p:tavLst>
                                        <p:tav tm="0">
                                          <p:val>
                                            <p:strVal val="#ppt_y"/>
                                          </p:val>
                                        </p:tav>
                                        <p:tav tm="100000">
                                          <p:val>
                                            <p:strVal val="#ppt_y"/>
                                          </p:val>
                                        </p:tav>
                                      </p:tavLst>
                                    </p:anim>
                                    <p:animEffect transition="in" filter="wipe(right)" prLst="gradientSize: 0.1">
                                      <p:cBhvr>
                                        <p:cTn id="37" dur="2000"/>
                                        <p:tgtEl>
                                          <p:spTgt spid="123915"/>
                                        </p:tgtEl>
                                      </p:cBhvr>
                                    </p:animEffect>
                                  </p:childTnLst>
                                </p:cTn>
                              </p:par>
                            </p:childTnLst>
                          </p:cTn>
                        </p:par>
                        <p:par>
                          <p:cTn id="38" fill="hold" nodeType="afterGroup">
                            <p:stCondLst>
                              <p:cond delay="9500"/>
                            </p:stCondLst>
                            <p:childTnLst>
                              <p:par>
                                <p:cTn id="39" presetID="29" presetClass="entr" presetSubtype="0"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2000" fill="hold"/>
                                        <p:tgtEl>
                                          <p:spTgt spid="2"/>
                                        </p:tgtEl>
                                        <p:attrNameLst>
                                          <p:attrName>ppt_x</p:attrName>
                                        </p:attrNameLst>
                                      </p:cBhvr>
                                      <p:tavLst>
                                        <p:tav tm="0">
                                          <p:val>
                                            <p:strVal val="#ppt_x-.2"/>
                                          </p:val>
                                        </p:tav>
                                        <p:tav tm="100000">
                                          <p:val>
                                            <p:strVal val="#ppt_x"/>
                                          </p:val>
                                        </p:tav>
                                      </p:tavLst>
                                    </p:anim>
                                    <p:anim calcmode="lin" valueType="num">
                                      <p:cBhvr>
                                        <p:cTn id="42" dur="2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4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0" grpId="0" animBg="1"/>
      <p:bldP spid="123913" grpId="0" animBg="1"/>
      <p:bldP spid="1239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B280696-C276-1493-5FF6-8E05DCC6281F}"/>
              </a:ext>
            </a:extLst>
          </p:cNvPr>
          <p:cNvSpPr>
            <a:spLocks noGrp="1" noChangeArrowheads="1"/>
          </p:cNvSpPr>
          <p:nvPr>
            <p:ph type="title"/>
          </p:nvPr>
        </p:nvSpPr>
        <p:spPr>
          <a:xfrm>
            <a:off x="2759765" y="172279"/>
            <a:ext cx="6096000" cy="715963"/>
          </a:xfrm>
          <a:solidFill>
            <a:schemeClr val="accent6">
              <a:lumMod val="20000"/>
              <a:lumOff val="80000"/>
            </a:schemeClr>
          </a:solidFill>
          <a:ln w="19050">
            <a:solidFill>
              <a:schemeClr val="accent2"/>
            </a:solidFill>
          </a:ln>
        </p:spPr>
        <p:txBody>
          <a:bodyPr/>
          <a:lstStyle/>
          <a:p>
            <a:pPr algn="l" eaLnBrk="1" hangingPunct="1">
              <a:defRPr/>
            </a:pPr>
            <a:r>
              <a:rPr lang="en-US" sz="3600" b="1">
                <a:solidFill>
                  <a:srgbClr val="990000"/>
                </a:solidFill>
              </a:rPr>
              <a:t>Ý nghĩa phương pháp luận</a:t>
            </a:r>
          </a:p>
        </p:txBody>
      </p:sp>
      <p:sp>
        <p:nvSpPr>
          <p:cNvPr id="49155" name="Rectangle 3">
            <a:extLst>
              <a:ext uri="{FF2B5EF4-FFF2-40B4-BE49-F238E27FC236}">
                <a16:creationId xmlns:a16="http://schemas.microsoft.com/office/drawing/2014/main" id="{816B3149-6244-8E0F-72A1-81B71E7FD032}"/>
              </a:ext>
            </a:extLst>
          </p:cNvPr>
          <p:cNvSpPr>
            <a:spLocks noGrp="1" noChangeArrowheads="1"/>
          </p:cNvSpPr>
          <p:nvPr>
            <p:ph idx="1"/>
          </p:nvPr>
        </p:nvSpPr>
        <p:spPr>
          <a:xfrm>
            <a:off x="1905000" y="990600"/>
            <a:ext cx="8229600" cy="5181600"/>
          </a:xfrm>
          <a:solidFill>
            <a:schemeClr val="accent5">
              <a:lumMod val="40000"/>
              <a:lumOff val="60000"/>
            </a:schemeClr>
          </a:solidFill>
          <a:ln w="19050">
            <a:solidFill>
              <a:schemeClr val="accent2"/>
            </a:solidFill>
          </a:ln>
        </p:spPr>
        <p:txBody>
          <a:bodyPr>
            <a:normAutofit lnSpcReduction="10000"/>
          </a:bodyPr>
          <a:lstStyle/>
          <a:p>
            <a:pPr algn="just" eaLnBrk="1" hangingPunct="1">
              <a:lnSpc>
                <a:spcPct val="120000"/>
              </a:lnSpc>
              <a:spcAft>
                <a:spcPct val="20000"/>
              </a:spcAft>
              <a:buFontTx/>
              <a:buNone/>
              <a:defRPr/>
            </a:pPr>
            <a:r>
              <a:rPr lang="en-US" sz="2400">
                <a:latin typeface="Times New Roman" pitchFamily="18" charset="0"/>
              </a:rPr>
              <a:t>-  Quy luật </a:t>
            </a:r>
            <a:r>
              <a:rPr lang="en-US" sz="2400" b="1">
                <a:latin typeface="Times New Roman" pitchFamily="18" charset="0"/>
              </a:rPr>
              <a:t>phủ định của phủ định</a:t>
            </a:r>
            <a:r>
              <a:rPr lang="en-US" sz="2400">
                <a:latin typeface="Times New Roman" pitchFamily="18" charset="0"/>
              </a:rPr>
              <a:t> giúp ta nhận thức đúng đắn xu hướng phát triển của sự vật là đi lên theo đường “xoáy ốc”, và diễn ra quanh co, phức tạp, thậm chí có lúc thụt lùi tương đối. Cách nhìn đó sẽ giúp ta có thái độ lạc quan cách mạng, tránh được thái độ bi quan, giữ vững bản lĩnh, không chao đảo trong mọi tình huống.</a:t>
            </a:r>
          </a:p>
          <a:p>
            <a:pPr algn="just" eaLnBrk="1" hangingPunct="1">
              <a:lnSpc>
                <a:spcPct val="120000"/>
              </a:lnSpc>
              <a:spcAft>
                <a:spcPct val="20000"/>
              </a:spcAft>
              <a:buFontTx/>
              <a:buNone/>
              <a:defRPr/>
            </a:pPr>
            <a:r>
              <a:rPr lang="en-US" sz="2400">
                <a:latin typeface="Times New Roman" pitchFamily="18" charset="0"/>
              </a:rPr>
              <a:t>-  Vì phủ định của sự vật là phủ định biện chứng, nên một mặt cần chống thái độ phủ định “sạch trơn”, coi thường quá khứ; mặt khác cần chống thái độ bảo thủ, khư khư giữ cái đã lỗi thời, đồng thời ra sức ủng hộ cái mới tiến bộ để nó chiến thắng cái cũ lạc hậu.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barn(inVertical)">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9155">
                                            <p:bg/>
                                          </p:spTgt>
                                        </p:tgtEl>
                                        <p:attrNameLst>
                                          <p:attrName>style.visibility</p:attrName>
                                        </p:attrNameLst>
                                      </p:cBhvr>
                                      <p:to>
                                        <p:strVal val="visible"/>
                                      </p:to>
                                    </p:set>
                                    <p:animEffect transition="in" filter="circle(in)">
                                      <p:cBhvr>
                                        <p:cTn id="12" dur="2000"/>
                                        <p:tgtEl>
                                          <p:spTgt spid="49155">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9155">
                                            <p:txEl>
                                              <p:pRg st="0" end="0"/>
                                            </p:txEl>
                                          </p:spTgt>
                                        </p:tgtEl>
                                        <p:attrNameLst>
                                          <p:attrName>style.visibility</p:attrName>
                                        </p:attrNameLst>
                                      </p:cBhvr>
                                      <p:to>
                                        <p:strVal val="visible"/>
                                      </p:to>
                                    </p:set>
                                    <p:animEffect transition="in" filter="circle(in)">
                                      <p:cBhvr>
                                        <p:cTn id="17" dur="2000"/>
                                        <p:tgtEl>
                                          <p:spTgt spid="491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155">
                                            <p:txEl>
                                              <p:pRg st="1" end="1"/>
                                            </p:txEl>
                                          </p:spTgt>
                                        </p:tgtEl>
                                        <p:attrNameLst>
                                          <p:attrName>style.visibility</p:attrName>
                                        </p:attrNameLst>
                                      </p:cBhvr>
                                      <p:to>
                                        <p:strVal val="visible"/>
                                      </p:to>
                                    </p:set>
                                    <p:animEffect transition="in" filter="circle(in)">
                                      <p:cBhvr>
                                        <p:cTn id="22" dur="2000"/>
                                        <p:tgtEl>
                                          <p:spTgt spid="491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5"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39CF9B4-2B60-64EC-53DD-281215D36599}"/>
              </a:ext>
            </a:extLst>
          </p:cNvPr>
          <p:cNvSpPr/>
          <p:nvPr/>
        </p:nvSpPr>
        <p:spPr>
          <a:xfrm>
            <a:off x="1946275" y="2819400"/>
            <a:ext cx="8458200" cy="16002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eaLnBrk="1" hangingPunct="1">
              <a:defRPr/>
            </a:pPr>
            <a:r>
              <a:rPr lang="en-US" sz="2600">
                <a:solidFill>
                  <a:srgbClr val="FF0000"/>
                </a:solidFill>
                <a:latin typeface="Times New Roman" pitchFamily="18" charset="0"/>
              </a:rPr>
              <a:t>Quy luật chung </a:t>
            </a:r>
            <a:r>
              <a:rPr lang="en-US" sz="2600" i="1">
                <a:solidFill>
                  <a:schemeClr val="tx1"/>
                </a:solidFill>
                <a:latin typeface="Times New Roman" pitchFamily="18" charset="0"/>
              </a:rPr>
              <a:t>(là những quy luật mà phạm vi tác động rộng hơn quy luật riêng: quy luật bảo toàn năng lượng, bảo toàn khối lượng tác động trong cả quá trình vận động cơ giới, vận động hoá học, vận động sinh học).</a:t>
            </a:r>
          </a:p>
        </p:txBody>
      </p:sp>
      <p:sp>
        <p:nvSpPr>
          <p:cNvPr id="6" name="Rounded Rectangle 5">
            <a:extLst>
              <a:ext uri="{FF2B5EF4-FFF2-40B4-BE49-F238E27FC236}">
                <a16:creationId xmlns:a16="http://schemas.microsoft.com/office/drawing/2014/main" id="{EB42363E-F7CA-229A-E27D-145F635C68A1}"/>
              </a:ext>
            </a:extLst>
          </p:cNvPr>
          <p:cNvSpPr/>
          <p:nvPr/>
        </p:nvSpPr>
        <p:spPr>
          <a:xfrm>
            <a:off x="1943100" y="1143000"/>
            <a:ext cx="8458200" cy="16002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marL="533400" indent="-533400">
              <a:lnSpc>
                <a:spcPct val="120000"/>
              </a:lnSpc>
              <a:spcBef>
                <a:spcPct val="25000"/>
              </a:spcBef>
              <a:spcAft>
                <a:spcPct val="25000"/>
              </a:spcAft>
              <a:defRPr/>
            </a:pPr>
            <a:r>
              <a:rPr lang="en-US" sz="2600">
                <a:solidFill>
                  <a:srgbClr val="FF0000"/>
                </a:solidFill>
                <a:latin typeface="Times New Roman" pitchFamily="18" charset="0"/>
              </a:rPr>
              <a:t>Quy luật riêng </a:t>
            </a:r>
            <a:r>
              <a:rPr lang="en-US" sz="2600" i="1">
                <a:solidFill>
                  <a:schemeClr val="tx1"/>
                </a:solidFill>
                <a:latin typeface="Times New Roman" pitchFamily="18" charset="0"/>
              </a:rPr>
              <a:t>(là những quy luật chỉ tác động trong môt phạm vi nhất định của các sự vật, hiện tượng cùng loại: quy luật vận động cơ giới, quy luật vận động hoá học,…)</a:t>
            </a:r>
          </a:p>
        </p:txBody>
      </p:sp>
      <p:sp>
        <p:nvSpPr>
          <p:cNvPr id="8" name="Rounded Rectangle 7">
            <a:extLst>
              <a:ext uri="{FF2B5EF4-FFF2-40B4-BE49-F238E27FC236}">
                <a16:creationId xmlns:a16="http://schemas.microsoft.com/office/drawing/2014/main" id="{DAA3F196-6AC4-0A1D-61B5-5FE0927489D3}"/>
              </a:ext>
            </a:extLst>
          </p:cNvPr>
          <p:cNvSpPr/>
          <p:nvPr/>
        </p:nvSpPr>
        <p:spPr>
          <a:xfrm>
            <a:off x="168965" y="-38100"/>
            <a:ext cx="5600700" cy="609600"/>
          </a:xfrm>
          <a:prstGeom prst="roundRec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eaLnBrk="1" hangingPunct="1">
              <a:spcBef>
                <a:spcPct val="20000"/>
              </a:spcBef>
              <a:defRPr/>
            </a:pPr>
            <a:r>
              <a:rPr lang="en-US" altLang="en-US" sz="2800" b="1" i="1">
                <a:solidFill>
                  <a:srgbClr val="000099"/>
                </a:solidFill>
                <a:latin typeface="Times New Roman" panose="02020603050405020304" pitchFamily="18" charset="0"/>
                <a:cs typeface="Times New Roman" panose="02020603050405020304" pitchFamily="18" charset="0"/>
              </a:rPr>
              <a:t>* Phân loại quy luật</a:t>
            </a:r>
            <a:endParaRPr lang="en-US" altLang="en-US" sz="2800" b="1" i="1" dirty="0">
              <a:solidFill>
                <a:srgbClr val="000099"/>
              </a:solidFill>
              <a:latin typeface="Times New Roman" panose="02020603050405020304" pitchFamily="18" charset="0"/>
              <a:cs typeface="Times New Roman" panose="02020603050405020304" pitchFamily="18" charset="0"/>
            </a:endParaRPr>
          </a:p>
        </p:txBody>
      </p:sp>
      <p:sp>
        <p:nvSpPr>
          <p:cNvPr id="9" name="Rounded Rectangle 8">
            <a:extLst>
              <a:ext uri="{FF2B5EF4-FFF2-40B4-BE49-F238E27FC236}">
                <a16:creationId xmlns:a16="http://schemas.microsoft.com/office/drawing/2014/main" id="{5F145113-7BFA-B56B-3337-D6714AD1F802}"/>
              </a:ext>
            </a:extLst>
          </p:cNvPr>
          <p:cNvSpPr/>
          <p:nvPr/>
        </p:nvSpPr>
        <p:spPr>
          <a:xfrm>
            <a:off x="1974850" y="4495800"/>
            <a:ext cx="8458200" cy="2362200"/>
          </a:xfrm>
          <a:prstGeom prst="roundRect">
            <a:avLst/>
          </a:prstGeom>
          <a:solidFill>
            <a:schemeClr val="accent3">
              <a:lumMod val="7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eaLnBrk="1" hangingPunct="1">
              <a:defRPr/>
            </a:pPr>
            <a:r>
              <a:rPr lang="en-US" sz="2600">
                <a:solidFill>
                  <a:srgbClr val="FF0000"/>
                </a:solidFill>
                <a:latin typeface="Times New Roman" pitchFamily="18" charset="0"/>
              </a:rPr>
              <a:t>Quy luật chung nhất hay quy luật phổ biến </a:t>
            </a:r>
            <a:r>
              <a:rPr lang="en-US" sz="2600" i="1">
                <a:solidFill>
                  <a:schemeClr val="tx1"/>
                </a:solidFill>
                <a:latin typeface="Times New Roman" pitchFamily="18" charset="0"/>
              </a:rPr>
              <a:t>(là những quy luật tác động trong cả lĩnh vực tự nhiên, xã hội và tư duy).</a:t>
            </a:r>
            <a:r>
              <a:rPr lang="en-US" sz="2600">
                <a:solidFill>
                  <a:schemeClr val="tx1"/>
                </a:solidFill>
                <a:latin typeface="Times New Roman" pitchFamily="18" charset="0"/>
              </a:rPr>
              <a:t> Đây chính là những quy luật của phép biện chứng duy vật. Với tư cách là một khoa học, phép biện chứng duy vật nghiên cứu những quy luật phổ biến, tác động trong tất cả các lĩnh vực: tự nhiên, xã hội và tư duy của con người.</a:t>
            </a:r>
          </a:p>
        </p:txBody>
      </p:sp>
      <p:sp>
        <p:nvSpPr>
          <p:cNvPr id="16390" name="Rectangle 2">
            <a:extLst>
              <a:ext uri="{FF2B5EF4-FFF2-40B4-BE49-F238E27FC236}">
                <a16:creationId xmlns:a16="http://schemas.microsoft.com/office/drawing/2014/main" id="{A78E01F8-40D8-62AC-2C2D-C975A24E7AC6}"/>
              </a:ext>
            </a:extLst>
          </p:cNvPr>
          <p:cNvSpPr>
            <a:spLocks noGrp="1"/>
          </p:cNvSpPr>
          <p:nvPr>
            <p:ph type="title"/>
          </p:nvPr>
        </p:nvSpPr>
        <p:spPr>
          <a:xfrm>
            <a:off x="1943100" y="533401"/>
            <a:ext cx="8229600" cy="563563"/>
          </a:xfrm>
        </p:spPr>
        <p:txBody>
          <a:bodyPr/>
          <a:lstStyle/>
          <a:p>
            <a:pPr algn="l" eaLnBrk="1" hangingPunct="1"/>
            <a:r>
              <a:rPr lang="en-US" altLang="en-US" sz="2400" b="1" i="1">
                <a:solidFill>
                  <a:srgbClr val="0000FF"/>
                </a:solidFill>
                <a:latin typeface="Times New Roman" panose="02020603050405020304" pitchFamily="18" charset="0"/>
              </a:rPr>
              <a:t>Theo mức độ phổ biến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barn(inVertical)">
                                      <p:cBhvr>
                                        <p:cTn id="7" dur="5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63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9A9FFA5-2D45-7D73-6A78-FB8E5DBD8EB4}"/>
              </a:ext>
            </a:extLst>
          </p:cNvPr>
          <p:cNvSpPr/>
          <p:nvPr/>
        </p:nvSpPr>
        <p:spPr>
          <a:xfrm>
            <a:off x="1612107" y="119269"/>
            <a:ext cx="8839200" cy="15240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marL="971550" lvl="1" indent="-514350" algn="ctr">
              <a:spcBef>
                <a:spcPct val="20000"/>
              </a:spcBef>
              <a:buFontTx/>
              <a:buAutoNum type="alphaLcPeriod"/>
              <a:defRPr/>
            </a:pPr>
            <a:r>
              <a:rPr lang="en-US" altLang="en-US" sz="3200" b="1" dirty="0" err="1">
                <a:solidFill>
                  <a:srgbClr val="000066"/>
                </a:solidFill>
                <a:latin typeface="Times New Roman" pitchFamily="18" charset="0"/>
                <a:cs typeface="Times New Roman" pitchFamily="18" charset="0"/>
              </a:rPr>
              <a:t>Quy</a:t>
            </a:r>
            <a:r>
              <a:rPr lang="en-US" altLang="en-US" sz="3200" b="1" dirty="0">
                <a:solidFill>
                  <a:srgbClr val="000066"/>
                </a:solidFill>
                <a:latin typeface="Times New Roman" pitchFamily="18" charset="0"/>
                <a:cs typeface="Times New Roman" pitchFamily="18" charset="0"/>
              </a:rPr>
              <a:t> </a:t>
            </a:r>
            <a:r>
              <a:rPr lang="en-US" altLang="en-US" sz="3200" b="1" dirty="0" err="1">
                <a:solidFill>
                  <a:srgbClr val="000066"/>
                </a:solidFill>
                <a:latin typeface="Times New Roman" pitchFamily="18" charset="0"/>
                <a:cs typeface="Times New Roman" pitchFamily="18" charset="0"/>
              </a:rPr>
              <a:t>luật</a:t>
            </a:r>
            <a:r>
              <a:rPr lang="en-US" altLang="en-US" sz="3200" b="1" dirty="0">
                <a:solidFill>
                  <a:srgbClr val="000066"/>
                </a:solidFill>
                <a:latin typeface="Times New Roman" pitchFamily="18" charset="0"/>
                <a:cs typeface="Times New Roman" pitchFamily="18" charset="0"/>
              </a:rPr>
              <a:t> “LƯỢNG – CHẤT”</a:t>
            </a:r>
          </a:p>
          <a:p>
            <a:pPr lvl="1" algn="ctr" eaLnBrk="1" hangingPunct="1">
              <a:spcBef>
                <a:spcPct val="20000"/>
              </a:spcBef>
              <a:defRPr/>
            </a:pPr>
            <a:r>
              <a:rPr lang="en-US" altLang="en-US" sz="2000" b="1" dirty="0">
                <a:solidFill>
                  <a:schemeClr val="tx1"/>
                </a:solidFill>
                <a:latin typeface="Times New Roman" pitchFamily="18" charset="0"/>
                <a:cs typeface="Times New Roman" pitchFamily="18" charset="0"/>
              </a:rPr>
              <a:t>(</a:t>
            </a:r>
            <a:r>
              <a:rPr lang="en-US" sz="2000" b="1" dirty="0" err="1">
                <a:solidFill>
                  <a:schemeClr val="tx1"/>
                </a:solidFill>
                <a:latin typeface="Times New Roman" pitchFamily="18" charset="0"/>
              </a:rPr>
              <a:t>Quy</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luật</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về</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sự</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chuyển</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hoá</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từ</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những</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thay</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đổi</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về</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lượng</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thành</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những</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thay</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đổi</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về</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chất</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và</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ngược</a:t>
            </a:r>
            <a:r>
              <a:rPr lang="en-US" sz="2000" b="1" dirty="0">
                <a:solidFill>
                  <a:schemeClr val="tx1"/>
                </a:solidFill>
                <a:latin typeface="Times New Roman" pitchFamily="18" charset="0"/>
              </a:rPr>
              <a:t> </a:t>
            </a:r>
            <a:r>
              <a:rPr lang="en-US" sz="2000" b="1" dirty="0" err="1">
                <a:solidFill>
                  <a:schemeClr val="tx1"/>
                </a:solidFill>
                <a:latin typeface="Times New Roman" pitchFamily="18" charset="0"/>
              </a:rPr>
              <a:t>lại</a:t>
            </a:r>
            <a:r>
              <a:rPr lang="en-US" altLang="en-US" sz="2000" b="1" dirty="0">
                <a:solidFill>
                  <a:schemeClr val="tx1"/>
                </a:solidFill>
                <a:latin typeface="Times New Roman" pitchFamily="18" charset="0"/>
                <a:cs typeface="Times New Roman" pitchFamily="18" charset="0"/>
              </a:rPr>
              <a:t>)</a:t>
            </a:r>
          </a:p>
        </p:txBody>
      </p:sp>
      <p:sp>
        <p:nvSpPr>
          <p:cNvPr id="7" name="Content Placeholder 5">
            <a:extLst>
              <a:ext uri="{FF2B5EF4-FFF2-40B4-BE49-F238E27FC236}">
                <a16:creationId xmlns:a16="http://schemas.microsoft.com/office/drawing/2014/main" id="{F236FBF5-BEA9-1B2A-BED5-59F78FA935AC}"/>
              </a:ext>
            </a:extLst>
          </p:cNvPr>
          <p:cNvSpPr>
            <a:spLocks noGrp="1"/>
          </p:cNvSpPr>
          <p:nvPr>
            <p:ph idx="4294967295"/>
          </p:nvPr>
        </p:nvSpPr>
        <p:spPr>
          <a:xfrm>
            <a:off x="338500" y="1737691"/>
            <a:ext cx="11386414" cy="1295400"/>
          </a:xfrm>
        </p:spPr>
        <p:txBody>
          <a:bodyPr>
            <a:normAutofit/>
          </a:bodyPr>
          <a:lstStyle/>
          <a:p>
            <a:pPr marL="0" indent="0">
              <a:buNone/>
            </a:pP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Vị</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trí</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của</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quy</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luật</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chỉ</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ra</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cách</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thức</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vận</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động</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và</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phát</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triển</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của</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sự</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vật</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hiện</a:t>
            </a:r>
            <a:r>
              <a:rPr lang="en-US" altLang="en-US" sz="2400" b="1" i="1" dirty="0">
                <a:solidFill>
                  <a:srgbClr val="0000FF"/>
                </a:solidFill>
                <a:latin typeface="Times New Roman" panose="02020603050405020304" pitchFamily="18" charset="0"/>
                <a:cs typeface="Times New Roman" panose="02020603050405020304" pitchFamily="18" charset="0"/>
              </a:rPr>
              <a:t> </a:t>
            </a:r>
            <a:r>
              <a:rPr lang="en-US" altLang="en-US" sz="2400" b="1" i="1" dirty="0" err="1">
                <a:solidFill>
                  <a:srgbClr val="0000FF"/>
                </a:solidFill>
                <a:latin typeface="Times New Roman" panose="02020603050405020304" pitchFamily="18" charset="0"/>
                <a:cs typeface="Times New Roman" panose="02020603050405020304" pitchFamily="18" charset="0"/>
              </a:rPr>
              <a:t>tượng</a:t>
            </a:r>
            <a:endParaRPr lang="en-US" altLang="en-US" sz="2400" b="1" i="1" dirty="0">
              <a:solidFill>
                <a:srgbClr val="0000FF"/>
              </a:solidFill>
              <a:latin typeface="Times New Roman" panose="02020603050405020304" pitchFamily="18" charset="0"/>
              <a:cs typeface="Times New Roman" panose="02020603050405020304" pitchFamily="18" charset="0"/>
            </a:endParaRPr>
          </a:p>
        </p:txBody>
      </p:sp>
      <p:sp>
        <p:nvSpPr>
          <p:cNvPr id="3" name="AutoShape 6">
            <a:extLst>
              <a:ext uri="{FF2B5EF4-FFF2-40B4-BE49-F238E27FC236}">
                <a16:creationId xmlns:a16="http://schemas.microsoft.com/office/drawing/2014/main" id="{FEFB735D-F17A-9188-F421-31538AF7A8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B002656E-26B6-0F07-7CF7-CA7FBE2E9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95" y="2385391"/>
            <a:ext cx="8647044" cy="4353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E99F8FBE-58C3-F7A7-C3A7-F17A94DA5D6D}"/>
              </a:ext>
            </a:extLst>
          </p:cNvPr>
          <p:cNvSpPr/>
          <p:nvPr/>
        </p:nvSpPr>
        <p:spPr>
          <a:xfrm>
            <a:off x="6823075" y="688976"/>
            <a:ext cx="3048000" cy="766763"/>
          </a:xfrm>
          <a:prstGeom prst="ellips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Oval 2">
            <a:extLst>
              <a:ext uri="{FF2B5EF4-FFF2-40B4-BE49-F238E27FC236}">
                <a16:creationId xmlns:a16="http://schemas.microsoft.com/office/drawing/2014/main" id="{C5F0682A-AF3E-E677-AD67-180CCB47C409}"/>
              </a:ext>
            </a:extLst>
          </p:cNvPr>
          <p:cNvSpPr/>
          <p:nvPr/>
        </p:nvSpPr>
        <p:spPr>
          <a:xfrm>
            <a:off x="2438400" y="685801"/>
            <a:ext cx="3048000" cy="766763"/>
          </a:xfrm>
          <a:prstGeom prst="ellipse">
            <a:avLst/>
          </a:prstGeom>
          <a:solidFill>
            <a:schemeClr val="accent2">
              <a:lumMod val="60000"/>
              <a:lumOff val="40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508" name="Slide Number Placeholder 6">
            <a:extLst>
              <a:ext uri="{FF2B5EF4-FFF2-40B4-BE49-F238E27FC236}">
                <a16:creationId xmlns:a16="http://schemas.microsoft.com/office/drawing/2014/main" id="{95E83ABA-4B0A-8752-396F-A7F7DC0BFB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19DAED-4BD0-4C07-AE76-F09974FB0F90}" type="slidenum">
              <a:rPr lang="en-US" altLang="en-US" sz="1200">
                <a:solidFill>
                  <a:srgbClr val="898989"/>
                </a:solidFill>
                <a:latin typeface="Arial Unicode MS" pitchFamily="34" charset="-128"/>
              </a:rPr>
              <a:pPr>
                <a:spcBef>
                  <a:spcPct val="0"/>
                </a:spcBef>
                <a:buFontTx/>
                <a:buNone/>
              </a:pPr>
              <a:t>6</a:t>
            </a:fld>
            <a:endParaRPr lang="th-TH" altLang="en-US" sz="1200">
              <a:solidFill>
                <a:srgbClr val="898989"/>
              </a:solidFill>
              <a:latin typeface="Arial Unicode MS" pitchFamily="34" charset="-128"/>
            </a:endParaRPr>
          </a:p>
        </p:txBody>
      </p:sp>
      <p:sp>
        <p:nvSpPr>
          <p:cNvPr id="10" name="Rounded Rectangle 9">
            <a:extLst>
              <a:ext uri="{FF2B5EF4-FFF2-40B4-BE49-F238E27FC236}">
                <a16:creationId xmlns:a16="http://schemas.microsoft.com/office/drawing/2014/main" id="{2C7DD02B-C9A0-F75C-88BB-7258ACDBE869}"/>
              </a:ext>
            </a:extLst>
          </p:cNvPr>
          <p:cNvSpPr/>
          <p:nvPr/>
        </p:nvSpPr>
        <p:spPr>
          <a:xfrm>
            <a:off x="1682750" y="1452563"/>
            <a:ext cx="4794250" cy="52689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altLang="en-US" sz="2400"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Chất</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là</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phạm</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trù</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triết</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học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dùng</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để</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chỉ</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những</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thuộc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tính</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khách</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quan</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vốn</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có</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của</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sự</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vật</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hiện</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tượng</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là</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sự</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thống</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nhất</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hữu</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cơ</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của</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những</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thuộc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tính</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làm</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cho</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sự</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vật</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hiện</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tượng</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là</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nó</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chứ</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không</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phải</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là</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cái</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khác</a:t>
            </a:r>
            <a:r>
              <a:rPr lang="en-US" altLang="en-US" sz="2400" b="1" dirty="0">
                <a:solidFill>
                  <a:srgbClr val="000000"/>
                </a:solidFill>
                <a:latin typeface="Times New Roman" pitchFamily="18" charset="0"/>
                <a:cs typeface="Times New Roman" pitchFamily="18" charset="0"/>
              </a:rPr>
              <a:t>.</a:t>
            </a:r>
          </a:p>
          <a:p>
            <a:pPr algn="just" eaLnBrk="1" hangingPunct="1">
              <a:defRPr/>
            </a:pP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Chất</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của</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sự</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vật</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hiện</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tượng</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được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xác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định</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bởi</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Các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thuộc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tính</a:t>
            </a:r>
            <a:r>
              <a:rPr lang="en-US" altLang="en-US" sz="2400" b="1" dirty="0">
                <a:solidFill>
                  <a:srgbClr val="000000"/>
                </a:solidFill>
                <a:latin typeface="Times New Roman" pitchFamily="18" charset="0"/>
                <a:cs typeface="Times New Roman" pitchFamily="18" charset="0"/>
              </a:rPr>
              <a:t> K/</a:t>
            </a:r>
            <a:r>
              <a:rPr lang="en-US" altLang="en-US" sz="2400" b="1" dirty="0" err="1">
                <a:solidFill>
                  <a:srgbClr val="000000"/>
                </a:solidFill>
                <a:latin typeface="Times New Roman" pitchFamily="18" charset="0"/>
                <a:cs typeface="Times New Roman" pitchFamily="18" charset="0"/>
              </a:rPr>
              <a:t>quan</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và</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cấu</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trúc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của</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nó</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tức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phương</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thức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liên</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kết</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các</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yếu</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tố</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cấu</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thành</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sự</a:t>
            </a:r>
            <a:r>
              <a:rPr lang="en-US" altLang="en-US" sz="2400" b="1" dirty="0">
                <a:solidFill>
                  <a:srgbClr val="000000"/>
                </a:solidFill>
                <a:latin typeface="Times New Roman" pitchFamily="18" charset="0"/>
                <a:cs typeface="Times New Roman" pitchFamily="18" charset="0"/>
              </a:rPr>
              <a:t> </a:t>
            </a:r>
            <a:r>
              <a:rPr lang="en-US" altLang="en-US" sz="2400" b="1" dirty="0" err="1">
                <a:solidFill>
                  <a:srgbClr val="000000"/>
                </a:solidFill>
                <a:latin typeface="Times New Roman" pitchFamily="18" charset="0"/>
                <a:cs typeface="Times New Roman" pitchFamily="18" charset="0"/>
              </a:rPr>
              <a:t>vật</a:t>
            </a:r>
            <a:r>
              <a:rPr lang="en-US" altLang="en-US" sz="2400" b="1" dirty="0">
                <a:solidFill>
                  <a:srgbClr val="000000"/>
                </a:solidFill>
                <a:latin typeface="Times New Roman" pitchFamily="18" charset="0"/>
                <a:cs typeface="Times New Roman" pitchFamily="18" charset="0"/>
              </a:rPr>
              <a:t>)</a:t>
            </a:r>
          </a:p>
        </p:txBody>
      </p:sp>
      <p:sp>
        <p:nvSpPr>
          <p:cNvPr id="11" name="Rounded Rectangle 10">
            <a:extLst>
              <a:ext uri="{FF2B5EF4-FFF2-40B4-BE49-F238E27FC236}">
                <a16:creationId xmlns:a16="http://schemas.microsoft.com/office/drawing/2014/main" id="{46F66775-32AC-0F16-B00A-9733B535E2D5}"/>
              </a:ext>
            </a:extLst>
          </p:cNvPr>
          <p:cNvSpPr/>
          <p:nvPr/>
        </p:nvSpPr>
        <p:spPr>
          <a:xfrm>
            <a:off x="6705601" y="1455739"/>
            <a:ext cx="3713163" cy="52419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sz="2400"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Lượng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là</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phạm</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trù</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triết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học</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dùng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để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chỉ</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tính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quy</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định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khách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quan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vốn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có</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của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sự</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vật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về</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mặt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số</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lượng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quy</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mô</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trình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độ</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nhịp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độ</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của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các</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quá</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trình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vận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động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và</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phát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triển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của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sự</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vật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hiện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tượng</a:t>
            </a:r>
            <a:r>
              <a:rPr lang="en-US" sz="2400" b="1" dirty="0">
                <a:solidFill>
                  <a:schemeClr val="tx1"/>
                </a:solidFill>
                <a:latin typeface="Times New Roman" pitchFamily="18" charset="0"/>
                <a:cs typeface="Times New Roman" pitchFamily="18" charset="0"/>
              </a:rPr>
              <a:t>.</a:t>
            </a:r>
          </a:p>
          <a:p>
            <a:pPr algn="just" eaLnBrk="1" hangingPunct="1">
              <a:defRPr/>
            </a:pP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Lượng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có</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nhiều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biểu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hiện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khác</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nhau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Số</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lượng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đại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lượng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quy</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mô</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xác</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suất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mức</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độ</a:t>
            </a:r>
            <a:r>
              <a:rPr lang="en-US" sz="2400" b="1" dirty="0">
                <a:solidFill>
                  <a:schemeClr val="tx1"/>
                </a:solidFill>
                <a:latin typeface="Times New Roman" pitchFamily="18" charset="0"/>
                <a:cs typeface="Times New Roman" pitchFamily="18" charset="0"/>
              </a:rPr>
              <a:t>…</a:t>
            </a:r>
          </a:p>
        </p:txBody>
      </p:sp>
      <p:sp>
        <p:nvSpPr>
          <p:cNvPr id="13" name="Rectangle 12">
            <a:extLst>
              <a:ext uri="{FF2B5EF4-FFF2-40B4-BE49-F238E27FC236}">
                <a16:creationId xmlns:a16="http://schemas.microsoft.com/office/drawing/2014/main" id="{C7B1BE00-1027-B8BC-86A0-8BAE367C200D}"/>
              </a:ext>
            </a:extLst>
          </p:cNvPr>
          <p:cNvSpPr>
            <a:spLocks noChangeArrowheads="1"/>
          </p:cNvSpPr>
          <p:nvPr/>
        </p:nvSpPr>
        <p:spPr bwMode="auto">
          <a:xfrm>
            <a:off x="3382964" y="762001"/>
            <a:ext cx="1158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3600" b="1">
                <a:solidFill>
                  <a:srgbClr val="000000"/>
                </a:solidFill>
                <a:latin typeface="Times New Roman" panose="02020603050405020304" pitchFamily="18" charset="0"/>
                <a:cs typeface="Times New Roman" panose="02020603050405020304" pitchFamily="18" charset="0"/>
              </a:rPr>
              <a:t>Chất</a:t>
            </a:r>
          </a:p>
        </p:txBody>
      </p:sp>
      <p:sp>
        <p:nvSpPr>
          <p:cNvPr id="15" name="Rectangle 14">
            <a:extLst>
              <a:ext uri="{FF2B5EF4-FFF2-40B4-BE49-F238E27FC236}">
                <a16:creationId xmlns:a16="http://schemas.microsoft.com/office/drawing/2014/main" id="{F0ABCE35-83B5-8FD9-F999-62E0658C7101}"/>
              </a:ext>
            </a:extLst>
          </p:cNvPr>
          <p:cNvSpPr>
            <a:spLocks noChangeArrowheads="1"/>
          </p:cNvSpPr>
          <p:nvPr/>
        </p:nvSpPr>
        <p:spPr bwMode="auto">
          <a:xfrm>
            <a:off x="7589839" y="688976"/>
            <a:ext cx="1512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3600" b="1">
                <a:solidFill>
                  <a:srgbClr val="000000"/>
                </a:solidFill>
                <a:latin typeface="Times New Roman" panose="02020603050405020304" pitchFamily="18" charset="0"/>
                <a:cs typeface="Times New Roman" panose="02020603050405020304" pitchFamily="18" charset="0"/>
              </a:rPr>
              <a:t>Lượng</a:t>
            </a:r>
          </a:p>
        </p:txBody>
      </p:sp>
      <p:sp>
        <p:nvSpPr>
          <p:cNvPr id="17" name="Content Placeholder 5">
            <a:extLst>
              <a:ext uri="{FF2B5EF4-FFF2-40B4-BE49-F238E27FC236}">
                <a16:creationId xmlns:a16="http://schemas.microsoft.com/office/drawing/2014/main" id="{420EF957-C3D3-5EAD-2FC9-555E2B8A3F5D}"/>
              </a:ext>
            </a:extLst>
          </p:cNvPr>
          <p:cNvSpPr>
            <a:spLocks noGrp="1"/>
          </p:cNvSpPr>
          <p:nvPr>
            <p:ph idx="4294967295"/>
          </p:nvPr>
        </p:nvSpPr>
        <p:spPr>
          <a:xfrm>
            <a:off x="41275" y="136525"/>
            <a:ext cx="7608888" cy="728662"/>
          </a:xfrm>
        </p:spPr>
        <p:txBody>
          <a:bodyPr/>
          <a:lstStyle/>
          <a:p>
            <a:pPr marL="0" indent="0">
              <a:buNone/>
            </a:pPr>
            <a:r>
              <a:rPr lang="en-US" altLang="en-US" b="1" i="1" dirty="0">
                <a:solidFill>
                  <a:srgbClr val="0000FF"/>
                </a:solidFill>
                <a:latin typeface="Times New Roman" panose="02020603050405020304" pitchFamily="18" charset="0"/>
                <a:cs typeface="Times New Roman" panose="02020603050405020304" pitchFamily="18" charset="0"/>
              </a:rPr>
              <a:t>* </a:t>
            </a:r>
            <a:r>
              <a:rPr lang="en-US" altLang="en-US" b="1" i="1" dirty="0" err="1">
                <a:solidFill>
                  <a:srgbClr val="0000FF"/>
                </a:solidFill>
                <a:latin typeface="Times New Roman" panose="02020603050405020304" pitchFamily="18" charset="0"/>
                <a:cs typeface="Times New Roman" panose="02020603050405020304" pitchFamily="18" charset="0"/>
              </a:rPr>
              <a:t>Khái</a:t>
            </a:r>
            <a:r>
              <a:rPr lang="en-US" altLang="en-US" b="1" i="1" dirty="0">
                <a:solidFill>
                  <a:srgbClr val="0000FF"/>
                </a:solidFill>
                <a:latin typeface="Times New Roman" panose="02020603050405020304" pitchFamily="18" charset="0"/>
                <a:cs typeface="Times New Roman" panose="02020603050405020304" pitchFamily="18" charset="0"/>
              </a:rPr>
              <a:t> </a:t>
            </a:r>
            <a:r>
              <a:rPr lang="en-US" altLang="en-US" b="1" i="1" dirty="0" err="1">
                <a:solidFill>
                  <a:srgbClr val="0000FF"/>
                </a:solidFill>
                <a:latin typeface="Times New Roman" panose="02020603050405020304" pitchFamily="18" charset="0"/>
                <a:cs typeface="Times New Roman" panose="02020603050405020304" pitchFamily="18" charset="0"/>
              </a:rPr>
              <a:t>niệm</a:t>
            </a:r>
            <a:r>
              <a:rPr lang="en-US" altLang="en-US" b="1" i="1" dirty="0">
                <a:solidFill>
                  <a:srgbClr val="0000FF"/>
                </a:solidFill>
                <a:latin typeface="Times New Roman" panose="02020603050405020304" pitchFamily="18" charset="0"/>
                <a:cs typeface="Times New Roman" panose="02020603050405020304" pitchFamily="18" charset="0"/>
              </a:rPr>
              <a:t>: LƯỢNG, CHẤT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ox(in)">
                                      <p:cBhvr>
                                        <p:cTn id="7" dur="500"/>
                                        <p:tgtEl>
                                          <p:spTgt spid="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20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P spid="10" grpId="0" animBg="1"/>
      <p:bldP spid="11" grpId="0" animBg="1"/>
      <p:bldP spid="13" grpId="0"/>
      <p:bldP spid="15" grpId="0"/>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5">
            <a:extLst>
              <a:ext uri="{FF2B5EF4-FFF2-40B4-BE49-F238E27FC236}">
                <a16:creationId xmlns:a16="http://schemas.microsoft.com/office/drawing/2014/main" id="{0465EF6F-63F5-7117-3578-4A95E5309D3F}"/>
              </a:ext>
            </a:extLst>
          </p:cNvPr>
          <p:cNvSpPr>
            <a:spLocks noChangeAspect="1" noChangeArrowheads="1"/>
          </p:cNvSpPr>
          <p:nvPr/>
        </p:nvSpPr>
        <p:spPr bwMode="auto">
          <a:xfrm>
            <a:off x="1905000" y="457200"/>
            <a:ext cx="8281988" cy="71438"/>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20483" name="WordArt 7">
            <a:extLst>
              <a:ext uri="{FF2B5EF4-FFF2-40B4-BE49-F238E27FC236}">
                <a16:creationId xmlns:a16="http://schemas.microsoft.com/office/drawing/2014/main" id="{2A4F55A4-4FED-3B29-C0AE-58030784446B}"/>
              </a:ext>
            </a:extLst>
          </p:cNvPr>
          <p:cNvSpPr>
            <a:spLocks noChangeArrowheads="1" noChangeShapeType="1" noTextEdit="1"/>
          </p:cNvSpPr>
          <p:nvPr/>
        </p:nvSpPr>
        <p:spPr bwMode="auto">
          <a:xfrm>
            <a:off x="2286001" y="762001"/>
            <a:ext cx="7610475" cy="523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vi-VN" sz="3600" b="1" kern="10">
                <a:solidFill>
                  <a:srgbClr val="336699"/>
                </a:solidFill>
                <a:latin typeface="Times New Roman" panose="02020603050405020304" pitchFamily="18" charset="0"/>
                <a:cs typeface="Times New Roman" panose="02020603050405020304" pitchFamily="18" charset="0"/>
              </a:rPr>
              <a:t>Chất &amp; Lượng tồn tại trong mối quan hệ biện chứng </a:t>
            </a:r>
          </a:p>
          <a:p>
            <a:pPr algn="ctr"/>
            <a:r>
              <a:rPr lang="vi-VN" sz="3600" b="1" kern="10">
                <a:solidFill>
                  <a:srgbClr val="336699"/>
                </a:solidFill>
                <a:latin typeface="Times New Roman" panose="02020603050405020304" pitchFamily="18" charset="0"/>
                <a:cs typeface="Times New Roman" panose="02020603050405020304" pitchFamily="18" charset="0"/>
              </a:rPr>
              <a:t>tạo thành phương thức của vận động &amp; phát triển</a:t>
            </a:r>
            <a:endParaRPr lang="en-US" sz="3600" b="1" kern="10">
              <a:solidFill>
                <a:srgbClr val="336699"/>
              </a:solidFill>
              <a:latin typeface="Times New Roman" panose="02020603050405020304" pitchFamily="18" charset="0"/>
              <a:cs typeface="Times New Roman" panose="02020603050405020304" pitchFamily="18" charset="0"/>
            </a:endParaRPr>
          </a:p>
        </p:txBody>
      </p:sp>
      <p:pic>
        <p:nvPicPr>
          <p:cNvPr id="116744" name="Picture 8" descr="i57_110602">
            <a:extLst>
              <a:ext uri="{FF2B5EF4-FFF2-40B4-BE49-F238E27FC236}">
                <a16:creationId xmlns:a16="http://schemas.microsoft.com/office/drawing/2014/main" id="{4E26E5C7-7B53-F8A0-33AB-776114DA1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3317875"/>
            <a:ext cx="2554288" cy="1676400"/>
          </a:xfrm>
          <a:prstGeom prst="rect">
            <a:avLst/>
          </a:prstGeom>
          <a:noFill/>
          <a:ln w="12700">
            <a:solidFill>
              <a:srgbClr val="99CC00"/>
            </a:solidFill>
            <a:miter lim="800000"/>
            <a:headEnd/>
            <a:tailEnd/>
          </a:ln>
          <a:extLst>
            <a:ext uri="{909E8E84-426E-40DD-AFC4-6F175D3DCCD1}">
              <a14:hiddenFill xmlns:a14="http://schemas.microsoft.com/office/drawing/2010/main">
                <a:solidFill>
                  <a:srgbClr val="FFFFFF"/>
                </a:solidFill>
              </a14:hiddenFill>
            </a:ext>
          </a:extLst>
        </p:spPr>
      </p:pic>
      <p:pic>
        <p:nvPicPr>
          <p:cNvPr id="116745" name="Picture 9" descr="IMG_1252">
            <a:extLst>
              <a:ext uri="{FF2B5EF4-FFF2-40B4-BE49-F238E27FC236}">
                <a16:creationId xmlns:a16="http://schemas.microsoft.com/office/drawing/2014/main" id="{3A26E589-3451-7452-592A-B4FB94CBCE4C}"/>
              </a:ext>
            </a:extLst>
          </p:cNvPr>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2865438" y="1438276"/>
            <a:ext cx="2743200" cy="1655763"/>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pic>
        <p:nvPicPr>
          <p:cNvPr id="116746" name="Picture 10" descr="Laotian-Rice-Farmer">
            <a:extLst>
              <a:ext uri="{FF2B5EF4-FFF2-40B4-BE49-F238E27FC236}">
                <a16:creationId xmlns:a16="http://schemas.microsoft.com/office/drawing/2014/main" id="{355DCEBD-48C1-A030-CFE4-FD1ED42E8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075" y="3267075"/>
            <a:ext cx="2592388" cy="1676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0487" name="AutoShape 11">
            <a:extLst>
              <a:ext uri="{FF2B5EF4-FFF2-40B4-BE49-F238E27FC236}">
                <a16:creationId xmlns:a16="http://schemas.microsoft.com/office/drawing/2014/main" id="{B94E54FC-1558-C151-4E37-998067906843}"/>
              </a:ext>
            </a:extLst>
          </p:cNvPr>
          <p:cNvSpPr>
            <a:spLocks noChangeArrowheads="1"/>
          </p:cNvSpPr>
          <p:nvPr/>
        </p:nvSpPr>
        <p:spPr bwMode="auto">
          <a:xfrm>
            <a:off x="4197350" y="2792413"/>
            <a:ext cx="374650" cy="819150"/>
          </a:xfrm>
          <a:prstGeom prst="upArrow">
            <a:avLst>
              <a:gd name="adj1" fmla="val 50000"/>
              <a:gd name="adj2" fmla="val 56544"/>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20488" name="Text Box 12">
            <a:extLst>
              <a:ext uri="{FF2B5EF4-FFF2-40B4-BE49-F238E27FC236}">
                <a16:creationId xmlns:a16="http://schemas.microsoft.com/office/drawing/2014/main" id="{71E6D358-E077-70AE-9FD9-CBD4BE9C58D3}"/>
              </a:ext>
            </a:extLst>
          </p:cNvPr>
          <p:cNvSpPr txBox="1">
            <a:spLocks noChangeArrowheads="1"/>
          </p:cNvSpPr>
          <p:nvPr/>
        </p:nvSpPr>
        <p:spPr bwMode="auto">
          <a:xfrm>
            <a:off x="9763126" y="3694114"/>
            <a:ext cx="9028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FF0000"/>
                </a:solidFill>
                <a:latin typeface="Arial Unicode MS" pitchFamily="34" charset="-128"/>
                <a:cs typeface="Arial" panose="020B0604020202020204" pitchFamily="34" charset="0"/>
              </a:rPr>
              <a:t>C</a:t>
            </a:r>
            <a:r>
              <a:rPr lang="vi-VN" altLang="en-US" sz="2800">
                <a:solidFill>
                  <a:srgbClr val="FF0000"/>
                </a:solidFill>
                <a:latin typeface="Arial Unicode MS" pitchFamily="34" charset="-128"/>
                <a:cs typeface="Arial" panose="020B0604020202020204" pitchFamily="34" charset="0"/>
              </a:rPr>
              <a:t>Á</a:t>
            </a:r>
            <a:r>
              <a:rPr lang="en-US" altLang="en-US" sz="2800">
                <a:solidFill>
                  <a:srgbClr val="FF0000"/>
                </a:solidFill>
                <a:latin typeface="Arial Unicode MS" pitchFamily="34" charset="-128"/>
                <a:cs typeface="Arial" panose="020B0604020202020204" pitchFamily="34" charset="0"/>
              </a:rPr>
              <a:t> </a:t>
            </a:r>
          </a:p>
          <a:p>
            <a:pPr eaLnBrk="1" hangingPunct="1">
              <a:spcBef>
                <a:spcPct val="0"/>
              </a:spcBef>
              <a:buFontTx/>
              <a:buNone/>
            </a:pPr>
            <a:r>
              <a:rPr lang="en-US" altLang="en-US" sz="2800">
                <a:solidFill>
                  <a:srgbClr val="FF0000"/>
                </a:solidFill>
                <a:latin typeface="Arial Unicode MS" pitchFamily="34" charset="-128"/>
                <a:cs typeface="Arial" panose="020B0604020202020204" pitchFamily="34" charset="0"/>
              </a:rPr>
              <a:t>TH</a:t>
            </a:r>
            <a:r>
              <a:rPr lang="vi-VN" altLang="en-US" sz="2800">
                <a:solidFill>
                  <a:srgbClr val="FF0000"/>
                </a:solidFill>
                <a:latin typeface="Arial Unicode MS" pitchFamily="34" charset="-128"/>
                <a:cs typeface="Arial" panose="020B0604020202020204" pitchFamily="34" charset="0"/>
              </a:rPr>
              <a:t>Ể</a:t>
            </a:r>
          </a:p>
        </p:txBody>
      </p:sp>
      <p:sp>
        <p:nvSpPr>
          <p:cNvPr id="20489" name="Text Box 13">
            <a:extLst>
              <a:ext uri="{FF2B5EF4-FFF2-40B4-BE49-F238E27FC236}">
                <a16:creationId xmlns:a16="http://schemas.microsoft.com/office/drawing/2014/main" id="{1686EBC3-598B-D429-DC55-50AA0969F0AB}"/>
              </a:ext>
            </a:extLst>
          </p:cNvPr>
          <p:cNvSpPr txBox="1">
            <a:spLocks noChangeArrowheads="1"/>
          </p:cNvSpPr>
          <p:nvPr/>
        </p:nvSpPr>
        <p:spPr bwMode="auto">
          <a:xfrm>
            <a:off x="1673225" y="1838326"/>
            <a:ext cx="11015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rgbClr val="FF0000"/>
                </a:solidFill>
                <a:latin typeface="Arial Unicode MS" pitchFamily="34" charset="-128"/>
                <a:cs typeface="Arial" panose="020B0604020202020204" pitchFamily="34" charset="0"/>
              </a:rPr>
              <a:t>TI</a:t>
            </a:r>
            <a:r>
              <a:rPr lang="vi-VN" altLang="en-US" sz="2800">
                <a:solidFill>
                  <a:srgbClr val="FF0000"/>
                </a:solidFill>
                <a:latin typeface="Arial Unicode MS" pitchFamily="34" charset="-128"/>
                <a:cs typeface="Arial" panose="020B0604020202020204" pitchFamily="34" charset="0"/>
              </a:rPr>
              <a:t>ỂU</a:t>
            </a:r>
            <a:r>
              <a:rPr lang="en-US" altLang="en-US" sz="2800">
                <a:solidFill>
                  <a:srgbClr val="FF0000"/>
                </a:solidFill>
                <a:latin typeface="Arial Unicode MS" pitchFamily="34" charset="-128"/>
                <a:cs typeface="Arial" panose="020B0604020202020204" pitchFamily="34" charset="0"/>
              </a:rPr>
              <a:t> </a:t>
            </a:r>
          </a:p>
          <a:p>
            <a:pPr eaLnBrk="1" hangingPunct="1">
              <a:spcBef>
                <a:spcPct val="0"/>
              </a:spcBef>
              <a:buFontTx/>
              <a:buNone/>
            </a:pPr>
            <a:r>
              <a:rPr lang="en-US" altLang="en-US" sz="2800">
                <a:solidFill>
                  <a:srgbClr val="FF0000"/>
                </a:solidFill>
                <a:latin typeface="Arial Unicode MS" pitchFamily="34" charset="-128"/>
                <a:cs typeface="Arial" panose="020B0604020202020204" pitchFamily="34" charset="0"/>
              </a:rPr>
              <a:t>CH</a:t>
            </a:r>
            <a:r>
              <a:rPr lang="vi-VN" altLang="en-US" sz="2800">
                <a:solidFill>
                  <a:srgbClr val="FF0000"/>
                </a:solidFill>
                <a:latin typeface="Arial Unicode MS" pitchFamily="34" charset="-128"/>
                <a:cs typeface="Arial" panose="020B0604020202020204" pitchFamily="34" charset="0"/>
              </a:rPr>
              <a:t>Ủ</a:t>
            </a:r>
          </a:p>
        </p:txBody>
      </p:sp>
      <p:pic>
        <p:nvPicPr>
          <p:cNvPr id="116750" name="Picture 14" descr="IMG_1432">
            <a:extLst>
              <a:ext uri="{FF2B5EF4-FFF2-40B4-BE49-F238E27FC236}">
                <a16:creationId xmlns:a16="http://schemas.microsoft.com/office/drawing/2014/main" id="{286EEC79-1F85-D4A3-C9CF-72852A5E84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1" y="1417638"/>
            <a:ext cx="2811463" cy="17526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20491" name="Text Box 15">
            <a:extLst>
              <a:ext uri="{FF2B5EF4-FFF2-40B4-BE49-F238E27FC236}">
                <a16:creationId xmlns:a16="http://schemas.microsoft.com/office/drawing/2014/main" id="{059C7B7F-5C61-F2E5-BE81-B014DA84722F}"/>
              </a:ext>
            </a:extLst>
          </p:cNvPr>
          <p:cNvSpPr txBox="1">
            <a:spLocks noChangeArrowheads="1"/>
          </p:cNvSpPr>
          <p:nvPr/>
        </p:nvSpPr>
        <p:spPr bwMode="auto">
          <a:xfrm>
            <a:off x="1447629" y="3843339"/>
            <a:ext cx="147989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0000"/>
                </a:solidFill>
                <a:latin typeface="Arial Unicode MS" pitchFamily="34" charset="-128"/>
                <a:cs typeface="Arial" panose="020B0604020202020204" pitchFamily="34" charset="0"/>
              </a:rPr>
              <a:t>H</a:t>
            </a:r>
            <a:r>
              <a:rPr lang="vi-VN" altLang="en-US" sz="2800">
                <a:solidFill>
                  <a:srgbClr val="FF0000"/>
                </a:solidFill>
                <a:latin typeface="Arial Unicode MS" pitchFamily="34" charset="-128"/>
                <a:cs typeface="Arial" panose="020B0604020202020204" pitchFamily="34" charset="0"/>
              </a:rPr>
              <a:t>ỢP</a:t>
            </a:r>
            <a:r>
              <a:rPr lang="en-US" altLang="en-US" sz="2800">
                <a:solidFill>
                  <a:srgbClr val="FF0000"/>
                </a:solidFill>
                <a:latin typeface="Arial Unicode MS" pitchFamily="34" charset="-128"/>
                <a:cs typeface="Arial" panose="020B0604020202020204" pitchFamily="34" charset="0"/>
              </a:rPr>
              <a:t> </a:t>
            </a:r>
          </a:p>
          <a:p>
            <a:pPr algn="ctr" eaLnBrk="1" hangingPunct="1">
              <a:spcBef>
                <a:spcPct val="0"/>
              </a:spcBef>
              <a:buFontTx/>
              <a:buNone/>
            </a:pPr>
            <a:r>
              <a:rPr lang="en-US" altLang="en-US" sz="2800">
                <a:solidFill>
                  <a:srgbClr val="FF0000"/>
                </a:solidFill>
                <a:latin typeface="Arial Unicode MS" pitchFamily="34" charset="-128"/>
                <a:cs typeface="Arial" panose="020B0604020202020204" pitchFamily="34" charset="0"/>
              </a:rPr>
              <a:t>T</a:t>
            </a:r>
            <a:r>
              <a:rPr lang="vi-VN" altLang="en-US" sz="2800">
                <a:solidFill>
                  <a:srgbClr val="FF0000"/>
                </a:solidFill>
                <a:latin typeface="Arial Unicode MS" pitchFamily="34" charset="-128"/>
                <a:cs typeface="Arial" panose="020B0604020202020204" pitchFamily="34" charset="0"/>
              </a:rPr>
              <a:t>ÁC</a:t>
            </a:r>
            <a:r>
              <a:rPr lang="en-US" altLang="en-US" sz="2800">
                <a:solidFill>
                  <a:srgbClr val="FF0000"/>
                </a:solidFill>
                <a:latin typeface="Arial Unicode MS" pitchFamily="34" charset="-128"/>
                <a:cs typeface="Arial" panose="020B0604020202020204" pitchFamily="34" charset="0"/>
              </a:rPr>
              <a:t> X</a:t>
            </a:r>
            <a:r>
              <a:rPr lang="vi-VN" altLang="en-US" sz="2800">
                <a:solidFill>
                  <a:srgbClr val="FF0000"/>
                </a:solidFill>
                <a:latin typeface="Arial Unicode MS" pitchFamily="34" charset="-128"/>
                <a:cs typeface="Arial" panose="020B0604020202020204" pitchFamily="34" charset="0"/>
              </a:rPr>
              <a:t>Ã</a:t>
            </a:r>
          </a:p>
        </p:txBody>
      </p:sp>
      <p:sp>
        <p:nvSpPr>
          <p:cNvPr id="20492" name="Text Box 16">
            <a:extLst>
              <a:ext uri="{FF2B5EF4-FFF2-40B4-BE49-F238E27FC236}">
                <a16:creationId xmlns:a16="http://schemas.microsoft.com/office/drawing/2014/main" id="{FA0AC04A-3330-A0E9-124B-C3B52E45A5A7}"/>
              </a:ext>
            </a:extLst>
          </p:cNvPr>
          <p:cNvSpPr txBox="1">
            <a:spLocks noChangeArrowheads="1"/>
          </p:cNvSpPr>
          <p:nvPr/>
        </p:nvSpPr>
        <p:spPr bwMode="auto">
          <a:xfrm>
            <a:off x="8986612" y="1870076"/>
            <a:ext cx="181972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a:solidFill>
                  <a:srgbClr val="FF0000"/>
                </a:solidFill>
                <a:latin typeface="Arial Unicode MS" pitchFamily="34" charset="-128"/>
                <a:cs typeface="Arial" panose="020B0604020202020204" pitchFamily="34" charset="0"/>
              </a:rPr>
              <a:t>T</a:t>
            </a:r>
            <a:r>
              <a:rPr lang="vi-VN" altLang="en-US" sz="2800">
                <a:solidFill>
                  <a:srgbClr val="FF0000"/>
                </a:solidFill>
                <a:latin typeface="Arial Unicode MS" pitchFamily="34" charset="-128"/>
                <a:cs typeface="Arial" panose="020B0604020202020204" pitchFamily="34" charset="0"/>
              </a:rPr>
              <a:t>ỔNG</a:t>
            </a:r>
            <a:r>
              <a:rPr lang="en-US" altLang="en-US" sz="2800">
                <a:solidFill>
                  <a:srgbClr val="FF0000"/>
                </a:solidFill>
                <a:latin typeface="Arial Unicode MS" pitchFamily="34" charset="-128"/>
                <a:cs typeface="Arial" panose="020B0604020202020204" pitchFamily="34" charset="0"/>
              </a:rPr>
              <a:t> </a:t>
            </a:r>
          </a:p>
          <a:p>
            <a:pPr algn="ctr" eaLnBrk="1" hangingPunct="1">
              <a:spcBef>
                <a:spcPct val="0"/>
              </a:spcBef>
              <a:buFontTx/>
              <a:buNone/>
            </a:pPr>
            <a:r>
              <a:rPr lang="en-US" altLang="en-US" sz="2800">
                <a:solidFill>
                  <a:srgbClr val="FF0000"/>
                </a:solidFill>
                <a:latin typeface="Arial Unicode MS" pitchFamily="34" charset="-128"/>
                <a:cs typeface="Arial" panose="020B0604020202020204" pitchFamily="34" charset="0"/>
              </a:rPr>
              <a:t>C</a:t>
            </a:r>
            <a:r>
              <a:rPr lang="vi-VN" altLang="en-US" sz="2800">
                <a:solidFill>
                  <a:srgbClr val="FF0000"/>
                </a:solidFill>
                <a:latin typeface="Arial Unicode MS" pitchFamily="34" charset="-128"/>
                <a:cs typeface="Arial" panose="020B0604020202020204" pitchFamily="34" charset="0"/>
              </a:rPr>
              <a:t>Ô</a:t>
            </a:r>
            <a:r>
              <a:rPr lang="en-US" altLang="en-US" sz="2800">
                <a:solidFill>
                  <a:srgbClr val="FF0000"/>
                </a:solidFill>
                <a:latin typeface="Arial Unicode MS" pitchFamily="34" charset="-128"/>
                <a:cs typeface="Arial" panose="020B0604020202020204" pitchFamily="34" charset="0"/>
              </a:rPr>
              <a:t>NG TY</a:t>
            </a:r>
            <a:endParaRPr lang="vi-VN" altLang="en-US" sz="2800">
              <a:solidFill>
                <a:srgbClr val="FF0000"/>
              </a:solidFill>
              <a:latin typeface="Arial Unicode MS" pitchFamily="34" charset="-128"/>
              <a:cs typeface="Arial" panose="020B0604020202020204" pitchFamily="34" charset="0"/>
            </a:endParaRPr>
          </a:p>
        </p:txBody>
      </p:sp>
      <p:sp>
        <p:nvSpPr>
          <p:cNvPr id="20493" name="WordArt 7">
            <a:extLst>
              <a:ext uri="{FF2B5EF4-FFF2-40B4-BE49-F238E27FC236}">
                <a16:creationId xmlns:a16="http://schemas.microsoft.com/office/drawing/2014/main" id="{682619E2-8461-5BC9-7EA2-26C5231286A7}"/>
              </a:ext>
            </a:extLst>
          </p:cNvPr>
          <p:cNvSpPr>
            <a:spLocks noChangeArrowheads="1" noChangeShapeType="1" noTextEdit="1"/>
          </p:cNvSpPr>
          <p:nvPr/>
        </p:nvSpPr>
        <p:spPr bwMode="auto">
          <a:xfrm>
            <a:off x="1828800" y="5257800"/>
            <a:ext cx="8382000" cy="1295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vi-VN" sz="3600" b="1" kern="10">
                <a:solidFill>
                  <a:srgbClr val="FF0000"/>
                </a:solidFill>
                <a:latin typeface="Times New Roman" panose="02020603050405020304" pitchFamily="18" charset="0"/>
                <a:cs typeface="Times New Roman" panose="02020603050405020304" pitchFamily="18" charset="0"/>
              </a:rPr>
              <a:t>Khi có sự lớn lên về quy mô hoạt động, vốn đầu tư… trong sản xuất kinh doanh, </a:t>
            </a:r>
          </a:p>
          <a:p>
            <a:pPr algn="ctr"/>
            <a:r>
              <a:rPr lang="vi-VN" sz="3600" b="1" kern="10">
                <a:solidFill>
                  <a:srgbClr val="FF0000"/>
                </a:solidFill>
                <a:latin typeface="Times New Roman" panose="02020603050405020304" pitchFamily="18" charset="0"/>
                <a:cs typeface="Times New Roman" panose="02020603050405020304" pitchFamily="18" charset="0"/>
              </a:rPr>
              <a:t>tất yếu đòi hỏi phải có sự thay đổi về tính chất quản lý. Ngược lại, với việc tổ chức </a:t>
            </a:r>
          </a:p>
          <a:p>
            <a:pPr algn="ctr"/>
            <a:r>
              <a:rPr lang="vi-VN" sz="3600" b="1" kern="10">
                <a:solidFill>
                  <a:srgbClr val="FF0000"/>
                </a:solidFill>
                <a:latin typeface="Times New Roman" panose="02020603050405020304" pitchFamily="18" charset="0"/>
                <a:cs typeface="Times New Roman" panose="02020603050405020304" pitchFamily="18" charset="0"/>
              </a:rPr>
              <a:t>và quản lý tốt sẽ tác động tích cực đến quá trình tích lũy vốn, sự phát triển DN.</a:t>
            </a:r>
            <a:endParaRPr lang="en-US" sz="3600" b="1" kern="10">
              <a:solidFill>
                <a:srgbClr val="FF0000"/>
              </a:solidFill>
              <a:latin typeface="Times New Roman" panose="02020603050405020304" pitchFamily="18" charset="0"/>
              <a:cs typeface="Times New Roman" panose="02020603050405020304" pitchFamily="18" charset="0"/>
            </a:endParaRPr>
          </a:p>
        </p:txBody>
      </p:sp>
      <p:sp>
        <p:nvSpPr>
          <p:cNvPr id="14" name="AutoShape 11">
            <a:extLst>
              <a:ext uri="{FF2B5EF4-FFF2-40B4-BE49-F238E27FC236}">
                <a16:creationId xmlns:a16="http://schemas.microsoft.com/office/drawing/2014/main" id="{89A93F1D-3272-3CBD-43DF-2AFB4503E31E}"/>
              </a:ext>
            </a:extLst>
          </p:cNvPr>
          <p:cNvSpPr>
            <a:spLocks noChangeArrowheads="1"/>
          </p:cNvSpPr>
          <p:nvPr/>
        </p:nvSpPr>
        <p:spPr bwMode="auto">
          <a:xfrm rot="-5400000">
            <a:off x="5718175" y="4032250"/>
            <a:ext cx="374650" cy="819150"/>
          </a:xfrm>
          <a:prstGeom prst="upArrow">
            <a:avLst>
              <a:gd name="adj1" fmla="val 50000"/>
              <a:gd name="adj2" fmla="val 56544"/>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
        <p:nvSpPr>
          <p:cNvPr id="15" name="AutoShape 11">
            <a:extLst>
              <a:ext uri="{FF2B5EF4-FFF2-40B4-BE49-F238E27FC236}">
                <a16:creationId xmlns:a16="http://schemas.microsoft.com/office/drawing/2014/main" id="{7DEA2ED9-5433-D5AA-BD15-BAABCD06071B}"/>
              </a:ext>
            </a:extLst>
          </p:cNvPr>
          <p:cNvSpPr>
            <a:spLocks noChangeArrowheads="1"/>
          </p:cNvSpPr>
          <p:nvPr/>
        </p:nvSpPr>
        <p:spPr bwMode="auto">
          <a:xfrm rot="5400000">
            <a:off x="5794375" y="1955800"/>
            <a:ext cx="374650" cy="819150"/>
          </a:xfrm>
          <a:prstGeom prst="upArrow">
            <a:avLst>
              <a:gd name="adj1" fmla="val 50000"/>
              <a:gd name="adj2" fmla="val 56544"/>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barn(inVertical)">
                                      <p:cBhvr>
                                        <p:cTn id="7" dur="500"/>
                                        <p:tgtEl>
                                          <p:spTgt spid="2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0493"/>
                                        </p:tgtEl>
                                        <p:attrNameLst>
                                          <p:attrName>style.visibility</p:attrName>
                                        </p:attrNameLst>
                                      </p:cBhvr>
                                      <p:to>
                                        <p:strVal val="visible"/>
                                      </p:to>
                                    </p:set>
                                    <p:animEffect transition="in" filter="circle(in)">
                                      <p:cBhvr>
                                        <p:cTn id="12" dur="2000"/>
                                        <p:tgtEl>
                                          <p:spTgt spid="20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arn(inVertical)">
                                      <p:cBhvr>
                                        <p:cTn id="17" dur="500"/>
                                        <p:tgtEl>
                                          <p:spTgt spid="20488"/>
                                        </p:tgtEl>
                                      </p:cBhvr>
                                    </p:animEffect>
                                  </p:childTnLst>
                                </p:cTn>
                              </p:par>
                              <p:par>
                                <p:cTn id="18" presetID="16" presetClass="entr" presetSubtype="21" fill="hold" nodeType="withEffect">
                                  <p:stCondLst>
                                    <p:cond delay="0"/>
                                  </p:stCondLst>
                                  <p:childTnLst>
                                    <p:set>
                                      <p:cBhvr>
                                        <p:cTn id="19" dur="1" fill="hold">
                                          <p:stCondLst>
                                            <p:cond delay="0"/>
                                          </p:stCondLst>
                                        </p:cTn>
                                        <p:tgtEl>
                                          <p:spTgt spid="116746"/>
                                        </p:tgtEl>
                                        <p:attrNameLst>
                                          <p:attrName>style.visibility</p:attrName>
                                        </p:attrNameLst>
                                      </p:cBhvr>
                                      <p:to>
                                        <p:strVal val="visible"/>
                                      </p:to>
                                    </p:set>
                                    <p:animEffect transition="in" filter="barn(inVertical)">
                                      <p:cBhvr>
                                        <p:cTn id="20" dur="500"/>
                                        <p:tgtEl>
                                          <p:spTgt spid="1167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nodeType="withEffect">
                                  <p:stCondLst>
                                    <p:cond delay="0"/>
                                  </p:stCondLst>
                                  <p:childTnLst>
                                    <p:set>
                                      <p:cBhvr>
                                        <p:cTn id="27" dur="1" fill="hold">
                                          <p:stCondLst>
                                            <p:cond delay="0"/>
                                          </p:stCondLst>
                                        </p:cTn>
                                        <p:tgtEl>
                                          <p:spTgt spid="116744"/>
                                        </p:tgtEl>
                                        <p:attrNameLst>
                                          <p:attrName>style.visibility</p:attrName>
                                        </p:attrNameLst>
                                      </p:cBhvr>
                                      <p:to>
                                        <p:strVal val="visible"/>
                                      </p:to>
                                    </p:set>
                                    <p:animEffect transition="in" filter="barn(inVertical)">
                                      <p:cBhvr>
                                        <p:cTn id="28" dur="500"/>
                                        <p:tgtEl>
                                          <p:spTgt spid="11674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barn(inVertical)">
                                      <p:cBhvr>
                                        <p:cTn id="31" dur="500"/>
                                        <p:tgtEl>
                                          <p:spTgt spid="2049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0487"/>
                                        </p:tgtEl>
                                        <p:attrNameLst>
                                          <p:attrName>style.visibility</p:attrName>
                                        </p:attrNameLst>
                                      </p:cBhvr>
                                      <p:to>
                                        <p:strVal val="visible"/>
                                      </p:to>
                                    </p:set>
                                    <p:animEffect transition="in" filter="barn(inVertical)">
                                      <p:cBhvr>
                                        <p:cTn id="36" dur="500"/>
                                        <p:tgtEl>
                                          <p:spTgt spid="20487"/>
                                        </p:tgtEl>
                                      </p:cBhvr>
                                    </p:animEffect>
                                  </p:childTnLst>
                                </p:cTn>
                              </p:par>
                              <p:par>
                                <p:cTn id="37" presetID="16" presetClass="entr" presetSubtype="21" fill="hold" nodeType="withEffect">
                                  <p:stCondLst>
                                    <p:cond delay="0"/>
                                  </p:stCondLst>
                                  <p:childTnLst>
                                    <p:set>
                                      <p:cBhvr>
                                        <p:cTn id="38" dur="1" fill="hold">
                                          <p:stCondLst>
                                            <p:cond delay="0"/>
                                          </p:stCondLst>
                                        </p:cTn>
                                        <p:tgtEl>
                                          <p:spTgt spid="116745"/>
                                        </p:tgtEl>
                                        <p:attrNameLst>
                                          <p:attrName>style.visibility</p:attrName>
                                        </p:attrNameLst>
                                      </p:cBhvr>
                                      <p:to>
                                        <p:strVal val="visible"/>
                                      </p:to>
                                    </p:set>
                                    <p:animEffect transition="in" filter="barn(inVertical)">
                                      <p:cBhvr>
                                        <p:cTn id="39" dur="500"/>
                                        <p:tgtEl>
                                          <p:spTgt spid="11674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0489"/>
                                        </p:tgtEl>
                                        <p:attrNameLst>
                                          <p:attrName>style.visibility</p:attrName>
                                        </p:attrNameLst>
                                      </p:cBhvr>
                                      <p:to>
                                        <p:strVal val="visible"/>
                                      </p:to>
                                    </p:set>
                                    <p:animEffect transition="in" filter="barn(inVertical)">
                                      <p:cBhvr>
                                        <p:cTn id="42" dur="500"/>
                                        <p:tgtEl>
                                          <p:spTgt spid="204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arn(inVertical)">
                                      <p:cBhvr>
                                        <p:cTn id="47" dur="500"/>
                                        <p:tgtEl>
                                          <p:spTgt spid="15"/>
                                        </p:tgtEl>
                                      </p:cBhvr>
                                    </p:animEffect>
                                  </p:childTnLst>
                                </p:cTn>
                              </p:par>
                              <p:par>
                                <p:cTn id="48" presetID="16" presetClass="entr" presetSubtype="21" fill="hold" nodeType="withEffect">
                                  <p:stCondLst>
                                    <p:cond delay="0"/>
                                  </p:stCondLst>
                                  <p:childTnLst>
                                    <p:set>
                                      <p:cBhvr>
                                        <p:cTn id="49" dur="1" fill="hold">
                                          <p:stCondLst>
                                            <p:cond delay="0"/>
                                          </p:stCondLst>
                                        </p:cTn>
                                        <p:tgtEl>
                                          <p:spTgt spid="116750"/>
                                        </p:tgtEl>
                                        <p:attrNameLst>
                                          <p:attrName>style.visibility</p:attrName>
                                        </p:attrNameLst>
                                      </p:cBhvr>
                                      <p:to>
                                        <p:strVal val="visible"/>
                                      </p:to>
                                    </p:set>
                                    <p:animEffect transition="in" filter="barn(inVertical)">
                                      <p:cBhvr>
                                        <p:cTn id="50" dur="500"/>
                                        <p:tgtEl>
                                          <p:spTgt spid="116750"/>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0492"/>
                                        </p:tgtEl>
                                        <p:attrNameLst>
                                          <p:attrName>style.visibility</p:attrName>
                                        </p:attrNameLst>
                                      </p:cBhvr>
                                      <p:to>
                                        <p:strVal val="visible"/>
                                      </p:to>
                                    </p:set>
                                    <p:animEffect transition="in" filter="barn(inVertical)">
                                      <p:cBhvr>
                                        <p:cTn id="53" dur="5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animBg="1"/>
      <p:bldP spid="20488" grpId="0"/>
      <p:bldP spid="20489" grpId="0"/>
      <p:bldP spid="20491" grpId="0"/>
      <p:bldP spid="20492" grpId="0"/>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a:extLst>
              <a:ext uri="{FF2B5EF4-FFF2-40B4-BE49-F238E27FC236}">
                <a16:creationId xmlns:a16="http://schemas.microsoft.com/office/drawing/2014/main" id="{08F47432-2E9A-91F8-20B9-5925861FFABC}"/>
              </a:ext>
            </a:extLst>
          </p:cNvPr>
          <p:cNvSpPr>
            <a:spLocks noChangeArrowheads="1"/>
          </p:cNvSpPr>
          <p:nvPr/>
        </p:nvSpPr>
        <p:spPr bwMode="auto">
          <a:xfrm>
            <a:off x="6400800" y="1892301"/>
            <a:ext cx="4267200" cy="4938713"/>
          </a:xfrm>
          <a:prstGeom prst="rect">
            <a:avLst/>
          </a:prstGeom>
          <a:solidFill>
            <a:srgbClr val="CCFF66"/>
          </a:solidFill>
          <a:ln w="76200" cmpd="tri">
            <a:solidFill>
              <a:srgbClr val="FF3300"/>
            </a:solidFill>
            <a:miter lim="800000"/>
            <a:headEnd/>
            <a:tailEnd/>
          </a:ln>
          <a:effectLst/>
        </p:spPr>
        <p:txBody>
          <a:bodyPr/>
          <a:lstStyle/>
          <a:p>
            <a:pPr marL="342900" indent="-342900" algn="just">
              <a:spcBef>
                <a:spcPct val="20000"/>
              </a:spcBef>
              <a:buClr>
                <a:schemeClr val="hlink"/>
              </a:buClr>
              <a:buSzPct val="80000"/>
              <a:defRPr/>
            </a:pPr>
            <a:r>
              <a:rPr lang="en-US" i="1" dirty="0">
                <a:effectLst>
                  <a:outerShdw blurRad="38100" dist="38100" dir="2700000" algn="tl">
                    <a:srgbClr val="FFFFFF"/>
                  </a:outerShdw>
                </a:effectLst>
                <a:latin typeface="Times New Roman" pitchFamily="18" charset="0"/>
                <a:ea typeface="Cordia New"/>
                <a:cs typeface="Times New Roman" pitchFamily="18" charset="0"/>
              </a:rPr>
              <a:t>“</a:t>
            </a:r>
            <a:r>
              <a:rPr lang="en-US" sz="2800" i="1" dirty="0">
                <a:solidFill>
                  <a:srgbClr val="FF6600"/>
                </a:solidFill>
                <a:effectLst>
                  <a:outerShdw blurRad="38100" dist="38100" dir="2700000" algn="tl">
                    <a:srgbClr val="000000"/>
                  </a:outerShdw>
                </a:effectLst>
                <a:latin typeface="Times New Roman" pitchFamily="18" charset="0"/>
                <a:ea typeface="Cordia New"/>
                <a:cs typeface="Times New Roman" pitchFamily="18" charset="0"/>
              </a:rPr>
              <a:t>CH</a:t>
            </a:r>
            <a:r>
              <a:rPr lang="vi-VN" sz="2800" i="1" dirty="0">
                <a:solidFill>
                  <a:srgbClr val="FF6600"/>
                </a:solidFill>
                <a:effectLst>
                  <a:outerShdw blurRad="38100" dist="38100" dir="2700000" algn="tl">
                    <a:srgbClr val="000000"/>
                  </a:outerShdw>
                </a:effectLst>
                <a:latin typeface="Times New Roman" pitchFamily="18" charset="0"/>
                <a:ea typeface="Cordia New"/>
                <a:cs typeface="Times New Roman" pitchFamily="18" charset="0"/>
              </a:rPr>
              <a:t>ẤT</a:t>
            </a:r>
            <a:r>
              <a:rPr lang="en-US" sz="2800" i="1" dirty="0">
                <a:solidFill>
                  <a:srgbClr val="FF6600"/>
                </a:solidFill>
                <a:effectLst>
                  <a:outerShdw blurRad="38100" dist="38100" dir="2700000" algn="tl">
                    <a:srgbClr val="000000"/>
                  </a:outerShdw>
                </a:effectLst>
                <a:latin typeface="Times New Roman" pitchFamily="18" charset="0"/>
                <a:ea typeface="Cordia New"/>
                <a:cs typeface="Times New Roman" pitchFamily="18" charset="0"/>
              </a:rPr>
              <a:t>”:</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S</a:t>
            </a:r>
            <a:r>
              <a:rPr lang="vi-VN" sz="2800" i="1" dirty="0">
                <a:effectLst>
                  <a:outerShdw blurRad="38100" dist="38100" dir="2700000" algn="tl">
                    <a:srgbClr val="FFFFFF"/>
                  </a:outerShdw>
                </a:effectLst>
                <a:latin typeface="Times New Roman" pitchFamily="18" charset="0"/>
                <a:ea typeface="Cordia New"/>
                <a:cs typeface="Times New Roman" pitchFamily="18" charset="0"/>
              </a:rPr>
              <a:t>ự</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th</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ống</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nh</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ất</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c</a:t>
            </a:r>
            <a:r>
              <a:rPr lang="vi-VN" sz="2800" i="1" dirty="0">
                <a:effectLst>
                  <a:outerShdw blurRad="38100" dist="38100" dir="2700000" algn="tl">
                    <a:srgbClr val="FFFFFF"/>
                  </a:outerShdw>
                </a:effectLst>
                <a:latin typeface="Times New Roman" pitchFamily="18" charset="0"/>
                <a:ea typeface="Cordia New"/>
                <a:cs typeface="Times New Roman" pitchFamily="18" charset="0"/>
              </a:rPr>
              <a:t>ủa</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c</a:t>
            </a:r>
            <a:r>
              <a:rPr lang="vi-VN" sz="2800" i="1" dirty="0">
                <a:effectLst>
                  <a:outerShdw blurRad="38100" dist="38100" dir="2700000" algn="tl">
                    <a:srgbClr val="FFFFFF"/>
                  </a:outerShdw>
                </a:effectLst>
                <a:latin typeface="Times New Roman" pitchFamily="18" charset="0"/>
                <a:ea typeface="Cordia New"/>
                <a:cs typeface="Times New Roman" pitchFamily="18" charset="0"/>
              </a:rPr>
              <a:t>ác</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thu</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ộ</a:t>
            </a:r>
            <a:r>
              <a:rPr lang="en-US" sz="2800" i="1" dirty="0">
                <a:effectLst>
                  <a:outerShdw blurRad="38100" dist="38100" dir="2700000" algn="tl">
                    <a:srgbClr val="FFFFFF"/>
                  </a:outerShdw>
                </a:effectLst>
                <a:latin typeface="Times New Roman" pitchFamily="18" charset="0"/>
                <a:ea typeface="Cordia New"/>
                <a:cs typeface="Times New Roman" pitchFamily="18" charset="0"/>
              </a:rPr>
              <a:t>c t</a:t>
            </a:r>
            <a:r>
              <a:rPr lang="vi-VN" sz="2800" i="1" dirty="0">
                <a:effectLst>
                  <a:outerShdw blurRad="38100" dist="38100" dir="2700000" algn="tl">
                    <a:srgbClr val="FFFFFF"/>
                  </a:outerShdw>
                </a:effectLst>
                <a:latin typeface="Times New Roman" pitchFamily="18" charset="0"/>
                <a:ea typeface="Cordia New"/>
                <a:cs typeface="Times New Roman" pitchFamily="18" charset="0"/>
              </a:rPr>
              <a:t>ính</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kh</a:t>
            </a:r>
            <a:r>
              <a:rPr lang="vi-VN" sz="2800" i="1" dirty="0">
                <a:effectLst>
                  <a:outerShdw blurRad="38100" dist="38100" dir="2700000" algn="tl">
                    <a:srgbClr val="FFFFFF"/>
                  </a:outerShdw>
                </a:effectLst>
                <a:latin typeface="Times New Roman" pitchFamily="18" charset="0"/>
                <a:ea typeface="Cordia New"/>
                <a:cs typeface="Times New Roman" pitchFamily="18" charset="0"/>
              </a:rPr>
              <a:t>ách</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quan</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v</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ố</a:t>
            </a:r>
            <a:r>
              <a:rPr lang="en-US" sz="2800" i="1" dirty="0">
                <a:effectLst>
                  <a:outerShdw blurRad="38100" dist="38100" dir="2700000" algn="tl">
                    <a:srgbClr val="FFFFFF"/>
                  </a:outerShdw>
                </a:effectLst>
                <a:latin typeface="Times New Roman" pitchFamily="18" charset="0"/>
                <a:ea typeface="Cordia New"/>
                <a:cs typeface="Times New Roman" pitchFamily="18" charset="0"/>
              </a:rPr>
              <a:t>n c</a:t>
            </a:r>
            <a:r>
              <a:rPr lang="vi-VN" sz="2800" i="1" dirty="0">
                <a:effectLst>
                  <a:outerShdw blurRad="38100" dist="38100" dir="2700000" algn="tl">
                    <a:srgbClr val="FFFFFF"/>
                  </a:outerShdw>
                </a:effectLst>
                <a:latin typeface="Times New Roman" pitchFamily="18" charset="0"/>
                <a:ea typeface="Cordia New"/>
                <a:cs typeface="Times New Roman" pitchFamily="18" charset="0"/>
              </a:rPr>
              <a:t>ó</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c</a:t>
            </a:r>
            <a:r>
              <a:rPr lang="vi-VN" sz="2800" i="1" dirty="0">
                <a:effectLst>
                  <a:outerShdw blurRad="38100" dist="38100" dir="2700000" algn="tl">
                    <a:srgbClr val="FFFFFF"/>
                  </a:outerShdw>
                </a:effectLst>
                <a:latin typeface="Times New Roman" pitchFamily="18" charset="0"/>
                <a:ea typeface="Cordia New"/>
                <a:cs typeface="Times New Roman" pitchFamily="18" charset="0"/>
              </a:rPr>
              <a:t>ủa</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“n</a:t>
            </a:r>
            <a:r>
              <a:rPr lang="vi-VN" sz="2800" i="1" dirty="0">
                <a:effectLst>
                  <a:outerShdw blurRad="38100" dist="38100" dir="2700000" algn="tl">
                    <a:srgbClr val="FFFFFF"/>
                  </a:outerShdw>
                </a:effectLst>
                <a:latin typeface="Times New Roman" pitchFamily="18" charset="0"/>
                <a:ea typeface="Cordia New"/>
                <a:cs typeface="Times New Roman" pitchFamily="18" charset="0"/>
              </a:rPr>
              <a:t>ước</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Kh</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ô</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ng</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m</a:t>
            </a:r>
            <a:r>
              <a:rPr lang="vi-VN" sz="2800" i="1" dirty="0">
                <a:effectLst>
                  <a:outerShdw blurRad="38100" dist="38100" dir="2700000" algn="tl">
                    <a:srgbClr val="FFFFFF"/>
                  </a:outerShdw>
                </a:effectLst>
                <a:latin typeface="Times New Roman" pitchFamily="18" charset="0"/>
                <a:ea typeface="Cordia New"/>
                <a:cs typeface="Times New Roman" pitchFamily="18" charset="0"/>
              </a:rPr>
              <a:t>àu</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kh</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ô</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ng</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m</a:t>
            </a:r>
            <a:r>
              <a:rPr lang="vi-VN" sz="2800" i="1" dirty="0">
                <a:effectLst>
                  <a:outerShdw blurRad="38100" dist="38100" dir="2700000" algn="tl">
                    <a:srgbClr val="FFFFFF"/>
                  </a:outerShdw>
                </a:effectLst>
                <a:latin typeface="Times New Roman" pitchFamily="18" charset="0"/>
                <a:ea typeface="Cordia New"/>
                <a:cs typeface="Times New Roman" pitchFamily="18" charset="0"/>
              </a:rPr>
              <a:t>ùi</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kh</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ô</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ng</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v</a:t>
            </a:r>
            <a:r>
              <a:rPr lang="vi-VN" sz="2800" i="1" dirty="0">
                <a:effectLst>
                  <a:outerShdw blurRad="38100" dist="38100" dir="2700000" algn="tl">
                    <a:srgbClr val="FFFFFF"/>
                  </a:outerShdw>
                </a:effectLst>
                <a:latin typeface="Times New Roman" pitchFamily="18" charset="0"/>
                <a:ea typeface="Cordia New"/>
                <a:cs typeface="Times New Roman" pitchFamily="18" charset="0"/>
              </a:rPr>
              <a:t>ị</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c</a:t>
            </a:r>
            <a:r>
              <a:rPr lang="vi-VN" sz="2800" i="1" dirty="0">
                <a:effectLst>
                  <a:outerShdw blurRad="38100" dist="38100" dir="2700000" algn="tl">
                    <a:srgbClr val="FFFFFF"/>
                  </a:outerShdw>
                </a:effectLst>
                <a:latin typeface="Times New Roman" pitchFamily="18" charset="0"/>
                <a:ea typeface="Cordia New"/>
                <a:cs typeface="Times New Roman" pitchFamily="18" charset="0"/>
              </a:rPr>
              <a:t>ó</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en-US" sz="2800" i="1" dirty="0" err="1">
                <a:effectLst>
                  <a:outerShdw blurRad="38100" dist="38100" dir="2700000" algn="tl">
                    <a:srgbClr val="FFFFFF"/>
                  </a:outerShdw>
                </a:effectLst>
                <a:latin typeface="Times New Roman" pitchFamily="18" charset="0"/>
                <a:ea typeface="Cordia New"/>
                <a:cs typeface="Times New Roman" pitchFamily="18" charset="0"/>
              </a:rPr>
              <a:t>th</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ể</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h</a:t>
            </a:r>
            <a:r>
              <a:rPr lang="vi-VN" sz="2800" i="1" dirty="0">
                <a:effectLst>
                  <a:outerShdw blurRad="38100" dist="38100" dir="2700000" algn="tl">
                    <a:srgbClr val="FFFFFF"/>
                  </a:outerShdw>
                </a:effectLst>
                <a:latin typeface="Times New Roman" pitchFamily="18" charset="0"/>
                <a:ea typeface="Cordia New"/>
                <a:cs typeface="Times New Roman" pitchFamily="18" charset="0"/>
              </a:rPr>
              <a:t>òa</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tan mu</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ối</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a:t>
            </a:r>
            <a:r>
              <a:rPr lang="vi-VN" sz="2800" i="1" dirty="0">
                <a:effectLst>
                  <a:outerShdw blurRad="38100" dist="38100" dir="2700000" algn="tl">
                    <a:srgbClr val="FFFFFF"/>
                  </a:outerShdw>
                </a:effectLst>
                <a:latin typeface="Times New Roman" pitchFamily="18" charset="0"/>
                <a:ea typeface="Cordia New"/>
                <a:cs typeface="Times New Roman" pitchFamily="18" charset="0"/>
              </a:rPr>
              <a:t>ax</a:t>
            </a:r>
            <a:r>
              <a:rPr lang="en-US" sz="2800" i="1" dirty="0">
                <a:effectLst>
                  <a:outerShdw blurRad="38100" dist="38100" dir="2700000" algn="tl">
                    <a:srgbClr val="FFFFFF"/>
                  </a:outerShdw>
                </a:effectLst>
                <a:latin typeface="Times New Roman" pitchFamily="18" charset="0"/>
                <a:ea typeface="Cordia New"/>
                <a:cs typeface="Times New Roman" pitchFamily="18" charset="0"/>
              </a:rPr>
              <a:t>it .v.v..</a:t>
            </a:r>
            <a:endParaRPr lang="en-US" sz="2800" i="1" dirty="0">
              <a:solidFill>
                <a:srgbClr val="FF6600"/>
              </a:solidFill>
              <a:effectLst>
                <a:outerShdw blurRad="38100" dist="38100" dir="2700000" algn="tl">
                  <a:srgbClr val="000000"/>
                </a:outerShdw>
              </a:effectLst>
              <a:latin typeface="Times New Roman" pitchFamily="18" charset="0"/>
              <a:ea typeface="Cordia New"/>
              <a:cs typeface="Times New Roman" pitchFamily="18" charset="0"/>
            </a:endParaRPr>
          </a:p>
          <a:p>
            <a:pPr marL="342900" indent="-342900" algn="just">
              <a:spcBef>
                <a:spcPct val="20000"/>
              </a:spcBef>
              <a:buClr>
                <a:schemeClr val="hlink"/>
              </a:buClr>
              <a:buSzPct val="80000"/>
              <a:defRPr/>
            </a:pPr>
            <a:r>
              <a:rPr lang="en-US" sz="2800" i="1" dirty="0">
                <a:solidFill>
                  <a:srgbClr val="FF6600"/>
                </a:solidFill>
                <a:effectLst>
                  <a:outerShdw blurRad="38100" dist="38100" dir="2700000" algn="tl">
                    <a:srgbClr val="000000"/>
                  </a:outerShdw>
                </a:effectLst>
                <a:latin typeface="Times New Roman" pitchFamily="18" charset="0"/>
                <a:ea typeface="Cordia New"/>
                <a:cs typeface="Times New Roman" pitchFamily="18" charset="0"/>
              </a:rPr>
              <a:t>L</a:t>
            </a:r>
            <a:r>
              <a:rPr lang="vi-VN" sz="2800" i="1" dirty="0">
                <a:solidFill>
                  <a:srgbClr val="FF6600"/>
                </a:solidFill>
                <a:effectLst>
                  <a:outerShdw blurRad="38100" dist="38100" dir="2700000" algn="tl">
                    <a:srgbClr val="000000"/>
                  </a:outerShdw>
                </a:effectLst>
                <a:latin typeface="Times New Roman" pitchFamily="18" charset="0"/>
                <a:ea typeface="Cordia New"/>
                <a:cs typeface="Times New Roman" pitchFamily="18" charset="0"/>
              </a:rPr>
              <a:t>ƯỢNG</a:t>
            </a:r>
            <a:r>
              <a:rPr lang="en-US" sz="2800" i="1" dirty="0">
                <a:solidFill>
                  <a:srgbClr val="FF6600"/>
                </a:solidFill>
                <a:effectLst>
                  <a:outerShdw blurRad="38100" dist="38100" dir="2700000" algn="tl">
                    <a:srgbClr val="000000"/>
                  </a:outerShdw>
                </a:effectLst>
                <a:latin typeface="Times New Roman" pitchFamily="18" charset="0"/>
                <a:ea typeface="Cordia New"/>
                <a:cs typeface="Times New Roman" pitchFamily="18" charset="0"/>
              </a:rPr>
              <a:t>”:</a:t>
            </a:r>
            <a:r>
              <a:rPr lang="en-US" sz="2800" i="1" dirty="0">
                <a:effectLst>
                  <a:outerShdw blurRad="38100" dist="38100" dir="2700000" algn="tl">
                    <a:srgbClr val="FFFFFF"/>
                  </a:outerShdw>
                </a:effectLst>
                <a:latin typeface="Times New Roman" pitchFamily="18" charset="0"/>
                <a:ea typeface="Cordia New"/>
                <a:cs typeface="Times New Roman" pitchFamily="18" charset="0"/>
              </a:rPr>
              <a:t> M</a:t>
            </a:r>
            <a:r>
              <a:rPr lang="vi-VN" sz="2800" i="1" dirty="0">
                <a:effectLst>
                  <a:outerShdw blurRad="38100" dist="38100" dir="2700000" algn="tl">
                    <a:srgbClr val="FFFFFF"/>
                  </a:outerShdw>
                </a:effectLst>
                <a:latin typeface="Times New Roman" pitchFamily="18" charset="0"/>
                <a:ea typeface="Cordia New"/>
                <a:cs typeface="Times New Roman" pitchFamily="18" charset="0"/>
              </a:rPr>
              <a:t>ỗi phân tử “nước” được cấu tạo từ 02 nguyên tử Hyđro và 01 nguyên tử Oxy.</a:t>
            </a:r>
            <a:endParaRPr lang="vi-VN" sz="2800" dirty="0">
              <a:solidFill>
                <a:srgbClr val="FF3300"/>
              </a:solidFill>
              <a:effectLst>
                <a:outerShdw blurRad="38100" dist="38100" dir="2700000" algn="tl">
                  <a:srgbClr val="000000"/>
                </a:outerShdw>
              </a:effectLst>
              <a:latin typeface="Times New Roman" pitchFamily="18" charset="0"/>
              <a:ea typeface="Cordia New"/>
              <a:cs typeface="Times New Roman" pitchFamily="18" charset="0"/>
            </a:endParaRPr>
          </a:p>
        </p:txBody>
      </p:sp>
      <p:pic>
        <p:nvPicPr>
          <p:cNvPr id="135173" name="Picture 5" descr="419bc32d028801lv">
            <a:extLst>
              <a:ext uri="{FF2B5EF4-FFF2-40B4-BE49-F238E27FC236}">
                <a16:creationId xmlns:a16="http://schemas.microsoft.com/office/drawing/2014/main" id="{CEFECCE2-2059-6713-583A-FCFDDFAB569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95488"/>
            <a:ext cx="48006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4" name="Picture 6" descr="化学实验">
            <a:extLst>
              <a:ext uri="{FF2B5EF4-FFF2-40B4-BE49-F238E27FC236}">
                <a16:creationId xmlns:a16="http://schemas.microsoft.com/office/drawing/2014/main" id="{8088683E-D62B-DB4E-50AD-697E68C1A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495800"/>
            <a:ext cx="4800600" cy="2362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88BAD6E-0CA0-A237-9438-D1D254D3EFB0}"/>
              </a:ext>
            </a:extLst>
          </p:cNvPr>
          <p:cNvSpPr txBox="1">
            <a:spLocks noChangeArrowheads="1"/>
          </p:cNvSpPr>
          <p:nvPr/>
        </p:nvSpPr>
        <p:spPr bwMode="auto">
          <a:xfrm>
            <a:off x="1497013" y="-15875"/>
            <a:ext cx="88392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3600" b="1" i="1">
                <a:solidFill>
                  <a:srgbClr val="0000FF"/>
                </a:solidFill>
                <a:latin typeface="Times New Roman" panose="02020603050405020304" pitchFamily="18" charset="0"/>
                <a:ea typeface="Cordia New" panose="020B0304020202020204" pitchFamily="34" charset="-34"/>
                <a:cs typeface="Times New Roman" panose="02020603050405020304" pitchFamily="18" charset="0"/>
              </a:rPr>
              <a:t>* Quan hệ biện chứng giữa chất và lượng</a:t>
            </a:r>
          </a:p>
        </p:txBody>
      </p:sp>
      <p:sp>
        <p:nvSpPr>
          <p:cNvPr id="8" name="TextBox 7">
            <a:extLst>
              <a:ext uri="{FF2B5EF4-FFF2-40B4-BE49-F238E27FC236}">
                <a16:creationId xmlns:a16="http://schemas.microsoft.com/office/drawing/2014/main" id="{42483221-293B-71B4-B165-823339C449CB}"/>
              </a:ext>
            </a:extLst>
          </p:cNvPr>
          <p:cNvSpPr txBox="1">
            <a:spLocks noChangeArrowheads="1"/>
          </p:cNvSpPr>
          <p:nvPr/>
        </p:nvSpPr>
        <p:spPr bwMode="auto">
          <a:xfrm>
            <a:off x="1752600" y="630239"/>
            <a:ext cx="8763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Times New Roman" panose="02020603050405020304" pitchFamily="18" charset="0"/>
                <a:ea typeface="Cordia New" panose="020B0304020202020204" pitchFamily="34" charset="-34"/>
                <a:cs typeface="Times New Roman" panose="02020603050405020304" pitchFamily="18" charset="0"/>
              </a:rPr>
              <a:t>Sự vật, hiện tượng luôn có sự thống nhất giữa chất và lượng, chúng gắn bó hữu cơ với nhau, quy định lẫn nhau.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5173"/>
                                        </p:tgtEl>
                                        <p:attrNameLst>
                                          <p:attrName>style.visibility</p:attrName>
                                        </p:attrNameLst>
                                      </p:cBhvr>
                                      <p:to>
                                        <p:strVal val="visible"/>
                                      </p:to>
                                    </p:set>
                                    <p:animEffect transition="in" filter="box(in)">
                                      <p:cBhvr>
                                        <p:cTn id="17" dur="500"/>
                                        <p:tgtEl>
                                          <p:spTgt spid="135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5174"/>
                                        </p:tgtEl>
                                        <p:attrNameLst>
                                          <p:attrName>style.visibility</p:attrName>
                                        </p:attrNameLst>
                                      </p:cBhvr>
                                      <p:to>
                                        <p:strVal val="visible"/>
                                      </p:to>
                                    </p:set>
                                    <p:animEffect transition="in" filter="box(in)">
                                      <p:cBhvr>
                                        <p:cTn id="22" dur="500"/>
                                        <p:tgtEl>
                                          <p:spTgt spid="1351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5172"/>
                                        </p:tgtEl>
                                        <p:attrNameLst>
                                          <p:attrName>style.visibility</p:attrName>
                                        </p:attrNameLst>
                                      </p:cBhvr>
                                      <p:to>
                                        <p:strVal val="visible"/>
                                      </p:to>
                                    </p:set>
                                    <p:animEffect transition="in" filter="box(in)">
                                      <p:cBhvr>
                                        <p:cTn id="27"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748CB4B6-C1D8-699C-E768-0679BA85704B}"/>
              </a:ext>
            </a:extLst>
          </p:cNvPr>
          <p:cNvSpPr>
            <a:spLocks noGrp="1" noChangeArrowheads="1"/>
          </p:cNvSpPr>
          <p:nvPr>
            <p:ph type="body" sz="half" idx="1"/>
          </p:nvPr>
        </p:nvSpPr>
        <p:spPr>
          <a:xfrm>
            <a:off x="2133600" y="990600"/>
            <a:ext cx="8305800" cy="5715000"/>
          </a:xfrm>
          <a:solidFill>
            <a:schemeClr val="accent6">
              <a:lumMod val="20000"/>
              <a:lumOff val="80000"/>
            </a:schemeClr>
          </a:solidFill>
          <a:ln w="19050">
            <a:solidFill>
              <a:schemeClr val="accent2"/>
            </a:solidFill>
          </a:ln>
        </p:spPr>
        <p:txBody>
          <a:bodyPr/>
          <a:lstStyle/>
          <a:p>
            <a:pPr marL="0" indent="0">
              <a:buNone/>
              <a:defRPr/>
            </a:pPr>
            <a:r>
              <a:rPr lang="en-US" altLang="en-US" sz="3000">
                <a:solidFill>
                  <a:srgbClr val="000099"/>
                </a:solidFill>
                <a:latin typeface="Times New Roman" pitchFamily="18" charset="0"/>
                <a:cs typeface="Times New Roman" pitchFamily="18" charset="0"/>
              </a:rPr>
              <a:t>- Lượng là yếu tố động =&gt; luôn thay đổi (tăng hoặc giảm)</a:t>
            </a:r>
          </a:p>
          <a:p>
            <a:pPr marL="0" indent="0">
              <a:buNone/>
              <a:defRPr/>
            </a:pPr>
            <a:r>
              <a:rPr lang="en-US" altLang="en-US" sz="3000">
                <a:solidFill>
                  <a:srgbClr val="000099"/>
                </a:solidFill>
                <a:latin typeface="Times New Roman" pitchFamily="18" charset="0"/>
                <a:cs typeface="Times New Roman" pitchFamily="18" charset="0"/>
              </a:rPr>
              <a:t>- Biến đổi về lượng có xu hướng tích lũy, </a:t>
            </a:r>
            <a:r>
              <a:rPr lang="en-US">
                <a:solidFill>
                  <a:srgbClr val="000099"/>
                </a:solidFill>
                <a:latin typeface="Times New Roman" pitchFamily="18" charset="0"/>
              </a:rPr>
              <a:t>thay đổi về lượng trong một khoảng giới hạn nhất định</a:t>
            </a:r>
            <a:r>
              <a:rPr lang="en-US" altLang="en-US" sz="3000">
                <a:solidFill>
                  <a:srgbClr val="000099"/>
                </a:solidFill>
                <a:latin typeface="Times New Roman" pitchFamily="18" charset="0"/>
                <a:cs typeface="Times New Roman" pitchFamily="18" charset="0"/>
              </a:rPr>
              <a:t> </a:t>
            </a:r>
            <a:r>
              <a:rPr lang="en-US">
                <a:solidFill>
                  <a:srgbClr val="000099"/>
                </a:solidFill>
                <a:latin typeface="Times New Roman" pitchFamily="18" charset="0"/>
              </a:rPr>
              <a:t>mới dẫn tới sự thay đổi về chất </a:t>
            </a:r>
            <a:endParaRPr lang="en-US" sz="3000">
              <a:solidFill>
                <a:srgbClr val="000099"/>
              </a:solidFill>
              <a:latin typeface="Times New Roman" pitchFamily="18" charset="0"/>
              <a:cs typeface="Times New Roman" pitchFamily="18" charset="0"/>
              <a:sym typeface="Wingdings" pitchFamily="2" charset="2"/>
            </a:endParaRPr>
          </a:p>
          <a:p>
            <a:pPr marL="0" indent="0">
              <a:buNone/>
              <a:defRPr/>
            </a:pPr>
            <a:r>
              <a:rPr lang="en-US">
                <a:solidFill>
                  <a:srgbClr val="000099"/>
                </a:solidFill>
                <a:latin typeface="Times New Roman" pitchFamily="18" charset="0"/>
              </a:rPr>
              <a:t>- Khoảng giới hạn mà trong đó, sự thay đổi về lượng chưa làm thay đổi căn bản chất của sự vật được gọi là </a:t>
            </a:r>
            <a:r>
              <a:rPr lang="en-US">
                <a:solidFill>
                  <a:srgbClr val="FF0000"/>
                </a:solidFill>
                <a:latin typeface="Times New Roman" pitchFamily="18" charset="0"/>
              </a:rPr>
              <a:t>ĐỘ</a:t>
            </a:r>
            <a:endParaRPr lang="en-US" altLang="en-US" sz="3000">
              <a:solidFill>
                <a:srgbClr val="FF0000"/>
              </a:solidFill>
              <a:latin typeface="Times New Roman" pitchFamily="18" charset="0"/>
              <a:cs typeface="Times New Roman" pitchFamily="18" charset="0"/>
            </a:endParaRPr>
          </a:p>
          <a:p>
            <a:pPr marL="0" indent="0">
              <a:buNone/>
              <a:defRPr/>
            </a:pPr>
            <a:r>
              <a:rPr lang="en-US" b="1">
                <a:solidFill>
                  <a:srgbClr val="FF0000"/>
                </a:solidFill>
                <a:latin typeface="Times New Roman" pitchFamily="18" charset="0"/>
              </a:rPr>
              <a:t>*Độ:</a:t>
            </a:r>
            <a:r>
              <a:rPr lang="en-US">
                <a:solidFill>
                  <a:srgbClr val="000099"/>
                </a:solidFill>
                <a:latin typeface="Times New Roman" pitchFamily="18" charset="0"/>
              </a:rPr>
              <a:t> là một phạm trù triết học, dùng để chỉ khoảng giới hạn mà trong đó, sự thay đổi về lượng chưa làm thay đổi căn bản về chất của sự vật. Phạm trù Độ cũng nói lên sự thống nhất giữa chất và lượng của sự vật. </a:t>
            </a:r>
          </a:p>
          <a:p>
            <a:pPr eaLnBrk="1" hangingPunct="1">
              <a:lnSpc>
                <a:spcPct val="90000"/>
              </a:lnSpc>
              <a:defRPr/>
            </a:pPr>
            <a:endParaRPr lang="en-US">
              <a:solidFill>
                <a:srgbClr val="000099"/>
              </a:solidFill>
              <a:latin typeface="Times New Roman" pitchFamily="18" charset="0"/>
            </a:endParaRPr>
          </a:p>
          <a:p>
            <a:pPr eaLnBrk="1" hangingPunct="1">
              <a:lnSpc>
                <a:spcPct val="90000"/>
              </a:lnSpc>
              <a:defRPr/>
            </a:pPr>
            <a:endParaRPr lang="en-US" altLang="en-US" sz="3000">
              <a:solidFill>
                <a:srgbClr val="000099"/>
              </a:solidFill>
              <a:latin typeface="Times New Roman" pitchFamily="18" charset="0"/>
              <a:cs typeface="Times New Roman" pitchFamily="18" charset="0"/>
            </a:endParaRPr>
          </a:p>
        </p:txBody>
      </p:sp>
      <p:sp>
        <p:nvSpPr>
          <p:cNvPr id="137223" name="Rectangle 7">
            <a:extLst>
              <a:ext uri="{FF2B5EF4-FFF2-40B4-BE49-F238E27FC236}">
                <a16:creationId xmlns:a16="http://schemas.microsoft.com/office/drawing/2014/main" id="{C10AE1D3-E542-B39E-FC16-13814009C682}"/>
              </a:ext>
            </a:extLst>
          </p:cNvPr>
          <p:cNvSpPr>
            <a:spLocks noChangeArrowheads="1"/>
          </p:cNvSpPr>
          <p:nvPr/>
        </p:nvSpPr>
        <p:spPr bwMode="auto">
          <a:xfrm>
            <a:off x="1981200" y="152400"/>
            <a:ext cx="7620000" cy="685800"/>
          </a:xfrm>
          <a:prstGeom prst="rect">
            <a:avLst/>
          </a:prstGeom>
          <a:solidFill>
            <a:schemeClr val="accent1">
              <a:lumMod val="40000"/>
              <a:lumOff val="60000"/>
            </a:schemeClr>
          </a:solidFill>
          <a:ln w="19050">
            <a:solidFill>
              <a:schemeClr val="accent2"/>
            </a:solidFill>
          </a:ln>
        </p:spPr>
        <p:txBody>
          <a:bodyPr/>
          <a:lstStyle/>
          <a:p>
            <a:pPr algn="ctr" eaLnBrk="1" hangingPunct="1">
              <a:defRPr/>
            </a:pPr>
            <a:r>
              <a:rPr lang="en-US" altLang="en-US" sz="3600" b="1" i="1">
                <a:solidFill>
                  <a:schemeClr val="tx1"/>
                </a:solidFill>
                <a:latin typeface="Times New Roman" pitchFamily="18" charset="0"/>
                <a:ea typeface="Cordia New" pitchFamily="34" charset="-34"/>
                <a:cs typeface="Times New Roman" pitchFamily="18" charset="0"/>
              </a:rPr>
              <a:t>* Lượng đổi dẫn đến chất đổi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7223"/>
                                        </p:tgtEl>
                                        <p:attrNameLst>
                                          <p:attrName>style.visibility</p:attrName>
                                        </p:attrNameLst>
                                      </p:cBhvr>
                                      <p:to>
                                        <p:strVal val="visible"/>
                                      </p:to>
                                    </p:set>
                                    <p:animEffect transition="in" filter="barn(inVertical)">
                                      <p:cBhvr>
                                        <p:cTn id="7" dur="500"/>
                                        <p:tgtEl>
                                          <p:spTgt spid="137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9330">
                                            <p:bg/>
                                          </p:spTgt>
                                        </p:tgtEl>
                                        <p:attrNameLst>
                                          <p:attrName>style.visibility</p:attrName>
                                        </p:attrNameLst>
                                      </p:cBhvr>
                                      <p:to>
                                        <p:strVal val="visible"/>
                                      </p:to>
                                    </p:set>
                                    <p:animEffect transition="in" filter="blinds(horizontal)">
                                      <p:cBhvr>
                                        <p:cTn id="12" dur="500"/>
                                        <p:tgtEl>
                                          <p:spTgt spid="99330">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30">
                                            <p:txEl>
                                              <p:pRg st="0" end="0"/>
                                            </p:txEl>
                                          </p:spTgt>
                                        </p:tgtEl>
                                        <p:attrNameLst>
                                          <p:attrName>style.visibility</p:attrName>
                                        </p:attrNameLst>
                                      </p:cBhvr>
                                      <p:to>
                                        <p:strVal val="visible"/>
                                      </p:to>
                                    </p:set>
                                    <p:animEffect transition="in" filter="blinds(horizontal)">
                                      <p:cBhvr>
                                        <p:cTn id="17" dur="500"/>
                                        <p:tgtEl>
                                          <p:spTgt spid="9933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9330">
                                            <p:txEl>
                                              <p:pRg st="1" end="1"/>
                                            </p:txEl>
                                          </p:spTgt>
                                        </p:tgtEl>
                                        <p:attrNameLst>
                                          <p:attrName>style.visibility</p:attrName>
                                        </p:attrNameLst>
                                      </p:cBhvr>
                                      <p:to>
                                        <p:strVal val="visible"/>
                                      </p:to>
                                    </p:set>
                                    <p:animEffect transition="in" filter="blinds(horizontal)">
                                      <p:cBhvr>
                                        <p:cTn id="22" dur="500"/>
                                        <p:tgtEl>
                                          <p:spTgt spid="9933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9330">
                                            <p:txEl>
                                              <p:pRg st="2" end="2"/>
                                            </p:txEl>
                                          </p:spTgt>
                                        </p:tgtEl>
                                        <p:attrNameLst>
                                          <p:attrName>style.visibility</p:attrName>
                                        </p:attrNameLst>
                                      </p:cBhvr>
                                      <p:to>
                                        <p:strVal val="visible"/>
                                      </p:to>
                                    </p:set>
                                    <p:animEffect transition="in" filter="blinds(horizontal)">
                                      <p:cBhvr>
                                        <p:cTn id="27" dur="500"/>
                                        <p:tgtEl>
                                          <p:spTgt spid="9933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9330">
                                            <p:txEl>
                                              <p:pRg st="3" end="3"/>
                                            </p:txEl>
                                          </p:spTgt>
                                        </p:tgtEl>
                                        <p:attrNameLst>
                                          <p:attrName>style.visibility</p:attrName>
                                        </p:attrNameLst>
                                      </p:cBhvr>
                                      <p:to>
                                        <p:strVal val="visible"/>
                                      </p:to>
                                    </p:set>
                                    <p:animEffect transition="in" filter="blinds(horizontal)">
                                      <p:cBhvr>
                                        <p:cTn id="32" dur="500"/>
                                        <p:tgtEl>
                                          <p:spTgt spid="993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animBg="1"/>
      <p:bldP spid="137223"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5401</TotalTime>
  <Words>3476</Words>
  <Application>Microsoft Office PowerPoint</Application>
  <PresentationFormat>Widescreen</PresentationFormat>
  <Paragraphs>169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Đen</vt:lpstr>
      <vt:lpstr>Arial Unicode MS</vt:lpstr>
      <vt:lpstr>Calibri</vt:lpstr>
      <vt:lpstr>Times New Roman</vt:lpstr>
      <vt:lpstr>Wingdings</vt:lpstr>
      <vt:lpstr>Office Theme</vt:lpstr>
      <vt:lpstr>PowerPoint Presentation</vt:lpstr>
      <vt:lpstr>PowerPoint Presentation</vt:lpstr>
      <vt:lpstr>PowerPoint Presentation</vt:lpstr>
      <vt:lpstr>Theo mức độ phổ biến </vt:lpstr>
      <vt:lpstr>PowerPoint Presentation</vt:lpstr>
      <vt:lpstr>PowerPoint Presentation</vt:lpstr>
      <vt:lpstr>PowerPoint Presentation</vt:lpstr>
      <vt:lpstr>PowerPoint Presentation</vt:lpstr>
      <vt:lpstr>PowerPoint Presentation</vt:lpstr>
      <vt:lpstr>PowerPoint Presentation</vt:lpstr>
      <vt:lpstr> * Ý nghĩa của bước nhảy:  </vt:lpstr>
      <vt:lpstr>* Các hình thức bước nhảy:</vt:lpstr>
      <vt:lpstr>* Ngược lại, chất đổi cũng làm cho lượng đổi. </vt:lpstr>
      <vt:lpstr>* Ý nghĩa phương pháp luận</vt:lpstr>
      <vt:lpstr>PowerPoint Presentation</vt:lpstr>
      <vt:lpstr>“Sự thống nhất” của các mặt đối lập là một phạm trù triết học  bao hàm các nghĩa sau:</vt:lpstr>
      <vt:lpstr>PowerPoint Presentation</vt:lpstr>
      <vt:lpstr>* Nội dung của quy luật</vt:lpstr>
      <vt:lpstr>* Nội dung của quy luật</vt:lpstr>
      <vt:lpstr>* Quan hệ biện chứng giữa sự thống nhất và đấu tranh của các mặt đối lập</vt:lpstr>
      <vt:lpstr>* Phân loại mâu thuẫn</vt:lpstr>
      <vt:lpstr>* Ý nghĩa phương pháp luận.</vt:lpstr>
      <vt:lpstr>PowerPoint Presentation</vt:lpstr>
      <vt:lpstr>* Khái niệm phủ định biện chứng</vt:lpstr>
      <vt:lpstr>* Đặc trưng của phủ định biện chứng</vt:lpstr>
      <vt:lpstr>Tính kế thừa của phủ định</vt:lpstr>
      <vt:lpstr>Đường xoáy ốc</vt:lpstr>
      <vt:lpstr>Ý nghĩa phương pháp luận</vt:lpstr>
      <vt:lpstr>Kết luận nội dung quy luật phủ định của phủ định</vt:lpstr>
      <vt:lpstr>PowerPoint Presentation</vt:lpstr>
      <vt:lpstr>PowerPoint Presentation</vt:lpstr>
      <vt:lpstr>Ý nghĩa phương pháp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Hanh Tran Hoang</cp:lastModifiedBy>
  <cp:revision>190</cp:revision>
  <dcterms:created xsi:type="dcterms:W3CDTF">2021-01-25T08:25:31Z</dcterms:created>
  <dcterms:modified xsi:type="dcterms:W3CDTF">2023-09-18T02:12:42Z</dcterms:modified>
</cp:coreProperties>
</file>