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sldIdLst>
    <p:sldId id="685" r:id="rId2"/>
    <p:sldId id="658" r:id="rId3"/>
    <p:sldId id="650" r:id="rId4"/>
    <p:sldId id="651" r:id="rId5"/>
    <p:sldId id="688" r:id="rId6"/>
    <p:sldId id="689" r:id="rId7"/>
    <p:sldId id="610" r:id="rId8"/>
    <p:sldId id="690" r:id="rId9"/>
    <p:sldId id="691" r:id="rId10"/>
    <p:sldId id="692" r:id="rId11"/>
    <p:sldId id="693" r:id="rId12"/>
    <p:sldId id="694" r:id="rId13"/>
    <p:sldId id="624" r:id="rId14"/>
    <p:sldId id="625" r:id="rId15"/>
    <p:sldId id="687" r:id="rId16"/>
    <p:sldId id="700" r:id="rId17"/>
    <p:sldId id="696" r:id="rId18"/>
    <p:sldId id="702" r:id="rId19"/>
    <p:sldId id="697" r:id="rId20"/>
    <p:sldId id="698" r:id="rId21"/>
    <p:sldId id="699" r:id="rId22"/>
    <p:sldId id="634" r:id="rId23"/>
    <p:sldId id="703" r:id="rId24"/>
    <p:sldId id="640"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varScale="1">
        <p:scale>
          <a:sx n="81" d="100"/>
          <a:sy n="81" d="100"/>
        </p:scale>
        <p:origin x="72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spcAft>
                  <a:spcPts val="0"/>
                </a:spcAft>
                <a:buNone/>
              </a:p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70527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E8AFB17E-D430-DF1E-AD9E-73398B0C06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221D199C-4431-10C7-48E8-11499A02B3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a:cs typeface="Cordia New" panose="020B0304020202020204" pitchFamily="34" charset="-34"/>
            </a:endParaRPr>
          </a:p>
        </p:txBody>
      </p:sp>
      <p:sp>
        <p:nvSpPr>
          <p:cNvPr id="15364" name="Header Placeholder 3">
            <a:extLst>
              <a:ext uri="{FF2B5EF4-FFF2-40B4-BE49-F238E27FC236}">
                <a16:creationId xmlns:a16="http://schemas.microsoft.com/office/drawing/2014/main" id="{7DCD90C9-ED42-4283-0428-8B141F06FFFC}"/>
              </a:ext>
            </a:extLst>
          </p:cNvPr>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Unicode MS" pitchFamily="34" charset="-128"/>
              </a:rPr>
              <a:t>ĐHTM-2008</a:t>
            </a:r>
          </a:p>
        </p:txBody>
      </p:sp>
      <p:sp>
        <p:nvSpPr>
          <p:cNvPr id="15365" name="Footer Placeholder 4">
            <a:extLst>
              <a:ext uri="{FF2B5EF4-FFF2-40B4-BE49-F238E27FC236}">
                <a16:creationId xmlns:a16="http://schemas.microsoft.com/office/drawing/2014/main" id="{28F38BB8-A1C4-E2D2-B0E8-AEFB2AF06FD3}"/>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Unicode MS" pitchFamily="34" charset="-128"/>
              </a:rPr>
              <a:t>Nguyễn Thị Phi yến</a:t>
            </a:r>
          </a:p>
        </p:txBody>
      </p:sp>
      <p:sp>
        <p:nvSpPr>
          <p:cNvPr id="15366" name="Slide Number Placeholder 5">
            <a:extLst>
              <a:ext uri="{FF2B5EF4-FFF2-40B4-BE49-F238E27FC236}">
                <a16:creationId xmlns:a16="http://schemas.microsoft.com/office/drawing/2014/main" id="{99A2844A-9F91-8A23-E854-B7EE728811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4ABC18-014A-423A-8894-77F56FC885A4}" type="slidenum">
              <a:rPr lang="en-US" altLang="en-US">
                <a:latin typeface="Arial Unicode MS" pitchFamily="34" charset="-128"/>
              </a:rPr>
              <a:pPr>
                <a:spcBef>
                  <a:spcPct val="0"/>
                </a:spcBef>
              </a:pPr>
              <a:t>4</a:t>
            </a:fld>
            <a:endParaRPr lang="en-US" altLang="en-US">
              <a:latin typeface="Arial Unicode MS"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538AB4FD-6394-AA0D-0A2C-1B2AA75A6C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476B708F-EF7A-70DA-7603-B9A45C096C72}"/>
              </a:ext>
            </a:extLst>
          </p:cNvPr>
          <p:cNvSpPr>
            <a:spLocks noGrp="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dirty="0">
              <a:cs typeface="Cordia New" panose="020B0304020202020204" pitchFamily="34" charset="-34"/>
            </a:endParaRPr>
          </a:p>
        </p:txBody>
      </p:sp>
      <p:sp>
        <p:nvSpPr>
          <p:cNvPr id="18436" name="Header Placeholder 3">
            <a:extLst>
              <a:ext uri="{FF2B5EF4-FFF2-40B4-BE49-F238E27FC236}">
                <a16:creationId xmlns:a16="http://schemas.microsoft.com/office/drawing/2014/main" id="{A67EDC26-532F-19BB-D486-AC22E230F95A}"/>
              </a:ext>
            </a:extLst>
          </p:cNvPr>
          <p:cNvSpPr>
            <a:spLocks noGrp="1"/>
          </p:cNvSpPr>
          <p:nvPr>
            <p:ph type="hdr" sz="quarter"/>
          </p:nvPr>
        </p:nvSpPr>
        <p:spPr bwMode="auto">
          <a:xfrm>
            <a:off x="0" y="0"/>
            <a:ext cx="2971800" cy="458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Unicode MS" pitchFamily="34" charset="-128"/>
              </a:rPr>
              <a:t>ĐHTM-2008</a:t>
            </a:r>
          </a:p>
        </p:txBody>
      </p:sp>
      <p:sp>
        <p:nvSpPr>
          <p:cNvPr id="18437" name="Footer Placeholder 4">
            <a:extLst>
              <a:ext uri="{FF2B5EF4-FFF2-40B4-BE49-F238E27FC236}">
                <a16:creationId xmlns:a16="http://schemas.microsoft.com/office/drawing/2014/main" id="{4396B7C2-C79A-DEFB-44C4-D9FBCE1A9CE7}"/>
              </a:ext>
            </a:extLst>
          </p:cNvPr>
          <p:cNvSpPr>
            <a:spLocks noGrp="1"/>
          </p:cNvSpPr>
          <p:nvPr>
            <p:ph type="ftr" sz="quarter" idx="4"/>
          </p:nvPr>
        </p:nvSpPr>
        <p:spPr bwMode="auto">
          <a:xfrm>
            <a:off x="0" y="8685213"/>
            <a:ext cx="2971800" cy="458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n-US" altLang="en-US">
                <a:latin typeface="Arial Unicode MS" pitchFamily="34" charset="-128"/>
              </a:rPr>
              <a:t>Nguyễn Thị Phi yến</a:t>
            </a:r>
          </a:p>
        </p:txBody>
      </p:sp>
      <p:sp>
        <p:nvSpPr>
          <p:cNvPr id="18438" name="Slide Number Placeholder 5">
            <a:extLst>
              <a:ext uri="{FF2B5EF4-FFF2-40B4-BE49-F238E27FC236}">
                <a16:creationId xmlns:a16="http://schemas.microsoft.com/office/drawing/2014/main" id="{C59392DE-D730-94D7-4F9A-811A78F1D733}"/>
              </a:ext>
            </a:extLst>
          </p:cNvPr>
          <p:cNvSpPr>
            <a:spLocks noGrp="1"/>
          </p:cNvSpPr>
          <p:nvPr>
            <p:ph type="sldNum" sz="quarter" idx="5"/>
          </p:nvPr>
        </p:nvSpPr>
        <p:spPr bwMode="auto">
          <a:xfrm>
            <a:off x="3884613" y="8685213"/>
            <a:ext cx="2971800" cy="458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76C2B5A-AA46-415E-A833-31F6914F6CB6}" type="slidenum">
              <a:rPr lang="en-US" altLang="en-US">
                <a:latin typeface="Arial Unicode MS" pitchFamily="34" charset="-128"/>
              </a:rPr>
              <a:pPr>
                <a:spcBef>
                  <a:spcPct val="0"/>
                </a:spcBef>
              </a:pPr>
              <a:t>5</a:t>
            </a:fld>
            <a:endParaRPr lang="en-US" altLang="en-US">
              <a:latin typeface="Arial Unicode MS"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CD10837-ECD7-1015-C6C0-6D3432288FB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D36D4304-A400-977C-3F08-F5C480437398}"/>
              </a:ext>
            </a:extLst>
          </p:cNvPr>
          <p:cNvSpPr>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vi-VN" altLang="en-US">
              <a:latin typeface="Calibri" panose="020F0502020204030204" pitchFamily="34" charset="0"/>
              <a:cs typeface="Cordia New" panose="020B0304020202020204" pitchFamily="34" charset="-3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DD048C9B-637C-DA71-99A4-45F096E1A3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F2B633EC-C60E-8BE2-C9A5-822E01D8A2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a:extLst>
              <a:ext uri="{FF2B5EF4-FFF2-40B4-BE49-F238E27FC236}">
                <a16:creationId xmlns:a16="http://schemas.microsoft.com/office/drawing/2014/main" id="{23234FD3-CFCC-8669-3859-F097995397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35433B-A753-4D89-8684-B8DB2D0B77B6}" type="slidenum">
              <a:rPr lang="en-US" altLang="en-US">
                <a:latin typeface="Arial Unicode MS" pitchFamily="34" charset="-128"/>
              </a:rPr>
              <a:pPr>
                <a:spcBef>
                  <a:spcPct val="0"/>
                </a:spcBef>
              </a:pPr>
              <a:t>22</a:t>
            </a:fld>
            <a:endParaRPr lang="en-US" altLang="en-US">
              <a:latin typeface="Arial Unicode MS"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A5DF2-E152-A37E-3B42-7045B38EF2B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BD7EC02-AF4C-4B2D-C1D6-80E2EEB1624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4C1E158-95C0-F23F-E959-DB1B7FA30ABF}"/>
              </a:ext>
            </a:extLst>
          </p:cNvPr>
          <p:cNvSpPr>
            <a:spLocks noGrp="1"/>
          </p:cNvSpPr>
          <p:nvPr>
            <p:ph type="sldNum" sz="quarter" idx="12"/>
          </p:nvPr>
        </p:nvSpPr>
        <p:spPr/>
        <p:txBody>
          <a:bodyPr/>
          <a:lstStyle>
            <a:lvl1pPr>
              <a:defRPr/>
            </a:lvl1pPr>
          </a:lstStyle>
          <a:p>
            <a:fld id="{6A9670F1-248F-42AF-9625-4016A53451EF}" type="slidenum">
              <a:rPr lang="en-US" altLang="en-US"/>
              <a:pPr/>
              <a:t>‹#›</a:t>
            </a:fld>
            <a:endParaRPr lang="en-US" altLang="en-US"/>
          </a:p>
        </p:txBody>
      </p:sp>
    </p:spTree>
    <p:extLst>
      <p:ext uri="{BB962C8B-B14F-4D97-AF65-F5344CB8AC3E}">
        <p14:creationId xmlns:p14="http://schemas.microsoft.com/office/powerpoint/2010/main" val="295781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55983A-75D0-8074-4883-4C15EBE443B2}"/>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CC329643-BD4C-6988-8BE8-56EE416206B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AC801D7-0453-F54D-9425-7E09B246FCEB}"/>
              </a:ext>
            </a:extLst>
          </p:cNvPr>
          <p:cNvSpPr>
            <a:spLocks noGrp="1"/>
          </p:cNvSpPr>
          <p:nvPr>
            <p:ph type="sldNum" sz="quarter" idx="12"/>
          </p:nvPr>
        </p:nvSpPr>
        <p:spPr/>
        <p:txBody>
          <a:bodyPr/>
          <a:lstStyle>
            <a:lvl1pPr>
              <a:defRPr/>
            </a:lvl1pPr>
          </a:lstStyle>
          <a:p>
            <a:fld id="{39B42556-4755-462C-ADD8-DDEAAFB8C3F9}" type="slidenum">
              <a:rPr lang="en-US" altLang="en-US"/>
              <a:pPr/>
              <a:t>‹#›</a:t>
            </a:fld>
            <a:endParaRPr lang="en-US" altLang="en-US"/>
          </a:p>
        </p:txBody>
      </p:sp>
    </p:spTree>
    <p:extLst>
      <p:ext uri="{BB962C8B-B14F-4D97-AF65-F5344CB8AC3E}">
        <p14:creationId xmlns:p14="http://schemas.microsoft.com/office/powerpoint/2010/main" val="159308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pPr/>
              <a:t>9/23/2023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WordArt 4">
            <a:extLst>
              <a:ext uri="{FF2B5EF4-FFF2-40B4-BE49-F238E27FC236}">
                <a16:creationId xmlns:a16="http://schemas.microsoft.com/office/drawing/2014/main" id="{DF2D4F87-A9FF-FB76-B68C-B74FCC3BE45D}"/>
              </a:ext>
            </a:extLst>
          </p:cNvPr>
          <p:cNvSpPr>
            <a:spLocks noChangeArrowheads="1" noChangeShapeType="1" noTextEdit="1"/>
          </p:cNvSpPr>
          <p:nvPr/>
        </p:nvSpPr>
        <p:spPr bwMode="auto">
          <a:xfrm>
            <a:off x="1752600" y="765176"/>
            <a:ext cx="8001000" cy="1063625"/>
          </a:xfrm>
          <a:prstGeom prst="rect">
            <a:avLst/>
          </a:prstGeom>
        </p:spPr>
        <p:txBody>
          <a:bodyPr wrap="none" fromWordArt="1">
            <a:prstTxWarp prst="textPlain">
              <a:avLst>
                <a:gd name="adj" fmla="val 50000"/>
              </a:avLst>
            </a:prstTxWarp>
          </a:bodyPr>
          <a:lstStyle/>
          <a:p>
            <a:r>
              <a:rPr lang="en-US" sz="2000" b="1" kern="10">
                <a:ln w="9525">
                  <a:solidFill>
                    <a:srgbClr val="990000"/>
                  </a:solidFill>
                  <a:round/>
                  <a:headEnd/>
                  <a:tailEnd/>
                </a:ln>
                <a:solidFill>
                  <a:srgbClr val="0000FF"/>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III. LÝ LUẬN NHẬN THỨC</a:t>
            </a:r>
          </a:p>
        </p:txBody>
      </p:sp>
      <p:sp>
        <p:nvSpPr>
          <p:cNvPr id="124933" name="AutoShape 5">
            <a:extLst>
              <a:ext uri="{FF2B5EF4-FFF2-40B4-BE49-F238E27FC236}">
                <a16:creationId xmlns:a16="http://schemas.microsoft.com/office/drawing/2014/main" id="{8BC83E6A-0F5F-5054-99FC-CDB2705DA928}"/>
              </a:ext>
            </a:extLst>
          </p:cNvPr>
          <p:cNvSpPr>
            <a:spLocks noChangeAspect="1" noChangeArrowheads="1"/>
          </p:cNvSpPr>
          <p:nvPr/>
        </p:nvSpPr>
        <p:spPr bwMode="auto">
          <a:xfrm>
            <a:off x="2638426" y="3333750"/>
            <a:ext cx="7115175" cy="476250"/>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rgbClr val="0000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grpSp>
        <p:nvGrpSpPr>
          <p:cNvPr id="11268" name="Group 6">
            <a:extLst>
              <a:ext uri="{FF2B5EF4-FFF2-40B4-BE49-F238E27FC236}">
                <a16:creationId xmlns:a16="http://schemas.microsoft.com/office/drawing/2014/main" id="{5649B224-5B6C-1B42-C1FB-C74489591446}"/>
              </a:ext>
            </a:extLst>
          </p:cNvPr>
          <p:cNvGrpSpPr>
            <a:grpSpLocks/>
          </p:cNvGrpSpPr>
          <p:nvPr/>
        </p:nvGrpSpPr>
        <p:grpSpPr bwMode="auto">
          <a:xfrm>
            <a:off x="3200401" y="4038601"/>
            <a:ext cx="4791075" cy="2087563"/>
            <a:chOff x="453" y="2704"/>
            <a:chExt cx="2222" cy="1043"/>
          </a:xfrm>
        </p:grpSpPr>
        <p:pic>
          <p:nvPicPr>
            <p:cNvPr id="11269" name="Picture 7" descr="花">
              <a:extLst>
                <a:ext uri="{FF2B5EF4-FFF2-40B4-BE49-F238E27FC236}">
                  <a16:creationId xmlns:a16="http://schemas.microsoft.com/office/drawing/2014/main" id="{157F7535-39E1-8269-B984-4F865F2AF12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1" y="2704"/>
              <a:ext cx="1584"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8" descr="feather_writes">
              <a:extLst>
                <a:ext uri="{FF2B5EF4-FFF2-40B4-BE49-F238E27FC236}">
                  <a16:creationId xmlns:a16="http://schemas.microsoft.com/office/drawing/2014/main" id="{5F5EBF50-9C53-EC7C-4742-2DB524A6E44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2" y="3067"/>
              <a:ext cx="1134"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9" descr="Candle-04-june">
              <a:extLst>
                <a:ext uri="{FF2B5EF4-FFF2-40B4-BE49-F238E27FC236}">
                  <a16:creationId xmlns:a16="http://schemas.microsoft.com/office/drawing/2014/main" id="{29E4220C-B2C0-25E1-5344-201EA3D92DD9}"/>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11" y="3022"/>
              <a:ext cx="18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Arc 10">
              <a:extLst>
                <a:ext uri="{FF2B5EF4-FFF2-40B4-BE49-F238E27FC236}">
                  <a16:creationId xmlns:a16="http://schemas.microsoft.com/office/drawing/2014/main" id="{C463E159-48E1-57EE-9067-8F1C52740D5B}"/>
                </a:ext>
              </a:extLst>
            </p:cNvPr>
            <p:cNvSpPr>
              <a:spLocks/>
            </p:cNvSpPr>
            <p:nvPr/>
          </p:nvSpPr>
          <p:spPr bwMode="auto">
            <a:xfrm>
              <a:off x="453" y="2749"/>
              <a:ext cx="2222" cy="86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lnTo>
                    <a:pt x="21600" y="21600"/>
                  </a:lnTo>
                  <a:lnTo>
                    <a:pt x="2159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blinds(horizontal)">
                                      <p:cBhvr>
                                        <p:cTn id="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17C5E57-0675-0C0E-D229-7A9424A7B112}"/>
              </a:ext>
            </a:extLst>
          </p:cNvPr>
          <p:cNvSpPr>
            <a:spLocks noGrp="1" noChangeArrowheads="1"/>
          </p:cNvSpPr>
          <p:nvPr>
            <p:ph type="title" idx="4294967295"/>
          </p:nvPr>
        </p:nvSpPr>
        <p:spPr>
          <a:xfrm>
            <a:off x="2019300" y="0"/>
            <a:ext cx="7772400" cy="685800"/>
          </a:xfrm>
          <a:solidFill>
            <a:schemeClr val="accent5">
              <a:lumMod val="40000"/>
              <a:lumOff val="60000"/>
            </a:schemeClr>
          </a:solidFill>
          <a:ln w="19050">
            <a:solidFill>
              <a:schemeClr val="accent2"/>
            </a:solidFill>
          </a:ln>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eaLnBrk="1" hangingPunct="1">
              <a:defRPr/>
            </a:pPr>
            <a:r>
              <a:rPr lang="en-US" sz="3200">
                <a:solidFill>
                  <a:srgbClr val="0000FF"/>
                </a:solidFill>
                <a:latin typeface="Times New Roman" pitchFamily="18" charset="0"/>
                <a:cs typeface="Times New Roman" pitchFamily="18" charset="0"/>
              </a:rPr>
              <a:t>d. Vai </a:t>
            </a:r>
            <a:r>
              <a:rPr lang="en-US" sz="3200" dirty="0" err="1">
                <a:solidFill>
                  <a:srgbClr val="0000FF"/>
                </a:solidFill>
                <a:latin typeface="Times New Roman" pitchFamily="18" charset="0"/>
                <a:cs typeface="Times New Roman" pitchFamily="18" charset="0"/>
              </a:rPr>
              <a:t>trò</a:t>
            </a:r>
            <a:r>
              <a:rPr lang="en-US" sz="3200" dirty="0">
                <a:solidFill>
                  <a:srgbClr val="0000FF"/>
                </a:solidFill>
                <a:latin typeface="Times New Roman" pitchFamily="18" charset="0"/>
                <a:cs typeface="Times New Roman" pitchFamily="18" charset="0"/>
              </a:rPr>
              <a:t> </a:t>
            </a:r>
            <a:r>
              <a:rPr lang="en-US" sz="3200" dirty="0" err="1">
                <a:solidFill>
                  <a:srgbClr val="0000FF"/>
                </a:solidFill>
                <a:latin typeface="Times New Roman" pitchFamily="18" charset="0"/>
                <a:cs typeface="Times New Roman" pitchFamily="18" charset="0"/>
              </a:rPr>
              <a:t>của</a:t>
            </a:r>
            <a:r>
              <a:rPr lang="en-US" sz="3200" dirty="0">
                <a:solidFill>
                  <a:srgbClr val="0000FF"/>
                </a:solidFill>
                <a:latin typeface="Times New Roman" pitchFamily="18" charset="0"/>
                <a:cs typeface="Times New Roman" pitchFamily="18" charset="0"/>
              </a:rPr>
              <a:t> </a:t>
            </a:r>
            <a:r>
              <a:rPr lang="en-US" sz="3200" dirty="0" err="1">
                <a:solidFill>
                  <a:srgbClr val="0000FF"/>
                </a:solidFill>
                <a:latin typeface="Times New Roman" pitchFamily="18" charset="0"/>
                <a:cs typeface="Times New Roman" pitchFamily="18" charset="0"/>
              </a:rPr>
              <a:t>thực</a:t>
            </a:r>
            <a:r>
              <a:rPr lang="en-US" sz="3200" dirty="0">
                <a:solidFill>
                  <a:srgbClr val="0000FF"/>
                </a:solidFill>
                <a:latin typeface="Times New Roman" pitchFamily="18" charset="0"/>
                <a:cs typeface="Times New Roman" pitchFamily="18" charset="0"/>
              </a:rPr>
              <a:t> </a:t>
            </a:r>
            <a:r>
              <a:rPr lang="en-US" sz="3200" dirty="0" err="1">
                <a:solidFill>
                  <a:srgbClr val="0000FF"/>
                </a:solidFill>
                <a:latin typeface="Times New Roman" pitchFamily="18" charset="0"/>
                <a:cs typeface="Times New Roman" pitchFamily="18" charset="0"/>
              </a:rPr>
              <a:t>tiễn</a:t>
            </a:r>
            <a:r>
              <a:rPr lang="en-US" sz="3200" dirty="0">
                <a:solidFill>
                  <a:srgbClr val="0000FF"/>
                </a:solidFill>
                <a:latin typeface="Times New Roman" pitchFamily="18" charset="0"/>
                <a:cs typeface="Times New Roman" pitchFamily="18" charset="0"/>
              </a:rPr>
              <a:t> </a:t>
            </a:r>
            <a:r>
              <a:rPr lang="en-US" sz="3200" dirty="0" err="1">
                <a:solidFill>
                  <a:srgbClr val="0000FF"/>
                </a:solidFill>
                <a:latin typeface="Times New Roman" pitchFamily="18" charset="0"/>
                <a:cs typeface="Times New Roman" pitchFamily="18" charset="0"/>
              </a:rPr>
              <a:t>đối</a:t>
            </a:r>
            <a:r>
              <a:rPr lang="en-US" sz="3200" dirty="0">
                <a:solidFill>
                  <a:srgbClr val="0000FF"/>
                </a:solidFill>
                <a:latin typeface="Times New Roman" pitchFamily="18" charset="0"/>
                <a:cs typeface="Times New Roman" pitchFamily="18" charset="0"/>
              </a:rPr>
              <a:t> </a:t>
            </a:r>
            <a:r>
              <a:rPr lang="en-US" sz="3200" dirty="0" err="1">
                <a:solidFill>
                  <a:srgbClr val="0000FF"/>
                </a:solidFill>
                <a:latin typeface="Times New Roman" pitchFamily="18" charset="0"/>
                <a:cs typeface="Times New Roman" pitchFamily="18" charset="0"/>
              </a:rPr>
              <a:t>với</a:t>
            </a:r>
            <a:r>
              <a:rPr lang="en-US" sz="3200" dirty="0">
                <a:solidFill>
                  <a:srgbClr val="0000FF"/>
                </a:solidFill>
                <a:latin typeface="Times New Roman" pitchFamily="18" charset="0"/>
                <a:cs typeface="Times New Roman" pitchFamily="18" charset="0"/>
              </a:rPr>
              <a:t> </a:t>
            </a:r>
            <a:r>
              <a:rPr lang="en-US" sz="3200" dirty="0" err="1">
                <a:solidFill>
                  <a:srgbClr val="0000FF"/>
                </a:solidFill>
                <a:latin typeface="Times New Roman" pitchFamily="18" charset="0"/>
                <a:cs typeface="Times New Roman" pitchFamily="18" charset="0"/>
              </a:rPr>
              <a:t>nhận</a:t>
            </a:r>
            <a:r>
              <a:rPr lang="en-US" sz="3200" dirty="0">
                <a:solidFill>
                  <a:srgbClr val="0000FF"/>
                </a:solidFill>
                <a:latin typeface="Times New Roman" pitchFamily="18" charset="0"/>
                <a:cs typeface="Times New Roman" pitchFamily="18" charset="0"/>
              </a:rPr>
              <a:t> </a:t>
            </a:r>
            <a:r>
              <a:rPr lang="en-US" sz="3200" dirty="0" err="1">
                <a:solidFill>
                  <a:srgbClr val="0000FF"/>
                </a:solidFill>
                <a:latin typeface="Times New Roman" pitchFamily="18" charset="0"/>
                <a:cs typeface="Times New Roman" pitchFamily="18" charset="0"/>
              </a:rPr>
              <a:t>thức</a:t>
            </a:r>
            <a:endParaRPr lang="en-US" sz="3200" dirty="0">
              <a:ln w="11430"/>
              <a:solidFill>
                <a:srgbClr val="0000FF"/>
              </a:solidFill>
              <a:effectLst>
                <a:outerShdw blurRad="50800" dist="39000" dir="5460000" algn="tl">
                  <a:srgbClr val="000000">
                    <a:alpha val="38000"/>
                  </a:srgbClr>
                </a:outerShdw>
              </a:effectLst>
            </a:endParaRPr>
          </a:p>
        </p:txBody>
      </p:sp>
      <p:pic>
        <p:nvPicPr>
          <p:cNvPr id="4" name="Picture 3" descr="1.THUC TIEN.jpg">
            <a:extLst>
              <a:ext uri="{FF2B5EF4-FFF2-40B4-BE49-F238E27FC236}">
                <a16:creationId xmlns:a16="http://schemas.microsoft.com/office/drawing/2014/main" id="{8749DAA6-2E3D-5DF3-895E-8C022AECF2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4114800"/>
            <a:ext cx="2438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11.jpg">
            <a:extLst>
              <a:ext uri="{FF2B5EF4-FFF2-40B4-BE49-F238E27FC236}">
                <a16:creationId xmlns:a16="http://schemas.microsoft.com/office/drawing/2014/main" id="{B19217CB-BF04-D29C-84FC-3A3BE0AA520F}"/>
              </a:ext>
            </a:extLst>
          </p:cNvPr>
          <p:cNvPicPr>
            <a:picLocks noChangeAspect="1"/>
          </p:cNvPicPr>
          <p:nvPr/>
        </p:nvPicPr>
        <p:blipFill>
          <a:blip r:embed="rId4"/>
          <a:stretch>
            <a:fillRect/>
          </a:stretch>
        </p:blipFill>
        <p:spPr>
          <a:xfrm>
            <a:off x="1600200" y="4114801"/>
            <a:ext cx="3886200" cy="25749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ounded Rectangle 2">
            <a:extLst>
              <a:ext uri="{FF2B5EF4-FFF2-40B4-BE49-F238E27FC236}">
                <a16:creationId xmlns:a16="http://schemas.microsoft.com/office/drawing/2014/main" id="{A96BD9E6-3FDE-30A2-22FE-3C5CC8895FF8}"/>
              </a:ext>
            </a:extLst>
          </p:cNvPr>
          <p:cNvSpPr/>
          <p:nvPr/>
        </p:nvSpPr>
        <p:spPr>
          <a:xfrm>
            <a:off x="2019300" y="838200"/>
            <a:ext cx="8420100" cy="630238"/>
          </a:xfrm>
          <a:prstGeom prst="roundRect">
            <a:avLst/>
          </a:prstGeom>
          <a:solidFill>
            <a:srgbClr val="CCCC00"/>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742950" lvl="1" indent="-285750">
              <a:lnSpc>
                <a:spcPct val="110000"/>
              </a:lnSpc>
              <a:spcBef>
                <a:spcPct val="20000"/>
              </a:spcBef>
              <a:defRPr/>
            </a:pPr>
            <a:r>
              <a:rPr lang="en-US" altLang="en-US" sz="3200" b="1" i="1">
                <a:solidFill>
                  <a:srgbClr val="000000"/>
                </a:solidFill>
                <a:latin typeface="Times New Roman" pitchFamily="18" charset="0"/>
                <a:cs typeface="Cordia New" pitchFamily="34" charset="-34"/>
              </a:rPr>
              <a:t>* </a:t>
            </a:r>
            <a:r>
              <a:rPr lang="vi-VN" altLang="en-US" sz="3200" b="1" i="1">
                <a:solidFill>
                  <a:srgbClr val="000000"/>
                </a:solidFill>
                <a:latin typeface="Times New Roman" pitchFamily="18" charset="0"/>
                <a:cs typeface="Cordia New" pitchFamily="34" charset="-34"/>
              </a:rPr>
              <a:t>Thực tiễn là cơ sở, động lực của nhận thức</a:t>
            </a:r>
          </a:p>
        </p:txBody>
      </p:sp>
      <p:sp>
        <p:nvSpPr>
          <p:cNvPr id="5" name="Flowchart: Document 4">
            <a:extLst>
              <a:ext uri="{FF2B5EF4-FFF2-40B4-BE49-F238E27FC236}">
                <a16:creationId xmlns:a16="http://schemas.microsoft.com/office/drawing/2014/main" id="{757DD1AB-F984-D1CD-66C8-B4A51763E868}"/>
              </a:ext>
            </a:extLst>
          </p:cNvPr>
          <p:cNvSpPr/>
          <p:nvPr/>
        </p:nvSpPr>
        <p:spPr>
          <a:xfrm>
            <a:off x="1828800" y="1752601"/>
            <a:ext cx="3124200" cy="2263775"/>
          </a:xfrm>
          <a:prstGeom prst="flowChartDocument">
            <a:avLst/>
          </a:prstGeom>
        </p:spPr>
        <p:style>
          <a:lnRef idx="1">
            <a:schemeClr val="accent1"/>
          </a:lnRef>
          <a:fillRef idx="2">
            <a:schemeClr val="accent1"/>
          </a:fillRef>
          <a:effectRef idx="1">
            <a:schemeClr val="accent1"/>
          </a:effectRef>
          <a:fontRef idx="minor">
            <a:schemeClr val="dk1"/>
          </a:fontRef>
        </p:style>
        <p:txBody>
          <a:bodyPr anchor="ctr"/>
          <a:lstStyle/>
          <a:p>
            <a:pPr lvl="1" eaLnBrk="1" hangingPunct="1">
              <a:lnSpc>
                <a:spcPct val="110000"/>
              </a:lnSpc>
              <a:defRPr/>
            </a:pPr>
            <a:r>
              <a:rPr lang="vi-VN" altLang="en-US" sz="2400">
                <a:solidFill>
                  <a:srgbClr val="000000"/>
                </a:solidFill>
                <a:latin typeface="Times New Roman" pitchFamily="18" charset="0"/>
                <a:cs typeface="Times New Roman" pitchFamily="18" charset="0"/>
              </a:rPr>
              <a:t>T</a:t>
            </a:r>
            <a:r>
              <a:rPr lang="nl-NL" altLang="en-US" sz="2400">
                <a:solidFill>
                  <a:srgbClr val="000000"/>
                </a:solidFill>
                <a:latin typeface="Times New Roman" pitchFamily="18" charset="0"/>
                <a:cs typeface="Times New Roman" pitchFamily="18" charset="0"/>
              </a:rPr>
              <a:t>hực tiễn cung cấp những tài liệu, vật liệu cho nhận thức của con người</a:t>
            </a:r>
            <a:endParaRPr lang="vi-VN" altLang="en-US" sz="2400">
              <a:solidFill>
                <a:srgbClr val="000000"/>
              </a:solidFill>
              <a:latin typeface="Times New Roman" pitchFamily="18" charset="0"/>
              <a:cs typeface="Times New Roman" pitchFamily="18" charset="0"/>
            </a:endParaRPr>
          </a:p>
        </p:txBody>
      </p:sp>
      <p:sp>
        <p:nvSpPr>
          <p:cNvPr id="11" name="Flowchart: Document 10">
            <a:extLst>
              <a:ext uri="{FF2B5EF4-FFF2-40B4-BE49-F238E27FC236}">
                <a16:creationId xmlns:a16="http://schemas.microsoft.com/office/drawing/2014/main" id="{409FB6F4-747A-6EC3-2CDE-EC3D27936232}"/>
              </a:ext>
            </a:extLst>
          </p:cNvPr>
          <p:cNvSpPr/>
          <p:nvPr/>
        </p:nvSpPr>
        <p:spPr>
          <a:xfrm>
            <a:off x="5524500" y="1752601"/>
            <a:ext cx="4914900" cy="2493963"/>
          </a:xfrm>
          <a:prstGeom prst="flowChartDocument">
            <a:avLst/>
          </a:prstGeom>
        </p:spPr>
        <p:style>
          <a:lnRef idx="1">
            <a:schemeClr val="accent2"/>
          </a:lnRef>
          <a:fillRef idx="2">
            <a:schemeClr val="accent2"/>
          </a:fillRef>
          <a:effectRef idx="1">
            <a:schemeClr val="accent2"/>
          </a:effectRef>
          <a:fontRef idx="minor">
            <a:schemeClr val="dk1"/>
          </a:fontRef>
        </p:style>
        <p:txBody>
          <a:bodyPr anchor="ctr"/>
          <a:lstStyle/>
          <a:p>
            <a:pPr lvl="1" eaLnBrk="1" hangingPunct="1">
              <a:lnSpc>
                <a:spcPct val="110000"/>
              </a:lnSpc>
              <a:defRPr/>
            </a:pPr>
            <a:r>
              <a:rPr lang="nl-NL" altLang="en-US" sz="2400">
                <a:solidFill>
                  <a:srgbClr val="000000"/>
                </a:solidFill>
                <a:latin typeface="Times New Roman" pitchFamily="18" charset="0"/>
                <a:cs typeface="Times New Roman" pitchFamily="18" charset="0"/>
              </a:rPr>
              <a:t>Thực tiễn luôn đề ra nhu cầu, nhiệm vụ và phương hướng phát triển của nhận thức</a:t>
            </a:r>
            <a:r>
              <a:rPr lang="vi-VN" altLang="en-US" sz="2400">
                <a:solidFill>
                  <a:srgbClr val="000000"/>
                </a:solidFill>
                <a:latin typeface="Times New Roman" pitchFamily="18" charset="0"/>
                <a:cs typeface="Times New Roman" pitchFamily="18" charset="0"/>
              </a:rPr>
              <a:t>;</a:t>
            </a:r>
            <a:r>
              <a:rPr lang="nl-NL" altLang="en-US" sz="2400">
                <a:solidFill>
                  <a:srgbClr val="000000"/>
                </a:solidFill>
                <a:latin typeface="Times New Roman" pitchFamily="18" charset="0"/>
                <a:cs typeface="Times New Roman" pitchFamily="18" charset="0"/>
              </a:rPr>
              <a:t> rèn luyện các giác quan của con người</a:t>
            </a:r>
            <a:r>
              <a:rPr lang="vi-VN" altLang="en-US" sz="2400">
                <a:solidFill>
                  <a:srgbClr val="000000"/>
                </a:solidFill>
                <a:latin typeface="Times New Roman" pitchFamily="18" charset="0"/>
                <a:cs typeface="Times New Roman" pitchFamily="18" charset="0"/>
              </a:rPr>
              <a:t> ngày càng</a:t>
            </a:r>
            <a:r>
              <a:rPr lang="nl-NL" altLang="en-US" sz="2400">
                <a:solidFill>
                  <a:srgbClr val="000000"/>
                </a:solidFill>
                <a:latin typeface="Times New Roman" pitchFamily="18" charset="0"/>
                <a:cs typeface="Times New Roman" pitchFamily="18" charset="0"/>
              </a:rPr>
              <a:t> tinh tế hơn, hòan thiện hơn</a:t>
            </a:r>
            <a:endParaRPr lang="vi-VN" altLang="en-US" sz="2400">
              <a:solidFill>
                <a:srgbClr val="000000"/>
              </a:solidFill>
              <a:latin typeface="Times New Roman" pitchFamily="18" charset="0"/>
              <a:cs typeface="Times New Roman" pitchFamily="18" charset="0"/>
            </a:endParaRPr>
          </a:p>
        </p:txBody>
      </p:sp>
      <p:pic>
        <p:nvPicPr>
          <p:cNvPr id="12" name="Picture 11" descr="1.jpg">
            <a:extLst>
              <a:ext uri="{FF2B5EF4-FFF2-40B4-BE49-F238E27FC236}">
                <a16:creationId xmlns:a16="http://schemas.microsoft.com/office/drawing/2014/main" id="{ADC13371-AA0A-9310-A389-3AF434E2F5BC}"/>
              </a:ext>
            </a:extLst>
          </p:cNvPr>
          <p:cNvPicPr>
            <a:picLocks noChangeAspect="1"/>
          </p:cNvPicPr>
          <p:nvPr/>
        </p:nvPicPr>
        <p:blipFill>
          <a:blip r:embed="rId5"/>
          <a:stretch>
            <a:fillRect/>
          </a:stretch>
        </p:blipFill>
        <p:spPr>
          <a:xfrm>
            <a:off x="5489864" y="4015798"/>
            <a:ext cx="2819400" cy="26136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arn(inVertical)">
                                      <p:cBhvr>
                                        <p:cTn id="7" dur="500"/>
                                        <p:tgtEl>
                                          <p:spTgt spid="1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par>
                                <p:cTn id="28" presetID="6" presetClass="entr" presetSubtype="16"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circle(in)">
                                      <p:cBhvr>
                                        <p:cTn id="30" dur="2000"/>
                                        <p:tgtEl>
                                          <p:spTgt spid="12"/>
                                        </p:tgtEl>
                                      </p:cBhvr>
                                    </p:animEffect>
                                  </p:childTnLst>
                                </p:cTn>
                              </p:par>
                              <p:par>
                                <p:cTn id="31" presetID="6" presetClass="entr" presetSubtype="16"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circle(in)">
                                      <p:cBhvr>
                                        <p:cTn id="3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Rectangle 1">
            <a:extLst>
              <a:ext uri="{FF2B5EF4-FFF2-40B4-BE49-F238E27FC236}">
                <a16:creationId xmlns:a16="http://schemas.microsoft.com/office/drawing/2014/main" id="{3F0CB8F9-3FCB-D625-361C-3581D222F2B4}"/>
              </a:ext>
            </a:extLst>
          </p:cNvPr>
          <p:cNvSpPr/>
          <p:nvPr/>
        </p:nvSpPr>
        <p:spPr>
          <a:xfrm>
            <a:off x="2133600" y="1828800"/>
            <a:ext cx="3429000" cy="2209800"/>
          </a:xfrm>
          <a:prstGeom prst="snip2Diag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nl-NL" altLang="en-US" sz="2400">
                <a:solidFill>
                  <a:srgbClr val="000000"/>
                </a:solidFill>
                <a:latin typeface="Times New Roman" pitchFamily="18" charset="0"/>
                <a:cs typeface="Times New Roman" pitchFamily="18" charset="0"/>
              </a:rPr>
              <a:t>Nhận thức của con người là nhằm phục vụ thực tiễn, soi đường, dẫn dắt, chỉ đạo thực tiễn</a:t>
            </a:r>
          </a:p>
        </p:txBody>
      </p:sp>
      <p:sp>
        <p:nvSpPr>
          <p:cNvPr id="12" name="Snip Diagonal Corner Rectangle 11">
            <a:extLst>
              <a:ext uri="{FF2B5EF4-FFF2-40B4-BE49-F238E27FC236}">
                <a16:creationId xmlns:a16="http://schemas.microsoft.com/office/drawing/2014/main" id="{073BF3FD-E8F5-B8C6-FBFA-1FCEF05C4F18}"/>
              </a:ext>
            </a:extLst>
          </p:cNvPr>
          <p:cNvSpPr/>
          <p:nvPr/>
        </p:nvSpPr>
        <p:spPr>
          <a:xfrm>
            <a:off x="6781800" y="1811338"/>
            <a:ext cx="3276600" cy="2227262"/>
          </a:xfrm>
          <a:prstGeom prst="snip2DiagRec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nl-NL" altLang="en-US" sz="2400">
                <a:solidFill>
                  <a:srgbClr val="000000"/>
                </a:solidFill>
                <a:latin typeface="Times New Roman" pitchFamily="18" charset="0"/>
                <a:cs typeface="Times New Roman" pitchFamily="18" charset="0"/>
              </a:rPr>
              <a:t>Tri thức chỉ có ý nghĩa khi nó được áp dụng vào đời sống thực tiễn một cách trực tiếp hay gián tiếp để phục vụ con người </a:t>
            </a:r>
            <a:endParaRPr lang="en-US" altLang="en-US" sz="2400">
              <a:solidFill>
                <a:srgbClr val="000000"/>
              </a:solidFill>
              <a:latin typeface="Times New Roman" pitchFamily="18" charset="0"/>
              <a:cs typeface="Times New Roman" pitchFamily="18" charset="0"/>
            </a:endParaRPr>
          </a:p>
        </p:txBody>
      </p:sp>
      <p:sp>
        <p:nvSpPr>
          <p:cNvPr id="14" name="Rounded Rectangle 13">
            <a:extLst>
              <a:ext uri="{FF2B5EF4-FFF2-40B4-BE49-F238E27FC236}">
                <a16:creationId xmlns:a16="http://schemas.microsoft.com/office/drawing/2014/main" id="{0BAA83A0-B06B-A384-B004-640309FDF0C5}"/>
              </a:ext>
            </a:extLst>
          </p:cNvPr>
          <p:cNvSpPr/>
          <p:nvPr/>
        </p:nvSpPr>
        <p:spPr>
          <a:xfrm>
            <a:off x="2019300" y="207964"/>
            <a:ext cx="8420100" cy="630237"/>
          </a:xfrm>
          <a:prstGeom prst="roundRect">
            <a:avLst/>
          </a:prstGeom>
          <a:solidFill>
            <a:srgbClr val="CCCC00"/>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742950" lvl="1" indent="-285750">
              <a:lnSpc>
                <a:spcPct val="110000"/>
              </a:lnSpc>
              <a:spcBef>
                <a:spcPct val="20000"/>
              </a:spcBef>
              <a:defRPr/>
            </a:pPr>
            <a:r>
              <a:rPr lang="en-US" altLang="en-US" sz="3200" b="1" i="1">
                <a:solidFill>
                  <a:schemeClr val="tx1"/>
                </a:solidFill>
                <a:latin typeface="Times New Roman" pitchFamily="18" charset="0"/>
              </a:rPr>
              <a:t>* </a:t>
            </a:r>
            <a:r>
              <a:rPr lang="vi-VN" altLang="en-US" sz="3200" b="1" i="1">
                <a:solidFill>
                  <a:schemeClr val="tx1"/>
                </a:solidFill>
                <a:latin typeface="Times New Roman" pitchFamily="18" charset="0"/>
              </a:rPr>
              <a:t>Thực tiễn là mục đích của nhận thức</a:t>
            </a:r>
            <a:endParaRPr lang="vi-VN" altLang="en-US" sz="3200" b="1" i="1">
              <a:solidFill>
                <a:schemeClr val="tx1"/>
              </a:solidFill>
              <a:latin typeface="Times New Roman" pitchFamily="18" charset="0"/>
              <a:cs typeface="Cordia New" pitchFamily="34" charset="-3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34115153-CA55-6256-A4D1-04CBF46D2999}"/>
              </a:ext>
            </a:extLst>
          </p:cNvPr>
          <p:cNvGrpSpPr>
            <a:grpSpLocks/>
          </p:cNvGrpSpPr>
          <p:nvPr/>
        </p:nvGrpSpPr>
        <p:grpSpPr bwMode="auto">
          <a:xfrm>
            <a:off x="7061200" y="2065338"/>
            <a:ext cx="3429000" cy="4419600"/>
            <a:chOff x="3504" y="0"/>
            <a:chExt cx="2256" cy="4320"/>
          </a:xfrm>
        </p:grpSpPr>
        <p:pic>
          <p:nvPicPr>
            <p:cNvPr id="26637" name="Picture 5" descr="比萨斜塔实验 副本">
              <a:extLst>
                <a:ext uri="{FF2B5EF4-FFF2-40B4-BE49-F238E27FC236}">
                  <a16:creationId xmlns:a16="http://schemas.microsoft.com/office/drawing/2014/main" id="{AC84E1EA-497C-A030-0062-948D984B1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 y="0"/>
              <a:ext cx="1872"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8" name="Rectangle 6">
              <a:extLst>
                <a:ext uri="{FF2B5EF4-FFF2-40B4-BE49-F238E27FC236}">
                  <a16:creationId xmlns:a16="http://schemas.microsoft.com/office/drawing/2014/main" id="{971325A6-5F7C-E872-21DB-038563AFEC17}"/>
                </a:ext>
              </a:extLst>
            </p:cNvPr>
            <p:cNvSpPr>
              <a:spLocks noChangeArrowheads="1"/>
            </p:cNvSpPr>
            <p:nvPr/>
          </p:nvSpPr>
          <p:spPr bwMode="auto">
            <a:xfrm>
              <a:off x="5376" y="0"/>
              <a:ext cx="384" cy="43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kumimoji="1" lang="fr-FR" altLang="en-US" sz="2400">
                <a:latin typeface="Times New Roman" panose="02020603050405020304" pitchFamily="18" charset="0"/>
                <a:ea typeface="SimSun" panose="02010600030101010101" pitchFamily="2" charset="-122"/>
              </a:endParaRPr>
            </a:p>
          </p:txBody>
        </p:sp>
      </p:grpSp>
      <p:pic>
        <p:nvPicPr>
          <p:cNvPr id="237575" name="Picture 7" descr="伽里略彩">
            <a:extLst>
              <a:ext uri="{FF2B5EF4-FFF2-40B4-BE49-F238E27FC236}">
                <a16:creationId xmlns:a16="http://schemas.microsoft.com/office/drawing/2014/main" id="{5B527B97-3171-B6DE-784E-96A698F5A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0896"/>
          <a:stretch>
            <a:fillRect/>
          </a:stretch>
        </p:blipFill>
        <p:spPr bwMode="auto">
          <a:xfrm>
            <a:off x="1889126" y="4443414"/>
            <a:ext cx="1789113" cy="2276475"/>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pic>
      <p:sp>
        <p:nvSpPr>
          <p:cNvPr id="237576" name="Text Box 8">
            <a:extLst>
              <a:ext uri="{FF2B5EF4-FFF2-40B4-BE49-F238E27FC236}">
                <a16:creationId xmlns:a16="http://schemas.microsoft.com/office/drawing/2014/main" id="{B220FE8C-6BF0-59B0-61ED-25E973EC5790}"/>
              </a:ext>
            </a:extLst>
          </p:cNvPr>
          <p:cNvSpPr txBox="1">
            <a:spLocks noChangeArrowheads="1"/>
          </p:cNvSpPr>
          <p:nvPr/>
        </p:nvSpPr>
        <p:spPr bwMode="auto">
          <a:xfrm>
            <a:off x="2454276" y="901700"/>
            <a:ext cx="3775075" cy="1200150"/>
          </a:xfrm>
          <a:prstGeom prst="rect">
            <a:avLst/>
          </a:prstGeom>
          <a:solidFill>
            <a:schemeClr val="accent5">
              <a:lumMod val="40000"/>
              <a:lumOff val="60000"/>
            </a:schemeClr>
          </a:solidFill>
          <a:ln w="12700">
            <a:solidFill>
              <a:schemeClr val="accent2"/>
            </a:solidFill>
          </a:ln>
        </p:spPr>
        <p:txBody>
          <a:bodyPr>
            <a:spAutoFit/>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ctr" eaLnBrk="1" hangingPunct="1">
              <a:spcBef>
                <a:spcPct val="50000"/>
              </a:spcBef>
              <a:buClr>
                <a:srgbClr val="FF3300"/>
              </a:buClr>
              <a:buFont typeface="Wingdings" pitchFamily="2" charset="2"/>
              <a:buNone/>
              <a:defRPr/>
            </a:pPr>
            <a:r>
              <a:rPr kumimoji="1" lang="en-US" altLang="zh-CN" sz="2400">
                <a:latin typeface="Times New Roman" pitchFamily="18" charset="0"/>
                <a:ea typeface="方正琥珀简体"/>
                <a:cs typeface="方正琥珀简体"/>
              </a:rPr>
              <a:t>Chỉ có qua thực nghiệm mới có thể xác định tính đúng đắn của một tri thức</a:t>
            </a:r>
          </a:p>
        </p:txBody>
      </p:sp>
      <p:pic>
        <p:nvPicPr>
          <p:cNvPr id="237577" name="Picture 9" descr="亚里士多德（彩色头像）">
            <a:extLst>
              <a:ext uri="{FF2B5EF4-FFF2-40B4-BE49-F238E27FC236}">
                <a16:creationId xmlns:a16="http://schemas.microsoft.com/office/drawing/2014/main" id="{8889D17F-2C00-0666-4D1B-81DF5E66E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0727"/>
          <a:stretch>
            <a:fillRect/>
          </a:stretch>
        </p:blipFill>
        <p:spPr bwMode="auto">
          <a:xfrm>
            <a:off x="1889125" y="2101850"/>
            <a:ext cx="1822450" cy="2305050"/>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pic>
      <p:sp>
        <p:nvSpPr>
          <p:cNvPr id="237578" name="AutoShape 10">
            <a:extLst>
              <a:ext uri="{FF2B5EF4-FFF2-40B4-BE49-F238E27FC236}">
                <a16:creationId xmlns:a16="http://schemas.microsoft.com/office/drawing/2014/main" id="{C4DC1879-B302-07C7-A889-DDE96C03B892}"/>
              </a:ext>
            </a:extLst>
          </p:cNvPr>
          <p:cNvSpPr>
            <a:spLocks noChangeArrowheads="1"/>
          </p:cNvSpPr>
          <p:nvPr/>
        </p:nvSpPr>
        <p:spPr bwMode="auto">
          <a:xfrm>
            <a:off x="3998913" y="2355851"/>
            <a:ext cx="3048000" cy="1546225"/>
          </a:xfrm>
          <a:prstGeom prst="wedgeRectCallout">
            <a:avLst>
              <a:gd name="adj1" fmla="val -64088"/>
              <a:gd name="adj2" fmla="val 28389"/>
            </a:avLst>
          </a:prstGeom>
          <a:solidFill>
            <a:schemeClr val="bg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b="1">
                <a:solidFill>
                  <a:srgbClr val="800000"/>
                </a:solidFill>
                <a:latin typeface="Times New Roman" panose="02020603050405020304" pitchFamily="18" charset="0"/>
                <a:ea typeface="方正大黑简体" pitchFamily="2" charset="-122"/>
              </a:rPr>
              <a:t>Aistot</a:t>
            </a:r>
            <a:r>
              <a:rPr kumimoji="1" lang="zh-CN" altLang="en-US" sz="2400" b="1">
                <a:solidFill>
                  <a:srgbClr val="800000"/>
                </a:solidFill>
                <a:latin typeface="Times New Roman" panose="02020603050405020304" pitchFamily="18" charset="0"/>
                <a:ea typeface="方正大黑简体" pitchFamily="2" charset="-122"/>
              </a:rPr>
              <a:t>：</a:t>
            </a:r>
            <a:r>
              <a:rPr kumimoji="1" lang="en-US" altLang="zh-CN" sz="2400" b="1">
                <a:solidFill>
                  <a:srgbClr val="800000"/>
                </a:solidFill>
                <a:latin typeface="Times New Roman" panose="02020603050405020304" pitchFamily="18" charset="0"/>
                <a:ea typeface="方正大黑简体" pitchFamily="2" charset="-122"/>
              </a:rPr>
              <a:t>Vật thể khác nhau về trọng lượng thì sẽ khác nhau về tốc độ rơi.</a:t>
            </a:r>
            <a:endParaRPr kumimoji="1" lang="zh-CN" altLang="en-US" sz="2400" b="1">
              <a:solidFill>
                <a:srgbClr val="800000"/>
              </a:solidFill>
              <a:latin typeface="Times New Roman" panose="02020603050405020304" pitchFamily="18" charset="0"/>
              <a:ea typeface="方正大黑简体" pitchFamily="2" charset="-122"/>
            </a:endParaRPr>
          </a:p>
        </p:txBody>
      </p:sp>
      <p:sp>
        <p:nvSpPr>
          <p:cNvPr id="237579" name="AutoShape 11">
            <a:extLst>
              <a:ext uri="{FF2B5EF4-FFF2-40B4-BE49-F238E27FC236}">
                <a16:creationId xmlns:a16="http://schemas.microsoft.com/office/drawing/2014/main" id="{08471B10-C34D-1455-079D-BA1E3A356656}"/>
              </a:ext>
            </a:extLst>
          </p:cNvPr>
          <p:cNvSpPr>
            <a:spLocks noChangeArrowheads="1"/>
          </p:cNvSpPr>
          <p:nvPr/>
        </p:nvSpPr>
        <p:spPr bwMode="auto">
          <a:xfrm>
            <a:off x="4079875" y="4652964"/>
            <a:ext cx="2967038" cy="1747837"/>
          </a:xfrm>
          <a:prstGeom prst="wedgeRectCallout">
            <a:avLst>
              <a:gd name="adj1" fmla="val -65407"/>
              <a:gd name="adj2" fmla="val 3875"/>
            </a:avLst>
          </a:prstGeom>
          <a:solidFill>
            <a:schemeClr val="bg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kumimoji="1" lang="en-US" altLang="zh-CN" sz="2400" b="1">
                <a:latin typeface="Times New Roman" panose="02020603050405020304" pitchFamily="18" charset="0"/>
                <a:ea typeface="方正大黑简体" pitchFamily="2" charset="-122"/>
              </a:rPr>
              <a:t>Galilê</a:t>
            </a:r>
            <a:r>
              <a:rPr kumimoji="1" lang="zh-CN" altLang="en-US" sz="2400" b="1">
                <a:latin typeface="Times New Roman" panose="02020603050405020304" pitchFamily="18" charset="0"/>
                <a:ea typeface="方正大黑简体" pitchFamily="2" charset="-122"/>
              </a:rPr>
              <a:t>：</a:t>
            </a:r>
            <a:r>
              <a:rPr kumimoji="1" lang="en-US" altLang="zh-CN" sz="2400" b="1">
                <a:latin typeface="Times New Roman" panose="02020603050405020304" pitchFamily="18" charset="0"/>
                <a:ea typeface="方正大黑简体" pitchFamily="2" charset="-122"/>
              </a:rPr>
              <a:t>Vật thể khác nhau về trọng lượng nhưng cùng tốc độ khi rơi xuống.</a:t>
            </a:r>
            <a:endParaRPr kumimoji="1" lang="zh-CN" altLang="en-US" sz="2400" b="1">
              <a:latin typeface="Times New Roman" panose="02020603050405020304" pitchFamily="18" charset="0"/>
              <a:ea typeface="方正大黑简体" pitchFamily="2" charset="-122"/>
            </a:endParaRPr>
          </a:p>
        </p:txBody>
      </p:sp>
      <p:grpSp>
        <p:nvGrpSpPr>
          <p:cNvPr id="3" name="Group 12">
            <a:extLst>
              <a:ext uri="{FF2B5EF4-FFF2-40B4-BE49-F238E27FC236}">
                <a16:creationId xmlns:a16="http://schemas.microsoft.com/office/drawing/2014/main" id="{9A5076F9-8FBB-3C09-81E1-0A74446B9BDB}"/>
              </a:ext>
            </a:extLst>
          </p:cNvPr>
          <p:cNvGrpSpPr>
            <a:grpSpLocks/>
          </p:cNvGrpSpPr>
          <p:nvPr/>
        </p:nvGrpSpPr>
        <p:grpSpPr bwMode="auto">
          <a:xfrm>
            <a:off x="9144000" y="2819400"/>
            <a:ext cx="457200" cy="3352800"/>
            <a:chOff x="5088" y="960"/>
            <a:chExt cx="288" cy="3182"/>
          </a:xfrm>
        </p:grpSpPr>
        <p:pic>
          <p:nvPicPr>
            <p:cNvPr id="26635" name="Picture 13" descr="铁球">
              <a:extLst>
                <a:ext uri="{FF2B5EF4-FFF2-40B4-BE49-F238E27FC236}">
                  <a16:creationId xmlns:a16="http://schemas.microsoft.com/office/drawing/2014/main" id="{9A898FA2-DFFE-937C-CDB2-F6C14CF59B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8889" t="39999" r="39999" b="42223"/>
            <a:stretch>
              <a:fillRect/>
            </a:stretch>
          </p:blipFill>
          <p:spPr bwMode="auto">
            <a:xfrm>
              <a:off x="5088" y="3936"/>
              <a:ext cx="288" cy="2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6636" name="Line 14">
              <a:extLst>
                <a:ext uri="{FF2B5EF4-FFF2-40B4-BE49-F238E27FC236}">
                  <a16:creationId xmlns:a16="http://schemas.microsoft.com/office/drawing/2014/main" id="{FDACB78B-A966-8BEC-BA2D-D2725DCAF83E}"/>
                </a:ext>
              </a:extLst>
            </p:cNvPr>
            <p:cNvSpPr>
              <a:spLocks noChangeShapeType="1"/>
            </p:cNvSpPr>
            <p:nvPr/>
          </p:nvSpPr>
          <p:spPr bwMode="auto">
            <a:xfrm>
              <a:off x="5232" y="960"/>
              <a:ext cx="0" cy="2928"/>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1513" name="Text Box 17">
            <a:extLst>
              <a:ext uri="{FF2B5EF4-FFF2-40B4-BE49-F238E27FC236}">
                <a16:creationId xmlns:a16="http://schemas.microsoft.com/office/drawing/2014/main" id="{4FE9663B-3BF2-50BB-9568-527177F73D9E}"/>
              </a:ext>
            </a:extLst>
          </p:cNvPr>
          <p:cNvSpPr txBox="1">
            <a:spLocks noChangeArrowheads="1"/>
          </p:cNvSpPr>
          <p:nvPr/>
        </p:nvSpPr>
        <p:spPr bwMode="auto">
          <a:xfrm>
            <a:off x="6781801" y="1157288"/>
            <a:ext cx="3514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kumimoji="1" lang="en-US" altLang="en-US" sz="2400" b="1">
                <a:latin typeface="Times New Roman" panose="02020603050405020304" pitchFamily="18" charset="0"/>
                <a:ea typeface="SimSun" panose="02010600030101010101" pitchFamily="2" charset="-122"/>
                <a:cs typeface="Arial" panose="020B0604020202020204" pitchFamily="34" charset="0"/>
              </a:rPr>
              <a:t>THỰC NGHIỆM</a:t>
            </a:r>
          </a:p>
          <a:p>
            <a:pPr algn="ctr" eaLnBrk="1" hangingPunct="1">
              <a:spcBef>
                <a:spcPct val="0"/>
              </a:spcBef>
              <a:buFontTx/>
              <a:buNone/>
            </a:pPr>
            <a:r>
              <a:rPr kumimoji="1" lang="en-US" altLang="en-US" sz="2400" b="1">
                <a:latin typeface="Times New Roman" panose="02020603050405020304" pitchFamily="18" charset="0"/>
                <a:ea typeface="SimSun" panose="02010600030101010101" pitchFamily="2" charset="-122"/>
                <a:cs typeface="Arial" panose="020B0604020202020204" pitchFamily="34" charset="0"/>
              </a:rPr>
              <a:t>TRÊN THÁP NGHIÊNG</a:t>
            </a:r>
            <a:endParaRPr kumimoji="1" lang="vi-VN" altLang="en-US" sz="2400" b="1">
              <a:latin typeface="Times New Roman" panose="02020603050405020304" pitchFamily="18" charset="0"/>
              <a:ea typeface="SimSun" panose="02010600030101010101" pitchFamily="2" charset="-122"/>
              <a:cs typeface="Arial" panose="020B0604020202020204" pitchFamily="34" charset="0"/>
            </a:endParaRPr>
          </a:p>
        </p:txBody>
      </p:sp>
      <p:sp>
        <p:nvSpPr>
          <p:cNvPr id="15" name="Rounded Rectangle 14">
            <a:extLst>
              <a:ext uri="{FF2B5EF4-FFF2-40B4-BE49-F238E27FC236}">
                <a16:creationId xmlns:a16="http://schemas.microsoft.com/office/drawing/2014/main" id="{8C7A38CB-A884-BC85-77CB-E39784B4FDC7}"/>
              </a:ext>
            </a:extLst>
          </p:cNvPr>
          <p:cNvSpPr/>
          <p:nvPr/>
        </p:nvSpPr>
        <p:spPr>
          <a:xfrm>
            <a:off x="2019300" y="207964"/>
            <a:ext cx="8420100" cy="630237"/>
          </a:xfrm>
          <a:prstGeom prst="roundRect">
            <a:avLst/>
          </a:prstGeom>
          <a:solidFill>
            <a:srgbClr val="CCCC00"/>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742950" lvl="1" indent="-285750">
              <a:lnSpc>
                <a:spcPct val="110000"/>
              </a:lnSpc>
              <a:spcBef>
                <a:spcPct val="20000"/>
              </a:spcBef>
              <a:defRPr/>
            </a:pPr>
            <a:r>
              <a:rPr lang="en-US" altLang="en-US" sz="3200" b="1" i="1">
                <a:solidFill>
                  <a:schemeClr val="tx1"/>
                </a:solidFill>
                <a:latin typeface="Times New Roman" pitchFamily="18" charset="0"/>
              </a:rPr>
              <a:t>* </a:t>
            </a:r>
            <a:r>
              <a:rPr kumimoji="1" lang="en-US" altLang="zh-CN" sz="3200" b="1" i="1">
                <a:solidFill>
                  <a:srgbClr val="000000"/>
                </a:solidFill>
                <a:latin typeface="Times New Roman" pitchFamily="18" charset="0"/>
                <a:ea typeface="方正大黑简体"/>
                <a:cs typeface="方正大黑简体"/>
              </a:rPr>
              <a:t>Thực tiễn là tiêu chuẩn để kiểm tra chân lý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37577"/>
                                        </p:tgtEl>
                                        <p:attrNameLst>
                                          <p:attrName>style.visibility</p:attrName>
                                        </p:attrNameLst>
                                      </p:cBhvr>
                                      <p:to>
                                        <p:strVal val="visible"/>
                                      </p:to>
                                    </p:set>
                                    <p:animEffect transition="in" filter="circle(in)">
                                      <p:cBhvr>
                                        <p:cTn id="12" dur="2000"/>
                                        <p:tgtEl>
                                          <p:spTgt spid="237577"/>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37578"/>
                                        </p:tgtEl>
                                        <p:attrNameLst>
                                          <p:attrName>style.visibility</p:attrName>
                                        </p:attrNameLst>
                                      </p:cBhvr>
                                      <p:to>
                                        <p:strVal val="visible"/>
                                      </p:to>
                                    </p:set>
                                    <p:animEffect transition="in" filter="circle(in)">
                                      <p:cBhvr>
                                        <p:cTn id="15" dur="2000"/>
                                        <p:tgtEl>
                                          <p:spTgt spid="2375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237575"/>
                                        </p:tgtEl>
                                        <p:attrNameLst>
                                          <p:attrName>style.visibility</p:attrName>
                                        </p:attrNameLst>
                                      </p:cBhvr>
                                      <p:to>
                                        <p:strVal val="visible"/>
                                      </p:to>
                                    </p:set>
                                    <p:animEffect transition="in" filter="circle(in)">
                                      <p:cBhvr>
                                        <p:cTn id="20" dur="2000"/>
                                        <p:tgtEl>
                                          <p:spTgt spid="237575"/>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37579"/>
                                        </p:tgtEl>
                                        <p:attrNameLst>
                                          <p:attrName>style.visibility</p:attrName>
                                        </p:attrNameLst>
                                      </p:cBhvr>
                                      <p:to>
                                        <p:strVal val="visible"/>
                                      </p:to>
                                    </p:set>
                                    <p:animEffect transition="in" filter="circle(in)">
                                      <p:cBhvr>
                                        <p:cTn id="23" dur="2000"/>
                                        <p:tgtEl>
                                          <p:spTgt spid="2375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1513"/>
                                        </p:tgtEl>
                                        <p:attrNameLst>
                                          <p:attrName>style.visibility</p:attrName>
                                        </p:attrNameLst>
                                      </p:cBhvr>
                                      <p:to>
                                        <p:strVal val="visible"/>
                                      </p:to>
                                    </p:set>
                                    <p:animEffect transition="in" filter="circle(in)">
                                      <p:cBhvr>
                                        <p:cTn id="28" dur="2000"/>
                                        <p:tgtEl>
                                          <p:spTgt spid="21513"/>
                                        </p:tgtEl>
                                      </p:cBhvr>
                                    </p:animEffect>
                                  </p:childTnLst>
                                </p:cTn>
                              </p:par>
                              <p:par>
                                <p:cTn id="29" presetID="6" presetClass="entr" presetSubtype="16"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circle(in)">
                                      <p:cBhvr>
                                        <p:cTn id="31" dur="2000"/>
                                        <p:tgtEl>
                                          <p:spTgt spid="3"/>
                                        </p:tgtEl>
                                      </p:cBhvr>
                                    </p:animEffect>
                                  </p:childTnLst>
                                </p:cTn>
                              </p:par>
                              <p:par>
                                <p:cTn id="32" presetID="6" presetClass="entr" presetSubtype="16"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ircle(in)">
                                      <p:cBhvr>
                                        <p:cTn id="34" dur="20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37576"/>
                                        </p:tgtEl>
                                        <p:attrNameLst>
                                          <p:attrName>style.visibility</p:attrName>
                                        </p:attrNameLst>
                                      </p:cBhvr>
                                      <p:to>
                                        <p:strVal val="visible"/>
                                      </p:to>
                                    </p:set>
                                    <p:animEffect transition="in" filter="circle(in)">
                                      <p:cBhvr>
                                        <p:cTn id="39" dur="2000"/>
                                        <p:tgtEl>
                                          <p:spTgt spid="237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6" grpId="0" animBg="1"/>
      <p:bldP spid="237578" grpId="0" animBg="1"/>
      <p:bldP spid="237579" grpId="0" animBg="1"/>
      <p:bldP spid="21513"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3EE538A-4F64-6419-E7CC-B517DED12DA8}"/>
              </a:ext>
            </a:extLst>
          </p:cNvPr>
          <p:cNvSpPr>
            <a:spLocks noGrp="1" noChangeArrowheads="1"/>
          </p:cNvSpPr>
          <p:nvPr>
            <p:ph type="title"/>
          </p:nvPr>
        </p:nvSpPr>
        <p:spPr>
          <a:xfrm>
            <a:off x="1981200" y="274638"/>
            <a:ext cx="6781800" cy="792162"/>
          </a:xfrm>
          <a:solidFill>
            <a:schemeClr val="accent5">
              <a:lumMod val="40000"/>
              <a:lumOff val="60000"/>
            </a:schemeClr>
          </a:solidFill>
          <a:ln w="19050">
            <a:solidFill>
              <a:schemeClr val="accent2"/>
            </a:solidFill>
          </a:ln>
        </p:spPr>
        <p:txBody>
          <a:bodyPr/>
          <a:lstStyle/>
          <a:p>
            <a:pPr algn="l" eaLnBrk="1" hangingPunct="1">
              <a:defRPr/>
            </a:pPr>
            <a:r>
              <a:rPr lang="en-US" sz="2800" b="1">
                <a:solidFill>
                  <a:srgbClr val="0000FF"/>
                </a:solidFill>
                <a:latin typeface="Times New Roman" pitchFamily="18" charset="0"/>
              </a:rPr>
              <a:t>e. Vai trò của nhận thức đối với thực tiễn</a:t>
            </a:r>
          </a:p>
        </p:txBody>
      </p:sp>
      <p:sp>
        <p:nvSpPr>
          <p:cNvPr id="5" name="Rectangle 3">
            <a:extLst>
              <a:ext uri="{FF2B5EF4-FFF2-40B4-BE49-F238E27FC236}">
                <a16:creationId xmlns:a16="http://schemas.microsoft.com/office/drawing/2014/main" id="{0405BA6A-9883-994F-5AB2-A0EE99EBDDD5}"/>
              </a:ext>
            </a:extLst>
          </p:cNvPr>
          <p:cNvSpPr txBox="1">
            <a:spLocks noChangeArrowheads="1"/>
          </p:cNvSpPr>
          <p:nvPr/>
        </p:nvSpPr>
        <p:spPr bwMode="auto">
          <a:xfrm>
            <a:off x="1981200" y="1490663"/>
            <a:ext cx="8229600" cy="2305050"/>
          </a:xfrm>
          <a:prstGeom prst="rect">
            <a:avLst/>
          </a:prstGeom>
          <a:solidFill>
            <a:schemeClr val="accent6">
              <a:lumMod val="20000"/>
              <a:lumOff val="80000"/>
            </a:schemeClr>
          </a:solidFill>
          <a:ln w="19050">
            <a:solidFill>
              <a:schemeClr val="accent2"/>
            </a:solidFill>
            <a:miter lim="800000"/>
            <a:headEnd/>
            <a:tailEnd/>
          </a:ln>
          <a:effectLst/>
        </p:spPr>
        <p:txBody>
          <a:bodyPr/>
          <a:lstStyle/>
          <a:p>
            <a:pPr marL="342900" indent="-342900" algn="just">
              <a:lnSpc>
                <a:spcPct val="135000"/>
              </a:lnSpc>
              <a:spcBef>
                <a:spcPts val="600"/>
              </a:spcBef>
              <a:spcAft>
                <a:spcPts val="600"/>
              </a:spcAft>
              <a:defRPr/>
            </a:pPr>
            <a:r>
              <a:rPr lang="en-US" sz="2400"/>
              <a:t>           </a:t>
            </a:r>
            <a:r>
              <a:rPr lang="en-US" sz="2400" b="1">
                <a:latin typeface="Times New Roman" pitchFamily="18" charset="0"/>
                <a:cs typeface="Times New Roman" pitchFamily="18" charset="0"/>
              </a:rPr>
              <a:t>Một khi nhận thức được hình thành, do tính độc tương đối, nó sẽ chỉ đạo trở lại thực tiễn. Tuỳ theo nhận thức là khoa học hay phản khoa học mà tác động trở lại sẽ mang tính tích cực hay tiêu cực. </a:t>
            </a:r>
            <a:endParaRPr lang="en-US" sz="2400" b="1" i="1">
              <a:solidFill>
                <a:srgbClr val="000099"/>
              </a:solidFill>
              <a:latin typeface="+mn-lt"/>
            </a:endParaRPr>
          </a:p>
        </p:txBody>
      </p:sp>
      <p:sp>
        <p:nvSpPr>
          <p:cNvPr id="4" name="Rectangle 3">
            <a:extLst>
              <a:ext uri="{FF2B5EF4-FFF2-40B4-BE49-F238E27FC236}">
                <a16:creationId xmlns:a16="http://schemas.microsoft.com/office/drawing/2014/main" id="{04B64F04-823D-6D03-E645-85A941C018BD}"/>
              </a:ext>
            </a:extLst>
          </p:cNvPr>
          <p:cNvSpPr txBox="1">
            <a:spLocks noChangeArrowheads="1"/>
          </p:cNvSpPr>
          <p:nvPr/>
        </p:nvSpPr>
        <p:spPr bwMode="auto">
          <a:xfrm>
            <a:off x="1981200" y="3962400"/>
            <a:ext cx="8229600" cy="1613452"/>
          </a:xfrm>
          <a:prstGeom prst="rect">
            <a:avLst/>
          </a:prstGeom>
          <a:solidFill>
            <a:schemeClr val="accent5">
              <a:lumMod val="40000"/>
              <a:lumOff val="60000"/>
            </a:schemeClr>
          </a:solidFill>
          <a:ln w="19050">
            <a:solidFill>
              <a:schemeClr val="accent2"/>
            </a:solidFill>
            <a:miter lim="800000"/>
            <a:headEnd/>
            <a:tailEnd/>
          </a:ln>
          <a:effectLst/>
        </p:spPr>
        <p:txBody>
          <a:bodyPr/>
          <a:lstStyle/>
          <a:p>
            <a:pPr marL="342900" indent="-342900" algn="just">
              <a:lnSpc>
                <a:spcPct val="135000"/>
              </a:lnSpc>
              <a:spcBef>
                <a:spcPts val="600"/>
              </a:spcBef>
              <a:spcAft>
                <a:spcPts val="600"/>
              </a:spcAft>
              <a:defRPr/>
            </a:pPr>
            <a:r>
              <a:rPr lang="en-US" sz="2400" b="1" i="1" u="sng" dirty="0" err="1">
                <a:solidFill>
                  <a:srgbClr val="000099"/>
                </a:solidFill>
                <a:latin typeface="+mn-lt"/>
              </a:rPr>
              <a:t>Tóm</a:t>
            </a:r>
            <a:r>
              <a:rPr lang="en-US" sz="2400" b="1" i="1" u="sng" dirty="0">
                <a:solidFill>
                  <a:srgbClr val="000099"/>
                </a:solidFill>
                <a:latin typeface="+mn-lt"/>
              </a:rPr>
              <a:t> </a:t>
            </a:r>
            <a:r>
              <a:rPr lang="en-US" sz="2400" b="1" i="1" u="sng" dirty="0" err="1">
                <a:solidFill>
                  <a:srgbClr val="000099"/>
                </a:solidFill>
                <a:latin typeface="+mn-lt"/>
              </a:rPr>
              <a:t>lại</a:t>
            </a:r>
            <a:r>
              <a:rPr lang="en-US" sz="2400" b="1" i="1" dirty="0">
                <a:solidFill>
                  <a:srgbClr val="000099"/>
                </a:solidFill>
                <a:latin typeface="+mn-lt"/>
              </a:rPr>
              <a:t>: </a:t>
            </a:r>
            <a:r>
              <a:rPr lang="en-US" sz="2400" b="1" i="1" dirty="0" err="1">
                <a:solidFill>
                  <a:srgbClr val="000099"/>
                </a:solidFill>
                <a:latin typeface="+mn-lt"/>
              </a:rPr>
              <a:t>Thực</a:t>
            </a:r>
            <a:r>
              <a:rPr lang="en-US" sz="2400" b="1" i="1" dirty="0">
                <a:solidFill>
                  <a:srgbClr val="000099"/>
                </a:solidFill>
                <a:latin typeface="+mn-lt"/>
              </a:rPr>
              <a:t> </a:t>
            </a:r>
            <a:r>
              <a:rPr lang="en-US" sz="2400" b="1" i="1" dirty="0" err="1">
                <a:solidFill>
                  <a:srgbClr val="000099"/>
                </a:solidFill>
                <a:latin typeface="+mn-lt"/>
              </a:rPr>
              <a:t>tiễn</a:t>
            </a:r>
            <a:r>
              <a:rPr lang="en-US" sz="2400" b="1" i="1" dirty="0">
                <a:solidFill>
                  <a:srgbClr val="000099"/>
                </a:solidFill>
                <a:latin typeface="+mn-lt"/>
              </a:rPr>
              <a:t> </a:t>
            </a:r>
            <a:r>
              <a:rPr lang="en-US" sz="2400" b="1" i="1" dirty="0" err="1">
                <a:solidFill>
                  <a:srgbClr val="000099"/>
                </a:solidFill>
                <a:latin typeface="+mn-lt"/>
              </a:rPr>
              <a:t>và</a:t>
            </a:r>
            <a:r>
              <a:rPr lang="en-US" sz="2400" b="1" i="1" dirty="0">
                <a:solidFill>
                  <a:srgbClr val="000099"/>
                </a:solidFill>
                <a:latin typeface="+mn-lt"/>
              </a:rPr>
              <a:t> </a:t>
            </a:r>
            <a:r>
              <a:rPr lang="en-US" sz="2400" b="1" i="1" dirty="0" err="1">
                <a:solidFill>
                  <a:srgbClr val="000099"/>
                </a:solidFill>
                <a:latin typeface="+mn-lt"/>
              </a:rPr>
              <a:t>nhận</a:t>
            </a:r>
            <a:r>
              <a:rPr lang="en-US" sz="2400" b="1" i="1" dirty="0">
                <a:solidFill>
                  <a:srgbClr val="000099"/>
                </a:solidFill>
                <a:latin typeface="+mn-lt"/>
              </a:rPr>
              <a:t> </a:t>
            </a:r>
            <a:r>
              <a:rPr lang="en-US" sz="2400" b="1" i="1" dirty="0" err="1">
                <a:solidFill>
                  <a:srgbClr val="000099"/>
                </a:solidFill>
                <a:latin typeface="+mn-lt"/>
              </a:rPr>
              <a:t>thức</a:t>
            </a:r>
            <a:r>
              <a:rPr lang="en-US" sz="2400" b="1" i="1" dirty="0">
                <a:solidFill>
                  <a:srgbClr val="000099"/>
                </a:solidFill>
                <a:latin typeface="+mn-lt"/>
              </a:rPr>
              <a:t> </a:t>
            </a:r>
            <a:r>
              <a:rPr lang="en-US" sz="2400" b="1" i="1" dirty="0" err="1">
                <a:solidFill>
                  <a:srgbClr val="000099"/>
                </a:solidFill>
                <a:latin typeface="+mn-lt"/>
              </a:rPr>
              <a:t>là</a:t>
            </a:r>
            <a:r>
              <a:rPr lang="en-US" sz="2400" b="1" i="1" dirty="0">
                <a:solidFill>
                  <a:srgbClr val="000099"/>
                </a:solidFill>
                <a:latin typeface="+mn-lt"/>
              </a:rPr>
              <a:t> </a:t>
            </a:r>
            <a:r>
              <a:rPr lang="en-US" sz="2400" b="1" i="1" dirty="0" err="1">
                <a:solidFill>
                  <a:srgbClr val="000099"/>
                </a:solidFill>
                <a:latin typeface="+mn-lt"/>
              </a:rPr>
              <a:t>hai</a:t>
            </a:r>
            <a:r>
              <a:rPr lang="en-US" sz="2400" b="1" i="1" dirty="0">
                <a:solidFill>
                  <a:srgbClr val="000099"/>
                </a:solidFill>
                <a:latin typeface="+mn-lt"/>
              </a:rPr>
              <a:t> </a:t>
            </a:r>
            <a:r>
              <a:rPr lang="en-US" sz="2400" b="1" i="1" dirty="0" err="1">
                <a:solidFill>
                  <a:srgbClr val="000099"/>
                </a:solidFill>
                <a:latin typeface="+mn-lt"/>
              </a:rPr>
              <a:t>mặt</a:t>
            </a:r>
            <a:r>
              <a:rPr lang="en-US" sz="2400" b="1" i="1" dirty="0">
                <a:solidFill>
                  <a:srgbClr val="000099"/>
                </a:solidFill>
                <a:latin typeface="+mn-lt"/>
              </a:rPr>
              <a:t> </a:t>
            </a:r>
            <a:r>
              <a:rPr lang="en-US" sz="2400" b="1" i="1" dirty="0" err="1">
                <a:solidFill>
                  <a:srgbClr val="000099"/>
                </a:solidFill>
                <a:latin typeface="+mn-lt"/>
              </a:rPr>
              <a:t>đối</a:t>
            </a:r>
            <a:r>
              <a:rPr lang="en-US" sz="2400" b="1" i="1" dirty="0">
                <a:solidFill>
                  <a:srgbClr val="000099"/>
                </a:solidFill>
                <a:latin typeface="+mn-lt"/>
              </a:rPr>
              <a:t> </a:t>
            </a:r>
            <a:r>
              <a:rPr lang="en-US" sz="2400" b="1" i="1" dirty="0" err="1">
                <a:solidFill>
                  <a:srgbClr val="000099"/>
                </a:solidFill>
                <a:latin typeface="+mn-lt"/>
              </a:rPr>
              <a:t>lập</a:t>
            </a:r>
            <a:r>
              <a:rPr lang="en-US" sz="2400" b="1" i="1" dirty="0">
                <a:solidFill>
                  <a:srgbClr val="000099"/>
                </a:solidFill>
                <a:latin typeface="+mn-lt"/>
              </a:rPr>
              <a:t>, </a:t>
            </a:r>
            <a:r>
              <a:rPr lang="en-US" sz="2400" b="1" i="1" dirty="0" err="1">
                <a:solidFill>
                  <a:srgbClr val="000099"/>
                </a:solidFill>
                <a:latin typeface="+mn-lt"/>
              </a:rPr>
              <a:t>thống</a:t>
            </a:r>
            <a:r>
              <a:rPr lang="en-US" sz="2400" b="1" i="1" dirty="0">
                <a:solidFill>
                  <a:srgbClr val="000099"/>
                </a:solidFill>
                <a:latin typeface="+mn-lt"/>
              </a:rPr>
              <a:t> </a:t>
            </a:r>
            <a:r>
              <a:rPr lang="en-US" sz="2400" b="1" i="1" dirty="0" err="1">
                <a:solidFill>
                  <a:srgbClr val="000099"/>
                </a:solidFill>
                <a:latin typeface="+mn-lt"/>
              </a:rPr>
              <a:t>nhất</a:t>
            </a:r>
            <a:r>
              <a:rPr lang="en-US" sz="2400" b="1" i="1" dirty="0">
                <a:solidFill>
                  <a:srgbClr val="000099"/>
                </a:solidFill>
                <a:latin typeface="+mn-lt"/>
              </a:rPr>
              <a:t> </a:t>
            </a:r>
            <a:r>
              <a:rPr lang="en-US" sz="2400" b="1" i="1" dirty="0" err="1">
                <a:solidFill>
                  <a:srgbClr val="000099"/>
                </a:solidFill>
                <a:latin typeface="+mn-lt"/>
              </a:rPr>
              <a:t>biện</a:t>
            </a:r>
            <a:r>
              <a:rPr lang="en-US" sz="2400" b="1" i="1" dirty="0">
                <a:solidFill>
                  <a:srgbClr val="000099"/>
                </a:solidFill>
                <a:latin typeface="+mn-lt"/>
              </a:rPr>
              <a:t> </a:t>
            </a:r>
            <a:r>
              <a:rPr lang="en-US" sz="2400" b="1" i="1" dirty="0" err="1">
                <a:solidFill>
                  <a:srgbClr val="000099"/>
                </a:solidFill>
                <a:latin typeface="+mn-lt"/>
              </a:rPr>
              <a:t>chứng</a:t>
            </a:r>
            <a:r>
              <a:rPr lang="en-US" sz="2400" b="1" i="1" dirty="0">
                <a:solidFill>
                  <a:srgbClr val="000099"/>
                </a:solidFill>
                <a:latin typeface="+mn-lt"/>
              </a:rPr>
              <a:t> </a:t>
            </a:r>
            <a:r>
              <a:rPr lang="en-US" sz="2400" b="1" i="1" dirty="0" err="1">
                <a:solidFill>
                  <a:srgbClr val="000099"/>
                </a:solidFill>
                <a:latin typeface="+mn-lt"/>
              </a:rPr>
              <a:t>trong</a:t>
            </a:r>
            <a:r>
              <a:rPr lang="en-US" sz="2400" b="1" i="1" dirty="0">
                <a:solidFill>
                  <a:srgbClr val="000099"/>
                </a:solidFill>
                <a:latin typeface="+mn-lt"/>
              </a:rPr>
              <a:t> </a:t>
            </a:r>
            <a:r>
              <a:rPr lang="en-US" sz="2400" b="1" i="1" dirty="0" err="1">
                <a:solidFill>
                  <a:srgbClr val="000099"/>
                </a:solidFill>
                <a:latin typeface="+mn-lt"/>
              </a:rPr>
              <a:t>quá</a:t>
            </a:r>
            <a:r>
              <a:rPr lang="en-US" sz="2400" b="1" i="1" dirty="0">
                <a:solidFill>
                  <a:srgbClr val="000099"/>
                </a:solidFill>
                <a:latin typeface="+mn-lt"/>
              </a:rPr>
              <a:t> </a:t>
            </a:r>
            <a:r>
              <a:rPr lang="en-US" sz="2400" b="1" i="1" dirty="0" err="1">
                <a:solidFill>
                  <a:srgbClr val="000099"/>
                </a:solidFill>
                <a:latin typeface="+mn-lt"/>
              </a:rPr>
              <a:t>trình</a:t>
            </a:r>
            <a:r>
              <a:rPr lang="en-US" sz="2400" b="1" i="1" dirty="0">
                <a:solidFill>
                  <a:srgbClr val="000099"/>
                </a:solidFill>
                <a:latin typeface="+mn-lt"/>
              </a:rPr>
              <a:t> </a:t>
            </a:r>
            <a:r>
              <a:rPr lang="en-US" sz="2400" b="1" i="1" dirty="0" err="1">
                <a:solidFill>
                  <a:srgbClr val="000099"/>
                </a:solidFill>
                <a:latin typeface="+mn-lt"/>
              </a:rPr>
              <a:t>hoạt</a:t>
            </a:r>
            <a:r>
              <a:rPr lang="en-US" sz="2400" b="1" i="1" dirty="0">
                <a:solidFill>
                  <a:srgbClr val="000099"/>
                </a:solidFill>
                <a:latin typeface="+mn-lt"/>
              </a:rPr>
              <a:t> </a:t>
            </a:r>
            <a:r>
              <a:rPr lang="en-US" sz="2400" b="1" i="1" dirty="0" err="1">
                <a:solidFill>
                  <a:srgbClr val="000099"/>
                </a:solidFill>
                <a:latin typeface="+mn-lt"/>
              </a:rPr>
              <a:t>động</a:t>
            </a:r>
            <a:r>
              <a:rPr lang="en-US" sz="2400" b="1" i="1" dirty="0">
                <a:solidFill>
                  <a:srgbClr val="000099"/>
                </a:solidFill>
                <a:latin typeface="+mn-lt"/>
              </a:rPr>
              <a:t> </a:t>
            </a:r>
            <a:r>
              <a:rPr lang="en-US" sz="2400" b="1" i="1" dirty="0" err="1">
                <a:solidFill>
                  <a:srgbClr val="000099"/>
                </a:solidFill>
                <a:latin typeface="+mn-lt"/>
              </a:rPr>
              <a:t>của</a:t>
            </a:r>
            <a:r>
              <a:rPr lang="en-US" sz="2400" b="1" i="1" dirty="0">
                <a:solidFill>
                  <a:srgbClr val="000099"/>
                </a:solidFill>
                <a:latin typeface="+mn-lt"/>
              </a:rPr>
              <a:t> con </a:t>
            </a:r>
            <a:r>
              <a:rPr lang="en-US" sz="2400" b="1" i="1" dirty="0" err="1">
                <a:solidFill>
                  <a:srgbClr val="000099"/>
                </a:solidFill>
                <a:latin typeface="+mn-lt"/>
              </a:rPr>
              <a:t>người</a:t>
            </a:r>
            <a:r>
              <a:rPr lang="en-US" sz="2400" b="1" i="1" dirty="0">
                <a:solidFill>
                  <a:srgbClr val="000099"/>
                </a:solidFill>
                <a:latin typeface="+mn-l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arn(inVertical)">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5"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57A4AC8-EDA1-DA09-61C3-9C16537F1D9E}"/>
              </a:ext>
            </a:extLst>
          </p:cNvPr>
          <p:cNvSpPr>
            <a:spLocks noGrp="1" noChangeArrowheads="1"/>
          </p:cNvSpPr>
          <p:nvPr>
            <p:ph type="title"/>
          </p:nvPr>
        </p:nvSpPr>
        <p:spPr>
          <a:xfrm>
            <a:off x="1981200" y="274638"/>
            <a:ext cx="8229600" cy="715962"/>
          </a:xfrm>
          <a:solidFill>
            <a:schemeClr val="accent5">
              <a:lumMod val="40000"/>
              <a:lumOff val="60000"/>
            </a:schemeClr>
          </a:solidFill>
          <a:ln w="19050">
            <a:solidFill>
              <a:schemeClr val="accent2"/>
            </a:solidFill>
          </a:ln>
        </p:spPr>
        <p:txBody>
          <a:bodyPr/>
          <a:lstStyle/>
          <a:p>
            <a:pPr algn="l" eaLnBrk="1" hangingPunct="1">
              <a:defRPr/>
            </a:pPr>
            <a:r>
              <a:rPr lang="en-US" sz="2800" b="1">
                <a:solidFill>
                  <a:srgbClr val="000099"/>
                </a:solidFill>
                <a:latin typeface="Times New Roman" pitchFamily="18" charset="0"/>
              </a:rPr>
              <a:t>f. Bài học phương pháp luận</a:t>
            </a:r>
          </a:p>
        </p:txBody>
      </p:sp>
      <p:sp>
        <p:nvSpPr>
          <p:cNvPr id="23555" name="Rectangle 3">
            <a:extLst>
              <a:ext uri="{FF2B5EF4-FFF2-40B4-BE49-F238E27FC236}">
                <a16:creationId xmlns:a16="http://schemas.microsoft.com/office/drawing/2014/main" id="{24759F9F-2466-3A93-A3D8-4CA62CC94602}"/>
              </a:ext>
            </a:extLst>
          </p:cNvPr>
          <p:cNvSpPr>
            <a:spLocks noGrp="1" noChangeArrowheads="1"/>
          </p:cNvSpPr>
          <p:nvPr>
            <p:ph idx="1"/>
          </p:nvPr>
        </p:nvSpPr>
        <p:spPr>
          <a:xfrm>
            <a:off x="1981200" y="1219200"/>
            <a:ext cx="8229600" cy="5105400"/>
          </a:xfrm>
          <a:solidFill>
            <a:schemeClr val="accent6">
              <a:lumMod val="20000"/>
              <a:lumOff val="80000"/>
            </a:schemeClr>
          </a:solidFill>
          <a:ln w="19050">
            <a:solidFill>
              <a:schemeClr val="accent2"/>
            </a:solidFill>
          </a:ln>
        </p:spPr>
        <p:txBody>
          <a:bodyPr>
            <a:normAutofit fontScale="92500"/>
          </a:bodyPr>
          <a:lstStyle/>
          <a:p>
            <a:pPr algn="just">
              <a:lnSpc>
                <a:spcPct val="135000"/>
              </a:lnSpc>
              <a:spcBef>
                <a:spcPts val="600"/>
              </a:spcBef>
              <a:spcAft>
                <a:spcPts val="600"/>
              </a:spcAft>
              <a:buNone/>
              <a:defRPr/>
            </a:pPr>
            <a:r>
              <a:rPr lang="en-US" sz="2400">
                <a:latin typeface="Times New Roman" pitchFamily="18" charset="0"/>
              </a:rPr>
              <a:t>    Trong hoạt động nhận thức, phải quán triệt quan điểm thực tiễn, nghĩa là: </a:t>
            </a:r>
          </a:p>
          <a:p>
            <a:pPr algn="just">
              <a:lnSpc>
                <a:spcPct val="135000"/>
              </a:lnSpc>
              <a:spcBef>
                <a:spcPts val="600"/>
              </a:spcBef>
              <a:spcAft>
                <a:spcPts val="600"/>
              </a:spcAft>
              <a:buNone/>
              <a:defRPr/>
            </a:pPr>
            <a:r>
              <a:rPr lang="en-US" sz="2400">
                <a:latin typeface="Times New Roman" pitchFamily="18" charset="0"/>
              </a:rPr>
              <a:t>– Hoạt động nhận thức phải xuất phát từ thực tiễn, đi sâu vào thực tiễn. Phải coi trọng việc tổng kết thực tiễn, nâng lên thành lý luận. Xa rời thưc tiễn sẽ dẫn đến sai lầm: chủ quan, duy ý chí, giáo điều, máy móc, rập khuôn, quan liêu. Song, nếu tuyệt đối hoá thực tiễn sẽ dẫn tới chủ nghĩa kinh nghiệm, thực dụng.</a:t>
            </a:r>
          </a:p>
          <a:p>
            <a:pPr algn="just">
              <a:lnSpc>
                <a:spcPct val="135000"/>
              </a:lnSpc>
              <a:spcBef>
                <a:spcPts val="600"/>
              </a:spcBef>
              <a:spcAft>
                <a:spcPts val="600"/>
              </a:spcAft>
              <a:buNone/>
              <a:defRPr/>
            </a:pPr>
            <a:r>
              <a:rPr lang="en-US" sz="2400">
                <a:latin typeface="Times New Roman" pitchFamily="18" charset="0"/>
              </a:rPr>
              <a:t>– Nghiên cứu lý luận phải liên hệ với thực tiễn, học đi đôi với hành.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arn(inVertical)">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3555">
                                            <p:bg/>
                                          </p:spTgt>
                                        </p:tgtEl>
                                        <p:attrNameLst>
                                          <p:attrName>style.visibility</p:attrName>
                                        </p:attrNameLst>
                                      </p:cBhvr>
                                      <p:to>
                                        <p:strVal val="visible"/>
                                      </p:to>
                                    </p:set>
                                    <p:animEffect transition="in" filter="circle(in)">
                                      <p:cBhvr>
                                        <p:cTn id="12" dur="2000"/>
                                        <p:tgtEl>
                                          <p:spTgt spid="23555">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3555">
                                            <p:txEl>
                                              <p:pRg st="0" end="0"/>
                                            </p:txEl>
                                          </p:spTgt>
                                        </p:tgtEl>
                                        <p:attrNameLst>
                                          <p:attrName>style.visibility</p:attrName>
                                        </p:attrNameLst>
                                      </p:cBhvr>
                                      <p:to>
                                        <p:strVal val="visible"/>
                                      </p:to>
                                    </p:set>
                                    <p:animEffect transition="in" filter="circle(in)">
                                      <p:cBhvr>
                                        <p:cTn id="17" dur="2000"/>
                                        <p:tgtEl>
                                          <p:spTgt spid="235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3555">
                                            <p:txEl>
                                              <p:pRg st="1" end="1"/>
                                            </p:txEl>
                                          </p:spTgt>
                                        </p:tgtEl>
                                        <p:attrNameLst>
                                          <p:attrName>style.visibility</p:attrName>
                                        </p:attrNameLst>
                                      </p:cBhvr>
                                      <p:to>
                                        <p:strVal val="visible"/>
                                      </p:to>
                                    </p:set>
                                    <p:animEffect transition="in" filter="circle(in)">
                                      <p:cBhvr>
                                        <p:cTn id="22" dur="2000"/>
                                        <p:tgtEl>
                                          <p:spTgt spid="2355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3555">
                                            <p:txEl>
                                              <p:pRg st="2" end="2"/>
                                            </p:txEl>
                                          </p:spTgt>
                                        </p:tgtEl>
                                        <p:attrNameLst>
                                          <p:attrName>style.visibility</p:attrName>
                                        </p:attrNameLst>
                                      </p:cBhvr>
                                      <p:to>
                                        <p:strVal val="visible"/>
                                      </p:to>
                                    </p:set>
                                    <p:animEffect transition="in" filter="circle(in)">
                                      <p:cBhvr>
                                        <p:cTn id="27" dur="20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356BD52-9B5E-1479-AD06-97809237A0BD}"/>
              </a:ext>
            </a:extLst>
          </p:cNvPr>
          <p:cNvSpPr/>
          <p:nvPr/>
        </p:nvSpPr>
        <p:spPr>
          <a:xfrm>
            <a:off x="1600200" y="0"/>
            <a:ext cx="8991600" cy="838200"/>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3200" b="1">
                <a:solidFill>
                  <a:schemeClr val="tx1"/>
                </a:solidFill>
                <a:latin typeface="Times New Roman" panose="02020603050405020304" pitchFamily="18" charset="0"/>
                <a:cs typeface="Times New Roman" panose="02020603050405020304" pitchFamily="18" charset="0"/>
              </a:rPr>
              <a:t>2.4. </a:t>
            </a:r>
            <a:r>
              <a:rPr lang="vi-VN" altLang="en-US" sz="3200" b="1">
                <a:solidFill>
                  <a:schemeClr val="tx1"/>
                </a:solidFill>
                <a:latin typeface="Times New Roman" panose="02020603050405020304" pitchFamily="18" charset="0"/>
                <a:cs typeface="Times New Roman" panose="02020603050405020304" pitchFamily="18" charset="0"/>
              </a:rPr>
              <a:t>Các giai đoạn cơ bản của quá trình nhận thức</a:t>
            </a:r>
            <a:endParaRPr lang="en-US" sz="3200" b="1" dirty="0">
              <a:solidFill>
                <a:schemeClr val="tx1"/>
              </a:solidFill>
            </a:endParaRPr>
          </a:p>
        </p:txBody>
      </p:sp>
      <p:sp>
        <p:nvSpPr>
          <p:cNvPr id="7" name="Flowchart: Terminator 6">
            <a:extLst>
              <a:ext uri="{FF2B5EF4-FFF2-40B4-BE49-F238E27FC236}">
                <a16:creationId xmlns:a16="http://schemas.microsoft.com/office/drawing/2014/main" id="{1AEB2517-3D8A-5D94-41C4-20444792EB30}"/>
              </a:ext>
            </a:extLst>
          </p:cNvPr>
          <p:cNvSpPr/>
          <p:nvPr/>
        </p:nvSpPr>
        <p:spPr>
          <a:xfrm>
            <a:off x="1600200" y="1066800"/>
            <a:ext cx="1828800" cy="2514600"/>
          </a:xfrm>
          <a:prstGeom prst="flowChartTerminator">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GB" altLang="en-US" b="1" i="1">
                <a:solidFill>
                  <a:srgbClr val="000000"/>
                </a:solidFill>
                <a:latin typeface="Times New Roman" pitchFamily="18" charset="0"/>
                <a:cs typeface="Times New Roman" pitchFamily="18" charset="0"/>
              </a:rPr>
              <a:t>Trực quan sinh động (Nhận thức cảm tính)</a:t>
            </a:r>
            <a:endParaRPr lang="en-US" b="1">
              <a:solidFill>
                <a:srgbClr val="000000"/>
              </a:solidFill>
              <a:cs typeface="Cordia New" pitchFamily="34" charset="-34"/>
            </a:endParaRPr>
          </a:p>
        </p:txBody>
      </p:sp>
      <p:sp>
        <p:nvSpPr>
          <p:cNvPr id="8" name="Flowchart: Terminator 7">
            <a:extLst>
              <a:ext uri="{FF2B5EF4-FFF2-40B4-BE49-F238E27FC236}">
                <a16:creationId xmlns:a16="http://schemas.microsoft.com/office/drawing/2014/main" id="{1C5D9A31-6FAD-B9AB-0B63-D7AB96953B91}"/>
              </a:ext>
            </a:extLst>
          </p:cNvPr>
          <p:cNvSpPr/>
          <p:nvPr/>
        </p:nvSpPr>
        <p:spPr>
          <a:xfrm>
            <a:off x="1600200" y="4191000"/>
            <a:ext cx="1981200" cy="2514600"/>
          </a:xfrm>
          <a:prstGeom prst="flowChartTerminator">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GB" altLang="en-US" b="1" i="1">
                <a:solidFill>
                  <a:srgbClr val="000000"/>
                </a:solidFill>
                <a:latin typeface="Times New Roman" pitchFamily="18" charset="0"/>
                <a:cs typeface="Times New Roman" pitchFamily="18" charset="0"/>
              </a:rPr>
              <a:t>Tư duy trừu tượng (Nhận thức lý tính)</a:t>
            </a:r>
            <a:endParaRPr lang="en-US" b="1">
              <a:solidFill>
                <a:srgbClr val="000000"/>
              </a:solidFill>
              <a:cs typeface="Cordia New" pitchFamily="34" charset="-34"/>
            </a:endParaRPr>
          </a:p>
        </p:txBody>
      </p:sp>
      <p:sp>
        <p:nvSpPr>
          <p:cNvPr id="9" name="Pentagon 8">
            <a:extLst>
              <a:ext uri="{FF2B5EF4-FFF2-40B4-BE49-F238E27FC236}">
                <a16:creationId xmlns:a16="http://schemas.microsoft.com/office/drawing/2014/main" id="{4C4B0691-661B-F4D3-B563-E4C55AE9F15A}"/>
              </a:ext>
            </a:extLst>
          </p:cNvPr>
          <p:cNvSpPr/>
          <p:nvPr/>
        </p:nvSpPr>
        <p:spPr>
          <a:xfrm>
            <a:off x="3549650" y="1941513"/>
            <a:ext cx="2133600" cy="914400"/>
          </a:xfrm>
          <a:prstGeom prst="homePlate">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GB">
                <a:solidFill>
                  <a:srgbClr val="000000"/>
                </a:solidFill>
                <a:latin typeface="Times New Roman" pitchFamily="18" charset="0"/>
                <a:cs typeface="Times New Roman" pitchFamily="18" charset="0"/>
              </a:rPr>
              <a:t>Cảm giác</a:t>
            </a:r>
            <a:endParaRPr lang="en-US">
              <a:solidFill>
                <a:srgbClr val="000000"/>
              </a:solidFill>
              <a:cs typeface="Cordia New" pitchFamily="34" charset="-34"/>
            </a:endParaRPr>
          </a:p>
        </p:txBody>
      </p:sp>
      <p:sp>
        <p:nvSpPr>
          <p:cNvPr id="10" name="Pentagon 9">
            <a:extLst>
              <a:ext uri="{FF2B5EF4-FFF2-40B4-BE49-F238E27FC236}">
                <a16:creationId xmlns:a16="http://schemas.microsoft.com/office/drawing/2014/main" id="{24FD0C4B-4AAB-6B1A-00E6-7AF352AD5228}"/>
              </a:ext>
            </a:extLst>
          </p:cNvPr>
          <p:cNvSpPr/>
          <p:nvPr/>
        </p:nvSpPr>
        <p:spPr>
          <a:xfrm>
            <a:off x="5969000" y="1941513"/>
            <a:ext cx="2133600" cy="914400"/>
          </a:xfrm>
          <a:prstGeom prst="homePlat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GB">
                <a:solidFill>
                  <a:srgbClr val="000000"/>
                </a:solidFill>
                <a:latin typeface="Times New Roman" pitchFamily="18" charset="0"/>
                <a:cs typeface="Times New Roman" pitchFamily="18" charset="0"/>
              </a:rPr>
              <a:t>Tri giác</a:t>
            </a:r>
            <a:endParaRPr lang="en-US"/>
          </a:p>
        </p:txBody>
      </p:sp>
      <p:sp>
        <p:nvSpPr>
          <p:cNvPr id="11" name="Pentagon 10">
            <a:extLst>
              <a:ext uri="{FF2B5EF4-FFF2-40B4-BE49-F238E27FC236}">
                <a16:creationId xmlns:a16="http://schemas.microsoft.com/office/drawing/2014/main" id="{96D55666-6757-1496-A442-70726C6C2C14}"/>
              </a:ext>
            </a:extLst>
          </p:cNvPr>
          <p:cNvSpPr/>
          <p:nvPr/>
        </p:nvSpPr>
        <p:spPr>
          <a:xfrm>
            <a:off x="8305800" y="1905000"/>
            <a:ext cx="2133600" cy="914400"/>
          </a:xfrm>
          <a:prstGeom prst="homePlat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r>
              <a:rPr lang="en-GB">
                <a:solidFill>
                  <a:srgbClr val="000000"/>
                </a:solidFill>
                <a:latin typeface="Times New Roman" pitchFamily="18" charset="0"/>
                <a:cs typeface="Times New Roman" pitchFamily="18" charset="0"/>
              </a:rPr>
              <a:t>Biểu tượng </a:t>
            </a:r>
            <a:endParaRPr lang="en-GB" dirty="0">
              <a:solidFill>
                <a:srgbClr val="000000"/>
              </a:solidFill>
              <a:latin typeface="Times New Roman" pitchFamily="18" charset="0"/>
              <a:cs typeface="Times New Roman" pitchFamily="18" charset="0"/>
            </a:endParaRPr>
          </a:p>
        </p:txBody>
      </p:sp>
      <p:sp>
        <p:nvSpPr>
          <p:cNvPr id="12" name="Pentagon 11">
            <a:extLst>
              <a:ext uri="{FF2B5EF4-FFF2-40B4-BE49-F238E27FC236}">
                <a16:creationId xmlns:a16="http://schemas.microsoft.com/office/drawing/2014/main" id="{0BB59EDD-EF8C-8DE0-62E7-F049BEC6FC08}"/>
              </a:ext>
            </a:extLst>
          </p:cNvPr>
          <p:cNvSpPr/>
          <p:nvPr/>
        </p:nvSpPr>
        <p:spPr>
          <a:xfrm>
            <a:off x="3733800" y="4913313"/>
            <a:ext cx="2133600" cy="914400"/>
          </a:xfrm>
          <a:prstGeom prst="homePlate">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GB">
                <a:solidFill>
                  <a:srgbClr val="000000"/>
                </a:solidFill>
                <a:latin typeface="Times New Roman" pitchFamily="18" charset="0"/>
                <a:cs typeface="Times New Roman" pitchFamily="18" charset="0"/>
              </a:rPr>
              <a:t>Khái niệm</a:t>
            </a:r>
            <a:endParaRPr lang="en-US">
              <a:solidFill>
                <a:srgbClr val="000000"/>
              </a:solidFill>
              <a:cs typeface="Cordia New" pitchFamily="34" charset="-34"/>
            </a:endParaRPr>
          </a:p>
        </p:txBody>
      </p:sp>
      <p:sp>
        <p:nvSpPr>
          <p:cNvPr id="13" name="Pentagon 12">
            <a:extLst>
              <a:ext uri="{FF2B5EF4-FFF2-40B4-BE49-F238E27FC236}">
                <a16:creationId xmlns:a16="http://schemas.microsoft.com/office/drawing/2014/main" id="{DB5BD3F2-0450-6F31-0D97-3399F5668E16}"/>
              </a:ext>
            </a:extLst>
          </p:cNvPr>
          <p:cNvSpPr/>
          <p:nvPr/>
        </p:nvSpPr>
        <p:spPr>
          <a:xfrm>
            <a:off x="6096000" y="4913313"/>
            <a:ext cx="2133600" cy="914400"/>
          </a:xfrm>
          <a:prstGeom prst="homePlat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GB">
                <a:solidFill>
                  <a:srgbClr val="000000"/>
                </a:solidFill>
                <a:latin typeface="Times New Roman" pitchFamily="18" charset="0"/>
                <a:cs typeface="Times New Roman" pitchFamily="18" charset="0"/>
              </a:rPr>
              <a:t>Phán đoán</a:t>
            </a:r>
            <a:endParaRPr lang="en-US"/>
          </a:p>
        </p:txBody>
      </p:sp>
      <p:sp>
        <p:nvSpPr>
          <p:cNvPr id="14" name="Pentagon 13">
            <a:extLst>
              <a:ext uri="{FF2B5EF4-FFF2-40B4-BE49-F238E27FC236}">
                <a16:creationId xmlns:a16="http://schemas.microsoft.com/office/drawing/2014/main" id="{610C3A37-7DB6-4325-3756-57024824FEE0}"/>
              </a:ext>
            </a:extLst>
          </p:cNvPr>
          <p:cNvSpPr/>
          <p:nvPr/>
        </p:nvSpPr>
        <p:spPr>
          <a:xfrm>
            <a:off x="8382000" y="4876800"/>
            <a:ext cx="2133600" cy="914400"/>
          </a:xfrm>
          <a:prstGeom prst="homePlate">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r>
              <a:rPr lang="en-GB" dirty="0" err="1">
                <a:solidFill>
                  <a:srgbClr val="000000"/>
                </a:solidFill>
                <a:latin typeface="Times New Roman" pitchFamily="18" charset="0"/>
                <a:cs typeface="Times New Roman" pitchFamily="18" charset="0"/>
              </a:rPr>
              <a:t>Suy</a:t>
            </a:r>
            <a:r>
              <a:rPr lang="en-GB" dirty="0">
                <a:solidFill>
                  <a:srgbClr val="000000"/>
                </a:solidFill>
                <a:latin typeface="Times New Roman" pitchFamily="18" charset="0"/>
                <a:cs typeface="Times New Roman" pitchFamily="18" charset="0"/>
              </a:rPr>
              <a:t> </a:t>
            </a:r>
            <a:r>
              <a:rPr lang="en-GB" dirty="0" err="1">
                <a:solidFill>
                  <a:srgbClr val="000000"/>
                </a:solidFill>
                <a:latin typeface="Times New Roman" pitchFamily="18" charset="0"/>
                <a:cs typeface="Times New Roman" pitchFamily="18" charset="0"/>
              </a:rPr>
              <a:t>lý</a:t>
            </a:r>
            <a:r>
              <a:rPr lang="en-GB" dirty="0">
                <a:solidFill>
                  <a:srgbClr val="000000"/>
                </a:solidFill>
                <a:latin typeface="Times New Roman" pitchFamily="18" charset="0"/>
                <a:cs typeface="Times New Roman" pitchFamily="18" charset="0"/>
              </a:rPr>
              <a:t> </a:t>
            </a:r>
          </a:p>
        </p:txBody>
      </p:sp>
      <p:sp>
        <p:nvSpPr>
          <p:cNvPr id="2" name="Down Arrow 1">
            <a:extLst>
              <a:ext uri="{FF2B5EF4-FFF2-40B4-BE49-F238E27FC236}">
                <a16:creationId xmlns:a16="http://schemas.microsoft.com/office/drawing/2014/main" id="{3A13EA74-4EE8-35A2-1E1E-3A358A3A495A}"/>
              </a:ext>
            </a:extLst>
          </p:cNvPr>
          <p:cNvSpPr/>
          <p:nvPr/>
        </p:nvSpPr>
        <p:spPr>
          <a:xfrm>
            <a:off x="2514600" y="36576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arn(inVertical)">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inVertical)">
                                      <p:cBhvr>
                                        <p:cTn id="47" dur="500"/>
                                        <p:tgtEl>
                                          <p:spTgt spid="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inVertical)">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P spid="14"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81472E45-A5E0-325E-F302-51B221891EA5}"/>
              </a:ext>
            </a:extLst>
          </p:cNvPr>
          <p:cNvSpPr/>
          <p:nvPr/>
        </p:nvSpPr>
        <p:spPr>
          <a:xfrm>
            <a:off x="1600200" y="0"/>
            <a:ext cx="8991600" cy="838200"/>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3200" b="1">
                <a:solidFill>
                  <a:schemeClr val="tx1"/>
                </a:solidFill>
                <a:latin typeface="Times New Roman" panose="02020603050405020304" pitchFamily="18" charset="0"/>
                <a:cs typeface="Times New Roman" panose="02020603050405020304" pitchFamily="18" charset="0"/>
              </a:rPr>
              <a:t>2.4. </a:t>
            </a:r>
            <a:r>
              <a:rPr lang="vi-VN" altLang="en-US" sz="3200" b="1">
                <a:solidFill>
                  <a:schemeClr val="tx1"/>
                </a:solidFill>
                <a:latin typeface="Times New Roman" panose="02020603050405020304" pitchFamily="18" charset="0"/>
                <a:cs typeface="Times New Roman" panose="02020603050405020304" pitchFamily="18" charset="0"/>
              </a:rPr>
              <a:t>Các giai đoạn cơ bản của quá trình nhận thức</a:t>
            </a:r>
            <a:endParaRPr lang="en-US" sz="3200" b="1" dirty="0">
              <a:solidFill>
                <a:schemeClr val="tx1"/>
              </a:solidFill>
            </a:endParaRPr>
          </a:p>
        </p:txBody>
      </p:sp>
      <p:sp>
        <p:nvSpPr>
          <p:cNvPr id="7" name="Flowchart: Terminator 6">
            <a:extLst>
              <a:ext uri="{FF2B5EF4-FFF2-40B4-BE49-F238E27FC236}">
                <a16:creationId xmlns:a16="http://schemas.microsoft.com/office/drawing/2014/main" id="{2DC6A385-AF99-D716-F040-6199B953CDC0}"/>
              </a:ext>
            </a:extLst>
          </p:cNvPr>
          <p:cNvSpPr/>
          <p:nvPr/>
        </p:nvSpPr>
        <p:spPr>
          <a:xfrm>
            <a:off x="1600200" y="914400"/>
            <a:ext cx="8763000" cy="1066800"/>
          </a:xfrm>
          <a:prstGeom prst="flowChartTerminator">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GB" altLang="en-US" sz="2000" b="1" i="1">
                <a:solidFill>
                  <a:srgbClr val="000000"/>
                </a:solidFill>
                <a:latin typeface="Times New Roman" pitchFamily="18" charset="0"/>
                <a:cs typeface="Times New Roman" pitchFamily="18" charset="0"/>
              </a:rPr>
              <a:t>* Trực quan sinh động (Nhận thức cảm tính):</a:t>
            </a:r>
            <a:r>
              <a:rPr lang="vi-VN" altLang="en-US" sz="2000">
                <a:solidFill>
                  <a:srgbClr val="000000"/>
                </a:solidFill>
                <a:latin typeface="Times New Roman" pitchFamily="18" charset="0"/>
                <a:cs typeface="Times New Roman" pitchFamily="18" charset="0"/>
              </a:rPr>
              <a:t> là sự </a:t>
            </a:r>
            <a:r>
              <a:rPr lang="en-GB" altLang="en-US" sz="2000">
                <a:solidFill>
                  <a:srgbClr val="000000"/>
                </a:solidFill>
                <a:latin typeface="Times New Roman" pitchFamily="18" charset="0"/>
                <a:cs typeface="Times New Roman" pitchFamily="18" charset="0"/>
              </a:rPr>
              <a:t>phản ánh trực tiếp khách thể thông qua các giác quan</a:t>
            </a:r>
            <a:endParaRPr lang="en-US" sz="2000" b="1">
              <a:solidFill>
                <a:srgbClr val="000000"/>
              </a:solidFill>
              <a:cs typeface="Cordia New" pitchFamily="34" charset="-34"/>
            </a:endParaRPr>
          </a:p>
        </p:txBody>
      </p:sp>
      <p:sp>
        <p:nvSpPr>
          <p:cNvPr id="15" name="Right Arrow Callout 14">
            <a:extLst>
              <a:ext uri="{FF2B5EF4-FFF2-40B4-BE49-F238E27FC236}">
                <a16:creationId xmlns:a16="http://schemas.microsoft.com/office/drawing/2014/main" id="{29BA45E0-BA27-649B-8908-EDB7B5E86455}"/>
              </a:ext>
            </a:extLst>
          </p:cNvPr>
          <p:cNvSpPr/>
          <p:nvPr/>
        </p:nvSpPr>
        <p:spPr>
          <a:xfrm>
            <a:off x="1752600" y="2230439"/>
            <a:ext cx="3124200" cy="4035425"/>
          </a:xfrm>
          <a:prstGeom prst="rightArrowCallout">
            <a:avLst>
              <a:gd name="adj1" fmla="val 11247"/>
              <a:gd name="adj2" fmla="val 17261"/>
              <a:gd name="adj3" fmla="val 10447"/>
              <a:gd name="adj4" fmla="val 8244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GB" altLang="en-US" sz="2400" b="1" i="1">
                <a:solidFill>
                  <a:schemeClr val="tx1"/>
                </a:solidFill>
                <a:latin typeface="Times New Roman" pitchFamily="18" charset="0"/>
                <a:cs typeface="Times New Roman" pitchFamily="18" charset="0"/>
              </a:rPr>
              <a:t>Cảm giác</a:t>
            </a:r>
            <a:r>
              <a:rPr lang="vi-VN" altLang="en-US" sz="2400" b="1">
                <a:solidFill>
                  <a:schemeClr val="tx1"/>
                </a:solidFill>
                <a:latin typeface="Times New Roman" pitchFamily="18" charset="0"/>
                <a:cs typeface="Times New Roman" pitchFamily="18" charset="0"/>
              </a:rPr>
              <a:t>: </a:t>
            </a:r>
            <a:r>
              <a:rPr lang="en-GB" altLang="en-US" sz="2400" b="1">
                <a:solidFill>
                  <a:schemeClr val="tx1"/>
                </a:solidFill>
                <a:latin typeface="Times New Roman" pitchFamily="18" charset="0"/>
                <a:cs typeface="Times New Roman" pitchFamily="18" charset="0"/>
              </a:rPr>
              <a:t>nảy sinh do sự tác động trực tiếp của khách thể lên các giác quan của con người</a:t>
            </a:r>
            <a:r>
              <a:rPr lang="vi-VN" altLang="en-US" sz="2400" b="1">
                <a:solidFill>
                  <a:schemeClr val="tx1"/>
                </a:solidFill>
                <a:latin typeface="Times New Roman" pitchFamily="18" charset="0"/>
                <a:cs typeface="Times New Roman" pitchFamily="18" charset="0"/>
              </a:rPr>
              <a:t> hình thành tri thức</a:t>
            </a:r>
            <a:r>
              <a:rPr lang="en-GB" altLang="en-US" sz="2400" b="1">
                <a:solidFill>
                  <a:schemeClr val="tx1"/>
                </a:solidFill>
                <a:latin typeface="Times New Roman" pitchFamily="18" charset="0"/>
                <a:cs typeface="Times New Roman" pitchFamily="18" charset="0"/>
              </a:rPr>
              <a:t> giản đơn nhất về một thuộc tính riêng lẻ của sự vật</a:t>
            </a:r>
            <a:endParaRPr lang="vi-VN" altLang="en-US" sz="2400" b="1">
              <a:solidFill>
                <a:schemeClr val="tx1"/>
              </a:solidFill>
              <a:latin typeface="Times New Roman" pitchFamily="18" charset="0"/>
              <a:cs typeface="Times New Roman" pitchFamily="18" charset="0"/>
            </a:endParaRPr>
          </a:p>
        </p:txBody>
      </p:sp>
      <p:sp>
        <p:nvSpPr>
          <p:cNvPr id="18" name="Right Arrow Callout 17">
            <a:extLst>
              <a:ext uri="{FF2B5EF4-FFF2-40B4-BE49-F238E27FC236}">
                <a16:creationId xmlns:a16="http://schemas.microsoft.com/office/drawing/2014/main" id="{D2AFEECE-33E9-7D38-183E-726F0BF73766}"/>
              </a:ext>
            </a:extLst>
          </p:cNvPr>
          <p:cNvSpPr/>
          <p:nvPr/>
        </p:nvSpPr>
        <p:spPr>
          <a:xfrm>
            <a:off x="4997451" y="2259014"/>
            <a:ext cx="2054225" cy="4035425"/>
          </a:xfrm>
          <a:prstGeom prst="rightArrowCallout">
            <a:avLst>
              <a:gd name="adj1" fmla="val 11247"/>
              <a:gd name="adj2" fmla="val 17261"/>
              <a:gd name="adj3" fmla="val 10447"/>
              <a:gd name="adj4" fmla="val 8244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GB" altLang="en-US" sz="2400" b="1" i="1">
                <a:solidFill>
                  <a:schemeClr val="tx1"/>
                </a:solidFill>
                <a:latin typeface="Times New Roman" pitchFamily="18" charset="0"/>
                <a:cs typeface="Times New Roman" pitchFamily="18" charset="0"/>
              </a:rPr>
              <a:t>Tri giác</a:t>
            </a:r>
            <a:r>
              <a:rPr lang="vi-VN" altLang="en-US" sz="2400" b="1">
                <a:solidFill>
                  <a:schemeClr val="tx1"/>
                </a:solidFill>
                <a:latin typeface="Times New Roman" pitchFamily="18" charset="0"/>
                <a:cs typeface="Times New Roman" pitchFamily="18" charset="0"/>
              </a:rPr>
              <a:t>:</a:t>
            </a:r>
            <a:r>
              <a:rPr lang="en-US" altLang="en-US" sz="2400" b="1">
                <a:solidFill>
                  <a:schemeClr val="tx1"/>
                </a:solidFill>
                <a:latin typeface="Times New Roman" pitchFamily="18" charset="0"/>
                <a:cs typeface="Times New Roman" pitchFamily="18" charset="0"/>
              </a:rPr>
              <a:t> </a:t>
            </a:r>
            <a:r>
              <a:rPr lang="en-GB" altLang="en-US" sz="2400" b="1">
                <a:solidFill>
                  <a:schemeClr val="tx1"/>
                </a:solidFill>
                <a:latin typeface="Times New Roman" pitchFamily="18" charset="0"/>
                <a:cs typeface="Times New Roman" pitchFamily="18" charset="0"/>
              </a:rPr>
              <a:t>là tổng hợp của nhiều cảm giác</a:t>
            </a:r>
            <a:endParaRPr lang="vi-VN" altLang="en-US" sz="2400" b="1">
              <a:solidFill>
                <a:schemeClr val="tx1"/>
              </a:solidFill>
              <a:latin typeface="Times New Roman" pitchFamily="18" charset="0"/>
              <a:cs typeface="Times New Roman" pitchFamily="18" charset="0"/>
            </a:endParaRPr>
          </a:p>
        </p:txBody>
      </p:sp>
      <p:sp>
        <p:nvSpPr>
          <p:cNvPr id="19" name="Right Arrow Callout 18">
            <a:extLst>
              <a:ext uri="{FF2B5EF4-FFF2-40B4-BE49-F238E27FC236}">
                <a16:creationId xmlns:a16="http://schemas.microsoft.com/office/drawing/2014/main" id="{3460AD06-3DE2-D0AD-9C88-A0257D131EF1}"/>
              </a:ext>
            </a:extLst>
          </p:cNvPr>
          <p:cNvSpPr/>
          <p:nvPr/>
        </p:nvSpPr>
        <p:spPr>
          <a:xfrm>
            <a:off x="7389813" y="2286001"/>
            <a:ext cx="3124200" cy="4035425"/>
          </a:xfrm>
          <a:prstGeom prst="rightArrowCallout">
            <a:avLst>
              <a:gd name="adj1" fmla="val 11247"/>
              <a:gd name="adj2" fmla="val 17261"/>
              <a:gd name="adj3" fmla="val 10447"/>
              <a:gd name="adj4" fmla="val 82446"/>
            </a:avLst>
          </a:prstGeom>
          <a:solidFill>
            <a:srgbClr val="92D05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GB" altLang="en-US" sz="2400" b="1" i="1">
                <a:solidFill>
                  <a:srgbClr val="000000"/>
                </a:solidFill>
                <a:latin typeface="Times New Roman" pitchFamily="18" charset="0"/>
                <a:cs typeface="Times New Roman" pitchFamily="18" charset="0"/>
              </a:rPr>
              <a:t>Biểu tượng</a:t>
            </a:r>
            <a:r>
              <a:rPr lang="vi-VN" altLang="en-US" sz="2400" b="1">
                <a:solidFill>
                  <a:srgbClr val="000000"/>
                </a:solidFill>
                <a:latin typeface="Times New Roman" pitchFamily="18" charset="0"/>
                <a:cs typeface="Times New Roman" pitchFamily="18" charset="0"/>
              </a:rPr>
              <a:t>:</a:t>
            </a:r>
            <a:r>
              <a:rPr lang="en-US" altLang="en-US" sz="2400" b="1">
                <a:solidFill>
                  <a:srgbClr val="000000"/>
                </a:solidFill>
                <a:latin typeface="Times New Roman" pitchFamily="18" charset="0"/>
                <a:cs typeface="Times New Roman" pitchFamily="18" charset="0"/>
              </a:rPr>
              <a:t> </a:t>
            </a:r>
            <a:r>
              <a:rPr lang="en-GB" altLang="en-US" sz="2400" b="1">
                <a:solidFill>
                  <a:srgbClr val="000000"/>
                </a:solidFill>
                <a:latin typeface="Times New Roman" pitchFamily="18" charset="0"/>
                <a:cs typeface="Times New Roman" pitchFamily="18" charset="0"/>
              </a:rPr>
              <a:t>là hình ảnh sự vật được tái hiện trong óc nhờ trí nhớ</a:t>
            </a:r>
            <a:r>
              <a:rPr lang="vi-VN" altLang="en-US" sz="2400" b="1">
                <a:solidFill>
                  <a:srgbClr val="000000"/>
                </a:solidFill>
                <a:latin typeface="Times New Roman" pitchFamily="18" charset="0"/>
                <a:cs typeface="Times New Roman" pitchFamily="18" charset="0"/>
              </a:rPr>
              <a:t>;</a:t>
            </a:r>
            <a:r>
              <a:rPr lang="en-GB" altLang="en-US" sz="2400" b="1">
                <a:solidFill>
                  <a:srgbClr val="000000"/>
                </a:solidFill>
                <a:cs typeface="Cordia New" pitchFamily="34" charset="-34"/>
              </a:rPr>
              <a:t> </a:t>
            </a:r>
            <a:r>
              <a:rPr lang="en-GB" altLang="en-US" sz="2400" b="1">
                <a:solidFill>
                  <a:srgbClr val="000000"/>
                </a:solidFill>
                <a:latin typeface="Times New Roman" pitchFamily="18" charset="0"/>
                <a:cs typeface="Times New Roman" pitchFamily="18" charset="0"/>
              </a:rPr>
              <a:t>là khâu trung gian chuyển từ nhận thức cảm tính lên nhận thức lý tính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90A495-7DCE-585D-E50E-77D2A95EC350}"/>
              </a:ext>
            </a:extLst>
          </p:cNvPr>
          <p:cNvSpPr>
            <a:spLocks noChangeArrowheads="1"/>
          </p:cNvSpPr>
          <p:nvPr/>
        </p:nvSpPr>
        <p:spPr bwMode="auto">
          <a:xfrm>
            <a:off x="2344738" y="304800"/>
            <a:ext cx="7315200" cy="369332"/>
          </a:xfrm>
          <a:prstGeom prst="rect">
            <a:avLst/>
          </a:prstGeom>
          <a:solidFill>
            <a:schemeClr val="accent5">
              <a:lumMod val="40000"/>
              <a:lumOff val="60000"/>
            </a:schemeClr>
          </a:solidFill>
          <a:ln w="19050">
            <a:solidFill>
              <a:schemeClr val="accent2"/>
            </a:solidFill>
          </a:ln>
        </p:spPr>
        <p:txBody>
          <a:bodyPr>
            <a:spAutoFit/>
          </a:bodyPr>
          <a:lstStyle/>
          <a:p>
            <a:pPr algn="ctr" eaLnBrk="1" hangingPunct="1">
              <a:lnSpc>
                <a:spcPct val="90000"/>
              </a:lnSpc>
              <a:spcBef>
                <a:spcPct val="20000"/>
              </a:spcBef>
              <a:defRPr/>
            </a:pPr>
            <a:r>
              <a:rPr lang="en-US" altLang="en-US" sz="2000" b="1">
                <a:latin typeface="Times New Roman" pitchFamily="18" charset="0"/>
                <a:cs typeface="Times New Roman" pitchFamily="18" charset="0"/>
              </a:rPr>
              <a:t>- Đặc điểm giai đoạn nhận thức cảm tính:</a:t>
            </a:r>
          </a:p>
        </p:txBody>
      </p:sp>
      <p:sp>
        <p:nvSpPr>
          <p:cNvPr id="10" name="Can 9">
            <a:extLst>
              <a:ext uri="{FF2B5EF4-FFF2-40B4-BE49-F238E27FC236}">
                <a16:creationId xmlns:a16="http://schemas.microsoft.com/office/drawing/2014/main" id="{46C9B153-8387-8A7B-9CEC-27B7053ACF9C}"/>
              </a:ext>
            </a:extLst>
          </p:cNvPr>
          <p:cNvSpPr/>
          <p:nvPr/>
        </p:nvSpPr>
        <p:spPr>
          <a:xfrm>
            <a:off x="2119312" y="1552574"/>
            <a:ext cx="3657600" cy="3124200"/>
          </a:xfrm>
          <a:prstGeom prst="can">
            <a:avLst/>
          </a:prstGeom>
        </p:spPr>
        <p:style>
          <a:lnRef idx="0">
            <a:schemeClr val="accent1"/>
          </a:lnRef>
          <a:fillRef idx="3">
            <a:schemeClr val="accent1"/>
          </a:fillRef>
          <a:effectRef idx="3">
            <a:schemeClr val="accent1"/>
          </a:effectRef>
          <a:fontRef idx="minor">
            <a:schemeClr val="lt1"/>
          </a:fontRef>
        </p:style>
        <p:txBody>
          <a:bodyPr anchor="ctr"/>
          <a:lstStyle/>
          <a:p>
            <a:pPr algn="just" eaLnBrk="1" hangingPunct="1">
              <a:lnSpc>
                <a:spcPct val="90000"/>
              </a:lnSpc>
              <a:defRPr/>
            </a:pPr>
            <a:r>
              <a:rPr lang="en-US" altLang="en-US" sz="2400">
                <a:solidFill>
                  <a:schemeClr val="tx1"/>
                </a:solidFill>
                <a:latin typeface="Times New Roman" pitchFamily="18" charset="0"/>
                <a:cs typeface="Times New Roman" pitchFamily="18" charset="0"/>
              </a:rPr>
              <a:t>+ Là sự phản ánh trực tiếp đối tượng bằng các giác quan của chủ thể nhận thức.</a:t>
            </a:r>
          </a:p>
        </p:txBody>
      </p:sp>
      <p:sp>
        <p:nvSpPr>
          <p:cNvPr id="11" name="Can 10">
            <a:extLst>
              <a:ext uri="{FF2B5EF4-FFF2-40B4-BE49-F238E27FC236}">
                <a16:creationId xmlns:a16="http://schemas.microsoft.com/office/drawing/2014/main" id="{913A2063-674F-5D5C-7969-23E45A950A32}"/>
              </a:ext>
            </a:extLst>
          </p:cNvPr>
          <p:cNvSpPr/>
          <p:nvPr/>
        </p:nvSpPr>
        <p:spPr>
          <a:xfrm>
            <a:off x="6477000" y="1552575"/>
            <a:ext cx="3657600" cy="3124200"/>
          </a:xfrm>
          <a:prstGeom prst="can">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lnSpc>
                <a:spcPct val="90000"/>
              </a:lnSpc>
              <a:defRPr/>
            </a:pPr>
            <a:r>
              <a:rPr lang="en-US" altLang="en-US" sz="2400">
                <a:solidFill>
                  <a:schemeClr val="tx1"/>
                </a:solidFill>
                <a:latin typeface="Times New Roman" pitchFamily="18" charset="0"/>
                <a:cs typeface="Times New Roman" pitchFamily="18" charset="0"/>
              </a:rPr>
              <a:t>+ Chỉ phản ánh được cái bề ngoài, có cả cái  tất nhiên và ngẫu nhiên, cả cái bản chất và không bản chất. </a:t>
            </a:r>
          </a:p>
        </p:txBody>
      </p:sp>
      <p:sp>
        <p:nvSpPr>
          <p:cNvPr id="17" name="Left Brace 16">
            <a:extLst>
              <a:ext uri="{FF2B5EF4-FFF2-40B4-BE49-F238E27FC236}">
                <a16:creationId xmlns:a16="http://schemas.microsoft.com/office/drawing/2014/main" id="{5EC0FAB3-7EC8-B0F2-EAF1-1E8FEAEC2D0E}"/>
              </a:ext>
            </a:extLst>
          </p:cNvPr>
          <p:cNvSpPr/>
          <p:nvPr/>
        </p:nvSpPr>
        <p:spPr>
          <a:xfrm rot="5400000">
            <a:off x="5562601" y="-1176338"/>
            <a:ext cx="838200" cy="48291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par>
                                <p:cTn id="13" presetID="2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ircle(in)">
                                      <p:cBhvr>
                                        <p:cTn id="2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501EF60F-795D-AE88-08E1-49E97DAC968C}"/>
              </a:ext>
            </a:extLst>
          </p:cNvPr>
          <p:cNvSpPr/>
          <p:nvPr/>
        </p:nvSpPr>
        <p:spPr>
          <a:xfrm>
            <a:off x="1600200" y="0"/>
            <a:ext cx="8991600" cy="838200"/>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3200" b="1">
                <a:solidFill>
                  <a:schemeClr val="tx1"/>
                </a:solidFill>
                <a:latin typeface="Times New Roman" panose="02020603050405020304" pitchFamily="18" charset="0"/>
                <a:cs typeface="Times New Roman" panose="02020603050405020304" pitchFamily="18" charset="0"/>
              </a:rPr>
              <a:t>2.4. </a:t>
            </a:r>
            <a:r>
              <a:rPr lang="vi-VN" altLang="en-US" sz="3200" b="1">
                <a:solidFill>
                  <a:schemeClr val="tx1"/>
                </a:solidFill>
                <a:latin typeface="Times New Roman" panose="02020603050405020304" pitchFamily="18" charset="0"/>
                <a:cs typeface="Times New Roman" panose="02020603050405020304" pitchFamily="18" charset="0"/>
              </a:rPr>
              <a:t>Các giai đoạn cơ bản của quá trình nhận thức</a:t>
            </a:r>
            <a:endParaRPr lang="en-US" sz="3200" b="1" dirty="0">
              <a:solidFill>
                <a:schemeClr val="tx1"/>
              </a:solidFill>
            </a:endParaRPr>
          </a:p>
        </p:txBody>
      </p:sp>
      <p:sp>
        <p:nvSpPr>
          <p:cNvPr id="15" name="Right Arrow Callout 14">
            <a:extLst>
              <a:ext uri="{FF2B5EF4-FFF2-40B4-BE49-F238E27FC236}">
                <a16:creationId xmlns:a16="http://schemas.microsoft.com/office/drawing/2014/main" id="{7341DBF6-5A7F-9541-515D-CC7A31B6AB34}"/>
              </a:ext>
            </a:extLst>
          </p:cNvPr>
          <p:cNvSpPr/>
          <p:nvPr/>
        </p:nvSpPr>
        <p:spPr>
          <a:xfrm>
            <a:off x="1752600" y="2386014"/>
            <a:ext cx="2057400" cy="4416425"/>
          </a:xfrm>
          <a:prstGeom prst="rightArrowCallout">
            <a:avLst>
              <a:gd name="adj1" fmla="val 11247"/>
              <a:gd name="adj2" fmla="val 17261"/>
              <a:gd name="adj3" fmla="val 10447"/>
              <a:gd name="adj4" fmla="val 8244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sz="2400" b="1" i="1">
                <a:solidFill>
                  <a:schemeClr val="tx1"/>
                </a:solidFill>
                <a:latin typeface="Times New Roman" pitchFamily="18" charset="0"/>
              </a:rPr>
              <a:t>Khái niệm: </a:t>
            </a:r>
            <a:r>
              <a:rPr lang="en-US" sz="2400" b="1">
                <a:solidFill>
                  <a:schemeClr val="tx1"/>
                </a:solidFill>
                <a:latin typeface="Times New Roman" pitchFamily="18" charset="0"/>
              </a:rPr>
              <a:t>là sự phản ánh những thuộc tính chung và bản chất của một tập hợp đối tượng. </a:t>
            </a:r>
            <a:endParaRPr lang="vi-VN" altLang="en-US" sz="2400" b="1">
              <a:solidFill>
                <a:schemeClr val="tx1"/>
              </a:solidFill>
              <a:latin typeface="Times New Roman" pitchFamily="18" charset="0"/>
              <a:cs typeface="Times New Roman" pitchFamily="18" charset="0"/>
            </a:endParaRPr>
          </a:p>
        </p:txBody>
      </p:sp>
      <p:sp>
        <p:nvSpPr>
          <p:cNvPr id="18" name="Right Arrow Callout 17">
            <a:extLst>
              <a:ext uri="{FF2B5EF4-FFF2-40B4-BE49-F238E27FC236}">
                <a16:creationId xmlns:a16="http://schemas.microsoft.com/office/drawing/2014/main" id="{4C95C254-826A-053F-7AD1-34AAC90D5D04}"/>
              </a:ext>
            </a:extLst>
          </p:cNvPr>
          <p:cNvSpPr/>
          <p:nvPr/>
        </p:nvSpPr>
        <p:spPr>
          <a:xfrm>
            <a:off x="4038601" y="2414589"/>
            <a:ext cx="3013075" cy="4416425"/>
          </a:xfrm>
          <a:prstGeom prst="rightArrowCallout">
            <a:avLst>
              <a:gd name="adj1" fmla="val 11247"/>
              <a:gd name="adj2" fmla="val 17261"/>
              <a:gd name="adj3" fmla="val 10447"/>
              <a:gd name="adj4" fmla="val 8244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sz="2400" b="1" i="1">
                <a:solidFill>
                  <a:schemeClr val="tx1"/>
                </a:solidFill>
                <a:latin typeface="Times New Roman" pitchFamily="18" charset="0"/>
              </a:rPr>
              <a:t>Phán đoán: </a:t>
            </a:r>
            <a:r>
              <a:rPr lang="en-US" sz="2400" b="1">
                <a:solidFill>
                  <a:schemeClr val="tx1"/>
                </a:solidFill>
                <a:latin typeface="Times New Roman" pitchFamily="18" charset="0"/>
              </a:rPr>
              <a:t>là tư tưởng được tạo thành bởi sự liên kết các khái niệm theo những quy tắc nhất định để khẳng định hoặc phủ định một cái gì đó</a:t>
            </a:r>
            <a:endParaRPr lang="vi-VN" altLang="en-US" sz="2400" b="1">
              <a:solidFill>
                <a:schemeClr val="tx1"/>
              </a:solidFill>
              <a:latin typeface="Times New Roman" pitchFamily="18" charset="0"/>
              <a:cs typeface="Times New Roman" pitchFamily="18" charset="0"/>
            </a:endParaRPr>
          </a:p>
        </p:txBody>
      </p:sp>
      <p:sp>
        <p:nvSpPr>
          <p:cNvPr id="19" name="Right Arrow Callout 18">
            <a:extLst>
              <a:ext uri="{FF2B5EF4-FFF2-40B4-BE49-F238E27FC236}">
                <a16:creationId xmlns:a16="http://schemas.microsoft.com/office/drawing/2014/main" id="{EAFFF2F4-1523-A6AD-5E7E-57443D49213C}"/>
              </a:ext>
            </a:extLst>
          </p:cNvPr>
          <p:cNvSpPr/>
          <p:nvPr/>
        </p:nvSpPr>
        <p:spPr>
          <a:xfrm>
            <a:off x="7389813" y="2441576"/>
            <a:ext cx="3124200" cy="4416425"/>
          </a:xfrm>
          <a:prstGeom prst="rightArrowCallout">
            <a:avLst>
              <a:gd name="adj1" fmla="val 11247"/>
              <a:gd name="adj2" fmla="val 17261"/>
              <a:gd name="adj3" fmla="val 10447"/>
              <a:gd name="adj4" fmla="val 82446"/>
            </a:avLst>
          </a:prstGeom>
          <a:solidFill>
            <a:srgbClr val="92D05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sz="2400" b="1" i="1">
                <a:solidFill>
                  <a:schemeClr val="tx1"/>
                </a:solidFill>
                <a:latin typeface="Times New Roman" pitchFamily="18" charset="0"/>
              </a:rPr>
              <a:t>Suy luận: </a:t>
            </a:r>
            <a:r>
              <a:rPr lang="en-US" sz="2400" b="1">
                <a:solidFill>
                  <a:schemeClr val="tx1"/>
                </a:solidFill>
                <a:latin typeface="Times New Roman" pitchFamily="18" charset="0"/>
              </a:rPr>
              <a:t>(hay suy lý) là hình thức tư duy được tạo thành bằng cách liên kết các phán đoán đã biết theo những quy tắc logic nhất định, để rút ra một phán đoán mới</a:t>
            </a:r>
            <a:endParaRPr lang="en-GB" altLang="en-US" sz="2400" b="1">
              <a:solidFill>
                <a:schemeClr val="tx1"/>
              </a:solidFill>
              <a:latin typeface="Times New Roman" pitchFamily="18" charset="0"/>
              <a:cs typeface="Times New Roman" pitchFamily="18" charset="0"/>
            </a:endParaRPr>
          </a:p>
        </p:txBody>
      </p:sp>
      <p:sp>
        <p:nvSpPr>
          <p:cNvPr id="8" name="Flowchart: Terminator 7">
            <a:extLst>
              <a:ext uri="{FF2B5EF4-FFF2-40B4-BE49-F238E27FC236}">
                <a16:creationId xmlns:a16="http://schemas.microsoft.com/office/drawing/2014/main" id="{76AFCA61-2AAA-DEE6-E297-51E67975079C}"/>
              </a:ext>
            </a:extLst>
          </p:cNvPr>
          <p:cNvSpPr/>
          <p:nvPr/>
        </p:nvSpPr>
        <p:spPr>
          <a:xfrm>
            <a:off x="1981200" y="814388"/>
            <a:ext cx="8229600" cy="1447800"/>
          </a:xfrm>
          <a:prstGeom prst="flowChartTerminator">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lang="en-GB" altLang="en-US" sz="2000" b="1" i="1">
              <a:solidFill>
                <a:srgbClr val="000000"/>
              </a:solidFill>
              <a:latin typeface="Times New Roman" pitchFamily="18" charset="0"/>
              <a:cs typeface="Times New Roman" pitchFamily="18" charset="0"/>
            </a:endParaRPr>
          </a:p>
          <a:p>
            <a:pPr algn="ctr" eaLnBrk="1" hangingPunct="1">
              <a:defRPr/>
            </a:pPr>
            <a:r>
              <a:rPr lang="en-GB" altLang="en-US" sz="2000" b="1" i="1">
                <a:solidFill>
                  <a:srgbClr val="000000"/>
                </a:solidFill>
                <a:latin typeface="Times New Roman" pitchFamily="18" charset="0"/>
                <a:cs typeface="Times New Roman" pitchFamily="18" charset="0"/>
              </a:rPr>
              <a:t>Tư duy trừu tượng (Nhận thức lý tính): </a:t>
            </a:r>
            <a:r>
              <a:rPr lang="en-GB" altLang="en-US" sz="2000">
                <a:solidFill>
                  <a:srgbClr val="000000"/>
                </a:solidFill>
                <a:latin typeface="Times New Roman" pitchFamily="18" charset="0"/>
                <a:cs typeface="Times New Roman" pitchFamily="18" charset="0"/>
              </a:rPr>
              <a:t>T</a:t>
            </a:r>
            <a:r>
              <a:rPr lang="en-GB" sz="2000">
                <a:solidFill>
                  <a:srgbClr val="000000"/>
                </a:solidFill>
                <a:latin typeface="Times New Roman" pitchFamily="18" charset="0"/>
                <a:cs typeface="Times New Roman" pitchFamily="18" charset="0"/>
              </a:rPr>
              <a:t>hông qua tư duy trừu tượng, con người phản ánh sự vật một cách gián tiếp, khái quát và đầy đủ hơn</a:t>
            </a:r>
          </a:p>
          <a:p>
            <a:pPr algn="ctr" eaLnBrk="1" hangingPunct="1">
              <a:defRPr/>
            </a:pPr>
            <a:endParaRPr lang="en-US" sz="2000" b="1">
              <a:solidFill>
                <a:srgbClr val="000000"/>
              </a:solidFill>
              <a:cs typeface="Cordia New" pitchFamily="34" charset="-34"/>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fill="hold"/>
                                        <p:tgtEl>
                                          <p:spTgt spid="15"/>
                                        </p:tgtEl>
                                        <p:attrNameLst>
                                          <p:attrName>ppt_x</p:attrName>
                                        </p:attrNameLst>
                                      </p:cBhvr>
                                      <p:tavLst>
                                        <p:tav tm="0">
                                          <p:val>
                                            <p:strVal val="#ppt_x"/>
                                          </p:val>
                                        </p:tav>
                                        <p:tav tm="100000">
                                          <p:val>
                                            <p:strVal val="#ppt_x"/>
                                          </p:val>
                                        </p:tav>
                                      </p:tavLst>
                                    </p:anim>
                                    <p:anim calcmode="lin" valueType="num">
                                      <p:cBhvr additive="base">
                                        <p:cTn id="1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83586AC8-6620-78DA-B5B9-2B928C4C3E76}"/>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35FF8B0-DEF4-4228-91A9-59899618F274}" type="slidenum">
              <a:rPr lang="en-US" altLang="en-US" sz="1200">
                <a:solidFill>
                  <a:srgbClr val="898989"/>
                </a:solidFill>
                <a:latin typeface="Arial Unicode MS" pitchFamily="34" charset="-128"/>
              </a:rPr>
              <a:pPr>
                <a:spcBef>
                  <a:spcPct val="0"/>
                </a:spcBef>
                <a:buFontTx/>
                <a:buNone/>
              </a:pPr>
              <a:t>19</a:t>
            </a:fld>
            <a:endParaRPr lang="th-TH" altLang="en-US" sz="1200">
              <a:solidFill>
                <a:srgbClr val="898989"/>
              </a:solidFill>
              <a:latin typeface="Arial Unicode MS" pitchFamily="34" charset="-128"/>
            </a:endParaRPr>
          </a:p>
        </p:txBody>
      </p:sp>
      <p:sp>
        <p:nvSpPr>
          <p:cNvPr id="10" name="Rectangle 9">
            <a:extLst>
              <a:ext uri="{FF2B5EF4-FFF2-40B4-BE49-F238E27FC236}">
                <a16:creationId xmlns:a16="http://schemas.microsoft.com/office/drawing/2014/main" id="{686505EB-1A53-4961-D2BA-871C1726BDEE}"/>
              </a:ext>
            </a:extLst>
          </p:cNvPr>
          <p:cNvSpPr>
            <a:spLocks noChangeArrowheads="1"/>
          </p:cNvSpPr>
          <p:nvPr/>
        </p:nvSpPr>
        <p:spPr bwMode="auto">
          <a:xfrm>
            <a:off x="2228002" y="533401"/>
            <a:ext cx="7735996" cy="523220"/>
          </a:xfrm>
          <a:prstGeom prst="rect">
            <a:avLst/>
          </a:prstGeom>
          <a:solidFill>
            <a:schemeClr val="accent5">
              <a:lumMod val="40000"/>
              <a:lumOff val="60000"/>
            </a:schemeClr>
          </a:solidFill>
          <a:ln w="19050">
            <a:solidFill>
              <a:schemeClr val="accent2"/>
            </a:solidFill>
          </a:ln>
        </p:spPr>
        <p:txBody>
          <a:bodyPr wrap="square">
            <a:spAutoFit/>
          </a:bodyPr>
          <a:lstStyle/>
          <a:p>
            <a:pPr algn="ctr" eaLnBrk="1" hangingPunct="1">
              <a:spcBef>
                <a:spcPct val="20000"/>
              </a:spcBef>
              <a:defRPr/>
            </a:pPr>
            <a:r>
              <a:rPr lang="en-GB" sz="2800" b="1">
                <a:latin typeface="Times New Roman" pitchFamily="18" charset="0"/>
                <a:cs typeface="Times New Roman" pitchFamily="18" charset="0"/>
              </a:rPr>
              <a:t>* </a:t>
            </a:r>
            <a:r>
              <a:rPr lang="en-GB" sz="2800" b="1" i="1">
                <a:latin typeface="Times New Roman" pitchFamily="18" charset="0"/>
                <a:cs typeface="Times New Roman" pitchFamily="18" charset="0"/>
              </a:rPr>
              <a:t>Đặc điểm của Nhận thức lý tính</a:t>
            </a:r>
            <a:r>
              <a:rPr lang="en-GB" sz="2800" b="1">
                <a:latin typeface="Times New Roman" pitchFamily="18" charset="0"/>
                <a:cs typeface="Times New Roman" pitchFamily="18" charset="0"/>
              </a:rPr>
              <a:t>:</a:t>
            </a:r>
          </a:p>
        </p:txBody>
      </p:sp>
      <p:sp>
        <p:nvSpPr>
          <p:cNvPr id="11" name="Folded Corner 10">
            <a:extLst>
              <a:ext uri="{FF2B5EF4-FFF2-40B4-BE49-F238E27FC236}">
                <a16:creationId xmlns:a16="http://schemas.microsoft.com/office/drawing/2014/main" id="{1E356E71-446E-5031-1ADF-D4B7A7E8AA70}"/>
              </a:ext>
            </a:extLst>
          </p:cNvPr>
          <p:cNvSpPr/>
          <p:nvPr/>
        </p:nvSpPr>
        <p:spPr>
          <a:xfrm>
            <a:off x="1784350" y="1655763"/>
            <a:ext cx="2635250" cy="2667000"/>
          </a:xfrm>
          <a:prstGeom prst="foldedCorne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GB" sz="2400">
                <a:solidFill>
                  <a:srgbClr val="FEE9DE"/>
                </a:solidFill>
                <a:latin typeface="Times New Roman" pitchFamily="18" charset="0"/>
                <a:cs typeface="Times New Roman" pitchFamily="18" charset="0"/>
              </a:rPr>
              <a:t>Phản ánh, khái quát, trừu tượng, gián tiếp sự vật, hiện tượng trong tính tất yếu, chỉnh thể toàn diện</a:t>
            </a:r>
          </a:p>
        </p:txBody>
      </p:sp>
      <p:sp>
        <p:nvSpPr>
          <p:cNvPr id="12" name="Folded Corner 11">
            <a:extLst>
              <a:ext uri="{FF2B5EF4-FFF2-40B4-BE49-F238E27FC236}">
                <a16:creationId xmlns:a16="http://schemas.microsoft.com/office/drawing/2014/main" id="{56F45E92-8217-B6C4-3826-79AA9C07851B}"/>
              </a:ext>
            </a:extLst>
          </p:cNvPr>
          <p:cNvSpPr/>
          <p:nvPr/>
        </p:nvSpPr>
        <p:spPr>
          <a:xfrm>
            <a:off x="4800600" y="1655763"/>
            <a:ext cx="2743200" cy="2646362"/>
          </a:xfrm>
          <a:prstGeom prst="foldedCorner">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GB" sz="2400">
                <a:solidFill>
                  <a:schemeClr val="tx1"/>
                </a:solidFill>
                <a:latin typeface="Times New Roman" pitchFamily="18" charset="0"/>
                <a:cs typeface="Times New Roman" pitchFamily="18" charset="0"/>
              </a:rPr>
              <a:t>Phản ánh được mối liên hệ bản chất, tất nhiên, bên trong của sự vật, nên sâu sắc hơn nhận thức cảm tính</a:t>
            </a:r>
          </a:p>
        </p:txBody>
      </p:sp>
      <p:sp>
        <p:nvSpPr>
          <p:cNvPr id="13" name="Folded Corner 12">
            <a:extLst>
              <a:ext uri="{FF2B5EF4-FFF2-40B4-BE49-F238E27FC236}">
                <a16:creationId xmlns:a16="http://schemas.microsoft.com/office/drawing/2014/main" id="{111142F0-DA12-5046-C09A-0D15DF58AF76}"/>
              </a:ext>
            </a:extLst>
          </p:cNvPr>
          <p:cNvSpPr/>
          <p:nvPr/>
        </p:nvSpPr>
        <p:spPr>
          <a:xfrm>
            <a:off x="7883525" y="1676401"/>
            <a:ext cx="2590800" cy="2646363"/>
          </a:xfrm>
          <a:prstGeom prst="foldedCorne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GB" sz="2400">
                <a:solidFill>
                  <a:schemeClr val="tx1"/>
                </a:solidFill>
                <a:latin typeface="Times New Roman" pitchFamily="18" charset="0"/>
                <a:cs typeface="Times New Roman" pitchFamily="18" charset="0"/>
              </a:rPr>
              <a:t>Nhận thức lý tính phải được gắn liền với thực tiễn và được kiểm tra bởi thực tiễn</a:t>
            </a:r>
            <a:endParaRPr lang="vi-VN" sz="240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ppt_y</p:attrName>
                                        </p:attrNameLst>
                                      </p:cBhvr>
                                      <p:tavLst>
                                        <p:tav tm="0">
                                          <p:val>
                                            <p:strVal val="#ppt_y+#ppt_h*1.125000"/>
                                          </p:val>
                                        </p:tav>
                                        <p:tav tm="100000">
                                          <p:val>
                                            <p:strVal val="#ppt_y"/>
                                          </p:val>
                                        </p:tav>
                                      </p:tavLst>
                                    </p:anim>
                                    <p:animEffect transition="in" filter="wipe(up)">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edge">
                                      <p:cBhvr>
                                        <p:cTn id="18" dur="2000"/>
                                        <p:tgtEl>
                                          <p:spTgt spid="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1000" fill="hold"/>
                                        <p:tgtEl>
                                          <p:spTgt spid="13"/>
                                        </p:tgtEl>
                                        <p:attrNameLst>
                                          <p:attrName>ppt_w</p:attrName>
                                        </p:attrNameLst>
                                      </p:cBhvr>
                                      <p:tavLst>
                                        <p:tav tm="0">
                                          <p:val>
                                            <p:strVal val="#ppt_w*0.70"/>
                                          </p:val>
                                        </p:tav>
                                        <p:tav tm="100000">
                                          <p:val>
                                            <p:strVal val="#ppt_w"/>
                                          </p:val>
                                        </p:tav>
                                      </p:tavLst>
                                    </p:anim>
                                    <p:anim calcmode="lin" valueType="num">
                                      <p:cBhvr>
                                        <p:cTn id="24" dur="1000" fill="hold"/>
                                        <p:tgtEl>
                                          <p:spTgt spid="13"/>
                                        </p:tgtEl>
                                        <p:attrNameLst>
                                          <p:attrName>ppt_h</p:attrName>
                                        </p:attrNameLst>
                                      </p:cBhvr>
                                      <p:tavLst>
                                        <p:tav tm="0">
                                          <p:val>
                                            <p:strVal val="#ppt_h"/>
                                          </p:val>
                                        </p:tav>
                                        <p:tav tm="100000">
                                          <p:val>
                                            <p:strVal val="#ppt_h"/>
                                          </p:val>
                                        </p:tav>
                                      </p:tavLst>
                                    </p:anim>
                                    <p:animEffect transition="in" filter="fade">
                                      <p:cBhvr>
                                        <p:cTn id="2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C059-457C-D995-E39D-A003D54C1CCF}"/>
              </a:ext>
            </a:extLst>
          </p:cNvPr>
          <p:cNvSpPr>
            <a:spLocks noGrp="1"/>
          </p:cNvSpPr>
          <p:nvPr>
            <p:ph type="title"/>
          </p:nvPr>
        </p:nvSpPr>
        <p:spPr>
          <a:xfrm>
            <a:off x="1524000" y="0"/>
            <a:ext cx="9144000" cy="901700"/>
          </a:xfrm>
          <a:solidFill>
            <a:schemeClr val="accent1">
              <a:lumMod val="75000"/>
            </a:schemeClr>
          </a:solidFill>
        </p:spPr>
        <p:txBody>
          <a:bodyPr>
            <a:normAutofit/>
          </a:bodyPr>
          <a:lstStyle/>
          <a:p>
            <a:pPr>
              <a:defRPr/>
            </a:pPr>
            <a:r>
              <a:rPr lang="vi-VN" sz="2800" b="1">
                <a:solidFill>
                  <a:schemeClr val="bg1"/>
                </a:solidFill>
                <a:cs typeface="Times New Roman" pitchFamily="18" charset="0"/>
              </a:rPr>
              <a:t> </a:t>
            </a:r>
            <a:r>
              <a:rPr lang="en-US" sz="2800" b="1">
                <a:solidFill>
                  <a:schemeClr val="bg1"/>
                </a:solidFill>
                <a:latin typeface="Times New Roman" pitchFamily="18" charset="0"/>
                <a:cs typeface="Times New Roman" pitchFamily="18" charset="0"/>
              </a:rPr>
              <a:t>III</a:t>
            </a:r>
            <a:r>
              <a:rPr lang="nl-NL" sz="2800" b="1">
                <a:solidFill>
                  <a:schemeClr val="bg1"/>
                </a:solidFill>
                <a:latin typeface="Times New Roman" pitchFamily="18" charset="0"/>
                <a:cs typeface="Times New Roman" pitchFamily="18" charset="0"/>
              </a:rPr>
              <a:t>. LÝ LUẬN NHẬN THỨC</a:t>
            </a:r>
            <a:endParaRPr lang="en-US" sz="2800" b="1">
              <a:solidFill>
                <a:schemeClr val="bg1"/>
              </a:solidFill>
              <a:latin typeface="Times New Roman" pitchFamily="18" charset="0"/>
              <a:cs typeface="Times New Roman" pitchFamily="18" charset="0"/>
            </a:endParaRPr>
          </a:p>
        </p:txBody>
      </p:sp>
      <p:sp>
        <p:nvSpPr>
          <p:cNvPr id="9" name="Rounded Rectangle 8">
            <a:extLst>
              <a:ext uri="{FF2B5EF4-FFF2-40B4-BE49-F238E27FC236}">
                <a16:creationId xmlns:a16="http://schemas.microsoft.com/office/drawing/2014/main" id="{30928972-86E3-5704-32C8-038B92997D98}"/>
              </a:ext>
            </a:extLst>
          </p:cNvPr>
          <p:cNvSpPr/>
          <p:nvPr/>
        </p:nvSpPr>
        <p:spPr>
          <a:xfrm>
            <a:off x="1676400" y="1077913"/>
            <a:ext cx="2438400" cy="2366962"/>
          </a:xfrm>
          <a:prstGeom prst="roundRect">
            <a:avLst/>
          </a:prstGeom>
          <a:solidFill>
            <a:srgbClr val="0000FF">
              <a:alpha val="48000"/>
            </a:srgbClr>
          </a:solidFill>
        </p:spPr>
        <p:style>
          <a:lnRef idx="1">
            <a:schemeClr val="accent6"/>
          </a:lnRef>
          <a:fillRef idx="2">
            <a:schemeClr val="accent6"/>
          </a:fillRef>
          <a:effectRef idx="1">
            <a:schemeClr val="accent6"/>
          </a:effectRef>
          <a:fontRef idx="minor">
            <a:schemeClr val="dk1"/>
          </a:fontRef>
        </p:style>
        <p:txBody>
          <a:bodyPr anchor="ctr"/>
          <a:lstStyle/>
          <a:p>
            <a:pPr eaLnBrk="1" hangingPunct="1">
              <a:defRPr/>
            </a:pPr>
            <a:r>
              <a:rPr lang="en-GB" sz="2400" b="1">
                <a:latin typeface="Times New Roman" pitchFamily="18" charset="0"/>
                <a:cs typeface="Times New Roman" pitchFamily="18" charset="0"/>
              </a:rPr>
              <a:t>1. QUAN NIỆM VỀ NHẬN THỨC TRONG LỊCH SỬ TRIẾT HỌC</a:t>
            </a:r>
            <a:endParaRPr lang="en-US" sz="2400" b="1">
              <a:latin typeface="Times New Roman" pitchFamily="18" charset="0"/>
              <a:cs typeface="Times New Roman" pitchFamily="18" charset="0"/>
            </a:endParaRPr>
          </a:p>
        </p:txBody>
      </p:sp>
      <p:sp>
        <p:nvSpPr>
          <p:cNvPr id="10" name="Rounded Rectangle 9">
            <a:extLst>
              <a:ext uri="{FF2B5EF4-FFF2-40B4-BE49-F238E27FC236}">
                <a16:creationId xmlns:a16="http://schemas.microsoft.com/office/drawing/2014/main" id="{DEFD9745-2933-3A67-0740-1B2106D72B87}"/>
              </a:ext>
            </a:extLst>
          </p:cNvPr>
          <p:cNvSpPr/>
          <p:nvPr/>
        </p:nvSpPr>
        <p:spPr>
          <a:xfrm>
            <a:off x="1735138" y="3871914"/>
            <a:ext cx="2362200" cy="2833687"/>
          </a:xfrm>
          <a:prstGeom prst="roundRect">
            <a:avLst/>
          </a:prstGeom>
          <a:solidFill>
            <a:schemeClr val="accent2">
              <a:lumMod val="60000"/>
              <a:lumOff val="40000"/>
              <a:alpha val="48000"/>
            </a:schemeClr>
          </a:solidFill>
        </p:spPr>
        <p:style>
          <a:lnRef idx="1">
            <a:schemeClr val="accent1"/>
          </a:lnRef>
          <a:fillRef idx="2">
            <a:schemeClr val="accent1"/>
          </a:fillRef>
          <a:effectRef idx="1">
            <a:schemeClr val="accent1"/>
          </a:effectRef>
          <a:fontRef idx="minor">
            <a:schemeClr val="dk1"/>
          </a:fontRef>
        </p:style>
        <p:txBody>
          <a:bodyPr anchor="ctr"/>
          <a:lstStyle/>
          <a:p>
            <a:pPr eaLnBrk="1" hangingPunct="1">
              <a:defRPr/>
            </a:pPr>
            <a:r>
              <a:rPr lang="en-US" sz="2400" b="1">
                <a:latin typeface="Times New Roman" pitchFamily="18" charset="0"/>
                <a:cs typeface="Times New Roman" pitchFamily="18" charset="0"/>
              </a:rPr>
              <a:t>2. </a:t>
            </a:r>
            <a:r>
              <a:rPr lang="vi-VN" sz="2400" b="1">
                <a:latin typeface="Times New Roman" pitchFamily="18" charset="0"/>
                <a:cs typeface="Times New Roman" pitchFamily="18" charset="0"/>
              </a:rPr>
              <a:t>LÝ LUẬN NHẬN THỨC CỦA CHỦ NGHĨA DUY VẬT BIỆN CHỨNG</a:t>
            </a:r>
            <a:endParaRPr lang="en-US" sz="2400" b="1">
              <a:latin typeface="Times New Roman" pitchFamily="18" charset="0"/>
              <a:cs typeface="Times New Roman" pitchFamily="18" charset="0"/>
            </a:endParaRPr>
          </a:p>
        </p:txBody>
      </p:sp>
      <p:sp>
        <p:nvSpPr>
          <p:cNvPr id="11" name="Rounded Rectangle 10">
            <a:extLst>
              <a:ext uri="{FF2B5EF4-FFF2-40B4-BE49-F238E27FC236}">
                <a16:creationId xmlns:a16="http://schemas.microsoft.com/office/drawing/2014/main" id="{91B7DB59-43CB-0D59-B681-ED1E86FDAEA3}"/>
              </a:ext>
            </a:extLst>
          </p:cNvPr>
          <p:cNvSpPr/>
          <p:nvPr/>
        </p:nvSpPr>
        <p:spPr>
          <a:xfrm>
            <a:off x="4849813" y="3444876"/>
            <a:ext cx="5715000" cy="593725"/>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en-US" sz="2400">
                <a:solidFill>
                  <a:schemeClr val="tx1"/>
                </a:solidFill>
                <a:latin typeface="Times New Roman" panose="02020603050405020304" pitchFamily="18" charset="0"/>
                <a:cs typeface="Times New Roman" panose="02020603050405020304" pitchFamily="18" charset="0"/>
              </a:rPr>
              <a:t>2.2. </a:t>
            </a:r>
            <a:r>
              <a:rPr lang="vi-VN" altLang="en-US" sz="2400">
                <a:solidFill>
                  <a:schemeClr val="tx1"/>
                </a:solidFill>
                <a:latin typeface="Times New Roman" panose="02020603050405020304" pitchFamily="18" charset="0"/>
                <a:cs typeface="Times New Roman" panose="02020603050405020304" pitchFamily="18" charset="0"/>
              </a:rPr>
              <a:t>Nguồn gốc, bản chất của nhận thức</a:t>
            </a:r>
            <a:endParaRPr lang="en-US" sz="2400" dirty="0">
              <a:solidFill>
                <a:schemeClr val="tx1"/>
              </a:solidFill>
            </a:endParaRPr>
          </a:p>
        </p:txBody>
      </p:sp>
      <p:sp>
        <p:nvSpPr>
          <p:cNvPr id="12" name="Rounded Rectangle 11">
            <a:extLst>
              <a:ext uri="{FF2B5EF4-FFF2-40B4-BE49-F238E27FC236}">
                <a16:creationId xmlns:a16="http://schemas.microsoft.com/office/drawing/2014/main" id="{99FA6C9E-B5BC-35E9-2348-9A1AC27E38F9}"/>
              </a:ext>
            </a:extLst>
          </p:cNvPr>
          <p:cNvSpPr/>
          <p:nvPr/>
        </p:nvSpPr>
        <p:spPr>
          <a:xfrm>
            <a:off x="4887913" y="4191000"/>
            <a:ext cx="5715000" cy="827088"/>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en-US" sz="2400">
                <a:solidFill>
                  <a:schemeClr val="tx1"/>
                </a:solidFill>
                <a:latin typeface="Times New Roman" panose="02020603050405020304" pitchFamily="18" charset="0"/>
                <a:cs typeface="Times New Roman" panose="02020603050405020304" pitchFamily="18" charset="0"/>
              </a:rPr>
              <a:t>2.3. </a:t>
            </a:r>
            <a:r>
              <a:rPr lang="vi-VN" altLang="en-US" sz="2400">
                <a:solidFill>
                  <a:schemeClr val="tx1"/>
                </a:solidFill>
                <a:latin typeface="Times New Roman" panose="02020603050405020304" pitchFamily="18" charset="0"/>
                <a:cs typeface="Times New Roman" panose="02020603050405020304" pitchFamily="18" charset="0"/>
              </a:rPr>
              <a:t>Thực tiễn và vai trò của thực tiễn đối với nhận thức</a:t>
            </a:r>
            <a:endParaRPr lang="en-US" sz="2400" dirty="0">
              <a:solidFill>
                <a:schemeClr val="tx1"/>
              </a:solidFill>
            </a:endParaRPr>
          </a:p>
        </p:txBody>
      </p:sp>
      <p:sp>
        <p:nvSpPr>
          <p:cNvPr id="13" name="Rounded Rectangle 12">
            <a:extLst>
              <a:ext uri="{FF2B5EF4-FFF2-40B4-BE49-F238E27FC236}">
                <a16:creationId xmlns:a16="http://schemas.microsoft.com/office/drawing/2014/main" id="{FC453293-FAAC-9AFC-7A28-29A1F21AEF23}"/>
              </a:ext>
            </a:extLst>
          </p:cNvPr>
          <p:cNvSpPr/>
          <p:nvPr/>
        </p:nvSpPr>
        <p:spPr>
          <a:xfrm>
            <a:off x="4876800" y="5181601"/>
            <a:ext cx="5715000" cy="860425"/>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en-US" sz="2400">
                <a:solidFill>
                  <a:schemeClr val="tx1"/>
                </a:solidFill>
                <a:latin typeface="Times New Roman" panose="02020603050405020304" pitchFamily="18" charset="0"/>
                <a:cs typeface="Times New Roman" panose="02020603050405020304" pitchFamily="18" charset="0"/>
              </a:rPr>
              <a:t>2.4. </a:t>
            </a:r>
            <a:r>
              <a:rPr lang="vi-VN" altLang="en-US" sz="2400">
                <a:solidFill>
                  <a:schemeClr val="tx1"/>
                </a:solidFill>
                <a:latin typeface="Times New Roman" panose="02020603050405020304" pitchFamily="18" charset="0"/>
                <a:cs typeface="Times New Roman" panose="02020603050405020304" pitchFamily="18" charset="0"/>
              </a:rPr>
              <a:t>Các giai đoạn cơ bản của quá trình nhận thức</a:t>
            </a:r>
            <a:endParaRPr lang="en-US" sz="2400" dirty="0">
              <a:solidFill>
                <a:schemeClr val="tx1"/>
              </a:solidFill>
            </a:endParaRPr>
          </a:p>
        </p:txBody>
      </p:sp>
      <p:sp>
        <p:nvSpPr>
          <p:cNvPr id="20" name="Rounded Rectangle 19">
            <a:extLst>
              <a:ext uri="{FF2B5EF4-FFF2-40B4-BE49-F238E27FC236}">
                <a16:creationId xmlns:a16="http://schemas.microsoft.com/office/drawing/2014/main" id="{EBB8E0B4-E121-9338-A0E7-4C58966FC4D3}"/>
              </a:ext>
            </a:extLst>
          </p:cNvPr>
          <p:cNvSpPr/>
          <p:nvPr/>
        </p:nvSpPr>
        <p:spPr>
          <a:xfrm>
            <a:off x="4849813" y="2651126"/>
            <a:ext cx="5753100" cy="701675"/>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en-US" sz="2400">
                <a:solidFill>
                  <a:schemeClr val="tx1"/>
                </a:solidFill>
                <a:latin typeface="Times New Roman" panose="02020603050405020304" pitchFamily="18" charset="0"/>
                <a:cs typeface="Times New Roman" panose="02020603050405020304" pitchFamily="18" charset="0"/>
              </a:rPr>
              <a:t>2.1. </a:t>
            </a:r>
            <a:r>
              <a:rPr lang="vi-VN" altLang="en-US" sz="2400">
                <a:solidFill>
                  <a:schemeClr val="tx1"/>
                </a:solidFill>
                <a:latin typeface="Times New Roman" panose="02020603050405020304" pitchFamily="18" charset="0"/>
                <a:cs typeface="Times New Roman" panose="02020603050405020304" pitchFamily="18" charset="0"/>
              </a:rPr>
              <a:t>Các nguyên tắc của lý luận nhận thức duy vật biện chứng</a:t>
            </a:r>
            <a:endParaRPr lang="en-US" sz="2400" dirty="0">
              <a:solidFill>
                <a:schemeClr val="tx1"/>
              </a:solidFill>
            </a:endParaRPr>
          </a:p>
        </p:txBody>
      </p:sp>
      <p:cxnSp>
        <p:nvCxnSpPr>
          <p:cNvPr id="21" name="Straight Arrow Connector 20">
            <a:extLst>
              <a:ext uri="{FF2B5EF4-FFF2-40B4-BE49-F238E27FC236}">
                <a16:creationId xmlns:a16="http://schemas.microsoft.com/office/drawing/2014/main" id="{4A92C9CF-AB84-8A40-DB55-8DB70A03DAA1}"/>
              </a:ext>
            </a:extLst>
          </p:cNvPr>
          <p:cNvCxnSpPr>
            <a:stCxn id="9" idx="3"/>
          </p:cNvCxnSpPr>
          <p:nvPr/>
        </p:nvCxnSpPr>
        <p:spPr>
          <a:xfrm flipV="1">
            <a:off x="4114800" y="1379538"/>
            <a:ext cx="723900" cy="88265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E7C2D6F6-6243-70C4-FF19-A8A6A4F2998A}"/>
              </a:ext>
            </a:extLst>
          </p:cNvPr>
          <p:cNvCxnSpPr>
            <a:stCxn id="9" idx="3"/>
          </p:cNvCxnSpPr>
          <p:nvPr/>
        </p:nvCxnSpPr>
        <p:spPr>
          <a:xfrm flipV="1">
            <a:off x="4114800" y="2154238"/>
            <a:ext cx="723900" cy="10795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a:extLst>
              <a:ext uri="{FF2B5EF4-FFF2-40B4-BE49-F238E27FC236}">
                <a16:creationId xmlns:a16="http://schemas.microsoft.com/office/drawing/2014/main" id="{1ED7FD32-A38B-06DC-B9D6-8D69C9C2C6DE}"/>
              </a:ext>
            </a:extLst>
          </p:cNvPr>
          <p:cNvCxnSpPr>
            <a:endCxn id="11" idx="1"/>
          </p:cNvCxnSpPr>
          <p:nvPr/>
        </p:nvCxnSpPr>
        <p:spPr>
          <a:xfrm flipV="1">
            <a:off x="4097339" y="3741738"/>
            <a:ext cx="752475" cy="113506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3E17D4ED-0DF1-FF98-C328-9913059FC2B3}"/>
              </a:ext>
            </a:extLst>
          </p:cNvPr>
          <p:cNvCxnSpPr>
            <a:endCxn id="20" idx="1"/>
          </p:cNvCxnSpPr>
          <p:nvPr/>
        </p:nvCxnSpPr>
        <p:spPr>
          <a:xfrm flipV="1">
            <a:off x="4095751" y="3001963"/>
            <a:ext cx="754063" cy="17399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18E636A1-AD6F-84F0-EE0C-5E2F3ADC0FFF}"/>
              </a:ext>
            </a:extLst>
          </p:cNvPr>
          <p:cNvCxnSpPr>
            <a:endCxn id="12" idx="1"/>
          </p:cNvCxnSpPr>
          <p:nvPr/>
        </p:nvCxnSpPr>
        <p:spPr>
          <a:xfrm flipV="1">
            <a:off x="4114801" y="4605338"/>
            <a:ext cx="773113" cy="34131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0807CF0C-343B-1F1D-8BD1-7A5F46BADE0E}"/>
              </a:ext>
            </a:extLst>
          </p:cNvPr>
          <p:cNvCxnSpPr>
            <a:endCxn id="13" idx="1"/>
          </p:cNvCxnSpPr>
          <p:nvPr/>
        </p:nvCxnSpPr>
        <p:spPr>
          <a:xfrm>
            <a:off x="4114800" y="5181601"/>
            <a:ext cx="762000" cy="43021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7" name="Rounded Rectangle 26">
            <a:extLst>
              <a:ext uri="{FF2B5EF4-FFF2-40B4-BE49-F238E27FC236}">
                <a16:creationId xmlns:a16="http://schemas.microsoft.com/office/drawing/2014/main" id="{46AC0F13-E218-6E47-C760-E6DFAD7A122D}"/>
              </a:ext>
            </a:extLst>
          </p:cNvPr>
          <p:cNvSpPr/>
          <p:nvPr/>
        </p:nvSpPr>
        <p:spPr>
          <a:xfrm>
            <a:off x="4838700" y="1077913"/>
            <a:ext cx="5715000" cy="601662"/>
          </a:xfrm>
          <a:prstGeom prst="roundRect">
            <a:avLst/>
          </a:prstGeom>
          <a:solidFill>
            <a:srgbClr val="0070C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US" sz="2400">
                <a:solidFill>
                  <a:schemeClr val="tx1"/>
                </a:solidFill>
                <a:latin typeface="Times New Roman" pitchFamily="18" charset="0"/>
                <a:cs typeface="Times New Roman" pitchFamily="18" charset="0"/>
              </a:rPr>
              <a:t>1.</a:t>
            </a:r>
            <a:r>
              <a:rPr lang="vi-VN" sz="2400">
                <a:solidFill>
                  <a:schemeClr val="tx1"/>
                </a:solidFill>
                <a:latin typeface="Times New Roman" pitchFamily="18" charset="0"/>
                <a:cs typeface="Times New Roman" pitchFamily="18" charset="0"/>
              </a:rPr>
              <a:t>1. </a:t>
            </a:r>
            <a:r>
              <a:rPr lang="en-US" sz="2400">
                <a:solidFill>
                  <a:schemeClr val="tx1"/>
                </a:solidFill>
                <a:latin typeface="Times New Roman" pitchFamily="18" charset="0"/>
                <a:cs typeface="Times New Roman" pitchFamily="18" charset="0"/>
              </a:rPr>
              <a:t>Quan điểm của chủ nghĩa duy tâm</a:t>
            </a:r>
            <a:endParaRPr lang="vi-VN" sz="2400">
              <a:solidFill>
                <a:schemeClr val="tx1"/>
              </a:solidFill>
              <a:latin typeface="Times New Roman" pitchFamily="18" charset="0"/>
              <a:cs typeface="Times New Roman" pitchFamily="18" charset="0"/>
            </a:endParaRPr>
          </a:p>
        </p:txBody>
      </p:sp>
      <p:sp>
        <p:nvSpPr>
          <p:cNvPr id="28" name="Rounded Rectangle 27">
            <a:extLst>
              <a:ext uri="{FF2B5EF4-FFF2-40B4-BE49-F238E27FC236}">
                <a16:creationId xmlns:a16="http://schemas.microsoft.com/office/drawing/2014/main" id="{14A17DB7-B2D5-8C9E-814D-D4BA20165A64}"/>
              </a:ext>
            </a:extLst>
          </p:cNvPr>
          <p:cNvSpPr/>
          <p:nvPr/>
        </p:nvSpPr>
        <p:spPr>
          <a:xfrm>
            <a:off x="4838700" y="1714500"/>
            <a:ext cx="5715000" cy="793750"/>
          </a:xfrm>
          <a:prstGeom prst="roundRect">
            <a:avLst/>
          </a:prstGeom>
          <a:solidFill>
            <a:srgbClr val="0070C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US" sz="2400">
                <a:solidFill>
                  <a:schemeClr val="tx1"/>
                </a:solidFill>
                <a:latin typeface="Times New Roman" pitchFamily="18" charset="0"/>
                <a:cs typeface="Times New Roman" pitchFamily="18" charset="0"/>
              </a:rPr>
              <a:t>1.2</a:t>
            </a:r>
            <a:r>
              <a:rPr lang="vi-VN" sz="2400">
                <a:solidFill>
                  <a:schemeClr val="tx1"/>
                </a:solidFill>
                <a:latin typeface="Times New Roman" pitchFamily="18" charset="0"/>
                <a:cs typeface="Times New Roman" pitchFamily="18" charset="0"/>
              </a:rPr>
              <a:t>. </a:t>
            </a:r>
            <a:r>
              <a:rPr lang="en-US" sz="2400">
                <a:solidFill>
                  <a:schemeClr val="tx1"/>
                </a:solidFill>
                <a:latin typeface="Times New Roman" pitchFamily="18" charset="0"/>
                <a:cs typeface="Times New Roman" pitchFamily="18" charset="0"/>
              </a:rPr>
              <a:t>Các quan điểm về nhận thức trong lịch sử triết học </a:t>
            </a:r>
            <a:r>
              <a:rPr lang="vi-VN" sz="2400">
                <a:solidFill>
                  <a:schemeClr val="tx1"/>
                </a:solidFill>
                <a:latin typeface="Times New Roman" pitchFamily="18" charset="0"/>
                <a:cs typeface="Times New Roman" pitchFamily="18" charset="0"/>
              </a:rPr>
              <a:t> </a:t>
            </a:r>
          </a:p>
        </p:txBody>
      </p:sp>
      <p:sp>
        <p:nvSpPr>
          <p:cNvPr id="40" name="Rounded Rectangle 39">
            <a:extLst>
              <a:ext uri="{FF2B5EF4-FFF2-40B4-BE49-F238E27FC236}">
                <a16:creationId xmlns:a16="http://schemas.microsoft.com/office/drawing/2014/main" id="{982081F5-F172-6606-3596-A3FBA7083A70}"/>
              </a:ext>
            </a:extLst>
          </p:cNvPr>
          <p:cNvSpPr/>
          <p:nvPr/>
        </p:nvSpPr>
        <p:spPr>
          <a:xfrm>
            <a:off x="4876800" y="6110288"/>
            <a:ext cx="5715000" cy="595312"/>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en-US" sz="2400">
                <a:solidFill>
                  <a:schemeClr val="tx1"/>
                </a:solidFill>
                <a:latin typeface="Times New Roman" panose="02020603050405020304" pitchFamily="18" charset="0"/>
                <a:cs typeface="Times New Roman" panose="02020603050405020304" pitchFamily="18" charset="0"/>
              </a:rPr>
              <a:t>2.5. Vấn </a:t>
            </a:r>
            <a:r>
              <a:rPr lang="vi-VN" altLang="en-US" sz="2400">
                <a:solidFill>
                  <a:schemeClr val="tx1"/>
                </a:solidFill>
                <a:latin typeface="Times New Roman" panose="02020603050405020304" pitchFamily="18" charset="0"/>
                <a:cs typeface="Times New Roman" panose="02020603050405020304" pitchFamily="18" charset="0"/>
              </a:rPr>
              <a:t>đ</a:t>
            </a:r>
            <a:r>
              <a:rPr lang="en-US" altLang="en-US" sz="2400">
                <a:solidFill>
                  <a:schemeClr val="tx1"/>
                </a:solidFill>
                <a:latin typeface="Times New Roman" panose="02020603050405020304" pitchFamily="18" charset="0"/>
                <a:cs typeface="Times New Roman" panose="02020603050405020304" pitchFamily="18" charset="0"/>
              </a:rPr>
              <a:t>ề c</a:t>
            </a:r>
            <a:r>
              <a:rPr lang="vi-VN" altLang="en-US" sz="2400">
                <a:solidFill>
                  <a:schemeClr val="tx1"/>
                </a:solidFill>
                <a:latin typeface="Times New Roman" panose="02020603050405020304" pitchFamily="18" charset="0"/>
                <a:cs typeface="Times New Roman" panose="02020603050405020304" pitchFamily="18" charset="0"/>
              </a:rPr>
              <a:t>hân lý</a:t>
            </a:r>
            <a:endParaRPr lang="en-US" sz="2400" dirty="0">
              <a:solidFill>
                <a:schemeClr val="tx1"/>
              </a:solidFill>
            </a:endParaRPr>
          </a:p>
        </p:txBody>
      </p:sp>
      <p:cxnSp>
        <p:nvCxnSpPr>
          <p:cNvPr id="44" name="Straight Arrow Connector 43">
            <a:extLst>
              <a:ext uri="{FF2B5EF4-FFF2-40B4-BE49-F238E27FC236}">
                <a16:creationId xmlns:a16="http://schemas.microsoft.com/office/drawing/2014/main" id="{B48ED141-859A-A567-FB70-68F0FD4F0F1C}"/>
              </a:ext>
            </a:extLst>
          </p:cNvPr>
          <p:cNvCxnSpPr>
            <a:stCxn id="10" idx="3"/>
            <a:endCxn id="40" idx="1"/>
          </p:cNvCxnSpPr>
          <p:nvPr/>
        </p:nvCxnSpPr>
        <p:spPr>
          <a:xfrm>
            <a:off x="4097338" y="5289550"/>
            <a:ext cx="779462" cy="11191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arn(inVertical)">
                                      <p:cBhvr>
                                        <p:cTn id="20" dur="500"/>
                                        <p:tgtEl>
                                          <p:spTgt spid="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arn(inVertical)">
                                      <p:cBhvr>
                                        <p:cTn id="33" dur="500"/>
                                        <p:tgtEl>
                                          <p:spTgt spid="24"/>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arn(inVertical)">
                                      <p:cBhvr>
                                        <p:cTn id="36" dur="500"/>
                                        <p:tgtEl>
                                          <p:spTgt spid="2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1"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arn(inVertical)">
                                      <p:cBhvr>
                                        <p:cTn id="41" dur="500"/>
                                        <p:tgtEl>
                                          <p:spTgt spid="23"/>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arn(inVertical)">
                                      <p:cBhvr>
                                        <p:cTn id="44" dur="500"/>
                                        <p:tgtEl>
                                          <p:spTgt spid="1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arn(inVertical)">
                                      <p:cBhvr>
                                        <p:cTn id="49" dur="500"/>
                                        <p:tgtEl>
                                          <p:spTgt spid="25"/>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arn(inVertical)">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1"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arn(inVertical)">
                                      <p:cBhvr>
                                        <p:cTn id="57" dur="500"/>
                                        <p:tgtEl>
                                          <p:spTgt spid="26"/>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arn(inVertical)">
                                      <p:cBhvr>
                                        <p:cTn id="60" dur="500"/>
                                        <p:tgtEl>
                                          <p:spTgt spid="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6" presetClass="entr" presetSubtype="21" fill="hold" nodeType="click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barn(inVertical)">
                                      <p:cBhvr>
                                        <p:cTn id="65" dur="500"/>
                                        <p:tgtEl>
                                          <p:spTgt spid="44"/>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barn(inVertical)">
                                      <p:cBhvr>
                                        <p:cTn id="6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20" grpId="0" animBg="1"/>
      <p:bldP spid="27" grpId="0" animBg="1"/>
      <p:bldP spid="28" grpId="0" animBg="1"/>
      <p:bldP spid="4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E81426AE-8C86-7D33-6594-645601B176FC}"/>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464E1F-FB4D-427C-8DF1-C26ACF762D35}" type="slidenum">
              <a:rPr lang="en-US" altLang="en-US" sz="1200">
                <a:solidFill>
                  <a:srgbClr val="898989"/>
                </a:solidFill>
                <a:latin typeface="Arial Unicode MS" pitchFamily="34" charset="-128"/>
              </a:rPr>
              <a:pPr>
                <a:spcBef>
                  <a:spcPct val="0"/>
                </a:spcBef>
                <a:buFontTx/>
                <a:buNone/>
              </a:pPr>
              <a:t>20</a:t>
            </a:fld>
            <a:endParaRPr lang="th-TH" altLang="en-US" sz="1200">
              <a:solidFill>
                <a:srgbClr val="898989"/>
              </a:solidFill>
              <a:latin typeface="Arial Unicode MS" pitchFamily="34" charset="-128"/>
            </a:endParaRPr>
          </a:p>
        </p:txBody>
      </p:sp>
      <p:sp>
        <p:nvSpPr>
          <p:cNvPr id="6" name="Flowchart: Terminator 5">
            <a:extLst>
              <a:ext uri="{FF2B5EF4-FFF2-40B4-BE49-F238E27FC236}">
                <a16:creationId xmlns:a16="http://schemas.microsoft.com/office/drawing/2014/main" id="{8B3C2890-130A-90B6-DF3F-0DD7679988BF}"/>
              </a:ext>
            </a:extLst>
          </p:cNvPr>
          <p:cNvSpPr/>
          <p:nvPr/>
        </p:nvSpPr>
        <p:spPr>
          <a:xfrm>
            <a:off x="2308225" y="377825"/>
            <a:ext cx="7467600" cy="838200"/>
          </a:xfrm>
          <a:prstGeom prst="flowChartTerminator">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spcBef>
                <a:spcPct val="20000"/>
              </a:spcBef>
              <a:defRPr/>
            </a:pPr>
            <a:r>
              <a:rPr lang="en-US" sz="2800" b="1" i="1">
                <a:solidFill>
                  <a:srgbClr val="000000"/>
                </a:solidFill>
                <a:latin typeface="Times New Roman" pitchFamily="18" charset="0"/>
                <a:cs typeface="Times New Roman" pitchFamily="18" charset="0"/>
              </a:rPr>
              <a:t>* Mối quan hệ giữa nhận thức cảm tính và nhận thức lý tính:</a:t>
            </a:r>
          </a:p>
        </p:txBody>
      </p:sp>
      <p:sp>
        <p:nvSpPr>
          <p:cNvPr id="7" name="Rounded Rectangle 6">
            <a:extLst>
              <a:ext uri="{FF2B5EF4-FFF2-40B4-BE49-F238E27FC236}">
                <a16:creationId xmlns:a16="http://schemas.microsoft.com/office/drawing/2014/main" id="{240C1A72-8772-CF1F-B903-8D5A03DD7367}"/>
              </a:ext>
            </a:extLst>
          </p:cNvPr>
          <p:cNvSpPr/>
          <p:nvPr/>
        </p:nvSpPr>
        <p:spPr>
          <a:xfrm>
            <a:off x="2279650" y="1865313"/>
            <a:ext cx="6858000" cy="11430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buFont typeface="Wingdings" pitchFamily="2" charset="2"/>
              <a:buChar char="ü"/>
              <a:defRPr/>
            </a:pPr>
            <a:r>
              <a:rPr lang="en-GB" sz="2400">
                <a:solidFill>
                  <a:srgbClr val="000000"/>
                </a:solidFill>
                <a:latin typeface="Times New Roman" pitchFamily="18" charset="0"/>
                <a:cs typeface="Times New Roman" pitchFamily="18" charset="0"/>
              </a:rPr>
              <a:t>Có sự thống nhất với nhau, liên hệ, bổ sung cho nhau trong quá trình nhận thức của con người</a:t>
            </a:r>
          </a:p>
        </p:txBody>
      </p:sp>
      <p:sp>
        <p:nvSpPr>
          <p:cNvPr id="8" name="Rounded Rectangle 7">
            <a:extLst>
              <a:ext uri="{FF2B5EF4-FFF2-40B4-BE49-F238E27FC236}">
                <a16:creationId xmlns:a16="http://schemas.microsoft.com/office/drawing/2014/main" id="{B9CF775A-D10D-812C-250E-C4330D70F6EB}"/>
              </a:ext>
            </a:extLst>
          </p:cNvPr>
          <p:cNvSpPr/>
          <p:nvPr/>
        </p:nvSpPr>
        <p:spPr>
          <a:xfrm>
            <a:off x="3387725" y="3130550"/>
            <a:ext cx="6858000" cy="1143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buFont typeface="Wingdings" pitchFamily="2" charset="2"/>
              <a:buChar char="ü"/>
              <a:defRPr/>
            </a:pPr>
            <a:r>
              <a:rPr lang="en-US" sz="2400">
                <a:solidFill>
                  <a:srgbClr val="FEE9DE"/>
                </a:solidFill>
                <a:latin typeface="Times New Roman" pitchFamily="18" charset="0"/>
                <a:cs typeface="Times New Roman" pitchFamily="18" charset="0"/>
              </a:rPr>
              <a:t>NTCT cung cấp những hình ảnh chân thực, bề ngoài của sự vật hiện tượng, là cơ sở của NTLT</a:t>
            </a:r>
          </a:p>
        </p:txBody>
      </p:sp>
      <p:sp>
        <p:nvSpPr>
          <p:cNvPr id="9" name="Rounded Rectangle 8">
            <a:extLst>
              <a:ext uri="{FF2B5EF4-FFF2-40B4-BE49-F238E27FC236}">
                <a16:creationId xmlns:a16="http://schemas.microsoft.com/office/drawing/2014/main" id="{6F9DF5EC-05AF-488D-66BC-157E338D3772}"/>
              </a:ext>
            </a:extLst>
          </p:cNvPr>
          <p:cNvSpPr/>
          <p:nvPr/>
        </p:nvSpPr>
        <p:spPr>
          <a:xfrm>
            <a:off x="2286000" y="4359275"/>
            <a:ext cx="6858000" cy="114300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buFont typeface="Wingdings" pitchFamily="2" charset="2"/>
              <a:buChar char="ü"/>
              <a:defRPr/>
            </a:pPr>
            <a:r>
              <a:rPr lang="en-US" sz="2400">
                <a:solidFill>
                  <a:schemeClr val="tx1"/>
                </a:solidFill>
                <a:latin typeface="Times New Roman" pitchFamily="18" charset="0"/>
                <a:cs typeface="Times New Roman" pitchFamily="18" charset="0"/>
              </a:rPr>
              <a:t>NTLT cung cấp cơ sở lý luận và các phương pháp nhận thức cho NTCT nhanh và đầy đủ hơn</a:t>
            </a:r>
          </a:p>
        </p:txBody>
      </p:sp>
      <p:sp>
        <p:nvSpPr>
          <p:cNvPr id="10" name="Rounded Rectangle 9">
            <a:extLst>
              <a:ext uri="{FF2B5EF4-FFF2-40B4-BE49-F238E27FC236}">
                <a16:creationId xmlns:a16="http://schemas.microsoft.com/office/drawing/2014/main" id="{E707BB79-9754-1FA0-5529-51D98A347EBE}"/>
              </a:ext>
            </a:extLst>
          </p:cNvPr>
          <p:cNvSpPr/>
          <p:nvPr/>
        </p:nvSpPr>
        <p:spPr>
          <a:xfrm>
            <a:off x="3387725" y="5635625"/>
            <a:ext cx="6858000" cy="12192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buFont typeface="Wingdings" pitchFamily="2" charset="2"/>
              <a:buChar char="ü"/>
              <a:defRPr/>
            </a:pPr>
            <a:r>
              <a:rPr lang="en-US" sz="2400">
                <a:solidFill>
                  <a:srgbClr val="FEE9DE"/>
                </a:solidFill>
                <a:latin typeface="Times New Roman" pitchFamily="18" charset="0"/>
                <a:cs typeface="Times New Roman" pitchFamily="18" charset="0"/>
              </a:rPr>
              <a:t>Tránh tuyệt đối hóa NTCT vì sẽ rơi vào chủ nghĩa duy cảm; hoặc </a:t>
            </a:r>
            <a:r>
              <a:rPr lang="en-GB" sz="2400">
                <a:solidFill>
                  <a:srgbClr val="FEE9DE"/>
                </a:solidFill>
                <a:latin typeface="Times New Roman" pitchFamily="18" charset="0"/>
                <a:cs typeface="Times New Roman" pitchFamily="18" charset="0"/>
              </a:rPr>
              <a:t>phủ nhận vai trò của nhận thức cảm tính sẽ rơi vào chủ nghĩa duy lý cực đoan</a:t>
            </a:r>
            <a:endParaRPr lang="vi-VN" sz="2400">
              <a:solidFill>
                <a:srgbClr val="FEE9DE"/>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plus(in)">
                                      <p:cBhvr>
                                        <p:cTn id="12" dur="2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900" decel="100000" fill="hold"/>
                                        <p:tgtEl>
                                          <p:spTgt spid="9"/>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3"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
                                        <p:tgtEl>
                                          <p:spTgt spid="10"/>
                                        </p:tgtEl>
                                      </p:cBhvr>
                                    </p:animEffect>
                                    <p:anim calcmode="lin" valueType="num">
                                      <p:cBhvr>
                                        <p:cTn id="31" dur="400" fill="hold"/>
                                        <p:tgtEl>
                                          <p:spTgt spid="10"/>
                                        </p:tgtEl>
                                        <p:attrNameLst>
                                          <p:attrName>ppt_x</p:attrName>
                                        </p:attrNameLst>
                                      </p:cBhvr>
                                      <p:tavLst>
                                        <p:tav tm="0">
                                          <p:val>
                                            <p:strVal val="#ppt_x"/>
                                          </p:val>
                                        </p:tav>
                                        <p:tav tm="100000">
                                          <p:val>
                                            <p:strVal val="#ppt_x"/>
                                          </p:val>
                                        </p:tav>
                                      </p:tavLst>
                                    </p:anim>
                                    <p:anim calcmode="lin" valueType="num">
                                      <p:cBhvr>
                                        <p:cTn id="32" dur="400" fill="hold"/>
                                        <p:tgtEl>
                                          <p:spTgt spid="10"/>
                                        </p:tgtEl>
                                        <p:attrNameLst>
                                          <p:attrName>ppt_y</p:attrName>
                                        </p:attrNameLst>
                                      </p:cBhvr>
                                      <p:tavLst>
                                        <p:tav tm="0">
                                          <p:val>
                                            <p:strVal val="#ppt_y+0.31"/>
                                          </p:val>
                                        </p:tav>
                                        <p:tav tm="100000">
                                          <p:val>
                                            <p:strVal val="#ppt_y+0.31"/>
                                          </p:val>
                                        </p:tav>
                                      </p:tavLst>
                                    </p:anim>
                                    <p:anim calcmode="lin" valueType="num">
                                      <p:cBhvr>
                                        <p:cTn id="33" dur="600" decel="50000" fill="hold">
                                          <p:stCondLst>
                                            <p:cond delay="400"/>
                                          </p:stCondLst>
                                        </p:cTn>
                                        <p:tgtEl>
                                          <p:spTgt spid="1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4" dur="600" decel="50000" fill="hold">
                                          <p:stCondLst>
                                            <p:cond delay="400"/>
                                          </p:stCondLst>
                                        </p:cTn>
                                        <p:tgtEl>
                                          <p:spTgt spid="1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a:extLst>
              <a:ext uri="{FF2B5EF4-FFF2-40B4-BE49-F238E27FC236}">
                <a16:creationId xmlns:a16="http://schemas.microsoft.com/office/drawing/2014/main" id="{A643A156-6275-3876-CB05-6F7FA6C63BB6}"/>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5B3FEB3-B921-4024-B3CE-E7A2ED718515}" type="slidenum">
              <a:rPr lang="en-US" altLang="en-US" sz="1200">
                <a:solidFill>
                  <a:srgbClr val="898989"/>
                </a:solidFill>
                <a:latin typeface="Arial Unicode MS" pitchFamily="34" charset="-128"/>
              </a:rPr>
              <a:pPr>
                <a:spcBef>
                  <a:spcPct val="0"/>
                </a:spcBef>
                <a:buFontTx/>
                <a:buNone/>
              </a:pPr>
              <a:t>21</a:t>
            </a:fld>
            <a:endParaRPr lang="th-TH" altLang="en-US" sz="1200">
              <a:solidFill>
                <a:srgbClr val="898989"/>
              </a:solidFill>
              <a:latin typeface="Arial Unicode MS" pitchFamily="34" charset="-128"/>
            </a:endParaRPr>
          </a:p>
        </p:txBody>
      </p:sp>
      <p:sp>
        <p:nvSpPr>
          <p:cNvPr id="2" name="Flowchart: Terminator 1">
            <a:extLst>
              <a:ext uri="{FF2B5EF4-FFF2-40B4-BE49-F238E27FC236}">
                <a16:creationId xmlns:a16="http://schemas.microsoft.com/office/drawing/2014/main" id="{FB895121-85DD-7231-AF69-4E49FB042BF4}"/>
              </a:ext>
            </a:extLst>
          </p:cNvPr>
          <p:cNvSpPr/>
          <p:nvPr/>
        </p:nvSpPr>
        <p:spPr>
          <a:xfrm>
            <a:off x="2095500" y="463826"/>
            <a:ext cx="8001000" cy="914400"/>
          </a:xfrm>
          <a:prstGeom prst="flowChartTerminator">
            <a:avLst/>
          </a:prstGeom>
        </p:spPr>
        <p:style>
          <a:lnRef idx="1">
            <a:schemeClr val="accent3"/>
          </a:lnRef>
          <a:fillRef idx="3">
            <a:schemeClr val="accent3"/>
          </a:fillRef>
          <a:effectRef idx="2">
            <a:schemeClr val="accent3"/>
          </a:effectRef>
          <a:fontRef idx="minor">
            <a:schemeClr val="lt1"/>
          </a:fontRef>
        </p:style>
        <p:txBody>
          <a:bodyPr anchor="ctr"/>
          <a:lstStyle/>
          <a:p>
            <a:pPr algn="ctr" eaLnBrk="1" hangingPunct="1">
              <a:spcBef>
                <a:spcPct val="20000"/>
              </a:spcBef>
              <a:defRPr/>
            </a:pPr>
            <a:r>
              <a:rPr lang="en-GB" sz="3200" b="1" i="1">
                <a:solidFill>
                  <a:srgbClr val="000000"/>
                </a:solidFill>
                <a:latin typeface="Times New Roman" panose="02020603050405020304" pitchFamily="18" charset="0"/>
                <a:cs typeface="Times New Roman" pitchFamily="18" charset="0"/>
              </a:rPr>
              <a:t>* Sự thống nhất giữa trực quan sinh động, tư duy trừu tượng và thực tiễn:</a:t>
            </a:r>
          </a:p>
        </p:txBody>
      </p:sp>
      <p:sp>
        <p:nvSpPr>
          <p:cNvPr id="4" name="Flowchart: Document 3">
            <a:extLst>
              <a:ext uri="{FF2B5EF4-FFF2-40B4-BE49-F238E27FC236}">
                <a16:creationId xmlns:a16="http://schemas.microsoft.com/office/drawing/2014/main" id="{B7DCF031-96A1-C712-85E5-DDEB3CF50E13}"/>
              </a:ext>
            </a:extLst>
          </p:cNvPr>
          <p:cNvSpPr/>
          <p:nvPr/>
        </p:nvSpPr>
        <p:spPr>
          <a:xfrm>
            <a:off x="1685926" y="2052638"/>
            <a:ext cx="2265363" cy="2747962"/>
          </a:xfrm>
          <a:prstGeom prst="flowChartDocumen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buFont typeface="Wingdings" pitchFamily="2" charset="2"/>
              <a:buChar char="Ø"/>
              <a:defRPr/>
            </a:pPr>
            <a:r>
              <a:rPr lang="en-GB" sz="2400">
                <a:solidFill>
                  <a:schemeClr val="tx1"/>
                </a:solidFill>
                <a:latin typeface="Times New Roman" pitchFamily="18" charset="0"/>
                <a:cs typeface="Times New Roman" pitchFamily="18" charset="0"/>
              </a:rPr>
              <a:t> Quá trình nhận thức được bắt đầu từ thực tiễn và kiểm tra trong thực tiễn</a:t>
            </a:r>
          </a:p>
        </p:txBody>
      </p:sp>
      <p:sp>
        <p:nvSpPr>
          <p:cNvPr id="7" name="Flowchart: Document 6">
            <a:extLst>
              <a:ext uri="{FF2B5EF4-FFF2-40B4-BE49-F238E27FC236}">
                <a16:creationId xmlns:a16="http://schemas.microsoft.com/office/drawing/2014/main" id="{0A52C593-3B4B-DD86-1577-E42A3D2976EE}"/>
              </a:ext>
            </a:extLst>
          </p:cNvPr>
          <p:cNvSpPr/>
          <p:nvPr/>
        </p:nvSpPr>
        <p:spPr>
          <a:xfrm>
            <a:off x="4186238" y="2438400"/>
            <a:ext cx="2686050" cy="3352800"/>
          </a:xfrm>
          <a:prstGeom prst="flowChartDocumen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buFont typeface="Wingdings" pitchFamily="2" charset="2"/>
              <a:buChar char="Ø"/>
              <a:defRPr/>
            </a:pPr>
            <a:r>
              <a:rPr lang="en-GB" sz="2400">
                <a:solidFill>
                  <a:schemeClr val="tx1"/>
                </a:solidFill>
                <a:latin typeface="Times New Roman" pitchFamily="18" charset="0"/>
                <a:cs typeface="Times New Roman" pitchFamily="18" charset="0"/>
              </a:rPr>
              <a:t> Kết quả của cả nhận thức cảm tính và cả nhận thức lý tính, được thực hiện trên cơ sở của hoạt động thực tiễn</a:t>
            </a:r>
          </a:p>
        </p:txBody>
      </p:sp>
      <p:sp>
        <p:nvSpPr>
          <p:cNvPr id="8" name="Flowchart: Document 7">
            <a:extLst>
              <a:ext uri="{FF2B5EF4-FFF2-40B4-BE49-F238E27FC236}">
                <a16:creationId xmlns:a16="http://schemas.microsoft.com/office/drawing/2014/main" id="{04161749-4A5E-3443-D519-D909C6639D3C}"/>
              </a:ext>
            </a:extLst>
          </p:cNvPr>
          <p:cNvSpPr/>
          <p:nvPr/>
        </p:nvSpPr>
        <p:spPr>
          <a:xfrm>
            <a:off x="7146925" y="2819400"/>
            <a:ext cx="3348038" cy="4146550"/>
          </a:xfrm>
          <a:prstGeom prst="flowChartDocumen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buFont typeface="Wingdings" pitchFamily="2" charset="2"/>
              <a:buChar char="Ø"/>
              <a:defRPr/>
            </a:pPr>
            <a:r>
              <a:rPr lang="en-GB" sz="2400">
                <a:solidFill>
                  <a:schemeClr val="tx1"/>
                </a:solidFill>
                <a:latin typeface="Times New Roman" pitchFamily="18" charset="0"/>
                <a:cs typeface="Times New Roman" pitchFamily="18" charset="0"/>
              </a:rPr>
              <a:t> Vòng khâu của nhận thức, được lặp đi lặp lại nhưng sâu hơn về bản chất, là quá trình giải quyết mâu thuẫn nảy sinh trong nhận thức giữa chưa biết và biết, giữa biết ít và biết nhiều, giữa chân lý và sai lầm</a:t>
            </a:r>
            <a:endParaRPr lang="vi-VN" sz="240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20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609991A6-65DD-D226-27B9-DB01FC6299E7}"/>
              </a:ext>
            </a:extLst>
          </p:cNvPr>
          <p:cNvSpPr/>
          <p:nvPr/>
        </p:nvSpPr>
        <p:spPr>
          <a:xfrm>
            <a:off x="2362200" y="76201"/>
            <a:ext cx="7658100" cy="595313"/>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altLang="en-US" sz="3600" b="1">
                <a:solidFill>
                  <a:schemeClr val="tx1"/>
                </a:solidFill>
                <a:latin typeface="Times New Roman" panose="02020603050405020304" pitchFamily="18" charset="0"/>
                <a:cs typeface="Times New Roman" panose="02020603050405020304" pitchFamily="18" charset="0"/>
              </a:rPr>
              <a:t>2.5. Vấn </a:t>
            </a:r>
            <a:r>
              <a:rPr lang="vi-VN" altLang="en-US" sz="3600" b="1">
                <a:solidFill>
                  <a:schemeClr val="tx1"/>
                </a:solidFill>
                <a:latin typeface="Times New Roman" panose="02020603050405020304" pitchFamily="18" charset="0"/>
                <a:cs typeface="Times New Roman" panose="02020603050405020304" pitchFamily="18" charset="0"/>
              </a:rPr>
              <a:t>đ</a:t>
            </a:r>
            <a:r>
              <a:rPr lang="en-US" altLang="en-US" sz="3600" b="1">
                <a:solidFill>
                  <a:schemeClr val="tx1"/>
                </a:solidFill>
                <a:latin typeface="Times New Roman" panose="02020603050405020304" pitchFamily="18" charset="0"/>
                <a:cs typeface="Times New Roman" panose="02020603050405020304" pitchFamily="18" charset="0"/>
              </a:rPr>
              <a:t>ề c</a:t>
            </a:r>
            <a:r>
              <a:rPr lang="vi-VN" altLang="en-US" sz="3600" b="1">
                <a:solidFill>
                  <a:schemeClr val="tx1"/>
                </a:solidFill>
                <a:latin typeface="Times New Roman" panose="02020603050405020304" pitchFamily="18" charset="0"/>
                <a:cs typeface="Times New Roman" panose="02020603050405020304" pitchFamily="18" charset="0"/>
              </a:rPr>
              <a:t>hân lý</a:t>
            </a:r>
            <a:endParaRPr lang="en-US" sz="3600" b="1" dirty="0">
              <a:solidFill>
                <a:schemeClr val="tx1"/>
              </a:solidFill>
            </a:endParaRPr>
          </a:p>
        </p:txBody>
      </p:sp>
      <p:sp>
        <p:nvSpPr>
          <p:cNvPr id="4" name="Content Placeholder 2">
            <a:extLst>
              <a:ext uri="{FF2B5EF4-FFF2-40B4-BE49-F238E27FC236}">
                <a16:creationId xmlns:a16="http://schemas.microsoft.com/office/drawing/2014/main" id="{BA904AD0-A4FD-1093-44A5-B4641378F715}"/>
              </a:ext>
            </a:extLst>
          </p:cNvPr>
          <p:cNvSpPr txBox="1">
            <a:spLocks/>
          </p:cNvSpPr>
          <p:nvPr/>
        </p:nvSpPr>
        <p:spPr bwMode="auto">
          <a:xfrm>
            <a:off x="3276601" y="1401764"/>
            <a:ext cx="5622925" cy="960437"/>
          </a:xfrm>
          <a:prstGeom prst="rect">
            <a:avLst/>
          </a:prstGeom>
          <a:solidFill>
            <a:schemeClr val="accent6">
              <a:lumMod val="40000"/>
              <a:lumOff val="60000"/>
            </a:schemeClr>
          </a:solidFill>
          <a:ln w="19050">
            <a:solidFill>
              <a:schemeClr val="accent2"/>
            </a:solidFill>
          </a:ln>
        </p:spPr>
        <p:txBody>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lnSpc>
                <a:spcPct val="90000"/>
              </a:lnSpc>
              <a:spcBef>
                <a:spcPts val="1000"/>
              </a:spcBef>
              <a:defRPr/>
            </a:pPr>
            <a:r>
              <a:rPr lang="en-US" sz="3200" b="1" dirty="0">
                <a:solidFill>
                  <a:srgbClr val="31859C"/>
                </a:solidFill>
                <a:latin typeface="UTM Alexander"/>
                <a:ea typeface="Tahoma" pitchFamily="34" charset="0"/>
                <a:cs typeface="Times New Roman" pitchFamily="18" charset="0"/>
              </a:rPr>
              <a:t>- </a:t>
            </a:r>
            <a:r>
              <a:rPr lang="en-US" sz="3200" b="1" dirty="0" err="1">
                <a:solidFill>
                  <a:srgbClr val="31859C"/>
                </a:solidFill>
                <a:latin typeface="UTM Alexander"/>
                <a:ea typeface="Tahoma" pitchFamily="34" charset="0"/>
                <a:cs typeface="Times New Roman" pitchFamily="18" charset="0"/>
              </a:rPr>
              <a:t>Là</a:t>
            </a:r>
            <a:r>
              <a:rPr lang="en-US" sz="3200" b="1" dirty="0">
                <a:solidFill>
                  <a:srgbClr val="31859C"/>
                </a:solidFill>
                <a:latin typeface="UTM Alexander"/>
                <a:ea typeface="Tahoma" pitchFamily="34" charset="0"/>
                <a:cs typeface="Times New Roman" pitchFamily="18" charset="0"/>
              </a:rPr>
              <a:t> tri </a:t>
            </a:r>
            <a:r>
              <a:rPr lang="en-US" sz="3200" b="1" dirty="0" err="1">
                <a:solidFill>
                  <a:srgbClr val="31859C"/>
                </a:solidFill>
                <a:latin typeface="UTM Alexander"/>
                <a:ea typeface="Tahoma" pitchFamily="34" charset="0"/>
                <a:cs typeface="Times New Roman" pitchFamily="18" charset="0"/>
              </a:rPr>
              <a:t>thức</a:t>
            </a:r>
            <a:r>
              <a:rPr lang="en-US" sz="3200" b="1" dirty="0">
                <a:solidFill>
                  <a:srgbClr val="31859C"/>
                </a:solidFill>
                <a:latin typeface="UTM Alexander"/>
                <a:ea typeface="Tahoma" pitchFamily="34" charset="0"/>
                <a:cs typeface="Times New Roman" pitchFamily="18" charset="0"/>
              </a:rPr>
              <a:t> (</a:t>
            </a:r>
            <a:r>
              <a:rPr lang="en-US" sz="3200" b="1" dirty="0" err="1">
                <a:solidFill>
                  <a:srgbClr val="31859C"/>
                </a:solidFill>
                <a:latin typeface="UTM Alexander"/>
                <a:ea typeface="Tahoma" pitchFamily="34" charset="0"/>
                <a:cs typeface="Times New Roman" pitchFamily="18" charset="0"/>
              </a:rPr>
              <a:t>phản</a:t>
            </a:r>
            <a:r>
              <a:rPr lang="en-US" sz="3200" b="1" dirty="0">
                <a:solidFill>
                  <a:srgbClr val="31859C"/>
                </a:solidFill>
                <a:latin typeface="UTM Alexander"/>
                <a:ea typeface="Tahoma" pitchFamily="34" charset="0"/>
                <a:cs typeface="Times New Roman" pitchFamily="18" charset="0"/>
              </a:rPr>
              <a:t> </a:t>
            </a:r>
            <a:r>
              <a:rPr lang="en-US" sz="3200" b="1" dirty="0" err="1">
                <a:solidFill>
                  <a:srgbClr val="31859C"/>
                </a:solidFill>
                <a:latin typeface="UTM Alexander"/>
                <a:ea typeface="Tahoma" pitchFamily="34" charset="0"/>
                <a:cs typeface="Times New Roman" pitchFamily="18" charset="0"/>
              </a:rPr>
              <a:t>ánh</a:t>
            </a:r>
            <a:r>
              <a:rPr lang="en-US" sz="3200" b="1" dirty="0">
                <a:solidFill>
                  <a:srgbClr val="31859C"/>
                </a:solidFill>
                <a:latin typeface="UTM Alexander"/>
                <a:ea typeface="Tahoma" pitchFamily="34" charset="0"/>
                <a:cs typeface="Times New Roman" pitchFamily="18" charset="0"/>
              </a:rPr>
              <a:t> </a:t>
            </a:r>
            <a:r>
              <a:rPr lang="en-US" sz="3200" b="1" dirty="0" err="1">
                <a:solidFill>
                  <a:srgbClr val="31859C"/>
                </a:solidFill>
                <a:latin typeface="UTM Alexander"/>
                <a:ea typeface="Tahoma" pitchFamily="34" charset="0"/>
                <a:cs typeface="Times New Roman" pitchFamily="18" charset="0"/>
              </a:rPr>
              <a:t>đúng</a:t>
            </a:r>
            <a:r>
              <a:rPr lang="en-US" sz="3200" b="1" dirty="0">
                <a:solidFill>
                  <a:srgbClr val="31859C"/>
                </a:solidFill>
                <a:latin typeface="UTM Alexander"/>
                <a:ea typeface="Tahoma" pitchFamily="34" charset="0"/>
                <a:cs typeface="Times New Roman" pitchFamily="18" charset="0"/>
              </a:rPr>
              <a:t> </a:t>
            </a:r>
            <a:r>
              <a:rPr lang="en-US" sz="3200" b="1" dirty="0" err="1">
                <a:solidFill>
                  <a:srgbClr val="31859C"/>
                </a:solidFill>
                <a:latin typeface="UTM Alexander"/>
                <a:ea typeface="Tahoma" pitchFamily="34" charset="0"/>
                <a:cs typeface="Times New Roman" pitchFamily="18" charset="0"/>
              </a:rPr>
              <a:t>hiện</a:t>
            </a:r>
            <a:r>
              <a:rPr lang="en-US" sz="3200" b="1" dirty="0">
                <a:solidFill>
                  <a:srgbClr val="31859C"/>
                </a:solidFill>
                <a:latin typeface="UTM Alexander"/>
                <a:ea typeface="Tahoma" pitchFamily="34" charset="0"/>
                <a:cs typeface="Times New Roman" pitchFamily="18" charset="0"/>
              </a:rPr>
              <a:t> </a:t>
            </a:r>
            <a:r>
              <a:rPr lang="en-US" sz="3200" b="1" dirty="0" err="1">
                <a:solidFill>
                  <a:srgbClr val="31859C"/>
                </a:solidFill>
                <a:latin typeface="UTM Alexander"/>
                <a:ea typeface="Tahoma" pitchFamily="34" charset="0"/>
                <a:cs typeface="Times New Roman" pitchFamily="18" charset="0"/>
              </a:rPr>
              <a:t>thực</a:t>
            </a:r>
            <a:r>
              <a:rPr lang="en-US" sz="3200" b="1" dirty="0">
                <a:solidFill>
                  <a:srgbClr val="31859C"/>
                </a:solidFill>
                <a:latin typeface="UTM Alexander"/>
                <a:ea typeface="Tahoma" pitchFamily="34" charset="0"/>
                <a:cs typeface="Times New Roman" pitchFamily="18" charset="0"/>
              </a:rPr>
              <a:t> </a:t>
            </a:r>
            <a:r>
              <a:rPr lang="en-US" sz="3200" b="1" dirty="0" err="1">
                <a:solidFill>
                  <a:srgbClr val="31859C"/>
                </a:solidFill>
                <a:latin typeface="UTM Alexander"/>
                <a:ea typeface="Tahoma" pitchFamily="34" charset="0"/>
                <a:cs typeface="Times New Roman" pitchFamily="18" charset="0"/>
              </a:rPr>
              <a:t>khách</a:t>
            </a:r>
            <a:r>
              <a:rPr lang="en-US" sz="3200" b="1" dirty="0">
                <a:solidFill>
                  <a:srgbClr val="31859C"/>
                </a:solidFill>
                <a:latin typeface="UTM Alexander"/>
                <a:ea typeface="Tahoma" pitchFamily="34" charset="0"/>
                <a:cs typeface="Times New Roman" pitchFamily="18" charset="0"/>
              </a:rPr>
              <a:t> </a:t>
            </a:r>
            <a:r>
              <a:rPr lang="en-US" sz="3200" b="1" dirty="0" err="1">
                <a:solidFill>
                  <a:srgbClr val="31859C"/>
                </a:solidFill>
                <a:latin typeface="UTM Alexander"/>
                <a:ea typeface="Tahoma" pitchFamily="34" charset="0"/>
                <a:cs typeface="Times New Roman" pitchFamily="18" charset="0"/>
              </a:rPr>
              <a:t>quan</a:t>
            </a:r>
            <a:r>
              <a:rPr lang="en-US" sz="3200" b="1" dirty="0">
                <a:solidFill>
                  <a:srgbClr val="31859C"/>
                </a:solidFill>
                <a:latin typeface="UTM Alexander"/>
                <a:ea typeface="Tahoma" pitchFamily="34" charset="0"/>
                <a:cs typeface="Times New Roman" pitchFamily="18" charset="0"/>
              </a:rPr>
              <a:t>)</a:t>
            </a:r>
          </a:p>
        </p:txBody>
      </p:sp>
      <p:sp>
        <p:nvSpPr>
          <p:cNvPr id="5" name="Text Placeholder 3">
            <a:extLst>
              <a:ext uri="{FF2B5EF4-FFF2-40B4-BE49-F238E27FC236}">
                <a16:creationId xmlns:a16="http://schemas.microsoft.com/office/drawing/2014/main" id="{77FEC97C-59C2-4BEA-68C0-0B445DA62AB7}"/>
              </a:ext>
            </a:extLst>
          </p:cNvPr>
          <p:cNvSpPr txBox="1">
            <a:spLocks/>
          </p:cNvSpPr>
          <p:nvPr/>
        </p:nvSpPr>
        <p:spPr bwMode="auto">
          <a:xfrm>
            <a:off x="1905001" y="3867151"/>
            <a:ext cx="6842125" cy="487363"/>
          </a:xfrm>
          <a:prstGeom prst="rect">
            <a:avLst/>
          </a:prstGeom>
          <a:solidFill>
            <a:schemeClr val="accent5">
              <a:lumMod val="40000"/>
              <a:lumOff val="60000"/>
            </a:schemeClr>
          </a:solidFill>
          <a:ln w="19050">
            <a:solidFill>
              <a:schemeClr val="accent2"/>
            </a:solidFill>
          </a:ln>
        </p:spPr>
        <p:txBody>
          <a:bodyPr anchor="b"/>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just" eaLnBrk="1" hangingPunct="1">
              <a:lnSpc>
                <a:spcPct val="90000"/>
              </a:lnSpc>
              <a:spcBef>
                <a:spcPts val="1000"/>
              </a:spcBef>
              <a:defRPr/>
            </a:pPr>
            <a:r>
              <a:rPr lang="en-US" sz="3200" b="1">
                <a:solidFill>
                  <a:srgbClr val="008000"/>
                </a:solidFill>
                <a:latin typeface="UTM Alexander"/>
                <a:cs typeface="Tahoma" pitchFamily="34" charset="0"/>
              </a:rPr>
              <a:t>* Quan niệm của CNDV về chân lý</a:t>
            </a:r>
          </a:p>
        </p:txBody>
      </p:sp>
      <p:sp>
        <p:nvSpPr>
          <p:cNvPr id="7" name="Rectangle 3">
            <a:extLst>
              <a:ext uri="{FF2B5EF4-FFF2-40B4-BE49-F238E27FC236}">
                <a16:creationId xmlns:a16="http://schemas.microsoft.com/office/drawing/2014/main" id="{41A31A14-C084-8943-CC41-ECD4639508CE}"/>
              </a:ext>
            </a:extLst>
          </p:cNvPr>
          <p:cNvSpPr>
            <a:spLocks noGrp="1" noChangeArrowheads="1"/>
          </p:cNvSpPr>
          <p:nvPr>
            <p:ph idx="1"/>
          </p:nvPr>
        </p:nvSpPr>
        <p:spPr>
          <a:xfrm>
            <a:off x="2076450" y="4495801"/>
            <a:ext cx="8229600" cy="2087563"/>
          </a:xfrm>
          <a:solidFill>
            <a:schemeClr val="accent6">
              <a:lumMod val="40000"/>
              <a:lumOff val="60000"/>
            </a:schemeClr>
          </a:solidFill>
          <a:ln w="19050">
            <a:solidFill>
              <a:schemeClr val="accent2"/>
            </a:solidFill>
          </a:ln>
        </p:spPr>
        <p:txBody>
          <a:bodyPr/>
          <a:lstStyle/>
          <a:p>
            <a:pPr algn="just" eaLnBrk="1" hangingPunct="1">
              <a:buFontTx/>
              <a:buNone/>
              <a:defRPr/>
            </a:pPr>
            <a:endParaRPr lang="en-US" sz="1000" b="1">
              <a:latin typeface="Times New Roman" pitchFamily="18" charset="0"/>
            </a:endParaRPr>
          </a:p>
          <a:p>
            <a:pPr algn="just" eaLnBrk="1" hangingPunct="1">
              <a:buFontTx/>
              <a:buNone/>
              <a:defRPr/>
            </a:pPr>
            <a:r>
              <a:rPr lang="en-US" b="1" i="1">
                <a:solidFill>
                  <a:srgbClr val="000099"/>
                </a:solidFill>
                <a:latin typeface="Times New Roman" pitchFamily="18" charset="0"/>
              </a:rPr>
              <a:t>Chân lý là tri thức phù hợp với hiện thực khách quan mà nó phản ánh, và được thực tiễn kiểm nghiệm.</a:t>
            </a:r>
            <a:r>
              <a:rPr lang="en-US" b="1">
                <a:solidFill>
                  <a:srgbClr val="000099"/>
                </a:solidFill>
                <a:latin typeface="Times New Roman" pitchFamily="18" charset="0"/>
              </a:rPr>
              <a:t> </a:t>
            </a:r>
            <a:r>
              <a:rPr lang="en-US" b="1">
                <a:latin typeface="Times New Roman" pitchFamily="18" charset="0"/>
              </a:rPr>
              <a:t>Chân lý chính là sản phẩm của quá trình nhận thức thế giới của con người.</a:t>
            </a:r>
          </a:p>
        </p:txBody>
      </p:sp>
      <p:sp>
        <p:nvSpPr>
          <p:cNvPr id="8" name="Text Placeholder 3">
            <a:extLst>
              <a:ext uri="{FF2B5EF4-FFF2-40B4-BE49-F238E27FC236}">
                <a16:creationId xmlns:a16="http://schemas.microsoft.com/office/drawing/2014/main" id="{7E22E87F-E89D-7027-09A1-BDD8E2EAFD15}"/>
              </a:ext>
            </a:extLst>
          </p:cNvPr>
          <p:cNvSpPr txBox="1">
            <a:spLocks/>
          </p:cNvSpPr>
          <p:nvPr/>
        </p:nvSpPr>
        <p:spPr bwMode="auto">
          <a:xfrm>
            <a:off x="1905001" y="838201"/>
            <a:ext cx="4843463" cy="485775"/>
          </a:xfrm>
          <a:prstGeom prst="rect">
            <a:avLst/>
          </a:prstGeom>
          <a:solidFill>
            <a:schemeClr val="accent5">
              <a:lumMod val="40000"/>
              <a:lumOff val="60000"/>
            </a:schemeClr>
          </a:solidFill>
          <a:ln w="19050">
            <a:solidFill>
              <a:schemeClr val="accent2"/>
            </a:solidFill>
          </a:ln>
        </p:spPr>
        <p:txBody>
          <a:bodyPr anchor="b"/>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just" eaLnBrk="1" hangingPunct="1">
              <a:lnSpc>
                <a:spcPct val="90000"/>
              </a:lnSpc>
              <a:spcBef>
                <a:spcPts val="1000"/>
              </a:spcBef>
              <a:defRPr/>
            </a:pPr>
            <a:r>
              <a:rPr lang="en-US" sz="3200" b="1">
                <a:solidFill>
                  <a:srgbClr val="008000"/>
                </a:solidFill>
                <a:latin typeface="UTM Alexander"/>
                <a:cs typeface="Tahoma" pitchFamily="34" charset="0"/>
              </a:rPr>
              <a:t>* Khái niệm chân lý</a:t>
            </a:r>
          </a:p>
        </p:txBody>
      </p:sp>
      <p:sp>
        <p:nvSpPr>
          <p:cNvPr id="10" name="Content Placeholder 2">
            <a:extLst>
              <a:ext uri="{FF2B5EF4-FFF2-40B4-BE49-F238E27FC236}">
                <a16:creationId xmlns:a16="http://schemas.microsoft.com/office/drawing/2014/main" id="{473C15F8-2507-ED87-9127-3C57E20B2E04}"/>
              </a:ext>
            </a:extLst>
          </p:cNvPr>
          <p:cNvSpPr txBox="1">
            <a:spLocks/>
          </p:cNvSpPr>
          <p:nvPr/>
        </p:nvSpPr>
        <p:spPr bwMode="auto">
          <a:xfrm>
            <a:off x="4327526" y="2620964"/>
            <a:ext cx="5622925" cy="960437"/>
          </a:xfrm>
          <a:prstGeom prst="rect">
            <a:avLst/>
          </a:prstGeom>
          <a:solidFill>
            <a:schemeClr val="accent6">
              <a:lumMod val="40000"/>
              <a:lumOff val="60000"/>
            </a:schemeClr>
          </a:solidFill>
          <a:ln w="19050">
            <a:solidFill>
              <a:schemeClr val="accent2"/>
            </a:solidFill>
          </a:ln>
        </p:spPr>
        <p:txBody>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lnSpc>
                <a:spcPct val="90000"/>
              </a:lnSpc>
              <a:spcBef>
                <a:spcPts val="1000"/>
              </a:spcBef>
              <a:defRPr/>
            </a:pPr>
            <a:r>
              <a:rPr lang="en-US" sz="3200" b="1">
                <a:solidFill>
                  <a:srgbClr val="31859C"/>
                </a:solidFill>
                <a:latin typeface="UTM Alexander"/>
                <a:ea typeface="Tahoma" pitchFamily="34" charset="0"/>
                <a:cs typeface="Times New Roman" pitchFamily="18" charset="0"/>
              </a:rPr>
              <a:t>- Được thực tiễn kiểm nghiệm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7">
                                            <p:bg/>
                                          </p:spTgt>
                                        </p:tgtEl>
                                        <p:attrNameLst>
                                          <p:attrName>style.visibility</p:attrName>
                                        </p:attrNameLst>
                                      </p:cBhvr>
                                      <p:to>
                                        <p:strVal val="visible"/>
                                      </p:to>
                                    </p:set>
                                    <p:animEffect transition="in" filter="circle(in)">
                                      <p:cBhvr>
                                        <p:cTn id="32" dur="2000"/>
                                        <p:tgtEl>
                                          <p:spTgt spid="7">
                                            <p:bg/>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circle(in)">
                                      <p:cBhvr>
                                        <p:cTn id="3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5" grpId="0" animBg="1"/>
      <p:bldP spid="7" grpId="0" build="p" animBg="1"/>
      <p:bldP spid="8"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E74114D9-56AF-CBE0-4B76-9E6DDA248ED7}"/>
              </a:ext>
            </a:extLst>
          </p:cNvPr>
          <p:cNvSpPr txBox="1">
            <a:spLocks/>
          </p:cNvSpPr>
          <p:nvPr/>
        </p:nvSpPr>
        <p:spPr bwMode="auto">
          <a:xfrm>
            <a:off x="82551" y="122237"/>
            <a:ext cx="4843463" cy="485775"/>
          </a:xfrm>
          <a:prstGeom prst="rect">
            <a:avLst/>
          </a:prstGeom>
          <a:solidFill>
            <a:schemeClr val="accent6">
              <a:lumMod val="40000"/>
              <a:lumOff val="60000"/>
            </a:schemeClr>
          </a:solidFill>
          <a:ln w="19050">
            <a:solidFill>
              <a:schemeClr val="accent2"/>
            </a:solidFill>
          </a:ln>
        </p:spPr>
        <p:txBody>
          <a:bodyPr anchor="b"/>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just" eaLnBrk="1" hangingPunct="1">
              <a:lnSpc>
                <a:spcPct val="90000"/>
              </a:lnSpc>
              <a:spcBef>
                <a:spcPts val="1000"/>
              </a:spcBef>
              <a:defRPr/>
            </a:pPr>
            <a:r>
              <a:rPr lang="en-US" sz="3200" b="1" dirty="0">
                <a:solidFill>
                  <a:srgbClr val="008000"/>
                </a:solidFill>
                <a:latin typeface="UTM Alexander"/>
                <a:cs typeface="Tahoma" pitchFamily="34" charset="0"/>
              </a:rPr>
              <a:t>* </a:t>
            </a:r>
            <a:r>
              <a:rPr lang="en-US" sz="3200" b="1" dirty="0" err="1">
                <a:solidFill>
                  <a:srgbClr val="008000"/>
                </a:solidFill>
                <a:latin typeface="UTM Alexander"/>
                <a:cs typeface="Tahoma" pitchFamily="34" charset="0"/>
              </a:rPr>
              <a:t>Tính</a:t>
            </a:r>
            <a:r>
              <a:rPr lang="en-US" sz="3200" b="1" dirty="0">
                <a:solidFill>
                  <a:srgbClr val="008000"/>
                </a:solidFill>
                <a:latin typeface="UTM Alexander"/>
                <a:cs typeface="Tahoma" pitchFamily="34" charset="0"/>
              </a:rPr>
              <a:t> </a:t>
            </a:r>
            <a:r>
              <a:rPr lang="en-US" sz="3200" b="1" dirty="0" err="1">
                <a:solidFill>
                  <a:srgbClr val="008000"/>
                </a:solidFill>
                <a:latin typeface="UTM Alexander"/>
                <a:cs typeface="Tahoma" pitchFamily="34" charset="0"/>
              </a:rPr>
              <a:t>chất</a:t>
            </a:r>
            <a:r>
              <a:rPr lang="en-US" sz="3200" b="1" dirty="0">
                <a:solidFill>
                  <a:srgbClr val="008000"/>
                </a:solidFill>
                <a:latin typeface="UTM Alexander"/>
                <a:cs typeface="Tahoma" pitchFamily="34" charset="0"/>
              </a:rPr>
              <a:t> </a:t>
            </a:r>
            <a:r>
              <a:rPr lang="en-US" sz="3200" b="1" dirty="0" err="1">
                <a:solidFill>
                  <a:srgbClr val="008000"/>
                </a:solidFill>
                <a:latin typeface="UTM Alexander"/>
                <a:cs typeface="Tahoma" pitchFamily="34" charset="0"/>
              </a:rPr>
              <a:t>của</a:t>
            </a:r>
            <a:r>
              <a:rPr lang="en-US" sz="3200" b="1" dirty="0">
                <a:solidFill>
                  <a:srgbClr val="008000"/>
                </a:solidFill>
                <a:latin typeface="UTM Alexander"/>
                <a:cs typeface="Tahoma" pitchFamily="34" charset="0"/>
              </a:rPr>
              <a:t> </a:t>
            </a:r>
            <a:r>
              <a:rPr lang="en-US" sz="3200" b="1" dirty="0" err="1">
                <a:solidFill>
                  <a:srgbClr val="008000"/>
                </a:solidFill>
                <a:latin typeface="UTM Alexander"/>
                <a:cs typeface="Tahoma" pitchFamily="34" charset="0"/>
              </a:rPr>
              <a:t>Chân</a:t>
            </a:r>
            <a:r>
              <a:rPr lang="en-US" sz="3200" b="1" dirty="0">
                <a:solidFill>
                  <a:srgbClr val="008000"/>
                </a:solidFill>
                <a:latin typeface="UTM Alexander"/>
                <a:cs typeface="Tahoma" pitchFamily="34" charset="0"/>
              </a:rPr>
              <a:t> </a:t>
            </a:r>
            <a:r>
              <a:rPr lang="en-US" sz="3200" b="1" dirty="0" err="1">
                <a:solidFill>
                  <a:srgbClr val="008000"/>
                </a:solidFill>
                <a:latin typeface="UTM Alexander"/>
                <a:cs typeface="Tahoma" pitchFamily="34" charset="0"/>
              </a:rPr>
              <a:t>lý</a:t>
            </a:r>
            <a:endParaRPr lang="en-US" sz="3200" b="1" dirty="0">
              <a:solidFill>
                <a:srgbClr val="008000"/>
              </a:solidFill>
              <a:latin typeface="UTM Alexander"/>
              <a:cs typeface="Tahoma" pitchFamily="34" charset="0"/>
            </a:endParaRPr>
          </a:p>
        </p:txBody>
      </p:sp>
      <p:sp>
        <p:nvSpPr>
          <p:cNvPr id="9" name="Oval 8">
            <a:extLst>
              <a:ext uri="{FF2B5EF4-FFF2-40B4-BE49-F238E27FC236}">
                <a16:creationId xmlns:a16="http://schemas.microsoft.com/office/drawing/2014/main" id="{4164C06F-F8FA-7D6E-8DEC-78828272F413}"/>
              </a:ext>
            </a:extLst>
          </p:cNvPr>
          <p:cNvSpPr/>
          <p:nvPr/>
        </p:nvSpPr>
        <p:spPr>
          <a:xfrm>
            <a:off x="3492500" y="634415"/>
            <a:ext cx="3505200" cy="1081088"/>
          </a:xfrm>
          <a:prstGeom prst="ellipse">
            <a:avLst/>
          </a:prstGeom>
          <a:solidFill>
            <a:schemeClr val="accent1">
              <a:alpha val="3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Oval 9">
            <a:extLst>
              <a:ext uri="{FF2B5EF4-FFF2-40B4-BE49-F238E27FC236}">
                <a16:creationId xmlns:a16="http://schemas.microsoft.com/office/drawing/2014/main" id="{82B65F4C-A24F-10D9-DC30-0286737475B0}"/>
              </a:ext>
            </a:extLst>
          </p:cNvPr>
          <p:cNvSpPr/>
          <p:nvPr/>
        </p:nvSpPr>
        <p:spPr>
          <a:xfrm>
            <a:off x="523010" y="634415"/>
            <a:ext cx="2622550" cy="1001780"/>
          </a:xfrm>
          <a:prstGeom prst="ellipse">
            <a:avLst/>
          </a:prstGeom>
          <a:solidFill>
            <a:schemeClr val="accent2">
              <a:lumMod val="60000"/>
              <a:lumOff val="40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ounded Rectangle 10">
            <a:extLst>
              <a:ext uri="{FF2B5EF4-FFF2-40B4-BE49-F238E27FC236}">
                <a16:creationId xmlns:a16="http://schemas.microsoft.com/office/drawing/2014/main" id="{C7721E97-9A92-AA09-2A98-1797FC60B624}"/>
              </a:ext>
            </a:extLst>
          </p:cNvPr>
          <p:cNvSpPr/>
          <p:nvPr/>
        </p:nvSpPr>
        <p:spPr>
          <a:xfrm>
            <a:off x="869950" y="1609380"/>
            <a:ext cx="1828800" cy="5268912"/>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en-US" sz="2400" b="1" dirty="0" err="1">
                <a:latin typeface="Times New Roman" pitchFamily="18" charset="0"/>
              </a:rPr>
              <a:t>Hình</a:t>
            </a:r>
            <a:r>
              <a:rPr lang="en-US" sz="2400" b="1" dirty="0">
                <a:latin typeface="Times New Roman" pitchFamily="18" charset="0"/>
              </a:rPr>
              <a:t> </a:t>
            </a:r>
            <a:r>
              <a:rPr lang="en-US" sz="2400" b="1" dirty="0" err="1">
                <a:latin typeface="Times New Roman" pitchFamily="18" charset="0"/>
              </a:rPr>
              <a:t>thức</a:t>
            </a:r>
            <a:r>
              <a:rPr lang="en-US" sz="2400" b="1" dirty="0">
                <a:latin typeface="Times New Roman" pitchFamily="18" charset="0"/>
              </a:rPr>
              <a:t> </a:t>
            </a:r>
            <a:r>
              <a:rPr lang="en-US" sz="2400" b="1" dirty="0" err="1">
                <a:latin typeface="Times New Roman" pitchFamily="18" charset="0"/>
              </a:rPr>
              <a:t>biểu</a:t>
            </a:r>
            <a:r>
              <a:rPr lang="en-US" sz="2400" b="1" dirty="0">
                <a:latin typeface="Times New Roman" pitchFamily="18" charset="0"/>
              </a:rPr>
              <a:t> </a:t>
            </a:r>
            <a:r>
              <a:rPr lang="en-US" sz="2400" b="1" dirty="0" err="1">
                <a:latin typeface="Times New Roman" pitchFamily="18" charset="0"/>
              </a:rPr>
              <a:t>đạt</a:t>
            </a:r>
            <a:r>
              <a:rPr lang="en-US" sz="2400" b="1" dirty="0">
                <a:latin typeface="Times New Roman" pitchFamily="18" charset="0"/>
              </a:rPr>
              <a:t> </a:t>
            </a:r>
            <a:r>
              <a:rPr lang="en-US" sz="2400" b="1" dirty="0" err="1">
                <a:latin typeface="Times New Roman" pitchFamily="18" charset="0"/>
              </a:rPr>
              <a:t>chân</a:t>
            </a:r>
            <a:r>
              <a:rPr lang="en-US" sz="2400" b="1" dirty="0">
                <a:latin typeface="Times New Roman" pitchFamily="18" charset="0"/>
              </a:rPr>
              <a:t> </a:t>
            </a:r>
            <a:r>
              <a:rPr lang="en-US" sz="2400" b="1" dirty="0" err="1">
                <a:latin typeface="Times New Roman" pitchFamily="18" charset="0"/>
              </a:rPr>
              <a:t>lý</a:t>
            </a:r>
            <a:r>
              <a:rPr lang="en-US" sz="2400" b="1" dirty="0">
                <a:latin typeface="Times New Roman" pitchFamily="18" charset="0"/>
              </a:rPr>
              <a:t> </a:t>
            </a:r>
            <a:r>
              <a:rPr lang="en-US" sz="2400" b="1" dirty="0" err="1">
                <a:latin typeface="Times New Roman" pitchFamily="18" charset="0"/>
              </a:rPr>
              <a:t>là</a:t>
            </a:r>
            <a:r>
              <a:rPr lang="en-US" sz="2400" b="1" dirty="0">
                <a:latin typeface="Times New Roman" pitchFamily="18" charset="0"/>
              </a:rPr>
              <a:t> </a:t>
            </a:r>
            <a:r>
              <a:rPr lang="en-US" sz="2400" b="1" dirty="0" err="1">
                <a:latin typeface="Times New Roman" pitchFamily="18" charset="0"/>
              </a:rPr>
              <a:t>chủ</a:t>
            </a:r>
            <a:r>
              <a:rPr lang="en-US" sz="2400" b="1" dirty="0">
                <a:latin typeface="Times New Roman" pitchFamily="18" charset="0"/>
              </a:rPr>
              <a:t> </a:t>
            </a:r>
            <a:r>
              <a:rPr lang="en-US" sz="2400" b="1" dirty="0" err="1">
                <a:latin typeface="Times New Roman" pitchFamily="18" charset="0"/>
              </a:rPr>
              <a:t>quan</a:t>
            </a:r>
            <a:r>
              <a:rPr lang="en-US" sz="2400" b="1" dirty="0">
                <a:latin typeface="Times New Roman" pitchFamily="18" charset="0"/>
              </a:rPr>
              <a:t>, song </a:t>
            </a:r>
            <a:r>
              <a:rPr lang="en-US" sz="2400" b="1" dirty="0" err="1">
                <a:latin typeface="Times New Roman" pitchFamily="18" charset="0"/>
              </a:rPr>
              <a:t>nội</a:t>
            </a:r>
            <a:r>
              <a:rPr lang="en-US" sz="2400" b="1" dirty="0">
                <a:latin typeface="Times New Roman" pitchFamily="18" charset="0"/>
              </a:rPr>
              <a:t> dung </a:t>
            </a:r>
            <a:r>
              <a:rPr lang="en-US" sz="2400" b="1" dirty="0" err="1">
                <a:latin typeface="Times New Roman" pitchFamily="18" charset="0"/>
              </a:rPr>
              <a:t>của</a:t>
            </a:r>
            <a:r>
              <a:rPr lang="en-US" sz="2400" b="1" dirty="0">
                <a:latin typeface="Times New Roman" pitchFamily="18" charset="0"/>
              </a:rPr>
              <a:t> </a:t>
            </a:r>
            <a:r>
              <a:rPr lang="en-US" sz="2400" b="1" dirty="0" err="1">
                <a:latin typeface="Times New Roman" pitchFamily="18" charset="0"/>
              </a:rPr>
              <a:t>nó</a:t>
            </a:r>
            <a:r>
              <a:rPr lang="en-US" sz="2400" b="1" dirty="0">
                <a:latin typeface="Times New Roman" pitchFamily="18" charset="0"/>
              </a:rPr>
              <a:t> </a:t>
            </a:r>
            <a:r>
              <a:rPr lang="en-US" sz="2400" b="1" dirty="0" err="1">
                <a:latin typeface="Times New Roman" pitchFamily="18" charset="0"/>
              </a:rPr>
              <a:t>là</a:t>
            </a:r>
            <a:r>
              <a:rPr lang="en-US" sz="2400" b="1" dirty="0">
                <a:latin typeface="Times New Roman" pitchFamily="18" charset="0"/>
              </a:rPr>
              <a:t> </a:t>
            </a:r>
            <a:r>
              <a:rPr lang="en-US" sz="2400" b="1" dirty="0" err="1">
                <a:latin typeface="Times New Roman" pitchFamily="18" charset="0"/>
              </a:rPr>
              <a:t>khách</a:t>
            </a:r>
            <a:r>
              <a:rPr lang="en-US" sz="2400" b="1" dirty="0">
                <a:latin typeface="Times New Roman" pitchFamily="18" charset="0"/>
              </a:rPr>
              <a:t> </a:t>
            </a:r>
            <a:r>
              <a:rPr lang="en-US" sz="2400" b="1" dirty="0" err="1">
                <a:latin typeface="Times New Roman" pitchFamily="18" charset="0"/>
              </a:rPr>
              <a:t>quan</a:t>
            </a:r>
            <a:r>
              <a:rPr lang="en-US" sz="2400" b="1" dirty="0">
                <a:latin typeface="Times New Roman" pitchFamily="18" charset="0"/>
              </a:rPr>
              <a:t>, </a:t>
            </a:r>
            <a:r>
              <a:rPr lang="en-US" sz="2400" b="1" dirty="0" err="1">
                <a:latin typeface="Times New Roman" pitchFamily="18" charset="0"/>
              </a:rPr>
              <a:t>vì</a:t>
            </a:r>
            <a:r>
              <a:rPr lang="en-US" sz="2400" b="1" dirty="0">
                <a:latin typeface="Times New Roman" pitchFamily="18" charset="0"/>
              </a:rPr>
              <a:t>  </a:t>
            </a:r>
            <a:r>
              <a:rPr lang="en-US" sz="2400" b="1" dirty="0" err="1">
                <a:latin typeface="Times New Roman" pitchFamily="18" charset="0"/>
              </a:rPr>
              <a:t>không</a:t>
            </a:r>
            <a:r>
              <a:rPr lang="en-US" sz="2400" b="1" dirty="0">
                <a:latin typeface="Times New Roman" pitchFamily="18" charset="0"/>
              </a:rPr>
              <a:t> </a:t>
            </a:r>
            <a:r>
              <a:rPr lang="en-US" sz="2400" b="1" dirty="0" err="1">
                <a:latin typeface="Times New Roman" pitchFamily="18" charset="0"/>
              </a:rPr>
              <a:t>phụ</a:t>
            </a:r>
            <a:r>
              <a:rPr lang="en-US" sz="2400" b="1" dirty="0">
                <a:latin typeface="Times New Roman" pitchFamily="18" charset="0"/>
              </a:rPr>
              <a:t> </a:t>
            </a:r>
            <a:r>
              <a:rPr lang="en-US" sz="2400" b="1" dirty="0" err="1">
                <a:latin typeface="Times New Roman" pitchFamily="18" charset="0"/>
              </a:rPr>
              <a:t>thuộc</a:t>
            </a:r>
            <a:r>
              <a:rPr lang="en-US" sz="2400" b="1" dirty="0">
                <a:latin typeface="Times New Roman" pitchFamily="18" charset="0"/>
              </a:rPr>
              <a:t> </a:t>
            </a:r>
            <a:r>
              <a:rPr lang="en-US" sz="2400" b="1" dirty="0" err="1">
                <a:latin typeface="Times New Roman" pitchFamily="18" charset="0"/>
              </a:rPr>
              <a:t>vào</a:t>
            </a:r>
            <a:r>
              <a:rPr lang="en-US" sz="2400" b="1" dirty="0">
                <a:latin typeface="Times New Roman" pitchFamily="18" charset="0"/>
              </a:rPr>
              <a:t> ý </a:t>
            </a:r>
            <a:r>
              <a:rPr lang="en-US" sz="2400" b="1" dirty="0" err="1">
                <a:latin typeface="Times New Roman" pitchFamily="18" charset="0"/>
              </a:rPr>
              <a:t>thức</a:t>
            </a:r>
            <a:r>
              <a:rPr lang="en-US" sz="2400" b="1" dirty="0">
                <a:latin typeface="Times New Roman" pitchFamily="18" charset="0"/>
              </a:rPr>
              <a:t> </a:t>
            </a:r>
            <a:r>
              <a:rPr lang="en-US" sz="2400" b="1" dirty="0" err="1">
                <a:latin typeface="Times New Roman" pitchFamily="18" charset="0"/>
              </a:rPr>
              <a:t>của</a:t>
            </a:r>
            <a:r>
              <a:rPr lang="en-US" sz="2400" b="1" dirty="0">
                <a:latin typeface="Times New Roman" pitchFamily="18" charset="0"/>
              </a:rPr>
              <a:t> con </a:t>
            </a:r>
            <a:r>
              <a:rPr lang="en-US" sz="2400" b="1" dirty="0" err="1">
                <a:latin typeface="Times New Roman" pitchFamily="18" charset="0"/>
              </a:rPr>
              <a:t>người</a:t>
            </a:r>
            <a:r>
              <a:rPr lang="en-US" sz="2400" b="1" dirty="0">
                <a:latin typeface="Times New Roman" pitchFamily="18" charset="0"/>
              </a:rPr>
              <a:t>. </a:t>
            </a:r>
          </a:p>
        </p:txBody>
      </p:sp>
      <p:sp>
        <p:nvSpPr>
          <p:cNvPr id="12" name="Rounded Rectangle 11">
            <a:extLst>
              <a:ext uri="{FF2B5EF4-FFF2-40B4-BE49-F238E27FC236}">
                <a16:creationId xmlns:a16="http://schemas.microsoft.com/office/drawing/2014/main" id="{28B7EDFF-EEAF-5400-967E-ECA0DE629DB2}"/>
              </a:ext>
            </a:extLst>
          </p:cNvPr>
          <p:cNvSpPr/>
          <p:nvPr/>
        </p:nvSpPr>
        <p:spPr>
          <a:xfrm>
            <a:off x="3536950" y="1674813"/>
            <a:ext cx="3352800" cy="50609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a:latin typeface="Times New Roman" pitchFamily="18" charset="0"/>
              </a:rPr>
              <a:t>- Tính tuyệt đối của chân lý nói lên sự phù hợp hoàn toàn đầy đủ giữa tri thức với khách thể mà nó phản ánh (điều này không bao giờ đạt tới được). </a:t>
            </a:r>
          </a:p>
          <a:p>
            <a:pPr algn="just">
              <a:defRPr/>
            </a:pPr>
            <a:r>
              <a:rPr lang="en-US" sz="2400" b="1">
                <a:latin typeface="Times New Roman" pitchFamily="18" charset="0"/>
              </a:rPr>
              <a:t>– Tính tương đối của chân lý nói lên sự phù hợp chưa hoàn toàn đầy đủ giữa tri thức với khách thể mà nó phản ánh</a:t>
            </a:r>
            <a:endParaRPr lang="en-US" sz="2400" b="1" dirty="0">
              <a:solidFill>
                <a:schemeClr val="tx1"/>
              </a:solidFill>
              <a:latin typeface="Times New Roman" pitchFamily="18" charset="0"/>
              <a:cs typeface="Times New Roman" pitchFamily="18" charset="0"/>
            </a:endParaRPr>
          </a:p>
        </p:txBody>
      </p:sp>
      <p:sp>
        <p:nvSpPr>
          <p:cNvPr id="13" name="Rectangle 12">
            <a:extLst>
              <a:ext uri="{FF2B5EF4-FFF2-40B4-BE49-F238E27FC236}">
                <a16:creationId xmlns:a16="http://schemas.microsoft.com/office/drawing/2014/main" id="{2A24FBAB-4101-E565-55AA-BA3D6EE79E67}"/>
              </a:ext>
            </a:extLst>
          </p:cNvPr>
          <p:cNvSpPr>
            <a:spLocks noChangeArrowheads="1"/>
          </p:cNvSpPr>
          <p:nvPr/>
        </p:nvSpPr>
        <p:spPr bwMode="auto">
          <a:xfrm>
            <a:off x="523010" y="1008426"/>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US" altLang="en-US" sz="2400" b="1" dirty="0" err="1">
                <a:solidFill>
                  <a:srgbClr val="000000"/>
                </a:solidFill>
                <a:latin typeface="Times New Roman" panose="02020603050405020304" pitchFamily="18" charset="0"/>
                <a:cs typeface="Times New Roman" panose="02020603050405020304" pitchFamily="18" charset="0"/>
              </a:rPr>
              <a:t>Tính</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b="1" dirty="0" err="1">
                <a:solidFill>
                  <a:srgbClr val="000000"/>
                </a:solidFill>
                <a:latin typeface="Times New Roman" panose="02020603050405020304" pitchFamily="18" charset="0"/>
                <a:cs typeface="Times New Roman" panose="02020603050405020304" pitchFamily="18" charset="0"/>
              </a:rPr>
              <a:t>khách</a:t>
            </a:r>
            <a:r>
              <a:rPr lang="en-US" altLang="en-US" sz="2400" b="1" dirty="0">
                <a:solidFill>
                  <a:srgbClr val="000000"/>
                </a:solidFill>
                <a:latin typeface="Times New Roman" panose="02020603050405020304" pitchFamily="18" charset="0"/>
                <a:cs typeface="Times New Roman" panose="02020603050405020304" pitchFamily="18" charset="0"/>
              </a:rPr>
              <a:t> </a:t>
            </a:r>
            <a:r>
              <a:rPr lang="en-US" altLang="en-US" sz="2400" b="1" dirty="0" err="1">
                <a:solidFill>
                  <a:srgbClr val="000000"/>
                </a:solidFill>
                <a:latin typeface="Times New Roman" panose="02020603050405020304" pitchFamily="18" charset="0"/>
                <a:cs typeface="Times New Roman" panose="02020603050405020304" pitchFamily="18" charset="0"/>
              </a:rPr>
              <a:t>quan</a:t>
            </a:r>
            <a:endParaRPr lang="en-US" altLang="en-US" b="1" dirty="0">
              <a:solidFill>
                <a:srgbClr val="000000"/>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303DCF5-D942-E092-107F-661270206A55}"/>
              </a:ext>
            </a:extLst>
          </p:cNvPr>
          <p:cNvSpPr>
            <a:spLocks noChangeArrowheads="1"/>
          </p:cNvSpPr>
          <p:nvPr/>
        </p:nvSpPr>
        <p:spPr bwMode="auto">
          <a:xfrm>
            <a:off x="3761510" y="833389"/>
            <a:ext cx="30312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dirty="0" err="1">
                <a:latin typeface="Times New Roman" panose="02020603050405020304" pitchFamily="18" charset="0"/>
                <a:cs typeface="Times New Roman" panose="02020603050405020304" pitchFamily="18" charset="0"/>
              </a:rPr>
              <a:t>Tính</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tương</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đối</a:t>
            </a:r>
            <a:r>
              <a:rPr lang="en-US" altLang="en-US" sz="2000" b="1" dirty="0">
                <a:latin typeface="Times New Roman" panose="02020603050405020304" pitchFamily="18" charset="0"/>
                <a:cs typeface="Times New Roman" panose="02020603050405020304" pitchFamily="18" charset="0"/>
              </a:rPr>
              <a:t> </a:t>
            </a:r>
          </a:p>
          <a:p>
            <a:pPr algn="ctr" eaLnBrk="1" hangingPunct="1">
              <a:spcBef>
                <a:spcPct val="0"/>
              </a:spcBef>
              <a:buFontTx/>
              <a:buNone/>
            </a:pPr>
            <a:r>
              <a:rPr lang="en-US" altLang="en-US" sz="2000" b="1" dirty="0" err="1">
                <a:latin typeface="Times New Roman" panose="02020603050405020304" pitchFamily="18" charset="0"/>
                <a:cs typeface="Times New Roman" panose="02020603050405020304" pitchFamily="18" charset="0"/>
              </a:rPr>
              <a:t>và</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tuyệt</a:t>
            </a:r>
            <a:r>
              <a:rPr lang="en-US" altLang="en-US" sz="2000" b="1"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đố</a:t>
            </a:r>
            <a:r>
              <a:rPr lang="en-US" altLang="en-US" sz="2000" b="1" dirty="0" err="1">
                <a:latin typeface="Times New Roman" panose="02020603050405020304" pitchFamily="18" charset="0"/>
              </a:rPr>
              <a:t>i</a:t>
            </a:r>
            <a:endParaRPr lang="en-US" altLang="en-US" sz="2000" b="1" dirty="0">
              <a:latin typeface="Arial Unicode MS" pitchFamily="34" charset="-128"/>
            </a:endParaRPr>
          </a:p>
        </p:txBody>
      </p:sp>
      <p:sp>
        <p:nvSpPr>
          <p:cNvPr id="15" name="Oval 14">
            <a:extLst>
              <a:ext uri="{FF2B5EF4-FFF2-40B4-BE49-F238E27FC236}">
                <a16:creationId xmlns:a16="http://schemas.microsoft.com/office/drawing/2014/main" id="{F98C4DA8-163C-0B1F-A759-245DED5C2048}"/>
              </a:ext>
            </a:extLst>
          </p:cNvPr>
          <p:cNvSpPr/>
          <p:nvPr/>
        </p:nvSpPr>
        <p:spPr>
          <a:xfrm>
            <a:off x="7867687" y="555108"/>
            <a:ext cx="2667068" cy="1081087"/>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6" name="Rounded Rectangle 15">
            <a:extLst>
              <a:ext uri="{FF2B5EF4-FFF2-40B4-BE49-F238E27FC236}">
                <a16:creationId xmlns:a16="http://schemas.microsoft.com/office/drawing/2014/main" id="{9C252941-A352-5D81-8098-2110EDD1E9FA}"/>
              </a:ext>
            </a:extLst>
          </p:cNvPr>
          <p:cNvSpPr/>
          <p:nvPr/>
        </p:nvSpPr>
        <p:spPr>
          <a:xfrm>
            <a:off x="7344640" y="1609380"/>
            <a:ext cx="3713163" cy="506095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a:solidFill>
                  <a:schemeClr val="tx1"/>
                </a:solidFill>
                <a:latin typeface="Times New Roman" pitchFamily="18" charset="0"/>
                <a:cs typeface="Times New Roman" pitchFamily="18" charset="0"/>
              </a:rPr>
              <a:t>	</a:t>
            </a:r>
            <a:r>
              <a:rPr lang="en-US" sz="2400" b="1">
                <a:latin typeface="Times New Roman" pitchFamily="18" charset="0"/>
              </a:rPr>
              <a:t>Vì khách thể mà chân lý phản ánh bao giờ cũng tồn tại một cách cụ thể, với những mối liên hệ cụ thể trong những điều kiện, hoàn cảnh lịch sử - cụ thể, nên chân lý luôn luôn là cụ thể; không có chân lý trừu tượng. Quan điểm lịch sử - cụ thể cũng xuất phát từ tính cụ thể của chân lý. </a:t>
            </a:r>
          </a:p>
        </p:txBody>
      </p:sp>
      <p:sp>
        <p:nvSpPr>
          <p:cNvPr id="17" name="Rectangle 16">
            <a:extLst>
              <a:ext uri="{FF2B5EF4-FFF2-40B4-BE49-F238E27FC236}">
                <a16:creationId xmlns:a16="http://schemas.microsoft.com/office/drawing/2014/main" id="{44BC8101-4D08-100E-CC3F-79076BD9CC43}"/>
              </a:ext>
            </a:extLst>
          </p:cNvPr>
          <p:cNvSpPr>
            <a:spLocks noChangeArrowheads="1"/>
          </p:cNvSpPr>
          <p:nvPr/>
        </p:nvSpPr>
        <p:spPr bwMode="auto">
          <a:xfrm>
            <a:off x="8277225" y="855663"/>
            <a:ext cx="1689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latin typeface="Times New Roman" panose="02020603050405020304" pitchFamily="18" charset="0"/>
                <a:cs typeface="Times New Roman" panose="02020603050405020304" pitchFamily="18" charset="0"/>
              </a:rPr>
              <a:t>Tính cụ thể</a:t>
            </a:r>
            <a:endParaRPr lang="en-US" altLang="en-US" b="1">
              <a:latin typeface="Arial Unicode MS"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circle(in)">
                                      <p:cBhvr>
                                        <p:cTn id="20" dur="2000"/>
                                        <p:tgtEl>
                                          <p:spTgt spid="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ircle(in)">
                                      <p:cBhvr>
                                        <p:cTn id="33" dur="2000"/>
                                        <p:tgtEl>
                                          <p:spTgt spid="1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500"/>
                                        <p:tgtEl>
                                          <p:spTgt spid="17"/>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arn(inVertical)">
                                      <p:cBhvr>
                                        <p:cTn id="41" dur="500"/>
                                        <p:tgtEl>
                                          <p:spTgt spid="1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ircle(in)">
                                      <p:cBhvr>
                                        <p:cTn id="46"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4" grpId="0"/>
      <p:bldP spid="15" grpId="0" animBg="1"/>
      <p:bldP spid="16" grpId="0" animBg="1"/>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a:extLst>
              <a:ext uri="{FF2B5EF4-FFF2-40B4-BE49-F238E27FC236}">
                <a16:creationId xmlns:a16="http://schemas.microsoft.com/office/drawing/2014/main" id="{F27BACC6-1C29-2437-18EC-2BC8B73ED2C6}"/>
              </a:ext>
            </a:extLst>
          </p:cNvPr>
          <p:cNvSpPr>
            <a:spLocks noGrp="1"/>
          </p:cNvSpPr>
          <p:nvPr>
            <p:ph idx="1"/>
          </p:nvPr>
        </p:nvSpPr>
        <p:spPr>
          <a:xfrm>
            <a:off x="1752600" y="1600200"/>
            <a:ext cx="8458200" cy="3657600"/>
          </a:xfrm>
          <a:solidFill>
            <a:schemeClr val="accent6">
              <a:lumMod val="40000"/>
              <a:lumOff val="60000"/>
            </a:schemeClr>
          </a:solidFill>
          <a:ln w="19050">
            <a:solidFill>
              <a:schemeClr val="accent2"/>
            </a:solidFill>
          </a:ln>
        </p:spPr>
        <p:txBody>
          <a:bodyPr/>
          <a:lstStyle/>
          <a:p>
            <a:pPr indent="228600" algn="just">
              <a:lnSpc>
                <a:spcPct val="125000"/>
              </a:lnSpc>
              <a:spcBef>
                <a:spcPts val="600"/>
              </a:spcBef>
              <a:spcAft>
                <a:spcPts val="600"/>
              </a:spcAft>
              <a:tabLst>
                <a:tab pos="1781175" algn="l"/>
              </a:tabLst>
              <a:defRPr/>
            </a:pPr>
            <a:r>
              <a:rPr lang="en-US">
                <a:latin typeface="Times New Roman" pitchFamily="18" charset="0"/>
                <a:ea typeface="Calibri" pitchFamily="34" charset="0"/>
                <a:cs typeface="Times New Roman" pitchFamily="18" charset="0"/>
              </a:rPr>
              <a:t>Chân lý là một trong những điều kiện tiên quyết bảo   đảm  sự thành công và tính hiệu quả trong thực tiễn. </a:t>
            </a:r>
          </a:p>
          <a:p>
            <a:pPr indent="228600" algn="just">
              <a:lnSpc>
                <a:spcPct val="125000"/>
              </a:lnSpc>
              <a:spcBef>
                <a:spcPts val="600"/>
              </a:spcBef>
              <a:spcAft>
                <a:spcPts val="600"/>
              </a:spcAft>
              <a:tabLst>
                <a:tab pos="1781175" algn="l"/>
              </a:tabLst>
              <a:defRPr/>
            </a:pPr>
            <a:r>
              <a:rPr lang="en-US">
                <a:latin typeface="Times New Roman" pitchFamily="18" charset="0"/>
                <a:ea typeface="Calibri" pitchFamily="34" charset="0"/>
                <a:cs typeface="Times New Roman" pitchFamily="18" charset="0"/>
              </a:rPr>
              <a:t>Giữa chân lý và thực tiễn có mối quan hệ song trùng trong quá trình vận động và phát triển của chúng. Chân lý phát triển nhờ thực tiễn và thực tiễn phát triển nhờ vận dụng đúng đắn những chân lý.</a:t>
            </a:r>
          </a:p>
        </p:txBody>
      </p:sp>
      <p:sp>
        <p:nvSpPr>
          <p:cNvPr id="4" name="Text Placeholder 3">
            <a:extLst>
              <a:ext uri="{FF2B5EF4-FFF2-40B4-BE49-F238E27FC236}">
                <a16:creationId xmlns:a16="http://schemas.microsoft.com/office/drawing/2014/main" id="{5347F519-B1DA-00C3-A233-26C544A9020F}"/>
              </a:ext>
            </a:extLst>
          </p:cNvPr>
          <p:cNvSpPr txBox="1">
            <a:spLocks/>
          </p:cNvSpPr>
          <p:nvPr/>
        </p:nvSpPr>
        <p:spPr bwMode="auto">
          <a:xfrm>
            <a:off x="2286000" y="609601"/>
            <a:ext cx="7696200" cy="485775"/>
          </a:xfrm>
          <a:prstGeom prst="rect">
            <a:avLst/>
          </a:prstGeom>
          <a:solidFill>
            <a:schemeClr val="accent5">
              <a:lumMod val="60000"/>
              <a:lumOff val="40000"/>
            </a:schemeClr>
          </a:solidFill>
          <a:ln w="19050">
            <a:solidFill>
              <a:schemeClr val="accent2"/>
            </a:solidFill>
          </a:ln>
        </p:spPr>
        <p:txBody>
          <a:bodyPr anchor="b"/>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just" eaLnBrk="1" hangingPunct="1">
              <a:lnSpc>
                <a:spcPct val="90000"/>
              </a:lnSpc>
              <a:spcBef>
                <a:spcPts val="1000"/>
              </a:spcBef>
              <a:defRPr/>
            </a:pPr>
            <a:r>
              <a:rPr lang="en-US" sz="3200" b="1">
                <a:solidFill>
                  <a:srgbClr val="008000"/>
                </a:solidFill>
                <a:latin typeface="UTM Alexander"/>
                <a:cs typeface="Tahoma" pitchFamily="34" charset="0"/>
              </a:rPr>
              <a:t>* Vai trò của chân lý đối với thực tiễn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5059">
                                            <p:bg/>
                                          </p:spTgt>
                                        </p:tgtEl>
                                        <p:attrNameLst>
                                          <p:attrName>style.visibility</p:attrName>
                                        </p:attrNameLst>
                                      </p:cBhvr>
                                      <p:to>
                                        <p:strVal val="visible"/>
                                      </p:to>
                                    </p:set>
                                    <p:animEffect transition="in" filter="circle(in)">
                                      <p:cBhvr>
                                        <p:cTn id="12" dur="2000"/>
                                        <p:tgtEl>
                                          <p:spTgt spid="45059">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5059">
                                            <p:txEl>
                                              <p:pRg st="0" end="0"/>
                                            </p:txEl>
                                          </p:spTgt>
                                        </p:tgtEl>
                                        <p:attrNameLst>
                                          <p:attrName>style.visibility</p:attrName>
                                        </p:attrNameLst>
                                      </p:cBhvr>
                                      <p:to>
                                        <p:strVal val="visible"/>
                                      </p:to>
                                    </p:set>
                                    <p:animEffect transition="in" filter="circle(in)">
                                      <p:cBhvr>
                                        <p:cTn id="17" dur="2000"/>
                                        <p:tgtEl>
                                          <p:spTgt spid="4505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5059">
                                            <p:txEl>
                                              <p:pRg st="1" end="1"/>
                                            </p:txEl>
                                          </p:spTgt>
                                        </p:tgtEl>
                                        <p:attrNameLst>
                                          <p:attrName>style.visibility</p:attrName>
                                        </p:attrNameLst>
                                      </p:cBhvr>
                                      <p:to>
                                        <p:strVal val="visible"/>
                                      </p:to>
                                    </p:set>
                                    <p:animEffect transition="in" filter="circle(in)">
                                      <p:cBhvr>
                                        <p:cTn id="22" dur="2000"/>
                                        <p:tgtEl>
                                          <p:spTgt spid="45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689750DA-E9D3-A14E-A674-8E761329F0D2}"/>
              </a:ext>
            </a:extLst>
          </p:cNvPr>
          <p:cNvSpPr/>
          <p:nvPr/>
        </p:nvSpPr>
        <p:spPr>
          <a:xfrm>
            <a:off x="208722" y="914400"/>
            <a:ext cx="10535478" cy="175260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eaLnBrk="1" hangingPunct="1">
              <a:buFont typeface="Wingdings" pitchFamily="2" charset="2"/>
              <a:buChar char="ü"/>
              <a:defRPr/>
            </a:pPr>
            <a:r>
              <a:rPr lang="en-GB" altLang="en-US" sz="2600" b="1" i="1" dirty="0" err="1">
                <a:solidFill>
                  <a:schemeClr val="tx1"/>
                </a:solidFill>
                <a:latin typeface="Times New Roman" pitchFamily="18" charset="0"/>
                <a:cs typeface="Times New Roman" pitchFamily="18" charset="0"/>
              </a:rPr>
              <a:t>Lý</a:t>
            </a:r>
            <a:r>
              <a:rPr lang="en-GB" altLang="en-US" sz="2600" b="1" i="1" dirty="0">
                <a:solidFill>
                  <a:schemeClr val="tx1"/>
                </a:solidFill>
                <a:latin typeface="Times New Roman" pitchFamily="18" charset="0"/>
                <a:cs typeface="Times New Roman" pitchFamily="18" charset="0"/>
              </a:rPr>
              <a:t> </a:t>
            </a:r>
            <a:r>
              <a:rPr lang="en-GB" altLang="en-US" sz="2600" b="1" i="1" dirty="0" err="1">
                <a:solidFill>
                  <a:schemeClr val="tx1"/>
                </a:solidFill>
                <a:latin typeface="Times New Roman" pitchFamily="18" charset="0"/>
                <a:cs typeface="Times New Roman" pitchFamily="18" charset="0"/>
              </a:rPr>
              <a:t>luận</a:t>
            </a:r>
            <a:r>
              <a:rPr lang="en-GB" altLang="en-US" sz="2600" b="1" i="1" dirty="0">
                <a:solidFill>
                  <a:schemeClr val="tx1"/>
                </a:solidFill>
                <a:latin typeface="Times New Roman" pitchFamily="18" charset="0"/>
                <a:cs typeface="Times New Roman" pitchFamily="18" charset="0"/>
              </a:rPr>
              <a:t> </a:t>
            </a:r>
            <a:r>
              <a:rPr lang="en-GB" altLang="en-US" sz="2600" b="1" i="1" dirty="0" err="1">
                <a:solidFill>
                  <a:schemeClr val="tx1"/>
                </a:solidFill>
                <a:latin typeface="Times New Roman" pitchFamily="18" charset="0"/>
                <a:cs typeface="Times New Roman" pitchFamily="18" charset="0"/>
              </a:rPr>
              <a:t>nhận</a:t>
            </a:r>
            <a:r>
              <a:rPr lang="en-GB" altLang="en-US" sz="2600" b="1" i="1" dirty="0">
                <a:solidFill>
                  <a:schemeClr val="tx1"/>
                </a:solidFill>
                <a:latin typeface="Times New Roman" pitchFamily="18" charset="0"/>
                <a:cs typeface="Times New Roman" pitchFamily="18" charset="0"/>
              </a:rPr>
              <a:t> </a:t>
            </a:r>
            <a:r>
              <a:rPr lang="en-GB" altLang="en-US" sz="2600" b="1" i="1" dirty="0" err="1">
                <a:solidFill>
                  <a:schemeClr val="tx1"/>
                </a:solidFill>
                <a:latin typeface="Times New Roman" pitchFamily="18" charset="0"/>
                <a:cs typeface="Times New Roman" pitchFamily="18" charset="0"/>
              </a:rPr>
              <a:t>thức</a:t>
            </a:r>
            <a:r>
              <a:rPr lang="en-GB" altLang="en-US" sz="2600" b="1" i="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là</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một</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bộ</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phận</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của</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triết</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học</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nghiên</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cứu</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bản</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chất</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của</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nhận</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thức</a:t>
            </a:r>
            <a:r>
              <a:rPr lang="vi-VN"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giải</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quyết</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mối</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quan</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hệ</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của</a:t>
            </a:r>
            <a:r>
              <a:rPr lang="en-GB" altLang="en-US" sz="2600" b="1" dirty="0">
                <a:solidFill>
                  <a:schemeClr val="tx1"/>
                </a:solidFill>
                <a:latin typeface="Times New Roman" pitchFamily="18" charset="0"/>
                <a:cs typeface="Times New Roman" pitchFamily="18" charset="0"/>
              </a:rPr>
              <a:t> tri </a:t>
            </a:r>
            <a:r>
              <a:rPr lang="en-GB" altLang="en-US" sz="2600" b="1" dirty="0" err="1">
                <a:solidFill>
                  <a:schemeClr val="tx1"/>
                </a:solidFill>
                <a:latin typeface="Times New Roman" pitchFamily="18" charset="0"/>
                <a:cs typeface="Times New Roman" pitchFamily="18" charset="0"/>
              </a:rPr>
              <a:t>thức</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của</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tư</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duy</a:t>
            </a:r>
            <a:r>
              <a:rPr lang="en-GB" altLang="en-US" sz="2600" b="1" dirty="0">
                <a:solidFill>
                  <a:schemeClr val="tx1"/>
                </a:solidFill>
                <a:latin typeface="Times New Roman" pitchFamily="18" charset="0"/>
                <a:cs typeface="Times New Roman" pitchFamily="18" charset="0"/>
              </a:rPr>
              <a:t> con </a:t>
            </a:r>
            <a:r>
              <a:rPr lang="en-GB" altLang="en-US" sz="2600" b="1" dirty="0" err="1">
                <a:solidFill>
                  <a:schemeClr val="tx1"/>
                </a:solidFill>
                <a:latin typeface="Times New Roman" pitchFamily="18" charset="0"/>
                <a:cs typeface="Times New Roman" pitchFamily="18" charset="0"/>
              </a:rPr>
              <a:t>người</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đối</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với</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hiện</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thực</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xung</a:t>
            </a:r>
            <a:r>
              <a:rPr lang="en-GB" altLang="en-US" sz="2600" b="1" dirty="0">
                <a:solidFill>
                  <a:schemeClr val="tx1"/>
                </a:solidFill>
                <a:latin typeface="Times New Roman" pitchFamily="18" charset="0"/>
                <a:cs typeface="Times New Roman" pitchFamily="18" charset="0"/>
              </a:rPr>
              <a:t> </a:t>
            </a:r>
            <a:r>
              <a:rPr lang="en-GB" altLang="en-US" sz="2600" b="1" dirty="0" err="1">
                <a:solidFill>
                  <a:schemeClr val="tx1"/>
                </a:solidFill>
                <a:latin typeface="Times New Roman" pitchFamily="18" charset="0"/>
                <a:cs typeface="Times New Roman" pitchFamily="18" charset="0"/>
              </a:rPr>
              <a:t>quanh</a:t>
            </a:r>
            <a:r>
              <a:rPr lang="en-GB" altLang="en-US" sz="2600" b="1" dirty="0">
                <a:solidFill>
                  <a:schemeClr val="tx1"/>
                </a:solidFill>
                <a:latin typeface="Times New Roman" pitchFamily="18" charset="0"/>
                <a:cs typeface="Times New Roman" pitchFamily="18" charset="0"/>
              </a:rPr>
              <a:t>.</a:t>
            </a:r>
            <a:endParaRPr lang="vi-VN" altLang="en-US" sz="2600" b="1" dirty="0">
              <a:solidFill>
                <a:schemeClr val="tx1"/>
              </a:solidFill>
              <a:latin typeface="Times New Roman" pitchFamily="18" charset="0"/>
              <a:cs typeface="Times New Roman" pitchFamily="18" charset="0"/>
            </a:endParaRPr>
          </a:p>
        </p:txBody>
      </p:sp>
      <p:sp>
        <p:nvSpPr>
          <p:cNvPr id="4" name="Oval 3">
            <a:extLst>
              <a:ext uri="{FF2B5EF4-FFF2-40B4-BE49-F238E27FC236}">
                <a16:creationId xmlns:a16="http://schemas.microsoft.com/office/drawing/2014/main" id="{C1342594-8ED5-2E56-B999-1F0FE2A90F5E}"/>
              </a:ext>
            </a:extLst>
          </p:cNvPr>
          <p:cNvSpPr/>
          <p:nvPr/>
        </p:nvSpPr>
        <p:spPr>
          <a:xfrm>
            <a:off x="2687638" y="3544888"/>
            <a:ext cx="2438400" cy="914400"/>
          </a:xfrm>
          <a:prstGeom prst="ellipse">
            <a:avLst/>
          </a:prstGeom>
          <a:solidFill>
            <a:srgbClr val="0000FF">
              <a:alpha val="7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vi-VN" altLang="en-US" sz="2400" b="1" i="1" dirty="0">
                <a:solidFill>
                  <a:schemeClr val="bg1"/>
                </a:solidFill>
                <a:latin typeface="Times New Roman" panose="02020603050405020304" pitchFamily="18" charset="0"/>
                <a:cs typeface="Times New Roman" panose="02020603050405020304" pitchFamily="18" charset="0"/>
              </a:rPr>
              <a:t>CNDTKQ</a:t>
            </a:r>
            <a:endParaRPr lang="en-US" sz="2400" dirty="0">
              <a:solidFill>
                <a:schemeClr val="bg1"/>
              </a:solidFill>
            </a:endParaRPr>
          </a:p>
        </p:txBody>
      </p:sp>
      <p:sp>
        <p:nvSpPr>
          <p:cNvPr id="5" name="Rounded Rectangle 4">
            <a:extLst>
              <a:ext uri="{FF2B5EF4-FFF2-40B4-BE49-F238E27FC236}">
                <a16:creationId xmlns:a16="http://schemas.microsoft.com/office/drawing/2014/main" id="{1C259BEA-3E61-CEE5-0EAC-B62374F5DC93}"/>
              </a:ext>
            </a:extLst>
          </p:cNvPr>
          <p:cNvSpPr/>
          <p:nvPr/>
        </p:nvSpPr>
        <p:spPr>
          <a:xfrm>
            <a:off x="5154614" y="3321051"/>
            <a:ext cx="5513387" cy="1514475"/>
          </a:xfrm>
          <a:prstGeom prst="roundRect">
            <a:avLst/>
          </a:prstGeom>
          <a:solidFill>
            <a:srgbClr val="0000FF">
              <a:alpha val="7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Tx/>
              <a:buChar char="•"/>
              <a:defRPr/>
            </a:pPr>
            <a:r>
              <a:rPr lang="en-GB" altLang="en-US" sz="2400">
                <a:solidFill>
                  <a:schemeClr val="bg1"/>
                </a:solidFill>
                <a:latin typeface="Times New Roman" pitchFamily="18" charset="0"/>
                <a:cs typeface="Times New Roman" pitchFamily="18" charset="0"/>
              </a:rPr>
              <a:t>Không phủ nhận khả năng nhận thức của con người</a:t>
            </a:r>
            <a:r>
              <a:rPr lang="vi-VN" altLang="en-US" sz="2400">
                <a:solidFill>
                  <a:schemeClr val="bg1"/>
                </a:solidFill>
                <a:latin typeface="Times New Roman" pitchFamily="18" charset="0"/>
                <a:cs typeface="Times New Roman" pitchFamily="18" charset="0"/>
              </a:rPr>
              <a:t> nhưng </a:t>
            </a:r>
            <a:r>
              <a:rPr lang="en-GB" altLang="en-US" sz="2400">
                <a:solidFill>
                  <a:schemeClr val="bg1"/>
                </a:solidFill>
                <a:latin typeface="Times New Roman" pitchFamily="18" charset="0"/>
                <a:cs typeface="Times New Roman" pitchFamily="18" charset="0"/>
              </a:rPr>
              <a:t>giải thích một cách duy tâm, thần bí.</a:t>
            </a:r>
            <a:endParaRPr lang="vi-VN" altLang="en-US" sz="2400">
              <a:solidFill>
                <a:schemeClr val="bg1"/>
              </a:solidFill>
              <a:latin typeface="Times New Roman" pitchFamily="18" charset="0"/>
              <a:cs typeface="Times New Roman" pitchFamily="18" charset="0"/>
            </a:endParaRPr>
          </a:p>
        </p:txBody>
      </p:sp>
      <p:sp>
        <p:nvSpPr>
          <p:cNvPr id="10" name="Rounded Rectangle 9">
            <a:extLst>
              <a:ext uri="{FF2B5EF4-FFF2-40B4-BE49-F238E27FC236}">
                <a16:creationId xmlns:a16="http://schemas.microsoft.com/office/drawing/2014/main" id="{43DEFE88-0B95-F24D-3DAB-91EF83C26144}"/>
              </a:ext>
            </a:extLst>
          </p:cNvPr>
          <p:cNvSpPr/>
          <p:nvPr/>
        </p:nvSpPr>
        <p:spPr>
          <a:xfrm>
            <a:off x="5181600" y="5094288"/>
            <a:ext cx="5486400" cy="1763712"/>
          </a:xfrm>
          <a:prstGeom prst="roundRect">
            <a:avLst/>
          </a:prstGeom>
          <a:solidFill>
            <a:srgbClr val="0000FF">
              <a:alpha val="7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Tx/>
              <a:buChar char="•"/>
              <a:defRPr/>
            </a:pPr>
            <a:r>
              <a:rPr lang="en-US" altLang="en-US" sz="2400">
                <a:solidFill>
                  <a:schemeClr val="bg1"/>
                </a:solidFill>
                <a:latin typeface="Times New Roman" pitchFamily="18" charset="0"/>
                <a:cs typeface="Times New Roman" pitchFamily="18" charset="0"/>
              </a:rPr>
              <a:t>P</a:t>
            </a:r>
            <a:r>
              <a:rPr lang="vi-VN" altLang="en-US" sz="2400">
                <a:solidFill>
                  <a:schemeClr val="bg1"/>
                </a:solidFill>
                <a:latin typeface="Times New Roman" pitchFamily="18" charset="0"/>
                <a:cs typeface="Times New Roman" pitchFamily="18" charset="0"/>
              </a:rPr>
              <a:t>hủ nhận khả năng nhận thức thế giới của con người; nhận thức </a:t>
            </a:r>
            <a:r>
              <a:rPr lang="en-GB" altLang="en-US" sz="2400">
                <a:solidFill>
                  <a:schemeClr val="bg1"/>
                </a:solidFill>
                <a:latin typeface="Times New Roman" pitchFamily="18" charset="0"/>
                <a:cs typeface="Times New Roman" pitchFamily="18" charset="0"/>
              </a:rPr>
              <a:t>là sự phản ánh trạng thái chủ quan của con người.</a:t>
            </a:r>
            <a:endParaRPr lang="vi-VN" altLang="en-US" sz="2400">
              <a:solidFill>
                <a:schemeClr val="bg1"/>
              </a:solidFill>
              <a:latin typeface="Times New Roman" pitchFamily="18" charset="0"/>
              <a:cs typeface="Times New Roman" pitchFamily="18" charset="0"/>
            </a:endParaRPr>
          </a:p>
        </p:txBody>
      </p:sp>
      <p:sp>
        <p:nvSpPr>
          <p:cNvPr id="11" name="Oval 10">
            <a:extLst>
              <a:ext uri="{FF2B5EF4-FFF2-40B4-BE49-F238E27FC236}">
                <a16:creationId xmlns:a16="http://schemas.microsoft.com/office/drawing/2014/main" id="{0DC0DDD3-5E37-536C-3819-B309145D5940}"/>
              </a:ext>
            </a:extLst>
          </p:cNvPr>
          <p:cNvSpPr/>
          <p:nvPr/>
        </p:nvSpPr>
        <p:spPr>
          <a:xfrm>
            <a:off x="2716213" y="5422900"/>
            <a:ext cx="2438400" cy="914400"/>
          </a:xfrm>
          <a:prstGeom prst="ellipse">
            <a:avLst/>
          </a:prstGeom>
          <a:solidFill>
            <a:srgbClr val="0000FF">
              <a:alpha val="71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vi-VN" altLang="en-US" sz="2400" b="1" i="1" dirty="0">
                <a:solidFill>
                  <a:schemeClr val="bg1"/>
                </a:solidFill>
                <a:latin typeface="Times New Roman" panose="02020603050405020304" pitchFamily="18" charset="0"/>
                <a:cs typeface="Times New Roman" panose="02020603050405020304" pitchFamily="18" charset="0"/>
              </a:rPr>
              <a:t>CNDT</a:t>
            </a:r>
            <a:r>
              <a:rPr lang="en-US" altLang="en-US" sz="2400" b="1" i="1" dirty="0">
                <a:solidFill>
                  <a:schemeClr val="bg1"/>
                </a:solidFill>
                <a:latin typeface="Times New Roman" panose="02020603050405020304" pitchFamily="18" charset="0"/>
                <a:cs typeface="Times New Roman" panose="02020603050405020304" pitchFamily="18" charset="0"/>
              </a:rPr>
              <a:t>C</a:t>
            </a:r>
            <a:r>
              <a:rPr lang="vi-VN" altLang="en-US" sz="2400" b="1" i="1" dirty="0">
                <a:solidFill>
                  <a:schemeClr val="bg1"/>
                </a:solidFill>
                <a:latin typeface="Times New Roman" panose="02020603050405020304" pitchFamily="18" charset="0"/>
                <a:cs typeface="Times New Roman" panose="02020603050405020304" pitchFamily="18" charset="0"/>
              </a:rPr>
              <a:t>Q</a:t>
            </a:r>
            <a:endParaRPr lang="en-US" sz="2400" dirty="0">
              <a:solidFill>
                <a:schemeClr val="bg1"/>
              </a:solidFill>
            </a:endParaRPr>
          </a:p>
        </p:txBody>
      </p:sp>
      <p:sp>
        <p:nvSpPr>
          <p:cNvPr id="7" name="Rectangle 6">
            <a:extLst>
              <a:ext uri="{FF2B5EF4-FFF2-40B4-BE49-F238E27FC236}">
                <a16:creationId xmlns:a16="http://schemas.microsoft.com/office/drawing/2014/main" id="{B666C41D-6E76-91F8-C51D-0DB9F635CDE5}"/>
              </a:ext>
            </a:extLst>
          </p:cNvPr>
          <p:cNvSpPr/>
          <p:nvPr/>
        </p:nvSpPr>
        <p:spPr>
          <a:xfrm>
            <a:off x="1617664" y="4667251"/>
            <a:ext cx="1058303" cy="461665"/>
          </a:xfrm>
          <a:prstGeom prst="rect">
            <a:avLst/>
          </a:prstGeom>
          <a:solidFill>
            <a:srgbClr val="0000FF"/>
          </a:solidFill>
        </p:spPr>
        <p:txBody>
          <a:bodyPr wrap="none">
            <a:spAutoFit/>
          </a:bodyPr>
          <a:lstStyle/>
          <a:p>
            <a:pPr eaLnBrk="1" hangingPunct="1">
              <a:defRPr/>
            </a:pPr>
            <a:r>
              <a:rPr lang="vi-VN" altLang="en-US" sz="2400" b="1" dirty="0">
                <a:solidFill>
                  <a:schemeClr val="bg1"/>
                </a:solidFill>
                <a:latin typeface="Times New Roman" panose="02020603050405020304" pitchFamily="18" charset="0"/>
                <a:cs typeface="Times New Roman" panose="02020603050405020304" pitchFamily="18" charset="0"/>
              </a:rPr>
              <a:t>CNDT</a:t>
            </a:r>
            <a:endParaRPr lang="en-US" sz="2400" dirty="0">
              <a:solidFill>
                <a:schemeClr val="bg1"/>
              </a:solidFill>
              <a:ea typeface="Cordia New"/>
              <a:cs typeface="Cordia New"/>
            </a:endParaRPr>
          </a:p>
        </p:txBody>
      </p:sp>
      <p:sp>
        <p:nvSpPr>
          <p:cNvPr id="13" name="Title 1">
            <a:extLst>
              <a:ext uri="{FF2B5EF4-FFF2-40B4-BE49-F238E27FC236}">
                <a16:creationId xmlns:a16="http://schemas.microsoft.com/office/drawing/2014/main" id="{980391F9-D821-7E05-018D-9B9702D83FF9}"/>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Bef>
                <a:spcPts val="0"/>
              </a:spcBef>
              <a:spcAft>
                <a:spcPts val="0"/>
              </a:spcAft>
              <a:defRPr/>
            </a:pPr>
            <a:endParaRPr lang="en-US" sz="2400" b="1">
              <a:solidFill>
                <a:schemeClr val="bg1"/>
              </a:solidFill>
              <a:latin typeface="Times New Roman" pitchFamily="18" charset="0"/>
              <a:cs typeface="Times New Roman" pitchFamily="18" charset="0"/>
            </a:endParaRPr>
          </a:p>
          <a:p>
            <a:pPr fontAlgn="auto">
              <a:spcBef>
                <a:spcPts val="0"/>
              </a:spcBef>
              <a:spcAft>
                <a:spcPts val="0"/>
              </a:spcAft>
              <a:defRPr/>
            </a:pPr>
            <a:r>
              <a:rPr lang="vi-VN" sz="2400" b="1">
                <a:solidFill>
                  <a:schemeClr val="bg1"/>
                </a:solidFill>
                <a:cs typeface="Times New Roman" pitchFamily="18" charset="0"/>
              </a:rPr>
              <a:t>1</a:t>
            </a:r>
            <a:r>
              <a:rPr lang="en-GB" sz="2400" b="1">
                <a:solidFill>
                  <a:schemeClr val="bg1"/>
                </a:solidFill>
                <a:latin typeface="Times New Roman" pitchFamily="18" charset="0"/>
                <a:cs typeface="Times New Roman" pitchFamily="18" charset="0"/>
              </a:rPr>
              <a:t>. QUAN NIỆM VỀ NHẬN THỨC TRONG LỊCH SỬ TRIẾT HỌC</a:t>
            </a:r>
            <a:br>
              <a:rPr lang="en-GB" sz="2400" b="1">
                <a:solidFill>
                  <a:schemeClr val="bg1"/>
                </a:solidFill>
                <a:latin typeface="Times New Roman" pitchFamily="18" charset="0"/>
                <a:cs typeface="Times New Roman" pitchFamily="18" charset="0"/>
              </a:rPr>
            </a:br>
            <a:endParaRPr lang="vi-VN" sz="2400" b="1">
              <a:solidFill>
                <a:schemeClr val="bg1"/>
              </a:solidFill>
              <a:cs typeface="Times New Roman" pitchFamily="18" charset="0"/>
            </a:endParaRPr>
          </a:p>
        </p:txBody>
      </p:sp>
      <p:sp>
        <p:nvSpPr>
          <p:cNvPr id="15" name="Rounded Rectangle 14">
            <a:extLst>
              <a:ext uri="{FF2B5EF4-FFF2-40B4-BE49-F238E27FC236}">
                <a16:creationId xmlns:a16="http://schemas.microsoft.com/office/drawing/2014/main" id="{255F9901-A3B7-A863-B097-85F7103A7D25}"/>
              </a:ext>
            </a:extLst>
          </p:cNvPr>
          <p:cNvSpPr/>
          <p:nvPr/>
        </p:nvSpPr>
        <p:spPr>
          <a:xfrm>
            <a:off x="1600200" y="2719388"/>
            <a:ext cx="9067800" cy="601662"/>
          </a:xfrm>
          <a:prstGeom prst="roundRect">
            <a:avLst/>
          </a:prstGeom>
          <a:solidFill>
            <a:srgbClr val="0070C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US" sz="2400" b="1">
                <a:solidFill>
                  <a:schemeClr val="tx1"/>
                </a:solidFill>
                <a:latin typeface="Times New Roman" pitchFamily="18" charset="0"/>
                <a:cs typeface="Times New Roman" pitchFamily="18" charset="0"/>
              </a:rPr>
              <a:t>1.</a:t>
            </a:r>
            <a:r>
              <a:rPr lang="vi-VN" sz="2400" b="1">
                <a:solidFill>
                  <a:schemeClr val="tx1"/>
                </a:solidFill>
                <a:latin typeface="Times New Roman" pitchFamily="18" charset="0"/>
                <a:cs typeface="Times New Roman" pitchFamily="18" charset="0"/>
              </a:rPr>
              <a:t>1. </a:t>
            </a:r>
            <a:r>
              <a:rPr lang="en-US" sz="2400" b="1">
                <a:solidFill>
                  <a:schemeClr val="tx1"/>
                </a:solidFill>
                <a:latin typeface="Times New Roman" pitchFamily="18" charset="0"/>
                <a:cs typeface="Times New Roman" pitchFamily="18" charset="0"/>
              </a:rPr>
              <a:t>Quan điểm của chủ nghĩa duy tâm</a:t>
            </a:r>
            <a:endParaRPr lang="vi-VN" sz="2400" b="1">
              <a:solidFill>
                <a:schemeClr val="tx1"/>
              </a:solidFill>
              <a:latin typeface="Times New Roman" pitchFamily="18" charset="0"/>
              <a:cs typeface="Times New Roman" pitchFamily="18" charset="0"/>
            </a:endParaRPr>
          </a:p>
        </p:txBody>
      </p:sp>
      <p:cxnSp>
        <p:nvCxnSpPr>
          <p:cNvPr id="14" name="Straight Arrow Connector 13">
            <a:extLst>
              <a:ext uri="{FF2B5EF4-FFF2-40B4-BE49-F238E27FC236}">
                <a16:creationId xmlns:a16="http://schemas.microsoft.com/office/drawing/2014/main" id="{EEC8754B-54EC-3DA2-6E68-8C3149B890A2}"/>
              </a:ext>
            </a:extLst>
          </p:cNvPr>
          <p:cNvCxnSpPr/>
          <p:nvPr/>
        </p:nvCxnSpPr>
        <p:spPr>
          <a:xfrm flipV="1">
            <a:off x="2819400" y="4459288"/>
            <a:ext cx="304800" cy="2079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5B358C-97D9-2B47-9244-1CD83115DD6E}"/>
              </a:ext>
            </a:extLst>
          </p:cNvPr>
          <p:cNvCxnSpPr/>
          <p:nvPr/>
        </p:nvCxnSpPr>
        <p:spPr>
          <a:xfrm>
            <a:off x="2819400" y="5168900"/>
            <a:ext cx="304800" cy="254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circle(in)">
                                      <p:cBhvr>
                                        <p:cTn id="35" dur="2000"/>
                                        <p:tgtEl>
                                          <p:spTgt spid="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barn(inVertical)">
                                      <p:cBhvr>
                                        <p:cTn id="40" dur="500"/>
                                        <p:tgtEl>
                                          <p:spTgt spid="21"/>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circle(in)">
                                      <p:cBhvr>
                                        <p:cTn id="4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0" grpId="0" animBg="1"/>
      <p:bldP spid="11" grpId="0" animBg="1"/>
      <p:bldP spid="7" grpId="0" animBg="1"/>
      <p:bldP spid="13"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1F2ABC63-C453-EFB6-29A1-9F17DC1CE1AB}"/>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4E73E11-CE09-4FD4-85BB-2B1F37CAE71B}" type="slidenum">
              <a:rPr lang="en-US" altLang="en-US" sz="1200">
                <a:solidFill>
                  <a:srgbClr val="898989"/>
                </a:solidFill>
                <a:latin typeface="Arial Unicode MS" pitchFamily="34" charset="-128"/>
              </a:rPr>
              <a:pPr>
                <a:spcBef>
                  <a:spcPct val="0"/>
                </a:spcBef>
                <a:buFontTx/>
                <a:buNone/>
              </a:pPr>
              <a:t>4</a:t>
            </a:fld>
            <a:endParaRPr lang="th-TH" altLang="en-US" sz="1200">
              <a:solidFill>
                <a:srgbClr val="898989"/>
              </a:solidFill>
              <a:latin typeface="Arial Unicode MS" pitchFamily="34" charset="-128"/>
            </a:endParaRPr>
          </a:p>
        </p:txBody>
      </p:sp>
      <p:sp>
        <p:nvSpPr>
          <p:cNvPr id="2" name="Rounded Rectangle 1">
            <a:extLst>
              <a:ext uri="{FF2B5EF4-FFF2-40B4-BE49-F238E27FC236}">
                <a16:creationId xmlns:a16="http://schemas.microsoft.com/office/drawing/2014/main" id="{9654031E-B4C1-6AD1-B53C-21798B7C14A8}"/>
              </a:ext>
            </a:extLst>
          </p:cNvPr>
          <p:cNvSpPr/>
          <p:nvPr/>
        </p:nvSpPr>
        <p:spPr>
          <a:xfrm>
            <a:off x="2230438" y="1295401"/>
            <a:ext cx="7980362" cy="1560513"/>
          </a:xfrm>
          <a:prstGeom prst="roundRect">
            <a:avLst/>
          </a:prstGeom>
          <a:solidFill>
            <a:schemeClr val="tx1">
              <a:lumMod val="50000"/>
              <a:lumOff val="50000"/>
            </a:schemeClr>
          </a:solidFill>
        </p:spPr>
        <p:style>
          <a:lnRef idx="1">
            <a:schemeClr val="accent2"/>
          </a:lnRef>
          <a:fillRef idx="2">
            <a:schemeClr val="accent2"/>
          </a:fillRef>
          <a:effectRef idx="1">
            <a:schemeClr val="accent2"/>
          </a:effectRef>
          <a:fontRef idx="minor">
            <a:schemeClr val="dk1"/>
          </a:fontRef>
        </p:style>
        <p:txBody>
          <a:bodyPr anchor="ctr"/>
          <a:lstStyle/>
          <a:p>
            <a:pPr algn="just" eaLnBrk="1" hangingPunct="1">
              <a:spcBef>
                <a:spcPct val="20000"/>
              </a:spcBef>
              <a:defRPr/>
            </a:pPr>
            <a:r>
              <a:rPr lang="en-GB" altLang="en-US" sz="2400">
                <a:solidFill>
                  <a:schemeClr val="bg1"/>
                </a:solidFill>
                <a:latin typeface="Times New Roman" pitchFamily="18" charset="0"/>
                <a:cs typeface="Times New Roman" pitchFamily="18" charset="0"/>
              </a:rPr>
              <a:t>Nghi ngờ khả năng nhận thức của con người</a:t>
            </a:r>
            <a:r>
              <a:rPr lang="vi-VN" altLang="en-US" sz="2400">
                <a:solidFill>
                  <a:schemeClr val="bg1"/>
                </a:solidFill>
                <a:latin typeface="Times New Roman" pitchFamily="18" charset="0"/>
                <a:cs typeface="Times New Roman" pitchFamily="18" charset="0"/>
              </a:rPr>
              <a:t>, tuy còn hạn chế nhưng có</a:t>
            </a:r>
            <a:r>
              <a:rPr lang="en-GB" altLang="en-US" sz="2400">
                <a:solidFill>
                  <a:schemeClr val="bg1"/>
                </a:solidFill>
                <a:latin typeface="Times New Roman" pitchFamily="18" charset="0"/>
                <a:cs typeface="Times New Roman" pitchFamily="18" charset="0"/>
              </a:rPr>
              <a:t> yếu tố tích cực đối với nhận thức khoa học</a:t>
            </a:r>
            <a:r>
              <a:rPr lang="vi-VN" altLang="en-US" sz="2400">
                <a:solidFill>
                  <a:schemeClr val="bg1"/>
                </a:solidFill>
                <a:latin typeface="Times New Roman" pitchFamily="18" charset="0"/>
                <a:cs typeface="Times New Roman" pitchFamily="18" charset="0"/>
              </a:rPr>
              <a:t> </a:t>
            </a:r>
            <a:r>
              <a:rPr lang="en-GB" altLang="en-US" sz="2400">
                <a:solidFill>
                  <a:schemeClr val="bg1"/>
                </a:solidFill>
                <a:latin typeface="Times New Roman" pitchFamily="18" charset="0"/>
                <a:cs typeface="Times New Roman" pitchFamily="18" charset="0"/>
              </a:rPr>
              <a:t>.</a:t>
            </a:r>
            <a:endParaRPr lang="vi-VN" altLang="en-US" sz="2400">
              <a:solidFill>
                <a:schemeClr val="bg1"/>
              </a:solidFill>
              <a:latin typeface="Times New Roman" pitchFamily="18" charset="0"/>
              <a:cs typeface="Times New Roman" pitchFamily="18" charset="0"/>
            </a:endParaRPr>
          </a:p>
        </p:txBody>
      </p:sp>
      <p:sp>
        <p:nvSpPr>
          <p:cNvPr id="3" name="Rounded Rectangle 2">
            <a:extLst>
              <a:ext uri="{FF2B5EF4-FFF2-40B4-BE49-F238E27FC236}">
                <a16:creationId xmlns:a16="http://schemas.microsoft.com/office/drawing/2014/main" id="{5927A759-8D22-E27E-0E39-7DCD15C625A5}"/>
              </a:ext>
            </a:extLst>
          </p:cNvPr>
          <p:cNvSpPr/>
          <p:nvPr/>
        </p:nvSpPr>
        <p:spPr>
          <a:xfrm>
            <a:off x="2362200" y="3641725"/>
            <a:ext cx="7848600" cy="9144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0000"/>
              </a:spcBef>
              <a:defRPr/>
            </a:pPr>
            <a:r>
              <a:rPr lang="en-US" altLang="en-US" sz="2400">
                <a:solidFill>
                  <a:schemeClr val="tx1"/>
                </a:solidFill>
                <a:latin typeface="Times New Roman" pitchFamily="18" charset="0"/>
                <a:cs typeface="Times New Roman" pitchFamily="18" charset="0"/>
              </a:rPr>
              <a:t>C</a:t>
            </a:r>
            <a:r>
              <a:rPr lang="vi-VN" altLang="en-US" sz="2400">
                <a:solidFill>
                  <a:schemeClr val="tx1"/>
                </a:solidFill>
                <a:latin typeface="Times New Roman" pitchFamily="18" charset="0"/>
                <a:cs typeface="Times New Roman" pitchFamily="18" charset="0"/>
              </a:rPr>
              <a:t>on người không thể </a:t>
            </a:r>
            <a:r>
              <a:rPr lang="en-GB" altLang="en-US" sz="2400">
                <a:solidFill>
                  <a:schemeClr val="tx1"/>
                </a:solidFill>
                <a:latin typeface="Times New Roman" pitchFamily="18" charset="0"/>
                <a:cs typeface="Times New Roman" pitchFamily="18" charset="0"/>
              </a:rPr>
              <a:t>nhận thức được bản chất thế giới.</a:t>
            </a:r>
            <a:endParaRPr lang="vi-VN" altLang="en-US" sz="2400">
              <a:solidFill>
                <a:schemeClr val="tx1"/>
              </a:solidFill>
              <a:latin typeface="Times New Roman" pitchFamily="18" charset="0"/>
              <a:cs typeface="Times New Roman" pitchFamily="18" charset="0"/>
            </a:endParaRPr>
          </a:p>
        </p:txBody>
      </p:sp>
      <p:sp>
        <p:nvSpPr>
          <p:cNvPr id="4" name="Rounded Rectangle 3">
            <a:extLst>
              <a:ext uri="{FF2B5EF4-FFF2-40B4-BE49-F238E27FC236}">
                <a16:creationId xmlns:a16="http://schemas.microsoft.com/office/drawing/2014/main" id="{139F343B-BF21-7C76-EEFD-3EB2372DA8F2}"/>
              </a:ext>
            </a:extLst>
          </p:cNvPr>
          <p:cNvSpPr/>
          <p:nvPr/>
        </p:nvSpPr>
        <p:spPr>
          <a:xfrm>
            <a:off x="2362200" y="5407026"/>
            <a:ext cx="7970838" cy="113982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0000"/>
              </a:spcBef>
              <a:defRPr/>
            </a:pPr>
            <a:r>
              <a:rPr lang="en-US" altLang="en-US" sz="2400">
                <a:solidFill>
                  <a:schemeClr val="bg1"/>
                </a:solidFill>
                <a:latin typeface="Times New Roman" pitchFamily="18" charset="0"/>
                <a:cs typeface="Times New Roman" pitchFamily="18" charset="0"/>
              </a:rPr>
              <a:t>N</a:t>
            </a:r>
            <a:r>
              <a:rPr lang="vi-VN" altLang="en-US" sz="2400">
                <a:solidFill>
                  <a:schemeClr val="bg1"/>
                </a:solidFill>
                <a:latin typeface="Times New Roman" pitchFamily="18" charset="0"/>
                <a:cs typeface="Times New Roman" pitchFamily="18" charset="0"/>
              </a:rPr>
              <a:t>hận thức là sự phản ánh trực quan, đơn giản, là bản sao chép nguyên xi trạng thái bất động của sự vật</a:t>
            </a:r>
            <a:r>
              <a:rPr lang="en-US" altLang="en-US" sz="2400">
                <a:solidFill>
                  <a:schemeClr val="bg1"/>
                </a:solidFill>
                <a:latin typeface="Times New Roman" pitchFamily="18" charset="0"/>
                <a:cs typeface="Times New Roman" pitchFamily="18" charset="0"/>
              </a:rPr>
              <a:t>.</a:t>
            </a:r>
            <a:endParaRPr lang="vi-VN" altLang="en-US" sz="2400">
              <a:solidFill>
                <a:schemeClr val="bg1"/>
              </a:solidFill>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0968A192-627F-BDD3-E34A-B15D3B31B532}"/>
              </a:ext>
            </a:extLst>
          </p:cNvPr>
          <p:cNvSpPr>
            <a:spLocks noChangeArrowheads="1"/>
          </p:cNvSpPr>
          <p:nvPr/>
        </p:nvSpPr>
        <p:spPr bwMode="auto">
          <a:xfrm>
            <a:off x="2698750" y="4835525"/>
            <a:ext cx="7391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Tx/>
              <a:buChar char="•"/>
            </a:pPr>
            <a:r>
              <a:rPr lang="en-GB" altLang="en-US" sz="2800" b="1" i="1">
                <a:latin typeface="Times New Roman" panose="02020603050405020304" pitchFamily="18" charset="0"/>
                <a:cs typeface="Times New Roman" panose="02020603050405020304" pitchFamily="18" charset="0"/>
              </a:rPr>
              <a:t>Quan điểm của chủ nghĩa duy vật trước Mác</a:t>
            </a:r>
            <a:r>
              <a:rPr lang="vi-VN" altLang="en-US" sz="2800" b="1" i="1">
                <a:latin typeface="Times New Roman" panose="02020603050405020304" pitchFamily="18" charset="0"/>
                <a:cs typeface="Times New Roman" panose="02020603050405020304" pitchFamily="18" charset="0"/>
              </a:rPr>
              <a:t>:</a:t>
            </a:r>
            <a:r>
              <a:rPr lang="vi-VN" altLang="en-US" sz="2800" b="1">
                <a:latin typeface="Arial" panose="020B0604020202020204" pitchFamily="34" charset="0"/>
              </a:rPr>
              <a:t> </a:t>
            </a:r>
            <a:endParaRPr lang="vi-VN" altLang="en-US" b="1">
              <a:latin typeface="Times New Roman" panose="02020603050405020304" pitchFamily="18" charset="0"/>
              <a:cs typeface="Times New Roman" panose="02020603050405020304" pitchFamily="18" charset="0"/>
            </a:endParaRPr>
          </a:p>
        </p:txBody>
      </p:sp>
      <p:sp>
        <p:nvSpPr>
          <p:cNvPr id="6" name="Diagonal Stripe 5">
            <a:extLst>
              <a:ext uri="{FF2B5EF4-FFF2-40B4-BE49-F238E27FC236}">
                <a16:creationId xmlns:a16="http://schemas.microsoft.com/office/drawing/2014/main" id="{485BF8B7-8FB9-B060-5813-16E8D1E5D1F3}"/>
              </a:ext>
            </a:extLst>
          </p:cNvPr>
          <p:cNvSpPr/>
          <p:nvPr/>
        </p:nvSpPr>
        <p:spPr>
          <a:xfrm>
            <a:off x="2230438" y="828676"/>
            <a:ext cx="893762" cy="919163"/>
          </a:xfrm>
          <a:prstGeom prst="diagStripe">
            <a:avLst>
              <a:gd name="adj" fmla="val 62038"/>
            </a:avLst>
          </a:prstGeom>
        </p:spPr>
        <p:style>
          <a:lnRef idx="0">
            <a:schemeClr val="accent2"/>
          </a:lnRef>
          <a:fillRef idx="3">
            <a:schemeClr val="accent2"/>
          </a:fillRef>
          <a:effectRef idx="3">
            <a:schemeClr val="accent2"/>
          </a:effectRef>
          <a:fontRef idx="minor">
            <a:schemeClr val="lt1"/>
          </a:fontRef>
        </p:style>
        <p:txBody>
          <a:bodyPr anchor="ctr"/>
          <a:lstStyle/>
          <a:p>
            <a:pPr algn="ctr" eaLnBrk="1" hangingPunct="1">
              <a:defRPr/>
            </a:pPr>
            <a:endParaRPr lang="en-US">
              <a:solidFill>
                <a:schemeClr val="tx1"/>
              </a:solidFill>
            </a:endParaRPr>
          </a:p>
        </p:txBody>
      </p:sp>
      <p:sp>
        <p:nvSpPr>
          <p:cNvPr id="12298" name="Rectangle 6">
            <a:extLst>
              <a:ext uri="{FF2B5EF4-FFF2-40B4-BE49-F238E27FC236}">
                <a16:creationId xmlns:a16="http://schemas.microsoft.com/office/drawing/2014/main" id="{5CC9401C-10E6-B693-79AC-F44C1791FF78}"/>
              </a:ext>
            </a:extLst>
          </p:cNvPr>
          <p:cNvSpPr>
            <a:spLocks noChangeArrowheads="1"/>
          </p:cNvSpPr>
          <p:nvPr/>
        </p:nvSpPr>
        <p:spPr bwMode="auto">
          <a:xfrm>
            <a:off x="3074988" y="723901"/>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Tx/>
              <a:buNone/>
            </a:pPr>
            <a:r>
              <a:rPr lang="en-GB" altLang="en-US" sz="2800" b="1" i="1">
                <a:solidFill>
                  <a:srgbClr val="000000"/>
                </a:solidFill>
                <a:latin typeface="Times New Roman" panose="02020603050405020304" pitchFamily="18" charset="0"/>
                <a:cs typeface="Times New Roman" panose="02020603050405020304" pitchFamily="18" charset="0"/>
              </a:rPr>
              <a:t>Quan điểm của chủ nghĩa hoài nghi</a:t>
            </a:r>
            <a:r>
              <a:rPr lang="vi-VN" altLang="en-US" sz="2800" b="1" i="1">
                <a:solidFill>
                  <a:srgbClr val="000000"/>
                </a:solidFill>
                <a:latin typeface="Times New Roman" panose="02020603050405020304" pitchFamily="18" charset="0"/>
                <a:cs typeface="Times New Roman" panose="02020603050405020304" pitchFamily="18" charset="0"/>
              </a:rPr>
              <a:t>: </a:t>
            </a:r>
            <a:endParaRPr lang="en-US" altLang="en-US" sz="2800" b="1" i="1">
              <a:solidFill>
                <a:srgbClr val="00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F981117-BE71-C9D4-71F5-625D29E3C27D}"/>
              </a:ext>
            </a:extLst>
          </p:cNvPr>
          <p:cNvSpPr>
            <a:spLocks noChangeArrowheads="1"/>
          </p:cNvSpPr>
          <p:nvPr/>
        </p:nvSpPr>
        <p:spPr bwMode="auto">
          <a:xfrm>
            <a:off x="3124200" y="3051176"/>
            <a:ext cx="624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800" b="1" i="1">
                <a:latin typeface="Times New Roman" panose="02020603050405020304" pitchFamily="18" charset="0"/>
                <a:cs typeface="Times New Roman" panose="02020603050405020304" pitchFamily="18" charset="0"/>
              </a:rPr>
              <a:t>Quan điểm của thuyết không thể biết</a:t>
            </a:r>
            <a:r>
              <a:rPr lang="vi-VN" altLang="en-US" sz="2800" b="1" i="1">
                <a:latin typeface="Times New Roman" panose="02020603050405020304" pitchFamily="18" charset="0"/>
                <a:cs typeface="Times New Roman" panose="02020603050405020304" pitchFamily="18" charset="0"/>
              </a:rPr>
              <a:t>: </a:t>
            </a:r>
            <a:endParaRPr lang="en-US" altLang="en-US" sz="2800" b="1">
              <a:latin typeface="Arial Unicode MS" pitchFamily="34" charset="-128"/>
            </a:endParaRPr>
          </a:p>
        </p:txBody>
      </p:sp>
      <p:sp>
        <p:nvSpPr>
          <p:cNvPr id="12" name="Diagonal Stripe 11">
            <a:extLst>
              <a:ext uri="{FF2B5EF4-FFF2-40B4-BE49-F238E27FC236}">
                <a16:creationId xmlns:a16="http://schemas.microsoft.com/office/drawing/2014/main" id="{1CA0D0A7-9CAB-5A52-6F5F-C19827B3CFFD}"/>
              </a:ext>
            </a:extLst>
          </p:cNvPr>
          <p:cNvSpPr/>
          <p:nvPr/>
        </p:nvSpPr>
        <p:spPr>
          <a:xfrm>
            <a:off x="2363788" y="3051175"/>
            <a:ext cx="857250" cy="933450"/>
          </a:xfrm>
          <a:prstGeom prst="diagStripe">
            <a:avLst>
              <a:gd name="adj" fmla="val 62038"/>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13" name="Diagonal Stripe 12">
            <a:extLst>
              <a:ext uri="{FF2B5EF4-FFF2-40B4-BE49-F238E27FC236}">
                <a16:creationId xmlns:a16="http://schemas.microsoft.com/office/drawing/2014/main" id="{62876294-8983-671E-AED2-2E45940CB41B}"/>
              </a:ext>
            </a:extLst>
          </p:cNvPr>
          <p:cNvSpPr/>
          <p:nvPr/>
        </p:nvSpPr>
        <p:spPr>
          <a:xfrm>
            <a:off x="2363788" y="4835525"/>
            <a:ext cx="857250" cy="877888"/>
          </a:xfrm>
          <a:prstGeom prst="diagStripe">
            <a:avLst>
              <a:gd name="adj" fmla="val 62038"/>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endParaRPr>
          </a:p>
        </p:txBody>
      </p:sp>
      <p:sp>
        <p:nvSpPr>
          <p:cNvPr id="14" name="Rounded Rectangle 13">
            <a:extLst>
              <a:ext uri="{FF2B5EF4-FFF2-40B4-BE49-F238E27FC236}">
                <a16:creationId xmlns:a16="http://schemas.microsoft.com/office/drawing/2014/main" id="{C298EE0A-AA60-0D97-E5B2-704BE7982825}"/>
              </a:ext>
            </a:extLst>
          </p:cNvPr>
          <p:cNvSpPr/>
          <p:nvPr/>
        </p:nvSpPr>
        <p:spPr>
          <a:xfrm>
            <a:off x="1558925" y="0"/>
            <a:ext cx="9067800" cy="609600"/>
          </a:xfrm>
          <a:prstGeom prst="roundRect">
            <a:avLst/>
          </a:prstGeom>
          <a:solidFill>
            <a:srgbClr val="0070C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US" sz="2800" b="1">
                <a:solidFill>
                  <a:schemeClr val="tx1"/>
                </a:solidFill>
                <a:latin typeface="Times New Roman" pitchFamily="18" charset="0"/>
                <a:cs typeface="Times New Roman" pitchFamily="18" charset="0"/>
              </a:rPr>
              <a:t>1.2</a:t>
            </a:r>
            <a:r>
              <a:rPr lang="vi-VN" sz="2800" b="1">
                <a:solidFill>
                  <a:schemeClr val="tx1"/>
                </a:solidFill>
                <a:latin typeface="Times New Roman" pitchFamily="18" charset="0"/>
                <a:cs typeface="Times New Roman" pitchFamily="18" charset="0"/>
              </a:rPr>
              <a:t>. </a:t>
            </a:r>
            <a:r>
              <a:rPr lang="en-US" sz="2800" b="1">
                <a:solidFill>
                  <a:schemeClr val="tx1"/>
                </a:solidFill>
                <a:latin typeface="Times New Roman" pitchFamily="18" charset="0"/>
                <a:cs typeface="Times New Roman" pitchFamily="18" charset="0"/>
              </a:rPr>
              <a:t>Các quan điểm về nhận thức trong lịch sử triết học </a:t>
            </a:r>
            <a:r>
              <a:rPr lang="vi-VN" sz="2800" b="1">
                <a:solidFill>
                  <a:schemeClr val="tx1"/>
                </a:solidFill>
                <a:latin typeface="Times New Roman" pitchFamily="18" charset="0"/>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298"/>
                                        </p:tgtEl>
                                        <p:attrNameLst>
                                          <p:attrName>style.visibility</p:attrName>
                                        </p:attrNameLst>
                                      </p:cBhvr>
                                      <p:to>
                                        <p:strVal val="visible"/>
                                      </p:to>
                                    </p:set>
                                    <p:animEffect transition="in" filter="barn(inVertical)">
                                      <p:cBhvr>
                                        <p:cTn id="15" dur="500"/>
                                        <p:tgtEl>
                                          <p:spTgt spid="1229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ircle(in)">
                                      <p:cBhvr>
                                        <p:cTn id="20" dur="20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par>
                                <p:cTn id="26" presetID="16" presetClass="entr" presetSubtype="21"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ircle(in)">
                                      <p:cBhvr>
                                        <p:cTn id="33" dur="20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arn(inVertical)">
                                      <p:cBhvr>
                                        <p:cTn id="38" dur="500"/>
                                        <p:tgtEl>
                                          <p:spTgt spid="5"/>
                                        </p:tgtEl>
                                      </p:cBhvr>
                                    </p:animEffect>
                                  </p:childTnLst>
                                </p:cTn>
                              </p:par>
                              <p:par>
                                <p:cTn id="39" presetID="16" presetClass="entr" presetSubtype="21"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arn(inVertical)">
                                      <p:cBhvr>
                                        <p:cTn id="41" dur="500"/>
                                        <p:tgtEl>
                                          <p:spTgt spid="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circle(in)">
                                      <p:cBhvr>
                                        <p:cTn id="4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12298" grpId="0"/>
      <p:bldP spid="8"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Flowchart: Document 1">
            <a:extLst>
              <a:ext uri="{FF2B5EF4-FFF2-40B4-BE49-F238E27FC236}">
                <a16:creationId xmlns:a16="http://schemas.microsoft.com/office/drawing/2014/main" id="{48577069-3D75-29C1-7174-CE93E4B8C0CB}"/>
              </a:ext>
            </a:extLst>
          </p:cNvPr>
          <p:cNvSpPr/>
          <p:nvPr/>
        </p:nvSpPr>
        <p:spPr>
          <a:xfrm>
            <a:off x="1828800" y="2183782"/>
            <a:ext cx="2732088" cy="2997200"/>
          </a:xfrm>
          <a:prstGeom prst="flowChartDocument">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buFont typeface="Wingdings" pitchFamily="2" charset="2"/>
              <a:buChar char="Ø"/>
              <a:defRPr/>
            </a:pPr>
            <a:r>
              <a:rPr lang="en-GB" altLang="en-US" sz="2400" b="1" i="1">
                <a:solidFill>
                  <a:srgbClr val="000000"/>
                </a:solidFill>
                <a:latin typeface="Times New Roman" pitchFamily="18" charset="0"/>
                <a:cs typeface="Times New Roman" pitchFamily="18" charset="0"/>
              </a:rPr>
              <a:t>Một là</a:t>
            </a:r>
            <a:r>
              <a:rPr lang="en-GB" altLang="en-US" sz="2400">
                <a:solidFill>
                  <a:srgbClr val="000000"/>
                </a:solidFill>
                <a:latin typeface="Times New Roman" pitchFamily="18" charset="0"/>
                <a:cs typeface="Times New Roman" pitchFamily="18" charset="0"/>
              </a:rPr>
              <a:t>, thừa nhận thế giới vật chất tồn tại khách quan bên ngoài và độc lập với ý thức con người</a:t>
            </a:r>
          </a:p>
        </p:txBody>
      </p:sp>
      <p:sp>
        <p:nvSpPr>
          <p:cNvPr id="5" name="Flowchart: Document 4">
            <a:extLst>
              <a:ext uri="{FF2B5EF4-FFF2-40B4-BE49-F238E27FC236}">
                <a16:creationId xmlns:a16="http://schemas.microsoft.com/office/drawing/2014/main" id="{D28C1C08-66A8-F794-3788-267C38C66935}"/>
              </a:ext>
            </a:extLst>
          </p:cNvPr>
          <p:cNvSpPr/>
          <p:nvPr/>
        </p:nvSpPr>
        <p:spPr>
          <a:xfrm>
            <a:off x="4897439" y="2994995"/>
            <a:ext cx="2732087" cy="2995613"/>
          </a:xfrm>
          <a:prstGeom prst="flowChartDocument">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buFont typeface="Wingdings" pitchFamily="2" charset="2"/>
              <a:buChar char="Ø"/>
              <a:defRPr/>
            </a:pPr>
            <a:r>
              <a:rPr lang="en-GB" altLang="en-US" sz="2400" b="1" i="1">
                <a:solidFill>
                  <a:srgbClr val="000000"/>
                </a:solidFill>
                <a:latin typeface="Times New Roman" pitchFamily="18" charset="0"/>
                <a:cs typeface="Times New Roman" pitchFamily="18" charset="0"/>
              </a:rPr>
              <a:t>Hai là</a:t>
            </a:r>
            <a:r>
              <a:rPr lang="en-GB" altLang="en-US" sz="2400">
                <a:solidFill>
                  <a:srgbClr val="000000"/>
                </a:solidFill>
                <a:latin typeface="Times New Roman" pitchFamily="18" charset="0"/>
                <a:cs typeface="Times New Roman" pitchFamily="18" charset="0"/>
              </a:rPr>
              <a:t>, công nhận cảm giác, tri giác, ý thức nói chung là hình ảnh chủ quan của thế giới khách quan</a:t>
            </a:r>
          </a:p>
        </p:txBody>
      </p:sp>
      <p:sp>
        <p:nvSpPr>
          <p:cNvPr id="6" name="Flowchart: Document 5">
            <a:extLst>
              <a:ext uri="{FF2B5EF4-FFF2-40B4-BE49-F238E27FC236}">
                <a16:creationId xmlns:a16="http://schemas.microsoft.com/office/drawing/2014/main" id="{41AE8520-F28B-D37D-5863-E7531823DB72}"/>
              </a:ext>
            </a:extLst>
          </p:cNvPr>
          <p:cNvSpPr/>
          <p:nvPr/>
        </p:nvSpPr>
        <p:spPr>
          <a:xfrm>
            <a:off x="7935914" y="3909395"/>
            <a:ext cx="2732087" cy="2995613"/>
          </a:xfrm>
          <a:prstGeom prst="flowChartDocumen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buFont typeface="Wingdings" pitchFamily="2" charset="2"/>
              <a:buChar char="Ø"/>
              <a:defRPr/>
            </a:pPr>
            <a:r>
              <a:rPr lang="en-GB" altLang="en-US" sz="2400" b="1" i="1">
                <a:solidFill>
                  <a:srgbClr val="000000"/>
                </a:solidFill>
                <a:latin typeface="Times New Roman" pitchFamily="18" charset="0"/>
                <a:cs typeface="Times New Roman" pitchFamily="18" charset="0"/>
              </a:rPr>
              <a:t>Ba là</a:t>
            </a:r>
            <a:r>
              <a:rPr lang="en-GB" altLang="en-US" sz="2400">
                <a:solidFill>
                  <a:srgbClr val="000000"/>
                </a:solidFill>
                <a:latin typeface="Times New Roman" pitchFamily="18" charset="0"/>
                <a:cs typeface="Times New Roman" pitchFamily="18" charset="0"/>
              </a:rPr>
              <a:t>, lấy thực tiễn làm tiêu chuẩn để kiểm tra hình ảnh đúng, hình ảnh sai của cảm giác, ý thức nói chung</a:t>
            </a:r>
            <a:endParaRPr lang="en-US" altLang="en-US" sz="2400" b="1">
              <a:solidFill>
                <a:srgbClr val="000000"/>
              </a:solidFill>
              <a:latin typeface="Times New Roman" pitchFamily="18" charset="0"/>
              <a:cs typeface="Times New Roman" pitchFamily="18" charset="0"/>
            </a:endParaRPr>
          </a:p>
        </p:txBody>
      </p:sp>
      <p:sp>
        <p:nvSpPr>
          <p:cNvPr id="7" name="Rounded Rectangle 6">
            <a:extLst>
              <a:ext uri="{FF2B5EF4-FFF2-40B4-BE49-F238E27FC236}">
                <a16:creationId xmlns:a16="http://schemas.microsoft.com/office/drawing/2014/main" id="{6718FA84-1CE5-57E3-C02C-7133F3C6149A}"/>
              </a:ext>
            </a:extLst>
          </p:cNvPr>
          <p:cNvSpPr/>
          <p:nvPr/>
        </p:nvSpPr>
        <p:spPr>
          <a:xfrm>
            <a:off x="0" y="1266649"/>
            <a:ext cx="8610600" cy="820737"/>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2400" b="1" dirty="0">
                <a:solidFill>
                  <a:schemeClr val="tx1"/>
                </a:solidFill>
                <a:latin typeface="Times New Roman" panose="02020603050405020304" pitchFamily="18" charset="0"/>
                <a:cs typeface="Times New Roman" panose="02020603050405020304" pitchFamily="18" charset="0"/>
              </a:rPr>
              <a:t>2.1. </a:t>
            </a:r>
            <a:r>
              <a:rPr lang="vi-VN" altLang="en-US" sz="2400" b="1" dirty="0">
                <a:solidFill>
                  <a:schemeClr val="tx1"/>
                </a:solidFill>
                <a:latin typeface="Times New Roman" panose="02020603050405020304" pitchFamily="18" charset="0"/>
                <a:cs typeface="Times New Roman" panose="02020603050405020304" pitchFamily="18" charset="0"/>
              </a:rPr>
              <a:t>Các nguyên tắc của lý luận nhận thức duy vật biện chứng</a:t>
            </a:r>
            <a:endParaRPr lang="en-US" sz="2400" b="1" dirty="0">
              <a:solidFill>
                <a:schemeClr val="tx1"/>
              </a:solidFill>
            </a:endParaRPr>
          </a:p>
        </p:txBody>
      </p:sp>
      <p:sp>
        <p:nvSpPr>
          <p:cNvPr id="3" name="Title 1">
            <a:extLst>
              <a:ext uri="{FF2B5EF4-FFF2-40B4-BE49-F238E27FC236}">
                <a16:creationId xmlns:a16="http://schemas.microsoft.com/office/drawing/2014/main" id="{28FCA662-93BE-9FEC-F47E-563688D40C9C}"/>
              </a:ext>
            </a:extLst>
          </p:cNvPr>
          <p:cNvSpPr txBox="1">
            <a:spLocks/>
          </p:cNvSpPr>
          <p:nvPr/>
        </p:nvSpPr>
        <p:spPr bwMode="auto">
          <a:xfrm>
            <a:off x="1524001" y="191605"/>
            <a:ext cx="9144000" cy="876300"/>
          </a:xfrm>
          <a:prstGeom prst="rect">
            <a:avLst/>
          </a:prstGeom>
          <a:solidFill>
            <a:schemeClr val="accent1">
              <a:lumMod val="75000"/>
            </a:schemeClr>
          </a:solid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Bef>
                <a:spcPts val="0"/>
              </a:spcBef>
              <a:spcAft>
                <a:spcPts val="0"/>
              </a:spcAft>
              <a:defRPr/>
            </a:pPr>
            <a:r>
              <a:rPr lang="en-US" sz="2200" b="1">
                <a:solidFill>
                  <a:schemeClr val="bg1"/>
                </a:solidFill>
                <a:latin typeface="Times New Roman" pitchFamily="18" charset="0"/>
                <a:cs typeface="Times New Roman" pitchFamily="18" charset="0"/>
              </a:rPr>
              <a:t>2. </a:t>
            </a:r>
            <a:r>
              <a:rPr lang="vi-VN" sz="2200" b="1">
                <a:solidFill>
                  <a:schemeClr val="bg1"/>
                </a:solidFill>
                <a:cs typeface="Times New Roman" pitchFamily="18" charset="0"/>
              </a:rPr>
              <a:t>LÝ LUẬN NHẬN THỨC CỦA CHỦ NGHĨA DUY VẬT BIỆN CHỨNG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inVertic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BF867790-015A-A75A-6EC0-BA07E620F68D}"/>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2663864-D917-4236-A950-9309F782CCC3}" type="slidenum">
              <a:rPr lang="en-US" altLang="en-US" sz="1200">
                <a:solidFill>
                  <a:srgbClr val="898989"/>
                </a:solidFill>
                <a:latin typeface="Arial Unicode MS" pitchFamily="34" charset="-128"/>
              </a:rPr>
              <a:pPr>
                <a:spcBef>
                  <a:spcPct val="0"/>
                </a:spcBef>
                <a:buFontTx/>
                <a:buNone/>
              </a:pPr>
              <a:t>6</a:t>
            </a:fld>
            <a:endParaRPr lang="th-TH" altLang="en-US" sz="1200">
              <a:solidFill>
                <a:srgbClr val="898989"/>
              </a:solidFill>
              <a:latin typeface="Arial Unicode MS" pitchFamily="34" charset="-128"/>
            </a:endParaRPr>
          </a:p>
        </p:txBody>
      </p:sp>
      <p:sp>
        <p:nvSpPr>
          <p:cNvPr id="4" name="Folded Corner 3">
            <a:extLst>
              <a:ext uri="{FF2B5EF4-FFF2-40B4-BE49-F238E27FC236}">
                <a16:creationId xmlns:a16="http://schemas.microsoft.com/office/drawing/2014/main" id="{D3E1BBB0-970E-1281-5731-D9C8D9E5B5AE}"/>
              </a:ext>
            </a:extLst>
          </p:cNvPr>
          <p:cNvSpPr/>
          <p:nvPr/>
        </p:nvSpPr>
        <p:spPr>
          <a:xfrm>
            <a:off x="2133600" y="1143000"/>
            <a:ext cx="3657600" cy="2209800"/>
          </a:xfrm>
          <a:prstGeom prst="foldedCorner">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buFont typeface="Wingdings" pitchFamily="2" charset="2"/>
              <a:buChar char="ü"/>
              <a:defRPr/>
            </a:pPr>
            <a:r>
              <a:rPr lang="vi-VN" altLang="en-US" sz="2400">
                <a:solidFill>
                  <a:srgbClr val="000000"/>
                </a:solidFill>
                <a:latin typeface="Times New Roman" pitchFamily="18" charset="0"/>
                <a:cs typeface="Times New Roman" pitchFamily="18" charset="0"/>
              </a:rPr>
              <a:t>Thừa nhận sự tồn tại khách quan của thế giới và khả năng nhận thức của con người</a:t>
            </a:r>
          </a:p>
        </p:txBody>
      </p:sp>
      <p:sp>
        <p:nvSpPr>
          <p:cNvPr id="8" name="Folded Corner 7">
            <a:extLst>
              <a:ext uri="{FF2B5EF4-FFF2-40B4-BE49-F238E27FC236}">
                <a16:creationId xmlns:a16="http://schemas.microsoft.com/office/drawing/2014/main" id="{58E008BA-6486-8B3F-72EE-34A4B22ED9E8}"/>
              </a:ext>
            </a:extLst>
          </p:cNvPr>
          <p:cNvSpPr/>
          <p:nvPr/>
        </p:nvSpPr>
        <p:spPr>
          <a:xfrm>
            <a:off x="2106613" y="3962400"/>
            <a:ext cx="3657600" cy="2209800"/>
          </a:xfrm>
          <a:prstGeom prst="foldedCorner">
            <a:avLst/>
          </a:prstGeom>
          <a:solidFill>
            <a:srgbClr val="CC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buFont typeface="Wingdings" pitchFamily="2" charset="2"/>
              <a:buChar char="ü"/>
              <a:defRPr/>
            </a:pPr>
            <a:r>
              <a:rPr lang="en-GB" altLang="en-US" sz="2400">
                <a:solidFill>
                  <a:schemeClr val="tx1"/>
                </a:solidFill>
                <a:latin typeface="Times New Roman" pitchFamily="18" charset="0"/>
                <a:cs typeface="Times New Roman" pitchFamily="18" charset="0"/>
              </a:rPr>
              <a:t> Nhận thức là một quá trình biện chứng có vận động và phát triển</a:t>
            </a:r>
            <a:endParaRPr lang="vi-VN" altLang="en-US" sz="2400">
              <a:solidFill>
                <a:schemeClr val="tx1"/>
              </a:solidFill>
              <a:latin typeface="Times New Roman" pitchFamily="18" charset="0"/>
              <a:cs typeface="Times New Roman" pitchFamily="18" charset="0"/>
            </a:endParaRPr>
          </a:p>
        </p:txBody>
      </p:sp>
      <p:sp>
        <p:nvSpPr>
          <p:cNvPr id="9" name="Folded Corner 8">
            <a:extLst>
              <a:ext uri="{FF2B5EF4-FFF2-40B4-BE49-F238E27FC236}">
                <a16:creationId xmlns:a16="http://schemas.microsoft.com/office/drawing/2014/main" id="{13D94FB4-8968-3AD6-248B-F6FDF1B42322}"/>
              </a:ext>
            </a:extLst>
          </p:cNvPr>
          <p:cNvSpPr/>
          <p:nvPr/>
        </p:nvSpPr>
        <p:spPr>
          <a:xfrm>
            <a:off x="6362700" y="1181100"/>
            <a:ext cx="4114800" cy="2133600"/>
          </a:xfrm>
          <a:prstGeom prst="foldedCorner">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buFont typeface="Wingdings" pitchFamily="2" charset="2"/>
              <a:buChar char="ü"/>
              <a:defRPr/>
            </a:pPr>
            <a:r>
              <a:rPr lang="en-GB" altLang="en-US" sz="2400">
                <a:solidFill>
                  <a:srgbClr val="000000"/>
                </a:solidFill>
                <a:latin typeface="Times New Roman" pitchFamily="18" charset="0"/>
                <a:cs typeface="Times New Roman" pitchFamily="18" charset="0"/>
              </a:rPr>
              <a:t> Nhận thức là quá trình tác động biện chứng giữa chủ thể nhận thức và khách thể nhận thức trên cơ sở hoạt động thực tiễn của con người</a:t>
            </a:r>
            <a:endParaRPr lang="vi-VN" altLang="en-US" sz="2400">
              <a:solidFill>
                <a:srgbClr val="000000"/>
              </a:solidFill>
              <a:latin typeface="Times New Roman" pitchFamily="18" charset="0"/>
              <a:cs typeface="Times New Roman" pitchFamily="18" charset="0"/>
            </a:endParaRPr>
          </a:p>
        </p:txBody>
      </p:sp>
      <p:sp>
        <p:nvSpPr>
          <p:cNvPr id="10" name="Folded Corner 9">
            <a:extLst>
              <a:ext uri="{FF2B5EF4-FFF2-40B4-BE49-F238E27FC236}">
                <a16:creationId xmlns:a16="http://schemas.microsoft.com/office/drawing/2014/main" id="{5E5EB9A8-209C-76C9-D904-E20A7F42BC99}"/>
              </a:ext>
            </a:extLst>
          </p:cNvPr>
          <p:cNvSpPr/>
          <p:nvPr/>
        </p:nvSpPr>
        <p:spPr>
          <a:xfrm>
            <a:off x="6362700" y="3962401"/>
            <a:ext cx="3886200" cy="2746375"/>
          </a:xfrm>
          <a:prstGeom prst="foldedCorner">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buFont typeface="Wingdings" pitchFamily="2" charset="2"/>
              <a:buChar char="ü"/>
              <a:defRPr/>
            </a:pPr>
            <a:r>
              <a:rPr lang="en-US" altLang="en-US" sz="2400">
                <a:solidFill>
                  <a:srgbClr val="FEE9DE"/>
                </a:solidFill>
                <a:latin typeface="Times New Roman" pitchFamily="18" charset="0"/>
                <a:cs typeface="Times New Roman" pitchFamily="18" charset="0"/>
              </a:rPr>
              <a:t> </a:t>
            </a:r>
            <a:r>
              <a:rPr lang="vi-VN" altLang="en-US" sz="2400">
                <a:solidFill>
                  <a:srgbClr val="FEE9DE"/>
                </a:solidFill>
                <a:latin typeface="Times New Roman" pitchFamily="18" charset="0"/>
                <a:cs typeface="Times New Roman" pitchFamily="18" charset="0"/>
              </a:rPr>
              <a:t>N</a:t>
            </a:r>
            <a:r>
              <a:rPr lang="en-GB" altLang="en-US" sz="2400">
                <a:solidFill>
                  <a:srgbClr val="FEE9DE"/>
                </a:solidFill>
                <a:latin typeface="Times New Roman" pitchFamily="18" charset="0"/>
                <a:cs typeface="Times New Roman" pitchFamily="18" charset="0"/>
              </a:rPr>
              <a:t>hận thức là quá trình phản ánh hiện thực khách quan một cách tích cực, chủ động, sáng tạo bởi con người trên cơ sở thực tiễn mang tính lịch sử cụ thể.</a:t>
            </a:r>
            <a:endParaRPr lang="vi-VN" altLang="en-US" sz="2400">
              <a:solidFill>
                <a:srgbClr val="FEE9DE"/>
              </a:solidFill>
              <a:latin typeface="Times New Roman" pitchFamily="18" charset="0"/>
              <a:cs typeface="Times New Roman" pitchFamily="18" charset="0"/>
            </a:endParaRPr>
          </a:p>
        </p:txBody>
      </p:sp>
      <p:sp>
        <p:nvSpPr>
          <p:cNvPr id="11" name="Rounded Rectangle 10">
            <a:extLst>
              <a:ext uri="{FF2B5EF4-FFF2-40B4-BE49-F238E27FC236}">
                <a16:creationId xmlns:a16="http://schemas.microsoft.com/office/drawing/2014/main" id="{2AFE53B8-7DAE-165D-CC9A-EFA4955F6355}"/>
              </a:ext>
            </a:extLst>
          </p:cNvPr>
          <p:cNvSpPr/>
          <p:nvPr/>
        </p:nvSpPr>
        <p:spPr>
          <a:xfrm>
            <a:off x="1828800" y="0"/>
            <a:ext cx="8534400" cy="685800"/>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3200" b="1">
                <a:solidFill>
                  <a:schemeClr val="tx1"/>
                </a:solidFill>
                <a:latin typeface="Times New Roman" panose="02020603050405020304" pitchFamily="18" charset="0"/>
                <a:cs typeface="Times New Roman" panose="02020603050405020304" pitchFamily="18" charset="0"/>
              </a:rPr>
              <a:t>2.2. </a:t>
            </a:r>
            <a:r>
              <a:rPr lang="vi-VN" altLang="en-US" sz="3200" b="1">
                <a:solidFill>
                  <a:schemeClr val="tx1"/>
                </a:solidFill>
                <a:latin typeface="Times New Roman" panose="02020603050405020304" pitchFamily="18" charset="0"/>
                <a:cs typeface="Times New Roman" panose="02020603050405020304" pitchFamily="18" charset="0"/>
              </a:rPr>
              <a:t>Nguồn gốc, bản chất của nhận thức</a:t>
            </a:r>
            <a:endParaRPr lang="en-US" sz="3200" b="1"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D4C9E63-8EE2-A4A1-19CD-8E9347E56381}"/>
              </a:ext>
            </a:extLst>
          </p:cNvPr>
          <p:cNvSpPr>
            <a:spLocks noGrp="1"/>
          </p:cNvSpPr>
          <p:nvPr>
            <p:ph type="title"/>
          </p:nvPr>
        </p:nvSpPr>
        <p:spPr>
          <a:xfrm>
            <a:off x="0" y="1040572"/>
            <a:ext cx="9144000" cy="1020762"/>
          </a:xfrm>
        </p:spPr>
        <p:txBody>
          <a:bodyPr/>
          <a:lstStyle/>
          <a:p>
            <a:pPr algn="l" eaLnBrk="1" hangingPunct="1"/>
            <a:r>
              <a:rPr lang="en-US" altLang="en-US" sz="3000" b="1" dirty="0">
                <a:solidFill>
                  <a:srgbClr val="0000FF"/>
                </a:solidFill>
                <a:latin typeface="Times New Roman" panose="02020603050405020304" pitchFamily="18" charset="0"/>
                <a:cs typeface="Times New Roman" panose="02020603050405020304" pitchFamily="18" charset="0"/>
              </a:rPr>
              <a:t>a. </a:t>
            </a:r>
            <a:r>
              <a:rPr lang="en-US" altLang="en-US" sz="3000" b="1" dirty="0" err="1">
                <a:solidFill>
                  <a:srgbClr val="0000FF"/>
                </a:solidFill>
                <a:latin typeface="Times New Roman" panose="02020603050405020304" pitchFamily="18" charset="0"/>
                <a:cs typeface="Times New Roman" panose="02020603050405020304" pitchFamily="18" charset="0"/>
              </a:rPr>
              <a:t>Khái</a:t>
            </a:r>
            <a:r>
              <a:rPr lang="en-US" altLang="en-US" sz="3000" b="1" dirty="0">
                <a:solidFill>
                  <a:srgbClr val="0000FF"/>
                </a:solidFill>
                <a:latin typeface="Times New Roman" panose="02020603050405020304" pitchFamily="18" charset="0"/>
                <a:cs typeface="Times New Roman" panose="02020603050405020304" pitchFamily="18" charset="0"/>
              </a:rPr>
              <a:t> </a:t>
            </a:r>
            <a:r>
              <a:rPr lang="en-US" altLang="en-US" sz="3000" b="1" dirty="0" err="1">
                <a:solidFill>
                  <a:srgbClr val="0000FF"/>
                </a:solidFill>
                <a:latin typeface="Times New Roman" panose="02020603050405020304" pitchFamily="18" charset="0"/>
                <a:cs typeface="Times New Roman" panose="02020603050405020304" pitchFamily="18" charset="0"/>
              </a:rPr>
              <a:t>niệm</a:t>
            </a:r>
            <a:r>
              <a:rPr lang="en-US" altLang="en-US" sz="3000" b="1" dirty="0">
                <a:solidFill>
                  <a:srgbClr val="0000FF"/>
                </a:solidFill>
                <a:latin typeface="Times New Roman" panose="02020603050405020304" pitchFamily="18" charset="0"/>
                <a:cs typeface="Times New Roman" panose="02020603050405020304" pitchFamily="18" charset="0"/>
              </a:rPr>
              <a:t> THỰC TIỄN:</a:t>
            </a:r>
            <a:endParaRPr lang="en-US" altLang="en-US" sz="3000" dirty="0">
              <a:solidFill>
                <a:srgbClr val="0000FF"/>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9E03B76-05AF-80BD-2F0A-8ECF47519C24}"/>
              </a:ext>
            </a:extLst>
          </p:cNvPr>
          <p:cNvSpPr>
            <a:spLocks noGrp="1"/>
          </p:cNvSpPr>
          <p:nvPr>
            <p:ph idx="1"/>
          </p:nvPr>
        </p:nvSpPr>
        <p:spPr>
          <a:xfrm>
            <a:off x="92766" y="1955042"/>
            <a:ext cx="10078279" cy="1630362"/>
          </a:xfrm>
          <a:solidFill>
            <a:schemeClr val="accent6">
              <a:lumMod val="40000"/>
              <a:lumOff val="60000"/>
            </a:schemeClr>
          </a:solidFill>
          <a:ln>
            <a:solidFill>
              <a:schemeClr val="accent2"/>
            </a:solidFill>
          </a:ln>
        </p:spPr>
        <p:txBody>
          <a:bodyPr rtlCol="0">
            <a:normAutofit/>
          </a:bodyPr>
          <a:lstStyle/>
          <a:p>
            <a:pPr algn="just">
              <a:buNone/>
              <a:defRPr/>
            </a:pPr>
            <a:r>
              <a:rPr lang="en-US" b="1" i="1" dirty="0">
                <a:latin typeface="Times New Roman" pitchFamily="18" charset="0"/>
              </a:rPr>
              <a:t>	</a:t>
            </a:r>
            <a:r>
              <a:rPr lang="en-US" b="1" i="1" kern="0" dirty="0" err="1">
                <a:solidFill>
                  <a:srgbClr val="7030A0"/>
                </a:solidFill>
                <a:latin typeface="Times New Roman" pitchFamily="18" charset="0"/>
                <a:cs typeface="Times New Roman" pitchFamily="18" charset="0"/>
              </a:rPr>
              <a:t>Thực</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tiễn</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là</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những</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hoạt</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động</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vật</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chất</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có</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tính</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mục</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đích</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mang</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tính</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lịch</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sử</a:t>
            </a:r>
            <a:r>
              <a:rPr lang="en-US" b="1" i="1" kern="0" dirty="0">
                <a:solidFill>
                  <a:srgbClr val="7030A0"/>
                </a:solidFill>
                <a:latin typeface="Times New Roman" pitchFamily="18" charset="0"/>
                <a:cs typeface="Times New Roman" pitchFamily="18" charset="0"/>
              </a:rPr>
              <a:t> - </a:t>
            </a:r>
            <a:r>
              <a:rPr lang="en-US" b="1" i="1" kern="0" dirty="0" err="1">
                <a:solidFill>
                  <a:srgbClr val="7030A0"/>
                </a:solidFill>
                <a:latin typeface="Times New Roman" pitchFamily="18" charset="0"/>
                <a:cs typeface="Times New Roman" pitchFamily="18" charset="0"/>
              </a:rPr>
              <a:t>xã</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hội</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của</a:t>
            </a:r>
            <a:r>
              <a:rPr lang="en-US" b="1" i="1" kern="0" dirty="0">
                <a:solidFill>
                  <a:srgbClr val="7030A0"/>
                </a:solidFill>
                <a:latin typeface="Times New Roman" pitchFamily="18" charset="0"/>
                <a:cs typeface="Times New Roman" pitchFamily="18" charset="0"/>
              </a:rPr>
              <a:t> con </a:t>
            </a:r>
            <a:r>
              <a:rPr lang="en-US" b="1" i="1" kern="0" dirty="0" err="1">
                <a:solidFill>
                  <a:srgbClr val="7030A0"/>
                </a:solidFill>
                <a:latin typeface="Times New Roman" pitchFamily="18" charset="0"/>
                <a:cs typeface="Times New Roman" pitchFamily="18" charset="0"/>
              </a:rPr>
              <a:t>người</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nhằm</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cải</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biến</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tự</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nhiên</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và</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xã</a:t>
            </a:r>
            <a:r>
              <a:rPr lang="en-US" b="1" i="1" kern="0" dirty="0">
                <a:solidFill>
                  <a:srgbClr val="7030A0"/>
                </a:solidFill>
                <a:latin typeface="Times New Roman" pitchFamily="18" charset="0"/>
                <a:cs typeface="Times New Roman" pitchFamily="18" charset="0"/>
              </a:rPr>
              <a:t> </a:t>
            </a:r>
            <a:r>
              <a:rPr lang="en-US" b="1" i="1" kern="0" dirty="0" err="1">
                <a:solidFill>
                  <a:srgbClr val="7030A0"/>
                </a:solidFill>
                <a:latin typeface="Times New Roman" pitchFamily="18" charset="0"/>
                <a:cs typeface="Times New Roman" pitchFamily="18" charset="0"/>
              </a:rPr>
              <a:t>hội</a:t>
            </a:r>
            <a:r>
              <a:rPr lang="en-US" b="1" i="1" kern="0" dirty="0">
                <a:solidFill>
                  <a:srgbClr val="7030A0"/>
                </a:solidFill>
                <a:latin typeface="Times New Roman" pitchFamily="18" charset="0"/>
                <a:cs typeface="Times New Roman" pitchFamily="18" charset="0"/>
              </a:rPr>
              <a:t>.</a:t>
            </a:r>
            <a:endParaRPr lang="vi-VN" sz="3600" dirty="0">
              <a:solidFill>
                <a:srgbClr val="7030A0"/>
              </a:solidFill>
              <a:latin typeface="Times New Roman" pitchFamily="18" charset="0"/>
              <a:cs typeface="Times New Roman" pitchFamily="18" charset="0"/>
            </a:endParaRPr>
          </a:p>
        </p:txBody>
      </p:sp>
      <p:sp>
        <p:nvSpPr>
          <p:cNvPr id="4" name="Rounded Rectangle 3">
            <a:extLst>
              <a:ext uri="{FF2B5EF4-FFF2-40B4-BE49-F238E27FC236}">
                <a16:creationId xmlns:a16="http://schemas.microsoft.com/office/drawing/2014/main" id="{0DE3E33C-7916-F28A-EF7D-21B0E2EB099E}"/>
              </a:ext>
            </a:extLst>
          </p:cNvPr>
          <p:cNvSpPr/>
          <p:nvPr/>
        </p:nvSpPr>
        <p:spPr>
          <a:xfrm>
            <a:off x="1905000" y="1"/>
            <a:ext cx="8382000" cy="968375"/>
          </a:xfrm>
          <a:prstGeom prst="roundRect">
            <a:avLst/>
          </a:prstGeom>
          <a:solidFill>
            <a:schemeClr val="accent4">
              <a:lumMod val="60000"/>
              <a:lumOff val="4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3200" b="1">
                <a:solidFill>
                  <a:schemeClr val="tx1"/>
                </a:solidFill>
                <a:latin typeface="Times New Roman" panose="02020603050405020304" pitchFamily="18" charset="0"/>
                <a:cs typeface="Times New Roman" panose="02020603050405020304" pitchFamily="18" charset="0"/>
              </a:rPr>
              <a:t>2.3. </a:t>
            </a:r>
            <a:r>
              <a:rPr lang="vi-VN" altLang="en-US" sz="3200" b="1">
                <a:solidFill>
                  <a:schemeClr val="tx1"/>
                </a:solidFill>
                <a:latin typeface="Times New Roman" panose="02020603050405020304" pitchFamily="18" charset="0"/>
                <a:cs typeface="Times New Roman" panose="02020603050405020304" pitchFamily="18" charset="0"/>
              </a:rPr>
              <a:t>Thực tiễn và vai trò của thực tiễn </a:t>
            </a:r>
            <a:endParaRPr lang="en-US" altLang="en-US" sz="3200" b="1">
              <a:solidFill>
                <a:schemeClr val="tx1"/>
              </a:solidFill>
              <a:latin typeface="Times New Roman" panose="02020603050405020304" pitchFamily="18" charset="0"/>
              <a:cs typeface="Times New Roman" panose="02020603050405020304" pitchFamily="18" charset="0"/>
            </a:endParaRPr>
          </a:p>
          <a:p>
            <a:pPr algn="ctr" eaLnBrk="1" hangingPunct="1">
              <a:defRPr/>
            </a:pPr>
            <a:r>
              <a:rPr lang="vi-VN" altLang="en-US" sz="3200" b="1">
                <a:solidFill>
                  <a:schemeClr val="tx1"/>
                </a:solidFill>
                <a:latin typeface="Times New Roman" panose="02020603050405020304" pitchFamily="18" charset="0"/>
                <a:cs typeface="Times New Roman" panose="02020603050405020304" pitchFamily="18" charset="0"/>
              </a:rPr>
              <a:t>đối với nhận thức</a:t>
            </a:r>
            <a:endParaRPr lang="en-US" sz="3200" b="1" dirty="0">
              <a:solidFill>
                <a:schemeClr val="tx1"/>
              </a:solidFill>
            </a:endParaRPr>
          </a:p>
        </p:txBody>
      </p:sp>
      <p:pic>
        <p:nvPicPr>
          <p:cNvPr id="1026" name="Picture 2">
            <a:extLst>
              <a:ext uri="{FF2B5EF4-FFF2-40B4-BE49-F238E27FC236}">
                <a16:creationId xmlns:a16="http://schemas.microsoft.com/office/drawing/2014/main" id="{3087157E-7CAF-DB7F-95A5-9ECE21E84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3657600"/>
            <a:ext cx="5715000" cy="3326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barn(inVertical)">
                                      <p:cBhvr>
                                        <p:cTn id="12" dur="500"/>
                                        <p:tgtEl>
                                          <p:spTgt spid="163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Effect transition="in" filter="circle(in)">
                                      <p:cBhvr>
                                        <p:cTn id="17" dur="2000"/>
                                        <p:tgtEl>
                                          <p:spTgt spid="6">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circle(in)">
                                      <p:cBhvr>
                                        <p:cTn id="2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6" grpId="0" build="p"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8A651319-3B99-2423-F926-14CDF335A4AB}"/>
              </a:ext>
            </a:extLst>
          </p:cNvPr>
          <p:cNvSpPr>
            <a:spLocks noGrp="1" noRot="1" noChangeArrowheads="1"/>
          </p:cNvSpPr>
          <p:nvPr>
            <p:ph type="title"/>
          </p:nvPr>
        </p:nvSpPr>
        <p:spPr>
          <a:xfrm>
            <a:off x="2257425" y="361123"/>
            <a:ext cx="7677150" cy="639763"/>
          </a:xfrm>
          <a:solidFill>
            <a:schemeClr val="accent5">
              <a:lumMod val="40000"/>
              <a:lumOff val="60000"/>
            </a:schemeClr>
          </a:solidFill>
          <a:ln w="19050">
            <a:solidFill>
              <a:schemeClr val="accent2"/>
            </a:solidFill>
          </a:ln>
        </p:spPr>
        <p:txBody>
          <a:bodyPr/>
          <a:lstStyle/>
          <a:p>
            <a:pPr eaLnBrk="1" hangingPunct="1">
              <a:defRPr/>
            </a:pPr>
            <a:r>
              <a:rPr lang="en-US" altLang="en-US" sz="3200" b="1">
                <a:solidFill>
                  <a:srgbClr val="0000FF"/>
                </a:solidFill>
                <a:latin typeface="Times New Roman" pitchFamily="18" charset="0"/>
                <a:cs typeface="Times New Roman" pitchFamily="18" charset="0"/>
              </a:rPr>
              <a:t> b. Đặc trưng của hoạt động thực tiễn</a:t>
            </a:r>
          </a:p>
        </p:txBody>
      </p:sp>
      <p:sp>
        <p:nvSpPr>
          <p:cNvPr id="218115" name="Rectangle 3">
            <a:extLst>
              <a:ext uri="{FF2B5EF4-FFF2-40B4-BE49-F238E27FC236}">
                <a16:creationId xmlns:a16="http://schemas.microsoft.com/office/drawing/2014/main" id="{53833D12-6723-C5D3-218C-05FB81923B0E}"/>
              </a:ext>
            </a:extLst>
          </p:cNvPr>
          <p:cNvSpPr>
            <a:spLocks noGrp="1" noRot="1" noChangeArrowheads="1"/>
          </p:cNvSpPr>
          <p:nvPr>
            <p:ph idx="4294967295"/>
          </p:nvPr>
        </p:nvSpPr>
        <p:spPr>
          <a:xfrm>
            <a:off x="872987" y="2299252"/>
            <a:ext cx="10446026" cy="2438400"/>
          </a:xfrm>
          <a:solidFill>
            <a:schemeClr val="accent6">
              <a:lumMod val="40000"/>
              <a:lumOff val="60000"/>
            </a:schemeClr>
          </a:solidFill>
          <a:ln w="19050">
            <a:solidFill>
              <a:schemeClr val="accent2"/>
            </a:solidFill>
          </a:ln>
        </p:spPr>
        <p:txBody>
          <a:bodyPr/>
          <a:lstStyle/>
          <a:p>
            <a:pPr eaLnBrk="1" hangingPunct="1">
              <a:defRPr/>
            </a:pPr>
            <a:r>
              <a:rPr lang="en-US" altLang="en-US">
                <a:latin typeface="Times New Roman" pitchFamily="18" charset="0"/>
                <a:cs typeface="Times New Roman" pitchFamily="18" charset="0"/>
              </a:rPr>
              <a:t>Là hoạt động vật chất, cảm tính</a:t>
            </a:r>
          </a:p>
          <a:p>
            <a:pPr eaLnBrk="1" hangingPunct="1">
              <a:defRPr/>
            </a:pPr>
            <a:r>
              <a:rPr lang="en-US" altLang="en-US">
                <a:latin typeface="Times New Roman" pitchFamily="18" charset="0"/>
                <a:cs typeface="Times New Roman" pitchFamily="18" charset="0"/>
              </a:rPr>
              <a:t>Là phương thức tồn tại cơ bản, phổ biến của con người và xã hội</a:t>
            </a:r>
          </a:p>
          <a:p>
            <a:pPr eaLnBrk="1" hangingPunct="1">
              <a:defRPr/>
            </a:pPr>
            <a:r>
              <a:rPr lang="en-US" altLang="en-US">
                <a:latin typeface="Times New Roman" pitchFamily="18" charset="0"/>
                <a:cs typeface="Times New Roman" pitchFamily="18" charset="0"/>
              </a:rPr>
              <a:t>Là hoạt động có tính mục đích nhằm cải tạo tự nhiên và xã hội</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14"/>
                                        </p:tgtEl>
                                        <p:attrNameLst>
                                          <p:attrName>style.visibility</p:attrName>
                                        </p:attrNameLst>
                                      </p:cBhvr>
                                      <p:to>
                                        <p:strVal val="visible"/>
                                      </p:to>
                                    </p:set>
                                    <p:animEffect transition="in" filter="blinds(horizontal)">
                                      <p:cBhvr>
                                        <p:cTn id="7" dur="500"/>
                                        <p:tgtEl>
                                          <p:spTgt spid="218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8115">
                                            <p:bg/>
                                          </p:spTgt>
                                        </p:tgtEl>
                                        <p:attrNameLst>
                                          <p:attrName>style.visibility</p:attrName>
                                        </p:attrNameLst>
                                      </p:cBhvr>
                                      <p:to>
                                        <p:strVal val="visible"/>
                                      </p:to>
                                    </p:set>
                                    <p:anim calcmode="lin" valueType="num">
                                      <p:cBhvr additive="base">
                                        <p:cTn id="12" dur="500" fill="hold"/>
                                        <p:tgtEl>
                                          <p:spTgt spid="218115">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218115">
                                            <p:bg/>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18115">
                                            <p:txEl>
                                              <p:pRg st="0" end="0"/>
                                            </p:txEl>
                                          </p:spTgt>
                                        </p:tgtEl>
                                        <p:attrNameLst>
                                          <p:attrName>style.visibility</p:attrName>
                                        </p:attrNameLst>
                                      </p:cBhvr>
                                      <p:to>
                                        <p:strVal val="visible"/>
                                      </p:to>
                                    </p:set>
                                    <p:anim calcmode="lin" valueType="num">
                                      <p:cBhvr additive="base">
                                        <p:cTn id="18" dur="500" fill="hold"/>
                                        <p:tgtEl>
                                          <p:spTgt spid="21811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18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18115">
                                            <p:txEl>
                                              <p:pRg st="1" end="1"/>
                                            </p:txEl>
                                          </p:spTgt>
                                        </p:tgtEl>
                                        <p:attrNameLst>
                                          <p:attrName>style.visibility</p:attrName>
                                        </p:attrNameLst>
                                      </p:cBhvr>
                                      <p:to>
                                        <p:strVal val="visible"/>
                                      </p:to>
                                    </p:set>
                                    <p:anim calcmode="lin" valueType="num">
                                      <p:cBhvr additive="base">
                                        <p:cTn id="24" dur="500" fill="hold"/>
                                        <p:tgtEl>
                                          <p:spTgt spid="218115">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18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18115">
                                            <p:txEl>
                                              <p:pRg st="2" end="2"/>
                                            </p:txEl>
                                          </p:spTgt>
                                        </p:tgtEl>
                                        <p:attrNameLst>
                                          <p:attrName>style.visibility</p:attrName>
                                        </p:attrNameLst>
                                      </p:cBhvr>
                                      <p:to>
                                        <p:strVal val="visible"/>
                                      </p:to>
                                    </p:set>
                                    <p:anim calcmode="lin" valueType="num">
                                      <p:cBhvr additive="base">
                                        <p:cTn id="30" dur="500" fill="hold"/>
                                        <p:tgtEl>
                                          <p:spTgt spid="21811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181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animBg="1"/>
      <p:bldP spid="218115"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97191EB-932F-324D-16E0-163F3F02D614}"/>
              </a:ext>
            </a:extLst>
          </p:cNvPr>
          <p:cNvSpPr>
            <a:spLocks noGrp="1"/>
          </p:cNvSpPr>
          <p:nvPr>
            <p:ph type="title"/>
          </p:nvPr>
        </p:nvSpPr>
        <p:spPr>
          <a:xfrm>
            <a:off x="1981200" y="152401"/>
            <a:ext cx="8229600" cy="665163"/>
          </a:xfrm>
          <a:solidFill>
            <a:schemeClr val="accent5">
              <a:lumMod val="40000"/>
              <a:lumOff val="60000"/>
            </a:schemeClr>
          </a:solidFill>
          <a:ln w="19050">
            <a:solidFill>
              <a:schemeClr val="accent2"/>
            </a:solidFill>
          </a:ln>
        </p:spPr>
        <p:txBody>
          <a:bodyPr/>
          <a:lstStyle/>
          <a:p>
            <a:pPr>
              <a:defRPr/>
            </a:pPr>
            <a:r>
              <a:rPr lang="en-US" altLang="en-US" sz="3200" b="1">
                <a:solidFill>
                  <a:srgbClr val="0000FF"/>
                </a:solidFill>
                <a:latin typeface="Times New Roman" pitchFamily="18" charset="0"/>
                <a:cs typeface="Times New Roman" pitchFamily="18" charset="0"/>
              </a:rPr>
              <a:t>c. Các dạng hoạt động thực tiễn cơ bản</a:t>
            </a:r>
          </a:p>
        </p:txBody>
      </p:sp>
      <p:sp>
        <p:nvSpPr>
          <p:cNvPr id="7" name="Flowchart: Alternate Process 6">
            <a:extLst>
              <a:ext uri="{FF2B5EF4-FFF2-40B4-BE49-F238E27FC236}">
                <a16:creationId xmlns:a16="http://schemas.microsoft.com/office/drawing/2014/main" id="{33FC99BA-E7BE-7D2D-A30D-30095705F551}"/>
              </a:ext>
            </a:extLst>
          </p:cNvPr>
          <p:cNvSpPr/>
          <p:nvPr/>
        </p:nvSpPr>
        <p:spPr>
          <a:xfrm>
            <a:off x="1752600" y="1533387"/>
            <a:ext cx="5029200" cy="1295400"/>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en-US" altLang="en-US" sz="2400" dirty="0" err="1">
                <a:solidFill>
                  <a:srgbClr val="000000"/>
                </a:solidFill>
                <a:latin typeface="Times New Roman" pitchFamily="18" charset="0"/>
                <a:cs typeface="Times New Roman" pitchFamily="18" charset="0"/>
              </a:rPr>
              <a:t>Là</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hoạt</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động</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đầu</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tiên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và</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căn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bản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nhất</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giúp</a:t>
            </a:r>
            <a:r>
              <a:rPr lang="en-US" altLang="en-US" sz="2400" dirty="0">
                <a:solidFill>
                  <a:srgbClr val="000000"/>
                </a:solidFill>
                <a:latin typeface="Times New Roman" pitchFamily="18" charset="0"/>
                <a:cs typeface="Times New Roman" pitchFamily="18" charset="0"/>
              </a:rPr>
              <a:t> con </a:t>
            </a:r>
            <a:r>
              <a:rPr lang="en-US" altLang="en-US" sz="2400" dirty="0" err="1">
                <a:solidFill>
                  <a:srgbClr val="000000"/>
                </a:solidFill>
                <a:latin typeface="Times New Roman" pitchFamily="18" charset="0"/>
                <a:cs typeface="Times New Roman" pitchFamily="18" charset="0"/>
              </a:rPr>
              <a:t>người</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hoàn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thiện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cả</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bản</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tính</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sinh</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học</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và</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xã</a:t>
            </a:r>
            <a:r>
              <a:rPr lang="en-US" altLang="en-US" sz="2400" dirty="0">
                <a:solidFill>
                  <a:srgbClr val="000000"/>
                </a:solidFill>
                <a:latin typeface="Times New Roman" pitchFamily="18" charset="0"/>
                <a:cs typeface="Times New Roman" pitchFamily="18" charset="0"/>
              </a:rPr>
              <a:t> </a:t>
            </a:r>
            <a:r>
              <a:rPr lang="en-US" altLang="en-US" sz="2400" dirty="0" err="1">
                <a:solidFill>
                  <a:srgbClr val="000000"/>
                </a:solidFill>
                <a:latin typeface="Times New Roman" pitchFamily="18" charset="0"/>
                <a:cs typeface="Times New Roman" pitchFamily="18" charset="0"/>
              </a:rPr>
              <a:t>hội</a:t>
            </a:r>
            <a:endParaRPr lang="en-US" altLang="en-US" sz="2400" dirty="0">
              <a:solidFill>
                <a:srgbClr val="000000"/>
              </a:solidFill>
              <a:latin typeface="Times New Roman" pitchFamily="18" charset="0"/>
              <a:cs typeface="Times New Roman" pitchFamily="18" charset="0"/>
            </a:endParaRPr>
          </a:p>
        </p:txBody>
      </p:sp>
      <p:sp>
        <p:nvSpPr>
          <p:cNvPr id="8" name="Flowchart: Alternate Process 7">
            <a:extLst>
              <a:ext uri="{FF2B5EF4-FFF2-40B4-BE49-F238E27FC236}">
                <a16:creationId xmlns:a16="http://schemas.microsoft.com/office/drawing/2014/main" id="{85236AC9-6028-8B39-9A7E-37A3D91FA885}"/>
              </a:ext>
            </a:extLst>
          </p:cNvPr>
          <p:cNvSpPr/>
          <p:nvPr/>
        </p:nvSpPr>
        <p:spPr>
          <a:xfrm>
            <a:off x="1779589" y="3087551"/>
            <a:ext cx="5043487" cy="1341437"/>
          </a:xfrm>
          <a:prstGeom prst="flowChartAlternateProcess">
            <a:avLst/>
          </a:prstGeom>
          <a:solidFill>
            <a:srgbClr val="CCCC00"/>
          </a:solidFill>
          <a:ln>
            <a:solidFill>
              <a:srgbClr val="CCC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en-US" altLang="en-US" sz="2400" dirty="0" err="1">
                <a:solidFill>
                  <a:schemeClr val="tx1"/>
                </a:solidFill>
                <a:latin typeface="Times New Roman" pitchFamily="18" charset="0"/>
                <a:cs typeface="Times New Roman" pitchFamily="18" charset="0"/>
              </a:rPr>
              <a:t>Là</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hoạt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động</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nhằm</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biến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đổi</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các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quan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hệ</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xã</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hội</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mà</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đỉnh</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cao</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nhất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là</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biến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đổi</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các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hình</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thái</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kinh</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tế</a:t>
            </a:r>
            <a:r>
              <a:rPr lang="en-US" altLang="en-US" sz="2400" dirty="0">
                <a:solidFill>
                  <a:schemeClr val="tx1"/>
                </a:solidFill>
                <a:latin typeface="Times New Roman" pitchFamily="18" charset="0"/>
                <a:cs typeface="Times New Roman" pitchFamily="18" charset="0"/>
              </a:rPr>
              <a:t> - </a:t>
            </a:r>
            <a:r>
              <a:rPr lang="en-US" altLang="en-US" sz="2400" dirty="0" err="1">
                <a:solidFill>
                  <a:schemeClr val="tx1"/>
                </a:solidFill>
                <a:latin typeface="Times New Roman" pitchFamily="18" charset="0"/>
                <a:cs typeface="Times New Roman" pitchFamily="18" charset="0"/>
              </a:rPr>
              <a:t>xã</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hội</a:t>
            </a:r>
            <a:endParaRPr lang="en-US" altLang="en-US" sz="2400" dirty="0">
              <a:solidFill>
                <a:schemeClr val="tx1"/>
              </a:solidFill>
              <a:latin typeface="Times New Roman" pitchFamily="18" charset="0"/>
              <a:cs typeface="Times New Roman" pitchFamily="18" charset="0"/>
            </a:endParaRPr>
          </a:p>
        </p:txBody>
      </p:sp>
      <p:sp>
        <p:nvSpPr>
          <p:cNvPr id="9" name="Flowchart: Alternate Process 8">
            <a:extLst>
              <a:ext uri="{FF2B5EF4-FFF2-40B4-BE49-F238E27FC236}">
                <a16:creationId xmlns:a16="http://schemas.microsoft.com/office/drawing/2014/main" id="{ACAAB688-08DD-386D-CA05-A728BE6C688C}"/>
              </a:ext>
            </a:extLst>
          </p:cNvPr>
          <p:cNvSpPr/>
          <p:nvPr/>
        </p:nvSpPr>
        <p:spPr>
          <a:xfrm>
            <a:off x="1738314" y="4751251"/>
            <a:ext cx="5043487" cy="1260475"/>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altLang="en-US" sz="2400">
                <a:solidFill>
                  <a:srgbClr val="000000"/>
                </a:solidFill>
                <a:latin typeface="Times New Roman" pitchFamily="18" charset="0"/>
                <a:cs typeface="Times New Roman" pitchFamily="18" charset="0"/>
              </a:rPr>
              <a:t>Là quá trình mô phỏng hiện thực khách quan trong phòng thí nghiệm để hình thành chân lý</a:t>
            </a:r>
          </a:p>
        </p:txBody>
      </p:sp>
      <p:sp>
        <p:nvSpPr>
          <p:cNvPr id="10" name="Rectangle 9">
            <a:extLst>
              <a:ext uri="{FF2B5EF4-FFF2-40B4-BE49-F238E27FC236}">
                <a16:creationId xmlns:a16="http://schemas.microsoft.com/office/drawing/2014/main" id="{7B0CA680-EC6D-5B9A-AECC-77118332C1DE}"/>
              </a:ext>
            </a:extLst>
          </p:cNvPr>
          <p:cNvSpPr>
            <a:spLocks noChangeArrowheads="1"/>
          </p:cNvSpPr>
          <p:nvPr/>
        </p:nvSpPr>
        <p:spPr bwMode="auto">
          <a:xfrm>
            <a:off x="3344380" y="6143831"/>
            <a:ext cx="6405907" cy="707886"/>
          </a:xfrm>
          <a:prstGeom prst="rect">
            <a:avLst/>
          </a:prstGeom>
          <a:solidFill>
            <a:schemeClr val="accent5">
              <a:lumMod val="40000"/>
              <a:lumOff val="60000"/>
            </a:schemeClr>
          </a:solidFill>
          <a:ln w="19050">
            <a:solidFill>
              <a:schemeClr val="accent2"/>
            </a:solidFill>
          </a:ln>
        </p:spPr>
        <p:txBody>
          <a:bodyPr wrap="square">
            <a:spAutoFit/>
          </a:bodyPr>
          <a:lstStyle/>
          <a:p>
            <a:pPr marL="1143000" lvl="2" indent="-228600" algn="just">
              <a:spcBef>
                <a:spcPct val="20000"/>
              </a:spcBef>
              <a:defRPr/>
            </a:pPr>
            <a:r>
              <a:rPr lang="en-US" altLang="en-US" sz="2000" b="1">
                <a:latin typeface="Times New Roman" pitchFamily="18" charset="0"/>
                <a:cs typeface="Times New Roman" pitchFamily="18" charset="0"/>
              </a:rPr>
              <a:t>Mỗi hoạt động có vai trò khác nhau nhưng SXVC là quan trọng nhất</a:t>
            </a:r>
          </a:p>
        </p:txBody>
      </p:sp>
      <p:sp>
        <p:nvSpPr>
          <p:cNvPr id="11" name="Striped Right Arrow 10">
            <a:extLst>
              <a:ext uri="{FF2B5EF4-FFF2-40B4-BE49-F238E27FC236}">
                <a16:creationId xmlns:a16="http://schemas.microsoft.com/office/drawing/2014/main" id="{E4881FCB-5237-C49B-5A78-5E2794753334}"/>
              </a:ext>
            </a:extLst>
          </p:cNvPr>
          <p:cNvSpPr/>
          <p:nvPr/>
        </p:nvSpPr>
        <p:spPr>
          <a:xfrm>
            <a:off x="2570922" y="6214787"/>
            <a:ext cx="609600" cy="484188"/>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13" name="Group 12">
            <a:extLst>
              <a:ext uri="{FF2B5EF4-FFF2-40B4-BE49-F238E27FC236}">
                <a16:creationId xmlns:a16="http://schemas.microsoft.com/office/drawing/2014/main" id="{303659AD-668C-1E7A-37C4-E5A2E767482E}"/>
              </a:ext>
            </a:extLst>
          </p:cNvPr>
          <p:cNvGrpSpPr>
            <a:grpSpLocks/>
          </p:cNvGrpSpPr>
          <p:nvPr/>
        </p:nvGrpSpPr>
        <p:grpSpPr bwMode="auto">
          <a:xfrm>
            <a:off x="6823075" y="1604825"/>
            <a:ext cx="3657600" cy="1223962"/>
            <a:chOff x="0" y="1028684"/>
            <a:chExt cx="3657601" cy="1224099"/>
          </a:xfrm>
        </p:grpSpPr>
        <p:sp>
          <p:nvSpPr>
            <p:cNvPr id="15" name="Pentagon 14">
              <a:extLst>
                <a:ext uri="{FF2B5EF4-FFF2-40B4-BE49-F238E27FC236}">
                  <a16:creationId xmlns:a16="http://schemas.microsoft.com/office/drawing/2014/main" id="{001D5609-A13F-5F14-F744-C32FE291CD60}"/>
                </a:ext>
              </a:extLst>
            </p:cNvPr>
            <p:cNvSpPr/>
            <p:nvPr/>
          </p:nvSpPr>
          <p:spPr>
            <a:xfrm rot="10800000">
              <a:off x="0" y="1028684"/>
              <a:ext cx="3657601" cy="1224099"/>
            </a:xfrm>
            <a:prstGeom prst="homePlate">
              <a:avLst/>
            </a:prstGeom>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16" name="Pentagon 4">
              <a:extLst>
                <a:ext uri="{FF2B5EF4-FFF2-40B4-BE49-F238E27FC236}">
                  <a16:creationId xmlns:a16="http://schemas.microsoft.com/office/drawing/2014/main" id="{ECD52210-A440-9FFF-20E1-4366B41A5618}"/>
                </a:ext>
              </a:extLst>
            </p:cNvPr>
            <p:cNvSpPr/>
            <p:nvPr/>
          </p:nvSpPr>
          <p:spPr>
            <a:xfrm rot="21600000">
              <a:off x="306388" y="1028684"/>
              <a:ext cx="3351213" cy="1224099"/>
            </a:xfrm>
            <a:prstGeom prst="rect">
              <a:avLst/>
            </a:prstGeom>
          </p:spPr>
          <p:style>
            <a:lnRef idx="0">
              <a:scrgbClr r="0" g="0" b="0"/>
            </a:lnRef>
            <a:fillRef idx="0">
              <a:scrgbClr r="0" g="0" b="0"/>
            </a:fillRef>
            <a:effectRef idx="0">
              <a:scrgbClr r="0" g="0" b="0"/>
            </a:effectRef>
            <a:fontRef idx="minor">
              <a:schemeClr val="dk1"/>
            </a:fontRef>
          </p:style>
          <p:txBody>
            <a:bodyPr lIns="539794" tIns="91440" rIns="170688" bIns="91440" spcCol="1270" anchor="ctr"/>
            <a:lstStyle/>
            <a:p>
              <a:pPr algn="r" defTabSz="1066800">
                <a:lnSpc>
                  <a:spcPct val="90000"/>
                </a:lnSpc>
                <a:spcAft>
                  <a:spcPct val="35000"/>
                </a:spcAft>
                <a:defRPr/>
              </a:pPr>
              <a:r>
                <a:rPr lang="en-US" sz="2400" b="1" i="1" dirty="0" err="1">
                  <a:latin typeface="Times New Roman" pitchFamily="18" charset="0"/>
                  <a:cs typeface="Times New Roman" pitchFamily="18" charset="0"/>
                </a:rPr>
                <a:t>Hoạt</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động</a:t>
              </a:r>
              <a:r>
                <a:rPr lang="en-US" sz="2400" b="1" i="1" dirty="0">
                  <a:latin typeface="Times New Roman" pitchFamily="18" charset="0"/>
                  <a:cs typeface="Times New Roman" pitchFamily="18" charset="0"/>
                </a:rPr>
                <a:t> </a:t>
              </a:r>
            </a:p>
            <a:p>
              <a:pPr algn="r" defTabSz="1066800">
                <a:lnSpc>
                  <a:spcPct val="90000"/>
                </a:lnSpc>
                <a:spcAft>
                  <a:spcPct val="35000"/>
                </a:spcAft>
                <a:defRPr/>
              </a:pPr>
              <a:r>
                <a:rPr lang="en-US" sz="2400" b="1" i="1" dirty="0" err="1">
                  <a:latin typeface="Times New Roman" pitchFamily="18" charset="0"/>
                  <a:cs typeface="Times New Roman" pitchFamily="18" charset="0"/>
                </a:rPr>
                <a:t>sản</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xuất</a:t>
              </a:r>
              <a:r>
                <a:rPr lang="en-US" sz="2400" b="1" i="1" dirty="0">
                  <a:latin typeface="Times New Roman" pitchFamily="18" charset="0"/>
                  <a:cs typeface="Times New Roman" pitchFamily="18" charset="0"/>
                </a:rPr>
                <a:t> </a:t>
              </a:r>
            </a:p>
            <a:p>
              <a:pPr algn="r" defTabSz="1066800">
                <a:lnSpc>
                  <a:spcPct val="90000"/>
                </a:lnSpc>
                <a:spcAft>
                  <a:spcPct val="35000"/>
                </a:spcAft>
                <a:defRPr/>
              </a:pPr>
              <a:r>
                <a:rPr lang="en-US" sz="2400" b="1" i="1" dirty="0" err="1">
                  <a:latin typeface="Times New Roman" pitchFamily="18" charset="0"/>
                  <a:cs typeface="Times New Roman" pitchFamily="18" charset="0"/>
                </a:rPr>
                <a:t>vật</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chất</a:t>
              </a:r>
              <a:endParaRPr lang="en-US" sz="2400" dirty="0"/>
            </a:p>
          </p:txBody>
        </p:sp>
      </p:grpSp>
      <p:sp>
        <p:nvSpPr>
          <p:cNvPr id="14" name="Oval 13">
            <a:extLst>
              <a:ext uri="{FF2B5EF4-FFF2-40B4-BE49-F238E27FC236}">
                <a16:creationId xmlns:a16="http://schemas.microsoft.com/office/drawing/2014/main" id="{DBB6EA5D-0DF0-63A6-A242-1A0CB1D8A254}"/>
              </a:ext>
            </a:extLst>
          </p:cNvPr>
          <p:cNvSpPr/>
          <p:nvPr/>
        </p:nvSpPr>
        <p:spPr>
          <a:xfrm>
            <a:off x="7737476" y="1619113"/>
            <a:ext cx="1223963" cy="1223963"/>
          </a:xfrm>
          <a:prstGeom prst="ellipse">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grpSp>
        <p:nvGrpSpPr>
          <p:cNvPr id="18" name="Group 17">
            <a:extLst>
              <a:ext uri="{FF2B5EF4-FFF2-40B4-BE49-F238E27FC236}">
                <a16:creationId xmlns:a16="http://schemas.microsoft.com/office/drawing/2014/main" id="{25E3C423-ADC0-84D5-8A28-DAE82AC6B31B}"/>
              </a:ext>
            </a:extLst>
          </p:cNvPr>
          <p:cNvGrpSpPr>
            <a:grpSpLocks/>
          </p:cNvGrpSpPr>
          <p:nvPr/>
        </p:nvGrpSpPr>
        <p:grpSpPr bwMode="auto">
          <a:xfrm>
            <a:off x="6823075" y="3109775"/>
            <a:ext cx="3657600" cy="1223962"/>
            <a:chOff x="0" y="665279"/>
            <a:chExt cx="3657601" cy="1224099"/>
          </a:xfrm>
        </p:grpSpPr>
        <p:sp>
          <p:nvSpPr>
            <p:cNvPr id="20" name="Pentagon 19">
              <a:extLst>
                <a:ext uri="{FF2B5EF4-FFF2-40B4-BE49-F238E27FC236}">
                  <a16:creationId xmlns:a16="http://schemas.microsoft.com/office/drawing/2014/main" id="{F546CF04-87A4-EFE3-4A33-3F7BCDEA988F}"/>
                </a:ext>
              </a:extLst>
            </p:cNvPr>
            <p:cNvSpPr/>
            <p:nvPr/>
          </p:nvSpPr>
          <p:spPr>
            <a:xfrm rot="10800000">
              <a:off x="0" y="665279"/>
              <a:ext cx="3657601" cy="1224099"/>
            </a:xfrm>
            <a:prstGeom prst="homePlate">
              <a:avLst/>
            </a:prstGeom>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21" name="Pentagon 4">
              <a:extLst>
                <a:ext uri="{FF2B5EF4-FFF2-40B4-BE49-F238E27FC236}">
                  <a16:creationId xmlns:a16="http://schemas.microsoft.com/office/drawing/2014/main" id="{6CFE7619-DE94-766E-65AB-5BE959723810}"/>
                </a:ext>
              </a:extLst>
            </p:cNvPr>
            <p:cNvSpPr/>
            <p:nvPr/>
          </p:nvSpPr>
          <p:spPr>
            <a:xfrm rot="21600000">
              <a:off x="306388" y="665279"/>
              <a:ext cx="3351213" cy="1224099"/>
            </a:xfrm>
            <a:prstGeom prst="rect">
              <a:avLst/>
            </a:prstGeom>
          </p:spPr>
          <p:style>
            <a:lnRef idx="0">
              <a:scrgbClr r="0" g="0" b="0"/>
            </a:lnRef>
            <a:fillRef idx="0">
              <a:scrgbClr r="0" g="0" b="0"/>
            </a:fillRef>
            <a:effectRef idx="0">
              <a:scrgbClr r="0" g="0" b="0"/>
            </a:effectRef>
            <a:fontRef idx="minor">
              <a:schemeClr val="dk1"/>
            </a:fontRef>
          </p:style>
          <p:txBody>
            <a:bodyPr lIns="539794" tIns="91440" rIns="170688" bIns="91440" spcCol="1270" anchor="ctr"/>
            <a:lstStyle/>
            <a:p>
              <a:pPr algn="r" defTabSz="1066800">
                <a:lnSpc>
                  <a:spcPct val="90000"/>
                </a:lnSpc>
                <a:spcAft>
                  <a:spcPct val="35000"/>
                </a:spcAft>
                <a:defRPr/>
              </a:pPr>
              <a:r>
                <a:rPr lang="en-US" sz="2400" b="1" i="1" dirty="0" err="1">
                  <a:latin typeface="Times New Roman" pitchFamily="18" charset="0"/>
                  <a:cs typeface="Times New Roman" pitchFamily="18" charset="0"/>
                </a:rPr>
                <a:t>Hoạt</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động</a:t>
              </a:r>
              <a:r>
                <a:rPr lang="en-US" sz="2400" b="1" i="1" dirty="0">
                  <a:latin typeface="Times New Roman" pitchFamily="18" charset="0"/>
                  <a:cs typeface="Times New Roman" pitchFamily="18" charset="0"/>
                </a:rPr>
                <a:t> </a:t>
              </a:r>
            </a:p>
            <a:p>
              <a:pPr algn="r" defTabSz="1066800">
                <a:lnSpc>
                  <a:spcPct val="90000"/>
                </a:lnSpc>
                <a:spcAft>
                  <a:spcPct val="35000"/>
                </a:spcAft>
                <a:defRPr/>
              </a:pPr>
              <a:r>
                <a:rPr lang="en-US" sz="2400" b="1" i="1" dirty="0" err="1">
                  <a:latin typeface="Times New Roman" pitchFamily="18" charset="0"/>
                  <a:cs typeface="Times New Roman" pitchFamily="18" charset="0"/>
                </a:rPr>
                <a:t>chính</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trị</a:t>
              </a:r>
              <a:r>
                <a:rPr lang="en-US" sz="2400" b="1" i="1" dirty="0">
                  <a:latin typeface="Times New Roman" pitchFamily="18" charset="0"/>
                  <a:cs typeface="Times New Roman" pitchFamily="18" charset="0"/>
                </a:rPr>
                <a:t> </a:t>
              </a:r>
            </a:p>
            <a:p>
              <a:pPr algn="r" defTabSz="1066800">
                <a:lnSpc>
                  <a:spcPct val="90000"/>
                </a:lnSpc>
                <a:spcAft>
                  <a:spcPct val="35000"/>
                </a:spcAft>
                <a:defRPr/>
              </a:pPr>
              <a:r>
                <a:rPr lang="en-US" sz="2400" b="1" i="1" dirty="0" err="1">
                  <a:latin typeface="Times New Roman" pitchFamily="18" charset="0"/>
                  <a:cs typeface="Times New Roman" pitchFamily="18" charset="0"/>
                </a:rPr>
                <a:t>xã</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hội</a:t>
              </a:r>
              <a:endParaRPr lang="en-US" sz="2400" dirty="0"/>
            </a:p>
          </p:txBody>
        </p:sp>
      </p:grpSp>
      <p:sp>
        <p:nvSpPr>
          <p:cNvPr id="19" name="Oval 18">
            <a:extLst>
              <a:ext uri="{FF2B5EF4-FFF2-40B4-BE49-F238E27FC236}">
                <a16:creationId xmlns:a16="http://schemas.microsoft.com/office/drawing/2014/main" id="{CED55732-94BE-B89D-CF5D-22513172DBF0}"/>
              </a:ext>
            </a:extLst>
          </p:cNvPr>
          <p:cNvSpPr/>
          <p:nvPr/>
        </p:nvSpPr>
        <p:spPr>
          <a:xfrm>
            <a:off x="7429500" y="3109775"/>
            <a:ext cx="1225550" cy="1223962"/>
          </a:xfrm>
          <a:prstGeom prst="ellipse">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grpSp>
        <p:nvGrpSpPr>
          <p:cNvPr id="22" name="Group 21">
            <a:extLst>
              <a:ext uri="{FF2B5EF4-FFF2-40B4-BE49-F238E27FC236}">
                <a16:creationId xmlns:a16="http://schemas.microsoft.com/office/drawing/2014/main" id="{86087DBA-B9F4-0CD5-F711-A85D01448C75}"/>
              </a:ext>
            </a:extLst>
          </p:cNvPr>
          <p:cNvGrpSpPr>
            <a:grpSpLocks/>
          </p:cNvGrpSpPr>
          <p:nvPr/>
        </p:nvGrpSpPr>
        <p:grpSpPr bwMode="auto">
          <a:xfrm>
            <a:off x="6823075" y="4787763"/>
            <a:ext cx="3657600" cy="1223963"/>
            <a:chOff x="0" y="3147325"/>
            <a:chExt cx="3657601" cy="1224099"/>
          </a:xfrm>
        </p:grpSpPr>
        <p:sp>
          <p:nvSpPr>
            <p:cNvPr id="24" name="Pentagon 23">
              <a:extLst>
                <a:ext uri="{FF2B5EF4-FFF2-40B4-BE49-F238E27FC236}">
                  <a16:creationId xmlns:a16="http://schemas.microsoft.com/office/drawing/2014/main" id="{95C5CFFE-25FF-DBFD-A064-29EB868C2B2F}"/>
                </a:ext>
              </a:extLst>
            </p:cNvPr>
            <p:cNvSpPr/>
            <p:nvPr/>
          </p:nvSpPr>
          <p:spPr>
            <a:xfrm rot="10800000">
              <a:off x="0" y="3147325"/>
              <a:ext cx="3657601" cy="1224099"/>
            </a:xfrm>
            <a:prstGeom prst="homePlate">
              <a:avLst/>
            </a:prstGeom>
          </p:spPr>
          <p:style>
            <a:lnRef idx="1">
              <a:schemeClr val="accent4"/>
            </a:lnRef>
            <a:fillRef idx="2">
              <a:schemeClr val="accent4"/>
            </a:fillRef>
            <a:effectRef idx="1">
              <a:schemeClr val="accent4"/>
            </a:effectRef>
            <a:fontRef idx="minor">
              <a:schemeClr val="dk1"/>
            </a:fontRef>
          </p:style>
          <p:txBody>
            <a:bodyPr/>
            <a:lstStyle/>
            <a:p>
              <a:endParaRPr lang="en-US"/>
            </a:p>
          </p:txBody>
        </p:sp>
        <p:sp>
          <p:nvSpPr>
            <p:cNvPr id="25" name="Pentagon 4">
              <a:extLst>
                <a:ext uri="{FF2B5EF4-FFF2-40B4-BE49-F238E27FC236}">
                  <a16:creationId xmlns:a16="http://schemas.microsoft.com/office/drawing/2014/main" id="{AF111E7D-DAB8-DF06-0950-F2F901942916}"/>
                </a:ext>
              </a:extLst>
            </p:cNvPr>
            <p:cNvSpPr/>
            <p:nvPr/>
          </p:nvSpPr>
          <p:spPr>
            <a:xfrm rot="21600000">
              <a:off x="306388" y="3147325"/>
              <a:ext cx="3351213" cy="1224099"/>
            </a:xfrm>
            <a:prstGeom prst="rect">
              <a:avLst/>
            </a:prstGeom>
          </p:spPr>
          <p:style>
            <a:lnRef idx="0">
              <a:scrgbClr r="0" g="0" b="0"/>
            </a:lnRef>
            <a:fillRef idx="0">
              <a:scrgbClr r="0" g="0" b="0"/>
            </a:fillRef>
            <a:effectRef idx="0">
              <a:scrgbClr r="0" g="0" b="0"/>
            </a:effectRef>
            <a:fontRef idx="minor">
              <a:schemeClr val="dk1"/>
            </a:fontRef>
          </p:style>
          <p:txBody>
            <a:bodyPr lIns="539794" tIns="91440" rIns="170688" bIns="91440" spcCol="1270" anchor="ctr"/>
            <a:lstStyle/>
            <a:p>
              <a:pPr algn="r" defTabSz="1066800">
                <a:lnSpc>
                  <a:spcPct val="90000"/>
                </a:lnSpc>
                <a:spcAft>
                  <a:spcPct val="35000"/>
                </a:spcAft>
                <a:defRPr/>
              </a:pPr>
              <a:r>
                <a:rPr lang="en-US" sz="2400" b="1" i="1" dirty="0" err="1">
                  <a:latin typeface="Times New Roman" pitchFamily="18" charset="0"/>
                  <a:cs typeface="Times New Roman" pitchFamily="18" charset="0"/>
                </a:rPr>
                <a:t>Hoạt</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động</a:t>
              </a:r>
              <a:r>
                <a:rPr lang="en-US" sz="2400" b="1" i="1" dirty="0">
                  <a:latin typeface="Times New Roman" pitchFamily="18" charset="0"/>
                  <a:cs typeface="Times New Roman" pitchFamily="18" charset="0"/>
                </a:rPr>
                <a:t> </a:t>
              </a:r>
            </a:p>
            <a:p>
              <a:pPr algn="r" defTabSz="1066800">
                <a:lnSpc>
                  <a:spcPct val="90000"/>
                </a:lnSpc>
                <a:spcAft>
                  <a:spcPct val="35000"/>
                </a:spcAft>
                <a:defRPr/>
              </a:pPr>
              <a:r>
                <a:rPr lang="en-US" sz="2400" b="1" i="1" dirty="0" err="1">
                  <a:latin typeface="Times New Roman" pitchFamily="18" charset="0"/>
                  <a:cs typeface="Times New Roman" pitchFamily="18" charset="0"/>
                </a:rPr>
                <a:t>thực</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nghiệm</a:t>
              </a:r>
              <a:r>
                <a:rPr lang="en-US" sz="2400" b="1" i="1" dirty="0">
                  <a:latin typeface="Times New Roman" pitchFamily="18" charset="0"/>
                  <a:cs typeface="Times New Roman" pitchFamily="18" charset="0"/>
                </a:rPr>
                <a:t> </a:t>
              </a:r>
            </a:p>
            <a:p>
              <a:pPr algn="r" defTabSz="1066800">
                <a:lnSpc>
                  <a:spcPct val="90000"/>
                </a:lnSpc>
                <a:spcAft>
                  <a:spcPct val="35000"/>
                </a:spcAft>
                <a:defRPr/>
              </a:pPr>
              <a:r>
                <a:rPr lang="en-US" sz="2400" b="1" i="1" dirty="0" err="1">
                  <a:latin typeface="Times New Roman" pitchFamily="18" charset="0"/>
                  <a:cs typeface="Times New Roman" pitchFamily="18" charset="0"/>
                </a:rPr>
                <a:t>khoa</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học</a:t>
              </a:r>
              <a:endParaRPr lang="en-US" sz="2400" dirty="0"/>
            </a:p>
          </p:txBody>
        </p:sp>
      </p:grpSp>
      <p:sp>
        <p:nvSpPr>
          <p:cNvPr id="23" name="Oval 22">
            <a:extLst>
              <a:ext uri="{FF2B5EF4-FFF2-40B4-BE49-F238E27FC236}">
                <a16:creationId xmlns:a16="http://schemas.microsoft.com/office/drawing/2014/main" id="{3AB3779F-2932-1D60-6489-01B2173F6387}"/>
              </a:ext>
            </a:extLst>
          </p:cNvPr>
          <p:cNvSpPr/>
          <p:nvPr/>
        </p:nvSpPr>
        <p:spPr>
          <a:xfrm>
            <a:off x="7280276" y="4783000"/>
            <a:ext cx="1223963" cy="1223962"/>
          </a:xfrm>
          <a:prstGeom prst="ellipse">
            <a:avLst/>
          </a:prstGeom>
          <a:blipFill rotWithShape="0">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20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arn(inVertical)">
                                      <p:cBhvr>
                                        <p:cTn id="25" dur="500"/>
                                        <p:tgtEl>
                                          <p:spTgt spid="18"/>
                                        </p:tgtEl>
                                      </p:cBhvr>
                                    </p:animEffect>
                                  </p:childTnLst>
                                </p:cTn>
                              </p:par>
                              <p:par>
                                <p:cTn id="26" presetID="16" presetClass="entr" presetSubtype="21"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arn(inVertical)">
                                      <p:cBhvr>
                                        <p:cTn id="28" dur="500"/>
                                        <p:tgtEl>
                                          <p:spTgt spid="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ircle(in)">
                                      <p:cBhvr>
                                        <p:cTn id="33" dur="20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21"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barn(inVertical)">
                                      <p:cBhvr>
                                        <p:cTn id="38" dur="500"/>
                                        <p:tgtEl>
                                          <p:spTgt spid="22"/>
                                        </p:tgtEl>
                                      </p:cBhvr>
                                    </p:animEffect>
                                  </p:childTnLst>
                                </p:cTn>
                              </p:par>
                              <p:par>
                                <p:cTn id="39" presetID="16" presetClass="entr" presetSubtype="21"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arn(inVertical)">
                                      <p:cBhvr>
                                        <p:cTn id="41" dur="500"/>
                                        <p:tgtEl>
                                          <p:spTgt spid="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ircle(in)">
                                      <p:cBhvr>
                                        <p:cTn id="46" dur="2000"/>
                                        <p:tgtEl>
                                          <p:spTgt spid="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6" presetClass="entr" presetSubtype="21"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barn(inVertical)">
                                      <p:cBhvr>
                                        <p:cTn id="51" dur="500"/>
                                        <p:tgtEl>
                                          <p:spTgt spid="1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5529</TotalTime>
  <Words>2198</Words>
  <Application>Microsoft Office PowerPoint</Application>
  <PresentationFormat>Widescreen</PresentationFormat>
  <Paragraphs>147</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Unicode MS</vt:lpstr>
      <vt:lpstr>Calibri</vt:lpstr>
      <vt:lpstr>Times New Roman</vt:lpstr>
      <vt:lpstr>UTM Alexander</vt:lpstr>
      <vt:lpstr>Wingdings</vt:lpstr>
      <vt:lpstr>Office Theme</vt:lpstr>
      <vt:lpstr>PowerPoint Presentation</vt:lpstr>
      <vt:lpstr> III. LÝ LUẬN NHẬN THỨC</vt:lpstr>
      <vt:lpstr>PowerPoint Presentation</vt:lpstr>
      <vt:lpstr>PowerPoint Presentation</vt:lpstr>
      <vt:lpstr>PowerPoint Presentation</vt:lpstr>
      <vt:lpstr>PowerPoint Presentation</vt:lpstr>
      <vt:lpstr>a. Khái niệm THỰC TIỄN:</vt:lpstr>
      <vt:lpstr> b. Đặc trưng của hoạt động thực tiễn</vt:lpstr>
      <vt:lpstr>c. Các dạng hoạt động thực tiễn cơ bản</vt:lpstr>
      <vt:lpstr>d. Vai trò của thực tiễn đối với nhận thức</vt:lpstr>
      <vt:lpstr>PowerPoint Presentation</vt:lpstr>
      <vt:lpstr>PowerPoint Presentation</vt:lpstr>
      <vt:lpstr>e. Vai trò của nhận thức đối với thực tiễn</vt:lpstr>
      <vt:lpstr>f. Bài học phương pháp luận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Hanh Tran Hoang</cp:lastModifiedBy>
  <cp:revision>191</cp:revision>
  <dcterms:created xsi:type="dcterms:W3CDTF">2021-01-25T08:25:31Z</dcterms:created>
  <dcterms:modified xsi:type="dcterms:W3CDTF">2023-09-23T07:45:23Z</dcterms:modified>
</cp:coreProperties>
</file>