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781" r:id="rId2"/>
    <p:sldId id="828" r:id="rId3"/>
    <p:sldId id="827" r:id="rId4"/>
    <p:sldId id="791" r:id="rId5"/>
    <p:sldId id="793" r:id="rId6"/>
    <p:sldId id="794" r:id="rId7"/>
    <p:sldId id="800" r:id="rId8"/>
    <p:sldId id="795" r:id="rId9"/>
    <p:sldId id="687" r:id="rId10"/>
    <p:sldId id="802" r:id="rId11"/>
    <p:sldId id="796" r:id="rId12"/>
    <p:sldId id="689" r:id="rId13"/>
    <p:sldId id="823" r:id="rId14"/>
    <p:sldId id="824" r:id="rId15"/>
    <p:sldId id="825" r:id="rId16"/>
    <p:sldId id="826" r:id="rId17"/>
    <p:sldId id="806" r:id="rId18"/>
    <p:sldId id="803" r:id="rId19"/>
    <p:sldId id="799" r:id="rId20"/>
    <p:sldId id="804" r:id="rId21"/>
    <p:sldId id="698" r:id="rId22"/>
    <p:sldId id="834" r:id="rId23"/>
    <p:sldId id="812" r:id="rId24"/>
    <p:sldId id="815" r:id="rId25"/>
    <p:sldId id="817" r:id="rId26"/>
    <p:sldId id="819" r:id="rId27"/>
    <p:sldId id="818" r:id="rId28"/>
    <p:sldId id="820" r:id="rId29"/>
    <p:sldId id="704" r:id="rId30"/>
    <p:sldId id="702" r:id="rId31"/>
    <p:sldId id="821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0" roundtripDataSignature="AMtx7mjm0V2SbzZUsP05LVTHy3YtRCoK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79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6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6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71FD9DE3-1F45-7F4F-B6DA-C8748EDD28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38130834-A0E4-7CF5-2A90-63B81A240F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D8278E83-9E66-91CD-8BC1-60376CE147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F16E22-0B9E-44E4-B0EC-52A766339565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8C3B9015-C531-DB02-EC8F-D673F9D8F8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CF827D-F86D-483C-AEC8-199B8E343EE8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C36C3B29-B4AA-58DF-E6F2-EA7952DB7B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228A3530-A91E-CB1E-9DD8-9FEB28456B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2C8B5D9F-CFBE-D406-5899-113E2F8CBB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8B942A-4C70-4BC4-A942-B7678D7141D4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7A79D7EF-7FF9-E6B9-4228-3990E74D8F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5FEEFE04-A9B2-7FA2-AFCF-4BD529B37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 txBox="1">
            <a:spLocks noGrp="1"/>
          </p:cNvSpPr>
          <p:nvPr>
            <p:ph type="ctrTitle"/>
          </p:nvPr>
        </p:nvSpPr>
        <p:spPr>
          <a:xfrm>
            <a:off x="1524000" y="1988598"/>
            <a:ext cx="9144000" cy="15213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2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8"/>
          <p:cNvSpPr txBox="1"/>
          <p:nvPr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48" descr="NET Exceptions - System.Data.ObjectNotFoundExceptio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77178" y="0"/>
            <a:ext cx="1953088" cy="7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57" y="25370"/>
            <a:ext cx="2078984" cy="575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9"/>
          <p:cNvSpPr txBox="1"/>
          <p:nvPr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9"/>
          <p:cNvSpPr txBox="1">
            <a:spLocks noGrp="1"/>
          </p:cNvSpPr>
          <p:nvPr>
            <p:ph type="title"/>
          </p:nvPr>
        </p:nvSpPr>
        <p:spPr>
          <a:xfrm>
            <a:off x="328060" y="678148"/>
            <a:ext cx="11863940" cy="6501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49"/>
          <p:cNvSpPr txBox="1">
            <a:spLocks noGrp="1"/>
          </p:cNvSpPr>
          <p:nvPr>
            <p:ph type="body" idx="1"/>
          </p:nvPr>
        </p:nvSpPr>
        <p:spPr>
          <a:xfrm>
            <a:off x="0" y="1328286"/>
            <a:ext cx="12192000" cy="5113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6075" marR="0" lvl="0" indent="-3429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ct val="50000"/>
              <a:buFont typeface="Noto Sans Symbols"/>
              <a:buChar char="◆"/>
              <a:defRPr lang="en-US" sz="2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2625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63737"/>
              </a:buClr>
              <a:buSzPts val="1800"/>
              <a:buFont typeface="Wingdings" panose="05000000000000000000" pitchFamily="2" charset="2"/>
              <a:buChar char="§"/>
              <a:defRPr sz="23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3737"/>
              </a:buClr>
              <a:buSzPts val="1800"/>
              <a:buChar char="•"/>
              <a:defRPr sz="23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dirty="0"/>
          </a:p>
          <a:p>
            <a:pPr lvl="1"/>
            <a:endParaRPr dirty="0"/>
          </a:p>
        </p:txBody>
      </p:sp>
      <p:sp>
        <p:nvSpPr>
          <p:cNvPr id="25" name="Google Shape;25;p49"/>
          <p:cNvSpPr txBox="1">
            <a:spLocks noGrp="1"/>
          </p:cNvSpPr>
          <p:nvPr>
            <p:ph type="sldNum" idx="12"/>
          </p:nvPr>
        </p:nvSpPr>
        <p:spPr>
          <a:xfrm>
            <a:off x="9196195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Google Shape;26;p49"/>
          <p:cNvSpPr txBox="1"/>
          <p:nvPr/>
        </p:nvSpPr>
        <p:spPr>
          <a:xfrm>
            <a:off x="1" y="600803"/>
            <a:ext cx="207390" cy="973473"/>
          </a:xfrm>
          <a:prstGeom prst="rect">
            <a:avLst/>
          </a:prstGeom>
          <a:solidFill>
            <a:srgbClr val="F4AF8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49" descr="NET Exceptions - System.Data.ObjectNotFoundExceptio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77178" y="0"/>
            <a:ext cx="1953088" cy="7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57" y="25370"/>
            <a:ext cx="2078984" cy="57543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9"/>
          <p:cNvSpPr txBox="1">
            <a:spLocks noGrp="1"/>
          </p:cNvSpPr>
          <p:nvPr>
            <p:ph type="dt" idx="10"/>
          </p:nvPr>
        </p:nvSpPr>
        <p:spPr>
          <a:xfrm>
            <a:off x="838200" y="648069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D9EEFE5-73B6-4DE5-AE0C-1DCB79897DCB}" type="datetime1">
              <a:rPr lang="en-US" smtClean="0"/>
              <a:pPr/>
              <a:t>1/24/2024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16CF87C-DA8F-B70F-0E97-193D804E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290A45A-A205-05BD-429F-0703C6D37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E279D8B-7CEE-0D83-E0AC-88B23EBF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E4052F-0917-41FE-84D2-956F2BFDF7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554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71B84EA-56A3-D6F1-D332-FB18C2B1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3410E18-11C2-FC32-11BF-DCF6A9D9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6B44805-9E66-DE07-D9E6-4D829368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007885-5AAB-49E0-B9E3-CD3E165BE7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726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ADE417E1-9D55-47B1-9EF0-0BB498D1731E}" type="datetime1">
              <a:rPr lang="en-US" smtClean="0"/>
              <a:pPr/>
              <a:t>1/24/2024</a:t>
            </a:fld>
            <a:endParaRPr/>
          </a:p>
        </p:txBody>
      </p:sp>
      <p:sp>
        <p:nvSpPr>
          <p:cNvPr id="13" name="Google Shape;13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A6846EF-E040-56D3-C030-0EA5B9DD9530}"/>
              </a:ext>
            </a:extLst>
          </p:cNvPr>
          <p:cNvSpPr txBox="1">
            <a:spLocks/>
          </p:cNvSpPr>
          <p:nvPr/>
        </p:nvSpPr>
        <p:spPr bwMode="auto">
          <a:xfrm>
            <a:off x="1103244" y="2435087"/>
            <a:ext cx="981226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en-US" sz="44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CHƯƠNG 3: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en-US" sz="44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CHỦ NGHĨA DUY VẬT LỊCH SỬ</a:t>
            </a:r>
          </a:p>
        </p:txBody>
      </p:sp>
    </p:spTree>
  </p:cSld>
  <p:clrMapOvr>
    <a:masterClrMapping/>
  </p:clrMapOvr>
  <p:transition>
    <p:zoom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02435BB-F965-350E-3C20-E4734B29AA89}"/>
              </a:ext>
            </a:extLst>
          </p:cNvPr>
          <p:cNvSpPr/>
          <p:nvPr/>
        </p:nvSpPr>
        <p:spPr>
          <a:xfrm>
            <a:off x="2209801" y="3867151"/>
            <a:ext cx="1984375" cy="10001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UTM Alexander" panose="02040603050506020204" pitchFamily="18" charset="0"/>
              </a:rPr>
              <a:t>QHSX bao gồm: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EF6BD8-A8D0-C901-594A-B42A67642272}"/>
              </a:ext>
            </a:extLst>
          </p:cNvPr>
          <p:cNvSpPr/>
          <p:nvPr/>
        </p:nvSpPr>
        <p:spPr>
          <a:xfrm>
            <a:off x="4803775" y="5038726"/>
            <a:ext cx="2133600" cy="8937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UTM Alexander" panose="02040603050506020204" pitchFamily="18" charset="0"/>
              </a:rPr>
              <a:t>QH phân phối sản phẩm XH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E7CDCF-0B2B-951D-5C07-85120F9B82F2}"/>
              </a:ext>
            </a:extLst>
          </p:cNvPr>
          <p:cNvSpPr/>
          <p:nvPr/>
        </p:nvSpPr>
        <p:spPr>
          <a:xfrm>
            <a:off x="4800601" y="4027489"/>
            <a:ext cx="2119313" cy="8397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UTM Alexander" panose="02040603050506020204" pitchFamily="18" charset="0"/>
              </a:rPr>
              <a:t>QH tổ chức, quản lý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7B5B2F-17EF-1C49-CFE1-618381A569DC}"/>
              </a:ext>
            </a:extLst>
          </p:cNvPr>
          <p:cNvSpPr/>
          <p:nvPr/>
        </p:nvSpPr>
        <p:spPr>
          <a:xfrm>
            <a:off x="4800600" y="3014664"/>
            <a:ext cx="2133600" cy="852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UTM Alexander" panose="02040603050506020204" pitchFamily="18" charset="0"/>
              </a:rPr>
              <a:t>QH sở hữu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BA14FE-5CAF-F90C-CB3A-8E3727AEC158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4194176" y="3441701"/>
            <a:ext cx="606425" cy="92551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90EECD-0EC3-B87D-AB46-39A502D22AC3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194176" y="4367213"/>
            <a:ext cx="606425" cy="80962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56027F-9EA6-DCAD-E92F-1E3794D02335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194175" y="4367214"/>
            <a:ext cx="609600" cy="1119187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8672A08-3C49-BEA7-B95E-54907041FB01}"/>
              </a:ext>
            </a:extLst>
          </p:cNvPr>
          <p:cNvSpPr/>
          <p:nvPr/>
        </p:nvSpPr>
        <p:spPr>
          <a:xfrm>
            <a:off x="2209801" y="1776414"/>
            <a:ext cx="1984375" cy="8842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UTM Alexander" panose="02040603050506020204" pitchFamily="18" charset="0"/>
              </a:rPr>
              <a:t>QUAN HỆ SẢN XUẤT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93AE4D-8B98-92D2-7535-4BC8FFA01CF0}"/>
              </a:ext>
            </a:extLst>
          </p:cNvPr>
          <p:cNvCxnSpPr>
            <a:stCxn id="12" idx="2"/>
            <a:endCxn id="5" idx="0"/>
          </p:cNvCxnSpPr>
          <p:nvPr/>
        </p:nvCxnSpPr>
        <p:spPr>
          <a:xfrm>
            <a:off x="3201988" y="2660650"/>
            <a:ext cx="0" cy="120650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5CA8A1-FF3B-239C-CEF6-C158832AA5C8}"/>
              </a:ext>
            </a:extLst>
          </p:cNvPr>
          <p:cNvCxnSpPr/>
          <p:nvPr/>
        </p:nvCxnSpPr>
        <p:spPr>
          <a:xfrm>
            <a:off x="7032626" y="3402013"/>
            <a:ext cx="739775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7E56378-C5F2-887F-113C-825E35F55122}"/>
              </a:ext>
            </a:extLst>
          </p:cNvPr>
          <p:cNvSpPr txBox="1">
            <a:spLocks/>
          </p:cNvSpPr>
          <p:nvPr/>
        </p:nvSpPr>
        <p:spPr bwMode="auto">
          <a:xfrm>
            <a:off x="7772401" y="3127375"/>
            <a:ext cx="16605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en-US" sz="2400" b="1">
                <a:solidFill>
                  <a:srgbClr val="31859C"/>
                </a:solidFill>
                <a:latin typeface="UTM Alexander" pitchFamily="18" charset="0"/>
                <a:cs typeface="Tahoma" panose="020B0604030504040204" pitchFamily="34" charset="0"/>
              </a:rPr>
              <a:t>quyết định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770D6D-8E01-C51D-B713-32089A1B9143}"/>
              </a:ext>
            </a:extLst>
          </p:cNvPr>
          <p:cNvCxnSpPr/>
          <p:nvPr/>
        </p:nvCxnSpPr>
        <p:spPr>
          <a:xfrm>
            <a:off x="7032626" y="5486400"/>
            <a:ext cx="739775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05C0CE6-55E9-7537-A232-D6F9D6F4A55B}"/>
              </a:ext>
            </a:extLst>
          </p:cNvPr>
          <p:cNvSpPr txBox="1">
            <a:spLocks/>
          </p:cNvSpPr>
          <p:nvPr/>
        </p:nvSpPr>
        <p:spPr bwMode="auto">
          <a:xfrm>
            <a:off x="7772401" y="5211763"/>
            <a:ext cx="16605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en-US" sz="2400" b="1">
                <a:solidFill>
                  <a:srgbClr val="31859C"/>
                </a:solidFill>
                <a:latin typeface="UTM Alexander" pitchFamily="18" charset="0"/>
                <a:cs typeface="Tahoma" panose="020B0604030504040204" pitchFamily="34" charset="0"/>
              </a:rPr>
              <a:t>quan trọng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4FE303-F15A-EB6F-0189-954BD0771293}"/>
              </a:ext>
            </a:extLst>
          </p:cNvPr>
          <p:cNvCxnSpPr/>
          <p:nvPr/>
        </p:nvCxnSpPr>
        <p:spPr>
          <a:xfrm>
            <a:off x="7032626" y="4448175"/>
            <a:ext cx="739775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A2CFE5D-D9B7-AAC0-CC17-469308DA557A}"/>
              </a:ext>
            </a:extLst>
          </p:cNvPr>
          <p:cNvSpPr txBox="1">
            <a:spLocks/>
          </p:cNvSpPr>
          <p:nvPr/>
        </p:nvSpPr>
        <p:spPr bwMode="auto">
          <a:xfrm>
            <a:off x="7772401" y="4173538"/>
            <a:ext cx="16605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en-US" sz="2400" b="1">
                <a:solidFill>
                  <a:srgbClr val="31859C"/>
                </a:solidFill>
                <a:latin typeface="UTM Alexander" pitchFamily="18" charset="0"/>
                <a:cs typeface="Tahoma" panose="020B0604030504040204" pitchFamily="34" charset="0"/>
              </a:rPr>
              <a:t>quan trọng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6DABD0-B3A1-D6EA-AEFF-22B1AB80E5B9}"/>
              </a:ext>
            </a:extLst>
          </p:cNvPr>
          <p:cNvGrpSpPr/>
          <p:nvPr/>
        </p:nvGrpSpPr>
        <p:grpSpPr>
          <a:xfrm>
            <a:off x="2278063" y="52331"/>
            <a:ext cx="6324600" cy="797040"/>
            <a:chOff x="212477" y="406442"/>
            <a:chExt cx="5840730" cy="79704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89E9E29-4071-2E5D-7DD1-54DA054A4B2D}"/>
                </a:ext>
              </a:extLst>
            </p:cNvPr>
            <p:cNvSpPr/>
            <p:nvPr/>
          </p:nvSpPr>
          <p:spPr>
            <a:xfrm>
              <a:off x="212477" y="406442"/>
              <a:ext cx="5840730" cy="79704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4">
              <a:extLst>
                <a:ext uri="{FF2B5EF4-FFF2-40B4-BE49-F238E27FC236}">
                  <a16:creationId xmlns:a16="http://schemas.microsoft.com/office/drawing/2014/main" id="{AD2281E7-97A0-7F73-DD13-F1A3C64501DA}"/>
                </a:ext>
              </a:extLst>
            </p:cNvPr>
            <p:cNvSpPr/>
            <p:nvPr/>
          </p:nvSpPr>
          <p:spPr>
            <a:xfrm>
              <a:off x="251385" y="445350"/>
              <a:ext cx="5771460" cy="71922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20766" tIns="0" rIns="220766" bIns="0" spcCol="1270" anchor="ctr"/>
            <a:lstStyle/>
            <a:p>
              <a:pPr eaLnBrk="1" hangingPunct="1">
                <a:defRPr/>
              </a:pPr>
              <a:r>
                <a:rPr lang="en-US" sz="2800" b="1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b. Quan hệ</a:t>
              </a:r>
              <a:r>
                <a:rPr lang="vi-VN" sz="2800" b="1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sản xuất</a:t>
              </a:r>
              <a:endParaRPr 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3" name="Oval Callout 22">
            <a:extLst>
              <a:ext uri="{FF2B5EF4-FFF2-40B4-BE49-F238E27FC236}">
                <a16:creationId xmlns:a16="http://schemas.microsoft.com/office/drawing/2014/main" id="{78796AEF-FEEE-B0BC-F9CC-208E6C314BB6}"/>
              </a:ext>
            </a:extLst>
          </p:cNvPr>
          <p:cNvSpPr/>
          <p:nvPr/>
        </p:nvSpPr>
        <p:spPr>
          <a:xfrm>
            <a:off x="5029200" y="841376"/>
            <a:ext cx="5638800" cy="1978025"/>
          </a:xfrm>
          <a:prstGeom prst="wedgeEllipseCallout">
            <a:avLst>
              <a:gd name="adj1" fmla="val -63504"/>
              <a:gd name="adj2" fmla="val 915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defTabSz="0">
              <a:defRPr/>
            </a:pPr>
            <a:endParaRPr lang="en-US" sz="28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 quan hệ giữa con người với con người trong quá trình sản xuất vật chất</a:t>
            </a:r>
          </a:p>
          <a:p>
            <a:pPr defTabSz="0">
              <a:defRPr/>
            </a:pP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2" grpId="0" animBg="1"/>
      <p:bldP spid="15" grpId="0"/>
      <p:bldP spid="17" grpId="0"/>
      <p:bldP spid="19" grpId="0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189EDCF-F5D4-1744-F71F-E815E7EB9386}"/>
              </a:ext>
            </a:extLst>
          </p:cNvPr>
          <p:cNvGrpSpPr/>
          <p:nvPr/>
        </p:nvGrpSpPr>
        <p:grpSpPr>
          <a:xfrm>
            <a:off x="1519076" y="0"/>
            <a:ext cx="9165164" cy="797040"/>
            <a:chOff x="212477" y="406442"/>
            <a:chExt cx="5840730" cy="797040"/>
          </a:xfrm>
          <a:solidFill>
            <a:schemeClr val="accent6">
              <a:lumMod val="75000"/>
            </a:schemeClr>
          </a:solidFill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9B20D31B-DEC1-D556-982B-BDA8D45C5326}"/>
                </a:ext>
              </a:extLst>
            </p:cNvPr>
            <p:cNvSpPr/>
            <p:nvPr/>
          </p:nvSpPr>
          <p:spPr>
            <a:xfrm>
              <a:off x="212477" y="406442"/>
              <a:ext cx="5840730" cy="79704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7B4C0F86-3076-A3F2-D6B4-D7AA031D5230}"/>
                </a:ext>
              </a:extLst>
            </p:cNvPr>
            <p:cNvSpPr/>
            <p:nvPr/>
          </p:nvSpPr>
          <p:spPr>
            <a:xfrm>
              <a:off x="251387" y="445350"/>
              <a:ext cx="5753259" cy="71922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20766" tIns="0" rIns="220766" bIns="0" spcCol="1270" anchor="ctr"/>
            <a:lstStyle/>
            <a:p>
              <a:pPr algn="ctr" eaLnBrk="1" hangingPunct="1">
                <a:defRPr/>
              </a:pPr>
              <a:r>
                <a:rPr lang="en-GB" sz="2800" b="1" i="1">
                  <a:solidFill>
                    <a:schemeClr val="tx1"/>
                  </a:solidFill>
                </a:rPr>
                <a:t>2.2. Quy luật quan hệ sản xuất phù hợp với trình độ phát triển của lực lượng sản xuất</a:t>
              </a:r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6" name="Rectangle 4">
            <a:extLst>
              <a:ext uri="{FF2B5EF4-FFF2-40B4-BE49-F238E27FC236}">
                <a16:creationId xmlns:a16="http://schemas.microsoft.com/office/drawing/2014/main" id="{073C9D5D-4246-2A89-77E9-E8B8C46C2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3276600"/>
            <a:ext cx="8686800" cy="3276600"/>
          </a:xfrm>
          <a:prstGeom prst="rect">
            <a:avLst/>
          </a:prstGeom>
          <a:solidFill>
            <a:srgbClr val="336600">
              <a:alpha val="77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2000" b="1" i="1">
                <a:solidFill>
                  <a:srgbClr val="FFFF00"/>
                </a:solidFill>
                <a:latin typeface="Times New Roman"/>
                <a:cs typeface="Times New Roman" pitchFamily="18" charset="0"/>
              </a:rPr>
              <a:t> </a:t>
            </a:r>
            <a:r>
              <a:rPr lang="en-US" sz="2800" b="1">
                <a:solidFill>
                  <a:srgbClr val="FFFF00"/>
                </a:solidFill>
                <a:latin typeface="Times New Roman"/>
                <a:cs typeface="Arial" charset="0"/>
              </a:rPr>
              <a:t>NỘI DUNG</a:t>
            </a:r>
            <a:endParaRPr lang="en-US" sz="2800" b="1" dirty="0">
              <a:solidFill>
                <a:srgbClr val="FFFF00"/>
              </a:solidFill>
              <a:latin typeface="Times New Roman"/>
              <a:cs typeface="Arial" charset="0"/>
            </a:endParaRPr>
          </a:p>
          <a:p>
            <a:pPr marL="342900" indent="-342900"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Times New Roman" pitchFamily="18" charset="0"/>
              </a:rPr>
              <a:t>Lực l</a:t>
            </a:r>
            <a:r>
              <a:rPr lang="vi-V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Times New Roman" pitchFamily="18" charset="0"/>
              </a:rPr>
              <a:t>ư</a:t>
            </a:r>
            <a:r>
              <a:rPr lang="en-US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Times New Roman" pitchFamily="18" charset="0"/>
              </a:rPr>
              <a:t>ợng </a:t>
            </a:r>
            <a:r>
              <a:rPr lang="en-US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Arial" charset="0"/>
              </a:rPr>
              <a:t>sản</a:t>
            </a:r>
            <a:r>
              <a:rPr lang="en-US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Times New Roman" pitchFamily="18" charset="0"/>
              </a:rPr>
              <a:t> xuất và quan hệ </a:t>
            </a:r>
            <a:r>
              <a:rPr lang="en-US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Arial" charset="0"/>
              </a:rPr>
              <a:t>sản</a:t>
            </a:r>
            <a:r>
              <a:rPr lang="en-US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Times New Roman" pitchFamily="18" charset="0"/>
              </a:rPr>
              <a:t> xuất là hai mặt của một ph</a:t>
            </a:r>
            <a:r>
              <a:rPr lang="vi-V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Times New Roman" pitchFamily="18" charset="0"/>
              </a:rPr>
              <a:t>ươ</a:t>
            </a:r>
            <a:r>
              <a:rPr lang="en-US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Times New Roman" pitchFamily="18" charset="0"/>
              </a:rPr>
              <a:t>ng thức </a:t>
            </a:r>
            <a:r>
              <a:rPr lang="en-US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Arial" charset="0"/>
              </a:rPr>
              <a:t>sản</a:t>
            </a:r>
            <a:r>
              <a:rPr lang="en-US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Times New Roman" pitchFamily="18" charset="0"/>
              </a:rPr>
              <a:t> xuất, tác </a:t>
            </a:r>
            <a:r>
              <a:rPr lang="vi-V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Times New Roman" pitchFamily="18" charset="0"/>
              </a:rPr>
              <a:t>đ</a:t>
            </a:r>
            <a:r>
              <a:rPr lang="en-US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Times New Roman" pitchFamily="18" charset="0"/>
              </a:rPr>
              <a:t>ộng biện chứng</a:t>
            </a:r>
            <a:r>
              <a:rPr lang="en-US" sz="2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Times New Roman" pitchFamily="18" charset="0"/>
              </a:rPr>
              <a:t>, </a:t>
            </a:r>
            <a:r>
              <a:rPr lang="en-US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Times New Roman" pitchFamily="18" charset="0"/>
              </a:rPr>
              <a:t>trong </a:t>
            </a:r>
            <a:r>
              <a:rPr lang="vi-V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Times New Roman" pitchFamily="18" charset="0"/>
              </a:rPr>
              <a:t>đ</a:t>
            </a:r>
            <a:r>
              <a:rPr lang="en-US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Times New Roman" pitchFamily="18" charset="0"/>
              </a:rPr>
              <a:t>ó lực l</a:t>
            </a:r>
            <a:r>
              <a:rPr lang="vi-V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Times New Roman" pitchFamily="18" charset="0"/>
              </a:rPr>
              <a:t>ư</a:t>
            </a:r>
            <a:r>
              <a:rPr lang="en-US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Times New Roman" pitchFamily="18" charset="0"/>
              </a:rPr>
              <a:t>ợng </a:t>
            </a:r>
            <a:r>
              <a:rPr lang="en-US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Arial" charset="0"/>
              </a:rPr>
              <a:t>sản</a:t>
            </a:r>
            <a:r>
              <a:rPr lang="en-US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Times New Roman" pitchFamily="18" charset="0"/>
              </a:rPr>
              <a:t> xuất quyết </a:t>
            </a:r>
            <a:r>
              <a:rPr lang="vi-V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Times New Roman" pitchFamily="18" charset="0"/>
              </a:rPr>
              <a:t>đ</a:t>
            </a:r>
            <a:r>
              <a:rPr lang="en-US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Times New Roman" pitchFamily="18" charset="0"/>
              </a:rPr>
              <a:t>ịnh quan hệ </a:t>
            </a:r>
            <a:r>
              <a:rPr lang="en-US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Arial" charset="0"/>
              </a:rPr>
              <a:t>sản</a:t>
            </a:r>
            <a:r>
              <a:rPr lang="en-US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Times New Roman" pitchFamily="18" charset="0"/>
              </a:rPr>
              <a:t> xuất</a:t>
            </a:r>
            <a:r>
              <a:rPr lang="en-US" sz="2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Times New Roman" pitchFamily="18" charset="0"/>
              </a:rPr>
              <a:t>, </a:t>
            </a:r>
            <a:r>
              <a:rPr lang="en-US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Times New Roman" pitchFamily="18" charset="0"/>
              </a:rPr>
              <a:t>quan hệ </a:t>
            </a:r>
            <a:r>
              <a:rPr lang="en-US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Arial" charset="0"/>
              </a:rPr>
              <a:t>sản</a:t>
            </a:r>
            <a:r>
              <a:rPr lang="en-US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Times New Roman" pitchFamily="18" charset="0"/>
              </a:rPr>
              <a:t> xuất tác </a:t>
            </a:r>
            <a:r>
              <a:rPr lang="vi-V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Times New Roman" pitchFamily="18" charset="0"/>
              </a:rPr>
              <a:t>đ</a:t>
            </a:r>
            <a:r>
              <a:rPr lang="en-US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Times New Roman" pitchFamily="18" charset="0"/>
              </a:rPr>
              <a:t>ộng trở lại to lớn </a:t>
            </a:r>
            <a:r>
              <a:rPr lang="vi-V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Times New Roman" pitchFamily="18" charset="0"/>
              </a:rPr>
              <a:t>đ</a:t>
            </a:r>
            <a:r>
              <a:rPr lang="en-US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Times New Roman" pitchFamily="18" charset="0"/>
              </a:rPr>
              <a:t>ối với lực l</a:t>
            </a:r>
            <a:r>
              <a:rPr lang="vi-V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Times New Roman" pitchFamily="18" charset="0"/>
              </a:rPr>
              <a:t>ư</a:t>
            </a:r>
            <a:r>
              <a:rPr lang="en-US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Times New Roman" pitchFamily="18" charset="0"/>
              </a:rPr>
              <a:t>ợng </a:t>
            </a:r>
            <a:r>
              <a:rPr lang="en-US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Arial" charset="0"/>
              </a:rPr>
              <a:t>sản</a:t>
            </a:r>
            <a:r>
              <a:rPr lang="en-US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Times New Roman" pitchFamily="18" charset="0"/>
              </a:rPr>
              <a:t> xuất</a:t>
            </a:r>
            <a:endParaRPr lang="en-US" sz="2800" b="1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/>
              <a:cs typeface="Times New Roman" pitchFamily="18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9C421CC-66C1-1460-06D7-DDDC86901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0113" y="1066800"/>
            <a:ext cx="7848600" cy="1905000"/>
          </a:xfrm>
          <a:prstGeom prst="rect">
            <a:avLst/>
          </a:prstGeom>
          <a:solidFill>
            <a:srgbClr val="336600">
              <a:alpha val="77000"/>
            </a:srgbClr>
          </a:solidFill>
          <a:ln w="9525">
            <a:solidFill>
              <a:srgbClr val="FF66CC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 algn="ctr">
              <a:spcBef>
                <a:spcPct val="20000"/>
              </a:spcBef>
              <a:defRPr/>
            </a:pPr>
            <a:endParaRPr lang="en-US" b="1" dirty="0">
              <a:solidFill>
                <a:srgbClr val="FFFFCC"/>
              </a:solidFill>
              <a:latin typeface="Times New Roman"/>
              <a:cs typeface="Times New Roman" pitchFamily="18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2400" b="1">
                <a:solidFill>
                  <a:srgbClr val="FFFF00"/>
                </a:solidFill>
                <a:latin typeface="Times New Roman"/>
                <a:cs typeface="Times New Roman" pitchFamily="18" charset="0"/>
              </a:rPr>
              <a:t>VỊ TRÍ</a:t>
            </a:r>
            <a:endParaRPr lang="en-US" sz="2400" b="1" dirty="0">
              <a:solidFill>
                <a:srgbClr val="FFFF00"/>
              </a:solidFill>
              <a:latin typeface="Times New Roman"/>
              <a:cs typeface="Times New Roman" pitchFamily="18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24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Arial" charset="0"/>
              </a:rPr>
              <a:t>LÀ QUY LUẬT C</a:t>
            </a:r>
            <a:r>
              <a:rPr lang="vi-VN" sz="24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Arial" charset="0"/>
              </a:rPr>
              <a:t>Ơ</a:t>
            </a:r>
            <a:r>
              <a:rPr lang="en-US" sz="24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Arial" charset="0"/>
              </a:rPr>
              <a:t> BẢN NHẤT CỦA SỰ VẬN </a:t>
            </a:r>
            <a:r>
              <a:rPr lang="vi-VN" sz="24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Arial" charset="0"/>
              </a:rPr>
              <a:t>Đ</a:t>
            </a:r>
            <a:r>
              <a:rPr lang="en-US" sz="24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Arial" charset="0"/>
              </a:rPr>
              <a:t>ỘNG VÀ PHÁT TRIỂN LỊCH SỬ XÃ HỘI</a:t>
            </a:r>
            <a:endParaRPr lang="en-US" sz="2400" b="1" dirty="0">
              <a:solidFill>
                <a:srgbClr val="FFFFCC"/>
              </a:solidFill>
              <a:latin typeface="Times New Roman"/>
              <a:cs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Oval 3">
            <a:extLst>
              <a:ext uri="{FF2B5EF4-FFF2-40B4-BE49-F238E27FC236}">
                <a16:creationId xmlns:a16="http://schemas.microsoft.com/office/drawing/2014/main" id="{7658C07E-322E-EE69-7E74-ECDB0E1A7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2514600"/>
            <a:ext cx="3467100" cy="1295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66"/>
                </a:solidFill>
                <a:latin typeface="Times New Roman" pitchFamily="18" charset="0"/>
                <a:cs typeface="+mn-cs"/>
              </a:rPr>
              <a:t>Biện chứng </a:t>
            </a:r>
          </a:p>
          <a:p>
            <a:pPr algn="ctr">
              <a:defRPr/>
            </a:pPr>
            <a:r>
              <a:rPr lang="en-US" sz="2400" b="1">
                <a:solidFill>
                  <a:srgbClr val="000066"/>
                </a:solidFill>
                <a:latin typeface="Times New Roman" pitchFamily="18" charset="0"/>
                <a:cs typeface="+mn-cs"/>
              </a:rPr>
              <a:t>giữa sản xuất và nhu</a:t>
            </a:r>
          </a:p>
          <a:p>
            <a:pPr algn="ctr">
              <a:defRPr/>
            </a:pPr>
            <a:r>
              <a:rPr lang="en-US" sz="2400" b="1">
                <a:solidFill>
                  <a:srgbClr val="000066"/>
                </a:solidFill>
                <a:latin typeface="Times New Roman" pitchFamily="18" charset="0"/>
                <a:cs typeface="+mn-cs"/>
              </a:rPr>
              <a:t> cầu con ng</a:t>
            </a:r>
            <a:r>
              <a:rPr lang="vi-VN" sz="2400" b="1">
                <a:solidFill>
                  <a:srgbClr val="000066"/>
                </a:solidFill>
                <a:latin typeface="Times New Roman" pitchFamily="18" charset="0"/>
                <a:cs typeface="+mn-cs"/>
              </a:rPr>
              <a:t>ư</a:t>
            </a:r>
            <a:r>
              <a:rPr lang="en-US" sz="2400" b="1">
                <a:solidFill>
                  <a:srgbClr val="000066"/>
                </a:solidFill>
                <a:latin typeface="Times New Roman" pitchFamily="18" charset="0"/>
                <a:cs typeface="+mn-cs"/>
              </a:rPr>
              <a:t>ời </a:t>
            </a:r>
            <a:endParaRPr lang="en-US" sz="2400">
              <a:solidFill>
                <a:srgbClr val="000066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201732" name="Oval 4">
            <a:extLst>
              <a:ext uri="{FF2B5EF4-FFF2-40B4-BE49-F238E27FC236}">
                <a16:creationId xmlns:a16="http://schemas.microsoft.com/office/drawing/2014/main" id="{49599207-23E3-35FC-74F0-50BA3E61B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867151"/>
            <a:ext cx="3771900" cy="14954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66"/>
                </a:solidFill>
                <a:latin typeface="Times New Roman" pitchFamily="18" charset="0"/>
                <a:cs typeface="+mn-cs"/>
              </a:rPr>
              <a:t>Ng</a:t>
            </a:r>
            <a:r>
              <a:rPr lang="vi-VN" sz="2400" b="1">
                <a:solidFill>
                  <a:srgbClr val="000066"/>
                </a:solidFill>
                <a:latin typeface="Times New Roman" pitchFamily="18" charset="0"/>
                <a:cs typeface="+mn-cs"/>
              </a:rPr>
              <a:t>ư</a:t>
            </a:r>
            <a:r>
              <a:rPr lang="en-US" sz="2400" b="1">
                <a:solidFill>
                  <a:srgbClr val="000066"/>
                </a:solidFill>
                <a:latin typeface="Times New Roman" pitchFamily="18" charset="0"/>
                <a:cs typeface="+mn-cs"/>
              </a:rPr>
              <a:t>ời lao </a:t>
            </a:r>
            <a:r>
              <a:rPr lang="vi-VN" sz="2400" b="1">
                <a:solidFill>
                  <a:srgbClr val="000066"/>
                </a:solidFill>
                <a:latin typeface="Times New Roman" pitchFamily="18" charset="0"/>
                <a:cs typeface="+mn-cs"/>
              </a:rPr>
              <a:t>đ</a:t>
            </a:r>
            <a:r>
              <a:rPr lang="en-US" sz="2400" b="1">
                <a:solidFill>
                  <a:srgbClr val="000066"/>
                </a:solidFill>
                <a:latin typeface="Times New Roman" pitchFamily="18" charset="0"/>
                <a:cs typeface="+mn-cs"/>
              </a:rPr>
              <a:t>ộng</a:t>
            </a:r>
          </a:p>
          <a:p>
            <a:pPr algn="ctr">
              <a:defRPr/>
            </a:pPr>
            <a:r>
              <a:rPr lang="en-US" sz="2400" b="1">
                <a:solidFill>
                  <a:srgbClr val="000066"/>
                </a:solidFill>
                <a:latin typeface="Times New Roman" pitchFamily="18" charset="0"/>
                <a:cs typeface="+mn-cs"/>
              </a:rPr>
              <a:t>là chủ thể sáng tạo,</a:t>
            </a:r>
          </a:p>
          <a:p>
            <a:pPr algn="ctr">
              <a:defRPr/>
            </a:pPr>
            <a:r>
              <a:rPr lang="en-US" sz="2400" b="1">
                <a:solidFill>
                  <a:srgbClr val="000066"/>
                </a:solidFill>
                <a:latin typeface="Times New Roman" pitchFamily="18" charset="0"/>
                <a:cs typeface="+mn-cs"/>
              </a:rPr>
              <a:t>là lực l</a:t>
            </a:r>
            <a:r>
              <a:rPr lang="vi-VN" sz="2400" b="1">
                <a:solidFill>
                  <a:srgbClr val="000066"/>
                </a:solidFill>
                <a:latin typeface="Times New Roman" pitchFamily="18" charset="0"/>
                <a:cs typeface="+mn-cs"/>
              </a:rPr>
              <a:t>ư</a:t>
            </a:r>
            <a:r>
              <a:rPr lang="en-US" sz="2400" b="1">
                <a:solidFill>
                  <a:srgbClr val="000066"/>
                </a:solidFill>
                <a:latin typeface="Times New Roman" pitchFamily="18" charset="0"/>
                <a:cs typeface="+mn-cs"/>
              </a:rPr>
              <a:t>ợng sản xuất </a:t>
            </a:r>
          </a:p>
          <a:p>
            <a:pPr algn="ctr">
              <a:defRPr/>
            </a:pPr>
            <a:r>
              <a:rPr lang="en-US" sz="2400" b="1">
                <a:solidFill>
                  <a:srgbClr val="000066"/>
                </a:solidFill>
                <a:latin typeface="Times New Roman" pitchFamily="18" charset="0"/>
                <a:cs typeface="+mn-cs"/>
              </a:rPr>
              <a:t>hàng </a:t>
            </a:r>
            <a:r>
              <a:rPr lang="vi-VN" sz="2400" b="1">
                <a:solidFill>
                  <a:srgbClr val="000066"/>
                </a:solidFill>
                <a:latin typeface="Times New Roman" pitchFamily="18" charset="0"/>
                <a:cs typeface="+mn-cs"/>
              </a:rPr>
              <a:t>đ</a:t>
            </a:r>
            <a:r>
              <a:rPr lang="en-US" sz="2400" b="1">
                <a:solidFill>
                  <a:srgbClr val="000066"/>
                </a:solidFill>
                <a:latin typeface="Times New Roman" pitchFamily="18" charset="0"/>
                <a:cs typeface="+mn-cs"/>
              </a:rPr>
              <a:t>ầu</a:t>
            </a:r>
            <a:endParaRPr lang="en-US" sz="2400">
              <a:solidFill>
                <a:srgbClr val="000066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201733" name="Oval 5">
            <a:extLst>
              <a:ext uri="{FF2B5EF4-FFF2-40B4-BE49-F238E27FC236}">
                <a16:creationId xmlns:a16="http://schemas.microsoft.com/office/drawing/2014/main" id="{F7675E48-07DB-9C9E-647C-E26A8C88A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438400"/>
            <a:ext cx="3733800" cy="138588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66"/>
                </a:solidFill>
                <a:latin typeface="Times New Roman" pitchFamily="18" charset="0"/>
                <a:cs typeface="+mn-cs"/>
              </a:rPr>
              <a:t>Tính n</a:t>
            </a:r>
            <a:r>
              <a:rPr lang="vi-VN" sz="2400" b="1">
                <a:solidFill>
                  <a:srgbClr val="000066"/>
                </a:solidFill>
                <a:latin typeface="Times New Roman" pitchFamily="18" charset="0"/>
                <a:cs typeface="+mn-cs"/>
              </a:rPr>
              <a:t>ă</a:t>
            </a:r>
            <a:r>
              <a:rPr lang="en-US" sz="2400" b="1">
                <a:solidFill>
                  <a:srgbClr val="000066"/>
                </a:solidFill>
                <a:latin typeface="Times New Roman" pitchFamily="18" charset="0"/>
                <a:cs typeface="+mn-cs"/>
              </a:rPr>
              <a:t>ng </a:t>
            </a:r>
            <a:r>
              <a:rPr lang="vi-VN" sz="2400" b="1">
                <a:solidFill>
                  <a:srgbClr val="000066"/>
                </a:solidFill>
                <a:latin typeface="Times New Roman" pitchFamily="18" charset="0"/>
                <a:cs typeface="+mn-cs"/>
              </a:rPr>
              <a:t>đ</a:t>
            </a:r>
            <a:r>
              <a:rPr lang="en-US" sz="2400" b="1">
                <a:solidFill>
                  <a:srgbClr val="000066"/>
                </a:solidFill>
                <a:latin typeface="Times New Roman" pitchFamily="18" charset="0"/>
                <a:cs typeface="+mn-cs"/>
              </a:rPr>
              <a:t>ộng</a:t>
            </a:r>
          </a:p>
          <a:p>
            <a:pPr algn="ctr">
              <a:defRPr/>
            </a:pPr>
            <a:r>
              <a:rPr lang="en-US" sz="2400" b="1">
                <a:solidFill>
                  <a:srgbClr val="000066"/>
                </a:solidFill>
                <a:latin typeface="Times New Roman" pitchFamily="18" charset="0"/>
                <a:cs typeface="+mn-cs"/>
              </a:rPr>
              <a:t>và cách mạng của</a:t>
            </a:r>
          </a:p>
          <a:p>
            <a:pPr algn="ctr">
              <a:defRPr/>
            </a:pPr>
            <a:r>
              <a:rPr lang="en-US" sz="2400" b="1">
                <a:solidFill>
                  <a:srgbClr val="000066"/>
                </a:solidFill>
                <a:latin typeface="Times New Roman" pitchFamily="18" charset="0"/>
                <a:cs typeface="+mn-cs"/>
              </a:rPr>
              <a:t>công cụ lao </a:t>
            </a:r>
            <a:r>
              <a:rPr lang="vi-VN" sz="2400" b="1">
                <a:solidFill>
                  <a:srgbClr val="000066"/>
                </a:solidFill>
                <a:latin typeface="Times New Roman" pitchFamily="18" charset="0"/>
                <a:cs typeface="+mn-cs"/>
              </a:rPr>
              <a:t>đ</a:t>
            </a:r>
            <a:r>
              <a:rPr lang="en-US" sz="2400" b="1">
                <a:solidFill>
                  <a:srgbClr val="000066"/>
                </a:solidFill>
                <a:latin typeface="Times New Roman" pitchFamily="18" charset="0"/>
                <a:cs typeface="+mn-cs"/>
              </a:rPr>
              <a:t>ộng</a:t>
            </a:r>
          </a:p>
        </p:txBody>
      </p:sp>
      <p:sp>
        <p:nvSpPr>
          <p:cNvPr id="201734" name="Oval 6">
            <a:extLst>
              <a:ext uri="{FF2B5EF4-FFF2-40B4-BE49-F238E27FC236}">
                <a16:creationId xmlns:a16="http://schemas.microsoft.com/office/drawing/2014/main" id="{F87CC36A-CB81-D44E-3B62-8CE2D862F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886201"/>
            <a:ext cx="3581400" cy="14192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66"/>
                </a:solidFill>
                <a:latin typeface="Times New Roman" pitchFamily="18" charset="0"/>
                <a:cs typeface="+mn-cs"/>
              </a:rPr>
              <a:t>Tính kế thừa</a:t>
            </a:r>
          </a:p>
          <a:p>
            <a:pPr algn="ctr">
              <a:defRPr/>
            </a:pPr>
            <a:r>
              <a:rPr lang="en-US" sz="2400" b="1">
                <a:solidFill>
                  <a:srgbClr val="000066"/>
                </a:solidFill>
                <a:latin typeface="Times New Roman" pitchFamily="18" charset="0"/>
                <a:cs typeface="+mn-cs"/>
              </a:rPr>
              <a:t>khách quan của sự </a:t>
            </a:r>
          </a:p>
          <a:p>
            <a:pPr algn="ctr">
              <a:defRPr/>
            </a:pPr>
            <a:r>
              <a:rPr lang="en-US" sz="2400" b="1">
                <a:solidFill>
                  <a:srgbClr val="000066"/>
                </a:solidFill>
                <a:latin typeface="Times New Roman" pitchFamily="18" charset="0"/>
                <a:cs typeface="+mn-cs"/>
              </a:rPr>
              <a:t>phát triển lực l</a:t>
            </a:r>
            <a:r>
              <a:rPr lang="vi-VN" sz="2400" b="1">
                <a:solidFill>
                  <a:srgbClr val="000066"/>
                </a:solidFill>
                <a:latin typeface="Times New Roman" pitchFamily="18" charset="0"/>
                <a:cs typeface="+mn-cs"/>
              </a:rPr>
              <a:t>ư</a:t>
            </a:r>
            <a:r>
              <a:rPr lang="en-US" sz="2400" b="1">
                <a:solidFill>
                  <a:srgbClr val="000066"/>
                </a:solidFill>
                <a:latin typeface="Times New Roman" pitchFamily="18" charset="0"/>
                <a:cs typeface="+mn-cs"/>
              </a:rPr>
              <a:t>ợng </a:t>
            </a:r>
          </a:p>
          <a:p>
            <a:pPr algn="ctr">
              <a:defRPr/>
            </a:pPr>
            <a:r>
              <a:rPr lang="en-US" sz="2400" b="1">
                <a:solidFill>
                  <a:srgbClr val="000066"/>
                </a:solidFill>
                <a:latin typeface="Times New Roman" pitchFamily="18" charset="0"/>
                <a:cs typeface="+mn-cs"/>
              </a:rPr>
              <a:t>sản xuất</a:t>
            </a:r>
          </a:p>
        </p:txBody>
      </p:sp>
      <p:sp>
        <p:nvSpPr>
          <p:cNvPr id="201739" name="Rectangle 11">
            <a:extLst>
              <a:ext uri="{FF2B5EF4-FFF2-40B4-BE49-F238E27FC236}">
                <a16:creationId xmlns:a16="http://schemas.microsoft.com/office/drawing/2014/main" id="{F1B39711-FAFC-29B1-C09B-7998CE14D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909639"/>
            <a:ext cx="8077200" cy="15382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rgbClr val="FF33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35000"/>
              </a:spcBef>
              <a:buClrTx/>
              <a:buSzTx/>
              <a:buFont typeface="Marlett" pitchFamily="2" charset="2"/>
              <a:buNone/>
              <a:defRPr/>
            </a:pPr>
            <a:r>
              <a:rPr lang="en-US" sz="2800" b="1">
                <a:solidFill>
                  <a:srgbClr val="FFFFCC">
                    <a:lumMod val="75000"/>
                  </a:srgbClr>
                </a:solidFill>
                <a:latin typeface="Times New Roman"/>
                <a:cs typeface="+mn-cs"/>
              </a:rPr>
              <a:t>Vì </a:t>
            </a:r>
            <a:r>
              <a:rPr lang="en-US" sz="2800" b="1" dirty="0" err="1">
                <a:solidFill>
                  <a:srgbClr val="FFFFCC">
                    <a:lumMod val="75000"/>
                  </a:srgbClr>
                </a:solidFill>
                <a:latin typeface="Times New Roman"/>
                <a:cs typeface="+mn-cs"/>
              </a:rPr>
              <a:t>sao</a:t>
            </a:r>
            <a:r>
              <a:rPr lang="en-US" sz="2800" b="1" dirty="0">
                <a:solidFill>
                  <a:srgbClr val="FFFFCC">
                    <a:lumMod val="75000"/>
                  </a:srgbClr>
                </a:solidFill>
                <a:latin typeface="Times New Roman"/>
                <a:cs typeface="+mn-cs"/>
              </a:rPr>
              <a:t> </a:t>
            </a:r>
            <a:r>
              <a:rPr lang="en-US" sz="2800" b="1">
                <a:solidFill>
                  <a:srgbClr val="FFFFCC">
                    <a:lumMod val="75000"/>
                  </a:srgbClr>
                </a:solidFill>
                <a:latin typeface="Times New Roman"/>
                <a:cs typeface="+mn-cs"/>
              </a:rPr>
              <a:t>LLSX quyết </a:t>
            </a:r>
            <a:r>
              <a:rPr lang="vi-VN" sz="2800" b="1">
                <a:solidFill>
                  <a:srgbClr val="FFFFCC">
                    <a:lumMod val="75000"/>
                  </a:srgbClr>
                </a:solidFill>
                <a:latin typeface="Times New Roman"/>
                <a:cs typeface="+mn-cs"/>
              </a:rPr>
              <a:t>đ</a:t>
            </a:r>
            <a:r>
              <a:rPr lang="en-US" sz="2800" b="1">
                <a:solidFill>
                  <a:srgbClr val="FFFFCC">
                    <a:lumMod val="75000"/>
                  </a:srgbClr>
                </a:solidFill>
                <a:latin typeface="Times New Roman"/>
                <a:cs typeface="+mn-cs"/>
              </a:rPr>
              <a:t>ịnh </a:t>
            </a:r>
            <a:r>
              <a:rPr lang="en-US" sz="2800" b="1" dirty="0">
                <a:solidFill>
                  <a:srgbClr val="FFFFCC">
                    <a:lumMod val="75000"/>
                  </a:srgbClr>
                </a:solidFill>
                <a:latin typeface="Times New Roman"/>
                <a:cs typeface="+mn-cs"/>
              </a:rPr>
              <a:t>QHSX</a:t>
            </a:r>
            <a:r>
              <a:rPr lang="en-US" sz="2800" b="1" dirty="0">
                <a:solidFill>
                  <a:srgbClr val="FFFFFF"/>
                </a:solidFill>
                <a:latin typeface="Times New Roman"/>
                <a:cs typeface="+mn-cs"/>
              </a:rPr>
              <a:t>:</a:t>
            </a:r>
          </a:p>
          <a:p>
            <a:pPr algn="ctr">
              <a:spcBef>
                <a:spcPct val="10000"/>
              </a:spcBef>
              <a:buClrTx/>
              <a:buSzTx/>
              <a:buFont typeface="Marlett" pitchFamily="2" charset="2"/>
              <a:buNone/>
              <a:defRPr/>
            </a:pPr>
            <a:r>
              <a:rPr lang="en-US" sz="2800" b="1" i="1">
                <a:solidFill>
                  <a:srgbClr val="FFFFFF"/>
                </a:solidFill>
                <a:latin typeface="Times New Roman"/>
                <a:cs typeface="+mn-cs"/>
              </a:rPr>
              <a:t>LLSX là nội dung của quá trình sản xuất, có tính </a:t>
            </a:r>
            <a:endParaRPr lang="en-US" sz="2800" b="1" i="1" dirty="0">
              <a:solidFill>
                <a:srgbClr val="FFFFFF"/>
              </a:solidFill>
              <a:latin typeface="Times New Roman"/>
              <a:cs typeface="+mn-cs"/>
            </a:endParaRPr>
          </a:p>
          <a:p>
            <a:pPr algn="ctr">
              <a:spcBef>
                <a:spcPct val="10000"/>
              </a:spcBef>
              <a:buClrTx/>
              <a:buSzTx/>
              <a:buFont typeface="Marlett" pitchFamily="2" charset="2"/>
              <a:buNone/>
              <a:defRPr/>
            </a:pPr>
            <a:r>
              <a:rPr lang="en-US" sz="2800" b="1" i="1">
                <a:solidFill>
                  <a:srgbClr val="FFFFFF"/>
                </a:solidFill>
                <a:latin typeface="Times New Roman"/>
                <a:cs typeface="+mn-cs"/>
              </a:rPr>
              <a:t>n</a:t>
            </a:r>
            <a:r>
              <a:rPr lang="vi-VN" sz="2800" b="1" i="1">
                <a:solidFill>
                  <a:srgbClr val="FFFFFF"/>
                </a:solidFill>
                <a:latin typeface="Times New Roman"/>
                <a:cs typeface="+mn-cs"/>
              </a:rPr>
              <a:t>ă</a:t>
            </a:r>
            <a:r>
              <a:rPr lang="en-US" sz="2800" b="1" i="1">
                <a:solidFill>
                  <a:srgbClr val="FFFFFF"/>
                </a:solidFill>
                <a:latin typeface="Times New Roman"/>
                <a:cs typeface="+mn-cs"/>
              </a:rPr>
              <a:t>ng </a:t>
            </a:r>
            <a:r>
              <a:rPr lang="vi-VN" sz="2800" b="1" i="1">
                <a:solidFill>
                  <a:srgbClr val="FFFFFF"/>
                </a:solidFill>
                <a:latin typeface="Times New Roman"/>
                <a:cs typeface="+mn-cs"/>
              </a:rPr>
              <a:t>đ</a:t>
            </a:r>
            <a:r>
              <a:rPr lang="en-US" sz="2800" b="1" i="1">
                <a:solidFill>
                  <a:srgbClr val="FFFFFF"/>
                </a:solidFill>
                <a:latin typeface="Times New Roman"/>
                <a:cs typeface="+mn-cs"/>
              </a:rPr>
              <a:t>ộng, cách mạng và th</a:t>
            </a:r>
            <a:r>
              <a:rPr lang="vi-VN" sz="2800" b="1" i="1">
                <a:solidFill>
                  <a:srgbClr val="FFFFFF"/>
                </a:solidFill>
                <a:latin typeface="Times New Roman"/>
                <a:cs typeface="+mn-cs"/>
              </a:rPr>
              <a:t>ư</a:t>
            </a:r>
            <a:r>
              <a:rPr lang="en-US" sz="2800" b="1" i="1">
                <a:solidFill>
                  <a:srgbClr val="FFFFFF"/>
                </a:solidFill>
                <a:latin typeface="Times New Roman"/>
                <a:cs typeface="+mn-cs"/>
              </a:rPr>
              <a:t>ờng xuyên phát triển </a:t>
            </a:r>
            <a:endParaRPr lang="en-US" sz="2800" b="1" i="1" dirty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01740" name="Rectangle 12">
            <a:extLst>
              <a:ext uri="{FF2B5EF4-FFF2-40B4-BE49-F238E27FC236}">
                <a16:creationId xmlns:a16="http://schemas.microsoft.com/office/drawing/2014/main" id="{45F22CFC-9E58-7C44-AEC8-D8FE23FD9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5362576"/>
            <a:ext cx="8458200" cy="13430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800" b="1">
                <a:solidFill>
                  <a:srgbClr val="FFFFCC">
                    <a:lumMod val="75000"/>
                  </a:srgbClr>
                </a:solidFill>
                <a:latin typeface="Times New Roman"/>
                <a:cs typeface="+mn-cs"/>
              </a:rPr>
              <a:t>Nội dung sự quyết </a:t>
            </a:r>
            <a:r>
              <a:rPr lang="vi-VN" sz="2800" b="1">
                <a:solidFill>
                  <a:srgbClr val="FFFFCC">
                    <a:lumMod val="75000"/>
                  </a:srgbClr>
                </a:solidFill>
                <a:latin typeface="Times New Roman"/>
                <a:cs typeface="+mn-cs"/>
              </a:rPr>
              <a:t>đ</a:t>
            </a:r>
            <a:r>
              <a:rPr lang="en-US" sz="2800" b="1">
                <a:solidFill>
                  <a:srgbClr val="FFFFCC">
                    <a:lumMod val="75000"/>
                  </a:srgbClr>
                </a:solidFill>
                <a:latin typeface="Times New Roman"/>
                <a:cs typeface="+mn-cs"/>
              </a:rPr>
              <a:t>ịnh</a:t>
            </a:r>
            <a:r>
              <a:rPr lang="en-US" sz="2400" b="1" dirty="0">
                <a:solidFill>
                  <a:srgbClr val="FFFFCC">
                    <a:lumMod val="75000"/>
                  </a:srgbClr>
                </a:solidFill>
                <a:latin typeface="Times New Roman"/>
                <a:cs typeface="+mn-cs"/>
              </a:rPr>
              <a:t>: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800" b="1" i="1">
                <a:solidFill>
                  <a:srgbClr val="FFFFFF"/>
                </a:solidFill>
                <a:latin typeface="Times New Roman"/>
                <a:cs typeface="+mn-cs"/>
              </a:rPr>
              <a:t>LLSX quyết </a:t>
            </a:r>
            <a:r>
              <a:rPr lang="vi-VN" sz="2800" b="1" i="1">
                <a:solidFill>
                  <a:srgbClr val="FFFFFF"/>
                </a:solidFill>
                <a:latin typeface="Times New Roman"/>
                <a:cs typeface="+mn-cs"/>
              </a:rPr>
              <a:t>đ</a:t>
            </a:r>
            <a:r>
              <a:rPr lang="en-US" sz="2800" b="1" i="1">
                <a:solidFill>
                  <a:srgbClr val="FFFFFF"/>
                </a:solidFill>
                <a:latin typeface="Times New Roman"/>
                <a:cs typeface="+mn-cs"/>
              </a:rPr>
              <a:t>ịnh sự </a:t>
            </a:r>
            <a:r>
              <a:rPr lang="en-US" sz="2800" b="1" i="1" err="1">
                <a:solidFill>
                  <a:srgbClr val="FFFFFF"/>
                </a:solidFill>
                <a:latin typeface="Times New Roman"/>
                <a:cs typeface="+mn-cs"/>
              </a:rPr>
              <a:t>ra</a:t>
            </a:r>
            <a:r>
              <a:rPr lang="en-US" sz="2800" b="1" i="1">
                <a:solidFill>
                  <a:srgbClr val="FFFFFF"/>
                </a:solidFill>
                <a:latin typeface="Times New Roman"/>
                <a:cs typeface="+mn-cs"/>
              </a:rPr>
              <a:t> </a:t>
            </a:r>
            <a:r>
              <a:rPr lang="vi-VN" sz="2800" b="1" i="1">
                <a:solidFill>
                  <a:srgbClr val="FFFFFF"/>
                </a:solidFill>
                <a:latin typeface="Times New Roman"/>
                <a:cs typeface="+mn-cs"/>
              </a:rPr>
              <a:t>đ</a:t>
            </a:r>
            <a:r>
              <a:rPr lang="en-US" sz="2800" b="1" i="1">
                <a:solidFill>
                  <a:srgbClr val="FFFFFF"/>
                </a:solidFill>
                <a:latin typeface="Times New Roman"/>
                <a:cs typeface="+mn-cs"/>
              </a:rPr>
              <a:t>ời của một QHSX mới</a:t>
            </a:r>
            <a:r>
              <a:rPr lang="en-US" sz="2800" b="1" i="1" dirty="0">
                <a:solidFill>
                  <a:srgbClr val="FFFFFF"/>
                </a:solidFill>
                <a:latin typeface="Times New Roman"/>
                <a:cs typeface="+mn-cs"/>
              </a:rPr>
              <a:t>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800" b="1" i="1">
                <a:solidFill>
                  <a:srgbClr val="FFFFFF"/>
                </a:solidFill>
                <a:latin typeface="Times New Roman"/>
                <a:cs typeface="+mn-cs"/>
              </a:rPr>
              <a:t>quyết </a:t>
            </a:r>
            <a:r>
              <a:rPr lang="vi-VN" sz="2800" b="1" i="1">
                <a:solidFill>
                  <a:srgbClr val="FFFFFF"/>
                </a:solidFill>
                <a:latin typeface="Times New Roman"/>
                <a:cs typeface="+mn-cs"/>
              </a:rPr>
              <a:t>đ</a:t>
            </a:r>
            <a:r>
              <a:rPr lang="en-US" sz="2800" b="1" i="1">
                <a:solidFill>
                  <a:srgbClr val="FFFFFF"/>
                </a:solidFill>
                <a:latin typeface="Times New Roman"/>
                <a:cs typeface="+mn-cs"/>
              </a:rPr>
              <a:t>ịnh nội dung và tính chất của </a:t>
            </a:r>
            <a:r>
              <a:rPr lang="en-US" sz="2800" b="1" i="1" dirty="0">
                <a:solidFill>
                  <a:srgbClr val="FFFFFF"/>
                </a:solidFill>
                <a:latin typeface="Times New Roman"/>
                <a:cs typeface="+mn-cs"/>
              </a:rPr>
              <a:t>QHSX </a:t>
            </a:r>
          </a:p>
        </p:txBody>
      </p:sp>
      <p:sp>
        <p:nvSpPr>
          <p:cNvPr id="201741" name="AutoShape 13">
            <a:extLst>
              <a:ext uri="{FF2B5EF4-FFF2-40B4-BE49-F238E27FC236}">
                <a16:creationId xmlns:a16="http://schemas.microsoft.com/office/drawing/2014/main" id="{F12EB8DE-7DCF-B3AC-5DB1-9CC542B0F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576514"/>
            <a:ext cx="1143000" cy="547687"/>
          </a:xfrm>
          <a:prstGeom prst="downArrow">
            <a:avLst>
              <a:gd name="adj1" fmla="val 46667"/>
              <a:gd name="adj2" fmla="val 3449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FFFFFF"/>
              </a:solidFill>
              <a:latin typeface=".VnTimeH" pitchFamily="34" charset="0"/>
              <a:cs typeface="+mn-cs"/>
            </a:endParaRPr>
          </a:p>
        </p:txBody>
      </p:sp>
      <p:sp>
        <p:nvSpPr>
          <p:cNvPr id="201742" name="AutoShape 14">
            <a:extLst>
              <a:ext uri="{FF2B5EF4-FFF2-40B4-BE49-F238E27FC236}">
                <a16:creationId xmlns:a16="http://schemas.microsoft.com/office/drawing/2014/main" id="{C78131A3-286C-92F4-DF39-47540D0A5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124200"/>
            <a:ext cx="1600200" cy="228600"/>
          </a:xfrm>
          <a:prstGeom prst="flowChartDecision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FFFFFF"/>
              </a:solidFill>
              <a:latin typeface=".VnTimeH" pitchFamily="34" charset="0"/>
              <a:cs typeface="+mn-cs"/>
            </a:endParaRPr>
          </a:p>
        </p:txBody>
      </p:sp>
      <p:sp>
        <p:nvSpPr>
          <p:cNvPr id="201743" name="AutoShape 15">
            <a:extLst>
              <a:ext uri="{FF2B5EF4-FFF2-40B4-BE49-F238E27FC236}">
                <a16:creationId xmlns:a16="http://schemas.microsoft.com/office/drawing/2014/main" id="{3CC669E9-5329-32DF-8BD2-D49E0E93C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657600"/>
            <a:ext cx="1143000" cy="914400"/>
          </a:xfrm>
          <a:prstGeom prst="downArrow">
            <a:avLst>
              <a:gd name="adj1" fmla="val 46667"/>
              <a:gd name="adj2" fmla="val 3449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FFFFFF"/>
              </a:solidFill>
              <a:latin typeface=".VnTimeH" pitchFamily="34" charset="0"/>
              <a:cs typeface="+mn-cs"/>
            </a:endParaRPr>
          </a:p>
        </p:txBody>
      </p:sp>
      <p:sp>
        <p:nvSpPr>
          <p:cNvPr id="201744" name="AutoShape 16">
            <a:extLst>
              <a:ext uri="{FF2B5EF4-FFF2-40B4-BE49-F238E27FC236}">
                <a16:creationId xmlns:a16="http://schemas.microsoft.com/office/drawing/2014/main" id="{3709B55E-2039-7A3C-4ECB-CD2580806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572000"/>
            <a:ext cx="1600200" cy="228600"/>
          </a:xfrm>
          <a:prstGeom prst="flowChartDecision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FFFFFF"/>
              </a:solidFill>
              <a:latin typeface=".VnTimeH" pitchFamily="34" charset="0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F56652-2980-2839-2B77-56DFF0D04DAD}"/>
              </a:ext>
            </a:extLst>
          </p:cNvPr>
          <p:cNvGrpSpPr/>
          <p:nvPr/>
        </p:nvGrpSpPr>
        <p:grpSpPr>
          <a:xfrm>
            <a:off x="1600200" y="-46220"/>
            <a:ext cx="8991600" cy="1066800"/>
            <a:chOff x="212477" y="406442"/>
            <a:chExt cx="5840730" cy="79704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E14722E-898B-8176-D370-9FFF078F0B66}"/>
                </a:ext>
              </a:extLst>
            </p:cNvPr>
            <p:cNvSpPr/>
            <p:nvPr/>
          </p:nvSpPr>
          <p:spPr>
            <a:xfrm>
              <a:off x="212477" y="406442"/>
              <a:ext cx="5840730" cy="79704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>
              <a:extLst>
                <a:ext uri="{FF2B5EF4-FFF2-40B4-BE49-F238E27FC236}">
                  <a16:creationId xmlns:a16="http://schemas.microsoft.com/office/drawing/2014/main" id="{F00FD18D-6215-6D8E-0C0F-C8179D0020A4}"/>
                </a:ext>
              </a:extLst>
            </p:cNvPr>
            <p:cNvSpPr/>
            <p:nvPr/>
          </p:nvSpPr>
          <p:spPr>
            <a:xfrm>
              <a:off x="251385" y="445350"/>
              <a:ext cx="5771460" cy="71922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20766" tIns="0" rIns="220766" bIns="0" spcCol="1270" anchor="ctr"/>
            <a:lstStyle/>
            <a:p>
              <a:pPr eaLnBrk="1" hangingPunct="1">
                <a:defRPr/>
              </a:pPr>
              <a:endParaRPr lang="en-US" sz="2800" b="1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 eaLnBrk="1" hangingPunct="1">
                <a:defRPr/>
              </a:pPr>
              <a:r>
                <a:rPr lang="en-US" sz="2800" b="1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a. Vai trò</a:t>
              </a:r>
              <a:r>
                <a:rPr lang="vi-VN" sz="2800" b="1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quyết định của lực lượng sản xuất </a:t>
              </a:r>
              <a:endParaRPr lang="en-US" sz="2800" b="1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 eaLnBrk="1" hangingPunct="1">
                <a:defRPr/>
              </a:pPr>
              <a:r>
                <a:rPr lang="vi-VN" sz="2800" b="1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đối với quan hệ sản xuất</a:t>
              </a:r>
              <a:endParaRPr 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1" hangingPunct="1">
                <a:defRPr/>
              </a:pPr>
              <a:r>
                <a:rPr lang="en-GB" sz="2800" b="1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  </a:t>
              </a:r>
              <a:endParaRPr 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20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75"/>
                                        <p:tgtEl>
                                          <p:spTgt spid="20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75"/>
                                        <p:tgtEl>
                                          <p:spTgt spid="20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850"/>
                            </p:stCondLst>
                            <p:childTnLst>
                              <p:par>
                                <p:cTn id="31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201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0" fill="hold"/>
                                        <p:tgtEl>
                                          <p:spTgt spid="201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20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75"/>
                                        <p:tgtEl>
                                          <p:spTgt spid="20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75"/>
                                        <p:tgtEl>
                                          <p:spTgt spid="20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50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0" fill="hold"/>
                                        <p:tgtEl>
                                          <p:spTgt spid="2017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0" fill="hold"/>
                                        <p:tgtEl>
                                          <p:spTgt spid="2017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75"/>
                                        <p:tgtEl>
                                          <p:spTgt spid="20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animBg="1" autoUpdateAnimBg="0"/>
      <p:bldP spid="201732" grpId="0" animBg="1" autoUpdateAnimBg="0"/>
      <p:bldP spid="201733" grpId="0" animBg="1" autoUpdateAnimBg="0"/>
      <p:bldP spid="201734" grpId="0" animBg="1" autoUpdateAnimBg="0"/>
      <p:bldP spid="201739" grpId="0" animBg="1"/>
      <p:bldP spid="201740" grpId="0" animBg="1" autoUpdateAnimBg="0"/>
      <p:bldP spid="201741" grpId="0" animBg="1"/>
      <p:bldP spid="201742" grpId="0" animBg="1"/>
      <p:bldP spid="201743" grpId="0" animBg="1"/>
      <p:bldP spid="2017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30DA442-17C2-3FC2-1A39-CD1321259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486400"/>
            <a:ext cx="8707438" cy="381000"/>
          </a:xfrm>
          <a:prstGeom prst="rect">
            <a:avLst/>
          </a:prstGeom>
          <a:solidFill>
            <a:schemeClr val="accent3"/>
          </a:solidFill>
          <a:ln w="9525">
            <a:solidFill>
              <a:srgbClr val="0033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en-US" sz="2400" b="1" i="1">
                <a:solidFill>
                  <a:schemeClr val="tx1"/>
                </a:solidFill>
                <a:latin typeface="Times New Roman" pitchFamily="18" charset="0"/>
              </a:rPr>
              <a:t>Tạo </a:t>
            </a:r>
            <a:r>
              <a:rPr lang="vi-VN" altLang="en-US" sz="2400" b="1" i="1">
                <a:solidFill>
                  <a:schemeClr val="tx1"/>
                </a:solidFill>
                <a:latin typeface="Times New Roman" pitchFamily="18" charset="0"/>
              </a:rPr>
              <a:t>đ</a:t>
            </a:r>
            <a:r>
              <a:rPr lang="en-US" altLang="en-US" sz="2400" b="1" i="1">
                <a:solidFill>
                  <a:schemeClr val="tx1"/>
                </a:solidFill>
                <a:latin typeface="Times New Roman" pitchFamily="18" charset="0"/>
              </a:rPr>
              <a:t>iều kiện tối </a:t>
            </a:r>
            <a:r>
              <a:rPr lang="vi-VN" altLang="en-US" sz="2400" b="1" i="1">
                <a:solidFill>
                  <a:schemeClr val="tx1"/>
                </a:solidFill>
                <a:latin typeface="Times New Roman" pitchFamily="18" charset="0"/>
              </a:rPr>
              <a:t>ư</a:t>
            </a:r>
            <a:r>
              <a:rPr lang="en-US" altLang="en-US" sz="2400" b="1" i="1">
                <a:solidFill>
                  <a:schemeClr val="tx1"/>
                </a:solidFill>
                <a:latin typeface="Times New Roman" pitchFamily="18" charset="0"/>
              </a:rPr>
              <a:t>u sử dụng v</a:t>
            </a:r>
            <a:r>
              <a:rPr lang="en-US" altLang="en-US" sz="2400" b="1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en-US" sz="2400" b="1" i="1">
                <a:solidFill>
                  <a:schemeClr val="tx1"/>
                </a:solidFill>
                <a:latin typeface="Times New Roman" pitchFamily="18" charset="0"/>
              </a:rPr>
              <a:t> kết hợp giữa lao </a:t>
            </a:r>
            <a:r>
              <a:rPr lang="vi-VN" altLang="en-US" sz="2400" b="1" i="1">
                <a:solidFill>
                  <a:schemeClr val="tx1"/>
                </a:solidFill>
                <a:latin typeface="Times New Roman" pitchFamily="18" charset="0"/>
              </a:rPr>
              <a:t>đ</a:t>
            </a:r>
            <a:r>
              <a:rPr lang="en-US" altLang="en-US" sz="2400" b="1" i="1">
                <a:solidFill>
                  <a:schemeClr val="tx1"/>
                </a:solidFill>
                <a:latin typeface="Times New Roman" pitchFamily="18" charset="0"/>
              </a:rPr>
              <a:t>ộng v</a:t>
            </a:r>
            <a:r>
              <a:rPr lang="en-US" altLang="en-US" sz="2400" b="1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en-US" sz="2400" b="1" i="1">
                <a:solidFill>
                  <a:schemeClr val="tx1"/>
                </a:solidFill>
                <a:latin typeface="Times New Roman" pitchFamily="18" charset="0"/>
              </a:rPr>
              <a:t> TLSX   </a:t>
            </a:r>
            <a:endParaRPr lang="en-US" altLang="en-US" sz="2400" b="1" i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DA1BE6-D9F8-2E6E-FE7D-82B964667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943600"/>
            <a:ext cx="8686800" cy="914400"/>
          </a:xfrm>
          <a:prstGeom prst="rect">
            <a:avLst/>
          </a:prstGeom>
          <a:solidFill>
            <a:schemeClr val="accent3"/>
          </a:solidFill>
          <a:ln w="9525">
            <a:solidFill>
              <a:srgbClr val="0033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en-US" sz="2400" b="1" i="1">
                <a:solidFill>
                  <a:schemeClr val="tx1"/>
                </a:solidFill>
                <a:latin typeface="Times New Roman" pitchFamily="18" charset="0"/>
              </a:rPr>
              <a:t>Tạo </a:t>
            </a:r>
            <a:r>
              <a:rPr lang="vi-VN" altLang="en-US" sz="2400" b="1" i="1">
                <a:solidFill>
                  <a:schemeClr val="tx1"/>
                </a:solidFill>
                <a:latin typeface="Times New Roman" pitchFamily="18" charset="0"/>
              </a:rPr>
              <a:t>đ</a:t>
            </a:r>
            <a:r>
              <a:rPr lang="en-US" altLang="en-US" sz="2400" b="1" i="1">
                <a:solidFill>
                  <a:schemeClr val="tx1"/>
                </a:solidFill>
                <a:latin typeface="Times New Roman" pitchFamily="18" charset="0"/>
              </a:rPr>
              <a:t>iều kiện hợp lý cho ng</a:t>
            </a:r>
            <a:r>
              <a:rPr lang="vi-VN" altLang="en-US" sz="2400" b="1" i="1">
                <a:solidFill>
                  <a:schemeClr val="tx1"/>
                </a:solidFill>
                <a:latin typeface="Times New Roman" pitchFamily="18" charset="0"/>
              </a:rPr>
              <a:t>ư</a:t>
            </a:r>
            <a:r>
              <a:rPr lang="en-US" altLang="en-US" sz="2400" b="1" i="1">
                <a:solidFill>
                  <a:schemeClr val="tx1"/>
                </a:solidFill>
                <a:latin typeface="Times New Roman" pitchFamily="18" charset="0"/>
              </a:rPr>
              <a:t>ời lao </a:t>
            </a:r>
            <a:r>
              <a:rPr lang="vi-VN" altLang="en-US" sz="2400" b="1" i="1">
                <a:solidFill>
                  <a:schemeClr val="tx1"/>
                </a:solidFill>
                <a:latin typeface="Times New Roman" pitchFamily="18" charset="0"/>
              </a:rPr>
              <a:t>đ</a:t>
            </a:r>
            <a:r>
              <a:rPr lang="en-US" altLang="en-US" sz="2400" b="1" i="1">
                <a:solidFill>
                  <a:schemeClr val="tx1"/>
                </a:solidFill>
                <a:latin typeface="Times New Roman" pitchFamily="18" charset="0"/>
              </a:rPr>
              <a:t>ộng sáng tạo trong sản xuất v</a:t>
            </a:r>
            <a:r>
              <a:rPr lang="en-US" altLang="en-US" sz="2400" b="1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en-US" sz="2400" b="1" i="1">
                <a:solidFill>
                  <a:schemeClr val="tx1"/>
                </a:solidFill>
                <a:latin typeface="Times New Roman" pitchFamily="18" charset="0"/>
              </a:rPr>
              <a:t> h</a:t>
            </a:r>
            <a:r>
              <a:rPr lang="vi-VN" altLang="en-US" sz="2400" b="1" i="1">
                <a:solidFill>
                  <a:schemeClr val="tx1"/>
                </a:solidFill>
                <a:latin typeface="Times New Roman" pitchFamily="18" charset="0"/>
              </a:rPr>
              <a:t>ư</a:t>
            </a:r>
            <a:r>
              <a:rPr lang="en-US" altLang="en-US" sz="2400" b="1" i="1">
                <a:solidFill>
                  <a:schemeClr val="tx1"/>
                </a:solidFill>
                <a:latin typeface="Times New Roman" pitchFamily="18" charset="0"/>
              </a:rPr>
              <a:t>ởng thụ th</a:t>
            </a:r>
            <a:r>
              <a:rPr lang="en-US" altLang="en-US" sz="2400" b="1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en-US" sz="2400" b="1" i="1">
                <a:solidFill>
                  <a:schemeClr val="tx1"/>
                </a:solidFill>
                <a:latin typeface="Times New Roman" pitchFamily="18" charset="0"/>
              </a:rPr>
              <a:t>nh quả vật chất, tinh thần của lao </a:t>
            </a:r>
            <a:r>
              <a:rPr lang="vi-VN" altLang="en-US" sz="2400" b="1" i="1">
                <a:solidFill>
                  <a:schemeClr val="tx1"/>
                </a:solidFill>
                <a:latin typeface="Times New Roman" pitchFamily="18" charset="0"/>
              </a:rPr>
              <a:t>đ</a:t>
            </a:r>
            <a:r>
              <a:rPr lang="en-US" altLang="en-US" sz="2400" b="1" i="1">
                <a:solidFill>
                  <a:schemeClr val="tx1"/>
                </a:solidFill>
                <a:latin typeface="Times New Roman" pitchFamily="18" charset="0"/>
              </a:rPr>
              <a:t>ộng</a:t>
            </a:r>
            <a:r>
              <a:rPr lang="en-US" altLang="en-US" sz="2400" i="1">
                <a:solidFill>
                  <a:schemeClr val="tx1"/>
                </a:solidFill>
                <a:latin typeface="Times New Roman" pitchFamily="18" charset="0"/>
              </a:rPr>
              <a:t>. </a:t>
            </a:r>
            <a:endParaRPr lang="en-US" altLang="en-US" sz="2400" i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E525AA-82BF-0520-C538-4183E7B42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1" y="685800"/>
            <a:ext cx="8437563" cy="2103438"/>
          </a:xfrm>
          <a:prstGeom prst="rect">
            <a:avLst/>
          </a:prstGeom>
          <a:solidFill>
            <a:srgbClr val="0066FF"/>
          </a:solidFill>
          <a:ln w="9525">
            <a:solidFill>
              <a:srgbClr val="00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C000"/>
                </a:solidFill>
                <a:latin typeface="Times New Roman" panose="02020603050405020304" pitchFamily="18" charset="0"/>
              </a:rPr>
              <a:t>Vì sao QHSX tác </a:t>
            </a:r>
            <a:r>
              <a:rPr lang="vi-VN" altLang="en-US" sz="2400" b="1">
                <a:solidFill>
                  <a:srgbClr val="FFC000"/>
                </a:solidFill>
                <a:latin typeface="Times New Roman" panose="02020603050405020304" pitchFamily="18" charset="0"/>
              </a:rPr>
              <a:t>đ</a:t>
            </a:r>
            <a:r>
              <a:rPr lang="en-US" altLang="en-US" sz="2400" b="1">
                <a:solidFill>
                  <a:srgbClr val="FFC000"/>
                </a:solidFill>
                <a:latin typeface="Times New Roman" panose="02020603050405020304" pitchFamily="18" charset="0"/>
              </a:rPr>
              <a:t>ộng trở lại LLSX</a:t>
            </a:r>
            <a:r>
              <a:rPr lang="en-US" altLang="en-US" sz="2400">
                <a:solidFill>
                  <a:srgbClr val="FFC000"/>
                </a:solidFill>
                <a:latin typeface="Times New Roman" panose="02020603050405020304" pitchFamily="18" charset="0"/>
              </a:rPr>
              <a:t>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i="1">
                <a:solidFill>
                  <a:srgbClr val="FFFFFF"/>
                </a:solidFill>
                <a:latin typeface="Times New Roman" panose="02020603050405020304" pitchFamily="18" charset="0"/>
              </a:rPr>
              <a:t>QHSX là hình thức xã hội của quá trình sản xuất,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i="1">
                <a:solidFill>
                  <a:srgbClr val="FFFFFF"/>
                </a:solidFill>
                <a:latin typeface="Times New Roman" panose="02020603050405020304" pitchFamily="18" charset="0"/>
              </a:rPr>
              <a:t> có tính </a:t>
            </a:r>
            <a:r>
              <a:rPr lang="vi-VN" altLang="en-US" sz="2800" b="1" i="1">
                <a:solidFill>
                  <a:srgbClr val="FFFFFF"/>
                </a:solidFill>
                <a:latin typeface="Times New Roman" panose="02020603050405020304" pitchFamily="18" charset="0"/>
              </a:rPr>
              <a:t>đ</a:t>
            </a:r>
            <a:r>
              <a:rPr lang="en-US" altLang="en-US" sz="2800" b="1" i="1">
                <a:solidFill>
                  <a:srgbClr val="FFFFFF"/>
                </a:solidFill>
                <a:latin typeface="Times New Roman" panose="02020603050405020304" pitchFamily="18" charset="0"/>
              </a:rPr>
              <a:t>ộc lập t</a:t>
            </a:r>
            <a:r>
              <a:rPr lang="vi-VN" altLang="en-US" sz="2800" b="1" i="1">
                <a:solidFill>
                  <a:srgbClr val="FFFFFF"/>
                </a:solidFill>
                <a:latin typeface="Times New Roman" panose="02020603050405020304" pitchFamily="18" charset="0"/>
              </a:rPr>
              <a:t>ươ</a:t>
            </a:r>
            <a:r>
              <a:rPr lang="en-US" altLang="en-US" sz="2800" b="1" i="1">
                <a:solidFill>
                  <a:srgbClr val="FFFFFF"/>
                </a:solidFill>
                <a:latin typeface="Times New Roman" panose="02020603050405020304" pitchFamily="18" charset="0"/>
              </a:rPr>
              <a:t>ng </a:t>
            </a:r>
            <a:r>
              <a:rPr lang="vi-VN" altLang="en-US" sz="2800" b="1" i="1">
                <a:solidFill>
                  <a:srgbClr val="FFFFFF"/>
                </a:solidFill>
                <a:latin typeface="Times New Roman" panose="02020603050405020304" pitchFamily="18" charset="0"/>
              </a:rPr>
              <a:t>đ</a:t>
            </a:r>
            <a:r>
              <a:rPr lang="en-US" altLang="en-US" sz="2800" b="1" i="1">
                <a:solidFill>
                  <a:srgbClr val="FFFFFF"/>
                </a:solidFill>
                <a:latin typeface="Times New Roman" panose="02020603050405020304" pitchFamily="18" charset="0"/>
              </a:rPr>
              <a:t>ối và ổn </a:t>
            </a:r>
            <a:r>
              <a:rPr lang="vi-VN" altLang="en-US" sz="2800" b="1" i="1">
                <a:solidFill>
                  <a:srgbClr val="FFFFFF"/>
                </a:solidFill>
                <a:latin typeface="Times New Roman" panose="02020603050405020304" pitchFamily="18" charset="0"/>
              </a:rPr>
              <a:t>đ</a:t>
            </a:r>
            <a:r>
              <a:rPr lang="en-US" altLang="en-US" sz="2800" b="1" i="1">
                <a:solidFill>
                  <a:srgbClr val="FFFFFF"/>
                </a:solidFill>
                <a:latin typeface="Times New Roman" panose="02020603050405020304" pitchFamily="18" charset="0"/>
              </a:rPr>
              <a:t>ịnh về bản chất.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i="1">
                <a:solidFill>
                  <a:srgbClr val="FFFFFF"/>
                </a:solidFill>
                <a:latin typeface="Times New Roman" panose="02020603050405020304" pitchFamily="18" charset="0"/>
              </a:rPr>
              <a:t>QHSX phù hợp với trình </a:t>
            </a:r>
            <a:r>
              <a:rPr lang="vi-VN" altLang="en-US" sz="2800" b="1" i="1">
                <a:solidFill>
                  <a:srgbClr val="FFFFFF"/>
                </a:solidFill>
                <a:latin typeface="Times New Roman" panose="02020603050405020304" pitchFamily="18" charset="0"/>
              </a:rPr>
              <a:t>đ</a:t>
            </a:r>
            <a:r>
              <a:rPr lang="en-US" altLang="en-US" sz="2800" b="1" i="1">
                <a:solidFill>
                  <a:srgbClr val="FFFFFF"/>
                </a:solidFill>
                <a:latin typeface="Times New Roman" panose="02020603050405020304" pitchFamily="18" charset="0"/>
              </a:rPr>
              <a:t>ộ của LLSX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i="1">
                <a:solidFill>
                  <a:srgbClr val="FFFFFF"/>
                </a:solidFill>
                <a:latin typeface="Times New Roman" panose="02020603050405020304" pitchFamily="18" charset="0"/>
              </a:rPr>
              <a:t>là yêu cầu khách quan của nền sản xuất</a:t>
            </a:r>
            <a:r>
              <a:rPr lang="en-US" altLang="en-US" sz="2200" b="1" i="1">
                <a:solidFill>
                  <a:srgbClr val="FFFFFF"/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DC14DCC5-3A8D-729B-598F-2F1990CF1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971800"/>
            <a:ext cx="2667000" cy="990600"/>
          </a:xfrm>
          <a:prstGeom prst="flowChartAlternateProcess">
            <a:avLst/>
          </a:prstGeom>
          <a:solidFill>
            <a:srgbClr val="0066FF"/>
          </a:solidFill>
          <a:ln w="9525">
            <a:solidFill>
              <a:srgbClr val="00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C000"/>
                </a:solidFill>
                <a:latin typeface="Times New Roman" panose="02020603050405020304" pitchFamily="18" charset="0"/>
              </a:rPr>
              <a:t>Khái niệm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C000"/>
                </a:solidFill>
                <a:latin typeface="Times New Roman" panose="02020603050405020304" pitchFamily="18" charset="0"/>
              </a:rPr>
              <a:t>sự phù hợp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C0C2E842-DE20-45BA-BC70-370D2A3CD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1" y="3200401"/>
            <a:ext cx="5897563" cy="758825"/>
          </a:xfrm>
          <a:prstGeom prst="rect">
            <a:avLst/>
          </a:prstGeom>
          <a:solidFill>
            <a:schemeClr val="accent3"/>
          </a:solidFill>
          <a:ln w="9525">
            <a:solidFill>
              <a:srgbClr val="0033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lvl="2" algn="ctr" eaLnBrk="1" hangingPunct="1">
              <a:spcBef>
                <a:spcPct val="20000"/>
              </a:spcBef>
              <a:defRPr/>
            </a:pPr>
            <a:r>
              <a:rPr lang="en-US" altLang="en-US" sz="2400" b="1" i="1" dirty="0" err="1">
                <a:solidFill>
                  <a:schemeClr val="tx1"/>
                </a:solidFill>
                <a:latin typeface="Times New Roman" pitchFamily="18" charset="0"/>
              </a:rPr>
              <a:t>Sự</a:t>
            </a:r>
            <a:r>
              <a:rPr lang="en-US" altLang="en-US" sz="2400" b="1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en-US" sz="2400" b="1" i="1" dirty="0" err="1">
                <a:solidFill>
                  <a:schemeClr val="tx1"/>
                </a:solidFill>
                <a:latin typeface="Times New Roman" pitchFamily="18" charset="0"/>
              </a:rPr>
              <a:t>kết</a:t>
            </a:r>
            <a:r>
              <a:rPr lang="en-US" altLang="en-US" sz="2400" b="1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en-US" sz="2400" b="1" i="1" dirty="0" err="1">
                <a:solidFill>
                  <a:schemeClr val="tx1"/>
                </a:solidFill>
                <a:latin typeface="Times New Roman" pitchFamily="18" charset="0"/>
              </a:rPr>
              <a:t>hợp</a:t>
            </a:r>
            <a:r>
              <a:rPr lang="en-US" altLang="en-US" sz="2400" b="1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vi-VN" altLang="en-US" sz="2400" b="1" i="1" dirty="0">
                <a:solidFill>
                  <a:schemeClr val="tx1"/>
                </a:solidFill>
                <a:latin typeface="Times New Roman" pitchFamily="18" charset="0"/>
              </a:rPr>
              <a:t>đ</a:t>
            </a:r>
            <a:r>
              <a:rPr lang="en-US" altLang="en-US" sz="2400" b="1" i="1" dirty="0" err="1">
                <a:solidFill>
                  <a:schemeClr val="tx1"/>
                </a:solidFill>
                <a:latin typeface="Times New Roman" pitchFamily="18" charset="0"/>
              </a:rPr>
              <a:t>úng</a:t>
            </a:r>
            <a:r>
              <a:rPr lang="en-US" altLang="en-US" sz="2400" b="1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vi-VN" altLang="en-US" sz="2400" b="1" i="1" dirty="0">
                <a:solidFill>
                  <a:schemeClr val="tx1"/>
                </a:solidFill>
                <a:latin typeface="Times New Roman" pitchFamily="18" charset="0"/>
              </a:rPr>
              <a:t>đ</a:t>
            </a:r>
            <a:r>
              <a:rPr lang="en-US" altLang="en-US" sz="2400" b="1" i="1" dirty="0" err="1">
                <a:solidFill>
                  <a:schemeClr val="tx1"/>
                </a:solidFill>
                <a:latin typeface="Times New Roman" pitchFamily="18" charset="0"/>
              </a:rPr>
              <a:t>ắn</a:t>
            </a:r>
            <a:r>
              <a:rPr lang="en-US" altLang="en-US" sz="2400" b="1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en-US" sz="2400" b="1" i="1" dirty="0" err="1">
                <a:solidFill>
                  <a:schemeClr val="tx1"/>
                </a:solidFill>
                <a:latin typeface="Times New Roman" pitchFamily="18" charset="0"/>
              </a:rPr>
              <a:t>giữa</a:t>
            </a:r>
            <a:r>
              <a:rPr lang="en-US" altLang="en-US" sz="2400" b="1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en-US" sz="2400" b="1" i="1" dirty="0" err="1">
                <a:solidFill>
                  <a:schemeClr val="tx1"/>
                </a:solidFill>
                <a:latin typeface="Times New Roman" pitchFamily="18" charset="0"/>
              </a:rPr>
              <a:t>các</a:t>
            </a:r>
            <a:r>
              <a:rPr lang="en-US" altLang="en-US" sz="2400" b="1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en-US" sz="2400" b="1" i="1" dirty="0" err="1">
                <a:solidFill>
                  <a:schemeClr val="tx1"/>
                </a:solidFill>
                <a:latin typeface="Times New Roman" pitchFamily="18" charset="0"/>
              </a:rPr>
              <a:t>yếu</a:t>
            </a:r>
            <a:r>
              <a:rPr lang="en-US" altLang="en-US" sz="2400" b="1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en-US" sz="2400" b="1" i="1" dirty="0" err="1">
                <a:solidFill>
                  <a:schemeClr val="tx1"/>
                </a:solidFill>
                <a:latin typeface="Times New Roman" pitchFamily="18" charset="0"/>
              </a:rPr>
              <a:t>tố</a:t>
            </a:r>
            <a:r>
              <a:rPr lang="en-US" altLang="en-US" sz="2400" b="1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en-US" sz="2400" b="1" i="1" dirty="0" err="1">
                <a:solidFill>
                  <a:schemeClr val="tx1"/>
                </a:solidFill>
                <a:latin typeface="Times New Roman" pitchFamily="18" charset="0"/>
              </a:rPr>
              <a:t>cấu</a:t>
            </a:r>
            <a:r>
              <a:rPr lang="en-US" altLang="en-US" sz="2400" b="1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en-US" sz="2400" b="1" i="1" dirty="0" err="1">
                <a:solidFill>
                  <a:schemeClr val="tx1"/>
                </a:solidFill>
                <a:latin typeface="Times New Roman" pitchFamily="18" charset="0"/>
              </a:rPr>
              <a:t>th</a:t>
            </a:r>
            <a:r>
              <a:rPr lang="en-US" altLang="en-US" sz="24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en-US" sz="2400" b="1" i="1" dirty="0" err="1">
                <a:solidFill>
                  <a:schemeClr val="tx1"/>
                </a:solidFill>
                <a:latin typeface="Times New Roman" pitchFamily="18" charset="0"/>
              </a:rPr>
              <a:t>nh</a:t>
            </a:r>
            <a:r>
              <a:rPr lang="en-US" altLang="en-US" sz="2400" b="1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en-US" sz="2400" b="1" i="1" dirty="0" err="1">
                <a:solidFill>
                  <a:schemeClr val="tx1"/>
                </a:solidFill>
                <a:latin typeface="Times New Roman" pitchFamily="18" charset="0"/>
              </a:rPr>
              <a:t>lực</a:t>
            </a:r>
            <a:r>
              <a:rPr lang="en-US" altLang="en-US" sz="2400" b="1" i="1" dirty="0">
                <a:solidFill>
                  <a:schemeClr val="tx1"/>
                </a:solidFill>
                <a:latin typeface="Times New Roman" pitchFamily="18" charset="0"/>
              </a:rPr>
              <a:t> l</a:t>
            </a:r>
            <a:r>
              <a:rPr lang="vi-VN" altLang="en-US" sz="2400" b="1" i="1" dirty="0">
                <a:solidFill>
                  <a:schemeClr val="tx1"/>
                </a:solidFill>
                <a:latin typeface="Times New Roman" pitchFamily="18" charset="0"/>
              </a:rPr>
              <a:t>ư</a:t>
            </a:r>
            <a:r>
              <a:rPr lang="en-US" altLang="en-US" sz="2400" b="1" i="1" dirty="0" err="1">
                <a:solidFill>
                  <a:schemeClr val="tx1"/>
                </a:solidFill>
                <a:latin typeface="Times New Roman" pitchFamily="18" charset="0"/>
              </a:rPr>
              <a:t>ợng</a:t>
            </a:r>
            <a:r>
              <a:rPr lang="en-US" altLang="en-US" sz="2400" b="1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en-US" sz="2400" b="1" i="1" dirty="0" err="1">
                <a:solidFill>
                  <a:schemeClr val="tx1"/>
                </a:solidFill>
                <a:latin typeface="Times New Roman" pitchFamily="18" charset="0"/>
              </a:rPr>
              <a:t>sản</a:t>
            </a:r>
            <a:r>
              <a:rPr lang="en-US" altLang="en-US" sz="2400" b="1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en-US" sz="2400" b="1" i="1" dirty="0" err="1">
                <a:solidFill>
                  <a:schemeClr val="tx1"/>
                </a:solidFill>
                <a:latin typeface="Times New Roman" pitchFamily="18" charset="0"/>
              </a:rPr>
              <a:t>xuất</a:t>
            </a:r>
            <a:r>
              <a:rPr lang="en-US" altLang="en-US" sz="1600" i="1" dirty="0">
                <a:solidFill>
                  <a:schemeClr val="tx1"/>
                </a:solidFill>
                <a:latin typeface="Times New Roman" pitchFamily="18" charset="0"/>
              </a:rPr>
              <a:t>.  </a:t>
            </a:r>
            <a:endParaRPr lang="en-US" altLang="en-US" sz="16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350191DE-AD0F-2D99-36E1-3489A871D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114801"/>
            <a:ext cx="8707438" cy="409575"/>
          </a:xfrm>
          <a:prstGeom prst="rect">
            <a:avLst/>
          </a:prstGeom>
          <a:solidFill>
            <a:schemeClr val="accent3"/>
          </a:solidFill>
          <a:ln w="9525">
            <a:solidFill>
              <a:srgbClr val="0033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en-US" sz="2400" b="1" i="1">
                <a:solidFill>
                  <a:schemeClr val="tx1"/>
                </a:solidFill>
                <a:latin typeface="Times New Roman" pitchFamily="18" charset="0"/>
              </a:rPr>
              <a:t>Sự kết hợp </a:t>
            </a:r>
            <a:r>
              <a:rPr lang="vi-VN" altLang="en-US" sz="2400" b="1" i="1">
                <a:solidFill>
                  <a:schemeClr val="tx1"/>
                </a:solidFill>
                <a:latin typeface="Times New Roman" pitchFamily="18" charset="0"/>
              </a:rPr>
              <a:t>đ</a:t>
            </a:r>
            <a:r>
              <a:rPr lang="en-US" altLang="en-US" sz="2400" b="1" i="1">
                <a:solidFill>
                  <a:schemeClr val="tx1"/>
                </a:solidFill>
                <a:latin typeface="Times New Roman" pitchFamily="18" charset="0"/>
              </a:rPr>
              <a:t>úng </a:t>
            </a:r>
            <a:r>
              <a:rPr lang="vi-VN" altLang="en-US" sz="2400" b="1" i="1">
                <a:solidFill>
                  <a:schemeClr val="tx1"/>
                </a:solidFill>
                <a:latin typeface="Times New Roman" pitchFamily="18" charset="0"/>
              </a:rPr>
              <a:t>đ</a:t>
            </a:r>
            <a:r>
              <a:rPr lang="en-US" altLang="en-US" sz="2400" b="1" i="1">
                <a:solidFill>
                  <a:schemeClr val="tx1"/>
                </a:solidFill>
                <a:latin typeface="Times New Roman" pitchFamily="18" charset="0"/>
              </a:rPr>
              <a:t>ắn giữa các yếu tố cấu th</a:t>
            </a:r>
            <a:r>
              <a:rPr lang="en-US" altLang="en-US" sz="2400" b="1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en-US" sz="2400" b="1" i="1">
                <a:solidFill>
                  <a:schemeClr val="tx1"/>
                </a:solidFill>
                <a:latin typeface="Times New Roman" pitchFamily="18" charset="0"/>
              </a:rPr>
              <a:t>nh quan hệ sản xuất</a:t>
            </a:r>
            <a:r>
              <a:rPr lang="en-US" altLang="en-US" sz="2000" i="1">
                <a:solidFill>
                  <a:schemeClr val="tx1"/>
                </a:solidFill>
                <a:latin typeface="Times New Roman" pitchFamily="18" charset="0"/>
              </a:rPr>
              <a:t>.   </a:t>
            </a:r>
            <a:endParaRPr lang="en-US" altLang="en-US" sz="2000" i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E2EFF7DE-856E-5D03-B905-078CDAC1C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837114"/>
            <a:ext cx="8915400" cy="485775"/>
          </a:xfrm>
          <a:prstGeom prst="rect">
            <a:avLst/>
          </a:prstGeom>
          <a:solidFill>
            <a:schemeClr val="accent3"/>
          </a:solidFill>
          <a:ln w="9525">
            <a:solidFill>
              <a:srgbClr val="0033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en-US" sz="2400" b="1" i="1">
                <a:solidFill>
                  <a:schemeClr val="tx1"/>
                </a:solidFill>
                <a:latin typeface="Times New Roman" pitchFamily="18" charset="0"/>
              </a:rPr>
              <a:t>Sự kết hợp </a:t>
            </a:r>
            <a:r>
              <a:rPr lang="vi-VN" altLang="en-US" sz="2400" b="1" i="1">
                <a:solidFill>
                  <a:schemeClr val="tx1"/>
                </a:solidFill>
                <a:latin typeface="Times New Roman" pitchFamily="18" charset="0"/>
              </a:rPr>
              <a:t>đ</a:t>
            </a:r>
            <a:r>
              <a:rPr lang="en-US" altLang="en-US" sz="2400" b="1" i="1">
                <a:solidFill>
                  <a:schemeClr val="tx1"/>
                </a:solidFill>
                <a:latin typeface="Times New Roman" pitchFamily="18" charset="0"/>
              </a:rPr>
              <a:t>úng </a:t>
            </a:r>
            <a:r>
              <a:rPr lang="vi-VN" altLang="en-US" sz="2400" b="1" i="1">
                <a:solidFill>
                  <a:schemeClr val="tx1"/>
                </a:solidFill>
                <a:latin typeface="Times New Roman" pitchFamily="18" charset="0"/>
              </a:rPr>
              <a:t>đ</a:t>
            </a:r>
            <a:r>
              <a:rPr lang="en-US" altLang="en-US" sz="2400" b="1" i="1">
                <a:solidFill>
                  <a:schemeClr val="tx1"/>
                </a:solidFill>
                <a:latin typeface="Times New Roman" pitchFamily="18" charset="0"/>
              </a:rPr>
              <a:t>ắn giữa lực l</a:t>
            </a:r>
            <a:r>
              <a:rPr lang="vi-VN" altLang="en-US" sz="2400" b="1" i="1">
                <a:solidFill>
                  <a:schemeClr val="tx1"/>
                </a:solidFill>
                <a:latin typeface="Times New Roman" pitchFamily="18" charset="0"/>
              </a:rPr>
              <a:t>ư</a:t>
            </a:r>
            <a:r>
              <a:rPr lang="en-US" altLang="en-US" sz="2400" b="1" i="1">
                <a:solidFill>
                  <a:schemeClr val="tx1"/>
                </a:solidFill>
                <a:latin typeface="Times New Roman" pitchFamily="18" charset="0"/>
              </a:rPr>
              <a:t>ợng sản xuất với quan hệ sản xuất</a:t>
            </a:r>
            <a:endParaRPr lang="en-US" altLang="en-US" sz="2400" b="1" i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A82-295E-36B5-3316-5D560DDA188F}"/>
              </a:ext>
            </a:extLst>
          </p:cNvPr>
          <p:cNvGrpSpPr/>
          <p:nvPr/>
        </p:nvGrpSpPr>
        <p:grpSpPr>
          <a:xfrm>
            <a:off x="1752600" y="0"/>
            <a:ext cx="8763000" cy="1084320"/>
            <a:chOff x="212477" y="406442"/>
            <a:chExt cx="5840730" cy="79704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010B1BC-E5DC-F49D-7138-B8332CD51D7F}"/>
                </a:ext>
              </a:extLst>
            </p:cNvPr>
            <p:cNvSpPr/>
            <p:nvPr/>
          </p:nvSpPr>
          <p:spPr>
            <a:xfrm>
              <a:off x="212477" y="406442"/>
              <a:ext cx="5840730" cy="79704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74D7DF40-A23D-D8A3-E592-6734302A7A73}"/>
                </a:ext>
              </a:extLst>
            </p:cNvPr>
            <p:cNvSpPr/>
            <p:nvPr/>
          </p:nvSpPr>
          <p:spPr>
            <a:xfrm>
              <a:off x="251385" y="445350"/>
              <a:ext cx="5771460" cy="71922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20766" tIns="0" rIns="220766" bIns="0" spcCol="1270" anchor="ctr"/>
            <a:lstStyle/>
            <a:p>
              <a:pPr algn="ctr" eaLnBrk="1" hangingPunct="1">
                <a:defRPr/>
              </a:pPr>
              <a:r>
                <a:rPr lang="en-GB" sz="2800" b="1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b. Sự tác động trở lại của quan hệ sản xuất </a:t>
              </a:r>
            </a:p>
            <a:p>
              <a:pPr algn="ctr" eaLnBrk="1" hangingPunct="1">
                <a:defRPr/>
              </a:pPr>
              <a:r>
                <a:rPr lang="en-GB" sz="2800" b="1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đối với lực lượng sản xuất</a:t>
              </a:r>
              <a:endParaRPr 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3A561B-AFCD-70FB-3E25-FE440097A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35075"/>
            <a:ext cx="10515600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US" altLang="en-US" sz="2400" b="1" i="1" dirty="0" err="1">
                <a:latin typeface="Times New Roman" panose="02020603050405020304" pitchFamily="18" charset="0"/>
              </a:rPr>
              <a:t>Sự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2400" b="1" i="1" dirty="0" err="1">
                <a:latin typeface="Times New Roman" panose="02020603050405020304" pitchFamily="18" charset="0"/>
              </a:rPr>
              <a:t>phù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2400" b="1" i="1" dirty="0" err="1">
                <a:latin typeface="Times New Roman" panose="02020603050405020304" pitchFamily="18" charset="0"/>
              </a:rPr>
              <a:t>hợp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quy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vi-VN" altLang="en-US" sz="2400" dirty="0">
                <a:latin typeface="Times New Roman" panose="02020603050405020304" pitchFamily="18" charset="0"/>
              </a:rPr>
              <a:t>đ</a:t>
            </a:r>
            <a:r>
              <a:rPr lang="en-US" altLang="en-US" sz="2400" dirty="0" err="1">
                <a:latin typeface="Times New Roman" panose="02020603050405020304" pitchFamily="18" charset="0"/>
              </a:rPr>
              <a:t>ịnh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mục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vi-VN" altLang="en-US" sz="2400" dirty="0">
                <a:latin typeface="Times New Roman" panose="02020603050405020304" pitchFamily="18" charset="0"/>
              </a:rPr>
              <a:t>đ</a:t>
            </a:r>
            <a:r>
              <a:rPr lang="en-US" altLang="en-US" sz="2400" dirty="0" err="1">
                <a:latin typeface="Times New Roman" panose="02020603050405020304" pitchFamily="18" charset="0"/>
              </a:rPr>
              <a:t>ích</a:t>
            </a:r>
            <a:r>
              <a:rPr lang="en-US" altLang="en-US" sz="2400" dirty="0">
                <a:latin typeface="Times New Roman" panose="02020603050405020304" pitchFamily="18" charset="0"/>
              </a:rPr>
              <a:t>, xu </a:t>
            </a:r>
            <a:r>
              <a:rPr lang="en-US" altLang="en-US" sz="2400" dirty="0" err="1">
                <a:latin typeface="Times New Roman" panose="02020603050405020304" pitchFamily="18" charset="0"/>
              </a:rPr>
              <a:t>huớng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phát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triển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</a:rPr>
              <a:t>hình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th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en-US" altLang="en-US" sz="2400" dirty="0" err="1">
                <a:latin typeface="Times New Roman" panose="02020603050405020304" pitchFamily="18" charset="0"/>
              </a:rPr>
              <a:t>nh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hệ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thống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vi-VN" altLang="en-US" sz="2400" dirty="0">
                <a:latin typeface="Times New Roman" panose="02020603050405020304" pitchFamily="18" charset="0"/>
              </a:rPr>
              <a:t>đ</a:t>
            </a:r>
            <a:r>
              <a:rPr lang="en-US" altLang="en-US" sz="2400" dirty="0" err="1">
                <a:latin typeface="Times New Roman" panose="02020603050405020304" pitchFamily="18" charset="0"/>
              </a:rPr>
              <a:t>ộng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lực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thúc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vi-VN" altLang="en-US" sz="2400" dirty="0">
                <a:latin typeface="Times New Roman" panose="02020603050405020304" pitchFamily="18" charset="0"/>
              </a:rPr>
              <a:t>đ</a:t>
            </a:r>
            <a:r>
              <a:rPr lang="en-US" altLang="en-US" sz="2400" dirty="0" err="1">
                <a:latin typeface="Times New Roman" panose="02020603050405020304" pitchFamily="18" charset="0"/>
              </a:rPr>
              <a:t>ẩy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sản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xuất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phát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triển</a:t>
            </a:r>
            <a:r>
              <a:rPr lang="en-US" altLang="en-US" sz="2400" dirty="0">
                <a:latin typeface="Times New Roman" panose="02020603050405020304" pitchFamily="18" charset="0"/>
              </a:rPr>
              <a:t>. 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9FE18F-CC06-ACB0-B7C0-35D2017ED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17738"/>
            <a:ext cx="10823712" cy="728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US" altLang="en-US" sz="24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Sự</a:t>
            </a:r>
            <a:r>
              <a:rPr lang="en-US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tác</a:t>
            </a:r>
            <a:r>
              <a:rPr lang="en-US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vi-V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đ</a:t>
            </a:r>
            <a:r>
              <a:rPr lang="en-US" altLang="en-US" sz="24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ộng</a:t>
            </a:r>
            <a:r>
              <a:rPr lang="en-US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diễn</a:t>
            </a:r>
            <a:r>
              <a:rPr lang="en-US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ra </a:t>
            </a:r>
            <a:r>
              <a:rPr lang="en-US" altLang="en-US" sz="24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hai</a:t>
            </a:r>
            <a:r>
              <a:rPr lang="en-US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chiều</a:t>
            </a:r>
            <a:r>
              <a:rPr lang="en-US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h</a:t>
            </a:r>
            <a:r>
              <a:rPr lang="vi-V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ư</a:t>
            </a:r>
            <a:r>
              <a:rPr lang="en-US" altLang="en-US" sz="24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ớng</a:t>
            </a:r>
            <a:r>
              <a:rPr lang="en-US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Thúc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vi-V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đ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ẩy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hoặc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kìm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hãm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sự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phát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triển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của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lực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luợng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sản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xuất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   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27A419FC-03C5-4D53-3994-22481DFDE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2513" y="153988"/>
            <a:ext cx="7546974" cy="954087"/>
          </a:xfrm>
          <a:prstGeom prst="rect">
            <a:avLst/>
          </a:prstGeom>
          <a:solidFill>
            <a:srgbClr val="0000EA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Nội</a:t>
            </a:r>
            <a:r>
              <a:rPr lang="en-US" altLang="en-US" sz="28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 dung </a:t>
            </a:r>
            <a:r>
              <a:rPr lang="en-US" alt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sự</a:t>
            </a:r>
            <a:r>
              <a:rPr lang="en-US" altLang="en-US" sz="28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tác</a:t>
            </a:r>
            <a:r>
              <a:rPr lang="en-US" altLang="en-US" sz="28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vi-VN" altLang="en-US" sz="28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đ</a:t>
            </a:r>
            <a:r>
              <a:rPr lang="en-US" alt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ộng</a:t>
            </a:r>
            <a:r>
              <a:rPr lang="en-US" altLang="en-US" sz="28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trở</a:t>
            </a:r>
            <a:r>
              <a:rPr lang="en-US" altLang="en-US" sz="28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lại</a:t>
            </a:r>
            <a:r>
              <a:rPr lang="en-US" altLang="en-US" sz="28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của</a:t>
            </a:r>
            <a:r>
              <a:rPr lang="en-US" altLang="en-US" sz="28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 QHSX </a:t>
            </a:r>
            <a:r>
              <a:rPr lang="vi-VN" altLang="en-US" sz="28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đ</a:t>
            </a:r>
            <a:r>
              <a:rPr lang="en-US" alt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ối</a:t>
            </a:r>
            <a:r>
              <a:rPr lang="en-US" altLang="en-US" sz="28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với</a:t>
            </a:r>
            <a:r>
              <a:rPr lang="en-US" altLang="en-US" sz="28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 LLSX 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02F653A-CEEE-5DBF-224F-161CE4F9E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5" y="3941764"/>
            <a:ext cx="10758627" cy="76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en-US" sz="2400" b="1" i="1" dirty="0">
                <a:latin typeface="Times New Roman" pitchFamily="18" charset="0"/>
              </a:rPr>
              <a:t>Con ng</a:t>
            </a:r>
            <a:r>
              <a:rPr lang="vi-VN" altLang="en-US" sz="2400" b="1" i="1" dirty="0">
                <a:latin typeface="Times New Roman" pitchFamily="18" charset="0"/>
              </a:rPr>
              <a:t>ư</a:t>
            </a:r>
            <a:r>
              <a:rPr lang="en-US" altLang="en-US" sz="2400" b="1" i="1" dirty="0" err="1">
                <a:latin typeface="Times New Roman" pitchFamily="18" charset="0"/>
              </a:rPr>
              <a:t>ời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giữ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vai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trò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chủ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thể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nhận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thức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giải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quyết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mâu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thuẫn</a:t>
            </a:r>
            <a:r>
              <a:rPr lang="en-US" altLang="en-US" sz="2400" dirty="0">
                <a:latin typeface="Times New Roman" pitchFamily="18" charset="0"/>
              </a:rPr>
              <a:t>, </a:t>
            </a:r>
            <a:r>
              <a:rPr lang="en-US" altLang="en-US" sz="2400" dirty="0" err="1">
                <a:latin typeface="Times New Roman" pitchFamily="18" charset="0"/>
              </a:rPr>
              <a:t>thiết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lập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sự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phù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hợp</a:t>
            </a:r>
            <a:r>
              <a:rPr lang="en-US" altLang="en-US" sz="2400" dirty="0">
                <a:latin typeface="Times New Roman" pitchFamily="18" charset="0"/>
              </a:rPr>
              <a:t>.   </a:t>
            </a: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9DED4F36-0E62-773A-23F1-C69FE9AAB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05350"/>
            <a:ext cx="10523538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en-US" sz="2400" b="1" dirty="0" err="1">
                <a:latin typeface="Times New Roman" pitchFamily="18" charset="0"/>
              </a:rPr>
              <a:t>Trong</a:t>
            </a:r>
            <a:r>
              <a:rPr lang="en-US" altLang="en-US" sz="2400" b="1" dirty="0">
                <a:latin typeface="Times New Roman" pitchFamily="18" charset="0"/>
              </a:rPr>
              <a:t> </a:t>
            </a:r>
            <a:r>
              <a:rPr lang="en-US" altLang="en-US" sz="2400" b="1" dirty="0" err="1">
                <a:latin typeface="Times New Roman" pitchFamily="18" charset="0"/>
              </a:rPr>
              <a:t>xã</a:t>
            </a:r>
            <a:r>
              <a:rPr lang="en-US" altLang="en-US" sz="2400" b="1" dirty="0">
                <a:latin typeface="Times New Roman" pitchFamily="18" charset="0"/>
              </a:rPr>
              <a:t> </a:t>
            </a:r>
            <a:r>
              <a:rPr lang="en-US" altLang="en-US" sz="2400" b="1" dirty="0" err="1">
                <a:latin typeface="Times New Roman" pitchFamily="18" charset="0"/>
              </a:rPr>
              <a:t>hội</a:t>
            </a:r>
            <a:r>
              <a:rPr lang="en-US" altLang="en-US" sz="2400" b="1" dirty="0">
                <a:latin typeface="Times New Roman" pitchFamily="18" charset="0"/>
              </a:rPr>
              <a:t> </a:t>
            </a:r>
            <a:r>
              <a:rPr lang="en-US" altLang="en-US" sz="2400" b="1" dirty="0" err="1">
                <a:latin typeface="Times New Roman" pitchFamily="18" charset="0"/>
              </a:rPr>
              <a:t>có</a:t>
            </a:r>
            <a:r>
              <a:rPr lang="en-US" altLang="en-US" sz="2400" b="1" dirty="0">
                <a:latin typeface="Times New Roman" pitchFamily="18" charset="0"/>
              </a:rPr>
              <a:t> </a:t>
            </a:r>
            <a:r>
              <a:rPr lang="vi-VN" altLang="en-US" sz="2400" b="1" dirty="0">
                <a:latin typeface="Times New Roman" pitchFamily="18" charset="0"/>
              </a:rPr>
              <a:t>đ</a:t>
            </a:r>
            <a:r>
              <a:rPr lang="en-US" altLang="en-US" sz="2400" b="1" dirty="0" err="1">
                <a:latin typeface="Times New Roman" pitchFamily="18" charset="0"/>
              </a:rPr>
              <a:t>ối</a:t>
            </a:r>
            <a:r>
              <a:rPr lang="en-US" altLang="en-US" sz="2400" b="1" dirty="0">
                <a:latin typeface="Times New Roman" pitchFamily="18" charset="0"/>
              </a:rPr>
              <a:t> </a:t>
            </a:r>
            <a:r>
              <a:rPr lang="en-US" altLang="en-US" sz="2400" b="1" dirty="0" err="1">
                <a:latin typeface="Times New Roman" pitchFamily="18" charset="0"/>
              </a:rPr>
              <a:t>kháng</a:t>
            </a:r>
            <a:r>
              <a:rPr lang="en-US" altLang="en-US" sz="2400" b="1" dirty="0">
                <a:latin typeface="Times New Roman" pitchFamily="18" charset="0"/>
              </a:rPr>
              <a:t> </a:t>
            </a:r>
            <a:r>
              <a:rPr lang="en-US" altLang="en-US" sz="2400" b="1" dirty="0" err="1">
                <a:latin typeface="Times New Roman" pitchFamily="18" charset="0"/>
              </a:rPr>
              <a:t>giai</a:t>
            </a:r>
            <a:r>
              <a:rPr lang="en-US" altLang="en-US" sz="2400" b="1" dirty="0">
                <a:latin typeface="Times New Roman" pitchFamily="18" charset="0"/>
              </a:rPr>
              <a:t> </a:t>
            </a:r>
            <a:r>
              <a:rPr lang="en-US" altLang="en-US" sz="2400" b="1" dirty="0" err="1">
                <a:latin typeface="Times New Roman" pitchFamily="18" charset="0"/>
              </a:rPr>
              <a:t>cấp</a:t>
            </a:r>
            <a:r>
              <a:rPr lang="en-US" altLang="en-US" sz="2400" b="1" dirty="0">
                <a:latin typeface="Times New Roman" pitchFamily="18" charset="0"/>
              </a:rPr>
              <a:t>: </a:t>
            </a:r>
            <a:r>
              <a:rPr lang="en-US" altLang="en-US" sz="2400" dirty="0" err="1">
                <a:latin typeface="Times New Roman" pitchFamily="18" charset="0"/>
              </a:rPr>
              <a:t>Mâu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thuẫn</a:t>
            </a:r>
            <a:r>
              <a:rPr lang="en-US" altLang="en-US" sz="2400" dirty="0">
                <a:latin typeface="Times New Roman" pitchFamily="18" charset="0"/>
              </a:rPr>
              <a:t> LLSX </a:t>
            </a:r>
            <a:r>
              <a:rPr lang="en-US" altLang="en-US" sz="2400" dirty="0" err="1">
                <a:latin typeface="Times New Roman" pitchFamily="18" charset="0"/>
              </a:rPr>
              <a:t>v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en-US" sz="2400" dirty="0">
                <a:latin typeface="Times New Roman" pitchFamily="18" charset="0"/>
              </a:rPr>
              <a:t> QHSX </a:t>
            </a:r>
            <a:r>
              <a:rPr lang="vi-VN" altLang="en-US" sz="2400" dirty="0">
                <a:latin typeface="Times New Roman" pitchFamily="18" charset="0"/>
              </a:rPr>
              <a:t>đ</a:t>
            </a:r>
            <a:r>
              <a:rPr lang="en-US" altLang="en-US" sz="2400" dirty="0" err="1">
                <a:latin typeface="Times New Roman" pitchFamily="18" charset="0"/>
              </a:rPr>
              <a:t>uợc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biểu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hiện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về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mặt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xã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hội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l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mâu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thuẫn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giai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cấp</a:t>
            </a:r>
            <a:r>
              <a:rPr lang="en-US" altLang="en-US" sz="2400" dirty="0">
                <a:latin typeface="Times New Roman" pitchFamily="18" charset="0"/>
              </a:rPr>
              <a:t>; </a:t>
            </a:r>
            <a:r>
              <a:rPr lang="vi-VN" altLang="en-US" sz="2400" dirty="0">
                <a:latin typeface="Times New Roman" pitchFamily="18" charset="0"/>
              </a:rPr>
              <a:t>đư</a:t>
            </a:r>
            <a:r>
              <a:rPr lang="en-US" altLang="en-US" sz="2400" dirty="0" err="1">
                <a:latin typeface="Times New Roman" pitchFamily="18" charset="0"/>
              </a:rPr>
              <a:t>ợc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giải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quyết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thông</a:t>
            </a:r>
            <a:r>
              <a:rPr lang="en-US" altLang="en-US" sz="2400" dirty="0">
                <a:latin typeface="Times New Roman" pitchFamily="18" charset="0"/>
              </a:rPr>
              <a:t> qua </a:t>
            </a:r>
            <a:r>
              <a:rPr lang="vi-VN" altLang="en-US" sz="2400" dirty="0">
                <a:latin typeface="Times New Roman" pitchFamily="18" charset="0"/>
              </a:rPr>
              <a:t>đ</a:t>
            </a:r>
            <a:r>
              <a:rPr lang="en-US" altLang="en-US" sz="2400" dirty="0" err="1">
                <a:latin typeface="Times New Roman" pitchFamily="18" charset="0"/>
              </a:rPr>
              <a:t>ấu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tranh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giai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cấp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m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vi-VN" altLang="en-US" sz="2400" dirty="0">
                <a:latin typeface="Times New Roman" pitchFamily="18" charset="0"/>
              </a:rPr>
              <a:t>đ</a:t>
            </a:r>
            <a:r>
              <a:rPr lang="en-US" altLang="en-US" sz="2400" dirty="0" err="1">
                <a:latin typeface="Times New Roman" pitchFamily="18" charset="0"/>
              </a:rPr>
              <a:t>ỉnh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cao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l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cách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mạng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xã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hội</a:t>
            </a: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0ABD0C5E-D4DC-348B-7D67-88635349F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913439"/>
            <a:ext cx="8915400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Tx/>
              <a:buNone/>
            </a:pPr>
            <a:endParaRPr lang="en-US" altLang="en-US" sz="1800" b="1" dirty="0">
              <a:latin typeface="Times New Roman" panose="02020603050405020304" pitchFamily="18" charset="0"/>
            </a:endParaRPr>
          </a:p>
          <a:p>
            <a:pPr algn="ctr" eaLnBrk="1" hangingPunct="1"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ĐÂY LÀ QUY LUẬT PHỔ BIẾN CỦA SỰ VẬN </a:t>
            </a:r>
            <a:r>
              <a:rPr lang="vi-VN" altLang="en-US" sz="2000" b="1" dirty="0">
                <a:latin typeface="Times New Roman" panose="02020603050405020304" pitchFamily="18" charset="0"/>
              </a:rPr>
              <a:t>Đ</a:t>
            </a:r>
            <a:r>
              <a:rPr lang="en-US" altLang="en-US" sz="2000" b="1" dirty="0">
                <a:latin typeface="Times New Roman" panose="02020603050405020304" pitchFamily="18" charset="0"/>
              </a:rPr>
              <a:t>ỘNG, PHÁT TRIỂN XÃ HỘI</a:t>
            </a:r>
          </a:p>
          <a:p>
            <a:pPr algn="ctr" eaLnBrk="1" hangingPunct="1">
              <a:buFontTx/>
              <a:buNone/>
            </a:pPr>
            <a:endParaRPr lang="en-US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3C47EC2E-47E8-5B2B-0797-09BB31517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" y="3024188"/>
            <a:ext cx="10529888" cy="8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en-US" sz="2400" b="1" i="1" dirty="0" err="1">
                <a:latin typeface="Times New Roman" pitchFamily="18" charset="0"/>
              </a:rPr>
              <a:t>Trạng</a:t>
            </a:r>
            <a:r>
              <a:rPr lang="en-US" altLang="en-US" sz="2400" b="1" i="1" dirty="0">
                <a:latin typeface="Times New Roman" pitchFamily="18" charset="0"/>
              </a:rPr>
              <a:t> </a:t>
            </a:r>
            <a:r>
              <a:rPr lang="en-US" altLang="en-US" sz="2400" b="1" i="1" dirty="0" err="1">
                <a:latin typeface="Times New Roman" pitchFamily="18" charset="0"/>
              </a:rPr>
              <a:t>thái</a:t>
            </a:r>
            <a:r>
              <a:rPr lang="en-US" altLang="en-US" sz="2400" b="1" i="1" dirty="0">
                <a:latin typeface="Times New Roman" pitchFamily="18" charset="0"/>
              </a:rPr>
              <a:t> </a:t>
            </a:r>
            <a:r>
              <a:rPr lang="en-US" altLang="en-US" sz="2400" b="1" i="1" dirty="0" err="1">
                <a:latin typeface="Times New Roman" pitchFamily="18" charset="0"/>
              </a:rPr>
              <a:t>vận</a:t>
            </a:r>
            <a:r>
              <a:rPr lang="en-US" altLang="en-US" sz="2400" b="1" i="1" dirty="0">
                <a:latin typeface="Times New Roman" pitchFamily="18" charset="0"/>
              </a:rPr>
              <a:t> </a:t>
            </a:r>
            <a:r>
              <a:rPr lang="vi-VN" altLang="en-US" sz="2400" b="1" i="1" dirty="0">
                <a:latin typeface="Times New Roman" pitchFamily="18" charset="0"/>
              </a:rPr>
              <a:t>đ</a:t>
            </a:r>
            <a:r>
              <a:rPr lang="en-US" altLang="en-US" sz="2400" b="1" i="1" dirty="0" err="1">
                <a:latin typeface="Times New Roman" pitchFamily="18" charset="0"/>
              </a:rPr>
              <a:t>ộng</a:t>
            </a:r>
            <a:r>
              <a:rPr lang="en-US" altLang="en-US" sz="2400" b="1" i="1" dirty="0">
                <a:latin typeface="Times New Roman" pitchFamily="18" charset="0"/>
              </a:rPr>
              <a:t> </a:t>
            </a:r>
            <a:r>
              <a:rPr lang="en-US" altLang="en-US" sz="2400" b="1" i="1" dirty="0" err="1">
                <a:latin typeface="Times New Roman" pitchFamily="18" charset="0"/>
              </a:rPr>
              <a:t>của</a:t>
            </a:r>
            <a:r>
              <a:rPr lang="en-US" altLang="en-US" sz="2400" b="1" i="1" dirty="0">
                <a:latin typeface="Times New Roman" pitchFamily="18" charset="0"/>
              </a:rPr>
              <a:t> </a:t>
            </a:r>
            <a:r>
              <a:rPr lang="en-US" altLang="en-US" sz="2400" b="1" i="1" dirty="0" err="1">
                <a:latin typeface="Times New Roman" pitchFamily="18" charset="0"/>
              </a:rPr>
              <a:t>mâu</a:t>
            </a:r>
            <a:r>
              <a:rPr lang="en-US" altLang="en-US" sz="2400" b="1" i="1" dirty="0">
                <a:latin typeface="Times New Roman" pitchFamily="18" charset="0"/>
              </a:rPr>
              <a:t> </a:t>
            </a:r>
            <a:r>
              <a:rPr lang="en-US" altLang="en-US" sz="2400" b="1" i="1" dirty="0" err="1">
                <a:latin typeface="Times New Roman" pitchFamily="18" charset="0"/>
              </a:rPr>
              <a:t>thuẫn</a:t>
            </a:r>
            <a:r>
              <a:rPr lang="en-US" altLang="en-US" sz="2400" b="1" i="1" dirty="0">
                <a:latin typeface="Times New Roman" pitchFamily="18" charset="0"/>
              </a:rPr>
              <a:t> </a:t>
            </a:r>
            <a:r>
              <a:rPr lang="en-US" altLang="en-US" sz="2400" b="1" i="1" dirty="0" err="1">
                <a:latin typeface="Times New Roman" pitchFamily="18" charset="0"/>
              </a:rPr>
              <a:t>biện</a:t>
            </a:r>
            <a:r>
              <a:rPr lang="en-US" altLang="en-US" sz="2400" b="1" i="1" dirty="0">
                <a:latin typeface="Times New Roman" pitchFamily="18" charset="0"/>
              </a:rPr>
              <a:t> </a:t>
            </a:r>
            <a:r>
              <a:rPr lang="en-US" altLang="en-US" sz="2400" b="1" i="1" dirty="0" err="1">
                <a:latin typeface="Times New Roman" pitchFamily="18" charset="0"/>
              </a:rPr>
              <a:t>chứng</a:t>
            </a:r>
            <a:r>
              <a:rPr lang="en-US" altLang="en-US" sz="2400" dirty="0">
                <a:latin typeface="Times New Roman" pitchFamily="18" charset="0"/>
              </a:rPr>
              <a:t>: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en-US" sz="2400" dirty="0">
                <a:latin typeface="Times New Roman" pitchFamily="18" charset="0"/>
              </a:rPr>
              <a:t>     </a:t>
            </a:r>
            <a:r>
              <a:rPr lang="en-US" altLang="en-US" sz="2400" dirty="0" err="1">
                <a:latin typeface="Times New Roman" pitchFamily="18" charset="0"/>
              </a:rPr>
              <a:t>Phù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hợp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Không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phù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hợp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Phù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hợp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mới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cao</a:t>
            </a:r>
            <a:r>
              <a:rPr lang="en-US" altLang="en-US" sz="2400" dirty="0">
                <a:latin typeface="Times New Roman" pitchFamily="18" charset="0"/>
              </a:rPr>
              <a:t> h</a:t>
            </a:r>
            <a:r>
              <a:rPr lang="vi-VN" altLang="en-US" sz="2400" dirty="0">
                <a:latin typeface="Times New Roman" pitchFamily="18" charset="0"/>
              </a:rPr>
              <a:t>ơ</a:t>
            </a:r>
            <a:r>
              <a:rPr lang="en-US" altLang="en-US" sz="2400" dirty="0">
                <a:latin typeface="Times New Roman" pitchFamily="18" charset="0"/>
              </a:rPr>
              <a:t>n </a:t>
            </a:r>
            <a:r>
              <a:rPr lang="en-US" altLang="en-US" sz="2400" dirty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en-US" sz="2400" dirty="0">
                <a:latin typeface="Times New Roman" pitchFamily="18" charset="0"/>
              </a:rPr>
              <a:t>...  </a:t>
            </a: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42410-C279-CFEB-7C8E-D0A331CDF869}"/>
              </a:ext>
            </a:extLst>
          </p:cNvPr>
          <p:cNvSpPr/>
          <p:nvPr/>
        </p:nvSpPr>
        <p:spPr>
          <a:xfrm>
            <a:off x="1752600" y="228600"/>
            <a:ext cx="8382000" cy="1295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" altLang="zh-CN" sz="2800" noProof="1">
                <a:solidFill>
                  <a:srgbClr val="000000"/>
                </a:solidFill>
              </a:rPr>
              <a:t>Quy luật QHSX phù hợp với trình độ phát triển của LLSX l</a:t>
            </a:r>
            <a:r>
              <a:rPr lang="" altLang="zh-CN" sz="2800" noProof="1">
                <a:solidFill>
                  <a:srgbClr val="000000"/>
                </a:solidFill>
                <a:latin typeface="Arial" panose="020B0604020202020204" pitchFamily="34" charset="0"/>
              </a:rPr>
              <a:t>à</a:t>
            </a:r>
            <a:r>
              <a:rPr lang="" altLang="zh-CN" sz="2800" noProof="1">
                <a:solidFill>
                  <a:srgbClr val="000000"/>
                </a:solidFill>
              </a:rPr>
              <a:t> quy luật phổ biến tác động trong to</a:t>
            </a:r>
            <a:r>
              <a:rPr lang="" altLang="zh-CN" sz="2800" noProof="1">
                <a:solidFill>
                  <a:srgbClr val="000000"/>
                </a:solidFill>
                <a:latin typeface="Arial" panose="020B0604020202020204" pitchFamily="34" charset="0"/>
              </a:rPr>
              <a:t>à</a:t>
            </a:r>
            <a:r>
              <a:rPr lang="" altLang="zh-CN" sz="2800" noProof="1">
                <a:solidFill>
                  <a:srgbClr val="000000"/>
                </a:solidFill>
              </a:rPr>
              <a:t>n bộ tiến trình lịch sử nhân loại</a:t>
            </a:r>
            <a:endParaRPr lang="" altLang="zh-CN" sz="2800" noProof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35ECE1-CB20-56D4-832D-C7F1F26B41E0}"/>
              </a:ext>
            </a:extLst>
          </p:cNvPr>
          <p:cNvSpPr/>
          <p:nvPr/>
        </p:nvSpPr>
        <p:spPr>
          <a:xfrm>
            <a:off x="1828800" y="1981200"/>
            <a:ext cx="3886200" cy="3962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ClrTx/>
              <a:buSzTx/>
              <a:buNone/>
              <a:defRPr/>
            </a:pPr>
            <a:endParaRPr lang="" altLang="zh-CN" sz="2800" noProof="1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94CADA-4D25-4BD4-63A4-5F659A0A5133}"/>
              </a:ext>
            </a:extLst>
          </p:cNvPr>
          <p:cNvSpPr/>
          <p:nvPr/>
        </p:nvSpPr>
        <p:spPr>
          <a:xfrm>
            <a:off x="6400800" y="1981200"/>
            <a:ext cx="3886200" cy="3962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ClrTx/>
              <a:buSzTx/>
              <a:buNone/>
              <a:defRPr/>
            </a:pPr>
            <a:endParaRPr lang="" altLang="zh-CN" sz="2800" noProof="1">
              <a:solidFill>
                <a:srgbClr val="00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93E1BB-CD5E-07D5-6D14-DB15448A688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715000" y="39624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28B7834-2A2F-2E32-3EAB-412CB9D32803}"/>
              </a:ext>
            </a:extLst>
          </p:cNvPr>
          <p:cNvSpPr/>
          <p:nvPr/>
        </p:nvSpPr>
        <p:spPr>
          <a:xfrm>
            <a:off x="2133600" y="2438400"/>
            <a:ext cx="11430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prstClr val="black"/>
                </a:solidFill>
              </a:rPr>
              <a:t>QHSX</a:t>
            </a:r>
          </a:p>
          <a:p>
            <a:pPr algn="ctr" eaLnBrk="1" hangingPunct="1">
              <a:defRPr/>
            </a:pPr>
            <a:r>
              <a:rPr lang="en-US" sz="2800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CA9C59-F8FD-DB13-5D1E-4A95B135987E}"/>
              </a:ext>
            </a:extLst>
          </p:cNvPr>
          <p:cNvSpPr/>
          <p:nvPr/>
        </p:nvSpPr>
        <p:spPr>
          <a:xfrm>
            <a:off x="4267200" y="4495800"/>
            <a:ext cx="11430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prstClr val="black"/>
                </a:solidFill>
              </a:rPr>
              <a:t>LLSX</a:t>
            </a:r>
          </a:p>
          <a:p>
            <a:pPr algn="ctr" eaLnBrk="1" hangingPunct="1">
              <a:defRPr/>
            </a:pPr>
            <a:r>
              <a:rPr lang="en-US" sz="2800" dirty="0">
                <a:solidFill>
                  <a:prstClr val="black"/>
                </a:solidFill>
              </a:rPr>
              <a:t>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FF5D3D-4341-A1F0-B7ED-88ED3CE00008}"/>
              </a:ext>
            </a:extLst>
          </p:cNvPr>
          <p:cNvSpPr/>
          <p:nvPr/>
        </p:nvSpPr>
        <p:spPr>
          <a:xfrm>
            <a:off x="2209800" y="4495800"/>
            <a:ext cx="11430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prstClr val="black"/>
                </a:solidFill>
              </a:rPr>
              <a:t>LLSX</a:t>
            </a:r>
          </a:p>
          <a:p>
            <a:pPr algn="ctr" eaLnBrk="1" hangingPunct="1">
              <a:defRPr/>
            </a:pPr>
            <a:r>
              <a:rPr lang="en-US" sz="2800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3EC708-6539-9746-0D55-835BD8A60B2A}"/>
              </a:ext>
            </a:extLst>
          </p:cNvPr>
          <p:cNvSpPr/>
          <p:nvPr/>
        </p:nvSpPr>
        <p:spPr>
          <a:xfrm>
            <a:off x="6781800" y="4572000"/>
            <a:ext cx="11430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prstClr val="black"/>
                </a:solidFill>
              </a:rPr>
              <a:t>LLSX</a:t>
            </a:r>
          </a:p>
          <a:p>
            <a:pPr algn="ctr" eaLnBrk="1" hangingPunct="1">
              <a:defRPr/>
            </a:pPr>
            <a:r>
              <a:rPr lang="en-US" sz="2800" dirty="0">
                <a:solidFill>
                  <a:prstClr val="black"/>
                </a:solidFill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736D1C-B1A9-5986-3182-6B518B20E213}"/>
              </a:ext>
            </a:extLst>
          </p:cNvPr>
          <p:cNvSpPr/>
          <p:nvPr/>
        </p:nvSpPr>
        <p:spPr>
          <a:xfrm>
            <a:off x="6858000" y="2362200"/>
            <a:ext cx="11430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prstClr val="black"/>
                </a:solidFill>
              </a:rPr>
              <a:t>QHSX</a:t>
            </a:r>
          </a:p>
          <a:p>
            <a:pPr algn="ctr" eaLnBrk="1" hangingPunct="1">
              <a:defRPr/>
            </a:pPr>
            <a:r>
              <a:rPr lang="en-US" sz="2800" dirty="0">
                <a:solidFill>
                  <a:prstClr val="black"/>
                </a:solidFill>
              </a:rPr>
              <a:t>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4943F7-F51E-9517-2D20-DE5C126D90C9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3352800" y="50673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41">
            <a:extLst>
              <a:ext uri="{FF2B5EF4-FFF2-40B4-BE49-F238E27FC236}">
                <a16:creationId xmlns:a16="http://schemas.microsoft.com/office/drawing/2014/main" id="{5544FCA4-2EA1-ECF7-0E17-F0A623436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096001"/>
            <a:ext cx="236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PTSX  A</a:t>
            </a:r>
          </a:p>
        </p:txBody>
      </p:sp>
      <p:sp>
        <p:nvSpPr>
          <p:cNvPr id="14" name="TextBox 43">
            <a:extLst>
              <a:ext uri="{FF2B5EF4-FFF2-40B4-BE49-F238E27FC236}">
                <a16:creationId xmlns:a16="http://schemas.microsoft.com/office/drawing/2014/main" id="{5A6B2453-907A-6DF5-79F5-FE2DF16F2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096001"/>
            <a:ext cx="236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PTSX  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F766E2-2FA3-4FDE-B56A-D7E35CA125EA}"/>
              </a:ext>
            </a:extLst>
          </p:cNvPr>
          <p:cNvCxnSpPr>
            <a:stCxn id="9" idx="3"/>
            <a:endCxn id="8" idx="1"/>
          </p:cNvCxnSpPr>
          <p:nvPr/>
        </p:nvCxnSpPr>
        <p:spPr>
          <a:xfrm rot="5400000">
            <a:off x="2478088" y="4075113"/>
            <a:ext cx="836613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8E083E-C734-712B-1B21-EA49965CB479}"/>
              </a:ext>
            </a:extLst>
          </p:cNvPr>
          <p:cNvCxnSpPr>
            <a:stCxn id="9" idx="3"/>
            <a:endCxn id="8" idx="1"/>
          </p:cNvCxnSpPr>
          <p:nvPr/>
        </p:nvCxnSpPr>
        <p:spPr>
          <a:xfrm rot="5400000" flipH="1" flipV="1">
            <a:off x="2058194" y="4037806"/>
            <a:ext cx="914400" cy="158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FDD004-583D-856D-8DFF-202916C7A354}"/>
              </a:ext>
            </a:extLst>
          </p:cNvPr>
          <p:cNvCxnSpPr>
            <a:stCxn id="9" idx="3"/>
            <a:endCxn id="8" idx="1"/>
          </p:cNvCxnSpPr>
          <p:nvPr/>
        </p:nvCxnSpPr>
        <p:spPr>
          <a:xfrm rot="5400000" flipH="1" flipV="1">
            <a:off x="6667501" y="4076701"/>
            <a:ext cx="990600" cy="317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B7D78F-3689-E5A4-9A4D-D27C3F414B3B}"/>
              </a:ext>
            </a:extLst>
          </p:cNvPr>
          <p:cNvCxnSpPr>
            <a:stCxn id="9" idx="3"/>
            <a:endCxn id="8" idx="1"/>
          </p:cNvCxnSpPr>
          <p:nvPr/>
        </p:nvCxnSpPr>
        <p:spPr>
          <a:xfrm rot="5400000">
            <a:off x="7050088" y="4076700"/>
            <a:ext cx="989012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984DAE-7AF2-A1EE-AD69-4047230FE380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7924800" y="51816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33A72DB-F92B-1DFB-2437-E621E777EA1C}"/>
              </a:ext>
            </a:extLst>
          </p:cNvPr>
          <p:cNvSpPr txBox="1">
            <a:spLocks noChangeArrowheads="1"/>
          </p:cNvSpPr>
          <p:nvPr/>
        </p:nvSpPr>
        <p:spPr bwMode="auto">
          <a:xfrm rot="2388818">
            <a:off x="3394075" y="3635376"/>
            <a:ext cx="91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latin typeface="Arial" panose="020B0604020202020204" pitchFamily="34" charset="0"/>
              </a:rPr>
              <a:t>&gt;&lt;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1C901322-00F0-32D2-F5E6-FC8681957FB6}"/>
              </a:ext>
            </a:extLst>
          </p:cNvPr>
          <p:cNvSpPr/>
          <p:nvPr/>
        </p:nvSpPr>
        <p:spPr>
          <a:xfrm>
            <a:off x="3429000" y="2933700"/>
            <a:ext cx="32385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6A08ED-77B5-E2D2-E806-FB5E0E27F608}"/>
              </a:ext>
            </a:extLst>
          </p:cNvPr>
          <p:cNvSpPr/>
          <p:nvPr/>
        </p:nvSpPr>
        <p:spPr>
          <a:xfrm>
            <a:off x="8839200" y="4573588"/>
            <a:ext cx="11430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prstClr val="black"/>
                </a:solidFill>
              </a:rPr>
              <a:t>LLSX</a:t>
            </a:r>
          </a:p>
          <a:p>
            <a:pPr algn="ctr" eaLnBrk="1" hangingPunct="1">
              <a:defRPr/>
            </a:pPr>
            <a:r>
              <a:rPr lang="en-US" sz="2800" dirty="0">
                <a:solidFill>
                  <a:prstClr val="black"/>
                </a:solidFill>
              </a:rPr>
              <a:t>C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21" grpId="0"/>
      <p:bldP spid="22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0B91D58-9636-8D9C-4907-240B3A9A4918}"/>
              </a:ext>
            </a:extLst>
          </p:cNvPr>
          <p:cNvGrpSpPr/>
          <p:nvPr/>
        </p:nvGrpSpPr>
        <p:grpSpPr>
          <a:xfrm>
            <a:off x="2857500" y="0"/>
            <a:ext cx="6324600" cy="797040"/>
            <a:chOff x="212477" y="406442"/>
            <a:chExt cx="5840730" cy="79704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65BCFA9-1FE7-C994-7863-25638573F8A2}"/>
                </a:ext>
              </a:extLst>
            </p:cNvPr>
            <p:cNvSpPr/>
            <p:nvPr/>
          </p:nvSpPr>
          <p:spPr>
            <a:xfrm>
              <a:off x="212477" y="406442"/>
              <a:ext cx="5840730" cy="79704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426336C-8E68-151D-508B-57FE060D9E55}"/>
                </a:ext>
              </a:extLst>
            </p:cNvPr>
            <p:cNvSpPr/>
            <p:nvPr/>
          </p:nvSpPr>
          <p:spPr>
            <a:xfrm>
              <a:off x="251385" y="445350"/>
              <a:ext cx="5771460" cy="71922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20766" tIns="0" rIns="220766" bIns="0" spcCol="1270" anchor="ctr"/>
            <a:lstStyle/>
            <a:p>
              <a:pPr algn="ctr" eaLnBrk="1" hangingPunct="1">
                <a:defRPr/>
              </a:pPr>
              <a:r>
                <a:rPr lang="en-US" sz="2800" b="1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c. </a:t>
              </a:r>
              <a:r>
                <a:rPr lang="vi-VN" sz="2800" b="1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Ý nghĩa trong đời sống xã hội </a:t>
              </a:r>
              <a:endParaRPr 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D54BEB6E-0947-A6DF-8250-A9F552F18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770" y="973414"/>
            <a:ext cx="4648200" cy="990600"/>
          </a:xfrm>
          <a:prstGeom prst="flowChartAlternate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CN" sz="2400" dirty="0" err="1">
                <a:latin typeface="Arial" panose="020B0604020202020204" pitchFamily="34" charset="0"/>
              </a:rPr>
              <a:t>Đê</a:t>
            </a:r>
            <a:r>
              <a:rPr lang="en-US" altLang="zh-CN" sz="2400" dirty="0">
                <a:latin typeface="Arial" panose="020B0604020202020204" pitchFamily="34" charset="0"/>
              </a:rPr>
              <a:t>̉ SX </a:t>
            </a:r>
            <a:r>
              <a:rPr lang="en-US" altLang="zh-CN" sz="2400" dirty="0" err="1">
                <a:latin typeface="Arial" panose="020B0604020202020204" pitchFamily="34" charset="0"/>
              </a:rPr>
              <a:t>phát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</a:rPr>
              <a:t>triển</a:t>
            </a:r>
            <a:r>
              <a:rPr lang="en-US" altLang="zh-CN" sz="2400" dirty="0">
                <a:latin typeface="Arial" panose="020B0604020202020204" pitchFamily="34" charset="0"/>
              </a:rPr>
              <a:t>, XH </a:t>
            </a:r>
            <a:r>
              <a:rPr lang="en-US" altLang="zh-CN" sz="2400" dirty="0" err="1">
                <a:latin typeface="Arial" panose="020B0604020202020204" pitchFamily="34" charset="0"/>
              </a:rPr>
              <a:t>phát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</a:rPr>
              <a:t>triển</a:t>
            </a:r>
            <a:r>
              <a:rPr lang="en-US" altLang="zh-CN" sz="2400" dirty="0"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95D922CD-C16A-3EE3-EE50-A6D531DA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6709" y="2616890"/>
            <a:ext cx="8420100" cy="1100137"/>
          </a:xfrm>
          <a:prstGeom prst="flowChartAlternate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CN" sz="2400" dirty="0" err="1">
                <a:latin typeface="Arial" panose="020B0604020202020204" pitchFamily="34" charset="0"/>
              </a:rPr>
              <a:t>Phải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</a:rPr>
              <a:t>đầu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</a:rPr>
              <a:t>tư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</a:rPr>
              <a:t>vào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</a:rPr>
              <a:t>sư</a:t>
            </a:r>
            <a:r>
              <a:rPr lang="en-US" altLang="zh-CN" sz="2400" dirty="0">
                <a:latin typeface="Arial" panose="020B0604020202020204" pitchFamily="34" charset="0"/>
              </a:rPr>
              <a:t>̣ </a:t>
            </a:r>
            <a:r>
              <a:rPr lang="en-US" altLang="zh-CN" sz="2400" dirty="0" err="1">
                <a:latin typeface="Arial" panose="020B0604020202020204" pitchFamily="34" charset="0"/>
              </a:rPr>
              <a:t>phát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</a:rPr>
              <a:t>triển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</a:rPr>
              <a:t>của</a:t>
            </a:r>
            <a:r>
              <a:rPr lang="en-US" altLang="zh-CN" sz="2400" dirty="0">
                <a:latin typeface="Arial" panose="020B0604020202020204" pitchFamily="34" charset="0"/>
              </a:rPr>
              <a:t> LLSX; </a:t>
            </a:r>
            <a:r>
              <a:rPr lang="en-US" altLang="zh-CN" sz="2400" dirty="0" err="1">
                <a:latin typeface="Arial" panose="020B0604020202020204" pitchFamily="34" charset="0"/>
              </a:rPr>
              <a:t>trong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</a:rPr>
              <a:t>đo</a:t>
            </a:r>
            <a:r>
              <a:rPr lang="en-US" altLang="zh-CN" sz="2400" dirty="0">
                <a:latin typeface="Arial" panose="020B0604020202020204" pitchFamily="34" charset="0"/>
              </a:rPr>
              <a:t>́, </a:t>
            </a:r>
            <a:r>
              <a:rPr lang="en-US" altLang="zh-CN" sz="2400" dirty="0" err="1">
                <a:latin typeface="Arial" panose="020B0604020202020204" pitchFamily="34" charset="0"/>
              </a:rPr>
              <a:t>trước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 err="1">
                <a:latin typeface="Arial" panose="020B0604020202020204" pitchFamily="34" charset="0"/>
              </a:rPr>
              <a:t>hết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</a:rPr>
              <a:t>va</a:t>
            </a:r>
            <a:r>
              <a:rPr lang="en-US" altLang="zh-CN" sz="2400" dirty="0">
                <a:latin typeface="Arial" panose="020B0604020202020204" pitchFamily="34" charset="0"/>
              </a:rPr>
              <a:t>̀ </a:t>
            </a:r>
            <a:r>
              <a:rPr lang="en-US" altLang="zh-CN" sz="2400" dirty="0" err="1">
                <a:latin typeface="Arial" panose="020B0604020202020204" pitchFamily="34" charset="0"/>
              </a:rPr>
              <a:t>quan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</a:rPr>
              <a:t>trọng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</a:rPr>
              <a:t>nhất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</a:rPr>
              <a:t>phải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</a:rPr>
              <a:t>đầu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</a:rPr>
              <a:t>tư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</a:rPr>
              <a:t>vào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</a:rPr>
              <a:t>sư</a:t>
            </a:r>
            <a:r>
              <a:rPr lang="en-US" altLang="zh-CN" sz="2400" dirty="0">
                <a:latin typeface="Arial" panose="020B0604020202020204" pitchFamily="34" charset="0"/>
              </a:rPr>
              <a:t>̣ </a:t>
            </a:r>
            <a:r>
              <a:rPr lang="en-US" altLang="zh-CN" sz="2400" dirty="0" err="1">
                <a:latin typeface="Arial" panose="020B0604020202020204" pitchFamily="34" charset="0"/>
              </a:rPr>
              <a:t>phát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</a:rPr>
              <a:t>triển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</a:rPr>
              <a:t>của</a:t>
            </a:r>
            <a:r>
              <a:rPr lang="en-US" altLang="zh-CN" sz="2400" dirty="0">
                <a:latin typeface="Arial" panose="020B0604020202020204" pitchFamily="34" charset="0"/>
              </a:rPr>
              <a:t> 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 err="1">
                <a:latin typeface="Arial" panose="020B0604020202020204" pitchFamily="34" charset="0"/>
              </a:rPr>
              <a:t>người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</a:rPr>
              <a:t>lao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</a:rPr>
              <a:t>động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</a:rPr>
              <a:t>va</a:t>
            </a:r>
            <a:r>
              <a:rPr lang="en-US" altLang="zh-CN" sz="2400" dirty="0">
                <a:latin typeface="Arial" panose="020B0604020202020204" pitchFamily="34" charset="0"/>
              </a:rPr>
              <a:t>̀ </a:t>
            </a:r>
            <a:r>
              <a:rPr lang="en-US" altLang="zh-CN" sz="2400" dirty="0" err="1">
                <a:latin typeface="Arial" panose="020B0604020202020204" pitchFamily="34" charset="0"/>
              </a:rPr>
              <a:t>công</a:t>
            </a:r>
            <a:r>
              <a:rPr lang="en-US" altLang="zh-CN" sz="2400" dirty="0">
                <a:latin typeface="Arial" panose="020B0604020202020204" pitchFamily="34" charset="0"/>
              </a:rPr>
              <a:t> cụ </a:t>
            </a:r>
            <a:r>
              <a:rPr lang="en-US" altLang="zh-CN" sz="2400" dirty="0" err="1">
                <a:latin typeface="Arial" panose="020B0604020202020204" pitchFamily="34" charset="0"/>
              </a:rPr>
              <a:t>lao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</a:rPr>
              <a:t>động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BC61CA8A-0CFD-6AA5-A045-5BD8A3676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122" y="4528930"/>
            <a:ext cx="8420100" cy="1219200"/>
          </a:xfrm>
          <a:prstGeom prst="flowChartAlternate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CN" sz="2400" dirty="0" err="1">
                <a:latin typeface="Arial" panose="020B0604020202020204" pitchFamily="34" charset="0"/>
              </a:rPr>
              <a:t>Phải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</a:rPr>
              <a:t>từng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</a:rPr>
              <a:t>bước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</a:rPr>
              <a:t>hoàn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</a:rPr>
              <a:t>thiện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</a:rPr>
              <a:t>tất</a:t>
            </a:r>
            <a:r>
              <a:rPr lang="en-US" altLang="zh-CN" sz="2400" dirty="0">
                <a:latin typeface="Arial" panose="020B0604020202020204" pitchFamily="34" charset="0"/>
              </a:rPr>
              <a:t> cả </a:t>
            </a:r>
            <a:r>
              <a:rPr lang="en-US" altLang="zh-CN" sz="2400" dirty="0" err="1">
                <a:latin typeface="Arial" panose="020B0604020202020204" pitchFamily="34" charset="0"/>
              </a:rPr>
              <a:t>các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</a:rPr>
              <a:t>quan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</a:rPr>
              <a:t>hê</a:t>
            </a:r>
            <a:r>
              <a:rPr lang="en-US" altLang="zh-CN" sz="2400" dirty="0">
                <a:latin typeface="Arial" panose="020B0604020202020204" pitchFamily="34" charset="0"/>
              </a:rPr>
              <a:t>̣ </a:t>
            </a:r>
            <a:r>
              <a:rPr lang="en-US" altLang="zh-CN" sz="2400" dirty="0" err="1">
                <a:latin typeface="Arial" panose="020B0604020202020204" pitchFamily="34" charset="0"/>
              </a:rPr>
              <a:t>của</a:t>
            </a:r>
            <a:r>
              <a:rPr lang="en-US" altLang="zh-CN" sz="2400" dirty="0">
                <a:latin typeface="Arial" panose="020B0604020202020204" pitchFamily="34" charset="0"/>
              </a:rPr>
              <a:t>  QHSX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(</a:t>
            </a:r>
            <a:r>
              <a:rPr lang="en-US" altLang="zh-CN" sz="2400" dirty="0" err="1">
                <a:latin typeface="Arial" panose="020B0604020202020204" pitchFamily="34" charset="0"/>
              </a:rPr>
              <a:t>đặc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</a:rPr>
              <a:t>biệt</a:t>
            </a:r>
            <a:r>
              <a:rPr lang="en-US" altLang="zh-CN" sz="2400" dirty="0">
                <a:latin typeface="Arial" panose="020B0604020202020204" pitchFamily="34" charset="0"/>
              </a:rPr>
              <a:t> là </a:t>
            </a:r>
            <a:r>
              <a:rPr lang="en-US" altLang="zh-CN" sz="2400" dirty="0" err="1">
                <a:latin typeface="Arial" panose="020B0604020202020204" pitchFamily="34" charset="0"/>
              </a:rPr>
              <a:t>quan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</a:rPr>
              <a:t>hê</a:t>
            </a:r>
            <a:r>
              <a:rPr lang="en-US" altLang="zh-CN" sz="2400" dirty="0">
                <a:latin typeface="Arial" panose="020B0604020202020204" pitchFamily="34" charset="0"/>
              </a:rPr>
              <a:t>̣ </a:t>
            </a:r>
            <a:r>
              <a:rPr lang="en-US" altLang="zh-CN" sz="2400" dirty="0" err="1">
                <a:latin typeface="Arial" panose="020B0604020202020204" pitchFamily="34" charset="0"/>
              </a:rPr>
              <a:t>sơ</a:t>
            </a:r>
            <a:r>
              <a:rPr lang="en-US" altLang="zh-CN" sz="2400" dirty="0">
                <a:latin typeface="Arial" panose="020B0604020202020204" pitchFamily="34" charset="0"/>
              </a:rPr>
              <a:t>̉ </a:t>
            </a:r>
            <a:r>
              <a:rPr lang="en-US" altLang="zh-CN" sz="2400" dirty="0" err="1">
                <a:latin typeface="Arial" panose="020B0604020202020204" pitchFamily="34" charset="0"/>
              </a:rPr>
              <a:t>hữu</a:t>
            </a:r>
            <a:r>
              <a:rPr lang="en-US" altLang="zh-CN" sz="2400" dirty="0">
                <a:latin typeface="Arial" panose="020B0604020202020204" pitchFamily="34" charset="0"/>
              </a:rPr>
              <a:t> TLSX) </a:t>
            </a:r>
            <a:r>
              <a:rPr lang="en-US" altLang="zh-CN" sz="2400" dirty="0" err="1">
                <a:latin typeface="Arial" panose="020B0604020202020204" pitchFamily="34" charset="0"/>
              </a:rPr>
              <a:t>đê</a:t>
            </a:r>
            <a:r>
              <a:rPr lang="en-US" altLang="zh-CN" sz="2400" dirty="0">
                <a:latin typeface="Arial" panose="020B0604020202020204" pitchFamily="34" charset="0"/>
              </a:rPr>
              <a:t>̉ QHSX có </a:t>
            </a:r>
            <a:r>
              <a:rPr lang="en-US" altLang="zh-CN" sz="2400" dirty="0" err="1">
                <a:latin typeface="Arial" panose="020B0604020202020204" pitchFamily="34" charset="0"/>
              </a:rPr>
              <a:t>thê</a:t>
            </a:r>
            <a:r>
              <a:rPr lang="en-US" altLang="zh-CN" sz="2400" dirty="0">
                <a:latin typeface="Arial" panose="020B0604020202020204" pitchFamily="34" charset="0"/>
              </a:rPr>
              <a:t>̉ </a:t>
            </a:r>
            <a:r>
              <a:rPr lang="en-US" altLang="zh-CN" sz="2400" dirty="0" err="1">
                <a:latin typeface="Arial" panose="020B0604020202020204" pitchFamily="34" charset="0"/>
              </a:rPr>
              <a:t>tác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 err="1">
                <a:latin typeface="Arial" panose="020B0604020202020204" pitchFamily="34" charset="0"/>
              </a:rPr>
              <a:t>động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</a:rPr>
              <a:t>tích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</a:rPr>
              <a:t>cực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</a:rPr>
              <a:t>trơ</a:t>
            </a:r>
            <a:r>
              <a:rPr lang="en-US" altLang="zh-CN" sz="2400" dirty="0">
                <a:latin typeface="Arial" panose="020B0604020202020204" pitchFamily="34" charset="0"/>
              </a:rPr>
              <a:t>̉ </a:t>
            </a:r>
            <a:r>
              <a:rPr lang="en-US" altLang="zh-CN" sz="2400" dirty="0" err="1">
                <a:latin typeface="Arial" panose="020B0604020202020204" pitchFamily="34" charset="0"/>
              </a:rPr>
              <a:t>lại</a:t>
            </a:r>
            <a:r>
              <a:rPr lang="en-US" altLang="zh-CN" sz="2400" dirty="0">
                <a:latin typeface="Arial" panose="020B0604020202020204" pitchFamily="34" charset="0"/>
              </a:rPr>
              <a:t> LLSX.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320A-2485-2DF7-AF76-0BDE018AA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122" y="0"/>
            <a:ext cx="7177916" cy="901700"/>
          </a:xfrm>
          <a:solidFill>
            <a:schemeClr val="accent1">
              <a:lumMod val="75000"/>
            </a:schemeClr>
          </a:solidFill>
        </p:spPr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vi-VN" sz="2800">
                <a:solidFill>
                  <a:schemeClr val="bg1"/>
                </a:solidFill>
                <a:cs typeface="Times New Roman" pitchFamily="18" charset="0"/>
              </a:rPr>
              <a:t> </a:t>
            </a:r>
            <a:br>
              <a:rPr lang="en-US" sz="2800">
                <a:solidFill>
                  <a:schemeClr val="bg1"/>
                </a:solidFill>
                <a:cs typeface="Times New Roman" pitchFamily="18" charset="0"/>
              </a:rPr>
            </a:br>
            <a:r>
              <a:rPr lang="vi-VN" sz="2800">
                <a:solidFill>
                  <a:schemeClr val="bg1"/>
                </a:solidFill>
              </a:rPr>
              <a:t>3. BIỆN CHỨNG GIỮA CƠ SỞ HẠ TẦNG </a:t>
            </a:r>
            <a:br>
              <a:rPr lang="en-US" sz="2800">
                <a:solidFill>
                  <a:schemeClr val="bg1"/>
                </a:solidFill>
              </a:rPr>
            </a:br>
            <a:r>
              <a:rPr lang="vi-VN" sz="2800">
                <a:solidFill>
                  <a:schemeClr val="bg1"/>
                </a:solidFill>
              </a:rPr>
              <a:t>VÀ KIẾN TRÚC THƯỢNG TẦNG CỦA XÃ HỘI</a:t>
            </a:r>
            <a:br>
              <a:rPr lang="vi-VN" sz="2800">
                <a:solidFill>
                  <a:schemeClr val="bg1"/>
                </a:solidFill>
              </a:rPr>
            </a:br>
            <a:endParaRPr lang="en-US" sz="28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776CD7-5A1F-FAEF-4A40-EDF7FDD00AB4}"/>
              </a:ext>
            </a:extLst>
          </p:cNvPr>
          <p:cNvGrpSpPr/>
          <p:nvPr/>
        </p:nvGrpSpPr>
        <p:grpSpPr>
          <a:xfrm>
            <a:off x="-33338" y="1575341"/>
            <a:ext cx="5562600" cy="763653"/>
            <a:chOff x="212477" y="406442"/>
            <a:chExt cx="5840730" cy="79704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EF808CB2-C7DA-625C-7EFE-E30EA8F268ED}"/>
                </a:ext>
              </a:extLst>
            </p:cNvPr>
            <p:cNvSpPr/>
            <p:nvPr/>
          </p:nvSpPr>
          <p:spPr>
            <a:xfrm>
              <a:off x="212477" y="406442"/>
              <a:ext cx="5840730" cy="79704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>
              <a:extLst>
                <a:ext uri="{FF2B5EF4-FFF2-40B4-BE49-F238E27FC236}">
                  <a16:creationId xmlns:a16="http://schemas.microsoft.com/office/drawing/2014/main" id="{65D4730D-D1D3-4827-37BA-5A3C138C099E}"/>
                </a:ext>
              </a:extLst>
            </p:cNvPr>
            <p:cNvSpPr/>
            <p:nvPr/>
          </p:nvSpPr>
          <p:spPr>
            <a:xfrm>
              <a:off x="251385" y="445350"/>
              <a:ext cx="5771460" cy="71922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20766" tIns="0" rIns="220766" bIns="0" spcCol="1270" anchor="ctr"/>
            <a:lstStyle/>
            <a:p>
              <a:pPr eaLnBrk="1" hangingPunct="1">
                <a:defRPr/>
              </a:pPr>
              <a:r>
                <a:rPr lang="en-GB" sz="3200" b="1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a. Cơ sở hạ tầng</a:t>
              </a:r>
              <a:endParaRPr lang="en-US" sz="32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5" name="Oval 15">
            <a:extLst>
              <a:ext uri="{FF2B5EF4-FFF2-40B4-BE49-F238E27FC236}">
                <a16:creationId xmlns:a16="http://schemas.microsoft.com/office/drawing/2014/main" id="{45FDD944-1B18-1F0A-A18B-88D0EF38E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2317750"/>
            <a:ext cx="5486400" cy="141605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2400"/>
              <a:t>là toàn bộ những quan hệ sản </a:t>
            </a: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2400"/>
              <a:t>xuất hợp thành cơ cấu kinh </a:t>
            </a: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2400"/>
              <a:t>tế của xã hội</a:t>
            </a:r>
            <a:endParaRPr lang="en-US" sz="24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BD9CE7E-875C-9B47-D3C0-2E1F4D8F99E1}"/>
              </a:ext>
            </a:extLst>
          </p:cNvPr>
          <p:cNvGrpSpPr/>
          <p:nvPr/>
        </p:nvGrpSpPr>
        <p:grpSpPr>
          <a:xfrm>
            <a:off x="0" y="834939"/>
            <a:ext cx="10318428" cy="719224"/>
            <a:chOff x="212477" y="406442"/>
            <a:chExt cx="5840730" cy="797040"/>
          </a:xfrm>
          <a:solidFill>
            <a:schemeClr val="accent6">
              <a:lumMod val="75000"/>
            </a:schemeClr>
          </a:solidFill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56F5868E-B590-8BFD-7FDB-3EF89FEBF3B6}"/>
                </a:ext>
              </a:extLst>
            </p:cNvPr>
            <p:cNvSpPr/>
            <p:nvPr/>
          </p:nvSpPr>
          <p:spPr>
            <a:xfrm>
              <a:off x="212477" y="406442"/>
              <a:ext cx="5840730" cy="79704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4">
              <a:extLst>
                <a:ext uri="{FF2B5EF4-FFF2-40B4-BE49-F238E27FC236}">
                  <a16:creationId xmlns:a16="http://schemas.microsoft.com/office/drawing/2014/main" id="{477D1058-842B-42CA-6F77-C9568F18F0D6}"/>
                </a:ext>
              </a:extLst>
            </p:cNvPr>
            <p:cNvSpPr/>
            <p:nvPr/>
          </p:nvSpPr>
          <p:spPr>
            <a:xfrm>
              <a:off x="251387" y="484258"/>
              <a:ext cx="5753259" cy="71922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20766" tIns="0" rIns="220766" bIns="0" spcCol="1270" anchor="ctr"/>
            <a:lstStyle/>
            <a:p>
              <a:pPr eaLnBrk="1" hangingPunct="1">
                <a:defRPr/>
              </a:pPr>
              <a:r>
                <a:rPr lang="en-GB" sz="2800" b="1" i="1">
                  <a:solidFill>
                    <a:schemeClr val="tx1"/>
                  </a:solidFill>
                </a:rPr>
                <a:t>3.1. Khái niệm cơ sở hạ tầng và kiến trúc thượng tầng</a:t>
              </a:r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7DEF8D7-8ACC-7373-25AD-2B4E248DFE01}"/>
              </a:ext>
            </a:extLst>
          </p:cNvPr>
          <p:cNvSpPr/>
          <p:nvPr/>
        </p:nvSpPr>
        <p:spPr>
          <a:xfrm>
            <a:off x="1828801" y="4757739"/>
            <a:ext cx="1984375" cy="1000125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800" b="1">
                <a:solidFill>
                  <a:schemeClr val="bg1"/>
                </a:solidFill>
                <a:latin typeface="UTM Alexander" panose="02040603050506020204" pitchFamily="18" charset="0"/>
              </a:rPr>
              <a:t>CSHT </a:t>
            </a:r>
          </a:p>
          <a:p>
            <a:pPr algn="ctr" eaLnBrk="1" hangingPunct="1">
              <a:defRPr/>
            </a:pPr>
            <a:r>
              <a:rPr lang="en-US" sz="2800" b="1">
                <a:solidFill>
                  <a:schemeClr val="bg1"/>
                </a:solidFill>
                <a:latin typeface="UTM Alexander" panose="02040603050506020204" pitchFamily="18" charset="0"/>
              </a:rPr>
              <a:t>bao gồm</a:t>
            </a:r>
            <a:r>
              <a:rPr lang="en-US" sz="2400" b="1">
                <a:solidFill>
                  <a:schemeClr val="bg1"/>
                </a:solidFill>
                <a:latin typeface="UTM Alexander" panose="02040603050506020204" pitchFamily="18" charset="0"/>
              </a:rPr>
              <a:t>:</a:t>
            </a:r>
            <a:endParaRPr lang="en-US" sz="2400" b="1" dirty="0">
              <a:solidFill>
                <a:schemeClr val="bg1"/>
              </a:solidFill>
              <a:latin typeface="UTM Alexander" panose="020406030505060202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BC1B851-ACAA-0B41-5E14-287F06C7B1B1}"/>
              </a:ext>
            </a:extLst>
          </p:cNvPr>
          <p:cNvSpPr/>
          <p:nvPr/>
        </p:nvSpPr>
        <p:spPr>
          <a:xfrm>
            <a:off x="4422775" y="5929314"/>
            <a:ext cx="2801938" cy="8921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UTM Alexander" panose="02040603050506020204" pitchFamily="18" charset="0"/>
              </a:rPr>
              <a:t>QHSX tàn dư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BAD209C-85FB-3945-6AC1-181B9E3135B6}"/>
              </a:ext>
            </a:extLst>
          </p:cNvPr>
          <p:cNvSpPr/>
          <p:nvPr/>
        </p:nvSpPr>
        <p:spPr>
          <a:xfrm>
            <a:off x="4419600" y="4918075"/>
            <a:ext cx="2806700" cy="8397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UTM Alexander" panose="02040603050506020204" pitchFamily="18" charset="0"/>
              </a:rPr>
              <a:t>QHSX thống trị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F64437-D056-E2E7-6034-2B0EDFA03619}"/>
              </a:ext>
            </a:extLst>
          </p:cNvPr>
          <p:cNvSpPr/>
          <p:nvPr/>
        </p:nvSpPr>
        <p:spPr>
          <a:xfrm>
            <a:off x="4419600" y="3905250"/>
            <a:ext cx="2808288" cy="852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UTM Alexander" panose="02040603050506020204" pitchFamily="18" charset="0"/>
              </a:rPr>
              <a:t>QHSX mầm mống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237349-A13C-69D5-0103-3E8F1A97F985}"/>
              </a:ext>
            </a:extLst>
          </p:cNvPr>
          <p:cNvCxnSpPr>
            <a:stCxn id="36" idx="3"/>
            <a:endCxn id="39" idx="1"/>
          </p:cNvCxnSpPr>
          <p:nvPr/>
        </p:nvCxnSpPr>
        <p:spPr>
          <a:xfrm flipV="1">
            <a:off x="3813176" y="4330700"/>
            <a:ext cx="606425" cy="92710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7C4D4C-1FDB-D3C3-1D08-24AE0BC4D149}"/>
              </a:ext>
            </a:extLst>
          </p:cNvPr>
          <p:cNvCxnSpPr>
            <a:stCxn id="36" idx="3"/>
            <a:endCxn id="38" idx="1"/>
          </p:cNvCxnSpPr>
          <p:nvPr/>
        </p:nvCxnSpPr>
        <p:spPr>
          <a:xfrm>
            <a:off x="3813176" y="5257801"/>
            <a:ext cx="606425" cy="79375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A76BB9C-7CD3-16A4-E73F-3F2287396C4E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>
            <a:off x="3813175" y="5257800"/>
            <a:ext cx="609600" cy="111760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005E84B-3249-5ECF-8CEB-4CEBD5F1DF15}"/>
              </a:ext>
            </a:extLst>
          </p:cNvPr>
          <p:cNvSpPr/>
          <p:nvPr/>
        </p:nvSpPr>
        <p:spPr>
          <a:xfrm>
            <a:off x="1828801" y="2667000"/>
            <a:ext cx="1984375" cy="884238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UTM Alexander" panose="02040603050506020204" pitchFamily="18" charset="0"/>
              </a:rPr>
              <a:t>CƠ SỞ</a:t>
            </a:r>
          </a:p>
          <a:p>
            <a:pPr algn="ctr" eaLnBrk="1" hangingPunct="1">
              <a:defRPr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UTM Alexander" panose="02040603050506020204" pitchFamily="18" charset="0"/>
              </a:rPr>
              <a:t>HẠ TẦNG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F453BCF-0AA9-6291-9211-CF5051CD7609}"/>
              </a:ext>
            </a:extLst>
          </p:cNvPr>
          <p:cNvCxnSpPr>
            <a:stCxn id="43" idx="2"/>
            <a:endCxn id="36" idx="0"/>
          </p:cNvCxnSpPr>
          <p:nvPr/>
        </p:nvCxnSpPr>
        <p:spPr>
          <a:xfrm>
            <a:off x="2820988" y="3551238"/>
            <a:ext cx="0" cy="120650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96F8B63-3BA4-30F4-5CCE-0C91D52FF0E6}"/>
              </a:ext>
            </a:extLst>
          </p:cNvPr>
          <p:cNvCxnSpPr/>
          <p:nvPr/>
        </p:nvCxnSpPr>
        <p:spPr>
          <a:xfrm>
            <a:off x="7272339" y="4291013"/>
            <a:ext cx="738187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9F3B3878-6C26-78D4-F063-DFC20CD83B25}"/>
              </a:ext>
            </a:extLst>
          </p:cNvPr>
          <p:cNvSpPr txBox="1">
            <a:spLocks/>
          </p:cNvSpPr>
          <p:nvPr/>
        </p:nvSpPr>
        <p:spPr>
          <a:xfrm>
            <a:off x="8010526" y="4016375"/>
            <a:ext cx="2200275" cy="4508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b="1">
                <a:solidFill>
                  <a:srgbClr val="31859C"/>
                </a:solidFill>
                <a:latin typeface="UTM Alexander"/>
                <a:cs typeface="Tahoma" pitchFamily="34" charset="0"/>
              </a:rPr>
              <a:t>ảnh hưởng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551FE1-CCB7-A30E-774E-D09A94F864BB}"/>
              </a:ext>
            </a:extLst>
          </p:cNvPr>
          <p:cNvCxnSpPr/>
          <p:nvPr/>
        </p:nvCxnSpPr>
        <p:spPr>
          <a:xfrm>
            <a:off x="7272339" y="6375400"/>
            <a:ext cx="738187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10DE4BEF-67CF-228C-C351-0AF0DA028878}"/>
              </a:ext>
            </a:extLst>
          </p:cNvPr>
          <p:cNvSpPr txBox="1">
            <a:spLocks/>
          </p:cNvSpPr>
          <p:nvPr/>
        </p:nvSpPr>
        <p:spPr>
          <a:xfrm>
            <a:off x="8010526" y="6100763"/>
            <a:ext cx="2200275" cy="4508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b="1">
                <a:solidFill>
                  <a:srgbClr val="31859C"/>
                </a:solidFill>
                <a:latin typeface="UTM Alexander"/>
                <a:cs typeface="Tahoma" pitchFamily="34" charset="0"/>
              </a:rPr>
              <a:t>ảnh hưởng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70F139F-7E50-102A-1129-3C79B62D5AFD}"/>
              </a:ext>
            </a:extLst>
          </p:cNvPr>
          <p:cNvCxnSpPr/>
          <p:nvPr/>
        </p:nvCxnSpPr>
        <p:spPr>
          <a:xfrm>
            <a:off x="7272339" y="5337175"/>
            <a:ext cx="738187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2B2F2D65-B587-559E-0E49-327D929CF05D}"/>
              </a:ext>
            </a:extLst>
          </p:cNvPr>
          <p:cNvSpPr txBox="1">
            <a:spLocks/>
          </p:cNvSpPr>
          <p:nvPr/>
        </p:nvSpPr>
        <p:spPr>
          <a:xfrm>
            <a:off x="8010526" y="5062538"/>
            <a:ext cx="2200275" cy="4508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ts val="1000"/>
              </a:spcBef>
              <a:defRPr/>
            </a:pPr>
            <a:r>
              <a:rPr lang="en-US" sz="2800" b="1">
                <a:solidFill>
                  <a:srgbClr val="31859C"/>
                </a:solidFill>
                <a:latin typeface="UTM Alexander"/>
                <a:cs typeface="Tahoma" pitchFamily="34" charset="0"/>
              </a:rPr>
              <a:t>chi phối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6" grpId="0" animBg="1"/>
      <p:bldP spid="37" grpId="0" animBg="1"/>
      <p:bldP spid="38" grpId="0" animBg="1"/>
      <p:bldP spid="39" grpId="0" animBg="1"/>
      <p:bldP spid="43" grpId="0" animBg="1"/>
      <p:bldP spid="46" grpId="0" animBg="1"/>
      <p:bldP spid="48" grpId="0" animBg="1"/>
      <p:bldP spid="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8DA7E02-15C2-3FCF-68B1-57F3FFA3070C}"/>
              </a:ext>
            </a:extLst>
          </p:cNvPr>
          <p:cNvGrpSpPr/>
          <p:nvPr/>
        </p:nvGrpSpPr>
        <p:grpSpPr>
          <a:xfrm>
            <a:off x="115482" y="866829"/>
            <a:ext cx="5562600" cy="763653"/>
            <a:chOff x="212477" y="406442"/>
            <a:chExt cx="5840730" cy="79704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87F49E59-B881-319E-1550-BFF543025824}"/>
                </a:ext>
              </a:extLst>
            </p:cNvPr>
            <p:cNvSpPr/>
            <p:nvPr/>
          </p:nvSpPr>
          <p:spPr>
            <a:xfrm>
              <a:off x="212477" y="406442"/>
              <a:ext cx="5840730" cy="79704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>
              <a:extLst>
                <a:ext uri="{FF2B5EF4-FFF2-40B4-BE49-F238E27FC236}">
                  <a16:creationId xmlns:a16="http://schemas.microsoft.com/office/drawing/2014/main" id="{F3E27261-302B-F1E9-831B-4268D0ABEC4A}"/>
                </a:ext>
              </a:extLst>
            </p:cNvPr>
            <p:cNvSpPr/>
            <p:nvPr/>
          </p:nvSpPr>
          <p:spPr>
            <a:xfrm>
              <a:off x="251385" y="445350"/>
              <a:ext cx="5771460" cy="71922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20766" tIns="0" rIns="220766" bIns="0" spcCol="1270" anchor="ctr"/>
            <a:lstStyle/>
            <a:p>
              <a:pPr eaLnBrk="1" hangingPunct="1">
                <a:defRPr/>
              </a:pPr>
              <a:r>
                <a:rPr lang="en-GB" sz="3200" b="1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b. Kiến trúc thượng tầng</a:t>
              </a:r>
              <a:endParaRPr lang="en-US" sz="32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5" name="Oval 15">
            <a:extLst>
              <a:ext uri="{FF2B5EF4-FFF2-40B4-BE49-F238E27FC236}">
                <a16:creationId xmlns:a16="http://schemas.microsoft.com/office/drawing/2014/main" id="{A48111AF-6C42-D8D6-0DD6-C7464670B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1404938"/>
            <a:ext cx="6481762" cy="232886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latin typeface="Times New Roman" pitchFamily="18" charset="0"/>
              </a:rPr>
              <a:t>Kiến trúc th</a:t>
            </a:r>
            <a:r>
              <a:rPr lang="vi-VN" sz="2400" b="1">
                <a:latin typeface="Times New Roman" pitchFamily="18" charset="0"/>
              </a:rPr>
              <a:t>ượng</a:t>
            </a:r>
            <a:r>
              <a:rPr lang="en-US" sz="2400" b="1">
                <a:latin typeface="Times New Roman" pitchFamily="18" charset="0"/>
              </a:rPr>
              <a:t> tầng</a:t>
            </a:r>
          </a:p>
          <a:p>
            <a:pPr algn="ctr">
              <a:defRPr/>
            </a:pPr>
            <a:r>
              <a:rPr lang="en-US" sz="2400" b="1">
                <a:latin typeface="Times New Roman" pitchFamily="18" charset="0"/>
              </a:rPr>
              <a:t> của xã hội là toàn bộ những</a:t>
            </a:r>
          </a:p>
          <a:p>
            <a:pPr algn="ctr">
              <a:defRPr/>
            </a:pPr>
            <a:r>
              <a:rPr lang="en-US" sz="2400" b="1">
                <a:latin typeface="Times New Roman" pitchFamily="18" charset="0"/>
              </a:rPr>
              <a:t> t</a:t>
            </a:r>
            <a:r>
              <a:rPr lang="vi-VN" sz="2400" b="1">
                <a:latin typeface="Times New Roman" pitchFamily="18" charset="0"/>
              </a:rPr>
              <a:t>ư</a:t>
            </a:r>
            <a:r>
              <a:rPr lang="en-US" sz="2400" b="1">
                <a:latin typeface="Times New Roman" pitchFamily="18" charset="0"/>
              </a:rPr>
              <a:t> t</a:t>
            </a:r>
            <a:r>
              <a:rPr lang="vi-VN" sz="2400" b="1">
                <a:latin typeface="Times New Roman" pitchFamily="18" charset="0"/>
              </a:rPr>
              <a:t>ư</a:t>
            </a:r>
            <a:r>
              <a:rPr lang="en-US" sz="2400" b="1">
                <a:latin typeface="Times New Roman" pitchFamily="18" charset="0"/>
              </a:rPr>
              <a:t>ởng xã hội với những thiết chế xã hội</a:t>
            </a:r>
          </a:p>
          <a:p>
            <a:pPr algn="ctr">
              <a:defRPr/>
            </a:pPr>
            <a:r>
              <a:rPr lang="en-US" sz="2400" b="1">
                <a:latin typeface="Times New Roman" pitchFamily="18" charset="0"/>
              </a:rPr>
              <a:t> t</a:t>
            </a:r>
            <a:r>
              <a:rPr lang="vi-VN" sz="2400" b="1">
                <a:latin typeface="Times New Roman" pitchFamily="18" charset="0"/>
              </a:rPr>
              <a:t>ươ</a:t>
            </a:r>
            <a:r>
              <a:rPr lang="en-US" sz="2400" b="1">
                <a:latin typeface="Times New Roman" pitchFamily="18" charset="0"/>
              </a:rPr>
              <a:t>ng ứng cùng những quan hệ nội tại của</a:t>
            </a:r>
          </a:p>
          <a:p>
            <a:pPr algn="ctr">
              <a:defRPr/>
            </a:pPr>
            <a:r>
              <a:rPr lang="en-US" sz="2400" b="1">
                <a:latin typeface="Times New Roman" pitchFamily="18" charset="0"/>
              </a:rPr>
              <a:t> th</a:t>
            </a:r>
            <a:r>
              <a:rPr lang="vi-VN" sz="2400" b="1">
                <a:latin typeface="Times New Roman" pitchFamily="18" charset="0"/>
              </a:rPr>
              <a:t>ư</a:t>
            </a:r>
            <a:r>
              <a:rPr lang="en-US" sz="2400" b="1">
                <a:latin typeface="Times New Roman" pitchFamily="18" charset="0"/>
              </a:rPr>
              <a:t>ợng tầng hình thành trên một</a:t>
            </a:r>
          </a:p>
          <a:p>
            <a:pPr algn="ctr">
              <a:defRPr/>
            </a:pPr>
            <a:r>
              <a:rPr lang="en-US" sz="2400" b="1">
                <a:latin typeface="Times New Roman" pitchFamily="18" charset="0"/>
              </a:rPr>
              <a:t> c</a:t>
            </a:r>
            <a:r>
              <a:rPr lang="vi-VN" sz="2400" b="1">
                <a:latin typeface="Times New Roman" pitchFamily="18" charset="0"/>
              </a:rPr>
              <a:t>ơ</a:t>
            </a:r>
            <a:r>
              <a:rPr lang="en-US" sz="2400" b="1">
                <a:latin typeface="Times New Roman" pitchFamily="18" charset="0"/>
              </a:rPr>
              <a:t> sở hạ tầng nhất </a:t>
            </a:r>
            <a:r>
              <a:rPr lang="vi-VN" sz="2400" b="1">
                <a:latin typeface="Times New Roman" pitchFamily="18" charset="0"/>
              </a:rPr>
              <a:t>đ</a:t>
            </a:r>
            <a:r>
              <a:rPr lang="en-US" sz="2400" b="1">
                <a:latin typeface="Times New Roman" pitchFamily="18" charset="0"/>
              </a:rPr>
              <a:t>ịnh</a:t>
            </a:r>
            <a:endParaRPr lang="en-US" sz="2400" b="1" dirty="0">
              <a:latin typeface="Times New Roman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41F517-E322-39A0-06F6-393C6BB137FF}"/>
              </a:ext>
            </a:extLst>
          </p:cNvPr>
          <p:cNvGrpSpPr/>
          <p:nvPr/>
        </p:nvGrpSpPr>
        <p:grpSpPr>
          <a:xfrm>
            <a:off x="2166730" y="0"/>
            <a:ext cx="7802218" cy="957262"/>
            <a:chOff x="212477" y="406442"/>
            <a:chExt cx="5840730" cy="797040"/>
          </a:xfrm>
          <a:solidFill>
            <a:schemeClr val="accent6">
              <a:lumMod val="75000"/>
            </a:schemeClr>
          </a:solidFill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84456068-DF9A-7130-5340-0482415A5ED2}"/>
                </a:ext>
              </a:extLst>
            </p:cNvPr>
            <p:cNvSpPr/>
            <p:nvPr/>
          </p:nvSpPr>
          <p:spPr>
            <a:xfrm>
              <a:off x="212477" y="406442"/>
              <a:ext cx="5840730" cy="79704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4">
              <a:extLst>
                <a:ext uri="{FF2B5EF4-FFF2-40B4-BE49-F238E27FC236}">
                  <a16:creationId xmlns:a16="http://schemas.microsoft.com/office/drawing/2014/main" id="{4961BD00-372A-6366-8646-91062FDEBA32}"/>
                </a:ext>
              </a:extLst>
            </p:cNvPr>
            <p:cNvSpPr/>
            <p:nvPr/>
          </p:nvSpPr>
          <p:spPr>
            <a:xfrm>
              <a:off x="251387" y="484258"/>
              <a:ext cx="5753259" cy="71922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20766" tIns="0" rIns="220766" bIns="0" spcCol="1270" anchor="ctr"/>
            <a:lstStyle/>
            <a:p>
              <a:pPr algn="ctr" eaLnBrk="1" hangingPunct="1">
                <a:defRPr/>
              </a:pPr>
              <a:r>
                <a:rPr lang="en-GB" sz="2800" b="1" i="1">
                  <a:solidFill>
                    <a:schemeClr val="tx1"/>
                  </a:solidFill>
                </a:rPr>
                <a:t>3.1. Khái niệm cơ sở hạ tầng và kiến trúc thượng tầng</a:t>
              </a:r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41B2FEF-5D6C-DFE7-B29F-DB92D659D936}"/>
              </a:ext>
            </a:extLst>
          </p:cNvPr>
          <p:cNvSpPr/>
          <p:nvPr/>
        </p:nvSpPr>
        <p:spPr>
          <a:xfrm>
            <a:off x="1828801" y="4757739"/>
            <a:ext cx="1984375" cy="100012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b="1">
                <a:solidFill>
                  <a:schemeClr val="bg1"/>
                </a:solidFill>
                <a:latin typeface="UTM Alexander" panose="02040603050506020204" pitchFamily="18" charset="0"/>
              </a:rPr>
              <a:t>KTTT </a:t>
            </a:r>
          </a:p>
          <a:p>
            <a:pPr algn="ctr" eaLnBrk="1" hangingPunct="1">
              <a:defRPr/>
            </a:pPr>
            <a:r>
              <a:rPr lang="en-US" sz="2400" b="1">
                <a:solidFill>
                  <a:schemeClr val="bg1"/>
                </a:solidFill>
                <a:latin typeface="UTM Alexander" panose="02040603050506020204" pitchFamily="18" charset="0"/>
              </a:rPr>
              <a:t>bao gồm:</a:t>
            </a:r>
            <a:endParaRPr lang="en-US" sz="2400" b="1" dirty="0">
              <a:solidFill>
                <a:schemeClr val="bg1"/>
              </a:solidFill>
              <a:latin typeface="UTM Alexander" panose="020406030505060202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014A0E-0B86-E869-57BC-293B36CE67B3}"/>
              </a:ext>
            </a:extLst>
          </p:cNvPr>
          <p:cNvSpPr/>
          <p:nvPr/>
        </p:nvSpPr>
        <p:spPr>
          <a:xfrm>
            <a:off x="4422776" y="5816601"/>
            <a:ext cx="4797425" cy="893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nl-NL" sz="2800">
                <a:solidFill>
                  <a:srgbClr val="FF0000"/>
                </a:solidFill>
                <a:latin typeface="UTM Alexander" panose="02040603050506020204" pitchFamily="18" charset="0"/>
                <a:cs typeface="Times New Roman" pitchFamily="18" charset="0"/>
              </a:rPr>
              <a:t>thiết chế tương ứng</a:t>
            </a:r>
            <a:r>
              <a:rPr lang="nl-NL" sz="2800">
                <a:solidFill>
                  <a:schemeClr val="accent5">
                    <a:lumMod val="75000"/>
                  </a:schemeClr>
                </a:solidFill>
                <a:latin typeface="UTM Alexander" panose="02040603050506020204" pitchFamily="18" charset="0"/>
                <a:cs typeface="Times New Roman" pitchFamily="18" charset="0"/>
              </a:rPr>
              <a:t> như nhà nước, đảng phái, giáo hội...</a:t>
            </a:r>
            <a:endParaRPr lang="en-US" sz="2800" b="1" dirty="0">
              <a:solidFill>
                <a:schemeClr val="accent5">
                  <a:lumMod val="75000"/>
                </a:schemeClr>
              </a:solidFill>
              <a:latin typeface="UTM Alexander" panose="020406030505060202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E75CC59-5179-6217-FF3E-FA3D45A2171B}"/>
              </a:ext>
            </a:extLst>
          </p:cNvPr>
          <p:cNvSpPr/>
          <p:nvPr/>
        </p:nvSpPr>
        <p:spPr>
          <a:xfrm>
            <a:off x="4419600" y="3810000"/>
            <a:ext cx="5257800" cy="947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nl-NL" sz="2800">
                <a:solidFill>
                  <a:srgbClr val="FF0000"/>
                </a:solidFill>
                <a:latin typeface="UTM Alexander" panose="02040603050506020204" pitchFamily="18" charset="0"/>
                <a:cs typeface="Times New Roman" pitchFamily="18" charset="0"/>
              </a:rPr>
              <a:t>quan điểm </a:t>
            </a:r>
            <a:r>
              <a:rPr lang="nl-NL" sz="2800">
                <a:solidFill>
                  <a:schemeClr val="accent5">
                    <a:lumMod val="75000"/>
                  </a:schemeClr>
                </a:solidFill>
                <a:latin typeface="UTM Alexander" panose="02040603050506020204" pitchFamily="18" charset="0"/>
                <a:cs typeface="Times New Roman" pitchFamily="18" charset="0"/>
              </a:rPr>
              <a:t>chính trị, pháp luật, triết học, đạo đức, tôn giáo...</a:t>
            </a:r>
            <a:endParaRPr lang="en-US" sz="2800" b="1" dirty="0">
              <a:solidFill>
                <a:schemeClr val="accent5">
                  <a:lumMod val="75000"/>
                </a:schemeClr>
              </a:solidFill>
              <a:latin typeface="UTM Alexander" panose="02040603050506020204" pitchFamily="18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79407E0-1E65-E832-C726-AECF1B09D232}"/>
              </a:ext>
            </a:extLst>
          </p:cNvPr>
          <p:cNvCxnSpPr>
            <a:stCxn id="36" idx="3"/>
            <a:endCxn id="39" idx="1"/>
          </p:cNvCxnSpPr>
          <p:nvPr/>
        </p:nvCxnSpPr>
        <p:spPr>
          <a:xfrm flipV="1">
            <a:off x="3813176" y="4284664"/>
            <a:ext cx="606425" cy="973137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06B3DBB-8309-5B7F-5717-F7F5CE73C910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>
            <a:off x="3813175" y="5257800"/>
            <a:ext cx="609600" cy="100488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75D3823-4848-F972-6F96-047CF412ED55}"/>
              </a:ext>
            </a:extLst>
          </p:cNvPr>
          <p:cNvSpPr/>
          <p:nvPr/>
        </p:nvSpPr>
        <p:spPr>
          <a:xfrm>
            <a:off x="1828801" y="1936750"/>
            <a:ext cx="1984375" cy="1265238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b="1">
                <a:solidFill>
                  <a:schemeClr val="accent5">
                    <a:lumMod val="75000"/>
                  </a:schemeClr>
                </a:solidFill>
                <a:latin typeface="UTM Alexander" panose="02040603050506020204" pitchFamily="18" charset="0"/>
              </a:rPr>
              <a:t>KIẾN TRÚC THƯỢNG TẦNG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UTM Alexander" panose="02040603050506020204" pitchFamily="18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F21B839-83F8-7291-883D-4275D4888CE1}"/>
              </a:ext>
            </a:extLst>
          </p:cNvPr>
          <p:cNvCxnSpPr>
            <a:stCxn id="43" idx="2"/>
            <a:endCxn id="36" idx="0"/>
          </p:cNvCxnSpPr>
          <p:nvPr/>
        </p:nvCxnSpPr>
        <p:spPr>
          <a:xfrm>
            <a:off x="2820988" y="3201988"/>
            <a:ext cx="0" cy="155575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utoShape 16">
            <a:extLst>
              <a:ext uri="{FF2B5EF4-FFF2-40B4-BE49-F238E27FC236}">
                <a16:creationId xmlns:a16="http://schemas.microsoft.com/office/drawing/2014/main" id="{8A6EFC57-65D3-BF2C-379E-781431156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775200"/>
            <a:ext cx="3124200" cy="1016000"/>
          </a:xfrm>
          <a:prstGeom prst="flowChartDecision">
            <a:avLst/>
          </a:prstGeom>
          <a:solidFill>
            <a:srgbClr val="0000FF">
              <a:alpha val="29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solidFill>
                  <a:schemeClr val="tx1"/>
                </a:solidFill>
                <a:latin typeface="Times New Roman" pitchFamily="18" charset="0"/>
                <a:cs typeface="+mn-cs"/>
              </a:rPr>
              <a:t>CÁC </a:t>
            </a:r>
          </a:p>
          <a:p>
            <a:pPr algn="ctr">
              <a:defRPr/>
            </a:pPr>
            <a:r>
              <a:rPr lang="en-US" sz="2000" b="1">
                <a:solidFill>
                  <a:schemeClr val="tx1"/>
                </a:solidFill>
                <a:latin typeface="Times New Roman" pitchFamily="18" charset="0"/>
                <a:cs typeface="+mn-cs"/>
              </a:rPr>
              <a:t>QUAN HỆ</a:t>
            </a:r>
            <a:endParaRPr lang="vi-VN" sz="2000" b="1">
              <a:solidFill>
                <a:schemeClr val="tx1"/>
              </a:solidFill>
              <a:latin typeface="Times New Roman" pitchFamily="18" charset="0"/>
              <a:cs typeface="+mn-cs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6" grpId="0" animBg="1"/>
      <p:bldP spid="37" grpId="0" animBg="1"/>
      <p:bldP spid="39" grpId="0" animBg="1"/>
      <p:bldP spid="43" grpId="0" animBg="1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689129F-CE02-4199-EC99-7664F86EF645}"/>
              </a:ext>
            </a:extLst>
          </p:cNvPr>
          <p:cNvGrpSpPr/>
          <p:nvPr/>
        </p:nvGrpSpPr>
        <p:grpSpPr>
          <a:xfrm>
            <a:off x="2236304" y="1"/>
            <a:ext cx="8259418" cy="1025641"/>
            <a:chOff x="212477" y="406442"/>
            <a:chExt cx="5840730" cy="797041"/>
          </a:xfrm>
          <a:solidFill>
            <a:schemeClr val="accent6">
              <a:lumMod val="75000"/>
            </a:schemeClr>
          </a:solidFill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DC59A39-0F46-BA6A-C2B0-574057F6AAD6}"/>
                </a:ext>
              </a:extLst>
            </p:cNvPr>
            <p:cNvSpPr/>
            <p:nvPr/>
          </p:nvSpPr>
          <p:spPr>
            <a:xfrm>
              <a:off x="212477" y="406442"/>
              <a:ext cx="5840730" cy="79704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7CCE00A4-D08B-15BE-BCCD-540DB7496DEF}"/>
                </a:ext>
              </a:extLst>
            </p:cNvPr>
            <p:cNvSpPr/>
            <p:nvPr/>
          </p:nvSpPr>
          <p:spPr>
            <a:xfrm>
              <a:off x="251387" y="406443"/>
              <a:ext cx="5753259" cy="79704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20766" tIns="0" rIns="220766" bIns="0" spcCol="1270" anchor="ctr"/>
            <a:lstStyle/>
            <a:p>
              <a:pPr algn="ctr" eaLnBrk="1" hangingPunct="1">
                <a:defRPr/>
              </a:pPr>
              <a:endParaRPr lang="en-GB" sz="2800" b="1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 eaLnBrk="1" hangingPunct="1">
                <a:defRPr/>
              </a:pPr>
              <a:r>
                <a:rPr lang="en-GB" sz="2800" b="1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3.2. </a:t>
              </a:r>
              <a:r>
                <a:rPr lang="en-US" sz="2800" b="1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Quy luật về mối quan hệ biện chứng </a:t>
              </a:r>
            </a:p>
            <a:p>
              <a:pPr algn="ctr" eaLnBrk="1" hangingPunct="1">
                <a:defRPr/>
              </a:pPr>
              <a:r>
                <a:rPr lang="en-US" sz="2800" b="1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giữa c</a:t>
              </a:r>
              <a:r>
                <a:rPr lang="vi-VN" sz="2800" b="1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ơ</a:t>
              </a:r>
              <a:r>
                <a:rPr lang="en-US" sz="2800" b="1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sở hạ tầng và kiến trúc th</a:t>
              </a:r>
              <a:r>
                <a:rPr lang="vi-VN" sz="2800" b="1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ư</a:t>
              </a:r>
              <a:r>
                <a:rPr lang="en-US" sz="2800" b="1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ợng tầng</a:t>
              </a:r>
            </a:p>
            <a:p>
              <a:pPr algn="ctr" eaLnBrk="1" hangingPunct="1">
                <a:defRPr/>
              </a:pPr>
              <a:endParaRPr lang="en-US" sz="28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" name="Oval 5">
            <a:extLst>
              <a:ext uri="{FF2B5EF4-FFF2-40B4-BE49-F238E27FC236}">
                <a16:creationId xmlns:a16="http://schemas.microsoft.com/office/drawing/2014/main" id="{FB287F59-9287-83AC-4F13-13911AADD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0" y="1119188"/>
            <a:ext cx="2057400" cy="1319212"/>
          </a:xfrm>
          <a:prstGeom prst="ellipse">
            <a:avLst/>
          </a:prstGeom>
          <a:solidFill>
            <a:srgbClr val="FF0000">
              <a:alpha val="71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800" b="1">
                <a:latin typeface="Times New Roman"/>
                <a:cs typeface="+mn-cs"/>
              </a:rPr>
              <a:t>Vị trí </a:t>
            </a:r>
            <a:endParaRPr lang="en-US" sz="2800" b="1" dirty="0">
              <a:latin typeface="Times New Roman"/>
              <a:cs typeface="+mn-cs"/>
            </a:endParaRPr>
          </a:p>
          <a:p>
            <a:pPr algn="ctr">
              <a:defRPr/>
            </a:pPr>
            <a:r>
              <a:rPr lang="en-US" sz="2800" b="1" err="1">
                <a:latin typeface="Times New Roman"/>
                <a:cs typeface="+mn-cs"/>
              </a:rPr>
              <a:t>quy</a:t>
            </a:r>
            <a:r>
              <a:rPr lang="en-US" sz="2800" b="1">
                <a:latin typeface="Times New Roman"/>
                <a:cs typeface="+mn-cs"/>
              </a:rPr>
              <a:t> luật</a:t>
            </a:r>
            <a:endParaRPr lang="en-US" sz="2800" b="1" dirty="0">
              <a:latin typeface="Times New Roman"/>
              <a:cs typeface="+mn-cs"/>
            </a:endParaRP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7A46310C-44C8-EE27-58A8-5F13F034D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813" y="2690813"/>
            <a:ext cx="1981201" cy="1790700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800" b="1">
                <a:latin typeface="Times New Roman"/>
                <a:cs typeface="+mn-cs"/>
              </a:rPr>
              <a:t>Nội </a:t>
            </a:r>
            <a:r>
              <a:rPr lang="en-US" sz="2800" b="1" dirty="0">
                <a:latin typeface="Times New Roman"/>
                <a:cs typeface="+mn-cs"/>
              </a:rPr>
              <a:t>dung</a:t>
            </a:r>
          </a:p>
          <a:p>
            <a:pPr algn="ctr">
              <a:defRPr/>
            </a:pPr>
            <a:r>
              <a:rPr lang="en-US" sz="2800" b="1" dirty="0">
                <a:latin typeface="Times New Roman"/>
                <a:cs typeface="+mn-cs"/>
              </a:rPr>
              <a:t> </a:t>
            </a:r>
            <a:r>
              <a:rPr lang="en-US" sz="2800" b="1" err="1">
                <a:latin typeface="Times New Roman"/>
                <a:cs typeface="+mn-cs"/>
              </a:rPr>
              <a:t>quy</a:t>
            </a:r>
            <a:r>
              <a:rPr lang="en-US" sz="2800" b="1">
                <a:latin typeface="Times New Roman"/>
                <a:cs typeface="+mn-cs"/>
              </a:rPr>
              <a:t> luật</a:t>
            </a:r>
            <a:endParaRPr lang="en-US" sz="2800" b="1" dirty="0">
              <a:latin typeface="Times New Roman"/>
              <a:cs typeface="+mn-cs"/>
            </a:endParaRPr>
          </a:p>
        </p:txBody>
      </p:sp>
      <p:sp>
        <p:nvSpPr>
          <p:cNvPr id="9" name="Oval 14">
            <a:extLst>
              <a:ext uri="{FF2B5EF4-FFF2-40B4-BE49-F238E27FC236}">
                <a16:creationId xmlns:a16="http://schemas.microsoft.com/office/drawing/2014/main" id="{6DABFAF8-E615-395D-24CD-FEAB9A2A6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50" y="4592638"/>
            <a:ext cx="2133600" cy="20367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Thực chất 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/>
              <a:cs typeface="+mn-cs"/>
            </a:endParaRPr>
          </a:p>
          <a:p>
            <a:pPr algn="ctr">
              <a:defRPr/>
            </a:pPr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của </a:t>
            </a:r>
            <a:r>
              <a:rPr lang="en-US" sz="2800" b="1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quy</a:t>
            </a:r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 luật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/>
              <a:cs typeface="+mn-cs"/>
            </a:endParaRPr>
          </a:p>
        </p:txBody>
      </p:sp>
      <p:sp>
        <p:nvSpPr>
          <p:cNvPr id="10" name="AutoShape 16">
            <a:extLst>
              <a:ext uri="{FF2B5EF4-FFF2-40B4-BE49-F238E27FC236}">
                <a16:creationId xmlns:a16="http://schemas.microsoft.com/office/drawing/2014/main" id="{6B6D3196-839C-A3B2-5DB2-FC94ABF66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150" y="1295400"/>
            <a:ext cx="6553200" cy="914400"/>
          </a:xfrm>
          <a:prstGeom prst="roundRect">
            <a:avLst>
              <a:gd name="adj" fmla="val 16667"/>
            </a:avLst>
          </a:prstGeom>
          <a:solidFill>
            <a:srgbClr val="FF0000">
              <a:alpha val="71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800" b="1">
                <a:latin typeface="Times New Roman" pitchFamily="18" charset="0"/>
                <a:cs typeface="+mn-cs"/>
              </a:rPr>
              <a:t>Đây là một trong hai quy luật c</a:t>
            </a:r>
            <a:r>
              <a:rPr lang="vi-VN" sz="2800" b="1">
                <a:latin typeface="Times New Roman" pitchFamily="18" charset="0"/>
                <a:cs typeface="+mn-cs"/>
              </a:rPr>
              <a:t>ơ</a:t>
            </a:r>
            <a:r>
              <a:rPr lang="en-US" sz="2800" b="1">
                <a:latin typeface="Times New Roman" pitchFamily="18" charset="0"/>
                <a:cs typeface="+mn-cs"/>
              </a:rPr>
              <a:t> bản </a:t>
            </a:r>
          </a:p>
          <a:p>
            <a:pPr algn="ctr">
              <a:defRPr/>
            </a:pPr>
            <a:r>
              <a:rPr lang="en-US" sz="2800" b="1">
                <a:latin typeface="Times New Roman" pitchFamily="18" charset="0"/>
                <a:cs typeface="+mn-cs"/>
              </a:rPr>
              <a:t>của sự vận </a:t>
            </a:r>
            <a:r>
              <a:rPr lang="vi-VN" sz="2800" b="1">
                <a:latin typeface="Times New Roman" pitchFamily="18" charset="0"/>
                <a:cs typeface="+mn-cs"/>
              </a:rPr>
              <a:t>đ</a:t>
            </a:r>
            <a:r>
              <a:rPr lang="en-US" sz="2800" b="1">
                <a:latin typeface="Times New Roman" pitchFamily="18" charset="0"/>
                <a:cs typeface="+mn-cs"/>
              </a:rPr>
              <a:t>ộng phát triển lịch sử xã hội</a:t>
            </a:r>
            <a:endParaRPr lang="vi-VN" sz="2800" b="1">
              <a:latin typeface="Times New Roman" pitchFamily="18" charset="0"/>
              <a:cs typeface="+mn-cs"/>
            </a:endParaRPr>
          </a:p>
        </p:txBody>
      </p:sp>
      <p:sp>
        <p:nvSpPr>
          <p:cNvPr id="11" name="AutoShape 17">
            <a:extLst>
              <a:ext uri="{FF2B5EF4-FFF2-40B4-BE49-F238E27FC236}">
                <a16:creationId xmlns:a16="http://schemas.microsoft.com/office/drawing/2014/main" id="{11D4BFA5-13C4-6A41-88AF-075F315C7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4064" y="2209800"/>
            <a:ext cx="7450137" cy="2514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800" b="1">
                <a:latin typeface="Times New Roman" pitchFamily="18" charset="0"/>
                <a:cs typeface="+mn-cs"/>
              </a:rPr>
              <a:t>C</a:t>
            </a:r>
            <a:r>
              <a:rPr lang="vi-VN" sz="2800" b="1">
                <a:latin typeface="Times New Roman" pitchFamily="18" charset="0"/>
                <a:cs typeface="+mn-cs"/>
              </a:rPr>
              <a:t>ơ</a:t>
            </a:r>
            <a:r>
              <a:rPr lang="en-US" sz="2800" b="1">
                <a:latin typeface="Times New Roman" pitchFamily="18" charset="0"/>
                <a:cs typeface="+mn-cs"/>
              </a:rPr>
              <a:t> sở hạ tầng và kiến trúc th</a:t>
            </a:r>
            <a:r>
              <a:rPr lang="vi-VN" sz="2800" b="1">
                <a:latin typeface="Times New Roman" pitchFamily="18" charset="0"/>
                <a:cs typeface="+mn-cs"/>
              </a:rPr>
              <a:t>ư</a:t>
            </a:r>
            <a:r>
              <a:rPr lang="en-US" sz="2800" b="1">
                <a:latin typeface="Times New Roman" pitchFamily="18" charset="0"/>
                <a:cs typeface="+mn-cs"/>
              </a:rPr>
              <a:t>ợng tầng là hai </a:t>
            </a:r>
          </a:p>
          <a:p>
            <a:pPr algn="ctr">
              <a:defRPr/>
            </a:pPr>
            <a:r>
              <a:rPr lang="en-US" sz="2800" b="1">
                <a:latin typeface="Times New Roman" pitchFamily="18" charset="0"/>
                <a:cs typeface="+mn-cs"/>
              </a:rPr>
              <a:t>mặt c</a:t>
            </a:r>
            <a:r>
              <a:rPr lang="vi-VN" sz="2800" b="1">
                <a:latin typeface="Times New Roman" pitchFamily="18" charset="0"/>
                <a:cs typeface="+mn-cs"/>
              </a:rPr>
              <a:t>ơ</a:t>
            </a:r>
            <a:r>
              <a:rPr lang="en-US" sz="2800" b="1">
                <a:latin typeface="Times New Roman" pitchFamily="18" charset="0"/>
                <a:cs typeface="+mn-cs"/>
              </a:rPr>
              <a:t> bản của xã hội, tác </a:t>
            </a:r>
            <a:r>
              <a:rPr lang="vi-VN" sz="2800" b="1">
                <a:latin typeface="Times New Roman" pitchFamily="18" charset="0"/>
                <a:cs typeface="+mn-cs"/>
              </a:rPr>
              <a:t>đ</a:t>
            </a:r>
            <a:r>
              <a:rPr lang="en-US" sz="2800" b="1">
                <a:latin typeface="Times New Roman" pitchFamily="18" charset="0"/>
                <a:cs typeface="+mn-cs"/>
              </a:rPr>
              <a:t>ộng biện chứng, </a:t>
            </a:r>
          </a:p>
          <a:p>
            <a:pPr algn="ctr">
              <a:defRPr/>
            </a:pPr>
            <a:r>
              <a:rPr lang="en-US" sz="2800" b="1">
                <a:latin typeface="Times New Roman" pitchFamily="18" charset="0"/>
                <a:cs typeface="+mn-cs"/>
              </a:rPr>
              <a:t>trong </a:t>
            </a:r>
            <a:r>
              <a:rPr lang="vi-VN" sz="2800" b="1">
                <a:latin typeface="Times New Roman" pitchFamily="18" charset="0"/>
                <a:cs typeface="+mn-cs"/>
              </a:rPr>
              <a:t>đ</a:t>
            </a:r>
            <a:r>
              <a:rPr lang="en-US" sz="2800" b="1">
                <a:latin typeface="Times New Roman" pitchFamily="18" charset="0"/>
                <a:cs typeface="+mn-cs"/>
              </a:rPr>
              <a:t>ó c</a:t>
            </a:r>
            <a:r>
              <a:rPr lang="vi-VN" sz="2800" b="1">
                <a:latin typeface="Times New Roman" pitchFamily="18" charset="0"/>
                <a:cs typeface="+mn-cs"/>
              </a:rPr>
              <a:t>ơ</a:t>
            </a:r>
            <a:r>
              <a:rPr lang="en-US" sz="2800" b="1">
                <a:latin typeface="Times New Roman" pitchFamily="18" charset="0"/>
                <a:cs typeface="+mn-cs"/>
              </a:rPr>
              <a:t> sở hạ tầng quyết </a:t>
            </a:r>
            <a:r>
              <a:rPr lang="vi-VN" sz="2800" b="1">
                <a:latin typeface="Times New Roman" pitchFamily="18" charset="0"/>
                <a:cs typeface="+mn-cs"/>
              </a:rPr>
              <a:t>đ</a:t>
            </a:r>
            <a:r>
              <a:rPr lang="en-US" sz="2800" b="1">
                <a:latin typeface="Times New Roman" pitchFamily="18" charset="0"/>
                <a:cs typeface="+mn-cs"/>
              </a:rPr>
              <a:t>ịnh kiến trúc </a:t>
            </a:r>
          </a:p>
          <a:p>
            <a:pPr algn="ctr">
              <a:defRPr/>
            </a:pPr>
            <a:r>
              <a:rPr lang="en-US" sz="2800" b="1">
                <a:latin typeface="Times New Roman" pitchFamily="18" charset="0"/>
                <a:cs typeface="+mn-cs"/>
              </a:rPr>
              <a:t>th</a:t>
            </a:r>
            <a:r>
              <a:rPr lang="vi-VN" sz="2800" b="1">
                <a:latin typeface="Times New Roman" pitchFamily="18" charset="0"/>
                <a:cs typeface="+mn-cs"/>
              </a:rPr>
              <a:t>ư</a:t>
            </a:r>
            <a:r>
              <a:rPr lang="en-US" sz="2800" b="1">
                <a:latin typeface="Times New Roman" pitchFamily="18" charset="0"/>
                <a:cs typeface="+mn-cs"/>
              </a:rPr>
              <a:t>ợng tầng còn kiến trúc th</a:t>
            </a:r>
            <a:r>
              <a:rPr lang="vi-VN" sz="2800" b="1">
                <a:latin typeface="Times New Roman" pitchFamily="18" charset="0"/>
                <a:cs typeface="+mn-cs"/>
              </a:rPr>
              <a:t>ư</a:t>
            </a:r>
            <a:r>
              <a:rPr lang="en-US" sz="2800" b="1">
                <a:latin typeface="Times New Roman" pitchFamily="18" charset="0"/>
                <a:cs typeface="+mn-cs"/>
              </a:rPr>
              <a:t>ợng tầng tác </a:t>
            </a:r>
            <a:r>
              <a:rPr lang="vi-VN" sz="2800" b="1">
                <a:latin typeface="Times New Roman" pitchFamily="18" charset="0"/>
                <a:cs typeface="+mn-cs"/>
              </a:rPr>
              <a:t>đ</a:t>
            </a:r>
            <a:r>
              <a:rPr lang="en-US" sz="2800" b="1">
                <a:latin typeface="Times New Roman" pitchFamily="18" charset="0"/>
                <a:cs typeface="+mn-cs"/>
              </a:rPr>
              <a:t>ộng </a:t>
            </a:r>
          </a:p>
          <a:p>
            <a:pPr algn="ctr">
              <a:defRPr/>
            </a:pPr>
            <a:r>
              <a:rPr lang="en-US" sz="2800" b="1">
                <a:latin typeface="Times New Roman" pitchFamily="18" charset="0"/>
                <a:cs typeface="+mn-cs"/>
              </a:rPr>
              <a:t>trở lại to lớn</a:t>
            </a:r>
            <a:endParaRPr lang="vi-VN" sz="2800" b="1">
              <a:latin typeface="Times New Roman" pitchFamily="18" charset="0"/>
              <a:cs typeface="+mn-cs"/>
            </a:endParaRPr>
          </a:p>
        </p:txBody>
      </p:sp>
      <p:sp>
        <p:nvSpPr>
          <p:cNvPr id="12" name="AutoShape 18">
            <a:extLst>
              <a:ext uri="{FF2B5EF4-FFF2-40B4-BE49-F238E27FC236}">
                <a16:creationId xmlns:a16="http://schemas.microsoft.com/office/drawing/2014/main" id="{78CC23C8-B429-3B95-886C-DC3BF89C5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050" y="4724400"/>
            <a:ext cx="7092950" cy="21336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Sự hình thành, vận </a:t>
            </a:r>
            <a:r>
              <a:rPr lang="vi-VN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đ</a:t>
            </a:r>
            <a:r>
              <a:rPr lang="en-US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ộng và phát triển các </a:t>
            </a:r>
          </a:p>
          <a:p>
            <a:pPr algn="ctr">
              <a:defRPr/>
            </a:pPr>
            <a:r>
              <a:rPr lang="en-US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quan </a:t>
            </a:r>
            <a:r>
              <a:rPr lang="vi-VN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đ</a:t>
            </a:r>
            <a:r>
              <a:rPr lang="en-US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iểm t</a:t>
            </a:r>
            <a:r>
              <a:rPr lang="vi-VN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ư</a:t>
            </a:r>
            <a:r>
              <a:rPr lang="en-US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 t</a:t>
            </a:r>
            <a:r>
              <a:rPr lang="vi-VN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ư</a:t>
            </a:r>
            <a:r>
              <a:rPr lang="en-US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ởng cùng với những thể chế </a:t>
            </a:r>
          </a:p>
          <a:p>
            <a:pPr algn="ctr">
              <a:defRPr/>
            </a:pPr>
            <a:r>
              <a:rPr lang="en-US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chính trị xã hội t</a:t>
            </a:r>
            <a:r>
              <a:rPr lang="vi-VN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ươ</a:t>
            </a:r>
            <a:r>
              <a:rPr lang="en-US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ng ứng xét </a:t>
            </a:r>
            <a:r>
              <a:rPr lang="vi-VN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đ</a:t>
            </a:r>
            <a:r>
              <a:rPr lang="en-US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ến cùng phụ </a:t>
            </a:r>
          </a:p>
          <a:p>
            <a:pPr algn="ctr">
              <a:defRPr/>
            </a:pPr>
            <a:r>
              <a:rPr lang="en-US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thuộc vào quá trình sản xuất và tái sản xuất </a:t>
            </a:r>
          </a:p>
          <a:p>
            <a:pPr algn="ctr">
              <a:defRPr/>
            </a:pPr>
            <a:r>
              <a:rPr lang="en-US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các quan hệ kinh tế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WordArt 4">
            <a:extLst>
              <a:ext uri="{FF2B5EF4-FFF2-40B4-BE49-F238E27FC236}">
                <a16:creationId xmlns:a16="http://schemas.microsoft.com/office/drawing/2014/main" id="{20F8C13E-A012-DF7C-99D4-FD7A0F5555D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96955" y="1470990"/>
            <a:ext cx="11310731" cy="134840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2000" b="1" kern="10" dirty="0">
                <a:ln w="9525">
                  <a:solidFill>
                    <a:srgbClr val="990000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HỌC THUYẾT HÌNH THÁI KINH TẾ </a:t>
            </a:r>
            <a:r>
              <a:rPr lang="en-US" sz="2000" b="1" kern="10" dirty="0">
                <a:ln w="9525">
                  <a:solidFill>
                    <a:srgbClr val="990000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000" b="1" kern="10" dirty="0">
                <a:ln w="9525">
                  <a:solidFill>
                    <a:srgbClr val="990000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 HỘI</a:t>
            </a:r>
          </a:p>
          <a:p>
            <a:pPr algn="ctr"/>
            <a:r>
              <a:rPr lang="vi-VN" sz="2000" b="1" kern="10" dirty="0">
                <a:ln w="9525">
                  <a:solidFill>
                    <a:srgbClr val="990000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SẢN XUẤT VẬT CHẤT LÀ CƠ SỞ CỦA SỰ TỒN TẠI </a:t>
            </a:r>
          </a:p>
          <a:p>
            <a:pPr algn="ctr"/>
            <a:r>
              <a:rPr lang="vi-VN" sz="2000" b="1" kern="10" dirty="0">
                <a:ln w="9525">
                  <a:solidFill>
                    <a:srgbClr val="990000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 PHÁT TRIỂN XÃ HỘI</a:t>
            </a:r>
          </a:p>
        </p:txBody>
      </p:sp>
      <p:sp>
        <p:nvSpPr>
          <p:cNvPr id="124933" name="AutoShape 5">
            <a:extLst>
              <a:ext uri="{FF2B5EF4-FFF2-40B4-BE49-F238E27FC236}">
                <a16:creationId xmlns:a16="http://schemas.microsoft.com/office/drawing/2014/main" id="{8207BBFA-6741-CCF2-199B-C1E49559D0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38426" y="3333750"/>
            <a:ext cx="7115175" cy="476250"/>
          </a:xfrm>
          <a:prstGeom prst="flowChartPredefinedProcess">
            <a:avLst/>
          </a:prstGeom>
          <a:gradFill rotWithShape="0">
            <a:gsLst>
              <a:gs pos="0">
                <a:srgbClr val="000000"/>
              </a:gs>
              <a:gs pos="10001">
                <a:srgbClr val="000040"/>
              </a:gs>
              <a:gs pos="25000">
                <a:srgbClr val="400040"/>
              </a:gs>
              <a:gs pos="37500">
                <a:srgbClr val="8F0040"/>
              </a:gs>
              <a:gs pos="45000">
                <a:srgbClr val="F27300"/>
              </a:gs>
              <a:gs pos="50000">
                <a:srgbClr val="FFBF00"/>
              </a:gs>
              <a:gs pos="55000">
                <a:srgbClr val="F27300"/>
              </a:gs>
              <a:gs pos="62500">
                <a:srgbClr val="8F0040"/>
              </a:gs>
              <a:gs pos="75000">
                <a:srgbClr val="400040"/>
              </a:gs>
              <a:gs pos="89999">
                <a:srgbClr val="000040"/>
              </a:gs>
              <a:gs pos="100000">
                <a:srgbClr val="000000"/>
              </a:gs>
            </a:gsLst>
            <a:lin ang="5400000" scaled="1"/>
          </a:gra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en-US" sz="1800">
              <a:latin typeface="Arial" panose="020B0604020202020204" pitchFamily="34" charset="0"/>
            </a:endParaRPr>
          </a:p>
        </p:txBody>
      </p:sp>
      <p:grpSp>
        <p:nvGrpSpPr>
          <p:cNvPr id="8196" name="Group 6">
            <a:extLst>
              <a:ext uri="{FF2B5EF4-FFF2-40B4-BE49-F238E27FC236}">
                <a16:creationId xmlns:a16="http://schemas.microsoft.com/office/drawing/2014/main" id="{7DE626CB-B034-E523-C9C8-0DE39029D01C}"/>
              </a:ext>
            </a:extLst>
          </p:cNvPr>
          <p:cNvGrpSpPr>
            <a:grpSpLocks/>
          </p:cNvGrpSpPr>
          <p:nvPr/>
        </p:nvGrpSpPr>
        <p:grpSpPr bwMode="auto">
          <a:xfrm>
            <a:off x="3200401" y="4038601"/>
            <a:ext cx="4791075" cy="2087563"/>
            <a:chOff x="453" y="2704"/>
            <a:chExt cx="2222" cy="1043"/>
          </a:xfrm>
        </p:grpSpPr>
        <p:pic>
          <p:nvPicPr>
            <p:cNvPr id="8197" name="Picture 7" descr="花">
              <a:extLst>
                <a:ext uri="{FF2B5EF4-FFF2-40B4-BE49-F238E27FC236}">
                  <a16:creationId xmlns:a16="http://schemas.microsoft.com/office/drawing/2014/main" id="{3EB419C6-CD8D-CD20-0F25-932704732BD1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" y="2704"/>
              <a:ext cx="1584" cy="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8" name="Picture 8" descr="feather_writes">
              <a:extLst>
                <a:ext uri="{FF2B5EF4-FFF2-40B4-BE49-F238E27FC236}">
                  <a16:creationId xmlns:a16="http://schemas.microsoft.com/office/drawing/2014/main" id="{2F7CCB22-EB8E-2372-71C6-768FEA8F3E64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2" y="3067"/>
              <a:ext cx="1134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9" name="Picture 9" descr="Candle-04-june">
              <a:extLst>
                <a:ext uri="{FF2B5EF4-FFF2-40B4-BE49-F238E27FC236}">
                  <a16:creationId xmlns:a16="http://schemas.microsoft.com/office/drawing/2014/main" id="{523D63D9-2289-6F10-BBDE-5A34626C75B4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" y="3022"/>
              <a:ext cx="180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0" name="Arc 10">
              <a:extLst>
                <a:ext uri="{FF2B5EF4-FFF2-40B4-BE49-F238E27FC236}">
                  <a16:creationId xmlns:a16="http://schemas.microsoft.com/office/drawing/2014/main" id="{C01700FE-DBED-1658-B6ED-EB1D6AF9C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" y="2749"/>
              <a:ext cx="2222" cy="862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973"/>
                    <a:pt x="9203" y="432"/>
                    <a:pt x="20822" y="13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973"/>
                    <a:pt x="9203" y="432"/>
                    <a:pt x="20822" y="13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5488777-2C54-DD9C-7960-7D3E300BAC75}"/>
              </a:ext>
            </a:extLst>
          </p:cNvPr>
          <p:cNvGrpSpPr/>
          <p:nvPr/>
        </p:nvGrpSpPr>
        <p:grpSpPr>
          <a:xfrm>
            <a:off x="0" y="1066801"/>
            <a:ext cx="9220200" cy="1018101"/>
            <a:chOff x="212477" y="406442"/>
            <a:chExt cx="5840730" cy="79704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01E3BFB-8A01-A18A-6EF8-4379DB6A8FD8}"/>
                </a:ext>
              </a:extLst>
            </p:cNvPr>
            <p:cNvSpPr/>
            <p:nvPr/>
          </p:nvSpPr>
          <p:spPr>
            <a:xfrm>
              <a:off x="212477" y="406442"/>
              <a:ext cx="5840730" cy="79704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A1CE7810-F13D-0DA9-3C55-B9FC519364FD}"/>
                </a:ext>
              </a:extLst>
            </p:cNvPr>
            <p:cNvSpPr/>
            <p:nvPr/>
          </p:nvSpPr>
          <p:spPr>
            <a:xfrm>
              <a:off x="251385" y="445350"/>
              <a:ext cx="5771460" cy="71922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20766" tIns="0" rIns="220766" bIns="0" spcCol="1270" anchor="ctr"/>
            <a:lstStyle/>
            <a:p>
              <a:pPr algn="ctr">
                <a:defRPr/>
              </a:pPr>
              <a:endParaRPr lang="en-GB" sz="3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defRPr/>
              </a:pPr>
              <a:r>
                <a:rPr lang="en-GB" sz="3200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a. </a:t>
              </a:r>
              <a:r>
                <a:rPr lang="en-US" sz="3200" b="1" i="1" dirty="0" err="1">
                  <a:solidFill>
                    <a:schemeClr val="tx1"/>
                  </a:solidFill>
                  <a:latin typeface="Times New Roman"/>
                </a:rPr>
                <a:t>Vai</a:t>
              </a:r>
              <a:r>
                <a:rPr lang="en-US" sz="3200" b="1" i="1" dirty="0">
                  <a:solidFill>
                    <a:schemeClr val="tx1"/>
                  </a:solidFill>
                  <a:latin typeface="Times New Roman"/>
                </a:rPr>
                <a:t> </a:t>
              </a:r>
              <a:r>
                <a:rPr lang="en-US" sz="3200" b="1" i="1" dirty="0" err="1">
                  <a:solidFill>
                    <a:schemeClr val="tx1"/>
                  </a:solidFill>
                  <a:latin typeface="Times New Roman"/>
                </a:rPr>
                <a:t>trò</a:t>
              </a:r>
              <a:r>
                <a:rPr lang="en-US" sz="3200" b="1" i="1" dirty="0">
                  <a:solidFill>
                    <a:schemeClr val="tx1"/>
                  </a:solidFill>
                  <a:latin typeface="Times New Roman"/>
                </a:rPr>
                <a:t> </a:t>
              </a:r>
              <a:r>
                <a:rPr lang="en-US" sz="3200" b="1" i="1" dirty="0" err="1">
                  <a:solidFill>
                    <a:schemeClr val="tx1"/>
                  </a:solidFill>
                  <a:latin typeface="Times New Roman"/>
                </a:rPr>
                <a:t>quyết</a:t>
              </a:r>
              <a:r>
                <a:rPr lang="en-US" sz="3200" b="1" i="1" dirty="0">
                  <a:solidFill>
                    <a:schemeClr val="tx1"/>
                  </a:solidFill>
                  <a:latin typeface="Times New Roman"/>
                </a:rPr>
                <a:t> </a:t>
              </a:r>
              <a:r>
                <a:rPr lang="vi-VN" sz="3200" b="1" i="1" dirty="0">
                  <a:solidFill>
                    <a:schemeClr val="tx1"/>
                  </a:solidFill>
                  <a:latin typeface="Times New Roman"/>
                </a:rPr>
                <a:t>đ</a:t>
              </a:r>
              <a:r>
                <a:rPr lang="en-US" sz="3200" b="1" i="1" dirty="0" err="1">
                  <a:solidFill>
                    <a:schemeClr val="tx1"/>
                  </a:solidFill>
                  <a:latin typeface="Times New Roman"/>
                </a:rPr>
                <a:t>ịnh</a:t>
              </a:r>
              <a:r>
                <a:rPr lang="en-US" sz="3200" b="1" i="1" dirty="0">
                  <a:solidFill>
                    <a:schemeClr val="tx1"/>
                  </a:solidFill>
                  <a:latin typeface="Times New Roman"/>
                </a:rPr>
                <a:t> </a:t>
              </a:r>
              <a:r>
                <a:rPr lang="en-US" sz="3200" b="1" i="1" dirty="0" err="1">
                  <a:solidFill>
                    <a:schemeClr val="tx1"/>
                  </a:solidFill>
                  <a:latin typeface="Times New Roman"/>
                </a:rPr>
                <a:t>của</a:t>
              </a:r>
              <a:r>
                <a:rPr lang="en-US" sz="3200" b="1" i="1" dirty="0">
                  <a:solidFill>
                    <a:schemeClr val="tx1"/>
                  </a:solidFill>
                  <a:latin typeface="Times New Roman"/>
                </a:rPr>
                <a:t> c</a:t>
              </a:r>
              <a:r>
                <a:rPr lang="vi-VN" sz="3200" b="1" i="1" dirty="0">
                  <a:solidFill>
                    <a:schemeClr val="tx1"/>
                  </a:solidFill>
                  <a:latin typeface="Times New Roman"/>
                </a:rPr>
                <a:t>ơ</a:t>
              </a:r>
              <a:r>
                <a:rPr lang="en-US" sz="3200" b="1" i="1" dirty="0">
                  <a:solidFill>
                    <a:schemeClr val="tx1"/>
                  </a:solidFill>
                  <a:latin typeface="Times New Roman"/>
                </a:rPr>
                <a:t> </a:t>
              </a:r>
              <a:r>
                <a:rPr lang="en-US" sz="3200" b="1" i="1" dirty="0" err="1">
                  <a:solidFill>
                    <a:schemeClr val="tx1"/>
                  </a:solidFill>
                  <a:latin typeface="Times New Roman"/>
                </a:rPr>
                <a:t>sở</a:t>
              </a:r>
              <a:r>
                <a:rPr lang="en-US" sz="3200" b="1" i="1" dirty="0">
                  <a:solidFill>
                    <a:schemeClr val="tx1"/>
                  </a:solidFill>
                  <a:latin typeface="Times New Roman"/>
                </a:rPr>
                <a:t> </a:t>
              </a:r>
              <a:r>
                <a:rPr lang="en-US" sz="3200" b="1" i="1" dirty="0" err="1">
                  <a:solidFill>
                    <a:schemeClr val="tx1"/>
                  </a:solidFill>
                  <a:latin typeface="Times New Roman"/>
                </a:rPr>
                <a:t>hạ</a:t>
              </a:r>
              <a:r>
                <a:rPr lang="en-US" sz="3200" b="1" i="1" dirty="0">
                  <a:solidFill>
                    <a:schemeClr val="tx1"/>
                  </a:solidFill>
                  <a:latin typeface="Times New Roman"/>
                </a:rPr>
                <a:t> </a:t>
              </a:r>
              <a:r>
                <a:rPr lang="en-US" sz="3200" b="1" i="1" dirty="0" err="1">
                  <a:solidFill>
                    <a:schemeClr val="tx1"/>
                  </a:solidFill>
                  <a:latin typeface="Times New Roman"/>
                </a:rPr>
                <a:t>tầng</a:t>
              </a:r>
              <a:r>
                <a:rPr lang="en-US" sz="3200" b="1" i="1" dirty="0">
                  <a:solidFill>
                    <a:schemeClr val="tx1"/>
                  </a:solidFill>
                  <a:latin typeface="Times New Roman"/>
                </a:rPr>
                <a:t> </a:t>
              </a:r>
            </a:p>
            <a:p>
              <a:pPr algn="ctr">
                <a:defRPr/>
              </a:pPr>
              <a:r>
                <a:rPr lang="vi-VN" sz="3200" b="1" i="1" dirty="0">
                  <a:solidFill>
                    <a:schemeClr val="tx1"/>
                  </a:solidFill>
                  <a:latin typeface="Times New Roman"/>
                </a:rPr>
                <a:t>đ</a:t>
              </a:r>
              <a:r>
                <a:rPr lang="en-US" sz="3200" b="1" i="1" dirty="0" err="1">
                  <a:solidFill>
                    <a:schemeClr val="tx1"/>
                  </a:solidFill>
                  <a:latin typeface="Times New Roman"/>
                </a:rPr>
                <a:t>ối</a:t>
              </a:r>
              <a:r>
                <a:rPr lang="en-US" sz="3200" b="1" i="1" dirty="0">
                  <a:solidFill>
                    <a:schemeClr val="tx1"/>
                  </a:solidFill>
                  <a:latin typeface="Times New Roman"/>
                </a:rPr>
                <a:t> </a:t>
              </a:r>
              <a:r>
                <a:rPr lang="en-US" sz="3200" b="1" i="1" dirty="0" err="1">
                  <a:solidFill>
                    <a:schemeClr val="tx1"/>
                  </a:solidFill>
                  <a:latin typeface="Times New Roman"/>
                </a:rPr>
                <a:t>với</a:t>
              </a:r>
              <a:r>
                <a:rPr lang="en-US" sz="3200" b="1" i="1" dirty="0">
                  <a:solidFill>
                    <a:schemeClr val="tx1"/>
                  </a:solidFill>
                  <a:latin typeface="Times New Roman"/>
                </a:rPr>
                <a:t> </a:t>
              </a:r>
              <a:r>
                <a:rPr lang="en-US" sz="3200" b="1" i="1" dirty="0" err="1">
                  <a:solidFill>
                    <a:schemeClr val="tx1"/>
                  </a:solidFill>
                  <a:latin typeface="Times New Roman"/>
                </a:rPr>
                <a:t>kiến</a:t>
              </a:r>
              <a:r>
                <a:rPr lang="en-US" sz="3200" b="1" i="1" dirty="0">
                  <a:solidFill>
                    <a:schemeClr val="tx1"/>
                  </a:solidFill>
                  <a:latin typeface="Times New Roman"/>
                </a:rPr>
                <a:t> </a:t>
              </a:r>
              <a:r>
                <a:rPr lang="en-US" sz="3200" b="1" i="1" dirty="0" err="1">
                  <a:solidFill>
                    <a:schemeClr val="tx1"/>
                  </a:solidFill>
                  <a:latin typeface="Times New Roman"/>
                </a:rPr>
                <a:t>trúc</a:t>
              </a:r>
              <a:r>
                <a:rPr lang="en-US" sz="3200" b="1" i="1" dirty="0">
                  <a:solidFill>
                    <a:schemeClr val="tx1"/>
                  </a:solidFill>
                  <a:latin typeface="Times New Roman"/>
                </a:rPr>
                <a:t> </a:t>
              </a:r>
              <a:r>
                <a:rPr lang="en-US" sz="3200" b="1" i="1" dirty="0" err="1">
                  <a:solidFill>
                    <a:schemeClr val="tx1"/>
                  </a:solidFill>
                  <a:latin typeface="Times New Roman"/>
                </a:rPr>
                <a:t>th</a:t>
              </a:r>
              <a:r>
                <a:rPr lang="vi-VN" sz="3200" b="1" i="1" dirty="0">
                  <a:solidFill>
                    <a:schemeClr val="tx1"/>
                  </a:solidFill>
                  <a:latin typeface="Times New Roman"/>
                </a:rPr>
                <a:t>ư</a:t>
              </a:r>
              <a:r>
                <a:rPr lang="en-US" sz="3200" b="1" i="1" dirty="0" err="1">
                  <a:solidFill>
                    <a:schemeClr val="tx1"/>
                  </a:solidFill>
                  <a:latin typeface="Times New Roman"/>
                </a:rPr>
                <a:t>ợng</a:t>
              </a:r>
              <a:r>
                <a:rPr lang="en-US" sz="3200" b="1" i="1" dirty="0">
                  <a:solidFill>
                    <a:schemeClr val="tx1"/>
                  </a:solidFill>
                  <a:latin typeface="Times New Roman"/>
                </a:rPr>
                <a:t> </a:t>
              </a:r>
              <a:r>
                <a:rPr lang="en-US" sz="3200" b="1" i="1" dirty="0" err="1">
                  <a:solidFill>
                    <a:schemeClr val="tx1"/>
                  </a:solidFill>
                  <a:latin typeface="Times New Roman"/>
                </a:rPr>
                <a:t>tầng</a:t>
              </a:r>
              <a:r>
                <a:rPr lang="en-US" sz="3200" b="1" i="1" dirty="0">
                  <a:solidFill>
                    <a:schemeClr val="tx1"/>
                  </a:solidFill>
                  <a:latin typeface="Times New Roman"/>
                </a:rPr>
                <a:t> </a:t>
              </a:r>
            </a:p>
            <a:p>
              <a:pPr eaLnBrk="1" hangingPunct="1">
                <a:defRPr/>
              </a:pPr>
              <a:endPara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DD72064-1BF1-977D-9594-17E7E7DEC6A7}"/>
              </a:ext>
            </a:extLst>
          </p:cNvPr>
          <p:cNvGrpSpPr/>
          <p:nvPr/>
        </p:nvGrpSpPr>
        <p:grpSpPr>
          <a:xfrm>
            <a:off x="2246243" y="1"/>
            <a:ext cx="8193158" cy="1025641"/>
            <a:chOff x="212477" y="406442"/>
            <a:chExt cx="5840730" cy="797041"/>
          </a:xfrm>
          <a:solidFill>
            <a:schemeClr val="accent6">
              <a:lumMod val="75000"/>
            </a:schemeClr>
          </a:solidFill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12278AC0-2E27-CDD9-C963-F044313FAC47}"/>
                </a:ext>
              </a:extLst>
            </p:cNvPr>
            <p:cNvSpPr/>
            <p:nvPr/>
          </p:nvSpPr>
          <p:spPr>
            <a:xfrm>
              <a:off x="212477" y="406442"/>
              <a:ext cx="5840730" cy="79704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id="{52C5FFAF-6915-95C1-93AC-8AF529B56954}"/>
                </a:ext>
              </a:extLst>
            </p:cNvPr>
            <p:cNvSpPr/>
            <p:nvPr/>
          </p:nvSpPr>
          <p:spPr>
            <a:xfrm>
              <a:off x="251387" y="406443"/>
              <a:ext cx="5753259" cy="79704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20766" tIns="0" rIns="220766" bIns="0" spcCol="1270" anchor="ctr"/>
            <a:lstStyle/>
            <a:p>
              <a:pPr algn="ctr" eaLnBrk="1" hangingPunct="1">
                <a:defRPr/>
              </a:pPr>
              <a:endParaRPr lang="en-GB" sz="2800" b="1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 eaLnBrk="1" hangingPunct="1">
                <a:defRPr/>
              </a:pPr>
              <a:r>
                <a:rPr lang="en-GB" sz="2800" b="1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3.2. </a:t>
              </a:r>
              <a:r>
                <a:rPr lang="en-US" sz="2800" b="1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Quy luật về mối quan hệ biện chứng </a:t>
              </a:r>
            </a:p>
            <a:p>
              <a:pPr algn="ctr" eaLnBrk="1" hangingPunct="1">
                <a:defRPr/>
              </a:pPr>
              <a:r>
                <a:rPr lang="en-US" sz="2800" b="1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giữa c</a:t>
              </a:r>
              <a:r>
                <a:rPr lang="vi-VN" sz="2800" b="1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ơ</a:t>
              </a:r>
              <a:r>
                <a:rPr lang="en-US" sz="2800" b="1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sở hạ tầng và kiến trúc th</a:t>
              </a:r>
              <a:r>
                <a:rPr lang="vi-VN" sz="2800" b="1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ư</a:t>
              </a:r>
              <a:r>
                <a:rPr lang="en-US" sz="2800" b="1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ợng tầng</a:t>
              </a:r>
            </a:p>
            <a:p>
              <a:pPr algn="ctr" eaLnBrk="1" hangingPunct="1">
                <a:defRPr/>
              </a:pPr>
              <a:endParaRPr lang="en-US" sz="28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" name="Text Box 10">
            <a:extLst>
              <a:ext uri="{FF2B5EF4-FFF2-40B4-BE49-F238E27FC236}">
                <a16:creationId xmlns:a16="http://schemas.microsoft.com/office/drawing/2014/main" id="{FC33C60E-B897-A89A-CC07-2AFFE8832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962401"/>
            <a:ext cx="5791200" cy="531813"/>
          </a:xfrm>
          <a:prstGeom prst="rect">
            <a:avLst/>
          </a:prstGeom>
          <a:solidFill>
            <a:srgbClr val="3A00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.VnTimeH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.VnTimeH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.VnTimeH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.VnTimeH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.VnTime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Quyết </a:t>
            </a:r>
            <a:r>
              <a:rPr lang="vi-VN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đ</a:t>
            </a:r>
            <a:r>
              <a:rPr lang="en-US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ịnh sự ra </a:t>
            </a:r>
            <a:r>
              <a:rPr lang="vi-VN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đ</a:t>
            </a:r>
            <a:r>
              <a:rPr lang="en-US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ời của KTTT</a:t>
            </a:r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A2F201A7-675B-389B-4319-7D158D4A0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217988"/>
            <a:ext cx="2438400" cy="1828800"/>
          </a:xfrm>
          <a:prstGeom prst="ellipse">
            <a:avLst/>
          </a:prstGeom>
          <a:solidFill>
            <a:srgbClr val="33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3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Nội </a:t>
            </a:r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dung</a:t>
            </a:r>
          </a:p>
          <a:p>
            <a:pPr algn="ctr">
              <a:defRPr/>
            </a:pPr>
            <a:r>
              <a:rPr lang="en-US" sz="3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 quyết </a:t>
            </a:r>
            <a:r>
              <a:rPr lang="vi-VN" sz="3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đ</a:t>
            </a:r>
            <a:r>
              <a:rPr lang="en-US" sz="3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ịnh 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/>
              <a:cs typeface="+mn-cs"/>
            </a:endParaRP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EF589CAA-DE8E-BB1A-B3E7-7899ADD7C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572001"/>
            <a:ext cx="5791200" cy="531813"/>
          </a:xfrm>
          <a:prstGeom prst="rect">
            <a:avLst/>
          </a:prstGeom>
          <a:solidFill>
            <a:srgbClr val="3A00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.VnTimeH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.VnTimeH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.VnTimeH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.VnTimeH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.VnTime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Quyết </a:t>
            </a:r>
            <a:r>
              <a:rPr lang="vi-VN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đ</a:t>
            </a:r>
            <a:r>
              <a:rPr lang="en-US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ịnh c</a:t>
            </a:r>
            <a:r>
              <a:rPr lang="vi-VN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ơ</a:t>
            </a:r>
            <a:r>
              <a:rPr lang="en-US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 cấu KTTT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56C8B491-F818-C892-FD4F-1D3AC45E6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791201"/>
            <a:ext cx="5791200" cy="1039813"/>
          </a:xfrm>
          <a:prstGeom prst="rect">
            <a:avLst/>
          </a:prstGeom>
          <a:solidFill>
            <a:srgbClr val="3A00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.VnTimeH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.VnTimeH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.VnTimeH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.VnTimeH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.VnTime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Quyết </a:t>
            </a:r>
            <a:r>
              <a:rPr lang="vi-VN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đ</a:t>
            </a:r>
            <a:r>
              <a:rPr lang="en-US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ịnh sự vận </a:t>
            </a:r>
            <a:r>
              <a:rPr lang="vi-VN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đ</a:t>
            </a:r>
            <a:r>
              <a:rPr lang="en-US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ộng phát triển của KTTT</a:t>
            </a:r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id="{22292A5D-2DCA-EA34-0F7B-952F88C3A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181601"/>
            <a:ext cx="5791200" cy="531813"/>
          </a:xfrm>
          <a:prstGeom prst="rect">
            <a:avLst/>
          </a:prstGeom>
          <a:solidFill>
            <a:srgbClr val="3A00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.VnTimeH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.VnTimeH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.VnTimeH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.VnTimeH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.VnTime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Quyết </a:t>
            </a:r>
            <a:r>
              <a:rPr lang="vi-VN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đ</a:t>
            </a:r>
            <a:r>
              <a:rPr lang="en-US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ịnh tính chất của KTTT</a:t>
            </a:r>
          </a:p>
        </p:txBody>
      </p:sp>
      <p:sp>
        <p:nvSpPr>
          <p:cNvPr id="15" name="Oval 17">
            <a:extLst>
              <a:ext uri="{FF2B5EF4-FFF2-40B4-BE49-F238E27FC236}">
                <a16:creationId xmlns:a16="http://schemas.microsoft.com/office/drawing/2014/main" id="{6E78239E-99EA-6594-3CE3-15A2A2525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987550"/>
            <a:ext cx="2362200" cy="1828800"/>
          </a:xfrm>
          <a:prstGeom prst="ellipse">
            <a:avLst/>
          </a:prstGeom>
          <a:solidFill>
            <a:srgbClr val="33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Vì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sao </a:t>
            </a:r>
          </a:p>
          <a:p>
            <a:pPr algn="ctr">
              <a:defRPr/>
            </a:pPr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quyết </a:t>
            </a:r>
            <a:r>
              <a:rPr lang="vi-VN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đ</a:t>
            </a:r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ịnh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/>
              <a:cs typeface="+mn-cs"/>
            </a:endParaRPr>
          </a:p>
        </p:txBody>
      </p:sp>
      <p:sp>
        <p:nvSpPr>
          <p:cNvPr id="18" name="AutoShape 20">
            <a:extLst>
              <a:ext uri="{FF2B5EF4-FFF2-40B4-BE49-F238E27FC236}">
                <a16:creationId xmlns:a16="http://schemas.microsoft.com/office/drawing/2014/main" id="{6E88BB21-859E-B3EA-7F9F-82DD538DB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0" y="4316413"/>
            <a:ext cx="685800" cy="1789112"/>
          </a:xfrm>
          <a:prstGeom prst="rightArrow">
            <a:avLst>
              <a:gd name="adj1" fmla="val 46870"/>
              <a:gd name="adj2" fmla="val 43056"/>
            </a:avLst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FFFFFF"/>
              </a:solidFill>
              <a:latin typeface=".VnTimeH" pitchFamily="34" charset="0"/>
              <a:cs typeface="+mn-cs"/>
            </a:endParaRPr>
          </a:p>
        </p:txBody>
      </p:sp>
      <p:sp>
        <p:nvSpPr>
          <p:cNvPr id="19" name="AutoShape 10">
            <a:extLst>
              <a:ext uri="{FF2B5EF4-FFF2-40B4-BE49-F238E27FC236}">
                <a16:creationId xmlns:a16="http://schemas.microsoft.com/office/drawing/2014/main" id="{959F9FD9-BA7E-1E45-34F7-03D6F88E8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057400"/>
            <a:ext cx="6705600" cy="884238"/>
          </a:xfrm>
          <a:prstGeom prst="wedgeRoundRectCallout">
            <a:avLst>
              <a:gd name="adj1" fmla="val -58194"/>
              <a:gd name="adj2" fmla="val -1031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FFFF"/>
                </a:solidFill>
                <a:latin typeface="Times New Roman" panose="02020603050405020304" pitchFamily="18" charset="0"/>
              </a:rPr>
              <a:t>Từ tính tất yếu kinh tế xét </a:t>
            </a:r>
            <a:r>
              <a:rPr lang="vi-VN" altLang="en-US" sz="2800" b="1">
                <a:solidFill>
                  <a:srgbClr val="FFFFFF"/>
                </a:solidFill>
                <a:latin typeface="Times New Roman" panose="02020603050405020304" pitchFamily="18" charset="0"/>
              </a:rPr>
              <a:t>đ</a:t>
            </a:r>
            <a:r>
              <a:rPr lang="en-US" altLang="en-US" sz="2800" b="1">
                <a:solidFill>
                  <a:srgbClr val="FFFFFF"/>
                </a:solidFill>
                <a:latin typeface="Times New Roman" panose="02020603050405020304" pitchFamily="18" charset="0"/>
              </a:rPr>
              <a:t>ến cùng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FFFF"/>
                </a:solidFill>
                <a:latin typeface="Times New Roman" panose="02020603050405020304" pitchFamily="18" charset="0"/>
              </a:rPr>
              <a:t>quyết </a:t>
            </a:r>
            <a:r>
              <a:rPr lang="vi-VN" altLang="en-US" sz="2800" b="1">
                <a:solidFill>
                  <a:srgbClr val="FFFFFF"/>
                </a:solidFill>
                <a:latin typeface="Times New Roman" panose="02020603050405020304" pitchFamily="18" charset="0"/>
              </a:rPr>
              <a:t>đ</a:t>
            </a:r>
            <a:r>
              <a:rPr lang="en-US" altLang="en-US" sz="2800" b="1">
                <a:solidFill>
                  <a:srgbClr val="FFFFFF"/>
                </a:solidFill>
                <a:latin typeface="Times New Roman" panose="02020603050405020304" pitchFamily="18" charset="0"/>
              </a:rPr>
              <a:t>ịnh tính tất yếu chính trị - xã hội</a:t>
            </a:r>
            <a:endParaRPr lang="vi-VN" altLang="en-US" sz="2800" b="1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AutoShape 10">
            <a:extLst>
              <a:ext uri="{FF2B5EF4-FFF2-40B4-BE49-F238E27FC236}">
                <a16:creationId xmlns:a16="http://schemas.microsoft.com/office/drawing/2014/main" id="{C6005C91-8539-5357-28F1-62D381F7A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300" y="3048000"/>
            <a:ext cx="6362700" cy="884238"/>
          </a:xfrm>
          <a:prstGeom prst="wedgeRoundRectCallout">
            <a:avLst>
              <a:gd name="adj1" fmla="val -61546"/>
              <a:gd name="adj2" fmla="val -5438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FFFF"/>
                </a:solidFill>
                <a:latin typeface="Times New Roman" panose="02020603050405020304" pitchFamily="18" charset="0"/>
              </a:rPr>
              <a:t>Từ quan hệ vật chất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FFFF"/>
                </a:solidFill>
                <a:latin typeface="Times New Roman" panose="02020603050405020304" pitchFamily="18" charset="0"/>
              </a:rPr>
              <a:t>quyết </a:t>
            </a:r>
            <a:r>
              <a:rPr lang="vi-VN" altLang="en-US" sz="2800" b="1">
                <a:solidFill>
                  <a:srgbClr val="FFFFFF"/>
                </a:solidFill>
                <a:latin typeface="Times New Roman" panose="02020603050405020304" pitchFamily="18" charset="0"/>
              </a:rPr>
              <a:t>đ</a:t>
            </a:r>
            <a:r>
              <a:rPr lang="en-US" altLang="en-US" sz="2800" b="1">
                <a:solidFill>
                  <a:srgbClr val="FFFFFF"/>
                </a:solidFill>
                <a:latin typeface="Times New Roman" panose="02020603050405020304" pitchFamily="18" charset="0"/>
              </a:rPr>
              <a:t>ịnh quan hệ tinh thần</a:t>
            </a:r>
            <a:endParaRPr lang="vi-VN" altLang="en-US" sz="2800" b="1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7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  <p:bldP spid="11" grpId="0" animBg="1" autoUpdateAnimBg="0"/>
      <p:bldP spid="12" grpId="0" animBg="1" autoUpdateAnimBg="0"/>
      <p:bldP spid="13" grpId="0" animBg="1" autoUpdateAnimBg="0"/>
      <p:bldP spid="14" grpId="0" animBg="1" autoUpdateAnimBg="0"/>
      <p:bldP spid="15" grpId="0" animBg="1" autoUpdateAnimBg="0"/>
      <p:bldP spid="18" grpId="0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6" name="Oval 8">
            <a:extLst>
              <a:ext uri="{FF2B5EF4-FFF2-40B4-BE49-F238E27FC236}">
                <a16:creationId xmlns:a16="http://schemas.microsoft.com/office/drawing/2014/main" id="{0E10BC79-5A7F-72A2-6849-C4D6D156C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295400"/>
            <a:ext cx="1905000" cy="1524000"/>
          </a:xfrm>
          <a:prstGeom prst="ellipse">
            <a:avLst/>
          </a:prstGeom>
          <a:solidFill>
            <a:srgbClr val="002060">
              <a:alpha val="65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Vì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sao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/>
              <a:cs typeface="+mn-cs"/>
            </a:endParaRPr>
          </a:p>
          <a:p>
            <a:pPr algn="ctr">
              <a:defRPr/>
            </a:pPr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tác </a:t>
            </a:r>
            <a:r>
              <a:rPr lang="vi-VN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đ</a:t>
            </a:r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ộng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/>
              <a:cs typeface="+mn-cs"/>
            </a:endParaRPr>
          </a:p>
          <a:p>
            <a:pPr algn="ctr">
              <a:defRPr/>
            </a:pPr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trở lại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/>
              <a:cs typeface="+mn-cs"/>
            </a:endParaRPr>
          </a:p>
        </p:txBody>
      </p:sp>
      <p:sp>
        <p:nvSpPr>
          <p:cNvPr id="252937" name="AutoShape 9">
            <a:extLst>
              <a:ext uri="{FF2B5EF4-FFF2-40B4-BE49-F238E27FC236}">
                <a16:creationId xmlns:a16="http://schemas.microsoft.com/office/drawing/2014/main" id="{8CDC7749-49F8-1775-A39F-F74850F51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1066800"/>
            <a:ext cx="6781800" cy="889000"/>
          </a:xfrm>
          <a:prstGeom prst="wedgeRoundRectCallout">
            <a:avLst>
              <a:gd name="adj1" fmla="val -55199"/>
              <a:gd name="adj2" fmla="val 27211"/>
              <a:gd name="adj3" fmla="val 16667"/>
            </a:avLst>
          </a:prstGeom>
          <a:solidFill>
            <a:srgbClr val="002060">
              <a:alpha val="6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Do tính </a:t>
            </a:r>
            <a:r>
              <a:rPr lang="vi-VN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đ</a:t>
            </a:r>
            <a:r>
              <a:rPr lang="en-US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ộc lập t</a:t>
            </a:r>
            <a:r>
              <a:rPr lang="vi-VN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ươ</a:t>
            </a:r>
            <a:r>
              <a:rPr lang="en-US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ng </a:t>
            </a:r>
            <a:r>
              <a:rPr lang="vi-VN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đ</a:t>
            </a:r>
            <a:r>
              <a:rPr lang="en-US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ối của KTTT, tính</a:t>
            </a:r>
          </a:p>
          <a:p>
            <a:pPr algn="ctr">
              <a:defRPr/>
            </a:pPr>
            <a:r>
              <a:rPr lang="en-US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 n</a:t>
            </a:r>
            <a:r>
              <a:rPr lang="vi-VN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ă</a:t>
            </a:r>
            <a:r>
              <a:rPr lang="en-US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ng </a:t>
            </a:r>
            <a:r>
              <a:rPr lang="vi-VN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đ</a:t>
            </a:r>
            <a:r>
              <a:rPr lang="en-US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ộng, sáng tạo của ý thức, tinh thần </a:t>
            </a:r>
            <a:endParaRPr lang="vi-VN" sz="2400" b="1">
              <a:solidFill>
                <a:srgbClr val="FFFFFF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252938" name="AutoShape 10">
            <a:extLst>
              <a:ext uri="{FF2B5EF4-FFF2-40B4-BE49-F238E27FC236}">
                <a16:creationId xmlns:a16="http://schemas.microsoft.com/office/drawing/2014/main" id="{AF25DFC1-C10C-D6FC-4ABD-F1C65D655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981200"/>
            <a:ext cx="6705600" cy="884238"/>
          </a:xfrm>
          <a:prstGeom prst="wedgeRoundRectCallout">
            <a:avLst>
              <a:gd name="adj1" fmla="val -58194"/>
              <a:gd name="adj2" fmla="val -10310"/>
              <a:gd name="adj3" fmla="val 16667"/>
            </a:avLst>
          </a:prstGeom>
          <a:solidFill>
            <a:srgbClr val="002060">
              <a:alpha val="6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Do vai trò sức mạnh vật chất </a:t>
            </a:r>
          </a:p>
          <a:p>
            <a:pPr algn="ctr">
              <a:defRPr/>
            </a:pPr>
            <a:r>
              <a:rPr lang="en-US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của bộ máy tổ chức - thể chế</a:t>
            </a:r>
            <a:endParaRPr lang="vi-VN" sz="2400" b="1">
              <a:solidFill>
                <a:srgbClr val="FFFFFF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252967" name="Oval 39">
            <a:extLst>
              <a:ext uri="{FF2B5EF4-FFF2-40B4-BE49-F238E27FC236}">
                <a16:creationId xmlns:a16="http://schemas.microsoft.com/office/drawing/2014/main" id="{AB96AC91-BF3F-5E7C-C1E1-2426DB36C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675188"/>
            <a:ext cx="2174875" cy="1497012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Ph</a:t>
            </a:r>
            <a:r>
              <a:rPr lang="vi-VN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ươ</a:t>
            </a:r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ng 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/>
              <a:cs typeface="+mn-cs"/>
            </a:endParaRPr>
          </a:p>
          <a:p>
            <a:pPr algn="ctr">
              <a:defRPr/>
            </a:pPr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thức tác </a:t>
            </a:r>
            <a:r>
              <a:rPr lang="vi-VN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đ</a:t>
            </a:r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ộng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/>
              <a:cs typeface="+mn-cs"/>
            </a:endParaRPr>
          </a:p>
          <a:p>
            <a:pPr algn="ctr">
              <a:defRPr/>
            </a:pPr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trở lại 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/>
              <a:cs typeface="+mn-cs"/>
            </a:endParaRPr>
          </a:p>
        </p:txBody>
      </p:sp>
      <p:sp>
        <p:nvSpPr>
          <p:cNvPr id="252932" name="Oval 4">
            <a:extLst>
              <a:ext uri="{FF2B5EF4-FFF2-40B4-BE49-F238E27FC236}">
                <a16:creationId xmlns:a16="http://schemas.microsoft.com/office/drawing/2014/main" id="{38F5F09F-83FA-52A8-AF57-3165B0C2D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313" y="2982913"/>
            <a:ext cx="1828800" cy="16002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Nội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dung</a:t>
            </a:r>
          </a:p>
          <a:p>
            <a:pPr algn="ctr">
              <a:defRPr/>
            </a:pPr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 tác </a:t>
            </a:r>
            <a:r>
              <a:rPr lang="vi-VN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đ</a:t>
            </a:r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ộng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/>
              <a:cs typeface="+mn-cs"/>
            </a:endParaRPr>
          </a:p>
          <a:p>
            <a:pPr algn="ctr">
              <a:defRPr/>
            </a:pPr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trở lại 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729BAF-6925-4501-1FB9-49DFD6E3CB60}"/>
              </a:ext>
            </a:extLst>
          </p:cNvPr>
          <p:cNvGrpSpPr/>
          <p:nvPr/>
        </p:nvGrpSpPr>
        <p:grpSpPr>
          <a:xfrm>
            <a:off x="1591508" y="1"/>
            <a:ext cx="9067801" cy="1018101"/>
            <a:chOff x="212477" y="406442"/>
            <a:chExt cx="5840731" cy="79704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C12A3FD-6E9B-11CD-277B-685BA1FA688A}"/>
                </a:ext>
              </a:extLst>
            </p:cNvPr>
            <p:cNvSpPr/>
            <p:nvPr/>
          </p:nvSpPr>
          <p:spPr>
            <a:xfrm>
              <a:off x="212477" y="406442"/>
              <a:ext cx="5742566" cy="79704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>
              <a:extLst>
                <a:ext uri="{FF2B5EF4-FFF2-40B4-BE49-F238E27FC236}">
                  <a16:creationId xmlns:a16="http://schemas.microsoft.com/office/drawing/2014/main" id="{614AD94C-A6FA-C0FC-D6E3-29B2C2C1E0AD}"/>
                </a:ext>
              </a:extLst>
            </p:cNvPr>
            <p:cNvSpPr/>
            <p:nvPr/>
          </p:nvSpPr>
          <p:spPr>
            <a:xfrm>
              <a:off x="251385" y="445350"/>
              <a:ext cx="5801823" cy="71922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20766" tIns="0" rIns="220766" bIns="0" spcCol="1270" anchor="ctr"/>
            <a:lstStyle/>
            <a:p>
              <a:pPr algn="ctr">
                <a:defRPr/>
              </a:pPr>
              <a:endParaRPr lang="en-GB" sz="3200" b="1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>
                <a:defRPr/>
              </a:pPr>
              <a:r>
                <a:rPr lang="en-GB" sz="3200" b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b. </a:t>
              </a:r>
              <a:r>
                <a:rPr lang="en-US" sz="3200" b="1">
                  <a:solidFill>
                    <a:schemeClr val="tx1"/>
                  </a:solidFill>
                  <a:latin typeface="Times New Roman"/>
                </a:rPr>
                <a:t>Sự tác </a:t>
              </a:r>
              <a:r>
                <a:rPr lang="vi-VN" sz="3200" b="1">
                  <a:solidFill>
                    <a:schemeClr val="tx1"/>
                  </a:solidFill>
                  <a:latin typeface="Times New Roman"/>
                </a:rPr>
                <a:t>đ</a:t>
              </a:r>
              <a:r>
                <a:rPr lang="en-US" sz="3200" b="1">
                  <a:solidFill>
                    <a:schemeClr val="tx1"/>
                  </a:solidFill>
                  <a:latin typeface="Times New Roman"/>
                </a:rPr>
                <a:t>ộng trở lại của kiến trúc th</a:t>
              </a:r>
              <a:r>
                <a:rPr lang="vi-VN" sz="3200" b="1">
                  <a:solidFill>
                    <a:schemeClr val="tx1"/>
                  </a:solidFill>
                  <a:latin typeface="Times New Roman"/>
                </a:rPr>
                <a:t>ư</a:t>
              </a:r>
              <a:r>
                <a:rPr lang="en-US" sz="3200" b="1">
                  <a:solidFill>
                    <a:schemeClr val="tx1"/>
                  </a:solidFill>
                  <a:latin typeface="Times New Roman"/>
                </a:rPr>
                <a:t>ợng tầng </a:t>
              </a:r>
            </a:p>
            <a:p>
              <a:pPr algn="ctr">
                <a:defRPr/>
              </a:pPr>
              <a:r>
                <a:rPr lang="vi-VN" sz="3200" b="1">
                  <a:solidFill>
                    <a:schemeClr val="tx1"/>
                  </a:solidFill>
                  <a:latin typeface="Times New Roman"/>
                </a:rPr>
                <a:t>đ</a:t>
              </a:r>
              <a:r>
                <a:rPr lang="en-US" sz="3200" b="1">
                  <a:solidFill>
                    <a:schemeClr val="tx1"/>
                  </a:solidFill>
                  <a:latin typeface="Times New Roman"/>
                </a:rPr>
                <a:t>ối với c</a:t>
              </a:r>
              <a:r>
                <a:rPr lang="vi-VN" sz="3200" b="1">
                  <a:solidFill>
                    <a:schemeClr val="tx1"/>
                  </a:solidFill>
                  <a:latin typeface="Times New Roman"/>
                </a:rPr>
                <a:t>ơ</a:t>
              </a:r>
              <a:r>
                <a:rPr lang="en-US" sz="3200" b="1">
                  <a:solidFill>
                    <a:schemeClr val="tx1"/>
                  </a:solidFill>
                  <a:latin typeface="Times New Roman"/>
                </a:rPr>
                <a:t> sở hạ tầng </a:t>
              </a:r>
            </a:p>
            <a:p>
              <a:pPr eaLnBrk="1" hangingPunct="1">
                <a:defRPr/>
              </a:pPr>
              <a:endParaRPr lang="en-US"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6" name="AutoShape 9">
            <a:extLst>
              <a:ext uri="{FF2B5EF4-FFF2-40B4-BE49-F238E27FC236}">
                <a16:creationId xmlns:a16="http://schemas.microsoft.com/office/drawing/2014/main" id="{967CC3EF-B279-D447-CA10-24E1F9049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63" y="2768600"/>
            <a:ext cx="6781800" cy="889000"/>
          </a:xfrm>
          <a:prstGeom prst="wedgeRoundRectCallout">
            <a:avLst>
              <a:gd name="adj1" fmla="val -58454"/>
              <a:gd name="adj2" fmla="val 23694"/>
              <a:gd name="adj3" fmla="val 1666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Củng cố, hoàn thiện và bảo vệ CSHT sinh ra nó, thực chất là bảo vệ lợi ích kinh tế của giai cấp thống trị</a:t>
            </a:r>
          </a:p>
        </p:txBody>
      </p:sp>
      <p:sp>
        <p:nvSpPr>
          <p:cNvPr id="17" name="AutoShape 9">
            <a:extLst>
              <a:ext uri="{FF2B5EF4-FFF2-40B4-BE49-F238E27FC236}">
                <a16:creationId xmlns:a16="http://schemas.microsoft.com/office/drawing/2014/main" id="{FD8618D8-67CD-1D8C-D738-E23066C2B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976" y="3689350"/>
            <a:ext cx="6931025" cy="577850"/>
          </a:xfrm>
          <a:prstGeom prst="wedgeRoundRectCallout">
            <a:avLst>
              <a:gd name="adj1" fmla="val -55361"/>
              <a:gd name="adj2" fmla="val 13579"/>
              <a:gd name="adj3" fmla="val 1666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Ng</a:t>
            </a:r>
            <a:r>
              <a:rPr lang="vi-VN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ă</a:t>
            </a: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n chặn CSHT mới, xoá bỏ tàn d</a:t>
            </a:r>
            <a:r>
              <a:rPr lang="vi-VN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ư</a:t>
            </a: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 CSHT cũ</a:t>
            </a:r>
          </a:p>
          <a:p>
            <a:pPr algn="ctr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trị</a:t>
            </a:r>
          </a:p>
        </p:txBody>
      </p:sp>
      <p:sp>
        <p:nvSpPr>
          <p:cNvPr id="18" name="AutoShape 9">
            <a:extLst>
              <a:ext uri="{FF2B5EF4-FFF2-40B4-BE49-F238E27FC236}">
                <a16:creationId xmlns:a16="http://schemas.microsoft.com/office/drawing/2014/main" id="{6642317A-32CB-C0B5-DFE3-24EA7479F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338638"/>
            <a:ext cx="6781800" cy="488950"/>
          </a:xfrm>
          <a:prstGeom prst="wedgeRoundRectCallout">
            <a:avLst>
              <a:gd name="adj1" fmla="val -60926"/>
              <a:gd name="adj2" fmla="val -44185"/>
              <a:gd name="adj3" fmla="val 1666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FFFFFF"/>
                </a:solidFill>
                <a:latin typeface="Times New Roman" panose="02020603050405020304" pitchFamily="18" charset="0"/>
              </a:rPr>
              <a:t>Định h</a:t>
            </a:r>
            <a:r>
              <a:rPr lang="vi-VN" altLang="en-US" sz="2400" b="1">
                <a:solidFill>
                  <a:srgbClr val="FFFFFF"/>
                </a:solidFill>
                <a:latin typeface="Times New Roman" panose="02020603050405020304" pitchFamily="18" charset="0"/>
              </a:rPr>
              <a:t>ư</a:t>
            </a:r>
            <a:r>
              <a:rPr lang="en-US" altLang="en-US" sz="2400" b="1">
                <a:solidFill>
                  <a:srgbClr val="FFFFFF"/>
                </a:solidFill>
                <a:latin typeface="Times New Roman" panose="02020603050405020304" pitchFamily="18" charset="0"/>
              </a:rPr>
              <a:t>ớng, tổ chức, xây dựng chế </a:t>
            </a:r>
            <a:r>
              <a:rPr lang="vi-VN" altLang="en-US" sz="2400" b="1">
                <a:solidFill>
                  <a:srgbClr val="FFFFFF"/>
                </a:solidFill>
                <a:latin typeface="Times New Roman" panose="02020603050405020304" pitchFamily="18" charset="0"/>
              </a:rPr>
              <a:t>đ</a:t>
            </a:r>
            <a:r>
              <a:rPr lang="en-US" altLang="en-US" sz="2400" b="1">
                <a:solidFill>
                  <a:srgbClr val="FFFFFF"/>
                </a:solidFill>
                <a:latin typeface="Times New Roman" panose="02020603050405020304" pitchFamily="18" charset="0"/>
              </a:rPr>
              <a:t>ộ kinh tế</a:t>
            </a:r>
          </a:p>
        </p:txBody>
      </p:sp>
      <p:sp>
        <p:nvSpPr>
          <p:cNvPr id="19" name="AutoShape 9">
            <a:extLst>
              <a:ext uri="{FF2B5EF4-FFF2-40B4-BE49-F238E27FC236}">
                <a16:creationId xmlns:a16="http://schemas.microsoft.com/office/drawing/2014/main" id="{5EDEF39E-3CAC-CA39-5806-D015A114F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978400"/>
            <a:ext cx="6781800" cy="889000"/>
          </a:xfrm>
          <a:prstGeom prst="wedgeRoundRectCallout">
            <a:avLst>
              <a:gd name="adj1" fmla="val -52597"/>
              <a:gd name="adj2" fmla="val -5009"/>
              <a:gd name="adj3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Tác </a:t>
            </a:r>
            <a:r>
              <a:rPr lang="vi-VN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đ</a:t>
            </a: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ộng theo hai chiều: nếu cùng chiều với quy luật kinh tế thì thúc </a:t>
            </a:r>
            <a:r>
              <a:rPr lang="vi-VN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đ</a:t>
            </a: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ẩy xã hội phát triển, hoặc nguợc lại</a:t>
            </a:r>
          </a:p>
        </p:txBody>
      </p:sp>
      <p:sp>
        <p:nvSpPr>
          <p:cNvPr id="20" name="AutoShape 9">
            <a:extLst>
              <a:ext uri="{FF2B5EF4-FFF2-40B4-BE49-F238E27FC236}">
                <a16:creationId xmlns:a16="http://schemas.microsoft.com/office/drawing/2014/main" id="{B296A8E7-064F-2FDC-8890-F0D84B93F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476" y="5943600"/>
            <a:ext cx="7502525" cy="889000"/>
          </a:xfrm>
          <a:prstGeom prst="wedgeRoundRectCallout">
            <a:avLst>
              <a:gd name="adj1" fmla="val -55481"/>
              <a:gd name="adj2" fmla="val -24069"/>
              <a:gd name="adj3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Kiến trúc th</a:t>
            </a:r>
            <a:r>
              <a:rPr lang="vi-VN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ư</a:t>
            </a: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ợng tầng chính trị có vai trò lớn nhất do phản ánh trực tiếp CSHT, là biểu hiện tập trung của kinh tế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5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5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5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5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6" grpId="0" animBg="1"/>
      <p:bldP spid="252937" grpId="0" animBg="1"/>
      <p:bldP spid="252938" grpId="0" animBg="1"/>
      <p:bldP spid="252967" grpId="0" animBg="1"/>
      <p:bldP spid="252932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55022A-20D6-108B-142C-DA327D5BE2D9}"/>
              </a:ext>
            </a:extLst>
          </p:cNvPr>
          <p:cNvSpPr/>
          <p:nvPr/>
        </p:nvSpPr>
        <p:spPr>
          <a:xfrm>
            <a:off x="1828800" y="1219200"/>
            <a:ext cx="4038600" cy="426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CE1E52-4264-651C-ECEF-BC421F6888BB}"/>
              </a:ext>
            </a:extLst>
          </p:cNvPr>
          <p:cNvSpPr/>
          <p:nvPr/>
        </p:nvSpPr>
        <p:spPr>
          <a:xfrm>
            <a:off x="6400800" y="1219200"/>
            <a:ext cx="3886200" cy="426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CE11ACA-641B-E8C6-0020-B4E1A3DFE142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5867400" y="3352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F59F030-E409-773C-F664-676D62E94FC7}"/>
              </a:ext>
            </a:extLst>
          </p:cNvPr>
          <p:cNvSpPr/>
          <p:nvPr/>
        </p:nvSpPr>
        <p:spPr>
          <a:xfrm>
            <a:off x="1981200" y="1524000"/>
            <a:ext cx="1295400" cy="129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prstClr val="black"/>
                </a:solidFill>
              </a:rPr>
              <a:t>KTTT</a:t>
            </a:r>
          </a:p>
          <a:p>
            <a:pPr algn="ctr" eaLnBrk="1" hangingPunct="1">
              <a:defRPr/>
            </a:pPr>
            <a:r>
              <a:rPr lang="en-US" sz="2800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272344-23B5-85A2-4013-CF7EA9E16022}"/>
              </a:ext>
            </a:extLst>
          </p:cNvPr>
          <p:cNvSpPr/>
          <p:nvPr/>
        </p:nvSpPr>
        <p:spPr>
          <a:xfrm>
            <a:off x="4267200" y="3733800"/>
            <a:ext cx="1371600" cy="1447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prstClr val="black"/>
                </a:solidFill>
              </a:rPr>
              <a:t>QHSX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EF771A-0E74-E0F9-639B-A2BF64FFD9F3}"/>
              </a:ext>
            </a:extLst>
          </p:cNvPr>
          <p:cNvSpPr/>
          <p:nvPr/>
        </p:nvSpPr>
        <p:spPr>
          <a:xfrm>
            <a:off x="2057400" y="3733800"/>
            <a:ext cx="1447800" cy="15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prstClr val="black"/>
                </a:solidFill>
              </a:rPr>
              <a:t>CSHT</a:t>
            </a:r>
          </a:p>
          <a:p>
            <a:pPr algn="ctr" eaLnBrk="1" hangingPunct="1">
              <a:defRPr/>
            </a:pPr>
            <a:r>
              <a:rPr lang="en-US" sz="2800" dirty="0">
                <a:solidFill>
                  <a:prstClr val="black"/>
                </a:solidFill>
              </a:rPr>
              <a:t>(QHSX)</a:t>
            </a:r>
          </a:p>
          <a:p>
            <a:pPr algn="ctr" eaLnBrk="1" hangingPunct="1">
              <a:defRPr/>
            </a:pPr>
            <a:r>
              <a:rPr lang="en-US" sz="2800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95AF7D-0FC8-7D52-DF4C-8E2CD5AB334F}"/>
              </a:ext>
            </a:extLst>
          </p:cNvPr>
          <p:cNvSpPr/>
          <p:nvPr/>
        </p:nvSpPr>
        <p:spPr>
          <a:xfrm>
            <a:off x="6553200" y="3810000"/>
            <a:ext cx="1371600" cy="137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prstClr val="black"/>
                </a:solidFill>
              </a:rPr>
              <a:t>CSHT</a:t>
            </a:r>
          </a:p>
          <a:p>
            <a:pPr algn="ctr" eaLnBrk="1" hangingPunct="1">
              <a:defRPr/>
            </a:pPr>
            <a:r>
              <a:rPr lang="en-US" sz="2800" dirty="0">
                <a:solidFill>
                  <a:prstClr val="black"/>
                </a:solidFill>
              </a:rPr>
              <a:t>(QHSX)</a:t>
            </a:r>
          </a:p>
          <a:p>
            <a:pPr algn="ctr" eaLnBrk="1" hangingPunct="1">
              <a:defRPr/>
            </a:pPr>
            <a:r>
              <a:rPr lang="en-US" sz="2800" dirty="0">
                <a:solidFill>
                  <a:prstClr val="black"/>
                </a:solidFill>
              </a:rPr>
              <a:t>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C2AE4F-341E-556E-7AD9-3F522941E4C6}"/>
              </a:ext>
            </a:extLst>
          </p:cNvPr>
          <p:cNvSpPr/>
          <p:nvPr/>
        </p:nvSpPr>
        <p:spPr>
          <a:xfrm>
            <a:off x="6629400" y="1447800"/>
            <a:ext cx="1371600" cy="129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prstClr val="black"/>
                </a:solidFill>
              </a:rPr>
              <a:t>KTTT</a:t>
            </a:r>
          </a:p>
          <a:p>
            <a:pPr algn="ctr" eaLnBrk="1" hangingPunct="1">
              <a:defRPr/>
            </a:pPr>
            <a:r>
              <a:rPr lang="en-US" sz="2800" dirty="0">
                <a:solidFill>
                  <a:prstClr val="black"/>
                </a:solidFill>
              </a:rPr>
              <a:t>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668FFA-489C-C2E1-0D15-7420F772D468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3505200" y="4457700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41">
            <a:extLst>
              <a:ext uri="{FF2B5EF4-FFF2-40B4-BE49-F238E27FC236}">
                <a16:creationId xmlns:a16="http://schemas.microsoft.com/office/drawing/2014/main" id="{F1202C5A-6491-4DD5-02A6-6BB082D91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648326"/>
            <a:ext cx="236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XÃ HỘI A</a:t>
            </a:r>
          </a:p>
        </p:txBody>
      </p:sp>
      <p:sp>
        <p:nvSpPr>
          <p:cNvPr id="12" name="TextBox 43">
            <a:extLst>
              <a:ext uri="{FF2B5EF4-FFF2-40B4-BE49-F238E27FC236}">
                <a16:creationId xmlns:a16="http://schemas.microsoft.com/office/drawing/2014/main" id="{CBF9EBBD-02EB-199B-D3D4-7D7BE1963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648326"/>
            <a:ext cx="236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XÃ HỘI 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3013C7-8DFC-1662-BA77-8A11E2FF0EF8}"/>
              </a:ext>
            </a:extLst>
          </p:cNvPr>
          <p:cNvCxnSpPr>
            <a:stCxn id="7" idx="3"/>
            <a:endCxn id="6" idx="1"/>
          </p:cNvCxnSpPr>
          <p:nvPr/>
        </p:nvCxnSpPr>
        <p:spPr>
          <a:xfrm rot="5400000">
            <a:off x="2478088" y="3313113"/>
            <a:ext cx="836613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036E6F-C4E8-EA78-4DE4-5E6D1B747BCD}"/>
              </a:ext>
            </a:extLst>
          </p:cNvPr>
          <p:cNvCxnSpPr>
            <a:stCxn id="7" idx="3"/>
            <a:endCxn id="6" idx="1"/>
          </p:cNvCxnSpPr>
          <p:nvPr/>
        </p:nvCxnSpPr>
        <p:spPr>
          <a:xfrm rot="5400000" flipH="1" flipV="1">
            <a:off x="1905794" y="3275806"/>
            <a:ext cx="914400" cy="158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6F5646-CBBB-00C0-8036-1F92AB81E531}"/>
              </a:ext>
            </a:extLst>
          </p:cNvPr>
          <p:cNvCxnSpPr>
            <a:stCxn id="7" idx="3"/>
            <a:endCxn id="6" idx="1"/>
          </p:cNvCxnSpPr>
          <p:nvPr/>
        </p:nvCxnSpPr>
        <p:spPr>
          <a:xfrm rot="5400000" flipH="1" flipV="1">
            <a:off x="6440488" y="3313113"/>
            <a:ext cx="990600" cy="317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E25255-356C-D4DD-29E8-43F232602940}"/>
              </a:ext>
            </a:extLst>
          </p:cNvPr>
          <p:cNvCxnSpPr>
            <a:stCxn id="7" idx="3"/>
            <a:endCxn id="6" idx="1"/>
          </p:cNvCxnSpPr>
          <p:nvPr/>
        </p:nvCxnSpPr>
        <p:spPr>
          <a:xfrm rot="5400000">
            <a:off x="7050088" y="3314700"/>
            <a:ext cx="989012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C2E1CA-29AD-B110-273E-C77449E5AF7A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8001000" y="44958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DA5FFC-A039-A40B-49A5-DA0DF24F15DE}"/>
              </a:ext>
            </a:extLst>
          </p:cNvPr>
          <p:cNvSpPr txBox="1">
            <a:spLocks noChangeArrowheads="1"/>
          </p:cNvSpPr>
          <p:nvPr/>
        </p:nvSpPr>
        <p:spPr bwMode="auto">
          <a:xfrm rot="2388818">
            <a:off x="3394075" y="2911476"/>
            <a:ext cx="91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latin typeface="Arial" panose="020B0604020202020204" pitchFamily="34" charset="0"/>
              </a:rPr>
              <a:t>&gt;&lt;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476FD859-89C7-E2C1-5899-68E7E9AD06E1}"/>
              </a:ext>
            </a:extLst>
          </p:cNvPr>
          <p:cNvSpPr/>
          <p:nvPr/>
        </p:nvSpPr>
        <p:spPr>
          <a:xfrm>
            <a:off x="3429000" y="2209800"/>
            <a:ext cx="32385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" name="Rounded Rectangle 4">
            <a:extLst>
              <a:ext uri="{FF2B5EF4-FFF2-40B4-BE49-F238E27FC236}">
                <a16:creationId xmlns:a16="http://schemas.microsoft.com/office/drawing/2014/main" id="{3F7A8CFC-4DDD-BB11-F88A-1ABF010E1B71}"/>
              </a:ext>
            </a:extLst>
          </p:cNvPr>
          <p:cNvSpPr/>
          <p:nvPr/>
        </p:nvSpPr>
        <p:spPr>
          <a:xfrm>
            <a:off x="1647826" y="0"/>
            <a:ext cx="8562975" cy="76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220766" tIns="0" rIns="220766" bIns="0" spcCol="1270" anchor="ctr"/>
          <a:lstStyle/>
          <a:p>
            <a:pPr algn="ctr">
              <a:defRPr/>
            </a:pPr>
            <a:r>
              <a:rPr lang="en-US" sz="3200" b="1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Mối quan hệ biện chứng giữa CSHT và KTTT</a:t>
            </a:r>
            <a:endParaRPr lang="en-US" sz="32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B00502-B898-58AB-651F-31604C9E126D}"/>
              </a:ext>
            </a:extLst>
          </p:cNvPr>
          <p:cNvSpPr/>
          <p:nvPr/>
        </p:nvSpPr>
        <p:spPr>
          <a:xfrm>
            <a:off x="8861425" y="3830638"/>
            <a:ext cx="1371600" cy="137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prstClr val="black"/>
                </a:solidFill>
              </a:rPr>
              <a:t>CSHT</a:t>
            </a:r>
          </a:p>
          <a:p>
            <a:pPr algn="ctr" eaLnBrk="1" hangingPunct="1">
              <a:defRPr/>
            </a:pPr>
            <a:r>
              <a:rPr lang="en-US" sz="2800" dirty="0">
                <a:solidFill>
                  <a:prstClr val="black"/>
                </a:solidFill>
              </a:rPr>
              <a:t>(QHSX)</a:t>
            </a:r>
          </a:p>
          <a:p>
            <a:pPr algn="ctr" eaLnBrk="1" hangingPunct="1">
              <a:defRPr/>
            </a:pPr>
            <a:r>
              <a:rPr lang="en-US" sz="2800" dirty="0">
                <a:solidFill>
                  <a:prstClr val="black"/>
                </a:solidFill>
              </a:rPr>
              <a:t>C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/>
      <p:bldP spid="12" grpId="0"/>
      <p:bldP spid="18" grpId="0"/>
      <p:bldP spid="19" grpId="0" animBg="1"/>
      <p:bldP spid="20" grpId="0" animBg="1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Text Box 3">
            <a:extLst>
              <a:ext uri="{FF2B5EF4-FFF2-40B4-BE49-F238E27FC236}">
                <a16:creationId xmlns:a16="http://schemas.microsoft.com/office/drawing/2014/main" id="{11765628-2808-8CFD-440F-7EB86C163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1975" y="219075"/>
            <a:ext cx="6248400" cy="9540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800" noProof="1">
                <a:solidFill>
                  <a:srgbClr val="000000"/>
                </a:solidFill>
                <a:latin typeface="Cambria" pitchFamily="18" charset="0"/>
                <a:ea typeface="MS Mincho" pitchFamily="49" charset="-128"/>
              </a:rPr>
              <a:t>Giải quyết mối quan hệ giữa kinh tế </a:t>
            </a:r>
          </a:p>
          <a:p>
            <a:pPr algn="ctr" eaLnBrk="1" hangingPunct="1">
              <a:defRPr/>
            </a:pPr>
            <a:r>
              <a:rPr lang="en-US" altLang="en-US" sz="2800" noProof="1">
                <a:solidFill>
                  <a:srgbClr val="000000"/>
                </a:solidFill>
                <a:latin typeface="Cambria" pitchFamily="18" charset="0"/>
                <a:ea typeface="MS Mincho" pitchFamily="49" charset="-128"/>
              </a:rPr>
              <a:t>và chính trị</a:t>
            </a:r>
            <a:endParaRPr lang="en-US" altLang="en-US" sz="2800" noProof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284" name="Text Box 4">
            <a:extLst>
              <a:ext uri="{FF2B5EF4-FFF2-40B4-BE49-F238E27FC236}">
                <a16:creationId xmlns:a16="http://schemas.microsoft.com/office/drawing/2014/main" id="{B2CF575F-46B6-0B72-5C59-3447BB2F0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8013" y="5046663"/>
            <a:ext cx="6202362" cy="10398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en-US" sz="2800">
                <a:solidFill>
                  <a:srgbClr val="000000"/>
                </a:solidFill>
                <a:latin typeface="Times New Roman" pitchFamily="18" charset="0"/>
              </a:rPr>
              <a:t>Giải quyết tốt mối quan hệ giữa </a:t>
            </a:r>
            <a:r>
              <a:rPr lang="vi-VN" altLang="en-US" sz="2800">
                <a:solidFill>
                  <a:srgbClr val="000000"/>
                </a:solidFill>
                <a:latin typeface="Times New Roman" pitchFamily="18" charset="0"/>
              </a:rPr>
              <a:t>đ</a:t>
            </a:r>
            <a:r>
              <a:rPr lang="en-US" altLang="en-US" sz="2800">
                <a:solidFill>
                  <a:srgbClr val="000000"/>
                </a:solidFill>
                <a:latin typeface="Times New Roman" pitchFamily="18" charset="0"/>
              </a:rPr>
              <a:t>ổi mới - ổn </a:t>
            </a:r>
            <a:r>
              <a:rPr lang="vi-VN" altLang="en-US" sz="2800">
                <a:solidFill>
                  <a:srgbClr val="000000"/>
                </a:solidFill>
                <a:latin typeface="Times New Roman" pitchFamily="18" charset="0"/>
              </a:rPr>
              <a:t>đ</a:t>
            </a:r>
            <a:r>
              <a:rPr lang="en-US" altLang="en-US" sz="2800">
                <a:solidFill>
                  <a:srgbClr val="000000"/>
                </a:solidFill>
                <a:latin typeface="Times New Roman" pitchFamily="18" charset="0"/>
              </a:rPr>
              <a:t>ịnh - phát triển </a:t>
            </a:r>
          </a:p>
        </p:txBody>
      </p:sp>
      <p:sp>
        <p:nvSpPr>
          <p:cNvPr id="225286" name="Text Box 6">
            <a:extLst>
              <a:ext uri="{FF2B5EF4-FFF2-40B4-BE49-F238E27FC236}">
                <a16:creationId xmlns:a16="http://schemas.microsoft.com/office/drawing/2014/main" id="{25AD7DE9-D5CF-DD28-AD5A-B1845FAB2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6901" y="3875089"/>
            <a:ext cx="6213475" cy="5238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800">
                <a:solidFill>
                  <a:srgbClr val="000000"/>
                </a:solidFill>
                <a:latin typeface="Times New Roman" pitchFamily="18" charset="0"/>
              </a:rPr>
              <a:t>Đổi mới toàn diện cả kinh tế và chính trị </a:t>
            </a:r>
          </a:p>
        </p:txBody>
      </p:sp>
      <p:sp>
        <p:nvSpPr>
          <p:cNvPr id="225287" name="Oval 7">
            <a:extLst>
              <a:ext uri="{FF2B5EF4-FFF2-40B4-BE49-F238E27FC236}">
                <a16:creationId xmlns:a16="http://schemas.microsoft.com/office/drawing/2014/main" id="{46DD1C7F-588B-B7B7-7DBE-3DB6B3912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600" y="1473201"/>
            <a:ext cx="2209800" cy="38068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3200" b="1" noProof="1">
                <a:solidFill>
                  <a:schemeClr val="tx1"/>
                </a:solidFill>
                <a:latin typeface="Times New Roman" panose="02020603050405020304" pitchFamily="18" charset="0"/>
              </a:rPr>
              <a:t>c. </a:t>
            </a:r>
            <a:r>
              <a:rPr sz="3200" b="1" noProof="1">
                <a:solidFill>
                  <a:schemeClr val="tx1"/>
                </a:solidFill>
                <a:latin typeface="Times New Roman" panose="02020603050405020304" pitchFamily="18" charset="0"/>
              </a:rPr>
              <a:t>Ý nghĩa </a:t>
            </a:r>
          </a:p>
          <a:p>
            <a:pPr algn="ctr" eaLnBrk="1" hangingPunct="1">
              <a:defRPr/>
            </a:pPr>
            <a:r>
              <a:rPr sz="3200" b="1" noProof="1">
                <a:solidFill>
                  <a:schemeClr val="tx1"/>
                </a:solidFill>
                <a:latin typeface="Times New Roman" panose="02020603050405020304" pitchFamily="18" charset="0"/>
              </a:rPr>
              <a:t>trong </a:t>
            </a:r>
            <a:endParaRPr lang="en-US" sz="3200" b="1" noProof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defRPr/>
            </a:pPr>
            <a:r>
              <a:rPr lang="vi-VN" altLang="x-none" sz="3200" b="1" noProof="1">
                <a:solidFill>
                  <a:schemeClr val="tx1"/>
                </a:solidFill>
                <a:latin typeface="Times New Roman" panose="02020603050405020304" pitchFamily="18" charset="0"/>
              </a:rPr>
              <a:t>đời</a:t>
            </a:r>
            <a:r>
              <a:rPr sz="3200" b="1" noProof="1">
                <a:solidFill>
                  <a:schemeClr val="tx1"/>
                </a:solidFill>
                <a:latin typeface="Times New Roman" panose="02020603050405020304" pitchFamily="18" charset="0"/>
              </a:rPr>
              <a:t> sống</a:t>
            </a:r>
          </a:p>
          <a:p>
            <a:pPr algn="ctr" eaLnBrk="1" hangingPunct="1">
              <a:defRPr/>
            </a:pPr>
            <a:r>
              <a:rPr sz="3200" b="1" noProof="1">
                <a:solidFill>
                  <a:schemeClr val="tx1"/>
                </a:solidFill>
                <a:latin typeface="Times New Roman" panose="02020603050405020304" pitchFamily="18" charset="0"/>
              </a:rPr>
              <a:t> xã hội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7905473F-D28C-8938-0AD2-438101B7A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5151" y="1841500"/>
            <a:ext cx="6245225" cy="13858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800" noProof="1">
                <a:solidFill>
                  <a:srgbClr val="000000"/>
                </a:solidFill>
                <a:latin typeface="Times New Roman" pitchFamily="18" charset="0"/>
              </a:rPr>
              <a:t>Trong quá trình lãnh </a:t>
            </a:r>
            <a:r>
              <a:rPr lang="vi-VN" altLang="en-US" sz="2800" noProof="1">
                <a:solidFill>
                  <a:srgbClr val="000000"/>
                </a:solidFill>
                <a:latin typeface="Times New Roman" pitchFamily="18" charset="0"/>
              </a:rPr>
              <a:t>đạo cách mạng Việt Nam, Đảng ta đã rất quan tâm đến nhận thức và vận dụng quy luật này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800EBBE-63A3-9BA8-FDC0-DE700FDE00BB}"/>
              </a:ext>
            </a:extLst>
          </p:cNvPr>
          <p:cNvCxnSpPr>
            <a:stCxn id="225287" idx="6"/>
            <a:endCxn id="225283" idx="1"/>
          </p:cNvCxnSpPr>
          <p:nvPr/>
        </p:nvCxnSpPr>
        <p:spPr bwMode="auto">
          <a:xfrm flipV="1">
            <a:off x="3835401" y="696913"/>
            <a:ext cx="536575" cy="2679700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EAC928-E4E8-8FA0-7B85-EB642DCFD7AA}"/>
              </a:ext>
            </a:extLst>
          </p:cNvPr>
          <p:cNvCxnSpPr>
            <a:stCxn id="225287" idx="6"/>
            <a:endCxn id="11" idx="1"/>
          </p:cNvCxnSpPr>
          <p:nvPr/>
        </p:nvCxnSpPr>
        <p:spPr bwMode="auto">
          <a:xfrm flipV="1">
            <a:off x="3835400" y="2535239"/>
            <a:ext cx="539750" cy="841375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3C526B-219F-1338-1E10-7E30B7EE6EF1}"/>
              </a:ext>
            </a:extLst>
          </p:cNvPr>
          <p:cNvCxnSpPr>
            <a:stCxn id="225287" idx="6"/>
            <a:endCxn id="225286" idx="1"/>
          </p:cNvCxnSpPr>
          <p:nvPr/>
        </p:nvCxnSpPr>
        <p:spPr bwMode="auto">
          <a:xfrm>
            <a:off x="3835400" y="3376613"/>
            <a:ext cx="571500" cy="760412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00A535-D025-0AAA-2528-36A584085FDF}"/>
              </a:ext>
            </a:extLst>
          </p:cNvPr>
          <p:cNvCxnSpPr>
            <a:stCxn id="225287" idx="6"/>
            <a:endCxn id="225284" idx="1"/>
          </p:cNvCxnSpPr>
          <p:nvPr/>
        </p:nvCxnSpPr>
        <p:spPr bwMode="auto">
          <a:xfrm>
            <a:off x="3835401" y="3376613"/>
            <a:ext cx="582613" cy="2190750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2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2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animBg="1"/>
      <p:bldP spid="225284" grpId="0" animBg="1"/>
      <p:bldP spid="225286" grpId="0" animBg="1"/>
      <p:bldP spid="225287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9E0C20D-9822-A591-4BA4-D6889A756C01}"/>
              </a:ext>
            </a:extLst>
          </p:cNvPr>
          <p:cNvGrpSpPr/>
          <p:nvPr/>
        </p:nvGrpSpPr>
        <p:grpSpPr>
          <a:xfrm>
            <a:off x="0" y="1421296"/>
            <a:ext cx="9165164" cy="947824"/>
            <a:chOff x="212477" y="406442"/>
            <a:chExt cx="5840730" cy="797040"/>
          </a:xfrm>
          <a:solidFill>
            <a:schemeClr val="accent6">
              <a:lumMod val="75000"/>
            </a:schemeClr>
          </a:solidFill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889E8043-3C77-4669-330E-B3313A7AA56A}"/>
                </a:ext>
              </a:extLst>
            </p:cNvPr>
            <p:cNvSpPr/>
            <p:nvPr/>
          </p:nvSpPr>
          <p:spPr>
            <a:xfrm>
              <a:off x="212477" y="406442"/>
              <a:ext cx="5840730" cy="79704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4">
              <a:extLst>
                <a:ext uri="{FF2B5EF4-FFF2-40B4-BE49-F238E27FC236}">
                  <a16:creationId xmlns:a16="http://schemas.microsoft.com/office/drawing/2014/main" id="{CAC669CE-8B22-0F23-8A42-09F7234C0746}"/>
                </a:ext>
              </a:extLst>
            </p:cNvPr>
            <p:cNvSpPr/>
            <p:nvPr/>
          </p:nvSpPr>
          <p:spPr>
            <a:xfrm>
              <a:off x="251387" y="484258"/>
              <a:ext cx="5753259" cy="71922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20766" tIns="0" rIns="220766" bIns="0" spcCol="1270" anchor="ctr"/>
            <a:lstStyle/>
            <a:p>
              <a:pPr algn="ctr" eaLnBrk="1" hangingPunct="1">
                <a:defRPr/>
              </a:pPr>
              <a:r>
                <a:rPr lang="en-GB" sz="3200" b="1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4.1. Phạm trù hình thái kinh tế - xã hội </a:t>
              </a:r>
              <a:endParaRPr lang="en-US"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4" name="AutoShape 26">
            <a:extLst>
              <a:ext uri="{FF2B5EF4-FFF2-40B4-BE49-F238E27FC236}">
                <a16:creationId xmlns:a16="http://schemas.microsoft.com/office/drawing/2014/main" id="{76B247D0-1A59-E8F1-01F5-3C7FD6772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783" y="2753139"/>
            <a:ext cx="7924800" cy="3810000"/>
          </a:xfrm>
          <a:prstGeom prst="wedgeRoundRectCallout">
            <a:avLst>
              <a:gd name="adj1" fmla="val 23115"/>
              <a:gd name="adj2" fmla="val 49597"/>
              <a:gd name="adj3" fmla="val 16667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2800" b="1" i="1" dirty="0" err="1">
                <a:solidFill>
                  <a:srgbClr val="FFC000"/>
                </a:solidFill>
                <a:latin typeface="Times New Roman" pitchFamily="18" charset="0"/>
              </a:rPr>
              <a:t>Hình</a:t>
            </a:r>
            <a:r>
              <a:rPr lang="en-US" sz="2800" b="1" i="1" dirty="0">
                <a:solidFill>
                  <a:srgbClr val="FFC000"/>
                </a:solidFill>
                <a:latin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FFC000"/>
                </a:solidFill>
                <a:latin typeface="Times New Roman" pitchFamily="18" charset="0"/>
              </a:rPr>
              <a:t>thái</a:t>
            </a:r>
            <a:r>
              <a:rPr lang="en-US" sz="2800" b="1" i="1" dirty="0">
                <a:solidFill>
                  <a:srgbClr val="FFC000"/>
                </a:solidFill>
                <a:latin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FFC000"/>
                </a:solidFill>
                <a:latin typeface="Times New Roman" pitchFamily="18" charset="0"/>
              </a:rPr>
              <a:t>kinh</a:t>
            </a:r>
            <a:r>
              <a:rPr lang="en-US" sz="2800" b="1" i="1" dirty="0">
                <a:solidFill>
                  <a:srgbClr val="FFC000"/>
                </a:solidFill>
                <a:latin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FFC000"/>
                </a:solidFill>
                <a:latin typeface="Times New Roman" pitchFamily="18" charset="0"/>
              </a:rPr>
              <a:t>tế</a:t>
            </a:r>
            <a:r>
              <a:rPr lang="en-US" sz="2800" b="1" i="1" dirty="0">
                <a:solidFill>
                  <a:srgbClr val="FFC000"/>
                </a:solidFill>
                <a:latin typeface="Times New Roman" pitchFamily="18" charset="0"/>
              </a:rPr>
              <a:t> - </a:t>
            </a:r>
            <a:r>
              <a:rPr lang="en-US" sz="2800" b="1" i="1" dirty="0" err="1">
                <a:solidFill>
                  <a:srgbClr val="FFC000"/>
                </a:solidFill>
                <a:latin typeface="Times New Roman" pitchFamily="18" charset="0"/>
              </a:rPr>
              <a:t>xã</a:t>
            </a:r>
            <a:r>
              <a:rPr lang="en-US" sz="2800" b="1" i="1" dirty="0">
                <a:solidFill>
                  <a:srgbClr val="FFC000"/>
                </a:solidFill>
                <a:latin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FFC000"/>
                </a:solidFill>
                <a:latin typeface="Times New Roman" pitchFamily="18" charset="0"/>
              </a:rPr>
              <a:t>hội</a:t>
            </a:r>
            <a:r>
              <a:rPr lang="en-US" sz="2800" b="1" i="1" dirty="0">
                <a:solidFill>
                  <a:srgbClr val="FFC000"/>
                </a:solidFill>
                <a:latin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FFC000"/>
                </a:solidFill>
                <a:latin typeface="Times New Roman" pitchFamily="18" charset="0"/>
              </a:rPr>
              <a:t>là</a:t>
            </a:r>
            <a:r>
              <a:rPr lang="en-US" sz="2800" b="1" i="1" dirty="0">
                <a:solidFill>
                  <a:srgbClr val="FFC000"/>
                </a:solidFill>
                <a:latin typeface="Times New Roman" pitchFamily="18" charset="0"/>
              </a:rPr>
              <a:t>: </a:t>
            </a:r>
            <a:r>
              <a:rPr lang="en-US" sz="2800" b="1" i="1" dirty="0" err="1">
                <a:solidFill>
                  <a:srgbClr val="FFFFFF"/>
                </a:solidFill>
                <a:latin typeface="Times New Roman" pitchFamily="18" charset="0"/>
              </a:rPr>
              <a:t>một</a:t>
            </a:r>
            <a:r>
              <a:rPr lang="en-US" sz="2800" b="1" i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FFFFFF"/>
                </a:solidFill>
                <a:latin typeface="Times New Roman" pitchFamily="18" charset="0"/>
              </a:rPr>
              <a:t>phạm</a:t>
            </a:r>
            <a:r>
              <a:rPr lang="en-US" sz="2800" b="1" i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FFFFFF"/>
                </a:solidFill>
                <a:latin typeface="Times New Roman" pitchFamily="18" charset="0"/>
              </a:rPr>
              <a:t>trù</a:t>
            </a:r>
            <a:r>
              <a:rPr lang="en-US" sz="2800" b="1" i="1" dirty="0">
                <a:solidFill>
                  <a:srgbClr val="FFFFFF"/>
                </a:solidFill>
                <a:latin typeface="Times New Roman" pitchFamily="18" charset="0"/>
              </a:rPr>
              <a:t> c</a:t>
            </a:r>
            <a:r>
              <a:rPr lang="vi-VN" sz="2800" b="1" i="1" dirty="0">
                <a:solidFill>
                  <a:srgbClr val="FFFFFF"/>
                </a:solidFill>
                <a:latin typeface="Times New Roman" pitchFamily="18" charset="0"/>
              </a:rPr>
              <a:t>ơ</a:t>
            </a:r>
            <a:r>
              <a:rPr lang="en-US" sz="2800" b="1" i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FFFFFF"/>
                </a:solidFill>
                <a:latin typeface="Times New Roman" pitchFamily="18" charset="0"/>
              </a:rPr>
              <a:t>bản</a:t>
            </a:r>
            <a:r>
              <a:rPr lang="en-US" sz="2800" b="1" i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FFFFFF"/>
                </a:solidFill>
                <a:latin typeface="Times New Roman" pitchFamily="18" charset="0"/>
              </a:rPr>
              <a:t>của</a:t>
            </a:r>
            <a:r>
              <a:rPr lang="en-US" sz="2800" b="1" i="1" dirty="0">
                <a:solidFill>
                  <a:srgbClr val="FFFFFF"/>
                </a:solidFill>
                <a:latin typeface="Times New Roman" pitchFamily="18" charset="0"/>
              </a:rPr>
              <a:t> CNDVLS </a:t>
            </a:r>
            <a:r>
              <a:rPr lang="en-US" sz="2800" b="1" i="1" dirty="0" err="1">
                <a:solidFill>
                  <a:srgbClr val="FFFFFF"/>
                </a:solidFill>
                <a:latin typeface="Times New Roman" pitchFamily="18" charset="0"/>
              </a:rPr>
              <a:t>dùng</a:t>
            </a:r>
            <a:r>
              <a:rPr lang="en-US" sz="2800" b="1" i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vi-VN" sz="2800" b="1" i="1" dirty="0">
                <a:solidFill>
                  <a:srgbClr val="FFFFFF"/>
                </a:solidFill>
                <a:latin typeface="Times New Roman" pitchFamily="18" charset="0"/>
              </a:rPr>
              <a:t>đ</a:t>
            </a:r>
            <a:r>
              <a:rPr lang="en-US" sz="2800" b="1" i="1" dirty="0">
                <a:solidFill>
                  <a:srgbClr val="FFFFFF"/>
                </a:solidFill>
                <a:latin typeface="Times New Roman" pitchFamily="18" charset="0"/>
              </a:rPr>
              <a:t>ể </a:t>
            </a:r>
            <a:r>
              <a:rPr lang="en-US" sz="2800" b="1" i="1" dirty="0" err="1">
                <a:solidFill>
                  <a:srgbClr val="FFFFFF"/>
                </a:solidFill>
                <a:latin typeface="Times New Roman" pitchFamily="18" charset="0"/>
              </a:rPr>
              <a:t>chỉ</a:t>
            </a:r>
            <a:r>
              <a:rPr lang="en-US" sz="2800" b="1" i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FFFFFF"/>
                </a:solidFill>
                <a:latin typeface="Times New Roman" pitchFamily="18" charset="0"/>
              </a:rPr>
              <a:t>xã</a:t>
            </a:r>
            <a:r>
              <a:rPr lang="en-US" sz="2800" b="1" i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FFFFFF"/>
                </a:solidFill>
                <a:latin typeface="Times New Roman" pitchFamily="18" charset="0"/>
              </a:rPr>
              <a:t>hội</a:t>
            </a:r>
            <a:r>
              <a:rPr lang="en-US" sz="2800" b="1" i="1" dirty="0">
                <a:solidFill>
                  <a:srgbClr val="FFFFFF"/>
                </a:solidFill>
                <a:latin typeface="Times New Roman" pitchFamily="18" charset="0"/>
              </a:rPr>
              <a:t> ở </a:t>
            </a:r>
            <a:r>
              <a:rPr lang="en-US" sz="2800" b="1" i="1" dirty="0" err="1">
                <a:solidFill>
                  <a:srgbClr val="FFFFFF"/>
                </a:solidFill>
                <a:latin typeface="Times New Roman" pitchFamily="18" charset="0"/>
              </a:rPr>
              <a:t>từng</a:t>
            </a:r>
            <a:r>
              <a:rPr lang="en-US" sz="2800" b="1" i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FFFFFF"/>
                </a:solidFill>
                <a:latin typeface="Times New Roman" pitchFamily="18" charset="0"/>
              </a:rPr>
              <a:t>nấc</a:t>
            </a:r>
            <a:r>
              <a:rPr lang="en-US" sz="2800" b="1" i="1" dirty="0">
                <a:solidFill>
                  <a:srgbClr val="FFFFFF"/>
                </a:solidFill>
                <a:latin typeface="Times New Roman" pitchFamily="18" charset="0"/>
              </a:rPr>
              <a:t> thang </a:t>
            </a:r>
            <a:r>
              <a:rPr lang="en-US" sz="2800" b="1" i="1" dirty="0" err="1">
                <a:solidFill>
                  <a:srgbClr val="FFFFFF"/>
                </a:solidFill>
                <a:latin typeface="Times New Roman" pitchFamily="18" charset="0"/>
              </a:rPr>
              <a:t>lịch</a:t>
            </a:r>
            <a:r>
              <a:rPr lang="en-US" sz="2800" b="1" i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FFFFFF"/>
                </a:solidFill>
                <a:latin typeface="Times New Roman" pitchFamily="18" charset="0"/>
              </a:rPr>
              <a:t>sử</a:t>
            </a:r>
            <a:r>
              <a:rPr lang="en-US" sz="2800" b="1" i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FFFFFF"/>
                </a:solidFill>
                <a:latin typeface="Times New Roman" pitchFamily="18" charset="0"/>
              </a:rPr>
              <a:t>nhất</a:t>
            </a:r>
            <a:r>
              <a:rPr lang="en-US" sz="2800" b="1" i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vi-VN" sz="2800" b="1" i="1" dirty="0">
                <a:solidFill>
                  <a:srgbClr val="FFFFFF"/>
                </a:solidFill>
                <a:latin typeface="Times New Roman" pitchFamily="18" charset="0"/>
              </a:rPr>
              <a:t>đ</a:t>
            </a:r>
            <a:r>
              <a:rPr lang="en-US" sz="2800" b="1" i="1" dirty="0" err="1">
                <a:solidFill>
                  <a:srgbClr val="FFFFFF"/>
                </a:solidFill>
                <a:latin typeface="Times New Roman" pitchFamily="18" charset="0"/>
              </a:rPr>
              <a:t>ịnh</a:t>
            </a:r>
            <a:r>
              <a:rPr lang="en-US" sz="2800" b="1" i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FFFFFF"/>
                </a:solidFill>
                <a:latin typeface="Times New Roman" pitchFamily="18" charset="0"/>
              </a:rPr>
              <a:t>với</a:t>
            </a:r>
            <a:r>
              <a:rPr lang="en-US" sz="2800" b="1" i="1" dirty="0">
                <a:solidFill>
                  <a:srgbClr val="FFFFFF"/>
                </a:solidFill>
                <a:latin typeface="Times New Roman" pitchFamily="18" charset="0"/>
              </a:rPr>
              <a:t>  </a:t>
            </a:r>
            <a:r>
              <a:rPr lang="en-US" sz="2800" b="1" i="1" dirty="0" err="1">
                <a:solidFill>
                  <a:srgbClr val="FFFFFF"/>
                </a:solidFill>
                <a:latin typeface="Times New Roman" pitchFamily="18" charset="0"/>
              </a:rPr>
              <a:t>một</a:t>
            </a:r>
            <a:r>
              <a:rPr lang="en-US" sz="2800" b="1" i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FFFFFF"/>
                </a:solidFill>
                <a:latin typeface="Times New Roman" pitchFamily="18" charset="0"/>
              </a:rPr>
              <a:t>kiểu</a:t>
            </a:r>
            <a:r>
              <a:rPr lang="en-US" sz="2800" b="1" i="1" dirty="0">
                <a:solidFill>
                  <a:srgbClr val="FFFFFF"/>
                </a:solidFill>
                <a:latin typeface="Times New Roman" pitchFamily="18" charset="0"/>
              </a:rPr>
              <a:t> QHSX </a:t>
            </a:r>
            <a:r>
              <a:rPr lang="vi-VN" sz="2800" b="1" i="1" dirty="0">
                <a:solidFill>
                  <a:srgbClr val="FFFFFF"/>
                </a:solidFill>
                <a:latin typeface="Times New Roman" pitchFamily="18" charset="0"/>
              </a:rPr>
              <a:t>đ</a:t>
            </a:r>
            <a:r>
              <a:rPr lang="en-US" sz="2800" b="1" i="1" dirty="0" err="1">
                <a:solidFill>
                  <a:srgbClr val="FFFFFF"/>
                </a:solidFill>
                <a:latin typeface="Times New Roman" pitchFamily="18" charset="0"/>
              </a:rPr>
              <a:t>ặc</a:t>
            </a:r>
            <a:r>
              <a:rPr lang="en-US" sz="2800" b="1" i="1" dirty="0">
                <a:solidFill>
                  <a:srgbClr val="FFFFFF"/>
                </a:solidFill>
                <a:latin typeface="Times New Roman" pitchFamily="18" charset="0"/>
              </a:rPr>
              <a:t> tr</a:t>
            </a:r>
            <a:r>
              <a:rPr lang="vi-VN" sz="2800" b="1" i="1" dirty="0">
                <a:solidFill>
                  <a:srgbClr val="FFFFFF"/>
                </a:solidFill>
                <a:latin typeface="Times New Roman" pitchFamily="18" charset="0"/>
              </a:rPr>
              <a:t>ư</a:t>
            </a:r>
            <a:r>
              <a:rPr lang="en-US" sz="2800" b="1" i="1" dirty="0">
                <a:solidFill>
                  <a:srgbClr val="FFFFFF"/>
                </a:solidFill>
                <a:latin typeface="Times New Roman" pitchFamily="18" charset="0"/>
              </a:rPr>
              <a:t>ng </a:t>
            </a:r>
            <a:r>
              <a:rPr lang="en-US" sz="2800" b="1" i="1" dirty="0" err="1">
                <a:solidFill>
                  <a:srgbClr val="FFFFFF"/>
                </a:solidFill>
                <a:latin typeface="Times New Roman" pitchFamily="18" charset="0"/>
              </a:rPr>
              <a:t>cho</a:t>
            </a:r>
            <a:r>
              <a:rPr lang="en-US" sz="2800" b="1" i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FFFFFF"/>
                </a:solidFill>
                <a:latin typeface="Times New Roman" pitchFamily="18" charset="0"/>
              </a:rPr>
              <a:t>xã</a:t>
            </a:r>
            <a:r>
              <a:rPr lang="en-US" sz="2800" b="1" i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FFFFFF"/>
                </a:solidFill>
                <a:latin typeface="Times New Roman" pitchFamily="18" charset="0"/>
              </a:rPr>
              <a:t>hội</a:t>
            </a:r>
            <a:r>
              <a:rPr lang="en-US" sz="2800" b="1" i="1" dirty="0">
                <a:solidFill>
                  <a:srgbClr val="FFFFFF"/>
                </a:solidFill>
                <a:latin typeface="Times New Roman" pitchFamily="18" charset="0"/>
              </a:rPr>
              <a:t>  </a:t>
            </a:r>
            <a:r>
              <a:rPr lang="vi-VN" sz="2800" b="1" i="1" dirty="0">
                <a:solidFill>
                  <a:srgbClr val="FFFFFF"/>
                </a:solidFill>
                <a:latin typeface="Times New Roman" pitchFamily="18" charset="0"/>
              </a:rPr>
              <a:t>đ</a:t>
            </a:r>
            <a:r>
              <a:rPr lang="en-US" sz="2800" b="1" i="1" dirty="0">
                <a:solidFill>
                  <a:srgbClr val="FFFFFF"/>
                </a:solidFill>
                <a:latin typeface="Times New Roman" pitchFamily="18" charset="0"/>
              </a:rPr>
              <a:t>ó, </a:t>
            </a:r>
            <a:r>
              <a:rPr lang="en-US" sz="2800" b="1" i="1" dirty="0" err="1">
                <a:solidFill>
                  <a:srgbClr val="FFFFFF"/>
                </a:solidFill>
                <a:latin typeface="Times New Roman" pitchFamily="18" charset="0"/>
              </a:rPr>
              <a:t>phù</a:t>
            </a:r>
            <a:r>
              <a:rPr lang="en-US" sz="2800" b="1" i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FFFFFF"/>
                </a:solidFill>
                <a:latin typeface="Times New Roman" pitchFamily="18" charset="0"/>
              </a:rPr>
              <a:t>hợp</a:t>
            </a:r>
            <a:r>
              <a:rPr lang="en-US" sz="2800" b="1" i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FFFFFF"/>
                </a:solidFill>
                <a:latin typeface="Times New Roman" pitchFamily="18" charset="0"/>
              </a:rPr>
              <a:t>với</a:t>
            </a:r>
            <a:r>
              <a:rPr lang="en-US" sz="2800" b="1" i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FFFFFF"/>
                </a:solidFill>
                <a:latin typeface="Times New Roman" pitchFamily="18" charset="0"/>
              </a:rPr>
              <a:t>một</a:t>
            </a:r>
            <a:r>
              <a:rPr lang="en-US" sz="2800" b="1" i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FFFFFF"/>
                </a:solidFill>
                <a:latin typeface="Times New Roman" pitchFamily="18" charset="0"/>
              </a:rPr>
              <a:t>trình</a:t>
            </a:r>
            <a:r>
              <a:rPr lang="en-US" sz="2800" b="1" i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vi-VN" sz="2800" b="1" i="1" dirty="0">
                <a:solidFill>
                  <a:srgbClr val="FFFFFF"/>
                </a:solidFill>
                <a:latin typeface="Times New Roman" pitchFamily="18" charset="0"/>
              </a:rPr>
              <a:t>đ</a:t>
            </a:r>
            <a:r>
              <a:rPr lang="en-US" sz="2800" b="1" i="1" dirty="0">
                <a:solidFill>
                  <a:srgbClr val="FFFFFF"/>
                </a:solidFill>
                <a:latin typeface="Times New Roman" pitchFamily="18" charset="0"/>
              </a:rPr>
              <a:t>ộ </a:t>
            </a:r>
            <a:r>
              <a:rPr lang="en-US" sz="2800" b="1" i="1" dirty="0" err="1">
                <a:solidFill>
                  <a:srgbClr val="FFFFFF"/>
                </a:solidFill>
                <a:latin typeface="Times New Roman" pitchFamily="18" charset="0"/>
              </a:rPr>
              <a:t>nhất</a:t>
            </a:r>
            <a:r>
              <a:rPr lang="en-US" sz="2800" b="1" i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vi-VN" sz="2800" b="1" i="1" dirty="0">
                <a:solidFill>
                  <a:srgbClr val="FFFFFF"/>
                </a:solidFill>
                <a:latin typeface="Times New Roman" pitchFamily="18" charset="0"/>
              </a:rPr>
              <a:t>đ</a:t>
            </a:r>
            <a:r>
              <a:rPr lang="en-US" sz="2800" b="1" i="1" dirty="0" err="1">
                <a:solidFill>
                  <a:srgbClr val="FFFFFF"/>
                </a:solidFill>
                <a:latin typeface="Times New Roman" pitchFamily="18" charset="0"/>
              </a:rPr>
              <a:t>ịnh</a:t>
            </a:r>
            <a:r>
              <a:rPr lang="en-US" sz="2800" b="1" i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FFFFFF"/>
                </a:solidFill>
                <a:latin typeface="Times New Roman" pitchFamily="18" charset="0"/>
              </a:rPr>
              <a:t>của</a:t>
            </a:r>
            <a:r>
              <a:rPr lang="en-US" sz="2800" b="1" i="1" dirty="0">
                <a:solidFill>
                  <a:srgbClr val="FFFFFF"/>
                </a:solidFill>
                <a:latin typeface="Times New Roman" pitchFamily="18" charset="0"/>
              </a:rPr>
              <a:t> LLSX </a:t>
            </a:r>
            <a:r>
              <a:rPr lang="en-US" sz="2800" b="1" i="1" dirty="0" err="1">
                <a:solidFill>
                  <a:srgbClr val="FFFFFF"/>
                </a:solidFill>
                <a:latin typeface="Times New Roman" pitchFamily="18" charset="0"/>
              </a:rPr>
              <a:t>và</a:t>
            </a:r>
            <a:r>
              <a:rPr lang="en-US" sz="2800" b="1" i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FFFFFF"/>
                </a:solidFill>
                <a:latin typeface="Times New Roman" pitchFamily="18" charset="0"/>
              </a:rPr>
              <a:t>một</a:t>
            </a:r>
            <a:r>
              <a:rPr lang="en-US" sz="2800" b="1" i="1" dirty="0">
                <a:solidFill>
                  <a:srgbClr val="FFFFFF"/>
                </a:solidFill>
                <a:latin typeface="Times New Roman" pitchFamily="18" charset="0"/>
              </a:rPr>
              <a:t> KTTT t</a:t>
            </a:r>
            <a:r>
              <a:rPr lang="vi-VN" sz="2800" b="1" i="1" dirty="0">
                <a:solidFill>
                  <a:srgbClr val="FFFFFF"/>
                </a:solidFill>
                <a:latin typeface="Times New Roman" pitchFamily="18" charset="0"/>
              </a:rPr>
              <a:t>ươ</a:t>
            </a:r>
            <a:r>
              <a:rPr lang="en-US" sz="2800" b="1" i="1" dirty="0">
                <a:solidFill>
                  <a:srgbClr val="FFFFFF"/>
                </a:solidFill>
                <a:latin typeface="Times New Roman" pitchFamily="18" charset="0"/>
              </a:rPr>
              <a:t>ng </a:t>
            </a:r>
            <a:r>
              <a:rPr lang="en-US" sz="2800" b="1" i="1" dirty="0" err="1">
                <a:solidFill>
                  <a:srgbClr val="FFFFFF"/>
                </a:solidFill>
                <a:latin typeface="Times New Roman" pitchFamily="18" charset="0"/>
              </a:rPr>
              <a:t>ứng</a:t>
            </a:r>
            <a:r>
              <a:rPr lang="en-US" sz="2800" b="1" i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vi-VN" sz="2800" b="1" i="1" dirty="0">
                <a:solidFill>
                  <a:srgbClr val="FFFFFF"/>
                </a:solidFill>
                <a:latin typeface="Times New Roman" pitchFamily="18" charset="0"/>
              </a:rPr>
              <a:t>đư</a:t>
            </a:r>
            <a:r>
              <a:rPr lang="en-US" sz="2800" b="1" i="1" dirty="0" err="1">
                <a:solidFill>
                  <a:srgbClr val="FFFFFF"/>
                </a:solidFill>
                <a:latin typeface="Times New Roman" pitchFamily="18" charset="0"/>
              </a:rPr>
              <a:t>ợc</a:t>
            </a:r>
            <a:r>
              <a:rPr lang="en-US" sz="2800" b="1" i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FFFFFF"/>
                </a:solidFill>
                <a:latin typeface="Times New Roman" pitchFamily="18" charset="0"/>
              </a:rPr>
              <a:t>xây</a:t>
            </a:r>
            <a:r>
              <a:rPr lang="en-US" sz="2800" b="1" i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FFFFFF"/>
                </a:solidFill>
                <a:latin typeface="Times New Roman" pitchFamily="18" charset="0"/>
              </a:rPr>
              <a:t>dựng</a:t>
            </a:r>
            <a:r>
              <a:rPr lang="en-US" sz="2800" b="1" i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FFFFFF"/>
                </a:solidFill>
                <a:latin typeface="Times New Roman" pitchFamily="18" charset="0"/>
              </a:rPr>
              <a:t>trên</a:t>
            </a:r>
            <a:r>
              <a:rPr lang="en-US" sz="2800" b="1" i="1" dirty="0">
                <a:solidFill>
                  <a:srgbClr val="FFFFFF"/>
                </a:solidFill>
                <a:latin typeface="Times New Roman" pitchFamily="18" charset="0"/>
              </a:rPr>
              <a:t> QHSX </a:t>
            </a:r>
            <a:r>
              <a:rPr lang="en-US" sz="2800" b="1" i="1" dirty="0" err="1">
                <a:solidFill>
                  <a:srgbClr val="FFFFFF"/>
                </a:solidFill>
                <a:latin typeface="Times New Roman" pitchFamily="18" charset="0"/>
              </a:rPr>
              <a:t>ấy</a:t>
            </a:r>
            <a:r>
              <a:rPr lang="en-US" sz="2800" b="1" i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</a:p>
          <a:p>
            <a:pPr algn="ctr">
              <a:defRPr/>
            </a:pPr>
            <a:endParaRPr lang="en-US" sz="3200" b="1" dirty="0">
              <a:solidFill>
                <a:srgbClr val="FFFFFF"/>
              </a:solidFill>
              <a:latin typeface="Times New Roman" pitchFamily="18" charset="0"/>
            </a:endParaRPr>
          </a:p>
          <a:p>
            <a:pPr algn="ctr">
              <a:defRPr/>
            </a:pPr>
            <a:endParaRPr lang="en-US" sz="3200" b="1" dirty="0">
              <a:solidFill>
                <a:srgbClr val="FFFFFF"/>
              </a:solidFill>
              <a:latin typeface="Times New Roman" pitchFamily="18" charset="0"/>
            </a:endParaRPr>
          </a:p>
          <a:p>
            <a:pPr algn="ctr">
              <a:defRPr/>
            </a:pPr>
            <a:endParaRPr lang="vi-VN" sz="3200" b="1" dirty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295B8-D8B5-5076-B494-829A8BC19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512" y="135577"/>
            <a:ext cx="7663071" cy="901700"/>
          </a:xfrm>
          <a:solidFill>
            <a:schemeClr val="accent1">
              <a:lumMod val="75000"/>
            </a:schemeClr>
          </a:solidFill>
        </p:spPr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</a:rPr>
              <a:t>4. SỰ PHÁT TRIỂN CÁC HÌNH THÁI KINH TẾ - XÃ HỘI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LÀ QUÁ TRÌNH LỊCH SỬ - TỰ NHIÊN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C2BF0EFB-8932-F83E-5977-E29F7D3FC1C1}"/>
              </a:ext>
            </a:extLst>
          </p:cNvPr>
          <p:cNvGrpSpPr/>
          <p:nvPr/>
        </p:nvGrpSpPr>
        <p:grpSpPr>
          <a:xfrm>
            <a:off x="2057400" y="0"/>
            <a:ext cx="8078788" cy="947824"/>
            <a:chOff x="212477" y="406442"/>
            <a:chExt cx="5840730" cy="797040"/>
          </a:xfrm>
          <a:solidFill>
            <a:schemeClr val="accent6">
              <a:lumMod val="75000"/>
            </a:schemeClr>
          </a:solidFill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A290534-A435-D028-B70D-C7C7E2F7F142}"/>
                </a:ext>
              </a:extLst>
            </p:cNvPr>
            <p:cNvSpPr/>
            <p:nvPr/>
          </p:nvSpPr>
          <p:spPr>
            <a:xfrm>
              <a:off x="212477" y="406442"/>
              <a:ext cx="5840730" cy="79704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4">
              <a:extLst>
                <a:ext uri="{FF2B5EF4-FFF2-40B4-BE49-F238E27FC236}">
                  <a16:creationId xmlns:a16="http://schemas.microsoft.com/office/drawing/2014/main" id="{9C8B7429-4BE8-4C3F-11E8-6CA4D5454BFA}"/>
                </a:ext>
              </a:extLst>
            </p:cNvPr>
            <p:cNvSpPr/>
            <p:nvPr/>
          </p:nvSpPr>
          <p:spPr>
            <a:xfrm>
              <a:off x="251387" y="484258"/>
              <a:ext cx="5753259" cy="71922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20766" tIns="0" rIns="220766" bIns="0" spcCol="1270" anchor="ctr"/>
            <a:lstStyle/>
            <a:p>
              <a:pPr algn="ctr" eaLnBrk="1" hangingPunct="1">
                <a:defRPr/>
              </a:pPr>
              <a:r>
                <a:rPr lang="en-GB" sz="3200" b="1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4.1. Phạm trù hình thái kinh tế - xã hội </a:t>
              </a:r>
              <a:endParaRPr lang="en-US"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4" name="AutoShape 26">
            <a:extLst>
              <a:ext uri="{FF2B5EF4-FFF2-40B4-BE49-F238E27FC236}">
                <a16:creationId xmlns:a16="http://schemas.microsoft.com/office/drawing/2014/main" id="{BF847714-4EE1-8BAB-21CF-E5B001BC0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720" y="1990325"/>
            <a:ext cx="2514600" cy="3810000"/>
          </a:xfrm>
          <a:prstGeom prst="wedgeRoundRectCallout">
            <a:avLst>
              <a:gd name="adj1" fmla="val 23115"/>
              <a:gd name="adj2" fmla="val 49597"/>
              <a:gd name="adj3" fmla="val 16667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3200" b="1">
              <a:solidFill>
                <a:srgbClr val="FFFFFF"/>
              </a:solidFill>
              <a:latin typeface="Times New Roman" pitchFamily="18" charset="0"/>
            </a:endParaRPr>
          </a:p>
          <a:p>
            <a:pPr algn="ctr">
              <a:defRPr/>
            </a:pPr>
            <a:r>
              <a:rPr lang="en-US" sz="3200" b="1">
                <a:solidFill>
                  <a:srgbClr val="FFFFFF"/>
                </a:solidFill>
                <a:latin typeface="Times New Roman" pitchFamily="18" charset="0"/>
              </a:rPr>
              <a:t>C</a:t>
            </a:r>
            <a:r>
              <a:rPr lang="vi-VN" sz="3200" b="1">
                <a:solidFill>
                  <a:srgbClr val="FFFFFF"/>
                </a:solidFill>
                <a:latin typeface="Times New Roman" pitchFamily="18" charset="0"/>
              </a:rPr>
              <a:t>ác yếu tố                                                                     và cơ chế vận hành các HTKTXH</a:t>
            </a:r>
            <a:endParaRPr lang="en-US" sz="3200" b="1" dirty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6" name="AutoShape 27">
            <a:extLst>
              <a:ext uri="{FF2B5EF4-FFF2-40B4-BE49-F238E27FC236}">
                <a16:creationId xmlns:a16="http://schemas.microsoft.com/office/drawing/2014/main" id="{B7DA325A-57C9-F47A-AE51-A81DE246B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270" y="3230218"/>
            <a:ext cx="4800600" cy="3355975"/>
          </a:xfrm>
          <a:prstGeom prst="wedgeRoundRectCallout">
            <a:avLst>
              <a:gd name="adj1" fmla="val -88927"/>
              <a:gd name="adj2" fmla="val 9135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2800" b="1" i="1">
                <a:latin typeface="Times New Roman" pitchFamily="18" charset="0"/>
              </a:rPr>
              <a:t>Sự vận </a:t>
            </a:r>
            <a:r>
              <a:rPr lang="vi-VN" sz="2800" b="1" i="1">
                <a:latin typeface="Times New Roman" pitchFamily="18" charset="0"/>
              </a:rPr>
              <a:t>đ</a:t>
            </a:r>
            <a:r>
              <a:rPr lang="en-US" sz="2800" b="1" i="1">
                <a:latin typeface="Times New Roman" pitchFamily="18" charset="0"/>
              </a:rPr>
              <a:t>ộng phát triển của xã hội bắt </a:t>
            </a:r>
            <a:r>
              <a:rPr lang="vi-VN" sz="2800" b="1" i="1">
                <a:latin typeface="Times New Roman" pitchFamily="18" charset="0"/>
              </a:rPr>
              <a:t>đ</a:t>
            </a:r>
            <a:r>
              <a:rPr lang="en-US" sz="2800" b="1" i="1">
                <a:latin typeface="Times New Roman" pitchFamily="18" charset="0"/>
              </a:rPr>
              <a:t>ầu từ sự phát triển của LLSX… là sự nối tiếp nhau từ thấp </a:t>
            </a:r>
            <a:r>
              <a:rPr lang="vi-VN" sz="2800" b="1" i="1">
                <a:latin typeface="Times New Roman" pitchFamily="18" charset="0"/>
              </a:rPr>
              <a:t>đ</a:t>
            </a:r>
            <a:r>
              <a:rPr lang="en-US" sz="2800" b="1" i="1">
                <a:latin typeface="Times New Roman" pitchFamily="18" charset="0"/>
              </a:rPr>
              <a:t>ến cao của các HTKTXH: CSNT </a:t>
            </a:r>
            <a:r>
              <a:rPr lang="en-US" sz="2800" b="1" i="1">
                <a:latin typeface="Times New Roman" pitchFamily="18" charset="0"/>
                <a:sym typeface="Wingdings" pitchFamily="2" charset="2"/>
              </a:rPr>
              <a:t> CHNL  Phong kiến  TBCN  XHCN</a:t>
            </a:r>
            <a:endParaRPr lang="vi-VN" sz="2800" b="1" i="1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AutoShape 26">
            <a:extLst>
              <a:ext uri="{FF2B5EF4-FFF2-40B4-BE49-F238E27FC236}">
                <a16:creationId xmlns:a16="http://schemas.microsoft.com/office/drawing/2014/main" id="{12DDEED2-09BB-4133-5FD7-3E0DF3FF2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319" y="1689652"/>
            <a:ext cx="4567098" cy="1295400"/>
          </a:xfrm>
          <a:prstGeom prst="wedgeRoundRectCallout">
            <a:avLst>
              <a:gd name="adj1" fmla="val -98630"/>
              <a:gd name="adj2" fmla="val 54697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2800" b="1" i="1">
                <a:latin typeface="Times New Roman" pitchFamily="18" charset="0"/>
              </a:rPr>
              <a:t>Ba yếu tố: LLSX, QHSX(CSHT), KTTT</a:t>
            </a:r>
            <a:endParaRPr lang="vi-VN" sz="2800" b="1" i="1">
              <a:latin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20698CDE-AD1B-1567-9F85-AFEEFF10F569}"/>
              </a:ext>
            </a:extLst>
          </p:cNvPr>
          <p:cNvSpPr/>
          <p:nvPr/>
        </p:nvSpPr>
        <p:spPr>
          <a:xfrm>
            <a:off x="1905000" y="60325"/>
            <a:ext cx="8305800" cy="66548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/>
              <a:t>HHTKTXH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F9EF67E-BCFF-9856-B37C-C3068D484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590800"/>
            <a:ext cx="20574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b="1">
                <a:latin typeface="Arial" panose="020B0604020202020204" pitchFamily="34" charset="0"/>
              </a:rPr>
              <a:t>Lực lượng</a:t>
            </a: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b="1">
                <a:latin typeface="Arial" panose="020B0604020202020204" pitchFamily="34" charset="0"/>
              </a:rPr>
              <a:t>SX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36AE60D-1F8D-213C-7D83-70D296129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590800"/>
            <a:ext cx="22098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b="1">
                <a:latin typeface="Arial" panose="020B0604020202020204" pitchFamily="34" charset="0"/>
              </a:rPr>
              <a:t>Quan hệ</a:t>
            </a: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b="1">
                <a:latin typeface="Arial" panose="020B0604020202020204" pitchFamily="34" charset="0"/>
              </a:rPr>
              <a:t>SX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0AF094E-16E7-3B16-33C0-DA4DA6272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752600"/>
            <a:ext cx="3429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latin typeface="Arial" panose="020B0604020202020204" pitchFamily="34" charset="0"/>
              </a:rPr>
              <a:t>Kết cấu KT=Cơ sở HT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A67E1973-78BD-1FA8-A9BF-A7B6E500E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57200"/>
            <a:ext cx="2133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b="1">
                <a:latin typeface="Arial" panose="020B0604020202020204" pitchFamily="34" charset="0"/>
              </a:rPr>
              <a:t>Kiến trúc</a:t>
            </a: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b="1">
                <a:latin typeface="Arial" panose="020B0604020202020204" pitchFamily="34" charset="0"/>
              </a:rPr>
              <a:t>thượng tầng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43013224-6D52-C4A4-D990-6E0D9F507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800600"/>
            <a:ext cx="2743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>
                <a:latin typeface="Arial" panose="020B0604020202020204" pitchFamily="34" charset="0"/>
              </a:rPr>
              <a:t>Phương thức </a:t>
            </a: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>
                <a:latin typeface="Arial" panose="020B0604020202020204" pitchFamily="34" charset="0"/>
              </a:rPr>
              <a:t>SX</a:t>
            </a:r>
          </a:p>
        </p:txBody>
      </p:sp>
      <p:sp>
        <p:nvSpPr>
          <p:cNvPr id="20488" name="Line 9">
            <a:extLst>
              <a:ext uri="{FF2B5EF4-FFF2-40B4-BE49-F238E27FC236}">
                <a16:creationId xmlns:a16="http://schemas.microsoft.com/office/drawing/2014/main" id="{6655475C-A6D2-6C19-9921-9E3D829D2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962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ED5D08E2-AFD3-7416-D9C6-FF51F63BAE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048000"/>
            <a:ext cx="6858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7C469A60-8D2F-BC3C-37A4-41D45A1B1AB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28194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F21C7093-105B-E31B-190C-72FEFB6054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5600" y="1371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58D7B413-6DEE-7532-C8B3-27C8331903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1371600"/>
            <a:ext cx="0" cy="381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AutoShape 20">
            <a:extLst>
              <a:ext uri="{FF2B5EF4-FFF2-40B4-BE49-F238E27FC236}">
                <a16:creationId xmlns:a16="http://schemas.microsoft.com/office/drawing/2014/main" id="{3BB9CE32-50A1-3AA3-F19A-CC3B76A88F52}"/>
              </a:ext>
            </a:extLst>
          </p:cNvPr>
          <p:cNvSpPr>
            <a:spLocks/>
          </p:cNvSpPr>
          <p:nvPr/>
        </p:nvSpPr>
        <p:spPr bwMode="auto">
          <a:xfrm rot="5400000">
            <a:off x="6515100" y="1485900"/>
            <a:ext cx="304800" cy="1905000"/>
          </a:xfrm>
          <a:prstGeom prst="rightBrace">
            <a:avLst>
              <a:gd name="adj1" fmla="val 51852"/>
              <a:gd name="adj2" fmla="val 4743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800">
              <a:latin typeface="Arial" panose="020B0604020202020204" pitchFamily="34" charset="0"/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3962E5A4-29B1-E56E-DF22-74CBABDE0EA9}"/>
              </a:ext>
            </a:extLst>
          </p:cNvPr>
          <p:cNvSpPr/>
          <p:nvPr/>
        </p:nvSpPr>
        <p:spPr>
          <a:xfrm rot="3289499">
            <a:off x="4209257" y="3987007"/>
            <a:ext cx="1590675" cy="207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1EBBE54B-A47B-233E-8304-40CB4FBB5AEF}"/>
              </a:ext>
            </a:extLst>
          </p:cNvPr>
          <p:cNvSpPr/>
          <p:nvPr/>
        </p:nvSpPr>
        <p:spPr>
          <a:xfrm rot="7451060">
            <a:off x="5604670" y="4056857"/>
            <a:ext cx="1590675" cy="207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66BDF0B2-0D10-D643-29BB-C8E85293F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6825" y="3962400"/>
            <a:ext cx="220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b="1">
                <a:solidFill>
                  <a:srgbClr val="C00000"/>
                </a:solidFill>
                <a:latin typeface="Arial" panose="020B0604020202020204" pitchFamily="34" charset="0"/>
              </a:rPr>
              <a:t>HTKTXH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6" grpId="0" animBg="1"/>
      <p:bldP spid="7" grpId="0" animBg="1"/>
      <p:bldP spid="8" grpId="0" animBg="1"/>
      <p:bldP spid="9" grpId="0" animBg="1"/>
      <p:bldP spid="10" grpId="0" animBg="1"/>
      <p:bldP spid="22" grpId="0" animBg="1"/>
      <p:bldP spid="24" grpId="0" animBg="1"/>
      <p:bldP spid="25" grpId="0" animBg="1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E7DA92BF-57AA-4021-6295-92F5D1827D39}"/>
              </a:ext>
            </a:extLst>
          </p:cNvPr>
          <p:cNvGrpSpPr/>
          <p:nvPr/>
        </p:nvGrpSpPr>
        <p:grpSpPr>
          <a:xfrm>
            <a:off x="2228850" y="1"/>
            <a:ext cx="8128000" cy="797041"/>
            <a:chOff x="212477" y="406442"/>
            <a:chExt cx="5840730" cy="797041"/>
          </a:xfrm>
          <a:solidFill>
            <a:schemeClr val="accent6">
              <a:lumMod val="75000"/>
            </a:schemeClr>
          </a:solidFill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4F98569B-32A3-C9FD-7504-3AA07C1E4DA5}"/>
                </a:ext>
              </a:extLst>
            </p:cNvPr>
            <p:cNvSpPr/>
            <p:nvPr/>
          </p:nvSpPr>
          <p:spPr>
            <a:xfrm>
              <a:off x="212477" y="406442"/>
              <a:ext cx="5840730" cy="79704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ounded Rectangle 4">
              <a:extLst>
                <a:ext uri="{FF2B5EF4-FFF2-40B4-BE49-F238E27FC236}">
                  <a16:creationId xmlns:a16="http://schemas.microsoft.com/office/drawing/2014/main" id="{0C4AA3E3-FB6E-77EC-70F1-E970DA76F9E0}"/>
                </a:ext>
              </a:extLst>
            </p:cNvPr>
            <p:cNvSpPr/>
            <p:nvPr/>
          </p:nvSpPr>
          <p:spPr>
            <a:xfrm>
              <a:off x="251387" y="406443"/>
              <a:ext cx="5753259" cy="79704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20766" tIns="0" rIns="220766" bIns="0" spcCol="1270" anchor="ctr"/>
            <a:lstStyle/>
            <a:p>
              <a:pPr algn="ctr" eaLnBrk="1" hangingPunct="1">
                <a:defRPr/>
              </a:pPr>
              <a:r>
                <a:rPr lang="en-US" sz="3000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4.2</a:t>
              </a:r>
              <a:r>
                <a:rPr lang="vi-VN" sz="3000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. Tiến trình lịch sử - tự nhiên của xã hội loài người</a:t>
              </a:r>
              <a:endParaRPr lang="en-US" sz="3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Text Box 5">
            <a:extLst>
              <a:ext uri="{FF2B5EF4-FFF2-40B4-BE49-F238E27FC236}">
                <a16:creationId xmlns:a16="http://schemas.microsoft.com/office/drawing/2014/main" id="{BA8C3CCC-2814-4D95-5AD5-C70ED0BCD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550" y="878210"/>
            <a:ext cx="7848600" cy="708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.VnTimeH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.VnTimeH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.VnTimeH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.VnTimeH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.VnTime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9pPr>
          </a:lstStyle>
          <a:p>
            <a:pPr algn="ctr">
              <a:defRPr/>
            </a:pPr>
            <a:r>
              <a:rPr lang="en-US" sz="2000">
                <a:latin typeface="Times New Roman" pitchFamily="18" charset="0"/>
                <a:cs typeface="+mn-cs"/>
              </a:rPr>
              <a:t>BIỆN CHỨNG LÔGÍC - LỊCH SỬ </a:t>
            </a:r>
          </a:p>
          <a:p>
            <a:pPr algn="ctr">
              <a:defRPr/>
            </a:pPr>
            <a:r>
              <a:rPr lang="en-US" sz="2000">
                <a:latin typeface="Times New Roman" pitchFamily="18" charset="0"/>
                <a:cs typeface="+mn-cs"/>
              </a:rPr>
              <a:t>TRONG SỰ PHÁT TRIỂN XÃ HỘI LOÀI NGU</a:t>
            </a:r>
            <a:r>
              <a:rPr lang="vi-VN" sz="2000">
                <a:latin typeface="Times New Roman" pitchFamily="18" charset="0"/>
                <a:cs typeface="+mn-cs"/>
              </a:rPr>
              <a:t>Ư</a:t>
            </a:r>
            <a:r>
              <a:rPr lang="en-US" sz="2000">
                <a:latin typeface="Times New Roman" pitchFamily="18" charset="0"/>
                <a:cs typeface="+mn-cs"/>
              </a:rPr>
              <a:t>ỜI</a:t>
            </a: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C81F33EE-27D9-7316-C673-A9993A900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667000"/>
            <a:ext cx="2800350" cy="13843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 err="1">
                <a:latin typeface="Times New Roman"/>
                <a:cs typeface="+mn-cs"/>
              </a:rPr>
              <a:t>Lô</a:t>
            </a:r>
            <a:r>
              <a:rPr lang="en-US" sz="2800" b="1" dirty="0">
                <a:latin typeface="Times New Roman"/>
                <a:cs typeface="+mn-cs"/>
              </a:rPr>
              <a:t> </a:t>
            </a:r>
            <a:r>
              <a:rPr lang="en-US" sz="2800" b="1" dirty="0" err="1">
                <a:latin typeface="Times New Roman"/>
                <a:cs typeface="+mn-cs"/>
              </a:rPr>
              <a:t>gíc</a:t>
            </a:r>
            <a:r>
              <a:rPr lang="en-US" sz="2800" b="1" dirty="0">
                <a:latin typeface="Times New Roman"/>
                <a:cs typeface="+mn-cs"/>
              </a:rPr>
              <a:t> </a:t>
            </a:r>
            <a:r>
              <a:rPr lang="en-US" sz="2800" b="1" dirty="0" err="1">
                <a:latin typeface="Times New Roman"/>
                <a:cs typeface="+mn-cs"/>
              </a:rPr>
              <a:t>của</a:t>
            </a:r>
            <a:r>
              <a:rPr lang="en-US" sz="2800" b="1" dirty="0">
                <a:latin typeface="Times New Roman"/>
                <a:cs typeface="+mn-cs"/>
              </a:rPr>
              <a:t> </a:t>
            </a:r>
            <a:r>
              <a:rPr lang="en-US" sz="2800" b="1" dirty="0" err="1">
                <a:latin typeface="Times New Roman"/>
                <a:cs typeface="+mn-cs"/>
              </a:rPr>
              <a:t>toàn</a:t>
            </a:r>
            <a:r>
              <a:rPr lang="en-US" sz="2800" b="1" dirty="0">
                <a:latin typeface="Times New Roman"/>
                <a:cs typeface="+mn-cs"/>
              </a:rPr>
              <a:t> </a:t>
            </a:r>
            <a:r>
              <a:rPr lang="en-US" sz="2800" b="1" dirty="0" err="1">
                <a:latin typeface="Times New Roman"/>
                <a:cs typeface="+mn-cs"/>
              </a:rPr>
              <a:t>bộ</a:t>
            </a:r>
            <a:r>
              <a:rPr lang="en-US" sz="2800" b="1" dirty="0">
                <a:latin typeface="Times New Roman"/>
                <a:cs typeface="+mn-cs"/>
              </a:rPr>
              <a:t> </a:t>
            </a:r>
            <a:r>
              <a:rPr lang="en-US" sz="2800" b="1" dirty="0" err="1">
                <a:latin typeface="Times New Roman"/>
                <a:cs typeface="+mn-cs"/>
              </a:rPr>
              <a:t>tiến</a:t>
            </a:r>
            <a:r>
              <a:rPr lang="en-US" sz="2800" b="1" dirty="0">
                <a:latin typeface="Times New Roman"/>
                <a:cs typeface="+mn-cs"/>
              </a:rPr>
              <a:t> </a:t>
            </a:r>
            <a:r>
              <a:rPr lang="en-US" sz="2800" b="1" dirty="0" err="1">
                <a:latin typeface="Times New Roman"/>
                <a:cs typeface="+mn-cs"/>
              </a:rPr>
              <a:t>trình</a:t>
            </a:r>
            <a:r>
              <a:rPr lang="en-US" sz="2800" b="1" dirty="0">
                <a:latin typeface="Times New Roman"/>
                <a:cs typeface="+mn-cs"/>
              </a:rPr>
              <a:t> </a:t>
            </a:r>
            <a:r>
              <a:rPr lang="en-US" sz="2800" b="1" dirty="0" err="1">
                <a:latin typeface="Times New Roman"/>
                <a:cs typeface="+mn-cs"/>
              </a:rPr>
              <a:t>lịch</a:t>
            </a:r>
            <a:r>
              <a:rPr lang="en-US" sz="2800" b="1" dirty="0">
                <a:latin typeface="Times New Roman"/>
                <a:cs typeface="+mn-cs"/>
              </a:rPr>
              <a:t> </a:t>
            </a:r>
            <a:r>
              <a:rPr lang="en-US" sz="2800" b="1" dirty="0" err="1">
                <a:latin typeface="Times New Roman"/>
                <a:cs typeface="+mn-cs"/>
              </a:rPr>
              <a:t>sử</a:t>
            </a:r>
            <a:r>
              <a:rPr lang="en-US" sz="2800" b="1" dirty="0">
                <a:latin typeface="Times New Roman"/>
                <a:cs typeface="+mn-cs"/>
              </a:rPr>
              <a:t> </a:t>
            </a:r>
            <a:r>
              <a:rPr lang="en-US" sz="2800" b="1" dirty="0" err="1">
                <a:latin typeface="Times New Roman"/>
                <a:cs typeface="+mn-cs"/>
              </a:rPr>
              <a:t>loài</a:t>
            </a:r>
            <a:r>
              <a:rPr lang="en-US" sz="2800" b="1" dirty="0">
                <a:latin typeface="Times New Roman"/>
                <a:cs typeface="+mn-cs"/>
              </a:rPr>
              <a:t> </a:t>
            </a:r>
            <a:r>
              <a:rPr lang="en-US" sz="2800" b="1" dirty="0" err="1">
                <a:latin typeface="Times New Roman"/>
                <a:cs typeface="+mn-cs"/>
              </a:rPr>
              <a:t>nguời</a:t>
            </a:r>
            <a:r>
              <a:rPr lang="en-US" sz="2800" b="1" dirty="0">
                <a:latin typeface="Times New Roman"/>
                <a:cs typeface="+mn-cs"/>
              </a:rPr>
              <a:t> </a:t>
            </a:r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2032E404-4342-A6E9-57B5-45947303E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0" y="2768600"/>
            <a:ext cx="5181600" cy="1385888"/>
          </a:xfrm>
          <a:prstGeom prst="rect">
            <a:avLst/>
          </a:prstGeom>
          <a:solidFill>
            <a:srgbClr val="0000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Do sự chi phối của các </a:t>
            </a:r>
            <a:r>
              <a:rPr lang="en-US" sz="2800" b="1" i="1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quy</a:t>
            </a:r>
            <a:r>
              <a:rPr lang="en-US" sz="2800" b="1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 luật khách </a:t>
            </a:r>
            <a:r>
              <a:rPr lang="en-US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quan</a:t>
            </a:r>
            <a:r>
              <a:rPr lang="en-US" sz="2800" b="1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, xét </a:t>
            </a:r>
            <a:r>
              <a:rPr lang="vi-VN" sz="2800" b="1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đ</a:t>
            </a:r>
            <a:r>
              <a:rPr lang="en-US" sz="2800" b="1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ến cùng là sự phát triển của </a:t>
            </a:r>
            <a:r>
              <a:rPr lang="en-US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LLSX</a:t>
            </a: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DC61A998-6634-5EEF-E4EF-5C885E16D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7638" y="4264026"/>
            <a:ext cx="7620000" cy="523875"/>
          </a:xfrm>
          <a:prstGeom prst="rect">
            <a:avLst/>
          </a:prstGeom>
          <a:solidFill>
            <a:srgbClr val="000066"/>
          </a:solidFill>
          <a:ln w="9525">
            <a:solidFill>
              <a:srgbClr val="FF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.VnTimeH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.VnTimeH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.VnTimeH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.VnTimeH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.VnTime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800" i="1">
                <a:solidFill>
                  <a:srgbClr val="FFFFFF"/>
                </a:solidFill>
                <a:latin typeface="Times New Roman" pitchFamily="18" charset="0"/>
                <a:cs typeface="+mn-cs"/>
              </a:rPr>
              <a:t>Xã hội vận </a:t>
            </a:r>
            <a:r>
              <a:rPr lang="vi-VN" sz="2800" i="1">
                <a:solidFill>
                  <a:srgbClr val="FFFFFF"/>
                </a:solidFill>
                <a:latin typeface="Times New Roman" pitchFamily="18" charset="0"/>
                <a:cs typeface="+mn-cs"/>
              </a:rPr>
              <a:t>đ</a:t>
            </a:r>
            <a:r>
              <a:rPr lang="en-US" sz="2800" i="1">
                <a:solidFill>
                  <a:srgbClr val="FFFFFF"/>
                </a:solidFill>
                <a:latin typeface="Times New Roman" pitchFamily="18" charset="0"/>
                <a:cs typeface="+mn-cs"/>
              </a:rPr>
              <a:t>ộng theo những quy luật khách quan</a:t>
            </a: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CB1F56AC-722D-B078-0413-2E0469165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4873626"/>
            <a:ext cx="9029700" cy="523875"/>
          </a:xfrm>
          <a:prstGeom prst="rect">
            <a:avLst/>
          </a:prstGeom>
          <a:solidFill>
            <a:srgbClr val="000066"/>
          </a:solidFill>
          <a:ln w="9525">
            <a:solidFill>
              <a:srgbClr val="FF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.VnTimeH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.VnTimeH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.VnTimeH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.VnTimeH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.VnTime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800" i="1">
                <a:solidFill>
                  <a:srgbClr val="FFFFFF"/>
                </a:solidFill>
                <a:latin typeface="Times New Roman" pitchFamily="18" charset="0"/>
                <a:cs typeface="+mn-cs"/>
              </a:rPr>
              <a:t>Quy luật xã hội phải thông qua hoạt </a:t>
            </a:r>
            <a:r>
              <a:rPr lang="vi-VN" sz="2800" i="1">
                <a:solidFill>
                  <a:srgbClr val="FFFFFF"/>
                </a:solidFill>
                <a:latin typeface="Times New Roman" pitchFamily="18" charset="0"/>
                <a:cs typeface="+mn-cs"/>
              </a:rPr>
              <a:t>đ</a:t>
            </a:r>
            <a:r>
              <a:rPr lang="en-US" sz="2800" i="1">
                <a:solidFill>
                  <a:srgbClr val="FFFFFF"/>
                </a:solidFill>
                <a:latin typeface="Times New Roman" pitchFamily="18" charset="0"/>
                <a:cs typeface="+mn-cs"/>
              </a:rPr>
              <a:t>ộng của con ng</a:t>
            </a:r>
            <a:r>
              <a:rPr lang="vi-VN" sz="2800" i="1">
                <a:solidFill>
                  <a:srgbClr val="FFFFFF"/>
                </a:solidFill>
                <a:latin typeface="Times New Roman" pitchFamily="18" charset="0"/>
                <a:cs typeface="+mn-cs"/>
              </a:rPr>
              <a:t>ư</a:t>
            </a:r>
            <a:r>
              <a:rPr lang="en-US" sz="2800" i="1">
                <a:solidFill>
                  <a:srgbClr val="FFFFFF"/>
                </a:solidFill>
                <a:latin typeface="Times New Roman" pitchFamily="18" charset="0"/>
                <a:cs typeface="+mn-cs"/>
              </a:rPr>
              <a:t>ời. 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69DC8CD4-3DA6-1198-C8F7-923A12003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150" y="5422901"/>
            <a:ext cx="7620000" cy="523875"/>
          </a:xfrm>
          <a:prstGeom prst="rect">
            <a:avLst/>
          </a:prstGeom>
          <a:solidFill>
            <a:srgbClr val="000066"/>
          </a:solidFill>
          <a:ln w="9525">
            <a:solidFill>
              <a:srgbClr val="FF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.VnTimeH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.VnTimeH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.VnTimeH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.VnTimeH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.VnTime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800" i="1">
                <a:solidFill>
                  <a:srgbClr val="FFFFFF"/>
                </a:solidFill>
                <a:latin typeface="Times New Roman" pitchFamily="18" charset="0"/>
                <a:cs typeface="+mn-cs"/>
              </a:rPr>
              <a:t>Quy luật xã hội thể hiện tính xu h</a:t>
            </a:r>
            <a:r>
              <a:rPr lang="vi-VN" sz="2800" i="1">
                <a:solidFill>
                  <a:srgbClr val="FFFFFF"/>
                </a:solidFill>
                <a:latin typeface="Times New Roman" pitchFamily="18" charset="0"/>
                <a:cs typeface="+mn-cs"/>
              </a:rPr>
              <a:t>ư</a:t>
            </a:r>
            <a:r>
              <a:rPr lang="en-US" sz="2800" i="1">
                <a:solidFill>
                  <a:srgbClr val="FFFFFF"/>
                </a:solidFill>
                <a:latin typeface="Times New Roman" pitchFamily="18" charset="0"/>
                <a:cs typeface="+mn-cs"/>
              </a:rPr>
              <a:t>ớng</a:t>
            </a:r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4503DF8A-0C61-B3FB-DC71-3AE5643C6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983289"/>
            <a:ext cx="7620000" cy="954087"/>
          </a:xfrm>
          <a:prstGeom prst="rect">
            <a:avLst/>
          </a:prstGeom>
          <a:solidFill>
            <a:srgbClr val="000066"/>
          </a:solidFill>
          <a:ln w="9525">
            <a:solidFill>
              <a:srgbClr val="FF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.VnTimeH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.VnTimeH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.VnTimeH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.VnTimeH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.VnTime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800" i="1">
                <a:solidFill>
                  <a:srgbClr val="FFFFFF"/>
                </a:solidFill>
                <a:latin typeface="Times New Roman" pitchFamily="18" charset="0"/>
                <a:cs typeface="+mn-cs"/>
              </a:rPr>
              <a:t>Cho </a:t>
            </a:r>
            <a:r>
              <a:rPr lang="vi-VN" sz="2800" i="1">
                <a:solidFill>
                  <a:srgbClr val="FFFFFF"/>
                </a:solidFill>
                <a:latin typeface="Times New Roman" pitchFamily="18" charset="0"/>
                <a:cs typeface="+mn-cs"/>
              </a:rPr>
              <a:t>đ</a:t>
            </a:r>
            <a:r>
              <a:rPr lang="en-US" sz="2800" i="1">
                <a:solidFill>
                  <a:srgbClr val="FFFFFF"/>
                </a:solidFill>
                <a:latin typeface="Times New Roman" pitchFamily="18" charset="0"/>
                <a:cs typeface="+mn-cs"/>
              </a:rPr>
              <a:t>ến nay, lịch sử xã hội </a:t>
            </a:r>
            <a:r>
              <a:rPr lang="vi-VN" sz="2800" i="1">
                <a:solidFill>
                  <a:srgbClr val="FFFFFF"/>
                </a:solidFill>
                <a:latin typeface="Times New Roman" pitchFamily="18" charset="0"/>
                <a:cs typeface="+mn-cs"/>
              </a:rPr>
              <a:t>đ</a:t>
            </a:r>
            <a:r>
              <a:rPr lang="en-US" sz="2800" i="1">
                <a:solidFill>
                  <a:srgbClr val="FFFFFF"/>
                </a:solidFill>
                <a:latin typeface="Times New Roman" pitchFamily="18" charset="0"/>
                <a:cs typeface="+mn-cs"/>
              </a:rPr>
              <a:t>ã trải qua các HTKTXH kế tiếp nhau</a:t>
            </a:r>
            <a:r>
              <a:rPr lang="en-US" sz="2000" i="1">
                <a:solidFill>
                  <a:srgbClr val="FFFFFF"/>
                </a:solidFill>
                <a:latin typeface="Times New Roman" pitchFamily="18" charset="0"/>
                <a:cs typeface="+mn-cs"/>
              </a:rPr>
              <a:t>.</a:t>
            </a:r>
          </a:p>
        </p:txBody>
      </p:sp>
      <p:sp>
        <p:nvSpPr>
          <p:cNvPr id="21" name="Text Box 8">
            <a:extLst>
              <a:ext uri="{FF2B5EF4-FFF2-40B4-BE49-F238E27FC236}">
                <a16:creationId xmlns:a16="http://schemas.microsoft.com/office/drawing/2014/main" id="{29D55633-60CA-7638-2226-E1457EEF1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731550"/>
            <a:ext cx="8528050" cy="954087"/>
          </a:xfrm>
          <a:prstGeom prst="rect">
            <a:avLst/>
          </a:prstGeom>
          <a:solidFill>
            <a:schemeClr val="bg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i="1">
                <a:latin typeface="Times New Roman" panose="02020603050405020304" pitchFamily="18" charset="0"/>
              </a:rPr>
              <a:t>Mác viết: “Sự phát triển của các HTKTXH là một quá trình lịch sử - tự nhiên" 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  <p:bldP spid="14" grpId="0" animBg="1"/>
      <p:bldP spid="15" grpId="0" animBg="1"/>
      <p:bldP spid="16" grpId="0" animBg="1" autoUpdateAnimBg="0"/>
      <p:bldP spid="17" grpId="0" animBg="1" autoUpdateAnimBg="0"/>
      <p:bldP spid="18" grpId="0" animBg="1" autoUpdateAnimBg="0"/>
      <p:bldP spid="19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879DE7-F497-5D5E-17B7-C27E78F0ED8B}"/>
              </a:ext>
            </a:extLst>
          </p:cNvPr>
          <p:cNvGrpSpPr/>
          <p:nvPr/>
        </p:nvGrpSpPr>
        <p:grpSpPr>
          <a:xfrm>
            <a:off x="1524000" y="1"/>
            <a:ext cx="9165164" cy="797041"/>
            <a:chOff x="212477" y="406442"/>
            <a:chExt cx="5840730" cy="797041"/>
          </a:xfrm>
          <a:solidFill>
            <a:schemeClr val="accent6">
              <a:lumMod val="75000"/>
            </a:schemeClr>
          </a:solidFill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0F870EB-33DD-44ED-817D-2D816E89A169}"/>
                </a:ext>
              </a:extLst>
            </p:cNvPr>
            <p:cNvSpPr/>
            <p:nvPr/>
          </p:nvSpPr>
          <p:spPr>
            <a:xfrm>
              <a:off x="212477" y="406442"/>
              <a:ext cx="5840730" cy="79704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1BD390E3-009A-5761-AA6D-972DDACD0C16}"/>
                </a:ext>
              </a:extLst>
            </p:cNvPr>
            <p:cNvSpPr/>
            <p:nvPr/>
          </p:nvSpPr>
          <p:spPr>
            <a:xfrm>
              <a:off x="251387" y="406443"/>
              <a:ext cx="5753259" cy="79704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20766" tIns="0" rIns="220766" bIns="0" spcCol="1270" anchor="ctr"/>
            <a:lstStyle/>
            <a:p>
              <a:pPr algn="ctr" eaLnBrk="1" hangingPunct="1">
                <a:defRPr/>
              </a:pPr>
              <a:r>
                <a:rPr lang="en-US" sz="3000" b="1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4.2</a:t>
              </a:r>
              <a:r>
                <a:rPr lang="vi-VN" sz="3000" b="1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. Tiến trình lịch sử - tự nhiên của xã hội loài người</a:t>
              </a:r>
              <a:endParaRPr lang="en-US" sz="30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" name="Text Box 3">
            <a:extLst>
              <a:ext uri="{FF2B5EF4-FFF2-40B4-BE49-F238E27FC236}">
                <a16:creationId xmlns:a16="http://schemas.microsoft.com/office/drawing/2014/main" id="{3B705474-945B-A21E-6968-33644C38D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062317"/>
            <a:ext cx="8001000" cy="708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.VnTimeH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.VnTimeH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.VnTimeH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.VnTimeH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.VnTime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9pPr>
          </a:lstStyle>
          <a:p>
            <a:pPr algn="ctr">
              <a:defRPr/>
            </a:pPr>
            <a:r>
              <a:rPr lang="en-US" sz="2000">
                <a:latin typeface="Times New Roman" pitchFamily="18" charset="0"/>
                <a:cs typeface="+mn-cs"/>
              </a:rPr>
              <a:t>TÍNH QUY LUẬT CỦA VIỆC "BỎ QUA" </a:t>
            </a:r>
          </a:p>
          <a:p>
            <a:pPr algn="ctr">
              <a:defRPr/>
            </a:pPr>
            <a:r>
              <a:rPr lang="en-US" sz="2000">
                <a:latin typeface="Times New Roman" pitchFamily="18" charset="0"/>
                <a:cs typeface="+mn-cs"/>
              </a:rPr>
              <a:t>MỘT HAY VÀI HTKTXH TRONG SỰ PHÁT TRIỂN</a:t>
            </a: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63CF978E-E65A-C72F-9396-EACD8FC8E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235" y="2483747"/>
            <a:ext cx="8077200" cy="954088"/>
          </a:xfrm>
          <a:prstGeom prst="rect">
            <a:avLst/>
          </a:prstGeom>
          <a:solidFill>
            <a:srgbClr val="000066">
              <a:alpha val="63000"/>
            </a:srgbClr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Xu h</a:t>
            </a:r>
            <a:r>
              <a:rPr lang="vi-VN" sz="2800" b="1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ư</a:t>
            </a:r>
            <a:r>
              <a:rPr lang="en-US" sz="2800" b="1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ớng chung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, c</a:t>
            </a:r>
            <a:r>
              <a:rPr lang="vi-V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ơ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 bản của toàn bộ lịch sử xã hội loài ng</a:t>
            </a:r>
            <a:r>
              <a:rPr lang="vi-V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ư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ời là phát triển </a:t>
            </a:r>
            <a:r>
              <a:rPr lang="en-US" sz="2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tuần tự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qua các HTKTXH...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5949E439-E405-213A-E9F4-F63C7676B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409503"/>
            <a:ext cx="8077200" cy="2185988"/>
          </a:xfrm>
          <a:prstGeom prst="rect">
            <a:avLst/>
          </a:prstGeom>
          <a:solidFill>
            <a:srgbClr val="000066">
              <a:alpha val="63000"/>
            </a:srgbClr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Tính </a:t>
            </a:r>
            <a:r>
              <a:rPr lang="vi-VN" sz="2800" b="1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đ</a:t>
            </a:r>
            <a:r>
              <a:rPr lang="en-US" sz="2800" b="1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ặc thù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của sự phát triển bỏ qua một hay vài HTKTXH: Do </a:t>
            </a:r>
            <a:r>
              <a:rPr lang="vi-V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đ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ặc </a:t>
            </a:r>
            <a:r>
              <a:rPr lang="vi-V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đ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iểm về lịch sử, về không gian, thời gian có quốc gia phát triển </a:t>
            </a:r>
            <a:r>
              <a:rPr lang="en-US" sz="2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bỏ qua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một hay vài HTKTXH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/>
              <a:cs typeface="+mn-cs"/>
            </a:endParaRPr>
          </a:p>
          <a:p>
            <a:pPr algn="ctr">
              <a:defRPr/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/>
              <a:cs typeface="+mn-cs"/>
            </a:endParaRP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3B69EE7B-88DE-6ECC-A40D-95FF2F2A5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550" y="5685184"/>
            <a:ext cx="6743700" cy="523875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tx1"/>
                </a:solidFill>
                <a:latin typeface="Times New Roman"/>
              </a:rPr>
              <a:t>* Do quy luật phát triển không </a:t>
            </a:r>
            <a:r>
              <a:rPr lang="vi-VN" sz="2800" b="1" dirty="0">
                <a:solidFill>
                  <a:schemeClr val="tx1"/>
                </a:solidFill>
                <a:latin typeface="Times New Roman"/>
              </a:rPr>
              <a:t>đ</a:t>
            </a:r>
            <a:r>
              <a:rPr lang="en-US" sz="2800" b="1" dirty="0">
                <a:solidFill>
                  <a:schemeClr val="tx1"/>
                </a:solidFill>
                <a:latin typeface="Times New Roman"/>
              </a:rPr>
              <a:t>ều</a:t>
            </a:r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id="{4A1D0F65-8420-4384-925F-D44CF3ABA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291468"/>
            <a:ext cx="5257800" cy="522288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tx1"/>
                </a:solidFill>
                <a:latin typeface="Times New Roman"/>
              </a:rPr>
              <a:t>* Do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</a:rPr>
              <a:t>giao</a:t>
            </a:r>
            <a:r>
              <a:rPr lang="en-US" sz="2800" b="1" dirty="0">
                <a:solidFill>
                  <a:schemeClr val="tx1"/>
                </a:solidFill>
                <a:latin typeface="Times New Roman"/>
              </a:rPr>
              <a:t> l</a:t>
            </a:r>
            <a:r>
              <a:rPr lang="vi-VN" sz="2800" b="1" dirty="0">
                <a:solidFill>
                  <a:schemeClr val="tx1"/>
                </a:solidFill>
                <a:latin typeface="Times New Roman"/>
              </a:rPr>
              <a:t>ư</a:t>
            </a:r>
            <a:r>
              <a:rPr lang="en-US" sz="2800" b="1" dirty="0">
                <a:solidFill>
                  <a:schemeClr val="tx1"/>
                </a:solidFill>
                <a:latin typeface="Times New Roman"/>
              </a:rPr>
              <a:t>u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</a:rPr>
              <a:t>hợp</a:t>
            </a:r>
            <a:r>
              <a:rPr lang="en-US" sz="2800" b="1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</a:rPr>
              <a:t>tác</a:t>
            </a:r>
            <a:r>
              <a:rPr lang="en-US" sz="2800" b="1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</a:rPr>
              <a:t>quốc</a:t>
            </a:r>
            <a:r>
              <a:rPr lang="en-US" sz="2800" b="1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</a:rPr>
              <a:t>tế</a:t>
            </a:r>
            <a:r>
              <a:rPr lang="en-US" sz="2800" b="1" dirty="0">
                <a:solidFill>
                  <a:schemeClr val="tx1"/>
                </a:solidFill>
                <a:latin typeface="Times New Roman"/>
              </a:rPr>
              <a:t>...</a:t>
            </a:r>
          </a:p>
        </p:txBody>
      </p:sp>
      <p:sp>
        <p:nvSpPr>
          <p:cNvPr id="15" name="AutoShape 16">
            <a:extLst>
              <a:ext uri="{FF2B5EF4-FFF2-40B4-BE49-F238E27FC236}">
                <a16:creationId xmlns:a16="http://schemas.microsoft.com/office/drawing/2014/main" id="{F7583E7A-7833-805C-D6F5-8411135B7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860035"/>
            <a:ext cx="2057400" cy="589722"/>
          </a:xfrm>
          <a:prstGeom prst="downArrow">
            <a:avLst>
              <a:gd name="adj1" fmla="val 51231"/>
              <a:gd name="adj2" fmla="val 56667"/>
            </a:avLst>
          </a:prstGeom>
          <a:solidFill>
            <a:schemeClr val="accent2">
              <a:lumMod val="60000"/>
              <a:lumOff val="4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FFFFFF"/>
              </a:solidFill>
              <a:latin typeface=".VnTimeH" pitchFamily="34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Text Box 2">
            <a:extLst>
              <a:ext uri="{FF2B5EF4-FFF2-40B4-BE49-F238E27FC236}">
                <a16:creationId xmlns:a16="http://schemas.microsoft.com/office/drawing/2014/main" id="{5D5D75FF-B5F0-5DDA-9E57-16F2F0A80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524000"/>
            <a:ext cx="5721350" cy="1479550"/>
          </a:xfrm>
          <a:prstGeom prst="rect">
            <a:avLst/>
          </a:prstGeom>
          <a:solidFill>
            <a:srgbClr val="000066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.VnTimeH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.VnTimeH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.VnTimeH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.VnTimeH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.VnTime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Rút ngắn các giai </a:t>
            </a:r>
            <a:r>
              <a:rPr lang="vi-VN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đ</a:t>
            </a:r>
            <a:r>
              <a:rPr lang="en-US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oạn, b</a:t>
            </a:r>
            <a:r>
              <a:rPr lang="vi-VN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ư</a:t>
            </a:r>
            <a:r>
              <a:rPr lang="en-US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ớc </a:t>
            </a:r>
            <a:r>
              <a:rPr lang="vi-VN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đ</a:t>
            </a:r>
            <a:r>
              <a:rPr lang="en-US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i của nền v</a:t>
            </a:r>
            <a:r>
              <a:rPr lang="vi-VN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ă</a:t>
            </a:r>
            <a:r>
              <a:rPr lang="en-US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n minh loài ng</a:t>
            </a:r>
            <a:r>
              <a:rPr lang="vi-VN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ư</a:t>
            </a:r>
            <a:r>
              <a:rPr lang="en-US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ời, cốt lõi là sự t</a:t>
            </a:r>
            <a:r>
              <a:rPr lang="vi-VN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ă</a:t>
            </a:r>
            <a:r>
              <a:rPr lang="en-US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ng tr</a:t>
            </a:r>
            <a:r>
              <a:rPr lang="vi-VN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ư</a:t>
            </a:r>
            <a:r>
              <a:rPr lang="en-US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ởng nhảy vọt của LLSX</a:t>
            </a:r>
          </a:p>
        </p:txBody>
      </p:sp>
      <p:sp>
        <p:nvSpPr>
          <p:cNvPr id="239619" name="Oval 3">
            <a:extLst>
              <a:ext uri="{FF2B5EF4-FFF2-40B4-BE49-F238E27FC236}">
                <a16:creationId xmlns:a16="http://schemas.microsoft.com/office/drawing/2014/main" id="{1EA8F880-D582-CF7E-7162-CC5C16D2A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295400"/>
            <a:ext cx="2971800" cy="2133600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800" b="1" dirty="0">
                <a:solidFill>
                  <a:srgbClr val="FFFFCC">
                    <a:lumMod val="75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Bản chất</a:t>
            </a:r>
          </a:p>
          <a:p>
            <a:pPr algn="ctr">
              <a:defRPr/>
            </a:pPr>
            <a:r>
              <a:rPr lang="en-US" sz="2800" b="1" dirty="0">
                <a:solidFill>
                  <a:srgbClr val="FFFFCC">
                    <a:lumMod val="75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 của sự phát triển </a:t>
            </a:r>
          </a:p>
          <a:p>
            <a:pPr algn="ctr">
              <a:defRPr/>
            </a:pPr>
            <a:r>
              <a:rPr lang="en-US" sz="2800" b="1" dirty="0">
                <a:solidFill>
                  <a:srgbClr val="FFFFCC">
                    <a:lumMod val="75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rút ngắn</a:t>
            </a:r>
          </a:p>
        </p:txBody>
      </p:sp>
      <p:sp>
        <p:nvSpPr>
          <p:cNvPr id="239620" name="Text Box 4">
            <a:extLst>
              <a:ext uri="{FF2B5EF4-FFF2-40B4-BE49-F238E27FC236}">
                <a16:creationId xmlns:a16="http://schemas.microsoft.com/office/drawing/2014/main" id="{77A92DFA-1635-9790-4C16-E30DA3FEE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419601"/>
            <a:ext cx="8229600" cy="1039813"/>
          </a:xfrm>
          <a:prstGeom prst="rect">
            <a:avLst/>
          </a:prstGeom>
          <a:solidFill>
            <a:srgbClr val="0000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  <a:sym typeface="Wingdings" pitchFamily="2" charset="2"/>
              </a:rPr>
              <a:t> </a:t>
            </a:r>
            <a:r>
              <a:rPr lang="en-US" sz="2800" b="1" i="1" dirty="0">
                <a:solidFill>
                  <a:srgbClr val="FFFFCC">
                    <a:lumMod val="75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Tiến trình lịch sử - tự nhiên bao hàm cả phát triển tuần tự và phát triển “bỏ qua”…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879E52-E02E-FBB5-4504-7238588A2019}"/>
              </a:ext>
            </a:extLst>
          </p:cNvPr>
          <p:cNvGrpSpPr/>
          <p:nvPr/>
        </p:nvGrpSpPr>
        <p:grpSpPr>
          <a:xfrm>
            <a:off x="1524000" y="1"/>
            <a:ext cx="9165164" cy="797041"/>
            <a:chOff x="212477" y="406442"/>
            <a:chExt cx="5840730" cy="797041"/>
          </a:xfrm>
          <a:solidFill>
            <a:schemeClr val="accent6">
              <a:lumMod val="75000"/>
            </a:schemeClr>
          </a:solidFill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E6B3783-B755-7E7F-04C6-DE8BA7728BA0}"/>
                </a:ext>
              </a:extLst>
            </p:cNvPr>
            <p:cNvSpPr/>
            <p:nvPr/>
          </p:nvSpPr>
          <p:spPr>
            <a:xfrm>
              <a:off x="212477" y="406442"/>
              <a:ext cx="5840730" cy="79704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90065E55-8422-1C28-8A94-9EAFDB925B13}"/>
                </a:ext>
              </a:extLst>
            </p:cNvPr>
            <p:cNvSpPr/>
            <p:nvPr/>
          </p:nvSpPr>
          <p:spPr>
            <a:xfrm>
              <a:off x="251387" y="406443"/>
              <a:ext cx="5753259" cy="79704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20766" tIns="0" rIns="220766" bIns="0" spcCol="1270" anchor="ctr"/>
            <a:lstStyle/>
            <a:p>
              <a:pPr algn="ctr" eaLnBrk="1" hangingPunct="1">
                <a:defRPr/>
              </a:pPr>
              <a:r>
                <a:rPr lang="en-US" sz="3000" b="1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4.2</a:t>
              </a:r>
              <a:r>
                <a:rPr lang="vi-VN" sz="3000" b="1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. Tiến trình lịch sử - tự nhiên của xã hội loài người</a:t>
              </a:r>
              <a:endParaRPr lang="en-US" sz="30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39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3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75"/>
                                        <p:tgtEl>
                                          <p:spTgt spid="23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8" grpId="0" animBg="1"/>
      <p:bldP spid="239619" grpId="0" animBg="1" autoUpdateAnimBg="0"/>
      <p:bldP spid="239620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2F01B53-EB2C-CB98-6282-03362A224E40}"/>
              </a:ext>
            </a:extLst>
          </p:cNvPr>
          <p:cNvGrpSpPr/>
          <p:nvPr/>
        </p:nvGrpSpPr>
        <p:grpSpPr>
          <a:xfrm>
            <a:off x="2564296" y="22110"/>
            <a:ext cx="7861852" cy="797040"/>
            <a:chOff x="212477" y="406442"/>
            <a:chExt cx="5840730" cy="797040"/>
          </a:xfrm>
          <a:solidFill>
            <a:schemeClr val="accent6">
              <a:lumMod val="75000"/>
            </a:schemeClr>
          </a:solidFill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BD1B10F-B9C5-BAE1-935A-EB641CAE8EBB}"/>
                </a:ext>
              </a:extLst>
            </p:cNvPr>
            <p:cNvSpPr/>
            <p:nvPr/>
          </p:nvSpPr>
          <p:spPr>
            <a:xfrm>
              <a:off x="212477" y="406442"/>
              <a:ext cx="5840730" cy="79704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3151189F-98C6-650B-1716-E5544EA4114A}"/>
                </a:ext>
              </a:extLst>
            </p:cNvPr>
            <p:cNvSpPr/>
            <p:nvPr/>
          </p:nvSpPr>
          <p:spPr>
            <a:xfrm>
              <a:off x="251386" y="445350"/>
              <a:ext cx="5771460" cy="71922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20766" tIns="0" rIns="220766" bIns="0" spcCol="1270" anchor="ctr"/>
            <a:lstStyle/>
            <a:p>
              <a:pPr defTabSz="12446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GB" altLang="en-US" sz="2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defTabSz="1244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GB" altLang="en-US" sz="2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1.1.</a:t>
              </a:r>
              <a:r>
                <a:rPr lang="en-US" sz="2800" b="1" i="1">
                  <a:solidFill>
                    <a:schemeClr val="tx1"/>
                  </a:solidFill>
                </a:rPr>
                <a:t> Các khái niệm</a:t>
              </a:r>
            </a:p>
            <a:p>
              <a:pPr defTabSz="1244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GB" altLang="en-US" sz="2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51BFB1D-CA37-423B-9C97-D580874A1DA4}"/>
              </a:ext>
            </a:extLst>
          </p:cNvPr>
          <p:cNvSpPr/>
          <p:nvPr/>
        </p:nvSpPr>
        <p:spPr>
          <a:xfrm>
            <a:off x="171759" y="1083365"/>
            <a:ext cx="5307497" cy="5257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Font typeface="Arial" panose="020B0604020202020204" pitchFamily="34" charset="0"/>
              <a:buNone/>
              <a:defRPr/>
            </a:pPr>
            <a:r>
              <a:rPr lang="en-US" altLang="zh-CN" b="1" i="1" u="sng">
                <a:solidFill>
                  <a:srgbClr val="000000"/>
                </a:solidFill>
                <a:latin typeface="Lucida Sans Unicode" panose="020B0602030504020204" pitchFamily="34" charset="0"/>
              </a:rPr>
              <a:t>Sản xuất vật chất:</a:t>
            </a:r>
            <a:r>
              <a:rPr lang="en-US" altLang="zh-CN" b="1" i="1">
                <a:solidFill>
                  <a:srgbClr val="000000"/>
                </a:solidFill>
                <a:latin typeface="Lucida Sans Unicode" panose="020B0602030504020204" pitchFamily="34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Lucida Sans Unicode" panose="020B0602030504020204" pitchFamily="34" charset="0"/>
              </a:rPr>
              <a:t>là </a:t>
            </a:r>
            <a:r>
              <a:rPr lang="en-US" altLang="zh-CN">
                <a:solidFill>
                  <a:srgbClr val="FF0000"/>
                </a:solidFill>
                <a:latin typeface="Lucida Sans Unicode" panose="020B0602030504020204" pitchFamily="34" charset="0"/>
              </a:rPr>
              <a:t>quá trình</a:t>
            </a:r>
            <a:r>
              <a:rPr lang="en-US" altLang="zh-CN">
                <a:solidFill>
                  <a:srgbClr val="000000"/>
                </a:solidFill>
                <a:latin typeface="Lucida Sans Unicode" panose="020B0602030504020204" pitchFamily="34" charset="0"/>
              </a:rPr>
              <a:t> con người </a:t>
            </a:r>
            <a:r>
              <a:rPr lang="en-US" altLang="zh-CN">
                <a:solidFill>
                  <a:srgbClr val="000099"/>
                </a:solidFill>
                <a:latin typeface="Lucida Sans Unicode" panose="020B0602030504020204" pitchFamily="34" charset="0"/>
              </a:rPr>
              <a:t>sử dụng công cụ lao động</a:t>
            </a:r>
            <a:r>
              <a:rPr lang="en-US" altLang="zh-CN">
                <a:solidFill>
                  <a:srgbClr val="000000"/>
                </a:solidFill>
                <a:latin typeface="Lucida Sans Unicode" panose="020B0602030504020204" pitchFamily="34" charset="0"/>
              </a:rPr>
              <a:t> tác động vào tự nhiên, cải biến các dạng vật chất của giới tự nhiên nhằm </a:t>
            </a:r>
            <a:r>
              <a:rPr lang="en-US" altLang="zh-CN">
                <a:solidFill>
                  <a:srgbClr val="FF0000"/>
                </a:solidFill>
                <a:latin typeface="Lucida Sans Unicode" panose="020B0602030504020204" pitchFamily="34" charset="0"/>
              </a:rPr>
              <a:t>tạo ra của cải vật chất</a:t>
            </a:r>
            <a:r>
              <a:rPr lang="en-US" altLang="zh-CN">
                <a:solidFill>
                  <a:srgbClr val="000000"/>
                </a:solidFill>
                <a:latin typeface="Lucida Sans Unicode" panose="020B0602030504020204" pitchFamily="34" charset="0"/>
              </a:rPr>
              <a:t> thỏa mãn nhu cầu tồn tại và phát triển của con người.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FD89356-E092-4D67-8092-97CDE7C2DE15}"/>
              </a:ext>
            </a:extLst>
          </p:cNvPr>
          <p:cNvSpPr/>
          <p:nvPr/>
        </p:nvSpPr>
        <p:spPr>
          <a:xfrm>
            <a:off x="5638800" y="990600"/>
            <a:ext cx="5029200" cy="990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r>
              <a:rPr lang="en-US" altLang="zh-CN"/>
              <a:t>quyết định sự sinh tồn, phát triển của con người và XH.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2643525-CE00-C7E1-052B-916E5E7CAA11}"/>
              </a:ext>
            </a:extLst>
          </p:cNvPr>
          <p:cNvSpPr/>
          <p:nvPr/>
        </p:nvSpPr>
        <p:spPr>
          <a:xfrm>
            <a:off x="5638800" y="2286000"/>
            <a:ext cx="5029200" cy="12192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r>
              <a:rPr lang="en-US" altLang="zh-CN"/>
              <a:t>Nền tảng làm phát sinh, phát triển những mối quan hệ XH của con người.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5576351-B601-E6DA-AD09-5F5C61014854}"/>
              </a:ext>
            </a:extLst>
          </p:cNvPr>
          <p:cNvSpPr/>
          <p:nvPr/>
        </p:nvSpPr>
        <p:spPr>
          <a:xfrm>
            <a:off x="5668963" y="3810000"/>
            <a:ext cx="5029200" cy="990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r>
              <a:rPr lang="en-US" altLang="zh-CN"/>
              <a:t>Cải biến tự nhiên, cải biến xã hội và bản thân con người.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DBF5058-D04B-E4C1-0C14-89C84A1B2095}"/>
              </a:ext>
            </a:extLst>
          </p:cNvPr>
          <p:cNvSpPr/>
          <p:nvPr/>
        </p:nvSpPr>
        <p:spPr>
          <a:xfrm>
            <a:off x="5653088" y="5029200"/>
            <a:ext cx="5029200" cy="1676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r>
              <a:rPr lang="en-US" altLang="zh-CN"/>
              <a:t>quyết định sự biến đổi, phát triển các mặt của đời sống XH, quyết định phát triển XH từ thấp đến cao. 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684A8818-DFFF-AFBB-C424-7010C10F0D73}"/>
              </a:ext>
            </a:extLst>
          </p:cNvPr>
          <p:cNvSpPr/>
          <p:nvPr/>
        </p:nvSpPr>
        <p:spPr>
          <a:xfrm>
            <a:off x="5486400" y="1485900"/>
            <a:ext cx="15240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344A0ED-AFD1-3AFD-5256-C8F6801A0939}"/>
              </a:ext>
            </a:extLst>
          </p:cNvPr>
          <p:cNvSpPr/>
          <p:nvPr/>
        </p:nvSpPr>
        <p:spPr>
          <a:xfrm>
            <a:off x="5500688" y="2838450"/>
            <a:ext cx="15240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01B3CC9-12DB-FE4D-2606-CC5046A585CB}"/>
              </a:ext>
            </a:extLst>
          </p:cNvPr>
          <p:cNvSpPr/>
          <p:nvPr/>
        </p:nvSpPr>
        <p:spPr>
          <a:xfrm>
            <a:off x="5522913" y="4248150"/>
            <a:ext cx="15240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01136E43-5B43-8815-8515-49A3A26B8101}"/>
              </a:ext>
            </a:extLst>
          </p:cNvPr>
          <p:cNvSpPr/>
          <p:nvPr/>
        </p:nvSpPr>
        <p:spPr>
          <a:xfrm>
            <a:off x="5486400" y="5753100"/>
            <a:ext cx="15240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4" grpId="0" animBg="1"/>
      <p:bldP spid="3" grpId="0" animBg="1"/>
      <p:bldP spid="15" grpId="0" animBg="1"/>
      <p:bldP spid="16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Line 2">
            <a:extLst>
              <a:ext uri="{FF2B5EF4-FFF2-40B4-BE49-F238E27FC236}">
                <a16:creationId xmlns:a16="http://schemas.microsoft.com/office/drawing/2014/main" id="{016F8D99-1BFE-3E6A-D24D-658F22E736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5305425"/>
            <a:ext cx="685800" cy="23495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FFFFFF"/>
              </a:solidFill>
              <a:latin typeface=".VnTimeH" pitchFamily="34" charset="0"/>
              <a:cs typeface="+mn-cs"/>
            </a:endParaRPr>
          </a:p>
        </p:txBody>
      </p:sp>
      <p:sp>
        <p:nvSpPr>
          <p:cNvPr id="273411" name="Text Box 3">
            <a:extLst>
              <a:ext uri="{FF2B5EF4-FFF2-40B4-BE49-F238E27FC236}">
                <a16:creationId xmlns:a16="http://schemas.microsoft.com/office/drawing/2014/main" id="{6348A718-D638-F014-A283-57460E893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714500"/>
            <a:ext cx="6477000" cy="954088"/>
          </a:xfrm>
          <a:prstGeom prst="rect">
            <a:avLst/>
          </a:prstGeom>
          <a:solidFill>
            <a:srgbClr val="000066"/>
          </a:solidFill>
          <a:ln w="9525">
            <a:solidFill>
              <a:srgbClr val="FF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.VnTimeH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.VnTimeH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.VnTimeH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.VnTimeH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.VnTime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Phát triển là xu h</a:t>
            </a:r>
            <a:r>
              <a:rPr lang="vi-VN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ư</a:t>
            </a:r>
            <a:r>
              <a:rPr lang="en-US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ớng tất yếu, c</a:t>
            </a:r>
            <a:r>
              <a:rPr lang="vi-VN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ơ</a:t>
            </a:r>
            <a:r>
              <a:rPr lang="en-US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 bản của lịch sử xã hội loài ng</a:t>
            </a:r>
            <a:r>
              <a:rPr lang="vi-VN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ư</a:t>
            </a:r>
            <a:r>
              <a:rPr lang="en-US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ời</a:t>
            </a:r>
          </a:p>
        </p:txBody>
      </p:sp>
      <p:sp>
        <p:nvSpPr>
          <p:cNvPr id="273412" name="Text Box 4">
            <a:extLst>
              <a:ext uri="{FF2B5EF4-FFF2-40B4-BE49-F238E27FC236}">
                <a16:creationId xmlns:a16="http://schemas.microsoft.com/office/drawing/2014/main" id="{5DC23336-8D1F-0B95-E5CB-4861256A6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846388"/>
            <a:ext cx="6477000" cy="1384300"/>
          </a:xfrm>
          <a:prstGeom prst="rect">
            <a:avLst/>
          </a:prstGeom>
          <a:solidFill>
            <a:srgbClr val="000066"/>
          </a:solidFill>
          <a:ln w="9525">
            <a:solidFill>
              <a:srgbClr val="FF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.VnTimeH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.VnTimeH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.VnTimeH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.VnTimeH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.VnTime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Do những mâu thuẫn nội tại c</a:t>
            </a:r>
            <a:r>
              <a:rPr lang="vi-VN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ơ</a:t>
            </a:r>
            <a:r>
              <a:rPr lang="en-US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 bản trong lòng xã hội t</a:t>
            </a:r>
            <a:r>
              <a:rPr lang="vi-VN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ư</a:t>
            </a:r>
            <a:r>
              <a:rPr lang="en-US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 bản quyết </a:t>
            </a:r>
            <a:r>
              <a:rPr lang="vi-VN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đ</a:t>
            </a:r>
            <a:r>
              <a:rPr lang="en-US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ịnh sự vận </a:t>
            </a:r>
            <a:r>
              <a:rPr lang="vi-VN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đ</a:t>
            </a:r>
            <a:r>
              <a:rPr lang="en-US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ộng phát triển của xã hội </a:t>
            </a:r>
            <a:r>
              <a:rPr lang="vi-VN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đ</a:t>
            </a:r>
            <a:r>
              <a:rPr lang="en-US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ó</a:t>
            </a:r>
          </a:p>
        </p:txBody>
      </p:sp>
      <p:sp>
        <p:nvSpPr>
          <p:cNvPr id="273413" name="Text Box 5">
            <a:extLst>
              <a:ext uri="{FF2B5EF4-FFF2-40B4-BE49-F238E27FC236}">
                <a16:creationId xmlns:a16="http://schemas.microsoft.com/office/drawing/2014/main" id="{F6085C81-0F05-AE49-ED7C-5B36A02F5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351339"/>
            <a:ext cx="6477000" cy="954087"/>
          </a:xfrm>
          <a:prstGeom prst="rect">
            <a:avLst/>
          </a:prstGeom>
          <a:solidFill>
            <a:srgbClr val="000066"/>
          </a:solidFill>
          <a:ln w="9525">
            <a:solidFill>
              <a:srgbClr val="FF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.VnTimeH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.VnTimeH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.VnTimeH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.VnTimeH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.VnTime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Xuất hiện những tiền </a:t>
            </a:r>
            <a:r>
              <a:rPr lang="vi-VN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đ</a:t>
            </a:r>
            <a:r>
              <a:rPr lang="en-US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ề vật chất cho sự  ra </a:t>
            </a:r>
            <a:r>
              <a:rPr lang="vi-VN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đ</a:t>
            </a:r>
            <a:r>
              <a:rPr lang="en-US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ời, phát triển xã hội mới</a:t>
            </a:r>
          </a:p>
        </p:txBody>
      </p:sp>
      <p:sp>
        <p:nvSpPr>
          <p:cNvPr id="273414" name="Text Box 6">
            <a:extLst>
              <a:ext uri="{FF2B5EF4-FFF2-40B4-BE49-F238E27FC236}">
                <a16:creationId xmlns:a16="http://schemas.microsoft.com/office/drawing/2014/main" id="{39DFF700-60D5-281C-891E-31F24C863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689" y="5540376"/>
            <a:ext cx="3311525" cy="523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b="1" dirty="0">
                <a:solidFill>
                  <a:srgbClr val="FFFFCC">
                    <a:lumMod val="75000"/>
                  </a:srgbClr>
                </a:solidFill>
                <a:latin typeface="Times New Roman" pitchFamily="18" charset="0"/>
              </a:rPr>
              <a:t>LLSX mới hiện </a:t>
            </a:r>
            <a:r>
              <a:rPr lang="vi-VN" sz="2800" b="1" dirty="0">
                <a:solidFill>
                  <a:srgbClr val="FFFFCC">
                    <a:lumMod val="75000"/>
                  </a:srgbClr>
                </a:solidFill>
                <a:latin typeface="Times New Roman" pitchFamily="18" charset="0"/>
              </a:rPr>
              <a:t>đ</a:t>
            </a:r>
            <a:r>
              <a:rPr lang="en-US" sz="2800" b="1" dirty="0">
                <a:solidFill>
                  <a:srgbClr val="FFFFCC">
                    <a:lumMod val="75000"/>
                  </a:srgbClr>
                </a:solidFill>
                <a:latin typeface="Times New Roman" pitchFamily="18" charset="0"/>
              </a:rPr>
              <a:t>ại</a:t>
            </a:r>
          </a:p>
        </p:txBody>
      </p:sp>
      <p:sp>
        <p:nvSpPr>
          <p:cNvPr id="273416" name="Line 8">
            <a:extLst>
              <a:ext uri="{FF2B5EF4-FFF2-40B4-BE49-F238E27FC236}">
                <a16:creationId xmlns:a16="http://schemas.microsoft.com/office/drawing/2014/main" id="{86DAF27B-2236-66E0-A7C1-2FFFE31B7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626" y="5280025"/>
            <a:ext cx="739775" cy="26035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FFFFFF"/>
              </a:solidFill>
              <a:latin typeface=".VnTimeH" pitchFamily="34" charset="0"/>
              <a:cs typeface="+mn-cs"/>
            </a:endParaRPr>
          </a:p>
        </p:txBody>
      </p:sp>
      <p:sp>
        <p:nvSpPr>
          <p:cNvPr id="273417" name="AutoShape 9">
            <a:extLst>
              <a:ext uri="{FF2B5EF4-FFF2-40B4-BE49-F238E27FC236}">
                <a16:creationId xmlns:a16="http://schemas.microsoft.com/office/drawing/2014/main" id="{E59D8C56-C4D6-D5D2-811B-3869EDD87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143000"/>
            <a:ext cx="1600200" cy="533400"/>
          </a:xfrm>
          <a:prstGeom prst="down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>
              <a:defRPr/>
            </a:pPr>
            <a:endParaRPr lang="en-US" b="1">
              <a:solidFill>
                <a:srgbClr val="8C0000"/>
              </a:solidFill>
            </a:endParaRPr>
          </a:p>
        </p:txBody>
      </p:sp>
      <p:sp>
        <p:nvSpPr>
          <p:cNvPr id="273418" name="Text Box 10">
            <a:extLst>
              <a:ext uri="{FF2B5EF4-FFF2-40B4-BE49-F238E27FC236}">
                <a16:creationId xmlns:a16="http://schemas.microsoft.com/office/drawing/2014/main" id="{35121665-8F35-0C35-2A53-AA338BCF6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44464"/>
            <a:ext cx="8915400" cy="95408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.VnTimeH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.VnTimeH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.VnTimeH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.VnTimeH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.VnTime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H" pitchFamily="34" charset="0"/>
              </a:defRPr>
            </a:lvl9pPr>
          </a:lstStyle>
          <a:p>
            <a:pPr algn="ctr">
              <a:defRPr/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HÌNH THÁI KINH TẾ - XÃ  HỘI CSCN RA </a:t>
            </a:r>
            <a:r>
              <a:rPr lang="vi-VN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Đ</a:t>
            </a:r>
            <a:r>
              <a:rPr lang="en-US" sz="2800">
                <a:solidFill>
                  <a:srgbClr val="FFFFFF"/>
                </a:solidFill>
                <a:latin typeface="Times New Roman" pitchFamily="18" charset="0"/>
                <a:cs typeface="+mn-cs"/>
              </a:rPr>
              <a:t>ỜI LÀ TẤT YẾU KHÁCH QUAN CỦA LỊCH SỬ XÃ HỘI</a:t>
            </a:r>
          </a:p>
        </p:txBody>
      </p:sp>
      <p:sp>
        <p:nvSpPr>
          <p:cNvPr id="273419" name="Text Box 11">
            <a:extLst>
              <a:ext uri="{FF2B5EF4-FFF2-40B4-BE49-F238E27FC236}">
                <a16:creationId xmlns:a16="http://schemas.microsoft.com/office/drawing/2014/main" id="{640BA100-3583-2FA0-7EC9-6A6CF1B2A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540376"/>
            <a:ext cx="4364038" cy="523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b="1" dirty="0">
                <a:solidFill>
                  <a:srgbClr val="FFFFCC">
                    <a:lumMod val="75000"/>
                  </a:srgbClr>
                </a:solidFill>
                <a:latin typeface="Times New Roman" pitchFamily="18" charset="0"/>
              </a:rPr>
              <a:t>Giai cấp vô sản cách mạng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33B8144C-C2AA-43C9-6CD9-E2A8F8CF0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126164"/>
            <a:ext cx="5867400" cy="5238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b="1" dirty="0" err="1">
                <a:solidFill>
                  <a:srgbClr val="FFFFCC">
                    <a:lumMod val="75000"/>
                  </a:srgbClr>
                </a:solidFill>
                <a:latin typeface="Times New Roman" pitchFamily="18" charset="0"/>
              </a:rPr>
              <a:t>Hệ</a:t>
            </a:r>
            <a:r>
              <a:rPr lang="en-US" sz="2800" b="1" dirty="0">
                <a:solidFill>
                  <a:srgbClr val="FFFFCC">
                    <a:lumMod val="75000"/>
                  </a:srgbClr>
                </a:solidFill>
                <a:latin typeface="Times New Roman" pitchFamily="18" charset="0"/>
              </a:rPr>
              <a:t> t</a:t>
            </a:r>
            <a:r>
              <a:rPr lang="vi-VN" sz="2800" b="1" dirty="0">
                <a:solidFill>
                  <a:srgbClr val="FFFFCC">
                    <a:lumMod val="75000"/>
                  </a:srgbClr>
                </a:solidFill>
                <a:latin typeface="Times New Roman" pitchFamily="18" charset="0"/>
              </a:rPr>
              <a:t>ư</a:t>
            </a:r>
            <a:r>
              <a:rPr lang="en-US" sz="2800" b="1" dirty="0">
                <a:solidFill>
                  <a:srgbClr val="FFFFCC">
                    <a:lumMod val="75000"/>
                  </a:srgbClr>
                </a:solidFill>
                <a:latin typeface="Times New Roman" pitchFamily="18" charset="0"/>
              </a:rPr>
              <a:t> t</a:t>
            </a:r>
            <a:r>
              <a:rPr lang="vi-VN" sz="2800" b="1" dirty="0">
                <a:solidFill>
                  <a:srgbClr val="FFFFCC">
                    <a:lumMod val="75000"/>
                  </a:srgbClr>
                </a:solidFill>
                <a:latin typeface="Times New Roman" pitchFamily="18" charset="0"/>
              </a:rPr>
              <a:t>ưởng</a:t>
            </a:r>
            <a:r>
              <a:rPr lang="en-US" sz="2800" b="1" dirty="0">
                <a:solidFill>
                  <a:srgbClr val="FFFFCC">
                    <a:lumMod val="75000"/>
                  </a:srgbClr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FFCC">
                    <a:lumMod val="75000"/>
                  </a:srgbClr>
                </a:solidFill>
                <a:latin typeface="Times New Roman" pitchFamily="18" charset="0"/>
              </a:rPr>
              <a:t>khoa</a:t>
            </a:r>
            <a:r>
              <a:rPr lang="en-US" sz="2800" b="1" dirty="0">
                <a:solidFill>
                  <a:srgbClr val="FFFFCC">
                    <a:lumMod val="75000"/>
                  </a:srgbClr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FFCC">
                    <a:lumMod val="75000"/>
                  </a:srgbClr>
                </a:solidFill>
                <a:latin typeface="Times New Roman" pitchFamily="18" charset="0"/>
              </a:rPr>
              <a:t>học</a:t>
            </a:r>
            <a:r>
              <a:rPr lang="en-US" sz="2800" b="1" dirty="0">
                <a:solidFill>
                  <a:srgbClr val="FFFFCC">
                    <a:lumMod val="75000"/>
                  </a:srgbClr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FFCC">
                    <a:lumMod val="75000"/>
                  </a:srgbClr>
                </a:solidFill>
                <a:latin typeface="Times New Roman" pitchFamily="18" charset="0"/>
              </a:rPr>
              <a:t>và</a:t>
            </a:r>
            <a:r>
              <a:rPr lang="en-US" sz="2800" b="1" dirty="0">
                <a:solidFill>
                  <a:srgbClr val="FFFFCC">
                    <a:lumMod val="75000"/>
                  </a:srgbClr>
                </a:solidFill>
                <a:latin typeface="Times New Roman" pitchFamily="18" charset="0"/>
              </a:rPr>
              <a:t> cách mạng</a:t>
            </a:r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333C0A58-5949-DCB7-5C1C-73071CAD71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5357814"/>
            <a:ext cx="0" cy="706437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FFFFFF"/>
              </a:solidFill>
              <a:latin typeface=".VnTimeH" pitchFamily="34" charset="0"/>
              <a:cs typeface="+mn-cs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3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73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73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7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7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73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7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73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73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animBg="1"/>
      <p:bldP spid="273412" grpId="0" animBg="1"/>
      <p:bldP spid="273413" grpId="0" animBg="1"/>
      <p:bldP spid="273414" grpId="0" animBg="1"/>
      <p:bldP spid="273417" grpId="0" animBg="1"/>
      <p:bldP spid="273418" grpId="0" animBg="1"/>
      <p:bldP spid="2734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C1D3BF7-A75C-D73E-9CD6-4AC9AC5E44DD}"/>
              </a:ext>
            </a:extLst>
          </p:cNvPr>
          <p:cNvGrpSpPr/>
          <p:nvPr/>
        </p:nvGrpSpPr>
        <p:grpSpPr>
          <a:xfrm>
            <a:off x="1523846" y="0"/>
            <a:ext cx="9165164" cy="838200"/>
            <a:chOff x="212477" y="406442"/>
            <a:chExt cx="5840730" cy="928888"/>
          </a:xfrm>
          <a:solidFill>
            <a:schemeClr val="accent6">
              <a:lumMod val="75000"/>
            </a:schemeClr>
          </a:solidFill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81DEC218-E6CC-E93B-57CE-5BD14224B709}"/>
                </a:ext>
              </a:extLst>
            </p:cNvPr>
            <p:cNvSpPr/>
            <p:nvPr/>
          </p:nvSpPr>
          <p:spPr>
            <a:xfrm>
              <a:off x="212477" y="406442"/>
              <a:ext cx="5840730" cy="79704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ounded Rectangle 4">
              <a:extLst>
                <a:ext uri="{FF2B5EF4-FFF2-40B4-BE49-F238E27FC236}">
                  <a16:creationId xmlns:a16="http://schemas.microsoft.com/office/drawing/2014/main" id="{61CB8334-45F6-4A39-5A4B-1295D7763DA1}"/>
                </a:ext>
              </a:extLst>
            </p:cNvPr>
            <p:cNvSpPr/>
            <p:nvPr/>
          </p:nvSpPr>
          <p:spPr>
            <a:xfrm>
              <a:off x="251387" y="484258"/>
              <a:ext cx="5753259" cy="85107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20766" tIns="0" rIns="220766" bIns="0" spcCol="1270" anchor="ctr"/>
            <a:lstStyle/>
            <a:p>
              <a:pPr algn="ctr" eaLnBrk="1" hangingPunct="1">
                <a:defRPr/>
              </a:pPr>
              <a:r>
                <a:rPr lang="en-GB" sz="2800" b="1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4.3. Giá trị khoa học bền vững và ý nghĩa cách mạng</a:t>
              </a:r>
              <a:endPara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" name="Text Box 7">
            <a:extLst>
              <a:ext uri="{FF2B5EF4-FFF2-40B4-BE49-F238E27FC236}">
                <a16:creationId xmlns:a16="http://schemas.microsoft.com/office/drawing/2014/main" id="{E1FC47A3-9E1B-26B8-D8B1-371BC40F1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8988" y="2652714"/>
            <a:ext cx="8153400" cy="954087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FFFFCC">
                    <a:lumMod val="75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* P</a:t>
            </a:r>
            <a:r>
              <a:rPr lang="vi-VN" sz="2800" b="1" dirty="0">
                <a:solidFill>
                  <a:srgbClr val="FFFFCC">
                    <a:lumMod val="75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hương pháp luận </a:t>
            </a:r>
            <a:r>
              <a:rPr lang="en-US" sz="2800" b="1" dirty="0" err="1">
                <a:solidFill>
                  <a:srgbClr val="FFFFCC">
                    <a:lumMod val="75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trong</a:t>
            </a:r>
            <a:r>
              <a:rPr lang="en-US" sz="2800" b="1" dirty="0">
                <a:solidFill>
                  <a:srgbClr val="FFFFCC">
                    <a:lumMod val="75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 hoạt </a:t>
            </a:r>
            <a:r>
              <a:rPr lang="vi-VN" sz="2800" b="1" dirty="0">
                <a:solidFill>
                  <a:srgbClr val="FFFFCC">
                    <a:lumMod val="75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đ</a:t>
            </a:r>
            <a:r>
              <a:rPr lang="en-US" sz="2800" b="1" dirty="0">
                <a:solidFill>
                  <a:srgbClr val="FFFFCC">
                    <a:lumMod val="75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ộng nhận thức và cải tạo xã hội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F156553F-D928-35A3-8013-95547ACD0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1850" y="1600200"/>
            <a:ext cx="8153400" cy="954088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* Đem lại một cuộc cách mạng trong quan niệm </a:t>
            </a:r>
          </a:p>
          <a:p>
            <a:pPr algn="ctr">
              <a:defRPr/>
            </a:pPr>
            <a:r>
              <a:rPr lang="en-US" sz="2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về lịch sử xã hội</a:t>
            </a:r>
          </a:p>
        </p:txBody>
      </p:sp>
      <p:sp>
        <p:nvSpPr>
          <p:cNvPr id="7" name="Text Box 13">
            <a:extLst>
              <a:ext uri="{FF2B5EF4-FFF2-40B4-BE49-F238E27FC236}">
                <a16:creationId xmlns:a16="http://schemas.microsoft.com/office/drawing/2014/main" id="{F88F8AB2-AB74-2588-9ACB-7F135B657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0" y="3803651"/>
            <a:ext cx="8229600" cy="955675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* C</a:t>
            </a:r>
            <a:r>
              <a:rPr lang="vi-VN" sz="2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ơ</a:t>
            </a:r>
            <a:r>
              <a:rPr lang="en-US" sz="2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 </a:t>
            </a:r>
            <a:r>
              <a:rPr lang="en-US" sz="2800" b="1" dirty="0" err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sở</a:t>
            </a:r>
            <a:r>
              <a:rPr lang="en-US" sz="2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 </a:t>
            </a:r>
            <a:r>
              <a:rPr lang="en-US" sz="2800" b="1" dirty="0" err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khoa</a:t>
            </a:r>
            <a:r>
              <a:rPr lang="en-US" sz="2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 </a:t>
            </a:r>
            <a:r>
              <a:rPr lang="en-US" sz="2800" b="1" dirty="0" err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học</a:t>
            </a:r>
            <a:r>
              <a:rPr lang="en-US" sz="2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 </a:t>
            </a:r>
            <a:r>
              <a:rPr lang="en-US" sz="2800" b="1" dirty="0" err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quán</a:t>
            </a:r>
            <a:r>
              <a:rPr lang="en-US" sz="2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 triệt quan </a:t>
            </a:r>
            <a:r>
              <a:rPr lang="vi-VN" sz="2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đ</a:t>
            </a:r>
            <a:r>
              <a:rPr lang="en-US" sz="2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iểm</a:t>
            </a:r>
          </a:p>
          <a:p>
            <a:pPr algn="ctr">
              <a:defRPr/>
            </a:pPr>
            <a:r>
              <a:rPr lang="en-US" sz="2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 của </a:t>
            </a:r>
            <a:r>
              <a:rPr lang="en-US" sz="2800" b="1" dirty="0" err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Đảng</a:t>
            </a:r>
            <a:r>
              <a:rPr lang="en-US" sz="2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 ta </a:t>
            </a:r>
            <a:r>
              <a:rPr lang="en-US" sz="2800" b="1" dirty="0" err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về</a:t>
            </a:r>
            <a:r>
              <a:rPr lang="en-US" sz="2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 con </a:t>
            </a:r>
            <a:r>
              <a:rPr lang="vi-VN" sz="2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đường</a:t>
            </a:r>
            <a:r>
              <a:rPr lang="en-US" sz="2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 </a:t>
            </a:r>
            <a:r>
              <a:rPr lang="vi-VN" sz="2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đ</a:t>
            </a:r>
            <a:r>
              <a:rPr lang="en-US" sz="2800" b="1" dirty="0" err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i</a:t>
            </a:r>
            <a:r>
              <a:rPr lang="en-US" sz="2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 </a:t>
            </a:r>
            <a:r>
              <a:rPr lang="en-US" sz="2800" b="1" dirty="0" err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lên</a:t>
            </a:r>
            <a:r>
              <a:rPr lang="en-US" sz="2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 CNXH </a:t>
            </a:r>
            <a:r>
              <a:rPr lang="en-US" sz="2800" b="1" dirty="0" err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của</a:t>
            </a:r>
            <a:r>
              <a:rPr lang="en-US" sz="2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 n</a:t>
            </a:r>
            <a:r>
              <a:rPr lang="vi-VN" sz="2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ước</a:t>
            </a:r>
            <a:r>
              <a:rPr lang="en-US" sz="2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 ta</a:t>
            </a:r>
          </a:p>
        </p:txBody>
      </p:sp>
      <p:sp>
        <p:nvSpPr>
          <p:cNvPr id="8" name="Text Box 16">
            <a:extLst>
              <a:ext uri="{FF2B5EF4-FFF2-40B4-BE49-F238E27FC236}">
                <a16:creationId xmlns:a16="http://schemas.microsoft.com/office/drawing/2014/main" id="{86E031DA-CC7F-12BD-EF6A-61A25851E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0" y="4989514"/>
            <a:ext cx="8229600" cy="954087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 </a:t>
            </a:r>
            <a:r>
              <a:rPr lang="en-US" sz="2800" b="1" dirty="0">
                <a:solidFill>
                  <a:srgbClr val="FFFFCC">
                    <a:lumMod val="75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*C</a:t>
            </a:r>
            <a:r>
              <a:rPr lang="vi-VN" sz="2800" b="1" dirty="0">
                <a:solidFill>
                  <a:srgbClr val="FFFFCC">
                    <a:lumMod val="75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ơ</a:t>
            </a:r>
            <a:r>
              <a:rPr lang="en-US" sz="2800" b="1" dirty="0">
                <a:solidFill>
                  <a:srgbClr val="FFFFCC">
                    <a:lumMod val="75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 sở khoa học trong </a:t>
            </a:r>
            <a:r>
              <a:rPr lang="vi-VN" sz="2800" b="1" dirty="0">
                <a:solidFill>
                  <a:srgbClr val="FFFFCC">
                    <a:lumMod val="75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đ</a:t>
            </a:r>
            <a:r>
              <a:rPr lang="en-US" sz="2800" b="1" dirty="0">
                <a:solidFill>
                  <a:srgbClr val="FFFFCC">
                    <a:lumMod val="75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ấu tranh t</a:t>
            </a:r>
            <a:r>
              <a:rPr lang="vi-VN" sz="2800" b="1" dirty="0">
                <a:solidFill>
                  <a:srgbClr val="FFFFCC">
                    <a:lumMod val="75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ư</a:t>
            </a:r>
            <a:r>
              <a:rPr lang="en-US" sz="2800" b="1" dirty="0">
                <a:solidFill>
                  <a:srgbClr val="FFFFCC">
                    <a:lumMod val="75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 tuởng, </a:t>
            </a:r>
            <a:r>
              <a:rPr lang="en-US" sz="2800" b="1" dirty="0" err="1">
                <a:solidFill>
                  <a:srgbClr val="FFFFCC">
                    <a:lumMod val="75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lý</a:t>
            </a:r>
            <a:r>
              <a:rPr lang="en-US" sz="2800" b="1" dirty="0">
                <a:solidFill>
                  <a:srgbClr val="FFFFCC">
                    <a:lumMod val="75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 </a:t>
            </a:r>
            <a:r>
              <a:rPr lang="en-US" sz="2800" b="1" dirty="0" err="1">
                <a:solidFill>
                  <a:srgbClr val="FFFFCC">
                    <a:lumMod val="75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+mn-cs"/>
              </a:rPr>
              <a:t>luận</a:t>
            </a:r>
            <a:endParaRPr lang="en-US" sz="2800" b="1" dirty="0">
              <a:solidFill>
                <a:srgbClr val="FFFFCC">
                  <a:lumMod val="75000"/>
                </a:srgb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/>
              <a:cs typeface="+mn-cs"/>
            </a:endParaRPr>
          </a:p>
          <a:p>
            <a:pPr>
              <a:defRPr/>
            </a:pPr>
            <a:endParaRPr lang="en-US" sz="2800" b="1" dirty="0">
              <a:solidFill>
                <a:srgbClr val="FFFFCC">
                  <a:lumMod val="75000"/>
                </a:srgb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/>
              <a:cs typeface="+mn-cs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D613C49-9BB1-3A5F-1293-FC3D5FA810FD}"/>
              </a:ext>
            </a:extLst>
          </p:cNvPr>
          <p:cNvGrpSpPr/>
          <p:nvPr/>
        </p:nvGrpSpPr>
        <p:grpSpPr>
          <a:xfrm>
            <a:off x="2246244" y="0"/>
            <a:ext cx="7941366" cy="1002212"/>
            <a:chOff x="111148" y="1617509"/>
            <a:chExt cx="6601076" cy="797040"/>
          </a:xfrm>
          <a:solidFill>
            <a:schemeClr val="accent6">
              <a:lumMod val="75000"/>
            </a:schemeClr>
          </a:solidFill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E6CF6F3-AAA6-8EA4-4113-EE6185B7F6F8}"/>
                </a:ext>
              </a:extLst>
            </p:cNvPr>
            <p:cNvSpPr/>
            <p:nvPr/>
          </p:nvSpPr>
          <p:spPr>
            <a:xfrm>
              <a:off x="111148" y="1617509"/>
              <a:ext cx="6601076" cy="79704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6">
              <a:extLst>
                <a:ext uri="{FF2B5EF4-FFF2-40B4-BE49-F238E27FC236}">
                  <a16:creationId xmlns:a16="http://schemas.microsoft.com/office/drawing/2014/main" id="{330D2324-C2D1-EAD2-329A-3F09E3808DF8}"/>
                </a:ext>
              </a:extLst>
            </p:cNvPr>
            <p:cNvSpPr/>
            <p:nvPr/>
          </p:nvSpPr>
          <p:spPr>
            <a:xfrm>
              <a:off x="177763" y="1656417"/>
              <a:ext cx="6418504" cy="71922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20766" tIns="0" rIns="220766" bIns="0" spcCol="1270" anchor="ctr"/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GB" altLang="en-US" sz="2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1.2.</a:t>
              </a:r>
              <a:r>
                <a:rPr lang="en-US" sz="2800" b="1" i="1">
                  <a:solidFill>
                    <a:schemeClr val="tx1"/>
                  </a:solidFill>
                </a:rPr>
                <a:t> </a:t>
              </a:r>
              <a:r>
                <a:rPr lang="nl-NL" sz="2800" b="1" i="1">
                  <a:solidFill>
                    <a:schemeClr val="tx1"/>
                  </a:solidFill>
                </a:rPr>
                <a:t>Vai trò của sản xuất vật chất đối với sự tồn tại và phát triển của xã hội</a:t>
              </a:r>
              <a:r>
                <a:rPr lang="en-GB" altLang="en-US" sz="28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800" b="1" i="1">
                <a:solidFill>
                  <a:schemeClr val="tx1"/>
                </a:solidFill>
              </a:endParaRPr>
            </a:p>
          </p:txBody>
        </p:sp>
      </p:grpSp>
      <p:sp>
        <p:nvSpPr>
          <p:cNvPr id="7" name="AutoShape 19">
            <a:extLst>
              <a:ext uri="{FF2B5EF4-FFF2-40B4-BE49-F238E27FC236}">
                <a16:creationId xmlns:a16="http://schemas.microsoft.com/office/drawing/2014/main" id="{DAB6E85A-FDD3-ECE6-9047-376550484F8E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1863725" y="1546225"/>
            <a:ext cx="2465388" cy="2286000"/>
          </a:xfrm>
          <a:prstGeom prst="wedgeRoundRectCallout">
            <a:avLst>
              <a:gd name="adj1" fmla="val -41846"/>
              <a:gd name="adj2" fmla="val 74109"/>
              <a:gd name="adj3" fmla="val 16667"/>
            </a:avLst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/>
          <a:p>
            <a:pPr algn="ctr">
              <a:defRPr/>
            </a:pPr>
            <a:endParaRPr lang="en-US" sz="2000" b="1">
              <a:latin typeface="Times New Roman" pitchFamily="18" charset="0"/>
              <a:cs typeface="+mn-cs"/>
            </a:endParaRPr>
          </a:p>
          <a:p>
            <a:pPr algn="ctr">
              <a:defRPr/>
            </a:pPr>
            <a:r>
              <a:rPr lang="en-US" sz="2800" b="1">
                <a:latin typeface="Times New Roman" pitchFamily="18" charset="0"/>
                <a:cs typeface="+mn-cs"/>
              </a:rPr>
              <a:t>Trực tiếp tạo ra t</a:t>
            </a:r>
            <a:r>
              <a:rPr lang="vi-VN" sz="2800" b="1">
                <a:latin typeface="Times New Roman" pitchFamily="18" charset="0"/>
                <a:cs typeface="+mn-cs"/>
              </a:rPr>
              <a:t>ư</a:t>
            </a:r>
            <a:r>
              <a:rPr lang="en-US" sz="2800" b="1">
                <a:latin typeface="Times New Roman" pitchFamily="18" charset="0"/>
                <a:cs typeface="+mn-cs"/>
              </a:rPr>
              <a:t> liệu </a:t>
            </a:r>
          </a:p>
          <a:p>
            <a:pPr algn="ctr">
              <a:defRPr/>
            </a:pPr>
            <a:r>
              <a:rPr lang="en-US" sz="2800" b="1">
                <a:latin typeface="Times New Roman" pitchFamily="18" charset="0"/>
                <a:cs typeface="+mn-cs"/>
              </a:rPr>
              <a:t>sinh hoạt của con ng</a:t>
            </a:r>
            <a:r>
              <a:rPr lang="vi-VN" sz="2800" b="1">
                <a:latin typeface="Times New Roman" pitchFamily="18" charset="0"/>
                <a:cs typeface="+mn-cs"/>
              </a:rPr>
              <a:t>ư</a:t>
            </a:r>
            <a:r>
              <a:rPr lang="en-US" sz="2800" b="1">
                <a:latin typeface="Times New Roman" pitchFamily="18" charset="0"/>
                <a:cs typeface="+mn-cs"/>
              </a:rPr>
              <a:t>ời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id="{84CB2BD7-A97B-531E-5ED4-E3FAAE5FF11F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7800975" y="1371600"/>
            <a:ext cx="2743200" cy="2667000"/>
          </a:xfrm>
          <a:prstGeom prst="wedgeRoundRectCallout">
            <a:avLst>
              <a:gd name="adj1" fmla="val 78329"/>
              <a:gd name="adj2" fmla="val 63369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/>
          <a:p>
            <a:pPr algn="ctr">
              <a:defRPr/>
            </a:pPr>
            <a:endParaRPr lang="en-US" sz="2000" b="1" dirty="0">
              <a:latin typeface="Times New Roman" pitchFamily="18" charset="0"/>
              <a:cs typeface="+mn-cs"/>
            </a:endParaRPr>
          </a:p>
          <a:p>
            <a:pPr algn="ctr">
              <a:defRPr/>
            </a:pPr>
            <a:r>
              <a:rPr lang="en-US" sz="2800" b="1" dirty="0" err="1">
                <a:latin typeface="Times New Roman" pitchFamily="18" charset="0"/>
                <a:cs typeface="+mn-cs"/>
              </a:rPr>
              <a:t>Là</a:t>
            </a:r>
            <a:r>
              <a:rPr lang="en-US" sz="2800" b="1" dirty="0">
                <a:latin typeface="Times New Roman" pitchFamily="18" charset="0"/>
                <a:cs typeface="+mn-cs"/>
              </a:rPr>
              <a:t> </a:t>
            </a:r>
            <a:r>
              <a:rPr lang="vi-VN" sz="2800" b="1" dirty="0">
                <a:latin typeface="Times New Roman" pitchFamily="18" charset="0"/>
                <a:cs typeface="+mn-cs"/>
              </a:rPr>
              <a:t>đ</a:t>
            </a:r>
            <a:r>
              <a:rPr lang="en-US" sz="2800" b="1" dirty="0" err="1">
                <a:latin typeface="Times New Roman" pitchFamily="18" charset="0"/>
                <a:cs typeface="+mn-cs"/>
              </a:rPr>
              <a:t>iều</a:t>
            </a:r>
            <a:r>
              <a:rPr lang="en-US" sz="2800" b="1" dirty="0">
                <a:latin typeface="Times New Roman" pitchFamily="18" charset="0"/>
                <a:cs typeface="+mn-cs"/>
              </a:rPr>
              <a:t> </a:t>
            </a:r>
            <a:r>
              <a:rPr lang="en-US" sz="2800" b="1" dirty="0" err="1">
                <a:latin typeface="Times New Roman" pitchFamily="18" charset="0"/>
                <a:cs typeface="+mn-cs"/>
              </a:rPr>
              <a:t>kiện</a:t>
            </a:r>
            <a:r>
              <a:rPr lang="en-US" sz="2800" b="1" dirty="0">
                <a:latin typeface="Times New Roman" pitchFamily="18" charset="0"/>
                <a:cs typeface="+mn-cs"/>
              </a:rPr>
              <a:t> </a:t>
            </a:r>
            <a:r>
              <a:rPr lang="en-US" sz="2800" b="1" dirty="0" err="1">
                <a:latin typeface="Times New Roman" pitchFamily="18" charset="0"/>
                <a:cs typeface="+mn-cs"/>
              </a:rPr>
              <a:t>chủ</a:t>
            </a:r>
            <a:r>
              <a:rPr lang="en-US" sz="2800" b="1" dirty="0">
                <a:latin typeface="Times New Roman" pitchFamily="18" charset="0"/>
                <a:cs typeface="+mn-cs"/>
              </a:rPr>
              <a:t> </a:t>
            </a:r>
            <a:r>
              <a:rPr lang="en-US" sz="2800" b="1" dirty="0" err="1">
                <a:latin typeface="Times New Roman" pitchFamily="18" charset="0"/>
                <a:cs typeface="+mn-cs"/>
              </a:rPr>
              <a:t>yếu</a:t>
            </a:r>
            <a:r>
              <a:rPr lang="en-US" sz="2800" b="1" dirty="0">
                <a:latin typeface="Times New Roman" pitchFamily="18" charset="0"/>
                <a:cs typeface="+mn-cs"/>
              </a:rPr>
              <a:t> </a:t>
            </a:r>
          </a:p>
          <a:p>
            <a:pPr algn="ctr">
              <a:defRPr/>
            </a:pPr>
            <a:r>
              <a:rPr lang="en-US" sz="2800" b="1" dirty="0" err="1">
                <a:latin typeface="Times New Roman" pitchFamily="18" charset="0"/>
                <a:cs typeface="+mn-cs"/>
              </a:rPr>
              <a:t>sáng</a:t>
            </a:r>
            <a:r>
              <a:rPr lang="en-US" sz="2800" b="1" dirty="0">
                <a:latin typeface="Times New Roman" pitchFamily="18" charset="0"/>
                <a:cs typeface="+mn-cs"/>
              </a:rPr>
              <a:t> </a:t>
            </a:r>
            <a:r>
              <a:rPr lang="en-US" sz="2800" b="1" dirty="0" err="1">
                <a:latin typeface="Times New Roman" pitchFamily="18" charset="0"/>
                <a:cs typeface="+mn-cs"/>
              </a:rPr>
              <a:t>tạo</a:t>
            </a:r>
            <a:r>
              <a:rPr lang="en-US" sz="2800" b="1" dirty="0">
                <a:latin typeface="Times New Roman" pitchFamily="18" charset="0"/>
                <a:cs typeface="+mn-cs"/>
              </a:rPr>
              <a:t> </a:t>
            </a:r>
            <a:r>
              <a:rPr lang="en-US" sz="2800" b="1" dirty="0" err="1">
                <a:latin typeface="Times New Roman" pitchFamily="18" charset="0"/>
                <a:cs typeface="+mn-cs"/>
              </a:rPr>
              <a:t>ra</a:t>
            </a:r>
            <a:r>
              <a:rPr lang="en-US" sz="2800" b="1" dirty="0">
                <a:latin typeface="Times New Roman" pitchFamily="18" charset="0"/>
                <a:cs typeface="+mn-cs"/>
              </a:rPr>
              <a:t> </a:t>
            </a:r>
          </a:p>
          <a:p>
            <a:pPr algn="ctr">
              <a:defRPr/>
            </a:pPr>
            <a:r>
              <a:rPr lang="en-US" sz="2800" b="1" dirty="0">
                <a:latin typeface="Times New Roman" pitchFamily="18" charset="0"/>
                <a:cs typeface="+mn-cs"/>
              </a:rPr>
              <a:t>con </a:t>
            </a:r>
            <a:r>
              <a:rPr lang="en-US" sz="2800" b="1" dirty="0" err="1">
                <a:latin typeface="Times New Roman" pitchFamily="18" charset="0"/>
                <a:cs typeface="+mn-cs"/>
              </a:rPr>
              <a:t>ng</a:t>
            </a:r>
            <a:r>
              <a:rPr lang="vi-VN" sz="2800" b="1" dirty="0">
                <a:latin typeface="Times New Roman" pitchFamily="18" charset="0"/>
                <a:cs typeface="+mn-cs"/>
              </a:rPr>
              <a:t>ư</a:t>
            </a:r>
            <a:r>
              <a:rPr lang="en-US" sz="2800" b="1" dirty="0" err="1">
                <a:latin typeface="Times New Roman" pitchFamily="18" charset="0"/>
                <a:cs typeface="+mn-cs"/>
              </a:rPr>
              <a:t>ời</a:t>
            </a:r>
            <a:r>
              <a:rPr lang="en-US" sz="2800" b="1" dirty="0">
                <a:latin typeface="Times New Roman" pitchFamily="18" charset="0"/>
                <a:cs typeface="+mn-cs"/>
              </a:rPr>
              <a:t> </a:t>
            </a:r>
          </a:p>
          <a:p>
            <a:pPr algn="ctr">
              <a:defRPr/>
            </a:pPr>
            <a:r>
              <a:rPr lang="en-US" sz="2800" b="1" dirty="0" err="1">
                <a:latin typeface="Times New Roman" pitchFamily="18" charset="0"/>
                <a:cs typeface="+mn-cs"/>
              </a:rPr>
              <a:t>xã</a:t>
            </a:r>
            <a:r>
              <a:rPr lang="en-US" sz="2800" b="1" dirty="0">
                <a:latin typeface="Times New Roman" pitchFamily="18" charset="0"/>
                <a:cs typeface="+mn-cs"/>
              </a:rPr>
              <a:t> </a:t>
            </a:r>
            <a:r>
              <a:rPr lang="en-US" sz="2800" b="1" dirty="0" err="1">
                <a:latin typeface="Times New Roman" pitchFamily="18" charset="0"/>
                <a:cs typeface="+mn-cs"/>
              </a:rPr>
              <a:t>hội</a:t>
            </a:r>
            <a:endParaRPr lang="en-US" sz="2800" b="1" dirty="0">
              <a:latin typeface="Times New Roman" pitchFamily="18" charset="0"/>
              <a:cs typeface="+mn-cs"/>
            </a:endParaRPr>
          </a:p>
          <a:p>
            <a:pPr algn="ctr">
              <a:defRPr/>
            </a:pPr>
            <a:endParaRPr lang="en-US" sz="2800" b="1" dirty="0">
              <a:latin typeface="Times New Roman" pitchFamily="18" charset="0"/>
              <a:cs typeface="+mn-cs"/>
            </a:endParaRPr>
          </a:p>
          <a:p>
            <a:pPr algn="ctr">
              <a:defRPr/>
            </a:pPr>
            <a:endParaRPr lang="en-US" sz="2800" b="1" dirty="0">
              <a:latin typeface="Times New Roman" pitchFamily="18" charset="0"/>
              <a:cs typeface="+mn-cs"/>
            </a:endParaRPr>
          </a:p>
          <a:p>
            <a:pPr algn="ctr">
              <a:defRPr/>
            </a:pPr>
            <a:endParaRPr lang="en-US" sz="2800" b="1" dirty="0">
              <a:latin typeface="Times New Roman" pitchFamily="18" charset="0"/>
              <a:cs typeface="+mn-cs"/>
            </a:endParaRPr>
          </a:p>
        </p:txBody>
      </p:sp>
      <p:sp>
        <p:nvSpPr>
          <p:cNvPr id="9" name="AutoShape 21">
            <a:extLst>
              <a:ext uri="{FF2B5EF4-FFF2-40B4-BE49-F238E27FC236}">
                <a16:creationId xmlns:a16="http://schemas.microsoft.com/office/drawing/2014/main" id="{D09948E8-62A1-51C9-49C9-4FBB4883A04D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4648200" y="1447801"/>
            <a:ext cx="2667000" cy="2384425"/>
          </a:xfrm>
          <a:prstGeom prst="wedgeRoundRectCallout">
            <a:avLst>
              <a:gd name="adj1" fmla="val 33040"/>
              <a:gd name="adj2" fmla="val 68775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/>
          <a:p>
            <a:pPr algn="ctr">
              <a:defRPr/>
            </a:pPr>
            <a:r>
              <a:rPr lang="en-US" sz="2800" b="1">
                <a:latin typeface="Times New Roman" pitchFamily="18" charset="0"/>
                <a:cs typeface="+mn-cs"/>
              </a:rPr>
              <a:t>Tiền </a:t>
            </a:r>
            <a:r>
              <a:rPr lang="vi-VN" sz="2800" b="1">
                <a:latin typeface="Times New Roman" pitchFamily="18" charset="0"/>
                <a:cs typeface="+mn-cs"/>
              </a:rPr>
              <a:t>đ</a:t>
            </a:r>
            <a:r>
              <a:rPr lang="en-US" sz="2800" b="1">
                <a:latin typeface="Times New Roman" pitchFamily="18" charset="0"/>
                <a:cs typeface="+mn-cs"/>
              </a:rPr>
              <a:t>ề của mọi</a:t>
            </a:r>
          </a:p>
          <a:p>
            <a:pPr algn="ctr">
              <a:defRPr/>
            </a:pPr>
            <a:r>
              <a:rPr lang="en-US" sz="2800" b="1">
                <a:latin typeface="Times New Roman" pitchFamily="18" charset="0"/>
                <a:cs typeface="+mn-cs"/>
              </a:rPr>
              <a:t>hoạt </a:t>
            </a:r>
            <a:r>
              <a:rPr lang="vi-VN" sz="2800" b="1">
                <a:latin typeface="Times New Roman" pitchFamily="18" charset="0"/>
                <a:cs typeface="+mn-cs"/>
              </a:rPr>
              <a:t>đ</a:t>
            </a:r>
            <a:r>
              <a:rPr lang="en-US" sz="2800" b="1">
                <a:latin typeface="Times New Roman" pitchFamily="18" charset="0"/>
                <a:cs typeface="+mn-cs"/>
              </a:rPr>
              <a:t>ộng lịch sử của con nguời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35584EE-2538-CF31-8F40-76181892F14F}"/>
              </a:ext>
            </a:extLst>
          </p:cNvPr>
          <p:cNvSpPr/>
          <p:nvPr/>
        </p:nvSpPr>
        <p:spPr>
          <a:xfrm>
            <a:off x="327991" y="4191000"/>
            <a:ext cx="11022496" cy="2286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i="1" u="sng" dirty="0">
                <a:solidFill>
                  <a:schemeClr val="accent5">
                    <a:lumMod val="75000"/>
                  </a:schemeClr>
                </a:solidFill>
                <a:latin typeface="UTM Alexander" panose="02040603050506020204" pitchFamily="18" charset="0"/>
              </a:rPr>
              <a:t>Ý </a:t>
            </a:r>
            <a:r>
              <a:rPr lang="en-US" i="1" u="sng" dirty="0" err="1">
                <a:solidFill>
                  <a:schemeClr val="accent5">
                    <a:lumMod val="75000"/>
                  </a:schemeClr>
                </a:solidFill>
                <a:latin typeface="UTM Alexander" panose="02040603050506020204" pitchFamily="18" charset="0"/>
              </a:rPr>
              <a:t>nghĩa</a:t>
            </a:r>
            <a:r>
              <a:rPr lang="en-US" i="1" u="sng" dirty="0">
                <a:solidFill>
                  <a:schemeClr val="accent5">
                    <a:lumMod val="75000"/>
                  </a:schemeClr>
                </a:solidFill>
                <a:latin typeface="UTM Alexander" panose="02040603050506020204" pitchFamily="18" charset="0"/>
              </a:rPr>
              <a:t> </a:t>
            </a:r>
            <a:r>
              <a:rPr lang="en-US" i="1" u="sng" dirty="0" err="1">
                <a:solidFill>
                  <a:schemeClr val="accent5">
                    <a:lumMod val="75000"/>
                  </a:schemeClr>
                </a:solidFill>
                <a:latin typeface="UTM Alexander" panose="02040603050506020204" pitchFamily="18" charset="0"/>
              </a:rPr>
              <a:t>nghiên</a:t>
            </a:r>
            <a:r>
              <a:rPr lang="en-US" i="1" u="sng" dirty="0">
                <a:solidFill>
                  <a:schemeClr val="accent5">
                    <a:lumMod val="75000"/>
                  </a:schemeClr>
                </a:solidFill>
                <a:latin typeface="UTM Alexander" panose="02040603050506020204" pitchFamily="18" charset="0"/>
              </a:rPr>
              <a:t> </a:t>
            </a:r>
            <a:r>
              <a:rPr lang="en-US" i="1" u="sng" dirty="0" err="1">
                <a:solidFill>
                  <a:schemeClr val="accent5">
                    <a:lumMod val="75000"/>
                  </a:schemeClr>
                </a:solidFill>
                <a:latin typeface="UTM Alexander" panose="02040603050506020204" pitchFamily="18" charset="0"/>
              </a:rPr>
              <a:t>cứu</a:t>
            </a:r>
            <a:r>
              <a:rPr lang="en-US" i="1" u="sng" dirty="0">
                <a:solidFill>
                  <a:schemeClr val="accent5">
                    <a:lumMod val="75000"/>
                  </a:schemeClr>
                </a:solidFill>
                <a:latin typeface="UTM Alexander" panose="02040603050506020204" pitchFamily="18" charset="0"/>
              </a:rPr>
              <a:t>:</a:t>
            </a:r>
          </a:p>
          <a:p>
            <a:pPr marL="623888">
              <a:spcBef>
                <a:spcPts val="600"/>
              </a:spcBef>
              <a:defRPr/>
            </a:pPr>
            <a:r>
              <a:rPr lang="nl-NL" dirty="0">
                <a:solidFill>
                  <a:srgbClr val="00B050"/>
                </a:solidFill>
                <a:latin typeface="UTM Alexander" panose="02040603050506020204" pitchFamily="18" charset="0"/>
              </a:rPr>
              <a:t>- </a:t>
            </a:r>
            <a:r>
              <a:rPr lang="nl-NL" dirty="0">
                <a:solidFill>
                  <a:srgbClr val="006600"/>
                </a:solidFill>
                <a:latin typeface="UTM Alexander" panose="02040603050506020204" pitchFamily="18" charset="0"/>
              </a:rPr>
              <a:t>Nhận thức và cải tạo xã hội xuất phát từ sản xuất vật chất</a:t>
            </a:r>
          </a:p>
          <a:p>
            <a:pPr marL="623888">
              <a:spcBef>
                <a:spcPts val="600"/>
              </a:spcBef>
              <a:defRPr/>
            </a:pPr>
            <a:r>
              <a:rPr lang="nl-NL" dirty="0">
                <a:solidFill>
                  <a:srgbClr val="006600"/>
                </a:solidFill>
                <a:latin typeface="UTM Alexander" panose="02040603050506020204" pitchFamily="18" charset="0"/>
              </a:rPr>
              <a:t>- Sự phát triển xã hội suy cho cùng bắt nguồn từ nền sản xuất vật chất</a:t>
            </a:r>
            <a:endParaRPr lang="en-US" sz="3600" dirty="0">
              <a:solidFill>
                <a:srgbClr val="006600"/>
              </a:solidFill>
              <a:latin typeface="UTM Alexander" panose="02040603050506020204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F81D5D-E594-4F86-3349-ECDF1059A515}"/>
              </a:ext>
            </a:extLst>
          </p:cNvPr>
          <p:cNvGrpSpPr/>
          <p:nvPr/>
        </p:nvGrpSpPr>
        <p:grpSpPr>
          <a:xfrm>
            <a:off x="3314" y="892897"/>
            <a:ext cx="8814322" cy="797040"/>
            <a:chOff x="212477" y="406442"/>
            <a:chExt cx="5840730" cy="797040"/>
          </a:xfrm>
          <a:solidFill>
            <a:schemeClr val="accent6">
              <a:lumMod val="75000"/>
            </a:schemeClr>
          </a:solidFill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F5BBE0E-93E5-FE37-4BD5-516CB96DC86F}"/>
                </a:ext>
              </a:extLst>
            </p:cNvPr>
            <p:cNvSpPr/>
            <p:nvPr/>
          </p:nvSpPr>
          <p:spPr>
            <a:xfrm>
              <a:off x="212477" y="406442"/>
              <a:ext cx="5840730" cy="79704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109A8341-F39E-E13A-3E05-6206EBC0534F}"/>
                </a:ext>
              </a:extLst>
            </p:cNvPr>
            <p:cNvSpPr/>
            <p:nvPr/>
          </p:nvSpPr>
          <p:spPr>
            <a:xfrm>
              <a:off x="251386" y="445350"/>
              <a:ext cx="5771460" cy="71922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20766" tIns="0" rIns="220766" bIns="0" spcCol="1270" anchor="ctr"/>
            <a:lstStyle/>
            <a:p>
              <a:pPr algn="ctr" eaLnBrk="1" hangingPunct="1">
                <a:defRPr/>
              </a:pPr>
              <a:r>
                <a:rPr lang="en-GB" sz="2800" b="1" i="1">
                  <a:solidFill>
                    <a:schemeClr val="tx1"/>
                  </a:solidFill>
                </a:rPr>
                <a:t>2.1. Phương thức sản xuất</a:t>
              </a:r>
              <a:endParaRPr lang="en-US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79A9905-B7D7-12C1-A25C-1DEF4E981699}"/>
              </a:ext>
            </a:extLst>
          </p:cNvPr>
          <p:cNvGrpSpPr/>
          <p:nvPr/>
        </p:nvGrpSpPr>
        <p:grpSpPr>
          <a:xfrm>
            <a:off x="-46311" y="1618459"/>
            <a:ext cx="2743200" cy="797040"/>
            <a:chOff x="212477" y="406442"/>
            <a:chExt cx="5840730" cy="79704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5E09AA4-34A4-ADCD-B41D-0660B478A87F}"/>
                </a:ext>
              </a:extLst>
            </p:cNvPr>
            <p:cNvSpPr/>
            <p:nvPr/>
          </p:nvSpPr>
          <p:spPr>
            <a:xfrm>
              <a:off x="212477" y="406442"/>
              <a:ext cx="5840730" cy="79704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>
              <a:extLst>
                <a:ext uri="{FF2B5EF4-FFF2-40B4-BE49-F238E27FC236}">
                  <a16:creationId xmlns:a16="http://schemas.microsoft.com/office/drawing/2014/main" id="{F6236279-A225-6D31-71F9-DE4CE55344C8}"/>
                </a:ext>
              </a:extLst>
            </p:cNvPr>
            <p:cNvSpPr/>
            <p:nvPr/>
          </p:nvSpPr>
          <p:spPr>
            <a:xfrm>
              <a:off x="413628" y="445350"/>
              <a:ext cx="5477337" cy="71922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20766" tIns="0" rIns="220766" bIns="0" spcCol="1270" anchor="ctr"/>
            <a:lstStyle/>
            <a:p>
              <a:pPr eaLnBrk="1" hangingPunct="1">
                <a:defRPr/>
              </a:pPr>
              <a:r>
                <a:rPr lang="en-US" sz="2800" b="1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* Khái niệm:</a:t>
              </a:r>
              <a:endParaRPr 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DD631C-D9E9-EF6E-D099-D6C3C9EE58AD}"/>
              </a:ext>
            </a:extLst>
          </p:cNvPr>
          <p:cNvGrpSpPr/>
          <p:nvPr/>
        </p:nvGrpSpPr>
        <p:grpSpPr>
          <a:xfrm>
            <a:off x="0" y="4073525"/>
            <a:ext cx="2743200" cy="797040"/>
            <a:chOff x="212477" y="406442"/>
            <a:chExt cx="5840730" cy="79704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523D89C8-5B03-23BF-B438-1D57C2B192C5}"/>
                </a:ext>
              </a:extLst>
            </p:cNvPr>
            <p:cNvSpPr/>
            <p:nvPr/>
          </p:nvSpPr>
          <p:spPr>
            <a:xfrm>
              <a:off x="212477" y="406442"/>
              <a:ext cx="5840730" cy="79704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>
              <a:extLst>
                <a:ext uri="{FF2B5EF4-FFF2-40B4-BE49-F238E27FC236}">
                  <a16:creationId xmlns:a16="http://schemas.microsoft.com/office/drawing/2014/main" id="{A3381F72-6FC5-F601-BAA0-F0D207165A67}"/>
                </a:ext>
              </a:extLst>
            </p:cNvPr>
            <p:cNvSpPr/>
            <p:nvPr/>
          </p:nvSpPr>
          <p:spPr>
            <a:xfrm>
              <a:off x="413628" y="445350"/>
              <a:ext cx="5540975" cy="71922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20766" tIns="0" rIns="220766" bIns="0" spcCol="1270" anchor="ctr"/>
            <a:lstStyle/>
            <a:p>
              <a:pPr eaLnBrk="1" hangingPunct="1">
                <a:defRPr/>
              </a:pPr>
              <a:r>
                <a:rPr lang="en-US" sz="2800" b="1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* Kết cấu:</a:t>
              </a:r>
              <a:endParaRPr 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36BCCC6-9296-E908-5730-E0226C6CA2FA}"/>
              </a:ext>
            </a:extLst>
          </p:cNvPr>
          <p:cNvSpPr/>
          <p:nvPr/>
        </p:nvSpPr>
        <p:spPr>
          <a:xfrm>
            <a:off x="2598932" y="4831657"/>
            <a:ext cx="7121658" cy="1828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defRPr/>
            </a:pPr>
            <a:r>
              <a:rPr lang="en-US" b="1">
                <a:solidFill>
                  <a:srgbClr val="0000EA"/>
                </a:solidFill>
                <a:latin typeface="Times New Roman" pitchFamily="18" charset="0"/>
              </a:rPr>
              <a:t>Sự thống nhất giữa </a:t>
            </a:r>
            <a:r>
              <a:rPr lang="en-US" sz="3200" b="1">
                <a:solidFill>
                  <a:srgbClr val="FF0000"/>
                </a:solidFill>
                <a:latin typeface="Times New Roman" pitchFamily="18" charset="0"/>
              </a:rPr>
              <a:t>lực l</a:t>
            </a:r>
            <a:r>
              <a:rPr lang="vi-VN" sz="3200" b="1">
                <a:solidFill>
                  <a:srgbClr val="FF0000"/>
                </a:solidFill>
                <a:latin typeface="Times New Roman" pitchFamily="18" charset="0"/>
              </a:rPr>
              <a:t>ư</a:t>
            </a:r>
            <a:r>
              <a:rPr lang="en-US" sz="3200" b="1">
                <a:solidFill>
                  <a:srgbClr val="FF0000"/>
                </a:solidFill>
                <a:latin typeface="Times New Roman" pitchFamily="18" charset="0"/>
              </a:rPr>
              <a:t>ợng sản xuất</a:t>
            </a:r>
            <a:r>
              <a:rPr lang="en-US" b="1">
                <a:solidFill>
                  <a:srgbClr val="0000EA"/>
                </a:solidFill>
                <a:latin typeface="Times New Roman" pitchFamily="18" charset="0"/>
              </a:rPr>
              <a:t> và </a:t>
            </a:r>
            <a:r>
              <a:rPr lang="en-US" sz="3200" b="1">
                <a:solidFill>
                  <a:srgbClr val="FF0000"/>
                </a:solidFill>
                <a:latin typeface="Times New Roman" pitchFamily="18" charset="0"/>
              </a:rPr>
              <a:t>quan hệ sản xuất t</a:t>
            </a:r>
            <a:r>
              <a:rPr lang="vi-VN" sz="3200" b="1">
                <a:solidFill>
                  <a:srgbClr val="FF0000"/>
                </a:solidFill>
                <a:latin typeface="Times New Roman" pitchFamily="18" charset="0"/>
              </a:rPr>
              <a:t>ươ</a:t>
            </a:r>
            <a:r>
              <a:rPr lang="en-US" sz="3200" b="1">
                <a:solidFill>
                  <a:srgbClr val="FF0000"/>
                </a:solidFill>
                <a:latin typeface="Times New Roman" pitchFamily="18" charset="0"/>
              </a:rPr>
              <a:t>ng ứng</a:t>
            </a:r>
            <a:endParaRPr lang="vi-VN" sz="32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B3C5338-9B5E-0F30-FE2D-66D2A5480E96}"/>
              </a:ext>
            </a:extLst>
          </p:cNvPr>
          <p:cNvSpPr/>
          <p:nvPr/>
        </p:nvSpPr>
        <p:spPr>
          <a:xfrm>
            <a:off x="2593286" y="2107911"/>
            <a:ext cx="7005427" cy="1828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defRPr/>
            </a:pPr>
            <a:r>
              <a:rPr lang="en-US" b="1" dirty="0" err="1">
                <a:solidFill>
                  <a:srgbClr val="0000EA"/>
                </a:solidFill>
                <a:latin typeface="Times New Roman" pitchFamily="18" charset="0"/>
              </a:rPr>
              <a:t>Là</a:t>
            </a:r>
            <a:r>
              <a:rPr lang="en-US" b="1" dirty="0">
                <a:solidFill>
                  <a:srgbClr val="0000EA"/>
                </a:solidFill>
                <a:latin typeface="Times New Roman" pitchFamily="18" charset="0"/>
              </a:rPr>
              <a:t> </a:t>
            </a:r>
            <a:r>
              <a:rPr lang="en-US" b="1" dirty="0" err="1">
                <a:solidFill>
                  <a:srgbClr val="0000EA"/>
                </a:solidFill>
                <a:latin typeface="Times New Roman" pitchFamily="18" charset="0"/>
              </a:rPr>
              <a:t>cách</a:t>
            </a:r>
            <a:r>
              <a:rPr lang="en-US" b="1" dirty="0">
                <a:solidFill>
                  <a:srgbClr val="0000EA"/>
                </a:solidFill>
                <a:latin typeface="Times New Roman" pitchFamily="18" charset="0"/>
              </a:rPr>
              <a:t> </a:t>
            </a:r>
            <a:r>
              <a:rPr lang="en-US" b="1" dirty="0" err="1">
                <a:solidFill>
                  <a:srgbClr val="0000EA"/>
                </a:solidFill>
                <a:latin typeface="Times New Roman" pitchFamily="18" charset="0"/>
              </a:rPr>
              <a:t>thức</a:t>
            </a:r>
            <a:r>
              <a:rPr lang="en-US" b="1" dirty="0">
                <a:solidFill>
                  <a:srgbClr val="0000EA"/>
                </a:solidFill>
                <a:latin typeface="Times New Roman" pitchFamily="18" charset="0"/>
              </a:rPr>
              <a:t> con ng</a:t>
            </a:r>
            <a:r>
              <a:rPr lang="vi-VN" b="1" dirty="0">
                <a:solidFill>
                  <a:srgbClr val="0000EA"/>
                </a:solidFill>
                <a:latin typeface="Times New Roman" pitchFamily="18" charset="0"/>
              </a:rPr>
              <a:t>ư</a:t>
            </a:r>
            <a:r>
              <a:rPr lang="en-US" b="1" dirty="0" err="1">
                <a:solidFill>
                  <a:srgbClr val="0000EA"/>
                </a:solidFill>
                <a:latin typeface="Times New Roman" pitchFamily="18" charset="0"/>
              </a:rPr>
              <a:t>ời</a:t>
            </a:r>
            <a:r>
              <a:rPr lang="en-US" b="1" dirty="0">
                <a:solidFill>
                  <a:srgbClr val="0000EA"/>
                </a:solidFill>
                <a:latin typeface="Times New Roman" pitchFamily="18" charset="0"/>
              </a:rPr>
              <a:t> </a:t>
            </a:r>
            <a:r>
              <a:rPr lang="en-US" b="1" dirty="0" err="1">
                <a:solidFill>
                  <a:srgbClr val="0000EA"/>
                </a:solidFill>
                <a:latin typeface="Times New Roman" pitchFamily="18" charset="0"/>
              </a:rPr>
              <a:t>thực</a:t>
            </a:r>
            <a:r>
              <a:rPr lang="en-US" b="1" dirty="0">
                <a:solidFill>
                  <a:srgbClr val="0000EA"/>
                </a:solidFill>
                <a:latin typeface="Times New Roman" pitchFamily="18" charset="0"/>
              </a:rPr>
              <a:t> </a:t>
            </a:r>
            <a:r>
              <a:rPr lang="en-US" b="1" dirty="0" err="1">
                <a:solidFill>
                  <a:srgbClr val="0000EA"/>
                </a:solidFill>
                <a:latin typeface="Times New Roman" pitchFamily="18" charset="0"/>
              </a:rPr>
              <a:t>hiện</a:t>
            </a:r>
            <a:r>
              <a:rPr lang="en-US" b="1" dirty="0">
                <a:solidFill>
                  <a:srgbClr val="0000EA"/>
                </a:solidFill>
                <a:latin typeface="Times New Roman" pitchFamily="18" charset="0"/>
              </a:rPr>
              <a:t> </a:t>
            </a:r>
            <a:r>
              <a:rPr lang="en-US" b="1" dirty="0" err="1">
                <a:solidFill>
                  <a:srgbClr val="0000EA"/>
                </a:solidFill>
                <a:latin typeface="Times New Roman" pitchFamily="18" charset="0"/>
              </a:rPr>
              <a:t>quá</a:t>
            </a:r>
            <a:r>
              <a:rPr lang="en-US" b="1" dirty="0">
                <a:solidFill>
                  <a:srgbClr val="0000EA"/>
                </a:solidFill>
                <a:latin typeface="Times New Roman" pitchFamily="18" charset="0"/>
              </a:rPr>
              <a:t> </a:t>
            </a:r>
            <a:r>
              <a:rPr lang="en-US" b="1" dirty="0" err="1">
                <a:solidFill>
                  <a:srgbClr val="0000EA"/>
                </a:solidFill>
                <a:latin typeface="Times New Roman" pitchFamily="18" charset="0"/>
              </a:rPr>
              <a:t>trình</a:t>
            </a:r>
            <a:r>
              <a:rPr lang="en-US" b="1" dirty="0">
                <a:solidFill>
                  <a:srgbClr val="0000EA"/>
                </a:solidFill>
                <a:latin typeface="Times New Roman" pitchFamily="18" charset="0"/>
              </a:rPr>
              <a:t> </a:t>
            </a:r>
            <a:r>
              <a:rPr lang="en-US" b="1" dirty="0" err="1">
                <a:solidFill>
                  <a:srgbClr val="0000EA"/>
                </a:solidFill>
                <a:latin typeface="Times New Roman" pitchFamily="18" charset="0"/>
              </a:rPr>
              <a:t>sản</a:t>
            </a:r>
            <a:r>
              <a:rPr lang="en-US" b="1" dirty="0">
                <a:solidFill>
                  <a:srgbClr val="0000EA"/>
                </a:solidFill>
                <a:latin typeface="Times New Roman" pitchFamily="18" charset="0"/>
              </a:rPr>
              <a:t> </a:t>
            </a:r>
            <a:r>
              <a:rPr lang="en-US" b="1" dirty="0" err="1">
                <a:solidFill>
                  <a:srgbClr val="0000EA"/>
                </a:solidFill>
                <a:latin typeface="Times New Roman" pitchFamily="18" charset="0"/>
              </a:rPr>
              <a:t>xuất</a:t>
            </a:r>
            <a:r>
              <a:rPr lang="en-US" b="1" dirty="0">
                <a:solidFill>
                  <a:srgbClr val="0000EA"/>
                </a:solidFill>
                <a:latin typeface="Times New Roman" pitchFamily="18" charset="0"/>
              </a:rPr>
              <a:t> </a:t>
            </a:r>
            <a:r>
              <a:rPr lang="en-US" b="1" dirty="0" err="1">
                <a:solidFill>
                  <a:srgbClr val="0000EA"/>
                </a:solidFill>
                <a:latin typeface="Times New Roman" pitchFamily="18" charset="0"/>
              </a:rPr>
              <a:t>vật</a:t>
            </a:r>
            <a:r>
              <a:rPr lang="en-US" b="1" dirty="0">
                <a:solidFill>
                  <a:srgbClr val="0000EA"/>
                </a:solidFill>
                <a:latin typeface="Times New Roman" pitchFamily="18" charset="0"/>
              </a:rPr>
              <a:t> </a:t>
            </a:r>
            <a:r>
              <a:rPr lang="en-US" b="1" dirty="0" err="1">
                <a:solidFill>
                  <a:srgbClr val="0000EA"/>
                </a:solidFill>
                <a:latin typeface="Times New Roman" pitchFamily="18" charset="0"/>
              </a:rPr>
              <a:t>chất</a:t>
            </a:r>
            <a:r>
              <a:rPr lang="en-US" b="1" dirty="0">
                <a:solidFill>
                  <a:srgbClr val="0000EA"/>
                </a:solidFill>
                <a:latin typeface="Times New Roman" pitchFamily="18" charset="0"/>
              </a:rPr>
              <a:t> ở </a:t>
            </a:r>
            <a:r>
              <a:rPr lang="en-US" b="1" dirty="0" err="1">
                <a:solidFill>
                  <a:srgbClr val="0000EA"/>
                </a:solidFill>
                <a:latin typeface="Times New Roman" pitchFamily="18" charset="0"/>
              </a:rPr>
              <a:t>những</a:t>
            </a:r>
            <a:r>
              <a:rPr lang="en-US" b="1" dirty="0">
                <a:solidFill>
                  <a:srgbClr val="0000EA"/>
                </a:solidFill>
                <a:latin typeface="Times New Roman" pitchFamily="18" charset="0"/>
              </a:rPr>
              <a:t> </a:t>
            </a:r>
            <a:r>
              <a:rPr lang="en-US" b="1" dirty="0" err="1">
                <a:solidFill>
                  <a:srgbClr val="0000EA"/>
                </a:solidFill>
                <a:latin typeface="Times New Roman" pitchFamily="18" charset="0"/>
              </a:rPr>
              <a:t>giai</a:t>
            </a:r>
            <a:r>
              <a:rPr lang="en-US" b="1" dirty="0">
                <a:solidFill>
                  <a:srgbClr val="0000EA"/>
                </a:solidFill>
                <a:latin typeface="Times New Roman" pitchFamily="18" charset="0"/>
              </a:rPr>
              <a:t> </a:t>
            </a:r>
            <a:r>
              <a:rPr lang="vi-VN" b="1" dirty="0">
                <a:solidFill>
                  <a:srgbClr val="0000EA"/>
                </a:solidFill>
                <a:latin typeface="Times New Roman" pitchFamily="18" charset="0"/>
              </a:rPr>
              <a:t>đ</a:t>
            </a:r>
            <a:r>
              <a:rPr lang="en-US" b="1" dirty="0" err="1">
                <a:solidFill>
                  <a:srgbClr val="0000EA"/>
                </a:solidFill>
                <a:latin typeface="Times New Roman" pitchFamily="18" charset="0"/>
              </a:rPr>
              <a:t>oạn</a:t>
            </a:r>
            <a:r>
              <a:rPr lang="en-US" b="1" dirty="0">
                <a:solidFill>
                  <a:srgbClr val="0000EA"/>
                </a:solidFill>
                <a:latin typeface="Times New Roman" pitchFamily="18" charset="0"/>
              </a:rPr>
              <a:t> </a:t>
            </a:r>
            <a:r>
              <a:rPr lang="en-US" b="1" dirty="0" err="1">
                <a:solidFill>
                  <a:srgbClr val="0000EA"/>
                </a:solidFill>
                <a:latin typeface="Times New Roman" pitchFamily="18" charset="0"/>
              </a:rPr>
              <a:t>lịch</a:t>
            </a:r>
            <a:r>
              <a:rPr lang="en-US" b="1" dirty="0">
                <a:solidFill>
                  <a:srgbClr val="0000EA"/>
                </a:solidFill>
                <a:latin typeface="Times New Roman" pitchFamily="18" charset="0"/>
              </a:rPr>
              <a:t> </a:t>
            </a:r>
            <a:r>
              <a:rPr lang="en-US" b="1" dirty="0" err="1">
                <a:solidFill>
                  <a:srgbClr val="0000EA"/>
                </a:solidFill>
                <a:latin typeface="Times New Roman" pitchFamily="18" charset="0"/>
              </a:rPr>
              <a:t>sử</a:t>
            </a:r>
            <a:r>
              <a:rPr lang="en-US" b="1" dirty="0">
                <a:solidFill>
                  <a:srgbClr val="0000EA"/>
                </a:solidFill>
                <a:latin typeface="Times New Roman" pitchFamily="18" charset="0"/>
              </a:rPr>
              <a:t> </a:t>
            </a:r>
            <a:r>
              <a:rPr lang="en-US" b="1" dirty="0" err="1">
                <a:solidFill>
                  <a:srgbClr val="0000EA"/>
                </a:solidFill>
                <a:latin typeface="Times New Roman" pitchFamily="18" charset="0"/>
              </a:rPr>
              <a:t>nhất</a:t>
            </a:r>
            <a:r>
              <a:rPr lang="en-US" b="1" dirty="0">
                <a:solidFill>
                  <a:srgbClr val="0000EA"/>
                </a:solidFill>
                <a:latin typeface="Times New Roman" pitchFamily="18" charset="0"/>
              </a:rPr>
              <a:t> </a:t>
            </a:r>
            <a:r>
              <a:rPr lang="vi-VN" b="1" dirty="0">
                <a:solidFill>
                  <a:srgbClr val="0000EA"/>
                </a:solidFill>
                <a:latin typeface="Times New Roman" pitchFamily="18" charset="0"/>
              </a:rPr>
              <a:t>đ</a:t>
            </a:r>
            <a:r>
              <a:rPr lang="en-US" b="1" dirty="0" err="1">
                <a:solidFill>
                  <a:srgbClr val="0000EA"/>
                </a:solidFill>
                <a:latin typeface="Times New Roman" pitchFamily="18" charset="0"/>
              </a:rPr>
              <a:t>ịnh</a:t>
            </a:r>
            <a:r>
              <a:rPr lang="en-US" b="1" dirty="0">
                <a:solidFill>
                  <a:srgbClr val="0000EA"/>
                </a:solidFill>
                <a:latin typeface="Times New Roman" pitchFamily="18" charset="0"/>
              </a:rPr>
              <a:t> </a:t>
            </a:r>
            <a:r>
              <a:rPr lang="en-US" b="1" dirty="0" err="1">
                <a:solidFill>
                  <a:srgbClr val="0000EA"/>
                </a:solidFill>
                <a:latin typeface="Times New Roman" pitchFamily="18" charset="0"/>
              </a:rPr>
              <a:t>của</a:t>
            </a:r>
            <a:r>
              <a:rPr lang="en-US" b="1" dirty="0">
                <a:solidFill>
                  <a:srgbClr val="0000EA"/>
                </a:solidFill>
                <a:latin typeface="Times New Roman" pitchFamily="18" charset="0"/>
              </a:rPr>
              <a:t> </a:t>
            </a:r>
            <a:r>
              <a:rPr lang="en-US" b="1" dirty="0" err="1">
                <a:solidFill>
                  <a:srgbClr val="0000EA"/>
                </a:solidFill>
                <a:latin typeface="Times New Roman" pitchFamily="18" charset="0"/>
              </a:rPr>
              <a:t>xã</a:t>
            </a:r>
            <a:r>
              <a:rPr lang="en-US" b="1" dirty="0">
                <a:solidFill>
                  <a:srgbClr val="0000EA"/>
                </a:solidFill>
                <a:latin typeface="Times New Roman" pitchFamily="18" charset="0"/>
              </a:rPr>
              <a:t> </a:t>
            </a:r>
            <a:r>
              <a:rPr lang="en-US" b="1" dirty="0" err="1">
                <a:solidFill>
                  <a:srgbClr val="0000EA"/>
                </a:solidFill>
                <a:latin typeface="Times New Roman" pitchFamily="18" charset="0"/>
              </a:rPr>
              <a:t>hội</a:t>
            </a:r>
            <a:r>
              <a:rPr lang="en-US" b="1" dirty="0">
                <a:solidFill>
                  <a:srgbClr val="0000EA"/>
                </a:solidFill>
                <a:latin typeface="Times New Roman" pitchFamily="18" charset="0"/>
              </a:rPr>
              <a:t> </a:t>
            </a:r>
            <a:r>
              <a:rPr lang="en-US" b="1" dirty="0" err="1">
                <a:solidFill>
                  <a:srgbClr val="0000EA"/>
                </a:solidFill>
                <a:latin typeface="Times New Roman" pitchFamily="18" charset="0"/>
              </a:rPr>
              <a:t>loài</a:t>
            </a:r>
            <a:r>
              <a:rPr lang="en-US" b="1" dirty="0">
                <a:solidFill>
                  <a:srgbClr val="0000EA"/>
                </a:solidFill>
                <a:latin typeface="Times New Roman" pitchFamily="18" charset="0"/>
              </a:rPr>
              <a:t> ng</a:t>
            </a:r>
            <a:r>
              <a:rPr lang="vi-VN" b="1" dirty="0">
                <a:solidFill>
                  <a:srgbClr val="0000EA"/>
                </a:solidFill>
                <a:latin typeface="Times New Roman" pitchFamily="18" charset="0"/>
              </a:rPr>
              <a:t>ư</a:t>
            </a:r>
            <a:r>
              <a:rPr lang="en-US" b="1" dirty="0" err="1">
                <a:solidFill>
                  <a:srgbClr val="0000EA"/>
                </a:solidFill>
                <a:latin typeface="Times New Roman" pitchFamily="18" charset="0"/>
              </a:rPr>
              <a:t>ời</a:t>
            </a:r>
            <a:endParaRPr lang="vi-VN" b="1" dirty="0">
              <a:solidFill>
                <a:srgbClr val="0000EA"/>
              </a:solidFill>
              <a:latin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9C43E-5B2C-55A7-C933-AEFFD8773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303" y="0"/>
            <a:ext cx="7719391" cy="876300"/>
          </a:xfrm>
          <a:solidFill>
            <a:schemeClr val="accent1">
              <a:lumMod val="75000"/>
            </a:schemeClr>
          </a:solidFill>
        </p:spPr>
        <p:txBody>
          <a:bodyPr rtlCol="0">
            <a:noAutofit/>
          </a:bodyPr>
          <a:lstStyle/>
          <a:p>
            <a:pPr algn="ctr">
              <a:defRPr/>
            </a:pPr>
            <a:br>
              <a:rPr lang="en-US" sz="2800">
                <a:solidFill>
                  <a:schemeClr val="bg1"/>
                </a:solidFill>
              </a:rPr>
            </a:br>
            <a:br>
              <a:rPr lang="en-US" sz="2800">
                <a:solidFill>
                  <a:schemeClr val="bg1"/>
                </a:solidFill>
              </a:rPr>
            </a:br>
            <a:br>
              <a:rPr lang="en-US" sz="2800">
                <a:solidFill>
                  <a:schemeClr val="bg1"/>
                </a:solidFill>
              </a:rPr>
            </a:br>
            <a:r>
              <a:rPr lang="vi-VN" sz="2400">
                <a:solidFill>
                  <a:schemeClr val="bg1"/>
                </a:solidFill>
              </a:rPr>
              <a:t>2. BIỆN CHỨNG GIỮA LỰC LƯỢNG SẢN XUẤT </a:t>
            </a:r>
            <a:br>
              <a:rPr lang="en-US" sz="2400">
                <a:solidFill>
                  <a:schemeClr val="bg1"/>
                </a:solidFill>
              </a:rPr>
            </a:br>
            <a:r>
              <a:rPr lang="vi-VN" sz="2400">
                <a:solidFill>
                  <a:schemeClr val="bg1"/>
                </a:solidFill>
              </a:rPr>
              <a:t>VÀ QUAN HỆ SẢN XUẤT</a:t>
            </a:r>
            <a:br>
              <a:rPr lang="vi-VN" sz="2400">
                <a:solidFill>
                  <a:schemeClr val="bg1"/>
                </a:solidFill>
              </a:rPr>
            </a:br>
            <a:br>
              <a:rPr lang="vi-VN" sz="2800">
                <a:solidFill>
                  <a:schemeClr val="bg1"/>
                </a:solidFill>
              </a:rPr>
            </a:br>
            <a:br>
              <a:rPr lang="vi-VN" sz="3200">
                <a:solidFill>
                  <a:schemeClr val="bg1"/>
                </a:solidFill>
              </a:rPr>
            </a:br>
            <a:endParaRPr lang="vi-VN" sz="3200">
              <a:solidFill>
                <a:schemeClr val="bg1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53E69AF8-4B27-188B-8EFC-F173FC137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935038"/>
            <a:ext cx="2286000" cy="3713162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3150 h 21600"/>
              <a:gd name="T14" fmla="*/ 18098 w 21600"/>
              <a:gd name="T15" fmla="*/ 1845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656" y="0"/>
                </a:moveTo>
                <a:lnTo>
                  <a:pt x="16656" y="3150"/>
                </a:lnTo>
                <a:lnTo>
                  <a:pt x="3375" y="3150"/>
                </a:lnTo>
                <a:lnTo>
                  <a:pt x="3375" y="18450"/>
                </a:lnTo>
                <a:lnTo>
                  <a:pt x="16656" y="18450"/>
                </a:lnTo>
                <a:lnTo>
                  <a:pt x="16656" y="21600"/>
                </a:lnTo>
                <a:lnTo>
                  <a:pt x="21600" y="10800"/>
                </a:lnTo>
                <a:lnTo>
                  <a:pt x="16656" y="0"/>
                </a:lnTo>
                <a:close/>
              </a:path>
              <a:path w="21600" h="21600">
                <a:moveTo>
                  <a:pt x="1350" y="3150"/>
                </a:moveTo>
                <a:lnTo>
                  <a:pt x="1350" y="18450"/>
                </a:lnTo>
                <a:lnTo>
                  <a:pt x="2700" y="18450"/>
                </a:lnTo>
                <a:lnTo>
                  <a:pt x="2700" y="3150"/>
                </a:lnTo>
                <a:lnTo>
                  <a:pt x="1350" y="3150"/>
                </a:lnTo>
                <a:close/>
              </a:path>
              <a:path w="21600" h="21600">
                <a:moveTo>
                  <a:pt x="0" y="3150"/>
                </a:moveTo>
                <a:lnTo>
                  <a:pt x="0" y="18450"/>
                </a:lnTo>
                <a:lnTo>
                  <a:pt x="675" y="18450"/>
                </a:lnTo>
                <a:lnTo>
                  <a:pt x="675" y="3150"/>
                </a:lnTo>
                <a:lnTo>
                  <a:pt x="0" y="3150"/>
                </a:lnTo>
                <a:close/>
              </a:path>
            </a:pathLst>
          </a:cu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30000"/>
              </a:spcBef>
              <a:spcAft>
                <a:spcPct val="10000"/>
              </a:spcAft>
              <a:defRPr/>
            </a:pPr>
            <a:endParaRPr lang="en-US" sz="3200" b="1" i="1" dirty="0">
              <a:solidFill>
                <a:schemeClr val="tx2">
                  <a:lumMod val="90000"/>
                </a:schemeClr>
              </a:solidFill>
              <a:latin typeface=".VnArialH" pitchFamily="34" charset="0"/>
              <a:cs typeface="+mn-cs"/>
            </a:endParaRPr>
          </a:p>
          <a:p>
            <a:pPr>
              <a:spcBef>
                <a:spcPct val="30000"/>
              </a:spcBef>
              <a:spcAft>
                <a:spcPct val="10000"/>
              </a:spcAft>
              <a:defRPr/>
            </a:pPr>
            <a:r>
              <a:rPr lang="en-US" sz="3200" b="1" dirty="0">
                <a:solidFill>
                  <a:srgbClr val="FFFFFF"/>
                </a:solidFill>
                <a:latin typeface=".VnArialH" pitchFamily="34" charset="0"/>
                <a:cs typeface="+mn-cs"/>
              </a:rPr>
              <a:t>PTSX</a:t>
            </a:r>
          </a:p>
          <a:p>
            <a:pPr>
              <a:spcBef>
                <a:spcPct val="30000"/>
              </a:spcBef>
              <a:spcAft>
                <a:spcPct val="10000"/>
              </a:spcAft>
              <a:defRPr/>
            </a:pPr>
            <a:endParaRPr lang="en-US" sz="3200" b="1" dirty="0">
              <a:solidFill>
                <a:srgbClr val="FFFFFF"/>
              </a:solidFill>
              <a:latin typeface=".VnArialH" pitchFamily="34" charset="0"/>
              <a:cs typeface="+mn-cs"/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DC5397F5-CAE3-A125-B50B-277EF7C31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52400"/>
            <a:ext cx="7162800" cy="7620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800" b="1">
                <a:solidFill>
                  <a:schemeClr val="tx1"/>
                </a:solidFill>
                <a:latin typeface="Times New Roman" pitchFamily="18" charset="0"/>
                <a:cs typeface="+mn-cs"/>
              </a:rPr>
              <a:t>LỰC L</a:t>
            </a:r>
            <a:r>
              <a:rPr lang="vi-VN" sz="2800" b="1">
                <a:solidFill>
                  <a:schemeClr val="tx1"/>
                </a:solidFill>
                <a:latin typeface="Times New Roman" pitchFamily="18" charset="0"/>
                <a:cs typeface="+mn-cs"/>
              </a:rPr>
              <a:t>Ư</a:t>
            </a:r>
            <a:r>
              <a:rPr lang="en-US" sz="2800" b="1">
                <a:solidFill>
                  <a:schemeClr val="tx1"/>
                </a:solidFill>
                <a:latin typeface="Times New Roman" pitchFamily="18" charset="0"/>
                <a:cs typeface="+mn-cs"/>
              </a:rPr>
              <a:t>ỢNG SẢN XUẤT</a:t>
            </a:r>
            <a:endParaRPr lang="vi-VN" sz="2800" b="1">
              <a:solidFill>
                <a:schemeClr val="tx1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5AD85DE6-6280-6337-941A-D20339B63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572000"/>
            <a:ext cx="7010400" cy="7620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800" b="1">
                <a:solidFill>
                  <a:schemeClr val="tx1"/>
                </a:solidFill>
                <a:latin typeface="Times New Roman" pitchFamily="18" charset="0"/>
                <a:cs typeface="+mn-cs"/>
              </a:rPr>
              <a:t>QUAN HỆ SẢN XUẤT</a:t>
            </a:r>
            <a:endParaRPr lang="vi-VN" sz="2800" b="1">
              <a:solidFill>
                <a:schemeClr val="tx1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2D92127F-4FDA-ADA5-5F12-72FD24105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990600"/>
            <a:ext cx="2884488" cy="914400"/>
          </a:xfrm>
          <a:prstGeom prst="ellipse">
            <a:avLst/>
          </a:prstGeom>
          <a:solidFill>
            <a:srgbClr val="008000">
              <a:alpha val="76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Ng</a:t>
            </a:r>
            <a:r>
              <a:rPr lang="vi-VN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ư</a:t>
            </a:r>
            <a:r>
              <a:rPr lang="en-US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ời lao </a:t>
            </a:r>
            <a:r>
              <a:rPr lang="vi-VN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đ</a:t>
            </a:r>
            <a:r>
              <a:rPr lang="en-US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ộng</a:t>
            </a:r>
            <a:endParaRPr lang="vi-VN" sz="2800" b="1">
              <a:solidFill>
                <a:srgbClr val="FFFFFF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879B0E-C8A6-709E-FA57-AF7A084C4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838" y="981075"/>
            <a:ext cx="3543300" cy="914400"/>
          </a:xfrm>
          <a:prstGeom prst="ellipse">
            <a:avLst/>
          </a:prstGeom>
          <a:solidFill>
            <a:srgbClr val="008000">
              <a:alpha val="76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T</a:t>
            </a:r>
            <a:r>
              <a:rPr lang="vi-VN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ư</a:t>
            </a:r>
            <a:r>
              <a:rPr lang="en-US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 liệu sản xuất</a:t>
            </a:r>
            <a:endParaRPr lang="vi-VN" sz="2800" b="1">
              <a:solidFill>
                <a:srgbClr val="FFFFFF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475E1C-6882-A8A9-9C22-B51ADBC14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424488"/>
            <a:ext cx="2209800" cy="1219200"/>
          </a:xfrm>
          <a:prstGeom prst="ellipse">
            <a:avLst/>
          </a:prstGeom>
          <a:solidFill>
            <a:srgbClr val="008000">
              <a:alpha val="83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Quan hệ</a:t>
            </a:r>
          </a:p>
          <a:p>
            <a:pPr algn="ctr">
              <a:defRPr/>
            </a:pPr>
            <a:r>
              <a:rPr lang="en-US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 sở hữu</a:t>
            </a:r>
            <a:endParaRPr lang="vi-VN" sz="2800">
              <a:solidFill>
                <a:srgbClr val="FFFFFF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20F040F-07D7-6337-045F-48B624F4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486400"/>
            <a:ext cx="2362200" cy="1219200"/>
          </a:xfrm>
          <a:prstGeom prst="ellipse">
            <a:avLst/>
          </a:prstGeom>
          <a:solidFill>
            <a:srgbClr val="008000">
              <a:alpha val="83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Quan hệ </a:t>
            </a:r>
          </a:p>
          <a:p>
            <a:pPr algn="ctr">
              <a:defRPr/>
            </a:pPr>
            <a:r>
              <a:rPr lang="en-US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quản lý</a:t>
            </a:r>
            <a:endParaRPr lang="vi-VN" sz="2800" b="1">
              <a:solidFill>
                <a:srgbClr val="FFFFFF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DD9ACB67-D1AD-0EEA-D6E7-C6540CB508F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239000" y="2286000"/>
            <a:ext cx="3429000" cy="838200"/>
          </a:xfrm>
          <a:prstGeom prst="wedgeRoundRectCallout">
            <a:avLst>
              <a:gd name="adj1" fmla="val -7717"/>
              <a:gd name="adj2" fmla="val 95822"/>
              <a:gd name="adj3" fmla="val 16667"/>
            </a:avLst>
          </a:prstGeom>
          <a:solidFill>
            <a:srgbClr val="420000">
              <a:alpha val="7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/>
          <a:p>
            <a:pPr algn="ctr">
              <a:defRPr/>
            </a:pPr>
            <a:r>
              <a:rPr lang="en-US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Đối t</a:t>
            </a:r>
            <a:r>
              <a:rPr lang="vi-VN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ư</a:t>
            </a:r>
            <a:r>
              <a:rPr lang="en-US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ợng lao </a:t>
            </a:r>
            <a:r>
              <a:rPr lang="vi-VN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đ</a:t>
            </a:r>
            <a:r>
              <a:rPr lang="en-US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ộng</a:t>
            </a:r>
          </a:p>
        </p:txBody>
      </p:sp>
      <p:sp>
        <p:nvSpPr>
          <p:cNvPr id="12" name="AutoShape 15">
            <a:extLst>
              <a:ext uri="{FF2B5EF4-FFF2-40B4-BE49-F238E27FC236}">
                <a16:creationId xmlns:a16="http://schemas.microsoft.com/office/drawing/2014/main" id="{5A020816-9594-F8DA-C581-78F0BA4F9AD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62400" y="2286000"/>
            <a:ext cx="3119438" cy="838200"/>
          </a:xfrm>
          <a:prstGeom prst="wedgeRoundRectCallout">
            <a:avLst>
              <a:gd name="adj1" fmla="val 74934"/>
              <a:gd name="adj2" fmla="val 103670"/>
              <a:gd name="adj3" fmla="val 16667"/>
            </a:avLst>
          </a:prstGeom>
          <a:solidFill>
            <a:srgbClr val="420000">
              <a:alpha val="7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/>
          <a:p>
            <a:pPr algn="ctr">
              <a:defRPr/>
            </a:pPr>
            <a:r>
              <a:rPr lang="en-US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T</a:t>
            </a:r>
            <a:r>
              <a:rPr lang="vi-VN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ư</a:t>
            </a:r>
            <a:r>
              <a:rPr lang="en-US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 liệu lao </a:t>
            </a:r>
            <a:r>
              <a:rPr lang="vi-VN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đ</a:t>
            </a:r>
            <a:r>
              <a:rPr lang="en-US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ộng</a:t>
            </a:r>
          </a:p>
        </p:txBody>
      </p:sp>
      <p:sp>
        <p:nvSpPr>
          <p:cNvPr id="13" name="AutoShape 18">
            <a:extLst>
              <a:ext uri="{FF2B5EF4-FFF2-40B4-BE49-F238E27FC236}">
                <a16:creationId xmlns:a16="http://schemas.microsoft.com/office/drawing/2014/main" id="{A0DCB850-1A92-B941-4286-DFBAA6609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950" y="3429001"/>
            <a:ext cx="2743200" cy="1090613"/>
          </a:xfrm>
          <a:prstGeom prst="wedgeEllipseCallout">
            <a:avLst>
              <a:gd name="adj1" fmla="val 34759"/>
              <a:gd name="adj2" fmla="val -79602"/>
            </a:avLst>
          </a:prstGeom>
          <a:solidFill>
            <a:srgbClr val="990000">
              <a:alpha val="72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Công cụ </a:t>
            </a:r>
          </a:p>
          <a:p>
            <a:pPr algn="ctr">
              <a:defRPr/>
            </a:pPr>
            <a:r>
              <a:rPr lang="en-US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lao </a:t>
            </a:r>
            <a:r>
              <a:rPr lang="vi-VN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đ</a:t>
            </a:r>
            <a:r>
              <a:rPr lang="en-US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ộng</a:t>
            </a:r>
          </a:p>
          <a:p>
            <a:pPr algn="ctr">
              <a:defRPr/>
            </a:pPr>
            <a:endParaRPr lang="en-US" sz="1600" b="1">
              <a:solidFill>
                <a:srgbClr val="FFFFFF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14" name="AutoShape 20">
            <a:extLst>
              <a:ext uri="{FF2B5EF4-FFF2-40B4-BE49-F238E27FC236}">
                <a16:creationId xmlns:a16="http://schemas.microsoft.com/office/drawing/2014/main" id="{4C653023-0991-9D67-9945-4AD40E0CF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460751"/>
            <a:ext cx="3276600" cy="1122363"/>
          </a:xfrm>
          <a:prstGeom prst="wedgeEllipseCallout">
            <a:avLst>
              <a:gd name="adj1" fmla="val -47255"/>
              <a:gd name="adj2" fmla="val -91148"/>
            </a:avLst>
          </a:prstGeom>
          <a:solidFill>
            <a:srgbClr val="990000">
              <a:alpha val="72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Ph</a:t>
            </a:r>
            <a:r>
              <a:rPr lang="vi-VN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ươ</a:t>
            </a:r>
            <a:r>
              <a:rPr lang="en-US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ng tiện</a:t>
            </a:r>
          </a:p>
          <a:p>
            <a:pPr>
              <a:defRPr/>
            </a:pPr>
            <a:r>
              <a:rPr lang="en-US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 lao </a:t>
            </a:r>
            <a:r>
              <a:rPr lang="vi-VN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đ</a:t>
            </a:r>
            <a:r>
              <a:rPr lang="en-US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ộng</a:t>
            </a:r>
          </a:p>
          <a:p>
            <a:pPr algn="ctr">
              <a:defRPr/>
            </a:pPr>
            <a:endParaRPr lang="en-US" sz="2000" b="1">
              <a:solidFill>
                <a:srgbClr val="FFFFFF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15" name="Oval 21">
            <a:extLst>
              <a:ext uri="{FF2B5EF4-FFF2-40B4-BE49-F238E27FC236}">
                <a16:creationId xmlns:a16="http://schemas.microsoft.com/office/drawing/2014/main" id="{5CE9388B-37F5-5B99-B90C-E4B909B2C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6738" y="5424488"/>
            <a:ext cx="2438400" cy="1257300"/>
          </a:xfrm>
          <a:prstGeom prst="ellipse">
            <a:avLst/>
          </a:prstGeom>
          <a:solidFill>
            <a:srgbClr val="008000">
              <a:alpha val="83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Quan hệ</a:t>
            </a:r>
          </a:p>
          <a:p>
            <a:pPr algn="ctr">
              <a:defRPr/>
            </a:pPr>
            <a:r>
              <a:rPr lang="en-US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 phân phối</a:t>
            </a:r>
            <a:endParaRPr lang="vi-VN" sz="2800" b="1">
              <a:solidFill>
                <a:srgbClr val="FFFFFF"/>
              </a:solidFill>
              <a:latin typeface="Times New Roman" pitchFamily="18" charset="0"/>
              <a:cs typeface="+mn-cs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9FD2006-00B7-D384-2CFB-489DBCDC3999}"/>
              </a:ext>
            </a:extLst>
          </p:cNvPr>
          <p:cNvSpPr/>
          <p:nvPr/>
        </p:nvSpPr>
        <p:spPr>
          <a:xfrm>
            <a:off x="1809750" y="1639888"/>
            <a:ext cx="1804988" cy="6143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200" b="1">
                <a:solidFill>
                  <a:schemeClr val="bg1"/>
                </a:solidFill>
                <a:latin typeface="UTM Alexander" panose="02040603050506020204" pitchFamily="18" charset="0"/>
              </a:rPr>
              <a:t>LLSX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EC160C-5C4F-984A-45F7-9CAF09090FA0}"/>
              </a:ext>
            </a:extLst>
          </p:cNvPr>
          <p:cNvSpPr/>
          <p:nvPr/>
        </p:nvSpPr>
        <p:spPr>
          <a:xfrm>
            <a:off x="3800476" y="5383213"/>
            <a:ext cx="1287463" cy="430212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  <a:latin typeface="UTM Alexander" panose="02040603050506020204" pitchFamily="18" charset="0"/>
              </a:rPr>
              <a:t>TLSX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591579-E932-300A-252F-2C0468ADD7B4}"/>
              </a:ext>
            </a:extLst>
          </p:cNvPr>
          <p:cNvSpPr/>
          <p:nvPr/>
        </p:nvSpPr>
        <p:spPr>
          <a:xfrm>
            <a:off x="1966913" y="4108450"/>
            <a:ext cx="1490662" cy="865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  <a:latin typeface="UTM Alexander" panose="02040603050506020204" pitchFamily="18" charset="0"/>
              </a:rPr>
              <a:t>KẾT CẤU LLSX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A3637A-E094-047D-C95B-705B7FA0DE9E}"/>
              </a:ext>
            </a:extLst>
          </p:cNvPr>
          <p:cNvSpPr/>
          <p:nvPr/>
        </p:nvSpPr>
        <p:spPr>
          <a:xfrm>
            <a:off x="3800476" y="3317876"/>
            <a:ext cx="1287463" cy="48577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  <a:latin typeface="UTM Alexander" panose="02040603050506020204" pitchFamily="18" charset="0"/>
              </a:rPr>
              <a:t>NLĐ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C5DDC0-0011-30D2-A4C4-E66143A400B3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457575" y="3560764"/>
            <a:ext cx="342900" cy="9810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A79513-10D4-A3CE-3DB9-5B0F0F4C7CCC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3457575" y="4541839"/>
            <a:ext cx="342900" cy="10572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6750251-C8C7-EB12-ED38-DC45C636341A}"/>
              </a:ext>
            </a:extLst>
          </p:cNvPr>
          <p:cNvSpPr/>
          <p:nvPr/>
        </p:nvSpPr>
        <p:spPr>
          <a:xfrm>
            <a:off x="5284789" y="2735263"/>
            <a:ext cx="2630487" cy="5826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200" b="1" dirty="0">
                <a:solidFill>
                  <a:schemeClr val="bg1"/>
                </a:solidFill>
                <a:latin typeface="UTM Alexander" panose="02040603050506020204" pitchFamily="18" charset="0"/>
              </a:rPr>
              <a:t>Kỹ năng, phẩm chất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142220-B43A-2F03-FD72-7CAF6C755173}"/>
              </a:ext>
            </a:extLst>
          </p:cNvPr>
          <p:cNvSpPr/>
          <p:nvPr/>
        </p:nvSpPr>
        <p:spPr>
          <a:xfrm>
            <a:off x="5284789" y="3987800"/>
            <a:ext cx="2630487" cy="508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200" b="1" dirty="0">
                <a:solidFill>
                  <a:schemeClr val="bg1"/>
                </a:solidFill>
                <a:latin typeface="UTM Alexander" panose="02040603050506020204" pitchFamily="18" charset="0"/>
              </a:rPr>
              <a:t>Thể chất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005B77-AD1F-0852-DDF0-A29ABFC781B1}"/>
              </a:ext>
            </a:extLst>
          </p:cNvPr>
          <p:cNvSpPr/>
          <p:nvPr/>
        </p:nvSpPr>
        <p:spPr>
          <a:xfrm>
            <a:off x="5284789" y="3395663"/>
            <a:ext cx="2630487" cy="50006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200" b="1" dirty="0">
                <a:solidFill>
                  <a:schemeClr val="bg1"/>
                </a:solidFill>
                <a:latin typeface="UTM Alexander" panose="02040603050506020204" pitchFamily="18" charset="0"/>
              </a:rPr>
              <a:t>Trình độ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BDCC6A-D491-73C9-4938-E7DDEBAAC655}"/>
              </a:ext>
            </a:extLst>
          </p:cNvPr>
          <p:cNvSpPr/>
          <p:nvPr/>
        </p:nvSpPr>
        <p:spPr>
          <a:xfrm>
            <a:off x="5284789" y="5813425"/>
            <a:ext cx="1819275" cy="6540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200" b="1" dirty="0">
                <a:solidFill>
                  <a:schemeClr val="bg1"/>
                </a:solidFill>
                <a:latin typeface="UTM Alexander" panose="02040603050506020204" pitchFamily="18" charset="0"/>
              </a:rPr>
              <a:t>Đối tượng LĐ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529E8B-8B7B-3101-7D4E-D7810F528E22}"/>
              </a:ext>
            </a:extLst>
          </p:cNvPr>
          <p:cNvSpPr/>
          <p:nvPr/>
        </p:nvSpPr>
        <p:spPr>
          <a:xfrm>
            <a:off x="5284789" y="4881564"/>
            <a:ext cx="1819275" cy="4857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200" b="1" dirty="0">
                <a:solidFill>
                  <a:schemeClr val="bg1"/>
                </a:solidFill>
                <a:latin typeface="UTM Alexander" panose="02040603050506020204" pitchFamily="18" charset="0"/>
              </a:rPr>
              <a:t>Tư liệu LĐ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77C81C-6093-A4E6-B9AD-7CD1FE566375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5087938" y="3027363"/>
            <a:ext cx="196850" cy="5334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B4B97D-BEFD-6329-54FB-10773BBFE28A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5087938" y="3560764"/>
            <a:ext cx="196850" cy="8572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68009F-DA06-5380-23E2-93B016968D47}"/>
              </a:ext>
            </a:extLst>
          </p:cNvPr>
          <p:cNvCxnSpPr>
            <a:stCxn id="6" idx="3"/>
            <a:endCxn id="15" idx="1"/>
          </p:cNvCxnSpPr>
          <p:nvPr/>
        </p:nvCxnSpPr>
        <p:spPr>
          <a:xfrm flipV="1">
            <a:off x="5087938" y="5124451"/>
            <a:ext cx="196850" cy="47466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DEB054-7CA2-620E-25CE-EC59AB2AC5D6}"/>
              </a:ext>
            </a:extLst>
          </p:cNvPr>
          <p:cNvCxnSpPr>
            <a:stCxn id="6" idx="3"/>
            <a:endCxn id="14" idx="1"/>
          </p:cNvCxnSpPr>
          <p:nvPr/>
        </p:nvCxnSpPr>
        <p:spPr>
          <a:xfrm>
            <a:off x="5087938" y="5599114"/>
            <a:ext cx="196850" cy="5413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104E5C-6906-80F5-F9F7-8F82B2F1B782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5087938" y="3560764"/>
            <a:ext cx="196850" cy="6810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D92E64B-1CE1-10DD-7F95-41246EC2AE75}"/>
              </a:ext>
            </a:extLst>
          </p:cNvPr>
          <p:cNvSpPr/>
          <p:nvPr/>
        </p:nvSpPr>
        <p:spPr>
          <a:xfrm>
            <a:off x="7523164" y="4572001"/>
            <a:ext cx="2130425" cy="485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200" b="1" dirty="0">
                <a:solidFill>
                  <a:schemeClr val="bg1"/>
                </a:solidFill>
                <a:latin typeface="UTM Alexander" panose="02040603050506020204" pitchFamily="18" charset="0"/>
              </a:rPr>
              <a:t>Công cụ LĐ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FD8288-E7A4-E88C-B378-2755981B15DB}"/>
              </a:ext>
            </a:extLst>
          </p:cNvPr>
          <p:cNvSpPr/>
          <p:nvPr/>
        </p:nvSpPr>
        <p:spPr>
          <a:xfrm>
            <a:off x="7523164" y="5124451"/>
            <a:ext cx="2130425" cy="5873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200" b="1" dirty="0">
                <a:solidFill>
                  <a:schemeClr val="bg1"/>
                </a:solidFill>
                <a:latin typeface="UTM Alexander" panose="02040603050506020204" pitchFamily="18" charset="0"/>
              </a:rPr>
              <a:t>Phương tiện LĐ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ECF6EB-2434-7FE5-3457-8B70BDC2DA89}"/>
              </a:ext>
            </a:extLst>
          </p:cNvPr>
          <p:cNvSpPr/>
          <p:nvPr/>
        </p:nvSpPr>
        <p:spPr>
          <a:xfrm>
            <a:off x="7523164" y="5813426"/>
            <a:ext cx="2130425" cy="4873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200" b="1" dirty="0">
                <a:solidFill>
                  <a:schemeClr val="bg1"/>
                </a:solidFill>
                <a:latin typeface="UTM Alexander" panose="02040603050506020204" pitchFamily="18" charset="0"/>
              </a:rPr>
              <a:t>Nhân tạo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879482-F5FF-8051-85E2-C3FA1D46BCC5}"/>
              </a:ext>
            </a:extLst>
          </p:cNvPr>
          <p:cNvSpPr/>
          <p:nvPr/>
        </p:nvSpPr>
        <p:spPr>
          <a:xfrm>
            <a:off x="7523164" y="6372226"/>
            <a:ext cx="2130425" cy="485775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200" b="1" dirty="0">
                <a:solidFill>
                  <a:schemeClr val="bg1"/>
                </a:solidFill>
                <a:latin typeface="UTM Alexander" panose="02040603050506020204" pitchFamily="18" charset="0"/>
              </a:rPr>
              <a:t>Tự nhiên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28AAD6-37CB-A19D-C42B-EBF95AD69F96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 flipV="1">
            <a:off x="7104063" y="4814888"/>
            <a:ext cx="419100" cy="30956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6B6C89-8004-1D0C-DF39-6B871DF41665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7104063" y="5124450"/>
            <a:ext cx="419100" cy="29368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D4D09F-E483-3D06-BE86-DA53077D7194}"/>
              </a:ext>
            </a:extLst>
          </p:cNvPr>
          <p:cNvCxnSpPr>
            <a:stCxn id="14" idx="3"/>
            <a:endCxn id="23" idx="1"/>
          </p:cNvCxnSpPr>
          <p:nvPr/>
        </p:nvCxnSpPr>
        <p:spPr>
          <a:xfrm flipV="1">
            <a:off x="7104063" y="6057900"/>
            <a:ext cx="419100" cy="8255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79C651-E177-0903-DD4C-B390B33DC0CA}"/>
              </a:ext>
            </a:extLst>
          </p:cNvPr>
          <p:cNvCxnSpPr>
            <a:stCxn id="14" idx="3"/>
            <a:endCxn id="24" idx="1"/>
          </p:cNvCxnSpPr>
          <p:nvPr/>
        </p:nvCxnSpPr>
        <p:spPr>
          <a:xfrm>
            <a:off x="7104063" y="6140451"/>
            <a:ext cx="419100" cy="47466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06BC7D4-3D2B-6A8C-B5BB-70F2604590D9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2713038" y="2254250"/>
            <a:ext cx="0" cy="18542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8ED5B75-2B88-AA69-D694-7E8136B17EA6}"/>
              </a:ext>
            </a:extLst>
          </p:cNvPr>
          <p:cNvSpPr/>
          <p:nvPr/>
        </p:nvSpPr>
        <p:spPr>
          <a:xfrm>
            <a:off x="8664576" y="2819400"/>
            <a:ext cx="1546225" cy="155098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chemeClr val="bg1"/>
                </a:solidFill>
                <a:latin typeface="UTM Alexander" panose="02040603050506020204" pitchFamily="18" charset="0"/>
              </a:rPr>
              <a:t>KH và</a:t>
            </a:r>
            <a:r>
              <a:rPr lang="en-US" sz="1600" b="1" dirty="0">
                <a:solidFill>
                  <a:schemeClr val="bg1"/>
                </a:solidFill>
                <a:latin typeface="UTM Alexander" panose="02040603050506020204" pitchFamily="18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UTM Alexander" panose="02040603050506020204" pitchFamily="18" charset="0"/>
              </a:rPr>
              <a:t>CN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B1A0072-3B24-C342-D5D0-D928233433DA}"/>
              </a:ext>
            </a:extLst>
          </p:cNvPr>
          <p:cNvCxnSpPr>
            <a:stCxn id="30" idx="2"/>
            <a:endCxn id="11" idx="3"/>
          </p:cNvCxnSpPr>
          <p:nvPr/>
        </p:nvCxnSpPr>
        <p:spPr>
          <a:xfrm flipH="1" flipV="1">
            <a:off x="7915275" y="3027364"/>
            <a:ext cx="749300" cy="56832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6B266C0-0129-C5B6-4AFC-D2398B05B0C4}"/>
              </a:ext>
            </a:extLst>
          </p:cNvPr>
          <p:cNvCxnSpPr>
            <a:stCxn id="30" idx="2"/>
            <a:endCxn id="13" idx="3"/>
          </p:cNvCxnSpPr>
          <p:nvPr/>
        </p:nvCxnSpPr>
        <p:spPr>
          <a:xfrm flipH="1">
            <a:off x="7915275" y="3595688"/>
            <a:ext cx="749300" cy="508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FF66B1A-D3DD-FA53-0C30-219F111061F1}"/>
              </a:ext>
            </a:extLst>
          </p:cNvPr>
          <p:cNvCxnSpPr>
            <a:stCxn id="30" idx="2"/>
            <a:endCxn id="12" idx="3"/>
          </p:cNvCxnSpPr>
          <p:nvPr/>
        </p:nvCxnSpPr>
        <p:spPr>
          <a:xfrm flipH="1">
            <a:off x="7915275" y="3595688"/>
            <a:ext cx="749300" cy="64611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8E9CA9-54F6-DCE1-43E5-69E7363BF816}"/>
              </a:ext>
            </a:extLst>
          </p:cNvPr>
          <p:cNvCxnSpPr>
            <a:stCxn id="30" idx="6"/>
          </p:cNvCxnSpPr>
          <p:nvPr/>
        </p:nvCxnSpPr>
        <p:spPr>
          <a:xfrm>
            <a:off x="10210800" y="3594101"/>
            <a:ext cx="0" cy="221932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F8E9CE-38E5-16A0-8029-381E8F50649B}"/>
              </a:ext>
            </a:extLst>
          </p:cNvPr>
          <p:cNvCxnSpPr>
            <a:endCxn id="21" idx="3"/>
          </p:cNvCxnSpPr>
          <p:nvPr/>
        </p:nvCxnSpPr>
        <p:spPr>
          <a:xfrm flipH="1" flipV="1">
            <a:off x="9653588" y="4814888"/>
            <a:ext cx="557212" cy="81121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100091F-DFA1-7414-0928-95A5E064E194}"/>
              </a:ext>
            </a:extLst>
          </p:cNvPr>
          <p:cNvCxnSpPr>
            <a:endCxn id="22" idx="3"/>
          </p:cNvCxnSpPr>
          <p:nvPr/>
        </p:nvCxnSpPr>
        <p:spPr>
          <a:xfrm flipH="1" flipV="1">
            <a:off x="9653588" y="5418139"/>
            <a:ext cx="557212" cy="376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5ACA180-CAE8-86E2-BCDA-1AD9CDF6E7B1}"/>
              </a:ext>
            </a:extLst>
          </p:cNvPr>
          <p:cNvCxnSpPr>
            <a:endCxn id="23" idx="3"/>
          </p:cNvCxnSpPr>
          <p:nvPr/>
        </p:nvCxnSpPr>
        <p:spPr>
          <a:xfrm flipH="1">
            <a:off x="9653588" y="5783264"/>
            <a:ext cx="557212" cy="2746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4679F11-36A7-BFE3-6326-BB35EECFA55A}"/>
              </a:ext>
            </a:extLst>
          </p:cNvPr>
          <p:cNvCxnSpPr/>
          <p:nvPr/>
        </p:nvCxnSpPr>
        <p:spPr>
          <a:xfrm flipH="1">
            <a:off x="9653588" y="5783263"/>
            <a:ext cx="557212" cy="83185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58B4AFC-F56C-7835-416F-556F9A943D85}"/>
              </a:ext>
            </a:extLst>
          </p:cNvPr>
          <p:cNvGrpSpPr/>
          <p:nvPr/>
        </p:nvGrpSpPr>
        <p:grpSpPr>
          <a:xfrm>
            <a:off x="1591305" y="0"/>
            <a:ext cx="6324600" cy="797040"/>
            <a:chOff x="212477" y="406442"/>
            <a:chExt cx="5840730" cy="79704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0F1B260-F51D-BF46-3F91-0B7071299146}"/>
                </a:ext>
              </a:extLst>
            </p:cNvPr>
            <p:cNvSpPr/>
            <p:nvPr/>
          </p:nvSpPr>
          <p:spPr>
            <a:xfrm>
              <a:off x="212477" y="406442"/>
              <a:ext cx="5840730" cy="79704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ounded Rectangle 4">
              <a:extLst>
                <a:ext uri="{FF2B5EF4-FFF2-40B4-BE49-F238E27FC236}">
                  <a16:creationId xmlns:a16="http://schemas.microsoft.com/office/drawing/2014/main" id="{9518F83F-14C8-5B47-1BFB-BD4398BC524A}"/>
                </a:ext>
              </a:extLst>
            </p:cNvPr>
            <p:cNvSpPr/>
            <p:nvPr/>
          </p:nvSpPr>
          <p:spPr>
            <a:xfrm>
              <a:off x="251385" y="445350"/>
              <a:ext cx="5771460" cy="71922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20766" tIns="0" rIns="220766" bIns="0" spcCol="1270" anchor="ctr"/>
            <a:lstStyle/>
            <a:p>
              <a:pPr eaLnBrk="1" hangingPunct="1">
                <a:defRPr/>
              </a:pPr>
              <a:r>
                <a:rPr lang="en-US" sz="2800" b="1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a. </a:t>
              </a:r>
              <a:r>
                <a:rPr lang="vi-VN" sz="2800" b="1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Lực lượng sản xuất</a:t>
              </a:r>
              <a:endParaRPr 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9" name="Oval Callout 48">
            <a:extLst>
              <a:ext uri="{FF2B5EF4-FFF2-40B4-BE49-F238E27FC236}">
                <a16:creationId xmlns:a16="http://schemas.microsoft.com/office/drawing/2014/main" id="{556B254D-269D-68AF-7BB0-9D9F606F9BA0}"/>
              </a:ext>
            </a:extLst>
          </p:cNvPr>
          <p:cNvSpPr/>
          <p:nvPr/>
        </p:nvSpPr>
        <p:spPr>
          <a:xfrm>
            <a:off x="4445000" y="758825"/>
            <a:ext cx="6223000" cy="1976438"/>
          </a:xfrm>
          <a:prstGeom prst="wedgeEllipseCallout">
            <a:avLst>
              <a:gd name="adj1" fmla="val -63504"/>
              <a:gd name="adj2" fmla="val 915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defTabSz="0">
              <a:defRPr/>
            </a:pPr>
            <a:endParaRPr 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0">
              <a:defRPr/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Biểu thị mối quan hệ giữa con người với tự nhiên trong quá trình sản xuất, biểu hiện năng lực chinh </a:t>
            </a:r>
          </a:p>
          <a:p>
            <a:pPr defTabSz="0">
              <a:defRPr/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phục tự nhiên của con người</a:t>
            </a:r>
          </a:p>
          <a:p>
            <a:pPr defTabSz="0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1" grpId="0" animBg="1"/>
      <p:bldP spid="22" grpId="0" animBg="1"/>
      <p:bldP spid="23" grpId="0" animBg="1"/>
      <p:bldP spid="24" grpId="0" animBg="1"/>
      <p:bldP spid="30" grpId="0" animBg="1"/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">
            <a:extLst>
              <a:ext uri="{FF2B5EF4-FFF2-40B4-BE49-F238E27FC236}">
                <a16:creationId xmlns:a16="http://schemas.microsoft.com/office/drawing/2014/main" id="{59F10E7D-2778-DEB3-4113-508F4A9BF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114" y="1114425"/>
            <a:ext cx="2528887" cy="1905000"/>
          </a:xfrm>
          <a:prstGeom prst="ellipse">
            <a:avLst/>
          </a:prstGeom>
          <a:solidFill>
            <a:srgbClr val="56020A"/>
          </a:solidFill>
          <a:ln w="9525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TÍNH CHẤT </a:t>
            </a:r>
          </a:p>
          <a:p>
            <a:pPr algn="ctr">
              <a:defRPr/>
            </a:pPr>
            <a:r>
              <a:rPr lang="en-US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CỦA LỰC L</a:t>
            </a:r>
            <a:r>
              <a:rPr lang="vi-VN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Ư</a:t>
            </a:r>
            <a:r>
              <a:rPr lang="en-US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ỢNG</a:t>
            </a:r>
          </a:p>
          <a:p>
            <a:pPr algn="ctr">
              <a:defRPr/>
            </a:pPr>
            <a:r>
              <a:rPr lang="en-US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SẢN XUẤT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D0BD5B00-9FE9-9116-B501-EFD5E4CE6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219200"/>
            <a:ext cx="5410200" cy="1447800"/>
          </a:xfrm>
          <a:prstGeom prst="roundRect">
            <a:avLst>
              <a:gd name="adj" fmla="val 16667"/>
            </a:avLst>
          </a:prstGeom>
          <a:solidFill>
            <a:srgbClr val="56020A"/>
          </a:solidFill>
          <a:ln w="9525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marL="457200" indent="-457200" algn="ctr">
              <a:spcBef>
                <a:spcPct val="20000"/>
              </a:spcBef>
              <a:defRPr/>
            </a:pPr>
            <a:r>
              <a:rPr lang="en-US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Tính chất cá nhân </a:t>
            </a:r>
          </a:p>
          <a:p>
            <a:pPr marL="457200" indent="-457200" algn="ctr">
              <a:spcBef>
                <a:spcPct val="20000"/>
              </a:spcBef>
              <a:defRPr/>
            </a:pPr>
            <a:r>
              <a:rPr lang="en-US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hoặc tính chất xã hội trong việc</a:t>
            </a:r>
          </a:p>
          <a:p>
            <a:pPr marL="457200" indent="-457200" algn="ctr">
              <a:spcBef>
                <a:spcPct val="20000"/>
              </a:spcBef>
              <a:defRPr/>
            </a:pPr>
            <a:r>
              <a:rPr lang="en-US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 sử dụng t</a:t>
            </a:r>
            <a:r>
              <a:rPr lang="vi-VN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ư</a:t>
            </a:r>
            <a:r>
              <a:rPr lang="en-US" sz="28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 liệu sản xuất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7B53F003-DB91-0174-F241-9320D6AF2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363" y="1385889"/>
            <a:ext cx="501650" cy="11144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56020A"/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en-US" b="1">
              <a:solidFill>
                <a:srgbClr val="FFFFFF"/>
              </a:solidFill>
              <a:latin typeface=".VnTimeH" pitchFamily="34" charset="0"/>
              <a:cs typeface="+mn-cs"/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6FCDBBCE-B598-FE32-0D43-45B080923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01615"/>
            <a:ext cx="7848600" cy="762000"/>
          </a:xfrm>
          <a:prstGeom prst="roundRect">
            <a:avLst>
              <a:gd name="adj" fmla="val 16667"/>
            </a:avLst>
          </a:prstGeom>
          <a:solidFill>
            <a:srgbClr val="003300">
              <a:alpha val="6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TÍNH CHẤT VÀ TRÌNH </a:t>
            </a:r>
            <a:r>
              <a:rPr lang="vi-VN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Đ</a:t>
            </a:r>
            <a:r>
              <a:rPr lang="en-US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Ộ LỰC L</a:t>
            </a:r>
            <a:r>
              <a:rPr lang="vi-VN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Ư</a:t>
            </a:r>
            <a:r>
              <a:rPr lang="en-US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ỢNG SẢN XUẤT</a:t>
            </a:r>
            <a:endParaRPr lang="vi-VN" sz="2400" b="1">
              <a:solidFill>
                <a:srgbClr val="FFFFFF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7DE2E3B6-1628-3749-A537-A96887278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988" y="3200400"/>
            <a:ext cx="2182812" cy="3378200"/>
          </a:xfrm>
          <a:prstGeom prst="ellipse">
            <a:avLst/>
          </a:prstGeom>
          <a:solidFill>
            <a:srgbClr val="990000"/>
          </a:solidFill>
          <a:ln w="9525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TRÌNH </a:t>
            </a:r>
            <a:r>
              <a:rPr lang="vi-VN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Đ</a:t>
            </a:r>
            <a:r>
              <a:rPr lang="en-US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Ộ</a:t>
            </a:r>
          </a:p>
          <a:p>
            <a:pPr algn="ctr">
              <a:defRPr/>
            </a:pPr>
            <a:r>
              <a:rPr lang="en-US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CỦA LỰC </a:t>
            </a:r>
          </a:p>
          <a:p>
            <a:pPr algn="ctr">
              <a:defRPr/>
            </a:pPr>
            <a:r>
              <a:rPr lang="en-US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L</a:t>
            </a:r>
            <a:r>
              <a:rPr lang="vi-VN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Ư</a:t>
            </a:r>
            <a:r>
              <a:rPr lang="en-US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ỢNG</a:t>
            </a:r>
          </a:p>
          <a:p>
            <a:pPr algn="ctr">
              <a:defRPr/>
            </a:pPr>
            <a:r>
              <a:rPr lang="en-US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SẢN XUẤT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AC54E50-1EA0-916F-C35F-FF0D219C7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6121400"/>
            <a:ext cx="6934200" cy="508000"/>
          </a:xfrm>
          <a:prstGeom prst="roundRect">
            <a:avLst>
              <a:gd name="adj" fmla="val 16667"/>
            </a:avLst>
          </a:prstGeom>
          <a:solidFill>
            <a:srgbClr val="990000"/>
          </a:solidFill>
          <a:ln w="9525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Trình </a:t>
            </a:r>
            <a:r>
              <a:rPr lang="vi-VN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đ</a:t>
            </a:r>
            <a:r>
              <a:rPr lang="en-US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ộ kinh nghiệm, kỹ n</a:t>
            </a:r>
            <a:r>
              <a:rPr lang="vi-VN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ă</a:t>
            </a:r>
            <a:r>
              <a:rPr lang="en-US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ng ng</a:t>
            </a:r>
            <a:r>
              <a:rPr lang="vi-VN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ư</a:t>
            </a:r>
            <a:r>
              <a:rPr lang="en-US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ời lao </a:t>
            </a:r>
            <a:r>
              <a:rPr lang="vi-VN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đ</a:t>
            </a:r>
            <a:r>
              <a:rPr lang="en-US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ộng</a:t>
            </a: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E074CFDA-4142-3BF5-CC65-B4CD4293E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257800"/>
            <a:ext cx="5867400" cy="508000"/>
          </a:xfrm>
          <a:prstGeom prst="roundRect">
            <a:avLst>
              <a:gd name="adj" fmla="val 16667"/>
            </a:avLst>
          </a:prstGeom>
          <a:solidFill>
            <a:srgbClr val="990000"/>
          </a:solidFill>
          <a:ln w="9525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Trình </a:t>
            </a:r>
            <a:r>
              <a:rPr lang="vi-VN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đ</a:t>
            </a:r>
            <a:r>
              <a:rPr lang="en-US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ộ tổ chức, phân công lao </a:t>
            </a:r>
            <a:r>
              <a:rPr lang="vi-VN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đ</a:t>
            </a:r>
            <a:r>
              <a:rPr lang="en-US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ộng xã hội</a:t>
            </a:r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DFB30931-5B77-8287-8337-BD70DEB62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352801"/>
            <a:ext cx="5715000" cy="506413"/>
          </a:xfrm>
          <a:prstGeom prst="roundRect">
            <a:avLst>
              <a:gd name="adj" fmla="val 16667"/>
            </a:avLst>
          </a:prstGeom>
          <a:solidFill>
            <a:srgbClr val="990000"/>
          </a:solidFill>
          <a:ln w="9525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Trình </a:t>
            </a:r>
            <a:r>
              <a:rPr lang="vi-VN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đ</a:t>
            </a:r>
            <a:r>
              <a:rPr lang="en-US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ộ của công cụ lao </a:t>
            </a:r>
            <a:r>
              <a:rPr lang="vi-VN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đ</a:t>
            </a:r>
            <a:r>
              <a:rPr lang="en-US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ộng</a:t>
            </a:r>
          </a:p>
        </p:txBody>
      </p:sp>
      <p:sp>
        <p:nvSpPr>
          <p:cNvPr id="13" name="AutoShape 16">
            <a:extLst>
              <a:ext uri="{FF2B5EF4-FFF2-40B4-BE49-F238E27FC236}">
                <a16:creationId xmlns:a16="http://schemas.microsoft.com/office/drawing/2014/main" id="{4B7323E2-4AA9-2EFB-9099-B6F11CD11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281488"/>
            <a:ext cx="6019800" cy="508000"/>
          </a:xfrm>
          <a:prstGeom prst="roundRect">
            <a:avLst>
              <a:gd name="adj" fmla="val 16667"/>
            </a:avLst>
          </a:prstGeom>
          <a:solidFill>
            <a:srgbClr val="990000"/>
          </a:solidFill>
          <a:ln w="9525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Trình </a:t>
            </a:r>
            <a:r>
              <a:rPr lang="vi-VN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đ</a:t>
            </a:r>
            <a:r>
              <a:rPr lang="en-US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ộ ứng dụng khoa học vào sản xuất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>
            <a:extLst>
              <a:ext uri="{FF2B5EF4-FFF2-40B4-BE49-F238E27FC236}">
                <a16:creationId xmlns:a16="http://schemas.microsoft.com/office/drawing/2014/main" id="{3F45DD41-D0C5-E5B7-CCE3-ADB5CA180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85800"/>
            <a:ext cx="2514600" cy="5334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rgbClr val="00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KHOA HỌC</a:t>
            </a:r>
          </a:p>
          <a:p>
            <a:pPr algn="ctr">
              <a:defRPr/>
            </a:pPr>
            <a:endParaRPr lang="en-US" sz="2400" b="1">
              <a:solidFill>
                <a:srgbClr val="FFFFFF"/>
              </a:solidFill>
              <a:latin typeface="Times New Roman" pitchFamily="18" charset="0"/>
              <a:cs typeface="+mn-cs"/>
            </a:endParaRPr>
          </a:p>
          <a:p>
            <a:pPr algn="ctr">
              <a:defRPr/>
            </a:pPr>
            <a:r>
              <a:rPr lang="en-US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TRỞ THÀNH</a:t>
            </a:r>
          </a:p>
          <a:p>
            <a:pPr algn="ctr">
              <a:defRPr/>
            </a:pPr>
            <a:endParaRPr lang="en-US" sz="2400" b="1">
              <a:solidFill>
                <a:srgbClr val="FFFFFF"/>
              </a:solidFill>
              <a:latin typeface="Times New Roman" pitchFamily="18" charset="0"/>
              <a:cs typeface="+mn-cs"/>
            </a:endParaRPr>
          </a:p>
          <a:p>
            <a:pPr algn="ctr">
              <a:defRPr/>
            </a:pPr>
            <a:r>
              <a:rPr lang="en-US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LỰC L</a:t>
            </a:r>
            <a:r>
              <a:rPr lang="vi-VN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Ư</a:t>
            </a:r>
            <a:r>
              <a:rPr lang="en-US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ỢNG</a:t>
            </a:r>
          </a:p>
          <a:p>
            <a:pPr algn="ctr">
              <a:defRPr/>
            </a:pPr>
            <a:endParaRPr lang="en-US" sz="2400" b="1">
              <a:solidFill>
                <a:srgbClr val="FFFFFF"/>
              </a:solidFill>
              <a:latin typeface="Times New Roman" pitchFamily="18" charset="0"/>
              <a:cs typeface="+mn-cs"/>
            </a:endParaRPr>
          </a:p>
          <a:p>
            <a:pPr algn="ctr">
              <a:defRPr/>
            </a:pPr>
            <a:r>
              <a:rPr lang="en-US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SẢN XUẤT</a:t>
            </a:r>
          </a:p>
          <a:p>
            <a:pPr algn="ctr">
              <a:defRPr/>
            </a:pPr>
            <a:endParaRPr lang="en-US" sz="2400" b="1">
              <a:solidFill>
                <a:srgbClr val="FFFFFF"/>
              </a:solidFill>
              <a:latin typeface="Times New Roman" pitchFamily="18" charset="0"/>
              <a:cs typeface="+mn-cs"/>
            </a:endParaRPr>
          </a:p>
          <a:p>
            <a:pPr algn="ctr">
              <a:defRPr/>
            </a:pPr>
            <a:r>
              <a:rPr lang="en-US" sz="24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TRỰC TIẾP</a:t>
            </a:r>
          </a:p>
        </p:txBody>
      </p:sp>
      <p:sp>
        <p:nvSpPr>
          <p:cNvPr id="198669" name="AutoShape 13">
            <a:extLst>
              <a:ext uri="{FF2B5EF4-FFF2-40B4-BE49-F238E27FC236}">
                <a16:creationId xmlns:a16="http://schemas.microsoft.com/office/drawing/2014/main" id="{3E3A3C2D-2957-28A7-1EAD-0F8ECF212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8600"/>
            <a:ext cx="6262688" cy="1066800"/>
          </a:xfrm>
          <a:prstGeom prst="wedgeRoundRectCallout">
            <a:avLst>
              <a:gd name="adj1" fmla="val -55255"/>
              <a:gd name="adj2" fmla="val 43954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2000" b="1" dirty="0">
                <a:solidFill>
                  <a:srgbClr val="000066"/>
                </a:solidFill>
                <a:latin typeface="Times New Roman" pitchFamily="18" charset="0"/>
                <a:cs typeface="+mn-cs"/>
              </a:rPr>
              <a:t>Sản xuất của cải </a:t>
            </a:r>
            <a:r>
              <a:rPr lang="vi-VN" sz="2000" b="1" dirty="0">
                <a:solidFill>
                  <a:srgbClr val="000066"/>
                </a:solidFill>
                <a:latin typeface="Times New Roman" pitchFamily="18" charset="0"/>
                <a:cs typeface="+mn-cs"/>
              </a:rPr>
              <a:t>đ</a:t>
            </a:r>
            <a:r>
              <a:rPr lang="en-US" sz="2000" b="1" dirty="0">
                <a:solidFill>
                  <a:srgbClr val="000066"/>
                </a:solidFill>
                <a:latin typeface="Times New Roman" pitchFamily="18" charset="0"/>
                <a:cs typeface="+mn-cs"/>
              </a:rPr>
              <a:t>ặc biệt, hàng hoá </a:t>
            </a:r>
            <a:r>
              <a:rPr lang="vi-VN" sz="2000" b="1" dirty="0">
                <a:solidFill>
                  <a:srgbClr val="000066"/>
                </a:solidFill>
                <a:latin typeface="Times New Roman" pitchFamily="18" charset="0"/>
                <a:cs typeface="+mn-cs"/>
              </a:rPr>
              <a:t>đ</a:t>
            </a:r>
            <a:r>
              <a:rPr lang="en-US" sz="2000" b="1" dirty="0">
                <a:solidFill>
                  <a:srgbClr val="000066"/>
                </a:solidFill>
                <a:latin typeface="Times New Roman" pitchFamily="18" charset="0"/>
                <a:cs typeface="+mn-cs"/>
              </a:rPr>
              <a:t>ặc biệt (phát minh, sáng chế, công nghệ) trở thành nguyên nhân mọi biến </a:t>
            </a:r>
            <a:r>
              <a:rPr lang="vi-VN" sz="2000" b="1" dirty="0">
                <a:solidFill>
                  <a:srgbClr val="000066"/>
                </a:solidFill>
                <a:latin typeface="Times New Roman" pitchFamily="18" charset="0"/>
                <a:cs typeface="+mn-cs"/>
              </a:rPr>
              <a:t>đ</a:t>
            </a:r>
            <a:r>
              <a:rPr lang="en-US" sz="2000" b="1" dirty="0">
                <a:solidFill>
                  <a:srgbClr val="000066"/>
                </a:solidFill>
                <a:latin typeface="Times New Roman" pitchFamily="18" charset="0"/>
                <a:cs typeface="+mn-cs"/>
              </a:rPr>
              <a:t>ổi trong LLSX</a:t>
            </a:r>
          </a:p>
          <a:p>
            <a:pPr algn="ctr">
              <a:defRPr/>
            </a:pPr>
            <a:endParaRPr lang="vi-VN" b="1" dirty="0">
              <a:solidFill>
                <a:srgbClr val="000066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198670" name="AutoShape 14">
            <a:extLst>
              <a:ext uri="{FF2B5EF4-FFF2-40B4-BE49-F238E27FC236}">
                <a16:creationId xmlns:a16="http://schemas.microsoft.com/office/drawing/2014/main" id="{BECCA44E-6A86-E833-BCB9-9A88FFD00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524000"/>
            <a:ext cx="6262688" cy="1295400"/>
          </a:xfrm>
          <a:prstGeom prst="wedgeRoundRectCallout">
            <a:avLst>
              <a:gd name="adj1" fmla="val -55218"/>
              <a:gd name="adj2" fmla="val 28815"/>
              <a:gd name="adj3" fmla="val 16667"/>
            </a:avLst>
          </a:prstGeom>
          <a:solidFill>
            <a:srgbClr val="336600">
              <a:alpha val="7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20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Rút ngắn khoảng cách từ phát minh, sáng chế </a:t>
            </a:r>
            <a:r>
              <a:rPr lang="vi-VN" sz="20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đ</a:t>
            </a:r>
            <a:r>
              <a:rPr lang="en-US" sz="20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ến ứng dụng vào sản xuất, làm cho n</a:t>
            </a:r>
            <a:r>
              <a:rPr lang="vi-VN" sz="20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ă</a:t>
            </a:r>
            <a:r>
              <a:rPr lang="en-US" sz="20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ng suất lao </a:t>
            </a:r>
            <a:r>
              <a:rPr lang="vi-VN" sz="20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đ</a:t>
            </a:r>
            <a:r>
              <a:rPr lang="en-US" sz="20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ộng, của cải xã hội t</a:t>
            </a:r>
            <a:r>
              <a:rPr lang="vi-VN" sz="20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ă</a:t>
            </a:r>
            <a:r>
              <a:rPr lang="en-US" sz="20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ng nhanh</a:t>
            </a:r>
            <a:endParaRPr lang="vi-VN" sz="2000" b="1">
              <a:solidFill>
                <a:srgbClr val="FFFFFF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198671" name="AutoShape 15">
            <a:extLst>
              <a:ext uri="{FF2B5EF4-FFF2-40B4-BE49-F238E27FC236}">
                <a16:creationId xmlns:a16="http://schemas.microsoft.com/office/drawing/2014/main" id="{B6C39747-05E4-858E-891E-C4D154CE5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895600"/>
            <a:ext cx="6096000" cy="1143000"/>
          </a:xfrm>
          <a:prstGeom prst="wedgeRoundRectCallout">
            <a:avLst>
              <a:gd name="adj1" fmla="val -55426"/>
              <a:gd name="adj2" fmla="val -19468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2000" b="1">
                <a:solidFill>
                  <a:srgbClr val="000066"/>
                </a:solidFill>
                <a:latin typeface="Times New Roman" pitchFamily="18" charset="0"/>
                <a:cs typeface="+mn-cs"/>
              </a:rPr>
              <a:t>Kịp thời giải quyết những mâu thuẫn, yêu cầu sản xuất </a:t>
            </a:r>
            <a:r>
              <a:rPr lang="vi-VN" sz="2000" b="1">
                <a:solidFill>
                  <a:srgbClr val="000066"/>
                </a:solidFill>
                <a:latin typeface="Times New Roman" pitchFamily="18" charset="0"/>
                <a:cs typeface="+mn-cs"/>
              </a:rPr>
              <a:t>đ</a:t>
            </a:r>
            <a:r>
              <a:rPr lang="en-US" sz="2000" b="1">
                <a:solidFill>
                  <a:srgbClr val="000066"/>
                </a:solidFill>
                <a:latin typeface="Times New Roman" pitchFamily="18" charset="0"/>
                <a:cs typeface="+mn-cs"/>
              </a:rPr>
              <a:t>ặt ra.</a:t>
            </a:r>
          </a:p>
          <a:p>
            <a:pPr algn="ctr">
              <a:defRPr/>
            </a:pPr>
            <a:r>
              <a:rPr lang="en-US" sz="2000" b="1">
                <a:solidFill>
                  <a:srgbClr val="000066"/>
                </a:solidFill>
                <a:latin typeface="Times New Roman" pitchFamily="18" charset="0"/>
                <a:cs typeface="+mn-cs"/>
              </a:rPr>
              <a:t> Có khả n</a:t>
            </a:r>
            <a:r>
              <a:rPr lang="vi-VN" sz="2000" b="1">
                <a:solidFill>
                  <a:srgbClr val="000066"/>
                </a:solidFill>
                <a:latin typeface="Times New Roman" pitchFamily="18" charset="0"/>
                <a:cs typeface="+mn-cs"/>
              </a:rPr>
              <a:t>ă</a:t>
            </a:r>
            <a:r>
              <a:rPr lang="en-US" sz="2000" b="1">
                <a:solidFill>
                  <a:srgbClr val="000066"/>
                </a:solidFill>
                <a:latin typeface="Times New Roman" pitchFamily="18" charset="0"/>
                <a:cs typeface="+mn-cs"/>
              </a:rPr>
              <a:t>ng phát triển "v</a:t>
            </a:r>
            <a:r>
              <a:rPr lang="vi-VN" sz="2000" b="1">
                <a:solidFill>
                  <a:srgbClr val="000066"/>
                </a:solidFill>
                <a:latin typeface="Times New Roman" pitchFamily="18" charset="0"/>
                <a:cs typeface="+mn-cs"/>
              </a:rPr>
              <a:t>ư</a:t>
            </a:r>
            <a:r>
              <a:rPr lang="en-US" sz="2000" b="1">
                <a:solidFill>
                  <a:srgbClr val="000066"/>
                </a:solidFill>
                <a:latin typeface="Times New Roman" pitchFamily="18" charset="0"/>
                <a:cs typeface="+mn-cs"/>
              </a:rPr>
              <a:t>ợt tr</a:t>
            </a:r>
            <a:r>
              <a:rPr lang="vi-VN" sz="2000" b="1">
                <a:solidFill>
                  <a:srgbClr val="000066"/>
                </a:solidFill>
                <a:latin typeface="Times New Roman" pitchFamily="18" charset="0"/>
                <a:cs typeface="+mn-cs"/>
              </a:rPr>
              <a:t>ư</a:t>
            </a:r>
            <a:r>
              <a:rPr lang="en-US" sz="2000" b="1">
                <a:solidFill>
                  <a:srgbClr val="000066"/>
                </a:solidFill>
                <a:latin typeface="Times New Roman" pitchFamily="18" charset="0"/>
                <a:cs typeface="+mn-cs"/>
              </a:rPr>
              <a:t>ớc"</a:t>
            </a:r>
            <a:endParaRPr lang="vi-VN" sz="2000" b="1">
              <a:solidFill>
                <a:srgbClr val="000066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198672" name="AutoShape 16">
            <a:extLst>
              <a:ext uri="{FF2B5EF4-FFF2-40B4-BE49-F238E27FC236}">
                <a16:creationId xmlns:a16="http://schemas.microsoft.com/office/drawing/2014/main" id="{521E44A8-9843-DC69-29CE-2A03148D8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096000" cy="1447800"/>
          </a:xfrm>
          <a:prstGeom prst="wedgeRoundRectCallout">
            <a:avLst>
              <a:gd name="adj1" fmla="val -54736"/>
              <a:gd name="adj2" fmla="val -32315"/>
              <a:gd name="adj3" fmla="val 16667"/>
            </a:avLst>
          </a:prstGeom>
          <a:solidFill>
            <a:srgbClr val="336600">
              <a:alpha val="7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20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Thâm nhập vào các yếu tố, trở thành mắt khâu bên trong quá trình sản xuất (Tri thức khoa học kết tinh vào ng</a:t>
            </a:r>
            <a:r>
              <a:rPr lang="vi-VN" sz="20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ư</a:t>
            </a:r>
            <a:r>
              <a:rPr lang="en-US" sz="20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ời lao </a:t>
            </a:r>
            <a:r>
              <a:rPr lang="vi-VN" sz="20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đ</a:t>
            </a:r>
            <a:r>
              <a:rPr lang="en-US" sz="20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ộng, quản lý, "vật hoá" vào công cụ và </a:t>
            </a:r>
            <a:r>
              <a:rPr lang="vi-VN" sz="20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đ</a:t>
            </a:r>
            <a:r>
              <a:rPr lang="en-US" sz="20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ối t</a:t>
            </a:r>
            <a:r>
              <a:rPr lang="vi-VN" sz="20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ư</a:t>
            </a:r>
            <a:r>
              <a:rPr lang="en-US" sz="20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ợng lao </a:t>
            </a:r>
            <a:r>
              <a:rPr lang="vi-VN" sz="20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đ</a:t>
            </a:r>
            <a:r>
              <a:rPr lang="en-US" sz="2000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ộng</a:t>
            </a:r>
            <a:r>
              <a:rPr lang="en-US" b="1">
                <a:solidFill>
                  <a:srgbClr val="FFFFFF"/>
                </a:solidFill>
                <a:latin typeface="Times New Roman" pitchFamily="18" charset="0"/>
                <a:cs typeface="+mn-cs"/>
              </a:rPr>
              <a:t>) </a:t>
            </a:r>
            <a:endParaRPr lang="vi-VN" b="1">
              <a:solidFill>
                <a:srgbClr val="FFFFFF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8" name="AutoShape 16">
            <a:extLst>
              <a:ext uri="{FF2B5EF4-FFF2-40B4-BE49-F238E27FC236}">
                <a16:creationId xmlns:a16="http://schemas.microsoft.com/office/drawing/2014/main" id="{FB66CC38-2859-3C2C-E7F1-78620AD1B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791200"/>
            <a:ext cx="6096000" cy="952500"/>
          </a:xfrm>
          <a:prstGeom prst="wedgeRoundRectCallout">
            <a:avLst>
              <a:gd name="adj1" fmla="val -54736"/>
              <a:gd name="adj2" fmla="val -32315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2000" b="1">
                <a:solidFill>
                  <a:srgbClr val="000066"/>
                </a:solidFill>
                <a:latin typeface="Times New Roman" pitchFamily="18" charset="0"/>
              </a:rPr>
              <a:t>Kích thích sự phát triển n</a:t>
            </a:r>
            <a:r>
              <a:rPr lang="vi-VN" sz="2000" b="1">
                <a:solidFill>
                  <a:srgbClr val="000066"/>
                </a:solidFill>
                <a:latin typeface="Times New Roman" pitchFamily="18" charset="0"/>
              </a:rPr>
              <a:t>ă</a:t>
            </a:r>
            <a:r>
              <a:rPr lang="en-US" sz="2000" b="1">
                <a:solidFill>
                  <a:srgbClr val="000066"/>
                </a:solidFill>
                <a:latin typeface="Times New Roman" pitchFamily="18" charset="0"/>
              </a:rPr>
              <a:t>ng lực                                     làm chủ sản xuất của con ng</a:t>
            </a:r>
            <a:r>
              <a:rPr lang="vi-VN" sz="2000" b="1">
                <a:solidFill>
                  <a:srgbClr val="000066"/>
                </a:solidFill>
                <a:latin typeface="Times New Roman" pitchFamily="18" charset="0"/>
              </a:rPr>
              <a:t>ư</a:t>
            </a:r>
            <a:r>
              <a:rPr lang="en-US" sz="2000" b="1">
                <a:solidFill>
                  <a:srgbClr val="000066"/>
                </a:solidFill>
                <a:latin typeface="Times New Roman" pitchFamily="18" charset="0"/>
              </a:rPr>
              <a:t>ời</a:t>
            </a:r>
            <a:endParaRPr lang="vi-VN" sz="2000" b="1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animBg="1"/>
      <p:bldP spid="198669" grpId="0" animBg="1"/>
      <p:bldP spid="198670" grpId="0" animBg="1"/>
      <p:bldP spid="198671" grpId="0" animBg="1"/>
      <p:bldP spid="198672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5501</TotalTime>
  <Words>3136</Words>
  <Application>Microsoft Office PowerPoint</Application>
  <PresentationFormat>Widescreen</PresentationFormat>
  <Paragraphs>367</Paragraphs>
  <Slides>31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.VnArialH</vt:lpstr>
      <vt:lpstr>.VnTimeH</vt:lpstr>
      <vt:lpstr>Arial</vt:lpstr>
      <vt:lpstr>Calibri</vt:lpstr>
      <vt:lpstr>Cambria</vt:lpstr>
      <vt:lpstr>Lucida Sans Unicode</vt:lpstr>
      <vt:lpstr>Marlett</vt:lpstr>
      <vt:lpstr>Noto Sans Symbols</vt:lpstr>
      <vt:lpstr>Times New Roman</vt:lpstr>
      <vt:lpstr>UTM Alexander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   2. BIỆN CHỨNG GIỮA LỰC LƯỢNG SẢN XUẤT  VÀ QUAN HỆ SẢN XUẤT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3. BIỆN CHỨNG GIỮA CƠ SỞ HẠ TẦNG  VÀ KIẾN TRÚC THƯỢNG TẦNG CỦA XÃ HỘI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SỰ PHÁT TRIỂN CÁC HÌNH THÁI KINH TẾ - XÃ HỘI  LÀ QUÁ TRÌNH LỊCH SỬ - TỰ NHIÊN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Web API and HTTP</dc:title>
  <dc:creator>Thanh Van</dc:creator>
  <cp:lastModifiedBy>Hanh Tran Hoang</cp:lastModifiedBy>
  <cp:revision>191</cp:revision>
  <dcterms:created xsi:type="dcterms:W3CDTF">2021-01-25T08:25:31Z</dcterms:created>
  <dcterms:modified xsi:type="dcterms:W3CDTF">2024-01-24T10:07:58Z</dcterms:modified>
</cp:coreProperties>
</file>