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718" r:id="rId2"/>
    <p:sldId id="687" r:id="rId3"/>
    <p:sldId id="693" r:id="rId4"/>
    <p:sldId id="692" r:id="rId5"/>
    <p:sldId id="708" r:id="rId6"/>
    <p:sldId id="709" r:id="rId7"/>
    <p:sldId id="694" r:id="rId8"/>
    <p:sldId id="688" r:id="rId9"/>
    <p:sldId id="695" r:id="rId10"/>
    <p:sldId id="698" r:id="rId11"/>
    <p:sldId id="710" r:id="rId12"/>
    <p:sldId id="696" r:id="rId13"/>
    <p:sldId id="713" r:id="rId14"/>
    <p:sldId id="714" r:id="rId15"/>
    <p:sldId id="702" r:id="rId16"/>
    <p:sldId id="723" r:id="rId17"/>
    <p:sldId id="724" r:id="rId18"/>
    <p:sldId id="725" r:id="rId19"/>
    <p:sldId id="726" r:id="rId20"/>
    <p:sldId id="727" r:id="rId21"/>
    <p:sldId id="728" r:id="rId22"/>
    <p:sldId id="704" r:id="rId23"/>
    <p:sldId id="70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87" autoAdjust="0"/>
  </p:normalViewPr>
  <p:slideViewPr>
    <p:cSldViewPr snapToGrid="0">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DFBBF-3D0D-C745-469E-6EF7123F609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689C3DF-9065-3FE4-7C79-F98F0C1954E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48410F-826E-655F-B516-A6942403645A}"/>
              </a:ext>
            </a:extLst>
          </p:cNvPr>
          <p:cNvSpPr>
            <a:spLocks noGrp="1"/>
          </p:cNvSpPr>
          <p:nvPr>
            <p:ph type="sldNum" sz="quarter" idx="12"/>
          </p:nvPr>
        </p:nvSpPr>
        <p:spPr/>
        <p:txBody>
          <a:bodyPr/>
          <a:lstStyle>
            <a:lvl1pPr>
              <a:defRPr/>
            </a:lvl1pPr>
          </a:lstStyle>
          <a:p>
            <a:fld id="{677AC0FA-C23A-4D03-BB12-864388214A9C}" type="slidenum">
              <a:rPr lang="en-US" altLang="en-US"/>
              <a:pPr/>
              <a:t>‹#›</a:t>
            </a:fld>
            <a:endParaRPr lang="en-US" altLang="en-US"/>
          </a:p>
        </p:txBody>
      </p:sp>
    </p:spTree>
    <p:extLst>
      <p:ext uri="{BB962C8B-B14F-4D97-AF65-F5344CB8AC3E}">
        <p14:creationId xmlns:p14="http://schemas.microsoft.com/office/powerpoint/2010/main" val="34182145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9/14/2022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WordArt 4">
            <a:extLst>
              <a:ext uri="{FF2B5EF4-FFF2-40B4-BE49-F238E27FC236}">
                <a16:creationId xmlns:a16="http://schemas.microsoft.com/office/drawing/2014/main" id="{1AD5A7B8-14AC-6189-DF56-7756AE3E4DBE}"/>
              </a:ext>
            </a:extLst>
          </p:cNvPr>
          <p:cNvSpPr>
            <a:spLocks noChangeArrowheads="1" noChangeShapeType="1" noTextEdit="1"/>
          </p:cNvSpPr>
          <p:nvPr/>
        </p:nvSpPr>
        <p:spPr bwMode="auto">
          <a:xfrm>
            <a:off x="1752600" y="762000"/>
            <a:ext cx="8534400" cy="1066800"/>
          </a:xfrm>
          <a:prstGeom prst="rect">
            <a:avLst/>
          </a:prstGeom>
        </p:spPr>
        <p:txBody>
          <a:bodyPr wrap="none" fromWordArt="1">
            <a:prstTxWarp prst="textPlain">
              <a:avLst>
                <a:gd name="adj" fmla="val 50000"/>
              </a:avLst>
            </a:prstTxWarp>
          </a:bodyPr>
          <a:lstStyle/>
          <a:p>
            <a:pPr algn="ctr"/>
            <a:r>
              <a:rPr lang="en-US" sz="2000" b="1" kern="1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II. GIAI CẤP VÀ DÂN TỘC</a:t>
            </a:r>
          </a:p>
          <a:p>
            <a:pPr algn="ctr"/>
            <a:r>
              <a:rPr lang="en-US" sz="2000" b="1" kern="1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1. GIAI CẤP VÀ ĐẤU TRANH GIAI CẤP</a:t>
            </a:r>
          </a:p>
        </p:txBody>
      </p:sp>
      <p:sp>
        <p:nvSpPr>
          <p:cNvPr id="124933" name="AutoShape 5">
            <a:extLst>
              <a:ext uri="{FF2B5EF4-FFF2-40B4-BE49-F238E27FC236}">
                <a16:creationId xmlns:a16="http://schemas.microsoft.com/office/drawing/2014/main" id="{43704F36-0DF2-94A4-0CCD-ECFE63487B97}"/>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2292" name="Group 6">
            <a:extLst>
              <a:ext uri="{FF2B5EF4-FFF2-40B4-BE49-F238E27FC236}">
                <a16:creationId xmlns:a16="http://schemas.microsoft.com/office/drawing/2014/main" id="{3508379E-87FB-6B44-98C0-6C0A1BDA3332}"/>
              </a:ext>
            </a:extLst>
          </p:cNvPr>
          <p:cNvGrpSpPr>
            <a:grpSpLocks/>
          </p:cNvGrpSpPr>
          <p:nvPr/>
        </p:nvGrpSpPr>
        <p:grpSpPr bwMode="auto">
          <a:xfrm>
            <a:off x="3200401" y="4038601"/>
            <a:ext cx="4791075" cy="2087563"/>
            <a:chOff x="453" y="2704"/>
            <a:chExt cx="2222" cy="1043"/>
          </a:xfrm>
        </p:grpSpPr>
        <p:pic>
          <p:nvPicPr>
            <p:cNvPr id="12293" name="Picture 7" descr="花">
              <a:extLst>
                <a:ext uri="{FF2B5EF4-FFF2-40B4-BE49-F238E27FC236}">
                  <a16:creationId xmlns:a16="http://schemas.microsoft.com/office/drawing/2014/main" id="{944FF00B-080B-13CB-6E3B-663C9DC5E10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descr="feather_writes">
              <a:extLst>
                <a:ext uri="{FF2B5EF4-FFF2-40B4-BE49-F238E27FC236}">
                  <a16:creationId xmlns:a16="http://schemas.microsoft.com/office/drawing/2014/main" id="{F1079A13-68DE-D54C-AD82-263548223B4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9" descr="Candle-04-june">
              <a:extLst>
                <a:ext uri="{FF2B5EF4-FFF2-40B4-BE49-F238E27FC236}">
                  <a16:creationId xmlns:a16="http://schemas.microsoft.com/office/drawing/2014/main" id="{E3E5D5F6-0892-E3AE-E001-AC0640092D8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Arc 10">
              <a:extLst>
                <a:ext uri="{FF2B5EF4-FFF2-40B4-BE49-F238E27FC236}">
                  <a16:creationId xmlns:a16="http://schemas.microsoft.com/office/drawing/2014/main" id="{74767C5B-9715-A5D6-107A-D78D1A4F549E}"/>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0B7AF4-1BCD-CF4C-0F12-B88371D2F1CB}"/>
              </a:ext>
            </a:extLst>
          </p:cNvPr>
          <p:cNvGrpSpPr/>
          <p:nvPr/>
        </p:nvGrpSpPr>
        <p:grpSpPr>
          <a:xfrm>
            <a:off x="1969093" y="0"/>
            <a:ext cx="8280922" cy="797040"/>
            <a:chOff x="212477" y="406442"/>
            <a:chExt cx="5840730" cy="797040"/>
          </a:xfrm>
          <a:solidFill>
            <a:schemeClr val="accent6">
              <a:lumMod val="75000"/>
            </a:schemeClr>
          </a:solidFill>
        </p:grpSpPr>
        <p:sp>
          <p:nvSpPr>
            <p:cNvPr id="5" name="Rounded Rectangle 4">
              <a:extLst>
                <a:ext uri="{FF2B5EF4-FFF2-40B4-BE49-F238E27FC236}">
                  <a16:creationId xmlns:a16="http://schemas.microsoft.com/office/drawing/2014/main" id="{0C7A8466-C18A-FAD9-1483-1BE4FDD92434}"/>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A652AA9C-1079-AE3C-CD52-E7C96D99B7D4}"/>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chemeClr val="tx1"/>
                  </a:solidFill>
                  <a:latin typeface="Times New Roman" pitchFamily="18" charset="0"/>
                  <a:cs typeface="Times New Roman" pitchFamily="18" charset="0"/>
                </a:rPr>
                <a:t>1.3. Đấu tranh giai cấp của giai cấp vô sản</a:t>
              </a:r>
              <a:endParaRPr lang="en-US" sz="3200">
                <a:solidFill>
                  <a:schemeClr val="tx1"/>
                </a:solidFill>
                <a:latin typeface="Times New Roman" pitchFamily="18" charset="0"/>
                <a:cs typeface="Times New Roman" pitchFamily="18" charset="0"/>
              </a:endParaRPr>
            </a:p>
          </p:txBody>
        </p:sp>
      </p:grpSp>
      <p:sp>
        <p:nvSpPr>
          <p:cNvPr id="9" name="Hexagon 8">
            <a:extLst>
              <a:ext uri="{FF2B5EF4-FFF2-40B4-BE49-F238E27FC236}">
                <a16:creationId xmlns:a16="http://schemas.microsoft.com/office/drawing/2014/main" id="{B652766F-EFBE-B127-9C92-8EFB167E89DB}"/>
              </a:ext>
            </a:extLst>
          </p:cNvPr>
          <p:cNvSpPr/>
          <p:nvPr/>
        </p:nvSpPr>
        <p:spPr>
          <a:xfrm>
            <a:off x="6019800" y="1752600"/>
            <a:ext cx="41910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0" name="TextBox 11">
            <a:extLst>
              <a:ext uri="{FF2B5EF4-FFF2-40B4-BE49-F238E27FC236}">
                <a16:creationId xmlns:a16="http://schemas.microsoft.com/office/drawing/2014/main" id="{A7D48F6A-D128-D67F-C665-9AA3EF7E6C1F}"/>
              </a:ext>
            </a:extLst>
          </p:cNvPr>
          <p:cNvSpPr txBox="1">
            <a:spLocks noChangeArrowheads="1"/>
          </p:cNvSpPr>
          <p:nvPr/>
        </p:nvSpPr>
        <p:spPr bwMode="auto">
          <a:xfrm>
            <a:off x="6223000" y="184150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kinh tế</a:t>
            </a:r>
            <a:endParaRPr lang="en-US" altLang="en-US" sz="2400" b="1" i="1">
              <a:solidFill>
                <a:srgbClr val="0000EA"/>
              </a:solidFill>
              <a:latin typeface="Arial" panose="020B0604020202020204" pitchFamily="34" charset="0"/>
            </a:endParaRPr>
          </a:p>
        </p:txBody>
      </p:sp>
      <p:sp>
        <p:nvSpPr>
          <p:cNvPr id="11" name="Hexagon 10">
            <a:extLst>
              <a:ext uri="{FF2B5EF4-FFF2-40B4-BE49-F238E27FC236}">
                <a16:creationId xmlns:a16="http://schemas.microsoft.com/office/drawing/2014/main" id="{394279BF-9648-6B20-F0DC-F3DF187AE128}"/>
              </a:ext>
            </a:extLst>
          </p:cNvPr>
          <p:cNvSpPr/>
          <p:nvPr/>
        </p:nvSpPr>
        <p:spPr>
          <a:xfrm>
            <a:off x="6019800" y="3505200"/>
            <a:ext cx="4191000" cy="9144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2" name="TextBox 13">
            <a:extLst>
              <a:ext uri="{FF2B5EF4-FFF2-40B4-BE49-F238E27FC236}">
                <a16:creationId xmlns:a16="http://schemas.microsoft.com/office/drawing/2014/main" id="{8C6422ED-9C9F-CCFC-E1E6-B4CD49D1619F}"/>
              </a:ext>
            </a:extLst>
          </p:cNvPr>
          <p:cNvSpPr txBox="1">
            <a:spLocks noChangeArrowheads="1"/>
          </p:cNvSpPr>
          <p:nvPr/>
        </p:nvSpPr>
        <p:spPr bwMode="auto">
          <a:xfrm>
            <a:off x="6248400" y="3692526"/>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chính trị</a:t>
            </a:r>
            <a:endParaRPr lang="en-US" altLang="en-US" sz="2400" b="1">
              <a:solidFill>
                <a:srgbClr val="0000EA"/>
              </a:solidFill>
              <a:latin typeface="Arial" panose="020B0604020202020204" pitchFamily="34" charset="0"/>
            </a:endParaRPr>
          </a:p>
        </p:txBody>
      </p:sp>
      <p:sp>
        <p:nvSpPr>
          <p:cNvPr id="13" name="Hexagon 12">
            <a:extLst>
              <a:ext uri="{FF2B5EF4-FFF2-40B4-BE49-F238E27FC236}">
                <a16:creationId xmlns:a16="http://schemas.microsoft.com/office/drawing/2014/main" id="{7C4557DA-8F0F-5E78-EB2A-EE6631EFDBC3}"/>
              </a:ext>
            </a:extLst>
          </p:cNvPr>
          <p:cNvSpPr/>
          <p:nvPr/>
        </p:nvSpPr>
        <p:spPr>
          <a:xfrm>
            <a:off x="6019800" y="5334000"/>
            <a:ext cx="4191000" cy="7620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4" name="TextBox 16">
            <a:extLst>
              <a:ext uri="{FF2B5EF4-FFF2-40B4-BE49-F238E27FC236}">
                <a16:creationId xmlns:a16="http://schemas.microsoft.com/office/drawing/2014/main" id="{6A947969-A65B-7339-8E6B-FDEF6641F163}"/>
              </a:ext>
            </a:extLst>
          </p:cNvPr>
          <p:cNvSpPr txBox="1">
            <a:spLocks noChangeArrowheads="1"/>
          </p:cNvSpPr>
          <p:nvPr/>
        </p:nvSpPr>
        <p:spPr bwMode="auto">
          <a:xfrm>
            <a:off x="6248400" y="5380039"/>
            <a:ext cx="373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tư tưởng</a:t>
            </a:r>
            <a:endParaRPr lang="en-US" altLang="en-US" sz="2400" b="1">
              <a:solidFill>
                <a:srgbClr val="0000EA"/>
              </a:solidFill>
              <a:latin typeface="Arial" panose="020B0604020202020204" pitchFamily="34" charset="0"/>
            </a:endParaRPr>
          </a:p>
          <a:p>
            <a:pPr algn="ctr" eaLnBrk="1" hangingPunct="1">
              <a:spcBef>
                <a:spcPct val="0"/>
              </a:spcBef>
              <a:buFontTx/>
              <a:buNone/>
            </a:pPr>
            <a:endParaRPr lang="en-US" altLang="en-US" sz="1600" b="1">
              <a:solidFill>
                <a:srgbClr val="000000"/>
              </a:soli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id="{CBEF02B9-1A98-A119-4209-91CA2631BC65}"/>
              </a:ext>
            </a:extLst>
          </p:cNvPr>
          <p:cNvCxnSpPr>
            <a:endCxn id="9" idx="2"/>
          </p:cNvCxnSpPr>
          <p:nvPr/>
        </p:nvCxnSpPr>
        <p:spPr>
          <a:xfrm flipV="1">
            <a:off x="4419600" y="2171700"/>
            <a:ext cx="1600200" cy="1752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B36547-8F6A-0793-044E-B8DF77C15FE7}"/>
              </a:ext>
            </a:extLst>
          </p:cNvPr>
          <p:cNvCxnSpPr>
            <a:endCxn id="11" idx="2"/>
          </p:cNvCxnSpPr>
          <p:nvPr/>
        </p:nvCxnSpPr>
        <p:spPr>
          <a:xfrm>
            <a:off x="4419600" y="3924300"/>
            <a:ext cx="1600200" cy="381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1811679-2EBA-FCD6-164F-B2635FBC1C88}"/>
              </a:ext>
            </a:extLst>
          </p:cNvPr>
          <p:cNvCxnSpPr>
            <a:endCxn id="13" idx="2"/>
          </p:cNvCxnSpPr>
          <p:nvPr/>
        </p:nvCxnSpPr>
        <p:spPr>
          <a:xfrm>
            <a:off x="4419600" y="3924300"/>
            <a:ext cx="1600200" cy="1790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9A1B360-D491-B46B-EBD1-8EC74201C815}"/>
              </a:ext>
            </a:extLst>
          </p:cNvPr>
          <p:cNvGrpSpPr/>
          <p:nvPr/>
        </p:nvGrpSpPr>
        <p:grpSpPr>
          <a:xfrm>
            <a:off x="1526972" y="2974113"/>
            <a:ext cx="2899787" cy="1997937"/>
            <a:chOff x="212477" y="406442"/>
            <a:chExt cx="5840730" cy="797040"/>
          </a:xfrm>
          <a:solidFill>
            <a:schemeClr val="accent6">
              <a:lumMod val="60000"/>
              <a:lumOff val="40000"/>
            </a:schemeClr>
          </a:solidFill>
        </p:grpSpPr>
        <p:sp>
          <p:nvSpPr>
            <p:cNvPr id="19" name="Rounded Rectangle 18">
              <a:extLst>
                <a:ext uri="{FF2B5EF4-FFF2-40B4-BE49-F238E27FC236}">
                  <a16:creationId xmlns:a16="http://schemas.microsoft.com/office/drawing/2014/main" id="{D3256303-BF45-1A7E-E2BE-46BFAB17DD7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a:extLst>
                <a:ext uri="{FF2B5EF4-FFF2-40B4-BE49-F238E27FC236}">
                  <a16:creationId xmlns:a16="http://schemas.microsoft.com/office/drawing/2014/main" id="{CE3DE184-3F36-0A41-F383-7A0F1CB7549C}"/>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r>
                <a:rPr lang="nl-NL" sz="3200" b="1" i="1">
                  <a:solidFill>
                    <a:srgbClr val="FF0000"/>
                  </a:solidFill>
                </a:rPr>
                <a:t>* </a:t>
              </a:r>
              <a:r>
                <a:rPr lang="nl-NL" altLang="en-US" sz="3200" b="1" i="1">
                  <a:solidFill>
                    <a:srgbClr val="FF0000"/>
                  </a:solidFill>
                </a:rPr>
                <a:t>Khi chưa có chính quyền</a:t>
              </a:r>
              <a:endParaRPr lang="en-US" altLang="en-US" sz="3200" i="1">
                <a:solidFill>
                  <a:srgbClr val="FF0000"/>
                </a:solidFill>
              </a:endParaRPr>
            </a:p>
            <a:p>
              <a:pPr algn="ctr" eaLnBrk="1" hangingPunct="1">
                <a:defRPr/>
              </a:pPr>
              <a:endParaRPr lang="en-US" sz="3200" i="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1E2E59-312F-0E5D-8F4C-3C27C8694006}"/>
              </a:ext>
            </a:extLst>
          </p:cNvPr>
          <p:cNvSpPr>
            <a:spLocks noChangeArrowheads="1"/>
          </p:cNvSpPr>
          <p:nvPr/>
        </p:nvSpPr>
        <p:spPr bwMode="auto">
          <a:xfrm>
            <a:off x="2286000" y="5334000"/>
            <a:ext cx="8229600" cy="95408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Phủ định biện chứng </a:t>
            </a:r>
            <a:r>
              <a:rPr lang="vi-VN" altLang="en-US" sz="2800">
                <a:latin typeface="Times New Roman" panose="02020603050405020304" pitchFamily="18" charset="0"/>
                <a:cs typeface="Times New Roman" panose="02020603050405020304" pitchFamily="18" charset="0"/>
              </a:rPr>
              <a:t>hệ tư tưởng của </a:t>
            </a:r>
            <a:r>
              <a:rPr lang="en-US" altLang="en-US" sz="2800">
                <a:latin typeface="Times New Roman" panose="02020603050405020304" pitchFamily="18" charset="0"/>
                <a:cs typeface="Times New Roman" panose="02020603050405020304" pitchFamily="18" charset="0"/>
              </a:rPr>
              <a:t>GCTS và </a:t>
            </a:r>
            <a:r>
              <a:rPr lang="vi-VN" altLang="en-US" sz="2800">
                <a:latin typeface="Times New Roman" panose="02020603050405020304" pitchFamily="18" charset="0"/>
                <a:cs typeface="Times New Roman" panose="02020603050405020304" pitchFamily="18" charset="0"/>
              </a:rPr>
              <a:t>tư tưởng, tâm lý, tập quán lạc hậu</a:t>
            </a:r>
          </a:p>
        </p:txBody>
      </p:sp>
      <p:sp>
        <p:nvSpPr>
          <p:cNvPr id="7" name="Rectangle 6">
            <a:extLst>
              <a:ext uri="{FF2B5EF4-FFF2-40B4-BE49-F238E27FC236}">
                <a16:creationId xmlns:a16="http://schemas.microsoft.com/office/drawing/2014/main" id="{FA810E15-5BB9-C4E1-C171-6CFB4BCCF5B7}"/>
              </a:ext>
            </a:extLst>
          </p:cNvPr>
          <p:cNvSpPr>
            <a:spLocks noChangeArrowheads="1"/>
          </p:cNvSpPr>
          <p:nvPr/>
        </p:nvSpPr>
        <p:spPr bwMode="auto">
          <a:xfrm>
            <a:off x="2286000" y="3143250"/>
            <a:ext cx="8229600" cy="95408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Lật</a:t>
            </a:r>
            <a:r>
              <a:rPr lang="vi-VN" altLang="en-US" sz="2800">
                <a:latin typeface="Times New Roman" panose="02020603050405020304" pitchFamily="18" charset="0"/>
                <a:cs typeface="Times New Roman" panose="02020603050405020304" pitchFamily="18" charset="0"/>
              </a:rPr>
              <a:t> đổ ách thống trị của giai cấp tư sản, phản động, </a:t>
            </a:r>
            <a:r>
              <a:rPr lang="vi-VN" altLang="en-US" sz="2800">
                <a:solidFill>
                  <a:srgbClr val="FF0000"/>
                </a:solidFill>
                <a:latin typeface="Times New Roman" panose="02020603050405020304" pitchFamily="18" charset="0"/>
                <a:cs typeface="Times New Roman" panose="02020603050405020304" pitchFamily="18" charset="0"/>
              </a:rPr>
              <a:t>giành chính quyền </a:t>
            </a:r>
            <a:r>
              <a:rPr lang="vi-VN" altLang="en-US" sz="2800">
                <a:latin typeface="Times New Roman" panose="02020603050405020304" pitchFamily="18" charset="0"/>
                <a:cs typeface="Times New Roman" panose="02020603050405020304" pitchFamily="18" charset="0"/>
              </a:rPr>
              <a:t>về tay giai cấp vô sản</a:t>
            </a:r>
          </a:p>
        </p:txBody>
      </p:sp>
      <p:sp>
        <p:nvSpPr>
          <p:cNvPr id="8" name="Hexagon 7">
            <a:extLst>
              <a:ext uri="{FF2B5EF4-FFF2-40B4-BE49-F238E27FC236}">
                <a16:creationId xmlns:a16="http://schemas.microsoft.com/office/drawing/2014/main" id="{FBA89F89-9D0F-5FF6-4C24-5A0FB52CA3E2}"/>
              </a:ext>
            </a:extLst>
          </p:cNvPr>
          <p:cNvSpPr/>
          <p:nvPr/>
        </p:nvSpPr>
        <p:spPr>
          <a:xfrm>
            <a:off x="1625600" y="63500"/>
            <a:ext cx="41910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9" name="TextBox 11">
            <a:extLst>
              <a:ext uri="{FF2B5EF4-FFF2-40B4-BE49-F238E27FC236}">
                <a16:creationId xmlns:a16="http://schemas.microsoft.com/office/drawing/2014/main" id="{107E636E-B28F-07D8-DC24-A4E125170E8D}"/>
              </a:ext>
            </a:extLst>
          </p:cNvPr>
          <p:cNvSpPr txBox="1">
            <a:spLocks noChangeArrowheads="1"/>
          </p:cNvSpPr>
          <p:nvPr/>
        </p:nvSpPr>
        <p:spPr bwMode="auto">
          <a:xfrm>
            <a:off x="1828800" y="15240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kinh tế</a:t>
            </a:r>
            <a:endParaRPr lang="en-US" altLang="en-US" sz="2400" b="1" i="1">
              <a:solidFill>
                <a:srgbClr val="0000EA"/>
              </a:solidFill>
              <a:latin typeface="Arial" panose="020B0604020202020204" pitchFamily="34" charset="0"/>
            </a:endParaRPr>
          </a:p>
        </p:txBody>
      </p:sp>
      <p:sp>
        <p:nvSpPr>
          <p:cNvPr id="10" name="Hexagon 9">
            <a:extLst>
              <a:ext uri="{FF2B5EF4-FFF2-40B4-BE49-F238E27FC236}">
                <a16:creationId xmlns:a16="http://schemas.microsoft.com/office/drawing/2014/main" id="{2A316F36-1667-AA72-1B5F-DD9303EBA33D}"/>
              </a:ext>
            </a:extLst>
          </p:cNvPr>
          <p:cNvSpPr/>
          <p:nvPr/>
        </p:nvSpPr>
        <p:spPr>
          <a:xfrm>
            <a:off x="1714500" y="2133600"/>
            <a:ext cx="4191000" cy="9144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1" name="TextBox 13">
            <a:extLst>
              <a:ext uri="{FF2B5EF4-FFF2-40B4-BE49-F238E27FC236}">
                <a16:creationId xmlns:a16="http://schemas.microsoft.com/office/drawing/2014/main" id="{A05FDFB0-2B85-367F-FEE3-CA917E50776E}"/>
              </a:ext>
            </a:extLst>
          </p:cNvPr>
          <p:cNvSpPr txBox="1">
            <a:spLocks noChangeArrowheads="1"/>
          </p:cNvSpPr>
          <p:nvPr/>
        </p:nvSpPr>
        <p:spPr bwMode="auto">
          <a:xfrm>
            <a:off x="1943100" y="2320926"/>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chính trị</a:t>
            </a:r>
            <a:endParaRPr lang="en-US" altLang="en-US" sz="2400" b="1">
              <a:solidFill>
                <a:srgbClr val="0000EA"/>
              </a:solidFill>
              <a:latin typeface="Arial" panose="020B0604020202020204" pitchFamily="34" charset="0"/>
            </a:endParaRPr>
          </a:p>
        </p:txBody>
      </p:sp>
      <p:sp>
        <p:nvSpPr>
          <p:cNvPr id="12" name="Hexagon 11">
            <a:extLst>
              <a:ext uri="{FF2B5EF4-FFF2-40B4-BE49-F238E27FC236}">
                <a16:creationId xmlns:a16="http://schemas.microsoft.com/office/drawing/2014/main" id="{B8EE002C-56AA-2B80-F38C-3AC6E5BD6F98}"/>
              </a:ext>
            </a:extLst>
          </p:cNvPr>
          <p:cNvSpPr/>
          <p:nvPr/>
        </p:nvSpPr>
        <p:spPr>
          <a:xfrm>
            <a:off x="1714500" y="4297363"/>
            <a:ext cx="4191000" cy="7620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3" name="TextBox 16">
            <a:extLst>
              <a:ext uri="{FF2B5EF4-FFF2-40B4-BE49-F238E27FC236}">
                <a16:creationId xmlns:a16="http://schemas.microsoft.com/office/drawing/2014/main" id="{95936588-886F-551F-8458-3F6039F55889}"/>
              </a:ext>
            </a:extLst>
          </p:cNvPr>
          <p:cNvSpPr txBox="1">
            <a:spLocks noChangeArrowheads="1"/>
          </p:cNvSpPr>
          <p:nvPr/>
        </p:nvSpPr>
        <p:spPr bwMode="auto">
          <a:xfrm>
            <a:off x="1943100" y="4343401"/>
            <a:ext cx="373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tư tưởng</a:t>
            </a:r>
            <a:endParaRPr lang="en-US" altLang="en-US" sz="2400" b="1">
              <a:solidFill>
                <a:srgbClr val="0000EA"/>
              </a:solidFill>
              <a:latin typeface="Arial" panose="020B0604020202020204" pitchFamily="34" charset="0"/>
            </a:endParaRPr>
          </a:p>
          <a:p>
            <a:pPr algn="ctr" eaLnBrk="1" hangingPunct="1">
              <a:spcBef>
                <a:spcPct val="0"/>
              </a:spcBef>
              <a:buFontTx/>
              <a:buNone/>
            </a:pPr>
            <a:endParaRPr lang="en-US" altLang="en-US" sz="1600" b="1">
              <a:solidFill>
                <a:srgbClr val="000000"/>
              </a:solidFill>
              <a:latin typeface="Arial" panose="020B0604020202020204" pitchFamily="34" charset="0"/>
            </a:endParaRPr>
          </a:p>
        </p:txBody>
      </p:sp>
      <p:sp>
        <p:nvSpPr>
          <p:cNvPr id="16" name="Rectangle 15">
            <a:extLst>
              <a:ext uri="{FF2B5EF4-FFF2-40B4-BE49-F238E27FC236}">
                <a16:creationId xmlns:a16="http://schemas.microsoft.com/office/drawing/2014/main" id="{AE38B342-985A-6195-3EE5-63F58089B08B}"/>
              </a:ext>
            </a:extLst>
          </p:cNvPr>
          <p:cNvSpPr>
            <a:spLocks noChangeArrowheads="1"/>
          </p:cNvSpPr>
          <p:nvPr/>
        </p:nvSpPr>
        <p:spPr bwMode="auto">
          <a:xfrm>
            <a:off x="2286000" y="1066800"/>
            <a:ext cx="8229600" cy="95408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508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B</a:t>
            </a:r>
            <a:r>
              <a:rPr lang="vi-VN" altLang="en-US" sz="2800">
                <a:latin typeface="Times New Roman" panose="02020603050405020304" pitchFamily="18" charset="0"/>
                <a:cs typeface="Times New Roman" panose="02020603050405020304" pitchFamily="18" charset="0"/>
              </a:rPr>
              <a:t>ảo vệ lợi ích </a:t>
            </a:r>
            <a:r>
              <a:rPr lang="en-US" altLang="en-US" sz="2800">
                <a:latin typeface="Times New Roman" panose="02020603050405020304" pitchFamily="18" charset="0"/>
                <a:cs typeface="Times New Roman" panose="02020603050405020304" pitchFamily="18" charset="0"/>
              </a:rPr>
              <a:t>thiết thân</a:t>
            </a:r>
            <a:r>
              <a:rPr lang="vi-VN" altLang="en-US" sz="2800">
                <a:latin typeface="Times New Roman" panose="02020603050405020304" pitchFamily="18" charset="0"/>
                <a:cs typeface="Times New Roman" panose="02020603050405020304" pitchFamily="18" charset="0"/>
              </a:rPr>
              <a:t> của công nhân như tăng lương, </a:t>
            </a:r>
            <a:r>
              <a:rPr lang="en-US" altLang="en-US" sz="2800">
                <a:latin typeface="Times New Roman" panose="02020603050405020304" pitchFamily="18" charset="0"/>
                <a:cs typeface="Times New Roman" panose="02020603050405020304" pitchFamily="18" charset="0"/>
              </a:rPr>
              <a:t>giảm giờ làm</a:t>
            </a:r>
            <a:r>
              <a:rPr lang="vi-VN" altLang="en-US" sz="2800">
                <a:latin typeface="Times New Roman" panose="02020603050405020304" pitchFamily="18" charset="0"/>
                <a:cs typeface="Times New Roman" panose="02020603050405020304" pitchFamily="18" charset="0"/>
              </a:rPr>
              <a:t>, cải thiện điều kiện sống</a:t>
            </a:r>
            <a:r>
              <a:rPr lang="en-US" altLang="en-US" sz="2800">
                <a:latin typeface="Times New Roman" panose="02020603050405020304" pitchFamily="18" charset="0"/>
                <a:cs typeface="Times New Roman" panose="02020603050405020304" pitchFamily="18" charset="0"/>
              </a:rPr>
              <a:t>, ...</a:t>
            </a:r>
            <a:endParaRPr lang="vi-VN"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in)">
                                      <p:cBhvr>
                                        <p:cTn id="15" dur="20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ircle(in)">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p:bldP spid="12" grpId="0" animBg="1"/>
      <p:bldP spid="13"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813F456C-6D6C-EA96-8EBE-A9944CBBB64D}"/>
              </a:ext>
            </a:extLst>
          </p:cNvPr>
          <p:cNvGrpSpPr/>
          <p:nvPr/>
        </p:nvGrpSpPr>
        <p:grpSpPr>
          <a:xfrm>
            <a:off x="1526972" y="1600201"/>
            <a:ext cx="2606879" cy="3832225"/>
            <a:chOff x="212477" y="406442"/>
            <a:chExt cx="5840730" cy="797040"/>
          </a:xfrm>
          <a:solidFill>
            <a:schemeClr val="accent6">
              <a:lumMod val="60000"/>
              <a:lumOff val="40000"/>
            </a:schemeClr>
          </a:solidFill>
        </p:grpSpPr>
        <p:sp>
          <p:nvSpPr>
            <p:cNvPr id="19" name="Rounded Rectangle 18">
              <a:extLst>
                <a:ext uri="{FF2B5EF4-FFF2-40B4-BE49-F238E27FC236}">
                  <a16:creationId xmlns:a16="http://schemas.microsoft.com/office/drawing/2014/main" id="{AFC2A4D2-0DF1-E76A-53BC-CDAC20BD193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a:extLst>
                <a:ext uri="{FF2B5EF4-FFF2-40B4-BE49-F238E27FC236}">
                  <a16:creationId xmlns:a16="http://schemas.microsoft.com/office/drawing/2014/main" id="{AE872D40-3952-1A2E-62D7-DABBB9EEFEAC}"/>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r>
                <a:rPr lang="nl-NL" sz="3200" b="1" i="1">
                  <a:solidFill>
                    <a:srgbClr val="FF0000"/>
                  </a:solidFill>
                </a:rPr>
                <a:t>* </a:t>
              </a:r>
              <a:r>
                <a:rPr lang="nl-NL" altLang="en-US" sz="3200" b="1" i="1">
                  <a:solidFill>
                    <a:srgbClr val="FF0000"/>
                  </a:solidFill>
                </a:rPr>
                <a:t>Đấu tranh giai cấp trong thời kỳ quá độ từ CNTB lên CNXH</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sp>
        <p:nvSpPr>
          <p:cNvPr id="21" name="Rectangle 20">
            <a:extLst>
              <a:ext uri="{FF2B5EF4-FFF2-40B4-BE49-F238E27FC236}">
                <a16:creationId xmlns:a16="http://schemas.microsoft.com/office/drawing/2014/main" id="{0BC6674C-79F9-A057-14DC-F5314423A415}"/>
              </a:ext>
            </a:extLst>
          </p:cNvPr>
          <p:cNvSpPr/>
          <p:nvPr/>
        </p:nvSpPr>
        <p:spPr>
          <a:xfrm>
            <a:off x="5599114" y="1081088"/>
            <a:ext cx="4459287" cy="8239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endParaRPr lang="nl-NL" altLang="x-none" sz="2400" b="1" noProof="1">
              <a:solidFill>
                <a:srgbClr val="0000EA"/>
              </a:solidFill>
              <a:latin typeface="Calibri" panose="020F0502020204030204" pitchFamily="34" charset="0"/>
            </a:endParaRPr>
          </a:p>
          <a:p>
            <a:pPr algn="ctr" eaLnBrk="1" hangingPunct="1">
              <a:defRPr/>
            </a:pPr>
            <a:r>
              <a:rPr lang="nl-NL" altLang="x-none" sz="3200" b="1" noProof="1">
                <a:solidFill>
                  <a:srgbClr val="FF0000"/>
                </a:solidFill>
                <a:latin typeface="Calibri" panose="020F0502020204030204" pitchFamily="34" charset="0"/>
              </a:rPr>
              <a:t>Tính tất yếu</a:t>
            </a:r>
          </a:p>
          <a:p>
            <a:pPr algn="ctr" eaLnBrk="1" hangingPunct="1">
              <a:defRPr/>
            </a:pPr>
            <a:endParaRPr lang="vi-VN" altLang="x-none" sz="2200" b="1" noProof="1">
              <a:solidFill>
                <a:srgbClr val="0000EA"/>
              </a:solidFill>
            </a:endParaRPr>
          </a:p>
        </p:txBody>
      </p:sp>
      <p:sp>
        <p:nvSpPr>
          <p:cNvPr id="24" name="Hexagon 23">
            <a:extLst>
              <a:ext uri="{FF2B5EF4-FFF2-40B4-BE49-F238E27FC236}">
                <a16:creationId xmlns:a16="http://schemas.microsoft.com/office/drawing/2014/main" id="{9FEE3BCA-EFE4-361D-10FF-043D4761C211}"/>
              </a:ext>
            </a:extLst>
          </p:cNvPr>
          <p:cNvSpPr/>
          <p:nvPr/>
        </p:nvSpPr>
        <p:spPr>
          <a:xfrm>
            <a:off x="5564188" y="2455863"/>
            <a:ext cx="4191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25" name="TextBox 11">
            <a:extLst>
              <a:ext uri="{FF2B5EF4-FFF2-40B4-BE49-F238E27FC236}">
                <a16:creationId xmlns:a16="http://schemas.microsoft.com/office/drawing/2014/main" id="{881E5E70-2CEF-E665-6CBC-82067C33E975}"/>
              </a:ext>
            </a:extLst>
          </p:cNvPr>
          <p:cNvSpPr txBox="1">
            <a:spLocks noChangeArrowheads="1"/>
          </p:cNvSpPr>
          <p:nvPr/>
        </p:nvSpPr>
        <p:spPr bwMode="auto">
          <a:xfrm>
            <a:off x="5715000" y="2643188"/>
            <a:ext cx="3733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Điều kiện mới</a:t>
            </a:r>
            <a:endParaRPr lang="en-US" altLang="en-US" sz="2400" b="1" i="1">
              <a:solidFill>
                <a:srgbClr val="000000"/>
              </a:solidFill>
              <a:latin typeface="Arial" panose="020B0604020202020204" pitchFamily="34" charset="0"/>
            </a:endParaRPr>
          </a:p>
        </p:txBody>
      </p:sp>
      <p:sp>
        <p:nvSpPr>
          <p:cNvPr id="26" name="Hexagon 25">
            <a:extLst>
              <a:ext uri="{FF2B5EF4-FFF2-40B4-BE49-F238E27FC236}">
                <a16:creationId xmlns:a16="http://schemas.microsoft.com/office/drawing/2014/main" id="{6FE00912-4B58-74AC-89F6-3E7272D0F114}"/>
              </a:ext>
            </a:extLst>
          </p:cNvPr>
          <p:cNvSpPr/>
          <p:nvPr/>
        </p:nvSpPr>
        <p:spPr>
          <a:xfrm>
            <a:off x="5715000" y="3962400"/>
            <a:ext cx="4191000" cy="9144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27" name="TextBox 13">
            <a:extLst>
              <a:ext uri="{FF2B5EF4-FFF2-40B4-BE49-F238E27FC236}">
                <a16:creationId xmlns:a16="http://schemas.microsoft.com/office/drawing/2014/main" id="{30E21585-DDBF-E01F-4E11-EDED3F73DD84}"/>
              </a:ext>
            </a:extLst>
          </p:cNvPr>
          <p:cNvSpPr txBox="1">
            <a:spLocks noChangeArrowheads="1"/>
          </p:cNvSpPr>
          <p:nvPr/>
        </p:nvSpPr>
        <p:spPr bwMode="auto">
          <a:xfrm>
            <a:off x="5943600" y="410210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Nội dung mới</a:t>
            </a:r>
            <a:endParaRPr lang="en-US" altLang="en-US" sz="2400" b="1">
              <a:solidFill>
                <a:srgbClr val="000000"/>
              </a:solidFill>
              <a:latin typeface="Arial" panose="020B0604020202020204" pitchFamily="34" charset="0"/>
            </a:endParaRPr>
          </a:p>
        </p:txBody>
      </p:sp>
      <p:sp>
        <p:nvSpPr>
          <p:cNvPr id="28" name="Hexagon 27">
            <a:extLst>
              <a:ext uri="{FF2B5EF4-FFF2-40B4-BE49-F238E27FC236}">
                <a16:creationId xmlns:a16="http://schemas.microsoft.com/office/drawing/2014/main" id="{2F411412-0249-A3E0-9A51-F379CC919BC0}"/>
              </a:ext>
            </a:extLst>
          </p:cNvPr>
          <p:cNvSpPr/>
          <p:nvPr/>
        </p:nvSpPr>
        <p:spPr>
          <a:xfrm>
            <a:off x="5715000" y="5486400"/>
            <a:ext cx="4191000" cy="7620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29" name="TextBox 16">
            <a:extLst>
              <a:ext uri="{FF2B5EF4-FFF2-40B4-BE49-F238E27FC236}">
                <a16:creationId xmlns:a16="http://schemas.microsoft.com/office/drawing/2014/main" id="{89E34D7C-DA44-BB59-E988-89064BF7AF63}"/>
              </a:ext>
            </a:extLst>
          </p:cNvPr>
          <p:cNvSpPr txBox="1">
            <a:spLocks noChangeArrowheads="1"/>
          </p:cNvSpPr>
          <p:nvPr/>
        </p:nvSpPr>
        <p:spPr bwMode="auto">
          <a:xfrm>
            <a:off x="5943600" y="5637214"/>
            <a:ext cx="373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Hình thức mới</a:t>
            </a:r>
            <a:endParaRPr lang="en-US" altLang="en-US" sz="2400" b="1">
              <a:solidFill>
                <a:srgbClr val="000000"/>
              </a:solidFill>
              <a:latin typeface="Arial" panose="020B0604020202020204" pitchFamily="34" charset="0"/>
            </a:endParaRPr>
          </a:p>
        </p:txBody>
      </p:sp>
      <p:cxnSp>
        <p:nvCxnSpPr>
          <p:cNvPr id="30" name="Straight Arrow Connector 29">
            <a:extLst>
              <a:ext uri="{FF2B5EF4-FFF2-40B4-BE49-F238E27FC236}">
                <a16:creationId xmlns:a16="http://schemas.microsoft.com/office/drawing/2014/main" id="{30721F3E-BECD-1AA2-C837-ED58E888827C}"/>
              </a:ext>
            </a:extLst>
          </p:cNvPr>
          <p:cNvCxnSpPr/>
          <p:nvPr/>
        </p:nvCxnSpPr>
        <p:spPr>
          <a:xfrm flipV="1">
            <a:off x="4098925" y="2874963"/>
            <a:ext cx="1500188" cy="4699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6315875-12AF-44D3-65B1-1E0C86F2E878}"/>
              </a:ext>
            </a:extLst>
          </p:cNvPr>
          <p:cNvCxnSpPr/>
          <p:nvPr/>
        </p:nvCxnSpPr>
        <p:spPr>
          <a:xfrm>
            <a:off x="4133850" y="3417888"/>
            <a:ext cx="1581150" cy="10271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507F0E6-07F9-F48C-094D-0DE909780E2B}"/>
              </a:ext>
            </a:extLst>
          </p:cNvPr>
          <p:cNvCxnSpPr>
            <a:endCxn id="28" idx="2"/>
          </p:cNvCxnSpPr>
          <p:nvPr/>
        </p:nvCxnSpPr>
        <p:spPr>
          <a:xfrm>
            <a:off x="4133850" y="3417888"/>
            <a:ext cx="1581150" cy="2449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810340-8997-AE91-28AA-A85DF444E820}"/>
              </a:ext>
            </a:extLst>
          </p:cNvPr>
          <p:cNvCxnSpPr>
            <a:endCxn id="21" idx="1"/>
          </p:cNvCxnSpPr>
          <p:nvPr/>
        </p:nvCxnSpPr>
        <p:spPr>
          <a:xfrm flipV="1">
            <a:off x="4133851" y="1493839"/>
            <a:ext cx="1465263" cy="1851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arn(inVertical)">
                                      <p:cBhvr>
                                        <p:cTn id="20" dur="500"/>
                                        <p:tgtEl>
                                          <p:spTgt spid="3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arn(inVertical)">
                                      <p:cBhvr>
                                        <p:cTn id="23" dur="500"/>
                                        <p:tgtEl>
                                          <p:spTgt spid="2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inVertical)">
                                      <p:cBhvr>
                                        <p:cTn id="26" dur="500"/>
                                        <p:tgtEl>
                                          <p:spTgt spid="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p:bldP spid="26" grpId="0" animBg="1"/>
      <p:bldP spid="27" grpId="0"/>
      <p:bldP spid="28"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760417-9999-45DC-D184-7F810BAB5B3E}"/>
              </a:ext>
            </a:extLst>
          </p:cNvPr>
          <p:cNvSpPr>
            <a:spLocks noChangeArrowheads="1"/>
          </p:cNvSpPr>
          <p:nvPr/>
        </p:nvSpPr>
        <p:spPr bwMode="auto">
          <a:xfrm>
            <a:off x="1981201" y="914400"/>
            <a:ext cx="7999413" cy="1200150"/>
          </a:xfrm>
          <a:prstGeom prst="rect">
            <a:avLst/>
          </a:prstGeom>
          <a:solidFill>
            <a:schemeClr val="accent1">
              <a:lumMod val="60000"/>
              <a:lumOff val="40000"/>
              <a:alpha val="91000"/>
            </a:schemeClr>
          </a:solidFill>
          <a:ln w="9525">
            <a:solidFill>
              <a:schemeClr val="accent1"/>
            </a:solidFill>
            <a:miter lim="800000"/>
            <a:headEnd/>
            <a:tailEnd/>
          </a:ln>
        </p:spPr>
        <p:txBody>
          <a:bodyPr>
            <a:spAutoFit/>
          </a:bodyPr>
          <a:lstStyle/>
          <a:p>
            <a:pPr algn="just" eaLnBrk="1" hangingPunct="1">
              <a:defRPr/>
            </a:pPr>
            <a:r>
              <a:rPr lang="nl-NL" sz="2400">
                <a:latin typeface="Times New Roman" pitchFamily="18" charset="0"/>
                <a:cs typeface="Times New Roman" pitchFamily="18" charset="0"/>
              </a:rPr>
              <a:t>Thời kỳ này, giai cấp tư sản tuy bị đánh đổ về mặt chính quyền, song chúng vẫn còn lực lượng, tiềm lực về kinh tế, chính trị và tư tưởng.</a:t>
            </a:r>
            <a:endParaRPr lang="en-US" sz="240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5ED38BA8-B382-A5F9-ADE2-5CBC1FE2B0C7}"/>
              </a:ext>
            </a:extLst>
          </p:cNvPr>
          <p:cNvSpPr/>
          <p:nvPr/>
        </p:nvSpPr>
        <p:spPr>
          <a:xfrm>
            <a:off x="1676400" y="1"/>
            <a:ext cx="4459288" cy="823913"/>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endParaRPr lang="nl-NL" altLang="x-none" sz="2400" b="1" noProof="1">
              <a:solidFill>
                <a:srgbClr val="0000EA"/>
              </a:solidFill>
              <a:latin typeface="Calibri" panose="020F0502020204030204" pitchFamily="34" charset="0"/>
            </a:endParaRPr>
          </a:p>
          <a:p>
            <a:pPr algn="ctr" eaLnBrk="1" hangingPunct="1">
              <a:defRPr/>
            </a:pPr>
            <a:r>
              <a:rPr lang="nl-NL" altLang="x-none" sz="3200" b="1" i="1" noProof="1">
                <a:solidFill>
                  <a:srgbClr val="FF0000"/>
                </a:solidFill>
                <a:latin typeface="Calibri" panose="020F0502020204030204" pitchFamily="34" charset="0"/>
              </a:rPr>
              <a:t>Tính tất yếu</a:t>
            </a:r>
          </a:p>
          <a:p>
            <a:pPr algn="ctr" eaLnBrk="1" hangingPunct="1">
              <a:defRPr/>
            </a:pPr>
            <a:endParaRPr lang="vi-VN" altLang="x-none" sz="2200" b="1" noProof="1">
              <a:solidFill>
                <a:srgbClr val="0000EA"/>
              </a:solidFill>
            </a:endParaRPr>
          </a:p>
        </p:txBody>
      </p:sp>
      <p:sp>
        <p:nvSpPr>
          <p:cNvPr id="8" name="Hexagon 7">
            <a:extLst>
              <a:ext uri="{FF2B5EF4-FFF2-40B4-BE49-F238E27FC236}">
                <a16:creationId xmlns:a16="http://schemas.microsoft.com/office/drawing/2014/main" id="{975A5F2E-C5A5-5DF5-C0CF-114982B50C9F}"/>
              </a:ext>
            </a:extLst>
          </p:cNvPr>
          <p:cNvSpPr/>
          <p:nvPr/>
        </p:nvSpPr>
        <p:spPr>
          <a:xfrm>
            <a:off x="1863725" y="2112963"/>
            <a:ext cx="4191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9" name="TextBox 11">
            <a:extLst>
              <a:ext uri="{FF2B5EF4-FFF2-40B4-BE49-F238E27FC236}">
                <a16:creationId xmlns:a16="http://schemas.microsoft.com/office/drawing/2014/main" id="{E693FCDC-9157-8B8D-F18A-E45BBCB5DE22}"/>
              </a:ext>
            </a:extLst>
          </p:cNvPr>
          <p:cNvSpPr txBox="1">
            <a:spLocks noChangeArrowheads="1"/>
          </p:cNvSpPr>
          <p:nvPr/>
        </p:nvSpPr>
        <p:spPr bwMode="auto">
          <a:xfrm>
            <a:off x="2038350" y="2300288"/>
            <a:ext cx="3733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Điều kiện mới</a:t>
            </a:r>
            <a:endParaRPr lang="en-US" altLang="en-US" sz="2400" b="1" i="1">
              <a:solidFill>
                <a:srgbClr val="000000"/>
              </a:solidFill>
              <a:latin typeface="Arial" panose="020B0604020202020204" pitchFamily="34" charset="0"/>
            </a:endParaRPr>
          </a:p>
        </p:txBody>
      </p:sp>
      <p:sp>
        <p:nvSpPr>
          <p:cNvPr id="11" name="Rectangle 10">
            <a:extLst>
              <a:ext uri="{FF2B5EF4-FFF2-40B4-BE49-F238E27FC236}">
                <a16:creationId xmlns:a16="http://schemas.microsoft.com/office/drawing/2014/main" id="{41366759-323D-4840-A344-E86DA001D7B6}"/>
              </a:ext>
            </a:extLst>
          </p:cNvPr>
          <p:cNvSpPr>
            <a:spLocks noChangeArrowheads="1"/>
          </p:cNvSpPr>
          <p:nvPr/>
        </p:nvSpPr>
        <p:spPr bwMode="auto">
          <a:xfrm>
            <a:off x="1851025" y="3124200"/>
            <a:ext cx="8610600" cy="3416300"/>
          </a:xfrm>
          <a:prstGeom prst="rect">
            <a:avLst/>
          </a:prstGeom>
          <a:solidFill>
            <a:schemeClr val="accent6">
              <a:lumMod val="40000"/>
              <a:lumOff val="60000"/>
            </a:schemeClr>
          </a:solidFill>
          <a:ln w="9525">
            <a:solidFill>
              <a:schemeClr val="accent1"/>
            </a:solidFill>
            <a:miter lim="800000"/>
            <a:headEnd/>
            <a:tailEnd/>
          </a:ln>
        </p:spPr>
        <p:txBody>
          <a:bodyPr>
            <a:spAutoFit/>
          </a:bodyPr>
          <a:lstStyle/>
          <a:p>
            <a:pPr algn="just" eaLnBrk="1" hangingPunct="1">
              <a:defRPr/>
            </a:pPr>
            <a:r>
              <a:rPr lang="nl-NL" sz="2400">
                <a:latin typeface="Times New Roman" pitchFamily="18" charset="0"/>
                <a:cs typeface="Times New Roman" pitchFamily="18" charset="0"/>
              </a:rPr>
              <a:t>- Cơ cấu và địa vị các giai cấp có sự biến đổi căn bản, tạo ra so sánh lực lượng có lợi cho giai cấp vô sản.</a:t>
            </a:r>
          </a:p>
          <a:p>
            <a:pPr algn="just" eaLnBrk="1" hangingPunct="1">
              <a:defRPr/>
            </a:pPr>
            <a:r>
              <a:rPr lang="nl-NL" sz="2400">
                <a:latin typeface="Times New Roman" pitchFamily="18" charset="0"/>
                <a:cs typeface="Times New Roman" pitchFamily="18" charset="0"/>
              </a:rPr>
              <a:t>- Các lực lượng phản cách mạng ngày càng bị thu hẹp và phân hoá, tiến tới bị xoá bỏ hoàn toàn. </a:t>
            </a:r>
          </a:p>
          <a:p>
            <a:pPr algn="just" eaLnBrk="1" hangingPunct="1">
              <a:defRPr/>
            </a:pPr>
            <a:r>
              <a:rPr lang="nl-NL" sz="2400">
                <a:latin typeface="Times New Roman" pitchFamily="18" charset="0"/>
                <a:cs typeface="Times New Roman" pitchFamily="18" charset="0"/>
              </a:rPr>
              <a:t>- Các khó khăn nổi lên trong thời kỳ này là, kinh nghiệm quản lý xã hội về mọi mặt của giai cấp vô sản còn nhiều hạn chế; giai cấp tư sản và các thế lực thù địch bằng nhiều âm mưu và thủ đoạn chống phá sự nghiệp cách mạng; các tàn dư về tư tưởng, tập quán, tâm lý của xã hội cũ và của giai cấp thống trị, bóc lột còn nhiều...</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barn(inVertical)">
                                      <p:cBhvr>
                                        <p:cTn id="30" dur="500"/>
                                        <p:tgtEl>
                                          <p:spTgt spid="1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barn(inVertical)">
                                      <p:cBhvr>
                                        <p:cTn id="35" dur="500"/>
                                        <p:tgtEl>
                                          <p:spTgt spid="11">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barn(inVertical)">
                                      <p:cBhvr>
                                        <p:cTn id="4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C716B29F-50AE-63A2-93BC-4F5CD42524CA}"/>
              </a:ext>
            </a:extLst>
          </p:cNvPr>
          <p:cNvSpPr/>
          <p:nvPr/>
        </p:nvSpPr>
        <p:spPr>
          <a:xfrm>
            <a:off x="1512888" y="0"/>
            <a:ext cx="4191001" cy="598488"/>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5" name="TextBox 13">
            <a:extLst>
              <a:ext uri="{FF2B5EF4-FFF2-40B4-BE49-F238E27FC236}">
                <a16:creationId xmlns:a16="http://schemas.microsoft.com/office/drawing/2014/main" id="{E7BF64A0-5557-7BE4-A5E4-751908A8150B}"/>
              </a:ext>
            </a:extLst>
          </p:cNvPr>
          <p:cNvSpPr txBox="1">
            <a:spLocks noChangeArrowheads="1"/>
          </p:cNvSpPr>
          <p:nvPr/>
        </p:nvSpPr>
        <p:spPr bwMode="auto">
          <a:xfrm>
            <a:off x="1789113" y="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Nội dung mới</a:t>
            </a:r>
            <a:endParaRPr lang="en-US" altLang="en-US" sz="2400" b="1">
              <a:solidFill>
                <a:srgbClr val="000000"/>
              </a:solidFill>
              <a:latin typeface="Arial" panose="020B0604020202020204" pitchFamily="34" charset="0"/>
            </a:endParaRPr>
          </a:p>
        </p:txBody>
      </p:sp>
      <p:sp>
        <p:nvSpPr>
          <p:cNvPr id="6" name="Hexagon 5">
            <a:extLst>
              <a:ext uri="{FF2B5EF4-FFF2-40B4-BE49-F238E27FC236}">
                <a16:creationId xmlns:a16="http://schemas.microsoft.com/office/drawing/2014/main" id="{6027FD88-8847-5ED7-8038-F6CFAC07EC55}"/>
              </a:ext>
            </a:extLst>
          </p:cNvPr>
          <p:cNvSpPr/>
          <p:nvPr/>
        </p:nvSpPr>
        <p:spPr>
          <a:xfrm>
            <a:off x="1590675" y="3122614"/>
            <a:ext cx="4191000" cy="611187"/>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7" name="TextBox 16">
            <a:extLst>
              <a:ext uri="{FF2B5EF4-FFF2-40B4-BE49-F238E27FC236}">
                <a16:creationId xmlns:a16="http://schemas.microsoft.com/office/drawing/2014/main" id="{E99C1E94-0126-F0B6-0DE7-EDFDFCF2677D}"/>
              </a:ext>
            </a:extLst>
          </p:cNvPr>
          <p:cNvSpPr txBox="1">
            <a:spLocks noChangeArrowheads="1"/>
          </p:cNvSpPr>
          <p:nvPr/>
        </p:nvSpPr>
        <p:spPr bwMode="auto">
          <a:xfrm>
            <a:off x="1819275" y="3122614"/>
            <a:ext cx="373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00"/>
                </a:solidFill>
                <a:latin typeface="Arial" panose="020B0604020202020204" pitchFamily="34" charset="0"/>
              </a:rPr>
              <a:t>Hình thức mới</a:t>
            </a:r>
            <a:endParaRPr lang="en-US" altLang="en-US" sz="2400" b="1">
              <a:solidFill>
                <a:srgbClr val="000000"/>
              </a:solidFill>
              <a:latin typeface="Arial" panose="020B0604020202020204" pitchFamily="34" charset="0"/>
            </a:endParaRPr>
          </a:p>
        </p:txBody>
      </p:sp>
      <p:sp>
        <p:nvSpPr>
          <p:cNvPr id="9" name="Rectangle 8">
            <a:extLst>
              <a:ext uri="{FF2B5EF4-FFF2-40B4-BE49-F238E27FC236}">
                <a16:creationId xmlns:a16="http://schemas.microsoft.com/office/drawing/2014/main" id="{F8D1E940-A4CE-264D-8DA1-CA4EC85C3275}"/>
              </a:ext>
            </a:extLst>
          </p:cNvPr>
          <p:cNvSpPr>
            <a:spLocks noChangeArrowheads="1"/>
          </p:cNvSpPr>
          <p:nvPr/>
        </p:nvSpPr>
        <p:spPr bwMode="auto">
          <a:xfrm>
            <a:off x="2057401" y="762001"/>
            <a:ext cx="8328025" cy="2308225"/>
          </a:xfrm>
          <a:prstGeom prst="rect">
            <a:avLst/>
          </a:prstGeom>
          <a:solidFill>
            <a:schemeClr val="accent6">
              <a:lumMod val="40000"/>
              <a:lumOff val="60000"/>
            </a:schemeClr>
          </a:solidFill>
          <a:ln w="9525">
            <a:solidFill>
              <a:schemeClr val="accent1"/>
            </a:solidFill>
            <a:miter lim="800000"/>
            <a:headEnd/>
            <a:tailEnd/>
          </a:ln>
        </p:spPr>
        <p:txBody>
          <a:bodyPr>
            <a:spAutoFit/>
          </a:bodyPr>
          <a:lstStyle/>
          <a:p>
            <a:pPr algn="just" eaLnBrk="1" hangingPunct="1">
              <a:defRPr/>
            </a:pPr>
            <a:r>
              <a:rPr lang="nl-NL" sz="2400">
                <a:latin typeface="Times New Roman" pitchFamily="18" charset="0"/>
                <a:cs typeface="Times New Roman" pitchFamily="18" charset="0"/>
              </a:rPr>
              <a:t>- Mục tiêu là xây dựng thành công chủ nghĩa xã hội trên tất cả các lĩnh vực kinh tế, chính trị, tư tưởng, văn hoá</a:t>
            </a:r>
          </a:p>
          <a:p>
            <a:pPr algn="just" eaLnBrk="1" hangingPunct="1">
              <a:defRPr/>
            </a:pPr>
            <a:r>
              <a:rPr lang="nl-NL" sz="2400">
                <a:latin typeface="Times New Roman" pitchFamily="18" charset="0"/>
                <a:cs typeface="Times New Roman" pitchFamily="18" charset="0"/>
              </a:rPr>
              <a:t>- Phải thực hiện hai nhiệm vụ chiến lược là:</a:t>
            </a:r>
          </a:p>
          <a:p>
            <a:pPr algn="just" eaLnBrk="1" hangingPunct="1">
              <a:defRPr/>
            </a:pPr>
            <a:r>
              <a:rPr lang="nl-NL" sz="2400">
                <a:latin typeface="Times New Roman" pitchFamily="18" charset="0"/>
                <a:cs typeface="Times New Roman" pitchFamily="18" charset="0"/>
              </a:rPr>
              <a:t>	+ Bảo vệ vững chắc thành quả cách mạng đã giành được và cải tạo xã hội cũ.</a:t>
            </a:r>
          </a:p>
          <a:p>
            <a:pPr algn="just" eaLnBrk="1" hangingPunct="1">
              <a:defRPr/>
            </a:pPr>
            <a:r>
              <a:rPr lang="nl-NL" sz="2400">
                <a:latin typeface="Times New Roman" pitchFamily="18" charset="0"/>
                <a:cs typeface="Times New Roman" pitchFamily="18" charset="0"/>
              </a:rPr>
              <a:t>	+ Xây dựng thành công xã hội mới trên tất cả các lĩnh vực. </a:t>
            </a:r>
            <a:endParaRPr lang="en-US" sz="2400">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id="{EB88A70F-A7AA-9BD8-4C81-9B83400DAB9F}"/>
              </a:ext>
            </a:extLst>
          </p:cNvPr>
          <p:cNvSpPr>
            <a:spLocks noChangeArrowheads="1"/>
          </p:cNvSpPr>
          <p:nvPr/>
        </p:nvSpPr>
        <p:spPr bwMode="auto">
          <a:xfrm>
            <a:off x="1981201" y="3810001"/>
            <a:ext cx="8404225" cy="3046413"/>
          </a:xfrm>
          <a:prstGeom prst="rect">
            <a:avLst/>
          </a:prstGeom>
          <a:solidFill>
            <a:schemeClr val="accent5">
              <a:lumMod val="40000"/>
              <a:lumOff val="60000"/>
            </a:schemeClr>
          </a:solidFill>
          <a:ln w="9525">
            <a:solidFill>
              <a:schemeClr val="accent1"/>
            </a:solidFill>
            <a:miter lim="800000"/>
            <a:headEnd/>
            <a:tailEnd/>
          </a:ln>
        </p:spPr>
        <p:txBody>
          <a:bodyPr>
            <a:spAutoFit/>
          </a:bodyPr>
          <a:lstStyle/>
          <a:p>
            <a:pPr algn="just" eaLnBrk="1" hangingPunct="1">
              <a:defRPr/>
            </a:pPr>
            <a:r>
              <a:rPr lang="nl-NL" sz="2400">
                <a:latin typeface="Times New Roman" pitchFamily="18" charset="0"/>
                <a:cs typeface="Times New Roman" pitchFamily="18" charset="0"/>
              </a:rPr>
              <a:t>    Trong cuộc đấu tranh này, giai cấp vô sản phải sử dụng tổng hợp và kết hợp các hình thức đa dạng, phong phú:</a:t>
            </a:r>
          </a:p>
          <a:p>
            <a:pPr algn="just" eaLnBrk="1" hangingPunct="1">
              <a:defRPr/>
            </a:pPr>
            <a:r>
              <a:rPr lang="nl-NL" sz="2400">
                <a:latin typeface="Times New Roman" pitchFamily="18" charset="0"/>
                <a:cs typeface="Times New Roman" pitchFamily="18" charset="0"/>
              </a:rPr>
              <a:t>	- "có đổ máu và không có đổ máu"; </a:t>
            </a:r>
          </a:p>
          <a:p>
            <a:pPr algn="just" eaLnBrk="1" hangingPunct="1">
              <a:defRPr/>
            </a:pPr>
            <a:r>
              <a:rPr lang="nl-NL" sz="2400">
                <a:latin typeface="Times New Roman" pitchFamily="18" charset="0"/>
                <a:cs typeface="Times New Roman" pitchFamily="18" charset="0"/>
              </a:rPr>
              <a:t>	- Bằng bạo lực và hoà bình; </a:t>
            </a:r>
          </a:p>
          <a:p>
            <a:pPr algn="just" eaLnBrk="1" hangingPunct="1">
              <a:defRPr/>
            </a:pPr>
            <a:r>
              <a:rPr lang="nl-NL" sz="2400">
                <a:latin typeface="Times New Roman" pitchFamily="18" charset="0"/>
                <a:cs typeface="Times New Roman" pitchFamily="18" charset="0"/>
              </a:rPr>
              <a:t>	- Bằng quân sự và kinh tế; </a:t>
            </a:r>
          </a:p>
          <a:p>
            <a:pPr algn="just" eaLnBrk="1" hangingPunct="1">
              <a:defRPr/>
            </a:pPr>
            <a:r>
              <a:rPr lang="nl-NL" sz="2400">
                <a:latin typeface="Times New Roman" pitchFamily="18" charset="0"/>
                <a:cs typeface="Times New Roman" pitchFamily="18" charset="0"/>
              </a:rPr>
              <a:t>	- Bằng giáo dục và hành chính... </a:t>
            </a:r>
          </a:p>
          <a:p>
            <a:pPr algn="just" eaLnBrk="1" hangingPunct="1">
              <a:defRPr/>
            </a:pPr>
            <a:r>
              <a:rPr lang="nl-NL" sz="2400">
                <a:latin typeface="Times New Roman" pitchFamily="18" charset="0"/>
                <a:cs typeface="Times New Roman" pitchFamily="18" charset="0"/>
              </a:rPr>
              <a:t>    Sử dụng hình thức nào, điều đó do tình hình kinh tế, chính trị xã hội của mỗi nước, mỗi giai đoạn lịch sử cụ thể quy định. </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arn(inVertical)">
                                      <p:cBhvr>
                                        <p:cTn id="20" dur="500"/>
                                        <p:tgtEl>
                                          <p:spTgt spid="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barn(inVertical)">
                                      <p:cBhvr>
                                        <p:cTn id="25" dur="500"/>
                                        <p:tgtEl>
                                          <p:spTgt spid="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barn(inVertical)">
                                      <p:cBhvr>
                                        <p:cTn id="30" dur="500"/>
                                        <p:tgtEl>
                                          <p:spTgt spid="9">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barn(inVertical)">
                                      <p:cBhvr>
                                        <p:cTn id="35" dur="500"/>
                                        <p:tgtEl>
                                          <p:spTgt spid="9">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inVertical)">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circle(in)">
                                      <p:cBhvr>
                                        <p:cTn id="48" dur="20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barn(inVertical)">
                                      <p:cBhvr>
                                        <p:cTn id="53" dur="500"/>
                                        <p:tgtEl>
                                          <p:spTgt spid="1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barn(inVertical)">
                                      <p:cBhvr>
                                        <p:cTn id="58" dur="500"/>
                                        <p:tgtEl>
                                          <p:spTgt spid="11">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animEffect transition="in" filter="barn(inVertical)">
                                      <p:cBhvr>
                                        <p:cTn id="63" dur="500"/>
                                        <p:tgtEl>
                                          <p:spTgt spid="11">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11">
                                            <p:txEl>
                                              <p:pRg st="3" end="3"/>
                                            </p:txEl>
                                          </p:spTgt>
                                        </p:tgtEl>
                                        <p:attrNameLst>
                                          <p:attrName>style.visibility</p:attrName>
                                        </p:attrNameLst>
                                      </p:cBhvr>
                                      <p:to>
                                        <p:strVal val="visible"/>
                                      </p:to>
                                    </p:set>
                                    <p:animEffect transition="in" filter="barn(inVertical)">
                                      <p:cBhvr>
                                        <p:cTn id="68" dur="500"/>
                                        <p:tgtEl>
                                          <p:spTgt spid="11">
                                            <p:txEl>
                                              <p:pRg st="3" end="3"/>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1" fill="hold" nodeType="clickEffect">
                                  <p:stCondLst>
                                    <p:cond delay="0"/>
                                  </p:stCondLst>
                                  <p:childTnLst>
                                    <p:set>
                                      <p:cBhvr>
                                        <p:cTn id="72" dur="1" fill="hold">
                                          <p:stCondLst>
                                            <p:cond delay="0"/>
                                          </p:stCondLst>
                                        </p:cTn>
                                        <p:tgtEl>
                                          <p:spTgt spid="11">
                                            <p:txEl>
                                              <p:pRg st="4" end="4"/>
                                            </p:txEl>
                                          </p:spTgt>
                                        </p:tgtEl>
                                        <p:attrNameLst>
                                          <p:attrName>style.visibility</p:attrName>
                                        </p:attrNameLst>
                                      </p:cBhvr>
                                      <p:to>
                                        <p:strVal val="visible"/>
                                      </p:to>
                                    </p:set>
                                    <p:animEffect transition="in" filter="barn(inVertical)">
                                      <p:cBhvr>
                                        <p:cTn id="73" dur="500"/>
                                        <p:tgtEl>
                                          <p:spTgt spid="11">
                                            <p:txEl>
                                              <p:pRg st="4" end="4"/>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6" presetClass="entr" presetSubtype="21" fill="hold" nodeType="clickEffect">
                                  <p:stCondLst>
                                    <p:cond delay="0"/>
                                  </p:stCondLst>
                                  <p:childTnLst>
                                    <p:set>
                                      <p:cBhvr>
                                        <p:cTn id="77" dur="1" fill="hold">
                                          <p:stCondLst>
                                            <p:cond delay="0"/>
                                          </p:stCondLst>
                                        </p:cTn>
                                        <p:tgtEl>
                                          <p:spTgt spid="11">
                                            <p:txEl>
                                              <p:pRg st="5" end="5"/>
                                            </p:txEl>
                                          </p:spTgt>
                                        </p:tgtEl>
                                        <p:attrNameLst>
                                          <p:attrName>style.visibility</p:attrName>
                                        </p:attrNameLst>
                                      </p:cBhvr>
                                      <p:to>
                                        <p:strVal val="visible"/>
                                      </p:to>
                                    </p:set>
                                    <p:animEffect transition="in" filter="barn(inVertical)">
                                      <p:cBhvr>
                                        <p:cTn id="7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A33BDB0-8018-4662-C694-44631E0C319A}"/>
              </a:ext>
            </a:extLst>
          </p:cNvPr>
          <p:cNvGrpSpPr/>
          <p:nvPr/>
        </p:nvGrpSpPr>
        <p:grpSpPr>
          <a:xfrm>
            <a:off x="1828801" y="838200"/>
            <a:ext cx="8610599" cy="1143000"/>
            <a:chOff x="212477" y="406442"/>
            <a:chExt cx="5840730" cy="797040"/>
          </a:xfrm>
          <a:solidFill>
            <a:schemeClr val="accent6">
              <a:lumMod val="75000"/>
            </a:schemeClr>
          </a:solidFill>
        </p:grpSpPr>
        <p:sp>
          <p:nvSpPr>
            <p:cNvPr id="23" name="Rounded Rectangle 22">
              <a:extLst>
                <a:ext uri="{FF2B5EF4-FFF2-40B4-BE49-F238E27FC236}">
                  <a16:creationId xmlns:a16="http://schemas.microsoft.com/office/drawing/2014/main" id="{3B86468A-8306-C5BA-9650-52FEEFC3DE8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6EFA7C1F-3372-EBC9-EABB-BCB558E727A6}"/>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2000" b="1" i="1">
                  <a:solidFill>
                    <a:schemeClr val="tx1"/>
                  </a:solidFill>
                </a:rPr>
                <a:t>2.1. Các hình thức cộng đồng người trước khi </a:t>
              </a:r>
            </a:p>
            <a:p>
              <a:pPr algn="ctr" eaLnBrk="1" hangingPunct="1">
                <a:defRPr/>
              </a:pPr>
              <a:r>
                <a:rPr lang="nl-NL" sz="2000" b="1" i="1">
                  <a:solidFill>
                    <a:schemeClr val="tx1"/>
                  </a:solidFill>
                </a:rPr>
                <a:t>hình thành dân tộc</a:t>
              </a:r>
              <a:endParaRPr lang="en-US" sz="2000">
                <a:solidFill>
                  <a:schemeClr val="tx1"/>
                </a:solidFill>
              </a:endParaRPr>
            </a:p>
          </p:txBody>
        </p:sp>
      </p:grpSp>
      <p:sp>
        <p:nvSpPr>
          <p:cNvPr id="38" name="Hexagon 37">
            <a:extLst>
              <a:ext uri="{FF2B5EF4-FFF2-40B4-BE49-F238E27FC236}">
                <a16:creationId xmlns:a16="http://schemas.microsoft.com/office/drawing/2014/main" id="{1627D180-A07C-A0A0-E7DD-662F95AB2FEE}"/>
              </a:ext>
            </a:extLst>
          </p:cNvPr>
          <p:cNvSpPr/>
          <p:nvPr/>
        </p:nvSpPr>
        <p:spPr>
          <a:xfrm>
            <a:off x="3962400" y="2209800"/>
            <a:ext cx="4191000" cy="8382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39" name="TextBox 11">
            <a:extLst>
              <a:ext uri="{FF2B5EF4-FFF2-40B4-BE49-F238E27FC236}">
                <a16:creationId xmlns:a16="http://schemas.microsoft.com/office/drawing/2014/main" id="{1A2500CD-2EC5-EBD4-CACA-3B5A4B781DA5}"/>
              </a:ext>
            </a:extLst>
          </p:cNvPr>
          <p:cNvSpPr txBox="1">
            <a:spLocks noChangeArrowheads="1"/>
          </p:cNvSpPr>
          <p:nvPr/>
        </p:nvSpPr>
        <p:spPr bwMode="auto">
          <a:xfrm>
            <a:off x="4165600" y="229870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Thị tộc</a:t>
            </a:r>
            <a:endParaRPr lang="en-US" altLang="en-US" sz="2400" b="1" i="1">
              <a:solidFill>
                <a:srgbClr val="0000EA"/>
              </a:solidFill>
              <a:latin typeface="Arial" panose="020B0604020202020204" pitchFamily="34" charset="0"/>
            </a:endParaRPr>
          </a:p>
        </p:txBody>
      </p:sp>
      <p:sp>
        <p:nvSpPr>
          <p:cNvPr id="40" name="Hexagon 39">
            <a:extLst>
              <a:ext uri="{FF2B5EF4-FFF2-40B4-BE49-F238E27FC236}">
                <a16:creationId xmlns:a16="http://schemas.microsoft.com/office/drawing/2014/main" id="{F4F2E36F-AB25-DFEF-555C-FF994935D4B2}"/>
              </a:ext>
            </a:extLst>
          </p:cNvPr>
          <p:cNvSpPr/>
          <p:nvPr/>
        </p:nvSpPr>
        <p:spPr>
          <a:xfrm>
            <a:off x="3962400" y="3962400"/>
            <a:ext cx="4191000" cy="914400"/>
          </a:xfrm>
          <a:prstGeom prst="hexagon">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en-US">
              <a:solidFill>
                <a:prstClr val="black"/>
              </a:solidFill>
            </a:endParaRPr>
          </a:p>
        </p:txBody>
      </p:sp>
      <p:sp>
        <p:nvSpPr>
          <p:cNvPr id="41" name="TextBox 13">
            <a:extLst>
              <a:ext uri="{FF2B5EF4-FFF2-40B4-BE49-F238E27FC236}">
                <a16:creationId xmlns:a16="http://schemas.microsoft.com/office/drawing/2014/main" id="{F17A5C88-D279-994E-6DAB-3AE051C06B64}"/>
              </a:ext>
            </a:extLst>
          </p:cNvPr>
          <p:cNvSpPr txBox="1">
            <a:spLocks noChangeArrowheads="1"/>
          </p:cNvSpPr>
          <p:nvPr/>
        </p:nvSpPr>
        <p:spPr bwMode="auto">
          <a:xfrm>
            <a:off x="4165600" y="4051301"/>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Bộ lạc</a:t>
            </a:r>
            <a:endParaRPr lang="en-US" altLang="en-US" sz="2400" b="1">
              <a:solidFill>
                <a:srgbClr val="0000EA"/>
              </a:solidFill>
              <a:latin typeface="Arial" panose="020B0604020202020204" pitchFamily="34" charset="0"/>
            </a:endParaRPr>
          </a:p>
        </p:txBody>
      </p:sp>
      <p:sp>
        <p:nvSpPr>
          <p:cNvPr id="42" name="Hexagon 41">
            <a:extLst>
              <a:ext uri="{FF2B5EF4-FFF2-40B4-BE49-F238E27FC236}">
                <a16:creationId xmlns:a16="http://schemas.microsoft.com/office/drawing/2014/main" id="{2239AC89-3CB9-01A7-5DA1-33C84A240EB3}"/>
              </a:ext>
            </a:extLst>
          </p:cNvPr>
          <p:cNvSpPr/>
          <p:nvPr/>
        </p:nvSpPr>
        <p:spPr>
          <a:xfrm>
            <a:off x="3962400" y="5791200"/>
            <a:ext cx="4191000" cy="762000"/>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en-US">
              <a:solidFill>
                <a:prstClr val="black"/>
              </a:solidFill>
            </a:endParaRPr>
          </a:p>
        </p:txBody>
      </p:sp>
      <p:sp>
        <p:nvSpPr>
          <p:cNvPr id="43" name="TextBox 16">
            <a:extLst>
              <a:ext uri="{FF2B5EF4-FFF2-40B4-BE49-F238E27FC236}">
                <a16:creationId xmlns:a16="http://schemas.microsoft.com/office/drawing/2014/main" id="{43AB216F-FD49-65AA-415D-67F89A1EE350}"/>
              </a:ext>
            </a:extLst>
          </p:cNvPr>
          <p:cNvSpPr txBox="1">
            <a:spLocks noChangeArrowheads="1"/>
          </p:cNvSpPr>
          <p:nvPr/>
        </p:nvSpPr>
        <p:spPr bwMode="auto">
          <a:xfrm>
            <a:off x="4191000" y="5837238"/>
            <a:ext cx="3733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Bộ tộc</a:t>
            </a:r>
            <a:endParaRPr lang="en-US" altLang="en-US" sz="2400" b="1">
              <a:solidFill>
                <a:srgbClr val="0000EA"/>
              </a:solidFill>
              <a:latin typeface="Arial" panose="020B0604020202020204" pitchFamily="34" charset="0"/>
            </a:endParaRPr>
          </a:p>
        </p:txBody>
      </p:sp>
      <p:sp>
        <p:nvSpPr>
          <p:cNvPr id="2" name="Down Arrow 1">
            <a:extLst>
              <a:ext uri="{FF2B5EF4-FFF2-40B4-BE49-F238E27FC236}">
                <a16:creationId xmlns:a16="http://schemas.microsoft.com/office/drawing/2014/main" id="{83003D3B-2C71-114D-0B1E-AD096780AF34}"/>
              </a:ext>
            </a:extLst>
          </p:cNvPr>
          <p:cNvSpPr/>
          <p:nvPr/>
        </p:nvSpPr>
        <p:spPr>
          <a:xfrm>
            <a:off x="6032500" y="3048000"/>
            <a:ext cx="2159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Down Arrow 11">
            <a:extLst>
              <a:ext uri="{FF2B5EF4-FFF2-40B4-BE49-F238E27FC236}">
                <a16:creationId xmlns:a16="http://schemas.microsoft.com/office/drawing/2014/main" id="{8A4C56F4-7B90-D3F8-C45B-07D050897074}"/>
              </a:ext>
            </a:extLst>
          </p:cNvPr>
          <p:cNvSpPr/>
          <p:nvPr/>
        </p:nvSpPr>
        <p:spPr>
          <a:xfrm>
            <a:off x="6057900" y="4876800"/>
            <a:ext cx="2159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itle 1">
            <a:extLst>
              <a:ext uri="{FF2B5EF4-FFF2-40B4-BE49-F238E27FC236}">
                <a16:creationId xmlns:a16="http://schemas.microsoft.com/office/drawing/2014/main" id="{E368BF72-C321-35E5-FCCB-7E3057BEC927}"/>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2. DÂN TỘC</a:t>
            </a:r>
            <a:endParaRPr lang="vi-VN" sz="2800" b="1">
              <a:solidFill>
                <a:schemeClr val="bg1"/>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circle(in)">
                                      <p:cBhvr>
                                        <p:cTn id="14" dur="2000"/>
                                        <p:tgtEl>
                                          <p:spTgt spid="39"/>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ircle(in)">
                                      <p:cBhvr>
                                        <p:cTn id="17" dur="2000"/>
                                        <p:tgtEl>
                                          <p:spTgt spid="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circle(in)">
                                      <p:cBhvr>
                                        <p:cTn id="25" dur="2000"/>
                                        <p:tgtEl>
                                          <p:spTgt spid="4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circle(in)">
                                      <p:cBhvr>
                                        <p:cTn id="28" dur="2000"/>
                                        <p:tgtEl>
                                          <p:spTgt spid="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ircle(in)">
                                      <p:cBhvr>
                                        <p:cTn id="33" dur="2000"/>
                                        <p:tgtEl>
                                          <p:spTgt spid="1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ircle(in)">
                                      <p:cBhvr>
                                        <p:cTn id="36" dur="2000"/>
                                        <p:tgtEl>
                                          <p:spTgt spid="4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circle(in)">
                                      <p:cBhvr>
                                        <p:cTn id="39"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animBg="1"/>
      <p:bldP spid="41" grpId="0"/>
      <p:bldP spid="42" grpId="0" animBg="1"/>
      <p:bldP spid="43" grpId="0"/>
      <p:bldP spid="2"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B1BAAF-AD5E-996B-C024-49EEF7765896}"/>
              </a:ext>
            </a:extLst>
          </p:cNvPr>
          <p:cNvGrpSpPr/>
          <p:nvPr/>
        </p:nvGrpSpPr>
        <p:grpSpPr>
          <a:xfrm>
            <a:off x="29323" y="245204"/>
            <a:ext cx="4492829" cy="7906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28CAE8E8-C15B-FDAD-5DA4-B46829CF672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FC2207EB-3500-58D4-3976-B0753FB075D4}"/>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FF0000"/>
                </a:solidFill>
              </a:endParaRPr>
            </a:p>
            <a:p>
              <a:pPr algn="ctr" eaLnBrk="1" hangingPunct="1">
                <a:defRPr/>
              </a:pPr>
              <a:endParaRPr lang="nl-NL" sz="2400" b="1" i="1">
                <a:solidFill>
                  <a:srgbClr val="FF0000"/>
                </a:solidFill>
              </a:endParaRPr>
            </a:p>
            <a:p>
              <a:pPr algn="ctr" eaLnBrk="1" hangingPunct="1">
                <a:defRPr/>
              </a:pPr>
              <a:r>
                <a:rPr lang="nl-NL" sz="2400" b="1" i="1">
                  <a:solidFill>
                    <a:srgbClr val="FF0000"/>
                  </a:solidFill>
                </a:rPr>
                <a:t>* Thị tộc</a:t>
              </a:r>
              <a:endParaRPr lang="en-US" altLang="en-US" sz="2400" i="1">
                <a:solidFill>
                  <a:srgbClr val="FF0000"/>
                </a:solidFill>
              </a:endParaRPr>
            </a:p>
            <a:p>
              <a:pPr algn="ctr" eaLnBrk="1" hangingPunct="1">
                <a:defRPr/>
              </a:pPr>
              <a:endParaRPr lang="en-US" altLang="en-US" sz="2400">
                <a:solidFill>
                  <a:srgbClr val="FF0000"/>
                </a:solidFill>
              </a:endParaRPr>
            </a:p>
            <a:p>
              <a:pPr algn="ctr" eaLnBrk="1" hangingPunct="1">
                <a:defRPr/>
              </a:pPr>
              <a:endParaRPr lang="en-US" sz="2400" i="1">
                <a:solidFill>
                  <a:srgbClr val="FF0000"/>
                </a:solidFill>
              </a:endParaRPr>
            </a:p>
          </p:txBody>
        </p:sp>
      </p:grpSp>
      <p:grpSp>
        <p:nvGrpSpPr>
          <p:cNvPr id="11" name="Group 10">
            <a:extLst>
              <a:ext uri="{FF2B5EF4-FFF2-40B4-BE49-F238E27FC236}">
                <a16:creationId xmlns:a16="http://schemas.microsoft.com/office/drawing/2014/main" id="{7351E89D-1AE1-4D50-43E6-86E8E20B54EA}"/>
              </a:ext>
            </a:extLst>
          </p:cNvPr>
          <p:cNvGrpSpPr/>
          <p:nvPr/>
        </p:nvGrpSpPr>
        <p:grpSpPr>
          <a:xfrm>
            <a:off x="-9765" y="2322443"/>
            <a:ext cx="4492829" cy="4724400"/>
            <a:chOff x="212477" y="406442"/>
            <a:chExt cx="5840730" cy="797040"/>
          </a:xfrm>
          <a:solidFill>
            <a:schemeClr val="accent6">
              <a:lumMod val="40000"/>
              <a:lumOff val="60000"/>
            </a:schemeClr>
          </a:solidFill>
        </p:grpSpPr>
        <p:sp>
          <p:nvSpPr>
            <p:cNvPr id="12" name="Rounded Rectangle 11">
              <a:extLst>
                <a:ext uri="{FF2B5EF4-FFF2-40B4-BE49-F238E27FC236}">
                  <a16:creationId xmlns:a16="http://schemas.microsoft.com/office/drawing/2014/main" id="{FBE0437C-365E-EE93-6B05-C6403BF6632B}"/>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53BA9D35-469F-7C11-E94E-66458361BC78}"/>
                </a:ext>
              </a:extLst>
            </p:cNvPr>
            <p:cNvSpPr/>
            <p:nvPr/>
          </p:nvSpPr>
          <p:spPr>
            <a:xfrm>
              <a:off x="565239" y="442663"/>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dirty="0">
                <a:solidFill>
                  <a:srgbClr val="000099"/>
                </a:solidFill>
              </a:endParaRPr>
            </a:p>
            <a:p>
              <a:pPr algn="ctr" eaLnBrk="1" hangingPunct="1">
                <a:defRPr/>
              </a:pPr>
              <a:endParaRPr lang="nl-NL" sz="2400" b="1" i="1" dirty="0">
                <a:solidFill>
                  <a:srgbClr val="000099"/>
                </a:solidFill>
              </a:endParaRPr>
            </a:p>
            <a:p>
              <a:pPr algn="just" eaLnBrk="1" hangingPunct="1">
                <a:defRPr/>
              </a:pPr>
              <a:r>
                <a:rPr lang="nl-NL" sz="2400" dirty="0">
                  <a:solidFill>
                    <a:srgbClr val="000099"/>
                  </a:solidFill>
                  <a:latin typeface="Times New Roman" pitchFamily="18" charset="0"/>
                  <a:cs typeface="Times New Roman" pitchFamily="18" charset="0"/>
                </a:rPr>
                <a:t>Ph.Ăngghen chỉ rõ: “thị tộc (trong chừng mực những tài liệu hiện có cho phép chúng ta phán đoán) là một thiết chế chung cho tất cả các dân dã man, cho tận đến khi họ bước vào thời đại văn minh, và thậm chí còn sau hơn nữa”. </a:t>
              </a:r>
              <a:endParaRPr lang="en-US" sz="2400" dirty="0">
                <a:solidFill>
                  <a:srgbClr val="000099"/>
                </a:solidFill>
                <a:latin typeface="Times New Roman" pitchFamily="18" charset="0"/>
                <a:cs typeface="Times New Roman" pitchFamily="18" charset="0"/>
              </a:endParaRPr>
            </a:p>
            <a:p>
              <a:pPr algn="ctr" eaLnBrk="1" hangingPunct="1">
                <a:defRPr/>
              </a:pPr>
              <a:endParaRPr lang="en-US" altLang="en-US" sz="2400" dirty="0">
                <a:solidFill>
                  <a:srgbClr val="000099"/>
                </a:solidFill>
              </a:endParaRPr>
            </a:p>
            <a:p>
              <a:pPr algn="ctr" eaLnBrk="1" hangingPunct="1">
                <a:defRPr/>
              </a:pPr>
              <a:endParaRPr lang="en-US" sz="2400" i="1" dirty="0">
                <a:solidFill>
                  <a:srgbClr val="000099"/>
                </a:solidFill>
              </a:endParaRPr>
            </a:p>
          </p:txBody>
        </p:sp>
      </p:grpSp>
      <p:grpSp>
        <p:nvGrpSpPr>
          <p:cNvPr id="2" name="Group 1">
            <a:extLst>
              <a:ext uri="{FF2B5EF4-FFF2-40B4-BE49-F238E27FC236}">
                <a16:creationId xmlns:a16="http://schemas.microsoft.com/office/drawing/2014/main" id="{CCE93219-BB26-611A-1148-B70921F54E99}"/>
              </a:ext>
            </a:extLst>
          </p:cNvPr>
          <p:cNvGrpSpPr/>
          <p:nvPr/>
        </p:nvGrpSpPr>
        <p:grpSpPr>
          <a:xfrm>
            <a:off x="4494998" y="2941899"/>
            <a:ext cx="4492830" cy="3679718"/>
            <a:chOff x="6175170" y="2633786"/>
            <a:chExt cx="4492830" cy="3679718"/>
          </a:xfrm>
        </p:grpSpPr>
        <p:grpSp>
          <p:nvGrpSpPr>
            <p:cNvPr id="21" name="Group 20">
              <a:extLst>
                <a:ext uri="{FF2B5EF4-FFF2-40B4-BE49-F238E27FC236}">
                  <a16:creationId xmlns:a16="http://schemas.microsoft.com/office/drawing/2014/main" id="{49EB4CE0-B89E-16B7-7CA1-D146CBFC72DE}"/>
                </a:ext>
              </a:extLst>
            </p:cNvPr>
            <p:cNvGrpSpPr/>
            <p:nvPr/>
          </p:nvGrpSpPr>
          <p:grpSpPr>
            <a:xfrm>
              <a:off x="6175170" y="2633786"/>
              <a:ext cx="4492829" cy="1486399"/>
              <a:chOff x="212477" y="406442"/>
              <a:chExt cx="5840730" cy="797040"/>
            </a:xfrm>
            <a:solidFill>
              <a:schemeClr val="accent1">
                <a:lumMod val="40000"/>
                <a:lumOff val="60000"/>
              </a:schemeClr>
            </a:solidFill>
          </p:grpSpPr>
          <p:sp>
            <p:nvSpPr>
              <p:cNvPr id="22" name="Rounded Rectangle 21">
                <a:extLst>
                  <a:ext uri="{FF2B5EF4-FFF2-40B4-BE49-F238E27FC236}">
                    <a16:creationId xmlns:a16="http://schemas.microsoft.com/office/drawing/2014/main" id="{AC26BF13-E647-38DD-149F-5002D35F159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D340C4C5-4C34-5A51-F65D-D1B112E2588A}"/>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just" eaLnBrk="1" hangingPunct="1">
                  <a:defRPr/>
                </a:pPr>
                <a:r>
                  <a:rPr lang="nl-NL" sz="2400">
                    <a:solidFill>
                      <a:srgbClr val="000099"/>
                    </a:solidFill>
                    <a:latin typeface="Times New Roman" pitchFamily="18" charset="0"/>
                    <a:cs typeface="Times New Roman" pitchFamily="18" charset="0"/>
                  </a:rPr>
                  <a:t>Thị tộc vừa là thiết chế xã hội đầu tiên</a:t>
                </a: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4" name="Group 23">
              <a:extLst>
                <a:ext uri="{FF2B5EF4-FFF2-40B4-BE49-F238E27FC236}">
                  <a16:creationId xmlns:a16="http://schemas.microsoft.com/office/drawing/2014/main" id="{237219F7-928A-51F6-681A-94945C03FF34}"/>
                </a:ext>
              </a:extLst>
            </p:cNvPr>
            <p:cNvGrpSpPr/>
            <p:nvPr/>
          </p:nvGrpSpPr>
          <p:grpSpPr>
            <a:xfrm>
              <a:off x="6175171" y="4827105"/>
              <a:ext cx="4492829" cy="1486399"/>
              <a:chOff x="212477" y="406442"/>
              <a:chExt cx="5840730" cy="797040"/>
            </a:xfrm>
            <a:solidFill>
              <a:schemeClr val="accent1">
                <a:lumMod val="40000"/>
                <a:lumOff val="60000"/>
              </a:schemeClr>
            </a:solidFill>
          </p:grpSpPr>
          <p:sp>
            <p:nvSpPr>
              <p:cNvPr id="25" name="Rounded Rectangle 24">
                <a:extLst>
                  <a:ext uri="{FF2B5EF4-FFF2-40B4-BE49-F238E27FC236}">
                    <a16:creationId xmlns:a16="http://schemas.microsoft.com/office/drawing/2014/main" id="{172609B1-65B2-F029-36FA-B1AA7F1235D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3AB8EC9A-3DC3-F6AA-141F-0F40CD1BBFB8}"/>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dirty="0">
                  <a:solidFill>
                    <a:srgbClr val="000099"/>
                  </a:solidFill>
                </a:endParaRPr>
              </a:p>
              <a:p>
                <a:pPr algn="ctr" eaLnBrk="1" hangingPunct="1">
                  <a:defRPr/>
                </a:pPr>
                <a:endParaRPr lang="nl-NL" sz="2400" b="1" i="1" dirty="0">
                  <a:solidFill>
                    <a:srgbClr val="000099"/>
                  </a:solidFill>
                </a:endParaRPr>
              </a:p>
              <a:p>
                <a:pPr algn="just" eaLnBrk="1" hangingPunct="1">
                  <a:defRPr/>
                </a:pPr>
                <a:r>
                  <a:rPr lang="nl-NL" sz="2400" dirty="0">
                    <a:solidFill>
                      <a:srgbClr val="000099"/>
                    </a:solidFill>
                    <a:latin typeface="Times New Roman" pitchFamily="18" charset="0"/>
                    <a:cs typeface="Times New Roman" pitchFamily="18" charset="0"/>
                  </a:rPr>
                  <a:t>Vừa là hình thức cộng đồng người sớm nhất của loài người. </a:t>
                </a:r>
                <a:endParaRPr lang="en-US" sz="2400" dirty="0">
                  <a:solidFill>
                    <a:srgbClr val="000099"/>
                  </a:solidFill>
                  <a:latin typeface="Times New Roman" pitchFamily="18" charset="0"/>
                  <a:cs typeface="Times New Roman" pitchFamily="18" charset="0"/>
                </a:endParaRPr>
              </a:p>
              <a:p>
                <a:pPr algn="ctr" eaLnBrk="1" hangingPunct="1">
                  <a:defRPr/>
                </a:pPr>
                <a:endParaRPr lang="en-US" altLang="en-US" sz="2400" dirty="0">
                  <a:solidFill>
                    <a:srgbClr val="000099"/>
                  </a:solidFill>
                </a:endParaRPr>
              </a:p>
              <a:p>
                <a:pPr algn="ctr" eaLnBrk="1" hangingPunct="1">
                  <a:defRPr/>
                </a:pPr>
                <a:endParaRPr lang="en-US" sz="2400" i="1" dirty="0">
                  <a:solidFill>
                    <a:srgbClr val="000099"/>
                  </a:solidFill>
                </a:endParaRPr>
              </a:p>
            </p:txBody>
          </p:sp>
        </p:grpSp>
      </p:grpSp>
      <p:pic>
        <p:nvPicPr>
          <p:cNvPr id="1026" name="Picture 2">
            <a:extLst>
              <a:ext uri="{FF2B5EF4-FFF2-40B4-BE49-F238E27FC236}">
                <a16:creationId xmlns:a16="http://schemas.microsoft.com/office/drawing/2014/main" id="{FEE3B6AA-CB0B-6DA0-F902-C31716D49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761" y="2852530"/>
            <a:ext cx="3192239" cy="3947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0405FC4-E392-34F2-E340-CE1D100EC723}"/>
              </a:ext>
            </a:extLst>
          </p:cNvPr>
          <p:cNvGrpSpPr/>
          <p:nvPr/>
        </p:nvGrpSpPr>
        <p:grpSpPr>
          <a:xfrm>
            <a:off x="1639612" y="47502"/>
            <a:ext cx="4492829" cy="6382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1ECFC47C-3992-930B-BE78-EAFD7E7D126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F55A2AEF-D3A5-BF6E-E24E-25C8403C0710}"/>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Thị tộc</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grpSp>
        <p:nvGrpSpPr>
          <p:cNvPr id="11" name="Group 10">
            <a:extLst>
              <a:ext uri="{FF2B5EF4-FFF2-40B4-BE49-F238E27FC236}">
                <a16:creationId xmlns:a16="http://schemas.microsoft.com/office/drawing/2014/main" id="{B8564D27-13EC-2789-C186-FD99C5857461}"/>
              </a:ext>
            </a:extLst>
          </p:cNvPr>
          <p:cNvGrpSpPr/>
          <p:nvPr/>
        </p:nvGrpSpPr>
        <p:grpSpPr>
          <a:xfrm>
            <a:off x="1603172" y="685801"/>
            <a:ext cx="1444829" cy="2602789"/>
            <a:chOff x="212477" y="406442"/>
            <a:chExt cx="5840730" cy="797040"/>
          </a:xfrm>
          <a:solidFill>
            <a:schemeClr val="accent6">
              <a:lumMod val="40000"/>
              <a:lumOff val="60000"/>
            </a:schemeClr>
          </a:solidFill>
        </p:grpSpPr>
        <p:sp>
          <p:nvSpPr>
            <p:cNvPr id="12" name="Rounded Rectangle 11">
              <a:extLst>
                <a:ext uri="{FF2B5EF4-FFF2-40B4-BE49-F238E27FC236}">
                  <a16:creationId xmlns:a16="http://schemas.microsoft.com/office/drawing/2014/main" id="{91654634-BE27-649F-2A6D-737A0881D7F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B6EFFF00-E572-9B27-9941-92F1799DD294}"/>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Đặc điểm thị tộc</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1" name="Group 20">
            <a:extLst>
              <a:ext uri="{FF2B5EF4-FFF2-40B4-BE49-F238E27FC236}">
                <a16:creationId xmlns:a16="http://schemas.microsoft.com/office/drawing/2014/main" id="{0BDCF5DF-4512-B34D-2D7D-BF76CAD9D006}"/>
              </a:ext>
            </a:extLst>
          </p:cNvPr>
          <p:cNvGrpSpPr/>
          <p:nvPr/>
        </p:nvGrpSpPr>
        <p:grpSpPr>
          <a:xfrm>
            <a:off x="3505201" y="838201"/>
            <a:ext cx="7162801" cy="609600"/>
            <a:chOff x="212477" y="406442"/>
            <a:chExt cx="5840730" cy="797040"/>
          </a:xfrm>
          <a:solidFill>
            <a:schemeClr val="accent1">
              <a:lumMod val="40000"/>
              <a:lumOff val="60000"/>
            </a:schemeClr>
          </a:solidFill>
        </p:grpSpPr>
        <p:sp>
          <p:nvSpPr>
            <p:cNvPr id="22" name="Rounded Rectangle 21">
              <a:extLst>
                <a:ext uri="{FF2B5EF4-FFF2-40B4-BE49-F238E27FC236}">
                  <a16:creationId xmlns:a16="http://schemas.microsoft.com/office/drawing/2014/main" id="{81D1E460-E792-347B-8070-0E68AD23468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0F52B45F-7BEA-6BF9-8E98-91D7ACA4532D}"/>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Thành viên trong thị tộc lao động chung, </a:t>
              </a:r>
            </a:p>
          </p:txBody>
        </p:sp>
      </p:grpSp>
      <p:grpSp>
        <p:nvGrpSpPr>
          <p:cNvPr id="14" name="Group 13">
            <a:extLst>
              <a:ext uri="{FF2B5EF4-FFF2-40B4-BE49-F238E27FC236}">
                <a16:creationId xmlns:a16="http://schemas.microsoft.com/office/drawing/2014/main" id="{D92044FD-8038-8293-8B43-8C94213DE80A}"/>
              </a:ext>
            </a:extLst>
          </p:cNvPr>
          <p:cNvGrpSpPr/>
          <p:nvPr/>
        </p:nvGrpSpPr>
        <p:grpSpPr>
          <a:xfrm>
            <a:off x="3515778" y="1600200"/>
            <a:ext cx="7162801" cy="838200"/>
            <a:chOff x="212477" y="406442"/>
            <a:chExt cx="5840730" cy="797040"/>
          </a:xfrm>
          <a:solidFill>
            <a:schemeClr val="accent1">
              <a:lumMod val="40000"/>
              <a:lumOff val="60000"/>
            </a:schemeClr>
          </a:solidFill>
        </p:grpSpPr>
        <p:sp>
          <p:nvSpPr>
            <p:cNvPr id="15" name="Rounded Rectangle 14">
              <a:extLst>
                <a:ext uri="{FF2B5EF4-FFF2-40B4-BE49-F238E27FC236}">
                  <a16:creationId xmlns:a16="http://schemas.microsoft.com/office/drawing/2014/main" id="{66D3215B-30DD-2AE6-5901-8CCE85E7595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89EB74A2-6B89-7436-B4E5-93A746FCC41C}"/>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just" eaLnBrk="1" hangingPunct="1">
                <a:defRPr/>
              </a:pPr>
              <a:r>
                <a:rPr lang="nl-NL" sz="2400">
                  <a:solidFill>
                    <a:srgbClr val="000099"/>
                  </a:solidFill>
                  <a:latin typeface="Times New Roman" pitchFamily="18" charset="0"/>
                  <a:cs typeface="Times New Roman" pitchFamily="18" charset="0"/>
                </a:rPr>
                <a:t> Tên gọi riêng, cùng một tổ tiên và cùng tiếng nói </a:t>
              </a:r>
            </a:p>
            <a:p>
              <a:pPr algn="ctr" eaLnBrk="1" hangingPunct="1">
                <a:defRPr/>
              </a:pPr>
              <a:endParaRPr lang="en-US" sz="2400" i="1">
                <a:solidFill>
                  <a:srgbClr val="000099"/>
                </a:solidFill>
              </a:endParaRPr>
            </a:p>
          </p:txBody>
        </p:sp>
      </p:grpSp>
      <p:grpSp>
        <p:nvGrpSpPr>
          <p:cNvPr id="17" name="Group 16">
            <a:extLst>
              <a:ext uri="{FF2B5EF4-FFF2-40B4-BE49-F238E27FC236}">
                <a16:creationId xmlns:a16="http://schemas.microsoft.com/office/drawing/2014/main" id="{8C697783-61C3-8B95-562E-BCFBFBD3B50D}"/>
              </a:ext>
            </a:extLst>
          </p:cNvPr>
          <p:cNvGrpSpPr/>
          <p:nvPr/>
        </p:nvGrpSpPr>
        <p:grpSpPr>
          <a:xfrm>
            <a:off x="3505200" y="2514601"/>
            <a:ext cx="7162801" cy="609600"/>
            <a:chOff x="212477" y="406442"/>
            <a:chExt cx="5840730" cy="797040"/>
          </a:xfrm>
          <a:solidFill>
            <a:schemeClr val="accent1">
              <a:lumMod val="40000"/>
              <a:lumOff val="60000"/>
            </a:schemeClr>
          </a:solidFill>
        </p:grpSpPr>
        <p:sp>
          <p:nvSpPr>
            <p:cNvPr id="18" name="Rounded Rectangle 17">
              <a:extLst>
                <a:ext uri="{FF2B5EF4-FFF2-40B4-BE49-F238E27FC236}">
                  <a16:creationId xmlns:a16="http://schemas.microsoft.com/office/drawing/2014/main" id="{80784297-EDC7-AE0B-A8E4-00096859C0E1}"/>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8D030930-DA97-3D0C-1845-FEF5B5CEB840}"/>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just" eaLnBrk="1" hangingPunct="1">
                <a:defRPr/>
              </a:pPr>
              <a:r>
                <a:rPr lang="nl-NL" sz="2400">
                  <a:solidFill>
                    <a:srgbClr val="000099"/>
                  </a:solidFill>
                  <a:latin typeface="Times New Roman" pitchFamily="18" charset="0"/>
                  <a:cs typeface="Times New Roman" pitchFamily="18" charset="0"/>
                </a:rPr>
                <a:t>Cùng những thói quen và tín ngưỡng </a:t>
              </a:r>
            </a:p>
            <a:p>
              <a:pPr algn="ctr" eaLnBrk="1" hangingPunct="1">
                <a:defRPr/>
              </a:pPr>
              <a:endParaRPr lang="en-US" sz="2400" i="1">
                <a:solidFill>
                  <a:srgbClr val="000099"/>
                </a:solidFill>
              </a:endParaRPr>
            </a:p>
          </p:txBody>
        </p:sp>
      </p:grpSp>
      <p:grpSp>
        <p:nvGrpSpPr>
          <p:cNvPr id="20" name="Group 19">
            <a:extLst>
              <a:ext uri="{FF2B5EF4-FFF2-40B4-BE49-F238E27FC236}">
                <a16:creationId xmlns:a16="http://schemas.microsoft.com/office/drawing/2014/main" id="{B097E34E-A3E4-1FE4-1370-72D4A7B8B378}"/>
              </a:ext>
            </a:extLst>
          </p:cNvPr>
          <p:cNvGrpSpPr/>
          <p:nvPr/>
        </p:nvGrpSpPr>
        <p:grpSpPr>
          <a:xfrm>
            <a:off x="1605304" y="3288590"/>
            <a:ext cx="1444829" cy="2978842"/>
            <a:chOff x="212477" y="406442"/>
            <a:chExt cx="5840730" cy="797040"/>
          </a:xfrm>
          <a:solidFill>
            <a:schemeClr val="accent6">
              <a:lumMod val="40000"/>
              <a:lumOff val="60000"/>
            </a:schemeClr>
          </a:solidFill>
        </p:grpSpPr>
        <p:sp>
          <p:nvSpPr>
            <p:cNvPr id="27" name="Rounded Rectangle 26">
              <a:extLst>
                <a:ext uri="{FF2B5EF4-FFF2-40B4-BE49-F238E27FC236}">
                  <a16:creationId xmlns:a16="http://schemas.microsoft.com/office/drawing/2014/main" id="{9D6E16F3-095B-23B3-F54F-12B3BB112C69}"/>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2B6D2459-F0CE-FA7D-2001-90A43C20EA03}"/>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Về </a:t>
              </a:r>
            </a:p>
            <a:p>
              <a:pPr algn="just" eaLnBrk="1" hangingPunct="1">
                <a:defRPr/>
              </a:pPr>
              <a:r>
                <a:rPr lang="en-US" sz="2400">
                  <a:solidFill>
                    <a:srgbClr val="000099"/>
                  </a:solidFill>
                  <a:latin typeface="Times New Roman" pitchFamily="18" charset="0"/>
                  <a:cs typeface="Times New Roman" pitchFamily="18" charset="0"/>
                </a:rPr>
                <a:t>tổ chức xã hội</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9" name="Group 28">
            <a:extLst>
              <a:ext uri="{FF2B5EF4-FFF2-40B4-BE49-F238E27FC236}">
                <a16:creationId xmlns:a16="http://schemas.microsoft.com/office/drawing/2014/main" id="{1285AF70-72E5-5B13-8836-778A072C19DC}"/>
              </a:ext>
            </a:extLst>
          </p:cNvPr>
          <p:cNvGrpSpPr/>
          <p:nvPr/>
        </p:nvGrpSpPr>
        <p:grpSpPr>
          <a:xfrm>
            <a:off x="3482439" y="3329095"/>
            <a:ext cx="7162801" cy="1319105"/>
            <a:chOff x="212477" y="406442"/>
            <a:chExt cx="5840730" cy="797040"/>
          </a:xfrm>
          <a:solidFill>
            <a:schemeClr val="accent3">
              <a:lumMod val="40000"/>
              <a:lumOff val="60000"/>
            </a:schemeClr>
          </a:solidFill>
        </p:grpSpPr>
        <p:sp>
          <p:nvSpPr>
            <p:cNvPr id="30" name="Rounded Rectangle 29">
              <a:extLst>
                <a:ext uri="{FF2B5EF4-FFF2-40B4-BE49-F238E27FC236}">
                  <a16:creationId xmlns:a16="http://schemas.microsoft.com/office/drawing/2014/main" id="{B0B8506A-28CA-CCD3-1366-F763B2F7736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ounded Rectangle 4">
              <a:extLst>
                <a:ext uri="{FF2B5EF4-FFF2-40B4-BE49-F238E27FC236}">
                  <a16:creationId xmlns:a16="http://schemas.microsoft.com/office/drawing/2014/main" id="{6E36A0C8-05F2-6D01-4D96-5174BD3021E5}"/>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Người đứng đầu: Tù trưởng, Tộc trưởng, Lãnh tụ quân sự do các thành viên trong thị tộc bầu, dựa trên uy tín cá nhân</a:t>
              </a:r>
            </a:p>
          </p:txBody>
        </p:sp>
      </p:grpSp>
      <p:grpSp>
        <p:nvGrpSpPr>
          <p:cNvPr id="32" name="Group 31">
            <a:extLst>
              <a:ext uri="{FF2B5EF4-FFF2-40B4-BE49-F238E27FC236}">
                <a16:creationId xmlns:a16="http://schemas.microsoft.com/office/drawing/2014/main" id="{23765BCE-B15D-57CB-8159-F1878ADDE5B8}"/>
              </a:ext>
            </a:extLst>
          </p:cNvPr>
          <p:cNvGrpSpPr/>
          <p:nvPr/>
        </p:nvGrpSpPr>
        <p:grpSpPr>
          <a:xfrm>
            <a:off x="3455720" y="4802914"/>
            <a:ext cx="7162801" cy="1319105"/>
            <a:chOff x="212477" y="406442"/>
            <a:chExt cx="5840730" cy="797040"/>
          </a:xfrm>
          <a:solidFill>
            <a:schemeClr val="accent3">
              <a:lumMod val="40000"/>
              <a:lumOff val="60000"/>
            </a:schemeClr>
          </a:solidFill>
        </p:grpSpPr>
        <p:sp>
          <p:nvSpPr>
            <p:cNvPr id="33" name="Rounded Rectangle 32">
              <a:extLst>
                <a:ext uri="{FF2B5EF4-FFF2-40B4-BE49-F238E27FC236}">
                  <a16:creationId xmlns:a16="http://schemas.microsoft.com/office/drawing/2014/main" id="{1DB56341-BEFB-068B-5BC9-A26F7DF5A5DF}"/>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6E586BD4-2478-53A5-BFAD-00BFE4EE508F}"/>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Mọi thành viên trong thị tộc đều bình đẳng về quyền lợi và nghĩa vụ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1A92F11-A4F9-E925-FAF1-898454BE43FB}"/>
              </a:ext>
            </a:extLst>
          </p:cNvPr>
          <p:cNvGrpSpPr/>
          <p:nvPr/>
        </p:nvGrpSpPr>
        <p:grpSpPr>
          <a:xfrm>
            <a:off x="0" y="206529"/>
            <a:ext cx="4492829" cy="7906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14E0AD13-A959-2EB6-9584-D08DD40396E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38372BA1-B760-D74B-36E8-C22485881D49}"/>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rgbClr val="FF0000"/>
                  </a:solidFill>
                </a:rPr>
                <a:t>* Bộ lạc </a:t>
              </a:r>
              <a:endParaRPr lang="en-US" sz="3200" i="1">
                <a:solidFill>
                  <a:srgbClr val="FF0000"/>
                </a:solidFill>
              </a:endParaRPr>
            </a:p>
          </p:txBody>
        </p:sp>
      </p:grpSp>
      <p:grpSp>
        <p:nvGrpSpPr>
          <p:cNvPr id="11" name="Group 10">
            <a:extLst>
              <a:ext uri="{FF2B5EF4-FFF2-40B4-BE49-F238E27FC236}">
                <a16:creationId xmlns:a16="http://schemas.microsoft.com/office/drawing/2014/main" id="{A993256A-53FB-0A9C-B89D-E789E36BCD28}"/>
              </a:ext>
            </a:extLst>
          </p:cNvPr>
          <p:cNvGrpSpPr/>
          <p:nvPr/>
        </p:nvGrpSpPr>
        <p:grpSpPr>
          <a:xfrm>
            <a:off x="8850228" y="950845"/>
            <a:ext cx="3210680" cy="2208641"/>
            <a:chOff x="221102" y="434590"/>
            <a:chExt cx="5840730" cy="797040"/>
          </a:xfrm>
          <a:solidFill>
            <a:schemeClr val="accent6">
              <a:lumMod val="40000"/>
              <a:lumOff val="60000"/>
            </a:schemeClr>
          </a:solidFill>
        </p:grpSpPr>
        <p:sp>
          <p:nvSpPr>
            <p:cNvPr id="12" name="Rounded Rectangle 11">
              <a:extLst>
                <a:ext uri="{FF2B5EF4-FFF2-40B4-BE49-F238E27FC236}">
                  <a16:creationId xmlns:a16="http://schemas.microsoft.com/office/drawing/2014/main" id="{F203A8CA-354D-E28A-AA60-0013F8FF3E55}"/>
                </a:ext>
              </a:extLst>
            </p:cNvPr>
            <p:cNvSpPr/>
            <p:nvPr/>
          </p:nvSpPr>
          <p:spPr>
            <a:xfrm>
              <a:off x="221102" y="434590"/>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34C07C53-EF89-0E3D-5395-ED2471D57DA3}"/>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000" b="1" i="1" dirty="0">
                <a:solidFill>
                  <a:srgbClr val="000099"/>
                </a:solidFill>
              </a:endParaRPr>
            </a:p>
            <a:p>
              <a:pPr algn="just" eaLnBrk="1" hangingPunct="1">
                <a:defRPr/>
              </a:pPr>
              <a:r>
                <a:rPr lang="nl-NL" sz="2000" dirty="0">
                  <a:solidFill>
                    <a:srgbClr val="000099"/>
                  </a:solidFill>
                  <a:latin typeface="Times New Roman" pitchFamily="18" charset="0"/>
                  <a:cs typeface="Times New Roman" pitchFamily="18" charset="0"/>
                </a:rPr>
                <a:t>Bộ lạc là hình thức cộng đồng người phát triển từ thị tộc và do sự liên kết của nhiều thị tộc có cùng huyết thống tạo thành</a:t>
              </a:r>
              <a:endParaRPr lang="en-US" altLang="en-US" sz="2000" dirty="0">
                <a:solidFill>
                  <a:srgbClr val="000099"/>
                </a:solidFill>
              </a:endParaRPr>
            </a:p>
            <a:p>
              <a:pPr algn="ctr" eaLnBrk="1" hangingPunct="1">
                <a:defRPr/>
              </a:pPr>
              <a:endParaRPr lang="en-US" sz="2000" i="1" dirty="0">
                <a:solidFill>
                  <a:srgbClr val="000099"/>
                </a:solidFill>
              </a:endParaRPr>
            </a:p>
          </p:txBody>
        </p:sp>
      </p:grpSp>
      <p:grpSp>
        <p:nvGrpSpPr>
          <p:cNvPr id="21" name="Group 20">
            <a:extLst>
              <a:ext uri="{FF2B5EF4-FFF2-40B4-BE49-F238E27FC236}">
                <a16:creationId xmlns:a16="http://schemas.microsoft.com/office/drawing/2014/main" id="{C8C1CA78-3DA3-0D11-9E26-160E3E127AE0}"/>
              </a:ext>
            </a:extLst>
          </p:cNvPr>
          <p:cNvGrpSpPr/>
          <p:nvPr/>
        </p:nvGrpSpPr>
        <p:grpSpPr>
          <a:xfrm>
            <a:off x="284577" y="3657601"/>
            <a:ext cx="3889857" cy="3051352"/>
            <a:chOff x="212477" y="406442"/>
            <a:chExt cx="5840730" cy="797040"/>
          </a:xfrm>
          <a:solidFill>
            <a:schemeClr val="accent1">
              <a:lumMod val="40000"/>
              <a:lumOff val="60000"/>
            </a:schemeClr>
          </a:solidFill>
        </p:grpSpPr>
        <p:sp>
          <p:nvSpPr>
            <p:cNvPr id="22" name="Rounded Rectangle 21">
              <a:extLst>
                <a:ext uri="{FF2B5EF4-FFF2-40B4-BE49-F238E27FC236}">
                  <a16:creationId xmlns:a16="http://schemas.microsoft.com/office/drawing/2014/main" id="{B44EC206-6580-F37E-E600-06CC49D4DBA1}"/>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A505EA5B-8291-6E1C-6155-005B3DE07522}"/>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000" b="1" i="1" dirty="0">
                <a:solidFill>
                  <a:srgbClr val="000099"/>
                </a:solidFill>
              </a:endParaRPr>
            </a:p>
            <a:p>
              <a:pPr eaLnBrk="1" hangingPunct="1">
                <a:defRPr/>
              </a:pPr>
              <a:r>
                <a:rPr lang="nl-NL" sz="2000" dirty="0">
                  <a:solidFill>
                    <a:srgbClr val="000099"/>
                  </a:solidFill>
                  <a:latin typeface="Times New Roman" pitchFamily="18" charset="0"/>
                  <a:cs typeface="Times New Roman" pitchFamily="18" charset="0"/>
                </a:rPr>
                <a:t>Ph. Ăngghen viết: “một thị tộc đã được coi là một đơn vị cơ sở của xã hội, thì toàn bộ chế độ thị tộc, bào tộc và bộ lạc đều phát triển từ cái đơn vị ấy với một sự tất yếu hầu như không thể ngăn cản nổi- bởi vì đó là điều hoàn toàn tự nhiên”.</a:t>
              </a:r>
              <a:endParaRPr lang="en-US" sz="2000" dirty="0">
                <a:solidFill>
                  <a:srgbClr val="000099"/>
                </a:solidFill>
                <a:latin typeface="Times New Roman" pitchFamily="18" charset="0"/>
                <a:cs typeface="Times New Roman" pitchFamily="18" charset="0"/>
              </a:endParaRPr>
            </a:p>
            <a:p>
              <a:pPr algn="ctr" eaLnBrk="1" hangingPunct="1">
                <a:defRPr/>
              </a:pPr>
              <a:endParaRPr lang="en-US" sz="2000" i="1" dirty="0">
                <a:solidFill>
                  <a:srgbClr val="000099"/>
                </a:solidFill>
              </a:endParaRPr>
            </a:p>
          </p:txBody>
        </p:sp>
      </p:grpSp>
      <p:pic>
        <p:nvPicPr>
          <p:cNvPr id="2050" name="Picture 2">
            <a:extLst>
              <a:ext uri="{FF2B5EF4-FFF2-40B4-BE49-F238E27FC236}">
                <a16:creationId xmlns:a16="http://schemas.microsoft.com/office/drawing/2014/main" id="{31CD97CC-5B81-443C-8EE2-18B7C95ED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991" y="2785150"/>
            <a:ext cx="4625227"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83F9F72-4ECA-CB99-FB9B-7890C08EF9E8}"/>
              </a:ext>
            </a:extLst>
          </p:cNvPr>
          <p:cNvGrpSpPr/>
          <p:nvPr/>
        </p:nvGrpSpPr>
        <p:grpSpPr>
          <a:xfrm>
            <a:off x="1639612" y="47502"/>
            <a:ext cx="4492829" cy="6382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BAB2ABA4-DDBD-16D3-84A0-8AC847E2082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2A61F2AD-EA81-DB68-F89C-4CC520E43A6C}"/>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Bộ lạc</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grpSp>
        <p:nvGrpSpPr>
          <p:cNvPr id="11" name="Group 10">
            <a:extLst>
              <a:ext uri="{FF2B5EF4-FFF2-40B4-BE49-F238E27FC236}">
                <a16:creationId xmlns:a16="http://schemas.microsoft.com/office/drawing/2014/main" id="{BCAF6B2E-CBA9-CAC8-444D-0941B077FABC}"/>
              </a:ext>
            </a:extLst>
          </p:cNvPr>
          <p:cNvGrpSpPr/>
          <p:nvPr/>
        </p:nvGrpSpPr>
        <p:grpSpPr>
          <a:xfrm>
            <a:off x="1603172" y="685800"/>
            <a:ext cx="1466299" cy="3581400"/>
            <a:chOff x="212477" y="406442"/>
            <a:chExt cx="5840730" cy="797040"/>
          </a:xfrm>
          <a:solidFill>
            <a:schemeClr val="accent6">
              <a:lumMod val="40000"/>
              <a:lumOff val="60000"/>
            </a:schemeClr>
          </a:solidFill>
        </p:grpSpPr>
        <p:sp>
          <p:nvSpPr>
            <p:cNvPr id="12" name="Rounded Rectangle 11">
              <a:extLst>
                <a:ext uri="{FF2B5EF4-FFF2-40B4-BE49-F238E27FC236}">
                  <a16:creationId xmlns:a16="http://schemas.microsoft.com/office/drawing/2014/main" id="{4E35BF48-F63D-38B7-D703-7CC4CFABDD4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4A7AA12F-CABA-CE4E-B312-EDDC2276478A}"/>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Đặc điểm bộ lạc</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1" name="Group 20">
            <a:extLst>
              <a:ext uri="{FF2B5EF4-FFF2-40B4-BE49-F238E27FC236}">
                <a16:creationId xmlns:a16="http://schemas.microsoft.com/office/drawing/2014/main" id="{936529C7-FAD0-8A23-0750-22A7CD8B5AFF}"/>
              </a:ext>
            </a:extLst>
          </p:cNvPr>
          <p:cNvGrpSpPr/>
          <p:nvPr/>
        </p:nvGrpSpPr>
        <p:grpSpPr>
          <a:xfrm>
            <a:off x="3173681" y="685800"/>
            <a:ext cx="8007841" cy="609600"/>
            <a:chOff x="212477" y="406442"/>
            <a:chExt cx="5840730" cy="797040"/>
          </a:xfrm>
          <a:solidFill>
            <a:schemeClr val="accent1">
              <a:lumMod val="40000"/>
              <a:lumOff val="60000"/>
            </a:schemeClr>
          </a:solidFill>
        </p:grpSpPr>
        <p:sp>
          <p:nvSpPr>
            <p:cNvPr id="22" name="Rounded Rectangle 21">
              <a:extLst>
                <a:ext uri="{FF2B5EF4-FFF2-40B4-BE49-F238E27FC236}">
                  <a16:creationId xmlns:a16="http://schemas.microsoft.com/office/drawing/2014/main" id="{62910493-4DE7-B426-C720-9F0C7B8313D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05C9CB2B-C9B1-D10E-988C-FEB4B935D740}"/>
                </a:ext>
              </a:extLst>
            </p:cNvPr>
            <p:cNvSpPr/>
            <p:nvPr/>
          </p:nvSpPr>
          <p:spPr>
            <a:xfrm>
              <a:off x="352073" y="445350"/>
              <a:ext cx="5407813"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Thành viên trong thị tộc lao động chung, </a:t>
              </a:r>
            </a:p>
          </p:txBody>
        </p:sp>
      </p:grpSp>
      <p:grpSp>
        <p:nvGrpSpPr>
          <p:cNvPr id="14" name="Group 13">
            <a:extLst>
              <a:ext uri="{FF2B5EF4-FFF2-40B4-BE49-F238E27FC236}">
                <a16:creationId xmlns:a16="http://schemas.microsoft.com/office/drawing/2014/main" id="{5A224F86-0E22-F263-612F-742F49123C3E}"/>
              </a:ext>
            </a:extLst>
          </p:cNvPr>
          <p:cNvGrpSpPr/>
          <p:nvPr/>
        </p:nvGrpSpPr>
        <p:grpSpPr>
          <a:xfrm>
            <a:off x="3184258" y="1371601"/>
            <a:ext cx="8007841" cy="914399"/>
            <a:chOff x="212477" y="406442"/>
            <a:chExt cx="5840730" cy="797040"/>
          </a:xfrm>
          <a:solidFill>
            <a:schemeClr val="accent1">
              <a:lumMod val="40000"/>
              <a:lumOff val="60000"/>
            </a:schemeClr>
          </a:solidFill>
        </p:grpSpPr>
        <p:sp>
          <p:nvSpPr>
            <p:cNvPr id="15" name="Rounded Rectangle 14">
              <a:extLst>
                <a:ext uri="{FF2B5EF4-FFF2-40B4-BE49-F238E27FC236}">
                  <a16:creationId xmlns:a16="http://schemas.microsoft.com/office/drawing/2014/main" id="{B698290B-FF57-24E0-DA7C-F976DFEBB7C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55539670-DC2C-F2F8-1A95-830D137E6C78}"/>
                </a:ext>
              </a:extLst>
            </p:cNvPr>
            <p:cNvSpPr/>
            <p:nvPr/>
          </p:nvSpPr>
          <p:spPr>
            <a:xfrm>
              <a:off x="343830" y="445350"/>
              <a:ext cx="5416056"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just" eaLnBrk="1" hangingPunct="1">
                <a:defRPr/>
              </a:pPr>
              <a:r>
                <a:rPr lang="nl-NL" sz="2400">
                  <a:solidFill>
                    <a:srgbClr val="000099"/>
                  </a:solidFill>
                  <a:latin typeface="Times New Roman" pitchFamily="18" charset="0"/>
                  <a:cs typeface="Times New Roman" pitchFamily="18" charset="0"/>
                </a:rPr>
                <a:t> Cơ sở kinh tế của bộ lạc là chế độ công hữu về đất đai và công cụ sản xuất</a:t>
              </a:r>
            </a:p>
            <a:p>
              <a:pPr algn="ctr" eaLnBrk="1" hangingPunct="1">
                <a:defRPr/>
              </a:pPr>
              <a:endParaRPr lang="en-US" sz="2400" i="1">
                <a:solidFill>
                  <a:srgbClr val="000099"/>
                </a:solidFill>
              </a:endParaRPr>
            </a:p>
          </p:txBody>
        </p:sp>
      </p:grpSp>
      <p:grpSp>
        <p:nvGrpSpPr>
          <p:cNvPr id="17" name="Group 16">
            <a:extLst>
              <a:ext uri="{FF2B5EF4-FFF2-40B4-BE49-F238E27FC236}">
                <a16:creationId xmlns:a16="http://schemas.microsoft.com/office/drawing/2014/main" id="{BD899A4A-65AC-2762-AB6B-56673B72A36C}"/>
              </a:ext>
            </a:extLst>
          </p:cNvPr>
          <p:cNvGrpSpPr/>
          <p:nvPr/>
        </p:nvGrpSpPr>
        <p:grpSpPr>
          <a:xfrm>
            <a:off x="3173680" y="2362201"/>
            <a:ext cx="8007841" cy="914399"/>
            <a:chOff x="212477" y="406442"/>
            <a:chExt cx="5840730" cy="797040"/>
          </a:xfrm>
          <a:solidFill>
            <a:schemeClr val="accent1">
              <a:lumMod val="40000"/>
              <a:lumOff val="60000"/>
            </a:schemeClr>
          </a:solidFill>
        </p:grpSpPr>
        <p:sp>
          <p:nvSpPr>
            <p:cNvPr id="18" name="Rounded Rectangle 17">
              <a:extLst>
                <a:ext uri="{FF2B5EF4-FFF2-40B4-BE49-F238E27FC236}">
                  <a16:creationId xmlns:a16="http://schemas.microsoft.com/office/drawing/2014/main" id="{556FF42A-BD21-95EB-2DCC-72B6AE25FDEA}"/>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3439382C-8835-89F1-08E0-6B2A8A228F16}"/>
                </a:ext>
              </a:extLst>
            </p:cNvPr>
            <p:cNvSpPr/>
            <p:nvPr/>
          </p:nvSpPr>
          <p:spPr>
            <a:xfrm>
              <a:off x="352074" y="445350"/>
              <a:ext cx="5407812"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Quan hệ giữa các thành viên trong lĩnh vực sản xuất vật chất là bình đẳng</a:t>
              </a:r>
              <a:endParaRPr lang="en-US" sz="2400" i="1">
                <a:solidFill>
                  <a:srgbClr val="000099"/>
                </a:solidFill>
              </a:endParaRPr>
            </a:p>
          </p:txBody>
        </p:sp>
      </p:grpSp>
      <p:grpSp>
        <p:nvGrpSpPr>
          <p:cNvPr id="20" name="Group 19">
            <a:extLst>
              <a:ext uri="{FF2B5EF4-FFF2-40B4-BE49-F238E27FC236}">
                <a16:creationId xmlns:a16="http://schemas.microsoft.com/office/drawing/2014/main" id="{197CA42E-00FD-80F9-206C-484D953837D8}"/>
              </a:ext>
            </a:extLst>
          </p:cNvPr>
          <p:cNvGrpSpPr/>
          <p:nvPr/>
        </p:nvGrpSpPr>
        <p:grpSpPr>
          <a:xfrm>
            <a:off x="1605304" y="4386974"/>
            <a:ext cx="1464021" cy="2471026"/>
            <a:chOff x="212477" y="406442"/>
            <a:chExt cx="5840730" cy="797040"/>
          </a:xfrm>
          <a:solidFill>
            <a:schemeClr val="accent6">
              <a:lumMod val="40000"/>
              <a:lumOff val="60000"/>
            </a:schemeClr>
          </a:solidFill>
        </p:grpSpPr>
        <p:sp>
          <p:nvSpPr>
            <p:cNvPr id="27" name="Rounded Rectangle 26">
              <a:extLst>
                <a:ext uri="{FF2B5EF4-FFF2-40B4-BE49-F238E27FC236}">
                  <a16:creationId xmlns:a16="http://schemas.microsoft.com/office/drawing/2014/main" id="{821E067D-CBC2-3746-D032-60C57BCF0C3C}"/>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7C7050EC-3C6F-6F70-20E0-1416260432F9}"/>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Về </a:t>
              </a:r>
            </a:p>
            <a:p>
              <a:pPr algn="just" eaLnBrk="1" hangingPunct="1">
                <a:defRPr/>
              </a:pPr>
              <a:r>
                <a:rPr lang="en-US" sz="2400">
                  <a:solidFill>
                    <a:srgbClr val="000099"/>
                  </a:solidFill>
                  <a:latin typeface="Times New Roman" pitchFamily="18" charset="0"/>
                  <a:cs typeface="Times New Roman" pitchFamily="18" charset="0"/>
                </a:rPr>
                <a:t>tổ chức xã hội</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9" name="Group 28">
            <a:extLst>
              <a:ext uri="{FF2B5EF4-FFF2-40B4-BE49-F238E27FC236}">
                <a16:creationId xmlns:a16="http://schemas.microsoft.com/office/drawing/2014/main" id="{E2A84A84-BC50-99FB-507E-246C9F7917B4}"/>
              </a:ext>
            </a:extLst>
          </p:cNvPr>
          <p:cNvGrpSpPr/>
          <p:nvPr/>
        </p:nvGrpSpPr>
        <p:grpSpPr>
          <a:xfrm>
            <a:off x="3150919" y="4395896"/>
            <a:ext cx="8007841" cy="1319105"/>
            <a:chOff x="212477" y="406442"/>
            <a:chExt cx="5840730" cy="797040"/>
          </a:xfrm>
          <a:solidFill>
            <a:schemeClr val="accent3">
              <a:lumMod val="40000"/>
              <a:lumOff val="60000"/>
            </a:schemeClr>
          </a:solidFill>
        </p:grpSpPr>
        <p:sp>
          <p:nvSpPr>
            <p:cNvPr id="30" name="Rounded Rectangle 29">
              <a:extLst>
                <a:ext uri="{FF2B5EF4-FFF2-40B4-BE49-F238E27FC236}">
                  <a16:creationId xmlns:a16="http://schemas.microsoft.com/office/drawing/2014/main" id="{3B23A818-D700-703C-28E7-F2D46B13E5C4}"/>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ounded Rectangle 4">
              <a:extLst>
                <a:ext uri="{FF2B5EF4-FFF2-40B4-BE49-F238E27FC236}">
                  <a16:creationId xmlns:a16="http://schemas.microsoft.com/office/drawing/2014/main" id="{D7A7BDB9-E05B-3E5B-13C4-21C3B4B58396}"/>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Đứng đầu bộ lạc là một hội đồng gồm những tù trưởng của các thị tộc tham gia bộ lạc và có một vị thủ lĩnh tối cao</a:t>
              </a:r>
            </a:p>
          </p:txBody>
        </p:sp>
      </p:grpSp>
      <p:grpSp>
        <p:nvGrpSpPr>
          <p:cNvPr id="32" name="Group 31">
            <a:extLst>
              <a:ext uri="{FF2B5EF4-FFF2-40B4-BE49-F238E27FC236}">
                <a16:creationId xmlns:a16="http://schemas.microsoft.com/office/drawing/2014/main" id="{409761CF-9379-64CF-6471-A57D0F8AEBFC}"/>
              </a:ext>
            </a:extLst>
          </p:cNvPr>
          <p:cNvGrpSpPr/>
          <p:nvPr/>
        </p:nvGrpSpPr>
        <p:grpSpPr>
          <a:xfrm>
            <a:off x="3124200" y="5791200"/>
            <a:ext cx="8007841" cy="1047768"/>
            <a:chOff x="212477" y="406442"/>
            <a:chExt cx="5840730" cy="797040"/>
          </a:xfrm>
          <a:solidFill>
            <a:schemeClr val="accent3">
              <a:lumMod val="40000"/>
              <a:lumOff val="60000"/>
            </a:schemeClr>
          </a:solidFill>
        </p:grpSpPr>
        <p:sp>
          <p:nvSpPr>
            <p:cNvPr id="33" name="Rounded Rectangle 32">
              <a:extLst>
                <a:ext uri="{FF2B5EF4-FFF2-40B4-BE49-F238E27FC236}">
                  <a16:creationId xmlns:a16="http://schemas.microsoft.com/office/drawing/2014/main" id="{9AF12171-067A-69B6-8169-8BC3D1979F2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031FCEC9-E414-E378-24D0-4CC66FC07A3D}"/>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Mọi vấn đề quan trọng trong bộ lạc đều được bàn bạc và thông qua trong hội đồng</a:t>
              </a:r>
            </a:p>
          </p:txBody>
        </p:sp>
      </p:grpSp>
      <p:grpSp>
        <p:nvGrpSpPr>
          <p:cNvPr id="26" name="Group 25">
            <a:extLst>
              <a:ext uri="{FF2B5EF4-FFF2-40B4-BE49-F238E27FC236}">
                <a16:creationId xmlns:a16="http://schemas.microsoft.com/office/drawing/2014/main" id="{FC8A018C-4E09-5BEA-B6DF-107BE3CC5E64}"/>
              </a:ext>
            </a:extLst>
          </p:cNvPr>
          <p:cNvGrpSpPr/>
          <p:nvPr/>
        </p:nvGrpSpPr>
        <p:grpSpPr>
          <a:xfrm>
            <a:off x="3200399" y="3352802"/>
            <a:ext cx="8007841" cy="914399"/>
            <a:chOff x="212477" y="406442"/>
            <a:chExt cx="5840730" cy="797040"/>
          </a:xfrm>
          <a:solidFill>
            <a:schemeClr val="accent1">
              <a:lumMod val="40000"/>
              <a:lumOff val="60000"/>
            </a:schemeClr>
          </a:solidFill>
        </p:grpSpPr>
        <p:sp>
          <p:nvSpPr>
            <p:cNvPr id="35" name="Rounded Rectangle 34">
              <a:extLst>
                <a:ext uri="{FF2B5EF4-FFF2-40B4-BE49-F238E27FC236}">
                  <a16:creationId xmlns:a16="http://schemas.microsoft.com/office/drawing/2014/main" id="{E5036FC3-EEE7-C86A-4425-50DF9868E10A}"/>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ounded Rectangle 4">
              <a:extLst>
                <a:ext uri="{FF2B5EF4-FFF2-40B4-BE49-F238E27FC236}">
                  <a16:creationId xmlns:a16="http://schemas.microsoft.com/office/drawing/2014/main" id="{761EA256-23F2-0697-261B-81F8E6CD269B}"/>
                </a:ext>
              </a:extLst>
            </p:cNvPr>
            <p:cNvSpPr/>
            <p:nvPr/>
          </p:nvSpPr>
          <p:spPr>
            <a:xfrm>
              <a:off x="352074" y="445350"/>
              <a:ext cx="5407812"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Các thành viên nói chung một thứ tiếng; có những tập quan và tín ngưỡng chung</a:t>
              </a:r>
              <a:endParaRPr lang="en-US" sz="2400" i="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7B9BB2-4B7D-590A-5BD9-C49792996540}"/>
              </a:ext>
            </a:extLst>
          </p:cNvPr>
          <p:cNvGrpSpPr/>
          <p:nvPr/>
        </p:nvGrpSpPr>
        <p:grpSpPr>
          <a:xfrm>
            <a:off x="2667000" y="0"/>
            <a:ext cx="6833122" cy="758132"/>
            <a:chOff x="212477" y="406442"/>
            <a:chExt cx="5840730" cy="797040"/>
          </a:xfrm>
          <a:solidFill>
            <a:schemeClr val="accent6">
              <a:lumMod val="75000"/>
            </a:schemeClr>
          </a:solidFill>
        </p:grpSpPr>
        <p:sp>
          <p:nvSpPr>
            <p:cNvPr id="5" name="Rounded Rectangle 4">
              <a:extLst>
                <a:ext uri="{FF2B5EF4-FFF2-40B4-BE49-F238E27FC236}">
                  <a16:creationId xmlns:a16="http://schemas.microsoft.com/office/drawing/2014/main" id="{9E697B08-F935-489D-3B48-779546EE9B0F}"/>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23DB3EA3-2A29-C20E-297A-AD89662C219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chemeClr val="tx1"/>
                  </a:solidFill>
                  <a:latin typeface="Times New Roman" pitchFamily="18" charset="0"/>
                  <a:cs typeface="Times New Roman" pitchFamily="18" charset="0"/>
                </a:rPr>
                <a:t>1.1. Giai cấp</a:t>
              </a:r>
              <a:endParaRPr lang="en-US" sz="3200">
                <a:solidFill>
                  <a:schemeClr val="tx1"/>
                </a:solidFill>
                <a:latin typeface="Times New Roman" pitchFamily="18" charset="0"/>
                <a:cs typeface="Times New Roman" pitchFamily="18" charset="0"/>
              </a:endParaRPr>
            </a:p>
          </p:txBody>
        </p:sp>
      </p:grpSp>
      <p:grpSp>
        <p:nvGrpSpPr>
          <p:cNvPr id="17" name="Group 16">
            <a:extLst>
              <a:ext uri="{FF2B5EF4-FFF2-40B4-BE49-F238E27FC236}">
                <a16:creationId xmlns:a16="http://schemas.microsoft.com/office/drawing/2014/main" id="{5600FCFF-3AEC-C76E-B25B-F8D0B0DF6F3C}"/>
              </a:ext>
            </a:extLst>
          </p:cNvPr>
          <p:cNvGrpSpPr/>
          <p:nvPr/>
        </p:nvGrpSpPr>
        <p:grpSpPr>
          <a:xfrm>
            <a:off x="824948" y="1295400"/>
            <a:ext cx="6033052" cy="5638800"/>
            <a:chOff x="212477" y="406442"/>
            <a:chExt cx="5840730" cy="797040"/>
          </a:xfrm>
          <a:solidFill>
            <a:schemeClr val="tx2">
              <a:lumMod val="60000"/>
              <a:lumOff val="40000"/>
            </a:schemeClr>
          </a:solidFill>
        </p:grpSpPr>
        <p:sp>
          <p:nvSpPr>
            <p:cNvPr id="18" name="Rounded Rectangle 17">
              <a:extLst>
                <a:ext uri="{FF2B5EF4-FFF2-40B4-BE49-F238E27FC236}">
                  <a16:creationId xmlns:a16="http://schemas.microsoft.com/office/drawing/2014/main" id="{D22A04EA-D99A-D23C-7F81-D689D9B9C95F}"/>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2714991D-D0A1-B993-1EF3-118368E4BA63}"/>
                </a:ext>
              </a:extLst>
            </p:cNvPr>
            <p:cNvSpPr/>
            <p:nvPr/>
          </p:nvSpPr>
          <p:spPr>
            <a:xfrm>
              <a:off x="400887" y="445350"/>
              <a:ext cx="546391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en-US" sz="2000" b="1" dirty="0">
                  <a:solidFill>
                    <a:schemeClr val="tx1"/>
                  </a:solidFill>
                </a:rPr>
                <a:t>N</a:t>
              </a:r>
              <a:r>
                <a:rPr lang="vi-VN" sz="2000" b="1" dirty="0">
                  <a:solidFill>
                    <a:schemeClr val="tx1"/>
                  </a:solidFill>
                </a:rPr>
                <a:t>hững tập đoàn to lớn gồm những người khác nhau về địa vị của họ trong một hệ thống sản xuất xã hội nhất định trong lịch sử, khác nhau về quan hệ của họ (thường thường thì những quan hệ này được pháp luật quy định và thừa nhận) đối với tư liệu sản xuất, về vai trò của họ trong tổ chức lao động xã hội và như vậy là khác nhau về cách thức hưởng thụ và về phần của cải xã hội ít hoặc nhiều mà họ được hưởng. Giai cấp là những tập đoàn người, mà tập đoàn này thì có thể chiếm đoạt lao động của tập đoàn khác, do chỗ tập đoàn đó có địa vị khác nhau trong một chế độ kinh tế - xã hội nhất định”</a:t>
              </a:r>
              <a:endParaRPr lang="en-US" sz="2000" dirty="0">
                <a:solidFill>
                  <a:schemeClr val="tx1"/>
                </a:solidFill>
                <a:latin typeface="Times New Roman" pitchFamily="18" charset="0"/>
                <a:cs typeface="Times New Roman" pitchFamily="18" charset="0"/>
              </a:endParaRPr>
            </a:p>
          </p:txBody>
        </p:sp>
      </p:grpSp>
      <p:sp>
        <p:nvSpPr>
          <p:cNvPr id="21" name="Hexagon 20">
            <a:extLst>
              <a:ext uri="{FF2B5EF4-FFF2-40B4-BE49-F238E27FC236}">
                <a16:creationId xmlns:a16="http://schemas.microsoft.com/office/drawing/2014/main" id="{FA4E27EC-2751-8423-3034-5D4DF2002E02}"/>
              </a:ext>
            </a:extLst>
          </p:cNvPr>
          <p:cNvSpPr/>
          <p:nvPr/>
        </p:nvSpPr>
        <p:spPr>
          <a:xfrm>
            <a:off x="6829425" y="1406525"/>
            <a:ext cx="3886200" cy="1011238"/>
          </a:xfrm>
          <a:prstGeom prst="hexagon">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solidFill>
                <a:prstClr val="black"/>
              </a:solidFill>
            </a:endParaRPr>
          </a:p>
        </p:txBody>
      </p:sp>
      <p:sp>
        <p:nvSpPr>
          <p:cNvPr id="22" name="TextBox 33">
            <a:extLst>
              <a:ext uri="{FF2B5EF4-FFF2-40B4-BE49-F238E27FC236}">
                <a16:creationId xmlns:a16="http://schemas.microsoft.com/office/drawing/2014/main" id="{D2831B1B-F339-D131-6587-56502599FDFC}"/>
              </a:ext>
            </a:extLst>
          </p:cNvPr>
          <p:cNvSpPr txBox="1">
            <a:spLocks noChangeArrowheads="1"/>
          </p:cNvSpPr>
          <p:nvPr/>
        </p:nvSpPr>
        <p:spPr bwMode="auto">
          <a:xfrm>
            <a:off x="6781800" y="1422400"/>
            <a:ext cx="373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FF0000"/>
                </a:solidFill>
                <a:latin typeface="Arial" panose="020B0604020202020204" pitchFamily="34" charset="0"/>
                <a:cs typeface="Arial" panose="020B0604020202020204" pitchFamily="34" charset="0"/>
              </a:rPr>
              <a:t>Giai cấp là những tập đoàn người có địa vị kinh tế - xã hội khác nhau</a:t>
            </a:r>
            <a:endParaRPr lang="en-US" altLang="en-US" sz="2000" b="1" i="1">
              <a:solidFill>
                <a:srgbClr val="FF0000"/>
              </a:solidFill>
              <a:latin typeface="Arial" panose="020B0604020202020204" pitchFamily="34" charset="0"/>
              <a:cs typeface="Arial" panose="020B0604020202020204" pitchFamily="34" charset="0"/>
            </a:endParaRPr>
          </a:p>
        </p:txBody>
      </p:sp>
      <p:sp>
        <p:nvSpPr>
          <p:cNvPr id="23" name="Hexagon 22">
            <a:extLst>
              <a:ext uri="{FF2B5EF4-FFF2-40B4-BE49-F238E27FC236}">
                <a16:creationId xmlns:a16="http://schemas.microsoft.com/office/drawing/2014/main" id="{35CB14C9-62E3-6874-7BAC-EA818647CF65}"/>
              </a:ext>
            </a:extLst>
          </p:cNvPr>
          <p:cNvSpPr/>
          <p:nvPr/>
        </p:nvSpPr>
        <p:spPr>
          <a:xfrm>
            <a:off x="6781800" y="2873375"/>
            <a:ext cx="3886200" cy="1830388"/>
          </a:xfrm>
          <a:prstGeom prst="hexagon">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solidFill>
                <a:prstClr val="black"/>
              </a:solidFill>
            </a:endParaRPr>
          </a:p>
        </p:txBody>
      </p:sp>
      <p:sp>
        <p:nvSpPr>
          <p:cNvPr id="24" name="TextBox 35">
            <a:extLst>
              <a:ext uri="{FF2B5EF4-FFF2-40B4-BE49-F238E27FC236}">
                <a16:creationId xmlns:a16="http://schemas.microsoft.com/office/drawing/2014/main" id="{99D8D38E-4D04-09B7-88A0-137ECB70CD9B}"/>
              </a:ext>
            </a:extLst>
          </p:cNvPr>
          <p:cNvSpPr txBox="1">
            <a:spLocks noChangeArrowheads="1"/>
          </p:cNvSpPr>
          <p:nvPr/>
        </p:nvSpPr>
        <p:spPr bwMode="auto">
          <a:xfrm>
            <a:off x="7094538" y="2819400"/>
            <a:ext cx="3327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FF0000"/>
                </a:solidFill>
                <a:latin typeface="Arial" panose="020B0604020202020204" pitchFamily="34" charset="0"/>
                <a:cs typeface="Arial" panose="020B0604020202020204" pitchFamily="34" charset="0"/>
              </a:rPr>
              <a:t>Dấu hiệu chủ yếu quy định địa vị KT-XH của các GC là các mối quan hệ kinh tế - vật chất giữa các tập đoàn người trong PTSX</a:t>
            </a:r>
            <a:endParaRPr lang="en-US" altLang="en-US" sz="2000" b="1">
              <a:solidFill>
                <a:srgbClr val="FF0000"/>
              </a:solidFill>
              <a:latin typeface="Arial" panose="020B0604020202020204" pitchFamily="34" charset="0"/>
              <a:cs typeface="Arial" panose="020B0604020202020204" pitchFamily="34" charset="0"/>
            </a:endParaRPr>
          </a:p>
        </p:txBody>
      </p:sp>
      <p:sp>
        <p:nvSpPr>
          <p:cNvPr id="25" name="Hexagon 24">
            <a:extLst>
              <a:ext uri="{FF2B5EF4-FFF2-40B4-BE49-F238E27FC236}">
                <a16:creationId xmlns:a16="http://schemas.microsoft.com/office/drawing/2014/main" id="{406BD302-43C5-EEB3-A5F5-258EADE4C502}"/>
              </a:ext>
            </a:extLst>
          </p:cNvPr>
          <p:cNvSpPr/>
          <p:nvPr/>
        </p:nvSpPr>
        <p:spPr>
          <a:xfrm>
            <a:off x="6769100" y="5410200"/>
            <a:ext cx="3898900" cy="1371600"/>
          </a:xfrm>
          <a:prstGeom prst="hexagon">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solidFill>
                <a:prstClr val="black"/>
              </a:solidFill>
            </a:endParaRPr>
          </a:p>
        </p:txBody>
      </p:sp>
      <p:sp>
        <p:nvSpPr>
          <p:cNvPr id="26" name="TextBox 37">
            <a:extLst>
              <a:ext uri="{FF2B5EF4-FFF2-40B4-BE49-F238E27FC236}">
                <a16:creationId xmlns:a16="http://schemas.microsoft.com/office/drawing/2014/main" id="{B3038A4B-B501-B6DF-8CCB-BEBD3A3E8FFA}"/>
              </a:ext>
            </a:extLst>
          </p:cNvPr>
          <p:cNvSpPr txBox="1">
            <a:spLocks noChangeArrowheads="1"/>
          </p:cNvSpPr>
          <p:nvPr/>
        </p:nvSpPr>
        <p:spPr bwMode="auto">
          <a:xfrm>
            <a:off x="7073900" y="5638800"/>
            <a:ext cx="3327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FF0000"/>
                </a:solidFill>
                <a:latin typeface="Arial" panose="020B0604020202020204" pitchFamily="34" charset="0"/>
                <a:cs typeface="Arial" panose="020B0604020202020204" pitchFamily="34" charset="0"/>
              </a:rPr>
              <a:t>Thực chất của quan hệ giai cấp là quan hệ giữa bóc lột và bị bóc lột</a:t>
            </a:r>
            <a:endParaRPr lang="en-US" altLang="en-US" sz="2000" b="1">
              <a:solidFill>
                <a:srgbClr val="FF0000"/>
              </a:solidFill>
              <a:latin typeface="Arial" panose="020B0604020202020204" pitchFamily="34" charset="0"/>
              <a:cs typeface="Arial" panose="020B0604020202020204" pitchFamily="34" charset="0"/>
            </a:endParaRPr>
          </a:p>
        </p:txBody>
      </p:sp>
      <p:sp>
        <p:nvSpPr>
          <p:cNvPr id="28" name="TextBox 33">
            <a:extLst>
              <a:ext uri="{FF2B5EF4-FFF2-40B4-BE49-F238E27FC236}">
                <a16:creationId xmlns:a16="http://schemas.microsoft.com/office/drawing/2014/main" id="{8D8A77D1-6CAE-F94E-DBD0-ADDA38DDF9CF}"/>
              </a:ext>
            </a:extLst>
          </p:cNvPr>
          <p:cNvSpPr txBox="1">
            <a:spLocks noChangeArrowheads="1"/>
          </p:cNvSpPr>
          <p:nvPr/>
        </p:nvSpPr>
        <p:spPr bwMode="auto">
          <a:xfrm>
            <a:off x="1912662" y="1231888"/>
            <a:ext cx="3733800" cy="461962"/>
          </a:xfrm>
          <a:prstGeom prst="rect">
            <a:avLst/>
          </a:prstGeom>
          <a:solidFill>
            <a:schemeClr val="accent6">
              <a:lumMod val="60000"/>
              <a:lumOff val="40000"/>
            </a:schemeClr>
          </a:solid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nl-NL" sz="2400" b="1" i="1">
                <a:solidFill>
                  <a:srgbClr val="FF0000"/>
                </a:solidFill>
              </a:rPr>
              <a:t>* Định nghĩa giai cấp</a:t>
            </a:r>
            <a:endParaRPr lang="en-US" sz="2400" b="1"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2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arn(inVertical)">
                                      <p:cBhvr>
                                        <p:cTn id="30" dur="500"/>
                                        <p:tgtEl>
                                          <p:spTgt spid="24"/>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inVertical)">
                                      <p:cBhvr>
                                        <p:cTn id="38" dur="500"/>
                                        <p:tgtEl>
                                          <p:spTgt spid="2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p:bldP spid="25" grpId="0" animBg="1"/>
      <p:bldP spid="26" grpId="0"/>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C943F08-B64B-0539-6F42-CFAC844ADC5F}"/>
              </a:ext>
            </a:extLst>
          </p:cNvPr>
          <p:cNvGrpSpPr/>
          <p:nvPr/>
        </p:nvGrpSpPr>
        <p:grpSpPr>
          <a:xfrm>
            <a:off x="0" y="155381"/>
            <a:ext cx="4492829" cy="7906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353F108B-0AD0-FFE6-0441-F14453AD352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E3AF2BAC-B692-A35D-8E53-CE9D54ACF0BF}"/>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rgbClr val="FF0000"/>
                  </a:solidFill>
                </a:rPr>
                <a:t>* Bộ tộc</a:t>
              </a:r>
              <a:endParaRPr lang="en-US" sz="3200" i="1">
                <a:solidFill>
                  <a:srgbClr val="FF0000"/>
                </a:solidFill>
              </a:endParaRPr>
            </a:p>
          </p:txBody>
        </p:sp>
      </p:grpSp>
      <p:grpSp>
        <p:nvGrpSpPr>
          <p:cNvPr id="11" name="Group 10">
            <a:extLst>
              <a:ext uri="{FF2B5EF4-FFF2-40B4-BE49-F238E27FC236}">
                <a16:creationId xmlns:a16="http://schemas.microsoft.com/office/drawing/2014/main" id="{1C24F7A0-625B-AB93-1727-2541CA724461}"/>
              </a:ext>
            </a:extLst>
          </p:cNvPr>
          <p:cNvGrpSpPr/>
          <p:nvPr/>
        </p:nvGrpSpPr>
        <p:grpSpPr>
          <a:xfrm>
            <a:off x="699238" y="1620079"/>
            <a:ext cx="11184316" cy="2206486"/>
            <a:chOff x="212477" y="406442"/>
            <a:chExt cx="5840730" cy="797040"/>
          </a:xfrm>
          <a:solidFill>
            <a:schemeClr val="accent5">
              <a:lumMod val="40000"/>
              <a:lumOff val="60000"/>
            </a:schemeClr>
          </a:solidFill>
        </p:grpSpPr>
        <p:sp>
          <p:nvSpPr>
            <p:cNvPr id="12" name="Rounded Rectangle 11">
              <a:extLst>
                <a:ext uri="{FF2B5EF4-FFF2-40B4-BE49-F238E27FC236}">
                  <a16:creationId xmlns:a16="http://schemas.microsoft.com/office/drawing/2014/main" id="{FE99EA05-0266-2C01-9B32-41D573EB620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E101EEE4-8A44-5A4C-90E6-7636D2200E95}"/>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	Bộ tộc là hình thức cộng đồng người hình thành khi xã hội có sự phân chia thành giai cấp. Các bộ tộc được hình thành từ sự liên kết của nhiều bộ lạc sống trên một lãnh thổ nhất định.</a:t>
              </a:r>
              <a:endParaRPr lang="en-US" sz="2400" i="1">
                <a:solidFill>
                  <a:srgbClr val="000099"/>
                </a:solidFill>
              </a:endParaRPr>
            </a:p>
          </p:txBody>
        </p:sp>
      </p:grpSp>
      <p:grpSp>
        <p:nvGrpSpPr>
          <p:cNvPr id="17" name="Group 16">
            <a:extLst>
              <a:ext uri="{FF2B5EF4-FFF2-40B4-BE49-F238E27FC236}">
                <a16:creationId xmlns:a16="http://schemas.microsoft.com/office/drawing/2014/main" id="{F74DD2E5-7340-74A8-EA58-4DED567157CE}"/>
              </a:ext>
            </a:extLst>
          </p:cNvPr>
          <p:cNvGrpSpPr/>
          <p:nvPr/>
        </p:nvGrpSpPr>
        <p:grpSpPr>
          <a:xfrm>
            <a:off x="377687" y="4500564"/>
            <a:ext cx="6510130" cy="2255941"/>
            <a:chOff x="212477" y="406442"/>
            <a:chExt cx="5840730" cy="797040"/>
          </a:xfrm>
          <a:solidFill>
            <a:schemeClr val="accent4">
              <a:lumMod val="40000"/>
              <a:lumOff val="60000"/>
            </a:schemeClr>
          </a:solidFill>
        </p:grpSpPr>
        <p:sp>
          <p:nvSpPr>
            <p:cNvPr id="18" name="Rounded Rectangle 17">
              <a:extLst>
                <a:ext uri="{FF2B5EF4-FFF2-40B4-BE49-F238E27FC236}">
                  <a16:creationId xmlns:a16="http://schemas.microsoft.com/office/drawing/2014/main" id="{BE30F86D-1F4A-3A90-72D8-039C62DD09D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7409D225-6C22-CA44-8E55-4CE98141BB5E}"/>
                </a:ext>
              </a:extLst>
            </p:cNvPr>
            <p:cNvSpPr/>
            <p:nvPr/>
          </p:nvSpPr>
          <p:spPr>
            <a:xfrm>
              <a:off x="523048" y="445350"/>
              <a:ext cx="533065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dirty="0">
                  <a:solidFill>
                    <a:srgbClr val="000099"/>
                  </a:solidFill>
                  <a:latin typeface="Times New Roman" pitchFamily="18" charset="0"/>
                  <a:cs typeface="Times New Roman" pitchFamily="18" charset="0"/>
                </a:rPr>
                <a:t>	Bộ tộc là hình thức cộng đồng người hình thành Với sự ra đời của bộ tộc, lần đầu tiên trong lịch sử nhân loại có một hình thức cộng đồng người được hình thành không theo huyết thống mà dựa trên những mối liên hệ về kinh tế, về lãnh thổ và văn hoá</a:t>
              </a:r>
              <a:endParaRPr lang="en-US" sz="2400" i="1" dirty="0">
                <a:solidFill>
                  <a:srgbClr val="000099"/>
                </a:solidFill>
              </a:endParaRPr>
            </a:p>
          </p:txBody>
        </p:sp>
      </p:grpSp>
      <p:pic>
        <p:nvPicPr>
          <p:cNvPr id="3076" name="Picture 4">
            <a:extLst>
              <a:ext uri="{FF2B5EF4-FFF2-40B4-BE49-F238E27FC236}">
                <a16:creationId xmlns:a16="http://schemas.microsoft.com/office/drawing/2014/main" id="{6171F667-5D15-B19C-C1D0-6EBB29FF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426" y="4572795"/>
            <a:ext cx="3285833" cy="218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DDE724A-F729-B13E-465B-0D50680CDAAC}"/>
              </a:ext>
            </a:extLst>
          </p:cNvPr>
          <p:cNvGrpSpPr/>
          <p:nvPr/>
        </p:nvGrpSpPr>
        <p:grpSpPr>
          <a:xfrm>
            <a:off x="1639612" y="47502"/>
            <a:ext cx="4492829" cy="638299"/>
            <a:chOff x="212477" y="406442"/>
            <a:chExt cx="5840730" cy="797040"/>
          </a:xfrm>
          <a:solidFill>
            <a:schemeClr val="accent6">
              <a:lumMod val="60000"/>
              <a:lumOff val="40000"/>
            </a:schemeClr>
          </a:solidFill>
        </p:grpSpPr>
        <p:sp>
          <p:nvSpPr>
            <p:cNvPr id="9" name="Rounded Rectangle 8">
              <a:extLst>
                <a:ext uri="{FF2B5EF4-FFF2-40B4-BE49-F238E27FC236}">
                  <a16:creationId xmlns:a16="http://schemas.microsoft.com/office/drawing/2014/main" id="{9247854E-83E6-23E9-513B-2F55C409F07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9221D424-7E1E-6206-5CCC-F8C8A9705B5F}"/>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Bộ tộc</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grpSp>
        <p:nvGrpSpPr>
          <p:cNvPr id="11" name="Group 10">
            <a:extLst>
              <a:ext uri="{FF2B5EF4-FFF2-40B4-BE49-F238E27FC236}">
                <a16:creationId xmlns:a16="http://schemas.microsoft.com/office/drawing/2014/main" id="{25BCDAAD-59D7-7DA5-C665-8FE132D7EA7C}"/>
              </a:ext>
            </a:extLst>
          </p:cNvPr>
          <p:cNvGrpSpPr/>
          <p:nvPr/>
        </p:nvGrpSpPr>
        <p:grpSpPr>
          <a:xfrm>
            <a:off x="1603172" y="685800"/>
            <a:ext cx="1372269" cy="3581400"/>
            <a:chOff x="212477" y="406442"/>
            <a:chExt cx="5840730" cy="797040"/>
          </a:xfrm>
          <a:solidFill>
            <a:schemeClr val="accent6">
              <a:lumMod val="40000"/>
              <a:lumOff val="60000"/>
            </a:schemeClr>
          </a:solidFill>
        </p:grpSpPr>
        <p:sp>
          <p:nvSpPr>
            <p:cNvPr id="12" name="Rounded Rectangle 11">
              <a:extLst>
                <a:ext uri="{FF2B5EF4-FFF2-40B4-BE49-F238E27FC236}">
                  <a16:creationId xmlns:a16="http://schemas.microsoft.com/office/drawing/2014/main" id="{89A423B6-1245-9EF0-7B27-DBDF72C5B93B}"/>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5F828C5A-CE60-9A98-789E-4288053A395B}"/>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Đặc điểm bộ tộc</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1" name="Group 20">
            <a:extLst>
              <a:ext uri="{FF2B5EF4-FFF2-40B4-BE49-F238E27FC236}">
                <a16:creationId xmlns:a16="http://schemas.microsoft.com/office/drawing/2014/main" id="{DDB87AE1-6183-5692-A7B3-74EC0ECD760D}"/>
              </a:ext>
            </a:extLst>
          </p:cNvPr>
          <p:cNvGrpSpPr/>
          <p:nvPr/>
        </p:nvGrpSpPr>
        <p:grpSpPr>
          <a:xfrm>
            <a:off x="3173682" y="2291054"/>
            <a:ext cx="7494320" cy="909346"/>
            <a:chOff x="212477" y="406442"/>
            <a:chExt cx="5840730" cy="797040"/>
          </a:xfrm>
          <a:solidFill>
            <a:schemeClr val="accent1">
              <a:lumMod val="40000"/>
              <a:lumOff val="60000"/>
            </a:schemeClr>
          </a:solidFill>
        </p:grpSpPr>
        <p:sp>
          <p:nvSpPr>
            <p:cNvPr id="22" name="Rounded Rectangle 21">
              <a:extLst>
                <a:ext uri="{FF2B5EF4-FFF2-40B4-BE49-F238E27FC236}">
                  <a16:creationId xmlns:a16="http://schemas.microsoft.com/office/drawing/2014/main" id="{6B025D21-1A84-564A-71F7-91217B4C903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8B80B8C5-302B-2C95-DCB1-88ED0440B9C7}"/>
                </a:ext>
              </a:extLst>
            </p:cNvPr>
            <p:cNvSpPr/>
            <p:nvPr/>
          </p:nvSpPr>
          <p:spPr>
            <a:xfrm>
              <a:off x="352073" y="445350"/>
              <a:ext cx="5407813"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Thổ ngữ của các bộ lạc vẫn được sử dụng rộng rãi</a:t>
              </a:r>
            </a:p>
          </p:txBody>
        </p:sp>
      </p:grpSp>
      <p:grpSp>
        <p:nvGrpSpPr>
          <p:cNvPr id="14" name="Group 13">
            <a:extLst>
              <a:ext uri="{FF2B5EF4-FFF2-40B4-BE49-F238E27FC236}">
                <a16:creationId xmlns:a16="http://schemas.microsoft.com/office/drawing/2014/main" id="{6CD6F687-38DA-6BD9-E095-6CC40C7198EA}"/>
              </a:ext>
            </a:extLst>
          </p:cNvPr>
          <p:cNvGrpSpPr/>
          <p:nvPr/>
        </p:nvGrpSpPr>
        <p:grpSpPr>
          <a:xfrm>
            <a:off x="3184259" y="3325093"/>
            <a:ext cx="7494320" cy="914399"/>
            <a:chOff x="212477" y="406442"/>
            <a:chExt cx="5840730" cy="797040"/>
          </a:xfrm>
          <a:solidFill>
            <a:schemeClr val="accent1">
              <a:lumMod val="40000"/>
              <a:lumOff val="60000"/>
            </a:schemeClr>
          </a:solidFill>
        </p:grpSpPr>
        <p:sp>
          <p:nvSpPr>
            <p:cNvPr id="15" name="Rounded Rectangle 14">
              <a:extLst>
                <a:ext uri="{FF2B5EF4-FFF2-40B4-BE49-F238E27FC236}">
                  <a16:creationId xmlns:a16="http://schemas.microsoft.com/office/drawing/2014/main" id="{73FC3253-06D6-B144-DBF1-BEF435176A1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2EAA9695-0A6D-385E-9616-6FED653B79A8}"/>
                </a:ext>
              </a:extLst>
            </p:cNvPr>
            <p:cNvSpPr/>
            <p:nvPr/>
          </p:nvSpPr>
          <p:spPr>
            <a:xfrm>
              <a:off x="343830" y="445350"/>
              <a:ext cx="5416056"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 Đã xuất hiện những yếu tố chung về tâm lý, văn hoá</a:t>
              </a:r>
              <a:endParaRPr lang="en-US" sz="2400" i="1">
                <a:solidFill>
                  <a:srgbClr val="000099"/>
                </a:solidFill>
              </a:endParaRPr>
            </a:p>
          </p:txBody>
        </p:sp>
      </p:grpSp>
      <p:grpSp>
        <p:nvGrpSpPr>
          <p:cNvPr id="20" name="Group 19">
            <a:extLst>
              <a:ext uri="{FF2B5EF4-FFF2-40B4-BE49-F238E27FC236}">
                <a16:creationId xmlns:a16="http://schemas.microsoft.com/office/drawing/2014/main" id="{7AFF4EF9-0E99-39CE-67DE-973EB43516EA}"/>
              </a:ext>
            </a:extLst>
          </p:cNvPr>
          <p:cNvGrpSpPr/>
          <p:nvPr/>
        </p:nvGrpSpPr>
        <p:grpSpPr>
          <a:xfrm>
            <a:off x="1605304" y="4386974"/>
            <a:ext cx="1370137" cy="2471026"/>
            <a:chOff x="212477" y="406442"/>
            <a:chExt cx="5840730" cy="797040"/>
          </a:xfrm>
          <a:solidFill>
            <a:schemeClr val="accent6">
              <a:lumMod val="40000"/>
              <a:lumOff val="60000"/>
            </a:schemeClr>
          </a:solidFill>
        </p:grpSpPr>
        <p:sp>
          <p:nvSpPr>
            <p:cNvPr id="27" name="Rounded Rectangle 26">
              <a:extLst>
                <a:ext uri="{FF2B5EF4-FFF2-40B4-BE49-F238E27FC236}">
                  <a16:creationId xmlns:a16="http://schemas.microsoft.com/office/drawing/2014/main" id="{8F2478B0-65B2-57C2-74F0-38E87BD8CCA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DE2A501E-CCDD-3081-E997-E55689516289}"/>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i="1">
                <a:solidFill>
                  <a:srgbClr val="000099"/>
                </a:solidFill>
              </a:endParaRPr>
            </a:p>
            <a:p>
              <a:pPr algn="ctr" eaLnBrk="1" hangingPunct="1">
                <a:defRPr/>
              </a:pPr>
              <a:endParaRPr lang="nl-NL" sz="2400" b="1" i="1">
                <a:solidFill>
                  <a:srgbClr val="000099"/>
                </a:solidFill>
              </a:endParaRPr>
            </a:p>
            <a:p>
              <a:pPr algn="just" eaLnBrk="1" hangingPunct="1">
                <a:defRPr/>
              </a:pPr>
              <a:r>
                <a:rPr lang="en-US" sz="2400">
                  <a:solidFill>
                    <a:srgbClr val="000099"/>
                  </a:solidFill>
                  <a:latin typeface="Times New Roman" pitchFamily="18" charset="0"/>
                  <a:cs typeface="Times New Roman" pitchFamily="18" charset="0"/>
                </a:rPr>
                <a:t>Về </a:t>
              </a:r>
            </a:p>
            <a:p>
              <a:pPr algn="just" eaLnBrk="1" hangingPunct="1">
                <a:defRPr/>
              </a:pPr>
              <a:r>
                <a:rPr lang="en-US" sz="2400">
                  <a:solidFill>
                    <a:srgbClr val="000099"/>
                  </a:solidFill>
                  <a:latin typeface="Times New Roman" pitchFamily="18" charset="0"/>
                  <a:cs typeface="Times New Roman" pitchFamily="18" charset="0"/>
                </a:rPr>
                <a:t>tổ chức xã hội</a:t>
              </a:r>
            </a:p>
            <a:p>
              <a:pPr algn="ctr" eaLnBrk="1" hangingPunct="1">
                <a:defRPr/>
              </a:pPr>
              <a:endParaRPr lang="en-US" altLang="en-US" sz="2400">
                <a:solidFill>
                  <a:srgbClr val="000099"/>
                </a:solidFill>
              </a:endParaRPr>
            </a:p>
            <a:p>
              <a:pPr algn="ctr" eaLnBrk="1" hangingPunct="1">
                <a:defRPr/>
              </a:pPr>
              <a:endParaRPr lang="en-US" sz="2400" i="1">
                <a:solidFill>
                  <a:srgbClr val="000099"/>
                </a:solidFill>
              </a:endParaRPr>
            </a:p>
          </p:txBody>
        </p:sp>
      </p:grpSp>
      <p:grpSp>
        <p:nvGrpSpPr>
          <p:cNvPr id="29" name="Group 28">
            <a:extLst>
              <a:ext uri="{FF2B5EF4-FFF2-40B4-BE49-F238E27FC236}">
                <a16:creationId xmlns:a16="http://schemas.microsoft.com/office/drawing/2014/main" id="{86D707C8-AC76-A22D-EEF6-E4269AC5F11D}"/>
              </a:ext>
            </a:extLst>
          </p:cNvPr>
          <p:cNvGrpSpPr/>
          <p:nvPr/>
        </p:nvGrpSpPr>
        <p:grpSpPr>
          <a:xfrm>
            <a:off x="3150920" y="4395896"/>
            <a:ext cx="7494320" cy="1319105"/>
            <a:chOff x="212477" y="406442"/>
            <a:chExt cx="5840730" cy="797040"/>
          </a:xfrm>
          <a:solidFill>
            <a:schemeClr val="accent3">
              <a:lumMod val="40000"/>
              <a:lumOff val="60000"/>
            </a:schemeClr>
          </a:solidFill>
        </p:grpSpPr>
        <p:sp>
          <p:nvSpPr>
            <p:cNvPr id="30" name="Rounded Rectangle 29">
              <a:extLst>
                <a:ext uri="{FF2B5EF4-FFF2-40B4-BE49-F238E27FC236}">
                  <a16:creationId xmlns:a16="http://schemas.microsoft.com/office/drawing/2014/main" id="{A786E20B-AFDF-143C-E21C-5C84B33C9FE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ounded Rectangle 4">
              <a:extLst>
                <a:ext uri="{FF2B5EF4-FFF2-40B4-BE49-F238E27FC236}">
                  <a16:creationId xmlns:a16="http://schemas.microsoft.com/office/drawing/2014/main" id="{B1E853D8-440E-5149-1D64-8D460BF31B71}"/>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Về tổ chức xã hội, việc điều hành công việc xã hội thuộc về nhà nước. </a:t>
              </a:r>
            </a:p>
          </p:txBody>
        </p:sp>
      </p:grpSp>
      <p:grpSp>
        <p:nvGrpSpPr>
          <p:cNvPr id="32" name="Group 31">
            <a:extLst>
              <a:ext uri="{FF2B5EF4-FFF2-40B4-BE49-F238E27FC236}">
                <a16:creationId xmlns:a16="http://schemas.microsoft.com/office/drawing/2014/main" id="{C0C18C5E-E6B7-2E26-E529-56B956260C88}"/>
              </a:ext>
            </a:extLst>
          </p:cNvPr>
          <p:cNvGrpSpPr/>
          <p:nvPr/>
        </p:nvGrpSpPr>
        <p:grpSpPr>
          <a:xfrm>
            <a:off x="3124201" y="5791200"/>
            <a:ext cx="7494320" cy="1047768"/>
            <a:chOff x="212477" y="406442"/>
            <a:chExt cx="5840730" cy="797040"/>
          </a:xfrm>
          <a:solidFill>
            <a:schemeClr val="accent3">
              <a:lumMod val="40000"/>
              <a:lumOff val="60000"/>
            </a:schemeClr>
          </a:solidFill>
        </p:grpSpPr>
        <p:sp>
          <p:nvSpPr>
            <p:cNvPr id="33" name="Rounded Rectangle 32">
              <a:extLst>
                <a:ext uri="{FF2B5EF4-FFF2-40B4-BE49-F238E27FC236}">
                  <a16:creationId xmlns:a16="http://schemas.microsoft.com/office/drawing/2014/main" id="{CA79F15B-1382-3D83-4FA9-3C7D5ED4E97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C7F092AC-E682-D780-5051-AF22FEA60511}"/>
                </a:ext>
              </a:extLst>
            </p:cNvPr>
            <p:cNvSpPr/>
            <p:nvPr/>
          </p:nvSpPr>
          <p:spPr>
            <a:xfrm>
              <a:off x="523048" y="445350"/>
              <a:ext cx="5236838"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Nhà nước là công cụ do giai cấp thống trị tổ chức ra và phục vụ lợi ích cho giai cấp đó.</a:t>
              </a:r>
            </a:p>
          </p:txBody>
        </p:sp>
      </p:grpSp>
      <p:grpSp>
        <p:nvGrpSpPr>
          <p:cNvPr id="37" name="Group 36">
            <a:extLst>
              <a:ext uri="{FF2B5EF4-FFF2-40B4-BE49-F238E27FC236}">
                <a16:creationId xmlns:a16="http://schemas.microsoft.com/office/drawing/2014/main" id="{B2C993A0-515C-A808-3EBA-B7E1DA46A0C5}"/>
              </a:ext>
            </a:extLst>
          </p:cNvPr>
          <p:cNvGrpSpPr/>
          <p:nvPr/>
        </p:nvGrpSpPr>
        <p:grpSpPr>
          <a:xfrm>
            <a:off x="3184259" y="726376"/>
            <a:ext cx="7494320" cy="1407225"/>
            <a:chOff x="212477" y="406442"/>
            <a:chExt cx="5840730" cy="797040"/>
          </a:xfrm>
          <a:solidFill>
            <a:schemeClr val="accent1">
              <a:lumMod val="40000"/>
              <a:lumOff val="60000"/>
            </a:schemeClr>
          </a:solidFill>
        </p:grpSpPr>
        <p:sp>
          <p:nvSpPr>
            <p:cNvPr id="38" name="Rounded Rectangle 37">
              <a:extLst>
                <a:ext uri="{FF2B5EF4-FFF2-40B4-BE49-F238E27FC236}">
                  <a16:creationId xmlns:a16="http://schemas.microsoft.com/office/drawing/2014/main" id="{2E56C712-2EAF-1510-8C70-3F54A93273E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ounded Rectangle 4">
              <a:extLst>
                <a:ext uri="{FF2B5EF4-FFF2-40B4-BE49-F238E27FC236}">
                  <a16:creationId xmlns:a16="http://schemas.microsoft.com/office/drawing/2014/main" id="{9E3B8048-AC11-EA4F-04DA-722A9A0E2CF3}"/>
                </a:ext>
              </a:extLst>
            </p:cNvPr>
            <p:cNvSpPr/>
            <p:nvPr/>
          </p:nvSpPr>
          <p:spPr>
            <a:xfrm>
              <a:off x="352074" y="445350"/>
              <a:ext cx="5407812"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r>
                <a:rPr lang="nl-NL" sz="2400">
                  <a:solidFill>
                    <a:srgbClr val="000099"/>
                  </a:solidFill>
                  <a:latin typeface="Times New Roman" pitchFamily="18" charset="0"/>
                  <a:cs typeface="Times New Roman" pitchFamily="18" charset="0"/>
                </a:rPr>
                <a:t>Mỗi bộ tộc có tên gọi riêng; có lãnh thổ riêng mang tính ổn định; có một ngôn ngữ thống nhất</a:t>
              </a:r>
              <a:endParaRPr lang="en-US" sz="2400" i="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7426C24-741A-DECC-65C9-CFDA928742A3}"/>
              </a:ext>
            </a:extLst>
          </p:cNvPr>
          <p:cNvGrpSpPr/>
          <p:nvPr/>
        </p:nvGrpSpPr>
        <p:grpSpPr>
          <a:xfrm>
            <a:off x="1215713" y="1219200"/>
            <a:ext cx="4492829" cy="914400"/>
            <a:chOff x="212477" y="406442"/>
            <a:chExt cx="5840730" cy="797040"/>
          </a:xfrm>
          <a:solidFill>
            <a:schemeClr val="accent6">
              <a:lumMod val="60000"/>
              <a:lumOff val="40000"/>
            </a:schemeClr>
          </a:solidFill>
        </p:grpSpPr>
        <p:sp>
          <p:nvSpPr>
            <p:cNvPr id="19" name="Rounded Rectangle 18">
              <a:extLst>
                <a:ext uri="{FF2B5EF4-FFF2-40B4-BE49-F238E27FC236}">
                  <a16:creationId xmlns:a16="http://schemas.microsoft.com/office/drawing/2014/main" id="{20E1C1EC-7BAB-422C-E14E-850EDD41F48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a:extLst>
                <a:ext uri="{FF2B5EF4-FFF2-40B4-BE49-F238E27FC236}">
                  <a16:creationId xmlns:a16="http://schemas.microsoft.com/office/drawing/2014/main" id="{8B43FD1C-80B1-3364-F7F3-2E7921252894}"/>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Khái niệm dân tộc</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grpSp>
        <p:nvGrpSpPr>
          <p:cNvPr id="22" name="Group 21">
            <a:extLst>
              <a:ext uri="{FF2B5EF4-FFF2-40B4-BE49-F238E27FC236}">
                <a16:creationId xmlns:a16="http://schemas.microsoft.com/office/drawing/2014/main" id="{038525C4-BF69-6C41-4B4B-5B3E0A3DAFAA}"/>
              </a:ext>
            </a:extLst>
          </p:cNvPr>
          <p:cNvGrpSpPr/>
          <p:nvPr/>
        </p:nvGrpSpPr>
        <p:grpSpPr>
          <a:xfrm>
            <a:off x="1576450" y="-11875"/>
            <a:ext cx="9067800" cy="1143000"/>
            <a:chOff x="212477" y="406442"/>
            <a:chExt cx="5840730" cy="797040"/>
          </a:xfrm>
          <a:solidFill>
            <a:schemeClr val="accent6">
              <a:lumMod val="75000"/>
            </a:schemeClr>
          </a:solidFill>
        </p:grpSpPr>
        <p:sp>
          <p:nvSpPr>
            <p:cNvPr id="23" name="Rounded Rectangle 22">
              <a:extLst>
                <a:ext uri="{FF2B5EF4-FFF2-40B4-BE49-F238E27FC236}">
                  <a16:creationId xmlns:a16="http://schemas.microsoft.com/office/drawing/2014/main" id="{5A8176A5-2D24-E906-6AB8-51CA79742791}"/>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621EB202-8C2F-333A-D580-524B11836743}"/>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2800" b="1" i="1">
                  <a:solidFill>
                    <a:schemeClr val="tx1"/>
                  </a:solidFill>
                </a:rPr>
                <a:t>2.2. Dân tộc - hình thức cộng đồng người </a:t>
              </a:r>
            </a:p>
            <a:p>
              <a:pPr algn="ctr" eaLnBrk="1" hangingPunct="1">
                <a:defRPr/>
              </a:pPr>
              <a:r>
                <a:rPr lang="nl-NL" sz="2800" b="1" i="1">
                  <a:solidFill>
                    <a:schemeClr val="tx1"/>
                  </a:solidFill>
                </a:rPr>
                <a:t>phổ biến hiện nay</a:t>
              </a:r>
              <a:endParaRPr lang="en-US" sz="2800">
                <a:solidFill>
                  <a:schemeClr val="tx1"/>
                </a:solidFill>
              </a:endParaRPr>
            </a:p>
          </p:txBody>
        </p:sp>
      </p:grpSp>
      <p:sp>
        <p:nvSpPr>
          <p:cNvPr id="36" name="Rounded Rectangle 35">
            <a:extLst>
              <a:ext uri="{FF2B5EF4-FFF2-40B4-BE49-F238E27FC236}">
                <a16:creationId xmlns:a16="http://schemas.microsoft.com/office/drawing/2014/main" id="{5D40982F-8F11-5E6F-61FD-BFE0AC59AD54}"/>
              </a:ext>
            </a:extLst>
          </p:cNvPr>
          <p:cNvSpPr/>
          <p:nvPr/>
        </p:nvSpPr>
        <p:spPr>
          <a:xfrm>
            <a:off x="6705600" y="1143000"/>
            <a:ext cx="37338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38" name="TextBox 35">
            <a:extLst>
              <a:ext uri="{FF2B5EF4-FFF2-40B4-BE49-F238E27FC236}">
                <a16:creationId xmlns:a16="http://schemas.microsoft.com/office/drawing/2014/main" id="{89E13D5C-763B-98BC-46B0-C077965D3974}"/>
              </a:ext>
            </a:extLst>
          </p:cNvPr>
          <p:cNvSpPr txBox="1">
            <a:spLocks noChangeArrowheads="1"/>
          </p:cNvSpPr>
          <p:nvPr/>
        </p:nvSpPr>
        <p:spPr bwMode="auto">
          <a:xfrm>
            <a:off x="6883400" y="1190625"/>
            <a:ext cx="3436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i="1">
                <a:solidFill>
                  <a:srgbClr val="000000"/>
                </a:solidFill>
                <a:latin typeface="Arial" panose="020B0604020202020204" pitchFamily="34" charset="0"/>
              </a:rPr>
              <a:t>Là một </a:t>
            </a:r>
            <a:r>
              <a:rPr lang="en-US" altLang="en-US" sz="2000" b="1" i="1">
                <a:solidFill>
                  <a:srgbClr val="FF0000"/>
                </a:solidFill>
                <a:latin typeface="Arial" panose="020B0604020202020204" pitchFamily="34" charset="0"/>
              </a:rPr>
              <a:t>cộng đồng người </a:t>
            </a:r>
            <a:r>
              <a:rPr lang="en-US" altLang="en-US" sz="2000" b="1" i="1">
                <a:latin typeface="Arial" panose="020B0604020202020204" pitchFamily="34" charset="0"/>
              </a:rPr>
              <a:t>ổn định trên một</a:t>
            </a:r>
            <a:r>
              <a:rPr lang="en-US" altLang="en-US" sz="2000" b="1" i="1">
                <a:solidFill>
                  <a:srgbClr val="FF0000"/>
                </a:solidFill>
                <a:latin typeface="Arial" panose="020B0604020202020204" pitchFamily="34" charset="0"/>
              </a:rPr>
              <a:t> lãnh thổ </a:t>
            </a:r>
            <a:r>
              <a:rPr lang="en-US" altLang="en-US" sz="2000" b="1" i="1">
                <a:latin typeface="Arial" panose="020B0604020202020204" pitchFamily="34" charset="0"/>
              </a:rPr>
              <a:t>thống nhất</a:t>
            </a:r>
            <a:endParaRPr lang="en-US" altLang="en-US" sz="2000" b="1">
              <a:latin typeface="Arial" panose="020B0604020202020204" pitchFamily="34" charset="0"/>
            </a:endParaRPr>
          </a:p>
        </p:txBody>
      </p:sp>
      <p:sp>
        <p:nvSpPr>
          <p:cNvPr id="39" name="Rounded Rectangle 38">
            <a:extLst>
              <a:ext uri="{FF2B5EF4-FFF2-40B4-BE49-F238E27FC236}">
                <a16:creationId xmlns:a16="http://schemas.microsoft.com/office/drawing/2014/main" id="{1B8FFD5D-B678-5E88-D835-657347567094}"/>
              </a:ext>
            </a:extLst>
          </p:cNvPr>
          <p:cNvSpPr/>
          <p:nvPr/>
        </p:nvSpPr>
        <p:spPr>
          <a:xfrm>
            <a:off x="6705600" y="2286000"/>
            <a:ext cx="37338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41" name="TextBox 38">
            <a:extLst>
              <a:ext uri="{FF2B5EF4-FFF2-40B4-BE49-F238E27FC236}">
                <a16:creationId xmlns:a16="http://schemas.microsoft.com/office/drawing/2014/main" id="{3599613F-5F54-849F-1752-B6404148A751}"/>
              </a:ext>
            </a:extLst>
          </p:cNvPr>
          <p:cNvSpPr txBox="1">
            <a:spLocks noChangeArrowheads="1"/>
          </p:cNvSpPr>
          <p:nvPr/>
        </p:nvSpPr>
        <p:spPr bwMode="auto">
          <a:xfrm>
            <a:off x="6883400" y="2362201"/>
            <a:ext cx="3436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000000"/>
                </a:solidFill>
                <a:latin typeface="Arial" panose="020B0604020202020204" pitchFamily="34" charset="0"/>
              </a:rPr>
              <a:t>Là một cộng đồng thống nhất về </a:t>
            </a:r>
            <a:r>
              <a:rPr lang="nl-NL" altLang="en-US" sz="2000" b="1" i="1">
                <a:solidFill>
                  <a:srgbClr val="FF0000"/>
                </a:solidFill>
                <a:latin typeface="Arial" panose="020B0604020202020204" pitchFamily="34" charset="0"/>
              </a:rPr>
              <a:t>ngôn ngữ</a:t>
            </a:r>
            <a:endParaRPr lang="en-US" altLang="en-US" sz="2000" b="1">
              <a:solidFill>
                <a:srgbClr val="FF0000"/>
              </a:solidFill>
              <a:latin typeface="Arial" panose="020B0604020202020204" pitchFamily="34" charset="0"/>
            </a:endParaRPr>
          </a:p>
        </p:txBody>
      </p:sp>
      <p:sp>
        <p:nvSpPr>
          <p:cNvPr id="42" name="Rounded Rectangle 41">
            <a:extLst>
              <a:ext uri="{FF2B5EF4-FFF2-40B4-BE49-F238E27FC236}">
                <a16:creationId xmlns:a16="http://schemas.microsoft.com/office/drawing/2014/main" id="{DE860186-BE74-87EA-3D08-D5BF9F82F347}"/>
              </a:ext>
            </a:extLst>
          </p:cNvPr>
          <p:cNvSpPr/>
          <p:nvPr/>
        </p:nvSpPr>
        <p:spPr>
          <a:xfrm>
            <a:off x="6705600" y="3429000"/>
            <a:ext cx="37338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44" name="TextBox 42">
            <a:extLst>
              <a:ext uri="{FF2B5EF4-FFF2-40B4-BE49-F238E27FC236}">
                <a16:creationId xmlns:a16="http://schemas.microsoft.com/office/drawing/2014/main" id="{9935119C-3195-BE8A-0741-3E756FFCF65C}"/>
              </a:ext>
            </a:extLst>
          </p:cNvPr>
          <p:cNvSpPr txBox="1">
            <a:spLocks noChangeArrowheads="1"/>
          </p:cNvSpPr>
          <p:nvPr/>
        </p:nvSpPr>
        <p:spPr bwMode="auto">
          <a:xfrm>
            <a:off x="6910388" y="3505201"/>
            <a:ext cx="2995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000000"/>
                </a:solidFill>
                <a:latin typeface="Arial" panose="020B0604020202020204" pitchFamily="34" charset="0"/>
              </a:rPr>
              <a:t>Là một cộng đồng thống nhất về </a:t>
            </a:r>
            <a:r>
              <a:rPr lang="nl-NL" altLang="en-US" sz="2000" b="1" i="1">
                <a:solidFill>
                  <a:srgbClr val="FF0000"/>
                </a:solidFill>
                <a:latin typeface="Arial" panose="020B0604020202020204" pitchFamily="34" charset="0"/>
              </a:rPr>
              <a:t>kinh tế</a:t>
            </a:r>
            <a:endParaRPr lang="en-US" altLang="en-US" sz="2000" b="1">
              <a:solidFill>
                <a:srgbClr val="FF0000"/>
              </a:solidFill>
              <a:latin typeface="Arial" panose="020B0604020202020204" pitchFamily="34" charset="0"/>
            </a:endParaRPr>
          </a:p>
        </p:txBody>
      </p:sp>
      <p:sp>
        <p:nvSpPr>
          <p:cNvPr id="45" name="Rounded Rectangle 44">
            <a:extLst>
              <a:ext uri="{FF2B5EF4-FFF2-40B4-BE49-F238E27FC236}">
                <a16:creationId xmlns:a16="http://schemas.microsoft.com/office/drawing/2014/main" id="{89319164-E4B7-8541-E0EB-36521EFA501E}"/>
              </a:ext>
            </a:extLst>
          </p:cNvPr>
          <p:cNvSpPr/>
          <p:nvPr/>
        </p:nvSpPr>
        <p:spPr>
          <a:xfrm>
            <a:off x="6705600" y="4572000"/>
            <a:ext cx="37338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47" name="TextBox 45">
            <a:extLst>
              <a:ext uri="{FF2B5EF4-FFF2-40B4-BE49-F238E27FC236}">
                <a16:creationId xmlns:a16="http://schemas.microsoft.com/office/drawing/2014/main" id="{2C349F3D-F49B-45B7-EF18-27A3D178F918}"/>
              </a:ext>
            </a:extLst>
          </p:cNvPr>
          <p:cNvSpPr txBox="1">
            <a:spLocks noChangeArrowheads="1"/>
          </p:cNvSpPr>
          <p:nvPr/>
        </p:nvSpPr>
        <p:spPr bwMode="auto">
          <a:xfrm>
            <a:off x="6781801" y="4648200"/>
            <a:ext cx="3876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000" b="1" i="1">
                <a:solidFill>
                  <a:srgbClr val="000000"/>
                </a:solidFill>
                <a:latin typeface="Arial" panose="020B0604020202020204" pitchFamily="34" charset="0"/>
              </a:rPr>
              <a:t>Là một cộng đồng bền vững về </a:t>
            </a:r>
            <a:r>
              <a:rPr lang="nl-NL" altLang="en-US" sz="2000" b="1" i="1">
                <a:solidFill>
                  <a:srgbClr val="FF0000"/>
                </a:solidFill>
                <a:latin typeface="Arial" panose="020B0604020202020204" pitchFamily="34" charset="0"/>
              </a:rPr>
              <a:t>văn hóa và tâm lý, tính cách</a:t>
            </a:r>
            <a:endParaRPr lang="en-US" altLang="en-US" sz="2000" b="1">
              <a:solidFill>
                <a:srgbClr val="FF0000"/>
              </a:solidFill>
              <a:latin typeface="Arial" panose="020B0604020202020204" pitchFamily="34" charset="0"/>
            </a:endParaRPr>
          </a:p>
        </p:txBody>
      </p:sp>
      <p:sp>
        <p:nvSpPr>
          <p:cNvPr id="48" name="Rounded Rectangle 47">
            <a:extLst>
              <a:ext uri="{FF2B5EF4-FFF2-40B4-BE49-F238E27FC236}">
                <a16:creationId xmlns:a16="http://schemas.microsoft.com/office/drawing/2014/main" id="{32515364-B142-DDD3-7251-4BBD88BE8F71}"/>
              </a:ext>
            </a:extLst>
          </p:cNvPr>
          <p:cNvSpPr/>
          <p:nvPr/>
        </p:nvSpPr>
        <p:spPr>
          <a:xfrm>
            <a:off x="6705600" y="5715000"/>
            <a:ext cx="37338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50" name="TextBox 48">
            <a:extLst>
              <a:ext uri="{FF2B5EF4-FFF2-40B4-BE49-F238E27FC236}">
                <a16:creationId xmlns:a16="http://schemas.microsoft.com/office/drawing/2014/main" id="{0B33C82F-706D-6BCA-DB3A-6533762B5065}"/>
              </a:ext>
            </a:extLst>
          </p:cNvPr>
          <p:cNvSpPr txBox="1">
            <a:spLocks noChangeArrowheads="1"/>
          </p:cNvSpPr>
          <p:nvPr/>
        </p:nvSpPr>
        <p:spPr bwMode="auto">
          <a:xfrm>
            <a:off x="6883400" y="5791200"/>
            <a:ext cx="3436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i="1">
                <a:solidFill>
                  <a:srgbClr val="000000"/>
                </a:solidFill>
                <a:latin typeface="Arial" panose="020B0604020202020204" pitchFamily="34" charset="0"/>
              </a:rPr>
              <a:t>Là một cộng đồng người</a:t>
            </a:r>
            <a:r>
              <a:rPr lang="en-US" altLang="en-US" sz="2000" b="1">
                <a:solidFill>
                  <a:srgbClr val="000000"/>
                </a:solidFill>
                <a:latin typeface="Arial" panose="020B0604020202020204" pitchFamily="34" charset="0"/>
              </a:rPr>
              <a:t> </a:t>
            </a:r>
            <a:r>
              <a:rPr lang="en-US" altLang="en-US" sz="2000" b="1" i="1">
                <a:solidFill>
                  <a:srgbClr val="000000"/>
                </a:solidFill>
                <a:latin typeface="Arial" panose="020B0604020202020204" pitchFamily="34" charset="0"/>
              </a:rPr>
              <a:t>có một </a:t>
            </a:r>
            <a:r>
              <a:rPr lang="en-US" altLang="en-US" sz="2000" b="1" i="1">
                <a:solidFill>
                  <a:srgbClr val="FF0000"/>
                </a:solidFill>
                <a:latin typeface="Arial" panose="020B0604020202020204" pitchFamily="34" charset="0"/>
              </a:rPr>
              <a:t>nhà nước và pháp luật </a:t>
            </a:r>
            <a:r>
              <a:rPr lang="en-US" altLang="en-US" sz="2000" b="1" i="1">
                <a:latin typeface="Arial" panose="020B0604020202020204" pitchFamily="34" charset="0"/>
              </a:rPr>
              <a:t>thống nhất</a:t>
            </a:r>
            <a:r>
              <a:rPr lang="en-US" altLang="en-US" sz="2000" b="1" i="1">
                <a:solidFill>
                  <a:srgbClr val="000000"/>
                </a:solidFill>
                <a:latin typeface="Arial" panose="020B0604020202020204" pitchFamily="34" charset="0"/>
              </a:rPr>
              <a:t>.</a:t>
            </a:r>
            <a:r>
              <a:rPr lang="en-US" altLang="en-US" sz="2000" b="1">
                <a:solidFill>
                  <a:srgbClr val="000000"/>
                </a:solidFill>
                <a:latin typeface="Arial" panose="020B0604020202020204" pitchFamily="34" charset="0"/>
              </a:rPr>
              <a:t> </a:t>
            </a:r>
          </a:p>
        </p:txBody>
      </p:sp>
      <p:grpSp>
        <p:nvGrpSpPr>
          <p:cNvPr id="51" name="Group 50">
            <a:extLst>
              <a:ext uri="{FF2B5EF4-FFF2-40B4-BE49-F238E27FC236}">
                <a16:creationId xmlns:a16="http://schemas.microsoft.com/office/drawing/2014/main" id="{C54958F6-5075-DABB-9AF4-FB0DB56B4D3C}"/>
              </a:ext>
            </a:extLst>
          </p:cNvPr>
          <p:cNvGrpSpPr/>
          <p:nvPr/>
        </p:nvGrpSpPr>
        <p:grpSpPr>
          <a:xfrm>
            <a:off x="894522" y="2133600"/>
            <a:ext cx="5138141" cy="4648200"/>
            <a:chOff x="212477" y="406442"/>
            <a:chExt cx="5840730" cy="797040"/>
          </a:xfrm>
          <a:solidFill>
            <a:schemeClr val="accent6">
              <a:lumMod val="60000"/>
              <a:lumOff val="40000"/>
            </a:schemeClr>
          </a:solidFill>
        </p:grpSpPr>
        <p:sp>
          <p:nvSpPr>
            <p:cNvPr id="52" name="Rounded Rectangle 51">
              <a:extLst>
                <a:ext uri="{FF2B5EF4-FFF2-40B4-BE49-F238E27FC236}">
                  <a16:creationId xmlns:a16="http://schemas.microsoft.com/office/drawing/2014/main" id="{C16C1654-2759-826F-78E0-EB7EAFF82B5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ounded Rectangle 4">
              <a:extLst>
                <a:ext uri="{FF2B5EF4-FFF2-40B4-BE49-F238E27FC236}">
                  <a16:creationId xmlns:a16="http://schemas.microsoft.com/office/drawing/2014/main" id="{9F02F89B-BE22-C6DB-A423-54A7EBC62D5B}"/>
                </a:ext>
              </a:extLst>
            </p:cNvPr>
            <p:cNvSpPr/>
            <p:nvPr/>
          </p:nvSpPr>
          <p:spPr>
            <a:xfrm>
              <a:off x="523050" y="445350"/>
              <a:ext cx="5216255"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endParaRPr lang="nl-NL" sz="2000" b="1" i="1" dirty="0">
                <a:solidFill>
                  <a:srgbClr val="FF0000"/>
                </a:solidFill>
              </a:endParaRPr>
            </a:p>
            <a:p>
              <a:pPr algn="just" eaLnBrk="1" hangingPunct="1">
                <a:defRPr/>
              </a:pPr>
              <a:endParaRPr lang="nl-NL" sz="2000" b="1" i="1" dirty="0">
                <a:solidFill>
                  <a:srgbClr val="FF0000"/>
                </a:solidFill>
              </a:endParaRPr>
            </a:p>
            <a:p>
              <a:pPr algn="just" eaLnBrk="1" hangingPunct="1">
                <a:defRPr/>
              </a:pPr>
              <a:r>
                <a:rPr lang="vi-VN" sz="2400" b="1" i="1" noProof="1">
                  <a:solidFill>
                    <a:srgbClr val="0000EA"/>
                  </a:solidFill>
                </a:rPr>
                <a:t>Dân tộc là một cộng đồng người ổn định được hình thành trong lịch sử trên cơ sở một lãnh thổ thống nhất, một ngôn ngữ thống nhất, một nền kinh tế thống nhất, một nền văn hóa và tâm lý, tính cách thống nhất, với một nhà nước và pháp luật thống nhất</a:t>
              </a:r>
              <a:endParaRPr lang="vi-VN" sz="2400" b="1" noProof="1">
                <a:solidFill>
                  <a:srgbClr val="0000EA"/>
                </a:solidFill>
              </a:endParaRPr>
            </a:p>
            <a:p>
              <a:pPr algn="just" eaLnBrk="1" hangingPunct="1">
                <a:defRPr/>
              </a:pPr>
              <a:endParaRPr lang="en-US" sz="2000" i="1" dirty="0">
                <a:solidFill>
                  <a:srgbClr val="FF0000"/>
                </a:solidFill>
              </a:endParaRPr>
            </a:p>
          </p:txBody>
        </p:sp>
      </p:grpSp>
      <p:cxnSp>
        <p:nvCxnSpPr>
          <p:cNvPr id="3" name="Straight Arrow Connector 2">
            <a:extLst>
              <a:ext uri="{FF2B5EF4-FFF2-40B4-BE49-F238E27FC236}">
                <a16:creationId xmlns:a16="http://schemas.microsoft.com/office/drawing/2014/main" id="{353CBA6B-A018-0688-B305-94B78802DDA8}"/>
              </a:ext>
            </a:extLst>
          </p:cNvPr>
          <p:cNvCxnSpPr>
            <a:stCxn id="19" idx="3"/>
            <a:endCxn id="36" idx="1"/>
          </p:cNvCxnSpPr>
          <p:nvPr/>
        </p:nvCxnSpPr>
        <p:spPr>
          <a:xfrm>
            <a:off x="5708542" y="1676400"/>
            <a:ext cx="9970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BD68101-A81E-8946-7FAA-6FB49811A571}"/>
              </a:ext>
            </a:extLst>
          </p:cNvPr>
          <p:cNvCxnSpPr>
            <a:stCxn id="19" idx="3"/>
            <a:endCxn id="39" idx="1"/>
          </p:cNvCxnSpPr>
          <p:nvPr/>
        </p:nvCxnSpPr>
        <p:spPr>
          <a:xfrm>
            <a:off x="5708542" y="1676400"/>
            <a:ext cx="99705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0CE45F6-746E-261A-99AE-2D8618133852}"/>
              </a:ext>
            </a:extLst>
          </p:cNvPr>
          <p:cNvCxnSpPr>
            <a:stCxn id="19" idx="3"/>
            <a:endCxn id="42" idx="1"/>
          </p:cNvCxnSpPr>
          <p:nvPr/>
        </p:nvCxnSpPr>
        <p:spPr>
          <a:xfrm>
            <a:off x="5708542" y="1676400"/>
            <a:ext cx="997058" cy="228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EE331F8-A2FC-386B-3EB0-6E8CB01F6896}"/>
              </a:ext>
            </a:extLst>
          </p:cNvPr>
          <p:cNvCxnSpPr>
            <a:stCxn id="19" idx="3"/>
            <a:endCxn id="45" idx="1"/>
          </p:cNvCxnSpPr>
          <p:nvPr/>
        </p:nvCxnSpPr>
        <p:spPr>
          <a:xfrm>
            <a:off x="5708542" y="1676400"/>
            <a:ext cx="997058" cy="3429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06DB18-5293-5EEC-FE86-A509182C3320}"/>
              </a:ext>
            </a:extLst>
          </p:cNvPr>
          <p:cNvCxnSpPr>
            <a:stCxn id="19" idx="3"/>
          </p:cNvCxnSpPr>
          <p:nvPr/>
        </p:nvCxnSpPr>
        <p:spPr>
          <a:xfrm>
            <a:off x="5708090" y="1676400"/>
            <a:ext cx="685800" cy="4616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circle(in)">
                                      <p:cBhvr>
                                        <p:cTn id="17" dur="20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arn(inVertical)">
                                      <p:cBhvr>
                                        <p:cTn id="25" dur="500"/>
                                        <p:tgtEl>
                                          <p:spTgt spid="3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500"/>
                                        <p:tgtEl>
                                          <p:spTgt spid="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barn(inVertical)">
                                      <p:cBhvr>
                                        <p:cTn id="33" dur="500"/>
                                        <p:tgtEl>
                                          <p:spTgt spid="5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arn(inVertical)">
                                      <p:cBhvr>
                                        <p:cTn id="36" dur="500"/>
                                        <p:tgtEl>
                                          <p:spTgt spid="4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arn(inVertical)">
                                      <p:cBhvr>
                                        <p:cTn id="39" dur="500"/>
                                        <p:tgtEl>
                                          <p:spTgt spid="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barn(inVertical)">
                                      <p:cBhvr>
                                        <p:cTn id="44" dur="500"/>
                                        <p:tgtEl>
                                          <p:spTgt spid="55"/>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arn(inVertical)">
                                      <p:cBhvr>
                                        <p:cTn id="47" dur="500"/>
                                        <p:tgtEl>
                                          <p:spTgt spid="4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inVertical)">
                                      <p:cBhvr>
                                        <p:cTn id="50" dur="500"/>
                                        <p:tgtEl>
                                          <p:spTgt spid="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arn(inVertical)">
                                      <p:cBhvr>
                                        <p:cTn id="55" dur="500"/>
                                        <p:tgtEl>
                                          <p:spTgt spid="5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arn(inVertical)">
                                      <p:cBhvr>
                                        <p:cTn id="58" dur="500"/>
                                        <p:tgtEl>
                                          <p:spTgt spid="4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barn(inVertical)">
                                      <p:cBhvr>
                                        <p:cTn id="61" dur="500"/>
                                        <p:tgtEl>
                                          <p:spTgt spid="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1"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barn(inVertical)">
                                      <p:cBhvr>
                                        <p:cTn id="66" dur="500"/>
                                        <p:tgtEl>
                                          <p:spTgt spid="57"/>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arn(inVertical)">
                                      <p:cBhvr>
                                        <p:cTn id="69" dur="500"/>
                                        <p:tgtEl>
                                          <p:spTgt spid="50"/>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barn(inVertical)">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animBg="1"/>
      <p:bldP spid="41" grpId="0"/>
      <p:bldP spid="42" grpId="0" animBg="1"/>
      <p:bldP spid="44" grpId="0"/>
      <p:bldP spid="45" grpId="0" animBg="1"/>
      <p:bldP spid="47" grpId="0"/>
      <p:bldP spid="48" grpId="0" animBg="1"/>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exagon 8">
            <a:extLst>
              <a:ext uri="{FF2B5EF4-FFF2-40B4-BE49-F238E27FC236}">
                <a16:creationId xmlns:a16="http://schemas.microsoft.com/office/drawing/2014/main" id="{F92B5FB3-AA4C-3F2B-2FF0-FF3629AD516B}"/>
              </a:ext>
            </a:extLst>
          </p:cNvPr>
          <p:cNvSpPr/>
          <p:nvPr/>
        </p:nvSpPr>
        <p:spPr>
          <a:xfrm>
            <a:off x="4094921" y="824948"/>
            <a:ext cx="5867400" cy="1001713"/>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endParaRPr lang="en-US">
              <a:solidFill>
                <a:prstClr val="black"/>
              </a:solidFill>
            </a:endParaRPr>
          </a:p>
        </p:txBody>
      </p:sp>
      <p:sp>
        <p:nvSpPr>
          <p:cNvPr id="10" name="TextBox 11">
            <a:extLst>
              <a:ext uri="{FF2B5EF4-FFF2-40B4-BE49-F238E27FC236}">
                <a16:creationId xmlns:a16="http://schemas.microsoft.com/office/drawing/2014/main" id="{80EDEAFF-ECBF-66D6-1697-18BFFBC0D4FC}"/>
              </a:ext>
            </a:extLst>
          </p:cNvPr>
          <p:cNvSpPr txBox="1">
            <a:spLocks noChangeArrowheads="1"/>
          </p:cNvSpPr>
          <p:nvPr/>
        </p:nvSpPr>
        <p:spPr bwMode="auto">
          <a:xfrm>
            <a:off x="4704521" y="905910"/>
            <a:ext cx="510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nl-NL" altLang="en-US" sz="2400" b="1" i="1">
                <a:solidFill>
                  <a:srgbClr val="FF0000"/>
                </a:solidFill>
                <a:latin typeface="Arial" panose="020B0604020202020204" pitchFamily="34" charset="0"/>
              </a:rPr>
              <a:t>Ở châu Âu</a:t>
            </a:r>
            <a:r>
              <a:rPr lang="nl-NL" altLang="en-US" sz="2400" b="1" i="1">
                <a:solidFill>
                  <a:srgbClr val="0000EA"/>
                </a:solidFill>
                <a:latin typeface="Arial" panose="020B0604020202020204" pitchFamily="34" charset="0"/>
              </a:rPr>
              <a:t>, dân tộc hình thành gắn liền với sự ra đời của CNTB</a:t>
            </a:r>
            <a:endParaRPr lang="en-US" altLang="en-US" sz="2400" b="1" i="1">
              <a:solidFill>
                <a:srgbClr val="0000EA"/>
              </a:solidFill>
              <a:latin typeface="Arial" panose="020B0604020202020204" pitchFamily="34" charset="0"/>
            </a:endParaRPr>
          </a:p>
        </p:txBody>
      </p:sp>
      <p:sp>
        <p:nvSpPr>
          <p:cNvPr id="11" name="Hexagon 10">
            <a:extLst>
              <a:ext uri="{FF2B5EF4-FFF2-40B4-BE49-F238E27FC236}">
                <a16:creationId xmlns:a16="http://schemas.microsoft.com/office/drawing/2014/main" id="{6E8DD692-4B59-A9E8-854B-6FD3783C923B}"/>
              </a:ext>
            </a:extLst>
          </p:cNvPr>
          <p:cNvSpPr/>
          <p:nvPr/>
        </p:nvSpPr>
        <p:spPr>
          <a:xfrm>
            <a:off x="4094921" y="3568147"/>
            <a:ext cx="5867400" cy="25146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endParaRPr lang="en-US">
              <a:solidFill>
                <a:prstClr val="black"/>
              </a:solidFill>
            </a:endParaRPr>
          </a:p>
        </p:txBody>
      </p:sp>
      <p:sp>
        <p:nvSpPr>
          <p:cNvPr id="12" name="TextBox 13">
            <a:extLst>
              <a:ext uri="{FF2B5EF4-FFF2-40B4-BE49-F238E27FC236}">
                <a16:creationId xmlns:a16="http://schemas.microsoft.com/office/drawing/2014/main" id="{E4DE1102-A0E2-FCF3-69DD-2AC08F91626F}"/>
              </a:ext>
            </a:extLst>
          </p:cNvPr>
          <p:cNvSpPr txBox="1">
            <a:spLocks noChangeArrowheads="1"/>
          </p:cNvSpPr>
          <p:nvPr/>
        </p:nvSpPr>
        <p:spPr bwMode="auto">
          <a:xfrm>
            <a:off x="4552121" y="3568148"/>
            <a:ext cx="495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nl-NL" altLang="en-US" sz="2400" b="1" i="1">
                <a:solidFill>
                  <a:srgbClr val="FF0000"/>
                </a:solidFill>
                <a:latin typeface="Arial" panose="020B0604020202020204" pitchFamily="34" charset="0"/>
              </a:rPr>
              <a:t>Dân tộc Việt Nam </a:t>
            </a:r>
            <a:r>
              <a:rPr lang="nl-NL" altLang="en-US" sz="2400" b="1" i="1">
                <a:solidFill>
                  <a:srgbClr val="0000EA"/>
                </a:solidFill>
                <a:latin typeface="Arial" panose="020B0604020202020204" pitchFamily="34" charset="0"/>
              </a:rPr>
              <a:t>được hình thành rất sớm gắn liền với quá trình đấu tranh chống ngoại xâm, cải tạo thiên nhiên, bảo vệ nền văn hoá dân tộc, bắt đầu từ khi nước Đại Việt giành độc lập.</a:t>
            </a:r>
            <a:endParaRPr lang="en-US" altLang="en-US" sz="2400" b="1">
              <a:solidFill>
                <a:srgbClr val="0000EA"/>
              </a:solidFill>
              <a:latin typeface="Arial" panose="020B0604020202020204" pitchFamily="34" charset="0"/>
            </a:endParaRPr>
          </a:p>
        </p:txBody>
      </p:sp>
      <p:sp>
        <p:nvSpPr>
          <p:cNvPr id="13" name="Hexagon 12">
            <a:extLst>
              <a:ext uri="{FF2B5EF4-FFF2-40B4-BE49-F238E27FC236}">
                <a16:creationId xmlns:a16="http://schemas.microsoft.com/office/drawing/2014/main" id="{7F02C5AC-0A91-AD33-7C51-B54B7F17C44E}"/>
              </a:ext>
            </a:extLst>
          </p:cNvPr>
          <p:cNvSpPr/>
          <p:nvPr/>
        </p:nvSpPr>
        <p:spPr>
          <a:xfrm>
            <a:off x="4094921" y="2120347"/>
            <a:ext cx="5867400" cy="1195388"/>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endParaRPr lang="en-US">
              <a:solidFill>
                <a:prstClr val="black"/>
              </a:solidFill>
            </a:endParaRPr>
          </a:p>
        </p:txBody>
      </p:sp>
      <p:sp>
        <p:nvSpPr>
          <p:cNvPr id="14" name="TextBox 13">
            <a:extLst>
              <a:ext uri="{FF2B5EF4-FFF2-40B4-BE49-F238E27FC236}">
                <a16:creationId xmlns:a16="http://schemas.microsoft.com/office/drawing/2014/main" id="{7ADE9771-007C-F49D-7283-F95F0886A77C}"/>
              </a:ext>
            </a:extLst>
          </p:cNvPr>
          <p:cNvSpPr txBox="1">
            <a:spLocks noChangeArrowheads="1"/>
          </p:cNvSpPr>
          <p:nvPr/>
        </p:nvSpPr>
        <p:spPr bwMode="auto">
          <a:xfrm>
            <a:off x="4833109" y="2120347"/>
            <a:ext cx="4800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nl-NL" altLang="en-US" sz="2400" b="1" i="1">
                <a:solidFill>
                  <a:srgbClr val="FF0000"/>
                </a:solidFill>
                <a:latin typeface="Arial" panose="020B0604020202020204" pitchFamily="34" charset="0"/>
              </a:rPr>
              <a:t>Ở phương Đông</a:t>
            </a:r>
            <a:r>
              <a:rPr lang="nl-NL" altLang="en-US" sz="2400" b="1" i="1">
                <a:solidFill>
                  <a:srgbClr val="0000EA"/>
                </a:solidFill>
                <a:latin typeface="Arial" panose="020B0604020202020204" pitchFamily="34" charset="0"/>
              </a:rPr>
              <a:t>, dân tộc ra đời rất sớm, không gắn với sự ra đời của CNTB</a:t>
            </a:r>
            <a:endParaRPr lang="en-US" altLang="en-US" sz="2400" b="1" i="1">
              <a:solidFill>
                <a:srgbClr val="0000EA"/>
              </a:solidFill>
              <a:latin typeface="Arial" panose="020B0604020202020204" pitchFamily="34" charset="0"/>
            </a:endParaRPr>
          </a:p>
        </p:txBody>
      </p:sp>
      <p:grpSp>
        <p:nvGrpSpPr>
          <p:cNvPr id="15" name="Group 14">
            <a:extLst>
              <a:ext uri="{FF2B5EF4-FFF2-40B4-BE49-F238E27FC236}">
                <a16:creationId xmlns:a16="http://schemas.microsoft.com/office/drawing/2014/main" id="{7B4313EB-33B5-1CF8-A33D-D819CED8436E}"/>
              </a:ext>
            </a:extLst>
          </p:cNvPr>
          <p:cNvGrpSpPr/>
          <p:nvPr/>
        </p:nvGrpSpPr>
        <p:grpSpPr>
          <a:xfrm>
            <a:off x="1303827" y="924485"/>
            <a:ext cx="1965366" cy="4648200"/>
            <a:chOff x="212477" y="406442"/>
            <a:chExt cx="5840730" cy="797040"/>
          </a:xfrm>
          <a:solidFill>
            <a:schemeClr val="accent6">
              <a:lumMod val="60000"/>
              <a:lumOff val="40000"/>
            </a:schemeClr>
          </a:solidFill>
        </p:grpSpPr>
        <p:sp>
          <p:nvSpPr>
            <p:cNvPr id="16" name="Rounded Rectangle 15">
              <a:extLst>
                <a:ext uri="{FF2B5EF4-FFF2-40B4-BE49-F238E27FC236}">
                  <a16:creationId xmlns:a16="http://schemas.microsoft.com/office/drawing/2014/main" id="{1B94C86C-C4C7-53FD-6C7B-7F2FC7F7651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E5559D84-1579-DF62-6FA3-724CE4327AB0}"/>
                </a:ext>
              </a:extLst>
            </p:cNvPr>
            <p:cNvSpPr/>
            <p:nvPr/>
          </p:nvSpPr>
          <p:spPr>
            <a:xfrm>
              <a:off x="523050" y="445350"/>
              <a:ext cx="5216255"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just" eaLnBrk="1" hangingPunct="1">
                <a:defRPr/>
              </a:pPr>
              <a:endParaRPr lang="nl-NL" sz="2000" b="1" i="1">
                <a:solidFill>
                  <a:srgbClr val="FF0000"/>
                </a:solidFill>
              </a:endParaRPr>
            </a:p>
            <a:p>
              <a:pPr algn="just" eaLnBrk="1" hangingPunct="1">
                <a:defRPr/>
              </a:pPr>
              <a:endParaRPr lang="nl-NL" sz="2000" b="1" i="1">
                <a:solidFill>
                  <a:srgbClr val="FF0000"/>
                </a:solidFill>
              </a:endParaRPr>
            </a:p>
            <a:p>
              <a:pPr algn="just" eaLnBrk="1" hangingPunct="1">
                <a:defRPr/>
              </a:pPr>
              <a:r>
                <a:rPr lang="en-US" sz="2400" b="1" noProof="1">
                  <a:solidFill>
                    <a:srgbClr val="FF0000"/>
                  </a:solidFill>
                </a:rPr>
                <a:t>* </a:t>
              </a:r>
              <a:r>
                <a:rPr lang="vi-VN" sz="2400" b="1" noProof="1">
                  <a:solidFill>
                    <a:srgbClr val="FF0000"/>
                  </a:solidFill>
                </a:rPr>
                <a:t>Tính phổ biến và tính đặc thù của sự hình thành dân tộc trong lịch sử thế giới</a:t>
              </a:r>
              <a:endParaRPr lang="vi-VN" sz="2400" noProof="1">
                <a:solidFill>
                  <a:srgbClr val="FF0000"/>
                </a:solidFill>
              </a:endParaRPr>
            </a:p>
            <a:p>
              <a:pPr algn="just" eaLnBrk="1" hangingPunct="1">
                <a:defRPr/>
              </a:pPr>
              <a:endParaRPr lang="en-US" sz="2000" i="1">
                <a:solidFill>
                  <a:srgbClr val="FF0000"/>
                </a:solidFill>
              </a:endParaRPr>
            </a:p>
          </p:txBody>
        </p:sp>
      </p:grpSp>
      <p:cxnSp>
        <p:nvCxnSpPr>
          <p:cNvPr id="18" name="Straight Arrow Connector 17">
            <a:extLst>
              <a:ext uri="{FF2B5EF4-FFF2-40B4-BE49-F238E27FC236}">
                <a16:creationId xmlns:a16="http://schemas.microsoft.com/office/drawing/2014/main" id="{2AF620FF-8165-3BE5-886F-EC66BB7D66D4}"/>
              </a:ext>
            </a:extLst>
          </p:cNvPr>
          <p:cNvCxnSpPr>
            <a:stCxn id="16" idx="3"/>
            <a:endCxn id="9" idx="2"/>
          </p:cNvCxnSpPr>
          <p:nvPr/>
        </p:nvCxnSpPr>
        <p:spPr>
          <a:xfrm flipV="1">
            <a:off x="3269421" y="1326598"/>
            <a:ext cx="825500" cy="19224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C5E547-2B2C-3BBD-BB6C-9DA38B3B83A1}"/>
              </a:ext>
            </a:extLst>
          </p:cNvPr>
          <p:cNvCxnSpPr>
            <a:stCxn id="16" idx="3"/>
            <a:endCxn id="13" idx="2"/>
          </p:cNvCxnSpPr>
          <p:nvPr/>
        </p:nvCxnSpPr>
        <p:spPr>
          <a:xfrm flipV="1">
            <a:off x="3269421" y="2718836"/>
            <a:ext cx="825500" cy="530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D37394-B0C9-2608-5388-0E54DEB0A6D7}"/>
              </a:ext>
            </a:extLst>
          </p:cNvPr>
          <p:cNvCxnSpPr>
            <a:stCxn id="16" idx="3"/>
            <a:endCxn id="11" idx="2"/>
          </p:cNvCxnSpPr>
          <p:nvPr/>
        </p:nvCxnSpPr>
        <p:spPr>
          <a:xfrm>
            <a:off x="3269421" y="3249061"/>
            <a:ext cx="825500" cy="15763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ircle(in)">
                                      <p:cBhvr>
                                        <p:cTn id="23" dur="2000"/>
                                        <p:tgtEl>
                                          <p:spTgt spid="2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2000"/>
                                        <p:tgtEl>
                                          <p:spTgt spid="14"/>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ircle(in)">
                                      <p:cBhvr>
                                        <p:cTn id="34" dur="2000"/>
                                        <p:tgtEl>
                                          <p:spTgt spid="2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
            <a:extLst>
              <a:ext uri="{FF2B5EF4-FFF2-40B4-BE49-F238E27FC236}">
                <a16:creationId xmlns:a16="http://schemas.microsoft.com/office/drawing/2014/main" id="{924F982A-06FA-737B-73F7-F99BB63C5173}"/>
              </a:ext>
            </a:extLst>
          </p:cNvPr>
          <p:cNvSpPr>
            <a:spLocks noChangeArrowheads="1"/>
          </p:cNvSpPr>
          <p:nvPr/>
        </p:nvSpPr>
        <p:spPr bwMode="auto">
          <a:xfrm>
            <a:off x="1851026" y="1333500"/>
            <a:ext cx="1577975" cy="3581400"/>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3600" b="1" noProof="1">
                <a:solidFill>
                  <a:srgbClr val="CC0066"/>
                </a:solidFill>
                <a:latin typeface="Verdana" panose="020B0604030504040204" pitchFamily="34" charset="0"/>
                <a:cs typeface="Arial" panose="020B0604020202020204" pitchFamily="34" charset="0"/>
              </a:rPr>
              <a:t>GIAI</a:t>
            </a:r>
          </a:p>
          <a:p>
            <a:pPr algn="ctr" eaLnBrk="1" hangingPunct="1">
              <a:spcBef>
                <a:spcPct val="0"/>
              </a:spcBef>
              <a:buFontTx/>
              <a:buNone/>
              <a:defRPr/>
            </a:pPr>
            <a:r>
              <a:rPr lang="en-US" altLang="en-US" sz="3600" b="1" noProof="1">
                <a:solidFill>
                  <a:srgbClr val="CC0066"/>
                </a:solidFill>
                <a:latin typeface="Verdana" panose="020B0604030504040204" pitchFamily="34" charset="0"/>
                <a:cs typeface="Arial" panose="020B0604020202020204" pitchFamily="34" charset="0"/>
              </a:rPr>
              <a:t> CẤP</a:t>
            </a:r>
          </a:p>
        </p:txBody>
      </p:sp>
      <p:sp>
        <p:nvSpPr>
          <p:cNvPr id="5" name="Rectangle 4">
            <a:extLst>
              <a:ext uri="{FF2B5EF4-FFF2-40B4-BE49-F238E27FC236}">
                <a16:creationId xmlns:a16="http://schemas.microsoft.com/office/drawing/2014/main" id="{2726EF7B-197D-B792-8C48-6C1B8E09ADBE}"/>
              </a:ext>
            </a:extLst>
          </p:cNvPr>
          <p:cNvSpPr>
            <a:spLocks noChangeArrowheads="1"/>
          </p:cNvSpPr>
          <p:nvPr/>
        </p:nvSpPr>
        <p:spPr bwMode="auto">
          <a:xfrm>
            <a:off x="3429000" y="1447800"/>
            <a:ext cx="1828800" cy="41148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r>
              <a:rPr lang="en-US" altLang="zh-CN" b="1">
                <a:solidFill>
                  <a:srgbClr val="000000"/>
                </a:solidFill>
                <a:latin typeface="Verdana" panose="020B0604030504040204" pitchFamily="34" charset="0"/>
              </a:rPr>
              <a:t>Khác</a:t>
            </a:r>
          </a:p>
          <a:p>
            <a:pPr algn="ctr" eaLnBrk="1" hangingPunct="1">
              <a:defRPr/>
            </a:pPr>
            <a:r>
              <a:rPr lang="en-US" altLang="zh-CN" b="1">
                <a:solidFill>
                  <a:srgbClr val="000000"/>
                </a:solidFill>
                <a:latin typeface="Verdana" panose="020B0604030504040204" pitchFamily="34" charset="0"/>
              </a:rPr>
              <a:t> nhau </a:t>
            </a:r>
          </a:p>
          <a:p>
            <a:pPr algn="ctr" eaLnBrk="1" hangingPunct="1">
              <a:defRPr/>
            </a:pPr>
            <a:r>
              <a:rPr lang="en-US" altLang="zh-CN" b="1">
                <a:solidFill>
                  <a:srgbClr val="000000"/>
                </a:solidFill>
                <a:latin typeface="Verdana" panose="020B0604030504040204" pitchFamily="34" charset="0"/>
              </a:rPr>
              <a:t>về </a:t>
            </a:r>
            <a:r>
              <a:rPr lang="en-US" altLang="zh-CN" b="1" u="sng">
                <a:solidFill>
                  <a:srgbClr val="CC0066"/>
                </a:solidFill>
                <a:latin typeface="Verdana" panose="020B0604030504040204" pitchFamily="34" charset="0"/>
              </a:rPr>
              <a:t>địa </a:t>
            </a:r>
          </a:p>
          <a:p>
            <a:pPr algn="ctr" eaLnBrk="1" hangingPunct="1">
              <a:defRPr/>
            </a:pPr>
            <a:r>
              <a:rPr lang="en-US" altLang="zh-CN" b="1" u="sng">
                <a:solidFill>
                  <a:srgbClr val="CC0066"/>
                </a:solidFill>
                <a:latin typeface="Verdana" panose="020B0604030504040204" pitchFamily="34" charset="0"/>
              </a:rPr>
              <a:t>vị</a:t>
            </a:r>
            <a:r>
              <a:rPr lang="en-US" altLang="zh-CN" b="1">
                <a:solidFill>
                  <a:srgbClr val="000000"/>
                </a:solidFill>
                <a:latin typeface="Verdana" panose="020B0604030504040204" pitchFamily="34" charset="0"/>
              </a:rPr>
              <a:t> của</a:t>
            </a:r>
          </a:p>
          <a:p>
            <a:pPr algn="ctr" eaLnBrk="1" hangingPunct="1">
              <a:defRPr/>
            </a:pPr>
            <a:r>
              <a:rPr lang="en-US" altLang="zh-CN" b="1">
                <a:solidFill>
                  <a:srgbClr val="000000"/>
                </a:solidFill>
                <a:latin typeface="Verdana" panose="020B0604030504040204" pitchFamily="34" charset="0"/>
              </a:rPr>
              <a:t> họ</a:t>
            </a:r>
          </a:p>
          <a:p>
            <a:pPr algn="ctr" eaLnBrk="1" hangingPunct="1">
              <a:defRPr/>
            </a:pPr>
            <a:r>
              <a:rPr lang="en-US" altLang="zh-CN" b="1">
                <a:solidFill>
                  <a:srgbClr val="000000"/>
                </a:solidFill>
                <a:latin typeface="Verdana" panose="020B0604030504040204" pitchFamily="34" charset="0"/>
              </a:rPr>
              <a:t> trong</a:t>
            </a:r>
          </a:p>
          <a:p>
            <a:pPr algn="ctr" eaLnBrk="1" hangingPunct="1">
              <a:defRPr/>
            </a:pPr>
            <a:r>
              <a:rPr lang="en-US" altLang="zh-CN" b="1">
                <a:solidFill>
                  <a:srgbClr val="000000"/>
                </a:solidFill>
                <a:latin typeface="Verdana" panose="020B0604030504040204" pitchFamily="34" charset="0"/>
              </a:rPr>
              <a:t> một hệ </a:t>
            </a:r>
          </a:p>
          <a:p>
            <a:pPr algn="ctr" eaLnBrk="1" hangingPunct="1">
              <a:defRPr/>
            </a:pPr>
            <a:r>
              <a:rPr lang="en-US" altLang="zh-CN" b="1">
                <a:solidFill>
                  <a:srgbClr val="000000"/>
                </a:solidFill>
                <a:latin typeface="Verdana" panose="020B0604030504040204" pitchFamily="34" charset="0"/>
              </a:rPr>
              <a:t>thống </a:t>
            </a:r>
          </a:p>
          <a:p>
            <a:pPr algn="ctr" eaLnBrk="1" hangingPunct="1">
              <a:defRPr/>
            </a:pPr>
            <a:r>
              <a:rPr lang="en-US" altLang="zh-CN" b="1">
                <a:solidFill>
                  <a:srgbClr val="000000"/>
                </a:solidFill>
                <a:latin typeface="Verdana" panose="020B0604030504040204" pitchFamily="34" charset="0"/>
              </a:rPr>
              <a:t>SXXH</a:t>
            </a:r>
          </a:p>
        </p:txBody>
      </p:sp>
      <p:sp>
        <p:nvSpPr>
          <p:cNvPr id="6" name="Text Box 9">
            <a:extLst>
              <a:ext uri="{FF2B5EF4-FFF2-40B4-BE49-F238E27FC236}">
                <a16:creationId xmlns:a16="http://schemas.microsoft.com/office/drawing/2014/main" id="{C63218AC-EAE5-C15E-FB82-D58DB2C72DDB}"/>
              </a:ext>
            </a:extLst>
          </p:cNvPr>
          <p:cNvSpPr txBox="1">
            <a:spLocks noChangeArrowheads="1"/>
          </p:cNvSpPr>
          <p:nvPr/>
        </p:nvSpPr>
        <p:spPr bwMode="auto">
          <a:xfrm>
            <a:off x="7239000" y="1009651"/>
            <a:ext cx="2667000" cy="7080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ctr" eaLnBrk="1" hangingPunct="1">
              <a:spcBef>
                <a:spcPct val="50000"/>
              </a:spcBef>
              <a:defRPr/>
            </a:pPr>
            <a:r>
              <a:rPr lang="en-US" altLang="zh-CN" sz="2000" b="1" noProof="1">
                <a:solidFill>
                  <a:srgbClr val="FF0000"/>
                </a:solidFill>
                <a:latin typeface="Verdana" panose="020B0604030504040204" pitchFamily="34" charset="0"/>
              </a:rPr>
              <a:t>Khác nhau về QH đối với TLSX</a:t>
            </a:r>
            <a:endParaRPr lang="en-US" altLang="zh-CN" sz="2000" b="1" noProof="1">
              <a:solidFill>
                <a:srgbClr val="FF0000"/>
              </a:solidFill>
              <a:latin typeface="Verdana" panose="020B0604030504040204" pitchFamily="34" charset="0"/>
              <a:cs typeface="Arial" panose="020B0604020202020204" pitchFamily="34" charset="0"/>
            </a:endParaRPr>
          </a:p>
        </p:txBody>
      </p:sp>
      <p:sp>
        <p:nvSpPr>
          <p:cNvPr id="7" name="Text Box 12">
            <a:extLst>
              <a:ext uri="{FF2B5EF4-FFF2-40B4-BE49-F238E27FC236}">
                <a16:creationId xmlns:a16="http://schemas.microsoft.com/office/drawing/2014/main" id="{0BEF8E4C-35CD-31BA-7248-5062967022D9}"/>
              </a:ext>
            </a:extLst>
          </p:cNvPr>
          <p:cNvSpPr txBox="1">
            <a:spLocks noChangeArrowheads="1"/>
          </p:cNvSpPr>
          <p:nvPr/>
        </p:nvSpPr>
        <p:spPr bwMode="auto">
          <a:xfrm>
            <a:off x="7086600" y="2630489"/>
            <a:ext cx="3429000" cy="14319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eaLnBrk="1" hangingPunct="1">
              <a:spcBef>
                <a:spcPct val="50000"/>
              </a:spcBef>
              <a:defRPr/>
            </a:pPr>
            <a:r>
              <a:rPr lang="en-US" altLang="zh-CN" sz="2900" b="1">
                <a:solidFill>
                  <a:srgbClr val="000000"/>
                </a:solidFill>
              </a:rPr>
              <a:t>Khác nhau về vai trò trong tổ chức lao động XH</a:t>
            </a:r>
          </a:p>
        </p:txBody>
      </p:sp>
      <p:sp>
        <p:nvSpPr>
          <p:cNvPr id="8" name="Text Box 13">
            <a:extLst>
              <a:ext uri="{FF2B5EF4-FFF2-40B4-BE49-F238E27FC236}">
                <a16:creationId xmlns:a16="http://schemas.microsoft.com/office/drawing/2014/main" id="{40F2FF2C-A817-FA57-B183-58BED7079F7F}"/>
              </a:ext>
            </a:extLst>
          </p:cNvPr>
          <p:cNvSpPr txBox="1">
            <a:spLocks noChangeArrowheads="1"/>
          </p:cNvSpPr>
          <p:nvPr/>
        </p:nvSpPr>
        <p:spPr bwMode="auto">
          <a:xfrm>
            <a:off x="6934200" y="4762501"/>
            <a:ext cx="3581400" cy="7080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defRPr/>
            </a:pPr>
            <a:r>
              <a:rPr lang="en-US" altLang="en-US" sz="2000" b="1" noProof="1">
                <a:solidFill>
                  <a:srgbClr val="FF0000"/>
                </a:solidFill>
                <a:latin typeface="Verdana" panose="020B0604030504040204" pitchFamily="34" charset="0"/>
                <a:cs typeface="Arial" panose="020B0604020202020204" pitchFamily="34" charset="0"/>
              </a:rPr>
              <a:t>Khác nhau trong quan hệ phân phối sản phẩm</a:t>
            </a:r>
          </a:p>
        </p:txBody>
      </p:sp>
      <p:sp>
        <p:nvSpPr>
          <p:cNvPr id="13319" name="Line 14">
            <a:extLst>
              <a:ext uri="{FF2B5EF4-FFF2-40B4-BE49-F238E27FC236}">
                <a16:creationId xmlns:a16="http://schemas.microsoft.com/office/drawing/2014/main" id="{1EE096A9-831B-05BC-CFFC-8712039D6BAF}"/>
              </a:ext>
            </a:extLst>
          </p:cNvPr>
          <p:cNvSpPr>
            <a:spLocks noChangeShapeType="1"/>
          </p:cNvSpPr>
          <p:nvPr/>
        </p:nvSpPr>
        <p:spPr bwMode="auto">
          <a:xfrm flipV="1">
            <a:off x="5334000" y="1371600"/>
            <a:ext cx="18288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Line 15">
            <a:extLst>
              <a:ext uri="{FF2B5EF4-FFF2-40B4-BE49-F238E27FC236}">
                <a16:creationId xmlns:a16="http://schemas.microsoft.com/office/drawing/2014/main" id="{97D62C98-0DA9-5FC7-B717-21BA072EEB94}"/>
              </a:ext>
            </a:extLst>
          </p:cNvPr>
          <p:cNvSpPr>
            <a:spLocks noChangeShapeType="1"/>
          </p:cNvSpPr>
          <p:nvPr/>
        </p:nvSpPr>
        <p:spPr bwMode="auto">
          <a:xfrm>
            <a:off x="5334000" y="36576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Line 17">
            <a:extLst>
              <a:ext uri="{FF2B5EF4-FFF2-40B4-BE49-F238E27FC236}">
                <a16:creationId xmlns:a16="http://schemas.microsoft.com/office/drawing/2014/main" id="{5BE6098A-97A6-364C-B076-E932536F66BA}"/>
              </a:ext>
            </a:extLst>
          </p:cNvPr>
          <p:cNvSpPr>
            <a:spLocks noChangeShapeType="1"/>
          </p:cNvSpPr>
          <p:nvPr/>
        </p:nvSpPr>
        <p:spPr bwMode="auto">
          <a:xfrm>
            <a:off x="8112125" y="2085975"/>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Line 18">
            <a:extLst>
              <a:ext uri="{FF2B5EF4-FFF2-40B4-BE49-F238E27FC236}">
                <a16:creationId xmlns:a16="http://schemas.microsoft.com/office/drawing/2014/main" id="{BAA7A486-B1AE-9CDF-0AE0-351DF1E28CC5}"/>
              </a:ext>
            </a:extLst>
          </p:cNvPr>
          <p:cNvSpPr>
            <a:spLocks noChangeShapeType="1"/>
          </p:cNvSpPr>
          <p:nvPr/>
        </p:nvSpPr>
        <p:spPr bwMode="auto">
          <a:xfrm flipH="1">
            <a:off x="7620000" y="1752600"/>
            <a:ext cx="1588" cy="863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19">
            <a:extLst>
              <a:ext uri="{FF2B5EF4-FFF2-40B4-BE49-F238E27FC236}">
                <a16:creationId xmlns:a16="http://schemas.microsoft.com/office/drawing/2014/main" id="{9AAEAE98-43DE-5083-A802-F976D584082A}"/>
              </a:ext>
            </a:extLst>
          </p:cNvPr>
          <p:cNvSpPr>
            <a:spLocks noChangeShapeType="1"/>
          </p:cNvSpPr>
          <p:nvPr/>
        </p:nvSpPr>
        <p:spPr bwMode="auto">
          <a:xfrm>
            <a:off x="7608888" y="4114800"/>
            <a:ext cx="0" cy="647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Line 15">
            <a:extLst>
              <a:ext uri="{FF2B5EF4-FFF2-40B4-BE49-F238E27FC236}">
                <a16:creationId xmlns:a16="http://schemas.microsoft.com/office/drawing/2014/main" id="{12928CDB-E89F-9069-E8CE-D708782214B4}"/>
              </a:ext>
            </a:extLst>
          </p:cNvPr>
          <p:cNvSpPr>
            <a:spLocks noChangeShapeType="1"/>
          </p:cNvSpPr>
          <p:nvPr/>
        </p:nvSpPr>
        <p:spPr bwMode="auto">
          <a:xfrm>
            <a:off x="5334000" y="3733800"/>
            <a:ext cx="16002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Box 33">
            <a:extLst>
              <a:ext uri="{FF2B5EF4-FFF2-40B4-BE49-F238E27FC236}">
                <a16:creationId xmlns:a16="http://schemas.microsoft.com/office/drawing/2014/main" id="{CF98DB8A-A8F6-1A3B-D66D-946285B819B6}"/>
              </a:ext>
            </a:extLst>
          </p:cNvPr>
          <p:cNvSpPr txBox="1">
            <a:spLocks noChangeArrowheads="1"/>
          </p:cNvSpPr>
          <p:nvPr/>
        </p:nvSpPr>
        <p:spPr bwMode="auto">
          <a:xfrm>
            <a:off x="1774825" y="844551"/>
            <a:ext cx="3733800" cy="461963"/>
          </a:xfrm>
          <a:prstGeom prst="rect">
            <a:avLst/>
          </a:prstGeom>
          <a:solidFill>
            <a:schemeClr val="accent6">
              <a:lumMod val="60000"/>
              <a:lumOff val="40000"/>
            </a:schemeClr>
          </a:solid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nl-NL" sz="2400" b="1" i="1">
                <a:solidFill>
                  <a:srgbClr val="FF0000"/>
                </a:solidFill>
              </a:rPr>
              <a:t>* Định nghĩa giai cấp</a:t>
            </a:r>
            <a:endParaRPr lang="en-US" sz="2400" b="1" i="1">
              <a:solidFill>
                <a:srgbClr val="FF0000"/>
              </a:solidFill>
            </a:endParaRPr>
          </a:p>
        </p:txBody>
      </p:sp>
      <p:sp>
        <p:nvSpPr>
          <p:cNvPr id="22" name="Content Placeholder 2">
            <a:extLst>
              <a:ext uri="{FF2B5EF4-FFF2-40B4-BE49-F238E27FC236}">
                <a16:creationId xmlns:a16="http://schemas.microsoft.com/office/drawing/2014/main" id="{C1D55F35-DFF4-6C3D-6917-C08B87E0C19C}"/>
              </a:ext>
            </a:extLst>
          </p:cNvPr>
          <p:cNvSpPr txBox="1">
            <a:spLocks/>
          </p:cNvSpPr>
          <p:nvPr/>
        </p:nvSpPr>
        <p:spPr bwMode="auto">
          <a:xfrm>
            <a:off x="1851026" y="5715000"/>
            <a:ext cx="8435975"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ts val="1000"/>
              </a:spcBef>
              <a:buNone/>
            </a:pPr>
            <a:r>
              <a:rPr lang="en-US" altLang="en-US" sz="2400" b="1">
                <a:solidFill>
                  <a:srgbClr val="31859C"/>
                </a:solidFill>
                <a:latin typeface="UTM Alexander" pitchFamily="18" charset="0"/>
                <a:cs typeface="Tahoma" panose="020B0604030504040204" pitchFamily="34" charset="0"/>
              </a:rPr>
              <a:t>Q</a:t>
            </a:r>
            <a:r>
              <a:rPr lang="vi-VN" altLang="en-US" sz="2400" b="1">
                <a:solidFill>
                  <a:srgbClr val="31859C"/>
                </a:solidFill>
                <a:latin typeface="UTM Alexander" pitchFamily="18" charset="0"/>
                <a:cs typeface="Tahoma" panose="020B0604030504040204" pitchFamily="34" charset="0"/>
              </a:rPr>
              <a:t>uan hệ giai cấp là quan hệ giữa bóc lột và bị bóc lột, là </a:t>
            </a:r>
            <a:r>
              <a:rPr lang="vi-VN" altLang="en-US" sz="2400" b="1">
                <a:solidFill>
                  <a:srgbClr val="00B050"/>
                </a:solidFill>
                <a:latin typeface="UTM Alexander" pitchFamily="18" charset="0"/>
                <a:cs typeface="Tahoma" panose="020B0604030504040204" pitchFamily="34" charset="0"/>
              </a:rPr>
              <a:t>tập đoàn người này chiếm đoạt lao động của tập đoàn người khác</a:t>
            </a:r>
            <a:endParaRPr lang="en-US" altLang="en-US" sz="2400" b="1">
              <a:solidFill>
                <a:srgbClr val="00B050"/>
              </a:solidFill>
              <a:latin typeface="UTM Alexander" pitchFamily="18"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barn(inVertical)">
                                      <p:cBhvr>
                                        <p:cTn id="17" dur="500"/>
                                        <p:tgtEl>
                                          <p:spTgt spid="1331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3320"/>
                                        </p:tgtEl>
                                        <p:attrNameLst>
                                          <p:attrName>style.visibility</p:attrName>
                                        </p:attrNameLst>
                                      </p:cBhvr>
                                      <p:to>
                                        <p:strVal val="visible"/>
                                      </p:to>
                                    </p:set>
                                    <p:animEffect transition="in" filter="barn(inVertical)">
                                      <p:cBhvr>
                                        <p:cTn id="25" dur="500"/>
                                        <p:tgtEl>
                                          <p:spTgt spid="133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13324"/>
                                        </p:tgtEl>
                                        <p:attrNameLst>
                                          <p:attrName>style.visibility</p:attrName>
                                        </p:attrNameLst>
                                      </p:cBhvr>
                                      <p:to>
                                        <p:strVal val="visible"/>
                                      </p:to>
                                    </p:set>
                                    <p:animEffect transition="in" filter="barn(inVertical)">
                                      <p:cBhvr>
                                        <p:cTn id="33" dur="500"/>
                                        <p:tgtEl>
                                          <p:spTgt spid="1332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ntr" presetSubtype="1" fill="hold" nodeType="clickEffect">
                                  <p:stCondLst>
                                    <p:cond delay="0"/>
                                  </p:stCondLst>
                                  <p:childTnLst>
                                    <p:set>
                                      <p:cBhvr>
                                        <p:cTn id="40" dur="1" fill="hold">
                                          <p:stCondLst>
                                            <p:cond delay="0"/>
                                          </p:stCondLst>
                                        </p:cTn>
                                        <p:tgtEl>
                                          <p:spTgt spid="13322"/>
                                        </p:tgtEl>
                                        <p:attrNameLst>
                                          <p:attrName>style.visibility</p:attrName>
                                        </p:attrNameLst>
                                      </p:cBhvr>
                                      <p:to>
                                        <p:strVal val="visible"/>
                                      </p:to>
                                    </p:set>
                                    <p:animEffect transition="in" filter="wheel(1)">
                                      <p:cBhvr>
                                        <p:cTn id="41" dur="2000"/>
                                        <p:tgtEl>
                                          <p:spTgt spid="133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1" fill="hold" nodeType="clickEffect">
                                  <p:stCondLst>
                                    <p:cond delay="0"/>
                                  </p:stCondLst>
                                  <p:childTnLst>
                                    <p:set>
                                      <p:cBhvr>
                                        <p:cTn id="45" dur="1" fill="hold">
                                          <p:stCondLst>
                                            <p:cond delay="0"/>
                                          </p:stCondLst>
                                        </p:cTn>
                                        <p:tgtEl>
                                          <p:spTgt spid="13323"/>
                                        </p:tgtEl>
                                        <p:attrNameLst>
                                          <p:attrName>style.visibility</p:attrName>
                                        </p:attrNameLst>
                                      </p:cBhvr>
                                      <p:to>
                                        <p:strVal val="visible"/>
                                      </p:to>
                                    </p:set>
                                    <p:animEffect transition="in" filter="wheel(1)">
                                      <p:cBhvr>
                                        <p:cTn id="46" dur="2000"/>
                                        <p:tgtEl>
                                          <p:spTgt spid="133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ircle(in)">
                                      <p:cBhvr>
                                        <p:cTn id="51"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34B35F4-2FEF-1B0A-ACE0-6B66C15C900E}"/>
              </a:ext>
            </a:extLst>
          </p:cNvPr>
          <p:cNvGrpSpPr/>
          <p:nvPr/>
        </p:nvGrpSpPr>
        <p:grpSpPr>
          <a:xfrm>
            <a:off x="112644" y="643768"/>
            <a:ext cx="5102431" cy="721124"/>
            <a:chOff x="212477" y="406442"/>
            <a:chExt cx="5840730" cy="797040"/>
          </a:xfrm>
          <a:solidFill>
            <a:schemeClr val="accent6">
              <a:lumMod val="60000"/>
              <a:lumOff val="40000"/>
            </a:schemeClr>
          </a:solidFill>
        </p:grpSpPr>
        <p:sp>
          <p:nvSpPr>
            <p:cNvPr id="18" name="Rounded Rectangle 17">
              <a:extLst>
                <a:ext uri="{FF2B5EF4-FFF2-40B4-BE49-F238E27FC236}">
                  <a16:creationId xmlns:a16="http://schemas.microsoft.com/office/drawing/2014/main" id="{747CA045-142F-2F54-0624-CC700228A09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4B8E0C0E-233B-7E33-663C-EF44A791A66A}"/>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rgbClr val="FF0000"/>
                  </a:solidFill>
                </a:rPr>
                <a:t>* Nguồn gốc giai cấp</a:t>
              </a:r>
              <a:endParaRPr lang="en-US" sz="3200" i="1">
                <a:solidFill>
                  <a:srgbClr val="FF0000"/>
                </a:solidFill>
              </a:endParaRPr>
            </a:p>
          </p:txBody>
        </p:sp>
      </p:grpSp>
      <p:sp>
        <p:nvSpPr>
          <p:cNvPr id="24" name="Rounded Rectangle 23">
            <a:extLst>
              <a:ext uri="{FF2B5EF4-FFF2-40B4-BE49-F238E27FC236}">
                <a16:creationId xmlns:a16="http://schemas.microsoft.com/office/drawing/2014/main" id="{0DA420D8-9D23-A7A0-4E23-A08C484917AF}"/>
              </a:ext>
            </a:extLst>
          </p:cNvPr>
          <p:cNvSpPr/>
          <p:nvPr/>
        </p:nvSpPr>
        <p:spPr>
          <a:xfrm>
            <a:off x="1600200" y="1600200"/>
            <a:ext cx="8229600" cy="1600200"/>
          </a:xfrm>
          <a:prstGeom prst="round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indent="-254000" algn="just">
              <a:defRPr/>
            </a:pPr>
            <a:r>
              <a:rPr lang="en-US" altLang="zh-CN" b="1" i="1" u="sng">
                <a:solidFill>
                  <a:srgbClr val="FF0000"/>
                </a:solidFill>
              </a:rPr>
              <a:t>Nguồn gốc trực tiếp </a:t>
            </a:r>
            <a:r>
              <a:rPr lang="en-US" altLang="zh-CN"/>
              <a:t>của sự phân hóa giai cấp trong XH chính là do sự ra đời và tồn tại của </a:t>
            </a:r>
            <a:r>
              <a:rPr lang="en-US" altLang="zh-CN" i="1">
                <a:solidFill>
                  <a:srgbClr val="FF0000"/>
                </a:solidFill>
              </a:rPr>
              <a:t>chế độ</a:t>
            </a:r>
            <a:r>
              <a:rPr lang="en-US" altLang="zh-CN" i="1"/>
              <a:t> </a:t>
            </a:r>
            <a:r>
              <a:rPr lang="en-US" altLang="zh-CN" i="1">
                <a:solidFill>
                  <a:srgbClr val="FF0000"/>
                </a:solidFill>
              </a:rPr>
              <a:t>chiếm hữu tư nhân về tư liệu SX</a:t>
            </a:r>
            <a:r>
              <a:rPr lang="en-US" altLang="zh-CN"/>
              <a:t>. </a:t>
            </a:r>
          </a:p>
        </p:txBody>
      </p:sp>
      <p:sp>
        <p:nvSpPr>
          <p:cNvPr id="25" name="Rounded Rectangle 24">
            <a:extLst>
              <a:ext uri="{FF2B5EF4-FFF2-40B4-BE49-F238E27FC236}">
                <a16:creationId xmlns:a16="http://schemas.microsoft.com/office/drawing/2014/main" id="{860DDCC7-A275-D6B1-3F3C-81D68EB4C506}"/>
              </a:ext>
            </a:extLst>
          </p:cNvPr>
          <p:cNvSpPr/>
          <p:nvPr/>
        </p:nvSpPr>
        <p:spPr>
          <a:xfrm>
            <a:off x="2153478" y="3364706"/>
            <a:ext cx="8229600" cy="1524000"/>
          </a:xfrm>
          <a:prstGeom prst="roundRect">
            <a:avLst/>
          </a:prstGeom>
          <a:solidFill>
            <a:schemeClr val="accent3">
              <a:lumMod val="20000"/>
              <a:lumOff val="80000"/>
            </a:schemeClr>
          </a:solidFill>
        </p:spPr>
        <p:style>
          <a:lnRef idx="2">
            <a:schemeClr val="accent2"/>
          </a:lnRef>
          <a:fillRef idx="1">
            <a:schemeClr val="lt1"/>
          </a:fillRef>
          <a:effectRef idx="0">
            <a:schemeClr val="accent2"/>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indent="-254000" algn="just">
              <a:defRPr/>
            </a:pPr>
            <a:r>
              <a:rPr lang="en-US" altLang="zh-CN" b="1" i="1" u="sng">
                <a:solidFill>
                  <a:srgbClr val="FF0000"/>
                </a:solidFill>
              </a:rPr>
              <a:t>Nguồn gốc sâu xa</a:t>
            </a:r>
            <a:r>
              <a:rPr lang="en-US" altLang="zh-CN" i="1" u="sng">
                <a:solidFill>
                  <a:srgbClr val="FF0000"/>
                </a:solidFill>
              </a:rPr>
              <a:t> </a:t>
            </a:r>
            <a:r>
              <a:rPr lang="en-US" altLang="zh-CN"/>
              <a:t>của sự phân hóa giai cấp là do tình trạng </a:t>
            </a:r>
            <a:r>
              <a:rPr lang="en-US" altLang="zh-CN" i="1">
                <a:solidFill>
                  <a:srgbClr val="FF0000"/>
                </a:solidFill>
              </a:rPr>
              <a:t>phát triển chưa đạt tới trình độ XHH cao của LLSX</a:t>
            </a:r>
            <a:r>
              <a:rPr lang="en-US" altLang="zh-CN"/>
              <a:t>.</a:t>
            </a:r>
          </a:p>
        </p:txBody>
      </p:sp>
      <p:sp>
        <p:nvSpPr>
          <p:cNvPr id="26" name="Rounded Rectangle 25">
            <a:extLst>
              <a:ext uri="{FF2B5EF4-FFF2-40B4-BE49-F238E27FC236}">
                <a16:creationId xmlns:a16="http://schemas.microsoft.com/office/drawing/2014/main" id="{E281AB6D-C2F1-E6D3-6D71-448176C47382}"/>
              </a:ext>
            </a:extLst>
          </p:cNvPr>
          <p:cNvSpPr/>
          <p:nvPr/>
        </p:nvSpPr>
        <p:spPr>
          <a:xfrm>
            <a:off x="1600200" y="5053013"/>
            <a:ext cx="8229600" cy="1804987"/>
          </a:xfrm>
          <a:prstGeom prst="roundRect">
            <a:avLst/>
          </a:prstGeom>
          <a:solidFill>
            <a:schemeClr val="tx2">
              <a:lumMod val="20000"/>
              <a:lumOff val="80000"/>
            </a:schemeClr>
          </a:solidFill>
        </p:spPr>
        <p:style>
          <a:lnRef idx="2">
            <a:schemeClr val="accent2"/>
          </a:lnRef>
          <a:fillRef idx="1">
            <a:schemeClr val="lt1"/>
          </a:fillRef>
          <a:effectRef idx="0">
            <a:schemeClr val="accent2"/>
          </a:effectRef>
          <a:fontRef idx="minor">
            <a:schemeClr val="dk1"/>
          </a:fontRef>
        </p:style>
        <p:txBody>
          <a:bodyPr anchor="ct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a:defRPr sz="2800">
                <a:solidFill>
                  <a:schemeClr val="tx1"/>
                </a:solidFill>
                <a:latin typeface="Arial" panose="020B0604020202020204" pitchFamily="34" charset="0"/>
              </a:defRPr>
            </a:lvl3pPr>
            <a:lvl4pPr>
              <a:defRPr sz="2800">
                <a:solidFill>
                  <a:schemeClr val="tx1"/>
                </a:solidFill>
                <a:latin typeface="Arial" panose="020B0604020202020204" pitchFamily="34" charset="0"/>
              </a:defRPr>
            </a:lvl4pPr>
            <a:lvl5pPr>
              <a:defRPr sz="2800">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defRPr>
            </a:lvl9pPr>
          </a:lstStyle>
          <a:p>
            <a:pPr indent="-254000" algn="just">
              <a:defRPr/>
            </a:pPr>
            <a:r>
              <a:rPr lang="en-US" altLang="zh-CN"/>
              <a:t>Khi LLSX đã đạt tới mức đầy đủ thì chính nó lại là nguyên nhân khách quan của việc xóa bỏ chế độ chiếm hữu tư nhân về TLSX và dẫn tới sự xóa bỏ giai cấp, đấu tranh giai cấp.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circle(in)">
                                      <p:cBhvr>
                                        <p:cTn id="14" dur="2000"/>
                                        <p:tgtEl>
                                          <p:spTgt spid="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ircle(in)">
                                      <p:cBhvr>
                                        <p:cTn id="19" dur="2000"/>
                                        <p:tgtEl>
                                          <p:spTgt spid="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circle(in)">
                                      <p:cBhvr>
                                        <p:cTn id="2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7A12558-5334-A9B6-9195-652F267623EC}"/>
              </a:ext>
            </a:extLst>
          </p:cNvPr>
          <p:cNvGrpSpPr/>
          <p:nvPr/>
        </p:nvGrpSpPr>
        <p:grpSpPr>
          <a:xfrm>
            <a:off x="0" y="599048"/>
            <a:ext cx="5102431" cy="721124"/>
            <a:chOff x="212477" y="406442"/>
            <a:chExt cx="5840730" cy="797040"/>
          </a:xfrm>
          <a:solidFill>
            <a:schemeClr val="accent6">
              <a:lumMod val="60000"/>
              <a:lumOff val="40000"/>
            </a:schemeClr>
          </a:solidFill>
        </p:grpSpPr>
        <p:sp>
          <p:nvSpPr>
            <p:cNvPr id="18" name="Rounded Rectangle 17">
              <a:extLst>
                <a:ext uri="{FF2B5EF4-FFF2-40B4-BE49-F238E27FC236}">
                  <a16:creationId xmlns:a16="http://schemas.microsoft.com/office/drawing/2014/main" id="{EB4B499C-0198-B835-C1D9-0DD868E32A8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2783914A-1081-CD37-711A-43C756953287}"/>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dirty="0">
                  <a:solidFill>
                    <a:srgbClr val="FF0000"/>
                  </a:solidFill>
                </a:rPr>
                <a:t>* Nguồn gốc giai cấp</a:t>
              </a:r>
              <a:endParaRPr lang="en-US" sz="3200" i="1" dirty="0">
                <a:solidFill>
                  <a:srgbClr val="FF0000"/>
                </a:solidFill>
              </a:endParaRPr>
            </a:p>
          </p:txBody>
        </p:sp>
      </p:grpSp>
      <p:sp>
        <p:nvSpPr>
          <p:cNvPr id="11" name="Content Placeholder 2">
            <a:extLst>
              <a:ext uri="{FF2B5EF4-FFF2-40B4-BE49-F238E27FC236}">
                <a16:creationId xmlns:a16="http://schemas.microsoft.com/office/drawing/2014/main" id="{457E3C97-2607-AF8F-696D-A51934C05E98}"/>
              </a:ext>
            </a:extLst>
          </p:cNvPr>
          <p:cNvSpPr txBox="1">
            <a:spLocks/>
          </p:cNvSpPr>
          <p:nvPr/>
        </p:nvSpPr>
        <p:spPr bwMode="auto">
          <a:xfrm>
            <a:off x="1828801" y="3859213"/>
            <a:ext cx="1114425" cy="450850"/>
          </a:xfrm>
          <a:prstGeom prst="rect">
            <a:avLst/>
          </a:prstGeom>
          <a:solidFill>
            <a:schemeClr val="tx2">
              <a:lumMod val="20000"/>
              <a:lumOff val="8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defRPr/>
            </a:pPr>
            <a:r>
              <a:rPr lang="en-US" sz="2400" b="1">
                <a:solidFill>
                  <a:srgbClr val="00B050"/>
                </a:solidFill>
                <a:latin typeface="UTM Alexander"/>
                <a:cs typeface="Tahoma" pitchFamily="34" charset="0"/>
              </a:rPr>
              <a:t>CSNT</a:t>
            </a:r>
          </a:p>
        </p:txBody>
      </p:sp>
      <p:sp>
        <p:nvSpPr>
          <p:cNvPr id="12" name="Content Placeholder 2">
            <a:extLst>
              <a:ext uri="{FF2B5EF4-FFF2-40B4-BE49-F238E27FC236}">
                <a16:creationId xmlns:a16="http://schemas.microsoft.com/office/drawing/2014/main" id="{DC57E873-E875-5419-7BE3-DA42E3C1E4D4}"/>
              </a:ext>
            </a:extLst>
          </p:cNvPr>
          <p:cNvSpPr txBox="1">
            <a:spLocks/>
          </p:cNvSpPr>
          <p:nvPr/>
        </p:nvSpPr>
        <p:spPr bwMode="auto">
          <a:xfrm>
            <a:off x="3629026" y="3846513"/>
            <a:ext cx="3381375" cy="463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Không có của dư thừa</a:t>
            </a:r>
            <a:endParaRPr lang="en-US" altLang="en-US" sz="2400">
              <a:solidFill>
                <a:srgbClr val="31859C"/>
              </a:solidFill>
              <a:latin typeface="UTM Alexander" pitchFamily="18" charset="0"/>
              <a:cs typeface="Tahoma" panose="020B0604030504040204" pitchFamily="34" charset="0"/>
            </a:endParaRPr>
          </a:p>
        </p:txBody>
      </p:sp>
      <p:sp>
        <p:nvSpPr>
          <p:cNvPr id="16" name="Rectangle 15">
            <a:extLst>
              <a:ext uri="{FF2B5EF4-FFF2-40B4-BE49-F238E27FC236}">
                <a16:creationId xmlns:a16="http://schemas.microsoft.com/office/drawing/2014/main" id="{809CE38D-683C-A9A3-B0E5-7845F9BEB5B9}"/>
              </a:ext>
            </a:extLst>
          </p:cNvPr>
          <p:cNvSpPr/>
          <p:nvPr/>
        </p:nvSpPr>
        <p:spPr>
          <a:xfrm>
            <a:off x="3605214" y="2697163"/>
            <a:ext cx="3405187" cy="461962"/>
          </a:xfrm>
          <a:prstGeom prst="rect">
            <a:avLst/>
          </a:prstGeom>
          <a:ln>
            <a:solidFill>
              <a:schemeClr val="accent1"/>
            </a:solidFill>
          </a:ln>
        </p:spPr>
        <p:txBody>
          <a:bodyPr>
            <a:spAutoFit/>
          </a:bodyPr>
          <a:lstStyle/>
          <a:p>
            <a:pPr eaLnBrk="1" hangingPunct="1">
              <a:defRPr/>
            </a:pPr>
            <a:r>
              <a:rPr lang="nl-NL" sz="2400" dirty="0">
                <a:solidFill>
                  <a:schemeClr val="accent5">
                    <a:lumMod val="75000"/>
                  </a:schemeClr>
                </a:solidFill>
                <a:latin typeface="UTM Alexander" panose="02040603050506020204" pitchFamily="18" charset="0"/>
              </a:rPr>
              <a:t>CCSX lạc hậu (đá)</a:t>
            </a:r>
            <a:endParaRPr lang="en-US" sz="2400" dirty="0">
              <a:solidFill>
                <a:schemeClr val="accent5">
                  <a:lumMod val="75000"/>
                </a:schemeClr>
              </a:solidFill>
              <a:latin typeface="UTM Alexander" panose="02040603050506020204" pitchFamily="18" charset="0"/>
            </a:endParaRPr>
          </a:p>
        </p:txBody>
      </p:sp>
      <p:sp>
        <p:nvSpPr>
          <p:cNvPr id="20" name="Rectangle 19">
            <a:extLst>
              <a:ext uri="{FF2B5EF4-FFF2-40B4-BE49-F238E27FC236}">
                <a16:creationId xmlns:a16="http://schemas.microsoft.com/office/drawing/2014/main" id="{FA8F5711-E47E-05C6-EC30-3051E84A859F}"/>
              </a:ext>
            </a:extLst>
          </p:cNvPr>
          <p:cNvSpPr/>
          <p:nvPr/>
        </p:nvSpPr>
        <p:spPr>
          <a:xfrm>
            <a:off x="3605214" y="3276601"/>
            <a:ext cx="3405187" cy="461963"/>
          </a:xfrm>
          <a:prstGeom prst="rect">
            <a:avLst/>
          </a:prstGeom>
          <a:ln>
            <a:solidFill>
              <a:schemeClr val="accent1"/>
            </a:solidFill>
          </a:ln>
        </p:spPr>
        <p:txBody>
          <a:bodyPr>
            <a:spAutoFit/>
          </a:bodyPr>
          <a:lstStyle/>
          <a:p>
            <a:pPr eaLnBrk="1" hangingPunct="1">
              <a:defRPr/>
            </a:pPr>
            <a:r>
              <a:rPr lang="nl-NL" sz="2400" dirty="0">
                <a:solidFill>
                  <a:schemeClr val="accent5">
                    <a:lumMod val="75000"/>
                  </a:schemeClr>
                </a:solidFill>
                <a:latin typeface="UTM Alexander" panose="02040603050506020204" pitchFamily="18" charset="0"/>
              </a:rPr>
              <a:t>NSLĐ thấp</a:t>
            </a:r>
            <a:endParaRPr lang="en-US" sz="2400" dirty="0">
              <a:solidFill>
                <a:schemeClr val="accent5">
                  <a:lumMod val="75000"/>
                </a:schemeClr>
              </a:solidFill>
              <a:latin typeface="UTM Alexander" panose="02040603050506020204" pitchFamily="18" charset="0"/>
            </a:endParaRPr>
          </a:p>
        </p:txBody>
      </p:sp>
      <p:cxnSp>
        <p:nvCxnSpPr>
          <p:cNvPr id="21" name="Straight Arrow Connector 20">
            <a:extLst>
              <a:ext uri="{FF2B5EF4-FFF2-40B4-BE49-F238E27FC236}">
                <a16:creationId xmlns:a16="http://schemas.microsoft.com/office/drawing/2014/main" id="{6570BA4A-F6B1-CA70-B014-FF4F1F4BC272}"/>
              </a:ext>
            </a:extLst>
          </p:cNvPr>
          <p:cNvCxnSpPr>
            <a:stCxn id="11" idx="3"/>
            <a:endCxn id="16" idx="1"/>
          </p:cNvCxnSpPr>
          <p:nvPr/>
        </p:nvCxnSpPr>
        <p:spPr>
          <a:xfrm flipV="1">
            <a:off x="2943225" y="2928938"/>
            <a:ext cx="661988" cy="115570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866186-D6E7-988E-CB74-16EE39FE8627}"/>
              </a:ext>
            </a:extLst>
          </p:cNvPr>
          <p:cNvCxnSpPr>
            <a:stCxn id="11" idx="3"/>
            <a:endCxn id="20" idx="1"/>
          </p:cNvCxnSpPr>
          <p:nvPr/>
        </p:nvCxnSpPr>
        <p:spPr>
          <a:xfrm flipV="1">
            <a:off x="2943225" y="3508376"/>
            <a:ext cx="661988" cy="576263"/>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A9ED89-B8F9-9877-7319-D5D18D906C89}"/>
              </a:ext>
            </a:extLst>
          </p:cNvPr>
          <p:cNvCxnSpPr>
            <a:stCxn id="11" idx="3"/>
            <a:endCxn id="28" idx="1"/>
          </p:cNvCxnSpPr>
          <p:nvPr/>
        </p:nvCxnSpPr>
        <p:spPr>
          <a:xfrm>
            <a:off x="2943226" y="4084638"/>
            <a:ext cx="696913" cy="58896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C951F-1CC6-90E5-5996-BE82160A14C8}"/>
              </a:ext>
            </a:extLst>
          </p:cNvPr>
          <p:cNvCxnSpPr>
            <a:stCxn id="11" idx="3"/>
            <a:endCxn id="12" idx="1"/>
          </p:cNvCxnSpPr>
          <p:nvPr/>
        </p:nvCxnSpPr>
        <p:spPr>
          <a:xfrm flipV="1">
            <a:off x="2943225" y="4078288"/>
            <a:ext cx="685800" cy="63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3F67A6EA-36C9-1A55-17EB-A4E2631E7242}"/>
              </a:ext>
            </a:extLst>
          </p:cNvPr>
          <p:cNvSpPr txBox="1">
            <a:spLocks/>
          </p:cNvSpPr>
          <p:nvPr/>
        </p:nvSpPr>
        <p:spPr bwMode="auto">
          <a:xfrm>
            <a:off x="3640138" y="4441825"/>
            <a:ext cx="3370262" cy="463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CĐ tư hữu chưa ra đời</a:t>
            </a:r>
            <a:endParaRPr lang="en-US" altLang="en-US" sz="2400">
              <a:solidFill>
                <a:srgbClr val="31859C"/>
              </a:solidFill>
              <a:latin typeface="UTM Alexander" pitchFamily="18" charset="0"/>
              <a:cs typeface="Tahoma" panose="020B0604030504040204" pitchFamily="34" charset="0"/>
            </a:endParaRPr>
          </a:p>
        </p:txBody>
      </p:sp>
      <p:cxnSp>
        <p:nvCxnSpPr>
          <p:cNvPr id="29" name="Straight Arrow Connector 28">
            <a:extLst>
              <a:ext uri="{FF2B5EF4-FFF2-40B4-BE49-F238E27FC236}">
                <a16:creationId xmlns:a16="http://schemas.microsoft.com/office/drawing/2014/main" id="{B3A2DFD8-78BB-97B7-EB4B-43B4140FFC96}"/>
              </a:ext>
            </a:extLst>
          </p:cNvPr>
          <p:cNvCxnSpPr>
            <a:stCxn id="11" idx="3"/>
          </p:cNvCxnSpPr>
          <p:nvPr/>
        </p:nvCxnSpPr>
        <p:spPr>
          <a:xfrm>
            <a:off x="2943225" y="4084638"/>
            <a:ext cx="668338" cy="124301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DC30D74B-6558-3611-E498-70DB0EB3C8EC}"/>
              </a:ext>
            </a:extLst>
          </p:cNvPr>
          <p:cNvSpPr txBox="1">
            <a:spLocks/>
          </p:cNvSpPr>
          <p:nvPr/>
        </p:nvSpPr>
        <p:spPr bwMode="auto">
          <a:xfrm>
            <a:off x="3657600" y="5035550"/>
            <a:ext cx="3352800" cy="465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Giai cấp chưa ra đời</a:t>
            </a:r>
            <a:endParaRPr lang="en-US" altLang="en-US" sz="2400">
              <a:solidFill>
                <a:srgbClr val="31859C"/>
              </a:solidFill>
              <a:latin typeface="UTM Alexander" pitchFamily="18" charset="0"/>
              <a:cs typeface="Tahoma" panose="020B0604030504040204" pitchFamily="34" charset="0"/>
            </a:endParaRPr>
          </a:p>
        </p:txBody>
      </p:sp>
      <p:cxnSp>
        <p:nvCxnSpPr>
          <p:cNvPr id="31" name="Straight Connector 30">
            <a:extLst>
              <a:ext uri="{FF2B5EF4-FFF2-40B4-BE49-F238E27FC236}">
                <a16:creationId xmlns:a16="http://schemas.microsoft.com/office/drawing/2014/main" id="{C4BC386D-36BC-771B-30FA-5382E2DE455D}"/>
              </a:ext>
            </a:extLst>
          </p:cNvPr>
          <p:cNvCxnSpPr/>
          <p:nvPr/>
        </p:nvCxnSpPr>
        <p:spPr>
          <a:xfrm>
            <a:off x="2362201" y="1944688"/>
            <a:ext cx="643572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C31F06-2B6B-F4B3-3FF0-14BA549632F1}"/>
              </a:ext>
            </a:extLst>
          </p:cNvPr>
          <p:cNvCxnSpPr/>
          <p:nvPr/>
        </p:nvCxnSpPr>
        <p:spPr>
          <a:xfrm>
            <a:off x="2362200" y="1944688"/>
            <a:ext cx="6350" cy="19415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14AE560-13F3-4134-9D40-8D848E4B09DF}"/>
              </a:ext>
            </a:extLst>
          </p:cNvPr>
          <p:cNvCxnSpPr/>
          <p:nvPr/>
        </p:nvCxnSpPr>
        <p:spPr>
          <a:xfrm>
            <a:off x="8797925" y="1944688"/>
            <a:ext cx="0" cy="2603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6802D938-4A8B-9417-1306-4CF18A5E1B91}"/>
              </a:ext>
            </a:extLst>
          </p:cNvPr>
          <p:cNvSpPr txBox="1">
            <a:spLocks/>
          </p:cNvSpPr>
          <p:nvPr/>
        </p:nvSpPr>
        <p:spPr bwMode="auto">
          <a:xfrm>
            <a:off x="7448550" y="2193925"/>
            <a:ext cx="2590800" cy="450850"/>
          </a:xfrm>
          <a:prstGeom prst="rect">
            <a:avLst/>
          </a:prstGeom>
          <a:solidFill>
            <a:schemeClr val="tx2">
              <a:lumMod val="40000"/>
              <a:lumOff val="6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ctr" eaLnBrk="1" hangingPunct="1">
              <a:lnSpc>
                <a:spcPct val="90000"/>
              </a:lnSpc>
              <a:spcBef>
                <a:spcPts val="1000"/>
              </a:spcBef>
              <a:defRPr/>
            </a:pPr>
            <a:r>
              <a:rPr lang="en-US" sz="2400" b="1">
                <a:solidFill>
                  <a:srgbClr val="00B050"/>
                </a:solidFill>
                <a:latin typeface="UTM Alexander"/>
                <a:cs typeface="Tahoma" pitchFamily="34" charset="0"/>
              </a:rPr>
              <a:t>Cuối CSNT</a:t>
            </a:r>
          </a:p>
        </p:txBody>
      </p:sp>
      <p:cxnSp>
        <p:nvCxnSpPr>
          <p:cNvPr id="35" name="Straight Arrow Connector 34">
            <a:extLst>
              <a:ext uri="{FF2B5EF4-FFF2-40B4-BE49-F238E27FC236}">
                <a16:creationId xmlns:a16="http://schemas.microsoft.com/office/drawing/2014/main" id="{58F02317-2FDB-48FC-193A-960B9F769249}"/>
              </a:ext>
            </a:extLst>
          </p:cNvPr>
          <p:cNvCxnSpPr>
            <a:stCxn id="16" idx="3"/>
          </p:cNvCxnSpPr>
          <p:nvPr/>
        </p:nvCxnSpPr>
        <p:spPr>
          <a:xfrm flipV="1">
            <a:off x="7010401" y="2901950"/>
            <a:ext cx="625475" cy="26988"/>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7B5A2368-E803-25E0-AF5C-1259659515E9}"/>
              </a:ext>
            </a:extLst>
          </p:cNvPr>
          <p:cNvSpPr txBox="1">
            <a:spLocks/>
          </p:cNvSpPr>
          <p:nvPr/>
        </p:nvSpPr>
        <p:spPr bwMode="auto">
          <a:xfrm>
            <a:off x="7635875" y="2673350"/>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phát triển (đồng)</a:t>
            </a:r>
          </a:p>
        </p:txBody>
      </p:sp>
      <p:cxnSp>
        <p:nvCxnSpPr>
          <p:cNvPr id="37" name="Straight Arrow Connector 36">
            <a:extLst>
              <a:ext uri="{FF2B5EF4-FFF2-40B4-BE49-F238E27FC236}">
                <a16:creationId xmlns:a16="http://schemas.microsoft.com/office/drawing/2014/main" id="{1A406868-B82D-4F56-6138-30120ADFBE21}"/>
              </a:ext>
            </a:extLst>
          </p:cNvPr>
          <p:cNvCxnSpPr>
            <a:stCxn id="20" idx="3"/>
          </p:cNvCxnSpPr>
          <p:nvPr/>
        </p:nvCxnSpPr>
        <p:spPr>
          <a:xfrm>
            <a:off x="7010401" y="3508375"/>
            <a:ext cx="619125" cy="2540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037E76E6-49F2-D402-DEB9-46B59899F862}"/>
              </a:ext>
            </a:extLst>
          </p:cNvPr>
          <p:cNvSpPr txBox="1">
            <a:spLocks/>
          </p:cNvSpPr>
          <p:nvPr/>
        </p:nvSpPr>
        <p:spPr bwMode="auto">
          <a:xfrm>
            <a:off x="7627938" y="3259138"/>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tăng</a:t>
            </a:r>
          </a:p>
        </p:txBody>
      </p:sp>
      <p:cxnSp>
        <p:nvCxnSpPr>
          <p:cNvPr id="39" name="Straight Arrow Connector 38">
            <a:extLst>
              <a:ext uri="{FF2B5EF4-FFF2-40B4-BE49-F238E27FC236}">
                <a16:creationId xmlns:a16="http://schemas.microsoft.com/office/drawing/2014/main" id="{AA127EC2-8913-5E82-2164-CFA702E514A8}"/>
              </a:ext>
            </a:extLst>
          </p:cNvPr>
          <p:cNvCxnSpPr>
            <a:stCxn id="12" idx="3"/>
          </p:cNvCxnSpPr>
          <p:nvPr/>
        </p:nvCxnSpPr>
        <p:spPr>
          <a:xfrm>
            <a:off x="7010401" y="4078288"/>
            <a:ext cx="625475" cy="63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A76E10E3-2A36-3F64-50C9-E6CA7FB220F6}"/>
              </a:ext>
            </a:extLst>
          </p:cNvPr>
          <p:cNvSpPr txBox="1">
            <a:spLocks/>
          </p:cNvSpPr>
          <p:nvPr/>
        </p:nvSpPr>
        <p:spPr bwMode="auto">
          <a:xfrm>
            <a:off x="7635875" y="3810000"/>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có của dư thừa</a:t>
            </a:r>
          </a:p>
        </p:txBody>
      </p:sp>
      <p:cxnSp>
        <p:nvCxnSpPr>
          <p:cNvPr id="41" name="Straight Arrow Connector 40">
            <a:extLst>
              <a:ext uri="{FF2B5EF4-FFF2-40B4-BE49-F238E27FC236}">
                <a16:creationId xmlns:a16="http://schemas.microsoft.com/office/drawing/2014/main" id="{E2AFEF23-5DFE-9592-BA11-69E73D5A8E44}"/>
              </a:ext>
            </a:extLst>
          </p:cNvPr>
          <p:cNvCxnSpPr>
            <a:stCxn id="28" idx="3"/>
          </p:cNvCxnSpPr>
          <p:nvPr/>
        </p:nvCxnSpPr>
        <p:spPr>
          <a:xfrm>
            <a:off x="7010401" y="4673600"/>
            <a:ext cx="625475" cy="20638"/>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87FAD7BE-1741-8780-9464-464BD29A8D54}"/>
              </a:ext>
            </a:extLst>
          </p:cNvPr>
          <p:cNvSpPr txBox="1">
            <a:spLocks/>
          </p:cNvSpPr>
          <p:nvPr/>
        </p:nvSpPr>
        <p:spPr bwMode="auto">
          <a:xfrm>
            <a:off x="7635876" y="4419600"/>
            <a:ext cx="2828925"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CĐ tư hữu xuất hiện</a:t>
            </a:r>
          </a:p>
        </p:txBody>
      </p:sp>
      <p:cxnSp>
        <p:nvCxnSpPr>
          <p:cNvPr id="43" name="Straight Arrow Connector 42">
            <a:extLst>
              <a:ext uri="{FF2B5EF4-FFF2-40B4-BE49-F238E27FC236}">
                <a16:creationId xmlns:a16="http://schemas.microsoft.com/office/drawing/2014/main" id="{BEF8DDC8-3131-22EC-511B-2C4C2D82B6BF}"/>
              </a:ext>
            </a:extLst>
          </p:cNvPr>
          <p:cNvCxnSpPr>
            <a:stCxn id="30" idx="3"/>
          </p:cNvCxnSpPr>
          <p:nvPr/>
        </p:nvCxnSpPr>
        <p:spPr>
          <a:xfrm>
            <a:off x="7010401" y="5268914"/>
            <a:ext cx="625475" cy="33337"/>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9EC3B42B-12B0-F6F7-0DF3-328194476C6A}"/>
              </a:ext>
            </a:extLst>
          </p:cNvPr>
          <p:cNvSpPr txBox="1">
            <a:spLocks/>
          </p:cNvSpPr>
          <p:nvPr/>
        </p:nvSpPr>
        <p:spPr bwMode="auto">
          <a:xfrm>
            <a:off x="7635876" y="5027613"/>
            <a:ext cx="2828925"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giai cấp xuất hiện</a:t>
            </a:r>
          </a:p>
        </p:txBody>
      </p:sp>
      <p:sp>
        <p:nvSpPr>
          <p:cNvPr id="45" name="Content Placeholder 2">
            <a:extLst>
              <a:ext uri="{FF2B5EF4-FFF2-40B4-BE49-F238E27FC236}">
                <a16:creationId xmlns:a16="http://schemas.microsoft.com/office/drawing/2014/main" id="{A02D08CB-0A18-9AAE-A73A-0867300D5F3F}"/>
              </a:ext>
            </a:extLst>
          </p:cNvPr>
          <p:cNvSpPr txBox="1">
            <a:spLocks/>
          </p:cNvSpPr>
          <p:nvPr/>
        </p:nvSpPr>
        <p:spPr bwMode="auto">
          <a:xfrm>
            <a:off x="3927476" y="5726113"/>
            <a:ext cx="28289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200" i="1" u="sng">
                <a:solidFill>
                  <a:srgbClr val="00B050"/>
                </a:solidFill>
                <a:latin typeface="UTM Alexander" pitchFamily="18" charset="0"/>
                <a:cs typeface="Tahoma" panose="020B0604030504040204" pitchFamily="34" charset="0"/>
              </a:rPr>
              <a:t>Cơ sở lý luận nào?</a:t>
            </a:r>
          </a:p>
        </p:txBody>
      </p:sp>
      <p:sp>
        <p:nvSpPr>
          <p:cNvPr id="46" name="Content Placeholder 2">
            <a:extLst>
              <a:ext uri="{FF2B5EF4-FFF2-40B4-BE49-F238E27FC236}">
                <a16:creationId xmlns:a16="http://schemas.microsoft.com/office/drawing/2014/main" id="{65097092-75D9-AE8D-906C-2086FEAE06CE}"/>
              </a:ext>
            </a:extLst>
          </p:cNvPr>
          <p:cNvSpPr txBox="1">
            <a:spLocks/>
          </p:cNvSpPr>
          <p:nvPr/>
        </p:nvSpPr>
        <p:spPr bwMode="auto">
          <a:xfrm>
            <a:off x="6577014" y="5729288"/>
            <a:ext cx="3887787"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Quan điểm duy vật lịch sử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arn(inVertical)">
                                      <p:cBhvr>
                                        <p:cTn id="44" dur="500"/>
                                        <p:tgtEl>
                                          <p:spTgt spid="29"/>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inVertical)">
                                      <p:cBhvr>
                                        <p:cTn id="47" dur="500"/>
                                        <p:tgtEl>
                                          <p:spTgt spid="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par>
                                <p:cTn id="53" presetID="16" presetClass="entr" presetSubtype="2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barn(inVertical)">
                                      <p:cBhvr>
                                        <p:cTn id="55" dur="500"/>
                                        <p:tgtEl>
                                          <p:spTgt spid="31"/>
                                        </p:tgtEl>
                                      </p:cBhvr>
                                    </p:animEffect>
                                  </p:childTnLst>
                                </p:cTn>
                              </p:par>
                              <p:par>
                                <p:cTn id="56" presetID="16" presetClass="entr" presetSubtype="21"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arn(inVertical)">
                                      <p:cBhvr>
                                        <p:cTn id="61" dur="500"/>
                                        <p:tgtEl>
                                          <p:spTgt spid="3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arn(inVertical)">
                                      <p:cBhvr>
                                        <p:cTn id="66" dur="500"/>
                                        <p:tgtEl>
                                          <p:spTgt spid="35"/>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arn(inVertical)">
                                      <p:cBhvr>
                                        <p:cTn id="69" dur="500"/>
                                        <p:tgtEl>
                                          <p:spTgt spid="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21"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barn(inVertical)">
                                      <p:cBhvr>
                                        <p:cTn id="74" dur="500"/>
                                        <p:tgtEl>
                                          <p:spTgt spid="37"/>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arn(inVertical)">
                                      <p:cBhvr>
                                        <p:cTn id="77" dur="500"/>
                                        <p:tgtEl>
                                          <p:spTgt spid="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1"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arn(inVertical)">
                                      <p:cBhvr>
                                        <p:cTn id="82" dur="500"/>
                                        <p:tgtEl>
                                          <p:spTgt spid="3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barn(inVertical)">
                                      <p:cBhvr>
                                        <p:cTn id="85" dur="500"/>
                                        <p:tgtEl>
                                          <p:spTgt spid="4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6" presetClass="entr" presetSubtype="21" fill="hold"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barn(inVertical)">
                                      <p:cBhvr>
                                        <p:cTn id="90" dur="500"/>
                                        <p:tgtEl>
                                          <p:spTgt spid="41"/>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barn(inVertical)">
                                      <p:cBhvr>
                                        <p:cTn id="93" dur="500"/>
                                        <p:tgtEl>
                                          <p:spTgt spid="4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6" presetClass="entr" presetSubtype="21" fill="hold"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arn(inVertical)">
                                      <p:cBhvr>
                                        <p:cTn id="98" dur="500"/>
                                        <p:tgtEl>
                                          <p:spTgt spid="43"/>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barn(inVertical)">
                                      <p:cBhvr>
                                        <p:cTn id="101" dur="500"/>
                                        <p:tgtEl>
                                          <p:spTgt spid="4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barn(inVertical)">
                                      <p:cBhvr>
                                        <p:cTn id="106" dur="500"/>
                                        <p:tgtEl>
                                          <p:spTgt spid="4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6" presetClass="entr" presetSubtype="21"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barn(inVertical)">
                                      <p:cBhvr>
                                        <p:cTn id="1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20" grpId="0" animBg="1"/>
      <p:bldP spid="28" grpId="0" animBg="1"/>
      <p:bldP spid="30" grpId="0" animBg="1"/>
      <p:bldP spid="34" grpId="0" animBg="1"/>
      <p:bldP spid="36" grpId="0" animBg="1"/>
      <p:bldP spid="38" grpId="0" animBg="1"/>
      <p:bldP spid="40" grpId="0" animBg="1"/>
      <p:bldP spid="42" grpId="0" animBg="1"/>
      <p:bldP spid="44" grpId="0" animBg="1"/>
      <p:bldP spid="45" grpId="0"/>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1DBDC65-6814-B66C-34AD-84DDC0DEFE69}"/>
              </a:ext>
            </a:extLst>
          </p:cNvPr>
          <p:cNvGrpSpPr/>
          <p:nvPr/>
        </p:nvGrpSpPr>
        <p:grpSpPr>
          <a:xfrm>
            <a:off x="1460500" y="237726"/>
            <a:ext cx="9118600" cy="721124"/>
            <a:chOff x="212477" y="406442"/>
            <a:chExt cx="5840730" cy="797040"/>
          </a:xfrm>
          <a:solidFill>
            <a:schemeClr val="accent6">
              <a:lumMod val="60000"/>
              <a:lumOff val="40000"/>
            </a:schemeClr>
          </a:solidFill>
        </p:grpSpPr>
        <p:sp>
          <p:nvSpPr>
            <p:cNvPr id="16" name="Rounded Rectangle 15">
              <a:extLst>
                <a:ext uri="{FF2B5EF4-FFF2-40B4-BE49-F238E27FC236}">
                  <a16:creationId xmlns:a16="http://schemas.microsoft.com/office/drawing/2014/main" id="{1E0B5601-7870-19A3-5D4D-E0B1AE8C718C}"/>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580E7C92-180E-30B4-18D2-E974475012ED}"/>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dirty="0">
                  <a:solidFill>
                    <a:srgbClr val="FF0000"/>
                  </a:solidFill>
                </a:rPr>
                <a:t>* Kết cấu xã hội của xã hội có giai cấp</a:t>
              </a:r>
              <a:endParaRPr lang="en-US" sz="3200" i="1" dirty="0">
                <a:solidFill>
                  <a:srgbClr val="FF0000"/>
                </a:solidFill>
              </a:endParaRPr>
            </a:p>
          </p:txBody>
        </p:sp>
      </p:grpSp>
      <p:sp>
        <p:nvSpPr>
          <p:cNvPr id="21" name="Hexagon 20">
            <a:extLst>
              <a:ext uri="{FF2B5EF4-FFF2-40B4-BE49-F238E27FC236}">
                <a16:creationId xmlns:a16="http://schemas.microsoft.com/office/drawing/2014/main" id="{20050DF9-C931-5A21-1A47-03B69D975B9C}"/>
              </a:ext>
            </a:extLst>
          </p:cNvPr>
          <p:cNvSpPr/>
          <p:nvPr/>
        </p:nvSpPr>
        <p:spPr>
          <a:xfrm>
            <a:off x="2286001" y="1600200"/>
            <a:ext cx="3300413" cy="928688"/>
          </a:xfrm>
          <a:prstGeom prst="hexagon">
            <a:avLst/>
          </a:prstGeom>
          <a:solidFill>
            <a:srgbClr val="FF0000"/>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latin typeface="UTM Alexander" panose="02040603050506020204" pitchFamily="18" charset="0"/>
              </a:rPr>
              <a:t>Giai cấp cơ bản</a:t>
            </a:r>
          </a:p>
        </p:txBody>
      </p:sp>
      <p:sp>
        <p:nvSpPr>
          <p:cNvPr id="22" name="Hexagon 21">
            <a:extLst>
              <a:ext uri="{FF2B5EF4-FFF2-40B4-BE49-F238E27FC236}">
                <a16:creationId xmlns:a16="http://schemas.microsoft.com/office/drawing/2014/main" id="{43D35D3A-F467-B0F3-EEF2-C7DD8F055E6F}"/>
              </a:ext>
            </a:extLst>
          </p:cNvPr>
          <p:cNvSpPr/>
          <p:nvPr/>
        </p:nvSpPr>
        <p:spPr>
          <a:xfrm>
            <a:off x="2482851" y="3352800"/>
            <a:ext cx="2906713" cy="958850"/>
          </a:xfrm>
          <a:prstGeom prst="hexagon">
            <a:avLst/>
          </a:prstGeom>
          <a:solidFill>
            <a:srgbClr val="000066"/>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latin typeface="UTM Alexander" panose="02040603050506020204" pitchFamily="18" charset="0"/>
              </a:rPr>
              <a:t>Giai cấp</a:t>
            </a:r>
          </a:p>
          <a:p>
            <a:pPr algn="ctr" eaLnBrk="1" hangingPunct="1">
              <a:defRPr/>
            </a:pPr>
            <a:r>
              <a:rPr lang="en-US" dirty="0">
                <a:solidFill>
                  <a:schemeClr val="bg1"/>
                </a:solidFill>
                <a:latin typeface="UTM Alexander" panose="02040603050506020204" pitchFamily="18" charset="0"/>
              </a:rPr>
              <a:t>không cơ bản</a:t>
            </a:r>
          </a:p>
        </p:txBody>
      </p:sp>
      <p:sp>
        <p:nvSpPr>
          <p:cNvPr id="23" name="Hexagon 22">
            <a:extLst>
              <a:ext uri="{FF2B5EF4-FFF2-40B4-BE49-F238E27FC236}">
                <a16:creationId xmlns:a16="http://schemas.microsoft.com/office/drawing/2014/main" id="{C5A7F082-87C5-EACF-AB05-AE4A1C1066E7}"/>
              </a:ext>
            </a:extLst>
          </p:cNvPr>
          <p:cNvSpPr/>
          <p:nvPr/>
        </p:nvSpPr>
        <p:spPr>
          <a:xfrm>
            <a:off x="2384426" y="5122863"/>
            <a:ext cx="2976563" cy="957262"/>
          </a:xfrm>
          <a:prstGeom prst="hexagon">
            <a:avLst/>
          </a:prstGeom>
          <a:solidFill>
            <a:schemeClr val="accent6">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5">
                    <a:lumMod val="75000"/>
                  </a:schemeClr>
                </a:solidFill>
                <a:latin typeface="UTM Alexander" panose="02040603050506020204" pitchFamily="18" charset="0"/>
              </a:rPr>
              <a:t>Tầng lớp</a:t>
            </a:r>
          </a:p>
          <a:p>
            <a:pPr algn="ctr" eaLnBrk="1" hangingPunct="1">
              <a:defRPr/>
            </a:pPr>
            <a:r>
              <a:rPr lang="en-US" dirty="0">
                <a:solidFill>
                  <a:schemeClr val="accent5">
                    <a:lumMod val="75000"/>
                  </a:schemeClr>
                </a:solidFill>
                <a:latin typeface="UTM Alexander" panose="02040603050506020204" pitchFamily="18" charset="0"/>
              </a:rPr>
              <a:t>trung gian</a:t>
            </a:r>
          </a:p>
        </p:txBody>
      </p:sp>
      <p:sp>
        <p:nvSpPr>
          <p:cNvPr id="24" name="Content Placeholder 2">
            <a:extLst>
              <a:ext uri="{FF2B5EF4-FFF2-40B4-BE49-F238E27FC236}">
                <a16:creationId xmlns:a16="http://schemas.microsoft.com/office/drawing/2014/main" id="{CAAA8C30-E9A8-024F-83CE-1245691D8A08}"/>
              </a:ext>
            </a:extLst>
          </p:cNvPr>
          <p:cNvSpPr txBox="1">
            <a:spLocks/>
          </p:cNvSpPr>
          <p:nvPr/>
        </p:nvSpPr>
        <p:spPr bwMode="auto">
          <a:xfrm>
            <a:off x="5794376" y="1614488"/>
            <a:ext cx="48736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FontTx/>
              <a:buChar char="-"/>
            </a:pPr>
            <a:r>
              <a:rPr lang="en-US" altLang="en-US" sz="2800">
                <a:solidFill>
                  <a:srgbClr val="31859C"/>
                </a:solidFill>
                <a:latin typeface="UTM Alexander" pitchFamily="18" charset="0"/>
                <a:cs typeface="Tahoma" panose="020B0604030504040204" pitchFamily="34" charset="0"/>
              </a:rPr>
              <a:t>Giai cấp chính của xã hội</a:t>
            </a:r>
          </a:p>
          <a:p>
            <a:pPr>
              <a:lnSpc>
                <a:spcPct val="90000"/>
              </a:lnSpc>
              <a:spcBef>
                <a:spcPts val="1000"/>
              </a:spcBef>
              <a:buFontTx/>
              <a:buChar char="-"/>
            </a:pPr>
            <a:r>
              <a:rPr lang="en-US" altLang="en-US" sz="2800">
                <a:solidFill>
                  <a:srgbClr val="31859C"/>
                </a:solidFill>
                <a:latin typeface="UTM Alexander" pitchFamily="18" charset="0"/>
                <a:cs typeface="Tahoma" panose="020B0604030504040204" pitchFamily="34" charset="0"/>
              </a:rPr>
              <a:t>Đại diện cho PTSX thống trị</a:t>
            </a:r>
          </a:p>
        </p:txBody>
      </p:sp>
      <p:sp>
        <p:nvSpPr>
          <p:cNvPr id="25" name="Content Placeholder 2">
            <a:extLst>
              <a:ext uri="{FF2B5EF4-FFF2-40B4-BE49-F238E27FC236}">
                <a16:creationId xmlns:a16="http://schemas.microsoft.com/office/drawing/2014/main" id="{CCDF27CA-B5D2-CDAA-28C1-663D58990245}"/>
              </a:ext>
            </a:extLst>
          </p:cNvPr>
          <p:cNvSpPr txBox="1">
            <a:spLocks/>
          </p:cNvSpPr>
          <p:nvPr/>
        </p:nvSpPr>
        <p:spPr bwMode="auto">
          <a:xfrm>
            <a:off x="6019800" y="3446464"/>
            <a:ext cx="42941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800">
                <a:solidFill>
                  <a:srgbClr val="31859C"/>
                </a:solidFill>
                <a:latin typeface="UTM Alexander" pitchFamily="18" charset="0"/>
                <a:cs typeface="Tahoma" panose="020B0604030504040204" pitchFamily="34" charset="0"/>
              </a:rPr>
              <a:t>Giai cấp đại diện cho PTSX tàn dư hoặc mầm mống</a:t>
            </a:r>
          </a:p>
        </p:txBody>
      </p:sp>
      <p:sp>
        <p:nvSpPr>
          <p:cNvPr id="26" name="Content Placeholder 2">
            <a:extLst>
              <a:ext uri="{FF2B5EF4-FFF2-40B4-BE49-F238E27FC236}">
                <a16:creationId xmlns:a16="http://schemas.microsoft.com/office/drawing/2014/main" id="{944D85BD-E17E-E7F7-5BEE-C2B633A2A868}"/>
              </a:ext>
            </a:extLst>
          </p:cNvPr>
          <p:cNvSpPr txBox="1">
            <a:spLocks/>
          </p:cNvSpPr>
          <p:nvPr/>
        </p:nvSpPr>
        <p:spPr bwMode="auto">
          <a:xfrm>
            <a:off x="6019800" y="5335588"/>
            <a:ext cx="462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800">
                <a:solidFill>
                  <a:srgbClr val="31859C"/>
                </a:solidFill>
                <a:latin typeface="UTM Alexander" pitchFamily="18" charset="0"/>
                <a:cs typeface="Tahoma" panose="020B0604030504040204" pitchFamily="34" charset="0"/>
              </a:rPr>
              <a:t>Không đại diện cho PTSX nào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arn(inVertical)">
                                      <p:cBhvr>
                                        <p:cTn id="14" dur="500"/>
                                        <p:tgtEl>
                                          <p:spTgt spid="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arn(inVertical)">
                                      <p:cBhvr>
                                        <p:cTn id="24" dur="500"/>
                                        <p:tgtEl>
                                          <p:spTgt spid="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 20">
            <a:extLst>
              <a:ext uri="{FF2B5EF4-FFF2-40B4-BE49-F238E27FC236}">
                <a16:creationId xmlns:a16="http://schemas.microsoft.com/office/drawing/2014/main" id="{F0E12113-5E2D-FBE6-F3BB-19849B026669}"/>
              </a:ext>
            </a:extLst>
          </p:cNvPr>
          <p:cNvSpPr/>
          <p:nvPr/>
        </p:nvSpPr>
        <p:spPr>
          <a:xfrm>
            <a:off x="2286001" y="1143000"/>
            <a:ext cx="3300413" cy="4800600"/>
          </a:xfrm>
          <a:prstGeom prst="hexagon">
            <a:avLst/>
          </a:prstGeom>
          <a:solidFill>
            <a:srgbClr val="FF0000">
              <a:alpha val="33000"/>
            </a:srgb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UTM Alexander" panose="02040603050506020204" pitchFamily="18" charset="0"/>
            </a:endParaRPr>
          </a:p>
        </p:txBody>
      </p:sp>
      <p:sp>
        <p:nvSpPr>
          <p:cNvPr id="17411" name="Rectangle 4">
            <a:extLst>
              <a:ext uri="{FF2B5EF4-FFF2-40B4-BE49-F238E27FC236}">
                <a16:creationId xmlns:a16="http://schemas.microsoft.com/office/drawing/2014/main" id="{805B9271-CE1F-019B-F426-E90A00822965}"/>
              </a:ext>
            </a:extLst>
          </p:cNvPr>
          <p:cNvSpPr>
            <a:spLocks noChangeArrowheads="1"/>
          </p:cNvSpPr>
          <p:nvPr/>
        </p:nvSpPr>
        <p:spPr bwMode="auto">
          <a:xfrm>
            <a:off x="3124201" y="1219200"/>
            <a:ext cx="1655763" cy="1512888"/>
          </a:xfrm>
          <a:prstGeom prst="rect">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800" b="1">
                <a:latin typeface="Times New Roman" panose="02020603050405020304" pitchFamily="18" charset="0"/>
                <a:cs typeface="Times New Roman" panose="02020603050405020304" pitchFamily="18" charset="0"/>
              </a:rPr>
              <a:t>Giai cấp </a:t>
            </a:r>
          </a:p>
          <a:p>
            <a:pPr algn="ctr" eaLnBrk="1" hangingPunct="1">
              <a:spcBef>
                <a:spcPct val="0"/>
              </a:spcBef>
              <a:buFontTx/>
              <a:buNone/>
            </a:pPr>
            <a:r>
              <a:rPr lang="en-US" altLang="zh-CN" sz="2800" b="1">
                <a:latin typeface="Times New Roman" panose="02020603050405020304" pitchFamily="18" charset="0"/>
                <a:cs typeface="Times New Roman" panose="02020603050405020304" pitchFamily="18" charset="0"/>
              </a:rPr>
              <a:t>thống trị </a:t>
            </a:r>
          </a:p>
        </p:txBody>
      </p:sp>
      <p:sp>
        <p:nvSpPr>
          <p:cNvPr id="19460" name="Line 6">
            <a:extLst>
              <a:ext uri="{FF2B5EF4-FFF2-40B4-BE49-F238E27FC236}">
                <a16:creationId xmlns:a16="http://schemas.microsoft.com/office/drawing/2014/main" id="{EE020A58-1945-DC3F-E747-ADF9635CF72C}"/>
              </a:ext>
            </a:extLst>
          </p:cNvPr>
          <p:cNvSpPr>
            <a:spLocks noChangeShapeType="1"/>
          </p:cNvSpPr>
          <p:nvPr/>
        </p:nvSpPr>
        <p:spPr bwMode="auto">
          <a:xfrm>
            <a:off x="2927350" y="32131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Rectangle 7">
            <a:extLst>
              <a:ext uri="{FF2B5EF4-FFF2-40B4-BE49-F238E27FC236}">
                <a16:creationId xmlns:a16="http://schemas.microsoft.com/office/drawing/2014/main" id="{21798DE7-5AED-1410-EAC4-548BDFA74E76}"/>
              </a:ext>
            </a:extLst>
          </p:cNvPr>
          <p:cNvSpPr>
            <a:spLocks noChangeArrowheads="1"/>
          </p:cNvSpPr>
          <p:nvPr/>
        </p:nvSpPr>
        <p:spPr bwMode="auto">
          <a:xfrm>
            <a:off x="3027364" y="4270376"/>
            <a:ext cx="1773237" cy="1520825"/>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eaLnBrk="1" hangingPunct="1">
              <a:defRPr/>
            </a:pPr>
            <a:r>
              <a:rPr lang="en-US" altLang="zh-CN" b="1">
                <a:latin typeface="Times New Roman" pitchFamily="18" charset="0"/>
                <a:cs typeface="Times New Roman" pitchFamily="18" charset="0"/>
              </a:rPr>
              <a:t>Giai cấp</a:t>
            </a:r>
          </a:p>
          <a:p>
            <a:pPr algn="ctr" eaLnBrk="1" hangingPunct="1">
              <a:defRPr/>
            </a:pPr>
            <a:r>
              <a:rPr lang="en-US" altLang="zh-CN" b="1">
                <a:latin typeface="Times New Roman" pitchFamily="18" charset="0"/>
                <a:cs typeface="Times New Roman" pitchFamily="18" charset="0"/>
              </a:rPr>
              <a:t>bị trị</a:t>
            </a:r>
          </a:p>
        </p:txBody>
      </p:sp>
      <p:sp>
        <p:nvSpPr>
          <p:cNvPr id="17414" name="Line 9">
            <a:extLst>
              <a:ext uri="{FF2B5EF4-FFF2-40B4-BE49-F238E27FC236}">
                <a16:creationId xmlns:a16="http://schemas.microsoft.com/office/drawing/2014/main" id="{22D3CC58-FF08-ABE8-3B16-0F8C900CE559}"/>
              </a:ext>
            </a:extLst>
          </p:cNvPr>
          <p:cNvSpPr>
            <a:spLocks noChangeShapeType="1"/>
          </p:cNvSpPr>
          <p:nvPr/>
        </p:nvSpPr>
        <p:spPr bwMode="auto">
          <a:xfrm>
            <a:off x="3616325" y="2819400"/>
            <a:ext cx="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5" name="Line 10">
            <a:extLst>
              <a:ext uri="{FF2B5EF4-FFF2-40B4-BE49-F238E27FC236}">
                <a16:creationId xmlns:a16="http://schemas.microsoft.com/office/drawing/2014/main" id="{02CDB62C-A99C-D5B5-E131-219251B1CE8C}"/>
              </a:ext>
            </a:extLst>
          </p:cNvPr>
          <p:cNvSpPr>
            <a:spLocks noChangeShapeType="1"/>
          </p:cNvSpPr>
          <p:nvPr/>
        </p:nvSpPr>
        <p:spPr bwMode="auto">
          <a:xfrm flipV="1">
            <a:off x="4191000" y="2819401"/>
            <a:ext cx="0" cy="1350963"/>
          </a:xfrm>
          <a:prstGeom prst="line">
            <a:avLst/>
          </a:prstGeom>
          <a:noFill/>
          <a:ln w="25400" cap="rnd">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Oval 11">
            <a:extLst>
              <a:ext uri="{FF2B5EF4-FFF2-40B4-BE49-F238E27FC236}">
                <a16:creationId xmlns:a16="http://schemas.microsoft.com/office/drawing/2014/main" id="{12452412-F7D9-6D50-E4D5-684A43BAC011}"/>
              </a:ext>
            </a:extLst>
          </p:cNvPr>
          <p:cNvSpPr>
            <a:spLocks noChangeArrowheads="1"/>
          </p:cNvSpPr>
          <p:nvPr/>
        </p:nvSpPr>
        <p:spPr bwMode="auto">
          <a:xfrm>
            <a:off x="6248400" y="2713038"/>
            <a:ext cx="3657600" cy="2768600"/>
          </a:xfrm>
          <a:prstGeom prst="ellipse">
            <a:avLst/>
          </a:prstGeom>
          <a:solidFill>
            <a:srgbClr val="FFFF66"/>
          </a:solidFill>
          <a:ln w="9525">
            <a:solidFill>
              <a:srgbClr val="CC0066"/>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zh-CN" sz="2800">
              <a:latin typeface="Arial Unicode MS" pitchFamily="34" charset="-128"/>
            </a:endParaRPr>
          </a:p>
        </p:txBody>
      </p:sp>
      <p:sp>
        <p:nvSpPr>
          <p:cNvPr id="17417" name="Line 13">
            <a:extLst>
              <a:ext uri="{FF2B5EF4-FFF2-40B4-BE49-F238E27FC236}">
                <a16:creationId xmlns:a16="http://schemas.microsoft.com/office/drawing/2014/main" id="{37F3E657-E40B-38DA-6183-A9ADC8353EC2}"/>
              </a:ext>
            </a:extLst>
          </p:cNvPr>
          <p:cNvSpPr>
            <a:spLocks noChangeShapeType="1"/>
          </p:cNvSpPr>
          <p:nvPr/>
        </p:nvSpPr>
        <p:spPr bwMode="auto">
          <a:xfrm flipV="1">
            <a:off x="4800600" y="4648200"/>
            <a:ext cx="160020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14">
            <a:extLst>
              <a:ext uri="{FF2B5EF4-FFF2-40B4-BE49-F238E27FC236}">
                <a16:creationId xmlns:a16="http://schemas.microsoft.com/office/drawing/2014/main" id="{CD75D4CD-DFAC-CCF3-7C1D-165F4E4D783C}"/>
              </a:ext>
            </a:extLst>
          </p:cNvPr>
          <p:cNvSpPr>
            <a:spLocks noChangeShapeType="1"/>
          </p:cNvSpPr>
          <p:nvPr/>
        </p:nvSpPr>
        <p:spPr bwMode="auto">
          <a:xfrm>
            <a:off x="4876800" y="1976438"/>
            <a:ext cx="1733550" cy="13001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15">
            <a:extLst>
              <a:ext uri="{FF2B5EF4-FFF2-40B4-BE49-F238E27FC236}">
                <a16:creationId xmlns:a16="http://schemas.microsoft.com/office/drawing/2014/main" id="{C21E1621-C7A5-7440-CA50-67348BEF49C8}"/>
              </a:ext>
            </a:extLst>
          </p:cNvPr>
          <p:cNvSpPr>
            <a:spLocks noChangeShapeType="1"/>
          </p:cNvSpPr>
          <p:nvPr/>
        </p:nvSpPr>
        <p:spPr bwMode="auto">
          <a:xfrm flipH="1" flipV="1">
            <a:off x="4876800" y="2362200"/>
            <a:ext cx="1600200" cy="11318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16">
            <a:extLst>
              <a:ext uri="{FF2B5EF4-FFF2-40B4-BE49-F238E27FC236}">
                <a16:creationId xmlns:a16="http://schemas.microsoft.com/office/drawing/2014/main" id="{F96E5352-6CC2-B213-8220-EAE2DCE40967}"/>
              </a:ext>
            </a:extLst>
          </p:cNvPr>
          <p:cNvSpPr>
            <a:spLocks noChangeShapeType="1"/>
          </p:cNvSpPr>
          <p:nvPr/>
        </p:nvSpPr>
        <p:spPr bwMode="auto">
          <a:xfrm flipH="1">
            <a:off x="4800600" y="4949826"/>
            <a:ext cx="1809750" cy="1555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5" name="Group 14">
            <a:extLst>
              <a:ext uri="{FF2B5EF4-FFF2-40B4-BE49-F238E27FC236}">
                <a16:creationId xmlns:a16="http://schemas.microsoft.com/office/drawing/2014/main" id="{BBA07E8B-DE76-F570-A3A7-2E08518E6A8E}"/>
              </a:ext>
            </a:extLst>
          </p:cNvPr>
          <p:cNvGrpSpPr/>
          <p:nvPr/>
        </p:nvGrpSpPr>
        <p:grpSpPr>
          <a:xfrm>
            <a:off x="1523999" y="76200"/>
            <a:ext cx="8892209" cy="721124"/>
            <a:chOff x="212477" y="406442"/>
            <a:chExt cx="5840730" cy="797040"/>
          </a:xfrm>
          <a:solidFill>
            <a:schemeClr val="accent6">
              <a:lumMod val="60000"/>
              <a:lumOff val="40000"/>
            </a:schemeClr>
          </a:solidFill>
        </p:grpSpPr>
        <p:sp>
          <p:nvSpPr>
            <p:cNvPr id="16" name="Rounded Rectangle 15">
              <a:extLst>
                <a:ext uri="{FF2B5EF4-FFF2-40B4-BE49-F238E27FC236}">
                  <a16:creationId xmlns:a16="http://schemas.microsoft.com/office/drawing/2014/main" id="{F9F01F9A-CE6B-5735-D0A4-96F1ACCCE94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2F0858F4-A311-A85B-274C-3043F85C6676}"/>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dirty="0">
                  <a:solidFill>
                    <a:srgbClr val="FF0000"/>
                  </a:solidFill>
                </a:rPr>
                <a:t>* Kết cấu xã hội của xã hội có giai cấp</a:t>
              </a:r>
              <a:endParaRPr lang="en-US" sz="3200" i="1" dirty="0">
                <a:solidFill>
                  <a:srgbClr val="FF0000"/>
                </a:solidFill>
              </a:endParaRPr>
            </a:p>
          </p:txBody>
        </p:sp>
      </p:grpSp>
      <p:sp>
        <p:nvSpPr>
          <p:cNvPr id="22" name="Hexagon 21">
            <a:extLst>
              <a:ext uri="{FF2B5EF4-FFF2-40B4-BE49-F238E27FC236}">
                <a16:creationId xmlns:a16="http://schemas.microsoft.com/office/drawing/2014/main" id="{E48671AB-E09E-49B4-BA8E-8246CEC36C88}"/>
              </a:ext>
            </a:extLst>
          </p:cNvPr>
          <p:cNvSpPr/>
          <p:nvPr/>
        </p:nvSpPr>
        <p:spPr>
          <a:xfrm>
            <a:off x="6637338" y="3100388"/>
            <a:ext cx="2906712" cy="958850"/>
          </a:xfrm>
          <a:prstGeom prst="hexagon">
            <a:avLst/>
          </a:prstGeom>
          <a:solidFill>
            <a:srgbClr val="000066"/>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bg1"/>
                </a:solidFill>
                <a:latin typeface="UTM Alexander" panose="02040603050506020204" pitchFamily="18" charset="0"/>
              </a:rPr>
              <a:t>Giai cấp</a:t>
            </a:r>
          </a:p>
          <a:p>
            <a:pPr algn="ctr" eaLnBrk="1" hangingPunct="1">
              <a:defRPr/>
            </a:pPr>
            <a:r>
              <a:rPr lang="en-US" dirty="0">
                <a:solidFill>
                  <a:schemeClr val="bg1"/>
                </a:solidFill>
                <a:latin typeface="UTM Alexander" panose="02040603050506020204" pitchFamily="18" charset="0"/>
              </a:rPr>
              <a:t>không cơ bản</a:t>
            </a:r>
          </a:p>
        </p:txBody>
      </p:sp>
      <p:sp>
        <p:nvSpPr>
          <p:cNvPr id="23" name="Hexagon 22">
            <a:extLst>
              <a:ext uri="{FF2B5EF4-FFF2-40B4-BE49-F238E27FC236}">
                <a16:creationId xmlns:a16="http://schemas.microsoft.com/office/drawing/2014/main" id="{C36ABDF6-EF67-A654-B4A3-F60EB6134838}"/>
              </a:ext>
            </a:extLst>
          </p:cNvPr>
          <p:cNvSpPr/>
          <p:nvPr/>
        </p:nvSpPr>
        <p:spPr>
          <a:xfrm>
            <a:off x="6610350" y="4051300"/>
            <a:ext cx="2933700" cy="958850"/>
          </a:xfrm>
          <a:prstGeom prst="hexagon">
            <a:avLst/>
          </a:prstGeom>
          <a:solidFill>
            <a:schemeClr val="accent6">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5">
                    <a:lumMod val="75000"/>
                  </a:schemeClr>
                </a:solidFill>
                <a:latin typeface="UTM Alexander" panose="02040603050506020204" pitchFamily="18" charset="0"/>
              </a:rPr>
              <a:t>Tầng lớp</a:t>
            </a:r>
          </a:p>
          <a:p>
            <a:pPr algn="ctr" eaLnBrk="1" hangingPunct="1">
              <a:defRPr/>
            </a:pPr>
            <a:r>
              <a:rPr lang="en-US" dirty="0">
                <a:solidFill>
                  <a:schemeClr val="accent5">
                    <a:lumMod val="75000"/>
                  </a:schemeClr>
                </a:solidFill>
                <a:latin typeface="UTM Alexander" panose="02040603050506020204" pitchFamily="18" charset="0"/>
              </a:rPr>
              <a:t>trung gian</a:t>
            </a:r>
          </a:p>
        </p:txBody>
      </p:sp>
      <p:sp>
        <p:nvSpPr>
          <p:cNvPr id="17424" name="Rectangle 23">
            <a:extLst>
              <a:ext uri="{FF2B5EF4-FFF2-40B4-BE49-F238E27FC236}">
                <a16:creationId xmlns:a16="http://schemas.microsoft.com/office/drawing/2014/main" id="{CE6D5D53-AAD9-12DF-811B-CCF19F98786E}"/>
              </a:ext>
            </a:extLst>
          </p:cNvPr>
          <p:cNvSpPr>
            <a:spLocks noChangeArrowheads="1"/>
          </p:cNvSpPr>
          <p:nvPr/>
        </p:nvSpPr>
        <p:spPr bwMode="auto">
          <a:xfrm>
            <a:off x="2279651" y="3017839"/>
            <a:ext cx="1387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bg1"/>
                </a:solidFill>
                <a:latin typeface="UTM Alexander" pitchFamily="18" charset="0"/>
              </a:rPr>
              <a:t>Giai cấp</a:t>
            </a:r>
          </a:p>
          <a:p>
            <a:pPr algn="ctr" eaLnBrk="1" hangingPunct="1">
              <a:spcBef>
                <a:spcPct val="0"/>
              </a:spcBef>
              <a:buFontTx/>
              <a:buNone/>
            </a:pPr>
            <a:r>
              <a:rPr lang="en-US" altLang="en-US" sz="2800">
                <a:solidFill>
                  <a:schemeClr val="bg1"/>
                </a:solidFill>
                <a:latin typeface="UTM Alexander" pitchFamily="18" charset="0"/>
              </a:rPr>
              <a:t> cơ bản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7424"/>
                                        </p:tgtEl>
                                        <p:attrNameLst>
                                          <p:attrName>style.visibility</p:attrName>
                                        </p:attrNameLst>
                                      </p:cBhvr>
                                      <p:to>
                                        <p:strVal val="visible"/>
                                      </p:to>
                                    </p:set>
                                    <p:animEffect transition="in" filter="circle(in)">
                                      <p:cBhvr>
                                        <p:cTn id="14" dur="2000"/>
                                        <p:tgtEl>
                                          <p:spTgt spid="17424"/>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circle(in)">
                                      <p:cBhvr>
                                        <p:cTn id="22" dur="2000"/>
                                        <p:tgtEl>
                                          <p:spTgt spid="174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circle(in)">
                                      <p:cBhvr>
                                        <p:cTn id="27" dur="2000"/>
                                        <p:tgtEl>
                                          <p:spTgt spid="1741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nodeType="clickEffect">
                                  <p:stCondLst>
                                    <p:cond delay="0"/>
                                  </p:stCondLst>
                                  <p:childTnLst>
                                    <p:set>
                                      <p:cBhvr>
                                        <p:cTn id="34" dur="1" fill="hold">
                                          <p:stCondLst>
                                            <p:cond delay="0"/>
                                          </p:stCondLst>
                                        </p:cTn>
                                        <p:tgtEl>
                                          <p:spTgt spid="17415"/>
                                        </p:tgtEl>
                                        <p:attrNameLst>
                                          <p:attrName>style.visibility</p:attrName>
                                        </p:attrNameLst>
                                      </p:cBhvr>
                                      <p:to>
                                        <p:strVal val="visible"/>
                                      </p:to>
                                    </p:set>
                                    <p:animEffect transition="in" filter="circle(in)">
                                      <p:cBhvr>
                                        <p:cTn id="35" dur="2000"/>
                                        <p:tgtEl>
                                          <p:spTgt spid="174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ircle(in)">
                                      <p:cBhvr>
                                        <p:cTn id="40" dur="2000"/>
                                        <p:tgtEl>
                                          <p:spTgt spid="22"/>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circle(in)">
                                      <p:cBhvr>
                                        <p:cTn id="43" dur="2000"/>
                                        <p:tgtEl>
                                          <p:spTgt spid="23"/>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7416"/>
                                        </p:tgtEl>
                                        <p:attrNameLst>
                                          <p:attrName>style.visibility</p:attrName>
                                        </p:attrNameLst>
                                      </p:cBhvr>
                                      <p:to>
                                        <p:strVal val="visible"/>
                                      </p:to>
                                    </p:set>
                                    <p:animEffect transition="in" filter="circle(in)">
                                      <p:cBhvr>
                                        <p:cTn id="46" dur="2000"/>
                                        <p:tgtEl>
                                          <p:spTgt spid="174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17419"/>
                                        </p:tgtEl>
                                        <p:attrNameLst>
                                          <p:attrName>style.visibility</p:attrName>
                                        </p:attrNameLst>
                                      </p:cBhvr>
                                      <p:to>
                                        <p:strVal val="visible"/>
                                      </p:to>
                                    </p:set>
                                    <p:animEffect transition="in" filter="circle(in)">
                                      <p:cBhvr>
                                        <p:cTn id="51" dur="2000"/>
                                        <p:tgtEl>
                                          <p:spTgt spid="17419"/>
                                        </p:tgtEl>
                                      </p:cBhvr>
                                    </p:animEffect>
                                  </p:childTnLst>
                                </p:cTn>
                              </p:par>
                              <p:par>
                                <p:cTn id="52" presetID="6" presetClass="entr" presetSubtype="16" fill="hold" nodeType="withEffect">
                                  <p:stCondLst>
                                    <p:cond delay="0"/>
                                  </p:stCondLst>
                                  <p:childTnLst>
                                    <p:set>
                                      <p:cBhvr>
                                        <p:cTn id="53" dur="1" fill="hold">
                                          <p:stCondLst>
                                            <p:cond delay="0"/>
                                          </p:stCondLst>
                                        </p:cTn>
                                        <p:tgtEl>
                                          <p:spTgt spid="17418"/>
                                        </p:tgtEl>
                                        <p:attrNameLst>
                                          <p:attrName>style.visibility</p:attrName>
                                        </p:attrNameLst>
                                      </p:cBhvr>
                                      <p:to>
                                        <p:strVal val="visible"/>
                                      </p:to>
                                    </p:set>
                                    <p:animEffect transition="in" filter="circle(in)">
                                      <p:cBhvr>
                                        <p:cTn id="54" dur="2000"/>
                                        <p:tgtEl>
                                          <p:spTgt spid="1741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6" presetClass="entr" presetSubtype="16" fill="hold" nodeType="clickEffect">
                                  <p:stCondLst>
                                    <p:cond delay="0"/>
                                  </p:stCondLst>
                                  <p:childTnLst>
                                    <p:set>
                                      <p:cBhvr>
                                        <p:cTn id="58" dur="1" fill="hold">
                                          <p:stCondLst>
                                            <p:cond delay="0"/>
                                          </p:stCondLst>
                                        </p:cTn>
                                        <p:tgtEl>
                                          <p:spTgt spid="17420"/>
                                        </p:tgtEl>
                                        <p:attrNameLst>
                                          <p:attrName>style.visibility</p:attrName>
                                        </p:attrNameLst>
                                      </p:cBhvr>
                                      <p:to>
                                        <p:strVal val="visible"/>
                                      </p:to>
                                    </p:set>
                                    <p:animEffect transition="in" filter="circle(in)">
                                      <p:cBhvr>
                                        <p:cTn id="59" dur="2000"/>
                                        <p:tgtEl>
                                          <p:spTgt spid="17420"/>
                                        </p:tgtEl>
                                      </p:cBhvr>
                                    </p:animEffect>
                                  </p:childTnLst>
                                </p:cTn>
                              </p:par>
                              <p:par>
                                <p:cTn id="60" presetID="6" presetClass="entr" presetSubtype="16" fill="hold" nodeType="withEffect">
                                  <p:stCondLst>
                                    <p:cond delay="0"/>
                                  </p:stCondLst>
                                  <p:childTnLst>
                                    <p:set>
                                      <p:cBhvr>
                                        <p:cTn id="61" dur="1" fill="hold">
                                          <p:stCondLst>
                                            <p:cond delay="0"/>
                                          </p:stCondLst>
                                        </p:cTn>
                                        <p:tgtEl>
                                          <p:spTgt spid="17417"/>
                                        </p:tgtEl>
                                        <p:attrNameLst>
                                          <p:attrName>style.visibility</p:attrName>
                                        </p:attrNameLst>
                                      </p:cBhvr>
                                      <p:to>
                                        <p:strVal val="visible"/>
                                      </p:to>
                                    </p:set>
                                    <p:animEffect transition="in" filter="circle(in)">
                                      <p:cBhvr>
                                        <p:cTn id="62" dur="20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411" grpId="0" animBg="1"/>
      <p:bldP spid="6" grpId="0" animBg="1"/>
      <p:bldP spid="17416" grpId="0" animBg="1"/>
      <p:bldP spid="22" grpId="0" animBg="1"/>
      <p:bldP spid="23" grpId="0" animBg="1"/>
      <p:bldP spid="174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2773437-ED6F-45AE-5EFD-311B6ACFCC7D}"/>
              </a:ext>
            </a:extLst>
          </p:cNvPr>
          <p:cNvGrpSpPr/>
          <p:nvPr/>
        </p:nvGrpSpPr>
        <p:grpSpPr>
          <a:xfrm>
            <a:off x="2743200" y="0"/>
            <a:ext cx="6833122" cy="797040"/>
            <a:chOff x="212477" y="406442"/>
            <a:chExt cx="5840730" cy="797040"/>
          </a:xfrm>
          <a:solidFill>
            <a:schemeClr val="accent6">
              <a:lumMod val="75000"/>
            </a:schemeClr>
          </a:solidFill>
        </p:grpSpPr>
        <p:sp>
          <p:nvSpPr>
            <p:cNvPr id="5" name="Rounded Rectangle 4">
              <a:extLst>
                <a:ext uri="{FF2B5EF4-FFF2-40B4-BE49-F238E27FC236}">
                  <a16:creationId xmlns:a16="http://schemas.microsoft.com/office/drawing/2014/main" id="{FB09D2C7-6A81-4118-3F4A-FDC70B813619}"/>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E4B61AB8-3DA9-553E-110D-D066A70DB0A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3200" b="1" i="1">
                  <a:solidFill>
                    <a:schemeClr val="tx1"/>
                  </a:solidFill>
                  <a:latin typeface="Times New Roman" pitchFamily="18" charset="0"/>
                  <a:cs typeface="Times New Roman" pitchFamily="18" charset="0"/>
                </a:rPr>
                <a:t>1.2. Đấu </a:t>
              </a:r>
              <a:r>
                <a:rPr lang="nl-NL" sz="3600" b="1" i="1">
                  <a:solidFill>
                    <a:schemeClr val="tx1"/>
                  </a:solidFill>
                  <a:latin typeface="Times New Roman" pitchFamily="18" charset="0"/>
                  <a:cs typeface="Times New Roman" pitchFamily="18" charset="0"/>
                </a:rPr>
                <a:t>tranh</a:t>
              </a:r>
              <a:r>
                <a:rPr lang="nl-NL" sz="3200" b="1" i="1">
                  <a:solidFill>
                    <a:schemeClr val="tx1"/>
                  </a:solidFill>
                  <a:latin typeface="Times New Roman" pitchFamily="18" charset="0"/>
                  <a:cs typeface="Times New Roman" pitchFamily="18" charset="0"/>
                </a:rPr>
                <a:t> giai cấp</a:t>
              </a:r>
              <a:endParaRPr lang="en-US" sz="3200">
                <a:solidFill>
                  <a:schemeClr val="tx1"/>
                </a:solidFill>
                <a:latin typeface="Times New Roman" pitchFamily="18" charset="0"/>
                <a:cs typeface="Times New Roman" pitchFamily="18" charset="0"/>
              </a:endParaRPr>
            </a:p>
          </p:txBody>
        </p:sp>
      </p:grpSp>
      <p:sp>
        <p:nvSpPr>
          <p:cNvPr id="7" name="Rounded Rectangle 6">
            <a:extLst>
              <a:ext uri="{FF2B5EF4-FFF2-40B4-BE49-F238E27FC236}">
                <a16:creationId xmlns:a16="http://schemas.microsoft.com/office/drawing/2014/main" id="{4992CF1C-FF84-6346-21E1-E708DA99B192}"/>
              </a:ext>
            </a:extLst>
          </p:cNvPr>
          <p:cNvSpPr/>
          <p:nvPr/>
        </p:nvSpPr>
        <p:spPr>
          <a:xfrm>
            <a:off x="1981200" y="1960563"/>
            <a:ext cx="2133600" cy="3276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8" name="Hexagon 7">
            <a:extLst>
              <a:ext uri="{FF2B5EF4-FFF2-40B4-BE49-F238E27FC236}">
                <a16:creationId xmlns:a16="http://schemas.microsoft.com/office/drawing/2014/main" id="{71080134-698A-66AF-7A27-3830AE86012F}"/>
              </a:ext>
            </a:extLst>
          </p:cNvPr>
          <p:cNvSpPr/>
          <p:nvPr/>
        </p:nvSpPr>
        <p:spPr>
          <a:xfrm>
            <a:off x="4554539" y="1371600"/>
            <a:ext cx="5940425" cy="1371600"/>
          </a:xfrm>
          <a:prstGeom prst="hexagon">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9" name="TextBox 12">
            <a:extLst>
              <a:ext uri="{FF2B5EF4-FFF2-40B4-BE49-F238E27FC236}">
                <a16:creationId xmlns:a16="http://schemas.microsoft.com/office/drawing/2014/main" id="{E5D6AD3B-67C3-C076-F9CE-F0E74D51D462}"/>
              </a:ext>
            </a:extLst>
          </p:cNvPr>
          <p:cNvSpPr txBox="1">
            <a:spLocks noChangeArrowheads="1"/>
          </p:cNvSpPr>
          <p:nvPr/>
        </p:nvSpPr>
        <p:spPr bwMode="auto">
          <a:xfrm>
            <a:off x="4643438" y="1457325"/>
            <a:ext cx="5600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i="1">
                <a:solidFill>
                  <a:srgbClr val="0000EA"/>
                </a:solidFill>
                <a:latin typeface="Arial" panose="020B0604020202020204" pitchFamily="34" charset="0"/>
              </a:rPr>
              <a:t>Đấu tranh giai cấp là tất yếu do sự đối lập về lợi ích căn bản không thể điều hòa được giữa các giai cấp</a:t>
            </a:r>
            <a:endParaRPr lang="en-US" altLang="en-US" sz="2400" b="1" i="1">
              <a:solidFill>
                <a:srgbClr val="0000EA"/>
              </a:solidFill>
              <a:latin typeface="Arial" panose="020B0604020202020204" pitchFamily="34" charset="0"/>
            </a:endParaRPr>
          </a:p>
        </p:txBody>
      </p:sp>
      <p:sp>
        <p:nvSpPr>
          <p:cNvPr id="10" name="TextBox 14">
            <a:extLst>
              <a:ext uri="{FF2B5EF4-FFF2-40B4-BE49-F238E27FC236}">
                <a16:creationId xmlns:a16="http://schemas.microsoft.com/office/drawing/2014/main" id="{71609CC9-683F-D9FA-9224-284EE70B3298}"/>
              </a:ext>
            </a:extLst>
          </p:cNvPr>
          <p:cNvSpPr txBox="1">
            <a:spLocks noChangeArrowheads="1"/>
          </p:cNvSpPr>
          <p:nvPr/>
        </p:nvSpPr>
        <p:spPr bwMode="auto">
          <a:xfrm>
            <a:off x="4591050" y="3100389"/>
            <a:ext cx="5867400" cy="15716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altLang="x-none" sz="2400" b="1" i="1" noProof="1">
                <a:solidFill>
                  <a:srgbClr val="0000EA"/>
                </a:solidFill>
              </a:rPr>
              <a:t>Đấu tranh giai cấp là cuộc đấu tranh của các tập đoàn người to lớn có lợi ích căn bản đối lập nhau trong một PTSX xã hội nhất định</a:t>
            </a:r>
            <a:r>
              <a:rPr lang="nl-NL" altLang="x-none" b="1" noProof="1">
                <a:solidFill>
                  <a:srgbClr val="000000"/>
                </a:solidFill>
              </a:rPr>
              <a:t>.</a:t>
            </a:r>
            <a:endParaRPr b="1" noProof="1">
              <a:solidFill>
                <a:srgbClr val="000000"/>
              </a:solidFill>
            </a:endParaRPr>
          </a:p>
        </p:txBody>
      </p:sp>
      <p:sp>
        <p:nvSpPr>
          <p:cNvPr id="11" name="TextBox 17">
            <a:extLst>
              <a:ext uri="{FF2B5EF4-FFF2-40B4-BE49-F238E27FC236}">
                <a16:creationId xmlns:a16="http://schemas.microsoft.com/office/drawing/2014/main" id="{4637B894-9413-D016-2D01-286ABC10A015}"/>
              </a:ext>
            </a:extLst>
          </p:cNvPr>
          <p:cNvSpPr txBox="1">
            <a:spLocks noChangeArrowheads="1"/>
          </p:cNvSpPr>
          <p:nvPr/>
        </p:nvSpPr>
        <p:spPr bwMode="auto">
          <a:xfrm>
            <a:off x="4514850" y="4953000"/>
            <a:ext cx="6019800" cy="157003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altLang="x-none" sz="2400" b="1" i="1" noProof="1">
                <a:solidFill>
                  <a:srgbClr val="0000EA"/>
                </a:solidFill>
              </a:rPr>
              <a:t>Thực chất là cuộc đấu tranh của quần chúng lao động bị áp bức, bóc lột chống lại giai cấp áp bức, bóc lột nhằm lật đổ ách thống trị của chúng</a:t>
            </a:r>
            <a:endParaRPr sz="2400" b="1" noProof="1">
              <a:solidFill>
                <a:srgbClr val="0000EA"/>
              </a:solidFill>
            </a:endParaRPr>
          </a:p>
        </p:txBody>
      </p:sp>
      <p:sp>
        <p:nvSpPr>
          <p:cNvPr id="12" name="TextBox 9">
            <a:extLst>
              <a:ext uri="{FF2B5EF4-FFF2-40B4-BE49-F238E27FC236}">
                <a16:creationId xmlns:a16="http://schemas.microsoft.com/office/drawing/2014/main" id="{0B3878B2-1E8A-33CD-5FB3-EE34EF61BC76}"/>
              </a:ext>
            </a:extLst>
          </p:cNvPr>
          <p:cNvSpPr txBox="1">
            <a:spLocks noChangeArrowheads="1"/>
          </p:cNvSpPr>
          <p:nvPr/>
        </p:nvSpPr>
        <p:spPr bwMode="auto">
          <a:xfrm>
            <a:off x="2133600" y="2395539"/>
            <a:ext cx="1828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a:solidFill>
                  <a:srgbClr val="FF0000"/>
                </a:solidFill>
                <a:latin typeface="Arial" panose="020B0604020202020204" pitchFamily="34" charset="0"/>
              </a:rPr>
              <a:t>* Tính tất yếu và thực chất của đấu tranh giai cấp</a:t>
            </a:r>
            <a:endParaRPr lang="en-US" altLang="en-US" sz="24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D9DF49EF-1CDD-8A7B-64B4-9E6AC1BDBAC3}"/>
              </a:ext>
            </a:extLst>
          </p:cNvPr>
          <p:cNvSpPr/>
          <p:nvPr/>
        </p:nvSpPr>
        <p:spPr>
          <a:xfrm>
            <a:off x="3048000" y="922339"/>
            <a:ext cx="5943600" cy="146208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2" name="TextBox 9">
            <a:extLst>
              <a:ext uri="{FF2B5EF4-FFF2-40B4-BE49-F238E27FC236}">
                <a16:creationId xmlns:a16="http://schemas.microsoft.com/office/drawing/2014/main" id="{D39CF6E1-2FAC-263F-1C57-859F5BB9697E}"/>
              </a:ext>
            </a:extLst>
          </p:cNvPr>
          <p:cNvSpPr txBox="1">
            <a:spLocks noChangeArrowheads="1"/>
          </p:cNvSpPr>
          <p:nvPr/>
        </p:nvSpPr>
        <p:spPr bwMode="auto">
          <a:xfrm>
            <a:off x="3200400" y="1066801"/>
            <a:ext cx="533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400" b="1">
                <a:solidFill>
                  <a:srgbClr val="FF0000"/>
                </a:solidFill>
                <a:latin typeface="Arial" panose="020B0604020202020204" pitchFamily="34" charset="0"/>
              </a:rPr>
              <a:t>* Vai trò của đấu tranh giai cấp trong xã hội có giai cấp</a:t>
            </a:r>
            <a:endParaRPr lang="en-US" altLang="en-US" sz="2400">
              <a:solidFill>
                <a:srgbClr val="FF0000"/>
              </a:solidFill>
              <a:latin typeface="Arial" panose="020B0604020202020204" pitchFamily="34" charset="0"/>
            </a:endParaRPr>
          </a:p>
        </p:txBody>
      </p:sp>
      <p:sp>
        <p:nvSpPr>
          <p:cNvPr id="14" name="AutoShape 40">
            <a:extLst>
              <a:ext uri="{FF2B5EF4-FFF2-40B4-BE49-F238E27FC236}">
                <a16:creationId xmlns:a16="http://schemas.microsoft.com/office/drawing/2014/main" id="{C845687E-0BCA-8EF6-E4DF-0B5984440842}"/>
              </a:ext>
            </a:extLst>
          </p:cNvPr>
          <p:cNvSpPr>
            <a:spLocks noChangeArrowheads="1"/>
          </p:cNvSpPr>
          <p:nvPr/>
        </p:nvSpPr>
        <p:spPr bwMode="auto">
          <a:xfrm rot="10800000">
            <a:off x="4648200" y="2362200"/>
            <a:ext cx="2967038" cy="1371600"/>
          </a:xfrm>
          <a:prstGeom prst="upArrow">
            <a:avLst>
              <a:gd name="adj1" fmla="val 55426"/>
              <a:gd name="adj2" fmla="val 4797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solidFill>
                <a:srgbClr val="000000"/>
              </a:solidFill>
              <a:latin typeface="Arial Unicode MS" pitchFamily="34" charset="-128"/>
            </a:endParaRPr>
          </a:p>
        </p:txBody>
      </p:sp>
      <p:sp>
        <p:nvSpPr>
          <p:cNvPr id="15" name="Hexagon 14">
            <a:extLst>
              <a:ext uri="{FF2B5EF4-FFF2-40B4-BE49-F238E27FC236}">
                <a16:creationId xmlns:a16="http://schemas.microsoft.com/office/drawing/2014/main" id="{CE5D4312-D2ED-9CFD-9F70-4450DE80BDF5}"/>
              </a:ext>
            </a:extLst>
          </p:cNvPr>
          <p:cNvSpPr/>
          <p:nvPr/>
        </p:nvSpPr>
        <p:spPr>
          <a:xfrm>
            <a:off x="2362201" y="3733800"/>
            <a:ext cx="7599363" cy="1981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6" name="TextBox 22">
            <a:extLst>
              <a:ext uri="{FF2B5EF4-FFF2-40B4-BE49-F238E27FC236}">
                <a16:creationId xmlns:a16="http://schemas.microsoft.com/office/drawing/2014/main" id="{B20F8EA9-78ED-54BC-0D6B-79B7E1D4BEC3}"/>
              </a:ext>
            </a:extLst>
          </p:cNvPr>
          <p:cNvSpPr txBox="1">
            <a:spLocks noChangeArrowheads="1"/>
          </p:cNvSpPr>
          <p:nvPr/>
        </p:nvSpPr>
        <p:spPr bwMode="auto">
          <a:xfrm>
            <a:off x="2743200" y="3810000"/>
            <a:ext cx="68024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l-NL" altLang="en-US" sz="2800">
                <a:solidFill>
                  <a:srgbClr val="0000EA"/>
                </a:solidFill>
                <a:latin typeface="Times New Roman" panose="02020603050405020304" pitchFamily="18" charset="0"/>
                <a:cs typeface="Times New Roman" panose="02020603050405020304" pitchFamily="18" charset="0"/>
              </a:rPr>
              <a:t>- Trong xã hội có giai cấp, </a:t>
            </a:r>
            <a:r>
              <a:rPr lang="nl-NL" altLang="en-US" sz="2800" i="1">
                <a:solidFill>
                  <a:srgbClr val="0000EA"/>
                </a:solidFill>
                <a:latin typeface="Times New Roman" panose="02020603050405020304" pitchFamily="18" charset="0"/>
                <a:cs typeface="Times New Roman" panose="02020603050405020304" pitchFamily="18" charset="0"/>
              </a:rPr>
              <a:t>đấu tranh giai cấp là động lực trực tiếp, quan trọng của lịch sử</a:t>
            </a:r>
            <a:r>
              <a:rPr lang="nl-NL" altLang="en-US" sz="2800" i="1">
                <a:solidFill>
                  <a:srgbClr val="FF0000"/>
                </a:solidFill>
                <a:latin typeface="Times New Roman" panose="02020603050405020304" pitchFamily="18" charset="0"/>
                <a:cs typeface="Times New Roman" panose="02020603050405020304" pitchFamily="18" charset="0"/>
              </a:rPr>
              <a:t>.</a:t>
            </a:r>
            <a:r>
              <a:rPr lang="nl-NL" altLang="en-US" sz="2800">
                <a:solidFill>
                  <a:srgbClr val="FF0000"/>
                </a:solidFill>
                <a:latin typeface="Times New Roman" panose="02020603050405020304" pitchFamily="18" charset="0"/>
                <a:cs typeface="Times New Roman" panose="02020603050405020304" pitchFamily="18" charset="0"/>
              </a:rPr>
              <a:t> </a:t>
            </a:r>
          </a:p>
          <a:p>
            <a:pPr algn="ctr" eaLnBrk="1" hangingPunct="1">
              <a:spcBef>
                <a:spcPct val="0"/>
              </a:spcBef>
              <a:buFontTx/>
              <a:buNone/>
            </a:pPr>
            <a:r>
              <a:rPr lang="en-US" altLang="en-US" sz="2800">
                <a:latin typeface="Times New Roman" panose="02020603050405020304" pitchFamily="18" charset="0"/>
                <a:cs typeface="Times New Roman" panose="02020603050405020304" pitchFamily="18" charset="0"/>
              </a:rPr>
              <a:t>- Vừa là biểu hiện vừa là chìa khóa giải quyết mâu thuẫn giữa LLSX và QHSX</a:t>
            </a:r>
            <a:endParaRPr lang="en-US" altLang="en-US" sz="2800"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in)">
                                      <p:cBhvr>
                                        <p:cTn id="20" dur="2000"/>
                                        <p:tgtEl>
                                          <p:spTgt spid="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ircle(in)">
                                      <p:cBhvr>
                                        <p:cTn id="23" dur="20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barn(inVertical)">
                                      <p:cBhvr>
                                        <p:cTn id="28" dur="500"/>
                                        <p:tgtEl>
                                          <p:spTgt spid="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animEffect transition="in" filter="barn(inVertical)">
                                      <p:cBhvr>
                                        <p:cTn id="33"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4" grpId="0" animBg="1"/>
      <p:bldP spid="15" grpId="0" animBg="1"/>
      <p:bldP spid="16"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5276</TotalTime>
  <Words>2083</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Unicode MS</vt:lpstr>
      <vt:lpstr>Calibri</vt:lpstr>
      <vt:lpstr>Times New Roman</vt:lpstr>
      <vt:lpstr>UTM Alexander</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188</cp:revision>
  <dcterms:created xsi:type="dcterms:W3CDTF">2021-01-25T08:25:31Z</dcterms:created>
  <dcterms:modified xsi:type="dcterms:W3CDTF">2022-09-14T08:26:00Z</dcterms:modified>
</cp:coreProperties>
</file>