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7"/>
  </p:notesMasterIdLst>
  <p:sldIdLst>
    <p:sldId id="706" r:id="rId2"/>
    <p:sldId id="716" r:id="rId3"/>
    <p:sldId id="717" r:id="rId4"/>
    <p:sldId id="705" r:id="rId5"/>
    <p:sldId id="718" r:id="rId6"/>
    <p:sldId id="726" r:id="rId7"/>
    <p:sldId id="729" r:id="rId8"/>
    <p:sldId id="730" r:id="rId9"/>
    <p:sldId id="731" r:id="rId10"/>
    <p:sldId id="732" r:id="rId11"/>
    <p:sldId id="735" r:id="rId12"/>
    <p:sldId id="736" r:id="rId13"/>
    <p:sldId id="734" r:id="rId14"/>
    <p:sldId id="738" r:id="rId15"/>
    <p:sldId id="739" r:id="rId16"/>
    <p:sldId id="740" r:id="rId17"/>
    <p:sldId id="743" r:id="rId18"/>
    <p:sldId id="741" r:id="rId19"/>
    <p:sldId id="746" r:id="rId20"/>
    <p:sldId id="747" r:id="rId21"/>
    <p:sldId id="748" r:id="rId22"/>
    <p:sldId id="750" r:id="rId23"/>
    <p:sldId id="749" r:id="rId24"/>
    <p:sldId id="751" r:id="rId25"/>
    <p:sldId id="753"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varScale="1">
        <p:scale>
          <a:sx n="77" d="100"/>
          <a:sy n="77" d="100"/>
        </p:scale>
        <p:origin x="883"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6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74002-F7B5-56BC-B436-3A251B5FED0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8F74FA8-0595-52AF-BD4C-8B855001B83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F7271F9-534B-4A13-1F21-7D3E934D05AB}"/>
              </a:ext>
            </a:extLst>
          </p:cNvPr>
          <p:cNvSpPr>
            <a:spLocks noGrp="1"/>
          </p:cNvSpPr>
          <p:nvPr>
            <p:ph type="sldNum" sz="quarter" idx="12"/>
          </p:nvPr>
        </p:nvSpPr>
        <p:spPr/>
        <p:txBody>
          <a:bodyPr/>
          <a:lstStyle>
            <a:lvl1pPr>
              <a:defRPr/>
            </a:lvl1pPr>
          </a:lstStyle>
          <a:p>
            <a:fld id="{96AB2092-A19C-4853-BF6C-4F77439D936D}" type="slidenum">
              <a:rPr lang="en-US" altLang="en-US"/>
              <a:pPr/>
              <a:t>‹#›</a:t>
            </a:fld>
            <a:endParaRPr lang="en-US" altLang="en-US"/>
          </a:p>
        </p:txBody>
      </p:sp>
    </p:spTree>
    <p:extLst>
      <p:ext uri="{BB962C8B-B14F-4D97-AF65-F5344CB8AC3E}">
        <p14:creationId xmlns:p14="http://schemas.microsoft.com/office/powerpoint/2010/main" val="149276176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pPr/>
              <a:t>9/14/2022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16BCB4BF-747A-A632-213C-8AF28D1A2AA4}"/>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D8E268D-7D45-497A-8705-B5A154AD9EDA}" type="slidenum">
              <a:rPr lang="en-US" altLang="en-US" sz="1200">
                <a:solidFill>
                  <a:srgbClr val="898989"/>
                </a:solidFill>
                <a:latin typeface="Arial Unicode MS" pitchFamily="34" charset="-128"/>
              </a:rPr>
              <a:pPr>
                <a:spcBef>
                  <a:spcPct val="0"/>
                </a:spcBef>
                <a:buFontTx/>
                <a:buNone/>
              </a:pPr>
              <a:t>1</a:t>
            </a:fld>
            <a:endParaRPr lang="th-TH" altLang="en-US" sz="1200">
              <a:solidFill>
                <a:srgbClr val="898989"/>
              </a:solidFill>
              <a:latin typeface="Arial Unicode MS" pitchFamily="34" charset="-128"/>
            </a:endParaRPr>
          </a:p>
        </p:txBody>
      </p:sp>
      <p:sp>
        <p:nvSpPr>
          <p:cNvPr id="10" name="Title 1">
            <a:extLst>
              <a:ext uri="{FF2B5EF4-FFF2-40B4-BE49-F238E27FC236}">
                <a16:creationId xmlns:a16="http://schemas.microsoft.com/office/drawing/2014/main" id="{B8C4CACB-17F3-CE9C-ED9D-2EAFC3BE5BBC}"/>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GB" sz="2800">
                <a:solidFill>
                  <a:schemeClr val="bg1"/>
                </a:solidFill>
                <a:latin typeface="Times New Roman" pitchFamily="18" charset="0"/>
                <a:cs typeface="Times New Roman" pitchFamily="18" charset="0"/>
              </a:rPr>
              <a:t>3. MỐI QUAN HỆ GIAI CẤP - DÂN TỘC - NHÂN LOẠI</a:t>
            </a:r>
            <a:endParaRPr lang="en-US" sz="2800">
              <a:solidFill>
                <a:schemeClr val="bg1"/>
              </a:solidFill>
              <a:latin typeface="Times New Roman" pitchFamily="18" charset="0"/>
              <a:cs typeface="Times New Roman" pitchFamily="18" charset="0"/>
            </a:endParaRPr>
          </a:p>
        </p:txBody>
      </p:sp>
      <p:grpSp>
        <p:nvGrpSpPr>
          <p:cNvPr id="11" name="Group 10">
            <a:extLst>
              <a:ext uri="{FF2B5EF4-FFF2-40B4-BE49-F238E27FC236}">
                <a16:creationId xmlns:a16="http://schemas.microsoft.com/office/drawing/2014/main" id="{4AAE3D6D-EDB4-F6A6-10B5-E2AE21375767}"/>
              </a:ext>
            </a:extLst>
          </p:cNvPr>
          <p:cNvGrpSpPr/>
          <p:nvPr/>
        </p:nvGrpSpPr>
        <p:grpSpPr>
          <a:xfrm>
            <a:off x="0" y="899069"/>
            <a:ext cx="6833122" cy="894262"/>
            <a:chOff x="212477" y="406442"/>
            <a:chExt cx="5840730" cy="797040"/>
          </a:xfrm>
          <a:solidFill>
            <a:schemeClr val="accent6">
              <a:lumMod val="75000"/>
            </a:schemeClr>
          </a:solidFill>
        </p:grpSpPr>
        <p:sp>
          <p:nvSpPr>
            <p:cNvPr id="12" name="Rounded Rectangle 11">
              <a:extLst>
                <a:ext uri="{FF2B5EF4-FFF2-40B4-BE49-F238E27FC236}">
                  <a16:creationId xmlns:a16="http://schemas.microsoft.com/office/drawing/2014/main" id="{BAB0FCEF-5900-7FB8-5435-117C4B1E704A}"/>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a:extLst>
                <a:ext uri="{FF2B5EF4-FFF2-40B4-BE49-F238E27FC236}">
                  <a16:creationId xmlns:a16="http://schemas.microsoft.com/office/drawing/2014/main" id="{94131D02-3BB3-0F3E-B47E-6B0CF8EA3DE4}"/>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nl-NL" sz="2800" b="1" i="1">
                  <a:solidFill>
                    <a:schemeClr val="tx1"/>
                  </a:solidFill>
                  <a:latin typeface="Times New Roman" pitchFamily="18" charset="0"/>
                  <a:cs typeface="Times New Roman" pitchFamily="18" charset="0"/>
                </a:rPr>
                <a:t>3.1. Quan hệ giai cấp - dân tộc</a:t>
              </a:r>
              <a:endParaRPr lang="en-US" sz="2800">
                <a:solidFill>
                  <a:schemeClr val="tx1"/>
                </a:solidFill>
              </a:endParaRPr>
            </a:p>
          </p:txBody>
        </p:sp>
      </p:grpSp>
      <p:sp>
        <p:nvSpPr>
          <p:cNvPr id="17" name="Rounded Rectangle 16">
            <a:extLst>
              <a:ext uri="{FF2B5EF4-FFF2-40B4-BE49-F238E27FC236}">
                <a16:creationId xmlns:a16="http://schemas.microsoft.com/office/drawing/2014/main" id="{2F548368-9D87-FF68-301F-C9A8EF367AA9}"/>
              </a:ext>
            </a:extLst>
          </p:cNvPr>
          <p:cNvSpPr/>
          <p:nvPr/>
        </p:nvSpPr>
        <p:spPr>
          <a:xfrm>
            <a:off x="2093914" y="4214814"/>
            <a:ext cx="2478087" cy="2643187"/>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r>
              <a:rPr sz="2800" b="1" noProof="1">
                <a:solidFill>
                  <a:srgbClr val="0000EA"/>
                </a:solidFill>
              </a:rPr>
              <a:t>Giai cấp quyết định dân tộc </a:t>
            </a:r>
          </a:p>
        </p:txBody>
      </p:sp>
      <p:sp>
        <p:nvSpPr>
          <p:cNvPr id="18" name="Rounded Rectangle 17">
            <a:extLst>
              <a:ext uri="{FF2B5EF4-FFF2-40B4-BE49-F238E27FC236}">
                <a16:creationId xmlns:a16="http://schemas.microsoft.com/office/drawing/2014/main" id="{AA8CD17F-DA71-6492-2FB2-D10E665B8363}"/>
              </a:ext>
            </a:extLst>
          </p:cNvPr>
          <p:cNvSpPr/>
          <p:nvPr/>
        </p:nvSpPr>
        <p:spPr>
          <a:xfrm>
            <a:off x="6970713" y="4114800"/>
            <a:ext cx="2895600" cy="2711450"/>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r>
              <a:rPr sz="2800" b="1" noProof="1">
                <a:solidFill>
                  <a:srgbClr val="0000EA"/>
                </a:solidFill>
              </a:rPr>
              <a:t>Vấn đề dân tộc ảnh hưởng quan trọng đến vấn đề giai cấp</a:t>
            </a:r>
          </a:p>
        </p:txBody>
      </p:sp>
      <p:sp>
        <p:nvSpPr>
          <p:cNvPr id="14" name="Rounded Rectangle 13">
            <a:extLst>
              <a:ext uri="{FF2B5EF4-FFF2-40B4-BE49-F238E27FC236}">
                <a16:creationId xmlns:a16="http://schemas.microsoft.com/office/drawing/2014/main" id="{7D4DBBBE-F846-E2CF-6370-BB00A0C6E7F8}"/>
              </a:ext>
            </a:extLst>
          </p:cNvPr>
          <p:cNvSpPr/>
          <p:nvPr/>
        </p:nvSpPr>
        <p:spPr>
          <a:xfrm>
            <a:off x="1825626" y="1752600"/>
            <a:ext cx="8689975" cy="2362200"/>
          </a:xfrm>
          <a:prstGeom prst="roundRect">
            <a:avLst/>
          </a:prstGeom>
          <a:solidFill>
            <a:schemeClr val="accent3">
              <a:lumMod val="40000"/>
              <a:lumOff val="60000"/>
            </a:schemeClr>
          </a:solidFill>
        </p:spPr>
        <p:style>
          <a:lnRef idx="1">
            <a:schemeClr val="accent3"/>
          </a:lnRef>
          <a:fillRef idx="2">
            <a:schemeClr val="accent3"/>
          </a:fillRef>
          <a:effectRef idx="1">
            <a:schemeClr val="accent3"/>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r>
              <a:rPr lang="nl-NL" sz="2800"/>
              <a:t>Trong lịch sử nhân loại, giai cấp có trước dân tộc hàng nghìn năm. Khi giai cấp mất đi, dân tộc vẫn còn tồn tại lâu dài. Trong một dân tộc có nhiều giai cấp và ngược lại một giai cấp có thể tồn tại trong nhiều dân tộc</a:t>
            </a:r>
            <a:endParaRPr sz="2800" b="1" noProof="1">
              <a:solidFill>
                <a:srgbClr val="0000EA"/>
              </a:solidFill>
            </a:endParaRPr>
          </a:p>
        </p:txBody>
      </p:sp>
      <p:cxnSp>
        <p:nvCxnSpPr>
          <p:cNvPr id="5" name="Straight Arrow Connector 4">
            <a:extLst>
              <a:ext uri="{FF2B5EF4-FFF2-40B4-BE49-F238E27FC236}">
                <a16:creationId xmlns:a16="http://schemas.microsoft.com/office/drawing/2014/main" id="{CD651A66-4784-FB04-FEC7-4977AA8652EE}"/>
              </a:ext>
            </a:extLst>
          </p:cNvPr>
          <p:cNvCxnSpPr/>
          <p:nvPr/>
        </p:nvCxnSpPr>
        <p:spPr>
          <a:xfrm>
            <a:off x="5029200" y="5029200"/>
            <a:ext cx="1752600" cy="0"/>
          </a:xfrm>
          <a:prstGeom prst="straightConnector1">
            <a:avLst/>
          </a:prstGeom>
          <a:ln w="635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72409EE-C438-D8CB-D474-6A2B6A7D4D2E}"/>
              </a:ext>
            </a:extLst>
          </p:cNvPr>
          <p:cNvCxnSpPr/>
          <p:nvPr/>
        </p:nvCxnSpPr>
        <p:spPr>
          <a:xfrm flipH="1">
            <a:off x="5029200" y="6019800"/>
            <a:ext cx="1752600" cy="0"/>
          </a:xfrm>
          <a:prstGeom prst="straightConnector1">
            <a:avLst/>
          </a:prstGeom>
          <a:ln w="38100">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circle(in)">
                                      <p:cBhvr>
                                        <p:cTn id="17" dur="2000"/>
                                        <p:tgtEl>
                                          <p:spTgt spid="17"/>
                                        </p:tgtEl>
                                      </p:cBhvr>
                                    </p:animEffect>
                                  </p:childTnLst>
                                </p:cTn>
                              </p:par>
                              <p:par>
                                <p:cTn id="18" presetID="6" presetClass="entr" presetSubtype="16"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2000"/>
                                        <p:tgtEl>
                                          <p:spTgt spid="18"/>
                                        </p:tgtEl>
                                      </p:cBhvr>
                                    </p:animEffect>
                                  </p:childTnLst>
                                </p:cTn>
                              </p:par>
                              <p:par>
                                <p:cTn id="26" presetID="6" presetClass="entr" presetSubtype="16"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circle(in)">
                                      <p:cBhvr>
                                        <p:cTn id="2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93E0EF8-895D-ED37-D98E-C22820535939}"/>
              </a:ext>
            </a:extLst>
          </p:cNvPr>
          <p:cNvGrpSpPr/>
          <p:nvPr/>
        </p:nvGrpSpPr>
        <p:grpSpPr>
          <a:xfrm>
            <a:off x="1600200" y="35626"/>
            <a:ext cx="8991600" cy="878775"/>
            <a:chOff x="212477" y="406442"/>
            <a:chExt cx="5840730" cy="797040"/>
          </a:xfrm>
          <a:solidFill>
            <a:schemeClr val="accent6">
              <a:lumMod val="75000"/>
            </a:schemeClr>
          </a:solidFill>
        </p:grpSpPr>
        <p:sp>
          <p:nvSpPr>
            <p:cNvPr id="5" name="Rounded Rectangle 4">
              <a:extLst>
                <a:ext uri="{FF2B5EF4-FFF2-40B4-BE49-F238E27FC236}">
                  <a16:creationId xmlns:a16="http://schemas.microsoft.com/office/drawing/2014/main" id="{DB22102C-ED6D-07E1-E233-D5E6E90BD0C2}"/>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F357FFEA-17B0-E52E-71AA-99AA0CD27E89}"/>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200" b="1" i="1">
                  <a:solidFill>
                    <a:srgbClr val="000099"/>
                  </a:solidFill>
                  <a:latin typeface="Times New Roman" pitchFamily="18" charset="0"/>
                  <a:cs typeface="Times New Roman" pitchFamily="18" charset="0"/>
                </a:rPr>
                <a:t>1.3. Đặc trưng cơ bản của nhà nước</a:t>
              </a:r>
              <a:endParaRPr lang="en-US" sz="3200" b="1" i="1">
                <a:solidFill>
                  <a:srgbClr val="000099"/>
                </a:solidFill>
                <a:latin typeface="Times New Roman" pitchFamily="18" charset="0"/>
                <a:cs typeface="Times New Roman" pitchFamily="18" charset="0"/>
              </a:endParaRPr>
            </a:p>
          </p:txBody>
        </p:sp>
      </p:grpSp>
      <p:pic>
        <p:nvPicPr>
          <p:cNvPr id="13" name="Picture 12">
            <a:extLst>
              <a:ext uri="{FF2B5EF4-FFF2-40B4-BE49-F238E27FC236}">
                <a16:creationId xmlns:a16="http://schemas.microsoft.com/office/drawing/2014/main" id="{F8B8924C-4696-CA39-B883-C6C23FF815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0238" y="3968751"/>
            <a:ext cx="3789362"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818E6A96-0E7A-C805-8591-7277C1D17C9A}"/>
              </a:ext>
            </a:extLst>
          </p:cNvPr>
          <p:cNvPicPr>
            <a:picLocks noChangeAspect="1"/>
          </p:cNvPicPr>
          <p:nvPr/>
        </p:nvPicPr>
        <p:blipFill>
          <a:blip r:embed="rId3">
            <a:extLst>
              <a:ext uri="{28A0092B-C50C-407E-A947-70E740481C1C}">
                <a14:useLocalDpi xmlns:a14="http://schemas.microsoft.com/office/drawing/2010/main" val="0"/>
              </a:ext>
            </a:extLst>
          </a:blip>
          <a:srcRect l="5890" r="3485"/>
          <a:stretch>
            <a:fillRect/>
          </a:stretch>
        </p:blipFill>
        <p:spPr bwMode="auto">
          <a:xfrm>
            <a:off x="1898650" y="1393825"/>
            <a:ext cx="379095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ounded Rectangle 17">
            <a:extLst>
              <a:ext uri="{FF2B5EF4-FFF2-40B4-BE49-F238E27FC236}">
                <a16:creationId xmlns:a16="http://schemas.microsoft.com/office/drawing/2014/main" id="{C310826B-9488-0348-2E88-F944157FFE3D}"/>
              </a:ext>
            </a:extLst>
          </p:cNvPr>
          <p:cNvSpPr/>
          <p:nvPr/>
        </p:nvSpPr>
        <p:spPr>
          <a:xfrm>
            <a:off x="6096000" y="1219200"/>
            <a:ext cx="4267200" cy="11430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19" name="TextBox 8">
            <a:extLst>
              <a:ext uri="{FF2B5EF4-FFF2-40B4-BE49-F238E27FC236}">
                <a16:creationId xmlns:a16="http://schemas.microsoft.com/office/drawing/2014/main" id="{F138C10C-068E-D122-19B5-B7F452EB0463}"/>
              </a:ext>
            </a:extLst>
          </p:cNvPr>
          <p:cNvSpPr txBox="1">
            <a:spLocks noChangeArrowheads="1"/>
          </p:cNvSpPr>
          <p:nvPr/>
        </p:nvSpPr>
        <p:spPr bwMode="auto">
          <a:xfrm>
            <a:off x="6248400" y="1447801"/>
            <a:ext cx="381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EA"/>
                </a:solidFill>
                <a:latin typeface="Arial" panose="020B0604020202020204" pitchFamily="34" charset="0"/>
              </a:rPr>
              <a:t>Quản lý cư dân trên một vùng lãnh thổ nhất định</a:t>
            </a:r>
          </a:p>
        </p:txBody>
      </p:sp>
      <p:sp>
        <p:nvSpPr>
          <p:cNvPr id="20" name="Rounded Rectangle 19">
            <a:extLst>
              <a:ext uri="{FF2B5EF4-FFF2-40B4-BE49-F238E27FC236}">
                <a16:creationId xmlns:a16="http://schemas.microsoft.com/office/drawing/2014/main" id="{8386C814-222B-27C6-FF1C-F2C84250D2C6}"/>
              </a:ext>
            </a:extLst>
          </p:cNvPr>
          <p:cNvSpPr/>
          <p:nvPr/>
        </p:nvSpPr>
        <p:spPr>
          <a:xfrm>
            <a:off x="6096000" y="2743200"/>
            <a:ext cx="4267200" cy="15240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21" name="TextBox 11">
            <a:extLst>
              <a:ext uri="{FF2B5EF4-FFF2-40B4-BE49-F238E27FC236}">
                <a16:creationId xmlns:a16="http://schemas.microsoft.com/office/drawing/2014/main" id="{3615E094-C35C-7B4C-1ECD-97C806F2F18B}"/>
              </a:ext>
            </a:extLst>
          </p:cNvPr>
          <p:cNvSpPr txBox="1">
            <a:spLocks noChangeArrowheads="1"/>
          </p:cNvSpPr>
          <p:nvPr/>
        </p:nvSpPr>
        <p:spPr bwMode="auto">
          <a:xfrm>
            <a:off x="6172200" y="2819400"/>
            <a:ext cx="4114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EA"/>
                </a:solidFill>
                <a:latin typeface="Arial" panose="020B0604020202020204" pitchFamily="34" charset="0"/>
              </a:rPr>
              <a:t>Có hệ thống các cơ quan quyền lực chuyên nghiệp mang tính cưỡng chế</a:t>
            </a:r>
          </a:p>
        </p:txBody>
      </p:sp>
      <p:sp>
        <p:nvSpPr>
          <p:cNvPr id="22" name="Rounded Rectangle 21">
            <a:extLst>
              <a:ext uri="{FF2B5EF4-FFF2-40B4-BE49-F238E27FC236}">
                <a16:creationId xmlns:a16="http://schemas.microsoft.com/office/drawing/2014/main" id="{6AFE2DC3-3CFA-2FD4-A875-49CC5062B0A7}"/>
              </a:ext>
            </a:extLst>
          </p:cNvPr>
          <p:cNvSpPr/>
          <p:nvPr/>
        </p:nvSpPr>
        <p:spPr>
          <a:xfrm>
            <a:off x="6096000" y="4648200"/>
            <a:ext cx="4267200" cy="11430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endParaRPr>
          </a:p>
        </p:txBody>
      </p:sp>
      <p:sp>
        <p:nvSpPr>
          <p:cNvPr id="23" name="TextBox 13">
            <a:extLst>
              <a:ext uri="{FF2B5EF4-FFF2-40B4-BE49-F238E27FC236}">
                <a16:creationId xmlns:a16="http://schemas.microsoft.com/office/drawing/2014/main" id="{9261D699-5449-79E5-9792-0F6C8F3040A4}"/>
              </a:ext>
            </a:extLst>
          </p:cNvPr>
          <p:cNvSpPr txBox="1">
            <a:spLocks noChangeArrowheads="1"/>
          </p:cNvSpPr>
          <p:nvPr/>
        </p:nvSpPr>
        <p:spPr bwMode="auto">
          <a:xfrm>
            <a:off x="6477000" y="4953001"/>
            <a:ext cx="3505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EA"/>
                </a:solidFill>
                <a:latin typeface="Arial" panose="020B0604020202020204" pitchFamily="34" charset="0"/>
              </a:rPr>
              <a:t>Có hệ thống thuế khóa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circle(in)">
                                      <p:cBhvr>
                                        <p:cTn id="15" dur="2000"/>
                                        <p:tgtEl>
                                          <p:spTgt spid="19"/>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circle(in)">
                                      <p:cBhvr>
                                        <p:cTn id="18" dur="2000"/>
                                        <p:tgtEl>
                                          <p:spTgt spid="1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circle(in)">
                                      <p:cBhvr>
                                        <p:cTn id="23" dur="2000"/>
                                        <p:tgtEl>
                                          <p:spTgt spid="13"/>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circle(in)">
                                      <p:cBhvr>
                                        <p:cTn id="26" dur="2000"/>
                                        <p:tgtEl>
                                          <p:spTgt spid="21"/>
                                        </p:tgtEl>
                                      </p:cBhvr>
                                    </p:animEffect>
                                  </p:childTnLst>
                                </p:cTn>
                              </p:par>
                              <p:par>
                                <p:cTn id="27" presetID="6" presetClass="entr" presetSubtype="16"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circle(in)">
                                      <p:cBhvr>
                                        <p:cTn id="29" dur="2000"/>
                                        <p:tgtEl>
                                          <p:spTgt spid="2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circle(in)">
                                      <p:cBhvr>
                                        <p:cTn id="34" dur="2000"/>
                                        <p:tgtEl>
                                          <p:spTgt spid="23"/>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circle(in)">
                                      <p:cBhvr>
                                        <p:cTn id="3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animBg="1"/>
      <p:bldP spid="21" grpId="0"/>
      <p:bldP spid="22" grpId="0" animBg="1"/>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1FA0379-08E1-76C3-7481-ADD67E4BE271}"/>
              </a:ext>
            </a:extLst>
          </p:cNvPr>
          <p:cNvGrpSpPr/>
          <p:nvPr/>
        </p:nvGrpSpPr>
        <p:grpSpPr>
          <a:xfrm>
            <a:off x="1600200" y="1"/>
            <a:ext cx="8991600" cy="878775"/>
            <a:chOff x="212477" y="406442"/>
            <a:chExt cx="5840730" cy="797040"/>
          </a:xfrm>
          <a:solidFill>
            <a:schemeClr val="accent6">
              <a:lumMod val="75000"/>
            </a:schemeClr>
          </a:solidFill>
        </p:grpSpPr>
        <p:sp>
          <p:nvSpPr>
            <p:cNvPr id="8" name="Rounded Rectangle 7">
              <a:extLst>
                <a:ext uri="{FF2B5EF4-FFF2-40B4-BE49-F238E27FC236}">
                  <a16:creationId xmlns:a16="http://schemas.microsoft.com/office/drawing/2014/main" id="{59607948-1E4B-D614-3D9B-BA9B49343723}"/>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4">
              <a:extLst>
                <a:ext uri="{FF2B5EF4-FFF2-40B4-BE49-F238E27FC236}">
                  <a16:creationId xmlns:a16="http://schemas.microsoft.com/office/drawing/2014/main" id="{B4EE7FAF-C76C-BD36-FFE7-CC731D4CF85A}"/>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200" b="1" i="1">
                  <a:solidFill>
                    <a:srgbClr val="000099"/>
                  </a:solidFill>
                  <a:latin typeface="Times New Roman" pitchFamily="18" charset="0"/>
                  <a:cs typeface="Times New Roman" pitchFamily="18" charset="0"/>
                </a:rPr>
                <a:t>1.4. Chức năng cơ bản của nhà nước</a:t>
              </a:r>
              <a:endParaRPr lang="en-US" sz="3200" b="1" i="1">
                <a:solidFill>
                  <a:srgbClr val="000099"/>
                </a:solidFill>
                <a:latin typeface="Times New Roman" pitchFamily="18" charset="0"/>
                <a:cs typeface="Times New Roman" pitchFamily="18" charset="0"/>
              </a:endParaRPr>
            </a:p>
          </p:txBody>
        </p:sp>
      </p:grpSp>
      <p:sp>
        <p:nvSpPr>
          <p:cNvPr id="25" name="Rectangle 3">
            <a:extLst>
              <a:ext uri="{FF2B5EF4-FFF2-40B4-BE49-F238E27FC236}">
                <a16:creationId xmlns:a16="http://schemas.microsoft.com/office/drawing/2014/main" id="{D9EAAA2F-B629-06D2-4CFF-F525B0AC8EB3}"/>
              </a:ext>
            </a:extLst>
          </p:cNvPr>
          <p:cNvSpPr txBox="1">
            <a:spLocks noChangeArrowheads="1"/>
          </p:cNvSpPr>
          <p:nvPr/>
        </p:nvSpPr>
        <p:spPr bwMode="auto">
          <a:xfrm>
            <a:off x="1828800" y="4640263"/>
            <a:ext cx="2895600" cy="506412"/>
          </a:xfrm>
          <a:prstGeom prst="rect">
            <a:avLst/>
          </a:prstGeom>
          <a:solidFill>
            <a:schemeClr val="bg1"/>
          </a:solidFill>
          <a:ln w="222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ts val="450"/>
              </a:spcBef>
              <a:spcAft>
                <a:spcPts val="450"/>
              </a:spcAft>
              <a:buClr>
                <a:schemeClr val="hlink"/>
              </a:buClr>
              <a:buNone/>
            </a:pPr>
            <a:r>
              <a:rPr lang="en-US" altLang="en-US" sz="2100" b="1" noProof="1">
                <a:solidFill>
                  <a:srgbClr val="006600"/>
                </a:solidFill>
                <a:latin typeface="UTM Alexander" pitchFamily="18" charset="0"/>
                <a:ea typeface="MS PGothic" panose="020B0600070205080204" pitchFamily="34" charset="-128"/>
                <a:cs typeface="Times New Roman" panose="02020603050405020304" pitchFamily="18" charset="0"/>
              </a:rPr>
              <a:t>Chức năng chính trị</a:t>
            </a:r>
          </a:p>
        </p:txBody>
      </p:sp>
      <p:sp>
        <p:nvSpPr>
          <p:cNvPr id="26" name="Rectangle 3">
            <a:extLst>
              <a:ext uri="{FF2B5EF4-FFF2-40B4-BE49-F238E27FC236}">
                <a16:creationId xmlns:a16="http://schemas.microsoft.com/office/drawing/2014/main" id="{059C26C5-90F0-67C7-9B8E-D4A8DAEDA8A5}"/>
              </a:ext>
            </a:extLst>
          </p:cNvPr>
          <p:cNvSpPr txBox="1">
            <a:spLocks noChangeArrowheads="1"/>
          </p:cNvSpPr>
          <p:nvPr/>
        </p:nvSpPr>
        <p:spPr bwMode="auto">
          <a:xfrm>
            <a:off x="7947026" y="4724400"/>
            <a:ext cx="2492375" cy="400050"/>
          </a:xfrm>
          <a:prstGeom prst="rect">
            <a:avLst/>
          </a:prstGeom>
          <a:noFill/>
          <a:ln w="22225">
            <a:solidFill>
              <a:schemeClr val="tx1"/>
            </a:solidFill>
            <a:miter lim="800000"/>
            <a:headEnd/>
            <a:tailEnd/>
          </a:ln>
          <a:effectLst/>
        </p:spPr>
        <p:txBody>
          <a:bodyPr/>
          <a:lstStyle>
            <a:lvl1pPr marL="342900" indent="-342900" algn="l" rtl="0" eaLnBrk="0" fontAlgn="base" hangingPunct="0">
              <a:spcBef>
                <a:spcPct val="20000"/>
              </a:spcBef>
              <a:spcAft>
                <a:spcPct val="0"/>
              </a:spcAft>
              <a:buClr>
                <a:schemeClr val="hlink"/>
              </a:buClr>
              <a:buFont typeface="Wingdings" charset="0"/>
              <a:buChar char="§"/>
              <a:defRPr sz="3200">
                <a:solidFill>
                  <a:schemeClr val="tx1"/>
                </a:solidFill>
                <a:effectLst>
                  <a:outerShdw blurRad="38100" dist="38100" dir="2700000" algn="tl">
                    <a:srgbClr val="000000"/>
                  </a:outerShdw>
                </a:effectLst>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Font typeface="Wingdings" charset="0"/>
              <a:buChar char="§"/>
              <a:defRPr sz="2800">
                <a:solidFill>
                  <a:schemeClr val="tx1"/>
                </a:solidFill>
                <a:effectLst>
                  <a:outerShdw blurRad="38100" dist="38100" dir="2700000" algn="tl">
                    <a:srgbClr val="000000"/>
                  </a:outerShdw>
                </a:effectLst>
                <a:latin typeface="+mn-lt"/>
                <a:ea typeface="Arial" charset="0"/>
                <a:cs typeface="+mn-cs"/>
              </a:defRPr>
            </a:lvl2pPr>
            <a:lvl3pPr marL="1143000" indent="-228600" algn="l" rtl="0" eaLnBrk="0" fontAlgn="base" hangingPunct="0">
              <a:spcBef>
                <a:spcPct val="20000"/>
              </a:spcBef>
              <a:spcAft>
                <a:spcPct val="0"/>
              </a:spcAft>
              <a:buClr>
                <a:schemeClr val="hlink"/>
              </a:buClr>
              <a:buFont typeface="Wingdings" charset="0"/>
              <a:buChar char="§"/>
              <a:defRPr sz="2400">
                <a:solidFill>
                  <a:schemeClr val="tx1"/>
                </a:solidFill>
                <a:effectLst>
                  <a:outerShdw blurRad="38100" dist="38100" dir="2700000" algn="tl">
                    <a:srgbClr val="000000"/>
                  </a:outerShdw>
                </a:effectLst>
                <a:latin typeface="+mn-lt"/>
                <a:ea typeface="Arial" charset="0"/>
                <a:cs typeface="+mn-cs"/>
              </a:defRPr>
            </a:lvl3pPr>
            <a:lvl4pPr marL="1600200" indent="-228600" algn="l" rtl="0" eaLnBrk="0" fontAlgn="base" hangingPunct="0">
              <a:spcBef>
                <a:spcPct val="20000"/>
              </a:spcBef>
              <a:spcAft>
                <a:spcPct val="0"/>
              </a:spcAft>
              <a:buClr>
                <a:schemeClr val="accent2"/>
              </a:buClr>
              <a:buFont typeface="Wingdings" charset="0"/>
              <a:buChar char="§"/>
              <a:defRPr sz="2000">
                <a:solidFill>
                  <a:schemeClr val="tx1"/>
                </a:solidFill>
                <a:effectLst>
                  <a:outerShdw blurRad="38100" dist="38100" dir="2700000" algn="tl">
                    <a:srgbClr val="000000"/>
                  </a:outerShdw>
                </a:effectLst>
                <a:latin typeface="+mn-lt"/>
                <a:ea typeface="Arial" charset="0"/>
                <a:cs typeface="+mn-cs"/>
              </a:defRPr>
            </a:lvl4pPr>
            <a:lvl5pPr marL="2057400" indent="-228600" algn="l" rtl="0" eaLnBrk="0" fontAlgn="base" hangingPunct="0">
              <a:spcBef>
                <a:spcPct val="20000"/>
              </a:spcBef>
              <a:spcAft>
                <a:spcPct val="0"/>
              </a:spcAft>
              <a:buClr>
                <a:schemeClr val="hlink"/>
              </a:buClr>
              <a:buFont typeface="Wingdings" charset="0"/>
              <a:buChar char="§"/>
              <a:defRPr sz="2000">
                <a:solidFill>
                  <a:schemeClr val="tx1"/>
                </a:solidFill>
                <a:effectLst>
                  <a:outerShdw blurRad="38100" dist="38100" dir="2700000" algn="tl">
                    <a:srgbClr val="000000"/>
                  </a:outerShdw>
                </a:effectLst>
                <a:latin typeface="+mn-lt"/>
                <a:ea typeface="Arial" charset="0"/>
                <a:cs typeface="+mn-cs"/>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9pPr>
          </a:lstStyle>
          <a:p>
            <a:pPr marL="0" indent="0" algn="ctr">
              <a:spcBef>
                <a:spcPts val="450"/>
              </a:spcBef>
              <a:spcAft>
                <a:spcPts val="450"/>
              </a:spcAft>
              <a:buNone/>
              <a:defRPr/>
            </a:pPr>
            <a:r>
              <a:rPr lang="pt-BR" sz="2100" b="1" noProof="1">
                <a:solidFill>
                  <a:schemeClr val="accent5">
                    <a:lumMod val="75000"/>
                  </a:schemeClr>
                </a:solidFill>
                <a:effectLst/>
                <a:latin typeface="UTM Alexander" panose="02040603050506020204" pitchFamily="18" charset="0"/>
                <a:cs typeface="Times New Roman"/>
              </a:rPr>
              <a:t>Chức năng xã hội</a:t>
            </a:r>
          </a:p>
        </p:txBody>
      </p:sp>
      <p:sp>
        <p:nvSpPr>
          <p:cNvPr id="27" name="Rectangle 3">
            <a:extLst>
              <a:ext uri="{FF2B5EF4-FFF2-40B4-BE49-F238E27FC236}">
                <a16:creationId xmlns:a16="http://schemas.microsoft.com/office/drawing/2014/main" id="{11388D0D-3E22-EEF1-B59A-A36F8D1EC15A}"/>
              </a:ext>
            </a:extLst>
          </p:cNvPr>
          <p:cNvSpPr txBox="1">
            <a:spLocks noChangeArrowheads="1"/>
          </p:cNvSpPr>
          <p:nvPr/>
        </p:nvSpPr>
        <p:spPr bwMode="auto">
          <a:xfrm>
            <a:off x="4845051" y="5275264"/>
            <a:ext cx="2805113" cy="479425"/>
          </a:xfrm>
          <a:prstGeom prst="rect">
            <a:avLst/>
          </a:prstGeom>
          <a:noFill/>
          <a:ln w="19050">
            <a:solidFill>
              <a:srgbClr val="000000"/>
            </a:solidFill>
            <a:miter lim="800000"/>
            <a:headEnd/>
            <a:tailEnd/>
          </a:ln>
        </p:spPr>
        <p:txBody>
          <a:bodyPr/>
          <a:lstStyle>
            <a:lvl1pPr>
              <a:spcBef>
                <a:spcPts val="2000"/>
              </a:spcBef>
              <a:buClr>
                <a:srgbClr val="6FB7D7"/>
              </a:buClr>
              <a:buSzPct val="110000"/>
              <a:buFont typeface="Wingdings 2" panose="05020102010507070707" pitchFamily="18" charset="2"/>
              <a:buChar char=""/>
              <a:defRPr sz="2400">
                <a:solidFill>
                  <a:srgbClr val="595959"/>
                </a:solidFill>
                <a:latin typeface="News Gothic MT" pitchFamily="-84" charset="0"/>
                <a:ea typeface="ＭＳ Ｐゴシック" panose="020B0600070205080204" pitchFamily="34" charset="-128"/>
              </a:defRPr>
            </a:lvl1pPr>
            <a:lvl2pPr marL="742950" indent="-285750">
              <a:spcBef>
                <a:spcPts val="600"/>
              </a:spcBef>
              <a:buClr>
                <a:srgbClr val="215D77"/>
              </a:buClr>
              <a:buSzPct val="110000"/>
              <a:buFont typeface="Wingdings 2" panose="05020102010507070707" pitchFamily="18" charset="2"/>
              <a:buChar char=""/>
              <a:defRPr sz="2200">
                <a:solidFill>
                  <a:srgbClr val="595959"/>
                </a:solidFill>
                <a:latin typeface="News Gothic MT" pitchFamily="-84" charset="0"/>
                <a:ea typeface="ＭＳ Ｐゴシック" panose="020B0600070205080204" pitchFamily="34" charset="-128"/>
              </a:defRPr>
            </a:lvl2pPr>
            <a:lvl3pPr marL="1143000" indent="-228600">
              <a:spcBef>
                <a:spcPts val="600"/>
              </a:spcBef>
              <a:buClr>
                <a:srgbClr val="6FB7D7"/>
              </a:buClr>
              <a:buSzPct val="110000"/>
              <a:buFont typeface="Wingdings 2" panose="05020102010507070707" pitchFamily="18" charset="2"/>
              <a:buChar char=""/>
              <a:defRPr sz="2000">
                <a:solidFill>
                  <a:srgbClr val="595959"/>
                </a:solidFill>
                <a:latin typeface="News Gothic MT" pitchFamily="-84" charset="0"/>
                <a:ea typeface="ＭＳ Ｐゴシック" panose="020B0600070205080204" pitchFamily="34" charset="-128"/>
              </a:defRPr>
            </a:lvl3pPr>
            <a:lvl4pPr marL="1600200" indent="-228600">
              <a:spcBef>
                <a:spcPts val="600"/>
              </a:spcBef>
              <a:buClr>
                <a:srgbClr val="215D7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4pPr>
            <a:lvl5pPr marL="2057400" indent="-228600">
              <a:spcBef>
                <a:spcPts val="600"/>
              </a:spcBef>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9pPr>
          </a:lstStyle>
          <a:p>
            <a:pPr algn="ctr">
              <a:spcBef>
                <a:spcPts val="450"/>
              </a:spcBef>
              <a:spcAft>
                <a:spcPts val="450"/>
              </a:spcAft>
              <a:buClr>
                <a:schemeClr val="hlink"/>
              </a:buClr>
              <a:buSzTx/>
              <a:buNone/>
              <a:defRPr/>
            </a:pPr>
            <a:r>
              <a:rPr lang="en-US" altLang="en-US" sz="2200" noProof="1">
                <a:solidFill>
                  <a:schemeClr val="accent5">
                    <a:lumMod val="75000"/>
                  </a:schemeClr>
                </a:solidFill>
                <a:latin typeface="UTM Alexander" panose="02040603050506020204" pitchFamily="18" charset="0"/>
              </a:rPr>
              <a:t>Củng cố</a:t>
            </a:r>
          </a:p>
        </p:txBody>
      </p:sp>
      <p:sp>
        <p:nvSpPr>
          <p:cNvPr id="28" name="Rectangle 3">
            <a:extLst>
              <a:ext uri="{FF2B5EF4-FFF2-40B4-BE49-F238E27FC236}">
                <a16:creationId xmlns:a16="http://schemas.microsoft.com/office/drawing/2014/main" id="{68FDF6D4-8751-2954-2B0E-DD716AABFC2A}"/>
              </a:ext>
            </a:extLst>
          </p:cNvPr>
          <p:cNvSpPr txBox="1">
            <a:spLocks noChangeArrowheads="1"/>
          </p:cNvSpPr>
          <p:nvPr/>
        </p:nvSpPr>
        <p:spPr bwMode="auto">
          <a:xfrm>
            <a:off x="4724400" y="5818188"/>
            <a:ext cx="3073400" cy="392112"/>
          </a:xfrm>
          <a:prstGeom prst="rect">
            <a:avLst/>
          </a:prstGeom>
          <a:noFill/>
          <a:ln w="19050">
            <a:solidFill>
              <a:srgbClr val="000000"/>
            </a:solidFill>
            <a:miter lim="800000"/>
            <a:headEnd/>
            <a:tailEnd/>
          </a:ln>
        </p:spPr>
        <p:txBody>
          <a:bodyPr/>
          <a:lstStyle>
            <a:lvl1pPr>
              <a:spcBef>
                <a:spcPts val="2000"/>
              </a:spcBef>
              <a:buClr>
                <a:srgbClr val="6FB7D7"/>
              </a:buClr>
              <a:buSzPct val="110000"/>
              <a:buFont typeface="Wingdings 2" panose="05020102010507070707" pitchFamily="18" charset="2"/>
              <a:buChar char=""/>
              <a:defRPr sz="2400">
                <a:solidFill>
                  <a:srgbClr val="595959"/>
                </a:solidFill>
                <a:latin typeface="News Gothic MT" pitchFamily="-84" charset="0"/>
                <a:ea typeface="ＭＳ Ｐゴシック" panose="020B0600070205080204" pitchFamily="34" charset="-128"/>
              </a:defRPr>
            </a:lvl1pPr>
            <a:lvl2pPr marL="742950" indent="-285750">
              <a:spcBef>
                <a:spcPts val="600"/>
              </a:spcBef>
              <a:buClr>
                <a:srgbClr val="215D77"/>
              </a:buClr>
              <a:buSzPct val="110000"/>
              <a:buFont typeface="Wingdings 2" panose="05020102010507070707" pitchFamily="18" charset="2"/>
              <a:buChar char=""/>
              <a:defRPr sz="2200">
                <a:solidFill>
                  <a:srgbClr val="595959"/>
                </a:solidFill>
                <a:latin typeface="News Gothic MT" pitchFamily="-84" charset="0"/>
                <a:ea typeface="ＭＳ Ｐゴシック" panose="020B0600070205080204" pitchFamily="34" charset="-128"/>
              </a:defRPr>
            </a:lvl2pPr>
            <a:lvl3pPr marL="1143000" indent="-228600">
              <a:spcBef>
                <a:spcPts val="600"/>
              </a:spcBef>
              <a:buClr>
                <a:srgbClr val="6FB7D7"/>
              </a:buClr>
              <a:buSzPct val="110000"/>
              <a:buFont typeface="Wingdings 2" panose="05020102010507070707" pitchFamily="18" charset="2"/>
              <a:buChar char=""/>
              <a:defRPr sz="2000">
                <a:solidFill>
                  <a:srgbClr val="595959"/>
                </a:solidFill>
                <a:latin typeface="News Gothic MT" pitchFamily="-84" charset="0"/>
                <a:ea typeface="ＭＳ Ｐゴシック" panose="020B0600070205080204" pitchFamily="34" charset="-128"/>
              </a:defRPr>
            </a:lvl3pPr>
            <a:lvl4pPr marL="1600200" indent="-228600">
              <a:spcBef>
                <a:spcPts val="600"/>
              </a:spcBef>
              <a:buClr>
                <a:srgbClr val="215D7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4pPr>
            <a:lvl5pPr marL="2057400" indent="-228600">
              <a:spcBef>
                <a:spcPts val="600"/>
              </a:spcBef>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9pPr>
          </a:lstStyle>
          <a:p>
            <a:pPr algn="ctr">
              <a:spcBef>
                <a:spcPts val="450"/>
              </a:spcBef>
              <a:spcAft>
                <a:spcPts val="450"/>
              </a:spcAft>
              <a:buClr>
                <a:schemeClr val="hlink"/>
              </a:buClr>
              <a:buSzTx/>
              <a:buNone/>
              <a:defRPr/>
            </a:pPr>
            <a:r>
              <a:rPr lang="en-US" altLang="en-US" sz="2200" noProof="1">
                <a:solidFill>
                  <a:schemeClr val="accent5">
                    <a:lumMod val="75000"/>
                  </a:schemeClr>
                </a:solidFill>
                <a:latin typeface="UTM Alexander" panose="02040603050506020204" pitchFamily="18" charset="0"/>
              </a:rPr>
              <a:t>Thúc đẩy XH phát triển</a:t>
            </a:r>
          </a:p>
        </p:txBody>
      </p:sp>
      <p:sp>
        <p:nvSpPr>
          <p:cNvPr id="29" name="Rectangle 3">
            <a:extLst>
              <a:ext uri="{FF2B5EF4-FFF2-40B4-BE49-F238E27FC236}">
                <a16:creationId xmlns:a16="http://schemas.microsoft.com/office/drawing/2014/main" id="{EF612394-6977-7054-EBA2-BAF57AC99E3D}"/>
              </a:ext>
            </a:extLst>
          </p:cNvPr>
          <p:cNvSpPr txBox="1">
            <a:spLocks noChangeArrowheads="1"/>
          </p:cNvSpPr>
          <p:nvPr/>
        </p:nvSpPr>
        <p:spPr bwMode="auto">
          <a:xfrm>
            <a:off x="4724400" y="3109914"/>
            <a:ext cx="3073400" cy="47148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ts val="450"/>
              </a:spcBef>
              <a:spcAft>
                <a:spcPts val="450"/>
              </a:spcAft>
              <a:buClr>
                <a:schemeClr val="hlink"/>
              </a:buClr>
              <a:buNone/>
            </a:pPr>
            <a:r>
              <a:rPr lang="en-US" altLang="en-US" sz="2200" noProof="1">
                <a:solidFill>
                  <a:srgbClr val="006600"/>
                </a:solidFill>
                <a:latin typeface="UTM Alexander" pitchFamily="18" charset="0"/>
                <a:ea typeface="MS PGothic" panose="020B0600070205080204" pitchFamily="34" charset="-128"/>
              </a:rPr>
              <a:t>Duy trì sự thống trị GC</a:t>
            </a:r>
          </a:p>
        </p:txBody>
      </p:sp>
      <p:sp>
        <p:nvSpPr>
          <p:cNvPr id="30" name="Rectangle 3">
            <a:extLst>
              <a:ext uri="{FF2B5EF4-FFF2-40B4-BE49-F238E27FC236}">
                <a16:creationId xmlns:a16="http://schemas.microsoft.com/office/drawing/2014/main" id="{9B4E6B13-51FB-46AC-9C18-9079367EEC53}"/>
              </a:ext>
            </a:extLst>
          </p:cNvPr>
          <p:cNvSpPr txBox="1">
            <a:spLocks noChangeArrowheads="1"/>
          </p:cNvSpPr>
          <p:nvPr/>
        </p:nvSpPr>
        <p:spPr bwMode="auto">
          <a:xfrm>
            <a:off x="4845050" y="4194176"/>
            <a:ext cx="2952750" cy="4540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ts val="450"/>
              </a:spcBef>
              <a:spcAft>
                <a:spcPts val="450"/>
              </a:spcAft>
              <a:buClr>
                <a:schemeClr val="hlink"/>
              </a:buClr>
              <a:buNone/>
            </a:pPr>
            <a:r>
              <a:rPr lang="en-US" altLang="en-US" sz="2200" noProof="1">
                <a:solidFill>
                  <a:srgbClr val="006600"/>
                </a:solidFill>
                <a:latin typeface="UTM Alexander" pitchFamily="18" charset="0"/>
                <a:ea typeface="MS PGothic" panose="020B0600070205080204" pitchFamily="34" charset="-128"/>
              </a:rPr>
              <a:t>Định h</a:t>
            </a:r>
            <a:r>
              <a:rPr lang="vi-VN" altLang="en-US" sz="2200" noProof="1">
                <a:solidFill>
                  <a:srgbClr val="006600"/>
                </a:solidFill>
                <a:latin typeface="UTM Alexander" pitchFamily="18" charset="0"/>
                <a:ea typeface="MS PGothic" panose="020B0600070205080204" pitchFamily="34" charset="-128"/>
              </a:rPr>
              <a:t>ướng chính trị</a:t>
            </a:r>
          </a:p>
        </p:txBody>
      </p:sp>
      <p:sp>
        <p:nvSpPr>
          <p:cNvPr id="31" name="Rectangle 3">
            <a:extLst>
              <a:ext uri="{FF2B5EF4-FFF2-40B4-BE49-F238E27FC236}">
                <a16:creationId xmlns:a16="http://schemas.microsoft.com/office/drawing/2014/main" id="{E01E7BB7-0A2F-7819-8230-18F5C7888EFA}"/>
              </a:ext>
            </a:extLst>
          </p:cNvPr>
          <p:cNvSpPr txBox="1">
            <a:spLocks noChangeArrowheads="1"/>
          </p:cNvSpPr>
          <p:nvPr/>
        </p:nvSpPr>
        <p:spPr bwMode="auto">
          <a:xfrm>
            <a:off x="4895850" y="3657600"/>
            <a:ext cx="2800350" cy="4572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ts val="450"/>
              </a:spcBef>
              <a:spcAft>
                <a:spcPts val="450"/>
              </a:spcAft>
              <a:buClr>
                <a:schemeClr val="hlink"/>
              </a:buClr>
              <a:buNone/>
            </a:pPr>
            <a:r>
              <a:rPr lang="en-US" altLang="en-US" sz="2200" noProof="1">
                <a:solidFill>
                  <a:srgbClr val="006600"/>
                </a:solidFill>
                <a:latin typeface="UTM Alexander" pitchFamily="18" charset="0"/>
                <a:ea typeface="MS PGothic" panose="020B0600070205080204" pitchFamily="34" charset="-128"/>
              </a:rPr>
              <a:t>Bảo vệ lợi ích GC</a:t>
            </a:r>
            <a:endParaRPr lang="en-US" altLang="en-US" sz="2200" noProof="1">
              <a:solidFill>
                <a:srgbClr val="006600"/>
              </a:solidFill>
              <a:latin typeface="Times New Roman" panose="02020603050405020304" pitchFamily="18" charset="0"/>
              <a:ea typeface="MS PGothic" panose="020B0600070205080204" pitchFamily="34" charset="-128"/>
            </a:endParaRPr>
          </a:p>
        </p:txBody>
      </p:sp>
      <p:sp>
        <p:nvSpPr>
          <p:cNvPr id="32" name="Rectangle 3">
            <a:extLst>
              <a:ext uri="{FF2B5EF4-FFF2-40B4-BE49-F238E27FC236}">
                <a16:creationId xmlns:a16="http://schemas.microsoft.com/office/drawing/2014/main" id="{F3ECEE8E-F7A0-616C-CDE0-40D0EABC3E54}"/>
              </a:ext>
            </a:extLst>
          </p:cNvPr>
          <p:cNvSpPr txBox="1">
            <a:spLocks noChangeArrowheads="1"/>
          </p:cNvSpPr>
          <p:nvPr/>
        </p:nvSpPr>
        <p:spPr bwMode="auto">
          <a:xfrm>
            <a:off x="4845050" y="6275388"/>
            <a:ext cx="2928938" cy="430212"/>
          </a:xfrm>
          <a:prstGeom prst="rect">
            <a:avLst/>
          </a:prstGeom>
          <a:noFill/>
          <a:ln w="19050">
            <a:solidFill>
              <a:srgbClr val="000000"/>
            </a:solidFill>
            <a:miter lim="800000"/>
            <a:headEnd/>
            <a:tailEnd/>
          </a:ln>
        </p:spPr>
        <p:txBody>
          <a:bodyPr/>
          <a:lstStyle>
            <a:lvl1pPr>
              <a:spcBef>
                <a:spcPts val="2000"/>
              </a:spcBef>
              <a:buClr>
                <a:srgbClr val="6FB7D7"/>
              </a:buClr>
              <a:buSzPct val="110000"/>
              <a:buFont typeface="Wingdings 2" panose="05020102010507070707" pitchFamily="18" charset="2"/>
              <a:buChar char=""/>
              <a:defRPr sz="2400">
                <a:solidFill>
                  <a:srgbClr val="595959"/>
                </a:solidFill>
                <a:latin typeface="News Gothic MT" pitchFamily="-84" charset="0"/>
                <a:ea typeface="ＭＳ Ｐゴシック" panose="020B0600070205080204" pitchFamily="34" charset="-128"/>
              </a:defRPr>
            </a:lvl1pPr>
            <a:lvl2pPr marL="742950" indent="-285750">
              <a:spcBef>
                <a:spcPts val="600"/>
              </a:spcBef>
              <a:buClr>
                <a:srgbClr val="215D77"/>
              </a:buClr>
              <a:buSzPct val="110000"/>
              <a:buFont typeface="Wingdings 2" panose="05020102010507070707" pitchFamily="18" charset="2"/>
              <a:buChar char=""/>
              <a:defRPr sz="2200">
                <a:solidFill>
                  <a:srgbClr val="595959"/>
                </a:solidFill>
                <a:latin typeface="News Gothic MT" pitchFamily="-84" charset="0"/>
                <a:ea typeface="ＭＳ Ｐゴシック" panose="020B0600070205080204" pitchFamily="34" charset="-128"/>
              </a:defRPr>
            </a:lvl2pPr>
            <a:lvl3pPr marL="1143000" indent="-228600">
              <a:spcBef>
                <a:spcPts val="600"/>
              </a:spcBef>
              <a:buClr>
                <a:srgbClr val="6FB7D7"/>
              </a:buClr>
              <a:buSzPct val="110000"/>
              <a:buFont typeface="Wingdings 2" panose="05020102010507070707" pitchFamily="18" charset="2"/>
              <a:buChar char=""/>
              <a:defRPr sz="2000">
                <a:solidFill>
                  <a:srgbClr val="595959"/>
                </a:solidFill>
                <a:latin typeface="News Gothic MT" pitchFamily="-84" charset="0"/>
                <a:ea typeface="ＭＳ Ｐゴシック" panose="020B0600070205080204" pitchFamily="34" charset="-128"/>
              </a:defRPr>
            </a:lvl3pPr>
            <a:lvl4pPr marL="1600200" indent="-228600">
              <a:spcBef>
                <a:spcPts val="600"/>
              </a:spcBef>
              <a:buClr>
                <a:srgbClr val="215D7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4pPr>
            <a:lvl5pPr marL="2057400" indent="-228600">
              <a:spcBef>
                <a:spcPts val="600"/>
              </a:spcBef>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anose="05020102010507070707" pitchFamily="18" charset="2"/>
              <a:buChar char=""/>
              <a:defRPr>
                <a:solidFill>
                  <a:srgbClr val="595959"/>
                </a:solidFill>
                <a:latin typeface="News Gothic MT" pitchFamily="-84" charset="0"/>
                <a:ea typeface="ＭＳ Ｐゴシック" panose="020B0600070205080204" pitchFamily="34" charset="-128"/>
              </a:defRPr>
            </a:lvl9pPr>
          </a:lstStyle>
          <a:p>
            <a:pPr algn="ctr">
              <a:spcBef>
                <a:spcPts val="450"/>
              </a:spcBef>
              <a:spcAft>
                <a:spcPts val="450"/>
              </a:spcAft>
              <a:buClr>
                <a:schemeClr val="hlink"/>
              </a:buClr>
              <a:buSzTx/>
              <a:buNone/>
              <a:defRPr/>
            </a:pPr>
            <a:r>
              <a:rPr lang="en-US" altLang="en-US" sz="2200" noProof="1">
                <a:solidFill>
                  <a:schemeClr val="accent5">
                    <a:lumMod val="75000"/>
                  </a:schemeClr>
                </a:solidFill>
                <a:latin typeface="UTM Alexander" panose="02040603050506020204" pitchFamily="18" charset="0"/>
              </a:rPr>
              <a:t>Ổn định chính trị</a:t>
            </a:r>
          </a:p>
        </p:txBody>
      </p:sp>
      <p:cxnSp>
        <p:nvCxnSpPr>
          <p:cNvPr id="33" name="Straight Arrow Connector 32">
            <a:extLst>
              <a:ext uri="{FF2B5EF4-FFF2-40B4-BE49-F238E27FC236}">
                <a16:creationId xmlns:a16="http://schemas.microsoft.com/office/drawing/2014/main" id="{17BCF142-3754-30E8-5953-51F02B4A7133}"/>
              </a:ext>
            </a:extLst>
          </p:cNvPr>
          <p:cNvCxnSpPr>
            <a:stCxn id="25" idx="0"/>
            <a:endCxn id="29" idx="1"/>
          </p:cNvCxnSpPr>
          <p:nvPr/>
        </p:nvCxnSpPr>
        <p:spPr>
          <a:xfrm flipV="1">
            <a:off x="3276600" y="3346451"/>
            <a:ext cx="1447800" cy="1293813"/>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02A842A-6814-7A7D-35D5-A330ABE22B63}"/>
              </a:ext>
            </a:extLst>
          </p:cNvPr>
          <p:cNvCxnSpPr>
            <a:stCxn id="25" idx="0"/>
            <a:endCxn id="31" idx="1"/>
          </p:cNvCxnSpPr>
          <p:nvPr/>
        </p:nvCxnSpPr>
        <p:spPr>
          <a:xfrm flipV="1">
            <a:off x="3276600" y="3886201"/>
            <a:ext cx="1619250" cy="754063"/>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58AFE06-0802-8851-3A59-FDD3F0D2BA89}"/>
              </a:ext>
            </a:extLst>
          </p:cNvPr>
          <p:cNvCxnSpPr>
            <a:stCxn id="25" idx="0"/>
            <a:endCxn id="30" idx="1"/>
          </p:cNvCxnSpPr>
          <p:nvPr/>
        </p:nvCxnSpPr>
        <p:spPr>
          <a:xfrm flipV="1">
            <a:off x="3276600" y="4421189"/>
            <a:ext cx="1568450" cy="219075"/>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57F0D3D-546D-567C-8363-1E709D4BDEDF}"/>
              </a:ext>
            </a:extLst>
          </p:cNvPr>
          <p:cNvCxnSpPr>
            <a:stCxn id="29" idx="3"/>
            <a:endCxn id="26" idx="0"/>
          </p:cNvCxnSpPr>
          <p:nvPr/>
        </p:nvCxnSpPr>
        <p:spPr>
          <a:xfrm>
            <a:off x="7797801" y="3346450"/>
            <a:ext cx="1395413" cy="1377950"/>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B07854F-31AF-8B3E-E6E4-B9E177CF05DD}"/>
              </a:ext>
            </a:extLst>
          </p:cNvPr>
          <p:cNvCxnSpPr>
            <a:stCxn id="31" idx="3"/>
            <a:endCxn id="26" idx="0"/>
          </p:cNvCxnSpPr>
          <p:nvPr/>
        </p:nvCxnSpPr>
        <p:spPr>
          <a:xfrm>
            <a:off x="7696201" y="3886200"/>
            <a:ext cx="1497013" cy="838200"/>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9D9DEAB-3A30-05C2-447F-8383E5A86900}"/>
              </a:ext>
            </a:extLst>
          </p:cNvPr>
          <p:cNvCxnSpPr>
            <a:stCxn id="30" idx="3"/>
            <a:endCxn id="26" idx="0"/>
          </p:cNvCxnSpPr>
          <p:nvPr/>
        </p:nvCxnSpPr>
        <p:spPr>
          <a:xfrm>
            <a:off x="7797801" y="4421188"/>
            <a:ext cx="1395413" cy="303212"/>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703D76F-AE6E-FA14-EA11-629B015D0439}"/>
              </a:ext>
            </a:extLst>
          </p:cNvPr>
          <p:cNvCxnSpPr>
            <a:stCxn id="26" idx="2"/>
            <a:endCxn id="27" idx="3"/>
          </p:cNvCxnSpPr>
          <p:nvPr/>
        </p:nvCxnSpPr>
        <p:spPr>
          <a:xfrm flipH="1">
            <a:off x="7650163" y="5124451"/>
            <a:ext cx="1543050" cy="390525"/>
          </a:xfrm>
          <a:prstGeom prst="straightConnector1">
            <a:avLst/>
          </a:prstGeom>
          <a:ln w="28575">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7F1D1A0-D08E-1CB6-3146-A23D467A76F6}"/>
              </a:ext>
            </a:extLst>
          </p:cNvPr>
          <p:cNvCxnSpPr>
            <a:stCxn id="26" idx="2"/>
            <a:endCxn id="28" idx="3"/>
          </p:cNvCxnSpPr>
          <p:nvPr/>
        </p:nvCxnSpPr>
        <p:spPr>
          <a:xfrm flipH="1">
            <a:off x="7797801" y="5124450"/>
            <a:ext cx="1395413" cy="890588"/>
          </a:xfrm>
          <a:prstGeom prst="straightConnector1">
            <a:avLst/>
          </a:prstGeom>
          <a:ln w="28575">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8A71619-A90C-D817-3D69-D9ECAB583E7E}"/>
              </a:ext>
            </a:extLst>
          </p:cNvPr>
          <p:cNvCxnSpPr>
            <a:stCxn id="26" idx="2"/>
            <a:endCxn id="32" idx="3"/>
          </p:cNvCxnSpPr>
          <p:nvPr/>
        </p:nvCxnSpPr>
        <p:spPr>
          <a:xfrm flipH="1">
            <a:off x="7773989" y="5124450"/>
            <a:ext cx="1419225" cy="1366838"/>
          </a:xfrm>
          <a:prstGeom prst="straightConnector1">
            <a:avLst/>
          </a:prstGeom>
          <a:ln w="28575">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F9F42BA-0CF1-FCEA-0AA5-2AF1C31AE5EE}"/>
              </a:ext>
            </a:extLst>
          </p:cNvPr>
          <p:cNvCxnSpPr>
            <a:stCxn id="27" idx="1"/>
            <a:endCxn id="25" idx="2"/>
          </p:cNvCxnSpPr>
          <p:nvPr/>
        </p:nvCxnSpPr>
        <p:spPr>
          <a:xfrm flipH="1" flipV="1">
            <a:off x="3276600" y="5146675"/>
            <a:ext cx="1568450" cy="368300"/>
          </a:xfrm>
          <a:prstGeom prst="straightConnector1">
            <a:avLst/>
          </a:prstGeom>
          <a:ln w="28575">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623D4AB-559E-78A2-6253-D69091D23CF2}"/>
              </a:ext>
            </a:extLst>
          </p:cNvPr>
          <p:cNvCxnSpPr>
            <a:stCxn id="28" idx="1"/>
            <a:endCxn id="25" idx="2"/>
          </p:cNvCxnSpPr>
          <p:nvPr/>
        </p:nvCxnSpPr>
        <p:spPr>
          <a:xfrm flipH="1" flipV="1">
            <a:off x="3276600" y="5146676"/>
            <a:ext cx="1447800" cy="868363"/>
          </a:xfrm>
          <a:prstGeom prst="straightConnector1">
            <a:avLst/>
          </a:prstGeom>
          <a:ln w="28575">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DF2DEAF-D44D-89F7-040A-E9917BC1312E}"/>
              </a:ext>
            </a:extLst>
          </p:cNvPr>
          <p:cNvCxnSpPr>
            <a:stCxn id="32" idx="1"/>
            <a:endCxn id="25" idx="2"/>
          </p:cNvCxnSpPr>
          <p:nvPr/>
        </p:nvCxnSpPr>
        <p:spPr>
          <a:xfrm flipH="1" flipV="1">
            <a:off x="3276600" y="5146676"/>
            <a:ext cx="1568450" cy="1344613"/>
          </a:xfrm>
          <a:prstGeom prst="straightConnector1">
            <a:avLst/>
          </a:prstGeom>
          <a:ln w="28575">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7" name="AutoShape 5">
            <a:extLst>
              <a:ext uri="{FF2B5EF4-FFF2-40B4-BE49-F238E27FC236}">
                <a16:creationId xmlns:a16="http://schemas.microsoft.com/office/drawing/2014/main" id="{3DDAAFDD-77ED-421B-2F4B-21C0F61F455C}"/>
              </a:ext>
            </a:extLst>
          </p:cNvPr>
          <p:cNvSpPr>
            <a:spLocks noChangeArrowheads="1"/>
          </p:cNvSpPr>
          <p:nvPr/>
        </p:nvSpPr>
        <p:spPr bwMode="auto">
          <a:xfrm>
            <a:off x="3024188" y="858838"/>
            <a:ext cx="2895600" cy="869950"/>
          </a:xfrm>
          <a:prstGeom prst="flowChartAlternateProcess">
            <a:avLst/>
          </a:prstGeom>
          <a:solidFill>
            <a:schemeClr val="accent6">
              <a:lumMod val="60000"/>
              <a:lumOff val="40000"/>
            </a:schemeClr>
          </a:solidFill>
          <a:ln w="9525">
            <a:solidFill>
              <a:schemeClr val="tx1"/>
            </a:solidFill>
            <a:miter lim="800000"/>
          </a:ln>
          <a:effectLst/>
        </p:spPr>
        <p:txBody>
          <a:bodyPr wrap="none" anchor="ctr"/>
          <a:lstStyle/>
          <a:p>
            <a:pPr algn="ctr" eaLnBrk="1" hangingPunct="1">
              <a:defRPr/>
            </a:pPr>
            <a:r>
              <a:rPr lang="nl-NL" sz="2000" b="1" i="1">
                <a:solidFill>
                  <a:srgbClr val="FF0000"/>
                </a:solidFill>
                <a:latin typeface="Times New Roman" pitchFamily="18" charset="0"/>
                <a:cs typeface="Times New Roman" pitchFamily="18" charset="0"/>
              </a:rPr>
              <a:t>* Chức năng </a:t>
            </a:r>
          </a:p>
          <a:p>
            <a:pPr algn="ctr" eaLnBrk="1" hangingPunct="1">
              <a:defRPr/>
            </a:pPr>
            <a:r>
              <a:rPr lang="nl-NL" sz="2000" b="1" i="1">
                <a:solidFill>
                  <a:srgbClr val="FF0000"/>
                </a:solidFill>
                <a:latin typeface="Times New Roman" pitchFamily="18" charset="0"/>
                <a:cs typeface="Times New Roman" pitchFamily="18" charset="0"/>
              </a:rPr>
              <a:t>thống trị chính trị</a:t>
            </a:r>
            <a:endParaRPr lang="en-US" altLang="en-US" sz="2000" i="1">
              <a:solidFill>
                <a:srgbClr val="FF0000"/>
              </a:solidFill>
              <a:latin typeface="Times New Roman" pitchFamily="18" charset="0"/>
              <a:cs typeface="Times New Roman" pitchFamily="18" charset="0"/>
            </a:endParaRPr>
          </a:p>
        </p:txBody>
      </p:sp>
      <p:sp>
        <p:nvSpPr>
          <p:cNvPr id="58" name="AutoShape 5">
            <a:extLst>
              <a:ext uri="{FF2B5EF4-FFF2-40B4-BE49-F238E27FC236}">
                <a16:creationId xmlns:a16="http://schemas.microsoft.com/office/drawing/2014/main" id="{622BE2E1-4C94-150E-D65B-D979D5236C52}"/>
              </a:ext>
            </a:extLst>
          </p:cNvPr>
          <p:cNvSpPr>
            <a:spLocks noChangeArrowheads="1"/>
          </p:cNvSpPr>
          <p:nvPr/>
        </p:nvSpPr>
        <p:spPr bwMode="auto">
          <a:xfrm>
            <a:off x="6096000" y="838200"/>
            <a:ext cx="2895600" cy="869950"/>
          </a:xfrm>
          <a:prstGeom prst="flowChartAlternateProcess">
            <a:avLst/>
          </a:prstGeom>
          <a:solidFill>
            <a:schemeClr val="accent6">
              <a:lumMod val="60000"/>
              <a:lumOff val="40000"/>
            </a:schemeClr>
          </a:solidFill>
          <a:ln w="9525">
            <a:solidFill>
              <a:schemeClr val="tx1"/>
            </a:solidFill>
            <a:miter lim="800000"/>
          </a:ln>
          <a:effectLst/>
        </p:spPr>
        <p:txBody>
          <a:bodyPr wrap="none" anchor="ctr"/>
          <a:lstStyle/>
          <a:p>
            <a:pPr algn="ctr" eaLnBrk="1" hangingPunct="1">
              <a:defRPr/>
            </a:pPr>
            <a:r>
              <a:rPr lang="nl-NL" sz="2000" b="1" i="1">
                <a:solidFill>
                  <a:srgbClr val="FF0000"/>
                </a:solidFill>
                <a:latin typeface="Times New Roman" pitchFamily="18" charset="0"/>
                <a:cs typeface="Times New Roman" pitchFamily="18" charset="0"/>
              </a:rPr>
              <a:t>* Chức năng </a:t>
            </a:r>
          </a:p>
          <a:p>
            <a:pPr algn="ctr" eaLnBrk="1" hangingPunct="1">
              <a:defRPr/>
            </a:pPr>
            <a:r>
              <a:rPr lang="nl-NL" sz="2000" b="1" i="1">
                <a:solidFill>
                  <a:srgbClr val="FF0000"/>
                </a:solidFill>
                <a:latin typeface="Times New Roman" pitchFamily="18" charset="0"/>
                <a:cs typeface="Times New Roman" pitchFamily="18" charset="0"/>
              </a:rPr>
              <a:t>xã hội</a:t>
            </a:r>
            <a:endParaRPr lang="en-US" altLang="en-US" sz="2000" i="1">
              <a:solidFill>
                <a:srgbClr val="FF0000"/>
              </a:solidFill>
              <a:latin typeface="Times New Roman" pitchFamily="18" charset="0"/>
              <a:cs typeface="Times New Roman" pitchFamily="18" charset="0"/>
            </a:endParaRPr>
          </a:p>
        </p:txBody>
      </p:sp>
      <p:sp>
        <p:nvSpPr>
          <p:cNvPr id="60" name="AutoShape 5">
            <a:extLst>
              <a:ext uri="{FF2B5EF4-FFF2-40B4-BE49-F238E27FC236}">
                <a16:creationId xmlns:a16="http://schemas.microsoft.com/office/drawing/2014/main" id="{19922A0B-2388-F958-9ACD-CF7DC3FF2412}"/>
              </a:ext>
            </a:extLst>
          </p:cNvPr>
          <p:cNvSpPr>
            <a:spLocks noChangeArrowheads="1"/>
          </p:cNvSpPr>
          <p:nvPr/>
        </p:nvSpPr>
        <p:spPr bwMode="auto">
          <a:xfrm>
            <a:off x="3024188" y="1728788"/>
            <a:ext cx="2895600" cy="869950"/>
          </a:xfrm>
          <a:prstGeom prst="flowChartAlternateProcess">
            <a:avLst/>
          </a:prstGeom>
          <a:solidFill>
            <a:schemeClr val="accent6">
              <a:lumMod val="60000"/>
              <a:lumOff val="40000"/>
            </a:schemeClr>
          </a:solidFill>
          <a:ln w="9525">
            <a:solidFill>
              <a:schemeClr val="tx1"/>
            </a:solidFill>
            <a:miter lim="800000"/>
          </a:ln>
          <a:effectLst/>
        </p:spPr>
        <p:txBody>
          <a:bodyPr wrap="none" anchor="ctr"/>
          <a:lstStyle/>
          <a:p>
            <a:pPr algn="ctr" eaLnBrk="1" hangingPunct="1">
              <a:defRPr/>
            </a:pPr>
            <a:r>
              <a:rPr lang="nl-NL" sz="2000" b="1" i="1">
                <a:solidFill>
                  <a:srgbClr val="FF0000"/>
                </a:solidFill>
                <a:latin typeface="Times New Roman" pitchFamily="18" charset="0"/>
                <a:cs typeface="Times New Roman" pitchFamily="18" charset="0"/>
              </a:rPr>
              <a:t>* Chức năng </a:t>
            </a:r>
          </a:p>
          <a:p>
            <a:pPr algn="ctr" eaLnBrk="1" hangingPunct="1">
              <a:defRPr/>
            </a:pPr>
            <a:r>
              <a:rPr lang="nl-NL" sz="2000" b="1" i="1">
                <a:solidFill>
                  <a:srgbClr val="FF0000"/>
                </a:solidFill>
                <a:latin typeface="Times New Roman" pitchFamily="18" charset="0"/>
                <a:cs typeface="Times New Roman" pitchFamily="18" charset="0"/>
              </a:rPr>
              <a:t>đối nội</a:t>
            </a:r>
            <a:endParaRPr lang="en-US" altLang="en-US" sz="2000" i="1">
              <a:solidFill>
                <a:srgbClr val="FF0000"/>
              </a:solidFill>
              <a:latin typeface="Times New Roman" pitchFamily="18" charset="0"/>
              <a:cs typeface="Times New Roman" pitchFamily="18" charset="0"/>
            </a:endParaRPr>
          </a:p>
        </p:txBody>
      </p:sp>
      <p:sp>
        <p:nvSpPr>
          <p:cNvPr id="61" name="AutoShape 5">
            <a:extLst>
              <a:ext uri="{FF2B5EF4-FFF2-40B4-BE49-F238E27FC236}">
                <a16:creationId xmlns:a16="http://schemas.microsoft.com/office/drawing/2014/main" id="{4A51056A-C642-30B7-A403-C0481FF4F3DE}"/>
              </a:ext>
            </a:extLst>
          </p:cNvPr>
          <p:cNvSpPr>
            <a:spLocks noChangeArrowheads="1"/>
          </p:cNvSpPr>
          <p:nvPr/>
        </p:nvSpPr>
        <p:spPr bwMode="auto">
          <a:xfrm>
            <a:off x="6092825" y="1743075"/>
            <a:ext cx="2895600" cy="869950"/>
          </a:xfrm>
          <a:prstGeom prst="flowChartAlternateProcess">
            <a:avLst/>
          </a:prstGeom>
          <a:solidFill>
            <a:schemeClr val="accent6">
              <a:lumMod val="60000"/>
              <a:lumOff val="40000"/>
            </a:schemeClr>
          </a:solidFill>
          <a:ln w="9525">
            <a:solidFill>
              <a:schemeClr val="tx1"/>
            </a:solidFill>
            <a:miter lim="800000"/>
          </a:ln>
          <a:effectLst/>
        </p:spPr>
        <p:txBody>
          <a:bodyPr wrap="none" anchor="ctr"/>
          <a:lstStyle/>
          <a:p>
            <a:pPr algn="ctr" eaLnBrk="1" hangingPunct="1">
              <a:defRPr/>
            </a:pPr>
            <a:r>
              <a:rPr lang="nl-NL" sz="2000" b="1" i="1">
                <a:solidFill>
                  <a:srgbClr val="FF0000"/>
                </a:solidFill>
                <a:latin typeface="Times New Roman" pitchFamily="18" charset="0"/>
                <a:cs typeface="Times New Roman" pitchFamily="18" charset="0"/>
              </a:rPr>
              <a:t>* Chức năng </a:t>
            </a:r>
          </a:p>
          <a:p>
            <a:pPr algn="ctr" eaLnBrk="1" hangingPunct="1">
              <a:defRPr/>
            </a:pPr>
            <a:r>
              <a:rPr lang="nl-NL" sz="2000" b="1" i="1">
                <a:solidFill>
                  <a:srgbClr val="FF0000"/>
                </a:solidFill>
                <a:latin typeface="Times New Roman" pitchFamily="18" charset="0"/>
                <a:cs typeface="Times New Roman" pitchFamily="18" charset="0"/>
              </a:rPr>
              <a:t>đối ngoại</a:t>
            </a:r>
            <a:endParaRPr lang="en-US" altLang="en-US" sz="2000" i="1">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barn(inVertical)">
                                      <p:cBhvr>
                                        <p:cTn id="14" dur="500"/>
                                        <p:tgtEl>
                                          <p:spTgt spid="5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barn(inVertical)">
                                      <p:cBhvr>
                                        <p:cTn id="19" dur="500"/>
                                        <p:tgtEl>
                                          <p:spTgt spid="5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barn(inVertical)">
                                      <p:cBhvr>
                                        <p:cTn id="24" dur="500"/>
                                        <p:tgtEl>
                                          <p:spTgt spid="6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animEffect transition="in" filter="barn(inVertical)">
                                      <p:cBhvr>
                                        <p:cTn id="29" dur="500"/>
                                        <p:tgtEl>
                                          <p:spTgt spid="6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arn(inVertical)">
                                      <p:cBhvr>
                                        <p:cTn id="34" dur="500"/>
                                        <p:tgtEl>
                                          <p:spTgt spid="25"/>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barn(inVertical)">
                                      <p:cBhvr>
                                        <p:cTn id="42" dur="500"/>
                                        <p:tgtEl>
                                          <p:spTgt spid="33"/>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arn(inVertical)">
                                      <p:cBhvr>
                                        <p:cTn id="45" dur="500"/>
                                        <p:tgtEl>
                                          <p:spTgt spid="29"/>
                                        </p:tgtEl>
                                      </p:cBhvr>
                                    </p:animEffect>
                                  </p:childTnLst>
                                </p:cTn>
                              </p:par>
                              <p:par>
                                <p:cTn id="46" presetID="16" presetClass="entr" presetSubtype="21" fill="hold"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barn(inVertical)">
                                      <p:cBhvr>
                                        <p:cTn id="48" dur="500"/>
                                        <p:tgtEl>
                                          <p:spTgt spid="3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1" fill="hold"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barn(inVertical)">
                                      <p:cBhvr>
                                        <p:cTn id="53" dur="500"/>
                                        <p:tgtEl>
                                          <p:spTgt spid="34"/>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barn(inVertical)">
                                      <p:cBhvr>
                                        <p:cTn id="56" dur="500"/>
                                        <p:tgtEl>
                                          <p:spTgt spid="31"/>
                                        </p:tgtEl>
                                      </p:cBhvr>
                                    </p:animEffect>
                                  </p:childTnLst>
                                </p:cTn>
                              </p:par>
                              <p:par>
                                <p:cTn id="57" presetID="16" presetClass="entr" presetSubtype="21"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animEffect transition="in" filter="barn(inVertical)">
                                      <p:cBhvr>
                                        <p:cTn id="59" dur="500"/>
                                        <p:tgtEl>
                                          <p:spTgt spid="3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21" fill="hold" nodeType="click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barn(inVertical)">
                                      <p:cBhvr>
                                        <p:cTn id="64" dur="500"/>
                                        <p:tgtEl>
                                          <p:spTgt spid="35"/>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barn(inVertical)">
                                      <p:cBhvr>
                                        <p:cTn id="67" dur="500"/>
                                        <p:tgtEl>
                                          <p:spTgt spid="30"/>
                                        </p:tgtEl>
                                      </p:cBhvr>
                                    </p:animEffect>
                                  </p:childTnLst>
                                </p:cTn>
                              </p:par>
                              <p:par>
                                <p:cTn id="68" presetID="16" presetClass="entr" presetSubtype="21"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barn(inVertical)">
                                      <p:cBhvr>
                                        <p:cTn id="70" dur="500"/>
                                        <p:tgtEl>
                                          <p:spTgt spid="38"/>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6" presetClass="entr" presetSubtype="21" fill="hold"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barn(inVertical)">
                                      <p:cBhvr>
                                        <p:cTn id="75" dur="500"/>
                                        <p:tgtEl>
                                          <p:spTgt spid="39"/>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barn(inVertical)">
                                      <p:cBhvr>
                                        <p:cTn id="78" dur="500"/>
                                        <p:tgtEl>
                                          <p:spTgt spid="27"/>
                                        </p:tgtEl>
                                      </p:cBhvr>
                                    </p:animEffect>
                                  </p:childTnLst>
                                </p:cTn>
                              </p:par>
                              <p:par>
                                <p:cTn id="79" presetID="16" presetClass="entr" presetSubtype="21"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barn(inVertical)">
                                      <p:cBhvr>
                                        <p:cTn id="81" dur="500"/>
                                        <p:tgtEl>
                                          <p:spTgt spid="4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6" presetClass="entr" presetSubtype="21" fill="hold" nodeType="clickEffect">
                                  <p:stCondLst>
                                    <p:cond delay="0"/>
                                  </p:stCondLst>
                                  <p:childTnLst>
                                    <p:set>
                                      <p:cBhvr>
                                        <p:cTn id="85" dur="1" fill="hold">
                                          <p:stCondLst>
                                            <p:cond delay="0"/>
                                          </p:stCondLst>
                                        </p:cTn>
                                        <p:tgtEl>
                                          <p:spTgt spid="40"/>
                                        </p:tgtEl>
                                        <p:attrNameLst>
                                          <p:attrName>style.visibility</p:attrName>
                                        </p:attrNameLst>
                                      </p:cBhvr>
                                      <p:to>
                                        <p:strVal val="visible"/>
                                      </p:to>
                                    </p:set>
                                    <p:animEffect transition="in" filter="barn(inVertical)">
                                      <p:cBhvr>
                                        <p:cTn id="86" dur="500"/>
                                        <p:tgtEl>
                                          <p:spTgt spid="40"/>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Effect transition="in" filter="barn(inVertical)">
                                      <p:cBhvr>
                                        <p:cTn id="89" dur="500"/>
                                        <p:tgtEl>
                                          <p:spTgt spid="28"/>
                                        </p:tgtEl>
                                      </p:cBhvr>
                                    </p:animEffect>
                                  </p:childTnLst>
                                </p:cTn>
                              </p:par>
                              <p:par>
                                <p:cTn id="90" presetID="16" presetClass="entr" presetSubtype="21" fill="hold"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barn(inVertical)">
                                      <p:cBhvr>
                                        <p:cTn id="92" dur="500"/>
                                        <p:tgtEl>
                                          <p:spTgt spid="4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16" presetClass="entr" presetSubtype="21" fill="hold" nodeType="click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barn(inVertical)">
                                      <p:cBhvr>
                                        <p:cTn id="97" dur="500"/>
                                        <p:tgtEl>
                                          <p:spTgt spid="41"/>
                                        </p:tgtEl>
                                      </p:cBhvr>
                                    </p:animEffect>
                                  </p:childTnLst>
                                </p:cTn>
                              </p:par>
                              <p:par>
                                <p:cTn id="98" presetID="16" presetClass="entr" presetSubtype="21" fill="hold" grpId="0" nodeType="with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barn(inVertical)">
                                      <p:cBhvr>
                                        <p:cTn id="100" dur="500"/>
                                        <p:tgtEl>
                                          <p:spTgt spid="32"/>
                                        </p:tgtEl>
                                      </p:cBhvr>
                                    </p:animEffect>
                                  </p:childTnLst>
                                </p:cTn>
                              </p:par>
                              <p:par>
                                <p:cTn id="101" presetID="16" presetClass="entr" presetSubtype="21"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Effect transition="in" filter="barn(inVertical)">
                                      <p:cBhvr>
                                        <p:cTn id="10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57" grpId="0" animBg="1"/>
      <p:bldP spid="58" grpId="0" animBg="1"/>
      <p:bldP spid="60" grpId="0" animBg="1"/>
      <p:bldP spid="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E43AB26-0FF7-C6B8-C384-5F27A2C2E4CD}"/>
              </a:ext>
            </a:extLst>
          </p:cNvPr>
          <p:cNvGrpSpPr/>
          <p:nvPr/>
        </p:nvGrpSpPr>
        <p:grpSpPr>
          <a:xfrm>
            <a:off x="1600200" y="1"/>
            <a:ext cx="8991600" cy="878775"/>
            <a:chOff x="212477" y="406442"/>
            <a:chExt cx="5840730" cy="797040"/>
          </a:xfrm>
          <a:solidFill>
            <a:schemeClr val="accent6">
              <a:lumMod val="75000"/>
            </a:schemeClr>
          </a:solidFill>
        </p:grpSpPr>
        <p:sp>
          <p:nvSpPr>
            <p:cNvPr id="8" name="Rounded Rectangle 7">
              <a:extLst>
                <a:ext uri="{FF2B5EF4-FFF2-40B4-BE49-F238E27FC236}">
                  <a16:creationId xmlns:a16="http://schemas.microsoft.com/office/drawing/2014/main" id="{5CAB225C-7912-EFC8-A50B-45D72688DC29}"/>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4">
              <a:extLst>
                <a:ext uri="{FF2B5EF4-FFF2-40B4-BE49-F238E27FC236}">
                  <a16:creationId xmlns:a16="http://schemas.microsoft.com/office/drawing/2014/main" id="{7CD6CD16-1966-AE61-2370-752498E32C6B}"/>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200" b="1" i="1">
                  <a:solidFill>
                    <a:srgbClr val="000099"/>
                  </a:solidFill>
                  <a:latin typeface="Times New Roman" pitchFamily="18" charset="0"/>
                  <a:cs typeface="Times New Roman" pitchFamily="18" charset="0"/>
                </a:rPr>
                <a:t>1.4. Chức năng cơ bản của nhà nước</a:t>
              </a:r>
              <a:endParaRPr lang="en-US" sz="3200" b="1" i="1">
                <a:solidFill>
                  <a:srgbClr val="000099"/>
                </a:solidFill>
                <a:latin typeface="Times New Roman" pitchFamily="18" charset="0"/>
                <a:cs typeface="Times New Roman" pitchFamily="18" charset="0"/>
              </a:endParaRPr>
            </a:p>
          </p:txBody>
        </p:sp>
      </p:grpSp>
      <p:sp>
        <p:nvSpPr>
          <p:cNvPr id="25" name="Rectangle 3">
            <a:extLst>
              <a:ext uri="{FF2B5EF4-FFF2-40B4-BE49-F238E27FC236}">
                <a16:creationId xmlns:a16="http://schemas.microsoft.com/office/drawing/2014/main" id="{9066D119-A1FB-59ED-E365-850911A7F1F2}"/>
              </a:ext>
            </a:extLst>
          </p:cNvPr>
          <p:cNvSpPr txBox="1">
            <a:spLocks noChangeArrowheads="1"/>
          </p:cNvSpPr>
          <p:nvPr/>
        </p:nvSpPr>
        <p:spPr bwMode="auto">
          <a:xfrm>
            <a:off x="1660526" y="3282951"/>
            <a:ext cx="2582863" cy="506413"/>
          </a:xfrm>
          <a:prstGeom prst="rect">
            <a:avLst/>
          </a:prstGeom>
          <a:solidFill>
            <a:schemeClr val="bg1"/>
          </a:solidFill>
          <a:ln w="22225">
            <a:solidFill>
              <a:schemeClr val="tx1"/>
            </a:solidFill>
            <a:miter lim="800000"/>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ts val="450"/>
              </a:spcBef>
              <a:spcAft>
                <a:spcPts val="450"/>
              </a:spcAft>
              <a:buClr>
                <a:schemeClr val="hlink"/>
              </a:buClr>
              <a:buNone/>
            </a:pPr>
            <a:r>
              <a:rPr lang="en-US" altLang="en-US" sz="2100" b="1" noProof="1">
                <a:solidFill>
                  <a:srgbClr val="006600"/>
                </a:solidFill>
                <a:latin typeface="UTM Alexander" pitchFamily="18" charset="0"/>
                <a:ea typeface="MS PGothic" panose="020B0600070205080204" pitchFamily="34" charset="-128"/>
                <a:cs typeface="Times New Roman" panose="02020603050405020304" pitchFamily="18" charset="0"/>
              </a:rPr>
              <a:t>Chức năng đối nội</a:t>
            </a:r>
          </a:p>
        </p:txBody>
      </p:sp>
      <p:sp>
        <p:nvSpPr>
          <p:cNvPr id="26" name="Rectangle 3">
            <a:extLst>
              <a:ext uri="{FF2B5EF4-FFF2-40B4-BE49-F238E27FC236}">
                <a16:creationId xmlns:a16="http://schemas.microsoft.com/office/drawing/2014/main" id="{2D5E0CD4-879B-74FE-CDF2-CF201BBCA4D9}"/>
              </a:ext>
            </a:extLst>
          </p:cNvPr>
          <p:cNvSpPr txBox="1">
            <a:spLocks noChangeArrowheads="1"/>
          </p:cNvSpPr>
          <p:nvPr/>
        </p:nvSpPr>
        <p:spPr bwMode="auto">
          <a:xfrm>
            <a:off x="7543800" y="3373438"/>
            <a:ext cx="3017838" cy="544512"/>
          </a:xfrm>
          <a:prstGeom prst="rect">
            <a:avLst/>
          </a:prstGeom>
          <a:noFill/>
          <a:ln w="22225">
            <a:solidFill>
              <a:schemeClr val="tx1"/>
            </a:solidFill>
            <a:miter lim="800000"/>
            <a:headEnd/>
            <a:tailEnd/>
          </a:ln>
          <a:effectLst/>
        </p:spPr>
        <p:txBody>
          <a:bodyPr/>
          <a:lstStyle>
            <a:lvl1pPr marL="342900" indent="-342900" algn="l" rtl="0" eaLnBrk="0" fontAlgn="base" hangingPunct="0">
              <a:spcBef>
                <a:spcPct val="20000"/>
              </a:spcBef>
              <a:spcAft>
                <a:spcPct val="0"/>
              </a:spcAft>
              <a:buClr>
                <a:schemeClr val="hlink"/>
              </a:buClr>
              <a:buFont typeface="Wingdings" charset="0"/>
              <a:buChar char="§"/>
              <a:defRPr sz="3200">
                <a:solidFill>
                  <a:schemeClr val="tx1"/>
                </a:solidFill>
                <a:effectLst>
                  <a:outerShdw blurRad="38100" dist="38100" dir="2700000" algn="tl">
                    <a:srgbClr val="000000"/>
                  </a:outerShdw>
                </a:effectLst>
                <a:latin typeface="+mn-lt"/>
                <a:ea typeface="ＭＳ Ｐゴシック" charset="0"/>
                <a:cs typeface="+mn-cs"/>
              </a:defRPr>
            </a:lvl1pPr>
            <a:lvl2pPr marL="742950" indent="-285750" algn="l" rtl="0" eaLnBrk="0" fontAlgn="base" hangingPunct="0">
              <a:spcBef>
                <a:spcPct val="20000"/>
              </a:spcBef>
              <a:spcAft>
                <a:spcPct val="0"/>
              </a:spcAft>
              <a:buClr>
                <a:schemeClr val="accent2"/>
              </a:buClr>
              <a:buFont typeface="Wingdings" charset="0"/>
              <a:buChar char="§"/>
              <a:defRPr sz="2800">
                <a:solidFill>
                  <a:schemeClr val="tx1"/>
                </a:solidFill>
                <a:effectLst>
                  <a:outerShdw blurRad="38100" dist="38100" dir="2700000" algn="tl">
                    <a:srgbClr val="000000"/>
                  </a:outerShdw>
                </a:effectLst>
                <a:latin typeface="+mn-lt"/>
                <a:ea typeface="Arial" charset="0"/>
                <a:cs typeface="+mn-cs"/>
              </a:defRPr>
            </a:lvl2pPr>
            <a:lvl3pPr marL="1143000" indent="-228600" algn="l" rtl="0" eaLnBrk="0" fontAlgn="base" hangingPunct="0">
              <a:spcBef>
                <a:spcPct val="20000"/>
              </a:spcBef>
              <a:spcAft>
                <a:spcPct val="0"/>
              </a:spcAft>
              <a:buClr>
                <a:schemeClr val="hlink"/>
              </a:buClr>
              <a:buFont typeface="Wingdings" charset="0"/>
              <a:buChar char="§"/>
              <a:defRPr sz="2400">
                <a:solidFill>
                  <a:schemeClr val="tx1"/>
                </a:solidFill>
                <a:effectLst>
                  <a:outerShdw blurRad="38100" dist="38100" dir="2700000" algn="tl">
                    <a:srgbClr val="000000"/>
                  </a:outerShdw>
                </a:effectLst>
                <a:latin typeface="+mn-lt"/>
                <a:ea typeface="Arial" charset="0"/>
                <a:cs typeface="+mn-cs"/>
              </a:defRPr>
            </a:lvl3pPr>
            <a:lvl4pPr marL="1600200" indent="-228600" algn="l" rtl="0" eaLnBrk="0" fontAlgn="base" hangingPunct="0">
              <a:spcBef>
                <a:spcPct val="20000"/>
              </a:spcBef>
              <a:spcAft>
                <a:spcPct val="0"/>
              </a:spcAft>
              <a:buClr>
                <a:schemeClr val="accent2"/>
              </a:buClr>
              <a:buFont typeface="Wingdings" charset="0"/>
              <a:buChar char="§"/>
              <a:defRPr sz="2000">
                <a:solidFill>
                  <a:schemeClr val="tx1"/>
                </a:solidFill>
                <a:effectLst>
                  <a:outerShdw blurRad="38100" dist="38100" dir="2700000" algn="tl">
                    <a:srgbClr val="000000"/>
                  </a:outerShdw>
                </a:effectLst>
                <a:latin typeface="+mn-lt"/>
                <a:ea typeface="Arial" charset="0"/>
                <a:cs typeface="+mn-cs"/>
              </a:defRPr>
            </a:lvl4pPr>
            <a:lvl5pPr marL="2057400" indent="-228600" algn="l" rtl="0" eaLnBrk="0" fontAlgn="base" hangingPunct="0">
              <a:spcBef>
                <a:spcPct val="20000"/>
              </a:spcBef>
              <a:spcAft>
                <a:spcPct val="0"/>
              </a:spcAft>
              <a:buClr>
                <a:schemeClr val="hlink"/>
              </a:buClr>
              <a:buFont typeface="Wingdings" charset="0"/>
              <a:buChar char="§"/>
              <a:defRPr sz="2000">
                <a:solidFill>
                  <a:schemeClr val="tx1"/>
                </a:solidFill>
                <a:effectLst>
                  <a:outerShdw blurRad="38100" dist="38100" dir="2700000" algn="tl">
                    <a:srgbClr val="000000"/>
                  </a:outerShdw>
                </a:effectLst>
                <a:latin typeface="+mn-lt"/>
                <a:ea typeface="Arial" charset="0"/>
                <a:cs typeface="+mn-cs"/>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cs typeface="+mn-cs"/>
              </a:defRPr>
            </a:lvl9pPr>
          </a:lstStyle>
          <a:p>
            <a:pPr marL="0" indent="0" algn="ctr">
              <a:spcBef>
                <a:spcPts val="450"/>
              </a:spcBef>
              <a:spcAft>
                <a:spcPts val="450"/>
              </a:spcAft>
              <a:buNone/>
              <a:defRPr/>
            </a:pPr>
            <a:r>
              <a:rPr lang="pt-BR" sz="2100" b="1" noProof="1">
                <a:solidFill>
                  <a:schemeClr val="accent5">
                    <a:lumMod val="75000"/>
                  </a:schemeClr>
                </a:solidFill>
                <a:effectLst/>
                <a:latin typeface="UTM Alexander" panose="02040603050506020204" pitchFamily="18" charset="0"/>
                <a:cs typeface="Times New Roman"/>
              </a:rPr>
              <a:t>Chức năng đối ngoại</a:t>
            </a:r>
          </a:p>
        </p:txBody>
      </p:sp>
      <p:sp>
        <p:nvSpPr>
          <p:cNvPr id="27" name="Rectangle 3">
            <a:extLst>
              <a:ext uri="{FF2B5EF4-FFF2-40B4-BE49-F238E27FC236}">
                <a16:creationId xmlns:a16="http://schemas.microsoft.com/office/drawing/2014/main" id="{9FD693D0-7B23-D37F-C0C4-FBF578CAC662}"/>
              </a:ext>
            </a:extLst>
          </p:cNvPr>
          <p:cNvSpPr txBox="1">
            <a:spLocks noChangeArrowheads="1"/>
          </p:cNvSpPr>
          <p:nvPr/>
        </p:nvSpPr>
        <p:spPr bwMode="auto">
          <a:xfrm>
            <a:off x="4394201" y="4070351"/>
            <a:ext cx="3497263" cy="4794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ts val="450"/>
              </a:spcBef>
              <a:spcAft>
                <a:spcPts val="450"/>
              </a:spcAft>
              <a:buClr>
                <a:schemeClr val="hlink"/>
              </a:buClr>
              <a:buNone/>
            </a:pPr>
            <a:r>
              <a:rPr lang="en-GB" altLang="en-US" sz="2400">
                <a:solidFill>
                  <a:srgbClr val="000066"/>
                </a:solidFill>
                <a:latin typeface="Times New Roman" panose="02020603050405020304" pitchFamily="18" charset="0"/>
                <a:ea typeface="MS PGothic" panose="020B0600070205080204" pitchFamily="34" charset="-128"/>
                <a:cs typeface="Times New Roman" panose="02020603050405020304" pitchFamily="18" charset="0"/>
              </a:rPr>
              <a:t>bảo vệ lãnh thổ quốc gia</a:t>
            </a:r>
            <a:endParaRPr lang="en-GB" altLang="en-US" sz="2400" noProof="1">
              <a:solidFill>
                <a:srgbClr val="000066"/>
              </a:solidFill>
              <a:latin typeface="UTM Alexander" pitchFamily="18" charset="0"/>
              <a:ea typeface="MS PGothic" panose="020B0600070205080204" pitchFamily="34" charset="-128"/>
              <a:cs typeface="Times New Roman" panose="02020603050405020304" pitchFamily="18" charset="0"/>
            </a:endParaRPr>
          </a:p>
        </p:txBody>
      </p:sp>
      <p:sp>
        <p:nvSpPr>
          <p:cNvPr id="28" name="Rectangle 3">
            <a:extLst>
              <a:ext uri="{FF2B5EF4-FFF2-40B4-BE49-F238E27FC236}">
                <a16:creationId xmlns:a16="http://schemas.microsoft.com/office/drawing/2014/main" id="{E99E09DD-5A34-3584-4F23-364856CFA703}"/>
              </a:ext>
            </a:extLst>
          </p:cNvPr>
          <p:cNvSpPr txBox="1">
            <a:spLocks noChangeArrowheads="1"/>
          </p:cNvSpPr>
          <p:nvPr/>
        </p:nvSpPr>
        <p:spPr bwMode="auto">
          <a:xfrm>
            <a:off x="4362451" y="4613276"/>
            <a:ext cx="3578225" cy="117792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ts val="450"/>
              </a:spcBef>
              <a:spcAft>
                <a:spcPts val="450"/>
              </a:spcAft>
              <a:buClr>
                <a:schemeClr val="hlink"/>
              </a:buClr>
              <a:buNone/>
            </a:pPr>
            <a:r>
              <a:rPr lang="en-GB" altLang="en-US" sz="2400">
                <a:solidFill>
                  <a:srgbClr val="000066"/>
                </a:solidFill>
                <a:latin typeface="Times New Roman" panose="02020603050405020304" pitchFamily="18" charset="0"/>
                <a:ea typeface="MS PGothic" panose="020B0600070205080204" pitchFamily="34" charset="-128"/>
                <a:cs typeface="Times New Roman" panose="02020603050405020304" pitchFamily="18" charset="0"/>
              </a:rPr>
              <a:t>trao đổi kinh tế, văn hóa, khoa học kỹ thuật, y tế, giáo dục...</a:t>
            </a:r>
            <a:endParaRPr lang="en-GB" altLang="en-US" sz="2400" noProof="1">
              <a:solidFill>
                <a:srgbClr val="000066"/>
              </a:solidFill>
              <a:latin typeface="UTM Alexander" pitchFamily="18" charset="0"/>
              <a:ea typeface="MS PGothic" panose="020B0600070205080204" pitchFamily="34" charset="-128"/>
              <a:cs typeface="Times New Roman" panose="02020603050405020304" pitchFamily="18" charset="0"/>
            </a:endParaRPr>
          </a:p>
        </p:txBody>
      </p:sp>
      <p:sp>
        <p:nvSpPr>
          <p:cNvPr id="29" name="Rectangle 3">
            <a:extLst>
              <a:ext uri="{FF2B5EF4-FFF2-40B4-BE49-F238E27FC236}">
                <a16:creationId xmlns:a16="http://schemas.microsoft.com/office/drawing/2014/main" id="{F0E59979-92CB-EEAB-DED4-E5F8C4C9AA8E}"/>
              </a:ext>
            </a:extLst>
          </p:cNvPr>
          <p:cNvSpPr txBox="1">
            <a:spLocks noChangeArrowheads="1"/>
          </p:cNvSpPr>
          <p:nvPr/>
        </p:nvSpPr>
        <p:spPr bwMode="auto">
          <a:xfrm>
            <a:off x="4362450" y="1600200"/>
            <a:ext cx="3670300" cy="47148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2000"/>
              </a:spcBef>
              <a:buClr>
                <a:srgbClr val="6FB7D7"/>
              </a:buClr>
              <a:buSzPct val="110000"/>
              <a:buNone/>
            </a:pPr>
            <a:r>
              <a:rPr lang="en-GB" altLang="en-US" sz="2400">
                <a:solidFill>
                  <a:srgbClr val="000066"/>
                </a:solidFill>
                <a:latin typeface="Times New Roman" panose="02020603050405020304" pitchFamily="18" charset="0"/>
                <a:ea typeface="MS PGothic" panose="020B0600070205080204" pitchFamily="34" charset="-128"/>
                <a:cs typeface="Times New Roman" panose="02020603050405020304" pitchFamily="18" charset="0"/>
              </a:rPr>
              <a:t>chính sách xã hội, luật pháp</a:t>
            </a:r>
          </a:p>
        </p:txBody>
      </p:sp>
      <p:sp>
        <p:nvSpPr>
          <p:cNvPr id="30" name="Rectangle 3">
            <a:extLst>
              <a:ext uri="{FF2B5EF4-FFF2-40B4-BE49-F238E27FC236}">
                <a16:creationId xmlns:a16="http://schemas.microsoft.com/office/drawing/2014/main" id="{8FEA8C09-8525-28EE-5C2C-2B5EEF839D04}"/>
              </a:ext>
            </a:extLst>
          </p:cNvPr>
          <p:cNvSpPr txBox="1">
            <a:spLocks noChangeArrowheads="1"/>
          </p:cNvSpPr>
          <p:nvPr/>
        </p:nvSpPr>
        <p:spPr bwMode="auto">
          <a:xfrm>
            <a:off x="4497388" y="2682876"/>
            <a:ext cx="3421062" cy="45561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2000"/>
              </a:spcBef>
              <a:buClr>
                <a:srgbClr val="6FB7D7"/>
              </a:buClr>
              <a:buSzPct val="110000"/>
              <a:buNone/>
            </a:pPr>
            <a:r>
              <a:rPr lang="en-GB" altLang="en-US" sz="2400">
                <a:solidFill>
                  <a:srgbClr val="000066"/>
                </a:solidFill>
                <a:latin typeface="Times New Roman" panose="02020603050405020304" pitchFamily="18" charset="0"/>
                <a:ea typeface="MS PGothic" panose="020B0600070205080204" pitchFamily="34" charset="-128"/>
                <a:cs typeface="Times New Roman" panose="02020603050405020304" pitchFamily="18" charset="0"/>
              </a:rPr>
              <a:t>văn hóa,</a:t>
            </a:r>
            <a:r>
              <a:rPr lang="en-US" altLang="en-US" sz="2400">
                <a:solidFill>
                  <a:srgbClr val="000066"/>
                </a:solidFill>
                <a:latin typeface="Times New Roman" panose="02020603050405020304" pitchFamily="18" charset="0"/>
                <a:ea typeface="MS PGothic" panose="020B0600070205080204" pitchFamily="34" charset="-128"/>
                <a:cs typeface="Times New Roman" panose="02020603050405020304" pitchFamily="18" charset="0"/>
              </a:rPr>
              <a:t> y tế,</a:t>
            </a:r>
            <a:r>
              <a:rPr lang="en-GB" altLang="en-US" sz="2400">
                <a:solidFill>
                  <a:srgbClr val="000066"/>
                </a:solidFill>
                <a:latin typeface="Times New Roman" panose="02020603050405020304" pitchFamily="18" charset="0"/>
                <a:ea typeface="MS PGothic" panose="020B0600070205080204" pitchFamily="34" charset="-128"/>
                <a:cs typeface="Times New Roman" panose="02020603050405020304" pitchFamily="18" charset="0"/>
              </a:rPr>
              <a:t> giáo dục...</a:t>
            </a:r>
          </a:p>
        </p:txBody>
      </p:sp>
      <p:sp>
        <p:nvSpPr>
          <p:cNvPr id="31" name="Rectangle 3">
            <a:extLst>
              <a:ext uri="{FF2B5EF4-FFF2-40B4-BE49-F238E27FC236}">
                <a16:creationId xmlns:a16="http://schemas.microsoft.com/office/drawing/2014/main" id="{25D361CC-8083-ACF4-D9C6-1A2046BEFD01}"/>
              </a:ext>
            </a:extLst>
          </p:cNvPr>
          <p:cNvSpPr txBox="1">
            <a:spLocks noChangeArrowheads="1"/>
          </p:cNvSpPr>
          <p:nvPr/>
        </p:nvSpPr>
        <p:spPr bwMode="auto">
          <a:xfrm>
            <a:off x="4445001" y="2147888"/>
            <a:ext cx="3490913" cy="4572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ts val="450"/>
              </a:spcBef>
              <a:spcAft>
                <a:spcPts val="450"/>
              </a:spcAft>
              <a:buClr>
                <a:schemeClr val="hlink"/>
              </a:buClr>
              <a:buNone/>
            </a:pPr>
            <a:r>
              <a:rPr lang="en-GB" altLang="en-US" sz="2400">
                <a:solidFill>
                  <a:srgbClr val="000066"/>
                </a:solidFill>
                <a:latin typeface="Times New Roman" panose="02020603050405020304" pitchFamily="18" charset="0"/>
                <a:ea typeface="MS PGothic" panose="020B0600070205080204" pitchFamily="34" charset="-128"/>
                <a:cs typeface="Times New Roman" panose="02020603050405020304" pitchFamily="18" charset="0"/>
              </a:rPr>
              <a:t>cơ quan truyền thông</a:t>
            </a:r>
            <a:endParaRPr lang="en-GB" altLang="en-US" sz="2400" noProof="1">
              <a:solidFill>
                <a:srgbClr val="000066"/>
              </a:solidFill>
              <a:latin typeface="Times New Roman" panose="02020603050405020304" pitchFamily="18" charset="0"/>
              <a:ea typeface="MS PGothic" panose="020B0600070205080204" pitchFamily="34" charset="-128"/>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311127F2-61CD-FB74-F434-0EF40A0E12AA}"/>
              </a:ext>
            </a:extLst>
          </p:cNvPr>
          <p:cNvCxnSpPr>
            <a:stCxn id="25" idx="0"/>
            <a:endCxn id="29" idx="1"/>
          </p:cNvCxnSpPr>
          <p:nvPr/>
        </p:nvCxnSpPr>
        <p:spPr>
          <a:xfrm flipV="1">
            <a:off x="2952750" y="1836738"/>
            <a:ext cx="1409700" cy="1446212"/>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A19BC42-B4E5-4BA0-0A5F-994BD47AA7E3}"/>
              </a:ext>
            </a:extLst>
          </p:cNvPr>
          <p:cNvCxnSpPr>
            <a:stCxn id="25" idx="0"/>
            <a:endCxn id="31" idx="1"/>
          </p:cNvCxnSpPr>
          <p:nvPr/>
        </p:nvCxnSpPr>
        <p:spPr>
          <a:xfrm flipV="1">
            <a:off x="2952750" y="2376488"/>
            <a:ext cx="1492250" cy="906462"/>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97C3E5C-ADC0-05BA-4D70-C8FCD4ABCFB6}"/>
              </a:ext>
            </a:extLst>
          </p:cNvPr>
          <p:cNvCxnSpPr>
            <a:stCxn id="25" idx="0"/>
            <a:endCxn id="30" idx="1"/>
          </p:cNvCxnSpPr>
          <p:nvPr/>
        </p:nvCxnSpPr>
        <p:spPr>
          <a:xfrm flipV="1">
            <a:off x="2952750" y="2911476"/>
            <a:ext cx="1544638" cy="371475"/>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33677CD-9797-E7AE-AC82-E181DF01C6B1}"/>
              </a:ext>
            </a:extLst>
          </p:cNvPr>
          <p:cNvCxnSpPr>
            <a:stCxn id="29" idx="3"/>
            <a:endCxn id="26" idx="0"/>
          </p:cNvCxnSpPr>
          <p:nvPr/>
        </p:nvCxnSpPr>
        <p:spPr>
          <a:xfrm>
            <a:off x="8032751" y="1836738"/>
            <a:ext cx="1020763" cy="1536700"/>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AD0143-765F-0AAC-CC4B-A05BF2DF76B0}"/>
              </a:ext>
            </a:extLst>
          </p:cNvPr>
          <p:cNvCxnSpPr>
            <a:stCxn id="31" idx="3"/>
            <a:endCxn id="26" idx="0"/>
          </p:cNvCxnSpPr>
          <p:nvPr/>
        </p:nvCxnSpPr>
        <p:spPr>
          <a:xfrm>
            <a:off x="7935913" y="2376488"/>
            <a:ext cx="1117600" cy="996950"/>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5C09E57-E830-A7A8-6AA4-02C9C7AA122F}"/>
              </a:ext>
            </a:extLst>
          </p:cNvPr>
          <p:cNvCxnSpPr>
            <a:stCxn id="30" idx="3"/>
            <a:endCxn id="26" idx="0"/>
          </p:cNvCxnSpPr>
          <p:nvPr/>
        </p:nvCxnSpPr>
        <p:spPr>
          <a:xfrm>
            <a:off x="7918451" y="2911476"/>
            <a:ext cx="1135063" cy="461963"/>
          </a:xfrm>
          <a:prstGeom prst="straightConnector1">
            <a:avLst/>
          </a:prstGeom>
          <a:ln w="28575">
            <a:solidFill>
              <a:srgbClr val="0066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412C5EE-5515-D1AB-9B75-E59AE701D823}"/>
              </a:ext>
            </a:extLst>
          </p:cNvPr>
          <p:cNvCxnSpPr>
            <a:stCxn id="26" idx="2"/>
            <a:endCxn id="27" idx="3"/>
          </p:cNvCxnSpPr>
          <p:nvPr/>
        </p:nvCxnSpPr>
        <p:spPr>
          <a:xfrm flipH="1">
            <a:off x="7891463" y="3917951"/>
            <a:ext cx="1162050" cy="392113"/>
          </a:xfrm>
          <a:prstGeom prst="straightConnector1">
            <a:avLst/>
          </a:prstGeom>
          <a:ln w="28575">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F4B99B9-F12C-3722-3978-06C75286098F}"/>
              </a:ext>
            </a:extLst>
          </p:cNvPr>
          <p:cNvCxnSpPr>
            <a:stCxn id="26" idx="2"/>
            <a:endCxn id="28" idx="3"/>
          </p:cNvCxnSpPr>
          <p:nvPr/>
        </p:nvCxnSpPr>
        <p:spPr>
          <a:xfrm flipH="1">
            <a:off x="7940675" y="3917950"/>
            <a:ext cx="1112838" cy="1284288"/>
          </a:xfrm>
          <a:prstGeom prst="straightConnector1">
            <a:avLst/>
          </a:prstGeom>
          <a:ln w="28575">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C3386-93C6-2B22-4492-D3F0E012F25A}"/>
              </a:ext>
            </a:extLst>
          </p:cNvPr>
          <p:cNvCxnSpPr>
            <a:stCxn id="27" idx="1"/>
            <a:endCxn id="25" idx="2"/>
          </p:cNvCxnSpPr>
          <p:nvPr/>
        </p:nvCxnSpPr>
        <p:spPr>
          <a:xfrm flipH="1" flipV="1">
            <a:off x="2952750" y="3789363"/>
            <a:ext cx="1441450" cy="520700"/>
          </a:xfrm>
          <a:prstGeom prst="straightConnector1">
            <a:avLst/>
          </a:prstGeom>
          <a:ln w="28575">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AFBE7FE-682F-B31F-7BAC-73C42825EB80}"/>
              </a:ext>
            </a:extLst>
          </p:cNvPr>
          <p:cNvCxnSpPr>
            <a:stCxn id="28" idx="1"/>
            <a:endCxn id="25" idx="2"/>
          </p:cNvCxnSpPr>
          <p:nvPr/>
        </p:nvCxnSpPr>
        <p:spPr>
          <a:xfrm flipH="1" flipV="1">
            <a:off x="2952750" y="3789364"/>
            <a:ext cx="1409700" cy="1412875"/>
          </a:xfrm>
          <a:prstGeom prst="straightConnector1">
            <a:avLst/>
          </a:prstGeom>
          <a:ln w="28575">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arn(inVertical)">
                                      <p:cBhvr>
                                        <p:cTn id="7" dur="500"/>
                                        <p:tgtEl>
                                          <p:spTgt spid="2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arn(inVertical)">
                                      <p:cBhvr>
                                        <p:cTn id="10" dur="500"/>
                                        <p:tgtEl>
                                          <p:spTgt spid="2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inVertical)">
                                      <p:cBhvr>
                                        <p:cTn id="15" dur="500"/>
                                        <p:tgtEl>
                                          <p:spTgt spid="33"/>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barn(inVertical)">
                                      <p:cBhvr>
                                        <p:cTn id="18" dur="500"/>
                                        <p:tgtEl>
                                          <p:spTgt spid="29"/>
                                        </p:tgtEl>
                                      </p:cBhvr>
                                    </p:animEffect>
                                  </p:childTnLst>
                                </p:cTn>
                              </p:par>
                              <p:par>
                                <p:cTn id="19" presetID="16" presetClass="entr" presetSubtype="21"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barn(inVertical)">
                                      <p:cBhvr>
                                        <p:cTn id="21" dur="500"/>
                                        <p:tgtEl>
                                          <p:spTgt spid="3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6" presetClass="entr" presetSubtype="21" fill="hold" nodeType="click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barn(inVertical)">
                                      <p:cBhvr>
                                        <p:cTn id="26" dur="500"/>
                                        <p:tgtEl>
                                          <p:spTgt spid="34"/>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arn(inVertical)">
                                      <p:cBhvr>
                                        <p:cTn id="29" dur="500"/>
                                        <p:tgtEl>
                                          <p:spTgt spid="31"/>
                                        </p:tgtEl>
                                      </p:cBhvr>
                                    </p:animEffect>
                                  </p:childTnLst>
                                </p:cTn>
                              </p:par>
                              <p:par>
                                <p:cTn id="30" presetID="16" presetClass="entr" presetSubtype="21" fill="hold"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barn(inVertical)">
                                      <p:cBhvr>
                                        <p:cTn id="32" dur="500"/>
                                        <p:tgtEl>
                                          <p:spTgt spid="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barn(inVertical)">
                                      <p:cBhvr>
                                        <p:cTn id="37" dur="500"/>
                                        <p:tgtEl>
                                          <p:spTgt spid="35"/>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barn(inVertical)">
                                      <p:cBhvr>
                                        <p:cTn id="40" dur="500"/>
                                        <p:tgtEl>
                                          <p:spTgt spid="30"/>
                                        </p:tgtEl>
                                      </p:cBhvr>
                                    </p:animEffect>
                                  </p:childTnLst>
                                </p:cTn>
                              </p:par>
                              <p:par>
                                <p:cTn id="41" presetID="16" presetClass="entr" presetSubtype="21" fill="hold"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arn(inVertical)">
                                      <p:cBhvr>
                                        <p:cTn id="43" dur="500"/>
                                        <p:tgtEl>
                                          <p:spTgt spid="3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1" fill="hold"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barn(inVertical)">
                                      <p:cBhvr>
                                        <p:cTn id="48" dur="500"/>
                                        <p:tgtEl>
                                          <p:spTgt spid="39"/>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barn(inVertical)">
                                      <p:cBhvr>
                                        <p:cTn id="51" dur="500"/>
                                        <p:tgtEl>
                                          <p:spTgt spid="27"/>
                                        </p:tgtEl>
                                      </p:cBhvr>
                                    </p:animEffect>
                                  </p:childTnLst>
                                </p:cTn>
                              </p:par>
                              <p:par>
                                <p:cTn id="52" presetID="16" presetClass="entr" presetSubtype="21" fill="hold"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barn(inVertical)">
                                      <p:cBhvr>
                                        <p:cTn id="54" dur="500"/>
                                        <p:tgtEl>
                                          <p:spTgt spid="4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6" presetClass="entr" presetSubtype="21"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barn(inVertical)">
                                      <p:cBhvr>
                                        <p:cTn id="59" dur="500"/>
                                        <p:tgtEl>
                                          <p:spTgt spid="40"/>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barn(inVertical)">
                                      <p:cBhvr>
                                        <p:cTn id="62" dur="500"/>
                                        <p:tgtEl>
                                          <p:spTgt spid="28"/>
                                        </p:tgtEl>
                                      </p:cBhvr>
                                    </p:animEffect>
                                  </p:childTnLst>
                                </p:cTn>
                              </p:par>
                              <p:par>
                                <p:cTn id="63" presetID="16" presetClass="entr" presetSubtype="21" fill="hold" nodeType="withEffect">
                                  <p:stCondLst>
                                    <p:cond delay="0"/>
                                  </p:stCondLst>
                                  <p:childTnLst>
                                    <p:set>
                                      <p:cBhvr>
                                        <p:cTn id="64" dur="1" fill="hold">
                                          <p:stCondLst>
                                            <p:cond delay="0"/>
                                          </p:stCondLst>
                                        </p:cTn>
                                        <p:tgtEl>
                                          <p:spTgt spid="43"/>
                                        </p:tgtEl>
                                        <p:attrNameLst>
                                          <p:attrName>style.visibility</p:attrName>
                                        </p:attrNameLst>
                                      </p:cBhvr>
                                      <p:to>
                                        <p:strVal val="visible"/>
                                      </p:to>
                                    </p:set>
                                    <p:animEffect transition="in" filter="barn(inVertical)">
                                      <p:cBhvr>
                                        <p:cTn id="6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5C435CF-4C77-F020-BCD1-1881DD8C4012}"/>
              </a:ext>
            </a:extLst>
          </p:cNvPr>
          <p:cNvGrpSpPr/>
          <p:nvPr/>
        </p:nvGrpSpPr>
        <p:grpSpPr>
          <a:xfrm>
            <a:off x="1600200" y="1"/>
            <a:ext cx="8991600" cy="878775"/>
            <a:chOff x="212477" y="406442"/>
            <a:chExt cx="5840730" cy="797040"/>
          </a:xfrm>
          <a:solidFill>
            <a:schemeClr val="accent6">
              <a:lumMod val="75000"/>
            </a:schemeClr>
          </a:solidFill>
        </p:grpSpPr>
        <p:sp>
          <p:nvSpPr>
            <p:cNvPr id="11" name="Rounded Rectangle 10">
              <a:extLst>
                <a:ext uri="{FF2B5EF4-FFF2-40B4-BE49-F238E27FC236}">
                  <a16:creationId xmlns:a16="http://schemas.microsoft.com/office/drawing/2014/main" id="{9EC9ED70-D374-1BC3-F4AD-888A8F4D3ACE}"/>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4">
              <a:extLst>
                <a:ext uri="{FF2B5EF4-FFF2-40B4-BE49-F238E27FC236}">
                  <a16:creationId xmlns:a16="http://schemas.microsoft.com/office/drawing/2014/main" id="{27E9E470-F1B7-3A27-FBE3-AC9376F89896}"/>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200" b="1" i="1">
                  <a:solidFill>
                    <a:srgbClr val="000099"/>
                  </a:solidFill>
                  <a:latin typeface="Times New Roman" pitchFamily="18" charset="0"/>
                  <a:cs typeface="Times New Roman" pitchFamily="18" charset="0"/>
                </a:rPr>
                <a:t>1.5 Các kiểu và hình thức nhà nước</a:t>
              </a:r>
              <a:endParaRPr lang="en-US" sz="3200" b="1" i="1">
                <a:solidFill>
                  <a:srgbClr val="000099"/>
                </a:solidFill>
                <a:latin typeface="Times New Roman" pitchFamily="18" charset="0"/>
                <a:cs typeface="Times New Roman" pitchFamily="18" charset="0"/>
              </a:endParaRPr>
            </a:p>
          </p:txBody>
        </p:sp>
      </p:grpSp>
      <p:sp>
        <p:nvSpPr>
          <p:cNvPr id="13" name="AutoShape 5">
            <a:extLst>
              <a:ext uri="{FF2B5EF4-FFF2-40B4-BE49-F238E27FC236}">
                <a16:creationId xmlns:a16="http://schemas.microsoft.com/office/drawing/2014/main" id="{D83A9727-F7CB-AC65-02F8-FA82DC655EEB}"/>
              </a:ext>
            </a:extLst>
          </p:cNvPr>
          <p:cNvSpPr>
            <a:spLocks noChangeArrowheads="1"/>
          </p:cNvSpPr>
          <p:nvPr/>
        </p:nvSpPr>
        <p:spPr bwMode="auto">
          <a:xfrm>
            <a:off x="1660526" y="1017588"/>
            <a:ext cx="3063875" cy="869950"/>
          </a:xfrm>
          <a:prstGeom prst="flowChartAlternateProcess">
            <a:avLst/>
          </a:prstGeom>
          <a:solidFill>
            <a:schemeClr val="accent6">
              <a:lumMod val="60000"/>
              <a:lumOff val="40000"/>
            </a:schemeClr>
          </a:solidFill>
          <a:ln w="9525">
            <a:solidFill>
              <a:schemeClr val="tx1"/>
            </a:solidFill>
            <a:miter lim="800000"/>
          </a:ln>
          <a:effectLst/>
        </p:spPr>
        <p:txBody>
          <a:bodyPr wrap="none" anchor="ctr"/>
          <a:lstStyle/>
          <a:p>
            <a:pPr algn="ctr" eaLnBrk="1" hangingPunct="1">
              <a:defRPr/>
            </a:pPr>
            <a:r>
              <a:rPr lang="nl-NL" sz="2000" b="1" i="1">
                <a:solidFill>
                  <a:srgbClr val="FF0000"/>
                </a:solidFill>
                <a:latin typeface="Times New Roman" pitchFamily="18" charset="0"/>
                <a:cs typeface="Times New Roman" pitchFamily="18" charset="0"/>
              </a:rPr>
              <a:t>* Kiểu nhà nước</a:t>
            </a:r>
            <a:endParaRPr lang="en-US" altLang="en-US" sz="2000" i="1">
              <a:solidFill>
                <a:srgbClr val="FF0000"/>
              </a:solidFill>
              <a:latin typeface="Times New Roman" pitchFamily="18" charset="0"/>
              <a:cs typeface="Times New Roman" pitchFamily="18" charset="0"/>
            </a:endParaRPr>
          </a:p>
        </p:txBody>
      </p:sp>
      <p:grpSp>
        <p:nvGrpSpPr>
          <p:cNvPr id="15" name="Group 6">
            <a:extLst>
              <a:ext uri="{FF2B5EF4-FFF2-40B4-BE49-F238E27FC236}">
                <a16:creationId xmlns:a16="http://schemas.microsoft.com/office/drawing/2014/main" id="{32B65B99-12A3-882F-3F11-126EDEA01F06}"/>
              </a:ext>
            </a:extLst>
          </p:cNvPr>
          <p:cNvGrpSpPr>
            <a:grpSpLocks/>
          </p:cNvGrpSpPr>
          <p:nvPr/>
        </p:nvGrpSpPr>
        <p:grpSpPr bwMode="auto">
          <a:xfrm>
            <a:off x="1660526" y="1887538"/>
            <a:ext cx="3063875" cy="4970462"/>
            <a:chOff x="394335" y="1412619"/>
            <a:chExt cx="7025630" cy="915120"/>
          </a:xfrm>
        </p:grpSpPr>
        <p:sp>
          <p:nvSpPr>
            <p:cNvPr id="16" name="Rounded Rectangle 15">
              <a:extLst>
                <a:ext uri="{FF2B5EF4-FFF2-40B4-BE49-F238E27FC236}">
                  <a16:creationId xmlns:a16="http://schemas.microsoft.com/office/drawing/2014/main" id="{7D5F672F-BAC6-E2E9-6957-9C7D7F38B24C}"/>
                </a:ext>
              </a:extLst>
            </p:cNvPr>
            <p:cNvSpPr/>
            <p:nvPr/>
          </p:nvSpPr>
          <p:spPr>
            <a:xfrm>
              <a:off x="394335" y="1412619"/>
              <a:ext cx="7025630" cy="915120"/>
            </a:xfrm>
            <a:prstGeom prst="roundRect">
              <a:avLst/>
            </a:prstGeom>
          </p:spPr>
          <p:style>
            <a:lnRef idx="1">
              <a:schemeClr val="accent1"/>
            </a:lnRef>
            <a:fillRef idx="2">
              <a:schemeClr val="accent1"/>
            </a:fillRef>
            <a:effectRef idx="1">
              <a:schemeClr val="accent1"/>
            </a:effectRef>
            <a:fontRef idx="minor">
              <a:schemeClr val="dk1"/>
            </a:fontRef>
          </p:style>
        </p:sp>
        <p:sp>
          <p:nvSpPr>
            <p:cNvPr id="17" name="Rounded Rectangle 6">
              <a:extLst>
                <a:ext uri="{FF2B5EF4-FFF2-40B4-BE49-F238E27FC236}">
                  <a16:creationId xmlns:a16="http://schemas.microsoft.com/office/drawing/2014/main" id="{933D3B33-1BEA-6A8E-F8B9-1080296F52A4}"/>
                </a:ext>
              </a:extLst>
            </p:cNvPr>
            <p:cNvSpPr/>
            <p:nvPr/>
          </p:nvSpPr>
          <p:spPr>
            <a:xfrm>
              <a:off x="438018" y="1457045"/>
              <a:ext cx="6938265" cy="826268"/>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just" eaLnBrk="1" hangingPunct="1">
                <a:defRPr/>
              </a:pPr>
              <a:r>
                <a:rPr lang="en-US" sz="3200" u="sng">
                  <a:solidFill>
                    <a:srgbClr val="000066"/>
                  </a:solidFill>
                  <a:latin typeface="UTM Alexander" panose="02040603050506020204" pitchFamily="18" charset="0"/>
                </a:rPr>
                <a:t>Khái niệm:</a:t>
              </a:r>
            </a:p>
            <a:p>
              <a:pPr algn="just" eaLnBrk="1" hangingPunct="1">
                <a:defRPr/>
              </a:pPr>
              <a:r>
                <a:rPr lang="en-US" sz="3200">
                  <a:solidFill>
                    <a:srgbClr val="000066"/>
                  </a:solidFill>
                  <a:latin typeface="UTM Alexander" panose="02040603050506020204" pitchFamily="18" charset="0"/>
                </a:rPr>
                <a:t>Dùng để chỉ quyền lực nhà nước đó thuộc về giai cấp nào, tồn tại trên cơ sở kinh tế nào, tương ứng với HTKT-XH nào</a:t>
              </a:r>
              <a:endParaRPr lang="en-US" sz="3200" dirty="0">
                <a:solidFill>
                  <a:srgbClr val="000066"/>
                </a:solidFill>
                <a:latin typeface="UTM Alexander" panose="02040603050506020204" pitchFamily="18" charset="0"/>
              </a:endParaRPr>
            </a:p>
          </p:txBody>
        </p:sp>
      </p:grpSp>
      <p:grpSp>
        <p:nvGrpSpPr>
          <p:cNvPr id="20" name="Group 6">
            <a:extLst>
              <a:ext uri="{FF2B5EF4-FFF2-40B4-BE49-F238E27FC236}">
                <a16:creationId xmlns:a16="http://schemas.microsoft.com/office/drawing/2014/main" id="{D4820BD3-41C1-0284-2C16-A54F6CAF36AA}"/>
              </a:ext>
            </a:extLst>
          </p:cNvPr>
          <p:cNvGrpSpPr>
            <a:grpSpLocks/>
          </p:cNvGrpSpPr>
          <p:nvPr/>
        </p:nvGrpSpPr>
        <p:grpSpPr bwMode="auto">
          <a:xfrm>
            <a:off x="5276850" y="1887539"/>
            <a:ext cx="1225550" cy="2484437"/>
            <a:chOff x="394335" y="1412619"/>
            <a:chExt cx="7025630" cy="915120"/>
          </a:xfrm>
        </p:grpSpPr>
        <p:sp>
          <p:nvSpPr>
            <p:cNvPr id="21" name="Rounded Rectangle 20">
              <a:extLst>
                <a:ext uri="{FF2B5EF4-FFF2-40B4-BE49-F238E27FC236}">
                  <a16:creationId xmlns:a16="http://schemas.microsoft.com/office/drawing/2014/main" id="{98633554-2649-CFF5-2B41-E9D7262B049A}"/>
                </a:ext>
              </a:extLst>
            </p:cNvPr>
            <p:cNvSpPr/>
            <p:nvPr/>
          </p:nvSpPr>
          <p:spPr>
            <a:xfrm>
              <a:off x="394335" y="1412619"/>
              <a:ext cx="7025630" cy="915120"/>
            </a:xfrm>
            <a:prstGeom prst="roundRect">
              <a:avLst/>
            </a:prstGeom>
          </p:spPr>
          <p:style>
            <a:lnRef idx="1">
              <a:schemeClr val="accent1"/>
            </a:lnRef>
            <a:fillRef idx="2">
              <a:schemeClr val="accent1"/>
            </a:fillRef>
            <a:effectRef idx="1">
              <a:schemeClr val="accent1"/>
            </a:effectRef>
            <a:fontRef idx="minor">
              <a:schemeClr val="dk1"/>
            </a:fontRef>
          </p:style>
        </p:sp>
        <p:sp>
          <p:nvSpPr>
            <p:cNvPr id="22" name="Rounded Rectangle 6">
              <a:extLst>
                <a:ext uri="{FF2B5EF4-FFF2-40B4-BE49-F238E27FC236}">
                  <a16:creationId xmlns:a16="http://schemas.microsoft.com/office/drawing/2014/main" id="{6FFAEAE2-7D93-A393-5781-8220244EA143}"/>
                </a:ext>
              </a:extLst>
            </p:cNvPr>
            <p:cNvSpPr/>
            <p:nvPr/>
          </p:nvSpPr>
          <p:spPr>
            <a:xfrm>
              <a:off x="439841" y="1457059"/>
              <a:ext cx="6934624" cy="826239"/>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just" eaLnBrk="1" hangingPunct="1">
                <a:defRPr/>
              </a:pPr>
              <a:r>
                <a:rPr lang="en-US" sz="3200">
                  <a:solidFill>
                    <a:srgbClr val="000066"/>
                  </a:solidFill>
                  <a:latin typeface="UTM Alexander" panose="02040603050506020204" pitchFamily="18" charset="0"/>
                </a:rPr>
                <a:t>Kiểu cơ bản</a:t>
              </a:r>
              <a:endParaRPr lang="en-US" sz="3200" dirty="0">
                <a:solidFill>
                  <a:srgbClr val="000066"/>
                </a:solidFill>
                <a:latin typeface="UTM Alexander" panose="02040603050506020204" pitchFamily="18" charset="0"/>
              </a:endParaRPr>
            </a:p>
          </p:txBody>
        </p:sp>
      </p:grpSp>
      <p:grpSp>
        <p:nvGrpSpPr>
          <p:cNvPr id="23" name="Group 6">
            <a:extLst>
              <a:ext uri="{FF2B5EF4-FFF2-40B4-BE49-F238E27FC236}">
                <a16:creationId xmlns:a16="http://schemas.microsoft.com/office/drawing/2014/main" id="{5DF96A1F-DD09-7BCD-2C2E-CA032ECC3AD3}"/>
              </a:ext>
            </a:extLst>
          </p:cNvPr>
          <p:cNvGrpSpPr>
            <a:grpSpLocks/>
          </p:cNvGrpSpPr>
          <p:nvPr/>
        </p:nvGrpSpPr>
        <p:grpSpPr bwMode="auto">
          <a:xfrm>
            <a:off x="5276850" y="4572000"/>
            <a:ext cx="1225550" cy="2160588"/>
            <a:chOff x="394335" y="1412619"/>
            <a:chExt cx="7025630" cy="915120"/>
          </a:xfrm>
        </p:grpSpPr>
        <p:sp>
          <p:nvSpPr>
            <p:cNvPr id="24" name="Rounded Rectangle 23">
              <a:extLst>
                <a:ext uri="{FF2B5EF4-FFF2-40B4-BE49-F238E27FC236}">
                  <a16:creationId xmlns:a16="http://schemas.microsoft.com/office/drawing/2014/main" id="{BE79081E-886D-CFB6-F29C-6E9FBA942D54}"/>
                </a:ext>
              </a:extLst>
            </p:cNvPr>
            <p:cNvSpPr/>
            <p:nvPr/>
          </p:nvSpPr>
          <p:spPr>
            <a:xfrm>
              <a:off x="394335" y="1412619"/>
              <a:ext cx="7025630" cy="915120"/>
            </a:xfrm>
            <a:prstGeom prst="roundRect">
              <a:avLst/>
            </a:prstGeom>
          </p:spPr>
          <p:style>
            <a:lnRef idx="1">
              <a:schemeClr val="accent1"/>
            </a:lnRef>
            <a:fillRef idx="2">
              <a:schemeClr val="accent1"/>
            </a:fillRef>
            <a:effectRef idx="1">
              <a:schemeClr val="accent1"/>
            </a:effectRef>
            <a:fontRef idx="minor">
              <a:schemeClr val="dk1"/>
            </a:fontRef>
          </p:style>
        </p:sp>
        <p:sp>
          <p:nvSpPr>
            <p:cNvPr id="25" name="Rounded Rectangle 6">
              <a:extLst>
                <a:ext uri="{FF2B5EF4-FFF2-40B4-BE49-F238E27FC236}">
                  <a16:creationId xmlns:a16="http://schemas.microsoft.com/office/drawing/2014/main" id="{53C9CF29-6FD9-41B2-3E50-1E4150717622}"/>
                </a:ext>
              </a:extLst>
            </p:cNvPr>
            <p:cNvSpPr/>
            <p:nvPr/>
          </p:nvSpPr>
          <p:spPr>
            <a:xfrm>
              <a:off x="439841" y="1456997"/>
              <a:ext cx="6934624" cy="826365"/>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just" eaLnBrk="1" hangingPunct="1">
                <a:defRPr/>
              </a:pPr>
              <a:r>
                <a:rPr lang="en-US" sz="3200">
                  <a:solidFill>
                    <a:srgbClr val="000066"/>
                  </a:solidFill>
                  <a:latin typeface="UTM Alexander" panose="02040603050506020204" pitchFamily="18" charset="0"/>
                </a:rPr>
                <a:t>Kiểu đặc biệt</a:t>
              </a:r>
              <a:endParaRPr lang="en-US" sz="3200" dirty="0">
                <a:solidFill>
                  <a:srgbClr val="000066"/>
                </a:solidFill>
                <a:latin typeface="UTM Alexander" panose="02040603050506020204" pitchFamily="18" charset="0"/>
              </a:endParaRPr>
            </a:p>
          </p:txBody>
        </p:sp>
      </p:grpSp>
      <p:sp>
        <p:nvSpPr>
          <p:cNvPr id="26" name="Rounded Rectangle 25">
            <a:extLst>
              <a:ext uri="{FF2B5EF4-FFF2-40B4-BE49-F238E27FC236}">
                <a16:creationId xmlns:a16="http://schemas.microsoft.com/office/drawing/2014/main" id="{478AB1E2-B6EF-B6AB-187E-16DE1778C634}"/>
              </a:ext>
            </a:extLst>
          </p:cNvPr>
          <p:cNvSpPr/>
          <p:nvPr/>
        </p:nvSpPr>
        <p:spPr>
          <a:xfrm>
            <a:off x="6724650" y="1903413"/>
            <a:ext cx="3943350" cy="615950"/>
          </a:xfrm>
          <a:prstGeom prst="roundRect">
            <a:avLst/>
          </a:prstGeom>
          <a:solidFill>
            <a:schemeClr val="accent6">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000066"/>
                </a:solidFill>
                <a:latin typeface="UTM Alexander" panose="02040603050506020204" pitchFamily="18" charset="0"/>
                <a:cs typeface="Arial" panose="020B0604020202020204" pitchFamily="34" charset="0"/>
              </a:rPr>
              <a:t>Nhà nước chiếm hữu nô lệ</a:t>
            </a:r>
          </a:p>
        </p:txBody>
      </p:sp>
      <p:sp>
        <p:nvSpPr>
          <p:cNvPr id="27" name="Rounded Rectangle 26">
            <a:extLst>
              <a:ext uri="{FF2B5EF4-FFF2-40B4-BE49-F238E27FC236}">
                <a16:creationId xmlns:a16="http://schemas.microsoft.com/office/drawing/2014/main" id="{C4A16412-9E95-EA7E-966B-A00CAA325EF1}"/>
              </a:ext>
            </a:extLst>
          </p:cNvPr>
          <p:cNvSpPr/>
          <p:nvPr/>
        </p:nvSpPr>
        <p:spPr>
          <a:xfrm>
            <a:off x="6716713" y="2836863"/>
            <a:ext cx="3943350" cy="576262"/>
          </a:xfrm>
          <a:prstGeom prst="roundRect">
            <a:avLst/>
          </a:prstGeom>
          <a:solidFill>
            <a:schemeClr val="accent6">
              <a:lumMod val="40000"/>
              <a:lumOff val="6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dirty="0">
                <a:solidFill>
                  <a:srgbClr val="000066"/>
                </a:solidFill>
                <a:latin typeface="UTM Alexander" panose="02040603050506020204" pitchFamily="18" charset="0"/>
                <a:cs typeface="Arial" panose="020B0604020202020204" pitchFamily="34" charset="0"/>
              </a:rPr>
              <a:t>Nhà nước phong kiến</a:t>
            </a:r>
          </a:p>
        </p:txBody>
      </p:sp>
      <p:sp>
        <p:nvSpPr>
          <p:cNvPr id="28" name="Rounded Rectangle 27">
            <a:extLst>
              <a:ext uri="{FF2B5EF4-FFF2-40B4-BE49-F238E27FC236}">
                <a16:creationId xmlns:a16="http://schemas.microsoft.com/office/drawing/2014/main" id="{1C207C60-E5F2-100E-7576-1425F14FC4BB}"/>
              </a:ext>
            </a:extLst>
          </p:cNvPr>
          <p:cNvSpPr/>
          <p:nvPr/>
        </p:nvSpPr>
        <p:spPr>
          <a:xfrm>
            <a:off x="6716713" y="3733801"/>
            <a:ext cx="3943350" cy="576263"/>
          </a:xfrm>
          <a:prstGeom prst="roundRect">
            <a:avLst/>
          </a:prstGeom>
          <a:solidFill>
            <a:schemeClr val="accent6">
              <a:lumMod val="60000"/>
              <a:lumOff val="4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a:solidFill>
                  <a:srgbClr val="000066"/>
                </a:solidFill>
                <a:latin typeface="UTM Alexander" panose="02040603050506020204" pitchFamily="18" charset="0"/>
                <a:cs typeface="Arial" panose="020B0604020202020204" pitchFamily="34" charset="0"/>
              </a:rPr>
              <a:t>Nhà nước tư sản</a:t>
            </a:r>
          </a:p>
        </p:txBody>
      </p:sp>
      <p:sp>
        <p:nvSpPr>
          <p:cNvPr id="29" name="Rounded Rectangle 28">
            <a:extLst>
              <a:ext uri="{FF2B5EF4-FFF2-40B4-BE49-F238E27FC236}">
                <a16:creationId xmlns:a16="http://schemas.microsoft.com/office/drawing/2014/main" id="{DAB94E67-58A5-F8DD-EBDB-B8CFF1C73FAA}"/>
              </a:ext>
            </a:extLst>
          </p:cNvPr>
          <p:cNvSpPr/>
          <p:nvPr/>
        </p:nvSpPr>
        <p:spPr>
          <a:xfrm>
            <a:off x="6648450" y="5334000"/>
            <a:ext cx="3943350" cy="565150"/>
          </a:xfrm>
          <a:prstGeom prst="roundRect">
            <a:avLst/>
          </a:prstGeom>
          <a:solidFill>
            <a:srgbClr val="FF0000">
              <a:alpha val="61000"/>
            </a:srgbClr>
          </a:solidFill>
          <a:ln w="190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a:solidFill>
                  <a:srgbClr val="000066"/>
                </a:solidFill>
                <a:latin typeface="UTM Alexander" panose="02040603050506020204" pitchFamily="18" charset="0"/>
                <a:cs typeface="Arial" panose="020B0604020202020204" pitchFamily="34" charset="0"/>
              </a:rPr>
              <a:t>Nhà nước vô sản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Vertical)">
                                      <p:cBhvr>
                                        <p:cTn id="14" dur="500"/>
                                        <p:tgtEl>
                                          <p:spTgt spid="1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circle(in)">
                                      <p:cBhvr>
                                        <p:cTn id="19" dur="2000"/>
                                        <p:tgtEl>
                                          <p:spTgt spid="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inVertical)">
                                      <p:cBhvr>
                                        <p:cTn id="24" dur="500"/>
                                        <p:tgtEl>
                                          <p:spTgt spid="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arn(inVertical)">
                                      <p:cBhvr>
                                        <p:cTn id="29" dur="500"/>
                                        <p:tgtEl>
                                          <p:spTgt spid="2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arn(inVertical)">
                                      <p:cBhvr>
                                        <p:cTn id="34" dur="500"/>
                                        <p:tgtEl>
                                          <p:spTgt spid="2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barn(inVertical)">
                                      <p:cBhvr>
                                        <p:cTn id="39" dur="500"/>
                                        <p:tgtEl>
                                          <p:spTgt spid="2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barn(inVertical)">
                                      <p:cBhvr>
                                        <p:cTn id="44" dur="500"/>
                                        <p:tgtEl>
                                          <p:spTgt spid="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6" presetClass="entr" presetSubtype="16"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circle(in)">
                                      <p:cBhvr>
                                        <p:cTn id="49"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P spid="27" grpId="0" animBg="1"/>
      <p:bldP spid="28"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40D616E-82B3-9247-88C6-FE4B9CFBBAE2}"/>
              </a:ext>
            </a:extLst>
          </p:cNvPr>
          <p:cNvGrpSpPr/>
          <p:nvPr/>
        </p:nvGrpSpPr>
        <p:grpSpPr>
          <a:xfrm>
            <a:off x="1600200" y="1"/>
            <a:ext cx="8991600" cy="878775"/>
            <a:chOff x="212477" y="406442"/>
            <a:chExt cx="5840730" cy="797040"/>
          </a:xfrm>
          <a:solidFill>
            <a:schemeClr val="accent6">
              <a:lumMod val="75000"/>
            </a:schemeClr>
          </a:solidFill>
        </p:grpSpPr>
        <p:sp>
          <p:nvSpPr>
            <p:cNvPr id="11" name="Rounded Rectangle 10">
              <a:extLst>
                <a:ext uri="{FF2B5EF4-FFF2-40B4-BE49-F238E27FC236}">
                  <a16:creationId xmlns:a16="http://schemas.microsoft.com/office/drawing/2014/main" id="{003AE055-E2C3-F55B-E805-E6D2E09640CB}"/>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4">
              <a:extLst>
                <a:ext uri="{FF2B5EF4-FFF2-40B4-BE49-F238E27FC236}">
                  <a16:creationId xmlns:a16="http://schemas.microsoft.com/office/drawing/2014/main" id="{E346D903-4C06-5E71-9FBD-0CE491B2B0B9}"/>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200" b="1" i="1">
                  <a:solidFill>
                    <a:srgbClr val="000099"/>
                  </a:solidFill>
                  <a:latin typeface="Times New Roman" pitchFamily="18" charset="0"/>
                  <a:cs typeface="Times New Roman" pitchFamily="18" charset="0"/>
                </a:rPr>
                <a:t>1.5 Các kiểu và hình thức nhà nước</a:t>
              </a:r>
              <a:endParaRPr lang="en-US" sz="3200" b="1" i="1">
                <a:solidFill>
                  <a:srgbClr val="000099"/>
                </a:solidFill>
                <a:latin typeface="Times New Roman" pitchFamily="18" charset="0"/>
                <a:cs typeface="Times New Roman" pitchFamily="18" charset="0"/>
              </a:endParaRPr>
            </a:p>
          </p:txBody>
        </p:sp>
      </p:grpSp>
      <p:sp>
        <p:nvSpPr>
          <p:cNvPr id="13" name="AutoShape 5">
            <a:extLst>
              <a:ext uri="{FF2B5EF4-FFF2-40B4-BE49-F238E27FC236}">
                <a16:creationId xmlns:a16="http://schemas.microsoft.com/office/drawing/2014/main" id="{117E8AA8-24DE-521A-2992-EA5B5621696D}"/>
              </a:ext>
            </a:extLst>
          </p:cNvPr>
          <p:cNvSpPr>
            <a:spLocks noChangeArrowheads="1"/>
          </p:cNvSpPr>
          <p:nvPr/>
        </p:nvSpPr>
        <p:spPr bwMode="auto">
          <a:xfrm>
            <a:off x="1660526" y="1873250"/>
            <a:ext cx="3521075" cy="869950"/>
          </a:xfrm>
          <a:prstGeom prst="flowChartAlternateProcess">
            <a:avLst/>
          </a:prstGeom>
          <a:solidFill>
            <a:schemeClr val="accent6">
              <a:lumMod val="60000"/>
              <a:lumOff val="40000"/>
            </a:schemeClr>
          </a:solidFill>
          <a:ln w="9525">
            <a:solidFill>
              <a:schemeClr val="tx1"/>
            </a:solidFill>
            <a:miter lim="800000"/>
          </a:ln>
          <a:effectLst/>
        </p:spPr>
        <p:txBody>
          <a:bodyPr wrap="none" anchor="ctr"/>
          <a:lstStyle/>
          <a:p>
            <a:pPr algn="ctr" eaLnBrk="1" hangingPunct="1">
              <a:defRPr/>
            </a:pPr>
            <a:r>
              <a:rPr lang="nl-NL" sz="2400" b="1" i="1">
                <a:solidFill>
                  <a:srgbClr val="FF0000"/>
                </a:solidFill>
                <a:latin typeface="Times New Roman" pitchFamily="18" charset="0"/>
                <a:cs typeface="Times New Roman" pitchFamily="18" charset="0"/>
              </a:rPr>
              <a:t>* Hình thức nhà nước</a:t>
            </a:r>
            <a:endParaRPr lang="en-US" altLang="en-US" sz="2400" i="1">
              <a:solidFill>
                <a:srgbClr val="FF0000"/>
              </a:solidFill>
              <a:latin typeface="Times New Roman" pitchFamily="18" charset="0"/>
              <a:cs typeface="Times New Roman" pitchFamily="18" charset="0"/>
            </a:endParaRPr>
          </a:p>
        </p:txBody>
      </p:sp>
      <p:grpSp>
        <p:nvGrpSpPr>
          <p:cNvPr id="15" name="Group 6">
            <a:extLst>
              <a:ext uri="{FF2B5EF4-FFF2-40B4-BE49-F238E27FC236}">
                <a16:creationId xmlns:a16="http://schemas.microsoft.com/office/drawing/2014/main" id="{328CA55B-0256-13C6-940C-D2EED6AB7AB9}"/>
              </a:ext>
            </a:extLst>
          </p:cNvPr>
          <p:cNvGrpSpPr>
            <a:grpSpLocks/>
          </p:cNvGrpSpPr>
          <p:nvPr/>
        </p:nvGrpSpPr>
        <p:grpSpPr bwMode="auto">
          <a:xfrm>
            <a:off x="5410200" y="1019176"/>
            <a:ext cx="5238750" cy="2638425"/>
            <a:chOff x="394335" y="1412619"/>
            <a:chExt cx="7025630" cy="915120"/>
          </a:xfrm>
        </p:grpSpPr>
        <p:sp>
          <p:nvSpPr>
            <p:cNvPr id="16" name="Rounded Rectangle 15">
              <a:extLst>
                <a:ext uri="{FF2B5EF4-FFF2-40B4-BE49-F238E27FC236}">
                  <a16:creationId xmlns:a16="http://schemas.microsoft.com/office/drawing/2014/main" id="{962BE3F7-8AD2-355F-2BF4-436E35A86913}"/>
                </a:ext>
              </a:extLst>
            </p:cNvPr>
            <p:cNvSpPr/>
            <p:nvPr/>
          </p:nvSpPr>
          <p:spPr>
            <a:xfrm>
              <a:off x="394335" y="1412619"/>
              <a:ext cx="7025630" cy="915120"/>
            </a:xfrm>
            <a:prstGeom prst="roundRect">
              <a:avLst/>
            </a:prstGeom>
          </p:spPr>
          <p:style>
            <a:lnRef idx="1">
              <a:schemeClr val="accent1"/>
            </a:lnRef>
            <a:fillRef idx="2">
              <a:schemeClr val="accent1"/>
            </a:fillRef>
            <a:effectRef idx="1">
              <a:schemeClr val="accent1"/>
            </a:effectRef>
            <a:fontRef idx="minor">
              <a:schemeClr val="dk1"/>
            </a:fontRef>
          </p:style>
        </p:sp>
        <p:sp>
          <p:nvSpPr>
            <p:cNvPr id="17" name="Rounded Rectangle 6">
              <a:extLst>
                <a:ext uri="{FF2B5EF4-FFF2-40B4-BE49-F238E27FC236}">
                  <a16:creationId xmlns:a16="http://schemas.microsoft.com/office/drawing/2014/main" id="{2807BB16-44B5-3365-A514-60F5EC3B1E8D}"/>
                </a:ext>
              </a:extLst>
            </p:cNvPr>
            <p:cNvSpPr/>
            <p:nvPr/>
          </p:nvSpPr>
          <p:spPr>
            <a:xfrm>
              <a:off x="439044" y="1457219"/>
              <a:ext cx="6936213" cy="825921"/>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just" eaLnBrk="1" hangingPunct="1">
                <a:defRPr/>
              </a:pPr>
              <a:r>
                <a:rPr lang="en-GB" sz="3200" u="sng">
                  <a:solidFill>
                    <a:srgbClr val="000066"/>
                  </a:solidFill>
                  <a:latin typeface="Times New Roman" pitchFamily="18" charset="0"/>
                  <a:cs typeface="Times New Roman" pitchFamily="18" charset="0"/>
                </a:rPr>
                <a:t>Khái niệm: </a:t>
              </a:r>
              <a:r>
                <a:rPr lang="en-GB" sz="3200">
                  <a:solidFill>
                    <a:srgbClr val="000066"/>
                  </a:solidFill>
                  <a:latin typeface="Times New Roman" pitchFamily="18" charset="0"/>
                  <a:cs typeface="Times New Roman" pitchFamily="18" charset="0"/>
                </a:rPr>
                <a:t>Cách thức tổ chức, phương thức thức hiện quyền lực nhà nước của giai cấp thống trị</a:t>
              </a:r>
              <a:endParaRPr lang="en-US" sz="3200">
                <a:solidFill>
                  <a:srgbClr val="000066"/>
                </a:solidFill>
                <a:latin typeface="Times New Roman" pitchFamily="18" charset="0"/>
                <a:cs typeface="Times New Roman" pitchFamily="18" charset="0"/>
              </a:endParaRPr>
            </a:p>
          </p:txBody>
        </p:sp>
      </p:grpSp>
      <p:grpSp>
        <p:nvGrpSpPr>
          <p:cNvPr id="20" name="Group 6">
            <a:extLst>
              <a:ext uri="{FF2B5EF4-FFF2-40B4-BE49-F238E27FC236}">
                <a16:creationId xmlns:a16="http://schemas.microsoft.com/office/drawing/2014/main" id="{E82142C0-67BC-7F0A-E83A-28BC3A44C107}"/>
              </a:ext>
            </a:extLst>
          </p:cNvPr>
          <p:cNvGrpSpPr>
            <a:grpSpLocks/>
          </p:cNvGrpSpPr>
          <p:nvPr/>
        </p:nvGrpSpPr>
        <p:grpSpPr bwMode="auto">
          <a:xfrm>
            <a:off x="2971800" y="3748088"/>
            <a:ext cx="4648200" cy="1581150"/>
            <a:chOff x="-42410" y="1457104"/>
            <a:chExt cx="7462375" cy="826150"/>
          </a:xfrm>
        </p:grpSpPr>
        <p:sp>
          <p:nvSpPr>
            <p:cNvPr id="21" name="Rounded Rectangle 20">
              <a:extLst>
                <a:ext uri="{FF2B5EF4-FFF2-40B4-BE49-F238E27FC236}">
                  <a16:creationId xmlns:a16="http://schemas.microsoft.com/office/drawing/2014/main" id="{74ACEC83-D29D-FF7B-7FD4-2BE0A65FF7E3}"/>
                </a:ext>
              </a:extLst>
            </p:cNvPr>
            <p:cNvSpPr/>
            <p:nvPr/>
          </p:nvSpPr>
          <p:spPr>
            <a:xfrm>
              <a:off x="92668" y="1611385"/>
              <a:ext cx="7327297" cy="477773"/>
            </a:xfrm>
            <a:prstGeom prst="roundRect">
              <a:avLst/>
            </a:prstGeom>
          </p:spPr>
          <p:style>
            <a:lnRef idx="1">
              <a:schemeClr val="accent1"/>
            </a:lnRef>
            <a:fillRef idx="2">
              <a:schemeClr val="accent1"/>
            </a:fillRef>
            <a:effectRef idx="1">
              <a:schemeClr val="accent1"/>
            </a:effectRef>
            <a:fontRef idx="minor">
              <a:schemeClr val="dk1"/>
            </a:fontRef>
          </p:style>
        </p:sp>
        <p:sp>
          <p:nvSpPr>
            <p:cNvPr id="22" name="Rounded Rectangle 6">
              <a:extLst>
                <a:ext uri="{FF2B5EF4-FFF2-40B4-BE49-F238E27FC236}">
                  <a16:creationId xmlns:a16="http://schemas.microsoft.com/office/drawing/2014/main" id="{7CD5A7E4-B3B5-72B5-BAF1-5E3D3D215D1E}"/>
                </a:ext>
              </a:extLst>
            </p:cNvPr>
            <p:cNvSpPr/>
            <p:nvPr/>
          </p:nvSpPr>
          <p:spPr>
            <a:xfrm>
              <a:off x="-42410" y="1457104"/>
              <a:ext cx="7419049" cy="826150"/>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just" eaLnBrk="1" hangingPunct="1">
                <a:defRPr/>
              </a:pPr>
              <a:r>
                <a:rPr lang="en-US" sz="3200">
                  <a:solidFill>
                    <a:srgbClr val="000066"/>
                  </a:solidFill>
                  <a:latin typeface="UTM Alexander" panose="02040603050506020204" pitchFamily="18" charset="0"/>
                </a:rPr>
                <a:t>Hình thức chính thể</a:t>
              </a:r>
              <a:endParaRPr lang="en-US" sz="3200" dirty="0">
                <a:solidFill>
                  <a:srgbClr val="000066"/>
                </a:solidFill>
                <a:latin typeface="UTM Alexander" panose="02040603050506020204" pitchFamily="18" charset="0"/>
              </a:endParaRPr>
            </a:p>
          </p:txBody>
        </p:sp>
      </p:grpSp>
      <p:grpSp>
        <p:nvGrpSpPr>
          <p:cNvPr id="23" name="Group 6">
            <a:extLst>
              <a:ext uri="{FF2B5EF4-FFF2-40B4-BE49-F238E27FC236}">
                <a16:creationId xmlns:a16="http://schemas.microsoft.com/office/drawing/2014/main" id="{7F8FDDBD-B9A0-B8BA-F645-0643FF78165F}"/>
              </a:ext>
            </a:extLst>
          </p:cNvPr>
          <p:cNvGrpSpPr>
            <a:grpSpLocks/>
          </p:cNvGrpSpPr>
          <p:nvPr/>
        </p:nvGrpSpPr>
        <p:grpSpPr bwMode="auto">
          <a:xfrm>
            <a:off x="2560638" y="5321300"/>
            <a:ext cx="4572000" cy="1079500"/>
            <a:chOff x="394335" y="1412619"/>
            <a:chExt cx="7025630" cy="915120"/>
          </a:xfrm>
        </p:grpSpPr>
        <p:sp>
          <p:nvSpPr>
            <p:cNvPr id="24" name="Rounded Rectangle 23">
              <a:extLst>
                <a:ext uri="{FF2B5EF4-FFF2-40B4-BE49-F238E27FC236}">
                  <a16:creationId xmlns:a16="http://schemas.microsoft.com/office/drawing/2014/main" id="{417021B0-B48B-A25D-B4B7-4B1CF30538B8}"/>
                </a:ext>
              </a:extLst>
            </p:cNvPr>
            <p:cNvSpPr/>
            <p:nvPr/>
          </p:nvSpPr>
          <p:spPr>
            <a:xfrm>
              <a:off x="394335" y="1412619"/>
              <a:ext cx="7025630" cy="915120"/>
            </a:xfrm>
            <a:prstGeom prst="roundRect">
              <a:avLst/>
            </a:prstGeom>
          </p:spPr>
          <p:style>
            <a:lnRef idx="1">
              <a:schemeClr val="accent1"/>
            </a:lnRef>
            <a:fillRef idx="2">
              <a:schemeClr val="accent1"/>
            </a:fillRef>
            <a:effectRef idx="1">
              <a:schemeClr val="accent1"/>
            </a:effectRef>
            <a:fontRef idx="minor">
              <a:schemeClr val="dk1"/>
            </a:fontRef>
          </p:style>
        </p:sp>
        <p:sp>
          <p:nvSpPr>
            <p:cNvPr id="25" name="Rounded Rectangle 6">
              <a:extLst>
                <a:ext uri="{FF2B5EF4-FFF2-40B4-BE49-F238E27FC236}">
                  <a16:creationId xmlns:a16="http://schemas.microsoft.com/office/drawing/2014/main" id="{3078D697-56EB-CC70-9B8A-50C97D469AC3}"/>
                </a:ext>
              </a:extLst>
            </p:cNvPr>
            <p:cNvSpPr/>
            <p:nvPr/>
          </p:nvSpPr>
          <p:spPr>
            <a:xfrm>
              <a:off x="438245" y="1457030"/>
              <a:ext cx="6937810" cy="826300"/>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just" eaLnBrk="1" hangingPunct="1">
                <a:defRPr/>
              </a:pPr>
              <a:r>
                <a:rPr lang="en-US" sz="3200">
                  <a:solidFill>
                    <a:srgbClr val="000066"/>
                  </a:solidFill>
                  <a:latin typeface="UTM Alexander" panose="02040603050506020204" pitchFamily="18" charset="0"/>
                </a:rPr>
                <a:t>Cấu trúc lãnh thổ</a:t>
              </a:r>
              <a:endParaRPr lang="en-US" sz="3200" dirty="0">
                <a:solidFill>
                  <a:srgbClr val="000066"/>
                </a:solidFill>
                <a:latin typeface="UTM Alexander" panose="02040603050506020204" pitchFamily="18" charset="0"/>
              </a:endParaRPr>
            </a:p>
          </p:txBody>
        </p:sp>
      </p:grpSp>
      <p:cxnSp>
        <p:nvCxnSpPr>
          <p:cNvPr id="5" name="Straight Arrow Connector 4">
            <a:extLst>
              <a:ext uri="{FF2B5EF4-FFF2-40B4-BE49-F238E27FC236}">
                <a16:creationId xmlns:a16="http://schemas.microsoft.com/office/drawing/2014/main" id="{E0148B81-1C85-1492-7E52-181D77936CA1}"/>
              </a:ext>
            </a:extLst>
          </p:cNvPr>
          <p:cNvCxnSpPr>
            <a:endCxn id="21" idx="1"/>
          </p:cNvCxnSpPr>
          <p:nvPr/>
        </p:nvCxnSpPr>
        <p:spPr>
          <a:xfrm>
            <a:off x="2133600" y="2743201"/>
            <a:ext cx="922338" cy="17573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617FF9-9A9E-3EAD-6E14-3C55B52C67DA}"/>
              </a:ext>
            </a:extLst>
          </p:cNvPr>
          <p:cNvCxnSpPr>
            <a:endCxn id="24" idx="1"/>
          </p:cNvCxnSpPr>
          <p:nvPr/>
        </p:nvCxnSpPr>
        <p:spPr>
          <a:xfrm>
            <a:off x="2133600" y="2819400"/>
            <a:ext cx="427038" cy="30416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circle(in)">
                                      <p:cBhvr>
                                        <p:cTn id="12" dur="20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16" presetClass="entr" presetSubtype="21"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barn(inVertical)">
                                      <p:cBhvr>
                                        <p:cTn id="20" dur="500"/>
                                        <p:tgtEl>
                                          <p:spTgt spid="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arn(inVertical)">
                                      <p:cBhvr>
                                        <p:cTn id="25" dur="500"/>
                                        <p:tgtEl>
                                          <p:spTgt spid="30"/>
                                        </p:tgtEl>
                                      </p:cBhvr>
                                    </p:animEffect>
                                  </p:childTnLst>
                                </p:cTn>
                              </p:par>
                              <p:par>
                                <p:cTn id="26" presetID="16" presetClass="entr" presetSubtype="21"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arn(inVertical)">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a:extLst>
              <a:ext uri="{FF2B5EF4-FFF2-40B4-BE49-F238E27FC236}">
                <a16:creationId xmlns:a16="http://schemas.microsoft.com/office/drawing/2014/main" id="{63553F15-EBE7-40ED-85A6-84EC19B4555B}"/>
              </a:ext>
            </a:extLst>
          </p:cNvPr>
          <p:cNvSpPr>
            <a:spLocks noChangeArrowheads="1"/>
          </p:cNvSpPr>
          <p:nvPr/>
        </p:nvSpPr>
        <p:spPr bwMode="auto">
          <a:xfrm>
            <a:off x="1660526" y="76200"/>
            <a:ext cx="3521075" cy="869950"/>
          </a:xfrm>
          <a:prstGeom prst="flowChartAlternateProcess">
            <a:avLst/>
          </a:prstGeom>
          <a:solidFill>
            <a:schemeClr val="accent6">
              <a:lumMod val="60000"/>
              <a:lumOff val="40000"/>
            </a:schemeClr>
          </a:solidFill>
          <a:ln w="9525">
            <a:solidFill>
              <a:schemeClr val="tx1"/>
            </a:solidFill>
            <a:miter lim="800000"/>
          </a:ln>
          <a:effectLst/>
        </p:spPr>
        <p:txBody>
          <a:bodyPr wrap="none" anchor="ctr"/>
          <a:lstStyle/>
          <a:p>
            <a:pPr algn="ctr" eaLnBrk="1" hangingPunct="1">
              <a:defRPr/>
            </a:pPr>
            <a:r>
              <a:rPr lang="nl-NL" sz="2400" b="1" i="1">
                <a:solidFill>
                  <a:srgbClr val="FF0000"/>
                </a:solidFill>
                <a:latin typeface="Times New Roman" pitchFamily="18" charset="0"/>
                <a:cs typeface="Times New Roman" pitchFamily="18" charset="0"/>
              </a:rPr>
              <a:t>* Hình thức nhà nước</a:t>
            </a:r>
            <a:endParaRPr lang="en-US" altLang="en-US" sz="2400" i="1">
              <a:solidFill>
                <a:srgbClr val="FF0000"/>
              </a:solidFill>
              <a:latin typeface="Times New Roman" pitchFamily="18" charset="0"/>
              <a:cs typeface="Times New Roman" pitchFamily="18" charset="0"/>
            </a:endParaRPr>
          </a:p>
        </p:txBody>
      </p:sp>
      <p:grpSp>
        <p:nvGrpSpPr>
          <p:cNvPr id="20" name="Group 6">
            <a:extLst>
              <a:ext uri="{FF2B5EF4-FFF2-40B4-BE49-F238E27FC236}">
                <a16:creationId xmlns:a16="http://schemas.microsoft.com/office/drawing/2014/main" id="{D812CCDF-6BF1-48D9-CC62-D99F382AEE10}"/>
              </a:ext>
            </a:extLst>
          </p:cNvPr>
          <p:cNvGrpSpPr>
            <a:grpSpLocks/>
          </p:cNvGrpSpPr>
          <p:nvPr/>
        </p:nvGrpSpPr>
        <p:grpSpPr bwMode="auto">
          <a:xfrm>
            <a:off x="3813175" y="920750"/>
            <a:ext cx="4648200" cy="1582738"/>
            <a:chOff x="-42410" y="1457104"/>
            <a:chExt cx="7462375" cy="826150"/>
          </a:xfrm>
        </p:grpSpPr>
        <p:sp>
          <p:nvSpPr>
            <p:cNvPr id="21" name="Rounded Rectangle 20">
              <a:extLst>
                <a:ext uri="{FF2B5EF4-FFF2-40B4-BE49-F238E27FC236}">
                  <a16:creationId xmlns:a16="http://schemas.microsoft.com/office/drawing/2014/main" id="{2F7943CA-68C1-4406-1900-4A9E128628BC}"/>
                </a:ext>
              </a:extLst>
            </p:cNvPr>
            <p:cNvSpPr/>
            <p:nvPr/>
          </p:nvSpPr>
          <p:spPr>
            <a:xfrm>
              <a:off x="92668" y="1611230"/>
              <a:ext cx="7327297" cy="478123"/>
            </a:xfrm>
            <a:prstGeom prst="roundRect">
              <a:avLst/>
            </a:prstGeom>
          </p:spPr>
          <p:style>
            <a:lnRef idx="1">
              <a:schemeClr val="accent1"/>
            </a:lnRef>
            <a:fillRef idx="2">
              <a:schemeClr val="accent1"/>
            </a:fillRef>
            <a:effectRef idx="1">
              <a:schemeClr val="accent1"/>
            </a:effectRef>
            <a:fontRef idx="minor">
              <a:schemeClr val="dk1"/>
            </a:fontRef>
          </p:style>
        </p:sp>
        <p:sp>
          <p:nvSpPr>
            <p:cNvPr id="22" name="Rounded Rectangle 6">
              <a:extLst>
                <a:ext uri="{FF2B5EF4-FFF2-40B4-BE49-F238E27FC236}">
                  <a16:creationId xmlns:a16="http://schemas.microsoft.com/office/drawing/2014/main" id="{4F5ED4B2-18B4-4773-93B2-60C5F6457281}"/>
                </a:ext>
              </a:extLst>
            </p:cNvPr>
            <p:cNvSpPr/>
            <p:nvPr/>
          </p:nvSpPr>
          <p:spPr>
            <a:xfrm>
              <a:off x="-42410" y="1457104"/>
              <a:ext cx="7419049" cy="826150"/>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ctr" eaLnBrk="1" hangingPunct="1">
                <a:defRPr/>
              </a:pPr>
              <a:r>
                <a:rPr lang="en-US" sz="3200" b="1">
                  <a:solidFill>
                    <a:srgbClr val="000066"/>
                  </a:solidFill>
                  <a:latin typeface="UTM Alexander" panose="02040603050506020204" pitchFamily="18" charset="0"/>
                </a:rPr>
                <a:t>Hình thức chính thể</a:t>
              </a:r>
              <a:endParaRPr lang="en-US" sz="3200" b="1" dirty="0">
                <a:solidFill>
                  <a:srgbClr val="000066"/>
                </a:solidFill>
                <a:latin typeface="UTM Alexander" panose="02040603050506020204" pitchFamily="18" charset="0"/>
              </a:endParaRPr>
            </a:p>
          </p:txBody>
        </p:sp>
      </p:grpSp>
      <p:sp>
        <p:nvSpPr>
          <p:cNvPr id="18" name="AutoShape 5">
            <a:extLst>
              <a:ext uri="{FF2B5EF4-FFF2-40B4-BE49-F238E27FC236}">
                <a16:creationId xmlns:a16="http://schemas.microsoft.com/office/drawing/2014/main" id="{28431898-E25B-026B-AC0D-472F48D16238}"/>
              </a:ext>
            </a:extLst>
          </p:cNvPr>
          <p:cNvSpPr>
            <a:spLocks noChangeArrowheads="1"/>
          </p:cNvSpPr>
          <p:nvPr/>
        </p:nvSpPr>
        <p:spPr bwMode="auto">
          <a:xfrm>
            <a:off x="4572000" y="2209800"/>
            <a:ext cx="2895600" cy="1447800"/>
          </a:xfrm>
          <a:prstGeom prst="flowChartAlternateProcess">
            <a:avLst/>
          </a:prstGeom>
          <a:solidFill>
            <a:srgbClr val="FFFFD9"/>
          </a:solidFill>
          <a:ln w="9525">
            <a:solidFill>
              <a:schemeClr val="tx1"/>
            </a:solidFill>
            <a:miter lim="800000"/>
          </a:ln>
          <a:effectLst/>
        </p:spPr>
        <p:txBody>
          <a:bodyPr wrap="none" anchor="ctr"/>
          <a:lstStyle/>
          <a:p>
            <a:pPr algn="ctr" eaLnBrk="1" hangingPunct="1">
              <a:spcBef>
                <a:spcPct val="50000"/>
              </a:spcBef>
              <a:defRPr/>
            </a:pPr>
            <a:r>
              <a:rPr lang="en-US" altLang="en-US" sz="2400" b="1" i="1" noProof="1">
                <a:solidFill>
                  <a:srgbClr val="CC3300"/>
                </a:solidFill>
                <a:effectLst>
                  <a:outerShdw blurRad="38100" dist="38100" dir="2700000">
                    <a:srgbClr val="000000"/>
                  </a:outerShdw>
                </a:effectLst>
                <a:latin typeface="Times New Roman" panose="02020603050405020304" pitchFamily="18" charset="0"/>
              </a:rPr>
              <a:t>Nhà nước </a:t>
            </a:r>
          </a:p>
          <a:p>
            <a:pPr algn="ctr" eaLnBrk="1" hangingPunct="1">
              <a:spcBef>
                <a:spcPct val="50000"/>
              </a:spcBef>
              <a:defRPr/>
            </a:pPr>
            <a:r>
              <a:rPr lang="en-US" altLang="en-US" sz="2400" b="1" i="1" noProof="1">
                <a:solidFill>
                  <a:srgbClr val="CC3300"/>
                </a:solidFill>
                <a:effectLst>
                  <a:outerShdw blurRad="38100" dist="38100" dir="2700000">
                    <a:srgbClr val="000000"/>
                  </a:outerShdw>
                </a:effectLst>
                <a:latin typeface="Times New Roman" panose="02020603050405020304" pitchFamily="18" charset="0"/>
              </a:rPr>
              <a:t>chiếm hữu nô lệ</a:t>
            </a:r>
          </a:p>
        </p:txBody>
      </p:sp>
      <p:sp>
        <p:nvSpPr>
          <p:cNvPr id="19" name="Oval 9">
            <a:extLst>
              <a:ext uri="{FF2B5EF4-FFF2-40B4-BE49-F238E27FC236}">
                <a16:creationId xmlns:a16="http://schemas.microsoft.com/office/drawing/2014/main" id="{F380B35E-A912-7248-6417-8592B1742CBD}"/>
              </a:ext>
            </a:extLst>
          </p:cNvPr>
          <p:cNvSpPr>
            <a:spLocks noChangeArrowheads="1"/>
          </p:cNvSpPr>
          <p:nvPr/>
        </p:nvSpPr>
        <p:spPr bwMode="auto">
          <a:xfrm>
            <a:off x="1600200" y="2286000"/>
            <a:ext cx="2438400" cy="914400"/>
          </a:xfrm>
          <a:prstGeom prst="ellipse">
            <a:avLst/>
          </a:prstGeom>
          <a:solidFill>
            <a:srgbClr val="0033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i="1">
                <a:solidFill>
                  <a:srgbClr val="FFFFFF"/>
                </a:solidFill>
                <a:latin typeface="Times New Roman" panose="02020603050405020304" pitchFamily="18" charset="0"/>
              </a:rPr>
              <a:t>Quân chủ</a:t>
            </a:r>
          </a:p>
        </p:txBody>
      </p:sp>
      <p:sp>
        <p:nvSpPr>
          <p:cNvPr id="26" name="Oval 10">
            <a:extLst>
              <a:ext uri="{FF2B5EF4-FFF2-40B4-BE49-F238E27FC236}">
                <a16:creationId xmlns:a16="http://schemas.microsoft.com/office/drawing/2014/main" id="{5DB63291-BE12-2FE7-A216-CE67DFA9AC72}"/>
              </a:ext>
            </a:extLst>
          </p:cNvPr>
          <p:cNvSpPr>
            <a:spLocks noChangeArrowheads="1"/>
          </p:cNvSpPr>
          <p:nvPr/>
        </p:nvSpPr>
        <p:spPr bwMode="auto">
          <a:xfrm>
            <a:off x="7848600" y="2133600"/>
            <a:ext cx="2819400" cy="1143000"/>
          </a:xfrm>
          <a:prstGeom prst="ellipse">
            <a:avLst/>
          </a:prstGeom>
          <a:solidFill>
            <a:srgbClr val="0033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i="1">
                <a:solidFill>
                  <a:srgbClr val="FFFFFF"/>
                </a:solidFill>
                <a:latin typeface="Times New Roman" panose="02020603050405020304" pitchFamily="18" charset="0"/>
              </a:rPr>
              <a:t>CH quý tộc;</a:t>
            </a:r>
          </a:p>
          <a:p>
            <a:pPr algn="ctr" eaLnBrk="1" hangingPunct="1">
              <a:spcBef>
                <a:spcPct val="0"/>
              </a:spcBef>
              <a:buFontTx/>
              <a:buNone/>
            </a:pPr>
            <a:r>
              <a:rPr lang="en-US" altLang="en-US" sz="2800" b="1" i="1">
                <a:solidFill>
                  <a:srgbClr val="FFFFFF"/>
                </a:solidFill>
                <a:latin typeface="Times New Roman" panose="02020603050405020304" pitchFamily="18" charset="0"/>
              </a:rPr>
              <a:t> CH dân chủ </a:t>
            </a:r>
          </a:p>
        </p:txBody>
      </p:sp>
      <p:sp>
        <p:nvSpPr>
          <p:cNvPr id="27" name="Line 13">
            <a:extLst>
              <a:ext uri="{FF2B5EF4-FFF2-40B4-BE49-F238E27FC236}">
                <a16:creationId xmlns:a16="http://schemas.microsoft.com/office/drawing/2014/main" id="{2EB94559-131B-3E9B-2953-D0B178F19F02}"/>
              </a:ext>
            </a:extLst>
          </p:cNvPr>
          <p:cNvSpPr>
            <a:spLocks noChangeShapeType="1"/>
          </p:cNvSpPr>
          <p:nvPr/>
        </p:nvSpPr>
        <p:spPr bwMode="auto">
          <a:xfrm flipH="1">
            <a:off x="4038600" y="2667000"/>
            <a:ext cx="533400" cy="76200"/>
          </a:xfrm>
          <a:prstGeom prst="line">
            <a:avLst/>
          </a:prstGeom>
          <a:noFill/>
          <a:ln w="38100">
            <a:solidFill>
              <a:srgbClr val="006090"/>
            </a:solidFill>
            <a:round/>
            <a:tailEnd type="triangle" w="med" len="med"/>
          </a:ln>
          <a:effectLst/>
        </p:spPr>
        <p:txBody>
          <a:bodyPr wrap="none" anchor="ctr"/>
          <a:lstStyle/>
          <a:p>
            <a:pPr algn="ctr" eaLnBrk="1" hangingPunct="1">
              <a:defRPr/>
            </a:pPr>
            <a:endParaRPr lang="en-US">
              <a:effectLst>
                <a:outerShdw blurRad="38100" dist="38100" dir="2700000" algn="tl">
                  <a:srgbClr val="000000">
                    <a:alpha val="43137"/>
                  </a:srgbClr>
                </a:outerShdw>
              </a:effectLst>
              <a:latin typeface=".VnTime" panose="020B7200000000000000" pitchFamily="34" charset="0"/>
            </a:endParaRPr>
          </a:p>
        </p:txBody>
      </p:sp>
      <p:sp>
        <p:nvSpPr>
          <p:cNvPr id="28" name="Line 14">
            <a:extLst>
              <a:ext uri="{FF2B5EF4-FFF2-40B4-BE49-F238E27FC236}">
                <a16:creationId xmlns:a16="http://schemas.microsoft.com/office/drawing/2014/main" id="{9249FB0D-BD65-F10D-6208-9EA44213875A}"/>
              </a:ext>
            </a:extLst>
          </p:cNvPr>
          <p:cNvSpPr>
            <a:spLocks noChangeShapeType="1"/>
          </p:cNvSpPr>
          <p:nvPr/>
        </p:nvSpPr>
        <p:spPr bwMode="auto">
          <a:xfrm>
            <a:off x="7467600" y="2667000"/>
            <a:ext cx="381000" cy="76200"/>
          </a:xfrm>
          <a:prstGeom prst="line">
            <a:avLst/>
          </a:prstGeom>
          <a:noFill/>
          <a:ln w="38100">
            <a:solidFill>
              <a:srgbClr val="006090"/>
            </a:solidFill>
            <a:round/>
            <a:tailEnd type="triangle" w="med" len="med"/>
          </a:ln>
          <a:effectLst/>
        </p:spPr>
        <p:txBody>
          <a:bodyPr wrap="none" anchor="ctr"/>
          <a:lstStyle/>
          <a:p>
            <a:pPr algn="ctr" eaLnBrk="1" hangingPunct="1">
              <a:defRPr/>
            </a:pPr>
            <a:endParaRPr lang="en-US">
              <a:effectLst>
                <a:outerShdw blurRad="38100" dist="38100" dir="2700000" algn="tl">
                  <a:srgbClr val="000000">
                    <a:alpha val="43137"/>
                  </a:srgbClr>
                </a:outerShdw>
              </a:effectLst>
              <a:latin typeface=".VnTime" panose="020B7200000000000000" pitchFamily="34" charset="0"/>
            </a:endParaRPr>
          </a:p>
        </p:txBody>
      </p:sp>
      <p:sp>
        <p:nvSpPr>
          <p:cNvPr id="29" name="Rectangle: Rounded Corners 1">
            <a:extLst>
              <a:ext uri="{FF2B5EF4-FFF2-40B4-BE49-F238E27FC236}">
                <a16:creationId xmlns:a16="http://schemas.microsoft.com/office/drawing/2014/main" id="{34914077-1653-1DBF-5FB0-8DB581F5F7CD}"/>
              </a:ext>
            </a:extLst>
          </p:cNvPr>
          <p:cNvSpPr/>
          <p:nvPr/>
        </p:nvSpPr>
        <p:spPr>
          <a:xfrm>
            <a:off x="1752600" y="3429000"/>
            <a:ext cx="2667000" cy="3352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400" b="1">
                <a:solidFill>
                  <a:srgbClr val="000066"/>
                </a:solidFill>
                <a:latin typeface="Times New Roman" panose="02020603050405020304" pitchFamily="18" charset="0"/>
                <a:cs typeface="Times New Roman" panose="02020603050405020304" pitchFamily="18" charset="0"/>
              </a:rPr>
              <a:t>Hình thức quân chủ chủ nô: quyền lực nhà nước nằm trong tay hoàng đế. Ngôi hoàng đế theo truyền thống cha truyền, con nối. </a:t>
            </a:r>
            <a:endParaRPr lang="en-US" altLang="en-US" sz="2400" b="1">
              <a:solidFill>
                <a:srgbClr val="000066"/>
              </a:solidFill>
            </a:endParaRPr>
          </a:p>
        </p:txBody>
      </p:sp>
      <p:sp>
        <p:nvSpPr>
          <p:cNvPr id="31" name="Rectangle: Rounded Corners 8">
            <a:extLst>
              <a:ext uri="{FF2B5EF4-FFF2-40B4-BE49-F238E27FC236}">
                <a16:creationId xmlns:a16="http://schemas.microsoft.com/office/drawing/2014/main" id="{264958F9-F8C9-1E50-01DF-64CDE08889F0}"/>
              </a:ext>
            </a:extLst>
          </p:cNvPr>
          <p:cNvSpPr/>
          <p:nvPr/>
        </p:nvSpPr>
        <p:spPr>
          <a:xfrm>
            <a:off x="7848600" y="3505200"/>
            <a:ext cx="2667000" cy="3352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altLang="en-US" sz="2400" b="1">
                <a:solidFill>
                  <a:srgbClr val="000066"/>
                </a:solidFill>
                <a:latin typeface="Times New Roman" panose="02020603050405020304" pitchFamily="18" charset="0"/>
                <a:cs typeface="Times New Roman" panose="02020603050405020304" pitchFamily="18" charset="0"/>
              </a:rPr>
              <a:t>Hình thức nhà nước cộng hòa dân chủ chủ nô: quyền lực nhà nước nằm trong Hội đồng trưởng lão. </a:t>
            </a:r>
            <a:endParaRPr lang="en-US" altLang="en-US" sz="3200" b="1">
              <a:solidFill>
                <a:srgbClr val="0000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iterate type="lt">
                                    <p:tmPct val="100000"/>
                                  </p:iterate>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75"/>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vertical)">
                                      <p:cBhvr>
                                        <p:cTn id="22" dur="500"/>
                                        <p:tgtEl>
                                          <p:spTgt spid="27"/>
                                        </p:tgtEl>
                                      </p:cBhvr>
                                    </p:animEffect>
                                  </p:childTnLst>
                                </p:cTn>
                              </p:par>
                            </p:childTnLst>
                          </p:cTn>
                        </p:par>
                        <p:par>
                          <p:cTn id="23" fill="hold" nodeType="afterGroup">
                            <p:stCondLst>
                              <p:cond delay="500"/>
                            </p:stCondLst>
                            <p:childTnLst>
                              <p:par>
                                <p:cTn id="24" presetID="3" presetClass="entr" presetSubtype="10" fill="hold" grpId="0" nodeType="afterEffect">
                                  <p:stCondLst>
                                    <p:cond delay="0"/>
                                  </p:stCondLst>
                                  <p:iterate type="lt">
                                    <p:tmPct val="100000"/>
                                  </p:iterate>
                                  <p:childTnLst>
                                    <p:set>
                                      <p:cBhvr>
                                        <p:cTn id="25" dur="1" fill="hold">
                                          <p:stCondLst>
                                            <p:cond delay="0"/>
                                          </p:stCondLst>
                                        </p:cTn>
                                        <p:tgtEl>
                                          <p:spTgt spid="19"/>
                                        </p:tgtEl>
                                        <p:attrNameLst>
                                          <p:attrName>style.visibility</p:attrName>
                                        </p:attrNameLst>
                                      </p:cBhvr>
                                      <p:to>
                                        <p:strVal val="visible"/>
                                      </p:to>
                                    </p:set>
                                    <p:animEffect transition="in" filter="blinds(horizontal)">
                                      <p:cBhvr>
                                        <p:cTn id="26" dur="75"/>
                                        <p:tgtEl>
                                          <p:spTgt spid="1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blinds(vertical)">
                                      <p:cBhvr>
                                        <p:cTn id="31" dur="500"/>
                                        <p:tgtEl>
                                          <p:spTgt spid="28"/>
                                        </p:tgtEl>
                                      </p:cBhvr>
                                    </p:animEffect>
                                  </p:childTnLst>
                                </p:cTn>
                              </p:par>
                            </p:childTnLst>
                          </p:cTn>
                        </p:par>
                        <p:par>
                          <p:cTn id="32" fill="hold" nodeType="afterGroup">
                            <p:stCondLst>
                              <p:cond delay="500"/>
                            </p:stCondLst>
                            <p:childTnLst>
                              <p:par>
                                <p:cTn id="33" presetID="3" presetClass="entr" presetSubtype="10" fill="hold" grpId="0" nodeType="afterEffect">
                                  <p:stCondLst>
                                    <p:cond delay="0"/>
                                  </p:stCondLst>
                                  <p:iterate type="lt">
                                    <p:tmPct val="100000"/>
                                  </p:iterate>
                                  <p:childTnLst>
                                    <p:set>
                                      <p:cBhvr>
                                        <p:cTn id="34" dur="1" fill="hold">
                                          <p:stCondLst>
                                            <p:cond delay="0"/>
                                          </p:stCondLst>
                                        </p:cTn>
                                        <p:tgtEl>
                                          <p:spTgt spid="26"/>
                                        </p:tgtEl>
                                        <p:attrNameLst>
                                          <p:attrName>style.visibility</p:attrName>
                                        </p:attrNameLst>
                                      </p:cBhvr>
                                      <p:to>
                                        <p:strVal val="visible"/>
                                      </p:to>
                                    </p:set>
                                    <p:animEffect transition="in" filter="blinds(horizontal)">
                                      <p:cBhvr>
                                        <p:cTn id="35" dur="75"/>
                                        <p:tgtEl>
                                          <p:spTgt spid="2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circle(in)">
                                      <p:cBhvr>
                                        <p:cTn id="40" dur="2000"/>
                                        <p:tgtEl>
                                          <p:spTgt spid="2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6" presetClass="entr" presetSubtype="16" fill="hold" grpId="0" nodeType="click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circle(in)">
                                      <p:cBhvr>
                                        <p:cTn id="45"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19" grpId="0" animBg="1"/>
      <p:bldP spid="26" grpId="0" animBg="1"/>
      <p:bldP spid="29"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a:extLst>
              <a:ext uri="{FF2B5EF4-FFF2-40B4-BE49-F238E27FC236}">
                <a16:creationId xmlns:a16="http://schemas.microsoft.com/office/drawing/2014/main" id="{BD6BE4AA-A73F-237E-D23E-145B3BC6C1F4}"/>
              </a:ext>
            </a:extLst>
          </p:cNvPr>
          <p:cNvSpPr>
            <a:spLocks noChangeArrowheads="1"/>
          </p:cNvSpPr>
          <p:nvPr/>
        </p:nvSpPr>
        <p:spPr bwMode="auto">
          <a:xfrm>
            <a:off x="0" y="0"/>
            <a:ext cx="3521075" cy="869950"/>
          </a:xfrm>
          <a:prstGeom prst="flowChartAlternateProcess">
            <a:avLst/>
          </a:prstGeom>
          <a:solidFill>
            <a:schemeClr val="accent6">
              <a:lumMod val="60000"/>
              <a:lumOff val="40000"/>
            </a:schemeClr>
          </a:solidFill>
          <a:ln w="9525">
            <a:solidFill>
              <a:schemeClr val="tx1"/>
            </a:solidFill>
            <a:miter lim="800000"/>
          </a:ln>
          <a:effectLst/>
        </p:spPr>
        <p:txBody>
          <a:bodyPr wrap="none" anchor="ctr"/>
          <a:lstStyle/>
          <a:p>
            <a:pPr algn="ctr" eaLnBrk="1" hangingPunct="1">
              <a:defRPr/>
            </a:pPr>
            <a:r>
              <a:rPr lang="nl-NL" sz="2800" b="1" i="1">
                <a:solidFill>
                  <a:srgbClr val="FF0000"/>
                </a:solidFill>
                <a:latin typeface="Times New Roman" pitchFamily="18" charset="0"/>
                <a:cs typeface="Times New Roman" pitchFamily="18" charset="0"/>
              </a:rPr>
              <a:t>* Hình thức nhà nước</a:t>
            </a:r>
            <a:endParaRPr lang="en-US" altLang="en-US" sz="2800" i="1">
              <a:solidFill>
                <a:srgbClr val="FF0000"/>
              </a:solidFill>
              <a:latin typeface="Times New Roman" pitchFamily="18" charset="0"/>
              <a:cs typeface="Times New Roman" pitchFamily="18" charset="0"/>
            </a:endParaRPr>
          </a:p>
        </p:txBody>
      </p:sp>
      <p:grpSp>
        <p:nvGrpSpPr>
          <p:cNvPr id="22531" name="Group 6">
            <a:extLst>
              <a:ext uri="{FF2B5EF4-FFF2-40B4-BE49-F238E27FC236}">
                <a16:creationId xmlns:a16="http://schemas.microsoft.com/office/drawing/2014/main" id="{E0C92CFF-C6F5-F29C-B338-08485E3A2E4A}"/>
              </a:ext>
            </a:extLst>
          </p:cNvPr>
          <p:cNvGrpSpPr>
            <a:grpSpLocks/>
          </p:cNvGrpSpPr>
          <p:nvPr/>
        </p:nvGrpSpPr>
        <p:grpSpPr bwMode="auto">
          <a:xfrm>
            <a:off x="3813175" y="762000"/>
            <a:ext cx="4648200" cy="1582738"/>
            <a:chOff x="-42410" y="1457104"/>
            <a:chExt cx="7462375" cy="826150"/>
          </a:xfrm>
        </p:grpSpPr>
        <p:sp>
          <p:nvSpPr>
            <p:cNvPr id="21" name="Rounded Rectangle 20">
              <a:extLst>
                <a:ext uri="{FF2B5EF4-FFF2-40B4-BE49-F238E27FC236}">
                  <a16:creationId xmlns:a16="http://schemas.microsoft.com/office/drawing/2014/main" id="{F4518116-2C0F-2930-C2FD-032550847CC6}"/>
                </a:ext>
              </a:extLst>
            </p:cNvPr>
            <p:cNvSpPr/>
            <p:nvPr/>
          </p:nvSpPr>
          <p:spPr>
            <a:xfrm>
              <a:off x="92668" y="1611230"/>
              <a:ext cx="7327297" cy="478123"/>
            </a:xfrm>
            <a:prstGeom prst="roundRect">
              <a:avLst/>
            </a:prstGeom>
          </p:spPr>
          <p:style>
            <a:lnRef idx="1">
              <a:schemeClr val="accent1"/>
            </a:lnRef>
            <a:fillRef idx="2">
              <a:schemeClr val="accent1"/>
            </a:fillRef>
            <a:effectRef idx="1">
              <a:schemeClr val="accent1"/>
            </a:effectRef>
            <a:fontRef idx="minor">
              <a:schemeClr val="dk1"/>
            </a:fontRef>
          </p:style>
        </p:sp>
        <p:sp>
          <p:nvSpPr>
            <p:cNvPr id="22" name="Rounded Rectangle 6">
              <a:extLst>
                <a:ext uri="{FF2B5EF4-FFF2-40B4-BE49-F238E27FC236}">
                  <a16:creationId xmlns:a16="http://schemas.microsoft.com/office/drawing/2014/main" id="{CB272ACF-AA0D-B444-CF97-D82FEE8976AB}"/>
                </a:ext>
              </a:extLst>
            </p:cNvPr>
            <p:cNvSpPr/>
            <p:nvPr/>
          </p:nvSpPr>
          <p:spPr>
            <a:xfrm>
              <a:off x="-42410" y="1457104"/>
              <a:ext cx="7419049" cy="826150"/>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ctr" eaLnBrk="1" hangingPunct="1">
                <a:defRPr/>
              </a:pPr>
              <a:r>
                <a:rPr lang="en-US" sz="3200" b="1">
                  <a:solidFill>
                    <a:srgbClr val="000066"/>
                  </a:solidFill>
                  <a:latin typeface="UTM Alexander" panose="02040603050506020204" pitchFamily="18" charset="0"/>
                </a:rPr>
                <a:t>Hình thức chính thể</a:t>
              </a:r>
              <a:endParaRPr lang="en-US" sz="3200" b="1" dirty="0">
                <a:solidFill>
                  <a:srgbClr val="000066"/>
                </a:solidFill>
                <a:latin typeface="UTM Alexander" panose="02040603050506020204" pitchFamily="18" charset="0"/>
              </a:endParaRPr>
            </a:p>
          </p:txBody>
        </p:sp>
      </p:grpSp>
      <p:sp>
        <p:nvSpPr>
          <p:cNvPr id="14" name="AutoShape 10">
            <a:extLst>
              <a:ext uri="{FF2B5EF4-FFF2-40B4-BE49-F238E27FC236}">
                <a16:creationId xmlns:a16="http://schemas.microsoft.com/office/drawing/2014/main" id="{652CCB9A-5A93-DC8F-33C6-732CA8F3CBC4}"/>
              </a:ext>
            </a:extLst>
          </p:cNvPr>
          <p:cNvSpPr>
            <a:spLocks noChangeArrowheads="1"/>
          </p:cNvSpPr>
          <p:nvPr/>
        </p:nvSpPr>
        <p:spPr bwMode="auto">
          <a:xfrm>
            <a:off x="4191000" y="2286000"/>
            <a:ext cx="4038600" cy="762000"/>
          </a:xfrm>
          <a:prstGeom prst="flowChartAlternateProcess">
            <a:avLst/>
          </a:prstGeom>
          <a:solidFill>
            <a:srgbClr val="FFFFD9"/>
          </a:solidFill>
          <a:ln w="9525">
            <a:solidFill>
              <a:schemeClr val="tx1"/>
            </a:solidFill>
            <a:miter lim="800000"/>
          </a:ln>
          <a:effectLst/>
        </p:spPr>
        <p:txBody>
          <a:bodyPr wrap="none" anchor="ctr"/>
          <a:lstStyle/>
          <a:p>
            <a:pPr algn="ctr" eaLnBrk="1" hangingPunct="1">
              <a:spcBef>
                <a:spcPct val="50000"/>
              </a:spcBef>
              <a:defRPr/>
            </a:pPr>
            <a:r>
              <a:rPr lang="en-US" altLang="en-US" sz="2000" b="1" i="1" noProof="1">
                <a:solidFill>
                  <a:srgbClr val="CC3300"/>
                </a:solidFill>
                <a:effectLst>
                  <a:outerShdw blurRad="38100" dist="38100" dir="2700000">
                    <a:srgbClr val="000000"/>
                  </a:outerShdw>
                </a:effectLst>
                <a:latin typeface="Times New Roman" panose="02020603050405020304" pitchFamily="18" charset="0"/>
              </a:rPr>
              <a:t> Nhà nước phong kiến</a:t>
            </a:r>
          </a:p>
        </p:txBody>
      </p:sp>
      <p:sp>
        <p:nvSpPr>
          <p:cNvPr id="15" name="Oval 11">
            <a:extLst>
              <a:ext uri="{FF2B5EF4-FFF2-40B4-BE49-F238E27FC236}">
                <a16:creationId xmlns:a16="http://schemas.microsoft.com/office/drawing/2014/main" id="{49191D44-CCB2-18FD-68C2-744BC4C0AFEC}"/>
              </a:ext>
            </a:extLst>
          </p:cNvPr>
          <p:cNvSpPr>
            <a:spLocks noChangeArrowheads="1"/>
          </p:cNvSpPr>
          <p:nvPr/>
        </p:nvSpPr>
        <p:spPr bwMode="auto">
          <a:xfrm>
            <a:off x="1428750" y="3584575"/>
            <a:ext cx="2514600" cy="1371600"/>
          </a:xfrm>
          <a:prstGeom prst="ellipse">
            <a:avLst/>
          </a:prstGeom>
          <a:solidFill>
            <a:srgbClr val="0033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i="1">
                <a:solidFill>
                  <a:srgbClr val="FFFFFF"/>
                </a:solidFill>
                <a:latin typeface="Times New Roman" panose="02020603050405020304" pitchFamily="18" charset="0"/>
              </a:rPr>
              <a:t>QC chuyên chế;</a:t>
            </a:r>
          </a:p>
          <a:p>
            <a:pPr algn="ctr" eaLnBrk="1" hangingPunct="1">
              <a:spcBef>
                <a:spcPct val="0"/>
              </a:spcBef>
              <a:buFontTx/>
              <a:buNone/>
            </a:pPr>
            <a:r>
              <a:rPr lang="en-US" altLang="en-US" sz="2800" b="1" i="1">
                <a:solidFill>
                  <a:srgbClr val="FFFFFF"/>
                </a:solidFill>
                <a:latin typeface="Times New Roman" panose="02020603050405020304" pitchFamily="18" charset="0"/>
              </a:rPr>
              <a:t> QC hạn chế</a:t>
            </a:r>
          </a:p>
        </p:txBody>
      </p:sp>
      <p:sp>
        <p:nvSpPr>
          <p:cNvPr id="16" name="Oval 12">
            <a:extLst>
              <a:ext uri="{FF2B5EF4-FFF2-40B4-BE49-F238E27FC236}">
                <a16:creationId xmlns:a16="http://schemas.microsoft.com/office/drawing/2014/main" id="{467271EF-D724-6EFE-F93C-F7407AAA910B}"/>
              </a:ext>
            </a:extLst>
          </p:cNvPr>
          <p:cNvSpPr>
            <a:spLocks noChangeArrowheads="1"/>
          </p:cNvSpPr>
          <p:nvPr/>
        </p:nvSpPr>
        <p:spPr bwMode="auto">
          <a:xfrm>
            <a:off x="8305800" y="3340100"/>
            <a:ext cx="2362200" cy="1524000"/>
          </a:xfrm>
          <a:prstGeom prst="ellipse">
            <a:avLst/>
          </a:prstGeom>
          <a:solidFill>
            <a:srgbClr val="0033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i="1">
                <a:solidFill>
                  <a:srgbClr val="FFFFFF"/>
                </a:solidFill>
                <a:latin typeface="Times New Roman" panose="02020603050405020304" pitchFamily="18" charset="0"/>
              </a:rPr>
              <a:t>Cộng hoà</a:t>
            </a:r>
          </a:p>
          <a:p>
            <a:pPr algn="ctr" eaLnBrk="1" hangingPunct="1">
              <a:spcBef>
                <a:spcPct val="0"/>
              </a:spcBef>
              <a:buFontTx/>
              <a:buNone/>
            </a:pPr>
            <a:r>
              <a:rPr lang="en-US" altLang="en-US" sz="2800" b="1" i="1">
                <a:solidFill>
                  <a:srgbClr val="FFFFFF"/>
                </a:solidFill>
                <a:latin typeface="Times New Roman" panose="02020603050405020304" pitchFamily="18" charset="0"/>
              </a:rPr>
              <a:t> phong kiến</a:t>
            </a:r>
          </a:p>
        </p:txBody>
      </p:sp>
      <p:sp>
        <p:nvSpPr>
          <p:cNvPr id="17" name="Line 14">
            <a:extLst>
              <a:ext uri="{FF2B5EF4-FFF2-40B4-BE49-F238E27FC236}">
                <a16:creationId xmlns:a16="http://schemas.microsoft.com/office/drawing/2014/main" id="{A96AAB4D-FD52-4FA4-F598-8A3860D5DE45}"/>
              </a:ext>
            </a:extLst>
          </p:cNvPr>
          <p:cNvSpPr>
            <a:spLocks noChangeShapeType="1"/>
          </p:cNvSpPr>
          <p:nvPr/>
        </p:nvSpPr>
        <p:spPr bwMode="auto">
          <a:xfrm>
            <a:off x="7583488" y="3067051"/>
            <a:ext cx="1027112" cy="517525"/>
          </a:xfrm>
          <a:prstGeom prst="line">
            <a:avLst/>
          </a:prstGeom>
          <a:noFill/>
          <a:ln w="38100">
            <a:solidFill>
              <a:srgbClr val="760000"/>
            </a:solidFill>
            <a:round/>
            <a:tailEnd type="triangle" w="med" len="med"/>
          </a:ln>
          <a:effectLst/>
        </p:spPr>
        <p:txBody>
          <a:bodyPr wrap="none" anchor="ctr"/>
          <a:lstStyle/>
          <a:p>
            <a:pPr algn="ctr" eaLnBrk="1" hangingPunct="1">
              <a:defRPr/>
            </a:pPr>
            <a:endParaRPr lang="en-US">
              <a:effectLst>
                <a:outerShdw blurRad="38100" dist="38100" dir="2700000" algn="tl">
                  <a:srgbClr val="000000">
                    <a:alpha val="43137"/>
                  </a:srgbClr>
                </a:outerShdw>
              </a:effectLst>
              <a:latin typeface=".VnTime" panose="020B7200000000000000" pitchFamily="34" charset="0"/>
            </a:endParaRPr>
          </a:p>
        </p:txBody>
      </p:sp>
      <p:sp>
        <p:nvSpPr>
          <p:cNvPr id="23" name="Oval 15">
            <a:extLst>
              <a:ext uri="{FF2B5EF4-FFF2-40B4-BE49-F238E27FC236}">
                <a16:creationId xmlns:a16="http://schemas.microsoft.com/office/drawing/2014/main" id="{65322122-DA75-C406-42FD-5386C4D3890A}"/>
              </a:ext>
            </a:extLst>
          </p:cNvPr>
          <p:cNvSpPr>
            <a:spLocks noChangeArrowheads="1"/>
          </p:cNvSpPr>
          <p:nvPr/>
        </p:nvSpPr>
        <p:spPr bwMode="auto">
          <a:xfrm>
            <a:off x="4768850" y="3584575"/>
            <a:ext cx="2819400" cy="1371600"/>
          </a:xfrm>
          <a:prstGeom prst="ellipse">
            <a:avLst/>
          </a:prstGeom>
          <a:solidFill>
            <a:srgbClr val="0033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i="1">
                <a:solidFill>
                  <a:srgbClr val="FFFFFF"/>
                </a:solidFill>
                <a:latin typeface="Times New Roman" panose="02020603050405020304" pitchFamily="18" charset="0"/>
              </a:rPr>
              <a:t>QC phân quyền;</a:t>
            </a:r>
          </a:p>
          <a:p>
            <a:pPr algn="ctr" eaLnBrk="1" hangingPunct="1">
              <a:spcBef>
                <a:spcPct val="0"/>
              </a:spcBef>
              <a:buFontTx/>
              <a:buNone/>
            </a:pPr>
            <a:r>
              <a:rPr lang="en-US" altLang="en-US" sz="2800" b="1" i="1">
                <a:solidFill>
                  <a:srgbClr val="FFFFFF"/>
                </a:solidFill>
                <a:latin typeface="Times New Roman" panose="02020603050405020304" pitchFamily="18" charset="0"/>
              </a:rPr>
              <a:t>QC tập quyền</a:t>
            </a:r>
          </a:p>
        </p:txBody>
      </p:sp>
      <p:sp>
        <p:nvSpPr>
          <p:cNvPr id="24" name="Line 16">
            <a:extLst>
              <a:ext uri="{FF2B5EF4-FFF2-40B4-BE49-F238E27FC236}">
                <a16:creationId xmlns:a16="http://schemas.microsoft.com/office/drawing/2014/main" id="{D0AEC67E-9F65-4FC5-6873-9F5250ED6A1E}"/>
              </a:ext>
            </a:extLst>
          </p:cNvPr>
          <p:cNvSpPr>
            <a:spLocks noChangeShapeType="1"/>
          </p:cNvSpPr>
          <p:nvPr/>
        </p:nvSpPr>
        <p:spPr bwMode="auto">
          <a:xfrm flipH="1">
            <a:off x="3200400" y="3048001"/>
            <a:ext cx="1066800" cy="536575"/>
          </a:xfrm>
          <a:prstGeom prst="line">
            <a:avLst/>
          </a:prstGeom>
          <a:noFill/>
          <a:ln w="38100">
            <a:solidFill>
              <a:srgbClr val="760000"/>
            </a:solidFill>
            <a:round/>
            <a:tailEnd type="triangle" w="med" len="med"/>
          </a:ln>
          <a:effectLst/>
        </p:spPr>
        <p:txBody>
          <a:bodyPr wrap="none" anchor="ctr"/>
          <a:lstStyle/>
          <a:p>
            <a:pPr algn="ctr" eaLnBrk="1" hangingPunct="1">
              <a:defRPr/>
            </a:pPr>
            <a:endParaRPr lang="en-US">
              <a:effectLst>
                <a:outerShdw blurRad="38100" dist="38100" dir="2700000" algn="tl">
                  <a:srgbClr val="000000">
                    <a:alpha val="43137"/>
                  </a:srgbClr>
                </a:outerShdw>
              </a:effectLst>
              <a:latin typeface=".VnTime" panose="020B7200000000000000" pitchFamily="34" charset="0"/>
            </a:endParaRPr>
          </a:p>
        </p:txBody>
      </p:sp>
      <p:sp>
        <p:nvSpPr>
          <p:cNvPr id="25" name="Line 16">
            <a:extLst>
              <a:ext uri="{FF2B5EF4-FFF2-40B4-BE49-F238E27FC236}">
                <a16:creationId xmlns:a16="http://schemas.microsoft.com/office/drawing/2014/main" id="{B5258C4E-27DE-3133-6F27-D1AE35D857EA}"/>
              </a:ext>
            </a:extLst>
          </p:cNvPr>
          <p:cNvSpPr>
            <a:spLocks noChangeShapeType="1"/>
          </p:cNvSpPr>
          <p:nvPr/>
        </p:nvSpPr>
        <p:spPr bwMode="auto">
          <a:xfrm flipH="1">
            <a:off x="6176963" y="3071813"/>
            <a:ext cx="0" cy="512762"/>
          </a:xfrm>
          <a:prstGeom prst="line">
            <a:avLst/>
          </a:prstGeom>
          <a:noFill/>
          <a:ln w="38100">
            <a:solidFill>
              <a:srgbClr val="760000"/>
            </a:solidFill>
            <a:round/>
            <a:tailEnd type="triangle" w="med" len="med"/>
          </a:ln>
          <a:effectLst/>
        </p:spPr>
        <p:txBody>
          <a:bodyPr wrap="none" anchor="ctr"/>
          <a:lstStyle/>
          <a:p>
            <a:pPr algn="ctr" eaLnBrk="1" hangingPunct="1">
              <a:defRPr/>
            </a:pPr>
            <a:endParaRPr lang="en-US">
              <a:effectLst>
                <a:outerShdw blurRad="38100" dist="38100" dir="2700000" algn="tl">
                  <a:srgbClr val="000000">
                    <a:alpha val="43137"/>
                  </a:srgbClr>
                </a:outerShdw>
              </a:effectLst>
              <a:latin typeface=".VnTime" panose="020B7200000000000000"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circle(in)">
                                      <p:cBhvr>
                                        <p:cTn id="12" dur="2000"/>
                                        <p:tgtEl>
                                          <p:spTgt spid="24"/>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ircle(in)">
                                      <p:cBhvr>
                                        <p:cTn id="15" dur="2000"/>
                                        <p:tgtEl>
                                          <p:spTgt spid="1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circle(in)">
                                      <p:cBhvr>
                                        <p:cTn id="20" dur="2000"/>
                                        <p:tgtEl>
                                          <p:spTgt spid="25"/>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circle(in)">
                                      <p:cBhvr>
                                        <p:cTn id="23" dur="2000"/>
                                        <p:tgtEl>
                                          <p:spTgt spid="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circle(in)">
                                      <p:cBhvr>
                                        <p:cTn id="28" dur="2000"/>
                                        <p:tgtEl>
                                          <p:spTgt spid="17"/>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circle(in)">
                                      <p:cBhvr>
                                        <p:cTn id="31"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a:extLst>
              <a:ext uri="{FF2B5EF4-FFF2-40B4-BE49-F238E27FC236}">
                <a16:creationId xmlns:a16="http://schemas.microsoft.com/office/drawing/2014/main" id="{D6AB4D45-E7E1-71F1-75CE-5DF96EF60B32}"/>
              </a:ext>
            </a:extLst>
          </p:cNvPr>
          <p:cNvSpPr>
            <a:spLocks noChangeArrowheads="1"/>
          </p:cNvSpPr>
          <p:nvPr/>
        </p:nvSpPr>
        <p:spPr bwMode="auto">
          <a:xfrm>
            <a:off x="1660526" y="76200"/>
            <a:ext cx="3521075" cy="869950"/>
          </a:xfrm>
          <a:prstGeom prst="flowChartAlternateProcess">
            <a:avLst/>
          </a:prstGeom>
          <a:solidFill>
            <a:schemeClr val="accent6">
              <a:lumMod val="60000"/>
              <a:lumOff val="40000"/>
            </a:schemeClr>
          </a:solidFill>
          <a:ln w="9525">
            <a:solidFill>
              <a:schemeClr val="tx1"/>
            </a:solidFill>
            <a:miter lim="800000"/>
          </a:ln>
          <a:effectLst/>
        </p:spPr>
        <p:txBody>
          <a:bodyPr wrap="none" anchor="ctr"/>
          <a:lstStyle/>
          <a:p>
            <a:pPr algn="ctr" eaLnBrk="1" hangingPunct="1">
              <a:defRPr/>
            </a:pPr>
            <a:r>
              <a:rPr lang="nl-NL" b="1" i="1">
                <a:solidFill>
                  <a:srgbClr val="FF0000"/>
                </a:solidFill>
                <a:latin typeface="Times New Roman" pitchFamily="18" charset="0"/>
                <a:cs typeface="Times New Roman" pitchFamily="18" charset="0"/>
              </a:rPr>
              <a:t>* Hình thức nhà nước</a:t>
            </a:r>
            <a:endParaRPr lang="en-US" altLang="en-US" i="1">
              <a:solidFill>
                <a:srgbClr val="FF0000"/>
              </a:solidFill>
              <a:latin typeface="Times New Roman" pitchFamily="18" charset="0"/>
              <a:cs typeface="Times New Roman" pitchFamily="18" charset="0"/>
            </a:endParaRPr>
          </a:p>
        </p:txBody>
      </p:sp>
      <p:grpSp>
        <p:nvGrpSpPr>
          <p:cNvPr id="23555" name="Group 6">
            <a:extLst>
              <a:ext uri="{FF2B5EF4-FFF2-40B4-BE49-F238E27FC236}">
                <a16:creationId xmlns:a16="http://schemas.microsoft.com/office/drawing/2014/main" id="{1DDFCDC6-3BA8-F333-00FC-EED6F7C03A3B}"/>
              </a:ext>
            </a:extLst>
          </p:cNvPr>
          <p:cNvGrpSpPr>
            <a:grpSpLocks/>
          </p:cNvGrpSpPr>
          <p:nvPr/>
        </p:nvGrpSpPr>
        <p:grpSpPr bwMode="auto">
          <a:xfrm>
            <a:off x="3813175" y="762000"/>
            <a:ext cx="4648200" cy="1582738"/>
            <a:chOff x="-42410" y="1457104"/>
            <a:chExt cx="7462375" cy="826150"/>
          </a:xfrm>
        </p:grpSpPr>
        <p:sp>
          <p:nvSpPr>
            <p:cNvPr id="21" name="Rounded Rectangle 20">
              <a:extLst>
                <a:ext uri="{FF2B5EF4-FFF2-40B4-BE49-F238E27FC236}">
                  <a16:creationId xmlns:a16="http://schemas.microsoft.com/office/drawing/2014/main" id="{3BA3DF4D-8913-8D4B-4D2F-27C5CB2AFA31}"/>
                </a:ext>
              </a:extLst>
            </p:cNvPr>
            <p:cNvSpPr/>
            <p:nvPr/>
          </p:nvSpPr>
          <p:spPr>
            <a:xfrm>
              <a:off x="92668" y="1611230"/>
              <a:ext cx="7327297" cy="478123"/>
            </a:xfrm>
            <a:prstGeom prst="roundRect">
              <a:avLst/>
            </a:prstGeom>
          </p:spPr>
          <p:style>
            <a:lnRef idx="1">
              <a:schemeClr val="accent1"/>
            </a:lnRef>
            <a:fillRef idx="2">
              <a:schemeClr val="accent1"/>
            </a:fillRef>
            <a:effectRef idx="1">
              <a:schemeClr val="accent1"/>
            </a:effectRef>
            <a:fontRef idx="minor">
              <a:schemeClr val="dk1"/>
            </a:fontRef>
          </p:style>
        </p:sp>
        <p:sp>
          <p:nvSpPr>
            <p:cNvPr id="22" name="Rounded Rectangle 6">
              <a:extLst>
                <a:ext uri="{FF2B5EF4-FFF2-40B4-BE49-F238E27FC236}">
                  <a16:creationId xmlns:a16="http://schemas.microsoft.com/office/drawing/2014/main" id="{9DF0EEDD-45B8-4404-D945-D070E0EF02F7}"/>
                </a:ext>
              </a:extLst>
            </p:cNvPr>
            <p:cNvSpPr/>
            <p:nvPr/>
          </p:nvSpPr>
          <p:spPr>
            <a:xfrm>
              <a:off x="-42410" y="1457104"/>
              <a:ext cx="7419049" cy="826150"/>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ctr" eaLnBrk="1" hangingPunct="1">
                <a:defRPr/>
              </a:pPr>
              <a:r>
                <a:rPr lang="en-US" sz="3200" b="1">
                  <a:solidFill>
                    <a:srgbClr val="000066"/>
                  </a:solidFill>
                  <a:latin typeface="UTM Alexander" panose="02040603050506020204" pitchFamily="18" charset="0"/>
                </a:rPr>
                <a:t>Hình thức chính thể</a:t>
              </a:r>
              <a:endParaRPr lang="en-US" sz="3200" b="1" dirty="0">
                <a:solidFill>
                  <a:srgbClr val="000066"/>
                </a:solidFill>
                <a:latin typeface="UTM Alexander" panose="02040603050506020204" pitchFamily="18" charset="0"/>
              </a:endParaRPr>
            </a:p>
          </p:txBody>
        </p:sp>
      </p:grpSp>
      <p:sp>
        <p:nvSpPr>
          <p:cNvPr id="12" name="AutoShape 3">
            <a:extLst>
              <a:ext uri="{FF2B5EF4-FFF2-40B4-BE49-F238E27FC236}">
                <a16:creationId xmlns:a16="http://schemas.microsoft.com/office/drawing/2014/main" id="{5667BE74-4DCD-4B29-E454-33DF98F6A423}"/>
              </a:ext>
            </a:extLst>
          </p:cNvPr>
          <p:cNvSpPr>
            <a:spLocks noChangeArrowheads="1"/>
          </p:cNvSpPr>
          <p:nvPr/>
        </p:nvSpPr>
        <p:spPr bwMode="auto">
          <a:xfrm>
            <a:off x="4495800" y="2667000"/>
            <a:ext cx="3124200" cy="685800"/>
          </a:xfrm>
          <a:prstGeom prst="flowChartAlternateProcess">
            <a:avLst/>
          </a:prstGeom>
          <a:solidFill>
            <a:srgbClr val="FFFFD9"/>
          </a:solidFill>
          <a:ln w="9525">
            <a:solidFill>
              <a:schemeClr val="tx1"/>
            </a:solidFill>
            <a:miter lim="800000"/>
          </a:ln>
          <a:effectLst/>
        </p:spPr>
        <p:txBody>
          <a:bodyPr wrap="none" anchor="ctr"/>
          <a:lstStyle/>
          <a:p>
            <a:pPr algn="ctr" eaLnBrk="1" hangingPunct="1">
              <a:spcBef>
                <a:spcPct val="50000"/>
              </a:spcBef>
              <a:defRPr/>
            </a:pPr>
            <a:r>
              <a:rPr lang="en-US" altLang="en-US" sz="2400" b="1" i="1" noProof="1">
                <a:solidFill>
                  <a:srgbClr val="CC3300"/>
                </a:solidFill>
                <a:effectLst>
                  <a:outerShdw blurRad="38100" dist="38100" dir="2700000">
                    <a:srgbClr val="000000"/>
                  </a:outerShdw>
                </a:effectLst>
                <a:latin typeface="Times New Roman" panose="02020603050405020304" pitchFamily="18" charset="0"/>
              </a:rPr>
              <a:t>  Nhà n</a:t>
            </a:r>
            <a:r>
              <a:rPr lang="vi-VN" altLang="en-US" sz="2400" b="1" i="1" noProof="1">
                <a:solidFill>
                  <a:srgbClr val="CC3300"/>
                </a:solidFill>
                <a:effectLst>
                  <a:outerShdw blurRad="38100" dist="38100" dir="2700000">
                    <a:srgbClr val="000000"/>
                  </a:outerShdw>
                </a:effectLst>
                <a:latin typeface="Times New Roman" panose="02020603050405020304" pitchFamily="18" charset="0"/>
              </a:rPr>
              <a:t>ư</a:t>
            </a:r>
            <a:r>
              <a:rPr lang="en-US" altLang="en-US" sz="2400" b="1" i="1" noProof="1">
                <a:solidFill>
                  <a:srgbClr val="CC3300"/>
                </a:solidFill>
                <a:effectLst>
                  <a:outerShdw blurRad="38100" dist="38100" dir="2700000">
                    <a:srgbClr val="000000"/>
                  </a:outerShdw>
                </a:effectLst>
                <a:latin typeface="Times New Roman" panose="02020603050405020304" pitchFamily="18" charset="0"/>
              </a:rPr>
              <a:t>ớc tư sản </a:t>
            </a:r>
          </a:p>
        </p:txBody>
      </p:sp>
      <p:sp>
        <p:nvSpPr>
          <p:cNvPr id="18" name="Oval 6">
            <a:extLst>
              <a:ext uri="{FF2B5EF4-FFF2-40B4-BE49-F238E27FC236}">
                <a16:creationId xmlns:a16="http://schemas.microsoft.com/office/drawing/2014/main" id="{5F75AC85-7482-D8D0-DF71-C88A6CE919E4}"/>
              </a:ext>
            </a:extLst>
          </p:cNvPr>
          <p:cNvSpPr>
            <a:spLocks noChangeArrowheads="1"/>
          </p:cNvSpPr>
          <p:nvPr/>
        </p:nvSpPr>
        <p:spPr bwMode="auto">
          <a:xfrm>
            <a:off x="1828800" y="3930650"/>
            <a:ext cx="2590800" cy="1143000"/>
          </a:xfrm>
          <a:prstGeom prst="ellipse">
            <a:avLst/>
          </a:prstGeom>
          <a:solidFill>
            <a:srgbClr val="0033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i="1">
                <a:solidFill>
                  <a:srgbClr val="FFFFFF"/>
                </a:solidFill>
                <a:latin typeface="Times New Roman" panose="02020603050405020304" pitchFamily="18" charset="0"/>
              </a:rPr>
              <a:t>Quân chủ </a:t>
            </a:r>
          </a:p>
          <a:p>
            <a:pPr algn="ctr" eaLnBrk="1" hangingPunct="1">
              <a:spcBef>
                <a:spcPct val="0"/>
              </a:spcBef>
              <a:buFontTx/>
              <a:buNone/>
            </a:pPr>
            <a:r>
              <a:rPr lang="en-US" altLang="en-US" sz="2800" b="1" i="1">
                <a:solidFill>
                  <a:srgbClr val="FFFFFF"/>
                </a:solidFill>
                <a:latin typeface="Times New Roman" panose="02020603050405020304" pitchFamily="18" charset="0"/>
              </a:rPr>
              <a:t>lập hiến</a:t>
            </a:r>
          </a:p>
        </p:txBody>
      </p:sp>
      <p:sp>
        <p:nvSpPr>
          <p:cNvPr id="19" name="Oval 7">
            <a:extLst>
              <a:ext uri="{FF2B5EF4-FFF2-40B4-BE49-F238E27FC236}">
                <a16:creationId xmlns:a16="http://schemas.microsoft.com/office/drawing/2014/main" id="{E9406EBB-9F58-2112-4C9A-46456A019CD1}"/>
              </a:ext>
            </a:extLst>
          </p:cNvPr>
          <p:cNvSpPr>
            <a:spLocks noChangeArrowheads="1"/>
          </p:cNvSpPr>
          <p:nvPr/>
        </p:nvSpPr>
        <p:spPr bwMode="auto">
          <a:xfrm>
            <a:off x="4730750" y="3886200"/>
            <a:ext cx="2819400" cy="1447800"/>
          </a:xfrm>
          <a:prstGeom prst="ellipse">
            <a:avLst/>
          </a:prstGeom>
          <a:solidFill>
            <a:srgbClr val="0033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i="1">
                <a:solidFill>
                  <a:srgbClr val="FFFFFF"/>
                </a:solidFill>
                <a:latin typeface="Times New Roman" panose="02020603050405020304" pitchFamily="18" charset="0"/>
              </a:rPr>
              <a:t>Cộng hoà </a:t>
            </a:r>
          </a:p>
          <a:p>
            <a:pPr algn="ctr" eaLnBrk="1" hangingPunct="1">
              <a:spcBef>
                <a:spcPct val="0"/>
              </a:spcBef>
              <a:buFontTx/>
              <a:buNone/>
            </a:pPr>
            <a:r>
              <a:rPr lang="vi-VN" altLang="en-US" sz="2800" b="1" i="1">
                <a:solidFill>
                  <a:srgbClr val="FFFFFF"/>
                </a:solidFill>
                <a:latin typeface="Times New Roman" panose="02020603050405020304" pitchFamily="18" charset="0"/>
              </a:rPr>
              <a:t>đ</a:t>
            </a:r>
            <a:r>
              <a:rPr lang="en-US" altLang="en-US" sz="2800" b="1" i="1">
                <a:solidFill>
                  <a:srgbClr val="FFFFFF"/>
                </a:solidFill>
                <a:latin typeface="Times New Roman" panose="02020603050405020304" pitchFamily="18" charset="0"/>
              </a:rPr>
              <a:t>ại nghị</a:t>
            </a:r>
          </a:p>
        </p:txBody>
      </p:sp>
      <p:sp>
        <p:nvSpPr>
          <p:cNvPr id="25" name="Line 19">
            <a:extLst>
              <a:ext uri="{FF2B5EF4-FFF2-40B4-BE49-F238E27FC236}">
                <a16:creationId xmlns:a16="http://schemas.microsoft.com/office/drawing/2014/main" id="{D004AF88-0D90-2B9E-22AF-A4EE5C83969F}"/>
              </a:ext>
            </a:extLst>
          </p:cNvPr>
          <p:cNvSpPr>
            <a:spLocks noChangeShapeType="1"/>
          </p:cNvSpPr>
          <p:nvPr/>
        </p:nvSpPr>
        <p:spPr bwMode="auto">
          <a:xfrm flipH="1">
            <a:off x="3421064" y="3001964"/>
            <a:ext cx="1074737" cy="928687"/>
          </a:xfrm>
          <a:prstGeom prst="line">
            <a:avLst/>
          </a:prstGeom>
          <a:noFill/>
          <a:ln w="38100">
            <a:solidFill>
              <a:srgbClr val="760000"/>
            </a:solidFill>
            <a:round/>
            <a:tailEnd type="triangle" w="med" len="med"/>
          </a:ln>
          <a:effectLst/>
        </p:spPr>
        <p:txBody>
          <a:bodyPr wrap="none" anchor="ctr"/>
          <a:lstStyle/>
          <a:p>
            <a:pPr algn="ctr" eaLnBrk="1" hangingPunct="1">
              <a:defRPr/>
            </a:pPr>
            <a:endParaRPr lang="en-US">
              <a:effectLst>
                <a:outerShdw blurRad="38100" dist="38100" dir="2700000" algn="tl">
                  <a:srgbClr val="000000">
                    <a:alpha val="43137"/>
                  </a:srgbClr>
                </a:outerShdw>
              </a:effectLst>
              <a:latin typeface=".VnTime" panose="020B7200000000000000" pitchFamily="34" charset="0"/>
            </a:endParaRPr>
          </a:p>
        </p:txBody>
      </p:sp>
      <p:sp>
        <p:nvSpPr>
          <p:cNvPr id="26" name="Line 20">
            <a:extLst>
              <a:ext uri="{FF2B5EF4-FFF2-40B4-BE49-F238E27FC236}">
                <a16:creationId xmlns:a16="http://schemas.microsoft.com/office/drawing/2014/main" id="{E590ECC9-E6C4-E297-7DB2-858D2BC79162}"/>
              </a:ext>
            </a:extLst>
          </p:cNvPr>
          <p:cNvSpPr>
            <a:spLocks noChangeShapeType="1"/>
          </p:cNvSpPr>
          <p:nvPr/>
        </p:nvSpPr>
        <p:spPr bwMode="auto">
          <a:xfrm>
            <a:off x="7620000" y="3068638"/>
            <a:ext cx="990600" cy="817562"/>
          </a:xfrm>
          <a:prstGeom prst="line">
            <a:avLst/>
          </a:prstGeom>
          <a:noFill/>
          <a:ln w="38100">
            <a:solidFill>
              <a:srgbClr val="760000"/>
            </a:solidFill>
            <a:round/>
            <a:tailEnd type="triangle" w="med" len="med"/>
          </a:ln>
          <a:effectLst/>
        </p:spPr>
        <p:txBody>
          <a:bodyPr wrap="none" anchor="ctr"/>
          <a:lstStyle/>
          <a:p>
            <a:pPr algn="ctr" eaLnBrk="1" hangingPunct="1">
              <a:defRPr/>
            </a:pPr>
            <a:endParaRPr lang="en-US">
              <a:effectLst>
                <a:outerShdw blurRad="38100" dist="38100" dir="2700000" algn="tl">
                  <a:srgbClr val="000000">
                    <a:alpha val="43137"/>
                  </a:srgbClr>
                </a:outerShdw>
              </a:effectLst>
              <a:latin typeface=".VnTime" panose="020B7200000000000000" pitchFamily="34" charset="0"/>
            </a:endParaRPr>
          </a:p>
        </p:txBody>
      </p:sp>
      <p:sp>
        <p:nvSpPr>
          <p:cNvPr id="27" name="Oval 23">
            <a:extLst>
              <a:ext uri="{FF2B5EF4-FFF2-40B4-BE49-F238E27FC236}">
                <a16:creationId xmlns:a16="http://schemas.microsoft.com/office/drawing/2014/main" id="{2EA936E5-396C-F6BE-4262-8960F5B98595}"/>
              </a:ext>
            </a:extLst>
          </p:cNvPr>
          <p:cNvSpPr>
            <a:spLocks noChangeArrowheads="1"/>
          </p:cNvSpPr>
          <p:nvPr/>
        </p:nvSpPr>
        <p:spPr bwMode="auto">
          <a:xfrm>
            <a:off x="7810500" y="3816350"/>
            <a:ext cx="2819400" cy="1371600"/>
          </a:xfrm>
          <a:prstGeom prst="ellipse">
            <a:avLst/>
          </a:prstGeom>
          <a:solidFill>
            <a:srgbClr val="0033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i="1">
                <a:solidFill>
                  <a:srgbClr val="FFFFFF"/>
                </a:solidFill>
                <a:latin typeface="Times New Roman" panose="02020603050405020304" pitchFamily="18" charset="0"/>
              </a:rPr>
              <a:t>Cộng hoà </a:t>
            </a:r>
          </a:p>
          <a:p>
            <a:pPr algn="ctr" eaLnBrk="1" hangingPunct="1">
              <a:spcBef>
                <a:spcPct val="0"/>
              </a:spcBef>
              <a:buFontTx/>
              <a:buNone/>
            </a:pPr>
            <a:r>
              <a:rPr lang="en-US" altLang="en-US" sz="2800" b="1" i="1">
                <a:solidFill>
                  <a:srgbClr val="FFFFFF"/>
                </a:solidFill>
                <a:latin typeface="Times New Roman" panose="02020603050405020304" pitchFamily="18" charset="0"/>
              </a:rPr>
              <a:t>tổng thống </a:t>
            </a:r>
          </a:p>
        </p:txBody>
      </p:sp>
      <p:sp>
        <p:nvSpPr>
          <p:cNvPr id="14" name="Line 20">
            <a:extLst>
              <a:ext uri="{FF2B5EF4-FFF2-40B4-BE49-F238E27FC236}">
                <a16:creationId xmlns:a16="http://schemas.microsoft.com/office/drawing/2014/main" id="{EDA1236F-8FD0-4617-DA91-681962434FF0}"/>
              </a:ext>
            </a:extLst>
          </p:cNvPr>
          <p:cNvSpPr>
            <a:spLocks noChangeShapeType="1"/>
          </p:cNvSpPr>
          <p:nvPr/>
        </p:nvSpPr>
        <p:spPr bwMode="auto">
          <a:xfrm>
            <a:off x="6057900" y="3351214"/>
            <a:ext cx="0" cy="534987"/>
          </a:xfrm>
          <a:prstGeom prst="line">
            <a:avLst/>
          </a:prstGeom>
          <a:noFill/>
          <a:ln w="38100">
            <a:solidFill>
              <a:srgbClr val="760000"/>
            </a:solidFill>
            <a:round/>
            <a:tailEnd type="triangle" w="med" len="med"/>
          </a:ln>
          <a:effectLst/>
        </p:spPr>
        <p:txBody>
          <a:bodyPr wrap="none" anchor="ctr"/>
          <a:lstStyle/>
          <a:p>
            <a:pPr algn="ctr" eaLnBrk="1" hangingPunct="1">
              <a:defRPr/>
            </a:pPr>
            <a:endParaRPr lang="en-US">
              <a:effectLst>
                <a:outerShdw blurRad="38100" dist="38100" dir="2700000" algn="tl">
                  <a:srgbClr val="000000">
                    <a:alpha val="43137"/>
                  </a:srgbClr>
                </a:outerShdw>
              </a:effectLst>
              <a:latin typeface=".VnTime" panose="020B7200000000000000"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circle(in)">
                                      <p:cBhvr>
                                        <p:cTn id="12" dur="2000"/>
                                        <p:tgtEl>
                                          <p:spTgt spid="25"/>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circle(in)">
                                      <p:cBhvr>
                                        <p:cTn id="15" dur="2000"/>
                                        <p:tgtEl>
                                          <p:spTgt spid="1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ircle(in)">
                                      <p:cBhvr>
                                        <p:cTn id="20" dur="2000"/>
                                        <p:tgtEl>
                                          <p:spTgt spid="14"/>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circle(in)">
                                      <p:cBhvr>
                                        <p:cTn id="23" dur="2000"/>
                                        <p:tgtEl>
                                          <p:spTgt spid="1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nodeType="click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circle(in)">
                                      <p:cBhvr>
                                        <p:cTn id="28" dur="2000"/>
                                        <p:tgtEl>
                                          <p:spTgt spid="26"/>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circle(in)">
                                      <p:cBhvr>
                                        <p:cTn id="31"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19"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a:extLst>
              <a:ext uri="{FF2B5EF4-FFF2-40B4-BE49-F238E27FC236}">
                <a16:creationId xmlns:a16="http://schemas.microsoft.com/office/drawing/2014/main" id="{63BCD7EA-EBE3-8E3B-01DE-7B6586DEBC1A}"/>
              </a:ext>
            </a:extLst>
          </p:cNvPr>
          <p:cNvSpPr>
            <a:spLocks noChangeArrowheads="1"/>
          </p:cNvSpPr>
          <p:nvPr/>
        </p:nvSpPr>
        <p:spPr bwMode="auto">
          <a:xfrm>
            <a:off x="60325" y="106017"/>
            <a:ext cx="3521075" cy="869950"/>
          </a:xfrm>
          <a:prstGeom prst="flowChartAlternateProcess">
            <a:avLst/>
          </a:prstGeom>
          <a:solidFill>
            <a:schemeClr val="accent6">
              <a:lumMod val="60000"/>
              <a:lumOff val="40000"/>
            </a:schemeClr>
          </a:solidFill>
          <a:ln w="9525">
            <a:solidFill>
              <a:schemeClr val="tx1"/>
            </a:solidFill>
            <a:miter lim="800000"/>
          </a:ln>
          <a:effectLst/>
        </p:spPr>
        <p:txBody>
          <a:bodyPr wrap="none" anchor="ctr"/>
          <a:lstStyle/>
          <a:p>
            <a:pPr algn="ctr" eaLnBrk="1" hangingPunct="1">
              <a:defRPr/>
            </a:pPr>
            <a:r>
              <a:rPr lang="nl-NL" sz="2800" b="1" i="1">
                <a:solidFill>
                  <a:srgbClr val="FF0000"/>
                </a:solidFill>
                <a:latin typeface="Times New Roman" pitchFamily="18" charset="0"/>
                <a:cs typeface="Times New Roman" pitchFamily="18" charset="0"/>
              </a:rPr>
              <a:t>* Hình thức nhà nước</a:t>
            </a:r>
            <a:endParaRPr lang="en-US" altLang="en-US" sz="2800" i="1">
              <a:solidFill>
                <a:srgbClr val="FF0000"/>
              </a:solidFill>
              <a:latin typeface="Times New Roman" pitchFamily="18" charset="0"/>
              <a:cs typeface="Times New Roman" pitchFamily="18" charset="0"/>
            </a:endParaRPr>
          </a:p>
        </p:txBody>
      </p:sp>
      <p:grpSp>
        <p:nvGrpSpPr>
          <p:cNvPr id="24579" name="Group 6">
            <a:extLst>
              <a:ext uri="{FF2B5EF4-FFF2-40B4-BE49-F238E27FC236}">
                <a16:creationId xmlns:a16="http://schemas.microsoft.com/office/drawing/2014/main" id="{F97329EA-86CF-588A-55D8-6B9465105ED2}"/>
              </a:ext>
            </a:extLst>
          </p:cNvPr>
          <p:cNvGrpSpPr>
            <a:grpSpLocks/>
          </p:cNvGrpSpPr>
          <p:nvPr/>
        </p:nvGrpSpPr>
        <p:grpSpPr bwMode="auto">
          <a:xfrm>
            <a:off x="3813175" y="762000"/>
            <a:ext cx="4648200" cy="1582738"/>
            <a:chOff x="-42410" y="1457104"/>
            <a:chExt cx="7462375" cy="826150"/>
          </a:xfrm>
        </p:grpSpPr>
        <p:sp>
          <p:nvSpPr>
            <p:cNvPr id="21" name="Rounded Rectangle 20">
              <a:extLst>
                <a:ext uri="{FF2B5EF4-FFF2-40B4-BE49-F238E27FC236}">
                  <a16:creationId xmlns:a16="http://schemas.microsoft.com/office/drawing/2014/main" id="{159A4CFB-7296-DDC3-907B-6179908159AF}"/>
                </a:ext>
              </a:extLst>
            </p:cNvPr>
            <p:cNvSpPr/>
            <p:nvPr/>
          </p:nvSpPr>
          <p:spPr>
            <a:xfrm>
              <a:off x="92668" y="1611230"/>
              <a:ext cx="7327297" cy="478123"/>
            </a:xfrm>
            <a:prstGeom prst="roundRect">
              <a:avLst/>
            </a:prstGeom>
          </p:spPr>
          <p:style>
            <a:lnRef idx="1">
              <a:schemeClr val="accent1"/>
            </a:lnRef>
            <a:fillRef idx="2">
              <a:schemeClr val="accent1"/>
            </a:fillRef>
            <a:effectRef idx="1">
              <a:schemeClr val="accent1"/>
            </a:effectRef>
            <a:fontRef idx="minor">
              <a:schemeClr val="dk1"/>
            </a:fontRef>
          </p:style>
        </p:sp>
        <p:sp>
          <p:nvSpPr>
            <p:cNvPr id="22" name="Rounded Rectangle 6">
              <a:extLst>
                <a:ext uri="{FF2B5EF4-FFF2-40B4-BE49-F238E27FC236}">
                  <a16:creationId xmlns:a16="http://schemas.microsoft.com/office/drawing/2014/main" id="{ED6E79C1-8B45-72E1-6865-16A9DB346261}"/>
                </a:ext>
              </a:extLst>
            </p:cNvPr>
            <p:cNvSpPr/>
            <p:nvPr/>
          </p:nvSpPr>
          <p:spPr>
            <a:xfrm>
              <a:off x="-42410" y="1457104"/>
              <a:ext cx="7419049" cy="826150"/>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ctr" eaLnBrk="1" hangingPunct="1">
                <a:defRPr/>
              </a:pPr>
              <a:r>
                <a:rPr lang="en-US" sz="3200" b="1">
                  <a:solidFill>
                    <a:srgbClr val="000066"/>
                  </a:solidFill>
                  <a:latin typeface="UTM Alexander" panose="02040603050506020204" pitchFamily="18" charset="0"/>
                </a:rPr>
                <a:t>Hình thức chính thể</a:t>
              </a:r>
              <a:endParaRPr lang="en-US" sz="3200" b="1" dirty="0">
                <a:solidFill>
                  <a:srgbClr val="000066"/>
                </a:solidFill>
                <a:latin typeface="UTM Alexander" panose="02040603050506020204" pitchFamily="18" charset="0"/>
              </a:endParaRPr>
            </a:p>
          </p:txBody>
        </p:sp>
      </p:grpSp>
      <p:sp>
        <p:nvSpPr>
          <p:cNvPr id="28" name="Oval 7">
            <a:extLst>
              <a:ext uri="{FF2B5EF4-FFF2-40B4-BE49-F238E27FC236}">
                <a16:creationId xmlns:a16="http://schemas.microsoft.com/office/drawing/2014/main" id="{D67B4CAA-F390-24C8-34E7-7575032C5849}"/>
              </a:ext>
            </a:extLst>
          </p:cNvPr>
          <p:cNvSpPr>
            <a:spLocks noChangeArrowheads="1"/>
          </p:cNvSpPr>
          <p:nvPr/>
        </p:nvSpPr>
        <p:spPr bwMode="auto">
          <a:xfrm>
            <a:off x="1752600" y="4267200"/>
            <a:ext cx="2514600" cy="1066800"/>
          </a:xfrm>
          <a:prstGeom prst="ellipse">
            <a:avLst/>
          </a:prstGeom>
          <a:solidFill>
            <a:srgbClr val="0033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i="1">
                <a:solidFill>
                  <a:srgbClr val="FFFFFF"/>
                </a:solidFill>
                <a:latin typeface="Times New Roman" panose="02020603050405020304" pitchFamily="18" charset="0"/>
              </a:rPr>
              <a:t>Công xã</a:t>
            </a:r>
          </a:p>
        </p:txBody>
      </p:sp>
      <p:sp>
        <p:nvSpPr>
          <p:cNvPr id="29" name="Oval 15">
            <a:extLst>
              <a:ext uri="{FF2B5EF4-FFF2-40B4-BE49-F238E27FC236}">
                <a16:creationId xmlns:a16="http://schemas.microsoft.com/office/drawing/2014/main" id="{5EA03D02-8EE6-0E70-977F-95550B7BD83E}"/>
              </a:ext>
            </a:extLst>
          </p:cNvPr>
          <p:cNvSpPr>
            <a:spLocks noChangeArrowheads="1"/>
          </p:cNvSpPr>
          <p:nvPr/>
        </p:nvSpPr>
        <p:spPr bwMode="auto">
          <a:xfrm>
            <a:off x="4419600" y="4419600"/>
            <a:ext cx="2819400" cy="1066800"/>
          </a:xfrm>
          <a:prstGeom prst="ellipse">
            <a:avLst/>
          </a:prstGeom>
          <a:solidFill>
            <a:srgbClr val="0033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i="1">
                <a:solidFill>
                  <a:srgbClr val="FFFFFF"/>
                </a:solidFill>
                <a:latin typeface="Times New Roman" panose="02020603050405020304" pitchFamily="18" charset="0"/>
              </a:rPr>
              <a:t>Xô viết</a:t>
            </a:r>
          </a:p>
        </p:txBody>
      </p:sp>
      <p:sp>
        <p:nvSpPr>
          <p:cNvPr id="30" name="Line 16">
            <a:extLst>
              <a:ext uri="{FF2B5EF4-FFF2-40B4-BE49-F238E27FC236}">
                <a16:creationId xmlns:a16="http://schemas.microsoft.com/office/drawing/2014/main" id="{28C73AFB-4DD7-8E1A-43CB-AB30E3B79928}"/>
              </a:ext>
            </a:extLst>
          </p:cNvPr>
          <p:cNvSpPr>
            <a:spLocks noChangeShapeType="1"/>
          </p:cNvSpPr>
          <p:nvPr/>
        </p:nvSpPr>
        <p:spPr bwMode="auto">
          <a:xfrm>
            <a:off x="5867400" y="3657600"/>
            <a:ext cx="2286000" cy="838200"/>
          </a:xfrm>
          <a:prstGeom prst="line">
            <a:avLst/>
          </a:prstGeom>
          <a:noFill/>
          <a:ln w="38100">
            <a:solidFill>
              <a:srgbClr val="760000"/>
            </a:solidFill>
            <a:round/>
            <a:tailEnd type="triangle" w="med" len="med"/>
          </a:ln>
          <a:effectLst/>
        </p:spPr>
        <p:txBody>
          <a:bodyPr wrap="none" anchor="ctr"/>
          <a:lstStyle/>
          <a:p>
            <a:pPr algn="ctr" eaLnBrk="1" hangingPunct="1">
              <a:defRPr/>
            </a:pPr>
            <a:endParaRPr lang="en-US">
              <a:effectLst>
                <a:outerShdw blurRad="38100" dist="38100" dir="2700000" algn="tl">
                  <a:srgbClr val="000000">
                    <a:alpha val="43137"/>
                  </a:srgbClr>
                </a:outerShdw>
              </a:effectLst>
              <a:latin typeface=".VnTime" panose="020B7200000000000000" pitchFamily="34" charset="0"/>
            </a:endParaRPr>
          </a:p>
        </p:txBody>
      </p:sp>
      <p:sp>
        <p:nvSpPr>
          <p:cNvPr id="31" name="Line 17">
            <a:extLst>
              <a:ext uri="{FF2B5EF4-FFF2-40B4-BE49-F238E27FC236}">
                <a16:creationId xmlns:a16="http://schemas.microsoft.com/office/drawing/2014/main" id="{AB180B2B-227F-B430-675F-64DD5EFA61FA}"/>
              </a:ext>
            </a:extLst>
          </p:cNvPr>
          <p:cNvSpPr>
            <a:spLocks noChangeShapeType="1"/>
          </p:cNvSpPr>
          <p:nvPr/>
        </p:nvSpPr>
        <p:spPr bwMode="auto">
          <a:xfrm flipH="1">
            <a:off x="5867400" y="3657600"/>
            <a:ext cx="38100" cy="762000"/>
          </a:xfrm>
          <a:prstGeom prst="line">
            <a:avLst/>
          </a:prstGeom>
          <a:noFill/>
          <a:ln w="38100">
            <a:solidFill>
              <a:srgbClr val="760000"/>
            </a:solidFill>
            <a:round/>
            <a:tailEnd type="triangle" w="med" len="med"/>
          </a:ln>
          <a:effectLst/>
        </p:spPr>
        <p:txBody>
          <a:bodyPr wrap="none" anchor="ctr"/>
          <a:lstStyle/>
          <a:p>
            <a:pPr algn="ctr" eaLnBrk="1" hangingPunct="1">
              <a:defRPr/>
            </a:pPr>
            <a:endParaRPr lang="en-US">
              <a:effectLst>
                <a:outerShdw blurRad="38100" dist="38100" dir="2700000" algn="tl">
                  <a:srgbClr val="000000">
                    <a:alpha val="43137"/>
                  </a:srgbClr>
                </a:outerShdw>
              </a:effectLst>
              <a:latin typeface=".VnTime" panose="020B7200000000000000" pitchFamily="34" charset="0"/>
            </a:endParaRPr>
          </a:p>
        </p:txBody>
      </p:sp>
      <p:sp>
        <p:nvSpPr>
          <p:cNvPr id="32" name="Oval 18">
            <a:extLst>
              <a:ext uri="{FF2B5EF4-FFF2-40B4-BE49-F238E27FC236}">
                <a16:creationId xmlns:a16="http://schemas.microsoft.com/office/drawing/2014/main" id="{1A1CC47C-EF97-3B5B-DB13-BDD918D98647}"/>
              </a:ext>
            </a:extLst>
          </p:cNvPr>
          <p:cNvSpPr>
            <a:spLocks noChangeArrowheads="1"/>
          </p:cNvSpPr>
          <p:nvPr/>
        </p:nvSpPr>
        <p:spPr bwMode="auto">
          <a:xfrm>
            <a:off x="7315200" y="4419600"/>
            <a:ext cx="3124200" cy="1219200"/>
          </a:xfrm>
          <a:prstGeom prst="ellipse">
            <a:avLst/>
          </a:prstGeom>
          <a:solidFill>
            <a:srgbClr val="0033CC"/>
          </a:solidFill>
          <a:ln w="9525">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i="1">
                <a:solidFill>
                  <a:srgbClr val="FFFFFF"/>
                </a:solidFill>
                <a:latin typeface="Times New Roman" panose="02020603050405020304" pitchFamily="18" charset="0"/>
              </a:rPr>
              <a:t> </a:t>
            </a:r>
            <a:r>
              <a:rPr lang="en-US" altLang="en-US" sz="2800" b="1" i="1">
                <a:solidFill>
                  <a:srgbClr val="FFFFFF"/>
                </a:solidFill>
                <a:latin typeface="Times New Roman" panose="02020603050405020304" pitchFamily="18" charset="0"/>
              </a:rPr>
              <a:t>Cộng hoà dân</a:t>
            </a:r>
          </a:p>
          <a:p>
            <a:pPr algn="ctr" eaLnBrk="1" hangingPunct="1">
              <a:spcBef>
                <a:spcPct val="0"/>
              </a:spcBef>
              <a:buFontTx/>
              <a:buNone/>
            </a:pPr>
            <a:r>
              <a:rPr lang="en-US" altLang="en-US" sz="2800" b="1" i="1">
                <a:solidFill>
                  <a:srgbClr val="FFFFFF"/>
                </a:solidFill>
                <a:latin typeface="Times New Roman" panose="02020603050405020304" pitchFamily="18" charset="0"/>
              </a:rPr>
              <a:t> chủ nhân dân </a:t>
            </a:r>
          </a:p>
        </p:txBody>
      </p:sp>
      <p:sp>
        <p:nvSpPr>
          <p:cNvPr id="33" name="Line 19">
            <a:extLst>
              <a:ext uri="{FF2B5EF4-FFF2-40B4-BE49-F238E27FC236}">
                <a16:creationId xmlns:a16="http://schemas.microsoft.com/office/drawing/2014/main" id="{E364A3B7-3BF3-EA29-B5F7-68F64EDF54EF}"/>
              </a:ext>
            </a:extLst>
          </p:cNvPr>
          <p:cNvSpPr>
            <a:spLocks noChangeShapeType="1"/>
          </p:cNvSpPr>
          <p:nvPr/>
        </p:nvSpPr>
        <p:spPr bwMode="auto">
          <a:xfrm flipH="1">
            <a:off x="3581400" y="3657600"/>
            <a:ext cx="2286000" cy="685800"/>
          </a:xfrm>
          <a:prstGeom prst="line">
            <a:avLst/>
          </a:prstGeom>
          <a:noFill/>
          <a:ln w="38100">
            <a:solidFill>
              <a:srgbClr val="760000"/>
            </a:solidFill>
            <a:round/>
            <a:tailEnd type="triangle" w="med" len="med"/>
          </a:ln>
          <a:effectLst/>
        </p:spPr>
        <p:txBody>
          <a:bodyPr wrap="none" anchor="ctr"/>
          <a:lstStyle/>
          <a:p>
            <a:pPr algn="ctr" eaLnBrk="1" hangingPunct="1">
              <a:defRPr/>
            </a:pPr>
            <a:endParaRPr lang="en-US">
              <a:effectLst>
                <a:outerShdw blurRad="38100" dist="38100" dir="2700000" algn="tl">
                  <a:srgbClr val="000000">
                    <a:alpha val="43137"/>
                  </a:srgbClr>
                </a:outerShdw>
              </a:effectLst>
              <a:latin typeface=".VnTime" panose="020B7200000000000000" pitchFamily="34" charset="0"/>
            </a:endParaRPr>
          </a:p>
        </p:txBody>
      </p:sp>
      <p:sp>
        <p:nvSpPr>
          <p:cNvPr id="34" name="AutoShape 21">
            <a:extLst>
              <a:ext uri="{FF2B5EF4-FFF2-40B4-BE49-F238E27FC236}">
                <a16:creationId xmlns:a16="http://schemas.microsoft.com/office/drawing/2014/main" id="{938B8703-5F50-0F84-CE90-3CA5F858A9E0}"/>
              </a:ext>
            </a:extLst>
          </p:cNvPr>
          <p:cNvSpPr>
            <a:spLocks noChangeArrowheads="1"/>
          </p:cNvSpPr>
          <p:nvPr/>
        </p:nvSpPr>
        <p:spPr bwMode="auto">
          <a:xfrm>
            <a:off x="4343400" y="2971800"/>
            <a:ext cx="3352800" cy="685800"/>
          </a:xfrm>
          <a:prstGeom prst="flowChartAlternateProcess">
            <a:avLst/>
          </a:prstGeom>
          <a:solidFill>
            <a:srgbClr val="FFFFD9"/>
          </a:solidFill>
          <a:ln w="9525">
            <a:solidFill>
              <a:schemeClr val="tx1"/>
            </a:solidFill>
            <a:miter lim="800000"/>
          </a:ln>
          <a:effectLst/>
        </p:spPr>
        <p:txBody>
          <a:bodyPr wrap="none" anchor="ctr"/>
          <a:lstStyle/>
          <a:p>
            <a:pPr algn="ctr" eaLnBrk="1" hangingPunct="1">
              <a:spcBef>
                <a:spcPct val="50000"/>
              </a:spcBef>
              <a:defRPr/>
            </a:pPr>
            <a:r>
              <a:rPr lang="en-US" altLang="en-US" sz="2400" b="1" i="1" noProof="1">
                <a:solidFill>
                  <a:srgbClr val="CC3300"/>
                </a:solidFill>
                <a:effectLst>
                  <a:outerShdw blurRad="38100" dist="38100" dir="2700000">
                    <a:srgbClr val="000000"/>
                  </a:outerShdw>
                </a:effectLst>
                <a:latin typeface="Times New Roman" panose="02020603050405020304" pitchFamily="18" charset="0"/>
              </a:rPr>
              <a:t>  Nhà nước vô sản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circle(in)">
                                      <p:cBhvr>
                                        <p:cTn id="12" dur="2000"/>
                                        <p:tgtEl>
                                          <p:spTgt spid="33"/>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circle(in)">
                                      <p:cBhvr>
                                        <p:cTn id="15" dur="2000"/>
                                        <p:tgtEl>
                                          <p:spTgt spid="2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6" presetClass="entr" presetSubtype="16"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circle(in)">
                                      <p:cBhvr>
                                        <p:cTn id="20" dur="2000"/>
                                        <p:tgtEl>
                                          <p:spTgt spid="31"/>
                                        </p:tgtEl>
                                      </p:cBhvr>
                                    </p:animEffect>
                                  </p:childTnLst>
                                </p:cTn>
                              </p:par>
                              <p:par>
                                <p:cTn id="21" presetID="6" presetClass="entr" presetSubtype="16"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circle(in)">
                                      <p:cBhvr>
                                        <p:cTn id="23" dur="2000"/>
                                        <p:tgtEl>
                                          <p:spTgt spid="2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circle(in)">
                                      <p:cBhvr>
                                        <p:cTn id="28" dur="2000"/>
                                        <p:tgtEl>
                                          <p:spTgt spid="30"/>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circle(in)">
                                      <p:cBhvr>
                                        <p:cTn id="31"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2" grpId="0" animBg="1"/>
      <p:bldP spid="3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itle 1">
            <a:extLst>
              <a:ext uri="{FF2B5EF4-FFF2-40B4-BE49-F238E27FC236}">
                <a16:creationId xmlns:a16="http://schemas.microsoft.com/office/drawing/2014/main" id="{49767C58-94B8-BD9D-AD55-D6D33F4D00E8}"/>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Bef>
                <a:spcPts val="0"/>
              </a:spcBef>
              <a:spcAft>
                <a:spcPts val="0"/>
              </a:spcAft>
              <a:defRPr/>
            </a:pPr>
            <a:r>
              <a:rPr lang="en-US" sz="2800" b="1">
                <a:solidFill>
                  <a:schemeClr val="bg1"/>
                </a:solidFill>
                <a:latin typeface="Times New Roman" pitchFamily="18" charset="0"/>
                <a:cs typeface="Times New Roman" pitchFamily="18" charset="0"/>
              </a:rPr>
              <a:t>2. CÁCH MẠNG XÃ HỘI</a:t>
            </a:r>
            <a:endParaRPr lang="vi-VN" sz="2800" b="1">
              <a:solidFill>
                <a:schemeClr val="bg1"/>
              </a:solidFill>
              <a:cs typeface="Times New Roman" pitchFamily="18" charset="0"/>
            </a:endParaRPr>
          </a:p>
        </p:txBody>
      </p:sp>
      <p:grpSp>
        <p:nvGrpSpPr>
          <p:cNvPr id="45" name="Group 44">
            <a:extLst>
              <a:ext uri="{FF2B5EF4-FFF2-40B4-BE49-F238E27FC236}">
                <a16:creationId xmlns:a16="http://schemas.microsoft.com/office/drawing/2014/main" id="{58E78F77-5056-011D-EA7F-EF8F54515ADA}"/>
              </a:ext>
            </a:extLst>
          </p:cNvPr>
          <p:cNvGrpSpPr/>
          <p:nvPr/>
        </p:nvGrpSpPr>
        <p:grpSpPr>
          <a:xfrm>
            <a:off x="1524000" y="889000"/>
            <a:ext cx="6833122" cy="711200"/>
            <a:chOff x="212477" y="406442"/>
            <a:chExt cx="5840730" cy="797040"/>
          </a:xfrm>
          <a:solidFill>
            <a:schemeClr val="accent3">
              <a:lumMod val="60000"/>
              <a:lumOff val="40000"/>
            </a:schemeClr>
          </a:solidFill>
        </p:grpSpPr>
        <p:sp>
          <p:nvSpPr>
            <p:cNvPr id="54" name="Rounded Rectangle 53">
              <a:extLst>
                <a:ext uri="{FF2B5EF4-FFF2-40B4-BE49-F238E27FC236}">
                  <a16:creationId xmlns:a16="http://schemas.microsoft.com/office/drawing/2014/main" id="{BA24DD8E-3E34-84B5-963C-14AAB1484DC1}"/>
                </a:ext>
              </a:extLst>
            </p:cNvPr>
            <p:cNvSpPr/>
            <p:nvPr/>
          </p:nvSpPr>
          <p:spPr>
            <a:xfrm>
              <a:off x="212477" y="406442"/>
              <a:ext cx="5840730" cy="797040"/>
            </a:xfrm>
            <a:prstGeom prst="roundRect">
              <a:avLst/>
            </a:prstGeom>
            <a:grpFill/>
            <a:ln>
              <a:solidFill>
                <a:schemeClr val="lt1">
                  <a:hueOff val="0"/>
                  <a:satOff val="0"/>
                  <a:lumOff val="0"/>
                </a:schemeClr>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5" name="Rounded Rectangle 4">
              <a:extLst>
                <a:ext uri="{FF2B5EF4-FFF2-40B4-BE49-F238E27FC236}">
                  <a16:creationId xmlns:a16="http://schemas.microsoft.com/office/drawing/2014/main" id="{1B2FC9EB-CD31-924B-59D6-AE4797A024DF}"/>
                </a:ext>
              </a:extLst>
            </p:cNvPr>
            <p:cNvSpPr/>
            <p:nvPr/>
          </p:nvSpPr>
          <p:spPr>
            <a:xfrm>
              <a:off x="251386" y="445350"/>
              <a:ext cx="5771460" cy="719224"/>
            </a:xfrm>
            <a:prstGeom prst="rect">
              <a:avLst/>
            </a:prstGeom>
            <a:grpFill/>
            <a:ln>
              <a:noFill/>
            </a:ln>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000" b="1" i="1">
                  <a:solidFill>
                    <a:srgbClr val="000099"/>
                  </a:solidFill>
                  <a:latin typeface="Times New Roman" pitchFamily="18" charset="0"/>
                  <a:cs typeface="Times New Roman" pitchFamily="18" charset="0"/>
                </a:rPr>
                <a:t>2.1. Nguồn gốc của cách mạng xã hội</a:t>
              </a:r>
              <a:endParaRPr lang="en-US" sz="3000" b="1" i="1">
                <a:solidFill>
                  <a:srgbClr val="000099"/>
                </a:solidFill>
                <a:latin typeface="Times New Roman" pitchFamily="18" charset="0"/>
                <a:cs typeface="Times New Roman" pitchFamily="18" charset="0"/>
              </a:endParaRPr>
            </a:p>
          </p:txBody>
        </p:sp>
      </p:grpSp>
      <p:grpSp>
        <p:nvGrpSpPr>
          <p:cNvPr id="56" name="Group 55">
            <a:extLst>
              <a:ext uri="{FF2B5EF4-FFF2-40B4-BE49-F238E27FC236}">
                <a16:creationId xmlns:a16="http://schemas.microsoft.com/office/drawing/2014/main" id="{0B323EBF-CC58-E18A-AB13-51AAABA6913D}"/>
              </a:ext>
            </a:extLst>
          </p:cNvPr>
          <p:cNvGrpSpPr/>
          <p:nvPr/>
        </p:nvGrpSpPr>
        <p:grpSpPr>
          <a:xfrm>
            <a:off x="1600200" y="1600200"/>
            <a:ext cx="4958898" cy="752100"/>
            <a:chOff x="212477" y="406442"/>
            <a:chExt cx="5840730" cy="797040"/>
          </a:xfrm>
          <a:solidFill>
            <a:schemeClr val="accent6">
              <a:lumMod val="60000"/>
              <a:lumOff val="40000"/>
            </a:schemeClr>
          </a:solidFill>
        </p:grpSpPr>
        <p:sp>
          <p:nvSpPr>
            <p:cNvPr id="57" name="Rounded Rectangle 56">
              <a:extLst>
                <a:ext uri="{FF2B5EF4-FFF2-40B4-BE49-F238E27FC236}">
                  <a16:creationId xmlns:a16="http://schemas.microsoft.com/office/drawing/2014/main" id="{6B112C35-F0E0-9129-1E0A-DEA62C3E1FC9}"/>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8" name="Rounded Rectangle 4">
              <a:extLst>
                <a:ext uri="{FF2B5EF4-FFF2-40B4-BE49-F238E27FC236}">
                  <a16:creationId xmlns:a16="http://schemas.microsoft.com/office/drawing/2014/main" id="{B5B9B09C-E4AC-7009-7157-82556B3A33C3}"/>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a:solidFill>
                  <a:srgbClr val="000066"/>
                </a:solidFill>
              </a:endParaRPr>
            </a:p>
            <a:p>
              <a:pPr algn="ctr" eaLnBrk="1" hangingPunct="1">
                <a:defRPr/>
              </a:pPr>
              <a:endParaRPr lang="nl-NL" sz="2400" b="1">
                <a:solidFill>
                  <a:srgbClr val="000066"/>
                </a:solidFill>
              </a:endParaRPr>
            </a:p>
            <a:p>
              <a:pPr algn="ctr" eaLnBrk="1" hangingPunct="1">
                <a:defRPr/>
              </a:pPr>
              <a:r>
                <a:rPr lang="nl-NL" sz="2400" b="1">
                  <a:solidFill>
                    <a:srgbClr val="000066"/>
                  </a:solidFill>
                </a:rPr>
                <a:t>* Nguyên nhân sâu xa</a:t>
              </a:r>
              <a:endParaRPr lang="en-US" altLang="en-US" sz="2400" b="1">
                <a:solidFill>
                  <a:srgbClr val="000066"/>
                </a:solidFill>
              </a:endParaRPr>
            </a:p>
            <a:p>
              <a:pPr algn="ctr" eaLnBrk="1" hangingPunct="1">
                <a:defRPr/>
              </a:pPr>
              <a:endParaRPr lang="en-US" altLang="en-US" sz="2400" b="1">
                <a:solidFill>
                  <a:srgbClr val="000066"/>
                </a:solidFill>
              </a:endParaRPr>
            </a:p>
            <a:p>
              <a:pPr algn="ctr" eaLnBrk="1" hangingPunct="1">
                <a:defRPr/>
              </a:pPr>
              <a:endParaRPr lang="en-US" sz="2400" b="1">
                <a:solidFill>
                  <a:srgbClr val="000066"/>
                </a:solidFill>
              </a:endParaRPr>
            </a:p>
          </p:txBody>
        </p:sp>
      </p:grpSp>
      <p:grpSp>
        <p:nvGrpSpPr>
          <p:cNvPr id="59" name="Group 58">
            <a:extLst>
              <a:ext uri="{FF2B5EF4-FFF2-40B4-BE49-F238E27FC236}">
                <a16:creationId xmlns:a16="http://schemas.microsoft.com/office/drawing/2014/main" id="{8F1C9007-CEE9-34E2-6105-9DA230216344}"/>
              </a:ext>
            </a:extLst>
          </p:cNvPr>
          <p:cNvGrpSpPr/>
          <p:nvPr/>
        </p:nvGrpSpPr>
        <p:grpSpPr>
          <a:xfrm>
            <a:off x="1600200" y="4822449"/>
            <a:ext cx="4958898" cy="790699"/>
            <a:chOff x="212477" y="406442"/>
            <a:chExt cx="5840730" cy="797040"/>
          </a:xfrm>
          <a:solidFill>
            <a:schemeClr val="accent6">
              <a:lumMod val="60000"/>
              <a:lumOff val="40000"/>
            </a:schemeClr>
          </a:solidFill>
        </p:grpSpPr>
        <p:sp>
          <p:nvSpPr>
            <p:cNvPr id="60" name="Rounded Rectangle 59">
              <a:extLst>
                <a:ext uri="{FF2B5EF4-FFF2-40B4-BE49-F238E27FC236}">
                  <a16:creationId xmlns:a16="http://schemas.microsoft.com/office/drawing/2014/main" id="{881CB966-2B89-4BBB-F800-6F7A67447F98}"/>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1" name="Rounded Rectangle 4">
              <a:extLst>
                <a:ext uri="{FF2B5EF4-FFF2-40B4-BE49-F238E27FC236}">
                  <a16:creationId xmlns:a16="http://schemas.microsoft.com/office/drawing/2014/main" id="{1889D3C0-87BF-E983-55F7-B1A2134A30CF}"/>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a:solidFill>
                  <a:srgbClr val="000066"/>
                </a:solidFill>
              </a:endParaRPr>
            </a:p>
            <a:p>
              <a:pPr algn="ctr" eaLnBrk="1" hangingPunct="1">
                <a:defRPr/>
              </a:pPr>
              <a:endParaRPr lang="nl-NL" sz="2400" b="1">
                <a:solidFill>
                  <a:srgbClr val="000066"/>
                </a:solidFill>
              </a:endParaRPr>
            </a:p>
            <a:p>
              <a:pPr algn="ctr" eaLnBrk="1" hangingPunct="1">
                <a:defRPr/>
              </a:pPr>
              <a:r>
                <a:rPr lang="nl-NL" sz="2400" b="1">
                  <a:solidFill>
                    <a:srgbClr val="000066"/>
                  </a:solidFill>
                </a:rPr>
                <a:t>* Nguyên nhân chủ quan</a:t>
              </a:r>
              <a:endParaRPr lang="en-US" altLang="en-US" sz="2400" b="1">
                <a:solidFill>
                  <a:srgbClr val="000066"/>
                </a:solidFill>
              </a:endParaRPr>
            </a:p>
            <a:p>
              <a:pPr algn="ctr" eaLnBrk="1" hangingPunct="1">
                <a:defRPr/>
              </a:pPr>
              <a:endParaRPr lang="en-US" altLang="en-US" sz="2400" b="1">
                <a:solidFill>
                  <a:srgbClr val="000066"/>
                </a:solidFill>
              </a:endParaRPr>
            </a:p>
            <a:p>
              <a:pPr algn="ctr" eaLnBrk="1" hangingPunct="1">
                <a:defRPr/>
              </a:pPr>
              <a:endParaRPr lang="en-US" sz="2400" b="1">
                <a:solidFill>
                  <a:srgbClr val="000066"/>
                </a:solidFill>
              </a:endParaRPr>
            </a:p>
          </p:txBody>
        </p:sp>
      </p:grpSp>
      <p:sp>
        <p:nvSpPr>
          <p:cNvPr id="62" name="Rectangle 61">
            <a:extLst>
              <a:ext uri="{FF2B5EF4-FFF2-40B4-BE49-F238E27FC236}">
                <a16:creationId xmlns:a16="http://schemas.microsoft.com/office/drawing/2014/main" id="{28EE5CF6-0AC0-989B-1589-7A9933C20DC1}"/>
              </a:ext>
            </a:extLst>
          </p:cNvPr>
          <p:cNvSpPr>
            <a:spLocks noChangeArrowheads="1"/>
          </p:cNvSpPr>
          <p:nvPr/>
        </p:nvSpPr>
        <p:spPr bwMode="auto">
          <a:xfrm>
            <a:off x="1681164" y="2555876"/>
            <a:ext cx="8758237" cy="209232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600" b="1" i="1" u="sng">
                <a:latin typeface="Times New Roman" panose="02020603050405020304" pitchFamily="18" charset="0"/>
                <a:cs typeface="Times New Roman" panose="02020603050405020304" pitchFamily="18" charset="0"/>
              </a:rPr>
              <a:t>Nguyên nhân sâu xa</a:t>
            </a:r>
            <a:r>
              <a:rPr lang="en-US" altLang="zh-CN" sz="2600" i="1">
                <a:latin typeface="Times New Roman" panose="02020603050405020304" pitchFamily="18" charset="0"/>
                <a:cs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của CMXH là </a:t>
            </a:r>
            <a:r>
              <a:rPr lang="en-US" altLang="zh-CN" sz="2600" i="1">
                <a:solidFill>
                  <a:srgbClr val="FF0000"/>
                </a:solidFill>
                <a:latin typeface="Times New Roman" panose="02020603050405020304" pitchFamily="18" charset="0"/>
                <a:cs typeface="Times New Roman" panose="02020603050405020304" pitchFamily="18" charset="0"/>
              </a:rPr>
              <a:t>mâu thuẫn </a:t>
            </a:r>
            <a:r>
              <a:rPr lang="en-US" altLang="zh-CN" sz="2600" i="1">
                <a:latin typeface="Times New Roman" panose="02020603050405020304" pitchFamily="18" charset="0"/>
                <a:cs typeface="Times New Roman" panose="02020603050405020304" pitchFamily="18" charset="0"/>
              </a:rPr>
              <a:t>gay gắt giữa nhu cầu khách quan của</a:t>
            </a:r>
            <a:r>
              <a:rPr lang="en-US" altLang="zh-CN" sz="2600" i="1">
                <a:solidFill>
                  <a:srgbClr val="FF0000"/>
                </a:solidFill>
                <a:latin typeface="Times New Roman" panose="02020603050405020304" pitchFamily="18" charset="0"/>
                <a:cs typeface="Times New Roman" panose="02020603050405020304" pitchFamily="18" charset="0"/>
              </a:rPr>
              <a:t> sự phát triển LLSX với sự kìm hãm của QHSX. </a:t>
            </a:r>
            <a:r>
              <a:rPr lang="en-US" altLang="zh-CN" sz="2600">
                <a:latin typeface="Times New Roman" panose="02020603050405020304" pitchFamily="18" charset="0"/>
                <a:cs typeface="Times New Roman" panose="02020603050405020304" pitchFamily="18" charset="0"/>
              </a:rPr>
              <a:t>Mâu thuẫn đó biểu hiện </a:t>
            </a:r>
            <a:r>
              <a:rPr lang="en-US" altLang="zh-CN" sz="2600" i="1">
                <a:solidFill>
                  <a:srgbClr val="FF0000"/>
                </a:solidFill>
                <a:latin typeface="Times New Roman" panose="02020603050405020304" pitchFamily="18" charset="0"/>
                <a:cs typeface="Times New Roman" panose="02020603050405020304" pitchFamily="18" charset="0"/>
              </a:rPr>
              <a:t>về mặt CT-XH thành cuộc đấu tranh giai cấp</a:t>
            </a:r>
            <a:r>
              <a:rPr lang="en-US" altLang="zh-CN" sz="2600">
                <a:latin typeface="Times New Roman" panose="02020603050405020304" pitchFamily="18" charset="0"/>
                <a:cs typeface="Times New Roman" panose="02020603050405020304" pitchFamily="18" charset="0"/>
              </a:rPr>
              <a:t>, tất yếu dẫn đến sự bùng nổ CM. Đây cũng chính là </a:t>
            </a:r>
            <a:r>
              <a:rPr lang="en-US" altLang="zh-CN" sz="2600" b="1" i="1" u="sng">
                <a:latin typeface="Times New Roman" panose="02020603050405020304" pitchFamily="18" charset="0"/>
                <a:cs typeface="Times New Roman" panose="02020603050405020304" pitchFamily="18" charset="0"/>
              </a:rPr>
              <a:t>nguyên nhân khách quan</a:t>
            </a:r>
            <a:r>
              <a:rPr lang="en-US" altLang="zh-CN" sz="2600" i="1">
                <a:latin typeface="Times New Roman" panose="02020603050405020304" pitchFamily="18" charset="0"/>
                <a:cs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của các cuộc CMXH.</a:t>
            </a:r>
          </a:p>
        </p:txBody>
      </p:sp>
      <p:sp>
        <p:nvSpPr>
          <p:cNvPr id="63" name="Rectangle 62">
            <a:extLst>
              <a:ext uri="{FF2B5EF4-FFF2-40B4-BE49-F238E27FC236}">
                <a16:creationId xmlns:a16="http://schemas.microsoft.com/office/drawing/2014/main" id="{C8785244-CC6C-461C-4B58-CCF772C923AD}"/>
              </a:ext>
            </a:extLst>
          </p:cNvPr>
          <p:cNvSpPr>
            <a:spLocks noChangeArrowheads="1"/>
          </p:cNvSpPr>
          <p:nvPr/>
        </p:nvSpPr>
        <p:spPr bwMode="auto">
          <a:xfrm>
            <a:off x="1681164" y="5584826"/>
            <a:ext cx="8758237" cy="892175"/>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2600" b="1" i="1" u="sng">
                <a:latin typeface="Times New Roman" panose="02020603050405020304" pitchFamily="18" charset="0"/>
                <a:cs typeface="Times New Roman" panose="02020603050405020304" pitchFamily="18" charset="0"/>
              </a:rPr>
              <a:t>Nguyên nhân chủ quan</a:t>
            </a:r>
            <a:r>
              <a:rPr lang="en-US" altLang="zh-CN" sz="2600" i="1">
                <a:latin typeface="Times New Roman" panose="02020603050405020304" pitchFamily="18" charset="0"/>
                <a:cs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là sự nhận thức và tổ chức của </a:t>
            </a:r>
            <a:r>
              <a:rPr lang="en-US" altLang="zh-CN" sz="2600">
                <a:solidFill>
                  <a:srgbClr val="CC0066"/>
                </a:solidFill>
                <a:latin typeface="Times New Roman" panose="02020603050405020304" pitchFamily="18" charset="0"/>
                <a:cs typeface="Times New Roman" panose="02020603050405020304" pitchFamily="18" charset="0"/>
              </a:rPr>
              <a:t>giai cấp đại biểu cho PTSX mới</a:t>
            </a:r>
            <a:r>
              <a:rPr lang="en-US" altLang="zh-CN" sz="2600">
                <a:latin typeface="Times New Roman" panose="02020603050405020304" pitchFamily="18" charset="0"/>
                <a:cs typeface="Times New Roman" panose="02020603050405020304" pitchFamily="18" charset="0"/>
              </a:rPr>
              <a:t> tiến bộ hơn.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inVertical)">
                                      <p:cBhvr>
                                        <p:cTn id="7" dur="500"/>
                                        <p:tgtEl>
                                          <p:spTgt spid="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1000"/>
                                        <p:tgtEl>
                                          <p:spTgt spid="45"/>
                                        </p:tgtEl>
                                      </p:cBhvr>
                                    </p:animEffect>
                                    <p:anim calcmode="lin" valueType="num">
                                      <p:cBhvr>
                                        <p:cTn id="13" dur="1000" fill="hold"/>
                                        <p:tgtEl>
                                          <p:spTgt spid="45"/>
                                        </p:tgtEl>
                                        <p:attrNameLst>
                                          <p:attrName>ppt_x</p:attrName>
                                        </p:attrNameLst>
                                      </p:cBhvr>
                                      <p:tavLst>
                                        <p:tav tm="0">
                                          <p:val>
                                            <p:strVal val="#ppt_x"/>
                                          </p:val>
                                        </p:tav>
                                        <p:tav tm="100000">
                                          <p:val>
                                            <p:strVal val="#ppt_x"/>
                                          </p:val>
                                        </p:tav>
                                      </p:tavLst>
                                    </p:anim>
                                    <p:anim calcmode="lin" valueType="num">
                                      <p:cBhvr>
                                        <p:cTn id="1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barn(inVertical)">
                                      <p:cBhvr>
                                        <p:cTn id="19" dur="500"/>
                                        <p:tgtEl>
                                          <p:spTgt spid="5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62"/>
                                        </p:tgtEl>
                                        <p:attrNameLst>
                                          <p:attrName>style.visibility</p:attrName>
                                        </p:attrNameLst>
                                      </p:cBhvr>
                                      <p:to>
                                        <p:strVal val="visible"/>
                                      </p:to>
                                    </p:set>
                                    <p:animEffect transition="in" filter="circle(in)">
                                      <p:cBhvr>
                                        <p:cTn id="24" dur="2000"/>
                                        <p:tgtEl>
                                          <p:spTgt spid="6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barn(inVertical)">
                                      <p:cBhvr>
                                        <p:cTn id="29" dur="500"/>
                                        <p:tgtEl>
                                          <p:spTgt spid="5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63"/>
                                        </p:tgtEl>
                                        <p:attrNameLst>
                                          <p:attrName>style.visibility</p:attrName>
                                        </p:attrNameLst>
                                      </p:cBhvr>
                                      <p:to>
                                        <p:strVal val="visible"/>
                                      </p:to>
                                    </p:set>
                                    <p:animEffect transition="in" filter="circle(in)">
                                      <p:cBhvr>
                                        <p:cTn id="34" dur="2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62"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a:extLst>
              <a:ext uri="{FF2B5EF4-FFF2-40B4-BE49-F238E27FC236}">
                <a16:creationId xmlns:a16="http://schemas.microsoft.com/office/drawing/2014/main" id="{1CFD625E-4F2A-DABF-D914-43EFE8708F9B}"/>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C202E73-5D9F-4EC3-BE26-1F0FAFC1B566}" type="slidenum">
              <a:rPr lang="en-US" altLang="en-US" sz="1200">
                <a:solidFill>
                  <a:srgbClr val="898989"/>
                </a:solidFill>
                <a:latin typeface="Arial Unicode MS" pitchFamily="34" charset="-128"/>
              </a:rPr>
              <a:pPr>
                <a:spcBef>
                  <a:spcPct val="0"/>
                </a:spcBef>
                <a:buFontTx/>
                <a:buNone/>
              </a:pPr>
              <a:t>2</a:t>
            </a:fld>
            <a:endParaRPr lang="th-TH" altLang="en-US" sz="1200">
              <a:solidFill>
                <a:srgbClr val="898989"/>
              </a:solidFill>
              <a:latin typeface="Arial Unicode MS" pitchFamily="34" charset="-128"/>
            </a:endParaRPr>
          </a:p>
        </p:txBody>
      </p:sp>
      <p:sp>
        <p:nvSpPr>
          <p:cNvPr id="17" name="Rounded Rectangle 16">
            <a:extLst>
              <a:ext uri="{FF2B5EF4-FFF2-40B4-BE49-F238E27FC236}">
                <a16:creationId xmlns:a16="http://schemas.microsoft.com/office/drawing/2014/main" id="{B70C0A2D-AF66-35D0-925E-BDF8333B3550}"/>
              </a:ext>
            </a:extLst>
          </p:cNvPr>
          <p:cNvSpPr/>
          <p:nvPr/>
        </p:nvSpPr>
        <p:spPr>
          <a:xfrm>
            <a:off x="1995487" y="1188555"/>
            <a:ext cx="8201025" cy="10541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r>
              <a:rPr lang="nl-NL" sz="2800" dirty="0">
                <a:solidFill>
                  <a:srgbClr val="000099"/>
                </a:solidFill>
              </a:rPr>
              <a:t>Quan hệ giai cấp</a:t>
            </a:r>
            <a:r>
              <a:rPr lang="nl-NL" sz="2800" i="1" dirty="0">
                <a:solidFill>
                  <a:srgbClr val="000099"/>
                </a:solidFill>
              </a:rPr>
              <a:t> </a:t>
            </a:r>
            <a:r>
              <a:rPr lang="nl-NL" sz="2800" dirty="0">
                <a:solidFill>
                  <a:srgbClr val="000099"/>
                </a:solidFill>
              </a:rPr>
              <a:t>quyết định </a:t>
            </a:r>
            <a:r>
              <a:rPr lang="nl-NL" sz="3200" i="1" dirty="0">
                <a:solidFill>
                  <a:srgbClr val="FF0000"/>
                </a:solidFill>
              </a:rPr>
              <a:t>khuynh hướng phát triển</a:t>
            </a:r>
            <a:r>
              <a:rPr lang="nl-NL" sz="2800" i="1" dirty="0">
                <a:solidFill>
                  <a:srgbClr val="000099"/>
                </a:solidFill>
              </a:rPr>
              <a:t> </a:t>
            </a:r>
            <a:r>
              <a:rPr lang="nl-NL" sz="2800" dirty="0">
                <a:solidFill>
                  <a:srgbClr val="000099"/>
                </a:solidFill>
              </a:rPr>
              <a:t>và</a:t>
            </a:r>
            <a:r>
              <a:rPr lang="nl-NL" sz="2800" i="1" dirty="0">
                <a:solidFill>
                  <a:srgbClr val="000099"/>
                </a:solidFill>
              </a:rPr>
              <a:t> </a:t>
            </a:r>
            <a:r>
              <a:rPr lang="nl-NL" sz="3200" i="1" dirty="0">
                <a:solidFill>
                  <a:srgbClr val="FF0000"/>
                </a:solidFill>
              </a:rPr>
              <a:t>tính chất </a:t>
            </a:r>
            <a:r>
              <a:rPr lang="nl-NL" sz="2800" dirty="0">
                <a:solidFill>
                  <a:srgbClr val="000099"/>
                </a:solidFill>
              </a:rPr>
              <a:t>của dân tộc</a:t>
            </a:r>
            <a:endParaRPr sz="2800" b="1" noProof="1">
              <a:solidFill>
                <a:srgbClr val="000099"/>
              </a:solidFill>
            </a:endParaRPr>
          </a:p>
        </p:txBody>
      </p:sp>
      <p:sp>
        <p:nvSpPr>
          <p:cNvPr id="18" name="Rounded Rectangle 17">
            <a:extLst>
              <a:ext uri="{FF2B5EF4-FFF2-40B4-BE49-F238E27FC236}">
                <a16:creationId xmlns:a16="http://schemas.microsoft.com/office/drawing/2014/main" id="{2D6271B4-FE16-B190-CC42-998851EF7E55}"/>
              </a:ext>
            </a:extLst>
          </p:cNvPr>
          <p:cNvSpPr/>
          <p:nvPr/>
        </p:nvSpPr>
        <p:spPr>
          <a:xfrm>
            <a:off x="1957386" y="2792896"/>
            <a:ext cx="8277225" cy="3276600"/>
          </a:xfrm>
          <a:prstGeom prst="roundRect">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just" eaLnBrk="1" hangingPunct="1">
              <a:defRPr/>
            </a:pPr>
            <a:r>
              <a:rPr lang="nl-NL" sz="2800">
                <a:solidFill>
                  <a:srgbClr val="000099"/>
                </a:solidFill>
              </a:rPr>
              <a:t>- Sự hình thành dân tộc mở ra những điểu kiện thuận lợi hơn cho cuộc đấu tranh giai cấp. </a:t>
            </a:r>
          </a:p>
          <a:p>
            <a:pPr algn="just" eaLnBrk="1" hangingPunct="1">
              <a:defRPr/>
            </a:pPr>
            <a:r>
              <a:rPr lang="nl-NL" sz="2800">
                <a:solidFill>
                  <a:srgbClr val="000099"/>
                </a:solidFill>
              </a:rPr>
              <a:t>- Đấu tranh giải phóng dân tộc là điều kiện, tiền đề cho đấu tranh giải phóng giai cấp.</a:t>
            </a:r>
          </a:p>
          <a:p>
            <a:pPr algn="just" eaLnBrk="1" hangingPunct="1">
              <a:defRPr/>
            </a:pPr>
            <a:r>
              <a:rPr lang="nl-NL" sz="2800">
                <a:solidFill>
                  <a:srgbClr val="000099"/>
                </a:solidFill>
              </a:rPr>
              <a:t>- Một trong những đặc điểm chủ yếu của thời đại ngày nay là đấu tranh giai cấp và đấu tranh dân tộc gắn bó chặt chẽ với nhau.</a:t>
            </a:r>
            <a:endParaRPr sz="2800" b="1" noProof="1">
              <a:solidFill>
                <a:srgbClr val="000099"/>
              </a:solidFill>
            </a:endParaRPr>
          </a:p>
        </p:txBody>
      </p:sp>
      <p:grpSp>
        <p:nvGrpSpPr>
          <p:cNvPr id="2" name="Group 1">
            <a:extLst>
              <a:ext uri="{FF2B5EF4-FFF2-40B4-BE49-F238E27FC236}">
                <a16:creationId xmlns:a16="http://schemas.microsoft.com/office/drawing/2014/main" id="{31006429-68F7-88F4-157D-DA4B772822DD}"/>
              </a:ext>
            </a:extLst>
          </p:cNvPr>
          <p:cNvGrpSpPr/>
          <p:nvPr/>
        </p:nvGrpSpPr>
        <p:grpSpPr>
          <a:xfrm>
            <a:off x="0" y="118564"/>
            <a:ext cx="6833122" cy="894262"/>
            <a:chOff x="212477" y="406442"/>
            <a:chExt cx="5840730" cy="797040"/>
          </a:xfrm>
          <a:solidFill>
            <a:schemeClr val="accent6">
              <a:lumMod val="75000"/>
            </a:schemeClr>
          </a:solidFill>
        </p:grpSpPr>
        <p:sp>
          <p:nvSpPr>
            <p:cNvPr id="3" name="Rounded Rectangle 11">
              <a:extLst>
                <a:ext uri="{FF2B5EF4-FFF2-40B4-BE49-F238E27FC236}">
                  <a16:creationId xmlns:a16="http://schemas.microsoft.com/office/drawing/2014/main" id="{AF83E727-8F59-8E41-C1F6-D6B20234ACA0}"/>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Rounded Rectangle 4">
              <a:extLst>
                <a:ext uri="{FF2B5EF4-FFF2-40B4-BE49-F238E27FC236}">
                  <a16:creationId xmlns:a16="http://schemas.microsoft.com/office/drawing/2014/main" id="{84A29F8A-3BE0-F293-4BC6-3F5D547610D3}"/>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nl-NL" sz="2800" b="1" i="1" dirty="0">
                  <a:solidFill>
                    <a:schemeClr val="tx1"/>
                  </a:solidFill>
                  <a:latin typeface="Times New Roman" pitchFamily="18" charset="0"/>
                  <a:cs typeface="Times New Roman" pitchFamily="18" charset="0"/>
                </a:rPr>
                <a:t>3.1. Quan hệ giai cấp - dân tộc</a:t>
              </a:r>
              <a:endParaRPr lang="en-US" sz="2800" dirty="0">
                <a:solidFill>
                  <a:schemeClr val="tx1"/>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circle(in)">
                                      <p:cBhvr>
                                        <p:cTn id="12" dur="2000"/>
                                        <p:tgtEl>
                                          <p:spTgt spid="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8">
                                            <p:txEl>
                                              <p:pRg st="0" end="0"/>
                                            </p:txEl>
                                          </p:spTgt>
                                        </p:tgtEl>
                                        <p:attrNameLst>
                                          <p:attrName>style.visibility</p:attrName>
                                        </p:attrNameLst>
                                      </p:cBhvr>
                                      <p:to>
                                        <p:strVal val="visible"/>
                                      </p:to>
                                    </p:set>
                                    <p:animEffect transition="in" filter="barn(inVertical)">
                                      <p:cBhvr>
                                        <p:cTn id="17" dur="500"/>
                                        <p:tgtEl>
                                          <p:spTgt spid="1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8">
                                            <p:txEl>
                                              <p:pRg st="1" end="1"/>
                                            </p:txEl>
                                          </p:spTgt>
                                        </p:tgtEl>
                                        <p:attrNameLst>
                                          <p:attrName>style.visibility</p:attrName>
                                        </p:attrNameLst>
                                      </p:cBhvr>
                                      <p:to>
                                        <p:strVal val="visible"/>
                                      </p:to>
                                    </p:set>
                                    <p:animEffect transition="in" filter="barn(inVertical)">
                                      <p:cBhvr>
                                        <p:cTn id="22" dur="500"/>
                                        <p:tgtEl>
                                          <p:spTgt spid="1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xEl>
                                              <p:pRg st="2" end="2"/>
                                            </p:txEl>
                                          </p:spTgt>
                                        </p:tgtEl>
                                        <p:attrNameLst>
                                          <p:attrName>style.visibility</p:attrName>
                                        </p:attrNameLst>
                                      </p:cBhvr>
                                      <p:to>
                                        <p:strVal val="visible"/>
                                      </p:to>
                                    </p:set>
                                    <p:animEffect transition="in" filter="barn(inVertical)">
                                      <p:cBhvr>
                                        <p:cTn id="27" dur="500"/>
                                        <p:tgtEl>
                                          <p:spTgt spid="18">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046CAD9-7ECD-1127-B965-66E58C536263}"/>
              </a:ext>
            </a:extLst>
          </p:cNvPr>
          <p:cNvGrpSpPr/>
          <p:nvPr/>
        </p:nvGrpSpPr>
        <p:grpSpPr>
          <a:xfrm>
            <a:off x="1524000" y="1"/>
            <a:ext cx="9067800" cy="801099"/>
            <a:chOff x="212477" y="324454"/>
            <a:chExt cx="5840730" cy="840120"/>
          </a:xfrm>
          <a:solidFill>
            <a:schemeClr val="accent3">
              <a:lumMod val="60000"/>
              <a:lumOff val="40000"/>
            </a:schemeClr>
          </a:solidFill>
        </p:grpSpPr>
        <p:sp>
          <p:nvSpPr>
            <p:cNvPr id="6" name="Rounded Rectangle 5">
              <a:extLst>
                <a:ext uri="{FF2B5EF4-FFF2-40B4-BE49-F238E27FC236}">
                  <a16:creationId xmlns:a16="http://schemas.microsoft.com/office/drawing/2014/main" id="{A99E5D72-4734-383E-94F7-CC4E2D3D50D0}"/>
                </a:ext>
              </a:extLst>
            </p:cNvPr>
            <p:cNvSpPr/>
            <p:nvPr/>
          </p:nvSpPr>
          <p:spPr>
            <a:xfrm>
              <a:off x="212477" y="324454"/>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a:extLst>
                <a:ext uri="{FF2B5EF4-FFF2-40B4-BE49-F238E27FC236}">
                  <a16:creationId xmlns:a16="http://schemas.microsoft.com/office/drawing/2014/main" id="{61E99194-DE8B-EF5B-D5DA-B438A0C62804}"/>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200" b="1" i="1">
                  <a:solidFill>
                    <a:srgbClr val="000099"/>
                  </a:solidFill>
                  <a:latin typeface="Times New Roman" pitchFamily="18" charset="0"/>
                  <a:cs typeface="Times New Roman" pitchFamily="18" charset="0"/>
                </a:rPr>
                <a:t>2.2. Bản chất của cách mạng xã hội</a:t>
              </a:r>
              <a:endParaRPr lang="en-US" sz="3200" b="1" i="1">
                <a:solidFill>
                  <a:srgbClr val="000099"/>
                </a:solidFill>
                <a:latin typeface="Times New Roman" pitchFamily="18" charset="0"/>
                <a:cs typeface="Times New Roman" pitchFamily="18" charset="0"/>
              </a:endParaRPr>
            </a:p>
          </p:txBody>
        </p:sp>
      </p:grpSp>
      <p:sp>
        <p:nvSpPr>
          <p:cNvPr id="8" name="Rounded Rectangle 7">
            <a:extLst>
              <a:ext uri="{FF2B5EF4-FFF2-40B4-BE49-F238E27FC236}">
                <a16:creationId xmlns:a16="http://schemas.microsoft.com/office/drawing/2014/main" id="{314DD747-9344-2B06-E739-D3F9359E584F}"/>
              </a:ext>
            </a:extLst>
          </p:cNvPr>
          <p:cNvSpPr/>
          <p:nvPr/>
        </p:nvSpPr>
        <p:spPr>
          <a:xfrm>
            <a:off x="1905000" y="1066800"/>
            <a:ext cx="8458200" cy="36576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just" eaLnBrk="1" hangingPunct="1">
              <a:defRPr/>
            </a:pPr>
            <a:r>
              <a:rPr lang="en-US" sz="2400" b="1" u="sng" noProof="1">
                <a:solidFill>
                  <a:srgbClr val="0000EA"/>
                </a:solidFill>
              </a:rPr>
              <a:t>Khái niêm:</a:t>
            </a:r>
          </a:p>
          <a:p>
            <a:pPr algn="just" eaLnBrk="1" hangingPunct="1">
              <a:defRPr/>
            </a:pPr>
            <a:endParaRPr lang="en-US" sz="2400" b="1" u="sng" noProof="1">
              <a:solidFill>
                <a:srgbClr val="0000EA"/>
              </a:solidFill>
            </a:endParaRPr>
          </a:p>
          <a:p>
            <a:pPr algn="just" eaLnBrk="1" hangingPunct="1">
              <a:defRPr/>
            </a:pPr>
            <a:r>
              <a:rPr sz="2400" b="1" noProof="1">
                <a:solidFill>
                  <a:srgbClr val="0000EA"/>
                </a:solidFill>
              </a:rPr>
              <a:t>- C</a:t>
            </a:r>
            <a:r>
              <a:rPr sz="2400" b="1" i="1" noProof="1">
                <a:solidFill>
                  <a:srgbClr val="0000EA"/>
                </a:solidFill>
              </a:rPr>
              <a:t>ách mạng xã hội</a:t>
            </a:r>
            <a:r>
              <a:rPr sz="2400" b="1" noProof="1">
                <a:solidFill>
                  <a:srgbClr val="0000EA"/>
                </a:solidFill>
              </a:rPr>
              <a:t> là sự thay đổi căn bản về chất toàn bộ các lĩnh vực của đời sống xã hội.</a:t>
            </a:r>
          </a:p>
          <a:p>
            <a:pPr algn="just" eaLnBrk="1" hangingPunct="1">
              <a:defRPr/>
            </a:pPr>
            <a:r>
              <a:rPr sz="2400" b="1" noProof="1">
                <a:solidFill>
                  <a:srgbClr val="0000EA"/>
                </a:solidFill>
              </a:rPr>
              <a:t> </a:t>
            </a:r>
          </a:p>
          <a:p>
            <a:pPr algn="just" eaLnBrk="1" hangingPunct="1">
              <a:defRPr/>
            </a:pPr>
            <a:r>
              <a:rPr sz="2400" b="1" noProof="1">
                <a:solidFill>
                  <a:srgbClr val="0000EA"/>
                </a:solidFill>
              </a:rPr>
              <a:t>- Theo nghĩa hẹp, cách mạng xã hội là cuộc đấu tranh lật đổ chính quyền, thiết lập một chính quyền mới tiến bộ hơn. Cách mạng xã hội thường là đỉnh cao của đấu tranh giai cấp.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barn(inVertical)">
                                      <p:cBhvr>
                                        <p:cTn id="17" dur="500"/>
                                        <p:tgtEl>
                                          <p:spTgt spid="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barn(inVertical)">
                                      <p:cBhvr>
                                        <p:cTn id="22" dur="500"/>
                                        <p:tgtEl>
                                          <p:spTgt spid="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barn(inVertical)">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363E157-0F61-7DF5-A0CB-AD2E36302787}"/>
              </a:ext>
            </a:extLst>
          </p:cNvPr>
          <p:cNvGrpSpPr/>
          <p:nvPr/>
        </p:nvGrpSpPr>
        <p:grpSpPr>
          <a:xfrm>
            <a:off x="1524000" y="1"/>
            <a:ext cx="9067800" cy="801099"/>
            <a:chOff x="212477" y="324454"/>
            <a:chExt cx="5840730" cy="840120"/>
          </a:xfrm>
          <a:solidFill>
            <a:schemeClr val="accent3">
              <a:lumMod val="60000"/>
              <a:lumOff val="40000"/>
            </a:schemeClr>
          </a:solidFill>
        </p:grpSpPr>
        <p:sp>
          <p:nvSpPr>
            <p:cNvPr id="6" name="Rounded Rectangle 5">
              <a:extLst>
                <a:ext uri="{FF2B5EF4-FFF2-40B4-BE49-F238E27FC236}">
                  <a16:creationId xmlns:a16="http://schemas.microsoft.com/office/drawing/2014/main" id="{37416B3C-7E2F-991C-5224-1ECD5F8BE91C}"/>
                </a:ext>
              </a:extLst>
            </p:cNvPr>
            <p:cNvSpPr/>
            <p:nvPr/>
          </p:nvSpPr>
          <p:spPr>
            <a:xfrm>
              <a:off x="212477" y="324454"/>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a:extLst>
                <a:ext uri="{FF2B5EF4-FFF2-40B4-BE49-F238E27FC236}">
                  <a16:creationId xmlns:a16="http://schemas.microsoft.com/office/drawing/2014/main" id="{9F4CB396-1B13-6E69-ADC2-523158350A97}"/>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200" b="1" i="1">
                  <a:solidFill>
                    <a:srgbClr val="000099"/>
                  </a:solidFill>
                  <a:latin typeface="Times New Roman" pitchFamily="18" charset="0"/>
                  <a:cs typeface="Times New Roman" pitchFamily="18" charset="0"/>
                </a:rPr>
                <a:t>2.2. Bản chất của cách mạng xã hội</a:t>
              </a:r>
              <a:endParaRPr lang="en-US" sz="3200" b="1" i="1">
                <a:solidFill>
                  <a:srgbClr val="000099"/>
                </a:solidFill>
                <a:latin typeface="Times New Roman" pitchFamily="18" charset="0"/>
                <a:cs typeface="Times New Roman" pitchFamily="18" charset="0"/>
              </a:endParaRPr>
            </a:p>
          </p:txBody>
        </p:sp>
      </p:grpSp>
      <p:sp>
        <p:nvSpPr>
          <p:cNvPr id="9" name="Hexagon 8">
            <a:extLst>
              <a:ext uri="{FF2B5EF4-FFF2-40B4-BE49-F238E27FC236}">
                <a16:creationId xmlns:a16="http://schemas.microsoft.com/office/drawing/2014/main" id="{49F13BDB-17D8-7851-7AF7-670F500E4B59}"/>
              </a:ext>
            </a:extLst>
          </p:cNvPr>
          <p:cNvSpPr/>
          <p:nvPr/>
        </p:nvSpPr>
        <p:spPr>
          <a:xfrm>
            <a:off x="1550988" y="1071563"/>
            <a:ext cx="2514600" cy="838200"/>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10" name="TextBox 10">
            <a:extLst>
              <a:ext uri="{FF2B5EF4-FFF2-40B4-BE49-F238E27FC236}">
                <a16:creationId xmlns:a16="http://schemas.microsoft.com/office/drawing/2014/main" id="{D4F35C54-8B81-6C0B-CEF8-8458E76BF1FC}"/>
              </a:ext>
            </a:extLst>
          </p:cNvPr>
          <p:cNvSpPr txBox="1">
            <a:spLocks noChangeArrowheads="1"/>
          </p:cNvSpPr>
          <p:nvPr/>
        </p:nvSpPr>
        <p:spPr bwMode="auto">
          <a:xfrm>
            <a:off x="1703388" y="1247776"/>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EA"/>
                </a:solidFill>
                <a:latin typeface="Arial" panose="020B0604020202020204" pitchFamily="34" charset="0"/>
                <a:cs typeface="Arial" panose="020B0604020202020204" pitchFamily="34" charset="0"/>
              </a:rPr>
              <a:t>Tính chất</a:t>
            </a:r>
          </a:p>
        </p:txBody>
      </p:sp>
      <p:sp>
        <p:nvSpPr>
          <p:cNvPr id="11" name="Hexagon 10">
            <a:extLst>
              <a:ext uri="{FF2B5EF4-FFF2-40B4-BE49-F238E27FC236}">
                <a16:creationId xmlns:a16="http://schemas.microsoft.com/office/drawing/2014/main" id="{45200F32-482A-0678-3461-994F4FB1CB5B}"/>
              </a:ext>
            </a:extLst>
          </p:cNvPr>
          <p:cNvSpPr/>
          <p:nvPr/>
        </p:nvSpPr>
        <p:spPr>
          <a:xfrm>
            <a:off x="1584325" y="2362200"/>
            <a:ext cx="2514600" cy="838200"/>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12" name="TextBox 7">
            <a:extLst>
              <a:ext uri="{FF2B5EF4-FFF2-40B4-BE49-F238E27FC236}">
                <a16:creationId xmlns:a16="http://schemas.microsoft.com/office/drawing/2014/main" id="{23A7DA01-3068-82E7-F601-DD46AB4E548A}"/>
              </a:ext>
            </a:extLst>
          </p:cNvPr>
          <p:cNvSpPr txBox="1">
            <a:spLocks noChangeArrowheads="1"/>
          </p:cNvSpPr>
          <p:nvPr/>
        </p:nvSpPr>
        <p:spPr bwMode="auto">
          <a:xfrm>
            <a:off x="1736725" y="2514601"/>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EA"/>
                </a:solidFill>
                <a:latin typeface="Arial" panose="020B0604020202020204" pitchFamily="34" charset="0"/>
                <a:cs typeface="Arial" panose="020B0604020202020204" pitchFamily="34" charset="0"/>
              </a:rPr>
              <a:t>Lực lượng</a:t>
            </a:r>
          </a:p>
        </p:txBody>
      </p:sp>
      <p:sp>
        <p:nvSpPr>
          <p:cNvPr id="13" name="Hexagon 12">
            <a:extLst>
              <a:ext uri="{FF2B5EF4-FFF2-40B4-BE49-F238E27FC236}">
                <a16:creationId xmlns:a16="http://schemas.microsoft.com/office/drawing/2014/main" id="{5AE1B290-6F25-DE8F-81FA-EE50DEB40DB3}"/>
              </a:ext>
            </a:extLst>
          </p:cNvPr>
          <p:cNvSpPr/>
          <p:nvPr/>
        </p:nvSpPr>
        <p:spPr>
          <a:xfrm>
            <a:off x="1584325" y="3530600"/>
            <a:ext cx="2514600" cy="838200"/>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14" name="TextBox 11">
            <a:extLst>
              <a:ext uri="{FF2B5EF4-FFF2-40B4-BE49-F238E27FC236}">
                <a16:creationId xmlns:a16="http://schemas.microsoft.com/office/drawing/2014/main" id="{5DC5DC22-DB38-451B-B854-D9FA0E23449B}"/>
              </a:ext>
            </a:extLst>
          </p:cNvPr>
          <p:cNvSpPr txBox="1">
            <a:spLocks noChangeArrowheads="1"/>
          </p:cNvSpPr>
          <p:nvPr/>
        </p:nvSpPr>
        <p:spPr bwMode="auto">
          <a:xfrm>
            <a:off x="1633538" y="3714751"/>
            <a:ext cx="213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EA"/>
                </a:solidFill>
                <a:latin typeface="Arial" panose="020B0604020202020204" pitchFamily="34" charset="0"/>
                <a:cs typeface="Arial" panose="020B0604020202020204" pitchFamily="34" charset="0"/>
              </a:rPr>
              <a:t>Động lực</a:t>
            </a:r>
          </a:p>
        </p:txBody>
      </p:sp>
      <p:sp>
        <p:nvSpPr>
          <p:cNvPr id="15" name="Hexagon 14">
            <a:extLst>
              <a:ext uri="{FF2B5EF4-FFF2-40B4-BE49-F238E27FC236}">
                <a16:creationId xmlns:a16="http://schemas.microsoft.com/office/drawing/2014/main" id="{F9085589-A684-06A0-B2D5-70FD34569BDC}"/>
              </a:ext>
            </a:extLst>
          </p:cNvPr>
          <p:cNvSpPr/>
          <p:nvPr/>
        </p:nvSpPr>
        <p:spPr>
          <a:xfrm>
            <a:off x="1633538" y="4675188"/>
            <a:ext cx="2514600" cy="838200"/>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16" name="TextBox 13">
            <a:extLst>
              <a:ext uri="{FF2B5EF4-FFF2-40B4-BE49-F238E27FC236}">
                <a16:creationId xmlns:a16="http://schemas.microsoft.com/office/drawing/2014/main" id="{02E4925E-0040-8E3D-5959-E2F26FBBFCB9}"/>
              </a:ext>
            </a:extLst>
          </p:cNvPr>
          <p:cNvSpPr txBox="1">
            <a:spLocks noChangeArrowheads="1"/>
          </p:cNvSpPr>
          <p:nvPr/>
        </p:nvSpPr>
        <p:spPr bwMode="auto">
          <a:xfrm>
            <a:off x="1785938" y="4827588"/>
            <a:ext cx="213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EA"/>
                </a:solidFill>
                <a:latin typeface="Arial" panose="020B0604020202020204" pitchFamily="34" charset="0"/>
                <a:cs typeface="Arial" panose="020B0604020202020204" pitchFamily="34" charset="0"/>
              </a:rPr>
              <a:t>Đối tượng</a:t>
            </a:r>
          </a:p>
        </p:txBody>
      </p:sp>
      <p:sp>
        <p:nvSpPr>
          <p:cNvPr id="17" name="Hexagon 16">
            <a:extLst>
              <a:ext uri="{FF2B5EF4-FFF2-40B4-BE49-F238E27FC236}">
                <a16:creationId xmlns:a16="http://schemas.microsoft.com/office/drawing/2014/main" id="{32EC60EE-6040-9E17-7B22-4463D771415A}"/>
              </a:ext>
            </a:extLst>
          </p:cNvPr>
          <p:cNvSpPr/>
          <p:nvPr/>
        </p:nvSpPr>
        <p:spPr>
          <a:xfrm>
            <a:off x="1563688" y="5778500"/>
            <a:ext cx="2743200" cy="838200"/>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a:solidFill>
                <a:prstClr val="black"/>
              </a:solidFill>
            </a:endParaRPr>
          </a:p>
        </p:txBody>
      </p:sp>
      <p:sp>
        <p:nvSpPr>
          <p:cNvPr id="18" name="TextBox 15">
            <a:extLst>
              <a:ext uri="{FF2B5EF4-FFF2-40B4-BE49-F238E27FC236}">
                <a16:creationId xmlns:a16="http://schemas.microsoft.com/office/drawing/2014/main" id="{E8117C2D-F621-8943-CA52-4ADDBF1E5401}"/>
              </a:ext>
            </a:extLst>
          </p:cNvPr>
          <p:cNvSpPr txBox="1">
            <a:spLocks noChangeArrowheads="1"/>
          </p:cNvSpPr>
          <p:nvPr/>
        </p:nvSpPr>
        <p:spPr bwMode="auto">
          <a:xfrm>
            <a:off x="1868488" y="5791201"/>
            <a:ext cx="2133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EA"/>
                </a:solidFill>
                <a:latin typeface="Arial" panose="020B0604020202020204" pitchFamily="34" charset="0"/>
                <a:cs typeface="Arial" panose="020B0604020202020204" pitchFamily="34" charset="0"/>
              </a:rPr>
              <a:t>Giai cấp </a:t>
            </a:r>
          </a:p>
          <a:p>
            <a:pPr algn="ctr" eaLnBrk="1" hangingPunct="1">
              <a:spcBef>
                <a:spcPct val="0"/>
              </a:spcBef>
              <a:buFontTx/>
              <a:buNone/>
            </a:pPr>
            <a:r>
              <a:rPr lang="en-US" altLang="en-US" sz="2400" b="1">
                <a:solidFill>
                  <a:srgbClr val="0000EA"/>
                </a:solidFill>
                <a:latin typeface="Arial" panose="020B0604020202020204" pitchFamily="34" charset="0"/>
                <a:cs typeface="Arial" panose="020B0604020202020204" pitchFamily="34" charset="0"/>
              </a:rPr>
              <a:t>lãnh đạo</a:t>
            </a:r>
          </a:p>
        </p:txBody>
      </p:sp>
      <p:sp>
        <p:nvSpPr>
          <p:cNvPr id="20" name="Rectangle 19">
            <a:extLst>
              <a:ext uri="{FF2B5EF4-FFF2-40B4-BE49-F238E27FC236}">
                <a16:creationId xmlns:a16="http://schemas.microsoft.com/office/drawing/2014/main" id="{F9BCB653-BDFC-9B34-FDDB-2449807225DF}"/>
              </a:ext>
            </a:extLst>
          </p:cNvPr>
          <p:cNvSpPr>
            <a:spLocks noChangeArrowheads="1"/>
          </p:cNvSpPr>
          <p:nvPr/>
        </p:nvSpPr>
        <p:spPr bwMode="auto">
          <a:xfrm>
            <a:off x="4370388" y="1074739"/>
            <a:ext cx="5992812" cy="95408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Times New Roman" panose="02020603050405020304" pitchFamily="18" charset="0"/>
                <a:cs typeface="Times New Roman" panose="02020603050405020304" pitchFamily="18" charset="0"/>
              </a:rPr>
              <a:t>Bị quy định bởi mâu thuẫn cơ bản </a:t>
            </a:r>
          </a:p>
          <a:p>
            <a:pPr eaLnBrk="1" hangingPunct="1">
              <a:spcBef>
                <a:spcPct val="0"/>
              </a:spcBef>
              <a:buFontTx/>
              <a:buNone/>
            </a:pPr>
            <a:r>
              <a:rPr lang="en-US" altLang="en-US" sz="2800">
                <a:latin typeface="Times New Roman" panose="02020603050405020304" pitchFamily="18" charset="0"/>
                <a:cs typeface="Times New Roman" panose="02020603050405020304" pitchFamily="18" charset="0"/>
              </a:rPr>
              <a:t>(mâu thuẫn giai cấp)</a:t>
            </a:r>
          </a:p>
        </p:txBody>
      </p:sp>
      <p:sp>
        <p:nvSpPr>
          <p:cNvPr id="21" name="Rectangle 20">
            <a:extLst>
              <a:ext uri="{FF2B5EF4-FFF2-40B4-BE49-F238E27FC236}">
                <a16:creationId xmlns:a16="http://schemas.microsoft.com/office/drawing/2014/main" id="{E71130AB-03B5-34F6-2B1F-2DA3A8AC998D}"/>
              </a:ext>
            </a:extLst>
          </p:cNvPr>
          <p:cNvSpPr>
            <a:spLocks noChangeArrowheads="1"/>
          </p:cNvSpPr>
          <p:nvPr/>
        </p:nvSpPr>
        <p:spPr bwMode="auto">
          <a:xfrm>
            <a:off x="4379914" y="2322514"/>
            <a:ext cx="5983287" cy="95408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Times New Roman" panose="02020603050405020304" pitchFamily="18" charset="0"/>
                <a:cs typeface="Times New Roman" panose="02020603050405020304" pitchFamily="18" charset="0"/>
              </a:rPr>
              <a:t>Giai cấp + tầng lớp + người cùng lợi ích thực hiện cách mạng</a:t>
            </a:r>
          </a:p>
        </p:txBody>
      </p:sp>
      <p:sp>
        <p:nvSpPr>
          <p:cNvPr id="22" name="Rectangle 21">
            <a:extLst>
              <a:ext uri="{FF2B5EF4-FFF2-40B4-BE49-F238E27FC236}">
                <a16:creationId xmlns:a16="http://schemas.microsoft.com/office/drawing/2014/main" id="{52EB6EBA-CE55-5753-0EAC-C79D04C4FDC8}"/>
              </a:ext>
            </a:extLst>
          </p:cNvPr>
          <p:cNvSpPr>
            <a:spLocks noChangeArrowheads="1"/>
          </p:cNvSpPr>
          <p:nvPr/>
        </p:nvSpPr>
        <p:spPr bwMode="auto">
          <a:xfrm>
            <a:off x="4370388" y="3529014"/>
            <a:ext cx="5992812" cy="95408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800">
                <a:latin typeface="Times New Roman" panose="02020603050405020304" pitchFamily="18" charset="0"/>
                <a:cs typeface="Times New Roman" panose="02020603050405020304" pitchFamily="18" charset="0"/>
              </a:rPr>
              <a:t>Là những giai cấp có lợi ích gắn bó chặt chẽ và lâu dài đối với cách mạng</a:t>
            </a:r>
            <a:endParaRPr lang="en-US" altLang="en-US" sz="280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DC3CBF00-87AF-D763-50A9-F042E436592A}"/>
              </a:ext>
            </a:extLst>
          </p:cNvPr>
          <p:cNvSpPr>
            <a:spLocks noChangeArrowheads="1"/>
          </p:cNvSpPr>
          <p:nvPr/>
        </p:nvSpPr>
        <p:spPr bwMode="auto">
          <a:xfrm>
            <a:off x="4354514" y="4608514"/>
            <a:ext cx="6008687" cy="95408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Times New Roman" panose="02020603050405020304" pitchFamily="18" charset="0"/>
                <a:cs typeface="Times New Roman" panose="02020603050405020304" pitchFamily="18" charset="0"/>
              </a:rPr>
              <a:t>Hướng vào lật đổ giai cấp nào, chế độ xã hội nào</a:t>
            </a:r>
          </a:p>
        </p:txBody>
      </p:sp>
      <p:sp>
        <p:nvSpPr>
          <p:cNvPr id="25" name="Rectangle 24">
            <a:extLst>
              <a:ext uri="{FF2B5EF4-FFF2-40B4-BE49-F238E27FC236}">
                <a16:creationId xmlns:a16="http://schemas.microsoft.com/office/drawing/2014/main" id="{9849E2AB-4E81-7370-FF1B-B094AD2384B7}"/>
              </a:ext>
            </a:extLst>
          </p:cNvPr>
          <p:cNvSpPr>
            <a:spLocks noChangeArrowheads="1"/>
          </p:cNvSpPr>
          <p:nvPr/>
        </p:nvSpPr>
        <p:spPr bwMode="auto">
          <a:xfrm>
            <a:off x="4381500" y="5784850"/>
            <a:ext cx="6008688" cy="954088"/>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800">
                <a:latin typeface="Times New Roman" panose="02020603050405020304" pitchFamily="18" charset="0"/>
                <a:cs typeface="Times New Roman" panose="02020603050405020304" pitchFamily="18" charset="0"/>
              </a:rPr>
              <a:t>Giai cấp  đại diện cho xu hướng phát triển của XH, cho PTSX tiến bộ</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circle(in)">
                                      <p:cBhvr>
                                        <p:cTn id="35" dur="2000"/>
                                        <p:tgtEl>
                                          <p:spTgt spid="2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barn(inVertical)">
                                      <p:cBhvr>
                                        <p:cTn id="40" dur="500"/>
                                        <p:tgtEl>
                                          <p:spTgt spid="14"/>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barn(inVertical)">
                                      <p:cBhvr>
                                        <p:cTn id="43" dur="500"/>
                                        <p:tgtEl>
                                          <p:spTgt spid="1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circle(in)">
                                      <p:cBhvr>
                                        <p:cTn id="48" dur="2000"/>
                                        <p:tgtEl>
                                          <p:spTgt spid="2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inVertical)">
                                      <p:cBhvr>
                                        <p:cTn id="53" dur="500"/>
                                        <p:tgtEl>
                                          <p:spTgt spid="16"/>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barn(inVertical)">
                                      <p:cBhvr>
                                        <p:cTn id="56" dur="500"/>
                                        <p:tgtEl>
                                          <p:spTgt spid="15"/>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circle(in)">
                                      <p:cBhvr>
                                        <p:cTn id="61" dur="2000"/>
                                        <p:tgtEl>
                                          <p:spTgt spid="23"/>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6" presetClass="entr" presetSubtype="21"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barn(inVertical)">
                                      <p:cBhvr>
                                        <p:cTn id="66" dur="500"/>
                                        <p:tgtEl>
                                          <p:spTgt spid="18"/>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barn(inVertical)">
                                      <p:cBhvr>
                                        <p:cTn id="69" dur="500"/>
                                        <p:tgtEl>
                                          <p:spTgt spid="1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6" presetClass="entr" presetSubtype="16" fill="hold" grpId="0" nodeType="click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circle(in)">
                                      <p:cBhvr>
                                        <p:cTn id="7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P spid="15" grpId="0" animBg="1"/>
      <p:bldP spid="16" grpId="0"/>
      <p:bldP spid="17" grpId="0" animBg="1"/>
      <p:bldP spid="18" grpId="0"/>
      <p:bldP spid="20" grpId="0" animBg="1"/>
      <p:bldP spid="21" grpId="0" animBg="1"/>
      <p:bldP spid="22" grpId="0" animBg="1"/>
      <p:bldP spid="23"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83755DB6-D573-0E66-B129-DDF7B607B758}"/>
              </a:ext>
            </a:extLst>
          </p:cNvPr>
          <p:cNvGrpSpPr/>
          <p:nvPr/>
        </p:nvGrpSpPr>
        <p:grpSpPr>
          <a:xfrm>
            <a:off x="1524000" y="1"/>
            <a:ext cx="9067800" cy="801099"/>
            <a:chOff x="212477" y="324454"/>
            <a:chExt cx="5840730" cy="840120"/>
          </a:xfrm>
          <a:solidFill>
            <a:schemeClr val="accent3">
              <a:lumMod val="60000"/>
              <a:lumOff val="40000"/>
            </a:schemeClr>
          </a:solidFill>
        </p:grpSpPr>
        <p:sp>
          <p:nvSpPr>
            <p:cNvPr id="6" name="Rounded Rectangle 5">
              <a:extLst>
                <a:ext uri="{FF2B5EF4-FFF2-40B4-BE49-F238E27FC236}">
                  <a16:creationId xmlns:a16="http://schemas.microsoft.com/office/drawing/2014/main" id="{9E838A32-E5C9-1444-25F1-246E448DECDB}"/>
                </a:ext>
              </a:extLst>
            </p:cNvPr>
            <p:cNvSpPr/>
            <p:nvPr/>
          </p:nvSpPr>
          <p:spPr>
            <a:xfrm>
              <a:off x="212477" y="324454"/>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a:extLst>
                <a:ext uri="{FF2B5EF4-FFF2-40B4-BE49-F238E27FC236}">
                  <a16:creationId xmlns:a16="http://schemas.microsoft.com/office/drawing/2014/main" id="{D2605F18-63E6-59BD-42CE-3244EFD7D9D6}"/>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200" b="1" i="1">
                  <a:solidFill>
                    <a:srgbClr val="000099"/>
                  </a:solidFill>
                  <a:latin typeface="Times New Roman" pitchFamily="18" charset="0"/>
                  <a:cs typeface="Times New Roman" pitchFamily="18" charset="0"/>
                </a:rPr>
                <a:t>2.2. Bản chất của cách mạng xã hội</a:t>
              </a:r>
              <a:endParaRPr lang="en-US" sz="3200" b="1" i="1">
                <a:solidFill>
                  <a:srgbClr val="000099"/>
                </a:solidFill>
                <a:latin typeface="Times New Roman" pitchFamily="18" charset="0"/>
                <a:cs typeface="Times New Roman" pitchFamily="18" charset="0"/>
              </a:endParaRPr>
            </a:p>
          </p:txBody>
        </p:sp>
      </p:grpSp>
      <p:cxnSp>
        <p:nvCxnSpPr>
          <p:cNvPr id="24" name="Straight Arrow Connector 23">
            <a:extLst>
              <a:ext uri="{FF2B5EF4-FFF2-40B4-BE49-F238E27FC236}">
                <a16:creationId xmlns:a16="http://schemas.microsoft.com/office/drawing/2014/main" id="{563EB407-D959-3184-8085-578D9C2A24DE}"/>
              </a:ext>
            </a:extLst>
          </p:cNvPr>
          <p:cNvCxnSpPr/>
          <p:nvPr/>
        </p:nvCxnSpPr>
        <p:spPr>
          <a:xfrm>
            <a:off x="5045076" y="4495800"/>
            <a:ext cx="2182813" cy="0"/>
          </a:xfrm>
          <a:prstGeom prst="straightConnector1">
            <a:avLst/>
          </a:prstGeom>
          <a:ln w="762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9228244-CFCA-6472-5AFF-B71B8F05E66B}"/>
              </a:ext>
            </a:extLst>
          </p:cNvPr>
          <p:cNvCxnSpPr/>
          <p:nvPr/>
        </p:nvCxnSpPr>
        <p:spPr>
          <a:xfrm flipH="1">
            <a:off x="5437189" y="4800600"/>
            <a:ext cx="1912937" cy="0"/>
          </a:xfrm>
          <a:prstGeom prst="straightConnector1">
            <a:avLst/>
          </a:prstGeom>
          <a:ln w="76200">
            <a:solidFill>
              <a:schemeClr val="accent5">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8AC6F71-C17A-A2E8-8FFB-334991C95A3B}"/>
              </a:ext>
            </a:extLst>
          </p:cNvPr>
          <p:cNvSpPr txBox="1"/>
          <p:nvPr/>
        </p:nvSpPr>
        <p:spPr>
          <a:xfrm>
            <a:off x="6896100" y="5846763"/>
            <a:ext cx="3695700" cy="830262"/>
          </a:xfrm>
          <a:prstGeom prst="rect">
            <a:avLst/>
          </a:prstGeom>
          <a:noFill/>
          <a:ln w="19050">
            <a:solidFill>
              <a:srgbClr val="000099"/>
            </a:solidFill>
          </a:ln>
        </p:spPr>
        <p:txBody>
          <a:bodyPr>
            <a:spAutoFit/>
          </a:bodyPr>
          <a:lstStyle/>
          <a:p>
            <a:pPr algn="ctr" eaLnBrk="1" hangingPunct="1">
              <a:defRPr/>
            </a:pPr>
            <a:r>
              <a:rPr lang="en-US" sz="2400" b="1" dirty="0">
                <a:solidFill>
                  <a:schemeClr val="accent5">
                    <a:lumMod val="75000"/>
                  </a:schemeClr>
                </a:solidFill>
                <a:latin typeface="UTM Alexander" panose="02040603050506020204" pitchFamily="18" charset="0"/>
              </a:rPr>
              <a:t>Nhận thức, ý chí, năng lực</a:t>
            </a:r>
          </a:p>
          <a:p>
            <a:pPr algn="ctr" eaLnBrk="1" hangingPunct="1">
              <a:defRPr/>
            </a:pPr>
            <a:r>
              <a:rPr lang="en-US" sz="2400" b="1" dirty="0">
                <a:solidFill>
                  <a:schemeClr val="accent5">
                    <a:lumMod val="75000"/>
                  </a:schemeClr>
                </a:solidFill>
                <a:latin typeface="UTM Alexander" panose="02040603050506020204" pitchFamily="18" charset="0"/>
              </a:rPr>
              <a:t>Năng lực tổ chức HĐTT</a:t>
            </a:r>
          </a:p>
        </p:txBody>
      </p:sp>
      <p:sp>
        <p:nvSpPr>
          <p:cNvPr id="28" name="Oval 27">
            <a:extLst>
              <a:ext uri="{FF2B5EF4-FFF2-40B4-BE49-F238E27FC236}">
                <a16:creationId xmlns:a16="http://schemas.microsoft.com/office/drawing/2014/main" id="{F66F2DE0-9D45-8CC5-7034-C02CB1E45007}"/>
              </a:ext>
            </a:extLst>
          </p:cNvPr>
          <p:cNvSpPr/>
          <p:nvPr/>
        </p:nvSpPr>
        <p:spPr>
          <a:xfrm>
            <a:off x="2809876" y="3505200"/>
            <a:ext cx="2149475" cy="2082800"/>
          </a:xfrm>
          <a:prstGeom prst="ellipse">
            <a:avLst/>
          </a:prstGeom>
          <a:solidFill>
            <a:schemeClr val="accent6">
              <a:lumMod val="60000"/>
              <a:lumOff val="40000"/>
            </a:schemeClr>
          </a:solidFill>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2400" b="1" dirty="0">
                <a:solidFill>
                  <a:schemeClr val="accent5">
                    <a:lumMod val="75000"/>
                  </a:schemeClr>
                </a:solidFill>
                <a:latin typeface="UTM Alexander" panose="02040603050506020204" pitchFamily="18" charset="0"/>
                <a:cs typeface="Times New Roman" panose="02020603050405020304" pitchFamily="18" charset="0"/>
              </a:rPr>
              <a:t>Điều kiện KQ</a:t>
            </a:r>
          </a:p>
        </p:txBody>
      </p:sp>
      <p:sp>
        <p:nvSpPr>
          <p:cNvPr id="29" name="Oval 28">
            <a:extLst>
              <a:ext uri="{FF2B5EF4-FFF2-40B4-BE49-F238E27FC236}">
                <a16:creationId xmlns:a16="http://schemas.microsoft.com/office/drawing/2014/main" id="{08658826-1B95-4888-F00F-53BAB1DA41AA}"/>
              </a:ext>
            </a:extLst>
          </p:cNvPr>
          <p:cNvSpPr/>
          <p:nvPr/>
        </p:nvSpPr>
        <p:spPr>
          <a:xfrm>
            <a:off x="7493001" y="3505200"/>
            <a:ext cx="2149475" cy="2082800"/>
          </a:xfrm>
          <a:prstGeom prst="ellipse">
            <a:avLst/>
          </a:prstGeom>
          <a:solidFill>
            <a:schemeClr val="accent5">
              <a:lumMod val="40000"/>
              <a:lumOff val="60000"/>
            </a:schemeClr>
          </a:solidFill>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2400" b="1" dirty="0">
                <a:solidFill>
                  <a:schemeClr val="accent5">
                    <a:lumMod val="75000"/>
                  </a:schemeClr>
                </a:solidFill>
                <a:latin typeface="UTM Alexander" panose="02040603050506020204" pitchFamily="18" charset="0"/>
                <a:cs typeface="Times New Roman" panose="02020603050405020304" pitchFamily="18" charset="0"/>
              </a:rPr>
              <a:t>Nhân tố chủ quan</a:t>
            </a:r>
          </a:p>
        </p:txBody>
      </p:sp>
      <p:sp>
        <p:nvSpPr>
          <p:cNvPr id="31" name="Hexagon 30">
            <a:extLst>
              <a:ext uri="{FF2B5EF4-FFF2-40B4-BE49-F238E27FC236}">
                <a16:creationId xmlns:a16="http://schemas.microsoft.com/office/drawing/2014/main" id="{291BFEEA-1CA4-4E43-2FD4-24FEFC6C95E8}"/>
              </a:ext>
            </a:extLst>
          </p:cNvPr>
          <p:cNvSpPr/>
          <p:nvPr/>
        </p:nvSpPr>
        <p:spPr>
          <a:xfrm>
            <a:off x="1752601" y="838201"/>
            <a:ext cx="5421313" cy="638175"/>
          </a:xfrm>
          <a:prstGeom prst="hexagon">
            <a:avLst/>
          </a:prstGeom>
        </p:spPr>
        <p:style>
          <a:lnRef idx="1">
            <a:schemeClr val="accent3"/>
          </a:lnRef>
          <a:fillRef idx="2">
            <a:schemeClr val="accent3"/>
          </a:fillRef>
          <a:effectRef idx="1">
            <a:schemeClr val="accent3"/>
          </a:effectRef>
          <a:fontRef idx="minor">
            <a:schemeClr val="dk1"/>
          </a:fontRef>
        </p:style>
        <p:txBody>
          <a:bodyPr anchor="ctr"/>
          <a:lstStyle/>
          <a:p>
            <a:pPr algn="ctr" eaLnBrk="1" hangingPunct="1">
              <a:defRPr/>
            </a:pPr>
            <a:endParaRPr lang="en-US" sz="2400">
              <a:solidFill>
                <a:prstClr val="black"/>
              </a:solidFill>
            </a:endParaRPr>
          </a:p>
        </p:txBody>
      </p:sp>
      <p:sp>
        <p:nvSpPr>
          <p:cNvPr id="32" name="TextBox 10">
            <a:extLst>
              <a:ext uri="{FF2B5EF4-FFF2-40B4-BE49-F238E27FC236}">
                <a16:creationId xmlns:a16="http://schemas.microsoft.com/office/drawing/2014/main" id="{4F59DB3E-1D21-269A-01FE-139A6C681228}"/>
              </a:ext>
            </a:extLst>
          </p:cNvPr>
          <p:cNvSpPr txBox="1">
            <a:spLocks noChangeArrowheads="1"/>
          </p:cNvSpPr>
          <p:nvPr/>
        </p:nvSpPr>
        <p:spPr bwMode="auto">
          <a:xfrm>
            <a:off x="1905000" y="914401"/>
            <a:ext cx="5126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400" b="1">
                <a:solidFill>
                  <a:srgbClr val="0000EA"/>
                </a:solidFill>
                <a:latin typeface="Arial" panose="020B0604020202020204" pitchFamily="34" charset="0"/>
                <a:cs typeface="Arial" panose="020B0604020202020204" pitchFamily="34" charset="0"/>
              </a:rPr>
              <a:t>* Điều kiện của cách mạng xã hội</a:t>
            </a:r>
          </a:p>
        </p:txBody>
      </p:sp>
      <p:sp>
        <p:nvSpPr>
          <p:cNvPr id="33" name="TextBox 32">
            <a:extLst>
              <a:ext uri="{FF2B5EF4-FFF2-40B4-BE49-F238E27FC236}">
                <a16:creationId xmlns:a16="http://schemas.microsoft.com/office/drawing/2014/main" id="{828E9296-242B-2494-B1D6-9DA191C66BA2}"/>
              </a:ext>
            </a:extLst>
          </p:cNvPr>
          <p:cNvSpPr txBox="1"/>
          <p:nvPr/>
        </p:nvSpPr>
        <p:spPr>
          <a:xfrm>
            <a:off x="1903413" y="5759451"/>
            <a:ext cx="3695700" cy="460375"/>
          </a:xfrm>
          <a:prstGeom prst="rect">
            <a:avLst/>
          </a:prstGeom>
          <a:noFill/>
          <a:ln w="19050">
            <a:solidFill>
              <a:srgbClr val="000099"/>
            </a:solidFill>
          </a:ln>
        </p:spPr>
        <p:txBody>
          <a:bodyPr>
            <a:spAutoFit/>
          </a:bodyPr>
          <a:lstStyle/>
          <a:p>
            <a:pPr algn="ctr" eaLnBrk="1" hangingPunct="1">
              <a:defRPr/>
            </a:pPr>
            <a:r>
              <a:rPr lang="en-US" sz="2400" b="1" dirty="0">
                <a:solidFill>
                  <a:schemeClr val="accent5">
                    <a:lumMod val="75000"/>
                  </a:schemeClr>
                </a:solidFill>
                <a:latin typeface="UTM Alexander" panose="02040603050506020204" pitchFamily="18" charset="0"/>
              </a:rPr>
              <a:t>Điều kiện KT - CT - XH</a:t>
            </a:r>
          </a:p>
        </p:txBody>
      </p:sp>
      <p:sp>
        <p:nvSpPr>
          <p:cNvPr id="34" name="Oval 33">
            <a:extLst>
              <a:ext uri="{FF2B5EF4-FFF2-40B4-BE49-F238E27FC236}">
                <a16:creationId xmlns:a16="http://schemas.microsoft.com/office/drawing/2014/main" id="{F241AF34-E090-C9D8-9FA6-F2E8769C2081}"/>
              </a:ext>
            </a:extLst>
          </p:cNvPr>
          <p:cNvSpPr/>
          <p:nvPr/>
        </p:nvSpPr>
        <p:spPr>
          <a:xfrm>
            <a:off x="5087939" y="1890713"/>
            <a:ext cx="2149475" cy="2081212"/>
          </a:xfrm>
          <a:prstGeom prst="ellipse">
            <a:avLst/>
          </a:prstGeom>
          <a:solidFill>
            <a:srgbClr val="FFFF00">
              <a:alpha val="99000"/>
            </a:srgbClr>
          </a:solidFill>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2400" b="1">
                <a:solidFill>
                  <a:schemeClr val="accent5">
                    <a:lumMod val="75000"/>
                  </a:schemeClr>
                </a:solidFill>
                <a:latin typeface="UTM Alexander" panose="02040603050506020204" pitchFamily="18" charset="0"/>
                <a:cs typeface="Times New Roman" panose="02020603050405020304" pitchFamily="18" charset="0"/>
              </a:rPr>
              <a:t>Thời cơ cách mạng</a:t>
            </a:r>
            <a:endParaRPr lang="en-US" sz="2400" b="1" dirty="0">
              <a:solidFill>
                <a:schemeClr val="accent5">
                  <a:lumMod val="75000"/>
                </a:schemeClr>
              </a:solidFill>
              <a:latin typeface="UTM Alexander" panose="02040603050506020204" pitchFamily="18" charset="0"/>
              <a:cs typeface="Times New Roman" panose="02020603050405020304" pitchFamily="18" charset="0"/>
            </a:endParaRPr>
          </a:p>
        </p:txBody>
      </p:sp>
      <p:sp>
        <p:nvSpPr>
          <p:cNvPr id="3" name="Down Arrow 2">
            <a:extLst>
              <a:ext uri="{FF2B5EF4-FFF2-40B4-BE49-F238E27FC236}">
                <a16:creationId xmlns:a16="http://schemas.microsoft.com/office/drawing/2014/main" id="{732C7E1E-D3F1-0DD6-C227-92E652000A9E}"/>
              </a:ext>
            </a:extLst>
          </p:cNvPr>
          <p:cNvSpPr/>
          <p:nvPr/>
        </p:nvSpPr>
        <p:spPr>
          <a:xfrm>
            <a:off x="6096000" y="3971925"/>
            <a:ext cx="230188" cy="4397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linds(horizontal)">
                                      <p:cBhvr>
                                        <p:cTn id="7" dur="500"/>
                                        <p:tgtEl>
                                          <p:spTgt spid="3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500"/>
                                        <p:tgtEl>
                                          <p:spTgt spid="3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circle(in)">
                                      <p:cBhvr>
                                        <p:cTn id="15" dur="2000"/>
                                        <p:tgtEl>
                                          <p:spTgt spid="2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arn(inVertical)">
                                      <p:cBhvr>
                                        <p:cTn id="20" dur="500"/>
                                        <p:tgtEl>
                                          <p:spTgt spid="3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circle(in)">
                                      <p:cBhvr>
                                        <p:cTn id="25" dur="2000"/>
                                        <p:tgtEl>
                                          <p:spTgt spid="2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circle(in)">
                                      <p:cBhvr>
                                        <p:cTn id="30" dur="2000"/>
                                        <p:tgtEl>
                                          <p:spTgt spid="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1" presetClass="entr" presetSubtype="1"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heel(1)">
                                      <p:cBhvr>
                                        <p:cTn id="35" dur="2000"/>
                                        <p:tgtEl>
                                          <p:spTgt spid="26"/>
                                        </p:tgtEl>
                                      </p:cBhvr>
                                    </p:animEffect>
                                  </p:childTnLst>
                                </p:cTn>
                              </p:par>
                              <p:par>
                                <p:cTn id="36" presetID="21" presetClass="entr" presetSubtype="1" fill="hold"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wheel(1)">
                                      <p:cBhvr>
                                        <p:cTn id="38" dur="2000"/>
                                        <p:tgtEl>
                                          <p:spTgt spid="2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barn(inVertical)">
                                      <p:cBhvr>
                                        <p:cTn id="43" dur="500"/>
                                        <p:tgtEl>
                                          <p:spTgt spid="3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barn(inVertical)">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1" grpId="0" animBg="1"/>
      <p:bldP spid="32" grpId="0"/>
      <p:bldP spid="33" grpId="0" animBg="1"/>
      <p:bldP spid="34"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2C18CDC-59CE-04A1-75BA-497A96A51398}"/>
              </a:ext>
            </a:extLst>
          </p:cNvPr>
          <p:cNvGrpSpPr/>
          <p:nvPr/>
        </p:nvGrpSpPr>
        <p:grpSpPr>
          <a:xfrm>
            <a:off x="1676400" y="0"/>
            <a:ext cx="8915400" cy="762000"/>
            <a:chOff x="212477" y="406442"/>
            <a:chExt cx="5840730" cy="797040"/>
          </a:xfrm>
          <a:solidFill>
            <a:schemeClr val="accent3">
              <a:lumMod val="60000"/>
              <a:lumOff val="40000"/>
            </a:schemeClr>
          </a:solidFill>
        </p:grpSpPr>
        <p:sp>
          <p:nvSpPr>
            <p:cNvPr id="6" name="Rounded Rectangle 5">
              <a:extLst>
                <a:ext uri="{FF2B5EF4-FFF2-40B4-BE49-F238E27FC236}">
                  <a16:creationId xmlns:a16="http://schemas.microsoft.com/office/drawing/2014/main" id="{990E35F0-712A-9818-FFEA-36740FD2BBB6}"/>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a:extLst>
                <a:ext uri="{FF2B5EF4-FFF2-40B4-BE49-F238E27FC236}">
                  <a16:creationId xmlns:a16="http://schemas.microsoft.com/office/drawing/2014/main" id="{12241346-AAFE-058B-30EA-56DFF29F2B3A}"/>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600" b="1" i="1">
                  <a:solidFill>
                    <a:srgbClr val="000099"/>
                  </a:solidFill>
                  <a:latin typeface="Times New Roman" pitchFamily="18" charset="0"/>
                  <a:cs typeface="Times New Roman" pitchFamily="18" charset="0"/>
                </a:rPr>
                <a:t>2.3. Phương pháp cách mạng</a:t>
              </a:r>
              <a:endParaRPr lang="en-US" sz="3600" b="1" i="1">
                <a:solidFill>
                  <a:srgbClr val="000099"/>
                </a:solidFill>
                <a:latin typeface="Times New Roman" pitchFamily="18" charset="0"/>
                <a:cs typeface="Times New Roman" pitchFamily="18" charset="0"/>
              </a:endParaRPr>
            </a:p>
          </p:txBody>
        </p:sp>
      </p:grpSp>
      <p:sp>
        <p:nvSpPr>
          <p:cNvPr id="8" name="TextBox 11">
            <a:extLst>
              <a:ext uri="{FF2B5EF4-FFF2-40B4-BE49-F238E27FC236}">
                <a16:creationId xmlns:a16="http://schemas.microsoft.com/office/drawing/2014/main" id="{E4E937E7-5B6C-75C6-6110-9D857E36A16F}"/>
              </a:ext>
            </a:extLst>
          </p:cNvPr>
          <p:cNvSpPr txBox="1">
            <a:spLocks noChangeArrowheads="1"/>
          </p:cNvSpPr>
          <p:nvPr/>
        </p:nvSpPr>
        <p:spPr bwMode="auto">
          <a:xfrm>
            <a:off x="1957389" y="1828800"/>
            <a:ext cx="8550275" cy="15700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just" eaLnBrk="1" hangingPunct="1">
              <a:defRPr/>
            </a:pPr>
            <a:r>
              <a:rPr lang="en-GB" sz="2400">
                <a:latin typeface="Times New Roman" pitchFamily="18" charset="0"/>
                <a:cs typeface="Times New Roman" pitchFamily="18" charset="0"/>
              </a:rPr>
              <a:t>Là hình thức tiến hành cách mạng thông qua bạo lưc để giành chính quyền, là hành động của lực lượng cách mạng dưới sự lãnh đạo của giai cấp lãnh đạo cách mạng vượt qua giới hạn luật pháp của giai cấp thống trị hiện thời, xác lập nhà nước của giai cấp cách mạng.</a:t>
            </a:r>
            <a:endParaRPr sz="2400" b="1" noProof="1">
              <a:solidFill>
                <a:srgbClr val="0000EA"/>
              </a:solidFill>
              <a:latin typeface="Times New Roman" pitchFamily="18" charset="0"/>
              <a:cs typeface="Times New Roman" pitchFamily="18" charset="0"/>
            </a:endParaRPr>
          </a:p>
        </p:txBody>
      </p:sp>
      <p:sp>
        <p:nvSpPr>
          <p:cNvPr id="9" name="TextBox 13">
            <a:extLst>
              <a:ext uri="{FF2B5EF4-FFF2-40B4-BE49-F238E27FC236}">
                <a16:creationId xmlns:a16="http://schemas.microsoft.com/office/drawing/2014/main" id="{2220B11C-513E-C957-8004-4347DB31D0C0}"/>
              </a:ext>
            </a:extLst>
          </p:cNvPr>
          <p:cNvSpPr txBox="1">
            <a:spLocks noChangeArrowheads="1"/>
          </p:cNvSpPr>
          <p:nvPr/>
        </p:nvSpPr>
        <p:spPr bwMode="auto">
          <a:xfrm>
            <a:off x="1957389" y="4648200"/>
            <a:ext cx="8550275" cy="1570038"/>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just" eaLnBrk="1" hangingPunct="1">
              <a:defRPr/>
            </a:pPr>
            <a:r>
              <a:rPr lang="en-GB" sz="2400">
                <a:latin typeface="Times New Roman" pitchFamily="18" charset="0"/>
                <a:cs typeface="Times New Roman" pitchFamily="18" charset="0"/>
              </a:rPr>
              <a:t>Là phương pháp đấu tranh không dùng bạo lực cách mạng để giành chính quyền trong điều kiện cho phép. Phương pháp hòa bình là phương pháp đấu tranh nghị trường, thông qua chế độ dân chủ, bằng bầu cử để giành đa số ghế trong nghị viện và trong chính phủ.</a:t>
            </a:r>
            <a:endParaRPr sz="2400" b="1" noProof="1">
              <a:solidFill>
                <a:srgbClr val="0000EA"/>
              </a:solidFill>
              <a:latin typeface="Times New Roman" pitchFamily="18" charset="0"/>
              <a:cs typeface="Times New Roman" pitchFamily="18" charset="0"/>
            </a:endParaRPr>
          </a:p>
        </p:txBody>
      </p:sp>
      <p:grpSp>
        <p:nvGrpSpPr>
          <p:cNvPr id="10" name="Group 9">
            <a:extLst>
              <a:ext uri="{FF2B5EF4-FFF2-40B4-BE49-F238E27FC236}">
                <a16:creationId xmlns:a16="http://schemas.microsoft.com/office/drawing/2014/main" id="{67218CF5-98FD-3496-5129-B10D3832E69F}"/>
              </a:ext>
            </a:extLst>
          </p:cNvPr>
          <p:cNvGrpSpPr/>
          <p:nvPr/>
        </p:nvGrpSpPr>
        <p:grpSpPr>
          <a:xfrm>
            <a:off x="1557646" y="903617"/>
            <a:ext cx="7510154" cy="752100"/>
            <a:chOff x="212477" y="406442"/>
            <a:chExt cx="5840730" cy="797040"/>
          </a:xfrm>
          <a:solidFill>
            <a:schemeClr val="accent6">
              <a:lumMod val="60000"/>
              <a:lumOff val="40000"/>
            </a:schemeClr>
          </a:solidFill>
        </p:grpSpPr>
        <p:sp>
          <p:nvSpPr>
            <p:cNvPr id="11" name="Rounded Rectangle 10">
              <a:extLst>
                <a:ext uri="{FF2B5EF4-FFF2-40B4-BE49-F238E27FC236}">
                  <a16:creationId xmlns:a16="http://schemas.microsoft.com/office/drawing/2014/main" id="{6C81522D-B224-B31A-EE26-E634FD197650}"/>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Rounded Rectangle 4">
              <a:extLst>
                <a:ext uri="{FF2B5EF4-FFF2-40B4-BE49-F238E27FC236}">
                  <a16:creationId xmlns:a16="http://schemas.microsoft.com/office/drawing/2014/main" id="{7310CC95-6844-0560-0A5B-DE6D6DA8FD7A}"/>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a:solidFill>
                  <a:srgbClr val="000066"/>
                </a:solidFill>
              </a:endParaRPr>
            </a:p>
            <a:p>
              <a:pPr algn="ctr" eaLnBrk="1" hangingPunct="1">
                <a:defRPr/>
              </a:pPr>
              <a:endParaRPr lang="nl-NL" sz="2400" b="1">
                <a:solidFill>
                  <a:srgbClr val="000066"/>
                </a:solidFill>
              </a:endParaRPr>
            </a:p>
            <a:p>
              <a:pPr algn="ctr" eaLnBrk="1" hangingPunct="1">
                <a:defRPr/>
              </a:pPr>
              <a:r>
                <a:rPr lang="nl-NL" sz="2400" b="1">
                  <a:solidFill>
                    <a:srgbClr val="000066"/>
                  </a:solidFill>
                </a:rPr>
                <a:t>* </a:t>
              </a:r>
              <a:r>
                <a:rPr lang="vi-VN" sz="2400" b="1" i="1" noProof="1">
                  <a:solidFill>
                    <a:srgbClr val="000066"/>
                  </a:solidFill>
                </a:rPr>
                <a:t>Phương pháp cách mạng bạo lực</a:t>
              </a:r>
              <a:r>
                <a:rPr lang="vi-VN" sz="2400" b="1" noProof="1">
                  <a:solidFill>
                    <a:srgbClr val="000066"/>
                  </a:solidFill>
                </a:rPr>
                <a:t> </a:t>
              </a:r>
              <a:endParaRPr lang="en-US" altLang="en-US" sz="2400" b="1">
                <a:solidFill>
                  <a:srgbClr val="000066"/>
                </a:solidFill>
              </a:endParaRPr>
            </a:p>
            <a:p>
              <a:pPr algn="ctr" eaLnBrk="1" hangingPunct="1">
                <a:defRPr/>
              </a:pPr>
              <a:endParaRPr lang="en-US" altLang="en-US" sz="2400" b="1">
                <a:solidFill>
                  <a:srgbClr val="000066"/>
                </a:solidFill>
              </a:endParaRPr>
            </a:p>
            <a:p>
              <a:pPr algn="ctr" eaLnBrk="1" hangingPunct="1">
                <a:defRPr/>
              </a:pPr>
              <a:endParaRPr lang="en-US" sz="2400" b="1">
                <a:solidFill>
                  <a:srgbClr val="000066"/>
                </a:solidFill>
              </a:endParaRPr>
            </a:p>
          </p:txBody>
        </p:sp>
      </p:grpSp>
      <p:grpSp>
        <p:nvGrpSpPr>
          <p:cNvPr id="13" name="Group 12">
            <a:extLst>
              <a:ext uri="{FF2B5EF4-FFF2-40B4-BE49-F238E27FC236}">
                <a16:creationId xmlns:a16="http://schemas.microsoft.com/office/drawing/2014/main" id="{B476E9B9-6BD2-AA43-4B95-890DDECA2477}"/>
              </a:ext>
            </a:extLst>
          </p:cNvPr>
          <p:cNvGrpSpPr/>
          <p:nvPr/>
        </p:nvGrpSpPr>
        <p:grpSpPr>
          <a:xfrm>
            <a:off x="1557646" y="3819900"/>
            <a:ext cx="7891154" cy="752100"/>
            <a:chOff x="212477" y="406442"/>
            <a:chExt cx="5840730" cy="797040"/>
          </a:xfrm>
          <a:solidFill>
            <a:schemeClr val="accent6">
              <a:lumMod val="60000"/>
              <a:lumOff val="40000"/>
            </a:schemeClr>
          </a:solidFill>
        </p:grpSpPr>
        <p:sp>
          <p:nvSpPr>
            <p:cNvPr id="14" name="Rounded Rectangle 13">
              <a:extLst>
                <a:ext uri="{FF2B5EF4-FFF2-40B4-BE49-F238E27FC236}">
                  <a16:creationId xmlns:a16="http://schemas.microsoft.com/office/drawing/2014/main" id="{1FC68612-9E4C-0FCB-E869-0F1676C83F93}"/>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5" name="Rounded Rectangle 4">
              <a:extLst>
                <a:ext uri="{FF2B5EF4-FFF2-40B4-BE49-F238E27FC236}">
                  <a16:creationId xmlns:a16="http://schemas.microsoft.com/office/drawing/2014/main" id="{9C185B44-DBFA-CEB3-C3CA-D6E1F41FDD43}"/>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a:solidFill>
                  <a:srgbClr val="000066"/>
                </a:solidFill>
              </a:endParaRPr>
            </a:p>
            <a:p>
              <a:pPr algn="ctr" eaLnBrk="1" hangingPunct="1">
                <a:defRPr/>
              </a:pPr>
              <a:endParaRPr lang="nl-NL" sz="2400" b="1">
                <a:solidFill>
                  <a:srgbClr val="000066"/>
                </a:solidFill>
              </a:endParaRPr>
            </a:p>
            <a:p>
              <a:pPr algn="ctr" eaLnBrk="1" hangingPunct="1">
                <a:defRPr/>
              </a:pPr>
              <a:r>
                <a:rPr lang="nl-NL" sz="2400" b="1">
                  <a:solidFill>
                    <a:srgbClr val="000066"/>
                  </a:solidFill>
                </a:rPr>
                <a:t>* </a:t>
              </a:r>
              <a:r>
                <a:rPr lang="vi-VN" sz="2400" b="1" i="1" noProof="1">
                  <a:solidFill>
                    <a:srgbClr val="000066"/>
                  </a:solidFill>
                </a:rPr>
                <a:t>Phương pháp cách mạng </a:t>
              </a:r>
              <a:r>
                <a:rPr lang="en-US" sz="2400" b="1" i="1" noProof="1">
                  <a:solidFill>
                    <a:srgbClr val="000066"/>
                  </a:solidFill>
                </a:rPr>
                <a:t>hòa bình</a:t>
              </a:r>
              <a:r>
                <a:rPr lang="vi-VN" sz="2400" b="1" noProof="1">
                  <a:solidFill>
                    <a:srgbClr val="000066"/>
                  </a:solidFill>
                </a:rPr>
                <a:t> </a:t>
              </a:r>
              <a:endParaRPr lang="en-US" altLang="en-US" sz="2400" b="1">
                <a:solidFill>
                  <a:srgbClr val="000066"/>
                </a:solidFill>
              </a:endParaRPr>
            </a:p>
            <a:p>
              <a:pPr algn="ctr" eaLnBrk="1" hangingPunct="1">
                <a:defRPr/>
              </a:pPr>
              <a:endParaRPr lang="en-US" altLang="en-US" sz="2400" b="1">
                <a:solidFill>
                  <a:srgbClr val="000066"/>
                </a:solidFill>
              </a:endParaRPr>
            </a:p>
            <a:p>
              <a:pPr algn="ctr" eaLnBrk="1" hangingPunct="1">
                <a:defRPr/>
              </a:pPr>
              <a:endParaRPr lang="en-US" sz="2400" b="1">
                <a:solidFill>
                  <a:srgbClr val="000066"/>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ircle(in)">
                                      <p:cBhvr>
                                        <p:cTn id="19" dur="20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arn(inVertical)">
                                      <p:cBhvr>
                                        <p:cTn id="24" dur="500"/>
                                        <p:tgtEl>
                                          <p:spTgt spid="1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circle(in)">
                                      <p:cBhvr>
                                        <p:cTn id="29"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99BC779-A1AF-78C3-802E-F04BA4F7747B}"/>
              </a:ext>
            </a:extLst>
          </p:cNvPr>
          <p:cNvGrpSpPr/>
          <p:nvPr/>
        </p:nvGrpSpPr>
        <p:grpSpPr>
          <a:xfrm>
            <a:off x="1613722" y="1"/>
            <a:ext cx="9022578" cy="1078675"/>
            <a:chOff x="212477" y="406442"/>
            <a:chExt cx="5840730" cy="797040"/>
          </a:xfrm>
          <a:solidFill>
            <a:schemeClr val="accent3">
              <a:lumMod val="60000"/>
              <a:lumOff val="40000"/>
            </a:schemeClr>
          </a:solidFill>
        </p:grpSpPr>
        <p:sp>
          <p:nvSpPr>
            <p:cNvPr id="5" name="Rounded Rectangle 4">
              <a:extLst>
                <a:ext uri="{FF2B5EF4-FFF2-40B4-BE49-F238E27FC236}">
                  <a16:creationId xmlns:a16="http://schemas.microsoft.com/office/drawing/2014/main" id="{B0EBED0F-941C-42BA-6AD3-73B64B5CEC28}"/>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58AC3469-5E59-07DE-7AFC-EEB8929E7C3E}"/>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200" b="1" i="1">
                  <a:solidFill>
                    <a:srgbClr val="000099"/>
                  </a:solidFill>
                  <a:latin typeface="Times New Roman" pitchFamily="18" charset="0"/>
                  <a:cs typeface="Times New Roman" pitchFamily="18" charset="0"/>
                </a:rPr>
                <a:t>2.4. Vấn đề cách mạng xã hội </a:t>
              </a:r>
            </a:p>
            <a:p>
              <a:pPr algn="ctr" eaLnBrk="1" hangingPunct="1">
                <a:defRPr/>
              </a:pPr>
              <a:r>
                <a:rPr lang="en-GB" sz="3200" b="1" i="1">
                  <a:solidFill>
                    <a:srgbClr val="000099"/>
                  </a:solidFill>
                  <a:latin typeface="Times New Roman" pitchFamily="18" charset="0"/>
                  <a:cs typeface="Times New Roman" pitchFamily="18" charset="0"/>
                </a:rPr>
                <a:t>trên thế giới hiện nay</a:t>
              </a:r>
              <a:endParaRPr lang="en-US" sz="3200" b="1" i="1">
                <a:solidFill>
                  <a:srgbClr val="000099"/>
                </a:solidFill>
                <a:latin typeface="Times New Roman" pitchFamily="18" charset="0"/>
                <a:cs typeface="Times New Roman" pitchFamily="18" charset="0"/>
              </a:endParaRPr>
            </a:p>
          </p:txBody>
        </p:sp>
      </p:grpSp>
      <p:grpSp>
        <p:nvGrpSpPr>
          <p:cNvPr id="7" name="Group 6">
            <a:extLst>
              <a:ext uri="{FF2B5EF4-FFF2-40B4-BE49-F238E27FC236}">
                <a16:creationId xmlns:a16="http://schemas.microsoft.com/office/drawing/2014/main" id="{2632AB9B-E84E-73EB-98FB-62A0D1465931}"/>
              </a:ext>
            </a:extLst>
          </p:cNvPr>
          <p:cNvGrpSpPr/>
          <p:nvPr/>
        </p:nvGrpSpPr>
        <p:grpSpPr>
          <a:xfrm>
            <a:off x="0" y="1110551"/>
            <a:ext cx="4309754" cy="752100"/>
            <a:chOff x="212477" y="406442"/>
            <a:chExt cx="5840730" cy="797040"/>
          </a:xfrm>
          <a:solidFill>
            <a:schemeClr val="accent6">
              <a:lumMod val="60000"/>
              <a:lumOff val="40000"/>
            </a:schemeClr>
          </a:solidFill>
        </p:grpSpPr>
        <p:sp>
          <p:nvSpPr>
            <p:cNvPr id="8" name="Rounded Rectangle 7">
              <a:extLst>
                <a:ext uri="{FF2B5EF4-FFF2-40B4-BE49-F238E27FC236}">
                  <a16:creationId xmlns:a16="http://schemas.microsoft.com/office/drawing/2014/main" id="{74DBD360-6514-0BAC-C0BA-CEE8F1162D15}"/>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4">
              <a:extLst>
                <a:ext uri="{FF2B5EF4-FFF2-40B4-BE49-F238E27FC236}">
                  <a16:creationId xmlns:a16="http://schemas.microsoft.com/office/drawing/2014/main" id="{572FFB0B-DDB9-B8CE-DD70-D4DB77E986C9}"/>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a:solidFill>
                  <a:srgbClr val="000066"/>
                </a:solidFill>
              </a:endParaRPr>
            </a:p>
            <a:p>
              <a:pPr algn="ctr" eaLnBrk="1" hangingPunct="1">
                <a:defRPr/>
              </a:pPr>
              <a:endParaRPr lang="nl-NL" sz="2400" b="1">
                <a:solidFill>
                  <a:srgbClr val="000066"/>
                </a:solidFill>
              </a:endParaRPr>
            </a:p>
            <a:p>
              <a:pPr algn="ctr" eaLnBrk="1" hangingPunct="1">
                <a:defRPr/>
              </a:pPr>
              <a:r>
                <a:rPr lang="nl-NL" sz="2400" b="1">
                  <a:solidFill>
                    <a:srgbClr val="000066"/>
                  </a:solidFill>
                </a:rPr>
                <a:t>* </a:t>
              </a:r>
              <a:r>
                <a:rPr lang="en-US" sz="2400" b="1" i="1" noProof="1">
                  <a:solidFill>
                    <a:srgbClr val="000066"/>
                  </a:solidFill>
                </a:rPr>
                <a:t>Đặc điểm của thời đại</a:t>
              </a:r>
              <a:endParaRPr lang="en-US" altLang="en-US" sz="2400" b="1">
                <a:solidFill>
                  <a:srgbClr val="000066"/>
                </a:solidFill>
              </a:endParaRPr>
            </a:p>
            <a:p>
              <a:pPr algn="ctr" eaLnBrk="1" hangingPunct="1">
                <a:defRPr/>
              </a:pPr>
              <a:endParaRPr lang="en-US" altLang="en-US" sz="2400" b="1">
                <a:solidFill>
                  <a:srgbClr val="000066"/>
                </a:solidFill>
              </a:endParaRPr>
            </a:p>
            <a:p>
              <a:pPr algn="ctr" eaLnBrk="1" hangingPunct="1">
                <a:defRPr/>
              </a:pPr>
              <a:endParaRPr lang="en-US" sz="2400" b="1">
                <a:solidFill>
                  <a:srgbClr val="000066"/>
                </a:solidFill>
              </a:endParaRPr>
            </a:p>
          </p:txBody>
        </p:sp>
      </p:grpSp>
      <p:sp>
        <p:nvSpPr>
          <p:cNvPr id="10" name="TextBox 11">
            <a:extLst>
              <a:ext uri="{FF2B5EF4-FFF2-40B4-BE49-F238E27FC236}">
                <a16:creationId xmlns:a16="http://schemas.microsoft.com/office/drawing/2014/main" id="{EBC5C384-38C1-A57F-6604-C4084F03AC47}"/>
              </a:ext>
            </a:extLst>
          </p:cNvPr>
          <p:cNvSpPr txBox="1">
            <a:spLocks noChangeArrowheads="1"/>
          </p:cNvSpPr>
          <p:nvPr/>
        </p:nvSpPr>
        <p:spPr bwMode="auto">
          <a:xfrm>
            <a:off x="626165" y="2133600"/>
            <a:ext cx="10903226" cy="224676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Cuộc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mạng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nghiệp</a:t>
            </a:r>
            <a:r>
              <a:rPr lang="en-US" sz="2800" dirty="0">
                <a:latin typeface="Times New Roman" pitchFamily="18" charset="0"/>
                <a:cs typeface="Times New Roman" pitchFamily="18" charset="0"/>
              </a:rPr>
              <a:t> 4.0, </a:t>
            </a:r>
            <a:r>
              <a:rPr lang="en-US" sz="2800" dirty="0" err="1">
                <a:latin typeface="Times New Roman" pitchFamily="18" charset="0"/>
                <a:cs typeface="Times New Roman" pitchFamily="18" charset="0"/>
              </a:rPr>
              <a:t>nền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tế</a:t>
            </a:r>
            <a:r>
              <a:rPr lang="en-US" sz="2800" dirty="0">
                <a:latin typeface="Times New Roman" pitchFamily="18" charset="0"/>
                <a:cs typeface="Times New Roman" pitchFamily="18" charset="0"/>
              </a:rPr>
              <a:t> tri </a:t>
            </a:r>
            <a:r>
              <a:rPr lang="en-US" sz="2800" dirty="0" err="1">
                <a:latin typeface="Times New Roman" pitchFamily="18" charset="0"/>
                <a:cs typeface="Times New Roman" pitchFamily="18" charset="0"/>
              </a:rPr>
              <a:t>thức</a:t>
            </a:r>
            <a:r>
              <a:rPr lang="en-US" sz="2800" dirty="0">
                <a:latin typeface="Times New Roman" pitchFamily="18" charset="0"/>
                <a:cs typeface="Times New Roman" pitchFamily="18" charset="0"/>
              </a:rPr>
              <a:t>;</a:t>
            </a:r>
          </a:p>
          <a:p>
            <a:pPr>
              <a:defRPr/>
            </a:pPr>
            <a:r>
              <a:rPr lang="en-US" sz="2800" dirty="0">
                <a:latin typeface="Times New Roman" pitchFamily="18" charset="0"/>
                <a:cs typeface="Times New Roman" pitchFamily="18" charset="0"/>
              </a:rPr>
              <a:t>- Xu </a:t>
            </a:r>
            <a:r>
              <a:rPr lang="en-US" sz="2800" dirty="0" err="1">
                <a:latin typeface="Times New Roman" pitchFamily="18" charset="0"/>
                <a:cs typeface="Times New Roman" pitchFamily="18" charset="0"/>
              </a:rPr>
              <a:t>hướng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thoại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thay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cho</a:t>
            </a:r>
            <a:r>
              <a:rPr lang="en-US" sz="2800" dirty="0">
                <a:latin typeface="Times New Roman" pitchFamily="18" charset="0"/>
                <a:cs typeface="Times New Roman" pitchFamily="18" charset="0"/>
              </a:rPr>
              <a:t> xu </a:t>
            </a:r>
            <a:r>
              <a:rPr lang="en-US" sz="2800" dirty="0" err="1">
                <a:latin typeface="Times New Roman" pitchFamily="18" charset="0"/>
                <a:cs typeface="Times New Roman" pitchFamily="18" charset="0"/>
              </a:rPr>
              <a:t>hướng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đầu</a:t>
            </a:r>
            <a:r>
              <a:rPr lang="en-US" sz="2800" dirty="0">
                <a:latin typeface="Times New Roman" pitchFamily="18" charset="0"/>
                <a:cs typeface="Times New Roman" pitchFamily="18" charset="0"/>
              </a:rPr>
              <a:t>;</a:t>
            </a:r>
          </a:p>
          <a:p>
            <a:pPr>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Những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điều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chỉnh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chủ</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nghĩa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bản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hiện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đại</a:t>
            </a:r>
            <a:r>
              <a:rPr lang="en-US" sz="2800" dirty="0">
                <a:latin typeface="Times New Roman" pitchFamily="18" charset="0"/>
                <a:cs typeface="Times New Roman" pitchFamily="18" charset="0"/>
              </a:rPr>
              <a:t>;</a:t>
            </a:r>
          </a:p>
          <a:p>
            <a:pPr>
              <a:defRPr/>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sắc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tộc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tôn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giáo</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về</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tế</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quốc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khu</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vực</a:t>
            </a:r>
            <a:r>
              <a:rPr lang="en-US" sz="2800" dirty="0">
                <a:latin typeface="Times New Roman" pitchFamily="18" charset="0"/>
                <a:cs typeface="Times New Roman" pitchFamily="18" charset="0"/>
              </a:rPr>
              <a:t>;</a:t>
            </a:r>
          </a:p>
          <a:p>
            <a:pPr>
              <a:defRPr/>
            </a:pPr>
            <a:r>
              <a:rPr lang="en-US" sz="2800" dirty="0">
                <a:latin typeface="Times New Roman" pitchFamily="18" charset="0"/>
                <a:cs typeface="Times New Roman" pitchFamily="18" charset="0"/>
              </a:rPr>
              <a:t>- Ô </a:t>
            </a:r>
            <a:r>
              <a:rPr lang="en-US" sz="2800" dirty="0" err="1">
                <a:latin typeface="Times New Roman" pitchFamily="18" charset="0"/>
                <a:cs typeface="Times New Roman" pitchFamily="18" charset="0"/>
              </a:rPr>
              <a:t>nhiễm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môi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trường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cạn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kiệt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tài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nguyên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nhiên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dịch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bệnh</a:t>
            </a:r>
            <a:r>
              <a:rPr lang="en-US" sz="2800" dirty="0">
                <a:latin typeface="Times New Roman" pitchFamily="18" charset="0"/>
                <a:cs typeface="Times New Roman"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ircle(in)">
                                      <p:cBhvr>
                                        <p:cTn id="19" dur="20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10">
                                            <p:txEl>
                                              <p:pRg st="0" end="0"/>
                                            </p:txEl>
                                          </p:spTgt>
                                        </p:tgtEl>
                                        <p:attrNameLst>
                                          <p:attrName>style.visibility</p:attrName>
                                        </p:attrNameLst>
                                      </p:cBhvr>
                                      <p:to>
                                        <p:strVal val="visible"/>
                                      </p:to>
                                    </p:set>
                                    <p:animEffect transition="in" filter="barn(inVertical)">
                                      <p:cBhvr>
                                        <p:cTn id="24" dur="500"/>
                                        <p:tgtEl>
                                          <p:spTgt spid="10">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10">
                                            <p:txEl>
                                              <p:pRg st="1" end="1"/>
                                            </p:txEl>
                                          </p:spTgt>
                                        </p:tgtEl>
                                        <p:attrNameLst>
                                          <p:attrName>style.visibility</p:attrName>
                                        </p:attrNameLst>
                                      </p:cBhvr>
                                      <p:to>
                                        <p:strVal val="visible"/>
                                      </p:to>
                                    </p:set>
                                    <p:animEffect transition="in" filter="barn(inVertical)">
                                      <p:cBhvr>
                                        <p:cTn id="29" dur="500"/>
                                        <p:tgtEl>
                                          <p:spTgt spid="10">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nodeType="clickEffect">
                                  <p:stCondLst>
                                    <p:cond delay="0"/>
                                  </p:stCondLst>
                                  <p:childTnLst>
                                    <p:set>
                                      <p:cBhvr>
                                        <p:cTn id="33" dur="1" fill="hold">
                                          <p:stCondLst>
                                            <p:cond delay="0"/>
                                          </p:stCondLst>
                                        </p:cTn>
                                        <p:tgtEl>
                                          <p:spTgt spid="10">
                                            <p:txEl>
                                              <p:pRg st="2" end="2"/>
                                            </p:txEl>
                                          </p:spTgt>
                                        </p:tgtEl>
                                        <p:attrNameLst>
                                          <p:attrName>style.visibility</p:attrName>
                                        </p:attrNameLst>
                                      </p:cBhvr>
                                      <p:to>
                                        <p:strVal val="visible"/>
                                      </p:to>
                                    </p:set>
                                    <p:animEffect transition="in" filter="barn(inVertical)">
                                      <p:cBhvr>
                                        <p:cTn id="34" dur="500"/>
                                        <p:tgtEl>
                                          <p:spTgt spid="10">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nodeType="click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animEffect transition="in" filter="barn(inVertical)">
                                      <p:cBhvr>
                                        <p:cTn id="39" dur="500"/>
                                        <p:tgtEl>
                                          <p:spTgt spid="10">
                                            <p:txEl>
                                              <p:pRg st="3" end="3"/>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nodeType="clickEffect">
                                  <p:stCondLst>
                                    <p:cond delay="0"/>
                                  </p:stCondLst>
                                  <p:childTnLst>
                                    <p:set>
                                      <p:cBhvr>
                                        <p:cTn id="43" dur="1" fill="hold">
                                          <p:stCondLst>
                                            <p:cond delay="0"/>
                                          </p:stCondLst>
                                        </p:cTn>
                                        <p:tgtEl>
                                          <p:spTgt spid="10">
                                            <p:txEl>
                                              <p:pRg st="4" end="4"/>
                                            </p:txEl>
                                          </p:spTgt>
                                        </p:tgtEl>
                                        <p:attrNameLst>
                                          <p:attrName>style.visibility</p:attrName>
                                        </p:attrNameLst>
                                      </p:cBhvr>
                                      <p:to>
                                        <p:strVal val="visible"/>
                                      </p:to>
                                    </p:set>
                                    <p:animEffect transition="in" filter="barn(inVertical)">
                                      <p:cBhvr>
                                        <p:cTn id="44"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06DD54E-CD77-FA5B-A18D-3FA6075E301A}"/>
              </a:ext>
            </a:extLst>
          </p:cNvPr>
          <p:cNvGrpSpPr/>
          <p:nvPr/>
        </p:nvGrpSpPr>
        <p:grpSpPr>
          <a:xfrm>
            <a:off x="1613722" y="1"/>
            <a:ext cx="9022578" cy="1026019"/>
            <a:chOff x="212477" y="406442"/>
            <a:chExt cx="5840730" cy="797040"/>
          </a:xfrm>
          <a:solidFill>
            <a:schemeClr val="accent3">
              <a:lumMod val="60000"/>
              <a:lumOff val="40000"/>
            </a:schemeClr>
          </a:solidFill>
        </p:grpSpPr>
        <p:sp>
          <p:nvSpPr>
            <p:cNvPr id="5" name="Rounded Rectangle 4">
              <a:extLst>
                <a:ext uri="{FF2B5EF4-FFF2-40B4-BE49-F238E27FC236}">
                  <a16:creationId xmlns:a16="http://schemas.microsoft.com/office/drawing/2014/main" id="{6B4660CB-3E7A-EDED-6CF6-13B0A952E73D}"/>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61DB62E1-B2D8-EFDF-67D9-DAFD4292D904}"/>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200" b="1" i="1">
                  <a:solidFill>
                    <a:srgbClr val="000099"/>
                  </a:solidFill>
                  <a:latin typeface="Times New Roman" pitchFamily="18" charset="0"/>
                  <a:cs typeface="Times New Roman" pitchFamily="18" charset="0"/>
                </a:rPr>
                <a:t>2.4. Vấn đề cách mạng xã hội </a:t>
              </a:r>
            </a:p>
            <a:p>
              <a:pPr algn="ctr" eaLnBrk="1" hangingPunct="1">
                <a:defRPr/>
              </a:pPr>
              <a:r>
                <a:rPr lang="en-GB" sz="3200" b="1" i="1">
                  <a:solidFill>
                    <a:srgbClr val="000099"/>
                  </a:solidFill>
                  <a:latin typeface="Times New Roman" pitchFamily="18" charset="0"/>
                  <a:cs typeface="Times New Roman" pitchFamily="18" charset="0"/>
                </a:rPr>
                <a:t>trên thế giới hiện nay</a:t>
              </a:r>
              <a:endParaRPr lang="en-US" sz="3200" b="1" i="1">
                <a:solidFill>
                  <a:srgbClr val="000099"/>
                </a:solidFill>
                <a:latin typeface="Times New Roman" pitchFamily="18" charset="0"/>
                <a:cs typeface="Times New Roman" pitchFamily="18" charset="0"/>
              </a:endParaRPr>
            </a:p>
          </p:txBody>
        </p:sp>
      </p:grpSp>
      <p:grpSp>
        <p:nvGrpSpPr>
          <p:cNvPr id="7" name="Group 6">
            <a:extLst>
              <a:ext uri="{FF2B5EF4-FFF2-40B4-BE49-F238E27FC236}">
                <a16:creationId xmlns:a16="http://schemas.microsoft.com/office/drawing/2014/main" id="{0E1CB49E-6D3A-D160-4689-801379D20495}"/>
              </a:ext>
            </a:extLst>
          </p:cNvPr>
          <p:cNvGrpSpPr/>
          <p:nvPr/>
        </p:nvGrpSpPr>
        <p:grpSpPr>
          <a:xfrm>
            <a:off x="-42554" y="1042987"/>
            <a:ext cx="6138554" cy="574181"/>
            <a:chOff x="212477" y="406442"/>
            <a:chExt cx="5840730" cy="797040"/>
          </a:xfrm>
          <a:solidFill>
            <a:schemeClr val="accent6">
              <a:lumMod val="60000"/>
              <a:lumOff val="40000"/>
            </a:schemeClr>
          </a:solidFill>
        </p:grpSpPr>
        <p:sp>
          <p:nvSpPr>
            <p:cNvPr id="8" name="Rounded Rectangle 7">
              <a:extLst>
                <a:ext uri="{FF2B5EF4-FFF2-40B4-BE49-F238E27FC236}">
                  <a16:creationId xmlns:a16="http://schemas.microsoft.com/office/drawing/2014/main" id="{E4E810CA-DACB-3FFF-3975-DD6AD26BAD63}"/>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4">
              <a:extLst>
                <a:ext uri="{FF2B5EF4-FFF2-40B4-BE49-F238E27FC236}">
                  <a16:creationId xmlns:a16="http://schemas.microsoft.com/office/drawing/2014/main" id="{29882CD8-F5F9-6B3E-81F0-51091CCC9B2B}"/>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2400" b="1">
                <a:solidFill>
                  <a:srgbClr val="000066"/>
                </a:solidFill>
              </a:endParaRPr>
            </a:p>
            <a:p>
              <a:pPr algn="ctr" eaLnBrk="1" hangingPunct="1">
                <a:defRPr/>
              </a:pPr>
              <a:r>
                <a:rPr lang="nl-NL" sz="2400" b="1">
                  <a:solidFill>
                    <a:srgbClr val="000066"/>
                  </a:solidFill>
                </a:rPr>
                <a:t>* </a:t>
              </a:r>
              <a:r>
                <a:rPr lang="en-US" sz="2400" b="1" i="1" noProof="1">
                  <a:solidFill>
                    <a:srgbClr val="000066"/>
                  </a:solidFill>
                </a:rPr>
                <a:t>Xu hướng cách mạng xã hội</a:t>
              </a:r>
              <a:endParaRPr lang="en-US" altLang="en-US" sz="2400" b="1">
                <a:solidFill>
                  <a:srgbClr val="000066"/>
                </a:solidFill>
              </a:endParaRPr>
            </a:p>
            <a:p>
              <a:pPr algn="ctr" eaLnBrk="1" hangingPunct="1">
                <a:defRPr/>
              </a:pPr>
              <a:endParaRPr lang="en-US" sz="2400" b="1">
                <a:solidFill>
                  <a:srgbClr val="000066"/>
                </a:solidFill>
              </a:endParaRPr>
            </a:p>
          </p:txBody>
        </p:sp>
      </p:grpSp>
      <p:sp>
        <p:nvSpPr>
          <p:cNvPr id="10" name="TextBox 11">
            <a:extLst>
              <a:ext uri="{FF2B5EF4-FFF2-40B4-BE49-F238E27FC236}">
                <a16:creationId xmlns:a16="http://schemas.microsoft.com/office/drawing/2014/main" id="{D3A8825E-72D7-12E9-1150-32230BD90B19}"/>
              </a:ext>
            </a:extLst>
          </p:cNvPr>
          <p:cNvSpPr txBox="1">
            <a:spLocks noChangeArrowheads="1"/>
          </p:cNvSpPr>
          <p:nvPr/>
        </p:nvSpPr>
        <p:spPr bwMode="auto">
          <a:xfrm>
            <a:off x="1763714" y="4614863"/>
            <a:ext cx="8721725" cy="1200150"/>
          </a:xfrm>
          <a:prstGeom prst="rect">
            <a:avLst/>
          </a:prstGeom>
          <a:solidFill>
            <a:schemeClr val="accent3">
              <a:lumMod val="20000"/>
              <a:lumOff val="80000"/>
            </a:schemeClr>
          </a:solidFill>
        </p:spPr>
        <p:style>
          <a:lnRef idx="2">
            <a:schemeClr val="accent2"/>
          </a:lnRef>
          <a:fillRef idx="1">
            <a:schemeClr val="lt1"/>
          </a:fillRef>
          <a:effectRef idx="0">
            <a:schemeClr val="accent2"/>
          </a:effectRef>
          <a:fontRef idx="minor">
            <a:schemeClr val="dk1"/>
          </a:fontRef>
        </p:style>
        <p:txBody>
          <a:bodyPr>
            <a:sp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defRPr/>
            </a:pPr>
            <a:r>
              <a:rPr lang="en-GB" sz="2400">
                <a:latin typeface="Times New Roman" pitchFamily="18" charset="0"/>
                <a:cs typeface="Times New Roman" pitchFamily="18" charset="0"/>
              </a:rPr>
              <a:t>- Cách mạng xã hội sẽ diễn ra dưới hình thức chuyển hóa dần dần từ hình thái kinh tế - xã hội này sang hình thái kinh tế - xã hội khác tiến bộ hơn, xã hội sau sẽ phát triển hơn xã hội trước. </a:t>
            </a:r>
            <a:endParaRPr lang="en-US" sz="2400">
              <a:latin typeface="Times New Roman" pitchFamily="18" charset="0"/>
              <a:cs typeface="Times New Roman" pitchFamily="18" charset="0"/>
            </a:endParaRPr>
          </a:p>
        </p:txBody>
      </p:sp>
      <p:sp>
        <p:nvSpPr>
          <p:cNvPr id="11" name="TextBox 11">
            <a:extLst>
              <a:ext uri="{FF2B5EF4-FFF2-40B4-BE49-F238E27FC236}">
                <a16:creationId xmlns:a16="http://schemas.microsoft.com/office/drawing/2014/main" id="{F08CA77C-15E3-2113-3D24-CF1351DC4FE2}"/>
              </a:ext>
            </a:extLst>
          </p:cNvPr>
          <p:cNvSpPr txBox="1">
            <a:spLocks noChangeArrowheads="1"/>
          </p:cNvSpPr>
          <p:nvPr/>
        </p:nvSpPr>
        <p:spPr bwMode="auto">
          <a:xfrm>
            <a:off x="1771650" y="1676400"/>
            <a:ext cx="8720138" cy="1570038"/>
          </a:xfrm>
          <a:prstGeom prst="rect">
            <a:avLst/>
          </a:prstGeom>
          <a:solidFill>
            <a:schemeClr val="accent3">
              <a:lumMod val="20000"/>
              <a:lumOff val="80000"/>
            </a:schemeClr>
          </a:solidFill>
        </p:spPr>
        <p:style>
          <a:lnRef idx="2">
            <a:schemeClr val="accent2"/>
          </a:lnRef>
          <a:fillRef idx="1">
            <a:schemeClr val="lt1"/>
          </a:fillRef>
          <a:effectRef idx="0">
            <a:schemeClr val="accent2"/>
          </a:effectRef>
          <a:fontRef idx="minor">
            <a:schemeClr val="dk1"/>
          </a:fontRef>
        </p:style>
        <p:txBody>
          <a:bodyPr>
            <a:sp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just">
              <a:defRPr/>
            </a:pPr>
            <a:r>
              <a:rPr lang="en-US" sz="2400">
                <a:latin typeface="Times New Roman" pitchFamily="18" charset="0"/>
                <a:cs typeface="Times New Roman" pitchFamily="18" charset="0"/>
              </a:rPr>
              <a:t>- Xu hướng giữ vững độc lập tự chủ của quốc gia dân tộc, không phụ thuộc và không can thiệp vào công việc nội bộ của nhau, đấu tranh cho dân chủ, hòa bình và tiến bộ xã hội đang diễn ra mạnh mẽ, ngày càng tỏ ra chiếm ưu thế.</a:t>
            </a:r>
          </a:p>
        </p:txBody>
      </p:sp>
      <p:sp>
        <p:nvSpPr>
          <p:cNvPr id="12" name="TextBox 11">
            <a:extLst>
              <a:ext uri="{FF2B5EF4-FFF2-40B4-BE49-F238E27FC236}">
                <a16:creationId xmlns:a16="http://schemas.microsoft.com/office/drawing/2014/main" id="{E34E889A-1CC0-69D3-F7DF-840EBC9FFB4E}"/>
              </a:ext>
            </a:extLst>
          </p:cNvPr>
          <p:cNvSpPr txBox="1">
            <a:spLocks noChangeArrowheads="1"/>
          </p:cNvSpPr>
          <p:nvPr/>
        </p:nvSpPr>
        <p:spPr bwMode="auto">
          <a:xfrm>
            <a:off x="1752600" y="3319463"/>
            <a:ext cx="8720138" cy="1200150"/>
          </a:xfrm>
          <a:prstGeom prst="rect">
            <a:avLst/>
          </a:prstGeom>
          <a:solidFill>
            <a:schemeClr val="accent6">
              <a:lumMod val="40000"/>
              <a:lumOff val="60000"/>
            </a:schemeClr>
          </a:solidFill>
        </p:spPr>
        <p:style>
          <a:lnRef idx="2">
            <a:schemeClr val="accent2"/>
          </a:lnRef>
          <a:fillRef idx="1">
            <a:schemeClr val="lt1"/>
          </a:fillRef>
          <a:effectRef idx="0">
            <a:schemeClr val="accent2"/>
          </a:effectRef>
          <a:fontRef idx="minor">
            <a:schemeClr val="dk1"/>
          </a:fontRef>
        </p:style>
        <p:txBody>
          <a:bodyPr>
            <a:sp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just">
              <a:defRPr/>
            </a:pPr>
            <a:r>
              <a:rPr lang="en-US" sz="2400">
                <a:latin typeface="Times New Roman" pitchFamily="18" charset="0"/>
                <a:cs typeface="Times New Roman" pitchFamily="18" charset="0"/>
              </a:rPr>
              <a:t>- Các quốc gia, dân tộc sẽ đi tới một xã hội dân chủ, tự do, công bằng, văn minh theo cách đi của mình thông qua các chính sách phát triển kinh tế - xã hội, văn hóa, giáo dục, y tế và khoa học công nghệ</a:t>
            </a:r>
          </a:p>
        </p:txBody>
      </p:sp>
      <p:sp>
        <p:nvSpPr>
          <p:cNvPr id="15" name="TextBox 11">
            <a:extLst>
              <a:ext uri="{FF2B5EF4-FFF2-40B4-BE49-F238E27FC236}">
                <a16:creationId xmlns:a16="http://schemas.microsoft.com/office/drawing/2014/main" id="{6AD9A0B7-5838-F7B9-2490-400AFCC81B82}"/>
              </a:ext>
            </a:extLst>
          </p:cNvPr>
          <p:cNvSpPr txBox="1">
            <a:spLocks noChangeArrowheads="1"/>
          </p:cNvSpPr>
          <p:nvPr/>
        </p:nvSpPr>
        <p:spPr bwMode="auto">
          <a:xfrm>
            <a:off x="1752601" y="5891213"/>
            <a:ext cx="8721725" cy="830262"/>
          </a:xfrm>
          <a:prstGeom prst="rect">
            <a:avLst/>
          </a:prstGeom>
          <a:solidFill>
            <a:schemeClr val="accent6">
              <a:lumMod val="40000"/>
              <a:lumOff val="60000"/>
            </a:schemeClr>
          </a:solidFill>
        </p:spPr>
        <p:style>
          <a:lnRef idx="2">
            <a:schemeClr val="accent2"/>
          </a:lnRef>
          <a:fillRef idx="1">
            <a:schemeClr val="lt1"/>
          </a:fillRef>
          <a:effectRef idx="0">
            <a:schemeClr val="accent2"/>
          </a:effectRef>
          <a:fontRef idx="minor">
            <a:schemeClr val="dk1"/>
          </a:fontRef>
        </p:style>
        <p:txBody>
          <a:bodyPr>
            <a:spAutoFit/>
          </a:bodyP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defRPr/>
            </a:pPr>
            <a:r>
              <a:rPr lang="en-GB" sz="2400">
                <a:latin typeface="Times New Roman" pitchFamily="18" charset="0"/>
                <a:cs typeface="Times New Roman" pitchFamily="18" charset="0"/>
              </a:rPr>
              <a:t>- Mục tiêu phát triển của Việt Nam hiện nay là: dân giàu, nước mạnh, xã hội công bằng, dân chủ, văn minh.</a:t>
            </a:r>
            <a:endParaRPr 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arn(inVertical)">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8A59D1E9-5A5B-899E-A772-185E3A0BC510}"/>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D570EFE6-B095-4877-B528-1235866A991A}" type="slidenum">
              <a:rPr lang="en-US" altLang="en-US" sz="1200">
                <a:solidFill>
                  <a:srgbClr val="898989"/>
                </a:solidFill>
                <a:latin typeface="Arial Unicode MS" pitchFamily="34" charset="-128"/>
              </a:rPr>
              <a:pPr>
                <a:spcBef>
                  <a:spcPct val="0"/>
                </a:spcBef>
                <a:buFontTx/>
                <a:buNone/>
              </a:pPr>
              <a:t>3</a:t>
            </a:fld>
            <a:endParaRPr lang="th-TH" altLang="en-US" sz="1200">
              <a:solidFill>
                <a:srgbClr val="898989"/>
              </a:solidFill>
              <a:latin typeface="Arial Unicode MS" pitchFamily="34" charset="-128"/>
            </a:endParaRPr>
          </a:p>
        </p:txBody>
      </p:sp>
      <p:grpSp>
        <p:nvGrpSpPr>
          <p:cNvPr id="14" name="Group 13">
            <a:extLst>
              <a:ext uri="{FF2B5EF4-FFF2-40B4-BE49-F238E27FC236}">
                <a16:creationId xmlns:a16="http://schemas.microsoft.com/office/drawing/2014/main" id="{8A7DD89B-340A-3DFA-5045-E024549D8350}"/>
              </a:ext>
            </a:extLst>
          </p:cNvPr>
          <p:cNvGrpSpPr/>
          <p:nvPr/>
        </p:nvGrpSpPr>
        <p:grpSpPr>
          <a:xfrm>
            <a:off x="0" y="23191"/>
            <a:ext cx="7483242" cy="914400"/>
            <a:chOff x="212477" y="406442"/>
            <a:chExt cx="5840730" cy="797040"/>
          </a:xfrm>
          <a:solidFill>
            <a:schemeClr val="accent6">
              <a:lumMod val="75000"/>
            </a:schemeClr>
          </a:solidFill>
        </p:grpSpPr>
        <p:sp>
          <p:nvSpPr>
            <p:cNvPr id="15" name="Rounded Rectangle 14">
              <a:extLst>
                <a:ext uri="{FF2B5EF4-FFF2-40B4-BE49-F238E27FC236}">
                  <a16:creationId xmlns:a16="http://schemas.microsoft.com/office/drawing/2014/main" id="{2B412FCB-D807-CF09-5F40-852A1F647A2E}"/>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4">
              <a:extLst>
                <a:ext uri="{FF2B5EF4-FFF2-40B4-BE49-F238E27FC236}">
                  <a16:creationId xmlns:a16="http://schemas.microsoft.com/office/drawing/2014/main" id="{3E4EAFFE-D94A-4350-C48A-83DE342D527F}"/>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2800" b="1" i="1">
                  <a:solidFill>
                    <a:schemeClr val="tx1"/>
                  </a:solidFill>
                  <a:latin typeface="Times New Roman" pitchFamily="18" charset="0"/>
                  <a:cs typeface="Times New Roman" pitchFamily="18" charset="0"/>
                </a:rPr>
                <a:t>3.2. Quan hệ giai cấp, dân tộc với nhân loại</a:t>
              </a:r>
              <a:endParaRPr lang="en-US" sz="2800">
                <a:solidFill>
                  <a:schemeClr val="tx1"/>
                </a:solidFill>
                <a:latin typeface="Times New Roman" pitchFamily="18" charset="0"/>
                <a:cs typeface="Times New Roman" pitchFamily="18" charset="0"/>
              </a:endParaRPr>
            </a:p>
          </p:txBody>
        </p:sp>
      </p:grpSp>
      <p:sp>
        <p:nvSpPr>
          <p:cNvPr id="17" name="Rounded Rectangle 16">
            <a:extLst>
              <a:ext uri="{FF2B5EF4-FFF2-40B4-BE49-F238E27FC236}">
                <a16:creationId xmlns:a16="http://schemas.microsoft.com/office/drawing/2014/main" id="{4AB38B3E-8E16-F419-8355-FB543C977419}"/>
              </a:ext>
            </a:extLst>
          </p:cNvPr>
          <p:cNvSpPr/>
          <p:nvPr/>
        </p:nvSpPr>
        <p:spPr>
          <a:xfrm>
            <a:off x="2057400" y="2030414"/>
            <a:ext cx="7848600" cy="1855787"/>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r>
              <a:rPr sz="2400" b="1" noProof="1">
                <a:solidFill>
                  <a:srgbClr val="FF0000"/>
                </a:solidFill>
              </a:rPr>
              <a:t>Nhân loại là toàn thể cộng đồng người sống trên trái đất</a:t>
            </a:r>
          </a:p>
        </p:txBody>
      </p:sp>
      <p:sp>
        <p:nvSpPr>
          <p:cNvPr id="21" name="Rounded Rectangle 20">
            <a:extLst>
              <a:ext uri="{FF2B5EF4-FFF2-40B4-BE49-F238E27FC236}">
                <a16:creationId xmlns:a16="http://schemas.microsoft.com/office/drawing/2014/main" id="{33C790C3-8763-D046-93FA-BA86AE6A8E5C}"/>
              </a:ext>
            </a:extLst>
          </p:cNvPr>
          <p:cNvSpPr/>
          <p:nvPr/>
        </p:nvSpPr>
        <p:spPr>
          <a:xfrm>
            <a:off x="2209800" y="4114800"/>
            <a:ext cx="7696200" cy="19050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r>
              <a:rPr sz="2400" b="1" noProof="1">
                <a:solidFill>
                  <a:srgbClr val="FF0000"/>
                </a:solidFill>
              </a:rPr>
              <a:t>Bản chất xã hội của con người là cơ sở của tính thống nhất toàn nhân loại</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circle(in)">
                                      <p:cBhvr>
                                        <p:cTn id="14" dur="2000"/>
                                        <p:tgtEl>
                                          <p:spTgt spid="1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circle(in)">
                                      <p:cBhvr>
                                        <p:cTn id="19"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D767B724-6955-D423-63ED-9385D9A74DD9}"/>
              </a:ext>
            </a:extLst>
          </p:cNvPr>
          <p:cNvSpPr>
            <a:spLocks noGrp="1" noChangeArrowheads="1"/>
          </p:cNvSpPr>
          <p:nvPr>
            <p:ph type="sldNum" sz="quarter" idx="12"/>
          </p:nvPr>
        </p:nvSpPr>
        <p:spPr bwMode="auto">
          <a:xfrm>
            <a:off x="8077200" y="6245225"/>
            <a:ext cx="2133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13645FA0-C9F0-4E53-B1EE-E4284C8B5263}" type="slidenum">
              <a:rPr lang="en-US" altLang="en-US" sz="1200">
                <a:solidFill>
                  <a:srgbClr val="898989"/>
                </a:solidFill>
                <a:latin typeface="Arial Unicode MS" pitchFamily="34" charset="-128"/>
              </a:rPr>
              <a:pPr>
                <a:spcBef>
                  <a:spcPct val="0"/>
                </a:spcBef>
                <a:buFontTx/>
                <a:buNone/>
              </a:pPr>
              <a:t>4</a:t>
            </a:fld>
            <a:endParaRPr lang="th-TH" altLang="en-US" sz="1200">
              <a:solidFill>
                <a:srgbClr val="898989"/>
              </a:solidFill>
              <a:latin typeface="Arial Unicode MS" pitchFamily="34" charset="-128"/>
            </a:endParaRPr>
          </a:p>
        </p:txBody>
      </p:sp>
      <p:sp>
        <p:nvSpPr>
          <p:cNvPr id="17" name="Rounded Rectangle 16">
            <a:extLst>
              <a:ext uri="{FF2B5EF4-FFF2-40B4-BE49-F238E27FC236}">
                <a16:creationId xmlns:a16="http://schemas.microsoft.com/office/drawing/2014/main" id="{6EC3738B-35CA-85E1-332C-0F1DA3822D27}"/>
              </a:ext>
            </a:extLst>
          </p:cNvPr>
          <p:cNvSpPr/>
          <p:nvPr/>
        </p:nvSpPr>
        <p:spPr>
          <a:xfrm>
            <a:off x="2057400" y="1981200"/>
            <a:ext cx="1447800" cy="4713288"/>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r>
              <a:rPr lang="nl-NL" sz="2400" i="1"/>
              <a:t>Giai cấp, dân tộc và nhân loại có mối quan hệ biện chứng với nhau</a:t>
            </a:r>
            <a:endParaRPr sz="2400" b="1" noProof="1">
              <a:solidFill>
                <a:srgbClr val="FF0000"/>
              </a:solidFill>
            </a:endParaRPr>
          </a:p>
        </p:txBody>
      </p:sp>
      <p:sp>
        <p:nvSpPr>
          <p:cNvPr id="18" name="Rounded Rectangle 17">
            <a:extLst>
              <a:ext uri="{FF2B5EF4-FFF2-40B4-BE49-F238E27FC236}">
                <a16:creationId xmlns:a16="http://schemas.microsoft.com/office/drawing/2014/main" id="{57A1E7FB-E950-CC7D-19B3-2C8D335E927A}"/>
              </a:ext>
            </a:extLst>
          </p:cNvPr>
          <p:cNvSpPr/>
          <p:nvPr/>
        </p:nvSpPr>
        <p:spPr>
          <a:xfrm>
            <a:off x="3733800" y="3771901"/>
            <a:ext cx="6705600" cy="1038225"/>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r>
              <a:rPr sz="2400" b="1" noProof="1">
                <a:solidFill>
                  <a:srgbClr val="0000EA"/>
                </a:solidFill>
              </a:rPr>
              <a:t>Sự tồn tại của nhân loại là tiền đề, điều kiện cho sự tồn tại của giai cấp, dân tộc</a:t>
            </a:r>
          </a:p>
        </p:txBody>
      </p:sp>
      <p:sp>
        <p:nvSpPr>
          <p:cNvPr id="21" name="Rounded Rectangle 20">
            <a:extLst>
              <a:ext uri="{FF2B5EF4-FFF2-40B4-BE49-F238E27FC236}">
                <a16:creationId xmlns:a16="http://schemas.microsoft.com/office/drawing/2014/main" id="{927CE11A-47C9-D02A-B911-C815AB4F69B4}"/>
              </a:ext>
            </a:extLst>
          </p:cNvPr>
          <p:cNvSpPr/>
          <p:nvPr/>
        </p:nvSpPr>
        <p:spPr>
          <a:xfrm>
            <a:off x="3657600" y="1981200"/>
            <a:ext cx="6858000" cy="1371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r>
              <a:rPr lang="nl-NL" sz="2400" i="1"/>
              <a:t>Trong xã hội có giai cấp, lợi ích nhân loại không tách rời với lợi ích giai cấp, lợi ích dân tộc và bị chi phối bởi lợi ích giai cấp và dân tộc</a:t>
            </a:r>
            <a:endParaRPr sz="2400" b="1" noProof="1">
              <a:solidFill>
                <a:srgbClr val="FF0000"/>
              </a:solidFill>
            </a:endParaRPr>
          </a:p>
        </p:txBody>
      </p:sp>
      <p:sp>
        <p:nvSpPr>
          <p:cNvPr id="23" name="Rounded Rectangle 22">
            <a:extLst>
              <a:ext uri="{FF2B5EF4-FFF2-40B4-BE49-F238E27FC236}">
                <a16:creationId xmlns:a16="http://schemas.microsoft.com/office/drawing/2014/main" id="{1D48B543-0B76-7913-935D-66C699D3A325}"/>
              </a:ext>
            </a:extLst>
          </p:cNvPr>
          <p:cNvSpPr/>
          <p:nvPr/>
        </p:nvSpPr>
        <p:spPr>
          <a:xfrm>
            <a:off x="3733800" y="5181600"/>
            <a:ext cx="6934200" cy="1512888"/>
          </a:xfrm>
          <a:prstGeom prst="roundRect">
            <a:avLst>
              <a:gd name="adj" fmla="val 8547"/>
            </a:avLst>
          </a:prstGeom>
        </p:spPr>
        <p:style>
          <a:lnRef idx="1">
            <a:schemeClr val="accent3"/>
          </a:lnRef>
          <a:fillRef idx="2">
            <a:schemeClr val="accent3"/>
          </a:fillRef>
          <a:effectRef idx="1">
            <a:schemeClr val="accent3"/>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defRPr/>
            </a:pPr>
            <a:r>
              <a:rPr sz="2400" b="1" noProof="1">
                <a:solidFill>
                  <a:srgbClr val="0000EA"/>
                </a:solidFill>
              </a:rPr>
              <a:t>Sự phát triển của nhân loại tạo điều kiện thuận lợi cho đấu tranh giai cấp, dân tộc giai cấp</a:t>
            </a:r>
          </a:p>
        </p:txBody>
      </p:sp>
      <p:grpSp>
        <p:nvGrpSpPr>
          <p:cNvPr id="2" name="Group 1">
            <a:extLst>
              <a:ext uri="{FF2B5EF4-FFF2-40B4-BE49-F238E27FC236}">
                <a16:creationId xmlns:a16="http://schemas.microsoft.com/office/drawing/2014/main" id="{BA051234-BDF5-4191-4E0C-A8B5D416FC4F}"/>
              </a:ext>
            </a:extLst>
          </p:cNvPr>
          <p:cNvGrpSpPr/>
          <p:nvPr/>
        </p:nvGrpSpPr>
        <p:grpSpPr>
          <a:xfrm>
            <a:off x="0" y="23191"/>
            <a:ext cx="7483242" cy="914400"/>
            <a:chOff x="212477" y="406442"/>
            <a:chExt cx="5840730" cy="797040"/>
          </a:xfrm>
          <a:solidFill>
            <a:schemeClr val="accent6">
              <a:lumMod val="75000"/>
            </a:schemeClr>
          </a:solidFill>
        </p:grpSpPr>
        <p:sp>
          <p:nvSpPr>
            <p:cNvPr id="3" name="Rounded Rectangle 14">
              <a:extLst>
                <a:ext uri="{FF2B5EF4-FFF2-40B4-BE49-F238E27FC236}">
                  <a16:creationId xmlns:a16="http://schemas.microsoft.com/office/drawing/2014/main" id="{1956A20E-BB02-0D0C-FF26-D966B2A04B6D}"/>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 name="Rounded Rectangle 4">
              <a:extLst>
                <a:ext uri="{FF2B5EF4-FFF2-40B4-BE49-F238E27FC236}">
                  <a16:creationId xmlns:a16="http://schemas.microsoft.com/office/drawing/2014/main" id="{9D3DC927-CD4C-7AAF-D022-8816AD49F169}"/>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nl-NL" sz="2800" b="1" i="1">
                  <a:solidFill>
                    <a:schemeClr val="tx1"/>
                  </a:solidFill>
                  <a:latin typeface="Times New Roman" pitchFamily="18" charset="0"/>
                  <a:cs typeface="Times New Roman" pitchFamily="18" charset="0"/>
                </a:rPr>
                <a:t>3.2. Quan hệ giai cấp, dân tộc với nhân loại</a:t>
              </a:r>
              <a:endParaRPr lang="en-US" sz="2800">
                <a:solidFill>
                  <a:schemeClr val="tx1"/>
                </a:solidFill>
                <a:latin typeface="Times New Roman" pitchFamily="18" charset="0"/>
                <a:cs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circle(in)">
                                      <p:cBhvr>
                                        <p:cTn id="12" dur="2000"/>
                                        <p:tgtEl>
                                          <p:spTgt spid="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circle(in)">
                                      <p:cBhvr>
                                        <p:cTn id="17" dur="2000"/>
                                        <p:tgtEl>
                                          <p:spTgt spid="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circle(in)">
                                      <p:cBhvr>
                                        <p:cTn id="22" dur="2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WordArt 4">
            <a:extLst>
              <a:ext uri="{FF2B5EF4-FFF2-40B4-BE49-F238E27FC236}">
                <a16:creationId xmlns:a16="http://schemas.microsoft.com/office/drawing/2014/main" id="{4958F7A0-61A0-A456-BF14-9E579734D2DA}"/>
              </a:ext>
            </a:extLst>
          </p:cNvPr>
          <p:cNvSpPr>
            <a:spLocks noChangeArrowheads="1" noChangeShapeType="1" noTextEdit="1"/>
          </p:cNvSpPr>
          <p:nvPr/>
        </p:nvSpPr>
        <p:spPr bwMode="auto">
          <a:xfrm>
            <a:off x="1752600" y="762000"/>
            <a:ext cx="8686800" cy="1066800"/>
          </a:xfrm>
          <a:prstGeom prst="rect">
            <a:avLst/>
          </a:prstGeom>
        </p:spPr>
        <p:txBody>
          <a:bodyPr wrap="none" fromWordArt="1">
            <a:prstTxWarp prst="textPlain">
              <a:avLst>
                <a:gd name="adj" fmla="val 50000"/>
              </a:avLst>
            </a:prstTxWarp>
          </a:bodyPr>
          <a:lstStyle/>
          <a:p>
            <a:r>
              <a:rPr lang="vi-VN" sz="2000" b="1" kern="10">
                <a:ln w="9525">
                  <a:solidFill>
                    <a:srgbClr val="990000"/>
                  </a:solidFill>
                  <a:round/>
                  <a:headEnd/>
                  <a:tailEnd/>
                </a:ln>
                <a:solidFill>
                  <a:srgbClr val="0000FF"/>
                </a:solidFill>
                <a:latin typeface="Times New Roman" panose="02020603050405020304" pitchFamily="18" charset="0"/>
                <a:cs typeface="Times New Roman" panose="02020603050405020304" pitchFamily="18" charset="0"/>
              </a:rPr>
              <a:t>III. NHÀ NƯỚC VÀ CÁCH MẠNG XÃ HỘI</a:t>
            </a:r>
            <a:endParaRPr lang="en-US" sz="2000" b="1" kern="10">
              <a:ln w="9525">
                <a:solidFill>
                  <a:srgbClr val="990000"/>
                </a:solidFill>
                <a:round/>
                <a:headEnd/>
                <a:tailEnd/>
              </a:ln>
              <a:solidFill>
                <a:srgbClr val="0000FF"/>
              </a:solidFill>
              <a:latin typeface="Times New Roman" panose="02020603050405020304" pitchFamily="18" charset="0"/>
              <a:cs typeface="Times New Roman" panose="02020603050405020304" pitchFamily="18" charset="0"/>
            </a:endParaRPr>
          </a:p>
        </p:txBody>
      </p:sp>
      <p:sp>
        <p:nvSpPr>
          <p:cNvPr id="124933" name="AutoShape 5">
            <a:extLst>
              <a:ext uri="{FF2B5EF4-FFF2-40B4-BE49-F238E27FC236}">
                <a16:creationId xmlns:a16="http://schemas.microsoft.com/office/drawing/2014/main" id="{49A4127F-5081-AFE7-4397-2C6781F97B49}"/>
              </a:ext>
            </a:extLst>
          </p:cNvPr>
          <p:cNvSpPr>
            <a:spLocks noChangeAspect="1" noChangeArrowheads="1"/>
          </p:cNvSpPr>
          <p:nvPr/>
        </p:nvSpPr>
        <p:spPr bwMode="auto">
          <a:xfrm>
            <a:off x="2638426" y="3333750"/>
            <a:ext cx="7115175" cy="476250"/>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rgbClr val="0000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grpSp>
        <p:nvGrpSpPr>
          <p:cNvPr id="11268" name="Group 6">
            <a:extLst>
              <a:ext uri="{FF2B5EF4-FFF2-40B4-BE49-F238E27FC236}">
                <a16:creationId xmlns:a16="http://schemas.microsoft.com/office/drawing/2014/main" id="{AC39BCCF-8A4C-4A75-F565-70F6515764F6}"/>
              </a:ext>
            </a:extLst>
          </p:cNvPr>
          <p:cNvGrpSpPr>
            <a:grpSpLocks/>
          </p:cNvGrpSpPr>
          <p:nvPr/>
        </p:nvGrpSpPr>
        <p:grpSpPr bwMode="auto">
          <a:xfrm>
            <a:off x="3200401" y="4038601"/>
            <a:ext cx="4791075" cy="2087563"/>
            <a:chOff x="453" y="2704"/>
            <a:chExt cx="2222" cy="1043"/>
          </a:xfrm>
        </p:grpSpPr>
        <p:pic>
          <p:nvPicPr>
            <p:cNvPr id="11269" name="Picture 7" descr="花">
              <a:extLst>
                <a:ext uri="{FF2B5EF4-FFF2-40B4-BE49-F238E27FC236}">
                  <a16:creationId xmlns:a16="http://schemas.microsoft.com/office/drawing/2014/main" id="{E51E4B88-F779-C497-1727-26CA65148CE8}"/>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1" y="2704"/>
              <a:ext cx="1584"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8" descr="feather_writes">
              <a:extLst>
                <a:ext uri="{FF2B5EF4-FFF2-40B4-BE49-F238E27FC236}">
                  <a16:creationId xmlns:a16="http://schemas.microsoft.com/office/drawing/2014/main" id="{E55A5F70-0979-BB49-8FEB-DFFAC6530A3C}"/>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2" y="3067"/>
              <a:ext cx="1134"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9" descr="Candle-04-june">
              <a:extLst>
                <a:ext uri="{FF2B5EF4-FFF2-40B4-BE49-F238E27FC236}">
                  <a16:creationId xmlns:a16="http://schemas.microsoft.com/office/drawing/2014/main" id="{0DB4487B-AB3D-9830-A82D-30C233F442AE}"/>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11" y="3022"/>
              <a:ext cx="18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Arc 10">
              <a:extLst>
                <a:ext uri="{FF2B5EF4-FFF2-40B4-BE49-F238E27FC236}">
                  <a16:creationId xmlns:a16="http://schemas.microsoft.com/office/drawing/2014/main" id="{3EA85A03-B3C0-0DE5-02B9-2797F3A7867B}"/>
                </a:ext>
              </a:extLst>
            </p:cNvPr>
            <p:cNvSpPr>
              <a:spLocks/>
            </p:cNvSpPr>
            <p:nvPr/>
          </p:nvSpPr>
          <p:spPr bwMode="auto">
            <a:xfrm>
              <a:off x="453" y="2749"/>
              <a:ext cx="2222" cy="86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lnTo>
                    <a:pt x="21600" y="21600"/>
                  </a:lnTo>
                  <a:lnTo>
                    <a:pt x="2159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blinds(horizontal)">
                                      <p:cBhvr>
                                        <p:cTn id="7"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8" name="Group 6">
            <a:extLst>
              <a:ext uri="{FF2B5EF4-FFF2-40B4-BE49-F238E27FC236}">
                <a16:creationId xmlns:a16="http://schemas.microsoft.com/office/drawing/2014/main" id="{F8D77469-5EDE-44BC-6F51-D0084CCB63BF}"/>
              </a:ext>
            </a:extLst>
          </p:cNvPr>
          <p:cNvGrpSpPr>
            <a:grpSpLocks/>
          </p:cNvGrpSpPr>
          <p:nvPr/>
        </p:nvGrpSpPr>
        <p:grpSpPr bwMode="auto">
          <a:xfrm>
            <a:off x="1676400" y="3903664"/>
            <a:ext cx="1828800" cy="2954337"/>
            <a:chOff x="394335" y="1412619"/>
            <a:chExt cx="7025630" cy="915120"/>
          </a:xfrm>
        </p:grpSpPr>
        <p:sp>
          <p:nvSpPr>
            <p:cNvPr id="14" name="Rounded Rectangle 13">
              <a:extLst>
                <a:ext uri="{FF2B5EF4-FFF2-40B4-BE49-F238E27FC236}">
                  <a16:creationId xmlns:a16="http://schemas.microsoft.com/office/drawing/2014/main" id="{B9CDC94D-F386-9806-05E3-66E7A7F6CFBA}"/>
                </a:ext>
              </a:extLst>
            </p:cNvPr>
            <p:cNvSpPr/>
            <p:nvPr/>
          </p:nvSpPr>
          <p:spPr>
            <a:xfrm>
              <a:off x="394335" y="1412619"/>
              <a:ext cx="7025630" cy="915120"/>
            </a:xfrm>
            <a:prstGeom prst="roundRect">
              <a:avLst/>
            </a:prstGeom>
          </p:spPr>
          <p:style>
            <a:lnRef idx="1">
              <a:schemeClr val="accent1"/>
            </a:lnRef>
            <a:fillRef idx="2">
              <a:schemeClr val="accent1"/>
            </a:fillRef>
            <a:effectRef idx="1">
              <a:schemeClr val="accent1"/>
            </a:effectRef>
            <a:fontRef idx="minor">
              <a:schemeClr val="dk1"/>
            </a:fontRef>
          </p:style>
        </p:sp>
        <p:sp>
          <p:nvSpPr>
            <p:cNvPr id="15" name="Rounded Rectangle 6">
              <a:extLst>
                <a:ext uri="{FF2B5EF4-FFF2-40B4-BE49-F238E27FC236}">
                  <a16:creationId xmlns:a16="http://schemas.microsoft.com/office/drawing/2014/main" id="{BB2D9DD4-551E-5ED1-06F6-A217FCB8E3C3}"/>
                </a:ext>
              </a:extLst>
            </p:cNvPr>
            <p:cNvSpPr/>
            <p:nvPr/>
          </p:nvSpPr>
          <p:spPr>
            <a:xfrm>
              <a:off x="437027" y="1456875"/>
              <a:ext cx="6940249" cy="826608"/>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ctr" eaLnBrk="1" hangingPunct="1">
                <a:defRPr/>
              </a:pPr>
              <a:r>
                <a:rPr lang="vi-VN" sz="3200" b="1">
                  <a:latin typeface="Times New Roman" pitchFamily="18" charset="0"/>
                  <a:cs typeface="Times New Roman" pitchFamily="18" charset="0"/>
                </a:rPr>
                <a:t>2. Cách mạng xã hội</a:t>
              </a:r>
              <a:endParaRPr lang="en-US" sz="3200" b="1">
                <a:latin typeface="Times New Roman" pitchFamily="18" charset="0"/>
                <a:cs typeface="Times New Roman" pitchFamily="18" charset="0"/>
              </a:endParaRPr>
            </a:p>
          </p:txBody>
        </p:sp>
      </p:grpSp>
      <p:grpSp>
        <p:nvGrpSpPr>
          <p:cNvPr id="28" name="Group 6">
            <a:extLst>
              <a:ext uri="{FF2B5EF4-FFF2-40B4-BE49-F238E27FC236}">
                <a16:creationId xmlns:a16="http://schemas.microsoft.com/office/drawing/2014/main" id="{04D28B09-E7CD-B1AA-2FBB-B3DA50301A03}"/>
              </a:ext>
            </a:extLst>
          </p:cNvPr>
          <p:cNvGrpSpPr>
            <a:grpSpLocks/>
          </p:cNvGrpSpPr>
          <p:nvPr/>
        </p:nvGrpSpPr>
        <p:grpSpPr bwMode="auto">
          <a:xfrm>
            <a:off x="1649414" y="914400"/>
            <a:ext cx="1855787" cy="2833688"/>
            <a:chOff x="394335" y="1412619"/>
            <a:chExt cx="7025630" cy="915120"/>
          </a:xfrm>
        </p:grpSpPr>
        <p:sp>
          <p:nvSpPr>
            <p:cNvPr id="29" name="Rounded Rectangle 28">
              <a:extLst>
                <a:ext uri="{FF2B5EF4-FFF2-40B4-BE49-F238E27FC236}">
                  <a16:creationId xmlns:a16="http://schemas.microsoft.com/office/drawing/2014/main" id="{EAA13735-2197-4812-095C-42313B8BBE13}"/>
                </a:ext>
              </a:extLst>
            </p:cNvPr>
            <p:cNvSpPr/>
            <p:nvPr/>
          </p:nvSpPr>
          <p:spPr>
            <a:xfrm>
              <a:off x="394335" y="1412619"/>
              <a:ext cx="7025630" cy="915120"/>
            </a:xfrm>
            <a:prstGeom prst="roundRect">
              <a:avLst/>
            </a:prstGeom>
          </p:spPr>
          <p:style>
            <a:lnRef idx="1">
              <a:schemeClr val="accent1"/>
            </a:lnRef>
            <a:fillRef idx="2">
              <a:schemeClr val="accent1"/>
            </a:fillRef>
            <a:effectRef idx="1">
              <a:schemeClr val="accent1"/>
            </a:effectRef>
            <a:fontRef idx="minor">
              <a:schemeClr val="dk1"/>
            </a:fontRef>
          </p:style>
        </p:sp>
        <p:sp>
          <p:nvSpPr>
            <p:cNvPr id="30" name="Rounded Rectangle 6">
              <a:extLst>
                <a:ext uri="{FF2B5EF4-FFF2-40B4-BE49-F238E27FC236}">
                  <a16:creationId xmlns:a16="http://schemas.microsoft.com/office/drawing/2014/main" id="{7CDDF1E6-F5CB-6E48-8378-DD2902F32C40}"/>
                </a:ext>
              </a:extLst>
            </p:cNvPr>
            <p:cNvSpPr/>
            <p:nvPr/>
          </p:nvSpPr>
          <p:spPr>
            <a:xfrm>
              <a:off x="436403" y="1457222"/>
              <a:ext cx="6941494" cy="825915"/>
            </a:xfrm>
            <a:prstGeom prst="rect">
              <a:avLst/>
            </a:prstGeom>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ctr" eaLnBrk="1" hangingPunct="1">
                <a:defRPr/>
              </a:pPr>
              <a:r>
                <a:rPr lang="en-US" sz="3200" b="1">
                  <a:latin typeface="Times New Roman" pitchFamily="18" charset="0"/>
                  <a:cs typeface="Times New Roman" pitchFamily="18" charset="0"/>
                </a:rPr>
                <a:t>1. Nhà nước</a:t>
              </a:r>
              <a:endParaRPr lang="en-US" sz="3200">
                <a:latin typeface="Times New Roman" pitchFamily="18" charset="0"/>
                <a:cs typeface="Times New Roman" pitchFamily="18" charset="0"/>
              </a:endParaRPr>
            </a:p>
          </p:txBody>
        </p:sp>
      </p:grpSp>
      <p:sp>
        <p:nvSpPr>
          <p:cNvPr id="16" name="Title 1">
            <a:extLst>
              <a:ext uri="{FF2B5EF4-FFF2-40B4-BE49-F238E27FC236}">
                <a16:creationId xmlns:a16="http://schemas.microsoft.com/office/drawing/2014/main" id="{BEA2DF1D-F5A8-5687-1056-032757BE83AC}"/>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Bef>
                <a:spcPts val="0"/>
              </a:spcBef>
              <a:spcAft>
                <a:spcPts val="0"/>
              </a:spcAft>
              <a:defRPr/>
            </a:pPr>
            <a:r>
              <a:rPr lang="en-US" sz="2800" b="1">
                <a:solidFill>
                  <a:schemeClr val="bg1"/>
                </a:solidFill>
                <a:latin typeface="Times New Roman" pitchFamily="18" charset="0"/>
                <a:cs typeface="Times New Roman" pitchFamily="18" charset="0"/>
              </a:rPr>
              <a:t>III. NHÀ NƯỚC VÀ CÁCH MẠNG XÃ HỘI</a:t>
            </a:r>
            <a:endParaRPr lang="vi-VN" sz="2800" b="1">
              <a:solidFill>
                <a:schemeClr val="bg1"/>
              </a:solidFill>
              <a:cs typeface="Times New Roman" pitchFamily="18" charset="0"/>
            </a:endParaRPr>
          </a:p>
        </p:txBody>
      </p:sp>
      <p:grpSp>
        <p:nvGrpSpPr>
          <p:cNvPr id="17" name="Group 16">
            <a:extLst>
              <a:ext uri="{FF2B5EF4-FFF2-40B4-BE49-F238E27FC236}">
                <a16:creationId xmlns:a16="http://schemas.microsoft.com/office/drawing/2014/main" id="{723A4142-98D7-A767-1E3D-1E7B94CA9652}"/>
              </a:ext>
            </a:extLst>
          </p:cNvPr>
          <p:cNvGrpSpPr/>
          <p:nvPr/>
        </p:nvGrpSpPr>
        <p:grpSpPr>
          <a:xfrm>
            <a:off x="3758678" y="876706"/>
            <a:ext cx="6833122" cy="567176"/>
            <a:chOff x="212477" y="406442"/>
            <a:chExt cx="5840730" cy="797040"/>
          </a:xfrm>
          <a:solidFill>
            <a:schemeClr val="accent6">
              <a:lumMod val="75000"/>
            </a:schemeClr>
          </a:solidFill>
        </p:grpSpPr>
        <p:sp>
          <p:nvSpPr>
            <p:cNvPr id="19" name="Rounded Rectangle 18">
              <a:extLst>
                <a:ext uri="{FF2B5EF4-FFF2-40B4-BE49-F238E27FC236}">
                  <a16:creationId xmlns:a16="http://schemas.microsoft.com/office/drawing/2014/main" id="{EA992456-020D-A1A6-A665-9E9EA9883EE0}"/>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0" name="Rounded Rectangle 4">
              <a:extLst>
                <a:ext uri="{FF2B5EF4-FFF2-40B4-BE49-F238E27FC236}">
                  <a16:creationId xmlns:a16="http://schemas.microsoft.com/office/drawing/2014/main" id="{6B68EACF-65B1-4D9C-6002-E8A4A64DB905}"/>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000" b="1" i="1">
                  <a:solidFill>
                    <a:srgbClr val="000099"/>
                  </a:solidFill>
                  <a:latin typeface="Times New Roman" pitchFamily="18" charset="0"/>
                  <a:cs typeface="Times New Roman" pitchFamily="18" charset="0"/>
                </a:rPr>
                <a:t>1.1. Nguồn gốc của nhà nước</a:t>
              </a:r>
              <a:endParaRPr lang="en-US" sz="3000" b="1" i="1">
                <a:solidFill>
                  <a:srgbClr val="000099"/>
                </a:solidFill>
                <a:latin typeface="Times New Roman" pitchFamily="18" charset="0"/>
                <a:cs typeface="Times New Roman" pitchFamily="18" charset="0"/>
              </a:endParaRPr>
            </a:p>
          </p:txBody>
        </p:sp>
      </p:grpSp>
      <p:grpSp>
        <p:nvGrpSpPr>
          <p:cNvPr id="21" name="Group 20">
            <a:extLst>
              <a:ext uri="{FF2B5EF4-FFF2-40B4-BE49-F238E27FC236}">
                <a16:creationId xmlns:a16="http://schemas.microsoft.com/office/drawing/2014/main" id="{91EE65E1-A332-CA3D-9FAB-E95CEEC1FCB0}"/>
              </a:ext>
            </a:extLst>
          </p:cNvPr>
          <p:cNvGrpSpPr/>
          <p:nvPr/>
        </p:nvGrpSpPr>
        <p:grpSpPr>
          <a:xfrm>
            <a:off x="3758678" y="1447800"/>
            <a:ext cx="6833122" cy="567176"/>
            <a:chOff x="212477" y="406442"/>
            <a:chExt cx="5840730" cy="797040"/>
          </a:xfrm>
          <a:solidFill>
            <a:schemeClr val="accent6">
              <a:lumMod val="75000"/>
            </a:schemeClr>
          </a:solidFill>
        </p:grpSpPr>
        <p:sp>
          <p:nvSpPr>
            <p:cNvPr id="22" name="Rounded Rectangle 21">
              <a:extLst>
                <a:ext uri="{FF2B5EF4-FFF2-40B4-BE49-F238E27FC236}">
                  <a16:creationId xmlns:a16="http://schemas.microsoft.com/office/drawing/2014/main" id="{B051EB6A-8F85-C4D4-5961-34625507EE82}"/>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a:extLst>
                <a:ext uri="{FF2B5EF4-FFF2-40B4-BE49-F238E27FC236}">
                  <a16:creationId xmlns:a16="http://schemas.microsoft.com/office/drawing/2014/main" id="{77D3C58B-870D-051E-BBBF-579861FB773E}"/>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000" b="1" i="1">
                  <a:solidFill>
                    <a:srgbClr val="000099"/>
                  </a:solidFill>
                  <a:latin typeface="Times New Roman" pitchFamily="18" charset="0"/>
                  <a:cs typeface="Times New Roman" pitchFamily="18" charset="0"/>
                </a:rPr>
                <a:t>1.2. Bản chất của nhà nước</a:t>
              </a:r>
            </a:p>
          </p:txBody>
        </p:sp>
      </p:grpSp>
      <p:grpSp>
        <p:nvGrpSpPr>
          <p:cNvPr id="24" name="Group 23">
            <a:extLst>
              <a:ext uri="{FF2B5EF4-FFF2-40B4-BE49-F238E27FC236}">
                <a16:creationId xmlns:a16="http://schemas.microsoft.com/office/drawing/2014/main" id="{D4AB4B70-D65E-42AA-12C6-C20AADA09DB1}"/>
              </a:ext>
            </a:extLst>
          </p:cNvPr>
          <p:cNvGrpSpPr/>
          <p:nvPr/>
        </p:nvGrpSpPr>
        <p:grpSpPr>
          <a:xfrm>
            <a:off x="3758678" y="1981200"/>
            <a:ext cx="6833122" cy="567176"/>
            <a:chOff x="212477" y="406442"/>
            <a:chExt cx="5840730" cy="797040"/>
          </a:xfrm>
          <a:solidFill>
            <a:schemeClr val="accent6">
              <a:lumMod val="75000"/>
            </a:schemeClr>
          </a:solidFill>
        </p:grpSpPr>
        <p:sp>
          <p:nvSpPr>
            <p:cNvPr id="25" name="Rounded Rectangle 24">
              <a:extLst>
                <a:ext uri="{FF2B5EF4-FFF2-40B4-BE49-F238E27FC236}">
                  <a16:creationId xmlns:a16="http://schemas.microsoft.com/office/drawing/2014/main" id="{06885EB0-77C4-B140-750A-E95C5CE7A6E5}"/>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4">
              <a:extLst>
                <a:ext uri="{FF2B5EF4-FFF2-40B4-BE49-F238E27FC236}">
                  <a16:creationId xmlns:a16="http://schemas.microsoft.com/office/drawing/2014/main" id="{6E738F5C-3D78-1191-E14A-BB75F49A4F8A}"/>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000" b="1" i="1">
                  <a:solidFill>
                    <a:srgbClr val="000099"/>
                  </a:solidFill>
                  <a:latin typeface="Times New Roman" pitchFamily="18" charset="0"/>
                  <a:cs typeface="Times New Roman" pitchFamily="18" charset="0"/>
                </a:rPr>
                <a:t>1.3. Đặc trưng cơ bản của nhà nước</a:t>
              </a:r>
              <a:endParaRPr lang="en-US" sz="3000" b="1" i="1">
                <a:solidFill>
                  <a:srgbClr val="000099"/>
                </a:solidFill>
                <a:latin typeface="Times New Roman" pitchFamily="18" charset="0"/>
                <a:cs typeface="Times New Roman" pitchFamily="18" charset="0"/>
              </a:endParaRPr>
            </a:p>
          </p:txBody>
        </p:sp>
      </p:grpSp>
      <p:grpSp>
        <p:nvGrpSpPr>
          <p:cNvPr id="27" name="Group 26">
            <a:extLst>
              <a:ext uri="{FF2B5EF4-FFF2-40B4-BE49-F238E27FC236}">
                <a16:creationId xmlns:a16="http://schemas.microsoft.com/office/drawing/2014/main" id="{831C632A-E25C-9E71-B794-687FD4E7F7AF}"/>
              </a:ext>
            </a:extLst>
          </p:cNvPr>
          <p:cNvGrpSpPr/>
          <p:nvPr/>
        </p:nvGrpSpPr>
        <p:grpSpPr>
          <a:xfrm>
            <a:off x="3758678" y="2514600"/>
            <a:ext cx="6833122" cy="567176"/>
            <a:chOff x="212477" y="406442"/>
            <a:chExt cx="5840730" cy="797040"/>
          </a:xfrm>
          <a:solidFill>
            <a:schemeClr val="accent6">
              <a:lumMod val="75000"/>
            </a:schemeClr>
          </a:solidFill>
        </p:grpSpPr>
        <p:sp>
          <p:nvSpPr>
            <p:cNvPr id="31" name="Rounded Rectangle 30">
              <a:extLst>
                <a:ext uri="{FF2B5EF4-FFF2-40B4-BE49-F238E27FC236}">
                  <a16:creationId xmlns:a16="http://schemas.microsoft.com/office/drawing/2014/main" id="{3E826A36-2681-D4C7-10AF-CE1A931895F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Rounded Rectangle 4">
              <a:extLst>
                <a:ext uri="{FF2B5EF4-FFF2-40B4-BE49-F238E27FC236}">
                  <a16:creationId xmlns:a16="http://schemas.microsoft.com/office/drawing/2014/main" id="{4469A8DA-1B29-127A-0AEB-7FB3E37D66B7}"/>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000" b="1" i="1">
                  <a:solidFill>
                    <a:srgbClr val="000099"/>
                  </a:solidFill>
                  <a:latin typeface="Times New Roman" pitchFamily="18" charset="0"/>
                  <a:cs typeface="Times New Roman" pitchFamily="18" charset="0"/>
                </a:rPr>
                <a:t>1.4. Chức năng cơ bản của nhà nước</a:t>
              </a:r>
              <a:endParaRPr lang="en-US" sz="3000" b="1" i="1">
                <a:solidFill>
                  <a:srgbClr val="000099"/>
                </a:solidFill>
                <a:latin typeface="Times New Roman" pitchFamily="18" charset="0"/>
                <a:cs typeface="Times New Roman" pitchFamily="18" charset="0"/>
              </a:endParaRPr>
            </a:p>
          </p:txBody>
        </p:sp>
      </p:grpSp>
      <p:grpSp>
        <p:nvGrpSpPr>
          <p:cNvPr id="36" name="Group 35">
            <a:extLst>
              <a:ext uri="{FF2B5EF4-FFF2-40B4-BE49-F238E27FC236}">
                <a16:creationId xmlns:a16="http://schemas.microsoft.com/office/drawing/2014/main" id="{5584820E-C590-B2F0-8090-100E58625E46}"/>
              </a:ext>
            </a:extLst>
          </p:cNvPr>
          <p:cNvGrpSpPr/>
          <p:nvPr/>
        </p:nvGrpSpPr>
        <p:grpSpPr>
          <a:xfrm>
            <a:off x="3758678" y="3083625"/>
            <a:ext cx="6833122" cy="567176"/>
            <a:chOff x="212477" y="406442"/>
            <a:chExt cx="5840730" cy="797040"/>
          </a:xfrm>
          <a:solidFill>
            <a:schemeClr val="accent6">
              <a:lumMod val="75000"/>
            </a:schemeClr>
          </a:solidFill>
        </p:grpSpPr>
        <p:sp>
          <p:nvSpPr>
            <p:cNvPr id="37" name="Rounded Rectangle 36">
              <a:extLst>
                <a:ext uri="{FF2B5EF4-FFF2-40B4-BE49-F238E27FC236}">
                  <a16:creationId xmlns:a16="http://schemas.microsoft.com/office/drawing/2014/main" id="{BBD62970-827A-173C-F06B-ACDCC5384E50}"/>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Rounded Rectangle 4">
              <a:extLst>
                <a:ext uri="{FF2B5EF4-FFF2-40B4-BE49-F238E27FC236}">
                  <a16:creationId xmlns:a16="http://schemas.microsoft.com/office/drawing/2014/main" id="{7249EAFB-E639-F0EE-545F-4453F0112CD1}"/>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000" b="1" i="1">
                  <a:solidFill>
                    <a:srgbClr val="000099"/>
                  </a:solidFill>
                  <a:latin typeface="Times New Roman" pitchFamily="18" charset="0"/>
                  <a:cs typeface="Times New Roman" pitchFamily="18" charset="0"/>
                </a:rPr>
                <a:t>1.5 Các kiểu và hình thức nhà nước</a:t>
              </a:r>
              <a:endParaRPr lang="en-US" sz="3000" b="1" i="1">
                <a:solidFill>
                  <a:srgbClr val="000099"/>
                </a:solidFill>
                <a:latin typeface="Times New Roman" pitchFamily="18" charset="0"/>
                <a:cs typeface="Times New Roman" pitchFamily="18" charset="0"/>
              </a:endParaRPr>
            </a:p>
          </p:txBody>
        </p:sp>
      </p:grpSp>
      <p:grpSp>
        <p:nvGrpSpPr>
          <p:cNvPr id="39" name="Group 38">
            <a:extLst>
              <a:ext uri="{FF2B5EF4-FFF2-40B4-BE49-F238E27FC236}">
                <a16:creationId xmlns:a16="http://schemas.microsoft.com/office/drawing/2014/main" id="{B7612441-EDD9-5169-110D-A48B9672DE5F}"/>
              </a:ext>
            </a:extLst>
          </p:cNvPr>
          <p:cNvGrpSpPr/>
          <p:nvPr/>
        </p:nvGrpSpPr>
        <p:grpSpPr>
          <a:xfrm>
            <a:off x="3782428" y="3903025"/>
            <a:ext cx="6833122" cy="567176"/>
            <a:chOff x="212477" y="406442"/>
            <a:chExt cx="5840730" cy="797040"/>
          </a:xfrm>
          <a:solidFill>
            <a:schemeClr val="accent3">
              <a:lumMod val="60000"/>
              <a:lumOff val="40000"/>
            </a:schemeClr>
          </a:solidFill>
        </p:grpSpPr>
        <p:sp>
          <p:nvSpPr>
            <p:cNvPr id="40" name="Rounded Rectangle 39">
              <a:extLst>
                <a:ext uri="{FF2B5EF4-FFF2-40B4-BE49-F238E27FC236}">
                  <a16:creationId xmlns:a16="http://schemas.microsoft.com/office/drawing/2014/main" id="{371C5914-1F5E-6913-AAA7-7FCFAEC1C7F5}"/>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1" name="Rounded Rectangle 4">
              <a:extLst>
                <a:ext uri="{FF2B5EF4-FFF2-40B4-BE49-F238E27FC236}">
                  <a16:creationId xmlns:a16="http://schemas.microsoft.com/office/drawing/2014/main" id="{3DA0086C-2D34-21C3-4B0F-E7C13A03D28E}"/>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000" b="1" i="1">
                  <a:solidFill>
                    <a:srgbClr val="000099"/>
                  </a:solidFill>
                  <a:latin typeface="Times New Roman" pitchFamily="18" charset="0"/>
                  <a:cs typeface="Times New Roman" pitchFamily="18" charset="0"/>
                </a:rPr>
                <a:t>2.1. Nguồn gốc của cách mạng xã hội</a:t>
              </a:r>
              <a:endParaRPr lang="en-US" sz="3000" b="1" i="1">
                <a:solidFill>
                  <a:srgbClr val="000099"/>
                </a:solidFill>
                <a:latin typeface="Times New Roman" pitchFamily="18" charset="0"/>
                <a:cs typeface="Times New Roman" pitchFamily="18" charset="0"/>
              </a:endParaRPr>
            </a:p>
          </p:txBody>
        </p:sp>
      </p:grpSp>
      <p:grpSp>
        <p:nvGrpSpPr>
          <p:cNvPr id="45" name="Group 44">
            <a:extLst>
              <a:ext uri="{FF2B5EF4-FFF2-40B4-BE49-F238E27FC236}">
                <a16:creationId xmlns:a16="http://schemas.microsoft.com/office/drawing/2014/main" id="{0CC77C44-619E-71A6-3C87-EDA080F2E809}"/>
              </a:ext>
            </a:extLst>
          </p:cNvPr>
          <p:cNvGrpSpPr/>
          <p:nvPr/>
        </p:nvGrpSpPr>
        <p:grpSpPr>
          <a:xfrm>
            <a:off x="3798125" y="4483925"/>
            <a:ext cx="6833122" cy="567176"/>
            <a:chOff x="212477" y="406442"/>
            <a:chExt cx="5840730" cy="797040"/>
          </a:xfrm>
          <a:solidFill>
            <a:schemeClr val="accent3">
              <a:lumMod val="60000"/>
              <a:lumOff val="40000"/>
            </a:schemeClr>
          </a:solidFill>
        </p:grpSpPr>
        <p:sp>
          <p:nvSpPr>
            <p:cNvPr id="46" name="Rounded Rectangle 45">
              <a:extLst>
                <a:ext uri="{FF2B5EF4-FFF2-40B4-BE49-F238E27FC236}">
                  <a16:creationId xmlns:a16="http://schemas.microsoft.com/office/drawing/2014/main" id="{5AEE6EFC-F213-0FF7-BEED-4133B781F352}"/>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47" name="Rounded Rectangle 4">
              <a:extLst>
                <a:ext uri="{FF2B5EF4-FFF2-40B4-BE49-F238E27FC236}">
                  <a16:creationId xmlns:a16="http://schemas.microsoft.com/office/drawing/2014/main" id="{E34A7400-966C-7712-48F2-F93D0658C2A6}"/>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000" b="1" i="1">
                  <a:solidFill>
                    <a:srgbClr val="000099"/>
                  </a:solidFill>
                  <a:latin typeface="Times New Roman" pitchFamily="18" charset="0"/>
                  <a:cs typeface="Times New Roman" pitchFamily="18" charset="0"/>
                </a:rPr>
                <a:t>2.2. Bản chất của cách mạng xã hội</a:t>
              </a:r>
              <a:endParaRPr lang="en-US" sz="3000" b="1" i="1">
                <a:solidFill>
                  <a:srgbClr val="000099"/>
                </a:solidFill>
                <a:latin typeface="Times New Roman" pitchFamily="18" charset="0"/>
                <a:cs typeface="Times New Roman" pitchFamily="18" charset="0"/>
              </a:endParaRPr>
            </a:p>
          </p:txBody>
        </p:sp>
      </p:grpSp>
      <p:grpSp>
        <p:nvGrpSpPr>
          <p:cNvPr id="51" name="Group 50">
            <a:extLst>
              <a:ext uri="{FF2B5EF4-FFF2-40B4-BE49-F238E27FC236}">
                <a16:creationId xmlns:a16="http://schemas.microsoft.com/office/drawing/2014/main" id="{63EA97F0-6016-F57C-5E3A-480FB3E4AF2D}"/>
              </a:ext>
            </a:extLst>
          </p:cNvPr>
          <p:cNvGrpSpPr/>
          <p:nvPr/>
        </p:nvGrpSpPr>
        <p:grpSpPr>
          <a:xfrm>
            <a:off x="3851243" y="5779326"/>
            <a:ext cx="6831652" cy="1078675"/>
            <a:chOff x="212477" y="406442"/>
            <a:chExt cx="5840730" cy="797040"/>
          </a:xfrm>
          <a:solidFill>
            <a:schemeClr val="accent3">
              <a:lumMod val="60000"/>
              <a:lumOff val="40000"/>
            </a:schemeClr>
          </a:solidFill>
        </p:grpSpPr>
        <p:sp>
          <p:nvSpPr>
            <p:cNvPr id="52" name="Rounded Rectangle 51">
              <a:extLst>
                <a:ext uri="{FF2B5EF4-FFF2-40B4-BE49-F238E27FC236}">
                  <a16:creationId xmlns:a16="http://schemas.microsoft.com/office/drawing/2014/main" id="{D2D6448E-38D2-4474-B089-4ACC6AB1B1B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3" name="Rounded Rectangle 4">
              <a:extLst>
                <a:ext uri="{FF2B5EF4-FFF2-40B4-BE49-F238E27FC236}">
                  <a16:creationId xmlns:a16="http://schemas.microsoft.com/office/drawing/2014/main" id="{5CE53B78-D1DE-C8DE-60B3-69EED1F8E1F0}"/>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000" b="1" i="1">
                  <a:solidFill>
                    <a:srgbClr val="000099"/>
                  </a:solidFill>
                  <a:latin typeface="Times New Roman" pitchFamily="18" charset="0"/>
                  <a:cs typeface="Times New Roman" pitchFamily="18" charset="0"/>
                </a:rPr>
                <a:t>2.4. Vấn đề cách mạng xã hội trên thế giới hiện nay</a:t>
              </a:r>
              <a:endParaRPr lang="en-US" sz="3000" b="1" i="1">
                <a:solidFill>
                  <a:srgbClr val="000099"/>
                </a:solidFill>
                <a:latin typeface="Times New Roman" pitchFamily="18" charset="0"/>
                <a:cs typeface="Times New Roman" pitchFamily="18" charset="0"/>
              </a:endParaRPr>
            </a:p>
          </p:txBody>
        </p:sp>
      </p:grpSp>
      <p:grpSp>
        <p:nvGrpSpPr>
          <p:cNvPr id="54" name="Group 53">
            <a:extLst>
              <a:ext uri="{FF2B5EF4-FFF2-40B4-BE49-F238E27FC236}">
                <a16:creationId xmlns:a16="http://schemas.microsoft.com/office/drawing/2014/main" id="{3521B446-BECB-FE4B-8841-EE63BCB26F72}"/>
              </a:ext>
            </a:extLst>
          </p:cNvPr>
          <p:cNvGrpSpPr/>
          <p:nvPr/>
        </p:nvGrpSpPr>
        <p:grpSpPr>
          <a:xfrm>
            <a:off x="3823003" y="5105400"/>
            <a:ext cx="6833122" cy="567176"/>
            <a:chOff x="212477" y="406442"/>
            <a:chExt cx="5840730" cy="797040"/>
          </a:xfrm>
          <a:solidFill>
            <a:schemeClr val="accent3">
              <a:lumMod val="60000"/>
              <a:lumOff val="40000"/>
            </a:schemeClr>
          </a:solidFill>
        </p:grpSpPr>
        <p:sp>
          <p:nvSpPr>
            <p:cNvPr id="55" name="Rounded Rectangle 54">
              <a:extLst>
                <a:ext uri="{FF2B5EF4-FFF2-40B4-BE49-F238E27FC236}">
                  <a16:creationId xmlns:a16="http://schemas.microsoft.com/office/drawing/2014/main" id="{C09C418A-5DC4-75B4-2B03-25859E722851}"/>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6" name="Rounded Rectangle 4">
              <a:extLst>
                <a:ext uri="{FF2B5EF4-FFF2-40B4-BE49-F238E27FC236}">
                  <a16:creationId xmlns:a16="http://schemas.microsoft.com/office/drawing/2014/main" id="{0581F9D0-F0F2-49ED-85A9-37C99E98E54C}"/>
                </a:ext>
              </a:extLst>
            </p:cNvPr>
            <p:cNvSpPr/>
            <p:nvPr/>
          </p:nvSpPr>
          <p:spPr>
            <a:xfrm>
              <a:off x="251386" y="445350"/>
              <a:ext cx="5771459"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000" b="1" i="1">
                  <a:solidFill>
                    <a:srgbClr val="000099"/>
                  </a:solidFill>
                  <a:latin typeface="Times New Roman" pitchFamily="18" charset="0"/>
                  <a:cs typeface="Times New Roman" pitchFamily="18" charset="0"/>
                </a:rPr>
                <a:t>2.3. Phương pháp cách mạng</a:t>
              </a:r>
              <a:endParaRPr lang="en-US" sz="3000" b="1" i="1">
                <a:solidFill>
                  <a:srgbClr val="000099"/>
                </a:solidFill>
                <a:latin typeface="Times New Roman" pitchFamily="18" charset="0"/>
                <a:cs typeface="Times New Roman" pitchFamily="18" charset="0"/>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268"/>
                                        </p:tgtEl>
                                        <p:attrNameLst>
                                          <p:attrName>style.visibility</p:attrName>
                                        </p:attrNameLst>
                                      </p:cBhvr>
                                      <p:to>
                                        <p:strVal val="visible"/>
                                      </p:to>
                                    </p:set>
                                    <p:animEffect transition="in" filter="barn(inVertical)">
                                      <p:cBhvr>
                                        <p:cTn id="12" dur="500"/>
                                        <p:tgtEl>
                                          <p:spTgt spid="11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2" presetClass="entr" presetSubtype="0" fill="hold"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42" presetClass="entr" presetSubtype="0" fill="hold"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1000"/>
                                        <p:tgtEl>
                                          <p:spTgt spid="36"/>
                                        </p:tgtEl>
                                      </p:cBhvr>
                                    </p:animEffect>
                                    <p:anim calcmode="lin" valueType="num">
                                      <p:cBhvr>
                                        <p:cTn id="46" dur="1000" fill="hold"/>
                                        <p:tgtEl>
                                          <p:spTgt spid="36"/>
                                        </p:tgtEl>
                                        <p:attrNameLst>
                                          <p:attrName>ppt_x</p:attrName>
                                        </p:attrNameLst>
                                      </p:cBhvr>
                                      <p:tavLst>
                                        <p:tav tm="0">
                                          <p:val>
                                            <p:strVal val="#ppt_x"/>
                                          </p:val>
                                        </p:tav>
                                        <p:tav tm="100000">
                                          <p:val>
                                            <p:strVal val="#ppt_x"/>
                                          </p:val>
                                        </p:tav>
                                      </p:tavLst>
                                    </p:anim>
                                    <p:anim calcmode="lin" valueType="num">
                                      <p:cBhvr>
                                        <p:cTn id="47"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2" presetClass="entr" presetSubtype="0"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1000"/>
                                        <p:tgtEl>
                                          <p:spTgt spid="39"/>
                                        </p:tgtEl>
                                      </p:cBhvr>
                                    </p:animEffect>
                                    <p:anim calcmode="lin" valueType="num">
                                      <p:cBhvr>
                                        <p:cTn id="53" dur="1000" fill="hold"/>
                                        <p:tgtEl>
                                          <p:spTgt spid="39"/>
                                        </p:tgtEl>
                                        <p:attrNameLst>
                                          <p:attrName>ppt_x</p:attrName>
                                        </p:attrNameLst>
                                      </p:cBhvr>
                                      <p:tavLst>
                                        <p:tav tm="0">
                                          <p:val>
                                            <p:strVal val="#ppt_x"/>
                                          </p:val>
                                        </p:tav>
                                        <p:tav tm="100000">
                                          <p:val>
                                            <p:strVal val="#ppt_x"/>
                                          </p:val>
                                        </p:tav>
                                      </p:tavLst>
                                    </p:anim>
                                    <p:anim calcmode="lin" valueType="num">
                                      <p:cBhvr>
                                        <p:cTn id="54"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42"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fade">
                                      <p:cBhvr>
                                        <p:cTn id="59" dur="1000"/>
                                        <p:tgtEl>
                                          <p:spTgt spid="45"/>
                                        </p:tgtEl>
                                      </p:cBhvr>
                                    </p:animEffect>
                                    <p:anim calcmode="lin" valueType="num">
                                      <p:cBhvr>
                                        <p:cTn id="60" dur="1000" fill="hold"/>
                                        <p:tgtEl>
                                          <p:spTgt spid="45"/>
                                        </p:tgtEl>
                                        <p:attrNameLst>
                                          <p:attrName>ppt_x</p:attrName>
                                        </p:attrNameLst>
                                      </p:cBhvr>
                                      <p:tavLst>
                                        <p:tav tm="0">
                                          <p:val>
                                            <p:strVal val="#ppt_x"/>
                                          </p:val>
                                        </p:tav>
                                        <p:tav tm="100000">
                                          <p:val>
                                            <p:strVal val="#ppt_x"/>
                                          </p:val>
                                        </p:tav>
                                      </p:tavLst>
                                    </p:anim>
                                    <p:anim calcmode="lin" valueType="num">
                                      <p:cBhvr>
                                        <p:cTn id="61"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42" presetClass="entr" presetSubtype="0" fill="hold" nodeType="click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fade">
                                      <p:cBhvr>
                                        <p:cTn id="66" dur="1000"/>
                                        <p:tgtEl>
                                          <p:spTgt spid="54"/>
                                        </p:tgtEl>
                                      </p:cBhvr>
                                    </p:animEffect>
                                    <p:anim calcmode="lin" valueType="num">
                                      <p:cBhvr>
                                        <p:cTn id="67" dur="1000" fill="hold"/>
                                        <p:tgtEl>
                                          <p:spTgt spid="54"/>
                                        </p:tgtEl>
                                        <p:attrNameLst>
                                          <p:attrName>ppt_x</p:attrName>
                                        </p:attrNameLst>
                                      </p:cBhvr>
                                      <p:tavLst>
                                        <p:tav tm="0">
                                          <p:val>
                                            <p:strVal val="#ppt_x"/>
                                          </p:val>
                                        </p:tav>
                                        <p:tav tm="100000">
                                          <p:val>
                                            <p:strVal val="#ppt_x"/>
                                          </p:val>
                                        </p:tav>
                                      </p:tavLst>
                                    </p:anim>
                                    <p:anim calcmode="lin" valueType="num">
                                      <p:cBhvr>
                                        <p:cTn id="6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42" presetClass="entr" presetSubtype="0" fill="hold" nodeType="clickEffect">
                                  <p:stCondLst>
                                    <p:cond delay="0"/>
                                  </p:stCondLst>
                                  <p:childTnLst>
                                    <p:set>
                                      <p:cBhvr>
                                        <p:cTn id="72" dur="1" fill="hold">
                                          <p:stCondLst>
                                            <p:cond delay="0"/>
                                          </p:stCondLst>
                                        </p:cTn>
                                        <p:tgtEl>
                                          <p:spTgt spid="51"/>
                                        </p:tgtEl>
                                        <p:attrNameLst>
                                          <p:attrName>style.visibility</p:attrName>
                                        </p:attrNameLst>
                                      </p:cBhvr>
                                      <p:to>
                                        <p:strVal val="visible"/>
                                      </p:to>
                                    </p:set>
                                    <p:animEffect transition="in" filter="fade">
                                      <p:cBhvr>
                                        <p:cTn id="73" dur="1000"/>
                                        <p:tgtEl>
                                          <p:spTgt spid="51"/>
                                        </p:tgtEl>
                                      </p:cBhvr>
                                    </p:animEffect>
                                    <p:anim calcmode="lin" valueType="num">
                                      <p:cBhvr>
                                        <p:cTn id="74" dur="1000" fill="hold"/>
                                        <p:tgtEl>
                                          <p:spTgt spid="51"/>
                                        </p:tgtEl>
                                        <p:attrNameLst>
                                          <p:attrName>ppt_x</p:attrName>
                                        </p:attrNameLst>
                                      </p:cBhvr>
                                      <p:tavLst>
                                        <p:tav tm="0">
                                          <p:val>
                                            <p:strVal val="#ppt_x"/>
                                          </p:val>
                                        </p:tav>
                                        <p:tav tm="100000">
                                          <p:val>
                                            <p:strVal val="#ppt_x"/>
                                          </p:val>
                                        </p:tav>
                                      </p:tavLst>
                                    </p:anim>
                                    <p:anim calcmode="lin" valueType="num">
                                      <p:cBhvr>
                                        <p:cTn id="75"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B26E5A39-CEA6-DB48-DC24-372EDC256375}"/>
              </a:ext>
            </a:extLst>
          </p:cNvPr>
          <p:cNvSpPr txBox="1">
            <a:spLocks/>
          </p:cNvSpPr>
          <p:nvPr/>
        </p:nvSpPr>
        <p:spPr bwMode="auto">
          <a:xfrm>
            <a:off x="1676401" y="3743325"/>
            <a:ext cx="1114425" cy="450850"/>
          </a:xfrm>
          <a:prstGeom prst="rect">
            <a:avLst/>
          </a:prstGeom>
          <a:solidFill>
            <a:schemeClr val="tx2">
              <a:lumMod val="20000"/>
              <a:lumOff val="80000"/>
            </a:schemeClr>
          </a:solidFill>
          <a:ln w="19050">
            <a:solidFill>
              <a:schemeClr val="accent2"/>
            </a:solidFill>
          </a:ln>
        </p:spPr>
        <p:txBody>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lnSpc>
                <a:spcPct val="90000"/>
              </a:lnSpc>
              <a:spcBef>
                <a:spcPts val="1000"/>
              </a:spcBef>
              <a:defRPr/>
            </a:pPr>
            <a:r>
              <a:rPr lang="en-US" sz="2400" b="1">
                <a:solidFill>
                  <a:srgbClr val="00B050"/>
                </a:solidFill>
                <a:latin typeface="UTM Alexander"/>
                <a:cs typeface="Tahoma" pitchFamily="34" charset="0"/>
              </a:rPr>
              <a:t>CSNT</a:t>
            </a:r>
          </a:p>
        </p:txBody>
      </p:sp>
      <p:sp>
        <p:nvSpPr>
          <p:cNvPr id="12" name="Content Placeholder 2">
            <a:extLst>
              <a:ext uri="{FF2B5EF4-FFF2-40B4-BE49-F238E27FC236}">
                <a16:creationId xmlns:a16="http://schemas.microsoft.com/office/drawing/2014/main" id="{F3242250-E843-9624-C232-72DD3393F6F8}"/>
              </a:ext>
            </a:extLst>
          </p:cNvPr>
          <p:cNvSpPr txBox="1">
            <a:spLocks/>
          </p:cNvSpPr>
          <p:nvPr/>
        </p:nvSpPr>
        <p:spPr bwMode="auto">
          <a:xfrm>
            <a:off x="3476626" y="3730625"/>
            <a:ext cx="3292475" cy="4635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nl-NL" altLang="en-US" sz="2400">
                <a:solidFill>
                  <a:srgbClr val="31859C"/>
                </a:solidFill>
                <a:latin typeface="UTM Alexander" pitchFamily="18" charset="0"/>
                <a:cs typeface="Tahoma" panose="020B0604030504040204" pitchFamily="34" charset="0"/>
              </a:rPr>
              <a:t>Không có của dư thừa</a:t>
            </a:r>
            <a:endParaRPr lang="en-US" altLang="en-US" sz="2400">
              <a:solidFill>
                <a:srgbClr val="31859C"/>
              </a:solidFill>
              <a:latin typeface="UTM Alexander" pitchFamily="18" charset="0"/>
              <a:cs typeface="Tahoma" panose="020B0604030504040204" pitchFamily="34" charset="0"/>
            </a:endParaRPr>
          </a:p>
        </p:txBody>
      </p:sp>
      <p:sp>
        <p:nvSpPr>
          <p:cNvPr id="16" name="Rectangle 15">
            <a:extLst>
              <a:ext uri="{FF2B5EF4-FFF2-40B4-BE49-F238E27FC236}">
                <a16:creationId xmlns:a16="http://schemas.microsoft.com/office/drawing/2014/main" id="{6FAAEF29-41C4-1ED8-7BEF-D161A212DF1C}"/>
              </a:ext>
            </a:extLst>
          </p:cNvPr>
          <p:cNvSpPr/>
          <p:nvPr/>
        </p:nvSpPr>
        <p:spPr>
          <a:xfrm>
            <a:off x="3452814" y="2581276"/>
            <a:ext cx="3151187" cy="461963"/>
          </a:xfrm>
          <a:prstGeom prst="rect">
            <a:avLst/>
          </a:prstGeom>
          <a:ln>
            <a:solidFill>
              <a:schemeClr val="accent1"/>
            </a:solidFill>
          </a:ln>
        </p:spPr>
        <p:txBody>
          <a:bodyPr>
            <a:spAutoFit/>
          </a:bodyPr>
          <a:lstStyle/>
          <a:p>
            <a:pPr eaLnBrk="1" hangingPunct="1">
              <a:defRPr/>
            </a:pPr>
            <a:r>
              <a:rPr lang="nl-NL" sz="2400" dirty="0">
                <a:solidFill>
                  <a:schemeClr val="accent5">
                    <a:lumMod val="75000"/>
                  </a:schemeClr>
                </a:solidFill>
                <a:latin typeface="UTM Alexander" panose="02040603050506020204" pitchFamily="18" charset="0"/>
              </a:rPr>
              <a:t>CCSX lạc hậu (đá)</a:t>
            </a:r>
            <a:endParaRPr lang="en-US" sz="2400" dirty="0">
              <a:solidFill>
                <a:schemeClr val="accent5">
                  <a:lumMod val="75000"/>
                </a:schemeClr>
              </a:solidFill>
              <a:latin typeface="UTM Alexander" panose="02040603050506020204" pitchFamily="18" charset="0"/>
            </a:endParaRPr>
          </a:p>
        </p:txBody>
      </p:sp>
      <p:sp>
        <p:nvSpPr>
          <p:cNvPr id="20" name="Rectangle 19">
            <a:extLst>
              <a:ext uri="{FF2B5EF4-FFF2-40B4-BE49-F238E27FC236}">
                <a16:creationId xmlns:a16="http://schemas.microsoft.com/office/drawing/2014/main" id="{D5AC6A7D-8670-9413-D84B-96E2FA61E18C}"/>
              </a:ext>
            </a:extLst>
          </p:cNvPr>
          <p:cNvSpPr/>
          <p:nvPr/>
        </p:nvSpPr>
        <p:spPr>
          <a:xfrm>
            <a:off x="3452814" y="3160713"/>
            <a:ext cx="3151187" cy="461962"/>
          </a:xfrm>
          <a:prstGeom prst="rect">
            <a:avLst/>
          </a:prstGeom>
          <a:ln>
            <a:solidFill>
              <a:schemeClr val="accent1"/>
            </a:solidFill>
          </a:ln>
        </p:spPr>
        <p:txBody>
          <a:bodyPr>
            <a:spAutoFit/>
          </a:bodyPr>
          <a:lstStyle/>
          <a:p>
            <a:pPr eaLnBrk="1" hangingPunct="1">
              <a:defRPr/>
            </a:pPr>
            <a:r>
              <a:rPr lang="nl-NL" sz="2400" dirty="0">
                <a:solidFill>
                  <a:schemeClr val="accent5">
                    <a:lumMod val="75000"/>
                  </a:schemeClr>
                </a:solidFill>
                <a:latin typeface="UTM Alexander" panose="02040603050506020204" pitchFamily="18" charset="0"/>
              </a:rPr>
              <a:t>NSLĐ thấp</a:t>
            </a:r>
            <a:endParaRPr lang="en-US" sz="2400" dirty="0">
              <a:solidFill>
                <a:schemeClr val="accent5">
                  <a:lumMod val="75000"/>
                </a:schemeClr>
              </a:solidFill>
              <a:latin typeface="UTM Alexander" panose="02040603050506020204" pitchFamily="18" charset="0"/>
            </a:endParaRPr>
          </a:p>
        </p:txBody>
      </p:sp>
      <p:cxnSp>
        <p:nvCxnSpPr>
          <p:cNvPr id="21" name="Straight Arrow Connector 20">
            <a:extLst>
              <a:ext uri="{FF2B5EF4-FFF2-40B4-BE49-F238E27FC236}">
                <a16:creationId xmlns:a16="http://schemas.microsoft.com/office/drawing/2014/main" id="{9443FC82-9480-CADD-BD06-2628F8C9BA1D}"/>
              </a:ext>
            </a:extLst>
          </p:cNvPr>
          <p:cNvCxnSpPr>
            <a:stCxn id="11" idx="3"/>
            <a:endCxn id="16" idx="1"/>
          </p:cNvCxnSpPr>
          <p:nvPr/>
        </p:nvCxnSpPr>
        <p:spPr>
          <a:xfrm flipV="1">
            <a:off x="2790825" y="2813050"/>
            <a:ext cx="661988" cy="115570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BD24531-8713-163F-5CCB-C658A6E1151A}"/>
              </a:ext>
            </a:extLst>
          </p:cNvPr>
          <p:cNvCxnSpPr>
            <a:stCxn id="11" idx="3"/>
            <a:endCxn id="20" idx="1"/>
          </p:cNvCxnSpPr>
          <p:nvPr/>
        </p:nvCxnSpPr>
        <p:spPr>
          <a:xfrm flipV="1">
            <a:off x="2790825" y="3392488"/>
            <a:ext cx="661988" cy="576262"/>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467B764-F758-B04B-3EE4-CB4CFB4A0832}"/>
              </a:ext>
            </a:extLst>
          </p:cNvPr>
          <p:cNvCxnSpPr>
            <a:stCxn id="11" idx="3"/>
            <a:endCxn id="28" idx="1"/>
          </p:cNvCxnSpPr>
          <p:nvPr/>
        </p:nvCxnSpPr>
        <p:spPr>
          <a:xfrm>
            <a:off x="2790826" y="3968751"/>
            <a:ext cx="696913" cy="588963"/>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26380C-8BEB-0065-556F-ACC9737A8BA4}"/>
              </a:ext>
            </a:extLst>
          </p:cNvPr>
          <p:cNvCxnSpPr>
            <a:stCxn id="11" idx="3"/>
            <a:endCxn id="12" idx="1"/>
          </p:cNvCxnSpPr>
          <p:nvPr/>
        </p:nvCxnSpPr>
        <p:spPr>
          <a:xfrm flipV="1">
            <a:off x="2790825" y="3962400"/>
            <a:ext cx="685800" cy="635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6F5E7ADB-8DF8-FC31-3901-97C79FB11E7C}"/>
              </a:ext>
            </a:extLst>
          </p:cNvPr>
          <p:cNvSpPr txBox="1">
            <a:spLocks/>
          </p:cNvSpPr>
          <p:nvPr/>
        </p:nvSpPr>
        <p:spPr bwMode="auto">
          <a:xfrm>
            <a:off x="3487738" y="4325938"/>
            <a:ext cx="3446462" cy="4635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nl-NL" altLang="en-US" sz="2400">
                <a:solidFill>
                  <a:srgbClr val="31859C"/>
                </a:solidFill>
                <a:latin typeface="UTM Alexander" pitchFamily="18" charset="0"/>
                <a:cs typeface="Tahoma" panose="020B0604030504040204" pitchFamily="34" charset="0"/>
              </a:rPr>
              <a:t>CĐ tư hữu chưa ra đời</a:t>
            </a:r>
            <a:endParaRPr lang="en-US" altLang="en-US" sz="2400">
              <a:solidFill>
                <a:srgbClr val="31859C"/>
              </a:solidFill>
              <a:latin typeface="UTM Alexander" pitchFamily="18" charset="0"/>
              <a:cs typeface="Tahoma" panose="020B0604030504040204" pitchFamily="34" charset="0"/>
            </a:endParaRPr>
          </a:p>
        </p:txBody>
      </p:sp>
      <p:cxnSp>
        <p:nvCxnSpPr>
          <p:cNvPr id="29" name="Straight Arrow Connector 28">
            <a:extLst>
              <a:ext uri="{FF2B5EF4-FFF2-40B4-BE49-F238E27FC236}">
                <a16:creationId xmlns:a16="http://schemas.microsoft.com/office/drawing/2014/main" id="{3F6DB14D-80B3-ED84-3883-2A5BB7B06D46}"/>
              </a:ext>
            </a:extLst>
          </p:cNvPr>
          <p:cNvCxnSpPr>
            <a:stCxn id="11" idx="3"/>
          </p:cNvCxnSpPr>
          <p:nvPr/>
        </p:nvCxnSpPr>
        <p:spPr>
          <a:xfrm>
            <a:off x="2790825" y="3968751"/>
            <a:ext cx="668338" cy="1243013"/>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8A479134-3169-9ED8-E8DA-08B003F4ED19}"/>
              </a:ext>
            </a:extLst>
          </p:cNvPr>
          <p:cNvSpPr txBox="1">
            <a:spLocks/>
          </p:cNvSpPr>
          <p:nvPr/>
        </p:nvSpPr>
        <p:spPr bwMode="auto">
          <a:xfrm>
            <a:off x="3505201" y="4919664"/>
            <a:ext cx="3209925" cy="46513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nl-NL" altLang="en-US" sz="2400">
                <a:solidFill>
                  <a:srgbClr val="31859C"/>
                </a:solidFill>
                <a:latin typeface="UTM Alexander" pitchFamily="18" charset="0"/>
                <a:cs typeface="Tahoma" panose="020B0604030504040204" pitchFamily="34" charset="0"/>
              </a:rPr>
              <a:t>Giai cấp chưa ra đời</a:t>
            </a:r>
            <a:endParaRPr lang="en-US" altLang="en-US" sz="2400">
              <a:solidFill>
                <a:srgbClr val="31859C"/>
              </a:solidFill>
              <a:latin typeface="UTM Alexander" pitchFamily="18" charset="0"/>
              <a:cs typeface="Tahoma" panose="020B0604030504040204" pitchFamily="34" charset="0"/>
            </a:endParaRPr>
          </a:p>
        </p:txBody>
      </p:sp>
      <p:cxnSp>
        <p:nvCxnSpPr>
          <p:cNvPr id="31" name="Straight Connector 30">
            <a:extLst>
              <a:ext uri="{FF2B5EF4-FFF2-40B4-BE49-F238E27FC236}">
                <a16:creationId xmlns:a16="http://schemas.microsoft.com/office/drawing/2014/main" id="{32800157-19B6-B7E9-2A09-43C7CD6CEB01}"/>
              </a:ext>
            </a:extLst>
          </p:cNvPr>
          <p:cNvCxnSpPr/>
          <p:nvPr/>
        </p:nvCxnSpPr>
        <p:spPr>
          <a:xfrm>
            <a:off x="2209801" y="1828800"/>
            <a:ext cx="6435725"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FA0A457-743B-1654-B751-6509CBAB0DFD}"/>
              </a:ext>
            </a:extLst>
          </p:cNvPr>
          <p:cNvCxnSpPr/>
          <p:nvPr/>
        </p:nvCxnSpPr>
        <p:spPr>
          <a:xfrm>
            <a:off x="2209800" y="1828801"/>
            <a:ext cx="6350" cy="194151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8588C26-BDC9-9E4E-DDCD-18D8DE33DF74}"/>
              </a:ext>
            </a:extLst>
          </p:cNvPr>
          <p:cNvCxnSpPr/>
          <p:nvPr/>
        </p:nvCxnSpPr>
        <p:spPr>
          <a:xfrm>
            <a:off x="8645525" y="1828800"/>
            <a:ext cx="0" cy="2603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B7605613-B8B0-ECEB-1D08-2B0A8F7DFCFA}"/>
              </a:ext>
            </a:extLst>
          </p:cNvPr>
          <p:cNvSpPr txBox="1">
            <a:spLocks/>
          </p:cNvSpPr>
          <p:nvPr/>
        </p:nvSpPr>
        <p:spPr bwMode="auto">
          <a:xfrm>
            <a:off x="7296150" y="2078038"/>
            <a:ext cx="2590800" cy="450850"/>
          </a:xfrm>
          <a:prstGeom prst="rect">
            <a:avLst/>
          </a:prstGeom>
          <a:solidFill>
            <a:schemeClr val="tx2">
              <a:lumMod val="40000"/>
              <a:lumOff val="60000"/>
            </a:schemeClr>
          </a:solidFill>
          <a:ln w="19050">
            <a:solidFill>
              <a:schemeClr val="accent2"/>
            </a:solidFill>
          </a:ln>
        </p:spPr>
        <p:txBody>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ctr" eaLnBrk="1" hangingPunct="1">
              <a:lnSpc>
                <a:spcPct val="90000"/>
              </a:lnSpc>
              <a:spcBef>
                <a:spcPts val="1000"/>
              </a:spcBef>
              <a:defRPr/>
            </a:pPr>
            <a:r>
              <a:rPr lang="en-US" sz="2400" b="1">
                <a:solidFill>
                  <a:srgbClr val="00B050"/>
                </a:solidFill>
                <a:latin typeface="UTM Alexander"/>
                <a:cs typeface="Tahoma" pitchFamily="34" charset="0"/>
              </a:rPr>
              <a:t>Cuối CSNT</a:t>
            </a:r>
          </a:p>
        </p:txBody>
      </p:sp>
      <p:cxnSp>
        <p:nvCxnSpPr>
          <p:cNvPr id="35" name="Straight Arrow Connector 34">
            <a:extLst>
              <a:ext uri="{FF2B5EF4-FFF2-40B4-BE49-F238E27FC236}">
                <a16:creationId xmlns:a16="http://schemas.microsoft.com/office/drawing/2014/main" id="{D0ED866E-6C34-2BE1-6F8E-2CDE7EC58970}"/>
              </a:ext>
            </a:extLst>
          </p:cNvPr>
          <p:cNvCxnSpPr/>
          <p:nvPr/>
        </p:nvCxnSpPr>
        <p:spPr>
          <a:xfrm>
            <a:off x="6745289" y="2786063"/>
            <a:ext cx="73818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C0C559B2-86DB-70FA-D26C-B8367E654D7B}"/>
              </a:ext>
            </a:extLst>
          </p:cNvPr>
          <p:cNvSpPr txBox="1">
            <a:spLocks/>
          </p:cNvSpPr>
          <p:nvPr/>
        </p:nvSpPr>
        <p:spPr bwMode="auto">
          <a:xfrm>
            <a:off x="7483475" y="2557463"/>
            <a:ext cx="2590800" cy="450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a:solidFill>
                  <a:srgbClr val="31859C"/>
                </a:solidFill>
                <a:latin typeface="UTM Alexander" pitchFamily="18" charset="0"/>
                <a:cs typeface="Tahoma" panose="020B0604030504040204" pitchFamily="34" charset="0"/>
              </a:rPr>
              <a:t>phát triển (đồng)</a:t>
            </a:r>
          </a:p>
        </p:txBody>
      </p:sp>
      <p:cxnSp>
        <p:nvCxnSpPr>
          <p:cNvPr id="37" name="Straight Arrow Connector 36">
            <a:extLst>
              <a:ext uri="{FF2B5EF4-FFF2-40B4-BE49-F238E27FC236}">
                <a16:creationId xmlns:a16="http://schemas.microsoft.com/office/drawing/2014/main" id="{34B33422-0EC4-595F-B64F-50FD6FD4E6EC}"/>
              </a:ext>
            </a:extLst>
          </p:cNvPr>
          <p:cNvCxnSpPr/>
          <p:nvPr/>
        </p:nvCxnSpPr>
        <p:spPr>
          <a:xfrm>
            <a:off x="6737351" y="3417888"/>
            <a:ext cx="739775"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D4EAA7FA-C189-E4A8-DE39-28F873E11A98}"/>
              </a:ext>
            </a:extLst>
          </p:cNvPr>
          <p:cNvSpPr txBox="1">
            <a:spLocks/>
          </p:cNvSpPr>
          <p:nvPr/>
        </p:nvSpPr>
        <p:spPr bwMode="auto">
          <a:xfrm>
            <a:off x="7475538" y="3143250"/>
            <a:ext cx="2590800" cy="450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a:solidFill>
                  <a:srgbClr val="31859C"/>
                </a:solidFill>
                <a:latin typeface="UTM Alexander" pitchFamily="18" charset="0"/>
                <a:cs typeface="Tahoma" panose="020B0604030504040204" pitchFamily="34" charset="0"/>
              </a:rPr>
              <a:t>tăng</a:t>
            </a:r>
          </a:p>
        </p:txBody>
      </p:sp>
      <p:cxnSp>
        <p:nvCxnSpPr>
          <p:cNvPr id="39" name="Straight Arrow Connector 38">
            <a:extLst>
              <a:ext uri="{FF2B5EF4-FFF2-40B4-BE49-F238E27FC236}">
                <a16:creationId xmlns:a16="http://schemas.microsoft.com/office/drawing/2014/main" id="{D3EC5271-6D6F-A445-28E6-E6AE66ED675A}"/>
              </a:ext>
            </a:extLst>
          </p:cNvPr>
          <p:cNvCxnSpPr/>
          <p:nvPr/>
        </p:nvCxnSpPr>
        <p:spPr>
          <a:xfrm>
            <a:off x="6745289" y="3968750"/>
            <a:ext cx="73818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4743588B-BE0F-3EB9-D23C-B85506606E2D}"/>
              </a:ext>
            </a:extLst>
          </p:cNvPr>
          <p:cNvSpPr txBox="1">
            <a:spLocks/>
          </p:cNvSpPr>
          <p:nvPr/>
        </p:nvSpPr>
        <p:spPr bwMode="auto">
          <a:xfrm>
            <a:off x="7483475" y="3694113"/>
            <a:ext cx="2590800" cy="450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a:solidFill>
                  <a:srgbClr val="31859C"/>
                </a:solidFill>
                <a:latin typeface="UTM Alexander" pitchFamily="18" charset="0"/>
                <a:cs typeface="Tahoma" panose="020B0604030504040204" pitchFamily="34" charset="0"/>
              </a:rPr>
              <a:t>có của dư thừa</a:t>
            </a:r>
          </a:p>
        </p:txBody>
      </p:sp>
      <p:cxnSp>
        <p:nvCxnSpPr>
          <p:cNvPr id="41" name="Straight Arrow Connector 40">
            <a:extLst>
              <a:ext uri="{FF2B5EF4-FFF2-40B4-BE49-F238E27FC236}">
                <a16:creationId xmlns:a16="http://schemas.microsoft.com/office/drawing/2014/main" id="{7D0B6EE3-7B2B-A13D-8881-F4E82FD188D2}"/>
              </a:ext>
            </a:extLst>
          </p:cNvPr>
          <p:cNvCxnSpPr>
            <a:stCxn id="28" idx="3"/>
          </p:cNvCxnSpPr>
          <p:nvPr/>
        </p:nvCxnSpPr>
        <p:spPr>
          <a:xfrm>
            <a:off x="6934201" y="4557714"/>
            <a:ext cx="549275" cy="20637"/>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74CC84C5-D47F-BDD5-35FD-E17BF15C8236}"/>
              </a:ext>
            </a:extLst>
          </p:cNvPr>
          <p:cNvSpPr txBox="1">
            <a:spLocks/>
          </p:cNvSpPr>
          <p:nvPr/>
        </p:nvSpPr>
        <p:spPr bwMode="auto">
          <a:xfrm>
            <a:off x="7483476" y="4303713"/>
            <a:ext cx="2952611" cy="450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a:solidFill>
                  <a:srgbClr val="FF0000"/>
                </a:solidFill>
                <a:latin typeface="UTM Alexander" pitchFamily="18" charset="0"/>
                <a:cs typeface="Tahoma" panose="020B0604030504040204" pitchFamily="34" charset="0"/>
              </a:rPr>
              <a:t>CĐ tư hữu xuất hiện</a:t>
            </a:r>
          </a:p>
        </p:txBody>
      </p:sp>
      <p:cxnSp>
        <p:nvCxnSpPr>
          <p:cNvPr id="43" name="Straight Arrow Connector 42">
            <a:extLst>
              <a:ext uri="{FF2B5EF4-FFF2-40B4-BE49-F238E27FC236}">
                <a16:creationId xmlns:a16="http://schemas.microsoft.com/office/drawing/2014/main" id="{3BFDA09C-205D-4A99-238F-212FDC831670}"/>
              </a:ext>
            </a:extLst>
          </p:cNvPr>
          <p:cNvCxnSpPr/>
          <p:nvPr/>
        </p:nvCxnSpPr>
        <p:spPr>
          <a:xfrm>
            <a:off x="6745289" y="5186363"/>
            <a:ext cx="738187"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0ACE8297-EB6D-CDA8-1479-D220BB2C0A83}"/>
              </a:ext>
            </a:extLst>
          </p:cNvPr>
          <p:cNvSpPr txBox="1">
            <a:spLocks/>
          </p:cNvSpPr>
          <p:nvPr/>
        </p:nvSpPr>
        <p:spPr bwMode="auto">
          <a:xfrm>
            <a:off x="7483476" y="4911726"/>
            <a:ext cx="2828925" cy="1166813"/>
          </a:xfrm>
          <a:prstGeom prst="rect">
            <a:avLst/>
          </a:prstGeom>
          <a:noFill/>
          <a:ln w="9525">
            <a:solidFill>
              <a:schemeClr val="accent1"/>
            </a:solidFill>
            <a:miter lim="800000"/>
            <a:headEnd/>
            <a:tailEnd/>
          </a:ln>
        </p:spPr>
        <p:txBody>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buFont typeface="Arial" panose="020B0604020202020204" pitchFamily="34" charset="0"/>
              <a:buNone/>
              <a:defRPr/>
            </a:pPr>
            <a:r>
              <a:rPr lang="en-US" sz="2400" dirty="0" err="1">
                <a:latin typeface="Times New Roman" pitchFamily="18" charset="0"/>
                <a:cs typeface="Times New Roman" pitchFamily="18" charset="0"/>
              </a:rPr>
              <a:t>Giai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xuất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hiện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mâu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thuẫn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cấp</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điều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hòa</a:t>
            </a:r>
            <a:endParaRPr lang="en-US" sz="2400" dirty="0">
              <a:latin typeface="Times New Roman" pitchFamily="18" charset="0"/>
              <a:cs typeface="Times New Roman" pitchFamily="18" charset="0"/>
            </a:endParaRPr>
          </a:p>
        </p:txBody>
      </p:sp>
      <p:sp>
        <p:nvSpPr>
          <p:cNvPr id="46" name="Content Placeholder 2">
            <a:extLst>
              <a:ext uri="{FF2B5EF4-FFF2-40B4-BE49-F238E27FC236}">
                <a16:creationId xmlns:a16="http://schemas.microsoft.com/office/drawing/2014/main" id="{518BD90A-0471-28A5-FBF3-03F6066DCB5F}"/>
              </a:ext>
            </a:extLst>
          </p:cNvPr>
          <p:cNvSpPr txBox="1">
            <a:spLocks/>
          </p:cNvSpPr>
          <p:nvPr/>
        </p:nvSpPr>
        <p:spPr bwMode="auto">
          <a:xfrm>
            <a:off x="7483476" y="6208713"/>
            <a:ext cx="3032125" cy="4508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90000"/>
              </a:lnSpc>
              <a:spcBef>
                <a:spcPts val="1000"/>
              </a:spcBef>
              <a:buNone/>
            </a:pPr>
            <a:r>
              <a:rPr lang="en-US" altLang="en-US" sz="2400">
                <a:solidFill>
                  <a:srgbClr val="31859C"/>
                </a:solidFill>
                <a:latin typeface="UTM Alexander" pitchFamily="18" charset="0"/>
                <a:cs typeface="Tahoma" panose="020B0604030504040204" pitchFamily="34" charset="0"/>
              </a:rPr>
              <a:t>Nhà nước xuất hiện</a:t>
            </a:r>
          </a:p>
        </p:txBody>
      </p:sp>
      <p:sp>
        <p:nvSpPr>
          <p:cNvPr id="47" name="Title 1">
            <a:extLst>
              <a:ext uri="{FF2B5EF4-FFF2-40B4-BE49-F238E27FC236}">
                <a16:creationId xmlns:a16="http://schemas.microsoft.com/office/drawing/2014/main" id="{7B81DD96-BF1A-1444-F173-D9C2FBD3F8B2}"/>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spcBef>
                <a:spcPts val="0"/>
              </a:spcBef>
              <a:spcAft>
                <a:spcPts val="0"/>
              </a:spcAft>
              <a:defRPr/>
            </a:pPr>
            <a:r>
              <a:rPr lang="en-US" sz="2800" b="1">
                <a:solidFill>
                  <a:schemeClr val="bg1"/>
                </a:solidFill>
                <a:latin typeface="Times New Roman" pitchFamily="18" charset="0"/>
                <a:cs typeface="Times New Roman" pitchFamily="18" charset="0"/>
              </a:rPr>
              <a:t>1. NHÀ NƯỚC</a:t>
            </a:r>
            <a:endParaRPr lang="vi-VN" sz="2800" b="1">
              <a:solidFill>
                <a:schemeClr val="bg1"/>
              </a:solidFill>
              <a:cs typeface="Times New Roman" pitchFamily="18" charset="0"/>
            </a:endParaRPr>
          </a:p>
        </p:txBody>
      </p:sp>
      <p:grpSp>
        <p:nvGrpSpPr>
          <p:cNvPr id="48" name="Group 47">
            <a:extLst>
              <a:ext uri="{FF2B5EF4-FFF2-40B4-BE49-F238E27FC236}">
                <a16:creationId xmlns:a16="http://schemas.microsoft.com/office/drawing/2014/main" id="{56226CCF-C41F-9406-7420-0632EB7E35F6}"/>
              </a:ext>
            </a:extLst>
          </p:cNvPr>
          <p:cNvGrpSpPr/>
          <p:nvPr/>
        </p:nvGrpSpPr>
        <p:grpSpPr>
          <a:xfrm>
            <a:off x="1524000" y="861950"/>
            <a:ext cx="6833122" cy="838200"/>
            <a:chOff x="212477" y="406442"/>
            <a:chExt cx="5840730" cy="797040"/>
          </a:xfrm>
          <a:solidFill>
            <a:schemeClr val="accent6">
              <a:lumMod val="75000"/>
            </a:schemeClr>
          </a:solidFill>
        </p:grpSpPr>
        <p:sp>
          <p:nvSpPr>
            <p:cNvPr id="49" name="Rounded Rectangle 48">
              <a:extLst>
                <a:ext uri="{FF2B5EF4-FFF2-40B4-BE49-F238E27FC236}">
                  <a16:creationId xmlns:a16="http://schemas.microsoft.com/office/drawing/2014/main" id="{496F3D9D-2414-F478-AFB7-6A6A246518D0}"/>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ounded Rectangle 4">
              <a:extLst>
                <a:ext uri="{FF2B5EF4-FFF2-40B4-BE49-F238E27FC236}">
                  <a16:creationId xmlns:a16="http://schemas.microsoft.com/office/drawing/2014/main" id="{B9478B8E-93EC-D18B-4DBD-F37A4E6C55C9}"/>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eaLnBrk="1" hangingPunct="1">
                <a:defRPr/>
              </a:pPr>
              <a:r>
                <a:rPr lang="en-GB" sz="3200" b="1" i="1">
                  <a:solidFill>
                    <a:srgbClr val="000099"/>
                  </a:solidFill>
                  <a:latin typeface="Times New Roman" pitchFamily="18" charset="0"/>
                  <a:cs typeface="Times New Roman" pitchFamily="18" charset="0"/>
                </a:rPr>
                <a:t>1.1. Nguồn gốc của nhà nước</a:t>
              </a:r>
              <a:endParaRPr lang="en-US" sz="3200" b="1" i="1">
                <a:solidFill>
                  <a:srgbClr val="000099"/>
                </a:solidFill>
                <a:latin typeface="Times New Roman" pitchFamily="18" charset="0"/>
                <a:cs typeface="Times New Roman" pitchFamily="18" charset="0"/>
              </a:endParaRPr>
            </a:p>
          </p:txBody>
        </p:sp>
      </p:grpSp>
      <p:sp>
        <p:nvSpPr>
          <p:cNvPr id="51" name="Content Placeholder 2">
            <a:extLst>
              <a:ext uri="{FF2B5EF4-FFF2-40B4-BE49-F238E27FC236}">
                <a16:creationId xmlns:a16="http://schemas.microsoft.com/office/drawing/2014/main" id="{A667DA5A-B9E5-0188-7610-D3B8FA25EC27}"/>
              </a:ext>
            </a:extLst>
          </p:cNvPr>
          <p:cNvSpPr txBox="1">
            <a:spLocks/>
          </p:cNvSpPr>
          <p:nvPr/>
        </p:nvSpPr>
        <p:spPr bwMode="auto">
          <a:xfrm>
            <a:off x="3521076" y="6208714"/>
            <a:ext cx="3209925" cy="465137"/>
          </a:xfrm>
          <a:prstGeom prst="rect">
            <a:avLst/>
          </a:prstGeom>
          <a:noFill/>
          <a:ln w="9525">
            <a:solidFill>
              <a:schemeClr val="accent1"/>
            </a:solidFill>
            <a:miter lim="800000"/>
            <a:headEnd/>
            <a:tailEnd/>
          </a:ln>
        </p:spPr>
        <p:txBody>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defRPr/>
            </a:pPr>
            <a:r>
              <a:rPr lang="nl-NL" sz="2400">
                <a:latin typeface="Times New Roman" pitchFamily="18" charset="0"/>
                <a:cs typeface="Times New Roman" pitchFamily="18" charset="0"/>
              </a:rPr>
              <a:t>Nhà nước chưa ra đời</a:t>
            </a:r>
            <a:endParaRPr lang="en-US" sz="2400" dirty="0">
              <a:latin typeface="Times New Roman" pitchFamily="18" charset="0"/>
              <a:cs typeface="Times New Roman" pitchFamily="18" charset="0"/>
            </a:endParaRPr>
          </a:p>
        </p:txBody>
      </p:sp>
      <p:cxnSp>
        <p:nvCxnSpPr>
          <p:cNvPr id="52" name="Straight Arrow Connector 51">
            <a:extLst>
              <a:ext uri="{FF2B5EF4-FFF2-40B4-BE49-F238E27FC236}">
                <a16:creationId xmlns:a16="http://schemas.microsoft.com/office/drawing/2014/main" id="{59F0018A-C07B-97DD-EF05-83303F2FA80F}"/>
              </a:ext>
            </a:extLst>
          </p:cNvPr>
          <p:cNvCxnSpPr>
            <a:stCxn id="11" idx="3"/>
            <a:endCxn id="51" idx="1"/>
          </p:cNvCxnSpPr>
          <p:nvPr/>
        </p:nvCxnSpPr>
        <p:spPr>
          <a:xfrm>
            <a:off x="2790825" y="3968751"/>
            <a:ext cx="730250" cy="2473325"/>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6B38464-11B7-A75B-4826-93440BCD40D3}"/>
              </a:ext>
            </a:extLst>
          </p:cNvPr>
          <p:cNvCxnSpPr/>
          <p:nvPr/>
        </p:nvCxnSpPr>
        <p:spPr>
          <a:xfrm>
            <a:off x="6769100" y="6434138"/>
            <a:ext cx="738188"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inVertical)">
                                      <p:cBhvr>
                                        <p:cTn id="7" dur="500"/>
                                        <p:tgtEl>
                                          <p:spTgt spid="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arn(inVertical)">
                                      <p:cBhvr>
                                        <p:cTn id="27" dur="500"/>
                                        <p:tgtEl>
                                          <p:spTgt spid="1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arn(inVertical)">
                                      <p:cBhvr>
                                        <p:cTn id="32" dur="500"/>
                                        <p:tgtEl>
                                          <p:spTgt spid="2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barn(inVertical)">
                                      <p:cBhvr>
                                        <p:cTn id="35" dur="500"/>
                                        <p:tgtEl>
                                          <p:spTgt spid="2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arn(inVertical)">
                                      <p:cBhvr>
                                        <p:cTn id="40" dur="500"/>
                                        <p:tgtEl>
                                          <p:spTgt spid="2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inVertical)">
                                      <p:cBhvr>
                                        <p:cTn id="43" dur="500"/>
                                        <p:tgtEl>
                                          <p:spTgt spid="1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1"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barn(inVertical)">
                                      <p:cBhvr>
                                        <p:cTn id="48" dur="500"/>
                                        <p:tgtEl>
                                          <p:spTgt spid="23"/>
                                        </p:tgtEl>
                                      </p:cBhvr>
                                    </p:animEffect>
                                  </p:childTnLst>
                                </p:cTn>
                              </p:par>
                              <p:par>
                                <p:cTn id="49" presetID="16" presetClass="entr" presetSubtype="21"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barn(inVertical)">
                                      <p:cBhvr>
                                        <p:cTn id="51" dur="500"/>
                                        <p:tgtEl>
                                          <p:spTgt spid="2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6" presetClass="entr" presetSubtype="21"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barn(inVertical)">
                                      <p:cBhvr>
                                        <p:cTn id="56" dur="500"/>
                                        <p:tgtEl>
                                          <p:spTgt spid="29"/>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barn(inVertical)">
                                      <p:cBhvr>
                                        <p:cTn id="59" dur="500"/>
                                        <p:tgtEl>
                                          <p:spTgt spid="30"/>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6" presetClass="entr" presetSubtype="21" fill="hold" nodeType="clickEffect">
                                  <p:stCondLst>
                                    <p:cond delay="0"/>
                                  </p:stCondLst>
                                  <p:childTnLst>
                                    <p:set>
                                      <p:cBhvr>
                                        <p:cTn id="63" dur="1" fill="hold">
                                          <p:stCondLst>
                                            <p:cond delay="0"/>
                                          </p:stCondLst>
                                        </p:cTn>
                                        <p:tgtEl>
                                          <p:spTgt spid="52"/>
                                        </p:tgtEl>
                                        <p:attrNameLst>
                                          <p:attrName>style.visibility</p:attrName>
                                        </p:attrNameLst>
                                      </p:cBhvr>
                                      <p:to>
                                        <p:strVal val="visible"/>
                                      </p:to>
                                    </p:set>
                                    <p:animEffect transition="in" filter="barn(inVertical)">
                                      <p:cBhvr>
                                        <p:cTn id="64" dur="500"/>
                                        <p:tgtEl>
                                          <p:spTgt spid="52"/>
                                        </p:tgtEl>
                                      </p:cBhvr>
                                    </p:animEffect>
                                  </p:childTnLst>
                                </p:cTn>
                              </p:par>
                              <p:par>
                                <p:cTn id="65" presetID="16" presetClass="entr" presetSubtype="21"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barn(inVertical)">
                                      <p:cBhvr>
                                        <p:cTn id="67" dur="500"/>
                                        <p:tgtEl>
                                          <p:spTgt spid="5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6" presetClass="entr" presetSubtype="21" fill="hold" nodeType="click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barn(inVertical)">
                                      <p:cBhvr>
                                        <p:cTn id="72" dur="500"/>
                                        <p:tgtEl>
                                          <p:spTgt spid="32"/>
                                        </p:tgtEl>
                                      </p:cBhvr>
                                    </p:animEffect>
                                  </p:childTnLst>
                                </p:cTn>
                              </p:par>
                              <p:par>
                                <p:cTn id="73" presetID="16" presetClass="entr" presetSubtype="21"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barn(inVertical)">
                                      <p:cBhvr>
                                        <p:cTn id="75" dur="500"/>
                                        <p:tgtEl>
                                          <p:spTgt spid="31"/>
                                        </p:tgtEl>
                                      </p:cBhvr>
                                    </p:animEffect>
                                  </p:childTnLst>
                                </p:cTn>
                              </p:par>
                              <p:par>
                                <p:cTn id="76" presetID="16" presetClass="entr" presetSubtype="21" fill="hold"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barn(inVertical)">
                                      <p:cBhvr>
                                        <p:cTn id="78" dur="500"/>
                                        <p:tgtEl>
                                          <p:spTgt spid="3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barn(inVertical)">
                                      <p:cBhvr>
                                        <p:cTn id="81" dur="500"/>
                                        <p:tgtEl>
                                          <p:spTgt spid="34"/>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6" presetClass="entr" presetSubtype="21" fill="hold" nodeType="clickEffect">
                                  <p:stCondLst>
                                    <p:cond delay="0"/>
                                  </p:stCondLst>
                                  <p:childTnLst>
                                    <p:set>
                                      <p:cBhvr>
                                        <p:cTn id="85" dur="1" fill="hold">
                                          <p:stCondLst>
                                            <p:cond delay="0"/>
                                          </p:stCondLst>
                                        </p:cTn>
                                        <p:tgtEl>
                                          <p:spTgt spid="35"/>
                                        </p:tgtEl>
                                        <p:attrNameLst>
                                          <p:attrName>style.visibility</p:attrName>
                                        </p:attrNameLst>
                                      </p:cBhvr>
                                      <p:to>
                                        <p:strVal val="visible"/>
                                      </p:to>
                                    </p:set>
                                    <p:animEffect transition="in" filter="barn(inVertical)">
                                      <p:cBhvr>
                                        <p:cTn id="86" dur="500"/>
                                        <p:tgtEl>
                                          <p:spTgt spid="35"/>
                                        </p:tgtEl>
                                      </p:cBhvr>
                                    </p:animEffect>
                                  </p:childTnLst>
                                </p:cTn>
                              </p:par>
                              <p:par>
                                <p:cTn id="87" presetID="16" presetClass="entr" presetSubtype="21"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animEffect transition="in" filter="barn(inVertical)">
                                      <p:cBhvr>
                                        <p:cTn id="89" dur="500"/>
                                        <p:tgtEl>
                                          <p:spTgt spid="36"/>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6" presetClass="entr" presetSubtype="21" fill="hold" nodeType="click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barn(inVertical)">
                                      <p:cBhvr>
                                        <p:cTn id="94" dur="500"/>
                                        <p:tgtEl>
                                          <p:spTgt spid="37"/>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38"/>
                                        </p:tgtEl>
                                        <p:attrNameLst>
                                          <p:attrName>style.visibility</p:attrName>
                                        </p:attrNameLst>
                                      </p:cBhvr>
                                      <p:to>
                                        <p:strVal val="visible"/>
                                      </p:to>
                                    </p:set>
                                    <p:animEffect transition="in" filter="barn(inVertical)">
                                      <p:cBhvr>
                                        <p:cTn id="97" dur="500"/>
                                        <p:tgtEl>
                                          <p:spTgt spid="38"/>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16" presetClass="entr" presetSubtype="21" fill="hold" nodeType="clickEffect">
                                  <p:stCondLst>
                                    <p:cond delay="0"/>
                                  </p:stCondLst>
                                  <p:childTnLst>
                                    <p:set>
                                      <p:cBhvr>
                                        <p:cTn id="101" dur="1" fill="hold">
                                          <p:stCondLst>
                                            <p:cond delay="0"/>
                                          </p:stCondLst>
                                        </p:cTn>
                                        <p:tgtEl>
                                          <p:spTgt spid="39"/>
                                        </p:tgtEl>
                                        <p:attrNameLst>
                                          <p:attrName>style.visibility</p:attrName>
                                        </p:attrNameLst>
                                      </p:cBhvr>
                                      <p:to>
                                        <p:strVal val="visible"/>
                                      </p:to>
                                    </p:set>
                                    <p:animEffect transition="in" filter="barn(inVertical)">
                                      <p:cBhvr>
                                        <p:cTn id="102" dur="500"/>
                                        <p:tgtEl>
                                          <p:spTgt spid="39"/>
                                        </p:tgtEl>
                                      </p:cBhvr>
                                    </p:animEffect>
                                  </p:childTnLst>
                                </p:cTn>
                              </p:par>
                              <p:par>
                                <p:cTn id="103" presetID="16" presetClass="entr" presetSubtype="21"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animEffect transition="in" filter="barn(inVertical)">
                                      <p:cBhvr>
                                        <p:cTn id="105" dur="500"/>
                                        <p:tgtEl>
                                          <p:spTgt spid="4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16" presetClass="entr" presetSubtype="21" fill="hold" nodeType="clickEffect">
                                  <p:stCondLst>
                                    <p:cond delay="0"/>
                                  </p:stCondLst>
                                  <p:childTnLst>
                                    <p:set>
                                      <p:cBhvr>
                                        <p:cTn id="109" dur="1" fill="hold">
                                          <p:stCondLst>
                                            <p:cond delay="0"/>
                                          </p:stCondLst>
                                        </p:cTn>
                                        <p:tgtEl>
                                          <p:spTgt spid="41"/>
                                        </p:tgtEl>
                                        <p:attrNameLst>
                                          <p:attrName>style.visibility</p:attrName>
                                        </p:attrNameLst>
                                      </p:cBhvr>
                                      <p:to>
                                        <p:strVal val="visible"/>
                                      </p:to>
                                    </p:set>
                                    <p:animEffect transition="in" filter="barn(inVertical)">
                                      <p:cBhvr>
                                        <p:cTn id="110" dur="500"/>
                                        <p:tgtEl>
                                          <p:spTgt spid="41"/>
                                        </p:tgtEl>
                                      </p:cBhvr>
                                    </p:animEffect>
                                  </p:childTnLst>
                                </p:cTn>
                              </p:par>
                              <p:par>
                                <p:cTn id="111" presetID="16" presetClass="entr" presetSubtype="21" fill="hold" grpId="0" nodeType="withEffect">
                                  <p:stCondLst>
                                    <p:cond delay="0"/>
                                  </p:stCondLst>
                                  <p:childTnLst>
                                    <p:set>
                                      <p:cBhvr>
                                        <p:cTn id="112" dur="1" fill="hold">
                                          <p:stCondLst>
                                            <p:cond delay="0"/>
                                          </p:stCondLst>
                                        </p:cTn>
                                        <p:tgtEl>
                                          <p:spTgt spid="42"/>
                                        </p:tgtEl>
                                        <p:attrNameLst>
                                          <p:attrName>style.visibility</p:attrName>
                                        </p:attrNameLst>
                                      </p:cBhvr>
                                      <p:to>
                                        <p:strVal val="visible"/>
                                      </p:to>
                                    </p:set>
                                    <p:animEffect transition="in" filter="barn(inVertical)">
                                      <p:cBhvr>
                                        <p:cTn id="113" dur="500"/>
                                        <p:tgtEl>
                                          <p:spTgt spid="42"/>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6" presetClass="entr" presetSubtype="16" fill="hold" nodeType="clickEffect">
                                  <p:stCondLst>
                                    <p:cond delay="0"/>
                                  </p:stCondLst>
                                  <p:childTnLst>
                                    <p:set>
                                      <p:cBhvr>
                                        <p:cTn id="117" dur="1" fill="hold">
                                          <p:stCondLst>
                                            <p:cond delay="0"/>
                                          </p:stCondLst>
                                        </p:cTn>
                                        <p:tgtEl>
                                          <p:spTgt spid="43"/>
                                        </p:tgtEl>
                                        <p:attrNameLst>
                                          <p:attrName>style.visibility</p:attrName>
                                        </p:attrNameLst>
                                      </p:cBhvr>
                                      <p:to>
                                        <p:strVal val="visible"/>
                                      </p:to>
                                    </p:set>
                                    <p:animEffect transition="in" filter="circle(in)">
                                      <p:cBhvr>
                                        <p:cTn id="118" dur="2000"/>
                                        <p:tgtEl>
                                          <p:spTgt spid="43"/>
                                        </p:tgtEl>
                                      </p:cBhvr>
                                    </p:animEffect>
                                  </p:childTnLst>
                                </p:cTn>
                              </p:par>
                              <p:par>
                                <p:cTn id="119" presetID="6" presetClass="entr" presetSubtype="16"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circle(in)">
                                      <p:cBhvr>
                                        <p:cTn id="121" dur="2000"/>
                                        <p:tgtEl>
                                          <p:spTgt spid="44"/>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6" presetClass="entr" presetSubtype="16" fill="hold" nodeType="click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circle(in)">
                                      <p:cBhvr>
                                        <p:cTn id="126" dur="2000"/>
                                        <p:tgtEl>
                                          <p:spTgt spid="53"/>
                                        </p:tgtEl>
                                      </p:cBhvr>
                                    </p:animEffect>
                                  </p:childTnLst>
                                </p:cTn>
                              </p:par>
                              <p:par>
                                <p:cTn id="127" presetID="6" presetClass="entr" presetSubtype="16" fill="hold" grpId="0" nodeType="with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circle(in)">
                                      <p:cBhvr>
                                        <p:cTn id="129" dur="2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6" grpId="0" animBg="1"/>
      <p:bldP spid="20" grpId="0" animBg="1"/>
      <p:bldP spid="28" grpId="0" animBg="1"/>
      <p:bldP spid="30" grpId="0" animBg="1"/>
      <p:bldP spid="34" grpId="0" animBg="1"/>
      <p:bldP spid="36" grpId="0" animBg="1"/>
      <p:bldP spid="38" grpId="0" animBg="1"/>
      <p:bldP spid="40" grpId="0" animBg="1"/>
      <p:bldP spid="42" grpId="0" animBg="1"/>
      <p:bldP spid="44" grpId="0" animBg="1"/>
      <p:bldP spid="46" grpId="0" animBg="1"/>
      <p:bldP spid="47" grpId="0" animBg="1"/>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507E84E4-48FC-6CDA-339D-4E53330060BD}"/>
              </a:ext>
            </a:extLst>
          </p:cNvPr>
          <p:cNvGrpSpPr/>
          <p:nvPr/>
        </p:nvGrpSpPr>
        <p:grpSpPr>
          <a:xfrm>
            <a:off x="1610096" y="0"/>
            <a:ext cx="9067800" cy="797282"/>
            <a:chOff x="212477" y="406442"/>
            <a:chExt cx="5840730" cy="797040"/>
          </a:xfrm>
          <a:solidFill>
            <a:schemeClr val="accent6">
              <a:lumMod val="75000"/>
            </a:schemeClr>
          </a:solidFill>
        </p:grpSpPr>
        <p:sp>
          <p:nvSpPr>
            <p:cNvPr id="49" name="Rounded Rectangle 48">
              <a:extLst>
                <a:ext uri="{FF2B5EF4-FFF2-40B4-BE49-F238E27FC236}">
                  <a16:creationId xmlns:a16="http://schemas.microsoft.com/office/drawing/2014/main" id="{1C9F45F9-C658-22CC-8D3E-3740E041809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50" name="Rounded Rectangle 4">
              <a:extLst>
                <a:ext uri="{FF2B5EF4-FFF2-40B4-BE49-F238E27FC236}">
                  <a16:creationId xmlns:a16="http://schemas.microsoft.com/office/drawing/2014/main" id="{C55C7A11-1C4E-DAC1-5194-ABD6B58F61E5}"/>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200" b="1" i="1">
                  <a:solidFill>
                    <a:srgbClr val="000099"/>
                  </a:solidFill>
                  <a:latin typeface="Times New Roman" pitchFamily="18" charset="0"/>
                  <a:cs typeface="Times New Roman" pitchFamily="18" charset="0"/>
                </a:rPr>
                <a:t>1.1. Nguồn gốc của nhà nước</a:t>
              </a:r>
              <a:endParaRPr lang="en-US" sz="3200" b="1" i="1">
                <a:solidFill>
                  <a:srgbClr val="000099"/>
                </a:solidFill>
                <a:latin typeface="Times New Roman" pitchFamily="18" charset="0"/>
                <a:cs typeface="Times New Roman" pitchFamily="18" charset="0"/>
              </a:endParaRPr>
            </a:p>
          </p:txBody>
        </p:sp>
      </p:grpSp>
      <p:grpSp>
        <p:nvGrpSpPr>
          <p:cNvPr id="59" name="Group 58">
            <a:extLst>
              <a:ext uri="{FF2B5EF4-FFF2-40B4-BE49-F238E27FC236}">
                <a16:creationId xmlns:a16="http://schemas.microsoft.com/office/drawing/2014/main" id="{A1E5B45D-6ED1-0A3A-2606-621381A55988}"/>
              </a:ext>
            </a:extLst>
          </p:cNvPr>
          <p:cNvGrpSpPr/>
          <p:nvPr/>
        </p:nvGrpSpPr>
        <p:grpSpPr>
          <a:xfrm>
            <a:off x="1639610" y="1190502"/>
            <a:ext cx="5765042" cy="790699"/>
            <a:chOff x="212477" y="406442"/>
            <a:chExt cx="5840730" cy="797040"/>
          </a:xfrm>
          <a:solidFill>
            <a:schemeClr val="accent6">
              <a:lumMod val="60000"/>
              <a:lumOff val="40000"/>
            </a:schemeClr>
          </a:solidFill>
        </p:grpSpPr>
        <p:sp>
          <p:nvSpPr>
            <p:cNvPr id="60" name="Rounded Rectangle 59">
              <a:extLst>
                <a:ext uri="{FF2B5EF4-FFF2-40B4-BE49-F238E27FC236}">
                  <a16:creationId xmlns:a16="http://schemas.microsoft.com/office/drawing/2014/main" id="{98EFF3AB-5695-3480-F82B-641F60883D07}"/>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1" name="Rounded Rectangle 4">
              <a:extLst>
                <a:ext uri="{FF2B5EF4-FFF2-40B4-BE49-F238E27FC236}">
                  <a16:creationId xmlns:a16="http://schemas.microsoft.com/office/drawing/2014/main" id="{27068D67-4901-E376-7DC9-953EEE1CD437}"/>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3200" b="1" i="1">
                <a:solidFill>
                  <a:srgbClr val="FF0000"/>
                </a:solidFill>
              </a:endParaRPr>
            </a:p>
            <a:p>
              <a:pPr algn="ctr" eaLnBrk="1" hangingPunct="1">
                <a:defRPr/>
              </a:pPr>
              <a:endParaRPr lang="nl-NL" sz="3200" b="1" i="1">
                <a:solidFill>
                  <a:srgbClr val="FF0000"/>
                </a:solidFill>
              </a:endParaRPr>
            </a:p>
            <a:p>
              <a:pPr algn="ctr" eaLnBrk="1" hangingPunct="1">
                <a:defRPr/>
              </a:pPr>
              <a:r>
                <a:rPr lang="nl-NL" sz="3200" b="1" i="1">
                  <a:solidFill>
                    <a:srgbClr val="FF0000"/>
                  </a:solidFill>
                </a:rPr>
                <a:t>* Nguyên nhân sâu xa</a:t>
              </a:r>
              <a:endParaRPr lang="en-US" altLang="en-US" sz="3200" i="1">
                <a:solidFill>
                  <a:srgbClr val="FF0000"/>
                </a:solidFill>
              </a:endParaRPr>
            </a:p>
            <a:p>
              <a:pPr algn="ctr" eaLnBrk="1" hangingPunct="1">
                <a:defRPr/>
              </a:pPr>
              <a:endParaRPr lang="en-US" altLang="en-US" sz="3200">
                <a:solidFill>
                  <a:srgbClr val="FF0000"/>
                </a:solidFill>
              </a:endParaRPr>
            </a:p>
            <a:p>
              <a:pPr algn="ctr" eaLnBrk="1" hangingPunct="1">
                <a:defRPr/>
              </a:pPr>
              <a:endParaRPr lang="en-US" sz="3200" i="1">
                <a:solidFill>
                  <a:srgbClr val="FF0000"/>
                </a:solidFill>
              </a:endParaRPr>
            </a:p>
          </p:txBody>
        </p:sp>
      </p:grpSp>
      <p:grpSp>
        <p:nvGrpSpPr>
          <p:cNvPr id="63" name="Group 62">
            <a:extLst>
              <a:ext uri="{FF2B5EF4-FFF2-40B4-BE49-F238E27FC236}">
                <a16:creationId xmlns:a16="http://schemas.microsoft.com/office/drawing/2014/main" id="{CF13D252-DA40-E82C-8DFC-F07BD5E69497}"/>
              </a:ext>
            </a:extLst>
          </p:cNvPr>
          <p:cNvGrpSpPr/>
          <p:nvPr/>
        </p:nvGrpSpPr>
        <p:grpSpPr>
          <a:xfrm>
            <a:off x="1670502" y="3733801"/>
            <a:ext cx="5664576" cy="790699"/>
            <a:chOff x="212477" y="406442"/>
            <a:chExt cx="5840730" cy="797040"/>
          </a:xfrm>
          <a:solidFill>
            <a:schemeClr val="accent6">
              <a:lumMod val="60000"/>
              <a:lumOff val="40000"/>
            </a:schemeClr>
          </a:solidFill>
        </p:grpSpPr>
        <p:sp>
          <p:nvSpPr>
            <p:cNvPr id="64" name="Rounded Rectangle 63">
              <a:extLst>
                <a:ext uri="{FF2B5EF4-FFF2-40B4-BE49-F238E27FC236}">
                  <a16:creationId xmlns:a16="http://schemas.microsoft.com/office/drawing/2014/main" id="{2FBEEA80-0B13-CC97-39E5-6286AC27295B}"/>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5" name="Rounded Rectangle 4">
              <a:extLst>
                <a:ext uri="{FF2B5EF4-FFF2-40B4-BE49-F238E27FC236}">
                  <a16:creationId xmlns:a16="http://schemas.microsoft.com/office/drawing/2014/main" id="{908A8887-F0A3-4125-269D-7D4AF143DC72}"/>
                </a:ext>
              </a:extLst>
            </p:cNvPr>
            <p:cNvSpPr/>
            <p:nvPr/>
          </p:nvSpPr>
          <p:spPr>
            <a:xfrm>
              <a:off x="523049" y="445350"/>
              <a:ext cx="5394327"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endParaRPr lang="nl-NL" sz="3200" b="1" i="1">
                <a:solidFill>
                  <a:srgbClr val="FF0000"/>
                </a:solidFill>
              </a:endParaRPr>
            </a:p>
            <a:p>
              <a:pPr algn="ctr" eaLnBrk="1" hangingPunct="1">
                <a:defRPr/>
              </a:pPr>
              <a:endParaRPr lang="nl-NL" sz="3200" b="1" i="1">
                <a:solidFill>
                  <a:srgbClr val="FF0000"/>
                </a:solidFill>
              </a:endParaRPr>
            </a:p>
            <a:p>
              <a:pPr algn="ctr" eaLnBrk="1" hangingPunct="1">
                <a:defRPr/>
              </a:pPr>
              <a:r>
                <a:rPr lang="nl-NL" sz="3200" b="1" i="1">
                  <a:solidFill>
                    <a:srgbClr val="FF0000"/>
                  </a:solidFill>
                </a:rPr>
                <a:t>* Nguyên nhân trực tiếp</a:t>
              </a:r>
              <a:endParaRPr lang="en-US" altLang="en-US" sz="3200" i="1">
                <a:solidFill>
                  <a:srgbClr val="FF0000"/>
                </a:solidFill>
              </a:endParaRPr>
            </a:p>
            <a:p>
              <a:pPr algn="ctr" eaLnBrk="1" hangingPunct="1">
                <a:defRPr/>
              </a:pPr>
              <a:endParaRPr lang="en-US" altLang="en-US" sz="3200">
                <a:solidFill>
                  <a:srgbClr val="FF0000"/>
                </a:solidFill>
              </a:endParaRPr>
            </a:p>
            <a:p>
              <a:pPr algn="ctr" eaLnBrk="1" hangingPunct="1">
                <a:defRPr/>
              </a:pPr>
              <a:endParaRPr lang="en-US" sz="3200" i="1">
                <a:solidFill>
                  <a:srgbClr val="FF0000"/>
                </a:solidFill>
              </a:endParaRPr>
            </a:p>
          </p:txBody>
        </p:sp>
      </p:grpSp>
      <p:sp>
        <p:nvSpPr>
          <p:cNvPr id="3" name="Rectangle 2">
            <a:extLst>
              <a:ext uri="{FF2B5EF4-FFF2-40B4-BE49-F238E27FC236}">
                <a16:creationId xmlns:a16="http://schemas.microsoft.com/office/drawing/2014/main" id="{72887E78-36D0-EC81-D319-6937DF1024CD}"/>
              </a:ext>
            </a:extLst>
          </p:cNvPr>
          <p:cNvSpPr>
            <a:spLocks noChangeArrowheads="1"/>
          </p:cNvSpPr>
          <p:nvPr/>
        </p:nvSpPr>
        <p:spPr bwMode="auto">
          <a:xfrm>
            <a:off x="3505200" y="2178050"/>
            <a:ext cx="6629400" cy="1385888"/>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800" b="1" i="1">
                <a:solidFill>
                  <a:srgbClr val="000066"/>
                </a:solidFill>
                <a:latin typeface="Times New Roman" panose="02020603050405020304" pitchFamily="18" charset="0"/>
                <a:cs typeface="Times New Roman" panose="02020603050405020304" pitchFamily="18" charset="0"/>
              </a:rPr>
              <a:t>Sự phát triển của lực lượng sản xuất dẫn đến sự dư thừa tương đối của cải, xuất hiện </a:t>
            </a:r>
            <a:r>
              <a:rPr lang="en-GB" altLang="en-US" sz="2800" b="1" i="1">
                <a:solidFill>
                  <a:srgbClr val="FF0000"/>
                </a:solidFill>
                <a:latin typeface="Times New Roman" panose="02020603050405020304" pitchFamily="18" charset="0"/>
                <a:cs typeface="Times New Roman" panose="02020603050405020304" pitchFamily="18" charset="0"/>
              </a:rPr>
              <a:t>CHẾ ĐỘ TƯ HỮU</a:t>
            </a:r>
            <a:endParaRPr lang="en-US" altLang="en-US" sz="2800" b="1" i="1">
              <a:solidFill>
                <a:srgbClr val="FF0000"/>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BA020AFA-3BB1-5AE4-B6F9-2F00BEC39068}"/>
              </a:ext>
            </a:extLst>
          </p:cNvPr>
          <p:cNvSpPr>
            <a:spLocks noChangeArrowheads="1"/>
          </p:cNvSpPr>
          <p:nvPr/>
        </p:nvSpPr>
        <p:spPr bwMode="auto">
          <a:xfrm>
            <a:off x="3505200" y="4862514"/>
            <a:ext cx="6477000" cy="954087"/>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GB" altLang="en-US" sz="2800" b="1" i="1">
                <a:solidFill>
                  <a:srgbClr val="000066"/>
                </a:solidFill>
                <a:latin typeface="Times New Roman" panose="02020603050405020304" pitchFamily="18" charset="0"/>
                <a:cs typeface="Times New Roman" panose="02020603050405020304" pitchFamily="18" charset="0"/>
              </a:rPr>
              <a:t>Do mâu thuẫn giai cấp trong xã hội gay gắt không thể điều hòa được</a:t>
            </a:r>
            <a:endParaRPr lang="en-US" altLang="en-US" sz="2800" b="1" i="1">
              <a:solidFill>
                <a:srgbClr val="000066"/>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arn(inVertical)">
                                      <p:cBhvr>
                                        <p:cTn id="7" dur="500"/>
                                        <p:tgtEl>
                                          <p:spTgt spid="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barn(inVertical)">
                                      <p:cBhvr>
                                        <p:cTn id="17" dur="500"/>
                                        <p:tgtEl>
                                          <p:spTgt spid="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DE04DD-6FBD-951B-37D9-AE5C39E8EBEC}"/>
              </a:ext>
            </a:extLst>
          </p:cNvPr>
          <p:cNvGrpSpPr/>
          <p:nvPr/>
        </p:nvGrpSpPr>
        <p:grpSpPr>
          <a:xfrm>
            <a:off x="1584407" y="76200"/>
            <a:ext cx="9067800" cy="762000"/>
            <a:chOff x="212477" y="406442"/>
            <a:chExt cx="5840730" cy="797040"/>
          </a:xfrm>
          <a:solidFill>
            <a:schemeClr val="accent6">
              <a:lumMod val="75000"/>
            </a:schemeClr>
          </a:solidFill>
        </p:grpSpPr>
        <p:sp>
          <p:nvSpPr>
            <p:cNvPr id="5" name="Rounded Rectangle 4">
              <a:extLst>
                <a:ext uri="{FF2B5EF4-FFF2-40B4-BE49-F238E27FC236}">
                  <a16:creationId xmlns:a16="http://schemas.microsoft.com/office/drawing/2014/main" id="{EC4615C4-1A00-427F-4E9E-0F80C42EF265}"/>
                </a:ext>
              </a:extLst>
            </p:cNvPr>
            <p:cNvSpPr/>
            <p:nvPr/>
          </p:nvSpPr>
          <p:spPr>
            <a:xfrm>
              <a:off x="212477" y="406442"/>
              <a:ext cx="5840730" cy="797040"/>
            </a:xfrm>
            <a:prstGeom prst="roundRect">
              <a:avLst/>
            </a:prstGeom>
            <a:gr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6" name="Rounded Rectangle 4">
              <a:extLst>
                <a:ext uri="{FF2B5EF4-FFF2-40B4-BE49-F238E27FC236}">
                  <a16:creationId xmlns:a16="http://schemas.microsoft.com/office/drawing/2014/main" id="{FEDAE6EC-33EA-1B5C-8E23-84FB84E2326E}"/>
                </a:ext>
              </a:extLst>
            </p:cNvPr>
            <p:cNvSpPr/>
            <p:nvPr/>
          </p:nvSpPr>
          <p:spPr>
            <a:xfrm>
              <a:off x="251386" y="445350"/>
              <a:ext cx="5771460" cy="719224"/>
            </a:xfrm>
            <a:prstGeom prst="rect">
              <a:avLst/>
            </a:prstGeom>
            <a:grpFill/>
          </p:spPr>
          <p:style>
            <a:lnRef idx="0">
              <a:scrgbClr r="0" g="0" b="0"/>
            </a:lnRef>
            <a:fillRef idx="0">
              <a:scrgbClr r="0" g="0" b="0"/>
            </a:fillRef>
            <a:effectRef idx="0">
              <a:scrgbClr r="0" g="0" b="0"/>
            </a:effectRef>
            <a:fontRef idx="minor">
              <a:schemeClr val="lt1"/>
            </a:fontRef>
          </p:style>
          <p:txBody>
            <a:bodyPr lIns="220766" tIns="0" rIns="220766" bIns="0" spcCol="1270" anchor="ctr"/>
            <a:lstStyle/>
            <a:p>
              <a:pPr algn="ctr" eaLnBrk="1" hangingPunct="1">
                <a:defRPr/>
              </a:pPr>
              <a:r>
                <a:rPr lang="en-GB" sz="3200" b="1" i="1">
                  <a:solidFill>
                    <a:srgbClr val="000099"/>
                  </a:solidFill>
                  <a:latin typeface="Times New Roman" pitchFamily="18" charset="0"/>
                  <a:cs typeface="Times New Roman" pitchFamily="18" charset="0"/>
                </a:rPr>
                <a:t>1.2. Bản chất của nhà nước</a:t>
              </a:r>
            </a:p>
          </p:txBody>
        </p:sp>
      </p:grpSp>
      <p:sp>
        <p:nvSpPr>
          <p:cNvPr id="7" name="Rounded Rectangle 6">
            <a:extLst>
              <a:ext uri="{FF2B5EF4-FFF2-40B4-BE49-F238E27FC236}">
                <a16:creationId xmlns:a16="http://schemas.microsoft.com/office/drawing/2014/main" id="{7857DD86-3485-55D8-8203-E1CE6304B676}"/>
              </a:ext>
            </a:extLst>
          </p:cNvPr>
          <p:cNvSpPr/>
          <p:nvPr/>
        </p:nvSpPr>
        <p:spPr>
          <a:xfrm>
            <a:off x="3200400" y="1687513"/>
            <a:ext cx="5181600" cy="3048000"/>
          </a:xfrm>
          <a:prstGeom prst="roundRect">
            <a:avLst/>
          </a:prstGeom>
        </p:spPr>
        <p:style>
          <a:lnRef idx="1">
            <a:schemeClr val="accent3"/>
          </a:lnRef>
          <a:fillRef idx="2">
            <a:schemeClr val="accent3"/>
          </a:fillRef>
          <a:effectRef idx="1">
            <a:schemeClr val="accent3"/>
          </a:effectRef>
          <a:fontRef idx="minor">
            <a:schemeClr val="dk1"/>
          </a:fontRef>
        </p:style>
        <p:txBody>
          <a:bodyPr anchor="ctr"/>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mn-ea"/>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stStyle>
          <a:p>
            <a:pPr algn="ctr" eaLnBrk="1" hangingPunct="1">
              <a:lnSpc>
                <a:spcPct val="150000"/>
              </a:lnSpc>
              <a:defRPr/>
            </a:pPr>
            <a:r>
              <a:rPr sz="2400" b="1" i="1" noProof="1">
                <a:solidFill>
                  <a:srgbClr val="000000"/>
                </a:solidFill>
              </a:rPr>
              <a:t>Nhà nước là một </a:t>
            </a:r>
            <a:r>
              <a:rPr sz="2400" b="1" i="1" noProof="1">
                <a:solidFill>
                  <a:srgbClr val="FF0000"/>
                </a:solidFill>
              </a:rPr>
              <a:t>tổ chức chính trị của một giai cấp thống trị về mặt kinh tế </a:t>
            </a:r>
            <a:r>
              <a:rPr sz="2400" b="1" i="1" noProof="1">
                <a:solidFill>
                  <a:srgbClr val="000000"/>
                </a:solidFill>
              </a:rPr>
              <a:t>nhằm bảo vệ trật tự hiện hành và đàn áp sự phản kháng của các giai cấp khác. </a:t>
            </a:r>
            <a:endParaRPr sz="2400" b="1" noProof="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5272</TotalTime>
  <Words>1838</Words>
  <Application>Microsoft Office PowerPoint</Application>
  <PresentationFormat>Widescreen</PresentationFormat>
  <Paragraphs>204</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.VnTime</vt:lpstr>
      <vt:lpstr>Arial</vt:lpstr>
      <vt:lpstr>Arial Unicode MS</vt:lpstr>
      <vt:lpstr>Calibri</vt:lpstr>
      <vt:lpstr>Times New Roman</vt:lpstr>
      <vt:lpstr>UTM Alexander</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ADMIN</cp:lastModifiedBy>
  <cp:revision>190</cp:revision>
  <dcterms:created xsi:type="dcterms:W3CDTF">2021-01-25T08:25:31Z</dcterms:created>
  <dcterms:modified xsi:type="dcterms:W3CDTF">2022-09-14T07:18:39Z</dcterms:modified>
</cp:coreProperties>
</file>