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92" r:id="rId5"/>
    <p:sldId id="259" r:id="rId6"/>
    <p:sldId id="294" r:id="rId7"/>
    <p:sldId id="262" r:id="rId8"/>
    <p:sldId id="296" r:id="rId9"/>
  </p:sldIdLst>
  <p:sldSz cx="9144000" cy="5143500" type="screen16x9"/>
  <p:notesSz cx="6858000" cy="9144000"/>
  <p:embeddedFontLst>
    <p:embeddedFont>
      <p:font typeface="Albert Sans" panose="020B0604020202020204" charset="0"/>
      <p:regular r:id="rId11"/>
      <p:bold r:id="rId12"/>
      <p:italic r:id="rId13"/>
      <p:boldItalic r:id="rId14"/>
    </p:embeddedFont>
    <p:embeddedFont>
      <p:font typeface="Alexandria Medium" panose="020B0604020202020204" charset="-78"/>
      <p:regular r:id="rId15"/>
      <p:bold r:id="rId16"/>
    </p:embeddedFon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Light" panose="00000400000000000000" pitchFamily="2" charset="0"/>
      <p:regular r:id="rId21"/>
      <p: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806e3466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806e3466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806e3466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806e3466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806e3466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806e3466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9366267a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9366267a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8c9d3479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8c9d3479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8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8c9d3479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8c9d3479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8c9d3479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8c9d3479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26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539488"/>
            <a:ext cx="5108100" cy="19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75950" y="4211213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flipH="1">
            <a:off x="-10150" y="-2437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>
            <a:off x="-4572" y="0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494900" cy="252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Barlow Light"/>
              <a:buChar char="●"/>
              <a:defRPr sz="14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l="130683" t="-50527" r="175247" b="3458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ctrTitle"/>
          </p:nvPr>
        </p:nvSpPr>
        <p:spPr>
          <a:xfrm>
            <a:off x="713224" y="539487"/>
            <a:ext cx="7411673" cy="367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/>
              <a:t>Smart </a:t>
            </a:r>
            <a:r>
              <a:rPr lang="en-US" sz="4400"/>
              <a:t>Questions:</a:t>
            </a:r>
            <a:br>
              <a:rPr lang="en-US" sz="4400"/>
            </a:br>
            <a:r>
              <a:rPr lang="en-US" sz="4400"/>
              <a:t>Unleashing the Power of</a:t>
            </a:r>
            <a:br>
              <a:rPr lang="en-US" sz="4400"/>
            </a:br>
            <a:r>
              <a:rPr lang="en-US" sz="4400"/>
              <a:t>Inquiry</a:t>
            </a:r>
          </a:p>
        </p:txBody>
      </p:sp>
      <p:cxnSp>
        <p:nvCxnSpPr>
          <p:cNvPr id="79" name="Google Shape;79;p20">
            <a:hlinkClick r:id="" action="ppaction://hlinkshowjump?jump=nextslide"/>
          </p:cNvPr>
          <p:cNvCxnSpPr/>
          <p:nvPr/>
        </p:nvCxnSpPr>
        <p:spPr>
          <a:xfrm>
            <a:off x="7947475" y="4405313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7F89898-3D60-77CB-8687-8136C8326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494900" cy="3320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</a:pPr>
            <a:r>
              <a:rPr lang="en-US"/>
              <a:t>What is smart question ?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</a:pPr>
            <a:r>
              <a:rPr lang="en"/>
              <a:t>The power of smart questions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</a:pPr>
            <a:r>
              <a:rPr lang="en"/>
              <a:t>Types of questions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</a:pPr>
            <a:r>
              <a:rPr lang="en-US"/>
              <a:t>Characteristics of a smart question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</a:pPr>
            <a:r>
              <a:rPr lang="en-US"/>
              <a:t>Ask smart questions in 6 step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smart question 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622CE-DA58-278B-8150-F15649FE3757}"/>
              </a:ext>
            </a:extLst>
          </p:cNvPr>
          <p:cNvSpPr txBox="1"/>
          <p:nvPr/>
        </p:nvSpPr>
        <p:spPr>
          <a:xfrm>
            <a:off x="1026082" y="1423952"/>
            <a:ext cx="39725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>
                <a:solidFill>
                  <a:srgbClr val="000000"/>
                </a:solidFill>
                <a:effectLst/>
                <a:latin typeface="Albert Sans" panose="020B0604020202020204" charset="0"/>
              </a:rPr>
              <a:t>A question that: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lbert Sans" panose="020B0604020202020204" charset="0"/>
              </a:rPr>
              <a:t>Well-thought-out and insightful inquiry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lbert Sans" panose="020B0604020202020204" charset="0"/>
              </a:rPr>
              <a:t>P</a:t>
            </a:r>
            <a:r>
              <a:rPr lang="en-US" b="0" i="0">
                <a:solidFill>
                  <a:srgbClr val="000000"/>
                </a:solidFill>
                <a:effectLst/>
                <a:latin typeface="Albert Sans" panose="020B0604020202020204" charset="0"/>
              </a:rPr>
              <a:t>rovoke thoughtful discussion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lbert Sans" panose="020B0604020202020204" charset="0"/>
              </a:rPr>
              <a:t>E</a:t>
            </a:r>
            <a:r>
              <a:rPr lang="en-US" b="0" i="0">
                <a:solidFill>
                  <a:srgbClr val="000000"/>
                </a:solidFill>
                <a:effectLst/>
                <a:latin typeface="Albert Sans" panose="020B0604020202020204" charset="0"/>
              </a:rPr>
              <a:t>ncourage deeper exploration of a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lbert San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power of smart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622CE-DA58-278B-8150-F15649FE3757}"/>
              </a:ext>
            </a:extLst>
          </p:cNvPr>
          <p:cNvSpPr txBox="1"/>
          <p:nvPr/>
        </p:nvSpPr>
        <p:spPr>
          <a:xfrm>
            <a:off x="1033063" y="1675237"/>
            <a:ext cx="6324167" cy="102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lbert Sans" panose="020B0604020202020204" charset="0"/>
              </a:rPr>
              <a:t>Knowledge acquisition: </a:t>
            </a:r>
            <a:r>
              <a:rPr lang="en-US">
                <a:latin typeface="Albert Sans" panose="020B0604020202020204" charset="0"/>
              </a:rPr>
              <a:t>prompting exploration, research and reflection.</a:t>
            </a:r>
            <a:endParaRPr lang="en-US" b="0" i="0">
              <a:solidFill>
                <a:srgbClr val="000000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lbert Sans" panose="020B0604020202020204" charset="0"/>
              </a:rPr>
              <a:t>Problem-solving:</a:t>
            </a:r>
            <a:r>
              <a:rPr lang="en-US">
                <a:latin typeface="Albert Sans" panose="020B0604020202020204" charset="0"/>
              </a:rPr>
              <a:t> systematically address and resolve complex problem.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lbert Sans" panose="020B0604020202020204" charset="0"/>
              </a:rPr>
              <a:t>Critical thinking: </a:t>
            </a:r>
            <a:r>
              <a:rPr lang="en-US">
                <a:latin typeface="Albert Sans" panose="020B0604020202020204" charset="0"/>
              </a:rPr>
              <a:t>challenging assumptions, encouraging analysis.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86785-9CD4-35DD-785B-8CAFD32C6DAD}"/>
              </a:ext>
            </a:extLst>
          </p:cNvPr>
          <p:cNvSpPr txBox="1"/>
          <p:nvPr/>
        </p:nvSpPr>
        <p:spPr>
          <a:xfrm>
            <a:off x="1186626" y="1158706"/>
            <a:ext cx="6126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lbert Sans" panose="020B0604020202020204" charset="0"/>
              </a:rPr>
              <a:t>Harnessing knowledge acquisition, problem-solving and critical thinking</a:t>
            </a:r>
          </a:p>
        </p:txBody>
      </p:sp>
    </p:spTree>
    <p:extLst>
      <p:ext uri="{BB962C8B-B14F-4D97-AF65-F5344CB8AC3E}">
        <p14:creationId xmlns:p14="http://schemas.microsoft.com/office/powerpoint/2010/main" val="19550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questions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04C25-D143-A4C9-586D-8152CE5E80F4}"/>
              </a:ext>
            </a:extLst>
          </p:cNvPr>
          <p:cNvSpPr txBox="1"/>
          <p:nvPr/>
        </p:nvSpPr>
        <p:spPr>
          <a:xfrm>
            <a:off x="1375090" y="1563554"/>
            <a:ext cx="7277954" cy="102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lbert Sans" panose="020B0604020202020204" charset="0"/>
              </a:rPr>
              <a:t>Open-ended questions: </a:t>
            </a:r>
            <a:r>
              <a:rPr lang="en-US">
                <a:latin typeface="Albert Sans" panose="020B0604020202020204" charset="0"/>
              </a:rPr>
              <a:t>invite expansive responses, promote in-depth exploration.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lbert Sans" panose="020B0604020202020204" charset="0"/>
              </a:rPr>
              <a:t>Closed-ended questions: </a:t>
            </a:r>
            <a:r>
              <a:rPr lang="en-US">
                <a:latin typeface="Albert Sans" panose="020B0604020202020204" charset="0"/>
              </a:rPr>
              <a:t>elicit specific, concise reponses.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lbert Sans" panose="020B0604020202020204" charset="0"/>
              </a:rPr>
              <a:t>Probing questions: </a:t>
            </a:r>
            <a:r>
              <a:rPr lang="en-US">
                <a:latin typeface="Albert Sans" panose="020B0604020202020204" charset="0"/>
              </a:rPr>
              <a:t>seeking additional information, clarifications,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of a smart question</a:t>
            </a:r>
            <a:endParaRPr/>
          </a:p>
        </p:txBody>
      </p:sp>
      <p:cxnSp>
        <p:nvCxnSpPr>
          <p:cNvPr id="206" name="Google Shape;206;p25"/>
          <p:cNvCxnSpPr>
            <a:cxnSpLocks/>
            <a:endCxn id="203" idx="3"/>
          </p:cNvCxnSpPr>
          <p:nvPr/>
        </p:nvCxnSpPr>
        <p:spPr>
          <a:xfrm rot="10800000">
            <a:off x="5141543" y="2192440"/>
            <a:ext cx="15540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8" name="Google Shape;208;p25"/>
          <p:cNvCxnSpPr>
            <a:cxnSpLocks/>
            <a:endCxn id="210" idx="1"/>
          </p:cNvCxnSpPr>
          <p:nvPr/>
        </p:nvCxnSpPr>
        <p:spPr>
          <a:xfrm rot="10800000" flipH="1">
            <a:off x="2448453" y="2776464"/>
            <a:ext cx="1554000" cy="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1" name="Google Shape;211;p25"/>
          <p:cNvCxnSpPr>
            <a:cxnSpLocks/>
            <a:endCxn id="213" idx="3"/>
          </p:cNvCxnSpPr>
          <p:nvPr/>
        </p:nvCxnSpPr>
        <p:spPr>
          <a:xfrm flipH="1">
            <a:off x="5141550" y="3355489"/>
            <a:ext cx="15540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4" name="Google Shape;214;p25"/>
          <p:cNvCxnSpPr>
            <a:cxnSpLocks/>
            <a:endCxn id="216" idx="1"/>
          </p:cNvCxnSpPr>
          <p:nvPr/>
        </p:nvCxnSpPr>
        <p:spPr>
          <a:xfrm rot="10800000" flipH="1">
            <a:off x="2448450" y="3917383"/>
            <a:ext cx="15540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17" name="Google Shape;217;p25"/>
          <p:cNvGrpSpPr/>
          <p:nvPr/>
        </p:nvGrpSpPr>
        <p:grpSpPr>
          <a:xfrm>
            <a:off x="3500621" y="2516332"/>
            <a:ext cx="2142758" cy="520065"/>
            <a:chOff x="954309" y="2073834"/>
            <a:chExt cx="2980606" cy="520065"/>
          </a:xfrm>
        </p:grpSpPr>
        <p:sp>
          <p:nvSpPr>
            <p:cNvPr id="210" name="Google Shape;210;p25"/>
            <p:cNvSpPr/>
            <p:nvPr/>
          </p:nvSpPr>
          <p:spPr>
            <a:xfrm>
              <a:off x="1652462" y="2187616"/>
              <a:ext cx="15843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954309" y="2073834"/>
              <a:ext cx="2980606" cy="520065"/>
            </a:xfrm>
            <a:custGeom>
              <a:avLst/>
              <a:gdLst/>
              <a:ahLst/>
              <a:cxnLst/>
              <a:rect l="l" t="t" r="r" b="b"/>
              <a:pathLst>
                <a:path w="7691887" h="1143000" extrusionOk="0">
                  <a:moveTo>
                    <a:pt x="0" y="0"/>
                  </a:moveTo>
                  <a:lnTo>
                    <a:pt x="7691887" y="0"/>
                  </a:lnTo>
                  <a:lnTo>
                    <a:pt x="7071990" y="1143000"/>
                  </a:lnTo>
                  <a:lnTo>
                    <a:pt x="619897" y="114300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03</a:t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25"/>
          <p:cNvGrpSpPr/>
          <p:nvPr/>
        </p:nvGrpSpPr>
        <p:grpSpPr>
          <a:xfrm>
            <a:off x="3673308" y="3101782"/>
            <a:ext cx="1797384" cy="520065"/>
            <a:chOff x="1194519" y="2735484"/>
            <a:chExt cx="2500186" cy="520065"/>
          </a:xfrm>
        </p:grpSpPr>
        <p:sp>
          <p:nvSpPr>
            <p:cNvPr id="213" name="Google Shape;213;p25"/>
            <p:cNvSpPr/>
            <p:nvPr/>
          </p:nvSpPr>
          <p:spPr>
            <a:xfrm>
              <a:off x="1652462" y="2849267"/>
              <a:ext cx="15843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1194519" y="2735484"/>
              <a:ext cx="2500186" cy="520065"/>
            </a:xfrm>
            <a:custGeom>
              <a:avLst/>
              <a:gdLst/>
              <a:ahLst/>
              <a:cxnLst/>
              <a:rect l="l" t="t" r="r" b="b"/>
              <a:pathLst>
                <a:path w="6452093" h="1143000" extrusionOk="0">
                  <a:moveTo>
                    <a:pt x="0" y="0"/>
                  </a:moveTo>
                  <a:lnTo>
                    <a:pt x="6452093" y="0"/>
                  </a:lnTo>
                  <a:lnTo>
                    <a:pt x="5832196" y="1143000"/>
                  </a:lnTo>
                  <a:lnTo>
                    <a:pt x="619896" y="1143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02</a:t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25"/>
          <p:cNvGrpSpPr/>
          <p:nvPr/>
        </p:nvGrpSpPr>
        <p:grpSpPr>
          <a:xfrm>
            <a:off x="3328654" y="1933048"/>
            <a:ext cx="2486692" cy="517898"/>
            <a:chOff x="715100" y="1414350"/>
            <a:chExt cx="3459023" cy="517898"/>
          </a:xfrm>
        </p:grpSpPr>
        <p:sp>
          <p:nvSpPr>
            <p:cNvPr id="203" name="Google Shape;203;p25"/>
            <p:cNvSpPr/>
            <p:nvPr/>
          </p:nvSpPr>
          <p:spPr>
            <a:xfrm>
              <a:off x="1652462" y="1527600"/>
              <a:ext cx="15843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715100" y="1414350"/>
              <a:ext cx="3459023" cy="517898"/>
            </a:xfrm>
            <a:custGeom>
              <a:avLst/>
              <a:gdLst/>
              <a:ahLst/>
              <a:cxnLst/>
              <a:rect l="l" t="t" r="r" b="b"/>
              <a:pathLst>
                <a:path w="8926512" h="1138238" extrusionOk="0">
                  <a:moveTo>
                    <a:pt x="0" y="0"/>
                  </a:moveTo>
                  <a:lnTo>
                    <a:pt x="8926512" y="0"/>
                  </a:lnTo>
                  <a:lnTo>
                    <a:pt x="8309198" y="1138238"/>
                  </a:lnTo>
                  <a:lnTo>
                    <a:pt x="617312" y="113823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04</a:t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25"/>
          <p:cNvGrpSpPr/>
          <p:nvPr/>
        </p:nvGrpSpPr>
        <p:grpSpPr>
          <a:xfrm>
            <a:off x="3845995" y="3686038"/>
            <a:ext cx="1452010" cy="462915"/>
            <a:chOff x="1434728" y="3397135"/>
            <a:chExt cx="2019767" cy="462915"/>
          </a:xfrm>
        </p:grpSpPr>
        <p:sp>
          <p:nvSpPr>
            <p:cNvPr id="216" name="Google Shape;216;p25"/>
            <p:cNvSpPr/>
            <p:nvPr/>
          </p:nvSpPr>
          <p:spPr>
            <a:xfrm>
              <a:off x="1652462" y="3482343"/>
              <a:ext cx="15843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1434728" y="3397135"/>
              <a:ext cx="2019767" cy="462915"/>
            </a:xfrm>
            <a:custGeom>
              <a:avLst/>
              <a:gdLst/>
              <a:ahLst/>
              <a:cxnLst/>
              <a:rect l="l" t="t" r="r" b="b"/>
              <a:pathLst>
                <a:path w="5212301" h="1143000" extrusionOk="0">
                  <a:moveTo>
                    <a:pt x="0" y="0"/>
                  </a:moveTo>
                  <a:lnTo>
                    <a:pt x="5212301" y="0"/>
                  </a:lnTo>
                  <a:lnTo>
                    <a:pt x="4592404" y="1143000"/>
                  </a:lnTo>
                  <a:lnTo>
                    <a:pt x="619897" y="114300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01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5"/>
          <p:cNvSpPr txBox="1"/>
          <p:nvPr/>
        </p:nvSpPr>
        <p:spPr>
          <a:xfrm>
            <a:off x="703656" y="2561784"/>
            <a:ext cx="1733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Action Oriented</a:t>
            </a:r>
          </a:p>
        </p:txBody>
      </p:sp>
      <p:sp>
        <p:nvSpPr>
          <p:cNvPr id="228" name="Google Shape;228;p25"/>
          <p:cNvSpPr txBox="1"/>
          <p:nvPr/>
        </p:nvSpPr>
        <p:spPr>
          <a:xfrm>
            <a:off x="1090495" y="3707821"/>
            <a:ext cx="1733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Specific</a:t>
            </a:r>
          </a:p>
        </p:txBody>
      </p:sp>
      <p:sp>
        <p:nvSpPr>
          <p:cNvPr id="230" name="Google Shape;230;p25"/>
          <p:cNvSpPr txBox="1"/>
          <p:nvPr/>
        </p:nvSpPr>
        <p:spPr>
          <a:xfrm>
            <a:off x="6492792" y="3162936"/>
            <a:ext cx="1733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Measurable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374456" y="1984350"/>
            <a:ext cx="1733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Relevant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9" name="Google Shape;208;p25">
            <a:extLst>
              <a:ext uri="{FF2B5EF4-FFF2-40B4-BE49-F238E27FC236}">
                <a16:creationId xmlns:a16="http://schemas.microsoft.com/office/drawing/2014/main" id="{DC60859C-8DC1-23BB-9436-B8DBE6290117}"/>
              </a:ext>
            </a:extLst>
          </p:cNvPr>
          <p:cNvCxnSpPr>
            <a:cxnSpLocks/>
          </p:cNvCxnSpPr>
          <p:nvPr/>
        </p:nvCxnSpPr>
        <p:spPr>
          <a:xfrm rot="10800000" flipH="1">
            <a:off x="2437056" y="1586839"/>
            <a:ext cx="1554000" cy="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5" name="Google Shape;221;p25">
            <a:extLst>
              <a:ext uri="{FF2B5EF4-FFF2-40B4-BE49-F238E27FC236}">
                <a16:creationId xmlns:a16="http://schemas.microsoft.com/office/drawing/2014/main" id="{FF06C89C-AC81-F140-F83E-45BED7745D89}"/>
              </a:ext>
            </a:extLst>
          </p:cNvPr>
          <p:cNvGrpSpPr/>
          <p:nvPr/>
        </p:nvGrpSpPr>
        <p:grpSpPr>
          <a:xfrm>
            <a:off x="3120128" y="1332090"/>
            <a:ext cx="2910724" cy="517898"/>
            <a:chOff x="425039" y="1414350"/>
            <a:chExt cx="4048857" cy="517898"/>
          </a:xfrm>
        </p:grpSpPr>
        <p:sp>
          <p:nvSpPr>
            <p:cNvPr id="6" name="Google Shape;203;p25">
              <a:extLst>
                <a:ext uri="{FF2B5EF4-FFF2-40B4-BE49-F238E27FC236}">
                  <a16:creationId xmlns:a16="http://schemas.microsoft.com/office/drawing/2014/main" id="{6372B393-ADB0-8205-86F3-D74EA5040194}"/>
                </a:ext>
              </a:extLst>
            </p:cNvPr>
            <p:cNvSpPr/>
            <p:nvPr/>
          </p:nvSpPr>
          <p:spPr>
            <a:xfrm>
              <a:off x="1652462" y="1527600"/>
              <a:ext cx="15843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7" name="Google Shape;222;p25">
              <a:extLst>
                <a:ext uri="{FF2B5EF4-FFF2-40B4-BE49-F238E27FC236}">
                  <a16:creationId xmlns:a16="http://schemas.microsoft.com/office/drawing/2014/main" id="{947FF700-1AB5-75E1-2266-AAE1840AE0FF}"/>
                </a:ext>
              </a:extLst>
            </p:cNvPr>
            <p:cNvSpPr/>
            <p:nvPr/>
          </p:nvSpPr>
          <p:spPr>
            <a:xfrm>
              <a:off x="425039" y="1414350"/>
              <a:ext cx="4048857" cy="517898"/>
            </a:xfrm>
            <a:custGeom>
              <a:avLst/>
              <a:gdLst/>
              <a:ahLst/>
              <a:cxnLst/>
              <a:rect l="l" t="t" r="r" b="b"/>
              <a:pathLst>
                <a:path w="8926512" h="1138238" extrusionOk="0">
                  <a:moveTo>
                    <a:pt x="0" y="0"/>
                  </a:moveTo>
                  <a:lnTo>
                    <a:pt x="8926512" y="0"/>
                  </a:lnTo>
                  <a:lnTo>
                    <a:pt x="8309198" y="1138238"/>
                  </a:lnTo>
                  <a:lnTo>
                    <a:pt x="617312" y="113823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>
                  <a:solidFill>
                    <a:schemeClr val="lt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05</a:t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226;p25">
            <a:extLst>
              <a:ext uri="{FF2B5EF4-FFF2-40B4-BE49-F238E27FC236}">
                <a16:creationId xmlns:a16="http://schemas.microsoft.com/office/drawing/2014/main" id="{8F6570BA-A1B3-6314-A278-217810993C05}"/>
              </a:ext>
            </a:extLst>
          </p:cNvPr>
          <p:cNvSpPr txBox="1"/>
          <p:nvPr/>
        </p:nvSpPr>
        <p:spPr>
          <a:xfrm>
            <a:off x="751809" y="1406917"/>
            <a:ext cx="1733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Time-bound</a:t>
            </a:r>
          </a:p>
        </p:txBody>
      </p:sp>
    </p:spTree>
    <p:extLst>
      <p:ext uri="{BB962C8B-B14F-4D97-AF65-F5344CB8AC3E}">
        <p14:creationId xmlns:p14="http://schemas.microsoft.com/office/powerpoint/2010/main" val="311953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smart questions in 6 steps</a:t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1327805" y="1249255"/>
            <a:ext cx="4828689" cy="233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Think about what you already know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Confirm what you want to learn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Create a draft of your questions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Refine your questions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Ensure simplicity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Ask your questions confidently and politely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</a:t>
            </a:r>
            <a:r>
              <a:rPr lang="en-US"/>
              <a:t>onclusion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A9B0F-4ACA-C0C8-6117-729CDB0E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310"/>
            <a:ext cx="9144000" cy="3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6103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Infographics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185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Albert Sans</vt:lpstr>
      <vt:lpstr>Barlow</vt:lpstr>
      <vt:lpstr>Alexandria Medium</vt:lpstr>
      <vt:lpstr>Calibri</vt:lpstr>
      <vt:lpstr>Barlow Light</vt:lpstr>
      <vt:lpstr>Roboto Condensed Light</vt:lpstr>
      <vt:lpstr>-apple-system</vt:lpstr>
      <vt:lpstr>Arial</vt:lpstr>
      <vt:lpstr>Lead Funnel Infographics by Slidesgo</vt:lpstr>
      <vt:lpstr>Smart Questions: Unleashing the Power of Inquiry</vt:lpstr>
      <vt:lpstr>Agenda</vt:lpstr>
      <vt:lpstr>What is smart question ? </vt:lpstr>
      <vt:lpstr>The power of smart questions</vt:lpstr>
      <vt:lpstr>Types of questions </vt:lpstr>
      <vt:lpstr>Characteristics of a smart question</vt:lpstr>
      <vt:lpstr>Ask smart questions in 6 steps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Questions: Unleashing the Power of Inquiry</dc:title>
  <cp:lastModifiedBy>Đinh Hoàng Phúc</cp:lastModifiedBy>
  <cp:revision>12</cp:revision>
  <dcterms:modified xsi:type="dcterms:W3CDTF">2024-01-18T11:37:16Z</dcterms:modified>
</cp:coreProperties>
</file>