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4610100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19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can@cit.ctu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book.edu.net.vn/?page=1.3&amp;view=36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334" y="196948"/>
            <a:ext cx="3905199" cy="1016531"/>
          </a:xfrm>
          <a:prstGeom prst="rect">
            <a:avLst/>
          </a:prstGeom>
          <a:solidFill>
            <a:srgbClr val="DAD9D9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1795"/>
              </a:lnSpc>
              <a:spcBef>
                <a:spcPts val="210"/>
              </a:spcBef>
              <a:spcAft>
                <a:spcPts val="1890"/>
              </a:spcAft>
            </a:pPr>
            <a:r>
              <a:rPr lang="en-US" sz="16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CT107. </a:t>
            </a:r>
            <a:r>
              <a:rPr lang="vi" sz="16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HÀNH </a:t>
            </a: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(OPERATING </a:t>
            </a: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  <a:endParaRPr lang="en-US" sz="1600" cap="small" dirty="0" smtClean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ts val="1795"/>
              </a:lnSpc>
              <a:spcBef>
                <a:spcPts val="210"/>
              </a:spcBef>
              <a:spcAft>
                <a:spcPts val="1890"/>
              </a:spcAft>
            </a:pP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MÔN </a:t>
            </a:r>
            <a:r>
              <a:rPr lang="vi" sz="16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" sz="16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763" y="1468433"/>
            <a:ext cx="3064343" cy="19856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1890"/>
              </a:spcBef>
              <a:spcAft>
                <a:spcPts val="1680"/>
              </a:spcAft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PGS. TS. 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C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tc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@ctu.edu.vn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605" y="1936664"/>
            <a:ext cx="2542179" cy="5319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1544"/>
              </a:lnSpc>
              <a:spcBef>
                <a:spcPts val="1680"/>
              </a:spcBef>
              <a:spcAft>
                <a:spcPts val="2940"/>
              </a:spcAft>
            </a:pPr>
            <a:r>
              <a:rPr lang="vi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</a:t>
            </a:r>
            <a:r>
              <a:rPr lang="vi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 </a:t>
            </a:r>
            <a:r>
              <a:rPr lang="en-US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</a:t>
            </a:r>
            <a:r>
              <a:rPr lang="en-US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&amp; Truyền Thông </a:t>
            </a:r>
            <a:r>
              <a:rPr lang="en-US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8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</a:t>
            </a:r>
            <a:r>
              <a:rPr lang="vi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vi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8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vi" sz="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7103" y="3088857"/>
            <a:ext cx="274565" cy="12257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940"/>
              </a:spcBef>
            </a:pP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536" y="451104"/>
            <a:ext cx="2801112" cy="2255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2520"/>
              </a:spcAft>
            </a:pP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LÝ THUYẾT (30 TIẾT)</a:t>
            </a:r>
            <a:endParaRPr lang="vi" sz="1400" cap="small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976" y="1088136"/>
            <a:ext cx="3218688" cy="17495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2016"/>
              </a:lnSpc>
              <a:spcBef>
                <a:spcPts val="2520"/>
              </a:spcBef>
            </a:pPr>
            <a:r>
              <a:rPr lang="vi" sz="1000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tổng quan hệ điều hành (3 tiết, tuần 1)</a:t>
            </a:r>
          </a:p>
          <a:p>
            <a:pPr indent="0" algn="just">
              <a:lnSpc>
                <a:spcPts val="2016"/>
              </a:lnSpc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Chương 2: cấu trúc hệ điều hành (3 tiết, tuần 2)</a:t>
            </a:r>
          </a:p>
          <a:p>
            <a:pPr indent="0" algn="just">
              <a:lnSpc>
                <a:spcPts val="2016"/>
              </a:lnSpc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Chương 3: quản lý tiến trình (3 tiết, tuần 3)</a:t>
            </a:r>
          </a:p>
          <a:p>
            <a:pPr indent="0" algn="just">
              <a:lnSpc>
                <a:spcPts val="2016"/>
              </a:lnSpc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định thời cpu (4 tiết, tuần 4, 5)</a:t>
            </a:r>
          </a:p>
          <a:p>
            <a:pPr indent="0" algn="just">
              <a:lnSpc>
                <a:spcPts val="2016"/>
              </a:lnSpc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Chương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đồng bộ hóa (8 tiết, tuần 5-7)</a:t>
            </a:r>
          </a:p>
          <a:p>
            <a:pPr indent="0" algn="just">
              <a:lnSpc>
                <a:spcPts val="2016"/>
              </a:lnSpc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tiết, tuần 8)</a:t>
            </a:r>
          </a:p>
          <a:p>
            <a:pPr indent="0" algn="just">
              <a:lnSpc>
                <a:spcPts val="2016"/>
              </a:lnSpc>
            </a:pP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quản lý bộ 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v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 tiết, tuần 9-10)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" y="3334512"/>
            <a:ext cx="1527048" cy="121920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</a:t>
            </a:r>
            <a:r>
              <a:rPr lang="vi" sz="550" cap="small" dirty="0" smtClean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" cap="small" dirty="0" smtClean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PGS. TS.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 smtClean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0616" y="3343656"/>
            <a:ext cx="856488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 điều hành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536" y="3048"/>
            <a:ext cx="856488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 điều hành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824" y="109728"/>
            <a:ext cx="463296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6012" indent="0" algn="just">
              <a:spcAft>
                <a:spcPts val="1260"/>
              </a:spcAft>
            </a:pPr>
            <a:r>
              <a:rPr lang="vi" sz="600" cap="sm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3048"/>
            <a:ext cx="856488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 dirty="0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 dirty="0">
                <a:solidFill>
                  <a:srgbClr val="CC0000"/>
                </a:solidFill>
                <a:latin typeface="Times New Roman"/>
              </a:rPr>
              <a:t>Hê điều hành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463296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6012" indent="0" algn="just">
              <a:spcAft>
                <a:spcPts val="1260"/>
              </a:spcAft>
            </a:pPr>
            <a:r>
              <a:rPr lang="vi" sz="600" cap="small" dirty="0">
                <a:solidFill>
                  <a:srgbClr val="FFFFFF"/>
                </a:solidFill>
                <a:latin typeface="Times New Roman"/>
              </a:rPr>
              <a:t>Nội dung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451104"/>
            <a:ext cx="3212592" cy="2249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2940"/>
              </a:spcAft>
            </a:pPr>
            <a:r>
              <a:rPr lang="vi" sz="1400" cap="small" dirty="0" smtClean="0">
                <a:solidFill>
                  <a:srgbClr val="CC0000"/>
                </a:solidFill>
                <a:latin typeface="Times New Roman"/>
              </a:rPr>
              <a:t>NỘI DUNG THỰC HÀNH (30 TIẾT)</a:t>
            </a:r>
          </a:p>
          <a:p>
            <a:pPr marL="114300" indent="0" algn="just">
              <a:lnSpc>
                <a:spcPts val="2016"/>
              </a:lnSpc>
            </a:pPr>
            <a:r>
              <a:rPr lang="vi" sz="10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1</a:t>
            </a: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.    </a:t>
            </a:r>
            <a:r>
              <a:rPr lang="vi" sz="1000" dirty="0">
                <a:latin typeface="Times New Roman" panose="02020603050405020304" pitchFamily="18" charset="0"/>
              </a:rPr>
              <a:t>Buổi 1: Các lệnh cơ bản của Shell</a:t>
            </a:r>
          </a:p>
          <a:p>
            <a:pPr marL="114300" indent="0" algn="just">
              <a:lnSpc>
                <a:spcPts val="2016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2.    </a:t>
            </a:r>
            <a:r>
              <a:rPr lang="vi" sz="1000" dirty="0">
                <a:latin typeface="Times New Roman" panose="02020603050405020304" pitchFamily="18" charset="0"/>
              </a:rPr>
              <a:t>Buổi 2: Cơ bản về lập trình Shell</a:t>
            </a:r>
          </a:p>
          <a:p>
            <a:pPr marL="114300" indent="0" algn="just">
              <a:lnSpc>
                <a:spcPts val="2016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3.    </a:t>
            </a:r>
            <a:r>
              <a:rPr lang="vi" sz="1000" dirty="0">
                <a:latin typeface="Times New Roman" panose="02020603050405020304" pitchFamily="18" charset="0"/>
              </a:rPr>
              <a:t>Buổi 3: Lặp trình cấu trúc và vòng lặp trong Shell</a:t>
            </a:r>
          </a:p>
          <a:p>
            <a:pPr marL="114300" indent="0" algn="just">
              <a:lnSpc>
                <a:spcPts val="2016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4.    </a:t>
            </a:r>
            <a:r>
              <a:rPr lang="vi" sz="1000" dirty="0">
                <a:latin typeface="Times New Roman" panose="02020603050405020304" pitchFamily="18" charset="0"/>
              </a:rPr>
              <a:t>Buổi 4: Quản lý tiến trình</a:t>
            </a:r>
          </a:p>
          <a:p>
            <a:pPr marL="114300" indent="0" algn="just">
              <a:lnSpc>
                <a:spcPts val="2016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5.    </a:t>
            </a:r>
            <a:r>
              <a:rPr lang="vi" sz="1000" dirty="0">
                <a:latin typeface="Times New Roman" panose="02020603050405020304" pitchFamily="18" charset="0"/>
              </a:rPr>
              <a:t>Buổi 5: Quản lý vào/ra và tập tin</a:t>
            </a:r>
          </a:p>
          <a:p>
            <a:pPr marL="114300" indent="0" algn="just"/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6.    </a:t>
            </a:r>
            <a:r>
              <a:rPr lang="vi" sz="1000" dirty="0">
                <a:latin typeface="Times New Roman" panose="02020603050405020304" pitchFamily="18" charset="0"/>
              </a:rPr>
              <a:t>Buổi </a:t>
            </a:r>
            <a:r>
              <a:rPr lang="en-US" sz="1000" dirty="0" err="1" smtClean="0">
                <a:latin typeface="Times New Roman" panose="02020603050405020304" pitchFamily="18" charset="0"/>
              </a:rPr>
              <a:t>Báo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cáo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thực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hành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giữa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kỳ</a:t>
            </a:r>
            <a:r>
              <a:rPr lang="en-US" sz="1000" dirty="0" smtClean="0">
                <a:latin typeface="Times New Roman" panose="02020603050405020304" pitchFamily="18" charset="0"/>
              </a:rPr>
              <a:t>.</a:t>
            </a:r>
            <a:endParaRPr lang="vi" sz="10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0616" y="3343656"/>
            <a:ext cx="856488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Hê điều hành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" y="3334512"/>
            <a:ext cx="1527048" cy="121920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 dirty="0">
                <a:solidFill>
                  <a:srgbClr val="7B0000"/>
                </a:solidFill>
                <a:latin typeface="Times New Roman"/>
              </a:rPr>
              <a:t>TS. Trần Công </a:t>
            </a:r>
            <a:r>
              <a:rPr lang="vi" sz="550" cap="small" dirty="0" smtClean="0">
                <a:solidFill>
                  <a:srgbClr val="7B0000"/>
                </a:solidFill>
                <a:latin typeface="Times New Roman"/>
              </a:rPr>
              <a:t>Án</a:t>
            </a:r>
            <a:r>
              <a:rPr lang="en-US" sz="550" cap="small" dirty="0">
                <a:solidFill>
                  <a:srgbClr val="7B0000"/>
                </a:solidFill>
                <a:latin typeface="Times New Roman"/>
              </a:rPr>
              <a:t> </a:t>
            </a:r>
            <a:r>
              <a:rPr lang="en-US" sz="550" cap="small" dirty="0" smtClean="0">
                <a:solidFill>
                  <a:srgbClr val="7B0000"/>
                </a:solidFill>
                <a:latin typeface="Times New Roman"/>
              </a:rPr>
              <a:t>– PGS. TS.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/>
              </a:rPr>
              <a:t>Trần</a:t>
            </a:r>
            <a:r>
              <a:rPr lang="en-US" sz="550" cap="small" dirty="0" smtClean="0">
                <a:solidFill>
                  <a:srgbClr val="7B0000"/>
                </a:solidFill>
                <a:latin typeface="Times New Roman"/>
              </a:rPr>
              <a:t> Cao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3048"/>
            <a:ext cx="856488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Hê điều hành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853440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34112" indent="0" algn="just">
              <a:spcAft>
                <a:spcPts val="1470"/>
              </a:spcAft>
            </a:pPr>
            <a:r>
              <a:rPr lang="vi" sz="600" cap="small">
                <a:solidFill>
                  <a:srgbClr val="FFFFFF"/>
                </a:solidFill>
                <a:latin typeface="Times New Roman"/>
              </a:rPr>
              <a:t>Tài liêu tham khảo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466344"/>
            <a:ext cx="4398264" cy="26243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1470"/>
              </a:spcAft>
            </a:pP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</a:t>
            </a:r>
            <a:r>
              <a:rPr lang="en-US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</a:t>
            </a: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THAM KHẢO</a:t>
            </a:r>
          </a:p>
          <a:p>
            <a:pPr indent="0" algn="just">
              <a:spcAft>
                <a:spcPts val="420"/>
              </a:spcAft>
            </a:pPr>
            <a:r>
              <a:rPr lang="vi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  </a:t>
            </a:r>
            <a:r>
              <a:rPr lang="vi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tham khảo:</a:t>
            </a:r>
          </a:p>
          <a:p>
            <a:pPr marL="304800" indent="-152400">
              <a:lnSpc>
                <a:spcPts val="1200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  </a:t>
            </a:r>
            <a:r>
              <a:rPr lang="vi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Trường, “Giáo trình Hệ điều hành”, ĐH Cần Thơ, 2005. 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vi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tại:</a:t>
            </a:r>
            <a:r>
              <a:rPr lang="vi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vi" sz="85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http://ebook.edu.net.vn/?page=1.3&amp;view=368</a:t>
            </a:r>
          </a:p>
          <a:p>
            <a:pPr marL="304800" indent="-152400">
              <a:lnSpc>
                <a:spcPts val="1200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  </a:t>
            </a:r>
            <a:r>
              <a:rPr lang="vi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Thượng Cang, Bùi Quốc Thái, “Tài liệu hướng dẫn thực hành Hệ điều hành”, Đại học Cần Thơ, 2006.</a:t>
            </a:r>
          </a:p>
          <a:p>
            <a:pPr marL="304800" indent="-152400">
              <a:lnSpc>
                <a:spcPts val="1200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 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P.B.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Galvin and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Gagne, “Operating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with Java”, (6th or Newer Edition) Wiley.</a:t>
            </a:r>
          </a:p>
          <a:p>
            <a:pPr marL="304800" indent="-152400">
              <a:lnSpc>
                <a:spcPts val="1200"/>
              </a:lnSpc>
              <a:spcAft>
                <a:spcPts val="630"/>
              </a:spcAft>
            </a:pPr>
            <a:r>
              <a:rPr lang="en-US" sz="1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Khắc Nhiên Ân, Hoàng Kiếm, “Giáo trình Nhập môn hệ điều hành”, Đại học Khoa học Tự nhiên, 2003.</a:t>
            </a:r>
          </a:p>
          <a:p>
            <a:pPr indent="0" algn="just">
              <a:spcAft>
                <a:spcPts val="420"/>
              </a:spcAft>
            </a:pPr>
            <a:r>
              <a:rPr lang="vi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 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vi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giảng:</a:t>
            </a:r>
          </a:p>
          <a:p>
            <a:pPr marL="152400" indent="0" algn="just"/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  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vi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giảng môn Hệ điều hành </a:t>
            </a:r>
            <a:r>
              <a:rPr lang="vi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vi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vi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vi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-PGS.TS. </a:t>
            </a:r>
            <a:r>
              <a:rPr lang="en-US" sz="1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1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vi" sz="1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" sz="1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Download: </a:t>
            </a:r>
            <a:r>
              <a:rPr lang="en-US" sz="1000" dirty="0"/>
              <a:t>http://www.cit.ctu.edu.vn/~tcde/</a:t>
            </a:r>
          </a:p>
          <a:p>
            <a:pPr marL="304800" indent="0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vi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0616" y="3343656"/>
            <a:ext cx="856488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Hê điều hành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" y="3334512"/>
            <a:ext cx="1527048" cy="121920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 dirty="0">
                <a:solidFill>
                  <a:srgbClr val="7B0000"/>
                </a:solidFill>
                <a:latin typeface="Times New Roman"/>
              </a:rPr>
              <a:t>TS. Trần Công </a:t>
            </a:r>
            <a:r>
              <a:rPr lang="vi" sz="550" cap="small" dirty="0" smtClean="0">
                <a:solidFill>
                  <a:srgbClr val="7B0000"/>
                </a:solidFill>
                <a:latin typeface="Times New Roman"/>
              </a:rPr>
              <a:t>Án</a:t>
            </a:r>
            <a:r>
              <a:rPr lang="en-US" sz="550" cap="small" dirty="0">
                <a:solidFill>
                  <a:srgbClr val="7B0000"/>
                </a:solidFill>
                <a:latin typeface="Times New Roman"/>
              </a:rPr>
              <a:t> </a:t>
            </a:r>
            <a:r>
              <a:rPr lang="en-US" sz="550" cap="small" dirty="0" smtClean="0">
                <a:solidFill>
                  <a:srgbClr val="7B0000"/>
                </a:solidFill>
                <a:latin typeface="Times New Roman"/>
              </a:rPr>
              <a:t>– PGS. TS.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/>
              </a:rPr>
              <a:t>Trần</a:t>
            </a:r>
            <a:r>
              <a:rPr lang="en-US" sz="550" cap="small" dirty="0" smtClean="0">
                <a:solidFill>
                  <a:srgbClr val="7B0000"/>
                </a:solidFill>
                <a:latin typeface="Times New Roman"/>
              </a:rPr>
              <a:t> Cao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3048"/>
            <a:ext cx="856488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Hê điều hành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72312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1412" indent="0" algn="just">
              <a:spcAft>
                <a:spcPts val="1470"/>
              </a:spcAft>
            </a:pPr>
            <a:r>
              <a:rPr lang="vi" sz="600" cap="small">
                <a:solidFill>
                  <a:srgbClr val="FFFFFF"/>
                </a:solidFill>
                <a:latin typeface="Times New Roman"/>
              </a:rPr>
              <a:t>Phương pháp đánh giá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466344"/>
            <a:ext cx="4116853" cy="22799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600"/>
              </a:spcBef>
            </a:pPr>
            <a:r>
              <a:rPr lang="vi" sz="1400" cap="small" dirty="0" smtClean="0">
                <a:solidFill>
                  <a:srgbClr val="CC0000"/>
                </a:solidFill>
                <a:latin typeface="Times New Roman"/>
              </a:rPr>
              <a:t>PHƯƠNG PHÁP ĐÁNH GIÁ</a:t>
            </a:r>
          </a:p>
          <a:p>
            <a:pPr algn="just">
              <a:spcBef>
                <a:spcPts val="600"/>
              </a:spcBef>
            </a:pPr>
            <a:r>
              <a:rPr lang="vi" sz="10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Hình thức đánh giá:</a:t>
            </a:r>
          </a:p>
          <a:p>
            <a:pPr algn="just">
              <a:spcBef>
                <a:spcPts val="600"/>
              </a:spcBef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Lý thuyết: trắc nghiệm </a:t>
            </a:r>
            <a:r>
              <a:rPr lang="en-US" sz="1000" dirty="0" err="1" smtClean="0">
                <a:latin typeface="Times New Roman" panose="02020603050405020304" pitchFamily="18" charset="0"/>
              </a:rPr>
              <a:t>trên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Elcit</a:t>
            </a:r>
            <a:r>
              <a:rPr lang="en-US" sz="1000" dirty="0" smtClean="0">
                <a:latin typeface="Times New Roman" panose="02020603050405020304" pitchFamily="18" charset="0"/>
              </a:rPr>
              <a:t> (</a:t>
            </a:r>
            <a:r>
              <a:rPr lang="en-US" sz="1000" dirty="0" err="1" smtClean="0">
                <a:latin typeface="Times New Roman" panose="02020603050405020304" pitchFamily="18" charset="0"/>
              </a:rPr>
              <a:t>trực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tuyến</a:t>
            </a:r>
            <a:r>
              <a:rPr lang="en-US" sz="1000" dirty="0" smtClean="0">
                <a:latin typeface="Times New Roman" panose="02020603050405020304" pitchFamily="18" charset="0"/>
              </a:rPr>
              <a:t>)</a:t>
            </a:r>
            <a:endParaRPr lang="vi" sz="1000" dirty="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Thực hành: trên máy </a:t>
            </a:r>
            <a:r>
              <a:rPr lang="vi" sz="1000" dirty="0" smtClean="0">
                <a:latin typeface="Times New Roman" panose="02020603050405020304" pitchFamily="18" charset="0"/>
              </a:rPr>
              <a:t>tính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tại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phòng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máy</a:t>
            </a:r>
            <a:endParaRPr lang="vi" sz="1000" dirty="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Đánh giá:</a:t>
            </a:r>
          </a:p>
          <a:p>
            <a:pPr lvl="1" algn="just">
              <a:spcBef>
                <a:spcPts val="600"/>
              </a:spcBef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000" dirty="0" smtClean="0">
                <a:latin typeface="Times New Roman" panose="02020603050405020304" pitchFamily="18" charset="0"/>
              </a:rPr>
              <a:t>BT </a:t>
            </a:r>
            <a:r>
              <a:rPr lang="en-US" sz="1000" dirty="0" err="1" smtClean="0">
                <a:latin typeface="Times New Roman" panose="02020603050405020304" pitchFamily="18" charset="0"/>
              </a:rPr>
              <a:t>giả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lập</a:t>
            </a:r>
            <a:r>
              <a:rPr lang="en-US" sz="1000" dirty="0" smtClean="0">
                <a:latin typeface="Times New Roman" panose="02020603050405020304" pitchFamily="18" charset="0"/>
              </a:rPr>
              <a:t>: </a:t>
            </a:r>
            <a:r>
              <a:rPr lang="en-US" sz="1000" dirty="0" err="1" smtClean="0">
                <a:latin typeface="Times New Roman" panose="02020603050405020304" pitchFamily="18" charset="0"/>
              </a:rPr>
              <a:t>làm</a:t>
            </a:r>
            <a:r>
              <a:rPr lang="en-US" sz="1000" dirty="0" smtClean="0">
                <a:latin typeface="Times New Roman" panose="02020603050405020304" pitchFamily="18" charset="0"/>
              </a:rPr>
              <a:t> ở </a:t>
            </a:r>
            <a:r>
              <a:rPr lang="en-US" sz="1000" dirty="0" err="1" smtClean="0">
                <a:latin typeface="Times New Roman" panose="02020603050405020304" pitchFamily="18" charset="0"/>
              </a:rPr>
              <a:t>nhà</a:t>
            </a:r>
            <a:r>
              <a:rPr lang="en-US" sz="1000" dirty="0" smtClean="0">
                <a:latin typeface="Times New Roman" panose="02020603050405020304" pitchFamily="18" charset="0"/>
              </a:rPr>
              <a:t>, </a:t>
            </a:r>
            <a:r>
              <a:rPr lang="en-US" sz="1000" dirty="0" err="1" smtClean="0">
                <a:latin typeface="Times New Roman" panose="02020603050405020304" pitchFamily="18" charset="0"/>
              </a:rPr>
              <a:t>trình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bày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tại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</a:rPr>
              <a:t>lớp</a:t>
            </a:r>
            <a:r>
              <a:rPr lang="en-US" sz="1000" dirty="0" smtClean="0">
                <a:latin typeface="Times New Roman" panose="02020603050405020304" pitchFamily="18" charset="0"/>
              </a:rPr>
              <a:t>: 10% (BC </a:t>
            </a:r>
            <a:r>
              <a:rPr lang="en-US" sz="1000" dirty="0" err="1" smtClean="0">
                <a:latin typeface="Times New Roman" panose="02020603050405020304" pitchFamily="18" charset="0"/>
              </a:rPr>
              <a:t>G.Kỳ</a:t>
            </a:r>
            <a:r>
              <a:rPr lang="en-US" sz="1000" dirty="0" smtClean="0">
                <a:latin typeface="Times New Roman" panose="02020603050405020304" pitchFamily="18" charset="0"/>
              </a:rPr>
              <a:t>)	</a:t>
            </a:r>
          </a:p>
          <a:p>
            <a:pPr lvl="1" algn="just">
              <a:spcBef>
                <a:spcPts val="600"/>
              </a:spcBef>
            </a:pPr>
            <a:r>
              <a:rPr lang="vi" sz="10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Thực hành: </a:t>
            </a:r>
            <a:r>
              <a:rPr lang="en-US" sz="1000" dirty="0" smtClean="0">
                <a:latin typeface="Times New Roman" panose="02020603050405020304" pitchFamily="18" charset="0"/>
              </a:rPr>
              <a:t>3</a:t>
            </a:r>
            <a:r>
              <a:rPr lang="vi" sz="1000" dirty="0" smtClean="0">
                <a:latin typeface="Times New Roman" panose="02020603050405020304" pitchFamily="18" charset="0"/>
              </a:rPr>
              <a:t>0</a:t>
            </a:r>
            <a:r>
              <a:rPr lang="vi" sz="1000" dirty="0">
                <a:latin typeface="Times New Roman" panose="02020603050405020304" pitchFamily="18" charset="0"/>
              </a:rPr>
              <a:t>%</a:t>
            </a:r>
          </a:p>
          <a:p>
            <a:pPr lvl="1" algn="just">
              <a:spcBef>
                <a:spcPts val="600"/>
              </a:spcBef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Lý thuyết cuối kỳ: </a:t>
            </a:r>
            <a:r>
              <a:rPr lang="en-US" sz="1000" dirty="0" smtClean="0">
                <a:latin typeface="Times New Roman" panose="02020603050405020304" pitchFamily="18" charset="0"/>
              </a:rPr>
              <a:t>60</a:t>
            </a:r>
            <a:r>
              <a:rPr lang="vi" sz="1000" dirty="0" smtClean="0">
                <a:latin typeface="Times New Roman" panose="02020603050405020304" pitchFamily="18" charset="0"/>
              </a:rPr>
              <a:t>%</a:t>
            </a:r>
            <a:endParaRPr lang="vi" sz="10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0616" y="3343656"/>
            <a:ext cx="856488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Hê điều hành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" y="3334512"/>
            <a:ext cx="1527048" cy="121920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 dirty="0">
                <a:solidFill>
                  <a:srgbClr val="7B0000"/>
                </a:solidFill>
                <a:latin typeface="Times New Roman"/>
              </a:rPr>
              <a:t>TS. Trần Công </a:t>
            </a:r>
            <a:r>
              <a:rPr lang="vi" sz="550" cap="small" dirty="0" smtClean="0">
                <a:solidFill>
                  <a:srgbClr val="7B0000"/>
                </a:solidFill>
                <a:latin typeface="Times New Roman"/>
              </a:rPr>
              <a:t>Án</a:t>
            </a:r>
            <a:r>
              <a:rPr lang="en-US" sz="550" cap="small" dirty="0">
                <a:solidFill>
                  <a:srgbClr val="7B0000"/>
                </a:solidFill>
                <a:latin typeface="Times New Roman"/>
              </a:rPr>
              <a:t> </a:t>
            </a:r>
            <a:r>
              <a:rPr lang="en-US" sz="550" cap="small" dirty="0" smtClean="0">
                <a:solidFill>
                  <a:srgbClr val="7B0000"/>
                </a:solidFill>
                <a:latin typeface="Times New Roman"/>
              </a:rPr>
              <a:t>– PGS. TS.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/>
              </a:rPr>
              <a:t>Trần</a:t>
            </a:r>
            <a:r>
              <a:rPr lang="en-US" sz="550" cap="small" dirty="0" smtClean="0">
                <a:solidFill>
                  <a:srgbClr val="7B0000"/>
                </a:solidFill>
                <a:latin typeface="Times New Roman"/>
              </a:rPr>
              <a:t> Cao </a:t>
            </a:r>
            <a:r>
              <a:rPr lang="en-US" sz="550" cap="small" dirty="0" err="1" smtClean="0">
                <a:solidFill>
                  <a:srgbClr val="7B0000"/>
                </a:solidFill>
                <a:latin typeface="Times New Roman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65" y="574230"/>
            <a:ext cx="930004" cy="99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41" y="1685242"/>
            <a:ext cx="973695" cy="9050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47524" y="2590279"/>
            <a:ext cx="873830" cy="16228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050" b="1" dirty="0">
                <a:latin typeface="Times New Roman" panose="02020603050405020304" pitchFamily="18" charset="0"/>
              </a:rPr>
              <a:t>QUESTIONS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100" y="88781"/>
            <a:ext cx="3764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http://www.cit.ctu.edu.vn/~tcde/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568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*-0.5cm   CT107. H Ðiu Hành (Operating System)   Thông Tin Môn Hoc</dc:title>
  <dc:subject/>
  <dc:creator>Giang viên: Trn Công Án (tcan@cit.ctu.edu.vn)</dc:creator>
  <cp:keywords/>
  <cp:lastModifiedBy>User</cp:lastModifiedBy>
  <cp:revision>20</cp:revision>
  <dcterms:modified xsi:type="dcterms:W3CDTF">2020-08-10T01:05:12Z</dcterms:modified>
</cp:coreProperties>
</file>