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58"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5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470683"/>
          </a:xfrm>
          <a:prstGeom prst="rect">
            <a:avLst/>
          </a:prstGeom>
        </p:spPr>
      </p:pic>
      <p:sp>
        <p:nvSpPr>
          <p:cNvPr id="3" name="Rectangle 2"/>
          <p:cNvSpPr/>
          <p:nvPr/>
        </p:nvSpPr>
        <p:spPr>
          <a:xfrm>
            <a:off x="625126" y="615320"/>
            <a:ext cx="3360971" cy="473134"/>
          </a:xfrm>
          <a:prstGeom prst="rect">
            <a:avLst/>
          </a:prstGeom>
          <a:solidFill>
            <a:srgbClr val="DAD6D6"/>
          </a:solidFill>
        </p:spPr>
        <p:txBody>
          <a:bodyPr lIns="0" tIns="0" rIns="0" bIns="0">
            <a:noAutofit/>
          </a:bodyPr>
          <a:lstStyle/>
          <a:p>
            <a:pPr indent="0" algn="ctr">
              <a:lnSpc>
                <a:spcPts val="2104"/>
              </a:lnSpc>
              <a:spcAft>
                <a:spcPts val="1680"/>
              </a:spcAft>
            </a:pPr>
            <a:r>
              <a:rPr lang="en-US" sz="1400" dirty="0" smtClean="0">
                <a:solidFill>
                  <a:srgbClr val="CC0000"/>
                </a:solidFill>
                <a:latin typeface="Times New Roman"/>
              </a:rPr>
              <a:t>CT178. </a:t>
            </a:r>
            <a:r>
              <a:rPr lang="vi" sz="1400" dirty="0" smtClean="0">
                <a:solidFill>
                  <a:srgbClr val="CC0000"/>
                </a:solidFill>
                <a:latin typeface="Times New Roman"/>
              </a:rPr>
              <a:t>HỆ </a:t>
            </a:r>
            <a:r>
              <a:rPr lang="vi" sz="1400" cap="small" dirty="0" smtClean="0">
                <a:solidFill>
                  <a:srgbClr val="CC0000"/>
                </a:solidFill>
                <a:latin typeface="Times New Roman" panose="02020603050405020304" pitchFamily="18" charset="0"/>
              </a:rPr>
              <a:t>ĐIỀU HÀNH </a:t>
            </a:r>
            <a:r>
              <a:rPr lang="en-US" sz="1400" cap="small" dirty="0" smtClean="0">
                <a:solidFill>
                  <a:srgbClr val="CC0000"/>
                </a:solidFill>
                <a:latin typeface="Times New Roman" panose="02020603050405020304" pitchFamily="18" charset="0"/>
              </a:rPr>
              <a:t/>
            </a:r>
            <a:br>
              <a:rPr lang="en-US" sz="1400" cap="small" dirty="0" smtClean="0">
                <a:solidFill>
                  <a:srgbClr val="CC0000"/>
                </a:solidFill>
                <a:latin typeface="Times New Roman" panose="02020603050405020304" pitchFamily="18" charset="0"/>
              </a:rPr>
            </a:br>
            <a:r>
              <a:rPr lang="vi" sz="1400" cap="small" dirty="0" smtClean="0">
                <a:solidFill>
                  <a:srgbClr val="CC0000"/>
                </a:solidFill>
                <a:latin typeface="Times New Roman" panose="02020603050405020304" pitchFamily="18" charset="0"/>
              </a:rPr>
              <a:t>CHƯ</a:t>
            </a:r>
            <a:r>
              <a:rPr lang="en-US" sz="1400" cap="small" dirty="0" smtClean="0">
                <a:solidFill>
                  <a:srgbClr val="CC0000"/>
                </a:solidFill>
                <a:latin typeface="Times New Roman" panose="02020603050405020304" pitchFamily="18" charset="0"/>
              </a:rPr>
              <a:t>Ơ</a:t>
            </a:r>
            <a:r>
              <a:rPr lang="vi" sz="1400" cap="small" dirty="0" smtClean="0">
                <a:solidFill>
                  <a:srgbClr val="CC0000"/>
                </a:solidFill>
                <a:latin typeface="Times New Roman" panose="02020603050405020304" pitchFamily="18" charset="0"/>
              </a:rPr>
              <a:t>NG </a:t>
            </a:r>
            <a:r>
              <a:rPr lang="vi" sz="1400" dirty="0" smtClean="0">
                <a:solidFill>
                  <a:srgbClr val="CC0000"/>
                </a:solidFill>
                <a:latin typeface="Times New Roman"/>
              </a:rPr>
              <a:t>5. </a:t>
            </a:r>
            <a:r>
              <a:rPr lang="vi" sz="1400" cap="small" dirty="0" smtClean="0">
                <a:solidFill>
                  <a:srgbClr val="CC0000"/>
                </a:solidFill>
                <a:latin typeface="Times New Roman" panose="02020603050405020304" pitchFamily="18" charset="0"/>
              </a:rPr>
              <a:t>ĐỒNG B</a:t>
            </a:r>
            <a:r>
              <a:rPr lang="en-US" sz="1400" cap="small" dirty="0" smtClean="0">
                <a:solidFill>
                  <a:srgbClr val="CC0000"/>
                </a:solidFill>
                <a:latin typeface="Times New Roman" panose="02020603050405020304" pitchFamily="18" charset="0"/>
              </a:rPr>
              <a:t>Ộ</a:t>
            </a:r>
            <a:r>
              <a:rPr lang="vi" sz="1400" cap="small" dirty="0" smtClean="0">
                <a:solidFill>
                  <a:srgbClr val="CC0000"/>
                </a:solidFill>
                <a:latin typeface="Times New Roman" panose="02020603050405020304" pitchFamily="18" charset="0"/>
              </a:rPr>
              <a:t> HÓA TIẾN TR</a:t>
            </a:r>
            <a:r>
              <a:rPr lang="en-US" sz="1400" cap="small" dirty="0" smtClean="0">
                <a:solidFill>
                  <a:srgbClr val="CC0000"/>
                </a:solidFill>
                <a:latin typeface="Times New Roman" panose="02020603050405020304" pitchFamily="18" charset="0"/>
              </a:rPr>
              <a:t>Ì</a:t>
            </a:r>
            <a:r>
              <a:rPr lang="vi" sz="1400" cap="small" dirty="0" smtClean="0">
                <a:solidFill>
                  <a:srgbClr val="CC0000"/>
                </a:solidFill>
                <a:latin typeface="Times New Roman" panose="02020603050405020304" pitchFamily="18" charset="0"/>
              </a:rPr>
              <a:t>NH</a:t>
            </a:r>
            <a:endParaRPr lang="vi" sz="1400" cap="small" dirty="0">
              <a:solidFill>
                <a:srgbClr val="CC0000"/>
              </a:solidFill>
              <a:latin typeface="Times New Roman" panose="02020603050405020304" pitchFamily="18" charset="0"/>
            </a:endParaRPr>
          </a:p>
        </p:txBody>
      </p:sp>
      <p:sp>
        <p:nvSpPr>
          <p:cNvPr id="9"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dirty="0" err="1">
                <a:latin typeface="Times New Roman" panose="02020603050405020304" pitchFamily="18" charset="0"/>
              </a:rPr>
              <a:t>Giảng</a:t>
            </a:r>
            <a:r>
              <a:rPr lang="en-US" sz="1000" dirty="0">
                <a:latin typeface="Times New Roman" panose="02020603050405020304" pitchFamily="18" charset="0"/>
              </a:rPr>
              <a:t> </a:t>
            </a:r>
            <a:r>
              <a:rPr lang="en-US" sz="1000" dirty="0" err="1">
                <a:latin typeface="Times New Roman" panose="02020603050405020304" pitchFamily="18" charset="0"/>
              </a:rPr>
              <a:t>viên</a:t>
            </a:r>
            <a:r>
              <a:rPr lang="en-US" sz="1000" dirty="0">
                <a:latin typeface="Times New Roman" panose="02020603050405020304" pitchFamily="18" charset="0"/>
              </a:rPr>
              <a:t>: PGS. TS. </a:t>
            </a:r>
            <a:r>
              <a:rPr lang="en-US" sz="1000" dirty="0" err="1">
                <a:latin typeface="Times New Roman" panose="02020603050405020304" pitchFamily="18" charset="0"/>
              </a:rPr>
              <a:t>Trần</a:t>
            </a:r>
            <a:r>
              <a:rPr lang="en-US" sz="1000" dirty="0">
                <a:latin typeface="Times New Roman" panose="02020603050405020304" pitchFamily="18" charset="0"/>
              </a:rPr>
              <a:t> Cao </a:t>
            </a:r>
            <a:r>
              <a:rPr lang="en-US" sz="1000" dirty="0" err="1">
                <a:latin typeface="Times New Roman" panose="02020603050405020304" pitchFamily="18" charset="0"/>
              </a:rPr>
              <a:t>Đệ</a:t>
            </a:r>
            <a:r>
              <a:rPr lang="en-US" sz="1000" dirty="0">
                <a:latin typeface="Times New Roman" panose="02020603050405020304" pitchFamily="18" charset="0"/>
              </a:rPr>
              <a:t> (</a:t>
            </a:r>
            <a:r>
              <a:rPr lang="en-US" sz="1000" dirty="0">
                <a:latin typeface="Times New Roman" panose="02020603050405020304" pitchFamily="18" charset="0"/>
                <a:hlinkClick r:id="rId3"/>
              </a:rPr>
              <a:t>tcde@ctu.edu.vn</a:t>
            </a:r>
            <a:r>
              <a:rPr lang="en-US" sz="1000" dirty="0">
                <a:latin typeface="Times New Roman" panose="02020603050405020304" pitchFamily="18" charset="0"/>
              </a:rPr>
              <a:t>)</a:t>
            </a:r>
          </a:p>
        </p:txBody>
      </p:sp>
      <p:sp>
        <p:nvSpPr>
          <p:cNvPr id="10"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1"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smtClean="0">
                <a:latin typeface="Times New Roman" panose="02020603050405020304" pitchFamily="18" charset="0"/>
              </a:rPr>
              <a:t>2020</a:t>
            </a:r>
            <a:endParaRPr lang="en-US" sz="9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189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75360"/>
            <a:ext cx="4215384" cy="326136"/>
          </a:xfrm>
          <a:prstGeom prst="rect">
            <a:avLst/>
          </a:prstGeom>
        </p:spPr>
        <p:txBody>
          <a:bodyPr lIns="0" tIns="0" rIns="0" bIns="0">
            <a:noAutofit/>
          </a:bodyPr>
          <a:lstStyle/>
          <a:p>
            <a:pPr indent="-165100">
              <a:lnSpc>
                <a:spcPts val="1392"/>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Xét một lịch trình </a:t>
            </a:r>
            <a:r>
              <a:rPr lang="vi" sz="950" dirty="0">
                <a:solidFill>
                  <a:srgbClr val="900000"/>
                </a:solidFill>
                <a:latin typeface="Times New Roman" panose="02020603050405020304" pitchFamily="18" charset="0"/>
              </a:rPr>
              <a:t>thực thi xen kẽ </a:t>
            </a:r>
            <a:r>
              <a:rPr lang="vi" sz="950" dirty="0">
                <a:latin typeface="Times New Roman" panose="02020603050405020304" pitchFamily="18" charset="0"/>
              </a:rPr>
              <a:t>(cạnh tranh) của hai tiến trình </a:t>
            </a:r>
            <a:r>
              <a:rPr lang="vi" sz="950" dirty="0">
                <a:solidFill>
                  <a:srgbClr val="900000"/>
                </a:solidFill>
                <a:latin typeface="Times New Roman" panose="02020603050405020304" pitchFamily="18" charset="0"/>
              </a:rPr>
              <a:t>S </a:t>
            </a:r>
            <a:r>
              <a:rPr lang="vi" sz="950" dirty="0">
                <a:latin typeface="Times New Roman" panose="02020603050405020304" pitchFamily="18" charset="0"/>
              </a:rPr>
              <a:t>và </a:t>
            </a:r>
            <a:r>
              <a:rPr lang="vi" sz="950" dirty="0">
                <a:solidFill>
                  <a:srgbClr val="900000"/>
                </a:solidFill>
                <a:latin typeface="Times New Roman" panose="02020603050405020304" pitchFamily="18" charset="0"/>
              </a:rPr>
              <a:t>T </a:t>
            </a:r>
            <a:r>
              <a:rPr lang="vi" sz="950" dirty="0">
                <a:latin typeface="Times New Roman" panose="02020603050405020304" pitchFamily="18" charset="0"/>
              </a:rPr>
              <a:t>trong hệ thống,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vi" sz="950" dirty="0">
                <a:latin typeface="Times New Roman" panose="02020603050405020304" pitchFamily="18" charset="0"/>
              </a:rPr>
              <a:t>giá trị </a:t>
            </a:r>
            <a:r>
              <a:rPr lang="en-US" sz="950" dirty="0">
                <a:solidFill>
                  <a:srgbClr val="900000"/>
                </a:solidFill>
                <a:latin typeface="Times New Roman" panose="02020603050405020304" pitchFamily="18" charset="0"/>
              </a:rPr>
              <a:t>counter </a:t>
            </a:r>
            <a:r>
              <a:rPr lang="vi" sz="950" dirty="0">
                <a:solidFill>
                  <a:srgbClr val="900000"/>
                </a:solidFill>
                <a:latin typeface="Times New Roman" panose="02020603050405020304" pitchFamily="18" charset="0"/>
              </a:rPr>
              <a:t>= 5</a:t>
            </a:r>
            <a:r>
              <a:rPr lang="vi" sz="950" dirty="0">
                <a:latin typeface="Times New Roman" panose="02020603050405020304" pitchFamily="18" charset="0"/>
              </a:rPr>
              <a:t>:</a:t>
            </a:r>
          </a:p>
        </p:txBody>
      </p:sp>
      <p:sp>
        <p:nvSpPr>
          <p:cNvPr id="6" name="Rectangle 5"/>
          <p:cNvSpPr/>
          <p:nvPr/>
        </p:nvSpPr>
        <p:spPr>
          <a:xfrm>
            <a:off x="420624" y="1414272"/>
            <a:ext cx="2337816"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S1: </a:t>
            </a:r>
            <a:r>
              <a:rPr lang="vi" sz="950" dirty="0">
                <a:latin typeface="Times New Roman" panose="02020603050405020304" pitchFamily="18" charset="0"/>
              </a:rPr>
              <a:t>registerl = </a:t>
            </a:r>
            <a:r>
              <a:rPr lang="en-US" sz="950" dirty="0">
                <a:latin typeface="Times New Roman" panose="02020603050405020304" pitchFamily="18" charset="0"/>
              </a:rPr>
              <a:t>counter </a:t>
            </a:r>
            <a:r>
              <a:rPr lang="vi" sz="950" dirty="0">
                <a:latin typeface="Times New Roman" panose="02020603050405020304" pitchFamily="18" charset="0"/>
              </a:rPr>
              <a:t>(registerl = 5)</a:t>
            </a:r>
          </a:p>
        </p:txBody>
      </p:sp>
      <p:sp>
        <p:nvSpPr>
          <p:cNvPr id="7" name="Rectangle 6"/>
          <p:cNvSpPr/>
          <p:nvPr/>
        </p:nvSpPr>
        <p:spPr>
          <a:xfrm>
            <a:off x="420624" y="1627632"/>
            <a:ext cx="2737104"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S2: </a:t>
            </a:r>
            <a:r>
              <a:rPr lang="vi" sz="950" dirty="0">
                <a:latin typeface="Times New Roman" panose="02020603050405020304" pitchFamily="18" charset="0"/>
              </a:rPr>
              <a:t>registerl = registerl + 1 (registerl = 6)</a:t>
            </a:r>
          </a:p>
        </p:txBody>
      </p:sp>
      <p:sp>
        <p:nvSpPr>
          <p:cNvPr id="8" name="Rectangle 7"/>
          <p:cNvSpPr/>
          <p:nvPr/>
        </p:nvSpPr>
        <p:spPr>
          <a:xfrm>
            <a:off x="402336" y="1837944"/>
            <a:ext cx="2325624" cy="213360"/>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P1: </a:t>
            </a:r>
            <a:r>
              <a:rPr lang="vi" sz="950" dirty="0">
                <a:latin typeface="Times New Roman" panose="02020603050405020304" pitchFamily="18" charset="0"/>
              </a:rPr>
              <a:t>register2 = </a:t>
            </a:r>
            <a:r>
              <a:rPr lang="en-US" sz="950" dirty="0">
                <a:latin typeface="Times New Roman" panose="02020603050405020304" pitchFamily="18" charset="0"/>
              </a:rPr>
              <a:t>counter </a:t>
            </a:r>
            <a:r>
              <a:rPr lang="vi" sz="950" dirty="0">
                <a:latin typeface="Times New Roman" panose="02020603050405020304" pitchFamily="18" charset="0"/>
              </a:rPr>
              <a:t>(</a:t>
            </a:r>
            <a:r>
              <a:rPr lang="vi" sz="950" dirty="0" smtClean="0">
                <a:latin typeface="Times New Roman" panose="02020603050405020304" pitchFamily="18" charset="0"/>
              </a:rPr>
              <a:t>reg</a:t>
            </a:r>
            <a:r>
              <a:rPr lang="en-US" sz="950" dirty="0" err="1" smtClean="0">
                <a:latin typeface="Times New Roman" panose="02020603050405020304" pitchFamily="18" charset="0"/>
              </a:rPr>
              <a:t>i</a:t>
            </a:r>
            <a:r>
              <a:rPr lang="vi" sz="950" dirty="0" smtClean="0">
                <a:latin typeface="Times New Roman" panose="02020603050405020304" pitchFamily="18" charset="0"/>
              </a:rPr>
              <a:t>ster2 </a:t>
            </a:r>
            <a:r>
              <a:rPr lang="vi" sz="950" dirty="0">
                <a:latin typeface="Times New Roman" panose="02020603050405020304" pitchFamily="18" charset="0"/>
              </a:rPr>
              <a:t>= 5)</a:t>
            </a:r>
          </a:p>
        </p:txBody>
      </p:sp>
      <p:sp>
        <p:nvSpPr>
          <p:cNvPr id="9" name="Rectangle 8"/>
          <p:cNvSpPr/>
          <p:nvPr/>
        </p:nvSpPr>
        <p:spPr>
          <a:xfrm>
            <a:off x="402336" y="2051304"/>
            <a:ext cx="2755392"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P2: </a:t>
            </a:r>
            <a:r>
              <a:rPr lang="vi" sz="950" dirty="0">
                <a:latin typeface="Times New Roman" panose="02020603050405020304" pitchFamily="18" charset="0"/>
              </a:rPr>
              <a:t>register2 = register2 - 1 (register2 = 4)</a:t>
            </a:r>
          </a:p>
        </p:txBody>
      </p:sp>
      <p:sp>
        <p:nvSpPr>
          <p:cNvPr id="10" name="Rectangle 9"/>
          <p:cNvSpPr/>
          <p:nvPr/>
        </p:nvSpPr>
        <p:spPr>
          <a:xfrm>
            <a:off x="420624" y="2264664"/>
            <a:ext cx="2282952"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S3: </a:t>
            </a:r>
            <a:r>
              <a:rPr lang="en-US" sz="950" dirty="0">
                <a:latin typeface="Times New Roman" panose="02020603050405020304" pitchFamily="18" charset="0"/>
              </a:rPr>
              <a:t>counter </a:t>
            </a:r>
            <a:r>
              <a:rPr lang="vi" sz="950" dirty="0">
                <a:latin typeface="Times New Roman" panose="02020603050405020304" pitchFamily="18" charset="0"/>
              </a:rPr>
              <a:t>= registerl </a:t>
            </a:r>
            <a:r>
              <a:rPr lang="en-US" sz="950" dirty="0">
                <a:latin typeface="Times New Roman" panose="02020603050405020304" pitchFamily="18" charset="0"/>
              </a:rPr>
              <a:t>(counter </a:t>
            </a:r>
            <a:r>
              <a:rPr lang="vi" sz="950" dirty="0">
                <a:latin typeface="Times New Roman" panose="02020603050405020304" pitchFamily="18" charset="0"/>
              </a:rPr>
              <a:t>= 6)</a:t>
            </a:r>
          </a:p>
        </p:txBody>
      </p:sp>
      <p:sp>
        <p:nvSpPr>
          <p:cNvPr id="11" name="Rectangle 10"/>
          <p:cNvSpPr/>
          <p:nvPr/>
        </p:nvSpPr>
        <p:spPr>
          <a:xfrm>
            <a:off x="402336" y="2474976"/>
            <a:ext cx="2301240" cy="124968"/>
          </a:xfrm>
          <a:prstGeom prst="rect">
            <a:avLst/>
          </a:prstGeom>
        </p:spPr>
        <p:txBody>
          <a:bodyPr wrap="none" lIns="0" tIns="0" rIns="0" bIns="0">
            <a:noAutofit/>
          </a:bodyPr>
          <a:lstStyle/>
          <a:p>
            <a:pPr indent="0" algn="just">
              <a:lnSpc>
                <a:spcPts val="1656"/>
              </a:lnSpc>
              <a:spcAft>
                <a:spcPts val="210"/>
              </a:spcAft>
            </a:pPr>
            <a:r>
              <a:rPr lang="vi" sz="950" dirty="0">
                <a:solidFill>
                  <a:srgbClr val="3333B2"/>
                </a:solidFill>
                <a:latin typeface="Times New Roman" panose="02020603050405020304" pitchFamily="18" charset="0"/>
              </a:rPr>
              <a:t>P3: </a:t>
            </a:r>
            <a:r>
              <a:rPr lang="en-US" sz="950" dirty="0">
                <a:latin typeface="Times New Roman" panose="02020603050405020304" pitchFamily="18" charset="0"/>
              </a:rPr>
              <a:t>counter </a:t>
            </a:r>
            <a:r>
              <a:rPr lang="vi" sz="950" dirty="0">
                <a:latin typeface="Times New Roman" panose="02020603050405020304" pitchFamily="18" charset="0"/>
              </a:rPr>
              <a:t>= register2 </a:t>
            </a:r>
            <a:r>
              <a:rPr lang="en-US" sz="950" dirty="0">
                <a:latin typeface="Times New Roman" panose="02020603050405020304" pitchFamily="18" charset="0"/>
              </a:rPr>
              <a:t>(counter </a:t>
            </a:r>
            <a:r>
              <a:rPr lang="vi" sz="950" dirty="0">
                <a:latin typeface="Times New Roman" panose="02020603050405020304" pitchFamily="18" charset="0"/>
              </a:rPr>
              <a:t>= 4)</a:t>
            </a:r>
          </a:p>
        </p:txBody>
      </p:sp>
      <p:sp>
        <p:nvSpPr>
          <p:cNvPr id="12" name="Rectangle 11"/>
          <p:cNvSpPr/>
          <p:nvPr/>
        </p:nvSpPr>
        <p:spPr>
          <a:xfrm>
            <a:off x="402336" y="2703576"/>
            <a:ext cx="3995928" cy="329184"/>
          </a:xfrm>
          <a:prstGeom prst="rect">
            <a:avLst/>
          </a:prstGeom>
        </p:spPr>
        <p:txBody>
          <a:bodyPr lIns="0" tIns="0" rIns="0" bIns="0">
            <a:noAutofit/>
          </a:bodyPr>
          <a:lstStyle/>
          <a:p>
            <a:pPr indent="0" algn="just">
              <a:lnSpc>
                <a:spcPts val="1344"/>
              </a:lnSpc>
            </a:pP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giá trị cuối cùng của </a:t>
            </a:r>
            <a:r>
              <a:rPr lang="en-US" sz="900" b="1" dirty="0">
                <a:solidFill>
                  <a:srgbClr val="900000"/>
                </a:solidFill>
                <a:latin typeface="Courier New"/>
              </a:rPr>
              <a:t>counter </a:t>
            </a:r>
            <a:r>
              <a:rPr lang="vi" sz="950" dirty="0">
                <a:latin typeface="Times New Roman" panose="02020603050405020304" pitchFamily="18" charset="0"/>
              </a:rPr>
              <a:t>là </a:t>
            </a:r>
            <a:r>
              <a:rPr lang="vi" sz="950" dirty="0">
                <a:solidFill>
                  <a:srgbClr val="900000"/>
                </a:solidFill>
                <a:latin typeface="Times New Roman" panose="02020603050405020304" pitchFamily="18" charset="0"/>
              </a:rPr>
              <a:t>4 </a:t>
            </a:r>
            <a:r>
              <a:rPr lang="vi" sz="950" dirty="0">
                <a:latin typeface="Times New Roman" panose="02020603050405020304" pitchFamily="18" charset="0"/>
              </a:rPr>
              <a:t>(hoặc </a:t>
            </a:r>
            <a:r>
              <a:rPr lang="vi" sz="950" dirty="0">
                <a:solidFill>
                  <a:srgbClr val="900000"/>
                </a:solidFill>
                <a:latin typeface="Times New Roman" panose="02020603050405020304" pitchFamily="18" charset="0"/>
              </a:rPr>
              <a:t>6 </a:t>
            </a:r>
            <a:r>
              <a:rPr lang="vi" sz="950" dirty="0">
                <a:latin typeface="Times New Roman" panose="02020603050405020304" pitchFamily="18" charset="0"/>
              </a:rPr>
              <a:t>nếu S3 sau P3), trong khi </a:t>
            </a:r>
            <a:r>
              <a:rPr lang="vi" sz="950" dirty="0">
                <a:solidFill>
                  <a:srgbClr val="900000"/>
                </a:solidFill>
                <a:latin typeface="Times New Roman" panose="02020603050405020304" pitchFamily="18" charset="0"/>
              </a:rPr>
              <a:t>giá trị nhất quán </a:t>
            </a:r>
            <a:r>
              <a:rPr lang="vi" sz="950" dirty="0">
                <a:latin typeface="Times New Roman" panose="02020603050405020304" pitchFamily="18" charset="0"/>
              </a:rPr>
              <a:t>của </a:t>
            </a:r>
            <a:r>
              <a:rPr lang="en-US" sz="900" b="1" dirty="0">
                <a:solidFill>
                  <a:srgbClr val="900000"/>
                </a:solidFill>
                <a:latin typeface="Courier New"/>
              </a:rPr>
              <a:t>counter </a:t>
            </a:r>
            <a:r>
              <a:rPr lang="vi" sz="950" dirty="0">
                <a:latin typeface="Times New Roman" panose="02020603050405020304" pitchFamily="18" charset="0"/>
              </a:rPr>
              <a:t>trong trường hợp này là 5.</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7536" y="281559"/>
            <a:ext cx="4298618" cy="448056"/>
          </a:xfrm>
          <a:prstGeom prst="rect">
            <a:avLst/>
          </a:prstGeom>
        </p:spPr>
        <p:txBody>
          <a:bodyPr lIns="0" tIns="0" rIns="0" bIns="0">
            <a:noAutofit/>
          </a:bodyPr>
          <a:lstStyle/>
          <a:p>
            <a:pPr indent="0">
              <a:spcAft>
                <a:spcPts val="2520"/>
              </a:spcAft>
            </a:pPr>
            <a:r>
              <a:rPr lang="vi" sz="1400" b="1" cap="small" dirty="0" smtClean="0">
                <a:solidFill>
                  <a:srgbClr val="CC0000"/>
                </a:solidFill>
                <a:latin typeface="Times New Roman" panose="02020603050405020304" pitchFamily="18" charset="0"/>
              </a:rPr>
              <a:t>TÌNH TRẠNG “TRANH ĐUA” </a:t>
            </a:r>
            <a:r>
              <a:rPr lang="en-US" sz="1400" b="1" cap="small" dirty="0" smtClean="0">
                <a:solidFill>
                  <a:srgbClr val="CC0000"/>
                </a:solidFill>
                <a:latin typeface="Times New Roman" panose="02020603050405020304" pitchFamily="18" charset="0"/>
              </a:rPr>
              <a:t>(RACE CONDITION)</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1094232"/>
            <a:ext cx="4267200" cy="1703832"/>
          </a:xfrm>
          <a:prstGeom prst="rect">
            <a:avLst/>
          </a:prstGeom>
        </p:spPr>
        <p:txBody>
          <a:bodyPr lIns="0" tIns="0" rIns="0" bIns="0">
            <a:noAutofit/>
          </a:bodyPr>
          <a:lstStyle/>
          <a:p>
            <a:pPr marL="154940" indent="-139700">
              <a:lnSpc>
                <a:spcPts val="1320"/>
              </a:lnSpc>
              <a:spcBef>
                <a:spcPts val="252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tình trạng mà nhiều tiến trình cùng </a:t>
            </a:r>
            <a:r>
              <a:rPr lang="vi" sz="1200" dirty="0">
                <a:solidFill>
                  <a:srgbClr val="900000"/>
                </a:solidFill>
                <a:latin typeface="Times New Roman" panose="02020603050405020304" pitchFamily="18" charset="0"/>
              </a:rPr>
              <a:t>truy cập và thay đổi lên dữ liệu được chia sẻ</a:t>
            </a:r>
            <a:r>
              <a:rPr lang="vi" sz="1200" dirty="0">
                <a:latin typeface="Times New Roman" panose="02020603050405020304" pitchFamily="18" charset="0"/>
              </a:rPr>
              <a:t>, và giá trị cuối cùng của dữ liệu chia sẻ </a:t>
            </a:r>
            <a:r>
              <a:rPr lang="vi" sz="1200" dirty="0">
                <a:solidFill>
                  <a:srgbClr val="900000"/>
                </a:solidFill>
                <a:latin typeface="Times New Roman" panose="02020603050405020304" pitchFamily="18" charset="0"/>
              </a:rPr>
              <a:t>phụ thuộc vào </a:t>
            </a:r>
            <a:r>
              <a:rPr lang="vi" sz="1200" dirty="0">
                <a:latin typeface="Times New Roman" panose="02020603050405020304" pitchFamily="18" charset="0"/>
              </a:rPr>
              <a:t>tiến trình hoàn thành sau cùng.</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giá trị của </a:t>
            </a:r>
            <a:r>
              <a:rPr lang="vi" sz="1200" dirty="0">
                <a:solidFill>
                  <a:srgbClr val="900000"/>
                </a:solidFill>
                <a:latin typeface="Times New Roman" panose="02020603050405020304" pitchFamily="18" charset="0"/>
              </a:rPr>
              <a:t>P </a:t>
            </a:r>
            <a:r>
              <a:rPr lang="vi" sz="1200" dirty="0">
                <a:latin typeface="Times New Roman" panose="02020603050405020304" pitchFamily="18" charset="0"/>
              </a:rPr>
              <a:t>trong ví dụ 1</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hoặc giá trị biến </a:t>
            </a:r>
            <a:r>
              <a:rPr lang="en-US" sz="1200" dirty="0">
                <a:solidFill>
                  <a:srgbClr val="900000"/>
                </a:solidFill>
                <a:latin typeface="Times New Roman" panose="02020603050405020304" pitchFamily="18" charset="0"/>
              </a:rPr>
              <a:t>counter </a:t>
            </a:r>
            <a:r>
              <a:rPr lang="vi" sz="1200" dirty="0">
                <a:latin typeface="Times New Roman" panose="02020603050405020304" pitchFamily="18" charset="0"/>
              </a:rPr>
              <a:t>trong ví dụ 2</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Tình trạng tranh đua có </a:t>
            </a:r>
            <a:r>
              <a:rPr lang="en-US" sz="1200" dirty="0" err="1" smtClean="0">
                <a:latin typeface="Times New Roman" panose="02020603050405020304" pitchFamily="18" charset="0"/>
              </a:rPr>
              <a:t>thể</a:t>
            </a:r>
            <a:r>
              <a:rPr lang="en-US" sz="1200" dirty="0" smtClean="0">
                <a:latin typeface="Times New Roman" panose="02020603050405020304" pitchFamily="18" charset="0"/>
              </a:rPr>
              <a:t> </a:t>
            </a:r>
            <a:r>
              <a:rPr lang="en-US" sz="1200" dirty="0" err="1" smtClean="0">
                <a:latin typeface="Times New Roman" panose="02020603050405020304" pitchFamily="18" charset="0"/>
              </a:rPr>
              <a:t>dẫn</a:t>
            </a:r>
            <a:r>
              <a:rPr lang="vi" sz="1200" dirty="0" smtClean="0">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tình trạng không nhất quán.</a:t>
            </a:r>
          </a:p>
          <a:p>
            <a:pPr marL="154940" indent="-139700">
              <a:lnSpc>
                <a:spcPts val="1344"/>
              </a:lnSpc>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ngăn chặn tình trạng tranh đua</a:t>
            </a:r>
            <a:r>
              <a:rPr lang="vi" sz="1200" dirty="0">
                <a:latin typeface="Times New Roman" panose="02020603050405020304" pitchFamily="18" charset="0"/>
              </a:rPr>
              <a:t>, các tiến trình cạnh tranh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phải được </a:t>
            </a:r>
            <a:r>
              <a:rPr lang="vi" sz="1200" dirty="0">
                <a:solidFill>
                  <a:srgbClr val="900000"/>
                </a:solidFill>
                <a:latin typeface="Times New Roman" panose="02020603050405020304" pitchFamily="18" charset="0"/>
              </a:rPr>
              <a:t>đồng bộ hóa </a:t>
            </a:r>
            <a:r>
              <a:rPr lang="en-US" sz="1200" dirty="0">
                <a:latin typeface="Times New Roman" panose="02020603050405020304" pitchFamily="18" charset="0"/>
              </a:rPr>
              <a:t>(synchronize).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2121408" cy="128016"/>
          </a:xfrm>
          <a:prstGeom prst="rect">
            <a:avLst/>
          </a:prstGeom>
          <a:solidFill>
            <a:srgbClr val="A30100"/>
          </a:solidFill>
        </p:spPr>
        <p:txBody>
          <a:bodyPr wrap="none" lIns="0" tIns="0" rIns="0" bIns="0">
            <a:noAutofit/>
          </a:bodyPr>
          <a:lstStyle/>
          <a:p>
            <a:pPr marL="283464" indent="-152400" algn="just">
              <a:spcAft>
                <a:spcPts val="1260"/>
              </a:spcAft>
            </a:pPr>
            <a:r>
              <a:rPr lang="vi" sz="550" cap="small">
                <a:solidFill>
                  <a:srgbClr val="FFFFFF"/>
                </a:solidFill>
                <a:latin typeface="Times New Roman"/>
              </a:rPr>
              <a:t>Vấn đề miền tương trục </a:t>
            </a:r>
            <a:r>
              <a:rPr lang="en-US" sz="550" cap="small">
                <a:solidFill>
                  <a:srgbClr val="FFFFFF"/>
                </a:solidFill>
                <a:latin typeface="Times New Roman"/>
              </a:rPr>
              <a:t>(Critical-section problem)</a:t>
            </a:r>
          </a:p>
        </p:txBody>
      </p:sp>
      <p:sp>
        <p:nvSpPr>
          <p:cNvPr id="4" name="Rectangle 3"/>
          <p:cNvSpPr/>
          <p:nvPr/>
        </p:nvSpPr>
        <p:spPr>
          <a:xfrm>
            <a:off x="94488" y="451104"/>
            <a:ext cx="3020568" cy="225552"/>
          </a:xfrm>
          <a:prstGeom prst="rect">
            <a:avLst/>
          </a:prstGeom>
        </p:spPr>
        <p:txBody>
          <a:bodyPr wrap="none" lIns="0" tIns="0" rIns="0" bIns="0">
            <a:noAutofit/>
          </a:bodyPr>
          <a:lstStyle/>
          <a:p>
            <a:pPr indent="0">
              <a:spcBef>
                <a:spcPts val="1260"/>
              </a:spcBef>
              <a:spcAft>
                <a:spcPts val="2100"/>
              </a:spcAft>
            </a:pPr>
            <a:r>
              <a:rPr lang="vi" sz="1400" b="1" cap="small" dirty="0" smtClean="0">
                <a:solidFill>
                  <a:srgbClr val="CC0000"/>
                </a:solidFill>
                <a:latin typeface="Times New Roman" panose="02020603050405020304" pitchFamily="18" charset="0"/>
              </a:rPr>
              <a:t>VẤN ĐỀ MIỀN TƯƠNG TRỤC </a:t>
            </a:r>
            <a:r>
              <a:rPr lang="vi" sz="1400" b="1" dirty="0" smtClean="0">
                <a:solidFill>
                  <a:srgbClr val="CC0000"/>
                </a:solidFill>
                <a:latin typeface="Times New Roman"/>
              </a:rPr>
              <a:t>(CSP)</a:t>
            </a:r>
            <a:endParaRPr lang="vi" sz="1400" b="1" dirty="0">
              <a:solidFill>
                <a:srgbClr val="CC0000"/>
              </a:solidFill>
              <a:latin typeface="Times New Roman"/>
            </a:endParaRPr>
          </a:p>
        </p:txBody>
      </p:sp>
      <p:sp>
        <p:nvSpPr>
          <p:cNvPr id="5" name="Rectangle 4"/>
          <p:cNvSpPr/>
          <p:nvPr/>
        </p:nvSpPr>
        <p:spPr>
          <a:xfrm>
            <a:off x="234696" y="890016"/>
            <a:ext cx="4267200" cy="2084832"/>
          </a:xfrm>
          <a:prstGeom prst="rect">
            <a:avLst/>
          </a:prstGeom>
        </p:spPr>
        <p:txBody>
          <a:bodyPr lIns="0" tIns="0" rIns="0" bIns="0">
            <a:noAutofit/>
          </a:bodyPr>
          <a:lstStyle/>
          <a:p>
            <a:pPr marL="164592" indent="-152400" algn="just">
              <a:spcBef>
                <a:spcPts val="210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Xét 1 hệ thống có n tiến trình đang cạnh tranh {P</a:t>
            </a:r>
            <a:r>
              <a:rPr lang="vi" sz="1200" baseline="-25000" dirty="0">
                <a:latin typeface="Times New Roman" panose="02020603050405020304" pitchFamily="18" charset="0"/>
              </a:rPr>
              <a:t>0</a:t>
            </a:r>
            <a:r>
              <a:rPr lang="vi" sz="1200" dirty="0">
                <a:latin typeface="Times New Roman" panose="02020603050405020304" pitchFamily="18" charset="0"/>
              </a:rPr>
              <a:t>, </a:t>
            </a:r>
            <a:r>
              <a:rPr lang="vi" sz="1200" i="1" spc="100" dirty="0">
                <a:latin typeface="Times New Roman" panose="02020603050405020304" pitchFamily="18" charset="0"/>
              </a:rPr>
              <a:t>P</a:t>
            </a:r>
            <a:r>
              <a:rPr lang="vi" sz="1200" i="1" spc="100" baseline="-25000" dirty="0">
                <a:latin typeface="Times New Roman" panose="02020603050405020304" pitchFamily="18" charset="0"/>
              </a:rPr>
              <a:t>1</a:t>
            </a:r>
            <a:r>
              <a:rPr lang="vi" sz="1200" i="1" spc="100" dirty="0">
                <a:latin typeface="Times New Roman" panose="02020603050405020304" pitchFamily="18" charset="0"/>
              </a:rPr>
              <a:t>,..., </a:t>
            </a:r>
            <a:r>
              <a:rPr lang="vi" sz="1200" i="1" spc="100" dirty="0" smtClean="0">
                <a:latin typeface="Times New Roman" panose="02020603050405020304" pitchFamily="18" charset="0"/>
              </a:rPr>
              <a:t>P</a:t>
            </a:r>
            <a:r>
              <a:rPr lang="en-US" sz="1200" i="1" spc="100" baseline="-25000" dirty="0" smtClean="0">
                <a:latin typeface="Times New Roman" panose="02020603050405020304" pitchFamily="18" charset="0"/>
              </a:rPr>
              <a:t>n-1</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64592" marR="190500" indent="-152400" algn="just">
              <a:lnSpc>
                <a:spcPts val="1344"/>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Miền tương trục </a:t>
            </a:r>
            <a:r>
              <a:rPr lang="en-US" sz="1200" b="1" dirty="0">
                <a:latin typeface="Times New Roman" panose="02020603050405020304" pitchFamily="18" charset="0"/>
              </a:rPr>
              <a:t>(critical section)</a:t>
            </a:r>
            <a:r>
              <a:rPr lang="en-US" sz="1200" dirty="0">
                <a:latin typeface="Times New Roman" panose="02020603050405020304" pitchFamily="18" charset="0"/>
              </a:rPr>
              <a:t>: </a:t>
            </a:r>
            <a:r>
              <a:rPr lang="vi" sz="1200" dirty="0">
                <a:latin typeface="Times New Roman" panose="02020603050405020304" pitchFamily="18" charset="0"/>
              </a:rPr>
              <a:t>là một </a:t>
            </a:r>
            <a:r>
              <a:rPr lang="vi" sz="1200" dirty="0">
                <a:solidFill>
                  <a:srgbClr val="900000"/>
                </a:solidFill>
                <a:latin typeface="Times New Roman" panose="02020603050405020304" pitchFamily="18" charset="0"/>
              </a:rPr>
              <a:t>đoạn mã lệnh </a:t>
            </a:r>
            <a:r>
              <a:rPr lang="vi" sz="1200" dirty="0">
                <a:latin typeface="Times New Roman" panose="02020603050405020304" pitchFamily="18" charset="0"/>
              </a:rPr>
              <a:t>của các tiến trình có chứa các hành động </a:t>
            </a:r>
            <a:r>
              <a:rPr lang="vi" sz="1200" dirty="0">
                <a:solidFill>
                  <a:srgbClr val="900000"/>
                </a:solidFill>
                <a:latin typeface="Times New Roman" panose="02020603050405020304" pitchFamily="18" charset="0"/>
              </a:rPr>
              <a:t>truy cập dữ liệu được chia sẻ </a:t>
            </a:r>
            <a:r>
              <a:rPr lang="vi" sz="1200" dirty="0">
                <a:latin typeface="Times New Roman" panose="02020603050405020304" pitchFamily="18" charset="0"/>
              </a:rPr>
              <a:t>như: thay </a:t>
            </a:r>
            <a:r>
              <a:rPr lang="vi" sz="1200" dirty="0" smtClean="0">
                <a:latin typeface="Times New Roman" panose="02020603050405020304" pitchFamily="18" charset="0"/>
              </a:rPr>
              <a:t>đ</a:t>
            </a:r>
            <a:r>
              <a:rPr lang="en-US" sz="1200" dirty="0" smtClean="0">
                <a:latin typeface="Times New Roman" panose="02020603050405020304" pitchFamily="18" charset="0"/>
              </a:rPr>
              <a:t>ổ</a:t>
            </a:r>
            <a:r>
              <a:rPr lang="vi" sz="1200" dirty="0" smtClean="0">
                <a:latin typeface="Times New Roman" panose="02020603050405020304" pitchFamily="18" charset="0"/>
              </a:rPr>
              <a:t>i </a:t>
            </a:r>
            <a:r>
              <a:rPr lang="vi" sz="1200" dirty="0">
                <a:latin typeface="Times New Roman" panose="02020603050405020304" pitchFamily="18" charset="0"/>
              </a:rPr>
              <a:t>các biến dùng chung, cập nhật CSDL, ghi tập tin, ...</a:t>
            </a:r>
          </a:p>
          <a:p>
            <a:pPr marL="164592" indent="0">
              <a:lnSpc>
                <a:spcPts val="1344"/>
              </a:lnSpc>
              <a:spcAft>
                <a:spcPts val="420"/>
              </a:spcAft>
            </a:pPr>
            <a:r>
              <a:rPr lang="en-US" sz="1200" dirty="0" smtClean="0">
                <a:latin typeface="Times New Roman" panose="02020603050405020304" pitchFamily="18" charset="0"/>
                <a:sym typeface="Wingdings" panose="05000000000000000000" pitchFamily="2" charset="2"/>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tránh tình trạng tranh đua</a:t>
            </a:r>
            <a:r>
              <a:rPr lang="vi" sz="1200" dirty="0">
                <a:latin typeface="Times New Roman" panose="02020603050405020304" pitchFamily="18" charset="0"/>
              </a:rPr>
              <a:t>, các hệ thống phải đảm bảo khi một tiến trình đang trong miền tương trục, không có một tiến trình nào khác được phép chạy trong miền tương trục của nó.</a:t>
            </a:r>
          </a:p>
          <a:p>
            <a:pPr marL="164592" marR="101600" indent="-152400" algn="just">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Vấn đề miền tương trục </a:t>
            </a:r>
            <a:r>
              <a:rPr lang="en-US" sz="1200" b="1" dirty="0">
                <a:latin typeface="Times New Roman" panose="02020603050405020304" pitchFamily="18" charset="0"/>
              </a:rPr>
              <a:t>(critical-section problem)</a:t>
            </a:r>
            <a:r>
              <a:rPr lang="en-US" sz="1200" dirty="0">
                <a:latin typeface="Times New Roman" panose="02020603050405020304" pitchFamily="18" charset="0"/>
              </a:rPr>
              <a:t>: </a:t>
            </a:r>
            <a:r>
              <a:rPr lang="vi" sz="1200" dirty="0">
                <a:latin typeface="Times New Roman" panose="02020603050405020304" pitchFamily="18" charset="0"/>
              </a:rPr>
              <a:t>Thiết kế các </a:t>
            </a:r>
            <a:r>
              <a:rPr lang="vi" sz="1200" dirty="0">
                <a:solidFill>
                  <a:srgbClr val="900000"/>
                </a:solidFill>
                <a:latin typeface="Times New Roman" panose="02020603050405020304" pitchFamily="18" charset="0"/>
              </a:rPr>
              <a:t>giao thức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các tiến trình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sử dụng </a:t>
            </a:r>
            <a:r>
              <a:rPr lang="en-US" sz="1200" dirty="0" err="1" smtClean="0">
                <a:solidFill>
                  <a:srgbClr val="900000"/>
                </a:solidFill>
                <a:latin typeface="Times New Roman" panose="02020603050405020304" pitchFamily="18" charset="0"/>
              </a:rPr>
              <a:t>để</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hợp tác/cạnh tranh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nhau.</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212140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Vấn đề miền tương trục </a:t>
            </a:r>
            <a:r>
              <a:rPr lang="en-US" sz="550" cap="small">
                <a:solidFill>
                  <a:srgbClr val="FFFFFF"/>
                </a:solidFill>
                <a:latin typeface="Times New Roman"/>
              </a:rPr>
              <a:t>(Critical-section problem)</a:t>
            </a:r>
          </a:p>
        </p:txBody>
      </p:sp>
      <p:sp>
        <p:nvSpPr>
          <p:cNvPr id="4" name="Rectangle 3"/>
          <p:cNvSpPr/>
          <p:nvPr/>
        </p:nvSpPr>
        <p:spPr>
          <a:xfrm>
            <a:off x="94488" y="451104"/>
            <a:ext cx="3020568" cy="225552"/>
          </a:xfrm>
          <a:prstGeom prst="rect">
            <a:avLst/>
          </a:prstGeom>
        </p:spPr>
        <p:txBody>
          <a:bodyPr wrap="none" lIns="0" tIns="0" rIns="0" bIns="0">
            <a:noAutofit/>
          </a:bodyPr>
          <a:lstStyle/>
          <a:p>
            <a:pPr indent="0"/>
            <a:r>
              <a:rPr lang="vi" sz="1400" cap="small" dirty="0" smtClean="0">
                <a:solidFill>
                  <a:srgbClr val="CC0000"/>
                </a:solidFill>
                <a:latin typeface="Times New Roman" panose="02020603050405020304" pitchFamily="18" charset="0"/>
              </a:rPr>
              <a:t>VẤN ĐỀ MIỀN TƯƠNG TRỤC </a:t>
            </a:r>
            <a:r>
              <a:rPr lang="vi" sz="1400" dirty="0" smtClean="0">
                <a:solidFill>
                  <a:srgbClr val="CC0000"/>
                </a:solidFill>
                <a:latin typeface="Times New Roman"/>
              </a:rPr>
              <a:t>(CSP)</a:t>
            </a:r>
            <a:endParaRPr lang="vi" sz="1400" dirty="0">
              <a:solidFill>
                <a:srgbClr val="CC0000"/>
              </a:solidFill>
              <a:latin typeface="Times New Roman"/>
            </a:endParaRPr>
          </a:p>
        </p:txBody>
      </p:sp>
      <p:sp>
        <p:nvSpPr>
          <p:cNvPr id="5" name="Rectangle 4"/>
          <p:cNvSpPr/>
          <p:nvPr/>
        </p:nvSpPr>
        <p:spPr>
          <a:xfrm>
            <a:off x="198120" y="1002792"/>
            <a:ext cx="2697480" cy="1865376"/>
          </a:xfrm>
          <a:prstGeom prst="rect">
            <a:avLst/>
          </a:prstGeom>
        </p:spPr>
        <p:txBody>
          <a:bodyPr lIns="0" tIns="0" rIns="0" bIns="0">
            <a:noAutofit/>
          </a:bodyPr>
          <a:lstStyle/>
          <a:p>
            <a:pPr marL="165100" indent="-165100">
              <a:lnSpc>
                <a:spcPts val="1344"/>
              </a:lnSpc>
              <a:spcAft>
                <a:spcPts val="210"/>
              </a:spcAft>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phải xác định được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entry section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exit section</a:t>
            </a:r>
            <a:r>
              <a:rPr lang="en-US" sz="1200" dirty="0">
                <a:latin typeface="Times New Roman" panose="02020603050405020304" pitchFamily="18" charset="0"/>
              </a:rPr>
              <a:t>.</a:t>
            </a:r>
          </a:p>
          <a:p>
            <a:pPr marL="165100" indent="-1651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tiến trình phải </a:t>
            </a:r>
            <a:r>
              <a:rPr lang="vi" sz="1200" i="1" spc="100" dirty="0">
                <a:solidFill>
                  <a:srgbClr val="900000"/>
                </a:solidFill>
                <a:latin typeface="Times New Roman" panose="02020603050405020304" pitchFamily="18" charset="0"/>
              </a:rPr>
              <a:t>xin </a:t>
            </a:r>
            <a:r>
              <a:rPr lang="vi" sz="1200" i="1" dirty="0">
                <a:solidFill>
                  <a:srgbClr val="900000"/>
                </a:solidFill>
                <a:latin typeface="Times New Roman" panose="02020603050405020304" pitchFamily="18" charset="0"/>
              </a:rPr>
              <a:t>phép</a:t>
            </a:r>
            <a:r>
              <a:rPr lang="vi" sz="1200" dirty="0">
                <a:solidFill>
                  <a:srgbClr val="900000"/>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được vào miền tương trục (đi qua vùng </a:t>
            </a:r>
            <a:r>
              <a:rPr lang="en-US" sz="1200" dirty="0">
                <a:solidFill>
                  <a:srgbClr val="900000"/>
                </a:solidFill>
                <a:latin typeface="Times New Roman" panose="02020603050405020304" pitchFamily="18" charset="0"/>
              </a:rPr>
              <a:t>entry section</a:t>
            </a:r>
            <a:r>
              <a:rPr lang="en-US" sz="1200" dirty="0">
                <a:latin typeface="Times New Roman" panose="02020603050405020304" pitchFamily="18" charset="0"/>
              </a:rPr>
              <a:t>), </a:t>
            </a:r>
            <a:r>
              <a:rPr lang="vi" sz="1200" dirty="0">
                <a:latin typeface="Times New Roman" panose="02020603050405020304" pitchFamily="18" charset="0"/>
              </a:rPr>
              <a:t>và sau đó thoát khỏi miền tương trục (đi qua vùng </a:t>
            </a:r>
            <a:r>
              <a:rPr lang="en-US" sz="1200" dirty="0">
                <a:solidFill>
                  <a:srgbClr val="900000"/>
                </a:solidFill>
                <a:latin typeface="Times New Roman" panose="02020603050405020304" pitchFamily="18" charset="0"/>
              </a:rPr>
              <a:t>exit section</a:t>
            </a:r>
            <a:r>
              <a:rPr lang="en-US" sz="1200" dirty="0">
                <a:latin typeface="Times New Roman" panose="02020603050405020304" pitchFamily="18" charset="0"/>
              </a:rPr>
              <a:t>) </a:t>
            </a:r>
            <a:r>
              <a:rPr lang="vi" sz="1200" dirty="0">
                <a:latin typeface="Times New Roman" panose="02020603050405020304" pitchFamily="18" charset="0"/>
              </a:rPr>
              <a:t>và thực hiện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vi" sz="1200" dirty="0">
                <a:latin typeface="Times New Roman" panose="02020603050405020304" pitchFamily="18" charset="0"/>
              </a:rPr>
              <a:t>còn lại </a:t>
            </a:r>
            <a:r>
              <a:rPr lang="en-US" sz="1200" dirty="0">
                <a:latin typeface="Times New Roman" panose="02020603050405020304" pitchFamily="18" charset="0"/>
              </a:rPr>
              <a:t>(remainder section).</a:t>
            </a:r>
          </a:p>
          <a:p>
            <a:pPr marL="165100" indent="-165100">
              <a:lnSpc>
                <a:spcPts val="1344"/>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Giải pháp </a:t>
            </a:r>
            <a:r>
              <a:rPr lang="vi" sz="1200" dirty="0">
                <a:latin typeface="Times New Roman" panose="02020603050405020304" pitchFamily="18" charset="0"/>
              </a:rPr>
              <a:t>cho </a:t>
            </a:r>
            <a:r>
              <a:rPr lang="en-US" sz="1200" dirty="0" err="1" smtClean="0">
                <a:latin typeface="Times New Roman" panose="02020603050405020304" pitchFamily="18" charset="0"/>
              </a:rPr>
              <a:t>vấn</a:t>
            </a:r>
            <a:r>
              <a:rPr lang="vi" sz="1200" dirty="0" smtClean="0">
                <a:latin typeface="Times New Roman" panose="02020603050405020304" pitchFamily="18" charset="0"/>
              </a:rPr>
              <a:t> </a:t>
            </a:r>
            <a:r>
              <a:rPr lang="vi" sz="1200" dirty="0">
                <a:latin typeface="Times New Roman" panose="02020603050405020304" pitchFamily="18" charset="0"/>
              </a:rPr>
              <a:t>đề miền tương trục tương đối </a:t>
            </a:r>
            <a:r>
              <a:rPr lang="vi" sz="1200" dirty="0">
                <a:solidFill>
                  <a:srgbClr val="900000"/>
                </a:solidFill>
                <a:latin typeface="Times New Roman" panose="02020603050405020304" pitchFamily="18" charset="0"/>
              </a:rPr>
              <a:t>phức tạp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các hệ thống định thời </a:t>
            </a:r>
            <a:r>
              <a:rPr lang="vi" sz="1200" dirty="0">
                <a:solidFill>
                  <a:srgbClr val="900000"/>
                </a:solidFill>
                <a:latin typeface="Times New Roman" panose="02020603050405020304" pitchFamily="18" charset="0"/>
              </a:rPr>
              <a:t>trưng dụng</a:t>
            </a:r>
            <a:r>
              <a:rPr lang="vi" sz="1200" dirty="0">
                <a:latin typeface="Times New Roman" panose="02020603050405020304" pitchFamily="18" charset="0"/>
              </a:rPr>
              <a:t>.</a:t>
            </a:r>
          </a:p>
        </p:txBody>
      </p:sp>
      <p:sp>
        <p:nvSpPr>
          <p:cNvPr id="6" name="Rectangle 5"/>
          <p:cNvSpPr/>
          <p:nvPr/>
        </p:nvSpPr>
        <p:spPr>
          <a:xfrm>
            <a:off x="3005328" y="1127760"/>
            <a:ext cx="286512" cy="161544"/>
          </a:xfrm>
          <a:prstGeom prst="rect">
            <a:avLst/>
          </a:prstGeom>
        </p:spPr>
        <p:txBody>
          <a:bodyPr wrap="none" lIns="0" tIns="0" rIns="0" bIns="0">
            <a:noAutofit/>
          </a:bodyPr>
          <a:lstStyle/>
          <a:p>
            <a:pPr indent="0"/>
            <a:r>
              <a:rPr lang="vi" sz="1050">
                <a:solidFill>
                  <a:srgbClr val="231F20"/>
                </a:solidFill>
                <a:latin typeface="Times New Roman"/>
              </a:rPr>
              <a:t>do {</a:t>
            </a:r>
          </a:p>
        </p:txBody>
      </p:sp>
      <p:sp>
        <p:nvSpPr>
          <p:cNvPr id="7" name="Rectangle 6"/>
          <p:cNvSpPr/>
          <p:nvPr/>
        </p:nvSpPr>
        <p:spPr>
          <a:xfrm>
            <a:off x="3297936" y="1417320"/>
            <a:ext cx="670560" cy="158496"/>
          </a:xfrm>
          <a:prstGeom prst="rect">
            <a:avLst/>
          </a:prstGeom>
        </p:spPr>
        <p:txBody>
          <a:bodyPr wrap="none" lIns="0" tIns="0" rIns="0" bIns="0">
            <a:noAutofit/>
          </a:bodyPr>
          <a:lstStyle/>
          <a:p>
            <a:pPr indent="0"/>
            <a:r>
              <a:rPr lang="en-US" sz="950" i="1">
                <a:solidFill>
                  <a:srgbClr val="231F20"/>
                </a:solidFill>
                <a:latin typeface="Times New Roman"/>
              </a:rPr>
              <a:t>entry section</a:t>
            </a:r>
          </a:p>
        </p:txBody>
      </p:sp>
      <p:sp>
        <p:nvSpPr>
          <p:cNvPr id="8" name="Rectangle 7"/>
          <p:cNvSpPr/>
          <p:nvPr/>
        </p:nvSpPr>
        <p:spPr>
          <a:xfrm>
            <a:off x="3514344" y="1700784"/>
            <a:ext cx="813816" cy="128016"/>
          </a:xfrm>
          <a:prstGeom prst="rect">
            <a:avLst/>
          </a:prstGeom>
        </p:spPr>
        <p:txBody>
          <a:bodyPr wrap="none" lIns="0" tIns="0" rIns="0" bIns="0">
            <a:noAutofit/>
          </a:bodyPr>
          <a:lstStyle/>
          <a:p>
            <a:pPr indent="0"/>
            <a:r>
              <a:rPr lang="en-US" sz="1050">
                <a:solidFill>
                  <a:srgbClr val="231F20"/>
                </a:solidFill>
                <a:latin typeface="Times New Roman"/>
              </a:rPr>
              <a:t>critical section</a:t>
            </a:r>
          </a:p>
        </p:txBody>
      </p:sp>
      <p:sp>
        <p:nvSpPr>
          <p:cNvPr id="9" name="Rectangle 8"/>
          <p:cNvSpPr/>
          <p:nvPr/>
        </p:nvSpPr>
        <p:spPr>
          <a:xfrm>
            <a:off x="3297936" y="1984248"/>
            <a:ext cx="588264" cy="128016"/>
          </a:xfrm>
          <a:prstGeom prst="rect">
            <a:avLst/>
          </a:prstGeom>
        </p:spPr>
        <p:txBody>
          <a:bodyPr wrap="none" lIns="0" tIns="0" rIns="0" bIns="0">
            <a:noAutofit/>
          </a:bodyPr>
          <a:lstStyle/>
          <a:p>
            <a:pPr indent="0"/>
            <a:r>
              <a:rPr lang="en-US" sz="950" i="1">
                <a:solidFill>
                  <a:srgbClr val="231F20"/>
                </a:solidFill>
                <a:latin typeface="Times New Roman"/>
              </a:rPr>
              <a:t>exit section</a:t>
            </a:r>
          </a:p>
        </p:txBody>
      </p:sp>
      <p:sp>
        <p:nvSpPr>
          <p:cNvPr id="10" name="Rectangle 9"/>
          <p:cNvSpPr/>
          <p:nvPr/>
        </p:nvSpPr>
        <p:spPr>
          <a:xfrm>
            <a:off x="3008376" y="2264664"/>
            <a:ext cx="1520952" cy="438912"/>
          </a:xfrm>
          <a:prstGeom prst="rect">
            <a:avLst/>
          </a:prstGeom>
        </p:spPr>
        <p:txBody>
          <a:bodyPr lIns="0" tIns="0" rIns="0" bIns="0">
            <a:noAutofit/>
          </a:bodyPr>
          <a:lstStyle/>
          <a:p>
            <a:pPr indent="520700">
              <a:lnSpc>
                <a:spcPts val="2232"/>
              </a:lnSpc>
            </a:pPr>
            <a:r>
              <a:rPr lang="en-US" sz="1050">
                <a:solidFill>
                  <a:srgbClr val="231F20"/>
                </a:solidFill>
                <a:latin typeface="Times New Roman"/>
              </a:rPr>
              <a:t>remainder section } while (true);</a:t>
            </a: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755648" cy="121920"/>
          </a:xfrm>
          <a:prstGeom prst="rect">
            <a:avLst/>
          </a:prstGeom>
          <a:solidFill>
            <a:srgbClr val="A30100"/>
          </a:solidFill>
        </p:spPr>
        <p:txBody>
          <a:bodyPr wrap="none" lIns="0" tIns="0" rIns="0" bIns="0">
            <a:noAutofit/>
          </a:bodyPr>
          <a:lstStyle/>
          <a:p>
            <a:pPr marL="118364" indent="0">
              <a:spcAft>
                <a:spcPts val="1260"/>
              </a:spcAft>
            </a:pPr>
            <a:r>
              <a:rPr lang="vi" sz="600">
                <a:solidFill>
                  <a:srgbClr val="FFFFFF"/>
                </a:solidFill>
                <a:latin typeface="Times New Roman"/>
              </a:rPr>
              <a:t>CÁc </a:t>
            </a:r>
            <a:r>
              <a:rPr lang="vi" sz="550" cap="small">
                <a:solidFill>
                  <a:srgbClr val="FFFFFF"/>
                </a:solidFill>
                <a:latin typeface="Times New Roman"/>
              </a:rPr>
              <a:t>giải pháp cho vấn đề miền tương trục</a:t>
            </a:r>
          </a:p>
        </p:txBody>
      </p:sp>
      <p:sp>
        <p:nvSpPr>
          <p:cNvPr id="4" name="Rectangle 3"/>
          <p:cNvSpPr/>
          <p:nvPr/>
        </p:nvSpPr>
        <p:spPr>
          <a:xfrm>
            <a:off x="94488" y="451104"/>
            <a:ext cx="3883152" cy="182880"/>
          </a:xfrm>
          <a:prstGeom prst="rect">
            <a:avLst/>
          </a:prstGeom>
        </p:spPr>
        <p:txBody>
          <a:bodyPr wrap="none" lIns="0" tIns="0" rIns="0" bIns="0">
            <a:noAutofit/>
          </a:bodyPr>
          <a:lstStyle/>
          <a:p>
            <a:pPr indent="0">
              <a:spcBef>
                <a:spcPts val="1260"/>
              </a:spcBef>
              <a:spcAft>
                <a:spcPts val="1890"/>
              </a:spcAft>
            </a:pPr>
            <a:r>
              <a:rPr lang="vi" sz="1400" cap="small" dirty="0" smtClean="0">
                <a:solidFill>
                  <a:srgbClr val="CC0000"/>
                </a:solidFill>
                <a:latin typeface="Times New Roman" panose="02020603050405020304" pitchFamily="18" charset="0"/>
              </a:rPr>
              <a:t>YÊU </a:t>
            </a:r>
            <a:r>
              <a:rPr lang="vi" sz="1400" dirty="0" smtClean="0">
                <a:solidFill>
                  <a:srgbClr val="CC0000"/>
                </a:solidFill>
                <a:latin typeface="Times New Roman"/>
              </a:rPr>
              <a:t>CẦU </a:t>
            </a:r>
            <a:r>
              <a:rPr lang="vi" sz="1400" cap="small" dirty="0" smtClean="0">
                <a:solidFill>
                  <a:srgbClr val="CC0000"/>
                </a:solidFill>
                <a:latin typeface="Times New Roman" panose="02020603050405020304" pitchFamily="18" charset="0"/>
              </a:rPr>
              <a:t>ĐỐI VỚI </a:t>
            </a:r>
            <a:r>
              <a:rPr lang="vi" sz="1400" dirty="0" smtClean="0">
                <a:solidFill>
                  <a:srgbClr val="CC0000"/>
                </a:solidFill>
                <a:latin typeface="Times New Roman"/>
              </a:rPr>
              <a:t>CÁC </a:t>
            </a:r>
            <a:r>
              <a:rPr lang="vi" sz="1400" cap="small" dirty="0" smtClean="0">
                <a:solidFill>
                  <a:srgbClr val="CC0000"/>
                </a:solidFill>
                <a:latin typeface="Times New Roman" panose="02020603050405020304" pitchFamily="18" charset="0"/>
              </a:rPr>
              <a:t>GIẢI PHÁP CHO </a:t>
            </a:r>
            <a:r>
              <a:rPr lang="vi" sz="1400" dirty="0" smtClean="0">
                <a:solidFill>
                  <a:srgbClr val="CC0000"/>
                </a:solidFill>
                <a:latin typeface="Times New Roman"/>
              </a:rPr>
              <a:t>CSP</a:t>
            </a:r>
            <a:endParaRPr lang="vi" sz="1400" dirty="0">
              <a:solidFill>
                <a:srgbClr val="CC0000"/>
              </a:solidFill>
              <a:latin typeface="Times New Roman"/>
            </a:endParaRPr>
          </a:p>
        </p:txBody>
      </p:sp>
      <p:sp>
        <p:nvSpPr>
          <p:cNvPr id="5" name="Rectangle 4"/>
          <p:cNvSpPr/>
          <p:nvPr/>
        </p:nvSpPr>
        <p:spPr>
          <a:xfrm>
            <a:off x="234696" y="990600"/>
            <a:ext cx="4267200" cy="1969008"/>
          </a:xfrm>
          <a:prstGeom prst="rect">
            <a:avLst/>
          </a:prstGeom>
        </p:spPr>
        <p:txBody>
          <a:bodyPr lIns="0" tIns="0" rIns="0" bIns="0">
            <a:noAutofit/>
          </a:bodyPr>
          <a:lstStyle/>
          <a:p>
            <a:pPr indent="0">
              <a:spcBef>
                <a:spcPts val="1890"/>
              </a:spcBef>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giải pháp cho vấn đề miền tương trục phải thỏa 3 yêu cầu:</a:t>
            </a:r>
          </a:p>
          <a:p>
            <a:pPr marL="443992" indent="-177800">
              <a:lnSpc>
                <a:spcPts val="1200"/>
              </a:lnSpc>
              <a:spcAft>
                <a:spcPts val="420"/>
              </a:spcAft>
            </a:pPr>
            <a:r>
              <a:rPr lang="vi" sz="950" dirty="0">
                <a:solidFill>
                  <a:srgbClr val="3333B2"/>
                </a:solidFill>
                <a:latin typeface="Times New Roman" panose="02020603050405020304" pitchFamily="18" charset="0"/>
              </a:rPr>
              <a:t>1.    </a:t>
            </a:r>
            <a:r>
              <a:rPr lang="vi" sz="950" dirty="0">
                <a:latin typeface="Times New Roman" panose="02020603050405020304" pitchFamily="18" charset="0"/>
              </a:rPr>
              <a:t>Loại trừ hỗ tương </a:t>
            </a:r>
            <a:r>
              <a:rPr lang="en-US" sz="950" dirty="0">
                <a:latin typeface="Times New Roman" panose="02020603050405020304" pitchFamily="18" charset="0"/>
              </a:rPr>
              <a:t>(mutual exclusion): </a:t>
            </a:r>
            <a:r>
              <a:rPr lang="vi" sz="950" dirty="0">
                <a:latin typeface="Times New Roman" panose="02020603050405020304" pitchFamily="18" charset="0"/>
              </a:rPr>
              <a:t>Nếu 1 t/trình </a:t>
            </a:r>
            <a:r>
              <a:rPr lang="vi" sz="950" dirty="0">
                <a:solidFill>
                  <a:srgbClr val="900000"/>
                </a:solidFill>
                <a:latin typeface="Times New Roman" panose="02020603050405020304" pitchFamily="18" charset="0"/>
              </a:rPr>
              <a:t>đang thực thi </a:t>
            </a:r>
            <a:r>
              <a:rPr lang="vi" sz="950" dirty="0">
                <a:latin typeface="Times New Roman" panose="02020603050405020304" pitchFamily="18" charset="0"/>
              </a:rPr>
              <a:t>trong miền tương trục, </a:t>
            </a:r>
            <a:r>
              <a:rPr lang="vi" sz="950" dirty="0">
                <a:solidFill>
                  <a:srgbClr val="900000"/>
                </a:solidFill>
                <a:latin typeface="Times New Roman" panose="02020603050405020304" pitchFamily="18" charset="0"/>
              </a:rPr>
              <a:t>không một tiến trình nào khác </a:t>
            </a:r>
            <a:r>
              <a:rPr lang="vi" sz="950" dirty="0">
                <a:latin typeface="Times New Roman" panose="02020603050405020304" pitchFamily="18" charset="0"/>
              </a:rPr>
              <a:t>được đi vào miền tương trục của chúng.</a:t>
            </a:r>
          </a:p>
          <a:p>
            <a:pPr marL="443992" indent="-177800">
              <a:lnSpc>
                <a:spcPts val="1176"/>
              </a:lnSpc>
              <a:spcAft>
                <a:spcPts val="420"/>
              </a:spcAft>
            </a:pPr>
            <a:r>
              <a:rPr lang="vi" sz="950" dirty="0">
                <a:solidFill>
                  <a:srgbClr val="3333B2"/>
                </a:solidFill>
                <a:latin typeface="Times New Roman" panose="02020603050405020304" pitchFamily="18" charset="0"/>
              </a:rPr>
              <a:t>2.    </a:t>
            </a:r>
            <a:r>
              <a:rPr lang="en-US" sz="950" dirty="0" err="1" smtClean="0">
                <a:latin typeface="Times New Roman" panose="02020603050405020304" pitchFamily="18" charset="0"/>
              </a:rPr>
              <a:t>tiến</a:t>
            </a:r>
            <a:r>
              <a:rPr lang="en-US" sz="950" dirty="0" smtClean="0">
                <a:latin typeface="Times New Roman" panose="02020603050405020304" pitchFamily="18" charset="0"/>
              </a:rPr>
              <a:t> </a:t>
            </a:r>
            <a:r>
              <a:rPr lang="en-US" sz="950" dirty="0" err="1" smtClean="0">
                <a:latin typeface="Times New Roman" panose="02020603050405020304" pitchFamily="18" charset="0"/>
              </a:rPr>
              <a:t>triển</a:t>
            </a:r>
            <a:r>
              <a:rPr lang="en-US" sz="950" dirty="0" smtClean="0">
                <a:latin typeface="Times New Roman" panose="02020603050405020304" pitchFamily="18" charset="0"/>
              </a:rPr>
              <a:t> </a:t>
            </a:r>
            <a:r>
              <a:rPr lang="en-US" sz="950" dirty="0">
                <a:latin typeface="Times New Roman" panose="02020603050405020304" pitchFamily="18" charset="0"/>
              </a:rPr>
              <a:t>(progress): </a:t>
            </a:r>
            <a:r>
              <a:rPr lang="vi" sz="950" dirty="0">
                <a:latin typeface="Times New Roman" panose="02020603050405020304" pitchFamily="18" charset="0"/>
              </a:rPr>
              <a:t>Nếu </a:t>
            </a:r>
            <a:r>
              <a:rPr lang="vi" sz="950" dirty="0">
                <a:solidFill>
                  <a:srgbClr val="900000"/>
                </a:solidFill>
                <a:latin typeface="Times New Roman" panose="02020603050405020304" pitchFamily="18" charset="0"/>
              </a:rPr>
              <a:t>không có tiến trình nào đang thực thi trong miền tương trục </a:t>
            </a:r>
            <a:r>
              <a:rPr lang="vi" sz="950" dirty="0">
                <a:latin typeface="Times New Roman" panose="02020603050405020304" pitchFamily="18" charset="0"/>
              </a:rPr>
              <a:t>và tồn tại tiến trình đang chờ được thực thi trong miền tương trục của chúng, thì việc </a:t>
            </a:r>
            <a:r>
              <a:rPr lang="vi" sz="950" dirty="0">
                <a:solidFill>
                  <a:srgbClr val="900000"/>
                </a:solidFill>
                <a:latin typeface="Times New Roman" panose="02020603050405020304" pitchFamily="18" charset="0"/>
              </a:rPr>
              <a:t>lựa chọn cho một tiến trình </a:t>
            </a:r>
            <a:r>
              <a:rPr lang="vi" sz="950" dirty="0">
                <a:latin typeface="Times New Roman" panose="02020603050405020304" pitchFamily="18" charset="0"/>
              </a:rPr>
              <a:t>bước vào miền tương trục </a:t>
            </a:r>
            <a:r>
              <a:rPr lang="vi" sz="950" dirty="0">
                <a:solidFill>
                  <a:srgbClr val="900000"/>
                </a:solidFill>
                <a:latin typeface="Times New Roman" panose="02020603050405020304" pitchFamily="18" charset="0"/>
              </a:rPr>
              <a:t>không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bị trì hoãn vô hạn</a:t>
            </a:r>
            <a:r>
              <a:rPr lang="vi" sz="950" dirty="0">
                <a:latin typeface="Times New Roman" panose="02020603050405020304" pitchFamily="18" charset="0"/>
              </a:rPr>
              <a:t>.</a:t>
            </a:r>
          </a:p>
          <a:p>
            <a:pPr marL="443992" indent="-177800">
              <a:lnSpc>
                <a:spcPts val="1200"/>
              </a:lnSpc>
            </a:pPr>
            <a:r>
              <a:rPr lang="vi" sz="950" dirty="0">
                <a:solidFill>
                  <a:srgbClr val="3333B2"/>
                </a:solidFill>
                <a:latin typeface="Times New Roman" panose="02020603050405020304" pitchFamily="18" charset="0"/>
              </a:rPr>
              <a:t>3.    </a:t>
            </a:r>
            <a:r>
              <a:rPr lang="vi" sz="950" dirty="0">
                <a:latin typeface="Times New Roman" panose="02020603050405020304" pitchFamily="18" charset="0"/>
              </a:rPr>
              <a:t>Chờ đợi hữu hạn </a:t>
            </a:r>
            <a:r>
              <a:rPr lang="en-US" sz="950" dirty="0">
                <a:latin typeface="Times New Roman" panose="02020603050405020304" pitchFamily="18" charset="0"/>
              </a:rPr>
              <a:t>(bounded wait): </a:t>
            </a:r>
            <a:r>
              <a:rPr lang="vi" sz="950" dirty="0">
                <a:latin typeface="Times New Roman" panose="02020603050405020304" pitchFamily="18" charset="0"/>
              </a:rPr>
              <a:t>Mỗi t/trình chỉ phải </a:t>
            </a:r>
            <a:r>
              <a:rPr lang="vi" sz="950" dirty="0">
                <a:solidFill>
                  <a:srgbClr val="900000"/>
                </a:solidFill>
                <a:latin typeface="Times New Roman" panose="02020603050405020304" pitchFamily="18" charset="0"/>
              </a:rPr>
              <a:t>chờ </a:t>
            </a:r>
            <a:r>
              <a:rPr lang="en-US" sz="950" dirty="0" err="1" smtClean="0">
                <a:solidFill>
                  <a:srgbClr val="900000"/>
                </a:solidFill>
                <a:latin typeface="Times New Roman" panose="02020603050405020304" pitchFamily="18" charset="0"/>
              </a:rPr>
              <a:t>để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được vào miền tương trục </a:t>
            </a:r>
            <a:r>
              <a:rPr lang="vi" sz="950" dirty="0">
                <a:latin typeface="Times New Roman" panose="02020603050405020304" pitchFamily="18" charset="0"/>
              </a:rPr>
              <a:t>trong một khoảng t/gian </a:t>
            </a:r>
            <a:r>
              <a:rPr lang="vi" sz="950" dirty="0">
                <a:solidFill>
                  <a:srgbClr val="900000"/>
                </a:solidFill>
                <a:latin typeface="Times New Roman" panose="02020603050405020304" pitchFamily="18" charset="0"/>
              </a:rPr>
              <a:t>có hạn định </a:t>
            </a:r>
            <a:r>
              <a:rPr lang="vi" sz="950" dirty="0">
                <a:latin typeface="Times New Roman" panose="02020603050405020304" pitchFamily="18" charset="0"/>
              </a:rPr>
              <a:t>(không xảy ra tình trạng </a:t>
            </a:r>
            <a:r>
              <a:rPr lang="vi" sz="950" dirty="0">
                <a:solidFill>
                  <a:srgbClr val="900000"/>
                </a:solidFill>
                <a:latin typeface="Times New Roman" panose="02020603050405020304" pitchFamily="18" charset="0"/>
              </a:rPr>
              <a:t>“chết đói” </a:t>
            </a:r>
            <a:r>
              <a:rPr lang="vi" sz="950" dirty="0">
                <a:latin typeface="Times New Roman" panose="02020603050405020304" pitchFamily="18" charset="0"/>
              </a:rPr>
              <a:t>- </a:t>
            </a:r>
            <a:r>
              <a:rPr lang="en-US" sz="950" dirty="0">
                <a:latin typeface="Times New Roman" panose="02020603050405020304" pitchFamily="18" charset="0"/>
              </a:rPr>
              <a:t>starvation).</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755648" cy="121920"/>
          </a:xfrm>
          <a:prstGeom prst="rect">
            <a:avLst/>
          </a:prstGeom>
          <a:solidFill>
            <a:srgbClr val="A30100"/>
          </a:solidFill>
        </p:spPr>
        <p:txBody>
          <a:bodyPr wrap="none" lIns="0" tIns="0" rIns="0" bIns="0">
            <a:noAutofit/>
          </a:bodyPr>
          <a:lstStyle/>
          <a:p>
            <a:pPr marL="124460" indent="0" algn="just">
              <a:spcAft>
                <a:spcPts val="1470"/>
              </a:spcAft>
            </a:pPr>
            <a:r>
              <a:rPr lang="vi" sz="600">
                <a:solidFill>
                  <a:srgbClr val="FFFFFF"/>
                </a:solidFill>
                <a:latin typeface="Times New Roman"/>
              </a:rPr>
              <a:t>CÁc </a:t>
            </a:r>
            <a:r>
              <a:rPr lang="vi" sz="550" cap="small">
                <a:solidFill>
                  <a:srgbClr val="FFFFFF"/>
                </a:solidFill>
                <a:latin typeface="Times New Roman"/>
              </a:rPr>
              <a:t>giải pháp cho vấn đề miền tương trục</a:t>
            </a:r>
          </a:p>
        </p:txBody>
      </p:sp>
      <p:sp>
        <p:nvSpPr>
          <p:cNvPr id="4" name="Rectangle 3"/>
          <p:cNvSpPr/>
          <p:nvPr/>
        </p:nvSpPr>
        <p:spPr>
          <a:xfrm>
            <a:off x="100584" y="466344"/>
            <a:ext cx="4291584" cy="2563368"/>
          </a:xfrm>
          <a:prstGeom prst="rect">
            <a:avLst/>
          </a:prstGeom>
        </p:spPr>
        <p:txBody>
          <a:bodyPr lIns="0" tIns="0" rIns="0" bIns="0">
            <a:noAutofit/>
          </a:bodyPr>
          <a:lstStyle/>
          <a:p>
            <a:pPr indent="0">
              <a:spcBef>
                <a:spcPts val="1470"/>
              </a:spcBef>
              <a:spcAft>
                <a:spcPts val="1890"/>
              </a:spcAft>
            </a:pPr>
            <a:r>
              <a:rPr lang="vi" sz="1400" cap="small" dirty="0" smtClean="0">
                <a:solidFill>
                  <a:srgbClr val="CC0000"/>
                </a:solidFill>
                <a:latin typeface="Times New Roman" panose="02020603050405020304" pitchFamily="18" charset="0"/>
              </a:rPr>
              <a:t>PHÂN LOẠI </a:t>
            </a:r>
            <a:r>
              <a:rPr lang="vi" sz="1400" dirty="0" smtClean="0">
                <a:solidFill>
                  <a:srgbClr val="CC0000"/>
                </a:solidFill>
                <a:latin typeface="Times New Roman"/>
              </a:rPr>
              <a:t>CÁC </a:t>
            </a:r>
            <a:r>
              <a:rPr lang="vi" sz="1400" cap="small" dirty="0" smtClean="0">
                <a:solidFill>
                  <a:srgbClr val="CC0000"/>
                </a:solidFill>
                <a:latin typeface="Times New Roman" panose="02020603050405020304" pitchFamily="18" charset="0"/>
              </a:rPr>
              <a:t>GIẢI PHÁP</a:t>
            </a:r>
          </a:p>
          <a:p>
            <a:pPr marL="139700" indent="0" algn="just">
              <a:spcAft>
                <a:spcPts val="630"/>
              </a:spcAft>
            </a:pPr>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Các giải pháp phần mềm: dựa trên các </a:t>
            </a:r>
            <a:r>
              <a:rPr lang="vi" sz="950" dirty="0">
                <a:solidFill>
                  <a:srgbClr val="900000"/>
                </a:solidFill>
                <a:latin typeface="Times New Roman" panose="02020603050405020304" pitchFamily="18" charset="0"/>
              </a:rPr>
              <a:t>giải thuật </a:t>
            </a:r>
            <a:r>
              <a:rPr lang="en-US" sz="950" dirty="0" err="1" smtClean="0">
                <a:solidFill>
                  <a:srgbClr val="900000"/>
                </a:solidFill>
                <a:latin typeface="Times New Roman" panose="02020603050405020304" pitchFamily="18" charset="0"/>
              </a:rPr>
              <a:t>phần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mềm</a:t>
            </a:r>
            <a:r>
              <a:rPr lang="vi" sz="950" dirty="0">
                <a:latin typeface="Times New Roman" panose="02020603050405020304" pitchFamily="18" charset="0"/>
              </a:rPr>
              <a:t>, như:</a:t>
            </a:r>
          </a:p>
          <a:p>
            <a:pPr marL="4445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trường hợp chỉ có </a:t>
            </a:r>
            <a:r>
              <a:rPr lang="vi" sz="950" dirty="0">
                <a:solidFill>
                  <a:srgbClr val="900000"/>
                </a:solidFill>
                <a:latin typeface="Times New Roman" panose="02020603050405020304" pitchFamily="18" charset="0"/>
              </a:rPr>
              <a:t>2 tiến trình cạnh tranh</a:t>
            </a:r>
            <a:r>
              <a:rPr lang="vi" sz="950" dirty="0">
                <a:latin typeface="Times New Roman" panose="02020603050405020304" pitchFamily="18" charset="0"/>
              </a:rPr>
              <a:t>:</a:t>
            </a:r>
          </a:p>
          <a:p>
            <a:pPr marL="7239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1 và 2</a:t>
            </a:r>
          </a:p>
          <a:p>
            <a:pPr marL="7239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a:t>
            </a:r>
            <a:r>
              <a:rPr lang="en-US" sz="950" dirty="0">
                <a:latin typeface="Times New Roman" panose="02020603050405020304" pitchFamily="18" charset="0"/>
              </a:rPr>
              <a:t>Peterson (Peterson’s algorithm)</a:t>
            </a:r>
          </a:p>
          <a:p>
            <a:pPr marL="444500"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trường hợp có </a:t>
            </a:r>
            <a:r>
              <a:rPr lang="vi" sz="950" i="1" dirty="0">
                <a:solidFill>
                  <a:srgbClr val="900000"/>
                </a:solidFill>
                <a:latin typeface="Times New Roman" panose="02020603050405020304" pitchFamily="18" charset="0"/>
              </a:rPr>
              <a:t>n &gt;</a:t>
            </a:r>
            <a:r>
              <a:rPr lang="vi" sz="950" dirty="0">
                <a:solidFill>
                  <a:srgbClr val="900000"/>
                </a:solidFill>
                <a:latin typeface="Times New Roman" panose="02020603050405020304" pitchFamily="18" charset="0"/>
              </a:rPr>
              <a:t> 2 tiến trình cạnh tranh</a:t>
            </a:r>
            <a:r>
              <a:rPr lang="vi" sz="950" dirty="0">
                <a:latin typeface="Times New Roman" panose="02020603050405020304" pitchFamily="18" charset="0"/>
              </a:rPr>
              <a:t>:</a:t>
            </a:r>
          </a:p>
          <a:p>
            <a:pPr marL="723900" indent="0" algn="just">
              <a:lnSpc>
                <a:spcPts val="1872"/>
              </a:lnSpc>
            </a:pPr>
            <a:r>
              <a:rPr lang="vi" sz="950" baseline="30000"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Bakery</a:t>
            </a:r>
          </a:p>
          <a:p>
            <a:pPr marL="1397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 giải pháp phần cứng:</a:t>
            </a:r>
          </a:p>
          <a:p>
            <a:pPr marL="4445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Lệnh vô hiệu hóa ngắt </a:t>
            </a:r>
            <a:r>
              <a:rPr lang="en-US" sz="950" dirty="0">
                <a:latin typeface="Times New Roman" panose="02020603050405020304" pitchFamily="18" charset="0"/>
              </a:rPr>
              <a:t>(disable interrupt)</a:t>
            </a:r>
          </a:p>
          <a:p>
            <a:pPr marL="4445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Lệnh máy đặc biệt: TestAndSet</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207264" y="228600"/>
            <a:ext cx="1783080" cy="121920"/>
          </a:xfrm>
          <a:prstGeom prst="rect">
            <a:avLst/>
          </a:prstGeom>
        </p:spPr>
        <p:txBody>
          <a:bodyPr wrap="none" lIns="0" tIns="0" rIns="0" bIns="0">
            <a:noAutofit/>
          </a:bodyPr>
          <a:lstStyle/>
          <a:p>
            <a:pPr marL="101600" indent="0"/>
            <a:r>
              <a:rPr lang="vi" sz="550" cap="small">
                <a:solidFill>
                  <a:srgbClr val="900000"/>
                </a:solidFill>
                <a:latin typeface="Times New Roman"/>
              </a:rPr>
              <a:t>Giải thuật cho trường hợp</a:t>
            </a:r>
            <a:r>
              <a:rPr lang="vi" sz="550">
                <a:solidFill>
                  <a:srgbClr val="900000"/>
                </a:solidFill>
                <a:latin typeface="Times New Roman"/>
              </a:rPr>
              <a:t> có 2 </a:t>
            </a:r>
            <a:r>
              <a:rPr lang="vi" sz="550" cap="small">
                <a:solidFill>
                  <a:srgbClr val="900000"/>
                </a:solidFill>
                <a:latin typeface="Times New Roman"/>
              </a:rPr>
              <a:t>tiến trình</a:t>
            </a:r>
          </a:p>
        </p:txBody>
      </p:sp>
      <p:sp>
        <p:nvSpPr>
          <p:cNvPr id="5" name="Rectangle 4"/>
          <p:cNvSpPr/>
          <p:nvPr/>
        </p:nvSpPr>
        <p:spPr>
          <a:xfrm>
            <a:off x="100584" y="457200"/>
            <a:ext cx="3898392" cy="219456"/>
          </a:xfrm>
          <a:prstGeom prst="rect">
            <a:avLst/>
          </a:prstGeom>
        </p:spPr>
        <p:txBody>
          <a:bodyPr wrap="none" lIns="0" tIns="0" rIns="0" bIns="0">
            <a:noAutofit/>
          </a:bodyPr>
          <a:lstStyle/>
          <a:p>
            <a:pPr indent="0">
              <a:spcAft>
                <a:spcPts val="1470"/>
              </a:spcAft>
            </a:pPr>
            <a:r>
              <a:rPr lang="vi" sz="1400" dirty="0" smtClean="0">
                <a:solidFill>
                  <a:srgbClr val="CC0000"/>
                </a:solidFill>
                <a:latin typeface="Times New Roman"/>
              </a:rPr>
              <a:t>GT1 - </a:t>
            </a:r>
            <a:r>
              <a:rPr lang="vi" sz="1400" cap="small" dirty="0" smtClean="0">
                <a:solidFill>
                  <a:srgbClr val="CC0000"/>
                </a:solidFill>
                <a:latin typeface="Times New Roman" panose="02020603050405020304" pitchFamily="18" charset="0"/>
              </a:rPr>
              <a:t>GIẢI THUẬT CHỜ BẬN </a:t>
            </a:r>
            <a:r>
              <a:rPr lang="vi" sz="1400" dirty="0" smtClean="0">
                <a:solidFill>
                  <a:srgbClr val="CC0000"/>
                </a:solidFill>
                <a:latin typeface="Times New Roman"/>
              </a:rPr>
              <a:t>1 </a:t>
            </a:r>
            <a:r>
              <a:rPr lang="en-US" sz="1400" cap="small" dirty="0" smtClean="0">
                <a:solidFill>
                  <a:srgbClr val="CC0000"/>
                </a:solidFill>
                <a:latin typeface="Times New Roman" panose="02020603050405020304" pitchFamily="18" charset="0"/>
              </a:rPr>
              <a:t>(BUSY WAIT)</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34696" y="868680"/>
            <a:ext cx="3837432" cy="1194816"/>
          </a:xfrm>
          <a:prstGeom prst="rect">
            <a:avLst/>
          </a:prstGeom>
        </p:spPr>
        <p:txBody>
          <a:bodyPr lIns="0" tIns="0" rIns="0" bIns="0">
            <a:noAutofit/>
          </a:bodyPr>
          <a:lstStyle/>
          <a:p>
            <a:pPr indent="0" algn="just">
              <a:spcBef>
                <a:spcPts val="1470"/>
              </a:spcBef>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Điều </a:t>
            </a:r>
            <a:r>
              <a:rPr lang="vi" sz="1100" dirty="0" smtClean="0">
                <a:latin typeface="Times New Roman" panose="02020603050405020304" pitchFamily="18" charset="0"/>
              </a:rPr>
              <a:t>khi</a:t>
            </a:r>
            <a:r>
              <a:rPr lang="en-US" sz="1100" dirty="0" smtClean="0">
                <a:latin typeface="Times New Roman" panose="02020603050405020304" pitchFamily="18" charset="0"/>
              </a:rPr>
              <a:t>ể</a:t>
            </a:r>
            <a:r>
              <a:rPr lang="vi" sz="1100" dirty="0" smtClean="0">
                <a:latin typeface="Times New Roman" panose="02020603050405020304" pitchFamily="18" charset="0"/>
              </a:rPr>
              <a:t>n </a:t>
            </a:r>
            <a:r>
              <a:rPr lang="vi" sz="1100" dirty="0">
                <a:latin typeface="Times New Roman" panose="02020603050405020304" pitchFamily="18" charset="0"/>
              </a:rPr>
              <a:t>cạnh tranh giữa 2 tiến trình </a:t>
            </a:r>
            <a:r>
              <a:rPr lang="vi" sz="1100" i="1" dirty="0">
                <a:latin typeface="Times New Roman" panose="02020603050405020304" pitchFamily="18" charset="0"/>
              </a:rPr>
              <a:t>Pi</a:t>
            </a:r>
            <a:r>
              <a:rPr lang="vi" sz="1100" dirty="0">
                <a:latin typeface="Times New Roman" panose="02020603050405020304" pitchFamily="18" charset="0"/>
              </a:rPr>
              <a:t> và </a:t>
            </a:r>
            <a:r>
              <a:rPr lang="vi" sz="1100" i="1" dirty="0">
                <a:latin typeface="Times New Roman" panose="02020603050405020304" pitchFamily="18" charset="0"/>
              </a:rPr>
              <a:t>Pj.</a:t>
            </a:r>
          </a:p>
          <a:p>
            <a:pPr indent="0" algn="just">
              <a:lnSpc>
                <a:spcPts val="1872"/>
              </a:lnSpc>
            </a:pPr>
            <a:r>
              <a:rPr lang="vi" sz="1100" i="1" dirty="0">
                <a:solidFill>
                  <a:srgbClr val="3333B2"/>
                </a:solidFill>
                <a:latin typeface="Times New Roman" panose="02020603050405020304" pitchFamily="18" charset="0"/>
              </a:rPr>
              <a:t>►</a:t>
            </a: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Dùng 1 </a:t>
            </a:r>
            <a:r>
              <a:rPr lang="vi" sz="1100" dirty="0">
                <a:solidFill>
                  <a:srgbClr val="900000"/>
                </a:solidFill>
                <a:latin typeface="Times New Roman" panose="02020603050405020304" pitchFamily="18" charset="0"/>
              </a:rPr>
              <a:t>biến khóa chia sẻ </a:t>
            </a:r>
            <a:r>
              <a:rPr lang="en-US" sz="1100" dirty="0" err="1" smtClean="0">
                <a:latin typeface="Times New Roman" panose="02020603050405020304" pitchFamily="18" charset="0"/>
              </a:rPr>
              <a:t>để</a:t>
            </a:r>
            <a:r>
              <a:rPr lang="vi" sz="1100" dirty="0" smtClean="0">
                <a:latin typeface="Times New Roman" panose="02020603050405020304" pitchFamily="18" charset="0"/>
              </a:rPr>
              <a:t> đ/</a:t>
            </a:r>
            <a:r>
              <a:rPr lang="en-US" sz="1100" dirty="0" err="1" smtClean="0">
                <a:latin typeface="Times New Roman" panose="02020603050405020304" pitchFamily="18" charset="0"/>
              </a:rPr>
              <a:t>khiển</a:t>
            </a:r>
            <a:r>
              <a:rPr lang="vi" sz="1100" dirty="0" smtClean="0">
                <a:latin typeface="Times New Roman" panose="02020603050405020304" pitchFamily="18" charset="0"/>
              </a:rPr>
              <a:t> </a:t>
            </a:r>
            <a:r>
              <a:rPr lang="vi" sz="1100" dirty="0">
                <a:latin typeface="Times New Roman" panose="02020603050405020304" pitchFamily="18" charset="0"/>
              </a:rPr>
              <a:t>việc vào miền tương trục.</a:t>
            </a:r>
          </a:p>
          <a:p>
            <a:pPr marL="310388" indent="0" algn="just">
              <a:lnSpc>
                <a:spcPts val="1872"/>
              </a:lnSpc>
            </a:pPr>
            <a:r>
              <a:rPr lang="vi" sz="1100" dirty="0">
                <a:solidFill>
                  <a:srgbClr val="3333B2"/>
                </a:solidFill>
                <a:latin typeface="Times New Roman" panose="02020603050405020304" pitchFamily="18" charset="0"/>
              </a:rPr>
              <a:t>►    </a:t>
            </a:r>
            <a:r>
              <a:rPr lang="vi" sz="1100" dirty="0">
                <a:solidFill>
                  <a:srgbClr val="2121FF"/>
                </a:solidFill>
                <a:latin typeface="Times New Roman" panose="02020603050405020304" pitchFamily="18" charset="0"/>
              </a:rPr>
              <a:t>int </a:t>
            </a:r>
            <a:r>
              <a:rPr lang="en-US" sz="1100" dirty="0">
                <a:latin typeface="Times New Roman" panose="02020603050405020304" pitchFamily="18" charset="0"/>
              </a:rPr>
              <a:t>turn </a:t>
            </a:r>
            <a:r>
              <a:rPr lang="vi" sz="1100" dirty="0">
                <a:latin typeface="Times New Roman" panose="02020603050405020304" pitchFamily="18" charset="0"/>
              </a:rPr>
              <a:t>= 0; </a:t>
            </a:r>
            <a:r>
              <a:rPr lang="en-US" sz="1100" dirty="0">
                <a:solidFill>
                  <a:srgbClr val="008000"/>
                </a:solidFill>
                <a:latin typeface="Times New Roman" panose="02020603050405020304" pitchFamily="18" charset="0"/>
              </a:rPr>
              <a:t>//</a:t>
            </a:r>
            <a:r>
              <a:rPr lang="en-US" sz="1100" dirty="0" err="1">
                <a:solidFill>
                  <a:srgbClr val="008000"/>
                </a:solidFill>
                <a:latin typeface="Times New Roman" panose="02020603050405020304" pitchFamily="18" charset="0"/>
              </a:rPr>
              <a:t>initialise</a:t>
            </a:r>
            <a:r>
              <a:rPr lang="en-US" sz="1100" dirty="0">
                <a:solidFill>
                  <a:srgbClr val="008000"/>
                </a:solidFill>
                <a:latin typeface="Times New Roman" panose="02020603050405020304" pitchFamily="18" charset="0"/>
              </a:rPr>
              <a:t> </a:t>
            </a:r>
            <a:r>
              <a:rPr lang="vi" sz="1100" dirty="0">
                <a:solidFill>
                  <a:srgbClr val="008000"/>
                </a:solidFill>
                <a:latin typeface="Times New Roman" panose="02020603050405020304" pitchFamily="18" charset="0"/>
              </a:rPr>
              <a:t>turn=0</a:t>
            </a:r>
          </a:p>
          <a:p>
            <a:pPr marL="310388" indent="0" algn="just">
              <a:lnSpc>
                <a:spcPts val="1872"/>
              </a:lnSpc>
            </a:pPr>
            <a:r>
              <a:rPr lang="vi" sz="1100" dirty="0">
                <a:solidFill>
                  <a:srgbClr val="3333B2"/>
                </a:solidFill>
                <a:latin typeface="Times New Roman" panose="02020603050405020304" pitchFamily="18" charset="0"/>
              </a:rPr>
              <a:t>►    </a:t>
            </a:r>
            <a:r>
              <a:rPr lang="en-US" sz="1100" dirty="0">
                <a:latin typeface="Times New Roman" panose="02020603050405020304" pitchFamily="18" charset="0"/>
              </a:rPr>
              <a:t>turn </a:t>
            </a:r>
            <a:r>
              <a:rPr lang="vi" sz="1100" dirty="0">
                <a:latin typeface="Times New Roman" panose="02020603050405020304" pitchFamily="18" charset="0"/>
              </a:rPr>
              <a:t>= i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i="1" dirty="0">
                <a:latin typeface="Times New Roman" panose="02020603050405020304" pitchFamily="18" charset="0"/>
              </a:rPr>
              <a:t>P</a:t>
            </a:r>
            <a:r>
              <a:rPr lang="vi" sz="1100" i="1" baseline="-25000" dirty="0">
                <a:latin typeface="Times New Roman" panose="02020603050405020304" pitchFamily="18" charset="0"/>
              </a:rPr>
              <a:t>i</a:t>
            </a:r>
            <a:r>
              <a:rPr lang="vi" sz="1100" dirty="0">
                <a:latin typeface="Times New Roman" panose="02020603050405020304" pitchFamily="18" charset="0"/>
              </a:rPr>
              <a:t> có </a:t>
            </a:r>
            <a:r>
              <a:rPr lang="en-US" sz="1100" dirty="0" err="1" smtClean="0">
                <a:latin typeface="Times New Roman" panose="02020603050405020304" pitchFamily="18" charset="0"/>
              </a:rPr>
              <a:t>thể</a:t>
            </a:r>
            <a:r>
              <a:rPr lang="vi" sz="1100" dirty="0" smtClean="0">
                <a:latin typeface="Times New Roman" panose="02020603050405020304" pitchFamily="18" charset="0"/>
              </a:rPr>
              <a:t> </a:t>
            </a:r>
            <a:r>
              <a:rPr lang="vi" sz="1100" dirty="0">
                <a:latin typeface="Times New Roman" panose="02020603050405020304" pitchFamily="18" charset="0"/>
              </a:rPr>
              <a:t>vào miền tương trục.</a:t>
            </a:r>
          </a:p>
          <a:p>
            <a:pPr indent="0" algn="just"/>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Tổ chức đoạn mã của 1 tiến trình </a:t>
            </a:r>
            <a:r>
              <a:rPr lang="vi" sz="1100" i="1" dirty="0" smtClean="0">
                <a:latin typeface="Times New Roman" panose="02020603050405020304" pitchFamily="18" charset="0"/>
              </a:rPr>
              <a:t>P</a:t>
            </a:r>
            <a:r>
              <a:rPr lang="en-US" sz="1100" i="1" dirty="0" err="1" smtClean="0">
                <a:latin typeface="Times New Roman" panose="02020603050405020304" pitchFamily="18" charset="0"/>
              </a:rPr>
              <a:t>i</a:t>
            </a:r>
            <a:r>
              <a:rPr lang="vi" sz="1100" dirty="0" smtClean="0">
                <a:latin typeface="Times New Roman" panose="02020603050405020304" pitchFamily="18" charset="0"/>
              </a:rPr>
              <a:t>:</a:t>
            </a:r>
            <a:endParaRPr lang="vi" sz="1100" dirty="0">
              <a:latin typeface="Times New Roman" panose="02020603050405020304" pitchFamily="18" charset="0"/>
            </a:endParaRPr>
          </a:p>
        </p:txBody>
      </p:sp>
      <p:sp>
        <p:nvSpPr>
          <p:cNvPr id="7" name="Rectangle 6"/>
          <p:cNvSpPr/>
          <p:nvPr/>
        </p:nvSpPr>
        <p:spPr>
          <a:xfrm>
            <a:off x="429768" y="2151888"/>
            <a:ext cx="265176" cy="124968"/>
          </a:xfrm>
          <a:prstGeom prst="rect">
            <a:avLst/>
          </a:prstGeom>
        </p:spPr>
        <p:txBody>
          <a:bodyPr wrap="none" lIns="0" tIns="0" rIns="0" bIns="0">
            <a:noAutofit/>
          </a:bodyPr>
          <a:lstStyle/>
          <a:p>
            <a:pPr indent="0"/>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p:txBody>
      </p:sp>
      <p:sp>
        <p:nvSpPr>
          <p:cNvPr id="8" name="Rectangle 7"/>
          <p:cNvSpPr/>
          <p:nvPr/>
        </p:nvSpPr>
        <p:spPr>
          <a:xfrm>
            <a:off x="539496" y="2621280"/>
            <a:ext cx="548640" cy="131064"/>
          </a:xfrm>
          <a:prstGeom prst="rect">
            <a:avLst/>
          </a:prstGeom>
        </p:spPr>
        <p:txBody>
          <a:bodyPr wrap="none" lIns="0" tIns="0" rIns="0" bIns="0">
            <a:noAutofit/>
          </a:bodyPr>
          <a:lstStyle/>
          <a:p>
            <a:pPr indent="0"/>
            <a:r>
              <a:rPr lang="en-US" sz="950" dirty="0">
                <a:latin typeface="Times New Roman" panose="02020603050405020304" pitchFamily="18" charset="0"/>
              </a:rPr>
              <a:t>turn </a:t>
            </a:r>
            <a:r>
              <a:rPr lang="vi" sz="950" dirty="0">
                <a:latin typeface="Times New Roman" panose="02020603050405020304" pitchFamily="18" charset="0"/>
              </a:rPr>
              <a:t>= j;</a:t>
            </a:r>
          </a:p>
        </p:txBody>
      </p:sp>
      <p:sp>
        <p:nvSpPr>
          <p:cNvPr id="9" name="Rectangle 8"/>
          <p:cNvSpPr/>
          <p:nvPr/>
        </p:nvSpPr>
        <p:spPr>
          <a:xfrm>
            <a:off x="539496" y="2292096"/>
            <a:ext cx="1146048" cy="131064"/>
          </a:xfrm>
          <a:prstGeom prst="rect">
            <a:avLst/>
          </a:prstGeom>
        </p:spPr>
        <p:txBody>
          <a:bodyPr wrap="none" lIns="0" tIns="0" rIns="0" bIns="0">
            <a:noAutofit/>
          </a:bodyPr>
          <a:lstStyle/>
          <a:p>
            <a:pPr indent="0"/>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(turn </a:t>
            </a:r>
            <a:r>
              <a:rPr lang="vi" sz="950" dirty="0">
                <a:latin typeface="Times New Roman" panose="02020603050405020304" pitchFamily="18" charset="0"/>
              </a:rPr>
              <a:t>!= i) </a:t>
            </a:r>
            <a:r>
              <a:rPr lang="vi" sz="950" dirty="0" smtClean="0">
                <a:latin typeface="Times New Roman" panose="02020603050405020304" pitchFamily="18" charset="0"/>
              </a:rPr>
              <a:t>;</a:t>
            </a:r>
            <a:r>
              <a:rPr lang="en-US" sz="950" dirty="0" smtClean="0">
                <a:latin typeface="Times New Roman" panose="02020603050405020304" pitchFamily="18" charset="0"/>
              </a:rPr>
              <a:t>//wait</a:t>
            </a:r>
            <a:endParaRPr lang="vi" sz="950" dirty="0">
              <a:latin typeface="Times New Roman" panose="02020603050405020304" pitchFamily="18" charset="0"/>
            </a:endParaRPr>
          </a:p>
        </p:txBody>
      </p:sp>
      <p:sp>
        <p:nvSpPr>
          <p:cNvPr id="10" name="Rectangle 9"/>
          <p:cNvSpPr/>
          <p:nvPr/>
        </p:nvSpPr>
        <p:spPr>
          <a:xfrm>
            <a:off x="694944" y="2465832"/>
            <a:ext cx="981456" cy="106680"/>
          </a:xfrm>
          <a:prstGeom prst="rect">
            <a:avLst/>
          </a:prstGeom>
        </p:spPr>
        <p:txBody>
          <a:bodyPr wrap="none" lIns="0" tIns="0" rIns="0" bIns="0">
            <a:noAutofit/>
          </a:bodyPr>
          <a:lstStyle/>
          <a:p>
            <a:pPr indent="0"/>
            <a:r>
              <a:rPr lang="en-US" sz="950" dirty="0" smtClean="0">
                <a:latin typeface="Times New Roman" panose="02020603050405020304" pitchFamily="18" charset="0"/>
              </a:rPr>
              <a:t>//critical </a:t>
            </a:r>
            <a:r>
              <a:rPr lang="en-US" sz="950" dirty="0">
                <a:latin typeface="Times New Roman" panose="02020603050405020304" pitchFamily="18" charset="0"/>
              </a:rPr>
              <a:t>section</a:t>
            </a:r>
          </a:p>
        </p:txBody>
      </p:sp>
      <p:sp>
        <p:nvSpPr>
          <p:cNvPr id="11" name="Rectangle 10"/>
          <p:cNvSpPr/>
          <p:nvPr/>
        </p:nvSpPr>
        <p:spPr>
          <a:xfrm>
            <a:off x="2520696" y="2252472"/>
            <a:ext cx="1868424" cy="1081278"/>
          </a:xfrm>
          <a:prstGeom prst="rect">
            <a:avLst/>
          </a:prstGeom>
        </p:spPr>
        <p:txBody>
          <a:bodyPr lIns="0" tIns="0" rIns="0" bIns="0">
            <a:noAutofit/>
          </a:bodyPr>
          <a:lstStyle/>
          <a:p>
            <a:pPr indent="0">
              <a:lnSpc>
                <a:spcPts val="170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a:p>
            <a:pPr marL="292100" indent="0" algn="just">
              <a:lnSpc>
                <a:spcPts val="170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solidFill>
                  <a:srgbClr val="00B050"/>
                </a:solidFill>
                <a:latin typeface="Times New Roman" panose="02020603050405020304" pitchFamily="18" charset="0"/>
              </a:rPr>
              <a:t>:</a:t>
            </a:r>
            <a:r>
              <a:rPr lang="en-US" sz="950" dirty="0" smtClean="0">
                <a:solidFill>
                  <a:srgbClr val="00B050"/>
                </a:solidFill>
                <a:latin typeface="Times New Roman" panose="02020603050405020304" pitchFamily="18" charset="0"/>
              </a:rPr>
              <a:t> OK</a:t>
            </a:r>
            <a:endParaRPr lang="vi" sz="950" dirty="0">
              <a:solidFill>
                <a:srgbClr val="00B050"/>
              </a:solidFill>
              <a:latin typeface="Times New Roman" panose="02020603050405020304" pitchFamily="18" charset="0"/>
            </a:endParaRPr>
          </a:p>
          <a:p>
            <a:pPr marL="292100" indent="0" algn="just">
              <a:lnSpc>
                <a:spcPts val="1704"/>
              </a:lnSpc>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2" name="Rectangle 11"/>
          <p:cNvSpPr/>
          <p:nvPr/>
        </p:nvSpPr>
        <p:spPr>
          <a:xfrm>
            <a:off x="688848" y="2785872"/>
            <a:ext cx="1048512" cy="106680"/>
          </a:xfrm>
          <a:prstGeom prst="rect">
            <a:avLst/>
          </a:prstGeom>
        </p:spPr>
        <p:txBody>
          <a:bodyPr wrap="none" lIns="0" tIns="0" rIns="0" bIns="0">
            <a:noAutofit/>
          </a:bodyPr>
          <a:lstStyle/>
          <a:p>
            <a:pPr indent="0"/>
            <a:r>
              <a:rPr lang="en-US" sz="950" dirty="0" smtClean="0">
                <a:latin typeface="Times New Roman" panose="02020603050405020304" pitchFamily="18" charset="0"/>
              </a:rPr>
              <a:t>//</a:t>
            </a:r>
            <a:r>
              <a:rPr lang="vi" sz="950" dirty="0" smtClean="0">
                <a:latin typeface="Times New Roman" panose="02020603050405020304" pitchFamily="18" charset="0"/>
              </a:rPr>
              <a:t>remainder </a:t>
            </a:r>
            <a:r>
              <a:rPr lang="vi" sz="950" dirty="0">
                <a:latin typeface="Times New Roman" panose="02020603050405020304" pitchFamily="18" charset="0"/>
              </a:rPr>
              <a:t>section</a:t>
            </a:r>
          </a:p>
        </p:txBody>
      </p:sp>
      <p:sp>
        <p:nvSpPr>
          <p:cNvPr id="13" name="Rectangle 12"/>
          <p:cNvSpPr/>
          <p:nvPr/>
        </p:nvSpPr>
        <p:spPr>
          <a:xfrm>
            <a:off x="2929128" y="2852928"/>
            <a:ext cx="1261872" cy="161544"/>
          </a:xfrm>
          <a:prstGeom prst="rect">
            <a:avLst/>
          </a:prstGeom>
        </p:spPr>
        <p:txBody>
          <a:bodyPr wrap="none" lIns="0" tIns="0" rIns="0" bIns="0">
            <a:noAutofit/>
          </a:bodyPr>
          <a:lstStyle/>
          <a:p>
            <a:pPr indent="0"/>
            <a:r>
              <a:rPr lang="en-US" sz="750" spc="50" dirty="0" smtClean="0">
                <a:latin typeface="Times New Roman"/>
                <a:sym typeface="Wingdings" panose="05000000000000000000" pitchFamily="2" charset="2"/>
              </a:rPr>
              <a:t></a:t>
            </a:r>
            <a:r>
              <a:rPr lang="vi" sz="750" spc="50" dirty="0" smtClean="0">
                <a:latin typeface="Times New Roman"/>
              </a:rPr>
              <a:t> </a:t>
            </a:r>
            <a:r>
              <a:rPr lang="vi" sz="750" spc="50" dirty="0">
                <a:latin typeface="Times New Roman"/>
              </a:rPr>
              <a:t>Không thỏa yêu cầu.</a:t>
            </a:r>
          </a:p>
        </p:txBody>
      </p:sp>
      <p:sp>
        <p:nvSpPr>
          <p:cNvPr id="14" name="Rectangle 13"/>
          <p:cNvSpPr/>
          <p:nvPr/>
        </p:nvSpPr>
        <p:spPr>
          <a:xfrm>
            <a:off x="432816" y="2932176"/>
            <a:ext cx="905256" cy="131064"/>
          </a:xfrm>
          <a:prstGeom prst="rect">
            <a:avLst/>
          </a:prstGeom>
        </p:spPr>
        <p:txBody>
          <a:bodyPr wrap="none" lIns="0" tIns="0" rIns="0" bIns="0">
            <a:noAutofit/>
          </a:bodyPr>
          <a:lstStyle/>
          <a:p>
            <a:pPr indent="0"/>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4" name="Rectangle 3"/>
          <p:cNvSpPr/>
          <p:nvPr/>
        </p:nvSpPr>
        <p:spPr>
          <a:xfrm>
            <a:off x="100584" y="228600"/>
            <a:ext cx="3898392" cy="448056"/>
          </a:xfrm>
          <a:prstGeom prst="rect">
            <a:avLst/>
          </a:prstGeom>
        </p:spPr>
        <p:txBody>
          <a:bodyPr lIns="0" tIns="0" rIns="0" bIns="0">
            <a:noAutofit/>
          </a:bodyPr>
          <a:lstStyle/>
          <a:p>
            <a:pPr indent="0">
              <a:spcAft>
                <a:spcPts val="1050"/>
              </a:spcAft>
            </a:pPr>
            <a:r>
              <a:rPr lang="vi" sz="1400" dirty="0" smtClean="0">
                <a:solidFill>
                  <a:srgbClr val="CC0000"/>
                </a:solidFill>
                <a:latin typeface="Times New Roman"/>
              </a:rPr>
              <a:t>GT2 - </a:t>
            </a:r>
            <a:r>
              <a:rPr lang="vi" sz="1400" cap="small" dirty="0" smtClean="0">
                <a:solidFill>
                  <a:srgbClr val="CC0000"/>
                </a:solidFill>
                <a:latin typeface="Times New Roman" panose="02020603050405020304" pitchFamily="18" charset="0"/>
              </a:rPr>
              <a:t>GIẢI THUẬT CHỜ BẬN </a:t>
            </a:r>
            <a:r>
              <a:rPr lang="vi" sz="1400" dirty="0" smtClean="0">
                <a:solidFill>
                  <a:srgbClr val="CC0000"/>
                </a:solidFill>
                <a:latin typeface="Times New Roman"/>
              </a:rPr>
              <a:t>2 </a:t>
            </a:r>
            <a:r>
              <a:rPr lang="en-US" sz="1400" cap="small" dirty="0" smtClean="0">
                <a:solidFill>
                  <a:srgbClr val="CC0000"/>
                </a:solidFill>
                <a:latin typeface="Times New Roman" panose="02020603050405020304" pitchFamily="18" charset="0"/>
              </a:rPr>
              <a:t>(BUSY WAIT)</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13816"/>
            <a:ext cx="3846576" cy="1161288"/>
          </a:xfrm>
          <a:prstGeom prst="rect">
            <a:avLst/>
          </a:prstGeom>
        </p:spPr>
        <p:txBody>
          <a:bodyPr lIns="0" tIns="0" rIns="0" bIns="0">
            <a:noAutofit/>
          </a:bodyPr>
          <a:lstStyle/>
          <a:p>
            <a:pPr indent="0" algn="just">
              <a:lnSpc>
                <a:spcPts val="1872"/>
              </a:lnSpc>
              <a:spcBef>
                <a:spcPts val="105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Dùng các </a:t>
            </a:r>
            <a:r>
              <a:rPr lang="vi" sz="950" dirty="0">
                <a:solidFill>
                  <a:srgbClr val="900000"/>
                </a:solidFill>
                <a:latin typeface="Times New Roman" panose="02020603050405020304" pitchFamily="18" charset="0"/>
              </a:rPr>
              <a:t>biến khóa riêng </a:t>
            </a:r>
            <a:r>
              <a:rPr lang="en-US" sz="950" dirty="0" err="1" smtClean="0">
                <a:latin typeface="Times New Roman" panose="02020603050405020304" pitchFamily="18" charset="0"/>
              </a:rPr>
              <a:t>để</a:t>
            </a:r>
            <a:r>
              <a:rPr lang="vi" sz="950" dirty="0" smtClean="0">
                <a:latin typeface="Times New Roman" panose="02020603050405020304" pitchFamily="18" charset="0"/>
              </a:rPr>
              <a:t> đ/</a:t>
            </a:r>
            <a:r>
              <a:rPr lang="en-US" sz="950" dirty="0" err="1" smtClean="0">
                <a:latin typeface="Times New Roman" panose="02020603050405020304" pitchFamily="18" charset="0"/>
              </a:rPr>
              <a:t>khiển</a:t>
            </a:r>
            <a:r>
              <a:rPr lang="vi" sz="950" dirty="0" smtClean="0">
                <a:latin typeface="Times New Roman" panose="02020603050405020304" pitchFamily="18" charset="0"/>
              </a:rPr>
              <a:t> </a:t>
            </a:r>
            <a:r>
              <a:rPr lang="vi" sz="950" dirty="0">
                <a:latin typeface="Times New Roman" panose="02020603050405020304" pitchFamily="18" charset="0"/>
              </a:rPr>
              <a:t>việc vào miền tương trục.</a:t>
            </a:r>
          </a:p>
          <a:p>
            <a:pPr marL="310388" indent="0" algn="just">
              <a:lnSpc>
                <a:spcPts val="1872"/>
              </a:lnSpc>
            </a:pPr>
            <a:r>
              <a:rPr lang="vi" sz="950" dirty="0">
                <a:solidFill>
                  <a:srgbClr val="3333B2"/>
                </a:solidFill>
                <a:latin typeface="Times New Roman" panose="02020603050405020304" pitchFamily="18" charset="0"/>
              </a:rPr>
              <a:t>►    </a:t>
            </a:r>
            <a:r>
              <a:rPr lang="en-US" sz="950" dirty="0" err="1">
                <a:solidFill>
                  <a:srgbClr val="2121FF"/>
                </a:solidFill>
                <a:latin typeface="Times New Roman" panose="02020603050405020304" pitchFamily="18" charset="0"/>
              </a:rPr>
              <a:t>boolean</a:t>
            </a:r>
            <a:r>
              <a:rPr lang="en-US" sz="950" dirty="0">
                <a:solidFill>
                  <a:srgbClr val="2121FF"/>
                </a:solidFill>
                <a:latin typeface="Times New Roman" panose="02020603050405020304" pitchFamily="18" charset="0"/>
              </a:rPr>
              <a:t> </a:t>
            </a:r>
            <a:r>
              <a:rPr lang="vi" sz="950" dirty="0">
                <a:latin typeface="Times New Roman" panose="02020603050405020304" pitchFamily="18" charset="0"/>
              </a:rPr>
              <a:t>flag[2];</a:t>
            </a:r>
          </a:p>
          <a:p>
            <a:pPr marL="310388"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Khởi tạo: </a:t>
            </a:r>
            <a:r>
              <a:rPr lang="en-US" sz="950" dirty="0">
                <a:latin typeface="Times New Roman" panose="02020603050405020304" pitchFamily="18" charset="0"/>
              </a:rPr>
              <a:t>flag[0] </a:t>
            </a:r>
            <a:r>
              <a:rPr lang="vi" sz="950" dirty="0">
                <a:latin typeface="Times New Roman" panose="02020603050405020304" pitchFamily="18" charset="0"/>
              </a:rPr>
              <a:t>= </a:t>
            </a:r>
            <a:r>
              <a:rPr lang="en-US" sz="950" dirty="0">
                <a:latin typeface="Times New Roman" panose="02020603050405020304" pitchFamily="18" charset="0"/>
              </a:rPr>
              <a:t>flag[1]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false</a:t>
            </a:r>
          </a:p>
          <a:p>
            <a:pPr marL="310388" indent="0" algn="just">
              <a:lnSpc>
                <a:spcPts val="1872"/>
              </a:lnSpc>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true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en-US" sz="950" i="1" dirty="0">
                <a:latin typeface="Times New Roman" panose="02020603050405020304" pitchFamily="18" charset="0"/>
              </a:rPr>
              <a:t>P</a:t>
            </a:r>
            <a:r>
              <a:rPr lang="en-US" sz="600" b="1" i="1" dirty="0">
                <a:latin typeface="Times New Roman" panose="02020603050405020304" pitchFamily="18" charset="0"/>
              </a:rPr>
              <a:t>i</a:t>
            </a:r>
            <a:r>
              <a:rPr lang="en-US" sz="1000" dirty="0">
                <a:latin typeface="Times New Roman" panose="02020603050405020304" pitchFamily="18" charset="0"/>
              </a:rPr>
              <a:t> </a:t>
            </a:r>
            <a:r>
              <a:rPr lang="vi" sz="950" dirty="0">
                <a:latin typeface="Times New Roman" panose="02020603050405020304" pitchFamily="18" charset="0"/>
              </a:rPr>
              <a:t>sẵn sàng vào miền tương trục.</a:t>
            </a:r>
          </a:p>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Tổ chức đoạn mã của 1 tiến trình </a:t>
            </a:r>
            <a:r>
              <a:rPr lang="vi" sz="950" i="1" dirty="0" smtClean="0">
                <a:latin typeface="Times New Roman" panose="02020603050405020304" pitchFamily="18" charset="0"/>
              </a:rPr>
              <a:t>P</a:t>
            </a:r>
            <a:r>
              <a:rPr lang="en-US" sz="950" i="1" dirty="0" err="1">
                <a:latin typeface="Times New Roman" panose="02020603050405020304" pitchFamily="18" charset="0"/>
              </a:rPr>
              <a:t>i</a:t>
            </a:r>
            <a:r>
              <a:rPr lang="vi" sz="950" dirty="0" smtClean="0">
                <a:latin typeface="Times New Roman" panose="02020603050405020304" pitchFamily="18" charset="0"/>
              </a:rPr>
              <a:t>:</a:t>
            </a:r>
            <a:endParaRPr lang="vi" sz="950" dirty="0">
              <a:latin typeface="Times New Roman" panose="02020603050405020304" pitchFamily="18" charset="0"/>
            </a:endParaRPr>
          </a:p>
        </p:txBody>
      </p:sp>
      <p:sp>
        <p:nvSpPr>
          <p:cNvPr id="6" name="Rectangle 5"/>
          <p:cNvSpPr/>
          <p:nvPr/>
        </p:nvSpPr>
        <p:spPr>
          <a:xfrm>
            <a:off x="448056" y="2081784"/>
            <a:ext cx="228600" cy="88392"/>
          </a:xfrm>
          <a:prstGeom prst="rect">
            <a:avLst/>
          </a:prstGeom>
        </p:spPr>
        <p:txBody>
          <a:bodyPr wrap="none" lIns="0" tIns="0" rIns="0" bIns="0">
            <a:noAutofit/>
          </a:bodyPr>
          <a:lstStyle/>
          <a:p>
            <a:pPr indent="0">
              <a:lnSpc>
                <a:spcPts val="1104"/>
              </a:lnSpc>
            </a:pPr>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p:txBody>
      </p:sp>
      <p:sp>
        <p:nvSpPr>
          <p:cNvPr id="7" name="Rectangle 6"/>
          <p:cNvSpPr/>
          <p:nvPr/>
        </p:nvSpPr>
        <p:spPr>
          <a:xfrm>
            <a:off x="726376" y="2221992"/>
            <a:ext cx="1323404" cy="313944"/>
          </a:xfrm>
          <a:prstGeom prst="rect">
            <a:avLst/>
          </a:prstGeom>
        </p:spPr>
        <p:txBody>
          <a:bodyPr lIns="0" tIns="0" rIns="0" bIns="0">
            <a:noAutofit/>
          </a:bodyPr>
          <a:lstStyle/>
          <a:p>
            <a:pPr indent="0">
              <a:lnSpc>
                <a:spcPts val="1104"/>
              </a:lnSpc>
            </a:pP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true </a:t>
            </a:r>
            <a:endParaRPr lang="en-US" sz="950" dirty="0" smtClean="0">
              <a:solidFill>
                <a:srgbClr val="2121FF"/>
              </a:solidFill>
              <a:latin typeface="Times New Roman" panose="02020603050405020304" pitchFamily="18" charset="0"/>
            </a:endParaRPr>
          </a:p>
          <a:p>
            <a:pPr indent="0">
              <a:lnSpc>
                <a:spcPts val="1104"/>
              </a:lnSpc>
            </a:pPr>
            <a:r>
              <a:rPr lang="en-US" sz="950" dirty="0" smtClean="0">
                <a:solidFill>
                  <a:srgbClr val="2121FF"/>
                </a:solidFill>
                <a:latin typeface="Times New Roman" panose="02020603050405020304" pitchFamily="18" charset="0"/>
              </a:rPr>
              <a:t>while </a:t>
            </a:r>
            <a:r>
              <a:rPr lang="vi" sz="950" dirty="0">
                <a:latin typeface="Times New Roman" panose="02020603050405020304" pitchFamily="18" charset="0"/>
              </a:rPr>
              <a:t>(flag[j]) </a:t>
            </a:r>
            <a:r>
              <a:rPr lang="vi" sz="950" dirty="0" smtClean="0">
                <a:latin typeface="Times New Roman" panose="02020603050405020304" pitchFamily="18" charset="0"/>
              </a:rPr>
              <a:t>;</a:t>
            </a:r>
            <a:r>
              <a:rPr lang="en-US" sz="950" dirty="0" smtClean="0">
                <a:latin typeface="Times New Roman" panose="02020603050405020304" pitchFamily="18" charset="0"/>
              </a:rPr>
              <a:t> //wait</a:t>
            </a:r>
            <a:endParaRPr lang="vi" sz="950" dirty="0">
              <a:latin typeface="Times New Roman" panose="02020603050405020304" pitchFamily="18" charset="0"/>
            </a:endParaRPr>
          </a:p>
        </p:txBody>
      </p:sp>
      <p:sp>
        <p:nvSpPr>
          <p:cNvPr id="8" name="Rectangle 7"/>
          <p:cNvSpPr/>
          <p:nvPr/>
        </p:nvSpPr>
        <p:spPr>
          <a:xfrm>
            <a:off x="445008" y="2535936"/>
            <a:ext cx="1274064" cy="569976"/>
          </a:xfrm>
          <a:prstGeom prst="rect">
            <a:avLst/>
          </a:prstGeom>
        </p:spPr>
        <p:txBody>
          <a:bodyPr lIns="0" tIns="0" rIns="0" bIns="0">
            <a:noAutofit/>
          </a:bodyPr>
          <a:lstStyle/>
          <a:p>
            <a:pPr indent="279400">
              <a:lnSpc>
                <a:spcPts val="1248"/>
              </a:lnSpc>
            </a:pPr>
            <a:r>
              <a:rPr lang="en-US" sz="950" dirty="0" smtClean="0">
                <a:latin typeface="Times New Roman" panose="02020603050405020304" pitchFamily="18" charset="0"/>
              </a:rPr>
              <a:t>//critical section</a:t>
            </a:r>
          </a:p>
          <a:p>
            <a:pPr indent="279400">
              <a:lnSpc>
                <a:spcPts val="1248"/>
              </a:lnSpc>
            </a:pPr>
            <a:r>
              <a:rPr lang="en-US" sz="950" dirty="0" smtClean="0">
                <a:latin typeface="Times New Roman" panose="02020603050405020304" pitchFamily="18" charset="0"/>
              </a:rPr>
              <a:t>flag[</a:t>
            </a:r>
            <a:r>
              <a:rPr lang="en-US" sz="950" dirty="0" err="1" smtClean="0">
                <a:latin typeface="Times New Roman" panose="02020603050405020304" pitchFamily="18" charset="0"/>
              </a:rPr>
              <a:t>i</a:t>
            </a:r>
            <a:r>
              <a:rPr lang="en-US" sz="950" dirty="0">
                <a:latin typeface="Times New Roman" panose="02020603050405020304" pitchFamily="18" charset="0"/>
              </a:rPr>
              <a:t>] = </a:t>
            </a:r>
            <a:r>
              <a:rPr lang="en-US" sz="950" dirty="0">
                <a:solidFill>
                  <a:srgbClr val="2121FF"/>
                </a:solidFill>
                <a:latin typeface="Times New Roman" panose="02020603050405020304" pitchFamily="18" charset="0"/>
              </a:rPr>
              <a:t>false</a:t>
            </a:r>
            <a:r>
              <a:rPr lang="en-US" sz="950" dirty="0">
                <a:latin typeface="Times New Roman" panose="02020603050405020304" pitchFamily="18" charset="0"/>
              </a:rPr>
              <a:t>; </a:t>
            </a:r>
            <a:endParaRPr lang="en-US" sz="950" dirty="0" smtClean="0">
              <a:latin typeface="Times New Roman" panose="02020603050405020304" pitchFamily="18" charset="0"/>
            </a:endParaRPr>
          </a:p>
          <a:p>
            <a:pPr indent="279400">
              <a:lnSpc>
                <a:spcPts val="1248"/>
              </a:lnSpc>
            </a:pPr>
            <a:r>
              <a:rPr lang="en-US" sz="950" dirty="0" smtClean="0">
                <a:latin typeface="Times New Roman" panose="02020603050405020304" pitchFamily="18" charset="0"/>
              </a:rPr>
              <a:t>//remainder </a:t>
            </a:r>
            <a:r>
              <a:rPr lang="en-US" sz="950" dirty="0">
                <a:latin typeface="Times New Roman" panose="02020603050405020304" pitchFamily="18" charset="0"/>
              </a:rPr>
              <a:t>section }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0" name="Rectangle 9"/>
          <p:cNvSpPr/>
          <p:nvPr/>
        </p:nvSpPr>
        <p:spPr>
          <a:xfrm>
            <a:off x="2456688" y="2106168"/>
            <a:ext cx="682752" cy="115824"/>
          </a:xfrm>
          <a:prstGeom prst="rect">
            <a:avLst/>
          </a:prstGeom>
        </p:spPr>
        <p:txBody>
          <a:bodyPr wrap="none" lIns="0" tIns="0" rIns="0" bIns="0">
            <a:noAutofit/>
          </a:bodyPr>
          <a:lstStyle/>
          <a:p>
            <a:pPr indent="0">
              <a:lnSpc>
                <a:spcPts val="1704"/>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p:txBody>
      </p:sp>
      <p:sp>
        <p:nvSpPr>
          <p:cNvPr id="11" name="Rectangle 10"/>
          <p:cNvSpPr/>
          <p:nvPr/>
        </p:nvSpPr>
        <p:spPr>
          <a:xfrm>
            <a:off x="2734056" y="2319528"/>
            <a:ext cx="1603248" cy="216408"/>
          </a:xfrm>
          <a:prstGeom prst="rect">
            <a:avLst/>
          </a:prstGeom>
        </p:spPr>
        <p:txBody>
          <a:bodyPr wrap="none" lIns="0" tIns="0" rIns="0" bIns="0">
            <a:noAutofit/>
          </a:bodyPr>
          <a:lstStyle/>
          <a:p>
            <a:pPr indent="0" algn="just">
              <a:lnSpc>
                <a:spcPts val="1704"/>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latin typeface="Times New Roman" panose="02020603050405020304" pitchFamily="18" charset="0"/>
              </a:rPr>
              <a:t>:</a:t>
            </a:r>
            <a:r>
              <a:rPr lang="en-US" sz="950" dirty="0" smtClean="0">
                <a:latin typeface="Times New Roman" panose="02020603050405020304" pitchFamily="18" charset="0"/>
              </a:rPr>
              <a:t> OK</a:t>
            </a:r>
            <a:endParaRPr lang="vi" sz="950" dirty="0">
              <a:latin typeface="Times New Roman" panose="02020603050405020304" pitchFamily="18" charset="0"/>
            </a:endParaRPr>
          </a:p>
        </p:txBody>
      </p:sp>
      <p:sp>
        <p:nvSpPr>
          <p:cNvPr id="12" name="Rectangle 11"/>
          <p:cNvSpPr/>
          <p:nvPr/>
        </p:nvSpPr>
        <p:spPr>
          <a:xfrm>
            <a:off x="2734056" y="2487168"/>
            <a:ext cx="844296" cy="204216"/>
          </a:xfrm>
          <a:prstGeom prst="rect">
            <a:avLst/>
          </a:prstGeom>
        </p:spPr>
        <p:txBody>
          <a:bodyPr wrap="none" lIns="0" tIns="0" rIns="0" bIns="0">
            <a:noAutofit/>
          </a:bodyPr>
          <a:lstStyle/>
          <a:p>
            <a:pPr indent="0" algn="just">
              <a:lnSpc>
                <a:spcPts val="1704"/>
              </a:lnSpc>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3" name="Rectangle 12"/>
          <p:cNvSpPr/>
          <p:nvPr/>
        </p:nvSpPr>
        <p:spPr>
          <a:xfrm>
            <a:off x="2868168" y="2727960"/>
            <a:ext cx="1118616" cy="103632"/>
          </a:xfrm>
          <a:prstGeom prst="rect">
            <a:avLst/>
          </a:prstGeom>
        </p:spPr>
        <p:txBody>
          <a:bodyPr wrap="none" lIns="0" tIns="0" rIns="0" bIns="0">
            <a:noAutofit/>
          </a:bodyPr>
          <a:lstStyle/>
          <a:p>
            <a:pPr indent="0" algn="ctr">
              <a:spcAft>
                <a:spcPts val="420"/>
              </a:spcAft>
            </a:pP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Gi</a:t>
            </a:r>
            <a:r>
              <a:rPr lang="en-US" sz="950" dirty="0" smtClean="0">
                <a:latin typeface="Times New Roman" panose="02020603050405020304" pitchFamily="18" charset="0"/>
              </a:rPr>
              <a:t>ố</a:t>
            </a:r>
            <a:r>
              <a:rPr lang="vi" sz="950" dirty="0" smtClean="0">
                <a:latin typeface="Times New Roman" panose="02020603050405020304" pitchFamily="18" charset="0"/>
              </a:rPr>
              <a:t>ng </a:t>
            </a:r>
            <a:r>
              <a:rPr lang="vi" sz="950" dirty="0">
                <a:latin typeface="Times New Roman" panose="02020603050405020304" pitchFamily="18" charset="0"/>
              </a:rPr>
              <a:t>giải thuật 1.</a:t>
            </a:r>
          </a:p>
        </p:txBody>
      </p:sp>
      <p:sp>
        <p:nvSpPr>
          <p:cNvPr id="14" name="Rectangle 13"/>
          <p:cNvSpPr/>
          <p:nvPr/>
        </p:nvSpPr>
        <p:spPr>
          <a:xfrm>
            <a:off x="2734056" y="2904744"/>
            <a:ext cx="1603248" cy="219456"/>
          </a:xfrm>
          <a:prstGeom prst="rect">
            <a:avLst/>
          </a:prstGeom>
        </p:spPr>
        <p:txBody>
          <a:bodyPr lIns="0" tIns="0" rIns="0" bIns="0">
            <a:noAutofit/>
          </a:bodyPr>
          <a:lstStyle/>
          <a:p>
            <a:pPr indent="-139700">
              <a:lnSpc>
                <a:spcPts val="108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Tuy nhiên, mức độ cạnh tranh cao hơn.</a:t>
            </a:r>
          </a:p>
        </p:txBody>
      </p:sp>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6344" y="2444496"/>
            <a:ext cx="1207008" cy="475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1914144" cy="128016"/>
          </a:xfrm>
          <a:prstGeom prst="rect">
            <a:avLst/>
          </a:prstGeom>
          <a:solidFill>
            <a:srgbClr val="A30100"/>
          </a:solidFill>
        </p:spPr>
        <p:txBody>
          <a:bodyPr wrap="none" lIns="0" tIns="0" rIns="0" bIns="0">
            <a:noAutofit/>
          </a:bodyPr>
          <a:lstStyle/>
          <a:p>
            <a:pPr marL="124460" indent="0" algn="just"/>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6" name="Rectangle 5"/>
          <p:cNvSpPr/>
          <p:nvPr/>
        </p:nvSpPr>
        <p:spPr>
          <a:xfrm>
            <a:off x="100584" y="466344"/>
            <a:ext cx="1969008" cy="192024"/>
          </a:xfrm>
          <a:prstGeom prst="rect">
            <a:avLst/>
          </a:prstGeom>
        </p:spPr>
        <p:txBody>
          <a:bodyPr wrap="none" lIns="0" tIns="0" rIns="0" bIns="0">
            <a:noAutofit/>
          </a:bodyPr>
          <a:lstStyle/>
          <a:p>
            <a:pPr indent="0">
              <a:spcBef>
                <a:spcPts val="630"/>
              </a:spcBef>
              <a:spcAft>
                <a:spcPts val="1260"/>
              </a:spcAft>
            </a:pPr>
            <a:r>
              <a:rPr lang="vi" sz="1400" cap="small" dirty="0" smtClean="0">
                <a:solidFill>
                  <a:srgbClr val="CC0000"/>
                </a:solidFill>
                <a:latin typeface="Times New Roman" panose="02020603050405020304" pitchFamily="18" charset="0"/>
              </a:rPr>
              <a:t>GIẢI THUẬT </a:t>
            </a:r>
            <a:r>
              <a:rPr lang="en-US" sz="1400" cap="small" dirty="0" smtClean="0">
                <a:solidFill>
                  <a:srgbClr val="CC0000"/>
                </a:solidFill>
                <a:latin typeface="Times New Roman" panose="02020603050405020304" pitchFamily="18" charset="0"/>
              </a:rPr>
              <a:t>PETERSON</a:t>
            </a:r>
            <a:endParaRPr lang="en-US" sz="1400" cap="small" dirty="0">
              <a:solidFill>
                <a:srgbClr val="CC0000"/>
              </a:solidFill>
              <a:latin typeface="Times New Roman" panose="02020603050405020304" pitchFamily="18" charset="0"/>
            </a:endParaRPr>
          </a:p>
        </p:txBody>
      </p:sp>
      <p:sp>
        <p:nvSpPr>
          <p:cNvPr id="7" name="Rectangle 6"/>
          <p:cNvSpPr/>
          <p:nvPr/>
        </p:nvSpPr>
        <p:spPr>
          <a:xfrm>
            <a:off x="234696" y="853440"/>
            <a:ext cx="4102608" cy="932688"/>
          </a:xfrm>
          <a:prstGeom prst="rect">
            <a:avLst/>
          </a:prstGeom>
        </p:spPr>
        <p:txBody>
          <a:bodyPr lIns="0" tIns="0" rIns="0" bIns="0">
            <a:noAutofit/>
          </a:bodyPr>
          <a:lstStyle/>
          <a:p>
            <a:pPr indent="0" algn="just">
              <a:spcBef>
                <a:spcPts val="126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Kết hợp cả </a:t>
            </a:r>
            <a:r>
              <a:rPr lang="vi" sz="950" dirty="0">
                <a:solidFill>
                  <a:srgbClr val="900000"/>
                </a:solidFill>
                <a:latin typeface="Times New Roman" panose="02020603050405020304" pitchFamily="18" charset="0"/>
              </a:rPr>
              <a:t>biến khóa chia sẻ </a:t>
            </a:r>
            <a:r>
              <a:rPr lang="vi" sz="950" dirty="0">
                <a:latin typeface="Times New Roman" panose="02020603050405020304" pitchFamily="18" charset="0"/>
              </a:rPr>
              <a:t>(GT1) và </a:t>
            </a:r>
            <a:r>
              <a:rPr lang="vi" sz="950" dirty="0">
                <a:solidFill>
                  <a:srgbClr val="900000"/>
                </a:solidFill>
                <a:latin typeface="Times New Roman" panose="02020603050405020304" pitchFamily="18" charset="0"/>
              </a:rPr>
              <a:t>biến khóa riêng </a:t>
            </a:r>
            <a:r>
              <a:rPr lang="en-US" sz="950" dirty="0">
                <a:latin typeface="Times New Roman" panose="02020603050405020304" pitchFamily="18" charset="0"/>
              </a:rPr>
              <a:t>(GT2):</a:t>
            </a:r>
          </a:p>
          <a:p>
            <a:pPr marL="310388" indent="0" algn="just">
              <a:spcAft>
                <a:spcPts val="630"/>
              </a:spcAft>
            </a:pPr>
            <a:r>
              <a:rPr lang="vi" sz="950" dirty="0">
                <a:solidFill>
                  <a:srgbClr val="3333B2"/>
                </a:solidFill>
                <a:latin typeface="Times New Roman" panose="02020603050405020304" pitchFamily="18" charset="0"/>
              </a:rPr>
              <a:t>►    </a:t>
            </a:r>
            <a:r>
              <a:rPr lang="vi" sz="950" dirty="0">
                <a:solidFill>
                  <a:srgbClr val="2121FF"/>
                </a:solidFill>
                <a:latin typeface="Times New Roman" panose="02020603050405020304" pitchFamily="18" charset="0"/>
              </a:rPr>
              <a:t>int </a:t>
            </a:r>
            <a:r>
              <a:rPr lang="en-US" sz="950" dirty="0">
                <a:latin typeface="Times New Roman" panose="02020603050405020304" pitchFamily="18" charset="0"/>
              </a:rPr>
              <a:t>turn; </a:t>
            </a:r>
            <a:r>
              <a:rPr lang="en-US" sz="950" dirty="0">
                <a:solidFill>
                  <a:srgbClr val="008000"/>
                </a:solidFill>
                <a:latin typeface="Times New Roman" panose="02020603050405020304" pitchFamily="18" charset="0"/>
              </a:rPr>
              <a:t>//turn </a:t>
            </a:r>
            <a:r>
              <a:rPr lang="vi" sz="950" dirty="0">
                <a:solidFill>
                  <a:srgbClr val="008000"/>
                </a:solidFill>
                <a:latin typeface="Times New Roman" panose="02020603050405020304" pitchFamily="18" charset="0"/>
              </a:rPr>
              <a:t>= i: </a:t>
            </a:r>
            <a:r>
              <a:rPr lang="vi" sz="950" i="1" dirty="0" smtClean="0">
                <a:solidFill>
                  <a:srgbClr val="008000"/>
                </a:solidFill>
                <a:latin typeface="Times New Roman" panose="02020603050405020304" pitchFamily="18" charset="0"/>
              </a:rPr>
              <a:t>P</a:t>
            </a:r>
            <a:r>
              <a:rPr lang="en-US" sz="950" i="1" dirty="0" err="1" smtClean="0">
                <a:solidFill>
                  <a:srgbClr val="008000"/>
                </a:solidFill>
                <a:latin typeface="Times New Roman" panose="02020603050405020304" pitchFamily="18" charset="0"/>
              </a:rPr>
              <a:t>i</a:t>
            </a:r>
            <a:r>
              <a:rPr lang="vi" sz="1000" dirty="0" smtClean="0">
                <a:solidFill>
                  <a:srgbClr val="008000"/>
                </a:solidFill>
                <a:latin typeface="Times New Roman" panose="02020603050405020304" pitchFamily="18" charset="0"/>
              </a:rPr>
              <a:t> </a:t>
            </a:r>
            <a:r>
              <a:rPr lang="vi" sz="950" dirty="0">
                <a:solidFill>
                  <a:srgbClr val="008000"/>
                </a:solidFill>
                <a:latin typeface="Times New Roman" panose="02020603050405020304" pitchFamily="18" charset="0"/>
              </a:rPr>
              <a:t>được phép vào miền tương trục.</a:t>
            </a:r>
          </a:p>
          <a:p>
            <a:pPr marL="310388" indent="0" algn="just">
              <a:spcAft>
                <a:spcPts val="630"/>
              </a:spcAft>
            </a:pPr>
            <a:r>
              <a:rPr lang="vi" sz="950" dirty="0">
                <a:solidFill>
                  <a:srgbClr val="3333B2"/>
                </a:solidFill>
                <a:latin typeface="Times New Roman" panose="02020603050405020304" pitchFamily="18" charset="0"/>
              </a:rPr>
              <a:t>►    </a:t>
            </a:r>
            <a:r>
              <a:rPr lang="en-US" sz="950" dirty="0" err="1">
                <a:solidFill>
                  <a:srgbClr val="2121FF"/>
                </a:solidFill>
                <a:latin typeface="Times New Roman" panose="02020603050405020304" pitchFamily="18" charset="0"/>
              </a:rPr>
              <a:t>boolean</a:t>
            </a:r>
            <a:r>
              <a:rPr lang="en-US" sz="950" dirty="0">
                <a:solidFill>
                  <a:srgbClr val="2121FF"/>
                </a:solidFill>
                <a:latin typeface="Times New Roman" panose="02020603050405020304" pitchFamily="18" charset="0"/>
              </a:rPr>
              <a:t> </a:t>
            </a:r>
            <a:r>
              <a:rPr lang="en-US" sz="950" dirty="0">
                <a:latin typeface="Times New Roman" panose="02020603050405020304" pitchFamily="18" charset="0"/>
              </a:rPr>
              <a:t>flag[2]</a:t>
            </a:r>
            <a:r>
              <a:rPr lang="vi" sz="950" dirty="0">
                <a:latin typeface="Times New Roman" panose="02020603050405020304" pitchFamily="18" charset="0"/>
              </a:rPr>
              <a:t>; </a:t>
            </a:r>
            <a:r>
              <a:rPr lang="en-US" sz="950" dirty="0">
                <a:solidFill>
                  <a:srgbClr val="008000"/>
                </a:solidFill>
                <a:latin typeface="Times New Roman" panose="02020603050405020304" pitchFamily="18" charset="0"/>
              </a:rPr>
              <a:t>//flag[</a:t>
            </a:r>
            <a:r>
              <a:rPr lang="en-US" sz="950" dirty="0" err="1">
                <a:solidFill>
                  <a:srgbClr val="008000"/>
                </a:solidFill>
                <a:latin typeface="Times New Roman" panose="02020603050405020304" pitchFamily="18" charset="0"/>
              </a:rPr>
              <a:t>i</a:t>
            </a:r>
            <a:r>
              <a:rPr lang="en-US" sz="950" dirty="0">
                <a:solidFill>
                  <a:srgbClr val="008000"/>
                </a:solidFill>
                <a:latin typeface="Times New Roman" panose="02020603050405020304" pitchFamily="18" charset="0"/>
              </a:rPr>
              <a:t>] </a:t>
            </a:r>
            <a:r>
              <a:rPr lang="vi" sz="950" dirty="0">
                <a:solidFill>
                  <a:srgbClr val="008000"/>
                </a:solidFill>
                <a:latin typeface="Times New Roman" panose="02020603050405020304" pitchFamily="18" charset="0"/>
              </a:rPr>
              <a:t>= </a:t>
            </a:r>
            <a:r>
              <a:rPr lang="en-US" sz="950" dirty="0">
                <a:solidFill>
                  <a:srgbClr val="008000"/>
                </a:solidFill>
                <a:latin typeface="Times New Roman" panose="02020603050405020304" pitchFamily="18" charset="0"/>
              </a:rPr>
              <a:t>true: </a:t>
            </a:r>
            <a:r>
              <a:rPr lang="vi" sz="950" i="1" dirty="0" smtClean="0">
                <a:solidFill>
                  <a:srgbClr val="008000"/>
                </a:solidFill>
                <a:latin typeface="Times New Roman" panose="02020603050405020304" pitchFamily="18" charset="0"/>
              </a:rPr>
              <a:t>P</a:t>
            </a:r>
            <a:r>
              <a:rPr lang="en-US" sz="1000" dirty="0" err="1" smtClean="0">
                <a:solidFill>
                  <a:srgbClr val="008000"/>
                </a:solidFill>
                <a:latin typeface="Times New Roman" panose="02020603050405020304" pitchFamily="18" charset="0"/>
              </a:rPr>
              <a:t>i</a:t>
            </a:r>
            <a:r>
              <a:rPr lang="en-US" sz="1000" dirty="0" smtClean="0">
                <a:solidFill>
                  <a:srgbClr val="008000"/>
                </a:solidFill>
                <a:latin typeface="Times New Roman" panose="02020603050405020304" pitchFamily="18" charset="0"/>
              </a:rPr>
              <a:t> </a:t>
            </a:r>
            <a:r>
              <a:rPr lang="vi" sz="950" dirty="0" smtClean="0">
                <a:solidFill>
                  <a:srgbClr val="008000"/>
                </a:solidFill>
                <a:latin typeface="Times New Roman" panose="02020603050405020304" pitchFamily="18" charset="0"/>
              </a:rPr>
              <a:t>sẵn </a:t>
            </a:r>
            <a:r>
              <a:rPr lang="vi" sz="950" dirty="0">
                <a:solidFill>
                  <a:srgbClr val="008000"/>
                </a:solidFill>
                <a:latin typeface="Times New Roman" panose="02020603050405020304" pitchFamily="18" charset="0"/>
              </a:rPr>
              <a:t>sàng vào miền tương trục.</a:t>
            </a:r>
          </a:p>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Tổ chức đoạn mã của 1 tiến trình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a:t>
            </a:r>
            <a:endParaRPr lang="vi" sz="950" dirty="0">
              <a:latin typeface="Times New Roman" panose="02020603050405020304" pitchFamily="18" charset="0"/>
            </a:endParaRPr>
          </a:p>
        </p:txBody>
      </p:sp>
      <p:sp>
        <p:nvSpPr>
          <p:cNvPr id="8" name="Rectangle 7"/>
          <p:cNvSpPr/>
          <p:nvPr/>
        </p:nvSpPr>
        <p:spPr>
          <a:xfrm>
            <a:off x="338328" y="1874520"/>
            <a:ext cx="1731264" cy="557784"/>
          </a:xfrm>
          <a:prstGeom prst="rect">
            <a:avLst/>
          </a:prstGeom>
        </p:spPr>
        <p:txBody>
          <a:bodyPr lIns="0" tIns="0" rIns="0" bIns="0">
            <a:noAutofit/>
          </a:bodyPr>
          <a:lstStyle/>
          <a:p>
            <a:pPr indent="0">
              <a:lnSpc>
                <a:spcPts val="1080"/>
              </a:lnSpc>
            </a:pPr>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a:p>
            <a:pPr marL="127000" indent="0">
              <a:lnSpc>
                <a:spcPts val="1080"/>
              </a:lnSpc>
            </a:pP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smtClean="0">
                <a:solidFill>
                  <a:srgbClr val="2121FF"/>
                </a:solidFill>
                <a:latin typeface="Times New Roman" panose="02020603050405020304" pitchFamily="18" charset="0"/>
              </a:rPr>
              <a:t>true; </a:t>
            </a:r>
            <a:r>
              <a:rPr lang="en-US" sz="950" dirty="0">
                <a:latin typeface="Times New Roman" panose="02020603050405020304" pitchFamily="18" charset="0"/>
              </a:rPr>
              <a:t>turn </a:t>
            </a:r>
            <a:r>
              <a:rPr lang="vi" sz="950" dirty="0">
                <a:latin typeface="Times New Roman" panose="02020603050405020304" pitchFamily="18" charset="0"/>
              </a:rPr>
              <a:t>:= </a:t>
            </a:r>
            <a:r>
              <a:rPr lang="en-US" sz="950" dirty="0">
                <a:latin typeface="Times New Roman" panose="02020603050405020304" pitchFamily="18" charset="0"/>
              </a:rPr>
              <a:t>j;</a:t>
            </a:r>
          </a:p>
          <a:p>
            <a:pPr marL="127000" indent="0">
              <a:lnSpc>
                <a:spcPts val="1080"/>
              </a:lnSpc>
            </a:pP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(flag[j] &amp;&amp; turn</a:t>
            </a:r>
            <a:r>
              <a:rPr lang="en-US" sz="950" dirty="0" smtClean="0">
                <a:latin typeface="Times New Roman" panose="02020603050405020304" pitchFamily="18" charset="0"/>
              </a:rPr>
              <a:t>==j</a:t>
            </a:r>
            <a:r>
              <a:rPr lang="en-US" sz="950" dirty="0">
                <a:latin typeface="Times New Roman" panose="02020603050405020304" pitchFamily="18" charset="0"/>
              </a:rPr>
              <a:t>) ;</a:t>
            </a:r>
          </a:p>
        </p:txBody>
      </p:sp>
      <p:sp>
        <p:nvSpPr>
          <p:cNvPr id="9" name="Rectangle 8"/>
          <p:cNvSpPr/>
          <p:nvPr/>
        </p:nvSpPr>
        <p:spPr>
          <a:xfrm>
            <a:off x="341376" y="2932176"/>
            <a:ext cx="905256" cy="131064"/>
          </a:xfrm>
          <a:prstGeom prst="rect">
            <a:avLst/>
          </a:prstGeom>
        </p:spPr>
        <p:txBody>
          <a:bodyPr wrap="none" lIns="0" tIns="0" rIns="0" bIns="0">
            <a:noAutofit/>
          </a:bodyPr>
          <a:lstStyle/>
          <a:p>
            <a:pPr indent="0"/>
            <a:r>
              <a:rPr lang="en-US" sz="950" dirty="0">
                <a:latin typeface="Times New Roman" panose="02020603050405020304" pitchFamily="18" charset="0"/>
              </a:rPr>
              <a:t>}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0" name="Rectangle 9"/>
          <p:cNvSpPr/>
          <p:nvPr/>
        </p:nvSpPr>
        <p:spPr>
          <a:xfrm>
            <a:off x="2567354" y="2124456"/>
            <a:ext cx="1904062" cy="740664"/>
          </a:xfrm>
          <a:prstGeom prst="rect">
            <a:avLst/>
          </a:prstGeom>
        </p:spPr>
        <p:txBody>
          <a:bodyPr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a:p>
            <a:pPr marL="292100" algn="just">
              <a:spcAft>
                <a:spcPts val="21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latin typeface="Times New Roman" panose="02020603050405020304" pitchFamily="18" charset="0"/>
              </a:rPr>
              <a:t>:</a:t>
            </a:r>
            <a:r>
              <a:rPr lang="en-US" sz="950" dirty="0" smtClean="0">
                <a:latin typeface="Times New Roman" panose="02020603050405020304" pitchFamily="18" charset="0"/>
              </a:rPr>
              <a:t> </a:t>
            </a:r>
            <a:r>
              <a:rPr lang="en-US" sz="950" i="1" dirty="0" smtClean="0">
                <a:solidFill>
                  <a:srgbClr val="008000"/>
                </a:solidFill>
                <a:latin typeface="Times New Roman" panose="02020603050405020304" pitchFamily="18" charset="0"/>
              </a:rPr>
              <a:t>OK</a:t>
            </a:r>
            <a:endParaRPr lang="vi" sz="950" dirty="0">
              <a:latin typeface="Times New Roman" panose="02020603050405020304" pitchFamily="18" charset="0"/>
            </a:endParaRPr>
          </a:p>
          <a:p>
            <a:pPr marL="292100" indent="0" algn="just">
              <a:spcAft>
                <a:spcPts val="210"/>
              </a:spcAft>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a:solidFill>
                  <a:srgbClr val="008000"/>
                </a:solidFill>
                <a:latin typeface="Times New Roman" panose="02020603050405020304" pitchFamily="18" charset="0"/>
              </a:rPr>
              <a:t>OK</a:t>
            </a:r>
            <a:endParaRPr lang="vi" sz="950" i="1" dirty="0">
              <a:solidFill>
                <a:srgbClr val="008000"/>
              </a:solidFill>
              <a:latin typeface="Times New Roman" panose="02020603050405020304" pitchFamily="18" charset="0"/>
            </a:endParaRPr>
          </a:p>
          <a:p>
            <a:pPr marL="292100" indent="0" algn="just"/>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smtClean="0">
                <a:latin typeface="Times New Roman" panose="02020603050405020304" pitchFamily="18" charset="0"/>
              </a:rPr>
              <a:t>Ch</a:t>
            </a:r>
            <a:r>
              <a:rPr lang="en-US" sz="950" dirty="0" smtClean="0">
                <a:latin typeface="Times New Roman" panose="02020603050405020304" pitchFamily="18" charset="0"/>
              </a:rPr>
              <a:t>ờ</a:t>
            </a:r>
            <a:r>
              <a:rPr lang="vi" sz="950" dirty="0" smtClean="0">
                <a:latin typeface="Times New Roman" panose="02020603050405020304" pitchFamily="18" charset="0"/>
              </a:rPr>
              <a:t> </a:t>
            </a:r>
            <a:r>
              <a:rPr lang="vi" sz="950" dirty="0">
                <a:latin typeface="Times New Roman" panose="02020603050405020304" pitchFamily="18" charset="0"/>
              </a:rPr>
              <a:t>đợi hữu hạn: </a:t>
            </a:r>
            <a:r>
              <a:rPr lang="en-US" sz="950" i="1" dirty="0" smtClean="0">
                <a:solidFill>
                  <a:srgbClr val="008000"/>
                </a:solidFill>
                <a:latin typeface="Times New Roman" panose="02020603050405020304" pitchFamily="18" charset="0"/>
              </a:rPr>
              <a:t>OK</a:t>
            </a:r>
            <a:endParaRPr lang="vi" sz="950" i="1" dirty="0">
              <a:solidFill>
                <a:srgbClr val="008000"/>
              </a:solidFill>
              <a:latin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5" name="Rectangle 4"/>
          <p:cNvSpPr/>
          <p:nvPr/>
        </p:nvSpPr>
        <p:spPr>
          <a:xfrm>
            <a:off x="115824" y="325183"/>
            <a:ext cx="1743456" cy="155448"/>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GIẢI THUẬT </a:t>
            </a:r>
            <a:r>
              <a:rPr lang="en-US" sz="1400" cap="small" dirty="0" smtClean="0">
                <a:solidFill>
                  <a:srgbClr val="CC0000"/>
                </a:solidFill>
                <a:latin typeface="Times New Roman" panose="02020603050405020304" pitchFamily="18" charset="0"/>
              </a:rPr>
              <a:t>BAKERY</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49936" y="649414"/>
            <a:ext cx="2060448" cy="152400"/>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Miền tương trục cho n tiến trình:</a:t>
            </a:r>
          </a:p>
        </p:txBody>
      </p:sp>
      <p:sp>
        <p:nvSpPr>
          <p:cNvPr id="7" name="Rectangle 6"/>
          <p:cNvSpPr/>
          <p:nvPr/>
        </p:nvSpPr>
        <p:spPr>
          <a:xfrm>
            <a:off x="539496" y="896302"/>
            <a:ext cx="3401568" cy="143256"/>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t/trình sẽ nhận được 1 </a:t>
            </a:r>
            <a:r>
              <a:rPr lang="vi" sz="1000" dirty="0">
                <a:solidFill>
                  <a:srgbClr val="900000"/>
                </a:solidFill>
                <a:latin typeface="Times New Roman" panose="02020603050405020304" pitchFamily="18" charset="0"/>
              </a:rPr>
              <a:t>số </a:t>
            </a:r>
            <a:r>
              <a:rPr lang="vi" sz="1000" dirty="0">
                <a:latin typeface="Times New Roman" panose="02020603050405020304" pitchFamily="18" charset="0"/>
              </a:rPr>
              <a:t>trước khi vào miền tương trục.</a:t>
            </a:r>
          </a:p>
        </p:txBody>
      </p:sp>
      <p:sp>
        <p:nvSpPr>
          <p:cNvPr id="8" name="Rectangle 7"/>
          <p:cNvSpPr/>
          <p:nvPr/>
        </p:nvSpPr>
        <p:spPr>
          <a:xfrm>
            <a:off x="539496" y="1134046"/>
            <a:ext cx="3084576" cy="137160"/>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có số </a:t>
            </a:r>
            <a:r>
              <a:rPr lang="vi" sz="1000" dirty="0">
                <a:solidFill>
                  <a:srgbClr val="900000"/>
                </a:solidFill>
                <a:latin typeface="Times New Roman" panose="02020603050405020304" pitchFamily="18" charset="0"/>
              </a:rPr>
              <a:t>nhỏ nhất </a:t>
            </a:r>
            <a:r>
              <a:rPr lang="vi" sz="1000" dirty="0">
                <a:latin typeface="Times New Roman" panose="02020603050405020304" pitchFamily="18" charset="0"/>
              </a:rPr>
              <a:t>sẽ có quyền </a:t>
            </a:r>
            <a:r>
              <a:rPr lang="vi" sz="1000" dirty="0">
                <a:solidFill>
                  <a:srgbClr val="900000"/>
                </a:solidFill>
                <a:latin typeface="Times New Roman" panose="02020603050405020304" pitchFamily="18" charset="0"/>
              </a:rPr>
              <a:t>ưu tiên cao nhất</a:t>
            </a:r>
            <a:r>
              <a:rPr lang="vi" sz="1000" dirty="0">
                <a:latin typeface="Times New Roman" panose="02020603050405020304" pitchFamily="18" charset="0"/>
              </a:rPr>
              <a:t>.</a:t>
            </a:r>
          </a:p>
        </p:txBody>
      </p:sp>
      <p:sp>
        <p:nvSpPr>
          <p:cNvPr id="9" name="Rectangle 8"/>
          <p:cNvSpPr/>
          <p:nvPr/>
        </p:nvSpPr>
        <p:spPr>
          <a:xfrm>
            <a:off x="539496" y="1371790"/>
            <a:ext cx="3745992" cy="289560"/>
          </a:xfrm>
          <a:prstGeom prst="rect">
            <a:avLst/>
          </a:prstGeom>
        </p:spPr>
        <p:txBody>
          <a:bodyPr lIns="0" tIns="0" rIns="0" bIns="0">
            <a:noAutofit/>
          </a:bodyPr>
          <a:lstStyle/>
          <a:p>
            <a:pPr indent="-127000">
              <a:lnSpc>
                <a:spcPts val="1200"/>
              </a:lnSpc>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Nếu hai tiến trình </a:t>
            </a:r>
            <a:r>
              <a:rPr lang="vi" sz="1000" i="1" dirty="0">
                <a:latin typeface="Times New Roman" panose="02020603050405020304" pitchFamily="18" charset="0"/>
              </a:rPr>
              <a:t>P</a:t>
            </a:r>
            <a:r>
              <a:rPr lang="vi" sz="1000" b="1" i="1" baseline="-25000" dirty="0">
                <a:latin typeface="Times New Roman" panose="02020603050405020304" pitchFamily="18" charset="0"/>
              </a:rPr>
              <a:t>i</a:t>
            </a:r>
            <a:r>
              <a:rPr lang="vi" sz="1000" dirty="0">
                <a:latin typeface="Times New Roman" panose="02020603050405020304" pitchFamily="18" charset="0"/>
              </a:rPr>
              <a:t> và </a:t>
            </a:r>
            <a:r>
              <a:rPr lang="vi" sz="1000" i="1" dirty="0">
                <a:latin typeface="Times New Roman" panose="02020603050405020304" pitchFamily="18" charset="0"/>
              </a:rPr>
              <a:t>P</a:t>
            </a:r>
            <a:r>
              <a:rPr lang="vi" sz="1000" b="1" i="1" dirty="0">
                <a:latin typeface="Times New Roman" panose="02020603050405020304" pitchFamily="18" charset="0"/>
              </a:rPr>
              <a:t>j</a:t>
            </a:r>
            <a:r>
              <a:rPr lang="vi" sz="1000" dirty="0">
                <a:latin typeface="Times New Roman" panose="02020603050405020304" pitchFamily="18" charset="0"/>
              </a:rPr>
              <a:t> nhận được cùng một số, nếu </a:t>
            </a:r>
            <a:r>
              <a:rPr lang="vi" sz="1000" i="1" dirty="0">
                <a:latin typeface="Times New Roman" panose="02020603050405020304" pitchFamily="18" charset="0"/>
              </a:rPr>
              <a:t>i &lt; j</a:t>
            </a:r>
            <a:r>
              <a:rPr lang="vi" sz="1000" dirty="0">
                <a:latin typeface="Times New Roman" panose="02020603050405020304" pitchFamily="18" charset="0"/>
              </a:rPr>
              <a:t> thì </a:t>
            </a:r>
            <a:r>
              <a:rPr lang="vi" sz="1000" i="1" dirty="0">
                <a:latin typeface="Times New Roman" panose="02020603050405020304" pitchFamily="18" charset="0"/>
              </a:rPr>
              <a:t>P</a:t>
            </a:r>
            <a:r>
              <a:rPr lang="vi" sz="1000" b="1" i="1" dirty="0">
                <a:latin typeface="Times New Roman" panose="02020603050405020304" pitchFamily="18" charset="0"/>
              </a:rPr>
              <a:t>i </a:t>
            </a:r>
            <a:r>
              <a:rPr lang="vi" sz="1000" dirty="0">
                <a:latin typeface="Times New Roman" panose="02020603050405020304" pitchFamily="18" charset="0"/>
              </a:rPr>
              <a:t>được phục vụ trước.</a:t>
            </a:r>
          </a:p>
        </p:txBody>
      </p:sp>
      <p:sp>
        <p:nvSpPr>
          <p:cNvPr id="10" name="Rectangle 9"/>
          <p:cNvSpPr/>
          <p:nvPr/>
        </p:nvSpPr>
        <p:spPr>
          <a:xfrm>
            <a:off x="539496" y="1785131"/>
            <a:ext cx="3889248" cy="137160"/>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sinh số luôn sinh các số </a:t>
            </a:r>
            <a:r>
              <a:rPr lang="en-US" sz="1000" dirty="0" err="1" smtClean="0">
                <a:solidFill>
                  <a:srgbClr val="900000"/>
                </a:solidFill>
                <a:latin typeface="Times New Roman" panose="02020603050405020304" pitchFamily="18" charset="0"/>
              </a:rPr>
              <a:t>theo</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thứ tự tăng</a:t>
            </a:r>
            <a:r>
              <a:rPr lang="vi" sz="1000" dirty="0">
                <a:latin typeface="Times New Roman" panose="02020603050405020304" pitchFamily="18" charset="0"/>
              </a:rPr>
              <a:t>, ví dụ: 1, 2, 3, 3, 3, 4, .. .</a:t>
            </a:r>
          </a:p>
        </p:txBody>
      </p:sp>
      <p:sp>
        <p:nvSpPr>
          <p:cNvPr id="11" name="Rectangle 10"/>
          <p:cNvSpPr/>
          <p:nvPr/>
        </p:nvSpPr>
        <p:spPr>
          <a:xfrm>
            <a:off x="249936" y="2011870"/>
            <a:ext cx="1024128" cy="118872"/>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a:t>
            </a:r>
          </a:p>
        </p:txBody>
      </p:sp>
      <p:sp>
        <p:nvSpPr>
          <p:cNvPr id="12" name="Rectangle 11"/>
          <p:cNvSpPr/>
          <p:nvPr/>
        </p:nvSpPr>
        <p:spPr>
          <a:xfrm>
            <a:off x="667512" y="2270949"/>
            <a:ext cx="1815436" cy="593409"/>
          </a:xfrm>
          <a:prstGeom prst="rect">
            <a:avLst/>
          </a:prstGeom>
        </p:spPr>
        <p:txBody>
          <a:bodyPr lIns="0" tIns="0" rIns="0" bIns="0">
            <a:noAutofit/>
          </a:bodyPr>
          <a:lstStyle/>
          <a:p>
            <a:pPr indent="0">
              <a:lnSpc>
                <a:spcPts val="1872"/>
              </a:lnSpc>
            </a:pPr>
            <a:r>
              <a:rPr lang="en-US" sz="1200" spc="50" dirty="0" err="1">
                <a:solidFill>
                  <a:srgbClr val="2121FF"/>
                </a:solidFill>
                <a:latin typeface="Times New Roman"/>
              </a:rPr>
              <a:t>boolean</a:t>
            </a:r>
            <a:r>
              <a:rPr lang="en-US" sz="1200" spc="50" dirty="0">
                <a:solidFill>
                  <a:srgbClr val="2121FF"/>
                </a:solidFill>
                <a:latin typeface="Times New Roman"/>
              </a:rPr>
              <a:t> </a:t>
            </a:r>
            <a:r>
              <a:rPr lang="en-US" sz="1200" spc="50" dirty="0">
                <a:latin typeface="Times New Roman"/>
              </a:rPr>
              <a:t>choosing[n] </a:t>
            </a:r>
            <a:endParaRPr lang="en-US" sz="1200" spc="50" dirty="0" smtClean="0">
              <a:latin typeface="Times New Roman"/>
            </a:endParaRPr>
          </a:p>
          <a:p>
            <a:pPr indent="0">
              <a:lnSpc>
                <a:spcPts val="1872"/>
              </a:lnSpc>
            </a:pPr>
            <a:r>
              <a:rPr lang="vi" sz="1200" spc="50" dirty="0" smtClean="0">
                <a:solidFill>
                  <a:srgbClr val="2121FF"/>
                </a:solidFill>
                <a:latin typeface="Times New Roman"/>
              </a:rPr>
              <a:t>int </a:t>
            </a:r>
            <a:r>
              <a:rPr lang="en-US" sz="1200" spc="50" dirty="0">
                <a:latin typeface="Times New Roman"/>
              </a:rPr>
              <a:t>number[n]</a:t>
            </a:r>
          </a:p>
        </p:txBody>
      </p:sp>
      <p:sp>
        <p:nvSpPr>
          <p:cNvPr id="13" name="Rectangle 12"/>
          <p:cNvSpPr/>
          <p:nvPr/>
        </p:nvSpPr>
        <p:spPr>
          <a:xfrm>
            <a:off x="667512" y="2795777"/>
            <a:ext cx="3861816" cy="329521"/>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Khởi tạo: tất cả các </a:t>
            </a:r>
            <a:r>
              <a:rPr lang="en-US" sz="1000" dirty="0" err="1" smtClean="0">
                <a:latin typeface="Times New Roman" panose="02020603050405020304" pitchFamily="18" charset="0"/>
              </a:rPr>
              <a:t>phần</a:t>
            </a:r>
            <a:r>
              <a:rPr lang="vi" sz="1000" dirty="0" smtClean="0">
                <a:latin typeface="Times New Roman" panose="02020603050405020304" pitchFamily="18" charset="0"/>
              </a:rPr>
              <a:t> </a:t>
            </a:r>
            <a:r>
              <a:rPr lang="vi" sz="1000" dirty="0">
                <a:latin typeface="Times New Roman" panose="02020603050405020304" pitchFamily="18" charset="0"/>
              </a:rPr>
              <a:t>tử của </a:t>
            </a:r>
            <a:r>
              <a:rPr lang="en-US" sz="1000" dirty="0">
                <a:solidFill>
                  <a:srgbClr val="900000"/>
                </a:solidFill>
                <a:latin typeface="Times New Roman" panose="02020603050405020304" pitchFamily="18" charset="0"/>
              </a:rPr>
              <a:t>choosing </a:t>
            </a:r>
            <a:r>
              <a:rPr lang="vi" sz="1000" dirty="0">
                <a:solidFill>
                  <a:srgbClr val="900000"/>
                </a:solidFill>
                <a:latin typeface="Times New Roman" panose="02020603050405020304" pitchFamily="18" charset="0"/>
              </a:rPr>
              <a:t>= </a:t>
            </a:r>
            <a:r>
              <a:rPr lang="en-US" sz="1000" dirty="0">
                <a:solidFill>
                  <a:srgbClr val="900000"/>
                </a:solidFill>
                <a:latin typeface="Times New Roman" panose="02020603050405020304" pitchFamily="18" charset="0"/>
              </a:rPr>
              <a:t>false </a:t>
            </a:r>
            <a:r>
              <a:rPr lang="vi" sz="1000" dirty="0" smtClean="0">
                <a:latin typeface="Times New Roman" panose="02020603050405020304" pitchFamily="18" charset="0"/>
              </a:rPr>
              <a:t>và </a:t>
            </a:r>
            <a:r>
              <a:rPr lang="en-US" sz="1000" dirty="0">
                <a:solidFill>
                  <a:srgbClr val="900000"/>
                </a:solidFill>
                <a:latin typeface="Times New Roman" panose="02020603050405020304" pitchFamily="18" charset="0"/>
              </a:rPr>
              <a:t>number </a:t>
            </a:r>
            <a:r>
              <a:rPr lang="vi" sz="1000" dirty="0">
                <a:solidFill>
                  <a:srgbClr val="900000"/>
                </a:solidFill>
                <a:latin typeface="Times New Roman" panose="02020603050405020304" pitchFamily="18" charset="0"/>
              </a:rPr>
              <a:t>= 0</a:t>
            </a:r>
            <a:r>
              <a:rPr lang="vi" sz="1000" dirty="0">
                <a:latin typeface="Times New Roman" panose="02020603050405020304" pitchFamily="18" charset="0"/>
              </a:rPr>
              <a:t>.</a:t>
            </a:r>
          </a:p>
        </p:txBody>
      </p:sp>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lgn="just">
              <a:spcAft>
                <a:spcPts val="5250"/>
              </a:spcAft>
            </a:pPr>
            <a:r>
              <a:rPr lang="vi" sz="1400" dirty="0" smtClean="0">
                <a:solidFill>
                  <a:srgbClr val="CC0000"/>
                </a:solidFill>
                <a:latin typeface="Times New Roman" panose="02020603050405020304" pitchFamily="18" charset="0"/>
              </a:rPr>
              <a:t>MỤC </a:t>
            </a:r>
            <a:r>
              <a:rPr lang="vi" sz="1400" cap="small" dirty="0" smtClean="0">
                <a:solidFill>
                  <a:srgbClr val="CC0000"/>
                </a:solidFill>
                <a:latin typeface="Times New Roman" panose="02020603050405020304" pitchFamily="18" charset="0"/>
              </a:rPr>
              <a:t>TIÊU</a:t>
            </a:r>
            <a:endParaRPr lang="vi" sz="1400" cap="small" dirty="0">
              <a:solidFill>
                <a:srgbClr val="CC0000"/>
              </a:solidFill>
              <a:latin typeface="Times New Roman" panose="02020603050405020304" pitchFamily="18" charset="0"/>
            </a:endParaRPr>
          </a:p>
        </p:txBody>
      </p:sp>
      <p:sp>
        <p:nvSpPr>
          <p:cNvPr id="4" name="Rectangle 3"/>
          <p:cNvSpPr/>
          <p:nvPr/>
        </p:nvSpPr>
        <p:spPr>
          <a:xfrm>
            <a:off x="103632" y="1572768"/>
            <a:ext cx="4014216" cy="542544"/>
          </a:xfrm>
          <a:prstGeom prst="rect">
            <a:avLst/>
          </a:prstGeom>
        </p:spPr>
        <p:txBody>
          <a:bodyPr lIns="0" tIns="0" rIns="0" bIns="0">
            <a:noAutofit/>
          </a:bodyPr>
          <a:lstStyle/>
          <a:p>
            <a:pPr indent="0" algn="just">
              <a:lnSpc>
                <a:spcPts val="1344"/>
              </a:lnSpc>
              <a:spcBef>
                <a:spcPts val="5250"/>
              </a:spcBef>
              <a:spcAft>
                <a:spcPts val="5670"/>
              </a:spcAft>
            </a:pPr>
            <a:r>
              <a:rPr lang="vi" sz="1200" dirty="0">
                <a:latin typeface="Times New Roman" panose="02020603050405020304" pitchFamily="18" charset="0"/>
              </a:rPr>
              <a:t>Giói thiệu </a:t>
            </a:r>
            <a:r>
              <a:rPr lang="vi" sz="1200" dirty="0">
                <a:solidFill>
                  <a:srgbClr val="900000"/>
                </a:solidFill>
                <a:latin typeface="Times New Roman" panose="02020603050405020304" pitchFamily="18" charset="0"/>
              </a:rPr>
              <a:t>vấn đề miền tương trục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các giải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giải quyết vấn miền tương trục, nhằm </a:t>
            </a:r>
            <a:r>
              <a:rPr lang="vi" sz="1200" dirty="0">
                <a:solidFill>
                  <a:srgbClr val="900000"/>
                </a:solidFill>
                <a:latin typeface="Times New Roman" panose="02020603050405020304" pitchFamily="18" charset="0"/>
              </a:rPr>
              <a:t>đảm bảo sự nhất quán của dữ liệu được chia </a:t>
            </a:r>
            <a:r>
              <a:rPr lang="vi" sz="1200" dirty="0">
                <a:latin typeface="Times New Roman" panose="02020603050405020304" pitchFamily="18" charset="0"/>
              </a:rPr>
              <a:t>giữa các tiến trình cạnh tranh trong miền tương trục.</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4" name="Rectangle 3"/>
          <p:cNvSpPr/>
          <p:nvPr/>
        </p:nvSpPr>
        <p:spPr>
          <a:xfrm>
            <a:off x="100584" y="228600"/>
            <a:ext cx="4087368" cy="2401824"/>
          </a:xfrm>
          <a:prstGeom prst="rect">
            <a:avLst/>
          </a:prstGeom>
        </p:spPr>
        <p:txBody>
          <a:bodyPr lIns="0" tIns="0" rIns="0" bIns="0">
            <a:noAutofit/>
          </a:bodyPr>
          <a:lstStyle/>
          <a:p>
            <a:pPr marL="215900" indent="0">
              <a:spcAft>
                <a:spcPts val="84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BAKERY </a:t>
            </a:r>
            <a:r>
              <a:rPr lang="vi" sz="1400" b="1" cap="small" dirty="0" smtClean="0">
                <a:solidFill>
                  <a:srgbClr val="CC0000"/>
                </a:solidFill>
                <a:latin typeface="Times New Roman" panose="02020603050405020304" pitchFamily="18" charset="0"/>
              </a:rPr>
              <a:t>CHO TIẾN TRÌNH </a:t>
            </a:r>
            <a:r>
              <a:rPr lang="vi" sz="1400" b="1" i="1" dirty="0" smtClean="0">
                <a:solidFill>
                  <a:srgbClr val="CC0000"/>
                </a:solidFill>
                <a:latin typeface="Times New Roman" panose="02020603050405020304" pitchFamily="18" charset="0"/>
              </a:rPr>
              <a:t>P</a:t>
            </a:r>
            <a:r>
              <a:rPr lang="en-US" sz="1400" b="1" i="1" baseline="-25000" dirty="0">
                <a:solidFill>
                  <a:srgbClr val="CC0000"/>
                </a:solidFill>
                <a:latin typeface="Times New Roman" panose="02020603050405020304" pitchFamily="18" charset="0"/>
              </a:rPr>
              <a:t>i</a:t>
            </a:r>
            <a:endParaRPr lang="vi" sz="1400" b="1" i="1" baseline="-25000" dirty="0" smtClean="0">
              <a:solidFill>
                <a:srgbClr val="CC0000"/>
              </a:solidFill>
              <a:latin typeface="Times New Roman" panose="02020603050405020304" pitchFamily="18" charset="0"/>
            </a:endParaRPr>
          </a:p>
          <a:p>
            <a:pPr marL="304800" indent="0">
              <a:lnSpc>
                <a:spcPts val="1080"/>
              </a:lnSpc>
            </a:pPr>
            <a:r>
              <a:rPr lang="vi" sz="900" spc="50" dirty="0" smtClean="0">
                <a:solidFill>
                  <a:srgbClr val="2121FF"/>
                </a:solidFill>
                <a:latin typeface="Times New Roman"/>
              </a:rPr>
              <a:t>do </a:t>
            </a:r>
            <a:r>
              <a:rPr lang="vi" sz="900" spc="50" dirty="0" smtClean="0">
                <a:latin typeface="Times New Roman"/>
              </a:rPr>
              <a:t>{</a:t>
            </a:r>
            <a:endParaRPr lang="en-US" sz="900" spc="50" dirty="0" smtClean="0">
              <a:latin typeface="Times New Roman"/>
            </a:endParaRPr>
          </a:p>
          <a:p>
            <a:pPr marL="304800" indent="0">
              <a:lnSpc>
                <a:spcPts val="1080"/>
              </a:lnSpc>
            </a:pPr>
            <a:r>
              <a:rPr lang="en-US" sz="900" spc="50" dirty="0" smtClean="0">
                <a:latin typeface="Times New Roman"/>
              </a:rPr>
              <a:t>choosing[</a:t>
            </a:r>
            <a:r>
              <a:rPr lang="en-US" sz="900" spc="50" dirty="0" err="1" smtClean="0">
                <a:latin typeface="Times New Roman"/>
              </a:rPr>
              <a:t>i</a:t>
            </a:r>
            <a:r>
              <a:rPr lang="en-US" sz="900" spc="50" dirty="0">
                <a:latin typeface="Times New Roman"/>
              </a:rPr>
              <a:t>] </a:t>
            </a:r>
            <a:r>
              <a:rPr lang="vi" sz="900" spc="50" dirty="0">
                <a:latin typeface="Times New Roman"/>
              </a:rPr>
              <a:t>= </a:t>
            </a:r>
            <a:r>
              <a:rPr lang="en-US" sz="900" spc="50" dirty="0" smtClean="0">
                <a:solidFill>
                  <a:srgbClr val="2121FF"/>
                </a:solidFill>
                <a:latin typeface="Times New Roman"/>
              </a:rPr>
              <a:t>true</a:t>
            </a:r>
            <a:r>
              <a:rPr lang="en-US" sz="900" spc="50" dirty="0" smtClean="0">
                <a:latin typeface="Times New Roman"/>
              </a:rPr>
              <a:t>;</a:t>
            </a:r>
          </a:p>
          <a:p>
            <a:pPr marL="304800" indent="0">
              <a:lnSpc>
                <a:spcPts val="1080"/>
              </a:lnSpc>
            </a:pPr>
            <a:r>
              <a:rPr lang="en-US" sz="900" spc="50" dirty="0" smtClean="0">
                <a:latin typeface="Times New Roman"/>
              </a:rPr>
              <a:t>number[</a:t>
            </a:r>
            <a:r>
              <a:rPr lang="en-US" sz="900" spc="50" dirty="0" err="1" smtClean="0">
                <a:latin typeface="Times New Roman"/>
              </a:rPr>
              <a:t>i</a:t>
            </a:r>
            <a:r>
              <a:rPr lang="en-US" sz="900" spc="50" dirty="0">
                <a:latin typeface="Times New Roman"/>
              </a:rPr>
              <a:t>] </a:t>
            </a:r>
            <a:r>
              <a:rPr lang="vi" sz="900" spc="50" dirty="0">
                <a:latin typeface="Times New Roman"/>
              </a:rPr>
              <a:t>= </a:t>
            </a:r>
            <a:r>
              <a:rPr lang="en-US" sz="900" spc="50" dirty="0">
                <a:latin typeface="Times New Roman"/>
              </a:rPr>
              <a:t>max(number[0], number[1</a:t>
            </a:r>
            <a:r>
              <a:rPr lang="en-US" sz="900" spc="50" dirty="0" smtClean="0">
                <a:latin typeface="Times New Roman"/>
              </a:rPr>
              <a:t>],…, </a:t>
            </a:r>
            <a:r>
              <a:rPr lang="en-US" sz="900" spc="50" dirty="0">
                <a:latin typeface="Times New Roman"/>
              </a:rPr>
              <a:t>number[n-1]) + </a:t>
            </a:r>
            <a:r>
              <a:rPr lang="en-US" sz="900" spc="50" dirty="0" smtClean="0">
                <a:latin typeface="Times New Roman"/>
              </a:rPr>
              <a:t>1;</a:t>
            </a:r>
          </a:p>
          <a:p>
            <a:pPr marL="304800" indent="0">
              <a:lnSpc>
                <a:spcPts val="1080"/>
              </a:lnSpc>
            </a:pPr>
            <a:r>
              <a:rPr lang="en-US" sz="900" spc="50" dirty="0" smtClean="0">
                <a:latin typeface="Times New Roman"/>
              </a:rPr>
              <a:t>choosing[</a:t>
            </a:r>
            <a:r>
              <a:rPr lang="en-US" sz="900" spc="50" dirty="0" err="1" smtClean="0">
                <a:latin typeface="Times New Roman"/>
              </a:rPr>
              <a:t>i</a:t>
            </a:r>
            <a:r>
              <a:rPr lang="en-US" sz="900" spc="50" dirty="0">
                <a:latin typeface="Times New Roman"/>
              </a:rPr>
              <a:t>] = </a:t>
            </a:r>
            <a:r>
              <a:rPr lang="en-US" sz="900" spc="50" dirty="0">
                <a:solidFill>
                  <a:srgbClr val="2121FF"/>
                </a:solidFill>
                <a:latin typeface="Times New Roman"/>
              </a:rPr>
              <a:t>false</a:t>
            </a:r>
            <a:r>
              <a:rPr lang="en-US" sz="900" spc="50" dirty="0">
                <a:latin typeface="Times New Roman"/>
              </a:rPr>
              <a:t>; </a:t>
            </a:r>
          </a:p>
          <a:p>
            <a:pPr marL="304800" indent="0">
              <a:lnSpc>
                <a:spcPts val="1080"/>
              </a:lnSpc>
            </a:pPr>
            <a:r>
              <a:rPr lang="en-US" sz="900" spc="50" dirty="0" smtClean="0">
                <a:solidFill>
                  <a:srgbClr val="2121FF"/>
                </a:solidFill>
                <a:latin typeface="Times New Roman"/>
              </a:rPr>
              <a:t>for </a:t>
            </a:r>
            <a:r>
              <a:rPr lang="en-US" sz="900" spc="50" dirty="0">
                <a:latin typeface="Times New Roman"/>
              </a:rPr>
              <a:t>(j =0; j &lt; n; j++) </a:t>
            </a:r>
            <a:r>
              <a:rPr lang="en-US" sz="900" spc="50" dirty="0" smtClean="0">
                <a:latin typeface="Times New Roman"/>
              </a:rPr>
              <a:t>{</a:t>
            </a:r>
          </a:p>
          <a:p>
            <a:pPr marL="304800" indent="0">
              <a:lnSpc>
                <a:spcPts val="1080"/>
              </a:lnSpc>
            </a:pPr>
            <a:r>
              <a:rPr lang="en-US" sz="900" spc="50" dirty="0" smtClean="0">
                <a:solidFill>
                  <a:srgbClr val="2121FF"/>
                </a:solidFill>
                <a:latin typeface="Times New Roman"/>
              </a:rPr>
              <a:t>	while </a:t>
            </a:r>
            <a:r>
              <a:rPr lang="en-US" sz="900" spc="50" dirty="0">
                <a:latin typeface="Times New Roman"/>
              </a:rPr>
              <a:t>(choosing[j]) </a:t>
            </a:r>
            <a:r>
              <a:rPr lang="en-US" sz="900" spc="50" dirty="0" smtClean="0">
                <a:latin typeface="Times New Roman"/>
              </a:rPr>
              <a:t>;</a:t>
            </a:r>
          </a:p>
          <a:p>
            <a:pPr marL="304800" indent="0">
              <a:lnSpc>
                <a:spcPts val="1080"/>
              </a:lnSpc>
            </a:pPr>
            <a:r>
              <a:rPr lang="en-US" sz="900" spc="50" dirty="0" smtClean="0">
                <a:solidFill>
                  <a:srgbClr val="2121FF"/>
                </a:solidFill>
                <a:latin typeface="Times New Roman"/>
              </a:rPr>
              <a:t>	while </a:t>
            </a:r>
            <a:r>
              <a:rPr lang="en-US" sz="900" spc="50" dirty="0">
                <a:latin typeface="Times New Roman"/>
              </a:rPr>
              <a:t>((number[j] != 0) &amp;&amp; ((number[j],j) &lt; (number[</a:t>
            </a:r>
            <a:r>
              <a:rPr lang="en-US" sz="900" spc="50" dirty="0" err="1">
                <a:latin typeface="Times New Roman"/>
              </a:rPr>
              <a:t>i</a:t>
            </a:r>
            <a:r>
              <a:rPr lang="en-US" sz="900" spc="50" dirty="0">
                <a:latin typeface="Times New Roman"/>
              </a:rPr>
              <a:t>],</a:t>
            </a:r>
            <a:r>
              <a:rPr lang="en-US" sz="900" spc="50" dirty="0" err="1">
                <a:latin typeface="Times New Roman"/>
              </a:rPr>
              <a:t>i</a:t>
            </a:r>
            <a:r>
              <a:rPr lang="en-US" sz="900" spc="50" dirty="0">
                <a:latin typeface="Times New Roman"/>
              </a:rPr>
              <a:t>)) ; </a:t>
            </a:r>
          </a:p>
          <a:p>
            <a:pPr marL="304800" indent="0">
              <a:lnSpc>
                <a:spcPts val="1080"/>
              </a:lnSpc>
            </a:pPr>
            <a:r>
              <a:rPr lang="en-US" sz="900" spc="50" dirty="0" smtClean="0">
                <a:latin typeface="Times New Roman"/>
              </a:rPr>
              <a:t>} </a:t>
            </a:r>
            <a:r>
              <a:rPr lang="en-US" sz="900" spc="50" dirty="0">
                <a:solidFill>
                  <a:srgbClr val="008000"/>
                </a:solidFill>
                <a:latin typeface="Times New Roman"/>
              </a:rPr>
              <a:t>//</a:t>
            </a:r>
            <a:r>
              <a:rPr lang="en-US" sz="900" spc="50" dirty="0" smtClean="0">
                <a:solidFill>
                  <a:srgbClr val="008000"/>
                </a:solidFill>
                <a:latin typeface="Times New Roman"/>
              </a:rPr>
              <a:t>for</a:t>
            </a:r>
          </a:p>
          <a:p>
            <a:pPr marL="304800" indent="0">
              <a:lnSpc>
                <a:spcPts val="1080"/>
              </a:lnSpc>
            </a:pPr>
            <a:r>
              <a:rPr lang="en-US" sz="900" spc="50" dirty="0" smtClean="0">
                <a:latin typeface="Times New Roman"/>
              </a:rPr>
              <a:t>//critical </a:t>
            </a:r>
            <a:r>
              <a:rPr lang="en-US" sz="900" spc="50" dirty="0">
                <a:latin typeface="Times New Roman"/>
              </a:rPr>
              <a:t>section </a:t>
            </a:r>
            <a:endParaRPr lang="en-US" sz="900" spc="50" dirty="0" smtClean="0">
              <a:latin typeface="Times New Roman"/>
            </a:endParaRPr>
          </a:p>
          <a:p>
            <a:pPr marL="304800" indent="0">
              <a:lnSpc>
                <a:spcPts val="1080"/>
              </a:lnSpc>
            </a:pPr>
            <a:r>
              <a:rPr lang="en-US" sz="900" spc="50" dirty="0" smtClean="0">
                <a:latin typeface="Times New Roman"/>
              </a:rPr>
              <a:t>number[</a:t>
            </a:r>
            <a:r>
              <a:rPr lang="en-US" sz="900" spc="50" dirty="0" err="1" smtClean="0">
                <a:latin typeface="Times New Roman"/>
              </a:rPr>
              <a:t>i</a:t>
            </a:r>
            <a:r>
              <a:rPr lang="en-US" sz="900" spc="50" dirty="0">
                <a:latin typeface="Times New Roman"/>
              </a:rPr>
              <a:t>] = </a:t>
            </a:r>
            <a:r>
              <a:rPr lang="en-US" sz="900" spc="50" dirty="0" smtClean="0">
                <a:latin typeface="Times New Roman"/>
              </a:rPr>
              <a:t>0;</a:t>
            </a:r>
          </a:p>
          <a:p>
            <a:pPr marL="304800" indent="0">
              <a:lnSpc>
                <a:spcPts val="1080"/>
              </a:lnSpc>
            </a:pPr>
            <a:r>
              <a:rPr lang="en-US" sz="900" spc="50" dirty="0" smtClean="0">
                <a:latin typeface="Times New Roman"/>
              </a:rPr>
              <a:t>//remainder </a:t>
            </a:r>
            <a:r>
              <a:rPr lang="en-US" sz="900" spc="50" dirty="0">
                <a:latin typeface="Times New Roman"/>
              </a:rPr>
              <a:t>section </a:t>
            </a:r>
            <a:endParaRPr lang="en-US" sz="900" spc="50" dirty="0" smtClean="0">
              <a:latin typeface="Times New Roman"/>
            </a:endParaRPr>
          </a:p>
          <a:p>
            <a:pPr marL="304800" indent="0">
              <a:lnSpc>
                <a:spcPts val="1080"/>
              </a:lnSpc>
            </a:pPr>
            <a:r>
              <a:rPr lang="en-US" sz="900" spc="50" dirty="0" smtClean="0">
                <a:latin typeface="Times New Roman"/>
              </a:rPr>
              <a:t>} </a:t>
            </a:r>
            <a:r>
              <a:rPr lang="en-US" sz="900" spc="50" dirty="0">
                <a:solidFill>
                  <a:srgbClr val="2121FF"/>
                </a:solidFill>
                <a:latin typeface="Times New Roman"/>
              </a:rPr>
              <a:t>while </a:t>
            </a:r>
            <a:r>
              <a:rPr lang="en-US" sz="900" spc="50" dirty="0">
                <a:latin typeface="Times New Roman"/>
              </a:rPr>
              <a:t>(</a:t>
            </a:r>
            <a:r>
              <a:rPr lang="en-US" sz="900" spc="50" dirty="0">
                <a:solidFill>
                  <a:srgbClr val="2121FF"/>
                </a:solidFill>
                <a:latin typeface="Times New Roman"/>
              </a:rPr>
              <a:t>true</a:t>
            </a:r>
            <a:r>
              <a:rPr lang="en-US" sz="900" spc="50" dirty="0">
                <a:latin typeface="Times New Roman"/>
              </a:rPr>
              <a:t>);</a:t>
            </a:r>
          </a:p>
        </p:txBody>
      </p:sp>
      <p:sp>
        <p:nvSpPr>
          <p:cNvPr id="5" name="Rectangle 4"/>
          <p:cNvSpPr/>
          <p:nvPr/>
        </p:nvSpPr>
        <p:spPr>
          <a:xfrm>
            <a:off x="166571" y="2451545"/>
            <a:ext cx="4038600" cy="350520"/>
          </a:xfrm>
          <a:prstGeom prst="rect">
            <a:avLst/>
          </a:prstGeom>
        </p:spPr>
        <p:txBody>
          <a:bodyPr lIns="0" tIns="0" rIns="0" bIns="0">
            <a:noAutofit/>
          </a:bodyPr>
          <a:lstStyle/>
          <a:p>
            <a:pPr marL="198120" indent="0">
              <a:lnSpc>
                <a:spcPts val="1344"/>
              </a:lnSpc>
              <a:spcBef>
                <a:spcPts val="840"/>
              </a:spcBef>
            </a:pPr>
            <a:r>
              <a:rPr lang="en-US" sz="950" dirty="0">
                <a:latin typeface="Times New Roman" panose="02020603050405020304" pitchFamily="18" charset="0"/>
              </a:rPr>
              <a:t>(number #1, </a:t>
            </a:r>
            <a:r>
              <a:rPr lang="en-US" sz="950" dirty="0" err="1">
                <a:latin typeface="Times New Roman" panose="02020603050405020304" pitchFamily="18" charset="0"/>
              </a:rPr>
              <a:t>i</a:t>
            </a:r>
            <a:r>
              <a:rPr lang="en-US" sz="950" dirty="0">
                <a:latin typeface="Times New Roman" panose="02020603050405020304" pitchFamily="18" charset="0"/>
              </a:rPr>
              <a:t>) &lt; (number #2, j) </a:t>
            </a:r>
            <a:r>
              <a:rPr lang="vi" sz="950" dirty="0">
                <a:latin typeface="Times New Roman" panose="02020603050405020304" pitchFamily="18" charset="0"/>
              </a:rPr>
              <a:t>nếu </a:t>
            </a:r>
            <a:r>
              <a:rPr lang="en-US" sz="950" dirty="0">
                <a:latin typeface="Times New Roman" panose="02020603050405020304" pitchFamily="18" charset="0"/>
              </a:rPr>
              <a:t>(number #1 &lt; number #2) </a:t>
            </a:r>
            <a:r>
              <a:rPr lang="vi" sz="950" dirty="0">
                <a:latin typeface="Times New Roman" panose="02020603050405020304" pitchFamily="18" charset="0"/>
              </a:rPr>
              <a:t>hoặc </a:t>
            </a:r>
            <a:endParaRPr lang="en-US" sz="950" dirty="0" smtClean="0">
              <a:latin typeface="Times New Roman" panose="02020603050405020304" pitchFamily="18" charset="0"/>
            </a:endParaRPr>
          </a:p>
          <a:p>
            <a:pPr marL="198120" indent="0">
              <a:lnSpc>
                <a:spcPts val="1344"/>
              </a:lnSpc>
              <a:spcBef>
                <a:spcPts val="840"/>
              </a:spcBef>
            </a:pPr>
            <a:r>
              <a:rPr lang="en-US" sz="950" dirty="0" smtClean="0">
                <a:latin typeface="Times New Roman" panose="02020603050405020304" pitchFamily="18" charset="0"/>
              </a:rPr>
              <a:t>(</a:t>
            </a:r>
            <a:r>
              <a:rPr lang="en-US" sz="950" dirty="0">
                <a:latin typeface="Times New Roman" panose="02020603050405020304" pitchFamily="18" charset="0"/>
              </a:rPr>
              <a:t>number #1 = number #2) AND (</a:t>
            </a:r>
            <a:r>
              <a:rPr lang="en-US" sz="950" dirty="0" err="1">
                <a:latin typeface="Times New Roman" panose="02020603050405020304" pitchFamily="18" charset="0"/>
              </a:rPr>
              <a:t>i</a:t>
            </a:r>
            <a:r>
              <a:rPr lang="en-US" sz="950" dirty="0">
                <a:latin typeface="Times New Roman" panose="02020603050405020304" pitchFamily="18" charset="0"/>
              </a:rPr>
              <a:t> &lt; j)</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289560" indent="-165100" algn="just">
              <a:spcAft>
                <a:spcPts val="1260"/>
              </a:spcAft>
            </a:pPr>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451104"/>
            <a:ext cx="2916936" cy="207264"/>
          </a:xfrm>
          <a:prstGeom prst="rect">
            <a:avLst/>
          </a:prstGeom>
        </p:spPr>
        <p:txBody>
          <a:bodyPr wrap="none" lIns="0" tIns="0" rIns="0" bIns="0">
            <a:noAutofit/>
          </a:bodyPr>
          <a:lstStyle/>
          <a:p>
            <a:pPr indent="0">
              <a:spcBef>
                <a:spcPts val="1260"/>
              </a:spcBef>
              <a:spcAft>
                <a:spcPts val="1890"/>
              </a:spcAft>
            </a:pPr>
            <a:r>
              <a:rPr lang="vi" sz="1400" cap="small" dirty="0" smtClean="0">
                <a:solidFill>
                  <a:srgbClr val="CC0000"/>
                </a:solidFill>
                <a:latin typeface="Times New Roman" panose="02020603050405020304" pitchFamily="18" charset="0"/>
              </a:rPr>
              <a:t>ĐỒNG BỘ HÓA BẰNG PHẦN CỨNG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45588"/>
            <a:ext cx="4264152" cy="2241452"/>
          </a:xfrm>
          <a:prstGeom prst="rect">
            <a:avLst/>
          </a:prstGeom>
        </p:spPr>
        <p:txBody>
          <a:bodyPr lIns="0" tIns="0" rIns="0" bIns="0">
            <a:noAutofit/>
          </a:bodyPr>
          <a:lstStyle/>
          <a:p>
            <a:pPr marL="170688" indent="-165100">
              <a:lnSpc>
                <a:spcPts val="1368"/>
              </a:lnSpc>
              <a:spcBef>
                <a:spcPts val="189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Ý tưởng cơ bản của </a:t>
            </a:r>
            <a:r>
              <a:rPr lang="vi" sz="1200" dirty="0" smtClean="0">
                <a:latin typeface="Times New Roman" panose="02020603050405020304" pitchFamily="18" charset="0"/>
              </a:rPr>
              <a:t>h</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hết các giải pháp bằng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vi" sz="1200" dirty="0">
                <a:latin typeface="Times New Roman" panose="02020603050405020304" pitchFamily="18" charset="0"/>
              </a:rPr>
              <a:t>cứng là </a:t>
            </a:r>
            <a:r>
              <a:rPr lang="vi" sz="1200" dirty="0">
                <a:solidFill>
                  <a:srgbClr val="900000"/>
                </a:solidFill>
                <a:latin typeface="Times New Roman" panose="02020603050405020304" pitchFamily="18" charset="0"/>
              </a:rPr>
              <a:t>bảo vệ miền tương trục bằng khóa</a:t>
            </a:r>
            <a:r>
              <a:rPr lang="vi" sz="1200" dirty="0">
                <a:latin typeface="Times New Roman" panose="02020603050405020304" pitchFamily="18" charset="0"/>
              </a:rPr>
              <a:t>.</a:t>
            </a:r>
          </a:p>
          <a:p>
            <a:pPr marL="170688" indent="-165100" algn="just">
              <a:lnSpc>
                <a:spcPts val="132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Giải pháp đơn giản nhất</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vô hiệu hóa các ngắt </a:t>
            </a:r>
            <a:r>
              <a:rPr lang="vi" sz="1200" dirty="0">
                <a:latin typeface="Times New Roman" panose="02020603050405020304" pitchFamily="18" charset="0"/>
              </a:rPr>
              <a:t>- cho phép tiến trình người dùng vô hiệu hóa các ngắt khi vào miền tương trục, cho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khi t/trình ra khỏi miền tương trục.</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Không có tiến trình nào khác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thực thi khi một tiến trình đã vào miền tương trục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tránh tình trạng cạnh tranh.</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áp dụng cho hệ thống </a:t>
            </a:r>
            <a:r>
              <a:rPr lang="vi" sz="1200" dirty="0">
                <a:solidFill>
                  <a:srgbClr val="900000"/>
                </a:solidFill>
                <a:latin typeface="Times New Roman" panose="02020603050405020304" pitchFamily="18" charset="0"/>
              </a:rPr>
              <a:t>không trưng dụng</a:t>
            </a:r>
            <a:r>
              <a:rPr lang="vi" sz="1200" dirty="0">
                <a:latin typeface="Times New Roman" panose="02020603050405020304" pitchFamily="18" charset="0"/>
              </a:rPr>
              <a:t>.</a:t>
            </a:r>
          </a:p>
          <a:p>
            <a:pPr marL="437388" indent="-1270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Không khả thi </a:t>
            </a:r>
            <a:r>
              <a:rPr lang="vi" sz="1200" dirty="0">
                <a:latin typeface="Times New Roman" panose="02020603050405020304" pitchFamily="18" charset="0"/>
              </a:rPr>
              <a:t>cho hệ thống </a:t>
            </a:r>
            <a:r>
              <a:rPr lang="vi" sz="1200" dirty="0">
                <a:solidFill>
                  <a:srgbClr val="900000"/>
                </a:solidFill>
                <a:latin typeface="Times New Roman" panose="02020603050405020304" pitchFamily="18" charset="0"/>
              </a:rPr>
              <a:t>đa xử lý </a:t>
            </a:r>
            <a:r>
              <a:rPr lang="vi" sz="1200" dirty="0">
                <a:latin typeface="Times New Roman" panose="02020603050405020304" pitchFamily="18" charset="0"/>
              </a:rPr>
              <a:t>(vô hiệu hóa các ngắt trên hệ thống đa xử lý mất nhiều chi phí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hiệu năng giảm).</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276860" indent="-152400">
              <a:spcAft>
                <a:spcPts val="1260"/>
              </a:spcAft>
            </a:pPr>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451104"/>
            <a:ext cx="2916936" cy="207264"/>
          </a:xfrm>
          <a:prstGeom prst="rect">
            <a:avLst/>
          </a:prstGeom>
        </p:spPr>
        <p:txBody>
          <a:bodyPr wrap="none" lIns="0" tIns="0" rIns="0" bIns="0">
            <a:noAutofit/>
          </a:bodyPr>
          <a:lstStyle/>
          <a:p>
            <a:pPr indent="0">
              <a:spcBef>
                <a:spcPts val="1260"/>
              </a:spcBef>
              <a:spcAft>
                <a:spcPts val="2310"/>
              </a:spcAft>
            </a:pPr>
            <a:r>
              <a:rPr lang="vi" sz="1400" cap="small" dirty="0" smtClean="0">
                <a:solidFill>
                  <a:srgbClr val="CC0000"/>
                </a:solidFill>
                <a:latin typeface="Times New Roman" panose="02020603050405020304" pitchFamily="18" charset="0"/>
              </a:rPr>
              <a:t>ĐỒNG BỘ HÓA BẰNG PHẦN CỨNG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15926"/>
            <a:ext cx="4267200" cy="2076626"/>
          </a:xfrm>
          <a:prstGeom prst="rect">
            <a:avLst/>
          </a:prstGeom>
        </p:spPr>
        <p:txBody>
          <a:bodyPr lIns="0" tIns="0" rIns="0" bIns="0">
            <a:noAutofit/>
          </a:bodyPr>
          <a:lstStyle/>
          <a:p>
            <a:pPr marL="157988" indent="-152400">
              <a:lnSpc>
                <a:spcPts val="1200"/>
              </a:lnSpc>
              <a:spcBef>
                <a:spcPts val="2310"/>
              </a:spcBef>
              <a:spcAft>
                <a:spcPts val="21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 giải pháp khả thi hơn</a:t>
            </a:r>
            <a:r>
              <a:rPr lang="vi" sz="1200" dirty="0">
                <a:latin typeface="Times New Roman" panose="02020603050405020304" pitchFamily="18" charset="0"/>
              </a:rPr>
              <a:t>: cung cấp các </a:t>
            </a:r>
            <a:r>
              <a:rPr lang="vi" sz="1200" dirty="0">
                <a:solidFill>
                  <a:srgbClr val="900000"/>
                </a:solidFill>
                <a:latin typeface="Times New Roman" panose="02020603050405020304" pitchFamily="18" charset="0"/>
              </a:rPr>
              <a:t>thao tác nguyên tử từ </a:t>
            </a:r>
            <a:r>
              <a:rPr lang="en-US" sz="1200" dirty="0" err="1" smtClean="0">
                <a:solidFill>
                  <a:srgbClr val="900000"/>
                </a:solidFill>
                <a:latin typeface="Times New Roman" panose="02020603050405020304" pitchFamily="18" charset="0"/>
              </a:rPr>
              <a:t>phần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cứng </a:t>
            </a:r>
            <a:r>
              <a:rPr lang="en-US" sz="1200" dirty="0">
                <a:latin typeface="Times New Roman" panose="02020603050405020304" pitchFamily="18" charset="0"/>
              </a:rPr>
              <a:t>(atomic hardware instructions):</a:t>
            </a:r>
          </a:p>
          <a:p>
            <a:pPr marL="310388"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test_and_set</a:t>
            </a:r>
          </a:p>
          <a:p>
            <a:pPr marL="310388"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compare_and_swap</a:t>
            </a:r>
          </a:p>
          <a:p>
            <a:pPr marL="157988" indent="-152400">
              <a:lnSpc>
                <a:spcPts val="132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chỉ thị này được hỗ trợ trong các hệ thống hiện đại, có nhiều bộ xử lý.</a:t>
            </a:r>
          </a:p>
          <a:p>
            <a:pPr marL="157988" indent="-152400">
              <a:lnSpc>
                <a:spcPts val="1344"/>
              </a:lnSpc>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N</a:t>
            </a:r>
            <a:r>
              <a:rPr lang="en-US" sz="1200" dirty="0" smtClean="0">
                <a:latin typeface="Times New Roman" panose="02020603050405020304" pitchFamily="18" charset="0"/>
              </a:rPr>
              <a:t>ế</a:t>
            </a:r>
            <a:r>
              <a:rPr lang="vi" sz="1200" dirty="0" smtClean="0">
                <a:latin typeface="Times New Roman" panose="02020603050405020304" pitchFamily="18" charset="0"/>
              </a:rPr>
              <a:t>u </a:t>
            </a:r>
            <a:r>
              <a:rPr lang="vi" sz="1200" dirty="0">
                <a:latin typeface="Times New Roman" panose="02020603050405020304" pitchFamily="18" charset="0"/>
              </a:rPr>
              <a:t>các chỉ thị nguyên tử được thực thi cùng lúc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trên các CPU khác nhau) thì chúng sẽ được </a:t>
            </a:r>
            <a:r>
              <a:rPr lang="vi" sz="1200" dirty="0">
                <a:solidFill>
                  <a:srgbClr val="900000"/>
                </a:solidFill>
                <a:latin typeface="Times New Roman" panose="02020603050405020304" pitchFamily="18" charset="0"/>
              </a:rPr>
              <a:t>thực thi </a:t>
            </a:r>
            <a:r>
              <a:rPr lang="vi" sz="1200" dirty="0" smtClean="0">
                <a:solidFill>
                  <a:srgbClr val="900000"/>
                </a:solidFill>
                <a:latin typeface="Times New Roman" panose="02020603050405020304" pitchFamily="18" charset="0"/>
              </a:rPr>
              <a:t>tu</a:t>
            </a:r>
            <a:r>
              <a:rPr lang="en-US" sz="1200" dirty="0" smtClean="0">
                <a:solidFill>
                  <a:srgbClr val="900000"/>
                </a:solidFill>
                <a:latin typeface="Times New Roman" panose="02020603050405020304" pitchFamily="18" charset="0"/>
              </a:rPr>
              <a:t>ầ</a:t>
            </a:r>
            <a:r>
              <a:rPr lang="vi" sz="1200" dirty="0" smtClean="0">
                <a:solidFill>
                  <a:srgbClr val="900000"/>
                </a:solidFill>
                <a:latin typeface="Times New Roman" panose="02020603050405020304" pitchFamily="18" charset="0"/>
              </a:rPr>
              <a:t>n </a:t>
            </a:r>
            <a:r>
              <a:rPr lang="vi" sz="1200" dirty="0">
                <a:solidFill>
                  <a:srgbClr val="900000"/>
                </a:solidFill>
                <a:latin typeface="Times New Roman" panose="02020603050405020304" pitchFamily="18" charset="0"/>
              </a:rPr>
              <a:t>tự </a:t>
            </a:r>
            <a:r>
              <a:rPr lang="vi" sz="1200" dirty="0" smtClean="0">
                <a:latin typeface="Times New Roman" panose="02020603050405020304" pitchFamily="18" charset="0"/>
              </a:rPr>
              <a:t>(</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một thứ tự bất kỳ).</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2839564" cy="429768"/>
          </a:xfrm>
          <a:prstGeom prst="rect">
            <a:avLst/>
          </a:prstGeom>
        </p:spPr>
        <p:txBody>
          <a:bodyPr lIns="0" tIns="0" rIns="0" bIns="0">
            <a:noAutofit/>
          </a:bodyPr>
          <a:lstStyle/>
          <a:p>
            <a:pPr indent="0">
              <a:spcAft>
                <a:spcPts val="3360"/>
              </a:spcAft>
            </a:pPr>
            <a:r>
              <a:rPr lang="vi" sz="1400" cap="small" dirty="0" smtClean="0">
                <a:solidFill>
                  <a:srgbClr val="CC0000"/>
                </a:solidFill>
                <a:latin typeface="Times New Roman" panose="02020603050405020304" pitchFamily="18" charset="0"/>
              </a:rPr>
              <a:t>CHỈ THỊ</a:t>
            </a:r>
            <a:r>
              <a:rPr lang="vi" sz="1400" dirty="0" smtClean="0">
                <a:solidFill>
                  <a:srgbClr val="CC0000"/>
                </a:solidFill>
                <a:latin typeface="Times New Roman" panose="02020603050405020304" pitchFamily="18" charset="0"/>
              </a:rPr>
              <a:t> TEST_AND_SET</a:t>
            </a:r>
            <a:endParaRPr lang="vi" sz="1400" dirty="0">
              <a:solidFill>
                <a:srgbClr val="CC0000"/>
              </a:solidFill>
              <a:latin typeface="Times New Roman" panose="02020603050405020304" pitchFamily="18" charset="0"/>
            </a:endParaRPr>
          </a:p>
        </p:txBody>
      </p:sp>
      <p:sp>
        <p:nvSpPr>
          <p:cNvPr id="5" name="Rectangle 4"/>
          <p:cNvSpPr/>
          <p:nvPr/>
        </p:nvSpPr>
        <p:spPr>
          <a:xfrm>
            <a:off x="234695" y="658368"/>
            <a:ext cx="4373817" cy="1892808"/>
          </a:xfrm>
          <a:prstGeom prst="rect">
            <a:avLst/>
          </a:prstGeom>
        </p:spPr>
        <p:txBody>
          <a:bodyPr lIns="0" tIns="0" rIns="0" bIns="0">
            <a:noAutofit/>
          </a:bodyPr>
          <a:lstStyle/>
          <a:p>
            <a:pPr indent="0" algn="just">
              <a:spcBef>
                <a:spcPts val="336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phép đọc và sửa nội dung của một </a:t>
            </a:r>
            <a:r>
              <a:rPr lang="en-US" sz="1200" dirty="0">
                <a:latin typeface="Times New Roman" panose="02020603050405020304" pitchFamily="18" charset="0"/>
              </a:rPr>
              <a:t>word </a:t>
            </a:r>
            <a:r>
              <a:rPr lang="vi" sz="1200" dirty="0">
                <a:latin typeface="Times New Roman" panose="02020603050405020304" pitchFamily="18" charset="0"/>
              </a:rPr>
              <a:t>một cách nguyên tử.</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nghĩa của chỉ thị test_and_set:</a:t>
            </a:r>
          </a:p>
          <a:p>
            <a:pPr marL="323088" marR="1480312" indent="-114300">
              <a:lnSpc>
                <a:spcPts val="1080"/>
              </a:lnSpc>
            </a:pPr>
            <a:r>
              <a:rPr lang="en-US" sz="1200" spc="50" dirty="0" err="1">
                <a:solidFill>
                  <a:srgbClr val="2121FF"/>
                </a:solidFill>
                <a:latin typeface="Times New Roman"/>
              </a:rPr>
              <a:t>boolean</a:t>
            </a:r>
            <a:r>
              <a:rPr lang="en-US" sz="1200" spc="50" dirty="0">
                <a:solidFill>
                  <a:srgbClr val="2121FF"/>
                </a:solidFill>
                <a:latin typeface="Times New Roman"/>
              </a:rPr>
              <a:t> </a:t>
            </a:r>
            <a:r>
              <a:rPr lang="vi" sz="1200" spc="50" dirty="0">
                <a:latin typeface="Times New Roman"/>
              </a:rPr>
              <a:t>test_and_set(</a:t>
            </a:r>
            <a:r>
              <a:rPr lang="vi" sz="1200" spc="50" dirty="0">
                <a:solidFill>
                  <a:srgbClr val="2121FF"/>
                </a:solidFill>
                <a:latin typeface="Times New Roman"/>
              </a:rPr>
              <a:t>boolean </a:t>
            </a:r>
            <a:r>
              <a:rPr lang="vi" sz="1200" spc="50" dirty="0">
                <a:latin typeface="Times New Roman"/>
              </a:rPr>
              <a:t>*target) { </a:t>
            </a:r>
            <a:r>
              <a:rPr lang="en-US" sz="1200" spc="50" dirty="0" err="1">
                <a:solidFill>
                  <a:srgbClr val="2121FF"/>
                </a:solidFill>
                <a:latin typeface="Times New Roman"/>
              </a:rPr>
              <a:t>boolean</a:t>
            </a:r>
            <a:r>
              <a:rPr lang="en-US" sz="1200" spc="50" dirty="0">
                <a:solidFill>
                  <a:srgbClr val="2121FF"/>
                </a:solidFill>
                <a:latin typeface="Times New Roman"/>
              </a:rPr>
              <a:t> </a:t>
            </a:r>
            <a:r>
              <a:rPr lang="vi" sz="1200" spc="50" dirty="0">
                <a:latin typeface="Times New Roman"/>
              </a:rPr>
              <a:t>rv = *target;</a:t>
            </a:r>
          </a:p>
          <a:p>
            <a:pPr marL="323088" indent="0">
              <a:lnSpc>
                <a:spcPts val="1080"/>
              </a:lnSpc>
              <a:spcAft>
                <a:spcPts val="630"/>
              </a:spcAft>
            </a:pPr>
            <a:r>
              <a:rPr lang="vi" sz="1200" spc="50" dirty="0">
                <a:latin typeface="Times New Roman"/>
              </a:rPr>
              <a:t>*target = </a:t>
            </a:r>
            <a:r>
              <a:rPr lang="en-US" sz="1200" spc="50" dirty="0">
                <a:solidFill>
                  <a:srgbClr val="2121FF"/>
                </a:solidFill>
                <a:latin typeface="Times New Roman"/>
              </a:rPr>
              <a:t>true</a:t>
            </a:r>
            <a:r>
              <a:rPr lang="en-US" sz="1200" spc="50" dirty="0">
                <a:latin typeface="Times New Roman"/>
              </a:rPr>
              <a:t>;</a:t>
            </a:r>
          </a:p>
          <a:p>
            <a:pPr marL="323088" indent="0">
              <a:spcAft>
                <a:spcPts val="210"/>
              </a:spcAft>
            </a:pPr>
            <a:r>
              <a:rPr lang="en-US" sz="1200" spc="50" dirty="0">
                <a:solidFill>
                  <a:srgbClr val="2121FF"/>
                </a:solidFill>
                <a:latin typeface="Times New Roman"/>
              </a:rPr>
              <a:t>return </a:t>
            </a:r>
            <a:r>
              <a:rPr lang="vi" sz="1200" spc="50" dirty="0">
                <a:latin typeface="Times New Roman"/>
              </a:rPr>
              <a:t>rv;</a:t>
            </a:r>
          </a:p>
          <a:p>
            <a:pPr marL="323088" indent="-114300"/>
            <a:r>
              <a:rPr lang="vi" sz="12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422904" cy="429768"/>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LOẠI TRỪ HỖ TƯƠNG VỚI</a:t>
            </a:r>
            <a:r>
              <a:rPr lang="vi" sz="1400" dirty="0" smtClean="0">
                <a:solidFill>
                  <a:srgbClr val="CC0000"/>
                </a:solidFill>
                <a:latin typeface="Times New Roman" panose="02020603050405020304" pitchFamily="18" charset="0"/>
              </a:rPr>
              <a:t> TEST_AND_SET</a:t>
            </a:r>
            <a:endParaRPr lang="vi" sz="1400" dirty="0">
              <a:solidFill>
                <a:srgbClr val="CC0000"/>
              </a:solidFill>
              <a:latin typeface="Times New Roman" panose="02020603050405020304" pitchFamily="18" charset="0"/>
            </a:endParaRPr>
          </a:p>
        </p:txBody>
      </p:sp>
      <p:sp>
        <p:nvSpPr>
          <p:cNvPr id="5" name="Rectangle 4"/>
          <p:cNvSpPr/>
          <p:nvPr/>
        </p:nvSpPr>
        <p:spPr>
          <a:xfrm>
            <a:off x="234696" y="923544"/>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6" name="Rectangle 5"/>
          <p:cNvSpPr/>
          <p:nvPr/>
        </p:nvSpPr>
        <p:spPr>
          <a:xfrm>
            <a:off x="387096" y="893064"/>
            <a:ext cx="908304" cy="155448"/>
          </a:xfrm>
          <a:prstGeom prst="rect">
            <a:avLst/>
          </a:prstGeom>
        </p:spPr>
        <p:txBody>
          <a:bodyPr wrap="none" lIns="0" tIns="0" rIns="0" bIns="0">
            <a:noAutofit/>
          </a:bodyPr>
          <a:lstStyle/>
          <a:p>
            <a:pPr indent="0"/>
            <a:r>
              <a:rPr lang="vi" sz="950" dirty="0">
                <a:latin typeface="Times New Roman" panose="02020603050405020304" pitchFamily="18" charset="0"/>
              </a:rPr>
              <a:t>Dữ liệu chia sẻ:</a:t>
            </a:r>
          </a:p>
        </p:txBody>
      </p:sp>
      <p:sp>
        <p:nvSpPr>
          <p:cNvPr id="7" name="Rectangle 6"/>
          <p:cNvSpPr/>
          <p:nvPr/>
        </p:nvSpPr>
        <p:spPr>
          <a:xfrm>
            <a:off x="1356360" y="923544"/>
            <a:ext cx="1267968" cy="121920"/>
          </a:xfrm>
          <a:prstGeom prst="rect">
            <a:avLst/>
          </a:prstGeom>
          <a:solidFill>
            <a:srgbClr val="BFBFBF"/>
          </a:solidFill>
        </p:spPr>
        <p:txBody>
          <a:bodyPr wrap="none" lIns="0" tIns="0" rIns="0" bIns="0">
            <a:noAutofit/>
          </a:bodyPr>
          <a:lstStyle/>
          <a:p>
            <a:pPr indent="0"/>
            <a:r>
              <a:rPr lang="en-US" sz="750" spc="50">
                <a:latin typeface="Times New Roman"/>
              </a:rPr>
              <a:t>boolean lock </a:t>
            </a:r>
            <a:r>
              <a:rPr lang="vi" sz="750" spc="50">
                <a:latin typeface="Times New Roman"/>
              </a:rPr>
              <a:t>= </a:t>
            </a:r>
            <a:r>
              <a:rPr lang="en-US" sz="750" spc="50">
                <a:latin typeface="Times New Roman"/>
              </a:rPr>
              <a:t>false;</a:t>
            </a:r>
          </a:p>
        </p:txBody>
      </p:sp>
      <p:sp>
        <p:nvSpPr>
          <p:cNvPr id="8" name="Rectangle 7"/>
          <p:cNvSpPr/>
          <p:nvPr/>
        </p:nvSpPr>
        <p:spPr>
          <a:xfrm>
            <a:off x="234696" y="1152144"/>
            <a:ext cx="957072" cy="182880"/>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trình </a:t>
            </a:r>
            <a:r>
              <a:rPr lang="en-US" sz="950" i="1" dirty="0">
                <a:latin typeface="Times New Roman" panose="02020603050405020304" pitchFamily="18" charset="0"/>
              </a:rPr>
              <a:t>Pi</a:t>
            </a:r>
            <a:r>
              <a:rPr lang="vi" sz="950" i="1" dirty="0">
                <a:latin typeface="Times New Roman" panose="02020603050405020304" pitchFamily="18" charset="0"/>
              </a:rPr>
              <a:t>:</a:t>
            </a:r>
          </a:p>
        </p:txBody>
      </p:sp>
      <p:sp>
        <p:nvSpPr>
          <p:cNvPr id="9" name="Rectangle 8"/>
          <p:cNvSpPr/>
          <p:nvPr/>
        </p:nvSpPr>
        <p:spPr>
          <a:xfrm>
            <a:off x="377952" y="1411224"/>
            <a:ext cx="2584704" cy="911352"/>
          </a:xfrm>
          <a:prstGeom prst="rect">
            <a:avLst/>
          </a:prstGeom>
        </p:spPr>
        <p:txBody>
          <a:bodyPr lIns="0" tIns="0" rIns="0" bIns="0">
            <a:noAutofit/>
          </a:bodyPr>
          <a:lstStyle/>
          <a:p>
            <a:pPr indent="0">
              <a:spcAft>
                <a:spcPts val="210"/>
              </a:spcAft>
            </a:pPr>
            <a:r>
              <a:rPr lang="en-US" sz="750" spc="50" dirty="0">
                <a:solidFill>
                  <a:srgbClr val="2121FF"/>
                </a:solidFill>
                <a:latin typeface="Times New Roman"/>
              </a:rPr>
              <a:t>do </a:t>
            </a:r>
            <a:r>
              <a:rPr lang="vi" sz="750" spc="50" dirty="0">
                <a:latin typeface="Times New Roman"/>
              </a:rPr>
              <a:t>{</a:t>
            </a:r>
          </a:p>
          <a:p>
            <a:pPr marL="127000" indent="0">
              <a:lnSpc>
                <a:spcPts val="1248"/>
              </a:lnSpc>
            </a:pPr>
            <a:r>
              <a:rPr lang="en-US" sz="750" spc="50" dirty="0">
                <a:solidFill>
                  <a:srgbClr val="2121FF"/>
                </a:solidFill>
                <a:latin typeface="Times New Roman"/>
              </a:rPr>
              <a:t>while </a:t>
            </a:r>
            <a:r>
              <a:rPr lang="en-US" sz="750" spc="50" dirty="0">
                <a:latin typeface="Times New Roman"/>
              </a:rPr>
              <a:t>(</a:t>
            </a:r>
            <a:r>
              <a:rPr lang="en-US" sz="750" spc="50" dirty="0" err="1">
                <a:latin typeface="Times New Roman"/>
              </a:rPr>
              <a:t>test_and_set</a:t>
            </a:r>
            <a:r>
              <a:rPr lang="en-US" sz="750" spc="50" dirty="0">
                <a:latin typeface="Times New Roman"/>
              </a:rPr>
              <a:t>(lock)) ; </a:t>
            </a:r>
            <a:r>
              <a:rPr lang="en-US" sz="750" spc="50" dirty="0">
                <a:solidFill>
                  <a:srgbClr val="008000"/>
                </a:solidFill>
                <a:latin typeface="Times New Roman"/>
              </a:rPr>
              <a:t>//do nothing </a:t>
            </a:r>
            <a:endParaRPr lang="en-US" sz="750" spc="50" dirty="0" smtClean="0">
              <a:solidFill>
                <a:srgbClr val="008000"/>
              </a:solidFill>
              <a:latin typeface="Times New Roman"/>
            </a:endParaRPr>
          </a:p>
          <a:p>
            <a:pPr marL="127000" indent="0">
              <a:lnSpc>
                <a:spcPts val="1248"/>
              </a:lnSpc>
            </a:pPr>
            <a:r>
              <a:rPr lang="en-US" sz="750" spc="50" dirty="0" smtClean="0">
                <a:latin typeface="Times New Roman"/>
              </a:rPr>
              <a:t>//critical </a:t>
            </a:r>
            <a:r>
              <a:rPr lang="en-US" sz="750" spc="50" dirty="0">
                <a:latin typeface="Times New Roman"/>
              </a:rPr>
              <a:t>section </a:t>
            </a:r>
            <a:endParaRPr lang="en-US" sz="750" spc="50" dirty="0" smtClean="0">
              <a:latin typeface="Times New Roman"/>
            </a:endParaRPr>
          </a:p>
          <a:p>
            <a:pPr marL="127000" indent="0">
              <a:lnSpc>
                <a:spcPts val="1248"/>
              </a:lnSpc>
            </a:pPr>
            <a:r>
              <a:rPr lang="en-US" sz="750" spc="50" dirty="0" smtClean="0">
                <a:latin typeface="Times New Roman"/>
              </a:rPr>
              <a:t>lock </a:t>
            </a:r>
            <a:r>
              <a:rPr lang="en-US" sz="750" spc="50" dirty="0">
                <a:latin typeface="Times New Roman"/>
              </a:rPr>
              <a:t>= </a:t>
            </a:r>
            <a:r>
              <a:rPr lang="en-US" sz="750" spc="50" dirty="0" smtClean="0">
                <a:solidFill>
                  <a:srgbClr val="2121FF"/>
                </a:solidFill>
                <a:latin typeface="Times New Roman"/>
              </a:rPr>
              <a:t>false</a:t>
            </a:r>
            <a:r>
              <a:rPr lang="en-US" sz="750" spc="50" dirty="0" smtClean="0">
                <a:latin typeface="Times New Roman"/>
              </a:rPr>
              <a:t>;</a:t>
            </a:r>
          </a:p>
          <a:p>
            <a:pPr marL="127000" indent="0">
              <a:lnSpc>
                <a:spcPts val="1248"/>
              </a:lnSpc>
            </a:pPr>
            <a:r>
              <a:rPr lang="en-US" sz="750" spc="50" dirty="0" smtClean="0">
                <a:latin typeface="Times New Roman"/>
              </a:rPr>
              <a:t>//remainder </a:t>
            </a:r>
            <a:r>
              <a:rPr lang="en-US" sz="750" spc="50" dirty="0">
                <a:latin typeface="Times New Roman"/>
              </a:rPr>
              <a:t>section </a:t>
            </a:r>
            <a:endParaRPr lang="en-US" sz="750" spc="50" dirty="0" smtClean="0">
              <a:latin typeface="Times New Roman"/>
            </a:endParaRPr>
          </a:p>
          <a:p>
            <a:pPr marL="127000" indent="0">
              <a:lnSpc>
                <a:spcPts val="1248"/>
              </a:lnSpc>
            </a:pPr>
            <a:r>
              <a:rPr lang="en-US" sz="750" spc="50" dirty="0" smtClean="0">
                <a:latin typeface="Times New Roman"/>
              </a:rPr>
              <a:t>} </a:t>
            </a:r>
            <a:r>
              <a:rPr lang="en-US" sz="750" spc="50" dirty="0">
                <a:solidFill>
                  <a:srgbClr val="2121FF"/>
                </a:solidFill>
                <a:latin typeface="Times New Roman"/>
              </a:rPr>
              <a:t>while </a:t>
            </a:r>
            <a:r>
              <a:rPr lang="en-US" sz="750" spc="50" dirty="0">
                <a:latin typeface="Times New Roman"/>
              </a:rPr>
              <a:t>(</a:t>
            </a:r>
            <a:r>
              <a:rPr lang="en-US" sz="750" spc="50" dirty="0">
                <a:solidFill>
                  <a:srgbClr val="2121FF"/>
                </a:solidFill>
                <a:latin typeface="Times New Roman"/>
              </a:rPr>
              <a:t>true</a:t>
            </a:r>
            <a:r>
              <a:rPr lang="en-US" sz="750" spc="50" dirty="0">
                <a:latin typeface="Times New Roman"/>
              </a:rPr>
              <a:t>);</a:t>
            </a:r>
          </a:p>
        </p:txBody>
      </p:sp>
      <p:sp>
        <p:nvSpPr>
          <p:cNvPr id="10" name="Rectangle 9"/>
          <p:cNvSpPr/>
          <p:nvPr/>
        </p:nvSpPr>
        <p:spPr>
          <a:xfrm>
            <a:off x="252984" y="2538984"/>
            <a:ext cx="731520" cy="100584"/>
          </a:xfrm>
          <a:prstGeom prst="rect">
            <a:avLst/>
          </a:prstGeom>
        </p:spPr>
        <p:txBody>
          <a:bodyPr wrap="none"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Tính </a:t>
            </a:r>
            <a:r>
              <a:rPr lang="en-US" sz="950" dirty="0" err="1" smtClean="0">
                <a:latin typeface="Times New Roman" panose="02020603050405020304" pitchFamily="18" charset="0"/>
              </a:rPr>
              <a:t>chất</a:t>
            </a:r>
            <a:endParaRPr lang="en-US" sz="950" dirty="0">
              <a:latin typeface="Times New Roman" panose="02020603050405020304" pitchFamily="18" charset="0"/>
            </a:endParaRPr>
          </a:p>
        </p:txBody>
      </p:sp>
      <p:sp>
        <p:nvSpPr>
          <p:cNvPr id="11" name="Rectangle 10"/>
          <p:cNvSpPr/>
          <p:nvPr/>
        </p:nvSpPr>
        <p:spPr>
          <a:xfrm>
            <a:off x="542544" y="2755392"/>
            <a:ext cx="2566416" cy="218694"/>
          </a:xfrm>
          <a:prstGeom prst="rect">
            <a:avLst/>
          </a:prstGeom>
        </p:spPr>
        <p:txBody>
          <a:bodyPr wrap="none" lIns="0" tIns="0" rIns="0" bIns="0">
            <a:noAutofit/>
          </a:bodyPr>
          <a:lstStyle/>
          <a:p>
            <a:pPr indent="0" algn="just">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 và tiến triển</a:t>
            </a:r>
            <a:r>
              <a:rPr lang="vi" sz="950" dirty="0" smtClean="0">
                <a:latin typeface="Times New Roman" panose="02020603050405020304" pitchFamily="18" charset="0"/>
              </a:rPr>
              <a:t>:</a:t>
            </a:r>
            <a:r>
              <a:rPr lang="en-US" sz="950" dirty="0" smtClean="0">
                <a:latin typeface="Times New Roman" panose="02020603050405020304" pitchFamily="18" charset="0"/>
              </a:rPr>
              <a:t> OK</a:t>
            </a:r>
            <a:endParaRPr lang="vi" sz="950" dirty="0">
              <a:latin typeface="Times New Roman" panose="02020603050405020304" pitchFamily="18" charset="0"/>
            </a:endParaRPr>
          </a:p>
        </p:txBody>
      </p:sp>
      <p:sp>
        <p:nvSpPr>
          <p:cNvPr id="12" name="Rectangle 11"/>
          <p:cNvSpPr/>
          <p:nvPr/>
        </p:nvSpPr>
        <p:spPr>
          <a:xfrm>
            <a:off x="542544" y="2996184"/>
            <a:ext cx="1255776" cy="161544"/>
          </a:xfrm>
          <a:prstGeom prst="rect">
            <a:avLst/>
          </a:prstGeom>
        </p:spPr>
        <p:txBody>
          <a:bodyPr wrap="none" lIns="0" tIns="0" rIns="0" bIns="0">
            <a:noAutofit/>
          </a:bodyPr>
          <a:lstStyle/>
          <a:p>
            <a:pPr indent="0" algn="just"/>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Chờ đợi hữu hạn: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3" y="228600"/>
            <a:ext cx="3142019" cy="441960"/>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CHỈ THỊ</a:t>
            </a:r>
            <a:r>
              <a:rPr lang="vi" sz="1400" dirty="0" smtClean="0">
                <a:solidFill>
                  <a:srgbClr val="CC0000"/>
                </a:solidFill>
                <a:latin typeface="Times New Roman" panose="02020603050405020304" pitchFamily="18" charset="0"/>
              </a:rPr>
              <a:t> COMPARE_AND_SWAP</a:t>
            </a:r>
            <a:endParaRPr lang="vi" sz="1400" dirty="0">
              <a:solidFill>
                <a:srgbClr val="CC0000"/>
              </a:solidFill>
              <a:latin typeface="Times New Roman" panose="02020603050405020304" pitchFamily="18" charset="0"/>
            </a:endParaRPr>
          </a:p>
        </p:txBody>
      </p:sp>
      <p:sp>
        <p:nvSpPr>
          <p:cNvPr id="5" name="Rectangle 4"/>
          <p:cNvSpPr/>
          <p:nvPr/>
        </p:nvSpPr>
        <p:spPr>
          <a:xfrm>
            <a:off x="234695" y="670560"/>
            <a:ext cx="4373817" cy="2307336"/>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hoán </a:t>
            </a:r>
            <a:r>
              <a:rPr lang="vi" sz="1200" dirty="0" smtClean="0">
                <a:latin typeface="Times New Roman" panose="02020603050405020304" pitchFamily="18" charset="0"/>
              </a:rPr>
              <a:t>chuy</a:t>
            </a:r>
            <a:r>
              <a:rPr lang="en-US" sz="1200" dirty="0" smtClean="0">
                <a:latin typeface="Times New Roman" panose="02020603050405020304" pitchFamily="18" charset="0"/>
              </a:rPr>
              <a:t>ể</a:t>
            </a:r>
            <a:r>
              <a:rPr lang="vi" sz="1200" dirty="0" smtClean="0">
                <a:latin typeface="Times New Roman" panose="02020603050405020304" pitchFamily="18" charset="0"/>
              </a:rPr>
              <a:t>n </a:t>
            </a:r>
            <a:r>
              <a:rPr lang="en-US" sz="1200" dirty="0">
                <a:latin typeface="Times New Roman" panose="02020603050405020304" pitchFamily="18" charset="0"/>
              </a:rPr>
              <a:t>(swap) </a:t>
            </a:r>
            <a:r>
              <a:rPr lang="vi" sz="1200" dirty="0">
                <a:latin typeface="Times New Roman" panose="02020603050405020304" pitchFamily="18" charset="0"/>
              </a:rPr>
              <a:t>hai biến.</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nghĩa của chỉ thị </a:t>
            </a:r>
            <a:r>
              <a:rPr lang="en-US" sz="1200" dirty="0">
                <a:latin typeface="Times New Roman" panose="02020603050405020304" pitchFamily="18" charset="0"/>
              </a:rPr>
              <a:t>swap:</a:t>
            </a:r>
          </a:p>
          <a:p>
            <a:pPr marL="272288" indent="-114300">
              <a:lnSpc>
                <a:spcPts val="1104"/>
              </a:lnSpc>
              <a:spcAft>
                <a:spcPts val="630"/>
              </a:spcAft>
            </a:pPr>
            <a:r>
              <a:rPr lang="en-US" sz="1000" spc="50" dirty="0" err="1">
                <a:solidFill>
                  <a:srgbClr val="2121FF"/>
                </a:solidFill>
                <a:latin typeface="Times New Roman"/>
              </a:rPr>
              <a:t>boolean</a:t>
            </a:r>
            <a:r>
              <a:rPr lang="en-US" sz="1000" spc="50" dirty="0">
                <a:solidFill>
                  <a:srgbClr val="2121FF"/>
                </a:solidFill>
                <a:latin typeface="Times New Roman"/>
              </a:rPr>
              <a:t> </a:t>
            </a:r>
            <a:r>
              <a:rPr lang="vi" sz="1000" spc="50" dirty="0">
                <a:latin typeface="Times New Roman"/>
              </a:rPr>
              <a:t>swap(</a:t>
            </a:r>
            <a:r>
              <a:rPr lang="vi" sz="1000" spc="50" dirty="0">
                <a:solidFill>
                  <a:srgbClr val="2121FF"/>
                </a:solidFill>
                <a:latin typeface="Times New Roman"/>
              </a:rPr>
              <a:t>boolean </a:t>
            </a:r>
            <a:r>
              <a:rPr lang="vi" sz="1000" spc="50" dirty="0">
                <a:latin typeface="Times New Roman"/>
              </a:rPr>
              <a:t>&amp;oldVal,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a:latin typeface="Times New Roman"/>
              </a:rPr>
              <a:t>expected,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err="1">
                <a:latin typeface="Times New Roman"/>
              </a:rPr>
              <a:t>newVal</a:t>
            </a:r>
            <a:r>
              <a:rPr lang="en-US" sz="1000" spc="50" dirty="0">
                <a:latin typeface="Times New Roman"/>
              </a:rPr>
              <a:t>) {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a:latin typeface="Times New Roman"/>
              </a:rPr>
              <a:t>temp = *</a:t>
            </a:r>
            <a:r>
              <a:rPr lang="en-US" sz="1000" spc="50" dirty="0" err="1">
                <a:latin typeface="Times New Roman"/>
              </a:rPr>
              <a:t>oldVal</a:t>
            </a:r>
            <a:r>
              <a:rPr lang="en-US" sz="1000" spc="50" dirty="0">
                <a:latin typeface="Times New Roman"/>
              </a:rPr>
              <a:t>;</a:t>
            </a:r>
          </a:p>
          <a:p>
            <a:pPr marL="272288" indent="0">
              <a:spcAft>
                <a:spcPts val="210"/>
              </a:spcAft>
            </a:pPr>
            <a:r>
              <a:rPr lang="en-US" sz="1000" spc="50" dirty="0">
                <a:solidFill>
                  <a:srgbClr val="2121FF"/>
                </a:solidFill>
                <a:latin typeface="Times New Roman"/>
              </a:rPr>
              <a:t>if </a:t>
            </a:r>
            <a:r>
              <a:rPr lang="en-US" sz="1000" spc="50" dirty="0">
                <a:latin typeface="Times New Roman"/>
              </a:rPr>
              <a:t>(*</a:t>
            </a:r>
            <a:r>
              <a:rPr lang="en-US" sz="1000" spc="50" dirty="0" err="1">
                <a:latin typeface="Times New Roman"/>
              </a:rPr>
              <a:t>oldVal</a:t>
            </a:r>
            <a:r>
              <a:rPr lang="en-US" sz="1000" spc="50" dirty="0">
                <a:latin typeface="Times New Roman"/>
              </a:rPr>
              <a:t> == expected)</a:t>
            </a:r>
          </a:p>
          <a:p>
            <a:pPr marL="323088" indent="0">
              <a:spcAft>
                <a:spcPts val="1050"/>
              </a:spcAft>
            </a:pPr>
            <a:r>
              <a:rPr lang="en-US" sz="1000" spc="50" dirty="0">
                <a:latin typeface="Times New Roman"/>
              </a:rPr>
              <a:t>*</a:t>
            </a:r>
            <a:r>
              <a:rPr lang="en-US" sz="1000" spc="50" dirty="0" err="1">
                <a:latin typeface="Times New Roman"/>
              </a:rPr>
              <a:t>oldVal</a:t>
            </a:r>
            <a:r>
              <a:rPr lang="en-US" sz="1000" spc="50" dirty="0">
                <a:latin typeface="Times New Roman"/>
              </a:rPr>
              <a:t> = </a:t>
            </a:r>
            <a:r>
              <a:rPr lang="en-US" sz="1000" spc="50" dirty="0" err="1">
                <a:latin typeface="Times New Roman"/>
              </a:rPr>
              <a:t>newVal</a:t>
            </a:r>
            <a:r>
              <a:rPr lang="en-US" sz="1000" spc="50" dirty="0">
                <a:latin typeface="Times New Roman"/>
              </a:rPr>
              <a:t>;</a:t>
            </a:r>
          </a:p>
          <a:p>
            <a:pPr marL="272288" indent="0">
              <a:spcAft>
                <a:spcPts val="210"/>
              </a:spcAft>
            </a:pPr>
            <a:r>
              <a:rPr lang="en-US" sz="1000" spc="50" dirty="0">
                <a:solidFill>
                  <a:srgbClr val="2121FF"/>
                </a:solidFill>
                <a:latin typeface="Times New Roman"/>
              </a:rPr>
              <a:t>return </a:t>
            </a:r>
            <a:r>
              <a:rPr lang="en-US" sz="1000" spc="50" dirty="0">
                <a:latin typeface="Times New Roman"/>
              </a:rPr>
              <a:t>temp;</a:t>
            </a:r>
          </a:p>
          <a:p>
            <a:pPr marL="272288" indent="-114300">
              <a:spcAft>
                <a:spcPts val="1050"/>
              </a:spcAft>
            </a:pPr>
            <a:r>
              <a:rPr lang="en-US" sz="1000" spc="50" dirty="0">
                <a:latin typeface="Times New Roman"/>
              </a:rPr>
              <a:t>}</a:t>
            </a:r>
          </a:p>
          <a:p>
            <a:pPr indent="0" algn="just"/>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Chỉ thị được thực thi một cách nguyên tử.</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806952" cy="441960"/>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LOẠI TRỪ HỖ TƯƠNG VỚI</a:t>
            </a:r>
            <a:r>
              <a:rPr lang="vi" sz="1400" dirty="0" smtClean="0">
                <a:solidFill>
                  <a:srgbClr val="CC0000"/>
                </a:solidFill>
                <a:latin typeface="Times New Roman" panose="02020603050405020304" pitchFamily="18" charset="0"/>
              </a:rPr>
              <a:t> COMPARE_AND_SWAP</a:t>
            </a:r>
            <a:endParaRPr lang="vi" sz="1400" dirty="0">
              <a:solidFill>
                <a:srgbClr val="CC0000"/>
              </a:solidFill>
              <a:latin typeface="Times New Roman" panose="02020603050405020304" pitchFamily="18" charset="0"/>
            </a:endParaRPr>
          </a:p>
        </p:txBody>
      </p:sp>
      <p:sp>
        <p:nvSpPr>
          <p:cNvPr id="5" name="Rectangle 4"/>
          <p:cNvSpPr/>
          <p:nvPr/>
        </p:nvSpPr>
        <p:spPr>
          <a:xfrm>
            <a:off x="234696" y="923544"/>
            <a:ext cx="97536" cy="94488"/>
          </a:xfrm>
          <a:prstGeom prst="rect">
            <a:avLst/>
          </a:prstGeom>
        </p:spPr>
        <p:txBody>
          <a:bodyPr wrap="none" lIns="0" tIns="0" rIns="0" bIns="0">
            <a:noAutofit/>
          </a:bodyPr>
          <a:lstStyle/>
          <a:p>
            <a:pPr indent="0"/>
            <a:r>
              <a:rPr lang="vi" sz="1000" dirty="0">
                <a:solidFill>
                  <a:srgbClr val="3333B2"/>
                </a:solidFill>
                <a:latin typeface="Times New Roman" panose="02020603050405020304" pitchFamily="18" charset="0"/>
              </a:rPr>
              <a:t>►</a:t>
            </a:r>
          </a:p>
        </p:txBody>
      </p:sp>
      <p:sp>
        <p:nvSpPr>
          <p:cNvPr id="6" name="Rectangle 5"/>
          <p:cNvSpPr/>
          <p:nvPr/>
        </p:nvSpPr>
        <p:spPr>
          <a:xfrm>
            <a:off x="387096" y="893064"/>
            <a:ext cx="908304" cy="155448"/>
          </a:xfrm>
          <a:prstGeom prst="rect">
            <a:avLst/>
          </a:prstGeom>
        </p:spPr>
        <p:txBody>
          <a:bodyPr wrap="none" lIns="0" tIns="0" rIns="0" bIns="0">
            <a:noAutofit/>
          </a:bodyPr>
          <a:lstStyle/>
          <a:p>
            <a:pPr indent="0"/>
            <a:r>
              <a:rPr lang="vi" sz="1000" dirty="0">
                <a:latin typeface="Times New Roman" panose="02020603050405020304" pitchFamily="18" charset="0"/>
              </a:rPr>
              <a:t>Dữ liệu chia sẻ:</a:t>
            </a:r>
          </a:p>
        </p:txBody>
      </p:sp>
      <p:sp>
        <p:nvSpPr>
          <p:cNvPr id="7" name="Rectangle 6"/>
          <p:cNvSpPr/>
          <p:nvPr/>
        </p:nvSpPr>
        <p:spPr>
          <a:xfrm>
            <a:off x="1356360" y="923544"/>
            <a:ext cx="1267968" cy="121920"/>
          </a:xfrm>
          <a:prstGeom prst="rect">
            <a:avLst/>
          </a:prstGeom>
          <a:solidFill>
            <a:srgbClr val="BFBFBF"/>
          </a:solidFill>
        </p:spPr>
        <p:txBody>
          <a:bodyPr wrap="none" lIns="0" tIns="0" rIns="0" bIns="0">
            <a:noAutofit/>
          </a:bodyPr>
          <a:lstStyle/>
          <a:p>
            <a:pPr indent="0"/>
            <a:r>
              <a:rPr lang="en-US" sz="1000" spc="50">
                <a:latin typeface="Times New Roman"/>
              </a:rPr>
              <a:t>boolean lock </a:t>
            </a:r>
            <a:r>
              <a:rPr lang="vi" sz="1000" spc="50">
                <a:latin typeface="Times New Roman"/>
              </a:rPr>
              <a:t>= </a:t>
            </a:r>
            <a:r>
              <a:rPr lang="en-US" sz="1000" spc="50">
                <a:latin typeface="Times New Roman"/>
              </a:rPr>
              <a:t>false;</a:t>
            </a:r>
          </a:p>
        </p:txBody>
      </p:sp>
      <p:sp>
        <p:nvSpPr>
          <p:cNvPr id="8" name="Rectangle 7"/>
          <p:cNvSpPr/>
          <p:nvPr/>
        </p:nvSpPr>
        <p:spPr>
          <a:xfrm>
            <a:off x="234696" y="1152144"/>
            <a:ext cx="957072" cy="182880"/>
          </a:xfrm>
          <a:prstGeom prst="rect">
            <a:avLst/>
          </a:prstGeom>
        </p:spPr>
        <p:txBody>
          <a:bodyPr wrap="none" lIns="0" tIns="0" rIns="0" bIns="0">
            <a:noAutofit/>
          </a:bodyPr>
          <a:lstStyle/>
          <a:p>
            <a:pPr indent="0">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a:t>
            </a:r>
            <a:r>
              <a:rPr lang="en-US" sz="1000" i="1" dirty="0">
                <a:latin typeface="Times New Roman" panose="02020603050405020304" pitchFamily="18" charset="0"/>
              </a:rPr>
              <a:t>Pi</a:t>
            </a:r>
            <a:r>
              <a:rPr lang="vi" sz="1000" i="1" dirty="0">
                <a:latin typeface="Times New Roman" panose="02020603050405020304" pitchFamily="18" charset="0"/>
              </a:rPr>
              <a:t>:</a:t>
            </a:r>
          </a:p>
        </p:txBody>
      </p:sp>
      <p:sp>
        <p:nvSpPr>
          <p:cNvPr id="9" name="Rectangle 8"/>
          <p:cNvSpPr/>
          <p:nvPr/>
        </p:nvSpPr>
        <p:spPr>
          <a:xfrm>
            <a:off x="429768" y="1411224"/>
            <a:ext cx="3407664" cy="911352"/>
          </a:xfrm>
          <a:prstGeom prst="rect">
            <a:avLst/>
          </a:prstGeom>
        </p:spPr>
        <p:txBody>
          <a:bodyPr lIns="0" tIns="0" rIns="0" bIns="0">
            <a:noAutofit/>
          </a:bodyPr>
          <a:lstStyle/>
          <a:p>
            <a:pPr indent="0">
              <a:spcBef>
                <a:spcPts val="630"/>
              </a:spcBef>
              <a:spcAft>
                <a:spcPts val="420"/>
              </a:spcAft>
            </a:pPr>
            <a:r>
              <a:rPr lang="en-US" sz="1000" spc="50" dirty="0">
                <a:solidFill>
                  <a:srgbClr val="2121FF"/>
                </a:solidFill>
                <a:latin typeface="Times New Roman"/>
              </a:rPr>
              <a:t>do </a:t>
            </a:r>
            <a:r>
              <a:rPr lang="vi" sz="1000" spc="50" dirty="0">
                <a:latin typeface="Times New Roman"/>
              </a:rPr>
              <a:t>{</a:t>
            </a:r>
          </a:p>
          <a:p>
            <a:pPr marL="115316" indent="0">
              <a:lnSpc>
                <a:spcPts val="1248"/>
              </a:lnSpc>
            </a:pPr>
            <a:r>
              <a:rPr lang="en-US" sz="1000" spc="50" dirty="0">
                <a:solidFill>
                  <a:srgbClr val="2121FF"/>
                </a:solidFill>
                <a:latin typeface="Times New Roman"/>
              </a:rPr>
              <a:t>while </a:t>
            </a:r>
            <a:r>
              <a:rPr lang="en-US" sz="1000" spc="50" dirty="0">
                <a:latin typeface="Times New Roman"/>
              </a:rPr>
              <a:t>(</a:t>
            </a:r>
            <a:r>
              <a:rPr lang="en-US" sz="1000" spc="50" dirty="0" err="1">
                <a:latin typeface="Times New Roman"/>
              </a:rPr>
              <a:t>compare_and_swap</a:t>
            </a:r>
            <a:r>
              <a:rPr lang="en-US" sz="1000" spc="50" dirty="0">
                <a:latin typeface="Times New Roman"/>
              </a:rPr>
              <a:t>(&amp;lock, </a:t>
            </a:r>
            <a:r>
              <a:rPr lang="en-US" sz="1000" spc="50" dirty="0">
                <a:solidFill>
                  <a:srgbClr val="2121FF"/>
                </a:solidFill>
                <a:latin typeface="Times New Roman"/>
              </a:rPr>
              <a:t>false</a:t>
            </a:r>
            <a:r>
              <a:rPr lang="en-US" sz="1000" spc="50" dirty="0">
                <a:latin typeface="Times New Roman"/>
              </a:rPr>
              <a:t>, </a:t>
            </a:r>
            <a:r>
              <a:rPr lang="en-US" sz="1000" spc="50" dirty="0">
                <a:solidFill>
                  <a:srgbClr val="2121FF"/>
                </a:solidFill>
                <a:latin typeface="Times New Roman"/>
              </a:rPr>
              <a:t>true</a:t>
            </a:r>
            <a:r>
              <a:rPr lang="en-US" sz="1000" spc="50" dirty="0">
                <a:latin typeface="Times New Roman"/>
              </a:rPr>
              <a:t>) != </a:t>
            </a:r>
            <a:r>
              <a:rPr lang="en-US" sz="1000" spc="50" dirty="0">
                <a:solidFill>
                  <a:srgbClr val="2121FF"/>
                </a:solidFill>
                <a:latin typeface="Times New Roman"/>
              </a:rPr>
              <a:t>false</a:t>
            </a:r>
            <a:r>
              <a:rPr lang="en-US" sz="1000" spc="50" dirty="0">
                <a:latin typeface="Times New Roman"/>
              </a:rPr>
              <a:t>) ; </a:t>
            </a:r>
            <a:endParaRPr lang="en-US" sz="1000" spc="50" dirty="0" smtClean="0">
              <a:latin typeface="Times New Roman"/>
            </a:endParaRPr>
          </a:p>
          <a:p>
            <a:pPr marL="115316" indent="0">
              <a:lnSpc>
                <a:spcPts val="1248"/>
              </a:lnSpc>
            </a:pPr>
            <a:r>
              <a:rPr lang="en-US" sz="1000" spc="50" dirty="0" smtClean="0">
                <a:latin typeface="Times New Roman"/>
              </a:rPr>
              <a:t>//critical </a:t>
            </a:r>
            <a:r>
              <a:rPr lang="en-US" sz="1000" spc="50" dirty="0">
                <a:latin typeface="Times New Roman"/>
              </a:rPr>
              <a:t>section </a:t>
            </a:r>
            <a:endParaRPr lang="en-US" sz="1000" spc="50" dirty="0" smtClean="0">
              <a:latin typeface="Times New Roman"/>
            </a:endParaRPr>
          </a:p>
          <a:p>
            <a:pPr marL="115316" indent="0">
              <a:lnSpc>
                <a:spcPts val="1248"/>
              </a:lnSpc>
            </a:pPr>
            <a:r>
              <a:rPr lang="en-US" sz="1000" spc="50" dirty="0" smtClean="0">
                <a:latin typeface="Times New Roman"/>
              </a:rPr>
              <a:t>lock </a:t>
            </a:r>
            <a:r>
              <a:rPr lang="en-US" sz="1000" spc="50" dirty="0">
                <a:latin typeface="Times New Roman"/>
              </a:rPr>
              <a:t>= </a:t>
            </a:r>
            <a:r>
              <a:rPr lang="en-US" sz="1000" spc="50" dirty="0" smtClean="0">
                <a:solidFill>
                  <a:srgbClr val="2121FF"/>
                </a:solidFill>
                <a:latin typeface="Times New Roman"/>
              </a:rPr>
              <a:t>false</a:t>
            </a:r>
            <a:r>
              <a:rPr lang="en-US" sz="1000" spc="50" dirty="0" smtClean="0">
                <a:latin typeface="Times New Roman"/>
              </a:rPr>
              <a:t>;</a:t>
            </a:r>
          </a:p>
          <a:p>
            <a:pPr marL="115316" indent="0">
              <a:lnSpc>
                <a:spcPts val="1248"/>
              </a:lnSpc>
            </a:pPr>
            <a:r>
              <a:rPr lang="en-US" sz="1000" spc="50" dirty="0" smtClean="0">
                <a:latin typeface="Times New Roman"/>
              </a:rPr>
              <a:t>//remainder </a:t>
            </a:r>
            <a:r>
              <a:rPr lang="en-US" sz="1000" spc="50" dirty="0">
                <a:latin typeface="Times New Roman"/>
              </a:rPr>
              <a:t>section </a:t>
            </a:r>
            <a:endParaRPr lang="en-US" sz="1000" spc="50" dirty="0" smtClean="0">
              <a:latin typeface="Times New Roman"/>
            </a:endParaRPr>
          </a:p>
          <a:p>
            <a:pPr marL="115316" indent="0">
              <a:lnSpc>
                <a:spcPts val="1248"/>
              </a:lnSpc>
            </a:pPr>
            <a:r>
              <a:rPr lang="en-US" sz="1000" spc="50" dirty="0" smtClean="0">
                <a:latin typeface="Times New Roman"/>
              </a:rPr>
              <a:t>} </a:t>
            </a:r>
            <a:r>
              <a:rPr lang="en-US" sz="1000" spc="50" dirty="0">
                <a:solidFill>
                  <a:srgbClr val="2121FF"/>
                </a:solidFill>
                <a:latin typeface="Times New Roman"/>
              </a:rPr>
              <a:t>while </a:t>
            </a:r>
            <a:r>
              <a:rPr lang="en-US" sz="1000" spc="50" dirty="0">
                <a:latin typeface="Times New Roman"/>
              </a:rPr>
              <a:t>(</a:t>
            </a:r>
            <a:r>
              <a:rPr lang="en-US" sz="1000" spc="50" dirty="0">
                <a:solidFill>
                  <a:srgbClr val="2121FF"/>
                </a:solidFill>
                <a:latin typeface="Times New Roman"/>
              </a:rPr>
              <a:t>true</a:t>
            </a:r>
            <a:r>
              <a:rPr lang="en-US" sz="1000" spc="50" dirty="0">
                <a:latin typeface="Times New Roman"/>
              </a:rPr>
              <a:t>);</a:t>
            </a:r>
          </a:p>
        </p:txBody>
      </p:sp>
      <p:sp>
        <p:nvSpPr>
          <p:cNvPr id="10" name="Rectangle 9"/>
          <p:cNvSpPr/>
          <p:nvPr/>
        </p:nvSpPr>
        <p:spPr>
          <a:xfrm>
            <a:off x="252984" y="2538984"/>
            <a:ext cx="731520" cy="100584"/>
          </a:xfrm>
          <a:prstGeom prst="rect">
            <a:avLst/>
          </a:prstGeom>
        </p:spPr>
        <p:txBody>
          <a:bodyPr wrap="none" lIns="0" tIns="0" rIns="0" bIns="0">
            <a:noAutofit/>
          </a:bodyPr>
          <a:lstStyle/>
          <a:p>
            <a:pPr indent="0">
              <a:spcAft>
                <a:spcPts val="420"/>
              </a:spcAft>
            </a:pPr>
            <a:r>
              <a:rPr lang="en-US" sz="1000" dirty="0">
                <a:solidFill>
                  <a:srgbClr val="3333B2"/>
                </a:solidFill>
                <a:latin typeface="Times New Roman" panose="02020603050405020304" pitchFamily="18" charset="0"/>
              </a:rPr>
              <a:t>► </a:t>
            </a:r>
            <a:r>
              <a:rPr lang="vi" sz="1000" dirty="0">
                <a:latin typeface="Times New Roman" panose="02020603050405020304" pitchFamily="18" charset="0"/>
              </a:rPr>
              <a:t>Tính </a:t>
            </a:r>
            <a:r>
              <a:rPr lang="en-US" sz="1000" dirty="0" err="1" smtClean="0">
                <a:latin typeface="Times New Roman" panose="02020603050405020304" pitchFamily="18" charset="0"/>
              </a:rPr>
              <a:t>chất</a:t>
            </a:r>
            <a:r>
              <a:rPr lang="en-US" sz="1000" dirty="0">
                <a:latin typeface="Times New Roman" panose="02020603050405020304" pitchFamily="18" charset="0"/>
              </a:rPr>
              <a:t>:</a:t>
            </a:r>
          </a:p>
        </p:txBody>
      </p:sp>
      <p:sp>
        <p:nvSpPr>
          <p:cNvPr id="11" name="Rectangle 10"/>
          <p:cNvSpPr/>
          <p:nvPr/>
        </p:nvSpPr>
        <p:spPr>
          <a:xfrm>
            <a:off x="542544" y="2731008"/>
            <a:ext cx="1331976" cy="167640"/>
          </a:xfrm>
          <a:prstGeom prst="rect">
            <a:avLst/>
          </a:prstGeom>
        </p:spPr>
        <p:txBody>
          <a:bodyPr wrap="none" lIns="0" tIns="0" rIns="0" bIns="0">
            <a:noAutofit/>
          </a:bodyPr>
          <a:lstStyle/>
          <a:p>
            <a:pPr indent="0" algn="just">
              <a:spcAft>
                <a:spcPts val="630"/>
              </a:spcAft>
            </a:pPr>
            <a:r>
              <a:rPr lang="en-US" sz="1000" dirty="0">
                <a:solidFill>
                  <a:srgbClr val="3333B2"/>
                </a:solidFill>
                <a:latin typeface="Times New Roman" panose="02020603050405020304" pitchFamily="18" charset="0"/>
              </a:rPr>
              <a:t>►    </a:t>
            </a:r>
            <a:r>
              <a:rPr lang="vi" sz="1000" dirty="0">
                <a:latin typeface="Times New Roman" panose="02020603050405020304" pitchFamily="18" charset="0"/>
              </a:rPr>
              <a:t>Loại trừ hỗ tương: </a:t>
            </a:r>
            <a:r>
              <a:rPr lang="en-US" sz="1000" dirty="0" smtClean="0">
                <a:latin typeface="Times New Roman" panose="02020603050405020304" pitchFamily="18" charset="0"/>
              </a:rPr>
              <a:t>OK</a:t>
            </a:r>
            <a:endParaRPr lang="en-US" sz="1000" i="1" dirty="0">
              <a:solidFill>
                <a:srgbClr val="008000"/>
              </a:solidFill>
              <a:latin typeface="Times New Roman" panose="02020603050405020304" pitchFamily="18" charset="0"/>
            </a:endParaRPr>
          </a:p>
        </p:txBody>
      </p:sp>
      <p:sp>
        <p:nvSpPr>
          <p:cNvPr id="12" name="Rectangle 11"/>
          <p:cNvSpPr/>
          <p:nvPr/>
        </p:nvSpPr>
        <p:spPr>
          <a:xfrm>
            <a:off x="542544" y="2996184"/>
            <a:ext cx="1255776" cy="161544"/>
          </a:xfrm>
          <a:prstGeom prst="rect">
            <a:avLst/>
          </a:prstGeom>
        </p:spPr>
        <p:txBody>
          <a:bodyPr wrap="none" lIns="0" tIns="0" rIns="0" bIns="0">
            <a:noAutofit/>
          </a:bodyPr>
          <a:lstStyle/>
          <a:p>
            <a:pPr indent="0" algn="just"/>
            <a:r>
              <a:rPr lang="vi" sz="1000" i="1" dirty="0">
                <a:solidFill>
                  <a:srgbClr val="3333B2"/>
                </a:solidFill>
                <a:latin typeface="Times New Roman" panose="02020603050405020304" pitchFamily="18" charset="0"/>
              </a:rPr>
              <a:t>►</a:t>
            </a: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Chờ đợi hữu hạn: </a:t>
            </a:r>
            <a:r>
              <a:rPr lang="en-US" sz="1000" i="1" dirty="0" smtClean="0">
                <a:solidFill>
                  <a:srgbClr val="CC0000"/>
                </a:solidFill>
                <a:latin typeface="Times New Roman" panose="02020603050405020304" pitchFamily="18" charset="0"/>
              </a:rPr>
              <a:t>NO</a:t>
            </a:r>
            <a:endParaRPr lang="vi" sz="1000" i="1" dirty="0">
              <a:solidFill>
                <a:srgbClr val="CC0000"/>
              </a:solidFill>
              <a:latin typeface="Times New Roman" panose="02020603050405020304" pitchFamily="18" charset="0"/>
            </a:endParaRP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230880" cy="429768"/>
          </a:xfrm>
          <a:prstGeom prst="rect">
            <a:avLst/>
          </a:prstGeom>
        </p:spPr>
        <p:txBody>
          <a:bodyPr lIns="0" tIns="0" rIns="0" bIns="0">
            <a:noAutofit/>
          </a:bodyPr>
          <a:lstStyle/>
          <a:p>
            <a:pPr indent="0">
              <a:spcAft>
                <a:spcPts val="1260"/>
              </a:spcAft>
            </a:pPr>
            <a:r>
              <a:rPr lang="vi" sz="1400" b="1" cap="small" dirty="0" smtClean="0">
                <a:solidFill>
                  <a:srgbClr val="CC0000"/>
                </a:solidFill>
                <a:latin typeface="Times New Roman" panose="02020603050405020304" pitchFamily="18" charset="0"/>
              </a:rPr>
              <a:t>CHỜ ĐỢI HỮU HẠN VỚI</a:t>
            </a:r>
            <a:r>
              <a:rPr lang="vi" sz="1400" b="1" dirty="0" smtClean="0">
                <a:solidFill>
                  <a:srgbClr val="CC0000"/>
                </a:solidFill>
                <a:latin typeface="Times New Roman" panose="02020603050405020304" pitchFamily="18" charset="0"/>
              </a:rPr>
              <a:t> TEST_AND_SET</a:t>
            </a:r>
            <a:endParaRPr lang="vi" sz="1400" b="1" dirty="0">
              <a:solidFill>
                <a:srgbClr val="CC0000"/>
              </a:solidFill>
              <a:latin typeface="Times New Roman" panose="02020603050405020304" pitchFamily="18" charset="0"/>
            </a:endParaRPr>
          </a:p>
        </p:txBody>
      </p:sp>
      <p:sp>
        <p:nvSpPr>
          <p:cNvPr id="5" name="Rectangle 4"/>
          <p:cNvSpPr/>
          <p:nvPr/>
        </p:nvSpPr>
        <p:spPr>
          <a:xfrm>
            <a:off x="216408" y="856488"/>
            <a:ext cx="1021080" cy="118872"/>
          </a:xfrm>
          <a:prstGeom prst="rect">
            <a:avLst/>
          </a:prstGeom>
        </p:spPr>
        <p:txBody>
          <a:bodyPr wrap="none" lIns="0" tIns="0" rIns="0" bIns="0">
            <a:noAutofit/>
          </a:bodyPr>
          <a:lstStyle/>
          <a:p>
            <a:pPr indent="0" algn="just">
              <a:spcAft>
                <a:spcPts val="63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Dữ liệu chia sẻ:</a:t>
            </a:r>
          </a:p>
        </p:txBody>
      </p:sp>
      <p:sp>
        <p:nvSpPr>
          <p:cNvPr id="6" name="Rectangle 5"/>
          <p:cNvSpPr/>
          <p:nvPr/>
        </p:nvSpPr>
        <p:spPr>
          <a:xfrm>
            <a:off x="353568" y="1103376"/>
            <a:ext cx="1112520" cy="234696"/>
          </a:xfrm>
          <a:prstGeom prst="rect">
            <a:avLst/>
          </a:prstGeom>
        </p:spPr>
        <p:txBody>
          <a:bodyPr lIns="0" tIns="0" rIns="0" bIns="0">
            <a:noAutofit/>
          </a:bodyPr>
          <a:lstStyle/>
          <a:p>
            <a:pPr indent="0">
              <a:lnSpc>
                <a:spcPts val="1104"/>
              </a:lnSpc>
              <a:spcAft>
                <a:spcPts val="630"/>
              </a:spcAft>
            </a:pPr>
            <a:r>
              <a:rPr lang="en-US" sz="900" spc="50" dirty="0" err="1">
                <a:solidFill>
                  <a:srgbClr val="2121FF"/>
                </a:solidFill>
                <a:latin typeface="Times New Roman"/>
              </a:rPr>
              <a:t>boolean</a:t>
            </a:r>
            <a:r>
              <a:rPr lang="en-US" sz="900" spc="50" dirty="0">
                <a:solidFill>
                  <a:srgbClr val="2121FF"/>
                </a:solidFill>
                <a:latin typeface="Times New Roman"/>
              </a:rPr>
              <a:t> </a:t>
            </a:r>
            <a:r>
              <a:rPr lang="en-US" sz="900" spc="50" dirty="0">
                <a:latin typeface="Times New Roman"/>
              </a:rPr>
              <a:t>lock; </a:t>
            </a:r>
            <a:r>
              <a:rPr lang="en-US" sz="900" spc="50" dirty="0" err="1">
                <a:solidFill>
                  <a:srgbClr val="2121FF"/>
                </a:solidFill>
                <a:latin typeface="Times New Roman"/>
              </a:rPr>
              <a:t>boolean</a:t>
            </a:r>
            <a:r>
              <a:rPr lang="en-US" sz="900" spc="50" dirty="0">
                <a:solidFill>
                  <a:srgbClr val="2121FF"/>
                </a:solidFill>
                <a:latin typeface="Times New Roman"/>
              </a:rPr>
              <a:t> </a:t>
            </a:r>
            <a:r>
              <a:rPr lang="vi" sz="900" spc="50" dirty="0">
                <a:latin typeface="Times New Roman"/>
              </a:rPr>
              <a:t>waiting[n];</a:t>
            </a:r>
          </a:p>
        </p:txBody>
      </p:sp>
      <p:sp>
        <p:nvSpPr>
          <p:cNvPr id="7" name="Rectangle 6"/>
          <p:cNvSpPr/>
          <p:nvPr/>
        </p:nvSpPr>
        <p:spPr>
          <a:xfrm>
            <a:off x="216408" y="1459992"/>
            <a:ext cx="664464" cy="118872"/>
          </a:xfrm>
          <a:prstGeom prst="rect">
            <a:avLst/>
          </a:prstGeom>
        </p:spPr>
        <p:txBody>
          <a:bodyPr wrap="none" lIns="0" tIns="0" rIns="0" bIns="0">
            <a:noAutofit/>
          </a:bodyPr>
          <a:lstStyle/>
          <a:p>
            <a:pPr indent="0" algn="just">
              <a:spcAft>
                <a:spcPts val="63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Khởi tạo:</a:t>
            </a:r>
          </a:p>
        </p:txBody>
      </p:sp>
      <p:sp>
        <p:nvSpPr>
          <p:cNvPr id="8" name="Rectangle 7"/>
          <p:cNvSpPr/>
          <p:nvPr/>
        </p:nvSpPr>
        <p:spPr>
          <a:xfrm>
            <a:off x="356616" y="1703832"/>
            <a:ext cx="1289304" cy="234696"/>
          </a:xfrm>
          <a:prstGeom prst="rect">
            <a:avLst/>
          </a:prstGeom>
        </p:spPr>
        <p:txBody>
          <a:bodyPr lIns="0" tIns="0" rIns="0" bIns="0">
            <a:noAutofit/>
          </a:bodyPr>
          <a:lstStyle/>
          <a:p>
            <a:pPr indent="0">
              <a:lnSpc>
                <a:spcPts val="1128"/>
              </a:lnSpc>
            </a:pPr>
            <a:r>
              <a:rPr lang="en-US" sz="900" spc="50" dirty="0">
                <a:latin typeface="Times New Roman"/>
              </a:rPr>
              <a:t>lock </a:t>
            </a:r>
            <a:r>
              <a:rPr lang="vi" sz="900" spc="50" dirty="0">
                <a:latin typeface="Times New Roman"/>
              </a:rPr>
              <a:t>=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0">
              <a:lnSpc>
                <a:spcPts val="1128"/>
              </a:lnSpc>
            </a:pPr>
            <a:r>
              <a:rPr lang="en-US" sz="900" spc="50" dirty="0" smtClean="0">
                <a:latin typeface="Times New Roman"/>
              </a:rPr>
              <a:t>waiting[1</a:t>
            </a:r>
            <a:r>
              <a:rPr lang="en-US" sz="900" spc="50" dirty="0">
                <a:latin typeface="Times New Roman"/>
              </a:rPr>
              <a:t>..n] </a:t>
            </a:r>
            <a:r>
              <a:rPr lang="vi" sz="900" spc="50" dirty="0">
                <a:latin typeface="Times New Roman"/>
              </a:rPr>
              <a:t>= </a:t>
            </a:r>
            <a:r>
              <a:rPr lang="en-US" sz="900" spc="50" dirty="0">
                <a:solidFill>
                  <a:srgbClr val="2121FF"/>
                </a:solidFill>
                <a:latin typeface="Times New Roman"/>
              </a:rPr>
              <a:t>false</a:t>
            </a:r>
            <a:r>
              <a:rPr lang="en-US" sz="900" spc="50" dirty="0">
                <a:latin typeface="Times New Roman"/>
              </a:rPr>
              <a:t>;</a:t>
            </a:r>
          </a:p>
        </p:txBody>
      </p:sp>
      <p:sp>
        <p:nvSpPr>
          <p:cNvPr id="10" name="Rectangle 9"/>
          <p:cNvSpPr/>
          <p:nvPr/>
        </p:nvSpPr>
        <p:spPr>
          <a:xfrm>
            <a:off x="2023872" y="844295"/>
            <a:ext cx="1923288" cy="2312855"/>
          </a:xfrm>
          <a:prstGeom prst="rect">
            <a:avLst/>
          </a:prstGeom>
        </p:spPr>
        <p:txBody>
          <a:bodyPr lIns="0" tIns="0" rIns="0" bIns="0">
            <a:noAutofit/>
          </a:bodyPr>
          <a:lstStyle/>
          <a:p>
            <a:pPr indent="0">
              <a:spcAft>
                <a:spcPts val="630"/>
              </a:spcAft>
            </a:pPr>
            <a:r>
              <a:rPr lang="en-US" sz="900" dirty="0">
                <a:solidFill>
                  <a:srgbClr val="3333B2"/>
                </a:solidFill>
                <a:latin typeface="Times New Roman" panose="02020603050405020304" pitchFamily="18" charset="0"/>
              </a:rPr>
              <a:t>► </a:t>
            </a:r>
            <a:r>
              <a:rPr lang="vi" sz="900" dirty="0" smtClean="0">
                <a:latin typeface="Times New Roman" panose="02020603050405020304" pitchFamily="18" charset="0"/>
              </a:rPr>
              <a:t>tiến tr</a:t>
            </a:r>
            <a:r>
              <a:rPr lang="en-US" sz="900" spc="50" dirty="0" smtClean="0">
                <a:latin typeface="Times New Roman"/>
              </a:rPr>
              <a:t>ì</a:t>
            </a:r>
            <a:r>
              <a:rPr lang="vi" sz="900" dirty="0" smtClean="0">
                <a:latin typeface="Times New Roman" panose="02020603050405020304" pitchFamily="18" charset="0"/>
              </a:rPr>
              <a:t>nh </a:t>
            </a:r>
            <a:r>
              <a:rPr lang="en-US" sz="900" i="1" spc="-50" dirty="0" smtClean="0">
                <a:latin typeface="Times New Roman" panose="02020603050405020304" pitchFamily="18" charset="0"/>
              </a:rPr>
              <a:t>pi</a:t>
            </a:r>
            <a:r>
              <a:rPr lang="en-US" sz="900" dirty="0" smtClean="0">
                <a:latin typeface="Times New Roman" panose="02020603050405020304" pitchFamily="18" charset="0"/>
              </a:rPr>
              <a:t>:</a:t>
            </a:r>
          </a:p>
          <a:p>
            <a:pPr marL="165100" indent="0">
              <a:lnSpc>
                <a:spcPts val="1080"/>
              </a:lnSpc>
            </a:pPr>
            <a:r>
              <a:rPr lang="en-US" sz="900" spc="50" dirty="0" smtClean="0">
                <a:solidFill>
                  <a:srgbClr val="2121FF"/>
                </a:solidFill>
                <a:latin typeface="Times New Roman"/>
              </a:rPr>
              <a:t>do </a:t>
            </a:r>
            <a:r>
              <a:rPr lang="en-US" sz="900" spc="50" dirty="0">
                <a:latin typeface="Times New Roman"/>
              </a:rPr>
              <a:t>{</a:t>
            </a:r>
          </a:p>
          <a:p>
            <a:pPr marL="266700" marR="609600" indent="0">
              <a:lnSpc>
                <a:spcPts val="1080"/>
              </a:lnSpc>
            </a:pPr>
            <a:r>
              <a:rPr lang="en-US" sz="900" spc="50" dirty="0">
                <a:latin typeface="Times New Roman"/>
              </a:rPr>
              <a:t>waiting[</a:t>
            </a:r>
            <a:r>
              <a:rPr lang="en-US" sz="900" spc="50" dirty="0" err="1">
                <a:latin typeface="Times New Roman"/>
              </a:rPr>
              <a:t>i</a:t>
            </a:r>
            <a:r>
              <a:rPr lang="en-US" sz="900" spc="50" dirty="0">
                <a:latin typeface="Times New Roman"/>
              </a:rPr>
              <a:t>] = </a:t>
            </a:r>
            <a:r>
              <a:rPr lang="en-US" sz="900" spc="50" dirty="0">
                <a:solidFill>
                  <a:srgbClr val="2121FF"/>
                </a:solidFill>
                <a:latin typeface="Times New Roman"/>
              </a:rPr>
              <a:t>true</a:t>
            </a:r>
            <a:r>
              <a:rPr lang="en-US" sz="900" spc="50" dirty="0">
                <a:latin typeface="Times New Roman"/>
              </a:rPr>
              <a:t>; </a:t>
            </a:r>
            <a:endParaRPr lang="en-US" sz="900" spc="50" dirty="0" smtClean="0">
              <a:latin typeface="Times New Roman"/>
            </a:endParaRPr>
          </a:p>
          <a:p>
            <a:pPr marL="266700" marR="609600" indent="0">
              <a:lnSpc>
                <a:spcPts val="1080"/>
              </a:lnSpc>
            </a:pPr>
            <a:r>
              <a:rPr lang="en-US" sz="900" spc="50" dirty="0" smtClean="0">
                <a:latin typeface="Times New Roman"/>
              </a:rPr>
              <a:t>key </a:t>
            </a:r>
            <a:r>
              <a:rPr lang="en-US" sz="900" spc="50" dirty="0">
                <a:latin typeface="Times New Roman"/>
              </a:rPr>
              <a:t>= </a:t>
            </a:r>
            <a:r>
              <a:rPr lang="en-US" sz="900" spc="50" dirty="0">
                <a:solidFill>
                  <a:srgbClr val="2121FF"/>
                </a:solidFill>
                <a:latin typeface="Times New Roman"/>
              </a:rPr>
              <a:t>true</a:t>
            </a:r>
            <a:r>
              <a:rPr lang="en-US" sz="900" spc="50" dirty="0">
                <a:latin typeface="Times New Roman"/>
              </a:rPr>
              <a:t>;</a:t>
            </a:r>
          </a:p>
          <a:p>
            <a:pPr marL="266700" indent="0">
              <a:lnSpc>
                <a:spcPts val="1080"/>
              </a:lnSpc>
            </a:pPr>
            <a:r>
              <a:rPr lang="en-US" sz="900" spc="50" dirty="0">
                <a:solidFill>
                  <a:srgbClr val="2121FF"/>
                </a:solidFill>
                <a:latin typeface="Times New Roman"/>
              </a:rPr>
              <a:t>while </a:t>
            </a:r>
            <a:r>
              <a:rPr lang="en-US" sz="900" spc="50" dirty="0">
                <a:latin typeface="Times New Roman"/>
              </a:rPr>
              <a:t>(waiting[</a:t>
            </a:r>
            <a:r>
              <a:rPr lang="en-US" sz="900" spc="50" dirty="0" err="1">
                <a:latin typeface="Times New Roman"/>
              </a:rPr>
              <a:t>i</a:t>
            </a:r>
            <a:r>
              <a:rPr lang="en-US" sz="900" spc="50" dirty="0">
                <a:latin typeface="Times New Roman"/>
              </a:rPr>
              <a:t>] &amp;&amp; key) </a:t>
            </a:r>
            <a:endParaRPr lang="en-US" sz="900" spc="50" dirty="0" smtClean="0">
              <a:latin typeface="Times New Roman"/>
            </a:endParaRPr>
          </a:p>
          <a:p>
            <a:pPr marL="266700" indent="0">
              <a:lnSpc>
                <a:spcPts val="1080"/>
              </a:lnSpc>
            </a:pPr>
            <a:r>
              <a:rPr lang="en-US" sz="900" spc="50" dirty="0" smtClean="0">
                <a:latin typeface="Times New Roman"/>
              </a:rPr>
              <a:t>key </a:t>
            </a:r>
            <a:r>
              <a:rPr lang="en-US" sz="900" spc="50" dirty="0">
                <a:latin typeface="Times New Roman"/>
              </a:rPr>
              <a:t>= </a:t>
            </a:r>
            <a:r>
              <a:rPr lang="en-US" sz="900" spc="50" dirty="0" err="1">
                <a:latin typeface="Times New Roman"/>
              </a:rPr>
              <a:t>test_and_set</a:t>
            </a:r>
            <a:r>
              <a:rPr lang="en-US" sz="900" spc="50" dirty="0">
                <a:latin typeface="Times New Roman"/>
              </a:rPr>
              <a:t>(&amp;lock); waiting[</a:t>
            </a:r>
            <a:r>
              <a:rPr lang="en-US" sz="900" spc="50" dirty="0" err="1">
                <a:latin typeface="Times New Roman"/>
              </a:rPr>
              <a:t>i</a:t>
            </a:r>
            <a:r>
              <a:rPr lang="en-US" sz="900" spc="50" dirty="0">
                <a:latin typeface="Times New Roman"/>
              </a:rPr>
              <a:t>] = </a:t>
            </a:r>
            <a:r>
              <a:rPr lang="en-US" sz="900" spc="50" dirty="0">
                <a:solidFill>
                  <a:srgbClr val="2121FF"/>
                </a:solidFill>
                <a:latin typeface="Times New Roman"/>
              </a:rPr>
              <a:t>false</a:t>
            </a:r>
            <a:r>
              <a:rPr lang="en-US" sz="900" spc="50" dirty="0" smtClean="0">
                <a:latin typeface="Times New Roman"/>
              </a:rPr>
              <a:t>;</a:t>
            </a:r>
          </a:p>
          <a:p>
            <a:pPr indent="266700">
              <a:lnSpc>
                <a:spcPts val="1128"/>
              </a:lnSpc>
            </a:pPr>
            <a:r>
              <a:rPr lang="en-US" sz="900" spc="50" dirty="0" smtClean="0">
                <a:latin typeface="Times New Roman"/>
              </a:rPr>
              <a:t>//critical </a:t>
            </a:r>
            <a:r>
              <a:rPr lang="en-US" sz="900" spc="50" dirty="0">
                <a:latin typeface="Times New Roman"/>
              </a:rPr>
              <a:t>section </a:t>
            </a:r>
            <a:endParaRPr lang="en-US" sz="900" spc="50" dirty="0" smtClean="0">
              <a:latin typeface="Times New Roman"/>
            </a:endParaRPr>
          </a:p>
          <a:p>
            <a:pPr indent="266700">
              <a:lnSpc>
                <a:spcPts val="1128"/>
              </a:lnSpc>
            </a:pPr>
            <a:r>
              <a:rPr lang="en-US" sz="900" spc="50" dirty="0" smtClean="0">
                <a:latin typeface="Times New Roman"/>
              </a:rPr>
              <a:t>j </a:t>
            </a:r>
            <a:r>
              <a:rPr lang="en-US" sz="900" spc="50" dirty="0">
                <a:latin typeface="Times New Roman"/>
              </a:rPr>
              <a:t>= (</a:t>
            </a:r>
            <a:r>
              <a:rPr lang="en-US" sz="900" spc="50" dirty="0" err="1">
                <a:latin typeface="Times New Roman"/>
              </a:rPr>
              <a:t>i</a:t>
            </a:r>
            <a:r>
              <a:rPr lang="en-US" sz="900" spc="50" dirty="0">
                <a:latin typeface="Times New Roman"/>
              </a:rPr>
              <a:t> + 1) % n; </a:t>
            </a:r>
          </a:p>
          <a:p>
            <a:pPr indent="266700">
              <a:lnSpc>
                <a:spcPts val="1128"/>
              </a:lnSpc>
            </a:pPr>
            <a:r>
              <a:rPr lang="en-US" sz="900" spc="50" dirty="0">
                <a:solidFill>
                  <a:srgbClr val="2121FF"/>
                </a:solidFill>
                <a:latin typeface="Times New Roman"/>
              </a:rPr>
              <a:t>while</a:t>
            </a:r>
            <a:r>
              <a:rPr lang="en-US" sz="900" spc="50" dirty="0">
                <a:latin typeface="Times New Roman"/>
              </a:rPr>
              <a:t> ((j != </a:t>
            </a:r>
            <a:r>
              <a:rPr lang="en-US" sz="900" spc="50" dirty="0" err="1">
                <a:latin typeface="Times New Roman"/>
              </a:rPr>
              <a:t>i</a:t>
            </a:r>
            <a:r>
              <a:rPr lang="en-US" sz="900" spc="50" dirty="0">
                <a:latin typeface="Times New Roman"/>
              </a:rPr>
              <a:t>) &amp;&amp; !waiting[j]) </a:t>
            </a:r>
            <a:endParaRPr lang="en-US" sz="900" spc="50" dirty="0" smtClean="0">
              <a:latin typeface="Times New Roman"/>
            </a:endParaRPr>
          </a:p>
          <a:p>
            <a:pPr indent="266700">
              <a:lnSpc>
                <a:spcPts val="1128"/>
              </a:lnSpc>
            </a:pPr>
            <a:r>
              <a:rPr lang="en-US" sz="900" spc="50" dirty="0" smtClean="0">
                <a:latin typeface="Times New Roman"/>
              </a:rPr>
              <a:t>j </a:t>
            </a:r>
            <a:r>
              <a:rPr lang="en-US" sz="900" spc="50" dirty="0">
                <a:latin typeface="Times New Roman"/>
              </a:rPr>
              <a:t>= (j + 1) % n; </a:t>
            </a:r>
            <a:endParaRPr lang="en-US" sz="900" spc="50" dirty="0" smtClean="0">
              <a:latin typeface="Times New Roman"/>
            </a:endParaRPr>
          </a:p>
          <a:p>
            <a:pPr indent="266700">
              <a:lnSpc>
                <a:spcPts val="1128"/>
              </a:lnSpc>
            </a:pPr>
            <a:r>
              <a:rPr lang="en-US" sz="900" spc="50" dirty="0">
                <a:solidFill>
                  <a:srgbClr val="2121FF"/>
                </a:solidFill>
                <a:latin typeface="Times New Roman"/>
              </a:rPr>
              <a:t>if</a:t>
            </a:r>
            <a:r>
              <a:rPr lang="en-US" sz="900" spc="50" dirty="0" smtClean="0">
                <a:latin typeface="Times New Roman"/>
              </a:rPr>
              <a:t> </a:t>
            </a:r>
            <a:r>
              <a:rPr lang="en-US" sz="900" spc="50" dirty="0">
                <a:latin typeface="Times New Roman"/>
              </a:rPr>
              <a:t>(j == </a:t>
            </a:r>
            <a:r>
              <a:rPr lang="en-US" sz="900" spc="50" dirty="0" err="1">
                <a:latin typeface="Times New Roman"/>
              </a:rPr>
              <a:t>i</a:t>
            </a:r>
            <a:r>
              <a:rPr lang="en-US" sz="900" spc="50" dirty="0">
                <a:latin typeface="Times New Roman"/>
              </a:rPr>
              <a:t>) lock =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266700">
              <a:lnSpc>
                <a:spcPts val="1128"/>
              </a:lnSpc>
            </a:pPr>
            <a:r>
              <a:rPr lang="en-US" sz="900" spc="50" dirty="0">
                <a:solidFill>
                  <a:srgbClr val="2121FF"/>
                </a:solidFill>
                <a:latin typeface="Times New Roman"/>
              </a:rPr>
              <a:t>else</a:t>
            </a:r>
            <a:r>
              <a:rPr lang="en-US" sz="900" spc="50" dirty="0" smtClean="0">
                <a:latin typeface="Times New Roman"/>
              </a:rPr>
              <a:t> </a:t>
            </a:r>
            <a:r>
              <a:rPr lang="en-US" sz="900" spc="50" dirty="0">
                <a:latin typeface="Times New Roman"/>
              </a:rPr>
              <a:t>waiting[j] =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266700">
              <a:lnSpc>
                <a:spcPts val="1128"/>
              </a:lnSpc>
            </a:pPr>
            <a:r>
              <a:rPr lang="en-US" sz="900" spc="50" dirty="0" smtClean="0">
                <a:latin typeface="Times New Roman"/>
              </a:rPr>
              <a:t>//remainder </a:t>
            </a:r>
            <a:r>
              <a:rPr lang="en-US" sz="900" spc="50" dirty="0">
                <a:latin typeface="Times New Roman"/>
              </a:rPr>
              <a:t>section </a:t>
            </a:r>
          </a:p>
          <a:p>
            <a:pPr indent="266700">
              <a:lnSpc>
                <a:spcPts val="1128"/>
              </a:lnSpc>
            </a:pPr>
            <a:r>
              <a:rPr lang="en-US" sz="900" spc="50" dirty="0" smtClean="0">
                <a:latin typeface="Times New Roman"/>
              </a:rPr>
              <a:t>}</a:t>
            </a:r>
            <a:r>
              <a:rPr lang="en-US" sz="900" spc="50" dirty="0" smtClean="0">
                <a:solidFill>
                  <a:srgbClr val="FF0000"/>
                </a:solidFill>
                <a:latin typeface="Times New Roman"/>
              </a:rPr>
              <a:t> </a:t>
            </a:r>
            <a:r>
              <a:rPr lang="en-US" sz="900" spc="50" dirty="0">
                <a:solidFill>
                  <a:srgbClr val="2121FF"/>
                </a:solidFill>
                <a:latin typeface="Times New Roman"/>
              </a:rPr>
              <a:t>while (true);</a:t>
            </a:r>
          </a:p>
          <a:p>
            <a:pPr marL="266700" indent="0">
              <a:lnSpc>
                <a:spcPts val="1080"/>
              </a:lnSpc>
            </a:pPr>
            <a:endParaRPr lang="en-US" sz="900" spc="50" dirty="0">
              <a:latin typeface="Times New Roman"/>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24460" indent="0" algn="just">
              <a:spcAft>
                <a:spcPts val="1470"/>
              </a:spcAft>
            </a:pPr>
            <a:r>
              <a:rPr lang="vi" sz="550" cap="small">
                <a:solidFill>
                  <a:srgbClr val="FFFFFF"/>
                </a:solidFill>
                <a:latin typeface="Times New Roman"/>
              </a:rPr>
              <a:t>Hiệu </a:t>
            </a:r>
            <a:r>
              <a:rPr lang="vi" sz="600">
                <a:solidFill>
                  <a:srgbClr val="FFFFFF"/>
                </a:solidFill>
                <a:latin typeface="Times New Roman"/>
              </a:rPr>
              <a:t>BÁo </a:t>
            </a:r>
            <a:r>
              <a:rPr lang="en-US" sz="550" cap="small">
                <a:solidFill>
                  <a:srgbClr val="FFFFFF"/>
                </a:solidFill>
                <a:latin typeface="Times New Roman"/>
              </a:rPr>
              <a:t>(Semaphores)</a:t>
            </a:r>
          </a:p>
        </p:txBody>
      </p:sp>
      <p:sp>
        <p:nvSpPr>
          <p:cNvPr id="4" name="Rectangle 3"/>
          <p:cNvSpPr/>
          <p:nvPr/>
        </p:nvSpPr>
        <p:spPr>
          <a:xfrm>
            <a:off x="118872" y="475488"/>
            <a:ext cx="2127504" cy="182880"/>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HIỆU BÁO </a:t>
            </a:r>
            <a:r>
              <a:rPr lang="en-US" sz="1400" cap="small" dirty="0" smtClean="0">
                <a:solidFill>
                  <a:srgbClr val="CC0000"/>
                </a:solidFill>
                <a:latin typeface="Times New Roman" panose="02020603050405020304" pitchFamily="18" charset="0"/>
              </a:rPr>
              <a:t>(SEMAPHORES)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52984" y="902208"/>
            <a:ext cx="3611880" cy="15544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Semephore là công cụ đồng bộ hóa </a:t>
            </a:r>
            <a:r>
              <a:rPr lang="vi" sz="1000" dirty="0">
                <a:solidFill>
                  <a:srgbClr val="900000"/>
                </a:solidFill>
                <a:latin typeface="Times New Roman" panose="02020603050405020304" pitchFamily="18" charset="0"/>
              </a:rPr>
              <a:t>tránh được chờ đợi bận</a:t>
            </a:r>
            <a:r>
              <a:rPr lang="vi" sz="1000" dirty="0">
                <a:latin typeface="Times New Roman" panose="02020603050405020304" pitchFamily="18" charset="0"/>
              </a:rPr>
              <a:t>:</a:t>
            </a:r>
          </a:p>
        </p:txBody>
      </p:sp>
      <p:sp>
        <p:nvSpPr>
          <p:cNvPr id="6" name="Rectangle 5"/>
          <p:cNvSpPr/>
          <p:nvPr/>
        </p:nvSpPr>
        <p:spPr>
          <a:xfrm>
            <a:off x="542544" y="1155192"/>
            <a:ext cx="2987040" cy="14020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chờ </a:t>
            </a:r>
            <a:r>
              <a:rPr lang="vi" sz="1000" dirty="0">
                <a:solidFill>
                  <a:srgbClr val="900000"/>
                </a:solidFill>
                <a:latin typeface="Times New Roman" panose="02020603050405020304" pitchFamily="18" charset="0"/>
              </a:rPr>
              <a:t>đợi </a:t>
            </a:r>
            <a:r>
              <a:rPr lang="vi" sz="1000" dirty="0">
                <a:latin typeface="Times New Roman" panose="02020603050405020304" pitchFamily="18" charset="0"/>
              </a:rPr>
              <a:t>vào miền tương trục sẽ </a:t>
            </a:r>
            <a:r>
              <a:rPr lang="vi" sz="1000" dirty="0">
                <a:solidFill>
                  <a:srgbClr val="900000"/>
                </a:solidFill>
                <a:latin typeface="Times New Roman" panose="02020603050405020304" pitchFamily="18" charset="0"/>
              </a:rPr>
              <a:t>ngủ/nghẽn</a:t>
            </a:r>
            <a:r>
              <a:rPr lang="vi" sz="1000" dirty="0">
                <a:latin typeface="Times New Roman" panose="02020603050405020304" pitchFamily="18" charset="0"/>
              </a:rPr>
              <a:t>.</a:t>
            </a:r>
          </a:p>
        </p:txBody>
      </p:sp>
      <p:sp>
        <p:nvSpPr>
          <p:cNvPr id="7" name="Rectangle 6"/>
          <p:cNvSpPr/>
          <p:nvPr/>
        </p:nvSpPr>
        <p:spPr>
          <a:xfrm>
            <a:off x="542544" y="1392936"/>
            <a:ext cx="3852672" cy="14020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đang ngủ/nghẽn sẽ </a:t>
            </a:r>
            <a:r>
              <a:rPr lang="vi" sz="1000" dirty="0">
                <a:solidFill>
                  <a:srgbClr val="900000"/>
                </a:solidFill>
                <a:latin typeface="Times New Roman" panose="02020603050405020304" pitchFamily="18" charset="0"/>
              </a:rPr>
              <a:t>được đánh thức </a:t>
            </a:r>
            <a:r>
              <a:rPr lang="vi" sz="1000" dirty="0">
                <a:latin typeface="Times New Roman" panose="02020603050405020304" pitchFamily="18" charset="0"/>
              </a:rPr>
              <a:t>bởi các tiến trình khác.</a:t>
            </a:r>
          </a:p>
        </p:txBody>
      </p:sp>
      <p:sp>
        <p:nvSpPr>
          <p:cNvPr id="8" name="Rectangle 7"/>
          <p:cNvSpPr/>
          <p:nvPr/>
        </p:nvSpPr>
        <p:spPr>
          <a:xfrm>
            <a:off x="252984" y="1636776"/>
            <a:ext cx="3864864" cy="307848"/>
          </a:xfrm>
          <a:prstGeom prst="rect">
            <a:avLst/>
          </a:prstGeom>
        </p:spPr>
        <p:txBody>
          <a:bodyPr lIns="0" tIns="0" rIns="0" bIns="0">
            <a:noAutofit/>
          </a:bodyPr>
          <a:lstStyle/>
          <a:p>
            <a:pPr indent="-165100">
              <a:lnSpc>
                <a:spcPts val="1200"/>
              </a:lnSpc>
              <a:spcAft>
                <a:spcPts val="210"/>
              </a:spcAft>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vi" sz="1000" dirty="0">
                <a:solidFill>
                  <a:srgbClr val="900000"/>
                </a:solidFill>
                <a:latin typeface="Times New Roman" panose="02020603050405020304" pitchFamily="18" charset="0"/>
              </a:rPr>
              <a:t>S</a:t>
            </a:r>
            <a:r>
              <a:rPr lang="vi" sz="1000" dirty="0">
                <a:latin typeface="Times New Roman" panose="02020603050405020304" pitchFamily="18" charset="0"/>
              </a:rPr>
              <a:t>: là một biến </a:t>
            </a:r>
            <a:r>
              <a:rPr lang="en-US" sz="1000" dirty="0">
                <a:latin typeface="Times New Roman" panose="02020603050405020304" pitchFamily="18" charset="0"/>
              </a:rPr>
              <a:t>integer, </a:t>
            </a:r>
            <a:r>
              <a:rPr lang="vi" sz="1000" dirty="0">
                <a:latin typeface="Times New Roman" panose="02020603050405020304" pitchFamily="18" charset="0"/>
              </a:rPr>
              <a:t>được truy cập qua 2 thao tác nguyên tử:</a:t>
            </a:r>
          </a:p>
        </p:txBody>
      </p:sp>
      <p:sp>
        <p:nvSpPr>
          <p:cNvPr id="9" name="Rectangle 8"/>
          <p:cNvSpPr/>
          <p:nvPr/>
        </p:nvSpPr>
        <p:spPr>
          <a:xfrm>
            <a:off x="542544" y="2063496"/>
            <a:ext cx="612648" cy="97536"/>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wait(S):</a:t>
            </a:r>
          </a:p>
        </p:txBody>
      </p:sp>
      <p:sp>
        <p:nvSpPr>
          <p:cNvPr id="10" name="Rectangle 9"/>
          <p:cNvSpPr/>
          <p:nvPr/>
        </p:nvSpPr>
        <p:spPr>
          <a:xfrm>
            <a:off x="673608" y="2289048"/>
            <a:ext cx="2398776" cy="103632"/>
          </a:xfrm>
          <a:prstGeom prst="rect">
            <a:avLst/>
          </a:prstGeom>
        </p:spPr>
        <p:txBody>
          <a:bodyPr wrap="none" lIns="0" tIns="0" rIns="0" bIns="0">
            <a:noAutofit/>
          </a:bodyPr>
          <a:lstStyle/>
          <a:p>
            <a:pPr indent="0">
              <a:spcAft>
                <a:spcPts val="210"/>
              </a:spcAft>
            </a:pPr>
            <a:r>
              <a:rPr lang="en-US" sz="1000" dirty="0">
                <a:solidFill>
                  <a:srgbClr val="2121FF"/>
                </a:solidFill>
                <a:latin typeface="Times New Roman" panose="02020603050405020304" pitchFamily="18" charset="0"/>
              </a:rPr>
              <a:t>while </a:t>
            </a:r>
            <a:r>
              <a:rPr lang="vi" sz="1000" dirty="0">
                <a:latin typeface="Times New Roman" panose="02020603050405020304" pitchFamily="18" charset="0"/>
              </a:rPr>
              <a:t>(S </a:t>
            </a:r>
            <a:r>
              <a:rPr lang="vi" sz="1000" dirty="0" smtClean="0">
                <a:latin typeface="Times New Roman" panose="02020603050405020304" pitchFamily="18" charset="0"/>
              </a:rPr>
              <a:t>&lt;</a:t>
            </a:r>
            <a:r>
              <a:rPr lang="en-US" sz="1000" dirty="0" smtClean="0">
                <a:latin typeface="Times New Roman" panose="02020603050405020304" pitchFamily="18" charset="0"/>
              </a:rPr>
              <a:t>= </a:t>
            </a:r>
            <a:r>
              <a:rPr lang="vi" sz="1000" dirty="0" smtClean="0">
                <a:latin typeface="Times New Roman" panose="02020603050405020304" pitchFamily="18" charset="0"/>
              </a:rPr>
              <a:t>0</a:t>
            </a:r>
            <a:r>
              <a:rPr lang="vi" sz="1000" dirty="0">
                <a:latin typeface="Times New Roman" panose="02020603050405020304" pitchFamily="18" charset="0"/>
              </a:rPr>
              <a:t>) ; </a:t>
            </a:r>
            <a:r>
              <a:rPr lang="en-US" sz="1000" dirty="0">
                <a:solidFill>
                  <a:srgbClr val="008000"/>
                </a:solidFill>
                <a:latin typeface="Times New Roman" panose="02020603050405020304" pitchFamily="18" charset="0"/>
              </a:rPr>
              <a:t>//do nothing (busy wait)</a:t>
            </a:r>
          </a:p>
        </p:txBody>
      </p:sp>
      <p:sp>
        <p:nvSpPr>
          <p:cNvPr id="11" name="Rectangle 10"/>
          <p:cNvSpPr/>
          <p:nvPr/>
        </p:nvSpPr>
        <p:spPr>
          <a:xfrm>
            <a:off x="676655" y="2435352"/>
            <a:ext cx="280993" cy="198120"/>
          </a:xfrm>
          <a:prstGeom prst="rect">
            <a:avLst/>
          </a:prstGeom>
        </p:spPr>
        <p:txBody>
          <a:bodyPr wrap="none" lIns="0" tIns="0" rIns="0" bIns="0">
            <a:noAutofit/>
          </a:bodyPr>
          <a:lstStyle/>
          <a:p>
            <a:pPr indent="0">
              <a:spcAft>
                <a:spcPts val="1050"/>
              </a:spcAft>
            </a:pPr>
            <a:r>
              <a:rPr lang="vi" sz="1000" dirty="0" smtClean="0">
                <a:latin typeface="Times New Roman" panose="02020603050405020304" pitchFamily="18" charset="0"/>
              </a:rPr>
              <a:t>S</a:t>
            </a:r>
            <a:r>
              <a:rPr lang="en-US" sz="1000" dirty="0" smtClean="0">
                <a:latin typeface="Times New Roman" panose="02020603050405020304" pitchFamily="18" charset="0"/>
              </a:rPr>
              <a:t>--</a:t>
            </a:r>
            <a:r>
              <a:rPr lang="vi" sz="1000" dirty="0" smtClean="0">
                <a:latin typeface="Times New Roman" panose="02020603050405020304" pitchFamily="18" charset="0"/>
              </a:rPr>
              <a:t>;</a:t>
            </a:r>
            <a:endParaRPr lang="vi" sz="1000" dirty="0">
              <a:latin typeface="Times New Roman" panose="02020603050405020304" pitchFamily="18" charset="0"/>
            </a:endParaRPr>
          </a:p>
        </p:txBody>
      </p:sp>
      <p:sp>
        <p:nvSpPr>
          <p:cNvPr id="12" name="Rectangle 11"/>
          <p:cNvSpPr/>
          <p:nvPr/>
        </p:nvSpPr>
        <p:spPr>
          <a:xfrm>
            <a:off x="542544" y="2731008"/>
            <a:ext cx="975360" cy="115824"/>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signal(S): </a:t>
            </a:r>
            <a:r>
              <a:rPr lang="vi" sz="1000" dirty="0">
                <a:latin typeface="Times New Roman" panose="02020603050405020304" pitchFamily="18" charset="0"/>
              </a:rPr>
              <a:t>S++</a:t>
            </a:r>
          </a:p>
        </p:txBody>
      </p:sp>
      <p:sp>
        <p:nvSpPr>
          <p:cNvPr id="13" name="Rectangle 12"/>
          <p:cNvSpPr/>
          <p:nvPr/>
        </p:nvSpPr>
        <p:spPr>
          <a:xfrm>
            <a:off x="252984" y="2953512"/>
            <a:ext cx="2764536" cy="155448"/>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Ưu </a:t>
            </a:r>
            <a:r>
              <a:rPr lang="en-US" sz="1000" dirty="0" err="1" smtClean="0">
                <a:latin typeface="Times New Roman" panose="02020603050405020304" pitchFamily="18" charset="0"/>
              </a:rPr>
              <a:t>điểm</a:t>
            </a:r>
            <a:r>
              <a:rPr lang="vi" sz="1000" dirty="0" smtClean="0">
                <a:latin typeface="Times New Roman" panose="02020603050405020304" pitchFamily="18" charset="0"/>
              </a:rPr>
              <a:t>: </a:t>
            </a:r>
            <a:r>
              <a:rPr lang="vi" sz="1000" dirty="0">
                <a:latin typeface="Times New Roman" panose="02020603050405020304" pitchFamily="18" charset="0"/>
              </a:rPr>
              <a:t>ít phức tạp hơn các giải pháp khác.</a:t>
            </a:r>
          </a:p>
        </p:txBody>
      </p:sp>
      <p:sp>
        <p:nvSpPr>
          <p:cNvPr id="20" name="Rectangle 1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 </a:t>
            </a:r>
            <a:r>
              <a:rPr lang="vi" sz="600">
                <a:solidFill>
                  <a:srgbClr val="FFFFFF"/>
                </a:solidFill>
                <a:latin typeface="Times New Roman"/>
              </a:rPr>
              <a:t>BÁo </a:t>
            </a:r>
            <a:r>
              <a:rPr lang="en-US" sz="550" cap="small">
                <a:solidFill>
                  <a:srgbClr val="FFFFFF"/>
                </a:solidFill>
                <a:latin typeface="Times New Roman"/>
              </a:rPr>
              <a:t>(Semaphores)</a:t>
            </a:r>
          </a:p>
        </p:txBody>
      </p:sp>
      <p:sp>
        <p:nvSpPr>
          <p:cNvPr id="4" name="Rectangle 3"/>
          <p:cNvSpPr/>
          <p:nvPr/>
        </p:nvSpPr>
        <p:spPr>
          <a:xfrm>
            <a:off x="100584" y="228600"/>
            <a:ext cx="3662524"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ĐỒNG BỘ HÓA DÙNG </a:t>
            </a:r>
            <a:r>
              <a:rPr lang="en-US" sz="1400" b="1" cap="small" dirty="0" smtClean="0">
                <a:solidFill>
                  <a:srgbClr val="CC0000"/>
                </a:solidFill>
                <a:latin typeface="Times New Roman" panose="02020603050405020304" pitchFamily="18" charset="0"/>
              </a:rPr>
              <a:t>SEMAPHORE</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198120" y="1130808"/>
            <a:ext cx="2042160" cy="1325880"/>
          </a:xfrm>
          <a:prstGeom prst="rect">
            <a:avLst/>
          </a:prstGeom>
        </p:spPr>
        <p:txBody>
          <a:bodyPr lIns="0" tIns="0" rIns="0" bIns="0">
            <a:noAutofit/>
          </a:bodyPr>
          <a:lstStyle/>
          <a:p>
            <a:pPr indent="0">
              <a:spcBef>
                <a:spcPts val="2730"/>
              </a:spcBef>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Các loại </a:t>
            </a:r>
            <a:r>
              <a:rPr lang="en-US" sz="1000" dirty="0">
                <a:latin typeface="Times New Roman" panose="02020603050405020304" pitchFamily="18" charset="0"/>
              </a:rPr>
              <a:t>semaphore:</a:t>
            </a:r>
          </a:p>
          <a:p>
            <a:pPr marL="435864" indent="-127000">
              <a:lnSpc>
                <a:spcPts val="1176"/>
              </a:lnSpc>
              <a:spcAft>
                <a:spcPts val="210"/>
              </a:spcAft>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en-US" sz="1000" dirty="0" err="1" smtClean="0">
                <a:solidFill>
                  <a:srgbClr val="900000"/>
                </a:solidFill>
                <a:latin typeface="Times New Roman" panose="02020603050405020304" pitchFamily="18" charset="0"/>
              </a:rPr>
              <a:t>đếm</a:t>
            </a:r>
            <a:r>
              <a:rPr lang="vi" sz="1000" dirty="0" smtClean="0">
                <a:solidFill>
                  <a:srgbClr val="900000"/>
                </a:solidFill>
                <a:latin typeface="Times New Roman" panose="02020603050405020304" pitchFamily="18" charset="0"/>
              </a:rPr>
              <a:t> </a:t>
            </a:r>
            <a:r>
              <a:rPr lang="en-US" sz="1000" dirty="0">
                <a:latin typeface="Times New Roman" panose="02020603050405020304" pitchFamily="18" charset="0"/>
              </a:rPr>
              <a:t>(counting semaphore): </a:t>
            </a:r>
            <a:r>
              <a:rPr lang="vi" sz="1000" dirty="0">
                <a:latin typeface="Times New Roman" panose="02020603050405020304" pitchFamily="18" charset="0"/>
              </a:rPr>
              <a:t>giá trị </a:t>
            </a:r>
            <a:r>
              <a:rPr lang="en-US" sz="1000" dirty="0">
                <a:latin typeface="Times New Roman" panose="02020603050405020304" pitchFamily="18" charset="0"/>
              </a:rPr>
              <a:t>semaphore </a:t>
            </a:r>
            <a:r>
              <a:rPr lang="vi" sz="1000" dirty="0">
                <a:latin typeface="Times New Roman" panose="02020603050405020304" pitchFamily="18" charset="0"/>
              </a:rPr>
              <a:t>không giới hạn.</a:t>
            </a:r>
          </a:p>
          <a:p>
            <a:pPr marL="435864" indent="-127000" algn="just">
              <a:lnSpc>
                <a:spcPts val="1176"/>
              </a:lnSpc>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vi" sz="1000" dirty="0">
                <a:solidFill>
                  <a:srgbClr val="900000"/>
                </a:solidFill>
                <a:latin typeface="Times New Roman" panose="02020603050405020304" pitchFamily="18" charset="0"/>
              </a:rPr>
              <a:t>nhị phân </a:t>
            </a:r>
            <a:r>
              <a:rPr lang="en-US" sz="1000" dirty="0">
                <a:latin typeface="Times New Roman" panose="02020603050405020304" pitchFamily="18" charset="0"/>
              </a:rPr>
              <a:t>(binary semaphore): </a:t>
            </a:r>
            <a:r>
              <a:rPr lang="vi" sz="1000" dirty="0">
                <a:latin typeface="Times New Roman" panose="02020603050405020304" pitchFamily="18" charset="0"/>
              </a:rPr>
              <a:t>có giá trị 0 hoặc 1, còn gọi là </a:t>
            </a:r>
            <a:r>
              <a:rPr lang="en-US" sz="1000" dirty="0" err="1">
                <a:solidFill>
                  <a:srgbClr val="900000"/>
                </a:solidFill>
                <a:latin typeface="Times New Roman" panose="02020603050405020304" pitchFamily="18" charset="0"/>
              </a:rPr>
              <a:t>mutex</a:t>
            </a:r>
            <a:r>
              <a:rPr lang="en-US" sz="1000" dirty="0">
                <a:solidFill>
                  <a:srgbClr val="900000"/>
                </a:solidFill>
                <a:latin typeface="Times New Roman" panose="02020603050405020304" pitchFamily="18" charset="0"/>
              </a:rPr>
              <a:t> lock</a:t>
            </a:r>
            <a:r>
              <a:rPr lang="en-US" sz="1000" dirty="0">
                <a:latin typeface="Times New Roman" panose="02020603050405020304" pitchFamily="18" charset="0"/>
              </a:rPr>
              <a:t>; </a:t>
            </a:r>
            <a:r>
              <a:rPr lang="vi" sz="1000" dirty="0">
                <a:latin typeface="Times New Roman" panose="02020603050405020304" pitchFamily="18" charset="0"/>
              </a:rPr>
              <a:t>cài đặt đơn giản hơn.</a:t>
            </a:r>
          </a:p>
        </p:txBody>
      </p:sp>
      <p:sp>
        <p:nvSpPr>
          <p:cNvPr id="6" name="Rectangle 5"/>
          <p:cNvSpPr/>
          <p:nvPr/>
        </p:nvSpPr>
        <p:spPr>
          <a:xfrm>
            <a:off x="2462784" y="1130807"/>
            <a:ext cx="1447800" cy="2097727"/>
          </a:xfrm>
          <a:prstGeom prst="rect">
            <a:avLst/>
          </a:prstGeom>
        </p:spPr>
        <p:txBody>
          <a:bodyPr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a:t>
            </a:r>
          </a:p>
          <a:p>
            <a:pPr marL="165100" indent="0">
              <a:lnSpc>
                <a:spcPts val="1704"/>
              </a:lnSpc>
            </a:pPr>
            <a:r>
              <a:rPr lang="en-US" sz="1000" spc="50" dirty="0">
                <a:latin typeface="Times New Roman"/>
              </a:rPr>
              <a:t>semaphore </a:t>
            </a:r>
            <a:r>
              <a:rPr lang="en-US" sz="1000" spc="50" dirty="0" err="1">
                <a:latin typeface="Times New Roman"/>
              </a:rPr>
              <a:t>mutex</a:t>
            </a:r>
            <a:r>
              <a:rPr lang="en-US" sz="1000" spc="50" dirty="0">
                <a:latin typeface="Times New Roman"/>
              </a:rPr>
              <a:t> </a:t>
            </a:r>
            <a:r>
              <a:rPr lang="vi" sz="1000" spc="50" dirty="0">
                <a:latin typeface="Times New Roman"/>
              </a:rPr>
              <a:t>= 1;</a:t>
            </a:r>
          </a:p>
          <a:p>
            <a:pPr indent="0" algn="just">
              <a:lnSpc>
                <a:spcPts val="170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a:t>
            </a:r>
            <a:r>
              <a:rPr lang="vi" sz="1000" i="1" dirty="0" smtClean="0">
                <a:latin typeface="Times New Roman" panose="02020603050405020304" pitchFamily="18" charset="0"/>
              </a:rPr>
              <a:t>P</a:t>
            </a:r>
            <a:r>
              <a:rPr lang="en-US" sz="1000" i="1" dirty="0" err="1" smtClean="0">
                <a:latin typeface="Times New Roman" panose="02020603050405020304" pitchFamily="18" charset="0"/>
              </a:rPr>
              <a:t>i</a:t>
            </a:r>
            <a:r>
              <a:rPr lang="vi" sz="1000" dirty="0" smtClean="0">
                <a:latin typeface="Times New Roman" panose="02020603050405020304" pitchFamily="18" charset="0"/>
              </a:rPr>
              <a:t>:</a:t>
            </a:r>
            <a:endParaRPr lang="vi" sz="1000" dirty="0">
              <a:latin typeface="Times New Roman" panose="02020603050405020304" pitchFamily="18" charset="0"/>
            </a:endParaRPr>
          </a:p>
          <a:p>
            <a:pPr marL="165100" indent="0">
              <a:lnSpc>
                <a:spcPts val="1704"/>
              </a:lnSpc>
            </a:pPr>
            <a:r>
              <a:rPr lang="vi" sz="1000" spc="50" dirty="0">
                <a:solidFill>
                  <a:srgbClr val="2121FF"/>
                </a:solidFill>
                <a:latin typeface="Times New Roman"/>
              </a:rPr>
              <a:t>do </a:t>
            </a:r>
            <a:r>
              <a:rPr lang="vi" sz="1000" spc="50" dirty="0">
                <a:latin typeface="Times New Roman"/>
              </a:rPr>
              <a:t>{</a:t>
            </a:r>
          </a:p>
          <a:p>
            <a:pPr marL="266700" indent="0">
              <a:spcAft>
                <a:spcPts val="420"/>
              </a:spcAft>
            </a:pPr>
            <a:r>
              <a:rPr lang="en-US" sz="1000" spc="50" dirty="0">
                <a:latin typeface="Times New Roman"/>
              </a:rPr>
              <a:t>wait(</a:t>
            </a:r>
            <a:r>
              <a:rPr lang="en-US" sz="1000" spc="50" dirty="0" err="1">
                <a:latin typeface="Times New Roman"/>
              </a:rPr>
              <a:t>mutex</a:t>
            </a:r>
            <a:r>
              <a:rPr lang="en-US" sz="1000" spc="50" dirty="0">
                <a:latin typeface="Times New Roman"/>
              </a:rPr>
              <a:t>);</a:t>
            </a:r>
          </a:p>
          <a:p>
            <a:pPr marL="266700" indent="152400">
              <a:lnSpc>
                <a:spcPts val="1200"/>
              </a:lnSpc>
            </a:pPr>
            <a:r>
              <a:rPr lang="en-US" sz="1000" spc="50" dirty="0">
                <a:latin typeface="Times New Roman"/>
              </a:rPr>
              <a:t>critical section </a:t>
            </a:r>
            <a:r>
              <a:rPr lang="vi" sz="1000" spc="50" dirty="0">
                <a:latin typeface="Times New Roman"/>
              </a:rPr>
              <a:t>singal(mutex);</a:t>
            </a:r>
          </a:p>
          <a:p>
            <a:pPr marL="165100" indent="254000">
              <a:lnSpc>
                <a:spcPts val="1200"/>
              </a:lnSpc>
            </a:pPr>
            <a:r>
              <a:rPr lang="en-US" sz="1000" spc="50" dirty="0">
                <a:latin typeface="Times New Roman"/>
              </a:rPr>
              <a:t>remainder section </a:t>
            </a:r>
          </a:p>
          <a:p>
            <a:pPr marL="165100" indent="254000">
              <a:lnSpc>
                <a:spcPts val="1200"/>
              </a:lnSpc>
            </a:pPr>
            <a:r>
              <a:rPr lang="en-US" sz="1000" spc="50" dirty="0" smtClean="0">
                <a:latin typeface="Times New Roman"/>
              </a:rPr>
              <a:t>} </a:t>
            </a:r>
            <a:r>
              <a:rPr lang="en-US" sz="1000" spc="50" dirty="0">
                <a:solidFill>
                  <a:srgbClr val="2121FF"/>
                </a:solidFill>
                <a:latin typeface="Times New Roman"/>
              </a:rPr>
              <a:t>while </a:t>
            </a:r>
            <a:r>
              <a:rPr lang="en-US" sz="1000" spc="50" dirty="0">
                <a:latin typeface="Times New Roman"/>
              </a:rPr>
              <a:t>(</a:t>
            </a:r>
            <a:r>
              <a:rPr lang="en-US" sz="1000" spc="50" dirty="0">
                <a:solidFill>
                  <a:srgbClr val="2121FF"/>
                </a:solidFill>
                <a:latin typeface="Times New Roman"/>
              </a:rPr>
              <a:t>true</a:t>
            </a:r>
            <a:r>
              <a:rPr lang="en-US" sz="1000" spc="50" dirty="0">
                <a:latin typeface="Times New Roman"/>
              </a:rPr>
              <a: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100584" y="228600"/>
            <a:ext cx="3636264" cy="438912"/>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CẠNH TRANH VÀ</a:t>
            </a:r>
            <a:r>
              <a:rPr lang="vi" sz="1400" dirty="0" smtClean="0">
                <a:solidFill>
                  <a:srgbClr val="CC0000"/>
                </a:solidFill>
                <a:latin typeface="Times New Roman" panose="02020603050405020304" pitchFamily="18" charset="0"/>
              </a:rPr>
              <a:t> SỰ </a:t>
            </a:r>
            <a:r>
              <a:rPr lang="vi" sz="1400" cap="small" dirty="0" smtClean="0">
                <a:solidFill>
                  <a:srgbClr val="CC0000"/>
                </a:solidFill>
                <a:latin typeface="Times New Roman" panose="02020603050405020304" pitchFamily="18" charset="0"/>
              </a:rPr>
              <a:t>NHẤT QUAN DỮ LIÊU</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28116"/>
            <a:ext cx="4090416" cy="329184"/>
          </a:xfrm>
          <a:prstGeom prst="rect">
            <a:avLst/>
          </a:prstGeom>
        </p:spPr>
        <p:txBody>
          <a:bodyPr lIns="0" tIns="0" rIns="0" bIns="0">
            <a:noAutofit/>
          </a:bodyPr>
          <a:lstStyle/>
          <a:p>
            <a:pPr indent="-139700">
              <a:lnSpc>
                <a:spcPts val="134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tiến trình </a:t>
            </a:r>
            <a:r>
              <a:rPr lang="vi" sz="1200" dirty="0">
                <a:solidFill>
                  <a:srgbClr val="900000"/>
                </a:solidFill>
                <a:latin typeface="Times New Roman" panose="02020603050405020304" pitchFamily="18" charset="0"/>
              </a:rPr>
              <a:t>thực thi đồng thời, chia sẻ dữ liệu dùng chung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en-US" sz="1200" dirty="0" err="1" smtClean="0">
                <a:latin typeface="Times New Roman" panose="02020603050405020304" pitchFamily="18" charset="0"/>
              </a:rPr>
              <a:t>dẫn</a:t>
            </a:r>
            <a:r>
              <a:rPr lang="vi" sz="1200" dirty="0" smtClean="0">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tình trạng </a:t>
            </a:r>
            <a:r>
              <a:rPr lang="vi" sz="1200" dirty="0">
                <a:solidFill>
                  <a:srgbClr val="900000"/>
                </a:solidFill>
                <a:latin typeface="Times New Roman" panose="02020603050405020304" pitchFamily="18" charset="0"/>
              </a:rPr>
              <a:t>không nhất quán </a:t>
            </a:r>
            <a:r>
              <a:rPr lang="en-US" sz="1200" dirty="0">
                <a:latin typeface="Times New Roman" panose="02020603050405020304" pitchFamily="18" charset="0"/>
              </a:rPr>
              <a:t>(inconsistency) </a:t>
            </a:r>
            <a:r>
              <a:rPr lang="vi" sz="1200" dirty="0">
                <a:latin typeface="Times New Roman" panose="02020603050405020304" pitchFamily="18" charset="0"/>
              </a:rPr>
              <a:t>của dữ liệu.</a:t>
            </a:r>
          </a:p>
        </p:txBody>
      </p:sp>
      <p:sp>
        <p:nvSpPr>
          <p:cNvPr id="6" name="Rectangle 5"/>
          <p:cNvSpPr/>
          <p:nvPr/>
        </p:nvSpPr>
        <p:spPr>
          <a:xfrm>
            <a:off x="252984" y="1463040"/>
            <a:ext cx="4053840" cy="313944"/>
          </a:xfrm>
          <a:prstGeom prst="rect">
            <a:avLst/>
          </a:prstGeom>
        </p:spPr>
        <p:txBody>
          <a:bodyPr lIns="0" tIns="0" rIns="0" bIns="0">
            <a:noAutofit/>
          </a:bodyPr>
          <a:lstStyle/>
          <a:p>
            <a:pPr indent="-139700">
              <a:lnSpc>
                <a:spcPts val="136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Nhất quán = đúng đắn và chính xác; tùy thuộc vào </a:t>
            </a:r>
            <a:r>
              <a:rPr lang="vi" sz="1200" dirty="0">
                <a:solidFill>
                  <a:srgbClr val="900000"/>
                </a:solidFill>
                <a:latin typeface="Times New Roman" panose="02020603050405020304" pitchFamily="18" charset="0"/>
              </a:rPr>
              <a:t>ngữ cảnh, giao dịch</a:t>
            </a:r>
            <a:r>
              <a:rPr lang="vi" sz="1200" dirty="0">
                <a:latin typeface="Times New Roman" panose="02020603050405020304" pitchFamily="18" charset="0"/>
              </a:rPr>
              <a:t>.</a:t>
            </a:r>
          </a:p>
        </p:txBody>
      </p:sp>
      <p:sp>
        <p:nvSpPr>
          <p:cNvPr id="7" name="Rectangle 6"/>
          <p:cNvSpPr/>
          <p:nvPr/>
        </p:nvSpPr>
        <p:spPr>
          <a:xfrm>
            <a:off x="252984" y="1874520"/>
            <a:ext cx="4084320" cy="155448"/>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a:solidFill>
                  <a:srgbClr val="900000"/>
                </a:solidFill>
                <a:latin typeface="Times New Roman" panose="02020603050405020304" pitchFamily="18" charset="0"/>
              </a:rPr>
              <a:t>2 lý do chính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đồng thời (cạnh tranh) các tiến trình:</a:t>
            </a:r>
          </a:p>
        </p:txBody>
      </p:sp>
      <p:sp>
        <p:nvSpPr>
          <p:cNvPr id="8" name="Rectangle 7"/>
          <p:cNvSpPr/>
          <p:nvPr/>
        </p:nvSpPr>
        <p:spPr>
          <a:xfrm>
            <a:off x="542544" y="2133600"/>
            <a:ext cx="2496312" cy="137160"/>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Tăng hiệu suất </a:t>
            </a:r>
            <a:r>
              <a:rPr lang="vi" sz="1200" dirty="0">
                <a:latin typeface="Times New Roman" panose="02020603050405020304" pitchFamily="18" charset="0"/>
              </a:rPr>
              <a:t>sử dụng tài nguyên hệ thống.</a:t>
            </a:r>
          </a:p>
        </p:txBody>
      </p:sp>
      <p:sp>
        <p:nvSpPr>
          <p:cNvPr id="9" name="Rectangle 8"/>
          <p:cNvSpPr/>
          <p:nvPr/>
        </p:nvSpPr>
        <p:spPr>
          <a:xfrm>
            <a:off x="542544" y="2371344"/>
            <a:ext cx="2731008" cy="137160"/>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Giảm thời gian đáp ứng trung bình </a:t>
            </a:r>
            <a:r>
              <a:rPr lang="vi" sz="1200" dirty="0">
                <a:latin typeface="Times New Roman" panose="02020603050405020304" pitchFamily="18" charset="0"/>
              </a:rPr>
              <a:t>của hệ thống.</a:t>
            </a:r>
          </a:p>
        </p:txBody>
      </p:sp>
      <p:sp>
        <p:nvSpPr>
          <p:cNvPr id="10" name="Rectangle 9"/>
          <p:cNvSpPr/>
          <p:nvPr/>
        </p:nvSpPr>
        <p:spPr>
          <a:xfrm>
            <a:off x="252984" y="2615184"/>
            <a:ext cx="4224528" cy="329184"/>
          </a:xfrm>
          <a:prstGeom prst="rect">
            <a:avLst/>
          </a:prstGeom>
        </p:spPr>
        <p:txBody>
          <a:bodyPr lIns="0" tIns="0" rIns="0" bIns="0">
            <a:noAutofit/>
          </a:bodyPr>
          <a:lstStyle/>
          <a:p>
            <a:pPr indent="-139700">
              <a:lnSpc>
                <a:spcPts val="136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a:t>
            </a:r>
            <a:r>
              <a:rPr lang="vi" sz="1200" dirty="0">
                <a:solidFill>
                  <a:srgbClr val="900000"/>
                </a:solidFill>
                <a:latin typeface="Times New Roman" panose="02020603050405020304" pitchFamily="18" charset="0"/>
              </a:rPr>
              <a:t>duy trì sự nhất quán của dữ liệu </a:t>
            </a:r>
            <a:r>
              <a:rPr lang="vi" sz="1200" dirty="0">
                <a:latin typeface="Times New Roman" panose="02020603050405020304" pitchFamily="18" charset="0"/>
              </a:rPr>
              <a:t>yêu cầu một cơ chế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sự </a:t>
            </a:r>
            <a:r>
              <a:rPr lang="vi" sz="1200" dirty="0">
                <a:solidFill>
                  <a:srgbClr val="900000"/>
                </a:solidFill>
                <a:latin typeface="Times New Roman" panose="02020603050405020304" pitchFamily="18" charset="0"/>
              </a:rPr>
              <a:t>thực thi một cách có thứ tự </a:t>
            </a:r>
            <a:r>
              <a:rPr lang="vi" sz="1200" dirty="0">
                <a:latin typeface="Times New Roman" panose="02020603050405020304" pitchFamily="18" charset="0"/>
              </a:rPr>
              <a:t>của các tiến trình có hợp tác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nhau.</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207264" y="228600"/>
            <a:ext cx="1274064" cy="121920"/>
          </a:xfrm>
          <a:prstGeom prst="rect">
            <a:avLst/>
          </a:prstGeom>
        </p:spPr>
        <p:txBody>
          <a:bodyPr wrap="none" lIns="0" tIns="0" rIns="0" bIns="0">
            <a:noAutofit/>
          </a:bodyPr>
          <a:lstStyle/>
          <a:p>
            <a:pPr marL="101600" indent="0"/>
            <a:r>
              <a:rPr lang="vi" sz="550" cap="small">
                <a:solidFill>
                  <a:srgbClr val="900000"/>
                </a:solidFill>
                <a:latin typeface="Times New Roman"/>
              </a:rPr>
              <a:t>Đồng bộ hóa dùng </a:t>
            </a:r>
            <a:r>
              <a:rPr lang="en-US" sz="550" cap="small">
                <a:solidFill>
                  <a:srgbClr val="900000"/>
                </a:solidFill>
                <a:latin typeface="Times New Roman"/>
              </a:rPr>
              <a:t>Semaphore</a:t>
            </a:r>
          </a:p>
        </p:txBody>
      </p:sp>
      <p:sp>
        <p:nvSpPr>
          <p:cNvPr id="5" name="Rectangle 4"/>
          <p:cNvSpPr/>
          <p:nvPr/>
        </p:nvSpPr>
        <p:spPr>
          <a:xfrm>
            <a:off x="100584" y="451104"/>
            <a:ext cx="3678936" cy="1536192"/>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ĐỒNG BỘ HÓA DÙNG </a:t>
            </a:r>
            <a:r>
              <a:rPr lang="en-US" sz="1400" cap="small" dirty="0" smtClean="0">
                <a:solidFill>
                  <a:srgbClr val="CC0000"/>
                </a:solidFill>
                <a:latin typeface="Times New Roman" panose="02020603050405020304" pitchFamily="18" charset="0"/>
              </a:rPr>
              <a:t>SEMAPHORE</a:t>
            </a:r>
            <a:r>
              <a:rPr lang="en-US" sz="1400" dirty="0" smtClean="0">
                <a:solidFill>
                  <a:srgbClr val="CC0000"/>
                </a:solidFill>
                <a:latin typeface="Times New Roman" panose="02020603050405020304" pitchFamily="18" charset="0"/>
              </a:rPr>
              <a:t> </a:t>
            </a:r>
            <a:r>
              <a:rPr lang="vi" sz="1400" dirty="0" smtClean="0">
                <a:solidFill>
                  <a:srgbClr val="CC0000"/>
                </a:solidFill>
                <a:latin typeface="Times New Roman" panose="02020603050405020304" pitchFamily="18" charset="0"/>
              </a:rPr>
              <a:t>- VÍ DỤ</a:t>
            </a:r>
            <a:endParaRPr lang="vi" sz="1400" dirty="0">
              <a:solidFill>
                <a:srgbClr val="CC0000"/>
              </a:solidFill>
              <a:latin typeface="Times New Roman" panose="02020603050405020304" pitchFamily="18" charset="0"/>
            </a:endParaRPr>
          </a:p>
          <a:p>
            <a:pPr marL="15240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1</a:t>
            </a:r>
            <a:r>
              <a:rPr lang="vi" sz="1200" dirty="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lệnh </a:t>
            </a:r>
            <a:r>
              <a:rPr lang="vi" sz="1200" dirty="0" smtClean="0">
                <a:latin typeface="Times New Roman" panose="02020603050405020304" pitchFamily="18" charset="0"/>
              </a:rPr>
              <a:t>S</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và P</a:t>
            </a:r>
            <a:r>
              <a:rPr lang="vi" sz="1200" baseline="-25000" dirty="0">
                <a:latin typeface="Times New Roman" panose="02020603050405020304" pitchFamily="18" charset="0"/>
              </a:rPr>
              <a:t>2</a:t>
            </a:r>
            <a:r>
              <a:rPr lang="vi" sz="1200" dirty="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lệnh S</a:t>
            </a:r>
            <a:r>
              <a:rPr lang="vi" sz="1200" baseline="-25000" dirty="0">
                <a:latin typeface="Times New Roman" panose="02020603050405020304" pitchFamily="18" charset="0"/>
              </a:rPr>
              <a:t>2</a:t>
            </a:r>
            <a:r>
              <a:rPr lang="vi" sz="1200" dirty="0">
                <a:latin typeface="Times New Roman" panose="02020603050405020304" pitchFamily="18" charset="0"/>
              </a:rPr>
              <a:t>.</a:t>
            </a:r>
          </a:p>
          <a:p>
            <a:pPr marL="1524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S</a:t>
            </a:r>
            <a:r>
              <a:rPr lang="vi" sz="1200" baseline="-25000" dirty="0">
                <a:latin typeface="Times New Roman" panose="02020603050405020304" pitchFamily="18" charset="0"/>
              </a:rPr>
              <a:t>2</a:t>
            </a:r>
            <a:r>
              <a:rPr lang="vi" sz="1200" dirty="0">
                <a:latin typeface="Times New Roman" panose="02020603050405020304" pitchFamily="18" charset="0"/>
              </a:rPr>
              <a:t> phải thực thi sau khi S</a:t>
            </a:r>
            <a:r>
              <a:rPr lang="vi" sz="1200" baseline="-25000" dirty="0">
                <a:latin typeface="Times New Roman" panose="02020603050405020304" pitchFamily="18" charset="0"/>
              </a:rPr>
              <a:t>1</a:t>
            </a:r>
            <a:r>
              <a:rPr lang="vi" sz="1200" dirty="0">
                <a:latin typeface="Times New Roman" panose="02020603050405020304" pitchFamily="18" charset="0"/>
              </a:rPr>
              <a:t> hoàn thành.</a:t>
            </a:r>
          </a:p>
          <a:p>
            <a:pPr marL="1524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Cài đặt:</a:t>
            </a:r>
          </a:p>
          <a:p>
            <a:pPr marL="101600" indent="0" algn="ctr">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a:t>
            </a:r>
            <a:r>
              <a:rPr lang="en-US" sz="1200" dirty="0">
                <a:latin typeface="Times New Roman" panose="02020603050405020304" pitchFamily="18" charset="0"/>
              </a:rPr>
              <a:t>semaphore flag, </a:t>
            </a:r>
            <a:r>
              <a:rPr lang="vi" sz="1200" dirty="0">
                <a:latin typeface="Times New Roman" panose="02020603050405020304" pitchFamily="18" charset="0"/>
              </a:rPr>
              <a:t>khởi tạo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giá trị 0.</a:t>
            </a:r>
          </a:p>
        </p:txBody>
      </p:sp>
      <p:sp>
        <p:nvSpPr>
          <p:cNvPr id="6" name="Rectangle 5"/>
          <p:cNvSpPr/>
          <p:nvPr/>
        </p:nvSpPr>
        <p:spPr>
          <a:xfrm>
            <a:off x="667512" y="2072640"/>
            <a:ext cx="722376" cy="131064"/>
          </a:xfrm>
          <a:prstGeom prst="rect">
            <a:avLst/>
          </a:prstGeom>
        </p:spPr>
        <p:txBody>
          <a:bodyPr wrap="none" lIns="0" tIns="0" rIns="0" bIns="0">
            <a:noAutofit/>
          </a:bodyPr>
          <a:lstStyle/>
          <a:p>
            <a:pPr indent="0"/>
            <a:r>
              <a:rPr lang="vi" sz="1000" dirty="0">
                <a:latin typeface="Candara"/>
              </a:rPr>
              <a:t>Tiến trình </a:t>
            </a:r>
            <a:r>
              <a:rPr lang="vi" sz="1000" dirty="0" smtClean="0">
                <a:latin typeface="Candara"/>
              </a:rPr>
              <a:t>P</a:t>
            </a:r>
            <a:r>
              <a:rPr lang="en-US" sz="1000" dirty="0" smtClean="0">
                <a:latin typeface="Candara"/>
              </a:rPr>
              <a:t>1</a:t>
            </a:r>
            <a:r>
              <a:rPr lang="vi" sz="1000" i="1" dirty="0" smtClean="0">
                <a:latin typeface="Tahoma"/>
              </a:rPr>
              <a:t>:</a:t>
            </a:r>
            <a:endParaRPr lang="vi" sz="1000" i="1" dirty="0">
              <a:latin typeface="Tahoma"/>
            </a:endParaRPr>
          </a:p>
        </p:txBody>
      </p:sp>
      <p:sp>
        <p:nvSpPr>
          <p:cNvPr id="7" name="Rectangle 6"/>
          <p:cNvSpPr/>
          <p:nvPr/>
        </p:nvSpPr>
        <p:spPr>
          <a:xfrm>
            <a:off x="2749296" y="2072640"/>
            <a:ext cx="737616" cy="131064"/>
          </a:xfrm>
          <a:prstGeom prst="rect">
            <a:avLst/>
          </a:prstGeom>
        </p:spPr>
        <p:txBody>
          <a:bodyPr wrap="none" lIns="0" tIns="0" rIns="0" bIns="0">
            <a:noAutofit/>
          </a:bodyPr>
          <a:lstStyle/>
          <a:p>
            <a:pPr indent="0">
              <a:spcAft>
                <a:spcPts val="1680"/>
              </a:spcAft>
            </a:pPr>
            <a:r>
              <a:rPr lang="vi" sz="1000">
                <a:latin typeface="Candara"/>
              </a:rPr>
              <a:t>Tiến trình P</a:t>
            </a:r>
            <a:r>
              <a:rPr lang="vi" sz="1000" baseline="-25000">
                <a:latin typeface="Candara"/>
              </a:rPr>
              <a:t>2</a:t>
            </a:r>
            <a:r>
              <a:rPr lang="vi" sz="1000">
                <a:latin typeface="Candara"/>
              </a:rPr>
              <a:t>:</a:t>
            </a:r>
          </a:p>
        </p:txBody>
      </p:sp>
      <p:sp>
        <p:nvSpPr>
          <p:cNvPr id="8" name="Rectangle 7"/>
          <p:cNvSpPr/>
          <p:nvPr/>
        </p:nvSpPr>
        <p:spPr>
          <a:xfrm>
            <a:off x="667512" y="2505456"/>
            <a:ext cx="783336" cy="280416"/>
          </a:xfrm>
          <a:prstGeom prst="rect">
            <a:avLst/>
          </a:prstGeom>
        </p:spPr>
        <p:txBody>
          <a:bodyPr lIns="0" tIns="0" rIns="0" bIns="0">
            <a:noAutofit/>
          </a:bodyPr>
          <a:lstStyle/>
          <a:p>
            <a:pPr indent="0" algn="ctr">
              <a:spcBef>
                <a:spcPts val="1680"/>
              </a:spcBef>
            </a:pPr>
            <a:r>
              <a:rPr lang="vi" sz="1000" i="1" dirty="0" smtClean="0">
                <a:latin typeface="Times New Roman" panose="02020603050405020304" pitchFamily="18" charset="0"/>
              </a:rPr>
              <a:t>S</a:t>
            </a:r>
            <a:r>
              <a:rPr lang="en-US" sz="1000" i="1" baseline="-25000" dirty="0" smtClean="0">
                <a:latin typeface="Times New Roman" panose="02020603050405020304" pitchFamily="18" charset="0"/>
              </a:rPr>
              <a:t>1</a:t>
            </a:r>
            <a:r>
              <a:rPr lang="vi" sz="1000" i="1" dirty="0" smtClean="0">
                <a:latin typeface="Times New Roman" panose="02020603050405020304" pitchFamily="18" charset="0"/>
              </a:rPr>
              <a:t>;</a:t>
            </a:r>
            <a:endParaRPr lang="vi" sz="1000" i="1" dirty="0">
              <a:latin typeface="Times New Roman" panose="02020603050405020304" pitchFamily="18" charset="0"/>
            </a:endParaRPr>
          </a:p>
          <a:p>
            <a:pPr indent="0" algn="r">
              <a:spcAft>
                <a:spcPts val="2100"/>
              </a:spcAft>
            </a:pPr>
            <a:r>
              <a:rPr lang="en-US" sz="1000" spc="50" dirty="0">
                <a:latin typeface="Times New Roman"/>
              </a:rPr>
              <a:t>signal(flag);</a:t>
            </a:r>
          </a:p>
        </p:txBody>
      </p:sp>
      <p:sp>
        <p:nvSpPr>
          <p:cNvPr id="9" name="Rectangle 8"/>
          <p:cNvSpPr/>
          <p:nvPr/>
        </p:nvSpPr>
        <p:spPr>
          <a:xfrm>
            <a:off x="2746248" y="2508504"/>
            <a:ext cx="670560" cy="268224"/>
          </a:xfrm>
          <a:prstGeom prst="rect">
            <a:avLst/>
          </a:prstGeom>
        </p:spPr>
        <p:txBody>
          <a:bodyPr lIns="0" tIns="0" rIns="0" bIns="0">
            <a:noAutofit/>
          </a:bodyPr>
          <a:lstStyle/>
          <a:p>
            <a:pPr indent="0">
              <a:spcAft>
                <a:spcPts val="210"/>
              </a:spcAft>
            </a:pPr>
            <a:r>
              <a:rPr lang="en-US" sz="1000" spc="50">
                <a:latin typeface="Times New Roman"/>
              </a:rPr>
              <a:t>wait(flag);</a:t>
            </a:r>
          </a:p>
          <a:p>
            <a:pPr indent="0"/>
            <a:r>
              <a:rPr lang="vi" sz="1000">
                <a:latin typeface="Candara"/>
              </a:rPr>
              <a:t>S2</a:t>
            </a:r>
          </a:p>
        </p:txBody>
      </p:sp>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4630"/>
            <a:ext cx="1536192" cy="123502"/>
          </a:xfrm>
          <a:prstGeom prst="rect">
            <a:avLst/>
          </a:prstGeom>
        </p:spPr>
        <p:txBody>
          <a:bodyPr wrap="none" lIns="0" tIns="0" rIns="0" bIns="0">
            <a:noAutofit/>
          </a:bodyPr>
          <a:lstStyle/>
          <a:p>
            <a:pPr indent="0"/>
            <a:r>
              <a:rPr lang="en-US" sz="600" cap="small">
                <a:solidFill>
                  <a:srgbClr val="CC0000"/>
                </a:solidFill>
                <a:latin typeface="Times New Roman" panose="02020603050405020304" pitchFamily="18" charset="0"/>
                <a:cs typeface="Times New Roman" panose="02020603050405020304" pitchFamily="18" charset="0"/>
              </a:rPr>
              <a:t>[CT178] </a:t>
            </a:r>
            <a:r>
              <a:rPr lang="vi" sz="600" cap="small">
                <a:solidFill>
                  <a:srgbClr val="CC0000"/>
                </a:solidFill>
                <a:latin typeface="Times New Roman" panose="02020603050405020304" pitchFamily="18" charset="0"/>
                <a:cs typeface="Times New Roman" panose="02020603050405020304" pitchFamily="18" charset="0"/>
              </a:rPr>
              <a:t>Ch5. Đồng Bộ Hóa Tiến Trình</a:t>
            </a:r>
          </a:p>
        </p:txBody>
      </p:sp>
      <p:sp>
        <p:nvSpPr>
          <p:cNvPr id="3" name="Rectangle 2"/>
          <p:cNvSpPr/>
          <p:nvPr/>
        </p:nvSpPr>
        <p:spPr>
          <a:xfrm>
            <a:off x="115824" y="101241"/>
            <a:ext cx="993648" cy="136503"/>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panose="02020603050405020304" pitchFamily="18" charset="0"/>
                <a:cs typeface="Times New Roman" panose="02020603050405020304" pitchFamily="18" charset="0"/>
              </a:rPr>
              <a:t>Hiệu </a:t>
            </a:r>
            <a:r>
              <a:rPr lang="vi" sz="600">
                <a:solidFill>
                  <a:srgbClr val="FFFFFF"/>
                </a:solidFill>
                <a:latin typeface="Times New Roman" panose="02020603050405020304" pitchFamily="18" charset="0"/>
                <a:cs typeface="Times New Roman" panose="02020603050405020304" pitchFamily="18" charset="0"/>
              </a:rPr>
              <a:t>BÁo </a:t>
            </a:r>
            <a:r>
              <a:rPr lang="en-US" sz="550" cap="small">
                <a:solidFill>
                  <a:srgbClr val="FFFFFF"/>
                </a:solidFill>
                <a:latin typeface="Times New Roman" panose="02020603050405020304" pitchFamily="18" charset="0"/>
                <a:cs typeface="Times New Roman" panose="02020603050405020304" pitchFamily="18" charset="0"/>
              </a:rPr>
              <a:t>(Semaphores)</a:t>
            </a:r>
          </a:p>
        </p:txBody>
      </p:sp>
      <p:sp>
        <p:nvSpPr>
          <p:cNvPr id="4" name="Rectangle 3"/>
          <p:cNvSpPr/>
          <p:nvPr/>
        </p:nvSpPr>
        <p:spPr>
          <a:xfrm>
            <a:off x="97536" y="284507"/>
            <a:ext cx="4045108" cy="458259"/>
          </a:xfrm>
          <a:prstGeom prst="rect">
            <a:avLst/>
          </a:prstGeom>
        </p:spPr>
        <p:txBody>
          <a:bodyPr lIns="0" tIns="0" rIns="0" bIns="0">
            <a:noAutofit/>
          </a:bodyPr>
          <a:lstStyle/>
          <a:p>
            <a:pPr indent="0">
              <a:spcAft>
                <a:spcPts val="1890"/>
              </a:spcAft>
            </a:pPr>
            <a:r>
              <a:rPr lang="vi" sz="1400" cap="small" dirty="0" smtClean="0">
                <a:solidFill>
                  <a:srgbClr val="CC0000"/>
                </a:solidFill>
                <a:latin typeface="Times New Roman" panose="02020603050405020304" pitchFamily="18" charset="0"/>
                <a:cs typeface="Times New Roman" panose="02020603050405020304" pitchFamily="18" charset="0"/>
              </a:rPr>
              <a:t>CÀI ĐẶT </a:t>
            </a:r>
            <a:r>
              <a:rPr lang="en-US" sz="1400" cap="small" dirty="0" smtClean="0">
                <a:solidFill>
                  <a:srgbClr val="CC0000"/>
                </a:solidFill>
                <a:latin typeface="Times New Roman" panose="02020603050405020304" pitchFamily="18" charset="0"/>
                <a:cs typeface="Times New Roman" panose="02020603050405020304" pitchFamily="18" charset="0"/>
              </a:rPr>
              <a:t>SEMAPHORE </a:t>
            </a:r>
            <a:r>
              <a:rPr lang="vi" sz="1400" cap="small" dirty="0" smtClean="0">
                <a:solidFill>
                  <a:srgbClr val="CC0000"/>
                </a:solidFill>
                <a:latin typeface="Times New Roman" panose="02020603050405020304" pitchFamily="18" charset="0"/>
                <a:cs typeface="Times New Roman" panose="02020603050405020304" pitchFamily="18" charset="0"/>
              </a:rPr>
              <a:t>KHÔNG CHỜ ĐỢI BẬN</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4696" y="739605"/>
            <a:ext cx="3959352" cy="1528107"/>
          </a:xfrm>
          <a:prstGeom prst="rect">
            <a:avLst/>
          </a:prstGeom>
        </p:spPr>
        <p:txBody>
          <a:bodyPr lIns="0" tIns="0" rIns="0" bIns="0">
            <a:noAutofit/>
          </a:bodyPr>
          <a:lstStyle/>
          <a:p>
            <a:pPr indent="0" algn="just">
              <a:spcBef>
                <a:spcPts val="1890"/>
              </a:spcBef>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Thao tác </a:t>
            </a:r>
            <a:r>
              <a:rPr lang="vi" sz="900" b="1" dirty="0">
                <a:latin typeface="Times New Roman" panose="02020603050405020304" pitchFamily="18" charset="0"/>
                <a:cs typeface="Times New Roman" panose="02020603050405020304" pitchFamily="18" charset="0"/>
              </a:rPr>
              <a:t>signal(S) </a:t>
            </a:r>
            <a:r>
              <a:rPr lang="vi" sz="900" dirty="0">
                <a:latin typeface="Times New Roman" panose="02020603050405020304" pitchFamily="18" charset="0"/>
                <a:cs typeface="Times New Roman" panose="02020603050405020304" pitchFamily="18" charset="0"/>
              </a:rPr>
              <a:t>và </a:t>
            </a:r>
            <a:r>
              <a:rPr lang="vi" sz="900" b="1" dirty="0">
                <a:latin typeface="Times New Roman" panose="02020603050405020304" pitchFamily="18" charset="0"/>
                <a:cs typeface="Times New Roman" panose="02020603050405020304" pitchFamily="18" charset="0"/>
              </a:rPr>
              <a:t>wait(S) </a:t>
            </a:r>
            <a:r>
              <a:rPr lang="vi" sz="900" dirty="0">
                <a:solidFill>
                  <a:srgbClr val="900000"/>
                </a:solidFill>
                <a:latin typeface="Times New Roman" panose="02020603050405020304" pitchFamily="18" charset="0"/>
                <a:cs typeface="Times New Roman" panose="02020603050405020304" pitchFamily="18" charset="0"/>
              </a:rPr>
              <a:t>không tránh được chờ đợi bận</a:t>
            </a:r>
            <a:r>
              <a:rPr lang="vi" sz="900" dirty="0">
                <a:latin typeface="Times New Roman" panose="02020603050405020304" pitchFamily="18" charset="0"/>
                <a:cs typeface="Times New Roman" panose="02020603050405020304" pitchFamily="18" charset="0"/>
              </a:rPr>
              <a:t>.</a:t>
            </a:r>
          </a:p>
          <a:p>
            <a:pPr indent="0" algn="just">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cần</a:t>
            </a:r>
            <a:r>
              <a:rPr lang="vi" sz="900" dirty="0" smtClean="0">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một cách tiếp cận khác để tránh tình trạng này:</a:t>
            </a:r>
          </a:p>
          <a:p>
            <a:pPr marL="310388" indent="0">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Cấu trúc dữ liệu </a:t>
            </a:r>
            <a:r>
              <a:rPr lang="en-US" sz="900" dirty="0">
                <a:latin typeface="Times New Roman" panose="02020603050405020304" pitchFamily="18" charset="0"/>
                <a:cs typeface="Times New Roman" panose="02020603050405020304" pitchFamily="18" charset="0"/>
              </a:rPr>
              <a:t>semaphore:</a:t>
            </a:r>
          </a:p>
          <a:p>
            <a:pPr marL="564388" marR="2362200" indent="-127000">
              <a:lnSpc>
                <a:spcPts val="1080"/>
              </a:lnSpc>
            </a:pPr>
            <a:r>
              <a:rPr lang="en-US" sz="900" spc="50" dirty="0" err="1">
                <a:latin typeface="Times New Roman" panose="02020603050405020304" pitchFamily="18" charset="0"/>
                <a:cs typeface="Times New Roman" panose="02020603050405020304" pitchFamily="18" charset="0"/>
              </a:rPr>
              <a:t>typedef</a:t>
            </a:r>
            <a:r>
              <a:rPr lang="en-US" sz="900" spc="50" dirty="0">
                <a:latin typeface="Times New Roman" panose="02020603050405020304" pitchFamily="18" charset="0"/>
                <a:cs typeface="Times New Roman" panose="02020603050405020304" pitchFamily="18" charset="0"/>
              </a:rPr>
              <a:t> </a:t>
            </a:r>
            <a:r>
              <a:rPr lang="en-US" sz="900" spc="50" dirty="0" err="1">
                <a:latin typeface="Times New Roman" panose="02020603050405020304" pitchFamily="18" charset="0"/>
                <a:cs typeface="Times New Roman" panose="02020603050405020304" pitchFamily="18" charset="0"/>
              </a:rPr>
              <a:t>struct</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 </a:t>
            </a:r>
            <a:endParaRPr lang="en-US" sz="900" spc="50" dirty="0" smtClean="0">
              <a:latin typeface="Times New Roman" panose="02020603050405020304" pitchFamily="18" charset="0"/>
              <a:cs typeface="Times New Roman" panose="02020603050405020304" pitchFamily="18" charset="0"/>
            </a:endParaRPr>
          </a:p>
          <a:p>
            <a:pPr marL="564388" marR="2362200" indent="-127000">
              <a:lnSpc>
                <a:spcPts val="1080"/>
              </a:lnSpc>
            </a:pPr>
            <a:r>
              <a:rPr lang="en-US" sz="900" spc="50" dirty="0">
                <a:solidFill>
                  <a:srgbClr val="2121FF"/>
                </a:solidFill>
                <a:latin typeface="Times New Roman" panose="02020603050405020304" pitchFamily="18" charset="0"/>
                <a:cs typeface="Times New Roman" panose="02020603050405020304" pitchFamily="18" charset="0"/>
              </a:rPr>
              <a:t> </a:t>
            </a:r>
            <a:r>
              <a:rPr lang="en-US" sz="900" spc="50" dirty="0" smtClean="0">
                <a:solidFill>
                  <a:srgbClr val="2121FF"/>
                </a:solidFill>
                <a:latin typeface="Times New Roman" panose="02020603050405020304" pitchFamily="18" charset="0"/>
                <a:cs typeface="Times New Roman" panose="02020603050405020304" pitchFamily="18" charset="0"/>
              </a:rPr>
              <a:t>   </a:t>
            </a:r>
            <a:r>
              <a:rPr lang="vi" sz="900" spc="50" dirty="0" smtClean="0">
                <a:solidFill>
                  <a:srgbClr val="2121FF"/>
                </a:solidFill>
                <a:latin typeface="Times New Roman" panose="02020603050405020304" pitchFamily="18" charset="0"/>
                <a:cs typeface="Times New Roman" panose="02020603050405020304" pitchFamily="18" charset="0"/>
              </a:rPr>
              <a:t>int </a:t>
            </a:r>
            <a:r>
              <a:rPr lang="en-US" sz="900" spc="50" dirty="0">
                <a:latin typeface="Times New Roman" panose="02020603050405020304" pitchFamily="18" charset="0"/>
                <a:cs typeface="Times New Roman" panose="02020603050405020304" pitchFamily="18" charset="0"/>
              </a:rPr>
              <a:t>value; </a:t>
            </a:r>
            <a:endParaRPr lang="en-US" sz="900" spc="50" dirty="0" smtClean="0">
              <a:latin typeface="Times New Roman" panose="02020603050405020304" pitchFamily="18" charset="0"/>
              <a:cs typeface="Times New Roman" panose="02020603050405020304" pitchFamily="18" charset="0"/>
            </a:endParaRPr>
          </a:p>
          <a:p>
            <a:pPr marL="564388" marR="2362200" indent="-127000">
              <a:lnSpc>
                <a:spcPts val="1080"/>
              </a:lnSpc>
            </a:pPr>
            <a:r>
              <a:rPr lang="en-US" sz="900" spc="50" dirty="0">
                <a:latin typeface="Times New Roman" panose="02020603050405020304" pitchFamily="18" charset="0"/>
                <a:cs typeface="Times New Roman" panose="02020603050405020304" pitchFamily="18" charset="0"/>
              </a:rPr>
              <a:t> </a:t>
            </a:r>
            <a:r>
              <a:rPr lang="en-US" sz="900" spc="50" dirty="0" smtClean="0">
                <a:latin typeface="Times New Roman" panose="02020603050405020304" pitchFamily="18" charset="0"/>
                <a:cs typeface="Times New Roman" panose="02020603050405020304" pitchFamily="18" charset="0"/>
              </a:rPr>
              <a:t>   </a:t>
            </a:r>
            <a:r>
              <a:rPr lang="en-US" sz="900" spc="50" dirty="0" err="1" smtClean="0">
                <a:latin typeface="Times New Roman" panose="02020603050405020304" pitchFamily="18" charset="0"/>
                <a:cs typeface="Times New Roman" panose="02020603050405020304" pitchFamily="18" charset="0"/>
              </a:rPr>
              <a:t>struct</a:t>
            </a:r>
            <a:r>
              <a:rPr lang="en-US" sz="900" spc="50" dirty="0" smtClean="0">
                <a:latin typeface="Times New Roman" panose="02020603050405020304" pitchFamily="18" charset="0"/>
                <a:cs typeface="Times New Roman" panose="02020603050405020304" pitchFamily="18" charset="0"/>
              </a:rPr>
              <a:t> </a:t>
            </a:r>
            <a:r>
              <a:rPr lang="en-US" sz="900" spc="50" dirty="0">
                <a:latin typeface="Times New Roman" panose="02020603050405020304" pitchFamily="18" charset="0"/>
                <a:cs typeface="Times New Roman" panose="02020603050405020304" pitchFamily="18" charset="0"/>
              </a:rPr>
              <a:t>process *L;</a:t>
            </a:r>
          </a:p>
          <a:p>
            <a:pPr marL="564388" indent="-127000">
              <a:lnSpc>
                <a:spcPts val="1080"/>
              </a:lnSpc>
              <a:spcAft>
                <a:spcPts val="840"/>
              </a:spcAft>
            </a:pPr>
            <a:r>
              <a:rPr lang="en-US" sz="900" spc="50" dirty="0">
                <a:latin typeface="Times New Roman" panose="02020603050405020304" pitchFamily="18" charset="0"/>
                <a:cs typeface="Times New Roman" panose="02020603050405020304" pitchFamily="18" charset="0"/>
              </a:rPr>
              <a:t>} semaphore;</a:t>
            </a:r>
          </a:p>
        </p:txBody>
      </p:sp>
      <p:sp>
        <p:nvSpPr>
          <p:cNvPr id="6" name="Rectangle 5"/>
          <p:cNvSpPr/>
          <p:nvPr/>
        </p:nvSpPr>
        <p:spPr>
          <a:xfrm>
            <a:off x="591781" y="2196210"/>
            <a:ext cx="2368296" cy="143003"/>
          </a:xfrm>
          <a:prstGeom prst="rect">
            <a:avLst/>
          </a:prstGeom>
        </p:spPr>
        <p:txBody>
          <a:bodyPr wrap="none" lIns="0" tIns="0" rIns="0" bIns="0">
            <a:noAutofit/>
          </a:bodyPr>
          <a:lstStyle/>
          <a:p>
            <a:pPr indent="0">
              <a:lnSpc>
                <a:spcPts val="1752"/>
              </a:lnSpc>
            </a:pPr>
            <a:r>
              <a:rPr lang="en-US"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Hai thao tác </a:t>
            </a:r>
            <a:r>
              <a:rPr lang="en-US" sz="900" dirty="0" err="1" smtClean="0">
                <a:latin typeface="Times New Roman" panose="02020603050405020304" pitchFamily="18" charset="0"/>
                <a:cs typeface="Times New Roman" panose="02020603050405020304" pitchFamily="18" charset="0"/>
              </a:rPr>
              <a:t>cần</a:t>
            </a:r>
            <a:r>
              <a:rPr lang="en-US" sz="900" dirty="0" smtClean="0">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được cung cấp bởi HĐH:</a:t>
            </a:r>
          </a:p>
        </p:txBody>
      </p:sp>
      <p:sp>
        <p:nvSpPr>
          <p:cNvPr id="7" name="Rectangle 6"/>
          <p:cNvSpPr/>
          <p:nvPr/>
        </p:nvSpPr>
        <p:spPr>
          <a:xfrm>
            <a:off x="869149" y="2434560"/>
            <a:ext cx="3005328" cy="133253"/>
          </a:xfrm>
          <a:prstGeom prst="rect">
            <a:avLst/>
          </a:prstGeom>
        </p:spPr>
        <p:txBody>
          <a:bodyPr wrap="none" lIns="0" tIns="0" rIns="0" bIns="0">
            <a:noAutofit/>
          </a:bodyPr>
          <a:lstStyle/>
          <a:p>
            <a:pPr indent="0" algn="just">
              <a:lnSpc>
                <a:spcPts val="1752"/>
              </a:lnSpc>
            </a:pPr>
            <a:r>
              <a:rPr lang="vi" sz="900" dirty="0">
                <a:solidFill>
                  <a:srgbClr val="3333B2"/>
                </a:solidFill>
                <a:latin typeface="Times New Roman" panose="02020603050405020304" pitchFamily="18" charset="0"/>
                <a:cs typeface="Times New Roman" panose="02020603050405020304" pitchFamily="18" charset="0"/>
              </a:rPr>
              <a:t>►</a:t>
            </a:r>
            <a:r>
              <a:rPr lang="vi" sz="900" spc="50" dirty="0">
                <a:solidFill>
                  <a:srgbClr val="3333B2"/>
                </a:solidFill>
                <a:latin typeface="Times New Roman" panose="02020603050405020304" pitchFamily="18" charset="0"/>
                <a:cs typeface="Times New Roman" panose="02020603050405020304" pitchFamily="18" charset="0"/>
              </a:rPr>
              <a:t>    </a:t>
            </a:r>
            <a:r>
              <a:rPr lang="en-US" sz="900" spc="50" dirty="0">
                <a:solidFill>
                  <a:srgbClr val="900000"/>
                </a:solidFill>
                <a:latin typeface="Times New Roman" panose="02020603050405020304" pitchFamily="18" charset="0"/>
                <a:cs typeface="Times New Roman" panose="02020603050405020304" pitchFamily="18" charset="0"/>
              </a:rPr>
              <a:t>block()</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ngưng </a:t>
            </a:r>
            <a:r>
              <a:rPr lang="en-US" sz="900" spc="50" dirty="0">
                <a:latin typeface="Times New Roman" panose="02020603050405020304" pitchFamily="18" charset="0"/>
                <a:cs typeface="Times New Roman" panose="02020603050405020304" pitchFamily="18" charset="0"/>
              </a:rPr>
              <a:t>(block) </a:t>
            </a:r>
            <a:r>
              <a:rPr lang="vi" sz="900" spc="50" dirty="0">
                <a:latin typeface="Times New Roman" panose="02020603050405020304" pitchFamily="18" charset="0"/>
                <a:cs typeface="Times New Roman" panose="02020603050405020304" pitchFamily="18" charset="0"/>
              </a:rPr>
              <a:t>tạm </a:t>
            </a:r>
            <a:r>
              <a:rPr lang="vi" sz="900" spc="50" dirty="0" smtClean="0">
                <a:latin typeface="Times New Roman" panose="02020603050405020304" pitchFamily="18" charset="0"/>
                <a:cs typeface="Times New Roman" panose="02020603050405020304" pitchFamily="18" charset="0"/>
              </a:rPr>
              <a:t>th</a:t>
            </a:r>
            <a:r>
              <a:rPr lang="en-US" sz="900" spc="50" dirty="0" smtClean="0">
                <a:latin typeface="Times New Roman" panose="02020603050405020304" pitchFamily="18" charset="0"/>
                <a:cs typeface="Times New Roman" panose="02020603050405020304" pitchFamily="18" charset="0"/>
              </a:rPr>
              <a:t>ờ</a:t>
            </a:r>
            <a:r>
              <a:rPr lang="vi" sz="900" spc="50" dirty="0" smtClean="0">
                <a:latin typeface="Times New Roman" panose="02020603050405020304" pitchFamily="18" charset="0"/>
                <a:cs typeface="Times New Roman" panose="02020603050405020304" pitchFamily="18" charset="0"/>
              </a:rPr>
              <a:t>i </a:t>
            </a:r>
            <a:r>
              <a:rPr lang="vi" sz="900" spc="50" dirty="0">
                <a:latin typeface="Times New Roman" panose="02020603050405020304" pitchFamily="18" charset="0"/>
                <a:cs typeface="Times New Roman" panose="02020603050405020304" pitchFamily="18" charset="0"/>
              </a:rPr>
              <a:t>tiến trình gọi chỉ thị này.</a:t>
            </a:r>
          </a:p>
        </p:txBody>
      </p:sp>
      <p:sp>
        <p:nvSpPr>
          <p:cNvPr id="8" name="Rectangle 7"/>
          <p:cNvSpPr/>
          <p:nvPr/>
        </p:nvSpPr>
        <p:spPr>
          <a:xfrm>
            <a:off x="869149" y="2657267"/>
            <a:ext cx="2724912" cy="130002"/>
          </a:xfrm>
          <a:prstGeom prst="rect">
            <a:avLst/>
          </a:prstGeom>
        </p:spPr>
        <p:txBody>
          <a:bodyPr wrap="none" lIns="0" tIns="0" rIns="0" bIns="0">
            <a:noAutofit/>
          </a:bodyPr>
          <a:lstStyle/>
          <a:p>
            <a:pPr indent="0" algn="just">
              <a:lnSpc>
                <a:spcPts val="1752"/>
              </a:lnSpc>
            </a:pPr>
            <a:r>
              <a:rPr lang="vi" sz="900" dirty="0">
                <a:solidFill>
                  <a:srgbClr val="3333B2"/>
                </a:solidFill>
                <a:latin typeface="Times New Roman" panose="02020603050405020304" pitchFamily="18" charset="0"/>
                <a:cs typeface="Times New Roman" panose="02020603050405020304" pitchFamily="18" charset="0"/>
              </a:rPr>
              <a:t>►</a:t>
            </a:r>
            <a:r>
              <a:rPr lang="vi" sz="900" spc="50" dirty="0">
                <a:solidFill>
                  <a:srgbClr val="3333B2"/>
                </a:solidFill>
                <a:latin typeface="Times New Roman" panose="02020603050405020304" pitchFamily="18" charset="0"/>
                <a:cs typeface="Times New Roman" panose="02020603050405020304" pitchFamily="18" charset="0"/>
              </a:rPr>
              <a:t>    </a:t>
            </a:r>
            <a:r>
              <a:rPr lang="en-US" sz="900" spc="50" dirty="0">
                <a:solidFill>
                  <a:srgbClr val="900000"/>
                </a:solidFill>
                <a:latin typeface="Times New Roman" panose="02020603050405020304" pitchFamily="18" charset="0"/>
                <a:cs typeface="Times New Roman" panose="02020603050405020304" pitchFamily="18" charset="0"/>
              </a:rPr>
              <a:t>wakeup(P)</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khởi động lại tiến trình đang bị ngưng P.</a:t>
            </a:r>
          </a:p>
        </p:txBody>
      </p:sp>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21412" indent="0">
              <a:spcAft>
                <a:spcPts val="210"/>
              </a:spcAft>
            </a:pPr>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46888"/>
            <a:ext cx="4343400" cy="829056"/>
          </a:xfrm>
          <a:prstGeom prst="rect">
            <a:avLst/>
          </a:prstGeom>
        </p:spPr>
        <p:txBody>
          <a:bodyPr lIns="0" tIns="0" rIns="0" bIns="0">
            <a:noAutofit/>
          </a:bodyPr>
          <a:lstStyle/>
          <a:p>
            <a:pPr marL="212852" indent="0">
              <a:spcBef>
                <a:spcPts val="210"/>
              </a:spcBef>
              <a:spcAft>
                <a:spcPts val="630"/>
              </a:spcAft>
            </a:pPr>
            <a:r>
              <a:rPr lang="en-US" sz="550" cap="small" dirty="0">
                <a:solidFill>
                  <a:srgbClr val="900000"/>
                </a:solidFill>
                <a:latin typeface="Times New Roman"/>
              </a:rPr>
              <a:t>Semaphore </a:t>
            </a:r>
            <a:r>
              <a:rPr lang="vi" sz="550" cap="small" dirty="0">
                <a:solidFill>
                  <a:srgbClr val="900000"/>
                </a:solidFill>
                <a:latin typeface="Times New Roman"/>
              </a:rPr>
              <a:t>không chờ đợi bận</a:t>
            </a:r>
          </a:p>
          <a:p>
            <a:pPr indent="0">
              <a:spcAft>
                <a:spcPts val="1470"/>
              </a:spcAft>
            </a:pPr>
            <a:r>
              <a:rPr lang="vi" sz="1400" cap="small" dirty="0" smtClean="0">
                <a:solidFill>
                  <a:srgbClr val="CC0000"/>
                </a:solidFill>
                <a:latin typeface="Times New Roman" panose="02020603050405020304" pitchFamily="18" charset="0"/>
              </a:rPr>
              <a:t>CÁC THAO TÁC </a:t>
            </a:r>
            <a:r>
              <a:rPr lang="en-US" sz="1400" cap="small" dirty="0" smtClean="0">
                <a:solidFill>
                  <a:srgbClr val="CC0000"/>
                </a:solidFill>
                <a:latin typeface="Times New Roman" panose="02020603050405020304" pitchFamily="18" charset="0"/>
              </a:rPr>
              <a:t>SEMAPHORE </a:t>
            </a:r>
            <a:r>
              <a:rPr lang="vi" sz="1400" cap="small" dirty="0" smtClean="0">
                <a:solidFill>
                  <a:srgbClr val="CC0000"/>
                </a:solidFill>
                <a:latin typeface="Times New Roman" panose="02020603050405020304" pitchFamily="18" charset="0"/>
              </a:rPr>
              <a:t>KHÔNG CHỜ ĐỢI BẬN</a:t>
            </a:r>
          </a:p>
          <a:p>
            <a:pPr marL="136652"/>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Các thao tác </a:t>
            </a:r>
            <a:r>
              <a:rPr lang="en-US" sz="950" dirty="0">
                <a:latin typeface="Times New Roman" panose="02020603050405020304" pitchFamily="18" charset="0"/>
              </a:rPr>
              <a:t>semaphore </a:t>
            </a:r>
            <a:r>
              <a:rPr lang="vi" sz="900" b="1" dirty="0">
                <a:solidFill>
                  <a:srgbClr val="900000"/>
                </a:solidFill>
                <a:latin typeface="Courier New"/>
              </a:rPr>
              <a:t>wait(S) </a:t>
            </a:r>
            <a:r>
              <a:rPr lang="vi" sz="950" dirty="0">
                <a:latin typeface="Times New Roman" panose="02020603050405020304" pitchFamily="18" charset="0"/>
              </a:rPr>
              <a:t>và </a:t>
            </a:r>
            <a:r>
              <a:rPr lang="vi" sz="900" b="1" dirty="0">
                <a:solidFill>
                  <a:srgbClr val="900000"/>
                </a:solidFill>
                <a:latin typeface="Courier New"/>
              </a:rPr>
              <a:t>signal(S) </a:t>
            </a:r>
            <a:r>
              <a:rPr lang="vi" sz="950" dirty="0">
                <a:latin typeface="Times New Roman" panose="02020603050405020304" pitchFamily="18" charset="0"/>
              </a:rPr>
              <a:t>được định nghĩa </a:t>
            </a:r>
            <a:r>
              <a:rPr lang="vi" sz="950" dirty="0" smtClean="0">
                <a:latin typeface="Times New Roman" panose="02020603050405020304" pitchFamily="18" charset="0"/>
              </a:rPr>
              <a:t>lại</a:t>
            </a:r>
            <a:r>
              <a:rPr lang="en-US" sz="950" dirty="0" smtClean="0">
                <a:latin typeface="Times New Roman" panose="02020603050405020304" pitchFamily="18" charset="0"/>
              </a:rPr>
              <a:t> </a:t>
            </a:r>
            <a:r>
              <a:rPr lang="vi" sz="950" dirty="0">
                <a:latin typeface="Times New Roman" panose="02020603050405020304" pitchFamily="18" charset="0"/>
              </a:rPr>
              <a:t>như sau:</a:t>
            </a:r>
          </a:p>
          <a:p>
            <a:pPr marL="136652" indent="0"/>
            <a:endParaRPr lang="vi" sz="950" dirty="0">
              <a:latin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51488140"/>
              </p:ext>
            </p:extLst>
          </p:nvPr>
        </p:nvGraphicFramePr>
        <p:xfrm>
          <a:off x="97536" y="1082040"/>
          <a:ext cx="4346448" cy="1496568"/>
        </p:xfrm>
        <a:graphic>
          <a:graphicData uri="http://schemas.openxmlformats.org/drawingml/2006/table">
            <a:tbl>
              <a:tblPr/>
              <a:tblGrid>
                <a:gridCol w="2103120">
                  <a:extLst>
                    <a:ext uri="{9D8B030D-6E8A-4147-A177-3AD203B41FA5}">
                      <a16:colId xmlns:a16="http://schemas.microsoft.com/office/drawing/2014/main" val="20000"/>
                    </a:ext>
                  </a:extLst>
                </a:gridCol>
                <a:gridCol w="2243328">
                  <a:extLst>
                    <a:ext uri="{9D8B030D-6E8A-4147-A177-3AD203B41FA5}">
                      <a16:colId xmlns:a16="http://schemas.microsoft.com/office/drawing/2014/main" val="20001"/>
                    </a:ext>
                  </a:extLst>
                </a:gridCol>
              </a:tblGrid>
              <a:tr h="1496568">
                <a:tc>
                  <a:txBody>
                    <a:bodyPr/>
                    <a:lstStyle/>
                    <a:p>
                      <a:pPr marL="381000" marR="406400" indent="-101600">
                        <a:lnSpc>
                          <a:spcPts val="1080"/>
                        </a:lnSpc>
                      </a:pPr>
                      <a:r>
                        <a:rPr lang="en-US" sz="750" spc="50" dirty="0" smtClean="0">
                          <a:solidFill>
                            <a:srgbClr val="2121FF"/>
                          </a:solidFill>
                          <a:latin typeface="Times New Roman"/>
                        </a:rPr>
                        <a:t>void </a:t>
                      </a:r>
                      <a:r>
                        <a:rPr lang="vi" sz="750" spc="50" dirty="0">
                          <a:latin typeface="Times New Roman"/>
                        </a:rPr>
                        <a:t>wait(semaphore S) { </a:t>
                      </a:r>
                      <a:r>
                        <a:rPr lang="vi" sz="750" spc="50" dirty="0" smtClean="0">
                          <a:latin typeface="Times New Roman"/>
                        </a:rPr>
                        <a:t>S.value</a:t>
                      </a:r>
                      <a:r>
                        <a:rPr lang="en-US" sz="750" spc="50" dirty="0" smtClean="0">
                          <a:latin typeface="Times New Roman"/>
                        </a:rPr>
                        <a:t>--</a:t>
                      </a:r>
                      <a:r>
                        <a:rPr lang="vi" sz="750" spc="50" dirty="0" smtClean="0">
                          <a:latin typeface="Times New Roman"/>
                        </a:rPr>
                        <a:t>; </a:t>
                      </a:r>
                      <a:endParaRPr lang="en-US" sz="750" spc="50" dirty="0" smtClean="0">
                        <a:latin typeface="Times New Roman"/>
                      </a:endParaRPr>
                    </a:p>
                    <a:p>
                      <a:pPr marL="381000" marR="406400" indent="-101600">
                        <a:lnSpc>
                          <a:spcPts val="1080"/>
                        </a:lnSpc>
                      </a:pPr>
                      <a:r>
                        <a:rPr lang="en-US" sz="750" spc="50" dirty="0" smtClean="0">
                          <a:solidFill>
                            <a:srgbClr val="2121FF"/>
                          </a:solidFill>
                          <a:latin typeface="Times New Roman"/>
                        </a:rPr>
                        <a:t>    if </a:t>
                      </a:r>
                      <a:r>
                        <a:rPr lang="vi" sz="750" spc="50" dirty="0">
                          <a:latin typeface="Times New Roman"/>
                        </a:rPr>
                        <a:t>(S.value &lt; 0) {</a:t>
                      </a:r>
                    </a:p>
                    <a:p>
                      <a:pPr marL="495300" marR="292100" indent="0">
                        <a:lnSpc>
                          <a:spcPts val="1224"/>
                        </a:lnSpc>
                      </a:pPr>
                      <a:r>
                        <a:rPr lang="en-US" sz="750" spc="50" dirty="0">
                          <a:latin typeface="Times New Roman"/>
                        </a:rPr>
                        <a:t>add this process into S.L; block</a:t>
                      </a:r>
                      <a:r>
                        <a:rPr lang="en-US" sz="750" spc="50" dirty="0" smtClean="0">
                          <a:latin typeface="Times New Roman"/>
                        </a:rPr>
                        <a:t>();</a:t>
                      </a:r>
                    </a:p>
                    <a:p>
                      <a:pPr marL="495300" marR="292100" indent="0">
                        <a:lnSpc>
                          <a:spcPts val="1224"/>
                        </a:lnSpc>
                      </a:pPr>
                      <a:r>
                        <a:rPr lang="en-US" sz="750" spc="50" dirty="0" smtClean="0">
                          <a:latin typeface="Times New Roman"/>
                        </a:rPr>
                        <a:t>} </a:t>
                      </a:r>
                      <a:r>
                        <a:rPr lang="en-US" sz="750" spc="50" dirty="0" smtClean="0">
                          <a:solidFill>
                            <a:srgbClr val="008000"/>
                          </a:solidFill>
                          <a:latin typeface="Times New Roman"/>
                        </a:rPr>
                        <a:t>//if </a:t>
                      </a:r>
                    </a:p>
                    <a:p>
                      <a:pPr marL="495300" marR="292100" indent="0">
                        <a:lnSpc>
                          <a:spcPts val="1224"/>
                        </a:lnSpc>
                      </a:pPr>
                      <a:r>
                        <a:rPr lang="en-US" sz="750" spc="50" dirty="0" smtClean="0">
                          <a:latin typeface="Times New Roman"/>
                        </a:rPr>
                        <a:t>} </a:t>
                      </a:r>
                      <a:r>
                        <a:rPr lang="en-US" sz="750" spc="50" dirty="0" smtClean="0">
                          <a:solidFill>
                            <a:srgbClr val="008000"/>
                          </a:solidFill>
                          <a:latin typeface="Times New Roman"/>
                        </a:rPr>
                        <a:t>//wait()</a:t>
                      </a:r>
                      <a:endParaRPr lang="en-US" sz="750" spc="50" dirty="0">
                        <a:solidFill>
                          <a:srgbClr val="008000"/>
                        </a:solidFill>
                        <a:latin typeface="Times New Roman"/>
                      </a:endParaRPr>
                    </a:p>
                  </a:txBody>
                  <a:tcPr marL="0" marR="0" marT="0" marB="0"/>
                </a:tc>
                <a:tc>
                  <a:txBody>
                    <a:bodyPr/>
                    <a:lstStyle/>
                    <a:p>
                      <a:pPr marL="406400" marR="406400" indent="-114300">
                        <a:lnSpc>
                          <a:spcPts val="1080"/>
                        </a:lnSpc>
                      </a:pPr>
                      <a:r>
                        <a:rPr lang="en-US" sz="750" spc="50" dirty="0" smtClean="0">
                          <a:solidFill>
                            <a:srgbClr val="2121FF"/>
                          </a:solidFill>
                          <a:latin typeface="Times New Roman"/>
                        </a:rPr>
                        <a:t>void </a:t>
                      </a:r>
                      <a:r>
                        <a:rPr lang="en-US" sz="750" spc="50" dirty="0">
                          <a:latin typeface="Times New Roman"/>
                        </a:rPr>
                        <a:t>signal(semaphore S) { </a:t>
                      </a:r>
                      <a:r>
                        <a:rPr lang="en-US" sz="750" spc="50" dirty="0" err="1">
                          <a:latin typeface="Times New Roman"/>
                        </a:rPr>
                        <a:t>S.value</a:t>
                      </a:r>
                      <a:r>
                        <a:rPr lang="en-US" sz="750" spc="50" dirty="0">
                          <a:latin typeface="Times New Roman"/>
                        </a:rPr>
                        <a:t>++; </a:t>
                      </a:r>
                      <a:endParaRPr lang="en-US" sz="750" spc="50" dirty="0" smtClean="0">
                        <a:latin typeface="Times New Roman"/>
                      </a:endParaRPr>
                    </a:p>
                    <a:p>
                      <a:pPr marL="406400" marR="406400" indent="-114300">
                        <a:lnSpc>
                          <a:spcPts val="1080"/>
                        </a:lnSpc>
                      </a:pPr>
                      <a:r>
                        <a:rPr lang="en-US" sz="750" spc="50" dirty="0" smtClean="0">
                          <a:solidFill>
                            <a:srgbClr val="2121FF"/>
                          </a:solidFill>
                          <a:latin typeface="Times New Roman"/>
                        </a:rPr>
                        <a:t>if </a:t>
                      </a:r>
                      <a:r>
                        <a:rPr lang="en-US" sz="750" spc="50" dirty="0">
                          <a:latin typeface="Times New Roman"/>
                        </a:rPr>
                        <a:t>(</a:t>
                      </a:r>
                      <a:r>
                        <a:rPr lang="en-US" sz="750" spc="50" dirty="0" err="1">
                          <a:latin typeface="Times New Roman"/>
                        </a:rPr>
                        <a:t>S.value</a:t>
                      </a:r>
                      <a:r>
                        <a:rPr lang="en-US" sz="750" spc="50" dirty="0">
                          <a:latin typeface="Times New Roman"/>
                        </a:rPr>
                        <a:t> </a:t>
                      </a:r>
                      <a:r>
                        <a:rPr lang="en-US" sz="750" spc="50" dirty="0" smtClean="0">
                          <a:latin typeface="Times New Roman"/>
                        </a:rPr>
                        <a:t>&lt;= </a:t>
                      </a:r>
                      <a:r>
                        <a:rPr lang="en-US" sz="750" spc="50" dirty="0">
                          <a:latin typeface="Times New Roman"/>
                        </a:rPr>
                        <a:t>0) {</a:t>
                      </a:r>
                    </a:p>
                    <a:p>
                      <a:pPr marL="762000" marR="292100" indent="-254000">
                        <a:lnSpc>
                          <a:spcPts val="1368"/>
                        </a:lnSpc>
                      </a:pPr>
                      <a:r>
                        <a:rPr lang="en-US" sz="750" spc="50" dirty="0">
                          <a:latin typeface="Times New Roman"/>
                        </a:rPr>
                        <a:t>remove a process P from S.L;</a:t>
                      </a:r>
                    </a:p>
                    <a:p>
                      <a:pPr marL="762000" indent="-254000"/>
                      <a:r>
                        <a:rPr lang="en-US" sz="750" spc="50" dirty="0">
                          <a:latin typeface="Times New Roman"/>
                        </a:rPr>
                        <a:t>wakeup(P );</a:t>
                      </a:r>
                    </a:p>
                    <a:p>
                      <a:pPr marL="292100" marR="1219200" indent="114300">
                        <a:lnSpc>
                          <a:spcPts val="1032"/>
                        </a:lnSpc>
                      </a:pPr>
                      <a:r>
                        <a:rPr lang="en-US" sz="750" spc="50" dirty="0">
                          <a:latin typeface="Times New Roman"/>
                        </a:rPr>
                        <a:t>} </a:t>
                      </a:r>
                      <a:r>
                        <a:rPr lang="en-US" sz="750" spc="50" dirty="0">
                          <a:solidFill>
                            <a:srgbClr val="008000"/>
                          </a:solidFill>
                          <a:latin typeface="Times New Roman"/>
                        </a:rPr>
                        <a:t>//if </a:t>
                      </a:r>
                      <a:r>
                        <a:rPr lang="en-US" sz="750" spc="50" dirty="0">
                          <a:latin typeface="Times New Roman"/>
                        </a:rPr>
                        <a:t>} </a:t>
                      </a:r>
                      <a:r>
                        <a:rPr lang="en-US" sz="750" spc="50" dirty="0" smtClean="0">
                          <a:latin typeface="Times New Roman"/>
                        </a:rPr>
                        <a:t>}</a:t>
                      </a:r>
                      <a:r>
                        <a:rPr lang="en-US" sz="750" spc="50" dirty="0" smtClean="0">
                          <a:solidFill>
                            <a:srgbClr val="008000"/>
                          </a:solidFill>
                          <a:latin typeface="Times New Roman"/>
                        </a:rPr>
                        <a:t>//</a:t>
                      </a:r>
                      <a:r>
                        <a:rPr lang="en-US" sz="750" spc="50" dirty="0">
                          <a:solidFill>
                            <a:srgbClr val="008000"/>
                          </a:solidFill>
                          <a:latin typeface="Times New Roman"/>
                        </a:rPr>
                        <a:t>signal</a:t>
                      </a:r>
                      <a:r>
                        <a:rPr lang="en-US" sz="750" spc="50" dirty="0" smtClean="0">
                          <a:solidFill>
                            <a:srgbClr val="008000"/>
                          </a:solidFill>
                          <a:latin typeface="Times New Roman"/>
                        </a:rPr>
                        <a:t>()</a:t>
                      </a: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a:solidFill>
                          <a:srgbClr val="008000"/>
                        </a:solidFill>
                        <a:latin typeface="Times New Roman"/>
                      </a:endParaRPr>
                    </a:p>
                  </a:txBody>
                  <a:tcPr marL="0" marR="0" marT="0" marB="0" anchor="b"/>
                </a:tc>
                <a:extLst>
                  <a:ext uri="{0D108BD9-81ED-4DB2-BD59-A6C34878D82A}">
                    <a16:rowId xmlns:a16="http://schemas.microsoft.com/office/drawing/2014/main" val="10000"/>
                  </a:ext>
                </a:extLst>
              </a:tr>
            </a:tbl>
          </a:graphicData>
        </a:graphic>
      </p:graphicFrame>
      <p:sp>
        <p:nvSpPr>
          <p:cNvPr id="6" name="Rectangle 5"/>
          <p:cNvSpPr/>
          <p:nvPr/>
        </p:nvSpPr>
        <p:spPr>
          <a:xfrm>
            <a:off x="524256" y="2734056"/>
            <a:ext cx="3782074" cy="460166"/>
          </a:xfrm>
          <a:prstGeom prst="rect">
            <a:avLst/>
          </a:prstGeom>
        </p:spPr>
        <p:txBody>
          <a:bodyPr lIns="0" tIns="0" rIns="0" bIns="0">
            <a:noAutofit/>
          </a:bodyPr>
          <a:lstStyle/>
          <a:p>
            <a:pPr indent="0" algn="just">
              <a:spcBef>
                <a:spcPts val="63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Giá trị </a:t>
            </a:r>
            <a:r>
              <a:rPr lang="en-US" sz="950" dirty="0">
                <a:latin typeface="Times New Roman" panose="02020603050405020304" pitchFamily="18" charset="0"/>
              </a:rPr>
              <a:t>semaphore </a:t>
            </a:r>
            <a:r>
              <a:rPr lang="vi" sz="950" dirty="0">
                <a:solidFill>
                  <a:srgbClr val="900000"/>
                </a:solidFill>
                <a:latin typeface="Times New Roman" panose="02020603050405020304" pitchFamily="18" charset="0"/>
              </a:rPr>
              <a:t>có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âm </a:t>
            </a:r>
            <a:r>
              <a:rPr lang="vi" sz="950" dirty="0">
                <a:latin typeface="Times New Roman" panose="02020603050405020304" pitchFamily="18" charset="0"/>
              </a:rPr>
              <a:t>(trong tr/hợp chờ đợi bận </a:t>
            </a:r>
            <a:r>
              <a:rPr lang="vi" sz="950" dirty="0" smtClean="0">
                <a:latin typeface="Times New Roman" panose="02020603050405020304" pitchFamily="18" charset="0"/>
              </a:rPr>
              <a:t>th</a:t>
            </a:r>
            <a:r>
              <a:rPr lang="en-US" sz="950" dirty="0" smtClean="0">
                <a:latin typeface="Times New Roman" panose="02020603050405020304" pitchFamily="18" charset="0"/>
              </a:rPr>
              <a:t>ì</a:t>
            </a:r>
            <a:r>
              <a:rPr lang="vi" sz="750" spc="50" dirty="0" smtClean="0">
                <a:latin typeface="Times New Roman"/>
              </a:rPr>
              <a:t> </a:t>
            </a:r>
            <a:r>
              <a:rPr lang="vi" sz="950" dirty="0">
                <a:latin typeface="Times New Roman" panose="02020603050405020304" pitchFamily="18" charset="0"/>
              </a:rPr>
              <a:t>không).</a:t>
            </a:r>
          </a:p>
          <a:p>
            <a:pPr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Giá trị âm </a:t>
            </a:r>
            <a:r>
              <a:rPr lang="en-US" sz="950" dirty="0" err="1">
                <a:latin typeface="Times New Roman" panose="02020603050405020304" pitchFamily="18" charset="0"/>
              </a:rPr>
              <a:t>thể</a:t>
            </a:r>
            <a:r>
              <a:rPr lang="vi" sz="950" dirty="0">
                <a:latin typeface="Times New Roman" panose="02020603050405020304" pitchFamily="18" charset="0"/>
              </a:rPr>
              <a:t> hiện số lượng tiến tr</a:t>
            </a:r>
            <a:r>
              <a:rPr lang="en-US" sz="950" dirty="0">
                <a:latin typeface="Times New Roman" panose="02020603050405020304" pitchFamily="18" charset="0"/>
              </a:rPr>
              <a:t>ì</a:t>
            </a:r>
            <a:r>
              <a:rPr lang="vi" sz="950" dirty="0">
                <a:latin typeface="Times New Roman" panose="02020603050405020304" pitchFamily="18" charset="0"/>
              </a:rPr>
              <a:t>nh đang chờ đợi trên </a:t>
            </a:r>
            <a:r>
              <a:rPr lang="en-US" sz="950" dirty="0" smtClean="0">
                <a:latin typeface="Times New Roman" panose="02020603050405020304" pitchFamily="18" charset="0"/>
              </a:rPr>
              <a:t>semaphore</a:t>
            </a:r>
            <a:endParaRPr lang="en-US" sz="950" dirty="0">
              <a:latin typeface="Times New Roman" panose="02020603050405020304" pitchFamily="18" charset="0"/>
            </a:endParaRP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28600"/>
            <a:ext cx="3381170" cy="44500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CÀI ĐẶT</a:t>
            </a:r>
            <a:r>
              <a:rPr lang="vi" sz="1400" b="1" dirty="0" smtClean="0">
                <a:solidFill>
                  <a:srgbClr val="CC0000"/>
                </a:solidFill>
                <a:latin typeface="Times New Roman" panose="02020603050405020304" pitchFamily="18" charset="0"/>
              </a:rPr>
              <a:t> WAIT() VÀ SIGNAL()</a:t>
            </a:r>
            <a:endParaRPr lang="vi" sz="1400" b="1" dirty="0">
              <a:solidFill>
                <a:srgbClr val="CC0000"/>
              </a:solidFill>
              <a:latin typeface="Times New Roman" panose="02020603050405020304" pitchFamily="18" charset="0"/>
            </a:endParaRPr>
          </a:p>
        </p:txBody>
      </p:sp>
      <p:sp>
        <p:nvSpPr>
          <p:cNvPr id="5" name="Rectangle 4"/>
          <p:cNvSpPr/>
          <p:nvPr/>
        </p:nvSpPr>
        <p:spPr>
          <a:xfrm>
            <a:off x="234696" y="604911"/>
            <a:ext cx="4261104" cy="2193153"/>
          </a:xfrm>
          <a:prstGeom prst="rect">
            <a:avLst/>
          </a:prstGeom>
        </p:spPr>
        <p:txBody>
          <a:bodyPr lIns="0" tIns="0" rIns="0" bIns="0">
            <a:noAutofit/>
          </a:bodyPr>
          <a:lstStyle/>
          <a:p>
            <a:pPr marL="170688" indent="-152400">
              <a:lnSpc>
                <a:spcPts val="1368"/>
              </a:lnSpc>
              <a:spcBef>
                <a:spcPts val="273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không thể có nhiều hơn 1 tiến trình thực thi wait() hoặc signal() đồng thời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critical-section problem.</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đơn xử lý: </a:t>
            </a:r>
            <a:r>
              <a:rPr lang="vi" sz="1200" dirty="0">
                <a:solidFill>
                  <a:srgbClr val="900000"/>
                </a:solidFill>
                <a:latin typeface="Times New Roman" panose="02020603050405020304" pitchFamily="18" charset="0"/>
              </a:rPr>
              <a:t>vô hiệu hóa các ngắt </a:t>
            </a:r>
            <a:r>
              <a:rPr lang="vi" sz="1200" dirty="0">
                <a:latin typeface="Times New Roman" panose="02020603050405020304" pitchFamily="18" charset="0"/>
              </a:rPr>
              <a:t>khi thực thi wait() và signal().</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 xử lý: dùng </a:t>
            </a:r>
            <a:r>
              <a:rPr lang="vi" sz="1200" dirty="0">
                <a:solidFill>
                  <a:srgbClr val="900000"/>
                </a:solidFill>
                <a:latin typeface="Times New Roman" panose="02020603050405020304" pitchFamily="18" charset="0"/>
              </a:rPr>
              <a:t>chờ đợi bận </a:t>
            </a:r>
            <a:r>
              <a:rPr lang="vi" sz="1200" dirty="0">
                <a:latin typeface="Times New Roman" panose="02020603050405020304" pitchFamily="18" charset="0"/>
              </a:rPr>
              <a:t>(spinlock) hay </a:t>
            </a:r>
            <a:r>
              <a:rPr lang="vi" sz="1200" dirty="0">
                <a:solidFill>
                  <a:srgbClr val="900000"/>
                </a:solidFill>
                <a:latin typeface="Times New Roman" panose="02020603050405020304" pitchFamily="18" charset="0"/>
              </a:rPr>
              <a:t>các lệnh nguyên tử </a:t>
            </a:r>
            <a:r>
              <a:rPr lang="vi" sz="1200" dirty="0">
                <a:latin typeface="Times New Roman" panose="02020603050405020304" pitchFamily="18" charset="0"/>
              </a:rPr>
              <a:t>(e.g. compare_and_swap()).</a:t>
            </a:r>
          </a:p>
          <a:p>
            <a:pPr marL="437388" indent="0">
              <a:lnSpc>
                <a:spcPts val="1176"/>
              </a:lnSpc>
            </a:pP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Không hoàn toàn loại bỏ được chờ đợi bận: </a:t>
            </a:r>
            <a:r>
              <a:rPr lang="vi" sz="1200" dirty="0">
                <a:solidFill>
                  <a:srgbClr val="900000"/>
                </a:solidFill>
                <a:latin typeface="Times New Roman" panose="02020603050405020304" pitchFamily="18" charset="0"/>
              </a:rPr>
              <a:t>di chuyển chờ đợi bận </a:t>
            </a:r>
            <a:r>
              <a:rPr lang="vi" sz="1200" dirty="0">
                <a:latin typeface="Times New Roman" panose="02020603050405020304" pitchFamily="18" charset="0"/>
              </a:rPr>
              <a:t>vào bên trong chỉ thị wait() và signal() - thường là ngắn - nên thời gian chờ đợi bận được giảm đi.</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28600"/>
            <a:ext cx="2267712" cy="405384"/>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KHÓA CHẾT VÀ CHẾT ĐÓI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99160"/>
            <a:ext cx="4261104" cy="347472"/>
          </a:xfrm>
          <a:prstGeom prst="rect">
            <a:avLst/>
          </a:prstGeom>
        </p:spPr>
        <p:txBody>
          <a:bodyPr lIns="0" tIns="0" rIns="0" bIns="0">
            <a:noAutofit/>
          </a:bodyPr>
          <a:lstStyle/>
          <a:p>
            <a:pPr marL="170688" indent="-152400">
              <a:lnSpc>
                <a:spcPts val="1368"/>
              </a:lnSpc>
              <a:spcBef>
                <a:spcPts val="1470"/>
              </a:spcBef>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Khóa chết</a:t>
            </a:r>
            <a:r>
              <a:rPr lang="vi" sz="950" dirty="0">
                <a:latin typeface="Times New Roman" panose="02020603050405020304" pitchFamily="18" charset="0"/>
              </a:rPr>
              <a:t>: hai hay nhiều t/trình </a:t>
            </a:r>
            <a:r>
              <a:rPr lang="vi" sz="950" dirty="0">
                <a:solidFill>
                  <a:srgbClr val="900000"/>
                </a:solidFill>
                <a:latin typeface="Times New Roman" panose="02020603050405020304" pitchFamily="18" charset="0"/>
              </a:rPr>
              <a:t>chờ đợi vô hạn </a:t>
            </a:r>
            <a:r>
              <a:rPr lang="vi" sz="950" dirty="0">
                <a:latin typeface="Times New Roman" panose="02020603050405020304" pitchFamily="18" charset="0"/>
              </a:rPr>
              <a:t>một sự kiện, mà sự kiện đó chỉ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tạo ra bởi một trong các t/trình đang chờ đợi khác.</a:t>
            </a:r>
          </a:p>
        </p:txBody>
      </p:sp>
      <p:sp>
        <p:nvSpPr>
          <p:cNvPr id="6" name="Rectangle 5"/>
          <p:cNvSpPr/>
          <p:nvPr/>
        </p:nvSpPr>
        <p:spPr>
          <a:xfrm>
            <a:off x="234696" y="1353312"/>
            <a:ext cx="4261104" cy="167640"/>
          </a:xfrm>
          <a:prstGeom prst="rect">
            <a:avLst/>
          </a:prstGeom>
        </p:spPr>
        <p:txBody>
          <a:bodyPr wrap="none" lIns="0" tIns="0" rIns="0" bIns="0">
            <a:noAutofit/>
          </a:bodyPr>
          <a:lstStyle/>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dụ: cho hai </a:t>
            </a:r>
            <a:r>
              <a:rPr lang="en-US" sz="950" dirty="0">
                <a:latin typeface="Times New Roman" panose="02020603050405020304" pitchFamily="18" charset="0"/>
              </a:rPr>
              <a:t>semaphore </a:t>
            </a:r>
            <a:r>
              <a:rPr lang="vi" sz="950" dirty="0">
                <a:latin typeface="Times New Roman" panose="02020603050405020304" pitchFamily="18" charset="0"/>
              </a:rPr>
              <a:t>S và Q được khởi tạo bằng 1</a:t>
            </a:r>
          </a:p>
        </p:txBody>
      </p:sp>
      <p:sp>
        <p:nvSpPr>
          <p:cNvPr id="8" name="Rectangle 7"/>
          <p:cNvSpPr/>
          <p:nvPr/>
        </p:nvSpPr>
        <p:spPr>
          <a:xfrm>
            <a:off x="234696" y="2761488"/>
            <a:ext cx="4349496" cy="347472"/>
          </a:xfrm>
          <a:prstGeom prst="rect">
            <a:avLst/>
          </a:prstGeom>
        </p:spPr>
        <p:txBody>
          <a:bodyPr lIns="0" tIns="0" rIns="0" bIns="0">
            <a:noAutofit/>
          </a:bodyPr>
          <a:lstStyle/>
          <a:p>
            <a:pPr marL="170688" indent="-152400">
              <a:lnSpc>
                <a:spcPts val="1368"/>
              </a:lnSpc>
              <a:spcBef>
                <a:spcPts val="630"/>
              </a:spcBef>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Chết đói</a:t>
            </a:r>
            <a:r>
              <a:rPr lang="vi" sz="950" dirty="0">
                <a:latin typeface="Times New Roman" panose="02020603050405020304" pitchFamily="18" charset="0"/>
              </a:rPr>
              <a:t>: tiến trình bị </a:t>
            </a:r>
            <a:r>
              <a:rPr lang="vi" sz="950" dirty="0">
                <a:solidFill>
                  <a:srgbClr val="900000"/>
                </a:solidFill>
                <a:latin typeface="Times New Roman" panose="02020603050405020304" pitchFamily="18" charset="0"/>
              </a:rPr>
              <a:t>ngưng </a:t>
            </a:r>
            <a:r>
              <a:rPr lang="en-US" sz="950" dirty="0">
                <a:solidFill>
                  <a:srgbClr val="900000"/>
                </a:solidFill>
                <a:latin typeface="Times New Roman" panose="02020603050405020304" pitchFamily="18" charset="0"/>
              </a:rPr>
              <a:t>(block) </a:t>
            </a:r>
            <a:r>
              <a:rPr lang="vi" sz="950" dirty="0">
                <a:solidFill>
                  <a:srgbClr val="900000"/>
                </a:solidFill>
                <a:latin typeface="Times New Roman" panose="02020603050405020304" pitchFamily="18" charset="0"/>
              </a:rPr>
              <a:t>không hạn định </a:t>
            </a:r>
            <a:r>
              <a:rPr lang="vi" sz="950" dirty="0">
                <a:latin typeface="Times New Roman" panose="02020603050405020304" pitchFamily="18" charset="0"/>
              </a:rPr>
              <a:t>(không bao giờ được xóa khỏi hàng đợi </a:t>
            </a:r>
            <a:r>
              <a:rPr lang="en-US" sz="950" dirty="0">
                <a:latin typeface="Times New Roman" panose="02020603050405020304" pitchFamily="18" charset="0"/>
              </a:rPr>
              <a:t>semaphore).</a:t>
            </a:r>
          </a:p>
        </p:txBody>
      </p:sp>
      <p:pic>
        <p:nvPicPr>
          <p:cNvPr id="10" name="Picture 9"/>
          <p:cNvPicPr>
            <a:picLocks noChangeAspect="1"/>
          </p:cNvPicPr>
          <p:nvPr/>
        </p:nvPicPr>
        <p:blipFill>
          <a:blip r:embed="rId2"/>
          <a:stretch>
            <a:fillRect/>
          </a:stretch>
        </p:blipFill>
        <p:spPr>
          <a:xfrm>
            <a:off x="661885" y="1561284"/>
            <a:ext cx="2848004" cy="1159872"/>
          </a:xfrm>
          <a:prstGeom prst="rect">
            <a:avLst/>
          </a:prstGeom>
        </p:spPr>
      </p:pic>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99060" indent="0" algn="just">
              <a:spcAft>
                <a:spcPts val="1260"/>
              </a:spcAft>
            </a:pPr>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451104"/>
            <a:ext cx="2627376" cy="207264"/>
          </a:xfrm>
          <a:prstGeom prst="rect">
            <a:avLst/>
          </a:prstGeom>
        </p:spPr>
        <p:txBody>
          <a:bodyPr wrap="none" lIns="0" tIns="0" rIns="0" bIns="0">
            <a:noAutofit/>
          </a:bodyPr>
          <a:lstStyle/>
          <a:p>
            <a:pPr indent="0">
              <a:spcBef>
                <a:spcPts val="1260"/>
              </a:spcBef>
              <a:spcAft>
                <a:spcPts val="441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BÀI TOÁN ĐỒNG BỘ HÓA</a:t>
            </a:r>
            <a:endParaRPr lang="vi" sz="1400" cap="small" dirty="0">
              <a:solidFill>
                <a:srgbClr val="CC0000"/>
              </a:solidFill>
              <a:latin typeface="Times New Roman" panose="02020603050405020304" pitchFamily="18" charset="0"/>
            </a:endParaRPr>
          </a:p>
        </p:txBody>
      </p:sp>
      <p:sp>
        <p:nvSpPr>
          <p:cNvPr id="5" name="Rectangle 4"/>
          <p:cNvSpPr/>
          <p:nvPr/>
        </p:nvSpPr>
        <p:spPr>
          <a:xfrm>
            <a:off x="192024" y="877824"/>
            <a:ext cx="3950208" cy="1441704"/>
          </a:xfrm>
          <a:prstGeom prst="rect">
            <a:avLst/>
          </a:prstGeom>
        </p:spPr>
        <p:txBody>
          <a:bodyPr lIns="0" tIns="0" rIns="0" bIns="0">
            <a:noAutofit/>
          </a:bodyPr>
          <a:lstStyle/>
          <a:p>
            <a:pPr marL="213360" indent="-190500">
              <a:lnSpc>
                <a:spcPts val="1368"/>
              </a:lnSpc>
              <a:spcBef>
                <a:spcPts val="4410"/>
              </a:spcBef>
              <a:spcAft>
                <a:spcPts val="42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Nhà sản xuất - Người tiêu dùng </a:t>
            </a:r>
            <a:r>
              <a:rPr lang="en-US" sz="1200" dirty="0" err="1" smtClean="0">
                <a:solidFill>
                  <a:srgbClr val="900000"/>
                </a:solidFill>
                <a:latin typeface="Times New Roman" panose="02020603050405020304" pitchFamily="18" charset="0"/>
              </a:rPr>
              <a:t>với</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vùng đệm giói hạn </a:t>
            </a:r>
            <a:r>
              <a:rPr lang="vi" sz="1200" dirty="0">
                <a:latin typeface="Times New Roman" panose="02020603050405020304" pitchFamily="18" charset="0"/>
              </a:rPr>
              <a:t>(Producer-Consummer </a:t>
            </a:r>
            <a:r>
              <a:rPr lang="en-US" sz="1200" dirty="0">
                <a:latin typeface="Times New Roman" panose="02020603050405020304" pitchFamily="18" charset="0"/>
              </a:rPr>
              <a:t>with Bounded-Buffer).</a:t>
            </a:r>
          </a:p>
          <a:p>
            <a:pPr indent="0" algn="just">
              <a:spcAft>
                <a:spcPts val="420"/>
              </a:spcAft>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Bộ đọc - Bộ ghi </a:t>
            </a:r>
            <a:r>
              <a:rPr lang="en-US" sz="1200" dirty="0">
                <a:latin typeface="Times New Roman" panose="02020603050405020304" pitchFamily="18" charset="0"/>
              </a:rPr>
              <a:t>(Readers-Writers).</a:t>
            </a:r>
          </a:p>
          <a:p>
            <a:pPr indent="0" algn="just"/>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Các triết gia ăn tối </a:t>
            </a:r>
            <a:r>
              <a:rPr lang="vi" sz="1200" dirty="0">
                <a:latin typeface="Times New Roman" panose="02020603050405020304" pitchFamily="18" charset="0"/>
              </a:rPr>
              <a:t>(Dining-Philosophy).</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97536" y="246185"/>
            <a:ext cx="4375990" cy="2911543"/>
          </a:xfrm>
          <a:prstGeom prst="rect">
            <a:avLst/>
          </a:prstGeom>
        </p:spPr>
        <p:txBody>
          <a:bodyPr lIns="0" tIns="0" rIns="0" bIns="0">
            <a:noAutofit/>
          </a:bodyPr>
          <a:lstStyle/>
          <a:p>
            <a:pPr indent="0">
              <a:lnSpc>
                <a:spcPts val="2520"/>
              </a:lnSpc>
            </a:pPr>
            <a:r>
              <a:rPr lang="vi" sz="1400" cap="small" dirty="0" smtClean="0">
                <a:solidFill>
                  <a:srgbClr val="CC0000"/>
                </a:solidFill>
                <a:latin typeface="Times New Roman" panose="02020603050405020304" pitchFamily="18" charset="0"/>
              </a:rPr>
              <a:t>NỘI DUNG</a:t>
            </a:r>
          </a:p>
          <a:p>
            <a:pPr indent="0">
              <a:lnSpc>
                <a:spcPts val="2520"/>
              </a:lnSpc>
            </a:pPr>
            <a:r>
              <a:rPr lang="vi" sz="1200" cap="small" dirty="0" smtClean="0">
                <a:latin typeface="Times New Roman"/>
              </a:rPr>
              <a:t>GIỚI THIỆU </a:t>
            </a:r>
            <a:r>
              <a:rPr lang="en-US" sz="1200" cap="small" dirty="0" smtClean="0">
                <a:latin typeface="Times New Roman"/>
              </a:rPr>
              <a:t>(BACKGROUND)</a:t>
            </a:r>
          </a:p>
          <a:p>
            <a:pPr indent="0">
              <a:lnSpc>
                <a:spcPts val="2520"/>
              </a:lnSpc>
            </a:pPr>
            <a:r>
              <a:rPr lang="vi" sz="1200" cap="small" dirty="0" smtClean="0">
                <a:latin typeface="Times New Roman"/>
              </a:rPr>
              <a:t>VẤN ĐỀ MIỀN TƯƠNG TRỤC </a:t>
            </a:r>
            <a:r>
              <a:rPr lang="en-US" sz="1200" cap="small" dirty="0" smtClean="0">
                <a:latin typeface="Times New Roman"/>
              </a:rPr>
              <a:t>(CRITICAL-SECTION PROBLEM) </a:t>
            </a:r>
          </a:p>
          <a:p>
            <a:pPr indent="0">
              <a:lnSpc>
                <a:spcPts val="2520"/>
              </a:lnSpc>
            </a:pPr>
            <a:r>
              <a:rPr lang="vi" sz="1200" cap="small" dirty="0" smtClean="0">
                <a:latin typeface="Times New Roman"/>
              </a:rPr>
              <a:t>CÁC GIẢI PHÁP CHO VẤN ĐỀ MIỀN TƯƠNG TRỤC </a:t>
            </a:r>
            <a:endParaRPr lang="en-US" sz="1200" cap="small" dirty="0" smtClean="0">
              <a:latin typeface="Times New Roman"/>
            </a:endParaRPr>
          </a:p>
          <a:p>
            <a:pPr indent="0">
              <a:lnSpc>
                <a:spcPts val="2520"/>
              </a:lnSpc>
            </a:pPr>
            <a:r>
              <a:rPr lang="vi" sz="1200" cap="small" dirty="0" smtClean="0">
                <a:latin typeface="Times New Roman"/>
              </a:rPr>
              <a:t>ĐỒNG BỘ HÓA BẰNG PHẦN MỀM </a:t>
            </a:r>
            <a:r>
              <a:rPr lang="en-US" sz="1200" cap="small" dirty="0" smtClean="0">
                <a:latin typeface="Times New Roman"/>
              </a:rPr>
              <a:t>(SOFTWARE SYNC.)</a:t>
            </a:r>
          </a:p>
          <a:p>
            <a:pPr indent="0">
              <a:lnSpc>
                <a:spcPts val="2520"/>
              </a:lnSpc>
            </a:pPr>
            <a:r>
              <a:rPr lang="vi" sz="1200" cap="small" dirty="0" smtClean="0">
                <a:latin typeface="Times New Roman"/>
              </a:rPr>
              <a:t>ĐỒNG BỘ HÓA BẰNG PHẦN CỨNG </a:t>
            </a:r>
            <a:r>
              <a:rPr lang="en-US" sz="1200" cap="small" dirty="0" smtClean="0">
                <a:latin typeface="Times New Roman"/>
              </a:rPr>
              <a:t>(HARDWARE SYNC.) </a:t>
            </a:r>
          </a:p>
          <a:p>
            <a:pPr indent="0">
              <a:lnSpc>
                <a:spcPts val="2520"/>
              </a:lnSpc>
            </a:pPr>
            <a:r>
              <a:rPr lang="vi" sz="1200" cap="small" dirty="0" smtClean="0">
                <a:latin typeface="Times New Roman"/>
              </a:rPr>
              <a:t>HIỆU BÁO </a:t>
            </a:r>
            <a:r>
              <a:rPr lang="en-US" sz="1200" cap="small" dirty="0" smtClean="0">
                <a:latin typeface="Times New Roman"/>
              </a:rPr>
              <a:t>(SEMAPHORES)</a:t>
            </a:r>
          </a:p>
          <a:p>
            <a:pPr indent="0">
              <a:lnSpc>
                <a:spcPts val="2256"/>
              </a:lnSpc>
            </a:pPr>
            <a:r>
              <a:rPr lang="vi" sz="1200" cap="small" dirty="0" smtClean="0">
                <a:latin typeface="Times New Roman"/>
              </a:rPr>
              <a:t>CÁC BÀI TOÁN ĐỒNG BỘ HÓA </a:t>
            </a:r>
            <a:r>
              <a:rPr lang="en-US" sz="1200" cap="small" dirty="0" smtClean="0">
                <a:latin typeface="Times New Roman"/>
              </a:rPr>
              <a:t>MONITORS</a:t>
            </a:r>
            <a:endParaRPr lang="en-US" sz="1200" cap="small" dirty="0">
              <a:latin typeface="Times New Roman"/>
            </a:endParaRPr>
          </a:p>
        </p:txBody>
      </p:sp>
      <p:sp>
        <p:nvSpPr>
          <p:cNvPr id="6" name="Rectangle 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4072128" cy="405384"/>
          </a:xfrm>
          <a:prstGeom prst="rect">
            <a:avLst/>
          </a:prstGeom>
        </p:spPr>
        <p:txBody>
          <a:bodyPr lIns="0" tIns="0" rIns="0" bIns="0">
            <a:noAutofit/>
          </a:bodyPr>
          <a:lstStyle/>
          <a:p>
            <a:pPr indent="0">
              <a:spcAft>
                <a:spcPts val="3570"/>
              </a:spcAft>
            </a:pPr>
            <a:r>
              <a:rPr lang="vi" sz="1400" b="1" cap="small" dirty="0" smtClean="0">
                <a:solidFill>
                  <a:srgbClr val="CC0000"/>
                </a:solidFill>
                <a:latin typeface="Times New Roman" panose="02020603050405020304" pitchFamily="18" charset="0"/>
              </a:rPr>
              <a:t>BÀI TOÁN NHÀ SẢN XUẤT - NGƯỜI TIÊU DÙNG</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22960"/>
            <a:ext cx="4148328" cy="1719072"/>
          </a:xfrm>
          <a:prstGeom prst="rect">
            <a:avLst/>
          </a:prstGeom>
        </p:spPr>
        <p:txBody>
          <a:bodyPr lIns="0" tIns="0" rIns="0" bIns="0">
            <a:noAutofit/>
          </a:bodyPr>
          <a:lstStyle/>
          <a:p>
            <a:pPr marL="157988" indent="-139700">
              <a:lnSpc>
                <a:spcPts val="1392"/>
              </a:lnSpc>
              <a:spcBef>
                <a:spcPts val="3570"/>
              </a:spcBef>
              <a:spcAft>
                <a:spcPts val="420"/>
              </a:spcAft>
            </a:pPr>
            <a:r>
              <a:rPr lang="vi" sz="950" dirty="0">
                <a:solidFill>
                  <a:srgbClr val="3333B2"/>
                </a:solidFill>
                <a:latin typeface="Times New Roman" panose="02020603050405020304" pitchFamily="18" charset="0"/>
              </a:rPr>
              <a:t>►    </a:t>
            </a:r>
            <a:r>
              <a:rPr lang="vi" sz="1200" dirty="0">
                <a:latin typeface="Times New Roman" panose="02020603050405020304" pitchFamily="18" charset="0"/>
              </a:rPr>
              <a:t>Hai tiến trình (nhà SX, người TD) </a:t>
            </a:r>
            <a:r>
              <a:rPr lang="vi" sz="1200" dirty="0">
                <a:solidFill>
                  <a:srgbClr val="900000"/>
                </a:solidFill>
                <a:latin typeface="Times New Roman" panose="02020603050405020304" pitchFamily="18" charset="0"/>
              </a:rPr>
              <a:t>chia sẻ chung vùng đệm </a:t>
            </a:r>
            <a:r>
              <a:rPr lang="vi" sz="1200" dirty="0">
                <a:latin typeface="Times New Roman" panose="02020603050405020304" pitchFamily="18" charset="0"/>
              </a:rPr>
              <a:t>có kích thưóc n (xem mô tả trong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gi</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latin typeface="Times New Roman" panose="02020603050405020304" pitchFamily="18" charset="0"/>
              </a:rPr>
              <a:t>thiệu).</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 đồng bộ hóa:</a:t>
            </a:r>
          </a:p>
          <a:p>
            <a:pPr marL="310388" indent="0" algn="just">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Semaphore </a:t>
            </a:r>
            <a:r>
              <a:rPr lang="en-US" sz="1200" dirty="0" err="1">
                <a:solidFill>
                  <a:srgbClr val="900000"/>
                </a:solidFill>
                <a:latin typeface="Times New Roman" panose="02020603050405020304" pitchFamily="18" charset="0"/>
              </a:rPr>
              <a:t>mutex</a:t>
            </a:r>
            <a:r>
              <a:rPr lang="en-US" sz="1200" dirty="0">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loại trừ hỗ tương, khởi tạo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1.</a:t>
            </a:r>
          </a:p>
          <a:p>
            <a:pPr marL="437388" indent="-127000">
              <a:lnSpc>
                <a:spcPts val="1200"/>
              </a:lnSpc>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Semaphore </a:t>
            </a:r>
            <a:r>
              <a:rPr lang="en-US" sz="1200" dirty="0">
                <a:solidFill>
                  <a:srgbClr val="900000"/>
                </a:solidFill>
                <a:latin typeface="Times New Roman" panose="02020603050405020304" pitchFamily="18" charset="0"/>
              </a:rPr>
              <a:t>empty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full</a:t>
            </a:r>
            <a:r>
              <a:rPr lang="en-US" sz="1200" dirty="0">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en-US" sz="1200" dirty="0" err="1" smtClean="0">
                <a:latin typeface="Times New Roman" panose="02020603050405020304" pitchFamily="18" charset="0"/>
              </a:rPr>
              <a:t>đế</a:t>
            </a:r>
            <a:r>
              <a:rPr lang="vi" sz="1200" dirty="0" smtClean="0">
                <a:latin typeface="Times New Roman" panose="02020603050405020304" pitchFamily="18" charset="0"/>
              </a:rPr>
              <a:t>m </a:t>
            </a:r>
            <a:r>
              <a:rPr lang="vi" sz="1200" dirty="0">
                <a:latin typeface="Times New Roman" panose="02020603050405020304" pitchFamily="18" charset="0"/>
              </a:rPr>
              <a:t>số khe trống và </a:t>
            </a:r>
            <a:r>
              <a:rPr lang="vi" sz="1200" dirty="0" smtClean="0">
                <a:latin typeface="Times New Roman" panose="02020603050405020304" pitchFamily="18" charset="0"/>
              </a:rPr>
              <a:t>đ</a:t>
            </a:r>
            <a:r>
              <a:rPr lang="en-US" sz="1200" dirty="0" smtClean="0">
                <a:latin typeface="Times New Roman" panose="02020603050405020304" pitchFamily="18" charset="0"/>
              </a:rPr>
              <a:t>ầ</a:t>
            </a:r>
            <a:r>
              <a:rPr lang="vi" sz="1200" dirty="0" smtClean="0">
                <a:latin typeface="Times New Roman" panose="02020603050405020304" pitchFamily="18" charset="0"/>
              </a:rPr>
              <a:t>y </a:t>
            </a:r>
            <a:r>
              <a:rPr lang="vi" sz="1200" dirty="0">
                <a:latin typeface="Times New Roman" panose="02020603050405020304" pitchFamily="18" charset="0"/>
              </a:rPr>
              <a:t>trên bộ đệm, khởi tạo </a:t>
            </a:r>
            <a:r>
              <a:rPr lang="en-US" sz="1200" dirty="0">
                <a:solidFill>
                  <a:srgbClr val="900000"/>
                </a:solidFill>
                <a:latin typeface="Times New Roman" panose="02020603050405020304" pitchFamily="18" charset="0"/>
              </a:rPr>
              <a:t>empty </a:t>
            </a:r>
            <a:r>
              <a:rPr lang="vi" sz="1200" dirty="0">
                <a:solidFill>
                  <a:srgbClr val="900000"/>
                </a:solidFill>
                <a:latin typeface="Times New Roman" panose="02020603050405020304" pitchFamily="18" charset="0"/>
              </a:rPr>
              <a:t>= n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full </a:t>
            </a:r>
            <a:r>
              <a:rPr lang="vi" sz="1200" dirty="0">
                <a:solidFill>
                  <a:srgbClr val="900000"/>
                </a:solidFill>
                <a:latin typeface="Times New Roman" panose="02020603050405020304" pitchFamily="18" charset="0"/>
              </a:rPr>
              <a:t>= 0</a:t>
            </a:r>
            <a:r>
              <a:rPr lang="vi" sz="1200" dirty="0">
                <a:latin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1" name="Rectangle 10"/>
          <p:cNvSpPr/>
          <p:nvPr/>
        </p:nvSpPr>
        <p:spPr>
          <a:xfrm>
            <a:off x="1095008" y="2188052"/>
            <a:ext cx="2427703" cy="954107"/>
          </a:xfrm>
          <a:prstGeom prst="rect">
            <a:avLst/>
          </a:prstGeom>
        </p:spPr>
        <p:txBody>
          <a:bodyPr wrap="square">
            <a:spAutoFit/>
          </a:bodyPr>
          <a:lstStyle/>
          <a:p>
            <a:r>
              <a:rPr lang="en-US" sz="1400" dirty="0" err="1">
                <a:solidFill>
                  <a:srgbClr val="231F20"/>
                </a:solidFill>
                <a:latin typeface="Times New Roman" panose="02020603050405020304" pitchFamily="18" charset="0"/>
                <a:cs typeface="Times New Roman" panose="02020603050405020304" pitchFamily="18" charset="0"/>
              </a:rPr>
              <a:t>int</a:t>
            </a:r>
            <a:r>
              <a:rPr lang="en-US" sz="1400" dirty="0">
                <a:solidFill>
                  <a:srgbClr val="231F20"/>
                </a:solidFill>
                <a:latin typeface="Times New Roman" panose="02020603050405020304" pitchFamily="18" charset="0"/>
                <a:cs typeface="Times New Roman" panose="02020603050405020304" pitchFamily="18" charset="0"/>
              </a:rPr>
              <a:t> n;</a:t>
            </a:r>
          </a:p>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a:solidFill>
                  <a:srgbClr val="231F20"/>
                </a:solidFill>
                <a:latin typeface="Times New Roman" panose="02020603050405020304" pitchFamily="18" charset="0"/>
                <a:cs typeface="Times New Roman" panose="02020603050405020304" pitchFamily="18" charset="0"/>
              </a:rPr>
              <a:t>semaphore empty = n;</a:t>
            </a:r>
          </a:p>
          <a:p>
            <a:r>
              <a:rPr lang="en-US" sz="1400" dirty="0">
                <a:solidFill>
                  <a:srgbClr val="231F20"/>
                </a:solidFill>
                <a:latin typeface="Times New Roman" panose="02020603050405020304" pitchFamily="18" charset="0"/>
                <a:cs typeface="Times New Roman" panose="02020603050405020304" pitchFamily="18" charset="0"/>
              </a:rPr>
              <a:t>semaphore full = 0</a:t>
            </a:r>
            <a:endParaRPr lang="en-US" sz="1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5" name="Rectangle 4"/>
          <p:cNvSpPr/>
          <p:nvPr/>
        </p:nvSpPr>
        <p:spPr>
          <a:xfrm>
            <a:off x="100584" y="451104"/>
            <a:ext cx="3371088" cy="182880"/>
          </a:xfrm>
          <a:prstGeom prst="rect">
            <a:avLst/>
          </a:prstGeom>
        </p:spPr>
        <p:txBody>
          <a:bodyPr wrap="none" lIns="0" tIns="0" rIns="0" bIns="0">
            <a:noAutofit/>
          </a:bodyPr>
          <a:lstStyle/>
          <a:p>
            <a:pPr indent="0">
              <a:spcAft>
                <a:spcPts val="252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TIẾN TRÌNH NHÀ SẢN</a:t>
            </a:r>
            <a:r>
              <a:rPr lang="vi" sz="1400" dirty="0" smtClean="0">
                <a:solidFill>
                  <a:srgbClr val="CC0000"/>
                </a:solidFill>
                <a:latin typeface="Times New Roman" panose="02020603050405020304" pitchFamily="18" charset="0"/>
              </a:rPr>
              <a:t> XUẤT</a:t>
            </a:r>
            <a:endParaRPr lang="vi" sz="1400" dirty="0">
              <a:solidFill>
                <a:srgbClr val="CC0000"/>
              </a:solidFill>
              <a:latin typeface="Times New Roman" panose="02020603050405020304" pitchFamily="18" charset="0"/>
            </a:endParaRPr>
          </a:p>
        </p:txBody>
      </p:sp>
      <p:sp>
        <p:nvSpPr>
          <p:cNvPr id="6" name="Rectangle 5"/>
          <p:cNvSpPr/>
          <p:nvPr/>
        </p:nvSpPr>
        <p:spPr>
          <a:xfrm>
            <a:off x="377951" y="808892"/>
            <a:ext cx="2505925" cy="2123284"/>
          </a:xfrm>
          <a:prstGeom prst="rect">
            <a:avLst/>
          </a:prstGeom>
        </p:spPr>
        <p:txBody>
          <a:bodyPr lIns="0" tIns="0" rIns="0" bIns="0">
            <a:noAutofit/>
          </a:bodyPr>
          <a:lstStyle/>
          <a:p>
            <a:pPr indent="0">
              <a:lnSpc>
                <a:spcPts val="2184"/>
              </a:lnSpc>
              <a:spcBef>
                <a:spcPts val="2520"/>
              </a:spcBef>
            </a:pPr>
            <a:r>
              <a:rPr lang="vi" sz="1200" spc="50" dirty="0">
                <a:solidFill>
                  <a:srgbClr val="2121FF"/>
                </a:solidFill>
                <a:latin typeface="Times New Roman"/>
              </a:rPr>
              <a:t>do </a:t>
            </a:r>
            <a:r>
              <a:rPr lang="vi" sz="1200" spc="50" dirty="0">
                <a:latin typeface="Times New Roman"/>
              </a:rPr>
              <a:t>{</a:t>
            </a:r>
          </a:p>
          <a:p>
            <a:pPr marL="129032" indent="0">
              <a:lnSpc>
                <a:spcPts val="2184"/>
              </a:lnSpc>
            </a:pPr>
            <a:r>
              <a:rPr lang="en-US" sz="1200" spc="50" dirty="0">
                <a:latin typeface="Times New Roman"/>
              </a:rPr>
              <a:t>produce an item: </a:t>
            </a:r>
            <a:r>
              <a:rPr lang="vi" sz="1200" spc="50" dirty="0">
                <a:solidFill>
                  <a:srgbClr val="CC0000"/>
                </a:solidFill>
                <a:latin typeface="Times New Roman"/>
              </a:rPr>
              <a:t>"next_produced"</a:t>
            </a:r>
          </a:p>
          <a:p>
            <a:pPr marL="129032" indent="0">
              <a:lnSpc>
                <a:spcPts val="2184"/>
              </a:lnSpc>
            </a:pPr>
            <a:r>
              <a:rPr lang="en-US" sz="1200" spc="50" dirty="0">
                <a:latin typeface="Times New Roman"/>
              </a:rPr>
              <a:t>wait(empty);</a:t>
            </a:r>
          </a:p>
          <a:p>
            <a:pPr marL="129032" indent="0">
              <a:lnSpc>
                <a:spcPts val="2184"/>
              </a:lnSpc>
            </a:pPr>
            <a:r>
              <a:rPr lang="en-US" sz="1200" spc="50" dirty="0">
                <a:latin typeface="Times New Roman"/>
              </a:rPr>
              <a:t>wait(</a:t>
            </a:r>
            <a:r>
              <a:rPr lang="en-US" sz="1200" spc="50" dirty="0" err="1">
                <a:latin typeface="Times New Roman"/>
              </a:rPr>
              <a:t>mutex</a:t>
            </a:r>
            <a:r>
              <a:rPr lang="en-US" sz="1200" spc="50" dirty="0">
                <a:latin typeface="Times New Roman"/>
              </a:rPr>
              <a:t>);</a:t>
            </a:r>
          </a:p>
          <a:p>
            <a:pPr marL="129032" indent="0">
              <a:lnSpc>
                <a:spcPts val="2184"/>
              </a:lnSpc>
            </a:pPr>
            <a:r>
              <a:rPr lang="en-US" sz="1200" spc="50" dirty="0">
                <a:latin typeface="Times New Roman"/>
              </a:rPr>
              <a:t>add </a:t>
            </a:r>
            <a:r>
              <a:rPr lang="vi" sz="1200" spc="50" dirty="0">
                <a:solidFill>
                  <a:srgbClr val="CC0000"/>
                </a:solidFill>
                <a:latin typeface="Times New Roman"/>
              </a:rPr>
              <a:t>"next_produced" </a:t>
            </a:r>
            <a:r>
              <a:rPr lang="en-US" sz="1200" spc="50" dirty="0">
                <a:latin typeface="Times New Roman"/>
              </a:rPr>
              <a:t>to </a:t>
            </a:r>
            <a:r>
              <a:rPr lang="en-US" sz="1200" spc="50" dirty="0" smtClean="0">
                <a:latin typeface="Times New Roman"/>
              </a:rPr>
              <a:t>the </a:t>
            </a:r>
            <a:r>
              <a:rPr lang="en-US" sz="1200" spc="50" dirty="0">
                <a:latin typeface="Times New Roman"/>
              </a:rPr>
              <a:t>buffer</a:t>
            </a:r>
          </a:p>
          <a:p>
            <a:pPr marL="129032" indent="0">
              <a:lnSpc>
                <a:spcPts val="2184"/>
              </a:lnSpc>
            </a:pPr>
            <a:r>
              <a:rPr lang="en-US" sz="1200" spc="50" dirty="0">
                <a:latin typeface="Times New Roman"/>
              </a:rPr>
              <a:t>signal(</a:t>
            </a:r>
            <a:r>
              <a:rPr lang="en-US" sz="1200" spc="50" dirty="0" err="1">
                <a:latin typeface="Times New Roman"/>
              </a:rPr>
              <a:t>mutex</a:t>
            </a:r>
            <a:r>
              <a:rPr lang="en-US" sz="1200" spc="50" dirty="0">
                <a:latin typeface="Times New Roman"/>
              </a:rPr>
              <a:t>);</a:t>
            </a:r>
          </a:p>
          <a:p>
            <a:pPr marL="129032" indent="0">
              <a:spcAft>
                <a:spcPts val="210"/>
              </a:spcAft>
            </a:pPr>
            <a:r>
              <a:rPr lang="en-US" sz="1200" spc="50" dirty="0">
                <a:latin typeface="Times New Roman"/>
              </a:rPr>
              <a:t>signal(full);</a:t>
            </a:r>
          </a:p>
          <a:p>
            <a:pPr indent="0">
              <a:spcAft>
                <a:spcPts val="2520"/>
              </a:spcAft>
            </a:pPr>
            <a:r>
              <a:rPr lang="en-US"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651504" cy="405384"/>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CẤU TRÚC TIẾN TRÌNH NGƯỜI TIÊU DÙNG</a:t>
            </a:r>
            <a:endParaRPr lang="vi" sz="1400" cap="small" dirty="0">
              <a:solidFill>
                <a:srgbClr val="CC0000"/>
              </a:solidFill>
              <a:latin typeface="Times New Roman" panose="02020603050405020304" pitchFamily="18" charset="0"/>
            </a:endParaRPr>
          </a:p>
        </p:txBody>
      </p:sp>
      <p:sp>
        <p:nvSpPr>
          <p:cNvPr id="5" name="Rectangle 4"/>
          <p:cNvSpPr/>
          <p:nvPr/>
        </p:nvSpPr>
        <p:spPr>
          <a:xfrm>
            <a:off x="377952" y="743712"/>
            <a:ext cx="2935224" cy="2203704"/>
          </a:xfrm>
          <a:prstGeom prst="rect">
            <a:avLst/>
          </a:prstGeom>
        </p:spPr>
        <p:txBody>
          <a:bodyPr lIns="0" tIns="0" rIns="0" bIns="0">
            <a:noAutofit/>
          </a:bodyPr>
          <a:lstStyle/>
          <a:p>
            <a:pPr indent="0">
              <a:lnSpc>
                <a:spcPts val="1080"/>
              </a:lnSpc>
              <a:spcBef>
                <a:spcPts val="2520"/>
              </a:spcBef>
            </a:pPr>
            <a:r>
              <a:rPr lang="vi" sz="1200" spc="50" dirty="0">
                <a:solidFill>
                  <a:srgbClr val="2121FF"/>
                </a:solidFill>
                <a:latin typeface="Times New Roman"/>
              </a:rPr>
              <a:t>do </a:t>
            </a:r>
            <a:r>
              <a:rPr lang="vi" sz="1200" spc="50" dirty="0">
                <a:latin typeface="Times New Roman"/>
              </a:rPr>
              <a:t>{</a:t>
            </a:r>
          </a:p>
          <a:p>
            <a:pPr marL="129032" indent="0">
              <a:lnSpc>
                <a:spcPts val="1080"/>
              </a:lnSpc>
            </a:pPr>
            <a:r>
              <a:rPr lang="en-US" sz="1200" spc="50" dirty="0">
                <a:latin typeface="Times New Roman"/>
              </a:rPr>
              <a:t>wait(full);</a:t>
            </a:r>
          </a:p>
          <a:p>
            <a:pPr marL="129032" indent="0">
              <a:lnSpc>
                <a:spcPts val="1080"/>
              </a:lnSpc>
              <a:spcAft>
                <a:spcPts val="630"/>
              </a:spcAft>
            </a:pPr>
            <a:r>
              <a:rPr lang="en-US" sz="1200" spc="50" dirty="0">
                <a:latin typeface="Times New Roman"/>
              </a:rPr>
              <a:t>wait(</a:t>
            </a:r>
            <a:r>
              <a:rPr lang="en-US" sz="1200" spc="50" dirty="0" err="1">
                <a:latin typeface="Times New Roman"/>
              </a:rPr>
              <a:t>mutex</a:t>
            </a:r>
            <a:r>
              <a:rPr lang="en-US" sz="1200" spc="50" dirty="0">
                <a:latin typeface="Times New Roman"/>
              </a:rPr>
              <a:t>);</a:t>
            </a:r>
          </a:p>
          <a:p>
            <a:pPr marL="129032" indent="0">
              <a:spcAft>
                <a:spcPts val="840"/>
              </a:spcAft>
            </a:pPr>
            <a:r>
              <a:rPr lang="en-US" sz="1200" spc="50" dirty="0">
                <a:latin typeface="Times New Roman"/>
              </a:rPr>
              <a:t>remove an item from </a:t>
            </a:r>
            <a:r>
              <a:rPr lang="en-US" sz="1200" spc="50" dirty="0" smtClean="0">
                <a:latin typeface="Times New Roman"/>
              </a:rPr>
              <a:t>the </a:t>
            </a:r>
            <a:r>
              <a:rPr lang="en-US" sz="1200" spc="50" dirty="0">
                <a:latin typeface="Times New Roman"/>
              </a:rPr>
              <a:t>buffer: </a:t>
            </a:r>
            <a:r>
              <a:rPr lang="en-US" sz="1200" spc="50" dirty="0">
                <a:solidFill>
                  <a:srgbClr val="CC0000"/>
                </a:solidFill>
                <a:latin typeface="Times New Roman"/>
              </a:rPr>
              <a:t>"</a:t>
            </a:r>
            <a:r>
              <a:rPr lang="en-US" sz="1200" spc="50" dirty="0" err="1">
                <a:solidFill>
                  <a:srgbClr val="CC0000"/>
                </a:solidFill>
                <a:latin typeface="Times New Roman"/>
              </a:rPr>
              <a:t>next_consumed</a:t>
            </a:r>
            <a:r>
              <a:rPr lang="en-US" sz="1200" spc="50" dirty="0">
                <a:solidFill>
                  <a:srgbClr val="CC0000"/>
                </a:solidFill>
                <a:latin typeface="Times New Roman"/>
              </a:rPr>
              <a:t>"</a:t>
            </a:r>
          </a:p>
          <a:p>
            <a:pPr marL="129032" indent="0">
              <a:spcAft>
                <a:spcPts val="210"/>
              </a:spcAft>
            </a:pPr>
            <a:r>
              <a:rPr lang="en-US" sz="1200" spc="50" dirty="0">
                <a:latin typeface="Times New Roman"/>
              </a:rPr>
              <a:t>signal(</a:t>
            </a:r>
            <a:r>
              <a:rPr lang="en-US" sz="1200" spc="50" dirty="0" err="1">
                <a:latin typeface="Times New Roman"/>
              </a:rPr>
              <a:t>mutex</a:t>
            </a:r>
            <a:r>
              <a:rPr lang="en-US" sz="1200" spc="50" dirty="0">
                <a:latin typeface="Times New Roman"/>
              </a:rPr>
              <a:t>);</a:t>
            </a:r>
          </a:p>
          <a:p>
            <a:pPr marL="129032" indent="0">
              <a:lnSpc>
                <a:spcPts val="2184"/>
              </a:lnSpc>
            </a:pPr>
            <a:r>
              <a:rPr lang="en-US" sz="1200" spc="50" dirty="0">
                <a:latin typeface="Times New Roman"/>
              </a:rPr>
              <a:t>signal(empty);</a:t>
            </a:r>
          </a:p>
          <a:p>
            <a:pPr marL="129032" indent="0">
              <a:lnSpc>
                <a:spcPts val="2184"/>
              </a:lnSpc>
            </a:pPr>
            <a:r>
              <a:rPr lang="en-US" sz="1200" spc="50" dirty="0">
                <a:latin typeface="Times New Roman"/>
              </a:rPr>
              <a:t>consume </a:t>
            </a:r>
            <a:r>
              <a:rPr lang="en-US" sz="1200" spc="50" dirty="0" smtClean="0">
                <a:latin typeface="Times New Roman"/>
              </a:rPr>
              <a:t>the </a:t>
            </a:r>
            <a:r>
              <a:rPr lang="en-US" sz="1200" spc="50" dirty="0">
                <a:latin typeface="Times New Roman"/>
              </a:rPr>
              <a:t>item </a:t>
            </a:r>
            <a:r>
              <a:rPr lang="en-US" sz="1200" spc="50" dirty="0">
                <a:solidFill>
                  <a:srgbClr val="CC0000"/>
                </a:solidFill>
                <a:latin typeface="Times New Roman"/>
              </a:rPr>
              <a:t>"</a:t>
            </a:r>
            <a:r>
              <a:rPr lang="en-US" sz="1200" spc="50" dirty="0" err="1">
                <a:solidFill>
                  <a:srgbClr val="CC0000"/>
                </a:solidFill>
                <a:latin typeface="Times New Roman"/>
              </a:rPr>
              <a:t>next_consumed</a:t>
            </a:r>
            <a:r>
              <a:rPr lang="en-US" sz="1200" spc="50" dirty="0">
                <a:solidFill>
                  <a:srgbClr val="CC0000"/>
                </a:solidFill>
                <a:latin typeface="Times New Roman"/>
              </a:rPr>
              <a:t>"</a:t>
            </a:r>
          </a:p>
          <a:p>
            <a:pPr indent="0">
              <a:lnSpc>
                <a:spcPts val="2184"/>
              </a:lnSpc>
            </a:pPr>
            <a:r>
              <a:rPr lang="en-US"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I—Giới thiệu </a:t>
            </a:r>
            <a:r>
              <a:rPr lang="en-US" sz="600" cap="small">
                <a:solidFill>
                  <a:srgbClr val="FFFFFF"/>
                </a:solidFill>
                <a:latin typeface="Times New Roman"/>
              </a:rPr>
              <a:t>(Background)</a:t>
            </a:r>
          </a:p>
        </p:txBody>
      </p:sp>
      <p:sp>
        <p:nvSpPr>
          <p:cNvPr id="4" name="Rectangle 3"/>
          <p:cNvSpPr/>
          <p:nvPr/>
        </p:nvSpPr>
        <p:spPr>
          <a:xfrm>
            <a:off x="310896" y="256032"/>
            <a:ext cx="1402080" cy="76200"/>
          </a:xfrm>
          <a:prstGeom prst="rect">
            <a:avLst/>
          </a:prstGeom>
        </p:spPr>
        <p:txBody>
          <a:bodyPr wrap="none" lIns="0" tIns="0" rIns="0" bIns="0">
            <a:noAutofit/>
          </a:bodyPr>
          <a:lstStyle/>
          <a:p>
            <a:pPr indent="0">
              <a:spcAft>
                <a:spcPts val="630"/>
              </a:spcAft>
            </a:pPr>
            <a:r>
              <a:rPr lang="vi" sz="600" cap="small">
                <a:solidFill>
                  <a:srgbClr val="900000"/>
                </a:solidFill>
                <a:latin typeface="Times New Roman"/>
              </a:rPr>
              <a:t>Cạnh tranh và</a:t>
            </a:r>
            <a:r>
              <a:rPr lang="vi" sz="600">
                <a:solidFill>
                  <a:srgbClr val="900000"/>
                </a:solidFill>
                <a:latin typeface="Times New Roman"/>
              </a:rPr>
              <a:t> sự NHẤT QUÁN DỮ LIỆU</a:t>
            </a:r>
          </a:p>
        </p:txBody>
      </p:sp>
      <p:sp>
        <p:nvSpPr>
          <p:cNvPr id="5" name="Rectangle 4"/>
          <p:cNvSpPr/>
          <p:nvPr/>
        </p:nvSpPr>
        <p:spPr>
          <a:xfrm>
            <a:off x="112776" y="484632"/>
            <a:ext cx="3060192" cy="155448"/>
          </a:xfrm>
          <a:prstGeom prst="rect">
            <a:avLst/>
          </a:prstGeom>
        </p:spPr>
        <p:txBody>
          <a:bodyPr wrap="none" lIns="0" tIns="0" rIns="0" bIns="0">
            <a:noAutofit/>
          </a:bodyPr>
          <a:lstStyle/>
          <a:p>
            <a:pPr indent="0">
              <a:spcAft>
                <a:spcPts val="1260"/>
              </a:spcAft>
            </a:pPr>
            <a:r>
              <a:rPr lang="vi" sz="1400" spc="100" dirty="0" smtClean="0">
                <a:solidFill>
                  <a:srgbClr val="CC0000"/>
                </a:solidFill>
                <a:latin typeface="Times New Roman"/>
              </a:rPr>
              <a:t>VÍ DỤ 1 - </a:t>
            </a:r>
            <a:r>
              <a:rPr lang="vi" sz="1400" cap="small" spc="100" dirty="0" smtClean="0">
                <a:solidFill>
                  <a:srgbClr val="CC0000"/>
                </a:solidFill>
                <a:latin typeface="Times New Roman"/>
              </a:rPr>
              <a:t>GIAO DỊCH CẠNH TRANH</a:t>
            </a:r>
            <a:endParaRPr lang="vi" sz="1400" cap="small" spc="100" dirty="0">
              <a:solidFill>
                <a:srgbClr val="CC0000"/>
              </a:solidFill>
              <a:latin typeface="Times New Roman"/>
            </a:endParaRPr>
          </a:p>
        </p:txBody>
      </p:sp>
      <p:sp>
        <p:nvSpPr>
          <p:cNvPr id="6" name="Rectangle 5"/>
          <p:cNvSpPr/>
          <p:nvPr/>
        </p:nvSpPr>
        <p:spPr>
          <a:xfrm>
            <a:off x="216408" y="856488"/>
            <a:ext cx="1176528" cy="13106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hai giao dịch:</a:t>
            </a:r>
          </a:p>
        </p:txBody>
      </p:sp>
      <p:sp>
        <p:nvSpPr>
          <p:cNvPr id="7" name="Rectangle 6"/>
          <p:cNvSpPr/>
          <p:nvPr/>
        </p:nvSpPr>
        <p:spPr>
          <a:xfrm>
            <a:off x="502920" y="1063752"/>
            <a:ext cx="1935480" cy="277368"/>
          </a:xfrm>
          <a:prstGeom prst="rect">
            <a:avLst/>
          </a:prstGeom>
        </p:spPr>
        <p:txBody>
          <a:bodyPr lIns="0" tIns="0" rIns="0" bIns="0">
            <a:noAutofit/>
          </a:bodyPr>
          <a:lstStyle/>
          <a:p>
            <a:pPr indent="-139700">
              <a:lnSpc>
                <a:spcPts val="1200"/>
              </a:lnSpc>
              <a:spcAft>
                <a:spcPts val="21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Tl: A </a:t>
            </a:r>
            <a:r>
              <a:rPr lang="vi" sz="900" dirty="0">
                <a:solidFill>
                  <a:srgbClr val="900000"/>
                </a:solidFill>
                <a:latin typeface="Times New Roman" panose="02020603050405020304" pitchFamily="18" charset="0"/>
              </a:rPr>
              <a:t>mua hàng </a:t>
            </a:r>
            <a:r>
              <a:rPr lang="vi" sz="900" dirty="0">
                <a:latin typeface="Times New Roman" panose="02020603050405020304" pitchFamily="18" charset="0"/>
              </a:rPr>
              <a:t>trị giá </a:t>
            </a:r>
            <a:r>
              <a:rPr lang="vi" sz="900" dirty="0">
                <a:solidFill>
                  <a:srgbClr val="900000"/>
                </a:solidFill>
                <a:latin typeface="Times New Roman" panose="02020603050405020304" pitchFamily="18" charset="0"/>
              </a:rPr>
              <a:t>50$ </a:t>
            </a:r>
            <a:r>
              <a:rPr lang="vi" sz="900" dirty="0">
                <a:latin typeface="Times New Roman" panose="02020603050405020304" pitchFamily="18" charset="0"/>
              </a:rPr>
              <a:t>của p (50$: A-&gt; P)</a:t>
            </a:r>
          </a:p>
        </p:txBody>
      </p:sp>
      <p:sp>
        <p:nvSpPr>
          <p:cNvPr id="8" name="Rectangle 7"/>
          <p:cNvSpPr/>
          <p:nvPr/>
        </p:nvSpPr>
        <p:spPr>
          <a:xfrm>
            <a:off x="502920" y="1417320"/>
            <a:ext cx="1996440" cy="277368"/>
          </a:xfrm>
          <a:prstGeom prst="rect">
            <a:avLst/>
          </a:prstGeom>
        </p:spPr>
        <p:txBody>
          <a:bodyPr lIns="0" tIns="0" rIns="0" bIns="0">
            <a:noAutofit/>
          </a:bodyPr>
          <a:lstStyle/>
          <a:p>
            <a:pPr indent="-139700">
              <a:lnSpc>
                <a:spcPts val="1200"/>
              </a:lnSpc>
              <a:spcAft>
                <a:spcPts val="21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T2: B </a:t>
            </a:r>
            <a:r>
              <a:rPr lang="vi" sz="900" dirty="0">
                <a:solidFill>
                  <a:srgbClr val="900000"/>
                </a:solidFill>
                <a:latin typeface="Times New Roman" panose="02020603050405020304" pitchFamily="18" charset="0"/>
              </a:rPr>
              <a:t>mua hàng </a:t>
            </a:r>
            <a:r>
              <a:rPr lang="vi" sz="900" dirty="0">
                <a:latin typeface="Times New Roman" panose="02020603050405020304" pitchFamily="18" charset="0"/>
              </a:rPr>
              <a:t>trị giá </a:t>
            </a:r>
            <a:r>
              <a:rPr lang="vi" sz="900" dirty="0">
                <a:solidFill>
                  <a:srgbClr val="900000"/>
                </a:solidFill>
                <a:latin typeface="Times New Roman" panose="02020603050405020304" pitchFamily="18" charset="0"/>
              </a:rPr>
              <a:t>100$ </a:t>
            </a:r>
            <a:r>
              <a:rPr lang="vi" sz="900" dirty="0">
                <a:latin typeface="Times New Roman" panose="02020603050405020304" pitchFamily="18" charset="0"/>
              </a:rPr>
              <a:t>của p (100$: B -&gt; P)</a:t>
            </a:r>
          </a:p>
        </p:txBody>
      </p:sp>
      <p:sp>
        <p:nvSpPr>
          <p:cNvPr id="9" name="Rectangle 8"/>
          <p:cNvSpPr/>
          <p:nvPr/>
        </p:nvSpPr>
        <p:spPr>
          <a:xfrm>
            <a:off x="216408" y="1761744"/>
            <a:ext cx="2688336" cy="143256"/>
          </a:xfrm>
          <a:prstGeom prst="rect">
            <a:avLst/>
          </a:prstGeom>
        </p:spPr>
        <p:txBody>
          <a:bodyPr wrap="none" lIns="0" tIns="0" rIns="0" bIns="0">
            <a:noAutofit/>
          </a:bodyPr>
          <a:lstStyle/>
          <a:p>
            <a:pPr indent="0" algn="just">
              <a:spcAft>
                <a:spcPts val="1470"/>
              </a:spcAft>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Khởi tạo </a:t>
            </a:r>
            <a:r>
              <a:rPr lang="vi" sz="950" dirty="0">
                <a:latin typeface="Times New Roman" panose="02020603050405020304" pitchFamily="18" charset="0"/>
              </a:rPr>
              <a:t>ban đầu: A=500; B=500; </a:t>
            </a:r>
            <a:r>
              <a:rPr lang="en-US" sz="950" dirty="0" smtClean="0">
                <a:latin typeface="Times New Roman" panose="02020603050405020304" pitchFamily="18" charset="0"/>
              </a:rPr>
              <a:t>P</a:t>
            </a:r>
            <a:r>
              <a:rPr lang="vi" sz="950" dirty="0" smtClean="0">
                <a:latin typeface="Times New Roman" panose="02020603050405020304" pitchFamily="18" charset="0"/>
              </a:rPr>
              <a:t>=1000</a:t>
            </a:r>
            <a:endParaRPr lang="vi" sz="950" dirty="0">
              <a:latin typeface="Times New Roman" panose="02020603050405020304" pitchFamily="18" charset="0"/>
            </a:endParaRPr>
          </a:p>
        </p:txBody>
      </p:sp>
      <p:sp>
        <p:nvSpPr>
          <p:cNvPr id="10" name="Rectangle 9"/>
          <p:cNvSpPr/>
          <p:nvPr/>
        </p:nvSpPr>
        <p:spPr>
          <a:xfrm>
            <a:off x="219456" y="2197608"/>
            <a:ext cx="3889248" cy="164592"/>
          </a:xfrm>
          <a:prstGeom prst="rect">
            <a:avLst/>
          </a:prstGeom>
        </p:spPr>
        <p:txBody>
          <a:bodyPr wrap="none" lIns="0" tIns="0" rIns="0" bIns="0">
            <a:noAutofit/>
          </a:bodyPr>
          <a:lstStyle/>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Yêu cầu về tính </a:t>
            </a:r>
            <a:r>
              <a:rPr lang="vi" sz="950" dirty="0">
                <a:solidFill>
                  <a:srgbClr val="900000"/>
                </a:solidFill>
                <a:latin typeface="Times New Roman" panose="02020603050405020304" pitchFamily="18" charset="0"/>
              </a:rPr>
              <a:t>nhất quán: </a:t>
            </a:r>
            <a:r>
              <a:rPr lang="en-US" sz="950" dirty="0">
                <a:latin typeface="Times New Roman" panose="02020603050405020304" pitchFamily="18" charset="0"/>
              </a:rPr>
              <a:t>(A </a:t>
            </a:r>
            <a:r>
              <a:rPr lang="vi" sz="950" dirty="0">
                <a:latin typeface="Times New Roman" panose="02020603050405020304" pitchFamily="18" charset="0"/>
              </a:rPr>
              <a:t>+ B + P) không đổi; cụ thể hơn:</a:t>
            </a:r>
          </a:p>
        </p:txBody>
      </p:sp>
      <p:sp>
        <p:nvSpPr>
          <p:cNvPr id="11" name="Rectangle 10"/>
          <p:cNvSpPr/>
          <p:nvPr/>
        </p:nvSpPr>
        <p:spPr>
          <a:xfrm>
            <a:off x="509016" y="2438400"/>
            <a:ext cx="3797808" cy="115824"/>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giá trị </a:t>
            </a:r>
            <a:r>
              <a:rPr lang="en-US" sz="900" dirty="0">
                <a:latin typeface="Times New Roman" panose="02020603050405020304" pitchFamily="18" charset="0"/>
              </a:rPr>
              <a:t>A, </a:t>
            </a:r>
            <a:r>
              <a:rPr lang="vi" sz="900" dirty="0">
                <a:latin typeface="Times New Roman" panose="02020603050405020304" pitchFamily="18" charset="0"/>
              </a:rPr>
              <a:t>B, p </a:t>
            </a:r>
            <a:r>
              <a:rPr lang="vi" sz="900" dirty="0">
                <a:solidFill>
                  <a:srgbClr val="900000"/>
                </a:solidFill>
                <a:latin typeface="Times New Roman" panose="02020603050405020304" pitchFamily="18" charset="0"/>
              </a:rPr>
              <a:t>sau khi thực hiện </a:t>
            </a:r>
            <a:r>
              <a:rPr lang="vi" sz="900" dirty="0">
                <a:latin typeface="Times New Roman" panose="02020603050405020304" pitchFamily="18" charset="0"/>
              </a:rPr>
              <a:t>Tl, T2 là: A=450; B=400; </a:t>
            </a:r>
            <a:r>
              <a:rPr lang="en-US" sz="900" dirty="0" smtClean="0">
                <a:latin typeface="Times New Roman" panose="02020603050405020304" pitchFamily="18" charset="0"/>
              </a:rPr>
              <a:t>P</a:t>
            </a:r>
            <a:r>
              <a:rPr lang="vi" sz="900" dirty="0" smtClean="0">
                <a:latin typeface="Times New Roman" panose="02020603050405020304" pitchFamily="18" charset="0"/>
              </a:rPr>
              <a:t>=1150</a:t>
            </a:r>
            <a:endParaRPr lang="vi" sz="900" dirty="0">
              <a:latin typeface="Times New Roman" panose="02020603050405020304" pitchFamily="18" charset="0"/>
            </a:endParaRPr>
          </a:p>
        </p:txBody>
      </p:sp>
      <p:sp>
        <p:nvSpPr>
          <p:cNvPr id="12" name="Rectangle 11"/>
          <p:cNvSpPr/>
          <p:nvPr/>
        </p:nvSpPr>
        <p:spPr>
          <a:xfrm>
            <a:off x="219456" y="2630424"/>
            <a:ext cx="749808" cy="128016"/>
          </a:xfrm>
          <a:prstGeom prst="rect">
            <a:avLst/>
          </a:prstGeom>
        </p:spPr>
        <p:txBody>
          <a:bodyPr wrap="none" lIns="0" tIns="0" rIns="0" bIns="0">
            <a:noAutofit/>
          </a:bodyPr>
          <a:lstStyle/>
          <a:p>
            <a:pPr indent="0" algn="just">
              <a:lnSpc>
                <a:spcPts val="1584"/>
              </a:lnSpc>
            </a:pP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Nhận xét:</a:t>
            </a:r>
          </a:p>
        </p:txBody>
      </p:sp>
      <p:sp>
        <p:nvSpPr>
          <p:cNvPr id="13" name="Rectangle 12"/>
          <p:cNvSpPr/>
          <p:nvPr/>
        </p:nvSpPr>
        <p:spPr>
          <a:xfrm>
            <a:off x="509016" y="2825496"/>
            <a:ext cx="3886200" cy="134112"/>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Nếu thực hiện </a:t>
            </a:r>
            <a:r>
              <a:rPr lang="vi" sz="900" dirty="0">
                <a:solidFill>
                  <a:srgbClr val="900000"/>
                </a:solidFill>
                <a:latin typeface="Times New Roman" panose="02020603050405020304" pitchFamily="18" charset="0"/>
              </a:rPr>
              <a:t>tuần tự </a:t>
            </a:r>
            <a:r>
              <a:rPr lang="vi" sz="900" dirty="0">
                <a:latin typeface="Times New Roman" panose="02020603050405020304" pitchFamily="18" charset="0"/>
              </a:rPr>
              <a:t>TI </a:t>
            </a:r>
            <a:r>
              <a:rPr lang="vi" sz="700" i="1" spc="-50" dirty="0">
                <a:latin typeface="CordiaUPC"/>
              </a:rPr>
              <a:t>—&gt;</a:t>
            </a:r>
            <a:r>
              <a:rPr lang="vi" sz="900" dirty="0">
                <a:latin typeface="Times New Roman" panose="02020603050405020304" pitchFamily="18" charset="0"/>
              </a:rPr>
              <a:t> T2 hoặc T2 </a:t>
            </a:r>
            <a:r>
              <a:rPr lang="vi" sz="700" i="1" spc="-50" dirty="0">
                <a:latin typeface="CordiaUPC"/>
              </a:rPr>
              <a:t>—&gt;</a:t>
            </a:r>
            <a:r>
              <a:rPr lang="vi" sz="900" dirty="0">
                <a:latin typeface="Times New Roman" panose="02020603050405020304" pitchFamily="18" charset="0"/>
              </a:rPr>
              <a:t> Tl, dữ liệu sẽ </a:t>
            </a:r>
            <a:r>
              <a:rPr lang="vi" sz="900" dirty="0">
                <a:solidFill>
                  <a:srgbClr val="900000"/>
                </a:solidFill>
                <a:latin typeface="Times New Roman" panose="02020603050405020304" pitchFamily="18" charset="0"/>
              </a:rPr>
              <a:t>nhất quán.</a:t>
            </a:r>
          </a:p>
        </p:txBody>
      </p:sp>
      <p:sp>
        <p:nvSpPr>
          <p:cNvPr id="14" name="Rectangle 13"/>
          <p:cNvSpPr/>
          <p:nvPr/>
        </p:nvSpPr>
        <p:spPr>
          <a:xfrm>
            <a:off x="509016" y="3026664"/>
            <a:ext cx="3465576" cy="140208"/>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Nếu thực hiện </a:t>
            </a:r>
            <a:r>
              <a:rPr lang="vi" sz="900" dirty="0">
                <a:solidFill>
                  <a:srgbClr val="900000"/>
                </a:solidFill>
                <a:latin typeface="Times New Roman" panose="02020603050405020304" pitchFamily="18" charset="0"/>
              </a:rPr>
              <a:t>cạnh tranh </a:t>
            </a:r>
            <a:r>
              <a:rPr lang="vi" sz="900" dirty="0">
                <a:latin typeface="Times New Roman" panose="02020603050405020304" pitchFamily="18" charset="0"/>
              </a:rPr>
              <a:t>(đồng thời), dữ liệu sẽ </a:t>
            </a:r>
            <a:r>
              <a:rPr lang="vi" sz="900" dirty="0">
                <a:solidFill>
                  <a:srgbClr val="900000"/>
                </a:solidFill>
                <a:latin typeface="Times New Roman" panose="02020603050405020304" pitchFamily="18" charset="0"/>
              </a:rPr>
              <a:t>nhất quán???</a:t>
            </a:r>
          </a:p>
        </p:txBody>
      </p:sp>
      <p:graphicFrame>
        <p:nvGraphicFramePr>
          <p:cNvPr id="17" name="Table 16"/>
          <p:cNvGraphicFramePr>
            <a:graphicFrameLocks noGrp="1"/>
          </p:cNvGraphicFramePr>
          <p:nvPr>
            <p:extLst>
              <p:ext uri="{D42A27DB-BD31-4B8C-83A1-F6EECF244321}">
                <p14:modId xmlns:p14="http://schemas.microsoft.com/office/powerpoint/2010/main" val="1193509678"/>
              </p:ext>
            </p:extLst>
          </p:nvPr>
        </p:nvGraphicFramePr>
        <p:xfrm>
          <a:off x="2996184" y="850392"/>
          <a:ext cx="1536192" cy="1261872"/>
        </p:xfrm>
        <a:graphic>
          <a:graphicData uri="http://schemas.openxmlformats.org/drawingml/2006/table">
            <a:tbl>
              <a:tblPr/>
              <a:tblGrid>
                <a:gridCol w="731520">
                  <a:extLst>
                    <a:ext uri="{9D8B030D-6E8A-4147-A177-3AD203B41FA5}">
                      <a16:colId xmlns:a16="http://schemas.microsoft.com/office/drawing/2014/main" val="20000"/>
                    </a:ext>
                  </a:extLst>
                </a:gridCol>
                <a:gridCol w="804672">
                  <a:extLst>
                    <a:ext uri="{9D8B030D-6E8A-4147-A177-3AD203B41FA5}">
                      <a16:colId xmlns:a16="http://schemas.microsoft.com/office/drawing/2014/main" val="20001"/>
                    </a:ext>
                  </a:extLst>
                </a:gridCol>
              </a:tblGrid>
              <a:tr h="198120">
                <a:tc>
                  <a:txBody>
                    <a:bodyPr/>
                    <a:lstStyle/>
                    <a:p>
                      <a:pPr indent="0" algn="ctr"/>
                      <a:r>
                        <a:rPr lang="vi" sz="1000" b="1" dirty="0">
                          <a:latin typeface="Times New Roman" panose="02020603050405020304" pitchFamily="18" charset="0"/>
                        </a:rPr>
                        <a:t>TI</a:t>
                      </a:r>
                    </a:p>
                  </a:txBody>
                  <a:tcPr marL="0" marR="0" marT="0" marB="0" anchor="b"/>
                </a:tc>
                <a:tc>
                  <a:txBody>
                    <a:bodyPr/>
                    <a:lstStyle/>
                    <a:p>
                      <a:pPr indent="0" algn="ctr"/>
                      <a:r>
                        <a:rPr lang="vi" sz="1000" b="1" dirty="0">
                          <a:latin typeface="Times New Roman" panose="02020603050405020304" pitchFamily="18" charset="0"/>
                        </a:rPr>
                        <a:t>T2</a:t>
                      </a:r>
                    </a:p>
                  </a:txBody>
                  <a:tcPr marL="0" marR="0" marT="0" marB="0" anchor="b"/>
                </a:tc>
                <a:extLst>
                  <a:ext uri="{0D108BD9-81ED-4DB2-BD59-A6C34878D82A}">
                    <a16:rowId xmlns:a16="http://schemas.microsoft.com/office/drawing/2014/main" val="10000"/>
                  </a:ext>
                </a:extLst>
              </a:tr>
              <a:tr h="1063752">
                <a:tc>
                  <a:txBody>
                    <a:bodyPr/>
                    <a:lstStyle/>
                    <a:p>
                      <a:pPr indent="0" algn="just">
                        <a:lnSpc>
                          <a:spcPts val="1344"/>
                        </a:lnSpc>
                      </a:pPr>
                      <a:r>
                        <a:rPr lang="vi" sz="1000" b="1" dirty="0">
                          <a:latin typeface="Times New Roman" panose="02020603050405020304" pitchFamily="18" charset="0"/>
                        </a:rPr>
                        <a:t>R(A)</a:t>
                      </a:r>
                    </a:p>
                    <a:p>
                      <a:pPr marR="114300" indent="0" algn="just">
                        <a:lnSpc>
                          <a:spcPts val="1344"/>
                        </a:lnSpc>
                      </a:pPr>
                      <a:r>
                        <a:rPr lang="en-US" sz="1000" b="1" dirty="0">
                          <a:latin typeface="Times New Roman" panose="02020603050405020304" pitchFamily="18" charset="0"/>
                        </a:rPr>
                        <a:t>A </a:t>
                      </a:r>
                      <a:r>
                        <a:rPr lang="vi" sz="1000" b="1" dirty="0">
                          <a:latin typeface="Times New Roman" panose="02020603050405020304" pitchFamily="18" charset="0"/>
                        </a:rPr>
                        <a:t>= </a:t>
                      </a:r>
                      <a:r>
                        <a:rPr lang="en-US" sz="1000" b="1" dirty="0">
                          <a:latin typeface="Times New Roman" panose="02020603050405020304" pitchFamily="18" charset="0"/>
                        </a:rPr>
                        <a:t>A </a:t>
                      </a:r>
                      <a:r>
                        <a:rPr lang="vi" sz="1000" b="1" dirty="0">
                          <a:latin typeface="Times New Roman" panose="02020603050405020304" pitchFamily="18" charset="0"/>
                        </a:rPr>
                        <a:t>- 50 W(A)</a:t>
                      </a:r>
                    </a:p>
                    <a:p>
                      <a:pPr indent="0" algn="just">
                        <a:lnSpc>
                          <a:spcPts val="1344"/>
                        </a:lnSpc>
                      </a:pPr>
                      <a:r>
                        <a:rPr lang="vi" sz="1000" b="1" dirty="0">
                          <a:latin typeface="Times New Roman" panose="02020603050405020304" pitchFamily="18" charset="0"/>
                        </a:rPr>
                        <a:t>R(P)</a:t>
                      </a:r>
                    </a:p>
                    <a:p>
                      <a:pPr marR="114300" indent="0" algn="just">
                        <a:lnSpc>
                          <a:spcPts val="1344"/>
                        </a:lnSpc>
                      </a:pP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a:t>
                      </a: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+ 50 W(P)</a:t>
                      </a:r>
                    </a:p>
                  </a:txBody>
                  <a:tcPr marL="0" marR="0" marT="0" marB="0" anchor="b"/>
                </a:tc>
                <a:tc>
                  <a:txBody>
                    <a:bodyPr/>
                    <a:lstStyle/>
                    <a:p>
                      <a:pPr indent="0" algn="just">
                        <a:lnSpc>
                          <a:spcPts val="1344"/>
                        </a:lnSpc>
                      </a:pPr>
                      <a:r>
                        <a:rPr lang="vi" sz="1000" b="1" dirty="0">
                          <a:latin typeface="Times New Roman" panose="02020603050405020304" pitchFamily="18" charset="0"/>
                        </a:rPr>
                        <a:t>R(B)</a:t>
                      </a:r>
                    </a:p>
                    <a:p>
                      <a:pPr marR="101600" indent="0" algn="just">
                        <a:lnSpc>
                          <a:spcPts val="1344"/>
                        </a:lnSpc>
                      </a:pPr>
                      <a:r>
                        <a:rPr lang="vi" sz="1000" b="1" dirty="0">
                          <a:latin typeface="Times New Roman" panose="02020603050405020304" pitchFamily="18" charset="0"/>
                        </a:rPr>
                        <a:t>B = B - 100 W(B)</a:t>
                      </a:r>
                    </a:p>
                    <a:p>
                      <a:pPr indent="0" algn="just">
                        <a:lnSpc>
                          <a:spcPts val="1344"/>
                        </a:lnSpc>
                      </a:pPr>
                      <a:r>
                        <a:rPr lang="vi" sz="1000" b="1" dirty="0">
                          <a:latin typeface="Times New Roman" panose="02020603050405020304" pitchFamily="18" charset="0"/>
                        </a:rPr>
                        <a:t>R(P)</a:t>
                      </a:r>
                    </a:p>
                    <a:p>
                      <a:pPr marR="101600" indent="0" algn="just">
                        <a:lnSpc>
                          <a:spcPts val="1344"/>
                        </a:lnSpc>
                      </a:pP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a:t>
                      </a: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+ 100 W(P)</a:t>
                      </a:r>
                    </a:p>
                  </a:txBody>
                  <a:tcPr marL="0" marR="0" marT="0" marB="0" anchor="b"/>
                </a:tc>
                <a:extLst>
                  <a:ext uri="{0D108BD9-81ED-4DB2-BD59-A6C34878D82A}">
                    <a16:rowId xmlns:a16="http://schemas.microsoft.com/office/drawing/2014/main" val="10001"/>
                  </a:ext>
                </a:extLst>
              </a:tr>
            </a:tbl>
          </a:graphicData>
        </a:graphic>
      </p:graphicFrame>
      <p:sp>
        <p:nvSpPr>
          <p:cNvPr id="20" name="Rectangle 1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2523744"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BÀI TOÁN BỘ ĐỌC - BỘ GHI</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1069848"/>
            <a:ext cx="4136136" cy="307848"/>
          </a:xfrm>
          <a:prstGeom prst="rect">
            <a:avLst/>
          </a:prstGeom>
        </p:spPr>
        <p:txBody>
          <a:bodyPr lIns="0" tIns="0" rIns="0" bIns="0">
            <a:noAutofit/>
          </a:bodyPr>
          <a:lstStyle/>
          <a:p>
            <a:pPr indent="-1524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Nhiều tiến trình thực thi đồng thời cạnh tranh một đối tượng dữ liệu (tập tin, </a:t>
            </a:r>
            <a:r>
              <a:rPr lang="vi" sz="1200" dirty="0" smtClean="0">
                <a:latin typeface="Times New Roman" panose="02020603050405020304" pitchFamily="18" charset="0"/>
              </a:rPr>
              <a:t>m</a:t>
            </a:r>
            <a:r>
              <a:rPr lang="en-US" sz="1200" dirty="0" smtClean="0">
                <a:latin typeface="Times New Roman" panose="02020603050405020304" pitchFamily="18" charset="0"/>
              </a:rPr>
              <a:t>ẫ</a:t>
            </a:r>
            <a:r>
              <a:rPr lang="vi" sz="1200" dirty="0" smtClean="0">
                <a:latin typeface="Times New Roman" panose="02020603050405020304" pitchFamily="18" charset="0"/>
              </a:rPr>
              <a:t>u </a:t>
            </a:r>
            <a:r>
              <a:rPr lang="vi" sz="1200" dirty="0">
                <a:latin typeface="Times New Roman" panose="02020603050405020304" pitchFamily="18" charset="0"/>
              </a:rPr>
              <a:t>tin):</a:t>
            </a:r>
          </a:p>
        </p:txBody>
      </p:sp>
      <p:sp>
        <p:nvSpPr>
          <p:cNvPr id="6" name="Rectangle 5"/>
          <p:cNvSpPr/>
          <p:nvPr/>
        </p:nvSpPr>
        <p:spPr>
          <a:xfrm>
            <a:off x="542544" y="1487424"/>
            <a:ext cx="2432304" cy="140208"/>
          </a:xfrm>
          <a:prstGeom prst="rect">
            <a:avLst/>
          </a:prstGeom>
        </p:spPr>
        <p:txBody>
          <a:bodyPr wrap="none" lIns="0" tIns="0" rIns="0" bIns="0">
            <a:noAutofit/>
          </a:bodyPr>
          <a:lstStyle/>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đọc </a:t>
            </a:r>
            <a:r>
              <a:rPr lang="en-US" sz="1200" dirty="0">
                <a:solidFill>
                  <a:srgbClr val="900000"/>
                </a:solidFill>
                <a:latin typeface="Times New Roman" panose="02020603050405020304" pitchFamily="18" charset="0"/>
              </a:rPr>
              <a:t>(readers)</a:t>
            </a:r>
            <a:r>
              <a:rPr lang="en-US" sz="1200" dirty="0">
                <a:latin typeface="Times New Roman" panose="02020603050405020304" pitchFamily="18" charset="0"/>
              </a:rPr>
              <a:t>: </a:t>
            </a:r>
            <a:r>
              <a:rPr lang="vi" sz="1200" dirty="0">
                <a:latin typeface="Times New Roman" panose="02020603050405020304" pitchFamily="18" charset="0"/>
              </a:rPr>
              <a:t>tiến trình chỉ đọc dữ liệu.</a:t>
            </a:r>
          </a:p>
        </p:txBody>
      </p:sp>
      <p:sp>
        <p:nvSpPr>
          <p:cNvPr id="7" name="Rectangle 6"/>
          <p:cNvSpPr/>
          <p:nvPr/>
        </p:nvSpPr>
        <p:spPr>
          <a:xfrm>
            <a:off x="542544" y="1725168"/>
            <a:ext cx="2551176" cy="140208"/>
          </a:xfrm>
          <a:prstGeom prst="rect">
            <a:avLst/>
          </a:prstGeom>
        </p:spPr>
        <p:txBody>
          <a:bodyPr wrap="none" lIns="0" tIns="0" rIns="0" bIns="0">
            <a:noAutofit/>
          </a:bodyPr>
          <a:lstStyle/>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ghi </a:t>
            </a:r>
            <a:r>
              <a:rPr lang="en-US" sz="1200" dirty="0">
                <a:solidFill>
                  <a:srgbClr val="900000"/>
                </a:solidFill>
                <a:latin typeface="Times New Roman" panose="02020603050405020304" pitchFamily="18" charset="0"/>
              </a:rPr>
              <a:t>(writers)</a:t>
            </a:r>
            <a:r>
              <a:rPr lang="en-US" sz="1200" dirty="0">
                <a:latin typeface="Times New Roman" panose="02020603050405020304" pitchFamily="18" charset="0"/>
              </a:rPr>
              <a:t>: </a:t>
            </a:r>
            <a:r>
              <a:rPr lang="vi" sz="1200" dirty="0">
                <a:latin typeface="Times New Roman" panose="02020603050405020304" pitchFamily="18" charset="0"/>
              </a:rPr>
              <a:t>tiến trình đọc và ghi dữ liệu.</a:t>
            </a:r>
          </a:p>
        </p:txBody>
      </p:sp>
      <p:sp>
        <p:nvSpPr>
          <p:cNvPr id="8" name="Rectangle 7"/>
          <p:cNvSpPr/>
          <p:nvPr/>
        </p:nvSpPr>
        <p:spPr>
          <a:xfrm>
            <a:off x="252984" y="1972056"/>
            <a:ext cx="569976" cy="124968"/>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vấn</a:t>
            </a:r>
            <a:r>
              <a:rPr lang="vi" sz="1200" dirty="0" smtClean="0">
                <a:latin typeface="Times New Roman" panose="02020603050405020304" pitchFamily="18" charset="0"/>
              </a:rPr>
              <a:t> </a:t>
            </a:r>
            <a:r>
              <a:rPr lang="vi" sz="1200" dirty="0">
                <a:latin typeface="Times New Roman" panose="02020603050405020304" pitchFamily="18" charset="0"/>
              </a:rPr>
              <a:t>đề:</a:t>
            </a:r>
          </a:p>
        </p:txBody>
      </p:sp>
      <p:sp>
        <p:nvSpPr>
          <p:cNvPr id="9" name="Rectangle 8"/>
          <p:cNvSpPr/>
          <p:nvPr/>
        </p:nvSpPr>
        <p:spPr>
          <a:xfrm>
            <a:off x="542544" y="2221992"/>
            <a:ext cx="2819400" cy="134112"/>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Nhiều </a:t>
            </a:r>
            <a:r>
              <a:rPr lang="en-US" sz="1200" dirty="0">
                <a:latin typeface="Times New Roman" panose="02020603050405020304" pitchFamily="18" charset="0"/>
              </a:rPr>
              <a:t>readers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đọc dữ liệu chia sẻ đồng thời.</a:t>
            </a:r>
          </a:p>
        </p:txBody>
      </p:sp>
      <p:sp>
        <p:nvSpPr>
          <p:cNvPr id="10" name="Rectangle 9"/>
          <p:cNvSpPr/>
          <p:nvPr/>
        </p:nvSpPr>
        <p:spPr>
          <a:xfrm>
            <a:off x="542544" y="2481072"/>
            <a:ext cx="3628527" cy="349758"/>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1 </a:t>
            </a:r>
            <a:r>
              <a:rPr lang="en-US" sz="1200" dirty="0">
                <a:latin typeface="Times New Roman" panose="02020603050405020304" pitchFamily="18" charset="0"/>
              </a:rPr>
              <a:t>writer </a:t>
            </a:r>
            <a:r>
              <a:rPr lang="vi" sz="1200" dirty="0">
                <a:latin typeface="Times New Roman" panose="02020603050405020304" pitchFamily="18" charset="0"/>
              </a:rPr>
              <a:t>được phép truy cập dữ liệu chia sẻ </a:t>
            </a:r>
            <a:r>
              <a:rPr lang="vi" sz="1200" dirty="0" smtClean="0">
                <a:latin typeface="Times New Roman" panose="02020603050405020304" pitchFamily="18" charset="0"/>
              </a:rPr>
              <a:t>tại</a:t>
            </a:r>
            <a:endParaRPr lang="en-US" sz="1200" dirty="0" smtClean="0">
              <a:latin typeface="Times New Roman" panose="02020603050405020304" pitchFamily="18" charset="0"/>
            </a:endParaRPr>
          </a:p>
          <a:p>
            <a:pPr indent="0" algn="just">
              <a:lnSpc>
                <a:spcPts val="1872"/>
              </a:lnSpc>
            </a:pPr>
            <a:r>
              <a:rPr lang="vi" sz="1200" dirty="0" smtClean="0">
                <a:latin typeface="Times New Roman" panose="02020603050405020304" pitchFamily="18" charset="0"/>
              </a:rPr>
              <a:t> </a:t>
            </a:r>
            <a:r>
              <a:rPr lang="vi" sz="1200" dirty="0">
                <a:latin typeface="Times New Roman" panose="02020603050405020304" pitchFamily="18" charset="0"/>
              </a:rPr>
              <a:t>1 thời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a:t>
            </a:r>
          </a:p>
        </p:txBody>
      </p:sp>
      <p:sp>
        <p:nvSpPr>
          <p:cNvPr id="11" name="Rectangle 10"/>
          <p:cNvSpPr/>
          <p:nvPr/>
        </p:nvSpPr>
        <p:spPr>
          <a:xfrm>
            <a:off x="414294" y="2968752"/>
            <a:ext cx="3995928" cy="155448"/>
          </a:xfrm>
          <a:prstGeom prst="rect">
            <a:avLst/>
          </a:prstGeom>
        </p:spPr>
        <p:txBody>
          <a:bodyPr wrap="none" lIns="0" tIns="0" rIns="0" bIns="0">
            <a:noAutofit/>
          </a:bodyPr>
          <a:lstStyle/>
          <a:p>
            <a:pPr indent="0" algn="r"/>
            <a:r>
              <a:rPr lang="en-US" sz="1200" dirty="0" smtClean="0">
                <a:latin typeface="Times New Roman" panose="02020603050405020304" pitchFamily="18" charset="0"/>
                <a:sym typeface="Wingdings" panose="05000000000000000000" pitchFamily="2" charset="2"/>
              </a:rPr>
              <a:t> </a:t>
            </a:r>
            <a:r>
              <a:rPr lang="vi" sz="1200" dirty="0" smtClean="0">
                <a:latin typeface="Times New Roman" panose="02020603050405020304" pitchFamily="18" charset="0"/>
              </a:rPr>
              <a:t>Các </a:t>
            </a:r>
            <a:r>
              <a:rPr lang="vi" sz="1200" dirty="0">
                <a:latin typeface="Times New Roman" panose="02020603050405020304" pitchFamily="18" charset="0"/>
              </a:rPr>
              <a:t>bộ đọc, ghi phải loại trừ hỗ tương trên các đối tượng chia sẻ.</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2350008" cy="405384"/>
          </a:xfrm>
          <a:prstGeom prst="rect">
            <a:avLst/>
          </a:prstGeom>
        </p:spPr>
        <p:txBody>
          <a:bodyPr lIns="0" tIns="0" rIns="0" bIns="0">
            <a:noAutofit/>
          </a:bodyPr>
          <a:lstStyle/>
          <a:p>
            <a:pPr indent="0">
              <a:spcAft>
                <a:spcPts val="2940"/>
              </a:spcAft>
            </a:pPr>
            <a:r>
              <a:rPr lang="vi" sz="1400" cap="small" dirty="0" smtClean="0">
                <a:solidFill>
                  <a:srgbClr val="CC0000"/>
                </a:solidFill>
                <a:latin typeface="Times New Roman" panose="02020603050405020304" pitchFamily="18" charset="0"/>
              </a:rPr>
              <a:t>GIẢI PHÁP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43712"/>
            <a:ext cx="4242816" cy="1746270"/>
          </a:xfrm>
          <a:prstGeom prst="rect">
            <a:avLst/>
          </a:prstGeom>
        </p:spPr>
        <p:txBody>
          <a:bodyPr lIns="0" tIns="0" rIns="0" bIns="0">
            <a:noAutofit/>
          </a:bodyPr>
          <a:lstStyle/>
          <a:p>
            <a:pPr indent="0">
              <a:lnSpc>
                <a:spcPts val="1872"/>
              </a:lnSpc>
              <a:spcBef>
                <a:spcPts val="2940"/>
              </a:spcBef>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a:t>
            </a:r>
          </a:p>
          <a:p>
            <a:pPr marL="310388"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Đối tượng dữ liệu chia sẻ (tập tin, mẫu tin, </a:t>
            </a:r>
            <a:r>
              <a:rPr lang="vi" sz="1000" spc="200" dirty="0">
                <a:latin typeface="Times New Roman" panose="02020603050405020304" pitchFamily="18" charset="0"/>
              </a:rPr>
              <a:t>...).</a:t>
            </a:r>
          </a:p>
          <a:p>
            <a:pPr marL="310388"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Biến </a:t>
            </a:r>
            <a:r>
              <a:rPr lang="vi" sz="1000" dirty="0">
                <a:solidFill>
                  <a:srgbClr val="900000"/>
                </a:solidFill>
                <a:latin typeface="Times New Roman" panose="02020603050405020304" pitchFamily="18" charset="0"/>
              </a:rPr>
              <a:t>read_count</a:t>
            </a:r>
            <a:r>
              <a:rPr lang="vi" sz="1000" dirty="0">
                <a:latin typeface="Times New Roman" panose="02020603050405020304" pitchFamily="18" charset="0"/>
              </a:rPr>
              <a:t>: </a:t>
            </a:r>
            <a:r>
              <a:rPr lang="en-US" sz="1000" dirty="0" err="1" smtClean="0">
                <a:latin typeface="Times New Roman" panose="02020603050405020304" pitchFamily="18" charset="0"/>
              </a:rPr>
              <a:t>đếm</a:t>
            </a:r>
            <a:r>
              <a:rPr lang="vi" sz="1000" dirty="0" smtClean="0">
                <a:latin typeface="Times New Roman" panose="02020603050405020304" pitchFamily="18" charset="0"/>
              </a:rPr>
              <a:t> </a:t>
            </a:r>
            <a:r>
              <a:rPr lang="vi" sz="1000" dirty="0">
                <a:latin typeface="Times New Roman" panose="02020603050405020304" pitchFamily="18" charset="0"/>
              </a:rPr>
              <a:t>số tiến trình đang đọc, khởi tạo bằng 0.</a:t>
            </a:r>
          </a:p>
          <a:p>
            <a:pPr marL="437388" indent="-127000">
              <a:lnSpc>
                <a:spcPts val="1200"/>
              </a:lnSpc>
              <a:spcAft>
                <a:spcPts val="21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Semaphore </a:t>
            </a:r>
            <a:r>
              <a:rPr lang="en-US" sz="1000" dirty="0" err="1">
                <a:solidFill>
                  <a:srgbClr val="900000"/>
                </a:solidFill>
                <a:latin typeface="Times New Roman" panose="02020603050405020304" pitchFamily="18" charset="0"/>
              </a:rPr>
              <a:t>mutex</a:t>
            </a:r>
            <a:r>
              <a:rPr lang="en-US" sz="1000" dirty="0">
                <a:latin typeface="Times New Roman" panose="02020603050405020304" pitchFamily="18" charset="0"/>
              </a:rPr>
              <a:t>: </a:t>
            </a:r>
            <a:r>
              <a:rPr lang="vi" sz="1000" dirty="0">
                <a:latin typeface="Times New Roman" panose="02020603050405020304" pitchFamily="18" charset="0"/>
              </a:rPr>
              <a:t>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loại trừ hỗ tương khi cập nhật biến </a:t>
            </a:r>
            <a:r>
              <a:rPr lang="vi" sz="1000" dirty="0">
                <a:solidFill>
                  <a:srgbClr val="900000"/>
                </a:solidFill>
                <a:latin typeface="Times New Roman" panose="02020603050405020304" pitchFamily="18" charset="0"/>
              </a:rPr>
              <a:t>read_count</a:t>
            </a:r>
            <a:r>
              <a:rPr lang="vi" sz="1000" dirty="0">
                <a:latin typeface="Times New Roman" panose="02020603050405020304" pitchFamily="18" charset="0"/>
              </a:rPr>
              <a:t>, khởi tạo bằng 1.</a:t>
            </a:r>
          </a:p>
          <a:p>
            <a:pPr marL="437388" indent="-127000">
              <a:lnSpc>
                <a:spcPts val="1176"/>
              </a:lnSpc>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Semaphore </a:t>
            </a:r>
            <a:r>
              <a:rPr lang="vi" sz="1000" dirty="0">
                <a:solidFill>
                  <a:srgbClr val="900000"/>
                </a:solidFill>
                <a:latin typeface="Times New Roman" panose="02020603050405020304" pitchFamily="18" charset="0"/>
              </a:rPr>
              <a:t>rw_mutex</a:t>
            </a:r>
            <a:r>
              <a:rPr lang="vi" sz="1000" dirty="0">
                <a:latin typeface="Times New Roman" panose="02020603050405020304" pitchFamily="18" charset="0"/>
              </a:rPr>
              <a:t>: 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loại trừ hỗ tương cho các bộ ghi, khởi tạo bằng 1. </a:t>
            </a:r>
            <a:r>
              <a:rPr lang="en-US" sz="1000" dirty="0">
                <a:latin typeface="Times New Roman" panose="02020603050405020304" pitchFamily="18" charset="0"/>
              </a:rPr>
              <a:t>Semaphore </a:t>
            </a:r>
            <a:r>
              <a:rPr lang="vi" sz="1000" dirty="0">
                <a:latin typeface="Times New Roman" panose="02020603050405020304" pitchFamily="18" charset="0"/>
              </a:rPr>
              <a:t>này cũng được sử dụng bởi các bộ đọc </a:t>
            </a:r>
            <a:r>
              <a:rPr lang="vi" sz="1000" dirty="0" smtClean="0">
                <a:latin typeface="Times New Roman" panose="02020603050405020304" pitchFamily="18" charset="0"/>
              </a:rPr>
              <a:t>đ</a:t>
            </a:r>
            <a:r>
              <a:rPr lang="en-US" sz="1000" dirty="0" smtClean="0">
                <a:latin typeface="Times New Roman" panose="02020603050405020304" pitchFamily="18" charset="0"/>
              </a:rPr>
              <a:t>ầ</a:t>
            </a:r>
            <a:r>
              <a:rPr lang="vi" sz="1000" dirty="0" smtClean="0">
                <a:latin typeface="Times New Roman" panose="02020603050405020304" pitchFamily="18" charset="0"/>
              </a:rPr>
              <a:t>u </a:t>
            </a:r>
            <a:r>
              <a:rPr lang="vi" sz="1000" dirty="0">
                <a:latin typeface="Times New Roman" panose="02020603050405020304" pitchFamily="18" charset="0"/>
              </a:rPr>
              <a:t>tiên vào vùng tương trục và bộ đọc cuối cùng ra khỏi vùng tương trục.</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1" name="Rectangle 10"/>
          <p:cNvSpPr/>
          <p:nvPr/>
        </p:nvSpPr>
        <p:spPr>
          <a:xfrm>
            <a:off x="1106893" y="2324966"/>
            <a:ext cx="2301875" cy="738664"/>
          </a:xfrm>
          <a:prstGeom prst="rect">
            <a:avLst/>
          </a:prstGeom>
        </p:spPr>
        <p:txBody>
          <a:bodyPr>
            <a:spAutoFit/>
          </a:bodyPr>
          <a:lstStyle/>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rw</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err="1">
                <a:solidFill>
                  <a:srgbClr val="231F20"/>
                </a:solidFill>
                <a:latin typeface="Times New Roman" panose="02020603050405020304" pitchFamily="18" charset="0"/>
                <a:cs typeface="Times New Roman" panose="02020603050405020304" pitchFamily="18" charset="0"/>
              </a:rPr>
              <a:t>int</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smtClean="0">
                <a:solidFill>
                  <a:srgbClr val="231F20"/>
                </a:solidFill>
                <a:latin typeface="Times New Roman" panose="02020603050405020304" pitchFamily="18" charset="0"/>
                <a:cs typeface="Times New Roman" panose="02020603050405020304" pitchFamily="18" charset="0"/>
              </a:rPr>
              <a:t>read_count</a:t>
            </a:r>
            <a:r>
              <a:rPr lang="en-US" sz="1400" dirty="0" smtClean="0">
                <a:solidFill>
                  <a:srgbClr val="231F20"/>
                </a:solidFill>
                <a:latin typeface="Times New Roman" panose="02020603050405020304" pitchFamily="18" charset="0"/>
                <a:cs typeface="Times New Roman" panose="02020603050405020304" pitchFamily="18" charset="0"/>
              </a:rPr>
              <a:t> </a:t>
            </a:r>
            <a:r>
              <a:rPr lang="en-US" sz="1400" dirty="0">
                <a:solidFill>
                  <a:srgbClr val="231F20"/>
                </a:solidFill>
                <a:latin typeface="Times New Roman" panose="02020603050405020304" pitchFamily="18" charset="0"/>
                <a:cs typeface="Times New Roman" panose="02020603050405020304" pitchFamily="18" charset="0"/>
              </a:rPr>
              <a:t>= 0;</a:t>
            </a:r>
            <a:endParaRPr lang="en-US" sz="1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422904" cy="405384"/>
          </a:xfrm>
          <a:prstGeom prst="rect">
            <a:avLst/>
          </a:prstGeom>
        </p:spPr>
        <p:txBody>
          <a:bodyPr lIns="0" tIns="0" rIns="0" bIns="0">
            <a:noAutofit/>
          </a:bodyPr>
          <a:lstStyle/>
          <a:p>
            <a:pPr marL="212852" indent="0">
              <a:spcAft>
                <a:spcPts val="630"/>
              </a:spcAft>
            </a:pPr>
            <a:r>
              <a:rPr lang="vi" sz="550" cap="small" dirty="0">
                <a:solidFill>
                  <a:srgbClr val="900000"/>
                </a:solidFill>
                <a:latin typeface="Times New Roman"/>
              </a:rPr>
              <a:t>Bài toán Bộ đọc - Bộ ghi </a:t>
            </a:r>
            <a:r>
              <a:rPr lang="en-US" sz="550" cap="small" dirty="0">
                <a:solidFill>
                  <a:srgbClr val="900000"/>
                </a:solidFill>
                <a:latin typeface="Times New Roman"/>
              </a:rPr>
              <a:t>(Readers-Writers Problem)</a:t>
            </a:r>
          </a:p>
          <a:p>
            <a:pPr indent="0"/>
            <a:r>
              <a:rPr lang="vi" sz="950" dirty="0">
                <a:solidFill>
                  <a:srgbClr val="CC0000"/>
                </a:solidFill>
                <a:latin typeface="Times New Roman" panose="02020603050405020304" pitchFamily="18" charset="0"/>
              </a:rPr>
              <a:t>CẤu </a:t>
            </a:r>
            <a:r>
              <a:rPr lang="vi" sz="950" cap="small" dirty="0">
                <a:solidFill>
                  <a:srgbClr val="CC0000"/>
                </a:solidFill>
                <a:latin typeface="Times New Roman" panose="02020603050405020304" pitchFamily="18" charset="0"/>
              </a:rPr>
              <a:t>Trúc</a:t>
            </a:r>
            <a:r>
              <a:rPr lang="vi" sz="950" dirty="0">
                <a:solidFill>
                  <a:srgbClr val="CC0000"/>
                </a:solidFill>
                <a:latin typeface="Times New Roman" panose="02020603050405020304" pitchFamily="18" charset="0"/>
              </a:rPr>
              <a:t> CÁc </a:t>
            </a:r>
            <a:r>
              <a:rPr lang="vi" sz="950" cap="small" dirty="0">
                <a:solidFill>
                  <a:srgbClr val="CC0000"/>
                </a:solidFill>
                <a:latin typeface="Times New Roman" panose="02020603050405020304" pitchFamily="18" charset="0"/>
              </a:rPr>
              <a:t>Tiến Trình Đọc - Ghi</a:t>
            </a:r>
          </a:p>
        </p:txBody>
      </p:sp>
      <p:pic>
        <p:nvPicPr>
          <p:cNvPr id="7" name="Picture 6"/>
          <p:cNvPicPr>
            <a:picLocks noChangeAspect="1"/>
          </p:cNvPicPr>
          <p:nvPr/>
        </p:nvPicPr>
        <p:blipFill>
          <a:blip r:embed="rId2"/>
          <a:stretch>
            <a:fillRect/>
          </a:stretch>
        </p:blipFill>
        <p:spPr>
          <a:xfrm>
            <a:off x="498975" y="633984"/>
            <a:ext cx="3468113" cy="2252374"/>
          </a:xfrm>
          <a:prstGeom prst="rect">
            <a:avLst/>
          </a:prstGeom>
        </p:spPr>
      </p:pic>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4472" y="1066800"/>
            <a:ext cx="1505712" cy="1447800"/>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5" name="Rectangle 4"/>
          <p:cNvSpPr/>
          <p:nvPr/>
        </p:nvSpPr>
        <p:spPr>
          <a:xfrm>
            <a:off x="100584" y="228600"/>
            <a:ext cx="3023616" cy="405384"/>
          </a:xfrm>
          <a:prstGeom prst="rect">
            <a:avLst/>
          </a:prstGeom>
        </p:spPr>
        <p:txBody>
          <a:bodyPr lIns="0" tIns="0" rIns="0" bIns="0">
            <a:noAutofit/>
          </a:bodyPr>
          <a:lstStyle/>
          <a:p>
            <a:pPr marL="250952" indent="0">
              <a:spcAft>
                <a:spcPts val="630"/>
              </a:spcAft>
            </a:pPr>
            <a:r>
              <a:rPr lang="vi" sz="550" cap="small" dirty="0">
                <a:solidFill>
                  <a:srgbClr val="900000"/>
                </a:solidFill>
                <a:latin typeface="Times New Roman"/>
              </a:rPr>
              <a:t>Bài toán Năm triết gia ăn tối</a:t>
            </a:r>
          </a:p>
          <a:p>
            <a:pPr indent="0">
              <a:spcAft>
                <a:spcPts val="1890"/>
              </a:spcAft>
            </a:pPr>
            <a:r>
              <a:rPr lang="vi" sz="950" cap="small" dirty="0">
                <a:solidFill>
                  <a:srgbClr val="CC0000"/>
                </a:solidFill>
                <a:latin typeface="Times New Roman" panose="02020603050405020304" pitchFamily="18" charset="0"/>
              </a:rPr>
              <a:t>Bài Toán Năm Triết Gia Ăn tối</a:t>
            </a:r>
          </a:p>
        </p:txBody>
      </p:sp>
      <p:sp>
        <p:nvSpPr>
          <p:cNvPr id="6" name="Rectangle 5"/>
          <p:cNvSpPr/>
          <p:nvPr/>
        </p:nvSpPr>
        <p:spPr>
          <a:xfrm>
            <a:off x="198120" y="954024"/>
            <a:ext cx="2685288" cy="1722120"/>
          </a:xfrm>
          <a:prstGeom prst="rect">
            <a:avLst/>
          </a:prstGeom>
        </p:spPr>
        <p:txBody>
          <a:bodyPr lIns="0" tIns="0" rIns="0" bIns="0">
            <a:noAutofit/>
          </a:bodyPr>
          <a:lstStyle/>
          <a:p>
            <a:pPr marL="153416" indent="-139700" algn="just">
              <a:lnSpc>
                <a:spcPts val="1368"/>
              </a:lnSpc>
              <a:spcBef>
                <a:spcPts val="1890"/>
              </a:spcBef>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 triết gia </a:t>
            </a:r>
            <a:r>
              <a:rPr lang="vi" sz="950" dirty="0">
                <a:solidFill>
                  <a:srgbClr val="900000"/>
                </a:solidFill>
                <a:latin typeface="Times New Roman" panose="02020603050405020304" pitchFamily="18" charset="0"/>
              </a:rPr>
              <a:t>ngồi suy nghĩ</a:t>
            </a:r>
            <a:r>
              <a:rPr lang="vi" sz="950" dirty="0">
                <a:latin typeface="Times New Roman" panose="02020603050405020304" pitchFamily="18" charset="0"/>
              </a:rPr>
              <a:t>, </a:t>
            </a:r>
            <a:r>
              <a:rPr lang="vi" sz="950" dirty="0">
                <a:solidFill>
                  <a:srgbClr val="900000"/>
                </a:solidFill>
                <a:latin typeface="Times New Roman" panose="02020603050405020304" pitchFamily="18" charset="0"/>
              </a:rPr>
              <a:t>không giao tiếp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vi" sz="950" dirty="0">
                <a:latin typeface="Times New Roman" panose="02020603050405020304" pitchFamily="18" charset="0"/>
              </a:rPr>
              <a:t>các triết gia khác.</a:t>
            </a:r>
          </a:p>
          <a:p>
            <a:pPr marL="153416" indent="-139700" algn="just">
              <a:lnSpc>
                <a:spcPts val="1344"/>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Khi đói, họ sẽ </a:t>
            </a:r>
            <a:r>
              <a:rPr lang="vi" sz="950" dirty="0">
                <a:solidFill>
                  <a:srgbClr val="900000"/>
                </a:solidFill>
                <a:latin typeface="Times New Roman" panose="02020603050405020304" pitchFamily="18" charset="0"/>
              </a:rPr>
              <a:t>cố gắng lấy 2 chiếc đũa </a:t>
            </a:r>
            <a:r>
              <a:rPr lang="vi" sz="950" dirty="0">
                <a:latin typeface="Times New Roman" panose="02020603050405020304" pitchFamily="18" charset="0"/>
              </a:rPr>
              <a:t>(</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lượt mỗi chiếc) </a:t>
            </a:r>
            <a:r>
              <a:rPr lang="vi" sz="950" dirty="0" smtClean="0">
                <a:latin typeface="Times New Roman" panose="02020603050405020304" pitchFamily="18" charset="0"/>
              </a:rPr>
              <a:t>g</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nhất </a:t>
            </a:r>
            <a:r>
              <a:rPr lang="en-US" sz="950" dirty="0" err="1" smtClean="0">
                <a:latin typeface="Times New Roman" panose="02020603050405020304" pitchFamily="18" charset="0"/>
              </a:rPr>
              <a:t>để</a:t>
            </a:r>
            <a:r>
              <a:rPr lang="vi" sz="950" dirty="0" smtClean="0">
                <a:latin typeface="Times New Roman" panose="02020603050405020304" pitchFamily="18" charset="0"/>
              </a:rPr>
              <a:t> </a:t>
            </a:r>
            <a:r>
              <a:rPr lang="vi" sz="950" dirty="0">
                <a:latin typeface="Times New Roman" panose="02020603050405020304" pitchFamily="18" charset="0"/>
              </a:rPr>
              <a:t>ăn cơm.</a:t>
            </a:r>
          </a:p>
          <a:p>
            <a:pPr marL="153416" indent="-139700" algn="just">
              <a:lnSpc>
                <a:spcPts val="1368"/>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triết gia </a:t>
            </a:r>
            <a:r>
              <a:rPr lang="vi" sz="950" dirty="0">
                <a:solidFill>
                  <a:srgbClr val="900000"/>
                </a:solidFill>
                <a:latin typeface="Times New Roman" panose="02020603050405020304" pitchFamily="18" charset="0"/>
              </a:rPr>
              <a:t>không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lấy đũa đang được dùng </a:t>
            </a:r>
            <a:r>
              <a:rPr lang="vi" sz="950" dirty="0">
                <a:latin typeface="Times New Roman" panose="02020603050405020304" pitchFamily="18" charset="0"/>
              </a:rPr>
              <a:t>bởi triết gia khác.</a:t>
            </a:r>
          </a:p>
          <a:p>
            <a:pPr marL="153416" indent="-139700" algn="just">
              <a:lnSpc>
                <a:spcPts val="1344"/>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Khi có được 2 chiếc đũa, triết gia sẽ ăn và đặt đũa xuống sau khi ăn xong; sau đó suy nghĩ tiếp.</a:t>
            </a:r>
          </a:p>
        </p:txBody>
      </p:sp>
      <p:sp>
        <p:nvSpPr>
          <p:cNvPr id="7" name="Rectangle 6"/>
          <p:cNvSpPr/>
          <p:nvPr/>
        </p:nvSpPr>
        <p:spPr>
          <a:xfrm>
            <a:off x="201168" y="2752344"/>
            <a:ext cx="3672840" cy="185928"/>
          </a:xfrm>
          <a:prstGeom prst="rect">
            <a:avLst/>
          </a:prstGeom>
        </p:spPr>
        <p:txBody>
          <a:bodyPr wrap="none" lIns="0" tIns="0" rIns="0" bIns="0">
            <a:noAutofit/>
          </a:bodyPr>
          <a:lstStyle/>
          <a:p>
            <a:pPr marL="150368" indent="-139700" algn="just">
              <a:spcBef>
                <a:spcPts val="21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Dữ liệu chia sẻ: </a:t>
            </a:r>
            <a:r>
              <a:rPr lang="en-US" sz="950" dirty="0">
                <a:latin typeface="Times New Roman" panose="02020603050405020304" pitchFamily="18" charset="0"/>
              </a:rPr>
              <a:t>semaphore </a:t>
            </a:r>
            <a:r>
              <a:rPr lang="en-US" sz="950" dirty="0">
                <a:solidFill>
                  <a:srgbClr val="900000"/>
                </a:solidFill>
                <a:latin typeface="Times New Roman" panose="02020603050405020304" pitchFamily="18" charset="0"/>
              </a:rPr>
              <a:t>chopstick[5]</a:t>
            </a:r>
            <a:r>
              <a:rPr lang="vi" sz="950" dirty="0">
                <a:latin typeface="Times New Roman" panose="02020603050405020304" pitchFamily="18" charset="0"/>
              </a:rPr>
              <a:t>, khởi tạo bằng 1.</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572256" cy="405384"/>
          </a:xfrm>
          <a:prstGeom prst="rect">
            <a:avLst/>
          </a:prstGeom>
        </p:spPr>
        <p:txBody>
          <a:bodyPr lIns="0" tIns="0" rIns="0" bIns="0">
            <a:noAutofit/>
          </a:bodyPr>
          <a:lstStyle/>
          <a:p>
            <a:pPr indent="0">
              <a:spcAft>
                <a:spcPts val="189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CỦA TIẾN TRÌNH TRIẾT GIA </a:t>
            </a:r>
            <a:r>
              <a:rPr lang="en-US" sz="1400" i="1" spc="-100" dirty="0">
                <a:solidFill>
                  <a:srgbClr val="CC0000"/>
                </a:solidFill>
                <a:latin typeface="Times New Roman" panose="02020603050405020304" pitchFamily="18" charset="0"/>
              </a:rPr>
              <a:t>i</a:t>
            </a:r>
            <a:endParaRPr lang="vi" sz="1400" i="1" spc="-100" dirty="0">
              <a:solidFill>
                <a:srgbClr val="CC0000"/>
              </a:solidFill>
              <a:latin typeface="Times New Roman" panose="02020603050405020304" pitchFamily="18" charset="0"/>
            </a:endParaRPr>
          </a:p>
        </p:txBody>
      </p:sp>
      <p:sp>
        <p:nvSpPr>
          <p:cNvPr id="5" name="Rectangle 4"/>
          <p:cNvSpPr/>
          <p:nvPr/>
        </p:nvSpPr>
        <p:spPr>
          <a:xfrm>
            <a:off x="727769" y="633984"/>
            <a:ext cx="3696520" cy="1815201"/>
          </a:xfrm>
          <a:prstGeom prst="rect">
            <a:avLst/>
          </a:prstGeom>
        </p:spPr>
        <p:txBody>
          <a:bodyPr lIns="0" tIns="0" rIns="0" bIns="0">
            <a:noAutofit/>
          </a:bodyPr>
          <a:lstStyle/>
          <a:p>
            <a:pPr indent="0">
              <a:lnSpc>
                <a:spcPts val="1080"/>
              </a:lnSpc>
              <a:spcBef>
                <a:spcPts val="1890"/>
              </a:spcBef>
            </a:pPr>
            <a:r>
              <a:rPr lang="vi" sz="1200" spc="50" dirty="0">
                <a:solidFill>
                  <a:srgbClr val="2121FF"/>
                </a:solidFill>
                <a:latin typeface="Times New Roman"/>
              </a:rPr>
              <a:t>do </a:t>
            </a:r>
            <a:r>
              <a:rPr lang="vi" sz="1200" spc="50" dirty="0">
                <a:latin typeface="Times New Roman"/>
              </a:rPr>
              <a:t>{</a:t>
            </a:r>
          </a:p>
          <a:p>
            <a:pPr marL="126492" marR="135636" indent="0">
              <a:lnSpc>
                <a:spcPts val="1080"/>
              </a:lnSpc>
              <a:spcAft>
                <a:spcPts val="630"/>
              </a:spcAft>
            </a:pPr>
            <a:r>
              <a:rPr lang="vi" sz="1200" spc="50" dirty="0">
                <a:latin typeface="Times New Roman"/>
              </a:rPr>
              <a:t>wait(chopstick[i]); </a:t>
            </a:r>
            <a:endParaRPr lang="en-US" sz="1200" spc="50" dirty="0" smtClean="0">
              <a:latin typeface="Times New Roman"/>
            </a:endParaRPr>
          </a:p>
          <a:p>
            <a:pPr marL="126492" marR="135636" indent="0">
              <a:lnSpc>
                <a:spcPts val="1080"/>
              </a:lnSpc>
              <a:spcAft>
                <a:spcPts val="630"/>
              </a:spcAft>
            </a:pPr>
            <a:r>
              <a:rPr lang="vi" sz="1200" spc="50" dirty="0" smtClean="0">
                <a:latin typeface="Times New Roman"/>
              </a:rPr>
              <a:t>wait(chopstick</a:t>
            </a:r>
            <a:r>
              <a:rPr lang="vi" sz="1200" spc="50" dirty="0">
                <a:latin typeface="Times New Roman"/>
              </a:rPr>
              <a:t>[(i+1) % 5]);</a:t>
            </a:r>
          </a:p>
          <a:p>
            <a:pPr marL="126492" indent="0">
              <a:spcAft>
                <a:spcPts val="840"/>
              </a:spcAft>
            </a:pPr>
            <a:r>
              <a:rPr lang="vi" sz="1200" spc="50" dirty="0">
                <a:latin typeface="Times New Roman"/>
              </a:rPr>
              <a:t>eat</a:t>
            </a:r>
          </a:p>
          <a:p>
            <a:pPr marL="126492" indent="0">
              <a:lnSpc>
                <a:spcPts val="1080"/>
              </a:lnSpc>
              <a:spcAft>
                <a:spcPts val="630"/>
              </a:spcAft>
            </a:pPr>
            <a:r>
              <a:rPr lang="vi" sz="1200" spc="50" dirty="0">
                <a:latin typeface="Times New Roman"/>
              </a:rPr>
              <a:t>signal(chopstick[i]); </a:t>
            </a:r>
            <a:endParaRPr lang="en-US" sz="1200" spc="50" dirty="0" smtClean="0">
              <a:latin typeface="Times New Roman"/>
            </a:endParaRPr>
          </a:p>
          <a:p>
            <a:pPr marL="126492" indent="0">
              <a:lnSpc>
                <a:spcPts val="1080"/>
              </a:lnSpc>
              <a:spcAft>
                <a:spcPts val="630"/>
              </a:spcAft>
            </a:pPr>
            <a:r>
              <a:rPr lang="vi" sz="1200" spc="50" dirty="0" smtClean="0">
                <a:latin typeface="Times New Roman"/>
              </a:rPr>
              <a:t>signal(chopstick</a:t>
            </a:r>
            <a:r>
              <a:rPr lang="vi" sz="1200" spc="50" dirty="0">
                <a:latin typeface="Times New Roman"/>
              </a:rPr>
              <a:t>[(i+1) % 5]);</a:t>
            </a:r>
          </a:p>
          <a:p>
            <a:pPr marL="126492" indent="0">
              <a:spcAft>
                <a:spcPts val="840"/>
              </a:spcAft>
            </a:pPr>
            <a:r>
              <a:rPr lang="en-US" sz="1200" spc="50" dirty="0">
                <a:latin typeface="Times New Roman"/>
              </a:rPr>
              <a:t>think</a:t>
            </a:r>
          </a:p>
          <a:p>
            <a:pPr indent="0"/>
            <a:r>
              <a:rPr lang="vi"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6" name="Rectangle 5"/>
          <p:cNvSpPr/>
          <p:nvPr/>
        </p:nvSpPr>
        <p:spPr>
          <a:xfrm>
            <a:off x="283464" y="2831592"/>
            <a:ext cx="2529840" cy="192024"/>
          </a:xfrm>
          <a:prstGeom prst="rect">
            <a:avLst/>
          </a:prstGeom>
          <a:solidFill>
            <a:srgbClr val="BFBFBF"/>
          </a:solidFill>
        </p:spPr>
        <p:txBody>
          <a:bodyPr wrap="none" lIns="0" tIns="0" rIns="0" bIns="0">
            <a:noAutofit/>
          </a:bodyPr>
          <a:lstStyle/>
          <a:p>
            <a:pPr indent="0"/>
            <a:r>
              <a:rPr lang="vi" sz="950" dirty="0">
                <a:latin typeface="Times New Roman" panose="02020603050405020304" pitchFamily="18" charset="0"/>
              </a:rPr>
              <a:t>Giải thuật trên còn gặp phải vấn đề gì?</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5824" y="21336"/>
            <a:ext cx="1499616" cy="313944"/>
          </a:xfrm>
          <a:prstGeom prst="rect">
            <a:avLst/>
          </a:prstGeom>
        </p:spPr>
        <p:txBody>
          <a:bodyPr lIns="0" tIns="0" rIns="0" bIns="0">
            <a:noAutofit/>
          </a:bodyPr>
          <a:lstStyle/>
          <a:p>
            <a:pPr indent="0" algn="ctr">
              <a:lnSpc>
                <a:spcPts val="1872"/>
              </a:lnSpc>
              <a:spcAft>
                <a:spcPts val="210"/>
              </a:spcAft>
            </a:pPr>
            <a:r>
              <a:rPr lang="en-US" sz="550" cap="small" dirty="0">
                <a:solidFill>
                  <a:srgbClr val="CC0000"/>
                </a:solidFill>
                <a:latin typeface="Times New Roman"/>
              </a:rPr>
              <a:t>[CT178] </a:t>
            </a:r>
            <a:r>
              <a:rPr lang="vi" sz="550" cap="small" dirty="0">
                <a:solidFill>
                  <a:srgbClr val="CC0000"/>
                </a:solidFill>
                <a:latin typeface="Times New Roman"/>
              </a:rPr>
              <a:t>Ch5. Đồng Bộ Hóa Tiến Trình </a:t>
            </a:r>
            <a:r>
              <a:rPr lang="vi" sz="550" cap="small" dirty="0">
                <a:solidFill>
                  <a:srgbClr val="900000"/>
                </a:solidFill>
                <a:latin typeface="Times New Roman"/>
              </a:rPr>
              <a:t>-</a:t>
            </a:r>
            <a:r>
              <a:rPr lang="vi" sz="550" cap="small" dirty="0" smtClean="0">
                <a:solidFill>
                  <a:srgbClr val="900000"/>
                </a:solidFill>
                <a:latin typeface="Times New Roman"/>
              </a:rPr>
              <a:t>Bài</a:t>
            </a:r>
            <a:endParaRPr lang="vi" sz="550" cap="small" dirty="0">
              <a:solidFill>
                <a:srgbClr val="900000"/>
              </a:solidFill>
              <a:latin typeface="Times New Roman"/>
            </a:endParaRPr>
          </a:p>
        </p:txBody>
      </p:sp>
      <p:sp>
        <p:nvSpPr>
          <p:cNvPr id="3" name="Rectangle 2"/>
          <p:cNvSpPr/>
          <p:nvPr/>
        </p:nvSpPr>
        <p:spPr>
          <a:xfrm>
            <a:off x="207264" y="396240"/>
            <a:ext cx="2785872" cy="417342"/>
          </a:xfrm>
          <a:prstGeom prst="rect">
            <a:avLst/>
          </a:prstGeom>
        </p:spPr>
        <p:txBody>
          <a:bodyPr wrap="none" lIns="0" tIns="0" rIns="0" bIns="0">
            <a:noAutofit/>
          </a:bodyPr>
          <a:lstStyle/>
          <a:p>
            <a:pPr indent="0">
              <a:spcBef>
                <a:spcPts val="210"/>
              </a:spcBef>
              <a:spcAft>
                <a:spcPts val="2100"/>
              </a:spcAft>
            </a:pPr>
            <a:r>
              <a:rPr lang="vi" sz="1400" cap="small" dirty="0" smtClean="0">
                <a:solidFill>
                  <a:srgbClr val="CC0000"/>
                </a:solidFill>
                <a:latin typeface="Times New Roman" panose="02020603050405020304" pitchFamily="18" charset="0"/>
              </a:rPr>
              <a:t>NGĂN KHÓA CHẾT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4" name="Rectangle 3"/>
          <p:cNvSpPr/>
          <p:nvPr/>
        </p:nvSpPr>
        <p:spPr>
          <a:xfrm>
            <a:off x="207264" y="757779"/>
            <a:ext cx="4322064" cy="1011936"/>
          </a:xfrm>
          <a:prstGeom prst="rect">
            <a:avLst/>
          </a:prstGeom>
        </p:spPr>
        <p:txBody>
          <a:bodyPr lIns="0" tIns="0" rIns="0" bIns="0">
            <a:noAutofit/>
          </a:bodyPr>
          <a:lstStyle/>
          <a:p>
            <a:pPr marL="189992" indent="-139700">
              <a:lnSpc>
                <a:spcPts val="1368"/>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đảm bảo không có trường hợp hai láng giềng ăn cùng lúc (sử dụng cùng đũa).</a:t>
            </a:r>
          </a:p>
          <a:p>
            <a:pPr marL="189992"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a:t>
            </a:r>
            <a:r>
              <a:rPr lang="vi" sz="1200" dirty="0">
                <a:solidFill>
                  <a:srgbClr val="900000"/>
                </a:solidFill>
                <a:latin typeface="Times New Roman" panose="02020603050405020304" pitchFamily="18" charset="0"/>
              </a:rPr>
              <a:t>có </a:t>
            </a:r>
            <a:r>
              <a:rPr lang="en-US" sz="1200" dirty="0" err="1" smtClean="0">
                <a:solidFill>
                  <a:srgbClr val="900000"/>
                </a:solidFill>
                <a:latin typeface="Times New Roman" panose="02020603050405020304" pitchFamily="18" charset="0"/>
              </a:rPr>
              <a:t>thể</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xảy ra tình trạng khóa chết </a:t>
            </a:r>
            <a:r>
              <a:rPr lang="vi" sz="1200" dirty="0">
                <a:latin typeface="Times New Roman" panose="02020603050405020304" pitchFamily="18" charset="0"/>
              </a:rPr>
              <a:t>- 5 triết gia cùng đói và mỗi người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được 1 chiếc đũa.</a:t>
            </a:r>
          </a:p>
          <a:p>
            <a:pPr indent="0" algn="just">
              <a:spcAft>
                <a:spcPts val="84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pháp:</a:t>
            </a:r>
          </a:p>
        </p:txBody>
      </p:sp>
      <p:sp>
        <p:nvSpPr>
          <p:cNvPr id="5" name="Rectangle 4"/>
          <p:cNvSpPr/>
          <p:nvPr/>
        </p:nvSpPr>
        <p:spPr>
          <a:xfrm>
            <a:off x="633984" y="1903827"/>
            <a:ext cx="3371088" cy="414528"/>
          </a:xfrm>
          <a:prstGeom prst="rect">
            <a:avLst/>
          </a:prstGeom>
        </p:spPr>
        <p:txBody>
          <a:bodyPr lIns="0" tIns="0" rIns="0" bIns="0">
            <a:noAutofit/>
          </a:bodyPr>
          <a:lstStyle/>
          <a:p>
            <a:pPr indent="0">
              <a:spcBef>
                <a:spcPts val="840"/>
              </a:spcBef>
              <a:spcAft>
                <a:spcPts val="420"/>
              </a:spcAft>
            </a:pPr>
            <a:r>
              <a:rPr lang="vi" sz="1200" dirty="0">
                <a:latin typeface="Times New Roman" panose="02020603050405020304" pitchFamily="18" charset="0"/>
              </a:rPr>
              <a:t>Cho phép </a:t>
            </a:r>
            <a:r>
              <a:rPr lang="vi" sz="1200" dirty="0">
                <a:solidFill>
                  <a:srgbClr val="900000"/>
                </a:solidFill>
                <a:latin typeface="Times New Roman" panose="02020603050405020304" pitchFamily="18" charset="0"/>
              </a:rPr>
              <a:t>nhiều nhất 4 triết gia </a:t>
            </a:r>
            <a:r>
              <a:rPr lang="vi" sz="1200" dirty="0">
                <a:latin typeface="Times New Roman" panose="02020603050405020304" pitchFamily="18" charset="0"/>
              </a:rPr>
              <a:t>ngồi trên </a:t>
            </a:r>
            <a:r>
              <a:rPr lang="vi" sz="1200" dirty="0" smtClean="0">
                <a:latin typeface="Times New Roman" panose="02020603050405020304" pitchFamily="18" charset="0"/>
              </a:rPr>
              <a:t>bàn</a:t>
            </a:r>
            <a:endParaRPr lang="vi" sz="1200" dirty="0">
              <a:latin typeface="Times New Roman" panose="02020603050405020304" pitchFamily="18" charset="0"/>
            </a:endParaRPr>
          </a:p>
          <a:p>
            <a:pPr indent="0">
              <a:spcAft>
                <a:spcPts val="420"/>
              </a:spcAft>
            </a:pPr>
            <a:r>
              <a:rPr lang="vi" sz="1200" dirty="0">
                <a:latin typeface="Times New Roman" panose="02020603050405020304" pitchFamily="18" charset="0"/>
              </a:rPr>
              <a:t>Chỉ cho phép một triết gia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đũa nếu </a:t>
            </a:r>
            <a:r>
              <a:rPr lang="vi" sz="1200" dirty="0">
                <a:solidFill>
                  <a:srgbClr val="900000"/>
                </a:solidFill>
                <a:latin typeface="Times New Roman" panose="02020603050405020304" pitchFamily="18" charset="0"/>
              </a:rPr>
              <a:t>cả 2 đũa đều sẵn sàng</a:t>
            </a:r>
            <a:r>
              <a:rPr lang="vi" sz="1200" dirty="0">
                <a:latin typeface="Times New Roman" panose="02020603050405020304" pitchFamily="18" charset="0"/>
              </a:rPr>
              <a:t>.</a:t>
            </a:r>
          </a:p>
        </p:txBody>
      </p:sp>
      <p:sp>
        <p:nvSpPr>
          <p:cNvPr id="6" name="Rectangle 5"/>
          <p:cNvSpPr/>
          <p:nvPr/>
        </p:nvSpPr>
        <p:spPr>
          <a:xfrm>
            <a:off x="633984" y="2620518"/>
            <a:ext cx="3724656" cy="329184"/>
          </a:xfrm>
          <a:prstGeom prst="rect">
            <a:avLst/>
          </a:prstGeom>
        </p:spPr>
        <p:txBody>
          <a:bodyPr lIns="0" tIns="0" rIns="0" bIns="0">
            <a:noAutofit/>
          </a:bodyPr>
          <a:lstStyle/>
          <a:p>
            <a:pPr indent="0">
              <a:lnSpc>
                <a:spcPts val="1176"/>
              </a:lnSpc>
              <a:spcBef>
                <a:spcPts val="420"/>
              </a:spcBef>
            </a:pPr>
            <a:r>
              <a:rPr lang="vi" sz="1200" dirty="0">
                <a:latin typeface="Times New Roman" panose="02020603050405020304" pitchFamily="18" charset="0"/>
              </a:rPr>
              <a:t>Dùng giải pháp </a:t>
            </a:r>
            <a:r>
              <a:rPr lang="vi" sz="1200" dirty="0">
                <a:solidFill>
                  <a:srgbClr val="900000"/>
                </a:solidFill>
                <a:latin typeface="Times New Roman" panose="02020603050405020304" pitchFamily="18" charset="0"/>
              </a:rPr>
              <a:t>bất đối xứng</a:t>
            </a:r>
            <a:r>
              <a:rPr lang="vi" sz="1200" dirty="0">
                <a:latin typeface="Times New Roman" panose="02020603050405020304" pitchFamily="18" charset="0"/>
              </a:rPr>
              <a:t>: triết gia lẻ luôn lấy đũa trái trước, còn triết gia chẵn thì luôn lấy đũa phải trước.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289560" indent="-165100">
              <a:spcAft>
                <a:spcPts val="1470"/>
              </a:spcAft>
            </a:pPr>
            <a:r>
              <a:rPr lang="en-US" sz="550" cap="small">
                <a:solidFill>
                  <a:srgbClr val="FFFFFF"/>
                </a:solidFill>
                <a:latin typeface="Times New Roman"/>
              </a:rPr>
              <a:t>Monitors</a:t>
            </a:r>
          </a:p>
        </p:txBody>
      </p:sp>
      <p:sp>
        <p:nvSpPr>
          <p:cNvPr id="4" name="Rectangle 3"/>
          <p:cNvSpPr/>
          <p:nvPr/>
        </p:nvSpPr>
        <p:spPr>
          <a:xfrm>
            <a:off x="100584" y="469392"/>
            <a:ext cx="896112" cy="164592"/>
          </a:xfrm>
          <a:prstGeom prst="rect">
            <a:avLst/>
          </a:prstGeom>
        </p:spPr>
        <p:txBody>
          <a:bodyPr wrap="none" lIns="0" tIns="0" rIns="0" bIns="0">
            <a:noAutofit/>
          </a:bodyPr>
          <a:lstStyle/>
          <a:p>
            <a:pPr indent="0">
              <a:spcBef>
                <a:spcPts val="1470"/>
              </a:spcBef>
              <a:spcAft>
                <a:spcPts val="2730"/>
              </a:spcAft>
            </a:pPr>
            <a:r>
              <a:rPr lang="en-US" sz="1400" cap="small" dirty="0" smtClean="0">
                <a:solidFill>
                  <a:srgbClr val="CC0000"/>
                </a:solidFill>
                <a:latin typeface="Times New Roman" panose="02020603050405020304" pitchFamily="18" charset="0"/>
              </a:rPr>
              <a:t>MONITORS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127760"/>
            <a:ext cx="4206240" cy="1658112"/>
          </a:xfrm>
          <a:prstGeom prst="rect">
            <a:avLst/>
          </a:prstGeom>
        </p:spPr>
        <p:txBody>
          <a:bodyPr lIns="0" tIns="0" rIns="0" bIns="0">
            <a:noAutofit/>
          </a:bodyPr>
          <a:lstStyle/>
          <a:p>
            <a:pPr marL="170688" indent="-165100">
              <a:lnSpc>
                <a:spcPts val="1344"/>
              </a:lnSpc>
              <a:spcBef>
                <a:spcPts val="273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một </a:t>
            </a:r>
            <a:r>
              <a:rPr lang="vi" sz="1200" dirty="0">
                <a:solidFill>
                  <a:srgbClr val="900000"/>
                </a:solidFill>
                <a:latin typeface="Times New Roman" panose="02020603050405020304" pitchFamily="18" charset="0"/>
              </a:rPr>
              <a:t>cấu trúc dữ liệu trừu tượng</a:t>
            </a:r>
            <a:r>
              <a:rPr lang="vi" sz="1200" dirty="0">
                <a:latin typeface="Times New Roman" panose="02020603050405020304" pitchFamily="18" charset="0"/>
              </a:rPr>
              <a:t>, được cung cấp bởi các ngôn ngữ lập trình cấp cao, cho phép </a:t>
            </a:r>
            <a:r>
              <a:rPr lang="vi" sz="1200" dirty="0">
                <a:solidFill>
                  <a:srgbClr val="900000"/>
                </a:solidFill>
                <a:latin typeface="Times New Roman" panose="02020603050405020304" pitchFamily="18" charset="0"/>
              </a:rPr>
              <a:t>thực hiện việc đồng bộ hóa một cách dễ dàng, hiệu quả</a:t>
            </a:r>
            <a:r>
              <a:rPr lang="vi" sz="1200" dirty="0">
                <a:latin typeface="Times New Roman" panose="02020603050405020304" pitchFamily="18" charset="0"/>
              </a:rPr>
              <a:t>.</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a:t>
            </a:r>
            <a:r>
              <a:rPr lang="vi" sz="1200" dirty="0">
                <a:solidFill>
                  <a:srgbClr val="900000"/>
                </a:solidFill>
                <a:latin typeface="Times New Roman" panose="02020603050405020304" pitchFamily="18" charset="0"/>
              </a:rPr>
              <a:t>cấu trúc </a:t>
            </a:r>
            <a:r>
              <a:rPr lang="en-US" sz="1200" dirty="0">
                <a:solidFill>
                  <a:srgbClr val="900000"/>
                </a:solidFill>
                <a:latin typeface="Times New Roman" panose="02020603050405020304" pitchFamily="18" charset="0"/>
              </a:rPr>
              <a:t>monitor </a:t>
            </a:r>
            <a:r>
              <a:rPr lang="vi" sz="1200" dirty="0">
                <a:latin typeface="Times New Roman" panose="02020603050405020304" pitchFamily="18" charset="0"/>
              </a:rPr>
              <a:t>bao gồm:</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hợp các </a:t>
            </a:r>
            <a:r>
              <a:rPr lang="vi" sz="1200" dirty="0">
                <a:solidFill>
                  <a:srgbClr val="900000"/>
                </a:solidFill>
                <a:latin typeface="Times New Roman" panose="02020603050405020304" pitchFamily="18" charset="0"/>
              </a:rPr>
              <a:t>thao tác </a:t>
            </a:r>
            <a:r>
              <a:rPr lang="vi" sz="1200" dirty="0">
                <a:latin typeface="Times New Roman" panose="02020603050405020304" pitchFamily="18" charset="0"/>
              </a:rPr>
              <a:t>(hàm) cho phép truy xuất </a:t>
            </a:r>
            <a:r>
              <a:rPr lang="en-US" sz="1200" dirty="0" err="1" smtClean="0">
                <a:latin typeface="Times New Roman" panose="02020603050405020304" pitchFamily="18" charset="0"/>
              </a:rPr>
              <a:t>đế</a:t>
            </a:r>
            <a:r>
              <a:rPr lang="vi" sz="1200" dirty="0" smtClean="0">
                <a:latin typeface="Times New Roman" panose="02020603050405020304" pitchFamily="18" charset="0"/>
              </a:rPr>
              <a:t>n </a:t>
            </a:r>
            <a:r>
              <a:rPr lang="vi" sz="1200" dirty="0">
                <a:latin typeface="Times New Roman" panose="02020603050405020304" pitchFamily="18" charset="0"/>
              </a:rPr>
              <a:t>các dữ liệu bên trong </a:t>
            </a:r>
            <a:r>
              <a:rPr lang="en-US" sz="1200" dirty="0">
                <a:latin typeface="Times New Roman" panose="02020603050405020304" pitchFamily="18" charset="0"/>
              </a:rPr>
              <a:t>monitor.</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biến </a:t>
            </a:r>
            <a:r>
              <a:rPr lang="vi" sz="1200" dirty="0">
                <a:solidFill>
                  <a:srgbClr val="900000"/>
                </a:solidFill>
                <a:latin typeface="Times New Roman" panose="02020603050405020304" pitchFamily="18" charset="0"/>
              </a:rPr>
              <a:t>dữ liệu (biến) cục bộ</a:t>
            </a:r>
            <a:r>
              <a:rPr lang="vi" sz="1200" dirty="0">
                <a:latin typeface="Times New Roman" panose="02020603050405020304" pitchFamily="18" charset="0"/>
              </a:rPr>
              <a:t>.</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đoạn </a:t>
            </a:r>
            <a:r>
              <a:rPr lang="vi" sz="1200" dirty="0">
                <a:solidFill>
                  <a:srgbClr val="900000"/>
                </a:solidFill>
                <a:latin typeface="Times New Roman" panose="02020603050405020304" pitchFamily="18" charset="0"/>
              </a:rPr>
              <a:t>mã khởi tạo </a:t>
            </a:r>
            <a:r>
              <a:rPr lang="en-US" sz="1200" dirty="0">
                <a:latin typeface="Times New Roman" panose="02020603050405020304" pitchFamily="18" charset="0"/>
              </a:rPr>
              <a:t>(initialization code).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6446" y="835152"/>
            <a:ext cx="2279904" cy="2157984"/>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97536" y="208032"/>
            <a:ext cx="1840992" cy="195072"/>
          </a:xfrm>
          <a:prstGeom prst="rect">
            <a:avLst/>
          </a:prstGeom>
        </p:spPr>
        <p:txBody>
          <a:bodyPr wrap="none" lIns="0" tIns="0" rIns="0" bIns="0">
            <a:noAutofit/>
          </a:bodyPr>
          <a:lstStyle/>
          <a:p>
            <a:pPr indent="0">
              <a:spcBef>
                <a:spcPts val="1260"/>
              </a:spcBef>
              <a:spcAft>
                <a:spcPts val="126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13" name="Rectangle 12"/>
          <p:cNvSpPr/>
          <p:nvPr/>
        </p:nvSpPr>
        <p:spPr>
          <a:xfrm>
            <a:off x="153719" y="530923"/>
            <a:ext cx="2301875" cy="2462213"/>
          </a:xfrm>
          <a:prstGeom prst="rect">
            <a:avLst/>
          </a:prstGeom>
        </p:spPr>
        <p:txBody>
          <a:bodyPr>
            <a:spAutoFit/>
          </a:bodyPr>
          <a:lstStyle/>
          <a:p>
            <a:r>
              <a:rPr lang="en-US" sz="1100" dirty="0">
                <a:solidFill>
                  <a:srgbClr val="2121FF"/>
                </a:solidFill>
                <a:latin typeface="Times New Roman" panose="02020603050405020304" pitchFamily="18" charset="0"/>
                <a:cs typeface="Times New Roman" panose="02020603050405020304" pitchFamily="18" charset="0"/>
              </a:rPr>
              <a:t>monitor </a:t>
            </a:r>
            <a:r>
              <a:rPr lang="en-US" sz="1100" dirty="0" err="1">
                <a:solidFill>
                  <a:srgbClr val="000000"/>
                </a:solidFill>
                <a:latin typeface="Times New Roman" panose="02020603050405020304" pitchFamily="18" charset="0"/>
                <a:cs typeface="Times New Roman" panose="02020603050405020304" pitchFamily="18" charset="0"/>
              </a:rPr>
              <a:t>monitor_name</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a:t>
            </a: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smtClean="0">
                <a:solidFill>
                  <a:srgbClr val="000000"/>
                </a:solidFill>
                <a:latin typeface="Times New Roman" panose="02020603050405020304" pitchFamily="18" charset="0"/>
                <a:cs typeface="Times New Roman" panose="02020603050405020304" pitchFamily="18" charset="0"/>
              </a:rPr>
              <a:t>  shared </a:t>
            </a:r>
            <a:r>
              <a:rPr lang="en-US" sz="1100" dirty="0">
                <a:solidFill>
                  <a:srgbClr val="000000"/>
                </a:solidFill>
                <a:latin typeface="Times New Roman" panose="02020603050405020304" pitchFamily="18" charset="0"/>
                <a:cs typeface="Times New Roman" panose="02020603050405020304" pitchFamily="18" charset="0"/>
              </a:rPr>
              <a:t>variable declarations</a:t>
            </a:r>
          </a:p>
          <a:p>
            <a:r>
              <a:rPr lang="en-US" sz="1100" dirty="0" smtClean="0">
                <a:solidFill>
                  <a:srgbClr val="2121FF"/>
                </a:solidFill>
                <a:latin typeface="Times New Roman" panose="02020603050405020304" pitchFamily="18" charset="0"/>
                <a:cs typeface="Times New Roman" panose="02020603050405020304" pitchFamily="18" charset="0"/>
              </a:rPr>
              <a:t>   procedure </a:t>
            </a:r>
            <a:r>
              <a:rPr lang="en-US" sz="1100" dirty="0">
                <a:solidFill>
                  <a:srgbClr val="000000"/>
                </a:solidFill>
                <a:latin typeface="Times New Roman" panose="02020603050405020304" pitchFamily="18" charset="0"/>
                <a:cs typeface="Times New Roman" panose="02020603050405020304" pitchFamily="18" charset="0"/>
              </a:rPr>
              <a:t>P1(: : :) {</a:t>
            </a: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a:t>
            </a:r>
          </a:p>
          <a:p>
            <a:r>
              <a:rPr lang="en-US" sz="1100" dirty="0">
                <a:solidFill>
                  <a:srgbClr val="2121FF"/>
                </a:solidFill>
                <a:latin typeface="Times New Roman" panose="02020603050405020304" pitchFamily="18" charset="0"/>
                <a:cs typeface="Times New Roman" panose="02020603050405020304" pitchFamily="18" charset="0"/>
              </a:rPr>
              <a:t> procedure </a:t>
            </a:r>
            <a:r>
              <a:rPr lang="en-US" sz="1100" dirty="0">
                <a:solidFill>
                  <a:srgbClr val="000000"/>
                </a:solidFill>
                <a:latin typeface="Times New Roman" panose="02020603050405020304" pitchFamily="18" charset="0"/>
                <a:cs typeface="Times New Roman" panose="02020603050405020304" pitchFamily="18" charset="0"/>
              </a:rPr>
              <a:t>P1(: : :) {</a:t>
            </a:r>
          </a:p>
          <a:p>
            <a:r>
              <a:rPr lang="en-US" sz="1100" dirty="0">
                <a:solidFill>
                  <a:srgbClr val="000000"/>
                </a:solidFill>
                <a:latin typeface="Times New Roman" panose="02020603050405020304" pitchFamily="18" charset="0"/>
                <a:cs typeface="Times New Roman" panose="02020603050405020304" pitchFamily="18" charset="0"/>
              </a:rPr>
              <a:t>   ...</a:t>
            </a: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smtClean="0">
                <a:solidFill>
                  <a:srgbClr val="000000"/>
                </a:solidFill>
                <a:latin typeface="Times New Roman" panose="02020603050405020304" pitchFamily="18" charset="0"/>
                <a:cs typeface="Times New Roman" panose="02020603050405020304" pitchFamily="18" charset="0"/>
              </a:rPr>
              <a:t>}</a:t>
            </a:r>
          </a:p>
          <a:p>
            <a:r>
              <a:rPr lang="en-US" sz="1100" dirty="0" smtClean="0">
                <a:solidFill>
                  <a:srgbClr val="000000"/>
                </a:solidFill>
                <a:latin typeface="Times New Roman" panose="02020603050405020304" pitchFamily="18" charset="0"/>
                <a:cs typeface="Times New Roman" panose="02020603050405020304" pitchFamily="18" charset="0"/>
              </a:rPr>
              <a:t>  </a:t>
            </a:r>
            <a:r>
              <a:rPr lang="en-US" sz="1100" dirty="0" err="1" smtClean="0">
                <a:solidFill>
                  <a:srgbClr val="000000"/>
                </a:solidFill>
                <a:latin typeface="Times New Roman" panose="02020603050405020304" pitchFamily="18" charset="0"/>
                <a:cs typeface="Times New Roman" panose="02020603050405020304" pitchFamily="18" charset="0"/>
              </a:rPr>
              <a:t>initialization_code</a:t>
            </a:r>
            <a:r>
              <a:rPr lang="en-US" sz="1100" dirty="0" smtClean="0">
                <a:solidFill>
                  <a:srgbClr val="000000"/>
                </a:solidFill>
                <a:latin typeface="Times New Roman" panose="02020603050405020304" pitchFamily="18" charset="0"/>
                <a:cs typeface="Times New Roman" panose="02020603050405020304" pitchFamily="18" charset="0"/>
              </a:rPr>
              <a:t> </a:t>
            </a:r>
            <a:r>
              <a:rPr lang="en-US" sz="1100" dirty="0">
                <a:solidFill>
                  <a:srgbClr val="000000"/>
                </a:solidFill>
                <a:latin typeface="Times New Roman" panose="02020603050405020304" pitchFamily="18" charset="0"/>
                <a:cs typeface="Times New Roman" panose="02020603050405020304" pitchFamily="18" charset="0"/>
              </a:rPr>
              <a:t>(: : :) {</a:t>
            </a: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a:solidFill>
                  <a:srgbClr val="008000"/>
                </a:solidFill>
                <a:latin typeface="Times New Roman" panose="02020603050405020304" pitchFamily="18" charset="0"/>
                <a:cs typeface="Times New Roman" panose="02020603050405020304" pitchFamily="18" charset="0"/>
              </a:rPr>
              <a:t>//monitor</a:t>
            </a:r>
            <a:endParaRPr lang="en-US" sz="1100" dirty="0">
              <a:latin typeface="Times New Roman" panose="02020603050405020304" pitchFamily="18" charset="0"/>
              <a:cs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124460" indent="0" algn="just">
              <a:spcAft>
                <a:spcPts val="1470"/>
              </a:spcAft>
            </a:pPr>
            <a:r>
              <a:rPr lang="en-US" sz="550" cap="small">
                <a:solidFill>
                  <a:srgbClr val="FFFFFF"/>
                </a:solidFill>
                <a:latin typeface="Times New Roman"/>
              </a:rPr>
              <a:t>Monitors</a:t>
            </a:r>
          </a:p>
        </p:txBody>
      </p:sp>
      <p:sp>
        <p:nvSpPr>
          <p:cNvPr id="4" name="Rectangle 3"/>
          <p:cNvSpPr/>
          <p:nvPr/>
        </p:nvSpPr>
        <p:spPr>
          <a:xfrm>
            <a:off x="100584" y="466344"/>
            <a:ext cx="2173224" cy="192024"/>
          </a:xfrm>
          <a:prstGeom prst="rect">
            <a:avLst/>
          </a:prstGeom>
        </p:spPr>
        <p:txBody>
          <a:bodyPr wrap="none" lIns="0" tIns="0" rIns="0" bIns="0">
            <a:noAutofit/>
          </a:bodyPr>
          <a:lstStyle/>
          <a:p>
            <a:pPr indent="0">
              <a:spcBef>
                <a:spcPts val="1470"/>
              </a:spcBef>
              <a:spcAft>
                <a:spcPts val="4410"/>
              </a:spcAft>
            </a:pPr>
            <a:r>
              <a:rPr lang="vi" sz="1400" cap="small" dirty="0" smtClean="0">
                <a:solidFill>
                  <a:srgbClr val="CC0000"/>
                </a:solidFill>
                <a:latin typeface="Times New Roman" panose="02020603050405020304" pitchFamily="18" charset="0"/>
              </a:rPr>
              <a:t>ĐẶC TÍNH CỦA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05840"/>
            <a:ext cx="4261104" cy="1313688"/>
          </a:xfrm>
          <a:prstGeom prst="rect">
            <a:avLst/>
          </a:prstGeom>
        </p:spPr>
        <p:txBody>
          <a:bodyPr lIns="0" tIns="0" rIns="0" bIns="0">
            <a:noAutofit/>
          </a:bodyPr>
          <a:lstStyle/>
          <a:p>
            <a:pPr indent="0" algn="just">
              <a:spcBef>
                <a:spcPts val="441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a:t>
            </a:r>
            <a:r>
              <a:rPr lang="vi" sz="1200" dirty="0">
                <a:solidFill>
                  <a:srgbClr val="900000"/>
                </a:solidFill>
                <a:latin typeface="Times New Roman" panose="02020603050405020304" pitchFamily="18" charset="0"/>
              </a:rPr>
              <a:t>biến cục bộ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truy xuất bởi các thủ tục của </a:t>
            </a:r>
            <a:r>
              <a:rPr lang="en-US" sz="1200" dirty="0">
                <a:latin typeface="Times New Roman" panose="02020603050405020304" pitchFamily="18" charset="0"/>
              </a:rPr>
              <a:t>monitor.</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a:t>
            </a:r>
            <a:r>
              <a:rPr lang="vi" sz="1200" dirty="0">
                <a:solidFill>
                  <a:srgbClr val="900000"/>
                </a:solidFill>
                <a:latin typeface="Times New Roman" panose="02020603050405020304" pitchFamily="18" charset="0"/>
              </a:rPr>
              <a:t>vào </a:t>
            </a:r>
            <a:r>
              <a:rPr lang="en-US" sz="1200" dirty="0">
                <a:solidFill>
                  <a:srgbClr val="900000"/>
                </a:solidFill>
                <a:latin typeface="Times New Roman" panose="02020603050405020304" pitchFamily="18" charset="0"/>
              </a:rPr>
              <a:t>monitor </a:t>
            </a:r>
            <a:r>
              <a:rPr lang="vi" sz="1200" dirty="0">
                <a:latin typeface="Times New Roman" panose="02020603050405020304" pitchFamily="18" charset="0"/>
              </a:rPr>
              <a:t>bằng cách gọi một trong các thủ tục đó.</a:t>
            </a:r>
          </a:p>
          <a:p>
            <a:pPr marL="170688" indent="-1651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có </a:t>
            </a:r>
            <a:r>
              <a:rPr lang="vi" sz="1200" dirty="0">
                <a:solidFill>
                  <a:srgbClr val="900000"/>
                </a:solidFill>
                <a:latin typeface="Times New Roman" panose="02020603050405020304" pitchFamily="18" charset="0"/>
              </a:rPr>
              <a:t>tối đa 1 tiến trình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vào </a:t>
            </a:r>
            <a:r>
              <a:rPr lang="en-US" sz="1200" dirty="0">
                <a:latin typeface="Times New Roman" panose="02020603050405020304" pitchFamily="18" charset="0"/>
              </a:rPr>
              <a:t>monitor </a:t>
            </a:r>
            <a:r>
              <a:rPr lang="vi" sz="1200" dirty="0">
                <a:latin typeface="Times New Roman" panose="02020603050405020304" pitchFamily="18" charset="0"/>
              </a:rPr>
              <a:t>tại 1 thời </a:t>
            </a:r>
            <a:r>
              <a:rPr lang="en-US" sz="1200" dirty="0" err="1" smtClean="0">
                <a:latin typeface="Times New Roman" panose="02020603050405020304" pitchFamily="18" charset="0"/>
              </a:rPr>
              <a:t>điểm</a:t>
            </a:r>
            <a:r>
              <a:rPr lang="vi" sz="1200" dirty="0" smtClean="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điều kiện loại trừ hỗ tương được đảm bảo.</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124460" indent="0" algn="just">
              <a:spcAft>
                <a:spcPts val="1260"/>
              </a:spcAft>
            </a:pPr>
            <a:r>
              <a:rPr lang="en-US" sz="550" cap="small">
                <a:solidFill>
                  <a:srgbClr val="FFFFFF"/>
                </a:solidFill>
                <a:latin typeface="Times New Roman"/>
              </a:rPr>
              <a:t>Monitors</a:t>
            </a:r>
          </a:p>
        </p:txBody>
      </p:sp>
      <p:sp>
        <p:nvSpPr>
          <p:cNvPr id="4" name="Rectangle 3"/>
          <p:cNvSpPr/>
          <p:nvPr/>
        </p:nvSpPr>
        <p:spPr>
          <a:xfrm>
            <a:off x="100584" y="451104"/>
            <a:ext cx="3435096" cy="225552"/>
          </a:xfrm>
          <a:prstGeom prst="rect">
            <a:avLst/>
          </a:prstGeom>
        </p:spPr>
        <p:txBody>
          <a:bodyPr wrap="none" lIns="0" tIns="0" rIns="0" bIns="0">
            <a:noAutofit/>
          </a:bodyPr>
          <a:lstStyle/>
          <a:p>
            <a:pPr indent="0">
              <a:spcBef>
                <a:spcPts val="1260"/>
              </a:spcBef>
              <a:spcAft>
                <a:spcPts val="2100"/>
              </a:spcAft>
            </a:pPr>
            <a:r>
              <a:rPr lang="vi" sz="1400" cap="small" dirty="0" smtClean="0">
                <a:solidFill>
                  <a:srgbClr val="CC0000"/>
                </a:solidFill>
                <a:latin typeface="Times New Roman" panose="02020603050405020304" pitchFamily="18" charset="0"/>
              </a:rPr>
              <a:t>BIẾN ĐIỀU KI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N </a:t>
            </a:r>
            <a:r>
              <a:rPr lang="en-US" sz="1400" cap="small" dirty="0" smtClean="0">
                <a:solidFill>
                  <a:srgbClr val="CC0000"/>
                </a:solidFill>
                <a:latin typeface="Times New Roman" panose="02020603050405020304" pitchFamily="18" charset="0"/>
              </a:rPr>
              <a:t>(CONDITION VARIABLE)</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15926"/>
            <a:ext cx="4169664" cy="2128442"/>
          </a:xfrm>
          <a:prstGeom prst="rect">
            <a:avLst/>
          </a:prstGeom>
        </p:spPr>
        <p:txBody>
          <a:bodyPr lIns="0" tIns="0" rIns="0" bIns="0">
            <a:noAutofit/>
          </a:bodyPr>
          <a:lstStyle/>
          <a:p>
            <a:pPr marL="157988" indent="-152400">
              <a:lnSpc>
                <a:spcPts val="1344"/>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Nhằm cho phép một tiến trình đợi trong </a:t>
            </a:r>
            <a:r>
              <a:rPr lang="en-US" sz="1200" dirty="0">
                <a:latin typeface="Times New Roman" panose="02020603050405020304" pitchFamily="18" charset="0"/>
              </a:rPr>
              <a:t>monitor, </a:t>
            </a:r>
            <a:r>
              <a:rPr lang="vi" sz="1200" dirty="0">
                <a:latin typeface="Times New Roman" panose="02020603050405020304" pitchFamily="18" charset="0"/>
              </a:rPr>
              <a:t>ta dùng các </a:t>
            </a:r>
            <a:r>
              <a:rPr lang="vi" sz="1200" dirty="0">
                <a:solidFill>
                  <a:srgbClr val="900000"/>
                </a:solidFill>
                <a:latin typeface="Times New Roman" panose="02020603050405020304" pitchFamily="18" charset="0"/>
              </a:rPr>
              <a:t>biến điều kiện</a:t>
            </a:r>
            <a:r>
              <a:rPr lang="vi" sz="1200" dirty="0">
                <a:latin typeface="Times New Roman" panose="02020603050405020304" pitchFamily="18" charset="0"/>
              </a:rPr>
              <a:t>:</a:t>
            </a:r>
          </a:p>
          <a:p>
            <a:pPr marL="437388" indent="-114300">
              <a:lnSpc>
                <a:spcPts val="2064"/>
              </a:lnSpc>
            </a:pPr>
            <a:r>
              <a:rPr lang="en-US" sz="1200" spc="50" dirty="0">
                <a:latin typeface="Times New Roman"/>
              </a:rPr>
              <a:t>condition </a:t>
            </a:r>
            <a:r>
              <a:rPr lang="vi" sz="1200" spc="50" dirty="0">
                <a:latin typeface="Times New Roman"/>
              </a:rPr>
              <a:t>x, y;</a:t>
            </a:r>
          </a:p>
          <a:p>
            <a:pPr indent="0" algn="just">
              <a:lnSpc>
                <a:spcPts val="206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Biến điều kiện là </a:t>
            </a:r>
            <a:r>
              <a:rPr lang="vi" sz="1200" dirty="0">
                <a:solidFill>
                  <a:srgbClr val="900000"/>
                </a:solidFill>
                <a:latin typeface="Times New Roman" panose="02020603050405020304" pitchFamily="18" charset="0"/>
              </a:rPr>
              <a:t>cục bộ </a:t>
            </a:r>
            <a:r>
              <a:rPr lang="vi" sz="1200" dirty="0">
                <a:latin typeface="Times New Roman" panose="02020603050405020304" pitchFamily="18" charset="0"/>
              </a:rPr>
              <a:t>(chỉ được truy xuất bên trong </a:t>
            </a:r>
            <a:r>
              <a:rPr lang="en-US" sz="1200" dirty="0">
                <a:latin typeface="Times New Roman" panose="02020603050405020304" pitchFamily="18" charset="0"/>
              </a:rPr>
              <a:t>monitor).</a:t>
            </a:r>
          </a:p>
          <a:p>
            <a:pPr indent="0" algn="just">
              <a:lnSpc>
                <a:spcPts val="206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Hai </a:t>
            </a:r>
            <a:r>
              <a:rPr lang="vi" sz="1200" dirty="0">
                <a:solidFill>
                  <a:srgbClr val="900000"/>
                </a:solidFill>
                <a:latin typeface="Times New Roman" panose="02020603050405020304" pitchFamily="18" charset="0"/>
              </a:rPr>
              <a:t>thao tác </a:t>
            </a:r>
            <a:r>
              <a:rPr lang="vi" sz="1200" dirty="0">
                <a:latin typeface="Times New Roman" panose="02020603050405020304" pitchFamily="18" charset="0"/>
              </a:rPr>
              <a:t>trên biến điều kiện:</a:t>
            </a:r>
          </a:p>
          <a:p>
            <a:pPr marL="437388" indent="-114300">
              <a:lnSpc>
                <a:spcPts val="1176"/>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x.wait()</a:t>
            </a:r>
            <a:r>
              <a:rPr lang="vi" sz="1200" dirty="0">
                <a:latin typeface="Times New Roman" panose="02020603050405020304" pitchFamily="18" charset="0"/>
              </a:rPr>
              <a:t>: tiến trình gọi chỉ thị này sẻ </a:t>
            </a:r>
            <a:r>
              <a:rPr lang="vi" sz="1200" dirty="0">
                <a:solidFill>
                  <a:srgbClr val="900000"/>
                </a:solidFill>
                <a:latin typeface="Times New Roman" panose="02020603050405020304" pitchFamily="18" charset="0"/>
              </a:rPr>
              <a:t>bị ngưng </a:t>
            </a:r>
            <a:r>
              <a:rPr lang="vi" sz="1200" dirty="0">
                <a:latin typeface="Times New Roman" panose="02020603050405020304" pitchFamily="18" charset="0"/>
              </a:rPr>
              <a:t>cho </a:t>
            </a:r>
            <a:r>
              <a:rPr lang="en-US" sz="1200" dirty="0" err="1" smtClean="0">
                <a:latin typeface="Times New Roman" panose="02020603050405020304" pitchFamily="18" charset="0"/>
              </a:rPr>
              <a:t>đế</a:t>
            </a:r>
            <a:r>
              <a:rPr lang="vi" sz="1200" dirty="0" smtClean="0">
                <a:latin typeface="Times New Roman" panose="02020603050405020304" pitchFamily="18" charset="0"/>
              </a:rPr>
              <a:t>n </a:t>
            </a:r>
            <a:r>
              <a:rPr lang="vi" sz="1200" dirty="0">
                <a:latin typeface="Times New Roman" panose="02020603050405020304" pitchFamily="18" charset="0"/>
              </a:rPr>
              <a:t>khi x.signal() được gọi.</a:t>
            </a:r>
          </a:p>
          <a:p>
            <a:pPr marL="437388" indent="-1143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x.signal()</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“đánh thức” </a:t>
            </a:r>
            <a:r>
              <a:rPr lang="vi" sz="1200" dirty="0">
                <a:latin typeface="Times New Roman" panose="02020603050405020304" pitchFamily="18" charset="0"/>
              </a:rPr>
              <a:t>một trong các tiến trình đang ngưng do gọi x.wait() (nếu không có tiến trình đang ngưng thì không làm gì cả).</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24968"/>
            <a:ext cx="1066800" cy="112776"/>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I—Giới thiệu </a:t>
            </a:r>
            <a:r>
              <a:rPr lang="en-US" sz="600" cap="small">
                <a:solidFill>
                  <a:srgbClr val="FFFFFF"/>
                </a:solidFill>
                <a:latin typeface="Times New Roman"/>
              </a:rPr>
              <a:t>(Background)</a:t>
            </a:r>
          </a:p>
        </p:txBody>
      </p:sp>
      <p:sp>
        <p:nvSpPr>
          <p:cNvPr id="4" name="Rectangle 3"/>
          <p:cNvSpPr/>
          <p:nvPr/>
        </p:nvSpPr>
        <p:spPr>
          <a:xfrm>
            <a:off x="94488" y="228600"/>
            <a:ext cx="3556078" cy="429768"/>
          </a:xfrm>
          <a:prstGeom prst="rect">
            <a:avLst/>
          </a:prstGeom>
        </p:spPr>
        <p:txBody>
          <a:bodyPr lIns="0" tIns="0" rIns="0" bIns="0">
            <a:noAutofit/>
          </a:bodyPr>
          <a:lstStyle/>
          <a:p>
            <a:pPr indent="0">
              <a:spcAft>
                <a:spcPts val="1470"/>
              </a:spcAft>
            </a:pPr>
            <a:r>
              <a:rPr lang="vi" sz="1400" spc="100" dirty="0" smtClean="0">
                <a:solidFill>
                  <a:srgbClr val="CC0000"/>
                </a:solidFill>
                <a:latin typeface="Times New Roman"/>
              </a:rPr>
              <a:t>VÍ DỤ 1 - </a:t>
            </a:r>
            <a:r>
              <a:rPr lang="vi" sz="1400" cap="small" spc="100" dirty="0" smtClean="0">
                <a:solidFill>
                  <a:srgbClr val="CC0000"/>
                </a:solidFill>
                <a:latin typeface="Times New Roman"/>
              </a:rPr>
              <a:t>GIAO DỊCH CẠNH TRANH</a:t>
            </a:r>
            <a:endParaRPr lang="vi" sz="1400" cap="small" spc="100" dirty="0">
              <a:solidFill>
                <a:srgbClr val="CC0000"/>
              </a:solidFill>
              <a:latin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3317605685"/>
              </p:ext>
            </p:extLst>
          </p:nvPr>
        </p:nvGraphicFramePr>
        <p:xfrm>
          <a:off x="341376" y="893064"/>
          <a:ext cx="4009136" cy="2296668"/>
        </p:xfrm>
        <a:graphic>
          <a:graphicData uri="http://schemas.openxmlformats.org/drawingml/2006/table">
            <a:tbl>
              <a:tblPr/>
              <a:tblGrid>
                <a:gridCol w="597408">
                  <a:extLst>
                    <a:ext uri="{9D8B030D-6E8A-4147-A177-3AD203B41FA5}">
                      <a16:colId xmlns:a16="http://schemas.microsoft.com/office/drawing/2014/main" val="20000"/>
                    </a:ext>
                  </a:extLst>
                </a:gridCol>
                <a:gridCol w="661416">
                  <a:extLst>
                    <a:ext uri="{9D8B030D-6E8A-4147-A177-3AD203B41FA5}">
                      <a16:colId xmlns:a16="http://schemas.microsoft.com/office/drawing/2014/main" val="20001"/>
                    </a:ext>
                  </a:extLst>
                </a:gridCol>
                <a:gridCol w="289560">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597408">
                  <a:extLst>
                    <a:ext uri="{9D8B030D-6E8A-4147-A177-3AD203B41FA5}">
                      <a16:colId xmlns:a16="http://schemas.microsoft.com/office/drawing/2014/main" val="20005"/>
                    </a:ext>
                  </a:extLst>
                </a:gridCol>
                <a:gridCol w="661416">
                  <a:extLst>
                    <a:ext uri="{9D8B030D-6E8A-4147-A177-3AD203B41FA5}">
                      <a16:colId xmlns:a16="http://schemas.microsoft.com/office/drawing/2014/main" val="20006"/>
                    </a:ext>
                  </a:extLst>
                </a:gridCol>
                <a:gridCol w="289560">
                  <a:extLst>
                    <a:ext uri="{9D8B030D-6E8A-4147-A177-3AD203B41FA5}">
                      <a16:colId xmlns:a16="http://schemas.microsoft.com/office/drawing/2014/main" val="20007"/>
                    </a:ext>
                  </a:extLst>
                </a:gridCol>
                <a:gridCol w="356616">
                  <a:extLst>
                    <a:ext uri="{9D8B030D-6E8A-4147-A177-3AD203B41FA5}">
                      <a16:colId xmlns:a16="http://schemas.microsoft.com/office/drawing/2014/main" val="20008"/>
                    </a:ext>
                  </a:extLst>
                </a:gridCol>
              </a:tblGrid>
              <a:tr h="179832">
                <a:tc>
                  <a:txBody>
                    <a:bodyPr/>
                    <a:lstStyle/>
                    <a:p>
                      <a:pPr indent="0" algn="ctr"/>
                      <a:r>
                        <a:rPr lang="vi" sz="750" b="1" dirty="0">
                          <a:latin typeface="Tahoma"/>
                        </a:rPr>
                        <a:t>TI</a:t>
                      </a:r>
                    </a:p>
                  </a:txBody>
                  <a:tcPr marL="0" marR="0" marT="0" marB="0" anchor="b">
                    <a:solidFill>
                      <a:srgbClr val="BBE9FF"/>
                    </a:solidFill>
                  </a:tcPr>
                </a:tc>
                <a:tc>
                  <a:txBody>
                    <a:bodyPr/>
                    <a:lstStyle/>
                    <a:p>
                      <a:pPr indent="0" algn="ctr"/>
                      <a:r>
                        <a:rPr lang="vi" sz="750" b="1">
                          <a:latin typeface="Tahoma"/>
                        </a:rPr>
                        <a:t>T2</a:t>
                      </a:r>
                    </a:p>
                  </a:txBody>
                  <a:tcPr marL="0" marR="0" marT="0" marB="0" anchor="b">
                    <a:solidFill>
                      <a:srgbClr val="BBE9FF"/>
                    </a:solidFill>
                  </a:tcPr>
                </a:tc>
                <a:tc>
                  <a:txBody>
                    <a:bodyPr/>
                    <a:lstStyle/>
                    <a:p>
                      <a:pPr indent="0"/>
                      <a:r>
                        <a:rPr lang="vi" sz="750" b="1">
                          <a:latin typeface="Tahoma"/>
                        </a:rPr>
                        <a:t>A/B</a:t>
                      </a:r>
                    </a:p>
                  </a:txBody>
                  <a:tcPr marL="0" marR="0" marT="0" marB="0" anchor="b">
                    <a:solidFill>
                      <a:srgbClr val="BBE9FF"/>
                    </a:solidFill>
                  </a:tcPr>
                </a:tc>
                <a:tc>
                  <a:txBody>
                    <a:bodyPr/>
                    <a:lstStyle/>
                    <a:p>
                      <a:pPr marR="139700" indent="0" algn="r"/>
                      <a:r>
                        <a:rPr lang="vi" sz="750" b="1">
                          <a:latin typeface="Tahoma"/>
                        </a:rPr>
                        <a:t>p</a:t>
                      </a:r>
                    </a:p>
                  </a:txBody>
                  <a:tcPr marL="0" marR="0" marT="0" marB="0" anchor="b">
                    <a:solidFill>
                      <a:srgbClr val="BBE9FF"/>
                    </a:solidFill>
                  </a:tcPr>
                </a:tc>
                <a:tc>
                  <a:txBody>
                    <a:bodyPr/>
                    <a:lstStyle/>
                    <a:p>
                      <a:endParaRPr sz="900"/>
                    </a:p>
                  </a:txBody>
                  <a:tcPr marL="0" marR="0" marT="0" marB="0"/>
                </a:tc>
                <a:tc>
                  <a:txBody>
                    <a:bodyPr/>
                    <a:lstStyle/>
                    <a:p>
                      <a:pPr indent="0" algn="ctr"/>
                      <a:r>
                        <a:rPr lang="vi" sz="750" b="1">
                          <a:latin typeface="Tahoma"/>
                        </a:rPr>
                        <a:t>TI</a:t>
                      </a:r>
                    </a:p>
                  </a:txBody>
                  <a:tcPr marL="0" marR="0" marT="0" marB="0" anchor="b">
                    <a:solidFill>
                      <a:srgbClr val="BBE9FF"/>
                    </a:solidFill>
                  </a:tcPr>
                </a:tc>
                <a:tc>
                  <a:txBody>
                    <a:bodyPr/>
                    <a:lstStyle/>
                    <a:p>
                      <a:pPr indent="0" algn="ctr"/>
                      <a:r>
                        <a:rPr lang="vi" sz="750" b="1">
                          <a:latin typeface="Tahoma"/>
                        </a:rPr>
                        <a:t>T2</a:t>
                      </a:r>
                    </a:p>
                  </a:txBody>
                  <a:tcPr marL="0" marR="0" marT="0" marB="0" anchor="b">
                    <a:solidFill>
                      <a:srgbClr val="BBE9FF"/>
                    </a:solidFill>
                  </a:tcPr>
                </a:tc>
                <a:tc>
                  <a:txBody>
                    <a:bodyPr/>
                    <a:lstStyle/>
                    <a:p>
                      <a:pPr indent="0"/>
                      <a:r>
                        <a:rPr lang="vi" sz="750" b="1">
                          <a:latin typeface="Tahoma"/>
                        </a:rPr>
                        <a:t>A/B</a:t>
                      </a:r>
                    </a:p>
                  </a:txBody>
                  <a:tcPr marL="0" marR="0" marT="0" marB="0" anchor="b">
                    <a:solidFill>
                      <a:srgbClr val="BBE9FF"/>
                    </a:solidFill>
                  </a:tcPr>
                </a:tc>
                <a:tc>
                  <a:txBody>
                    <a:bodyPr/>
                    <a:lstStyle/>
                    <a:p>
                      <a:pPr marR="152400" indent="0" algn="r"/>
                      <a:r>
                        <a:rPr lang="vi" sz="750" b="1">
                          <a:latin typeface="Tahoma"/>
                        </a:rPr>
                        <a:t>p</a:t>
                      </a:r>
                    </a:p>
                  </a:txBody>
                  <a:tcPr marL="0" marR="0" marT="0" marB="0" anchor="b">
                    <a:solidFill>
                      <a:srgbClr val="BBE9FF"/>
                    </a:solidFill>
                  </a:tcPr>
                </a:tc>
                <a:extLst>
                  <a:ext uri="{0D108BD9-81ED-4DB2-BD59-A6C34878D82A}">
                    <a16:rowId xmlns:a16="http://schemas.microsoft.com/office/drawing/2014/main" val="10000"/>
                  </a:ext>
                </a:extLst>
              </a:tr>
              <a:tr h="173736">
                <a:tc>
                  <a:txBody>
                    <a:bodyPr/>
                    <a:lstStyle/>
                    <a:p>
                      <a:pPr indent="0"/>
                      <a:r>
                        <a:rPr lang="vi" sz="1050">
                          <a:latin typeface="Times New Roman"/>
                        </a:rPr>
                        <a:t>R(A)</a:t>
                      </a:r>
                    </a:p>
                  </a:txBody>
                  <a:tcPr marL="0" marR="0" marT="0" marB="0" anchor="b"/>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tc>
                  <a:txBody>
                    <a:bodyPr/>
                    <a:lstStyle/>
                    <a:p>
                      <a:pPr indent="0"/>
                      <a:r>
                        <a:rPr lang="vi" sz="1050">
                          <a:latin typeface="Times New Roman"/>
                        </a:rPr>
                        <a:t>R(A)</a:t>
                      </a:r>
                    </a:p>
                  </a:txBody>
                  <a:tcPr marL="0" marR="0" marT="0" marB="0" anchor="b"/>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extLst>
                  <a:ext uri="{0D108BD9-81ED-4DB2-BD59-A6C34878D82A}">
                    <a16:rowId xmlns:a16="http://schemas.microsoft.com/office/drawing/2014/main" val="10001"/>
                  </a:ext>
                </a:extLst>
              </a:tr>
              <a:tr h="140208">
                <a:tc>
                  <a:txBody>
                    <a:bodyPr/>
                    <a:lstStyle/>
                    <a:p>
                      <a:pPr indent="0"/>
                      <a:r>
                        <a:rPr lang="en-US" sz="1050">
                          <a:latin typeface="Times New Roman"/>
                        </a:rPr>
                        <a:t>A </a:t>
                      </a:r>
                      <a:r>
                        <a:rPr lang="vi" sz="1050">
                          <a:latin typeface="Times New Roman"/>
                        </a:rPr>
                        <a:t>= </a:t>
                      </a:r>
                      <a:r>
                        <a:rPr lang="en-US" sz="1050">
                          <a:latin typeface="Times New Roman"/>
                        </a:rPr>
                        <a:t>A </a:t>
                      </a:r>
                      <a:r>
                        <a:rPr lang="vi" sz="105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a:latin typeface="Times New Roman"/>
                        </a:rPr>
                        <a:t>A </a:t>
                      </a:r>
                      <a:r>
                        <a:rPr lang="vi" sz="1050">
                          <a:latin typeface="Times New Roman"/>
                        </a:rPr>
                        <a:t>= </a:t>
                      </a:r>
                      <a:r>
                        <a:rPr lang="en-US" sz="1050">
                          <a:latin typeface="Times New Roman"/>
                        </a:rPr>
                        <a:t>A </a:t>
                      </a:r>
                      <a:r>
                        <a:rPr lang="vi" sz="105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extLst>
                  <a:ext uri="{0D108BD9-81ED-4DB2-BD59-A6C34878D82A}">
                    <a16:rowId xmlns:a16="http://schemas.microsoft.com/office/drawing/2014/main" val="10002"/>
                  </a:ext>
                </a:extLst>
              </a:tr>
              <a:tr h="161544">
                <a:tc>
                  <a:txBody>
                    <a:bodyPr/>
                    <a:lstStyle/>
                    <a:p>
                      <a:pPr indent="0"/>
                      <a:r>
                        <a:rPr lang="vi" sz="1050">
                          <a:latin typeface="Times New Roman"/>
                        </a:rPr>
                        <a:t>W(A)</a:t>
                      </a:r>
                    </a:p>
                  </a:txBody>
                  <a:tcPr marL="0" marR="0" marT="0" marB="0" anchor="b"/>
                </a:tc>
                <a:tc>
                  <a:txBody>
                    <a:bodyPr/>
                    <a:lstStyle/>
                    <a:p>
                      <a:endParaRPr sz="800"/>
                    </a:p>
                  </a:txBody>
                  <a:tcPr marL="0" marR="0" marT="0" marB="0"/>
                </a:tc>
                <a:tc>
                  <a:txBody>
                    <a:bodyPr/>
                    <a:lstStyle/>
                    <a:p>
                      <a:pPr indent="0"/>
                      <a:r>
                        <a:rPr lang="vi" sz="750" b="1">
                          <a:solidFill>
                            <a:srgbClr val="900000"/>
                          </a:solidFill>
                          <a:latin typeface="Tahoma"/>
                        </a:rPr>
                        <a:t>450</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R(B)</a:t>
                      </a:r>
                    </a:p>
                  </a:txBody>
                  <a:tcPr marL="0" marR="0" marT="0" marB="0" anchor="b"/>
                </a:tc>
                <a:tc>
                  <a:txBody>
                    <a:bodyPr/>
                    <a:lstStyle/>
                    <a:p>
                      <a:endParaRPr sz="800"/>
                    </a:p>
                  </a:txBody>
                  <a:tcPr marL="0" marR="0" marT="0" marB="0"/>
                </a:tc>
                <a:tc>
                  <a:txBody>
                    <a:bodyPr/>
                    <a:lstStyle/>
                    <a:p>
                      <a:endParaRPr sz="800"/>
                    </a:p>
                  </a:txBody>
                  <a:tcPr marL="0" marR="0" marT="0" marB="0"/>
                </a:tc>
                <a:extLst>
                  <a:ext uri="{0D108BD9-81ED-4DB2-BD59-A6C34878D82A}">
                    <a16:rowId xmlns:a16="http://schemas.microsoft.com/office/drawing/2014/main" val="10003"/>
                  </a:ext>
                </a:extLst>
              </a:tr>
              <a:tr h="149352">
                <a:tc>
                  <a:txBody>
                    <a:bodyPr/>
                    <a:lstStyle/>
                    <a:p>
                      <a:endParaRPr sz="800"/>
                    </a:p>
                  </a:txBody>
                  <a:tcPr marL="0" marR="0" marT="0" marB="0"/>
                </a:tc>
                <a:tc>
                  <a:txBody>
                    <a:bodyPr/>
                    <a:lstStyle/>
                    <a:p>
                      <a:pPr indent="0"/>
                      <a:r>
                        <a:rPr lang="vi" sz="1050">
                          <a:latin typeface="Times New Roman"/>
                        </a:rPr>
                        <a:t>R(B)</a:t>
                      </a:r>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B = B - 100</a:t>
                      </a:r>
                    </a:p>
                  </a:txBody>
                  <a:tcPr marL="0" marR="0" marT="0" marB="0"/>
                </a:tc>
                <a:tc>
                  <a:txBody>
                    <a:bodyPr/>
                    <a:lstStyle/>
                    <a:p>
                      <a:endParaRPr sz="800"/>
                    </a:p>
                  </a:txBody>
                  <a:tcPr marL="0" marR="0" marT="0" marB="0"/>
                </a:tc>
                <a:tc>
                  <a:txBody>
                    <a:bodyPr/>
                    <a:lstStyle/>
                    <a:p>
                      <a:endParaRPr sz="800"/>
                    </a:p>
                  </a:txBody>
                  <a:tcPr marL="0" marR="0" marT="0" marB="0"/>
                </a:tc>
                <a:extLst>
                  <a:ext uri="{0D108BD9-81ED-4DB2-BD59-A6C34878D82A}">
                    <a16:rowId xmlns:a16="http://schemas.microsoft.com/office/drawing/2014/main" val="10004"/>
                  </a:ext>
                </a:extLst>
              </a:tr>
              <a:tr h="149352">
                <a:tc>
                  <a:txBody>
                    <a:bodyPr/>
                    <a:lstStyle/>
                    <a:p>
                      <a:endParaRPr sz="800"/>
                    </a:p>
                  </a:txBody>
                  <a:tcPr marL="0" marR="0" marT="0" marB="0"/>
                </a:tc>
                <a:tc>
                  <a:txBody>
                    <a:bodyPr/>
                    <a:lstStyle/>
                    <a:p>
                      <a:pPr indent="0"/>
                      <a:r>
                        <a:rPr lang="vi" sz="1050">
                          <a:latin typeface="Times New Roman"/>
                        </a:rPr>
                        <a:t>B = B - 100</a:t>
                      </a:r>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W(B)</a:t>
                      </a:r>
                    </a:p>
                  </a:txBody>
                  <a:tcPr marL="0" marR="0" marT="0" marB="0"/>
                </a:tc>
                <a:tc>
                  <a:txBody>
                    <a:bodyPr/>
                    <a:lstStyle/>
                    <a:p>
                      <a:pPr indent="0"/>
                      <a:r>
                        <a:rPr lang="vi" sz="750" b="1">
                          <a:solidFill>
                            <a:srgbClr val="900000"/>
                          </a:solidFill>
                          <a:latin typeface="Tahoma"/>
                        </a:rPr>
                        <a:t>400</a:t>
                      </a:r>
                    </a:p>
                  </a:txBody>
                  <a:tcPr marL="0" marR="0" marT="0" marB="0"/>
                </a:tc>
                <a:tc>
                  <a:txBody>
                    <a:bodyPr/>
                    <a:lstStyle/>
                    <a:p>
                      <a:endParaRPr sz="800"/>
                    </a:p>
                  </a:txBody>
                  <a:tcPr marL="0" marR="0" marT="0" marB="0"/>
                </a:tc>
                <a:extLst>
                  <a:ext uri="{0D108BD9-81ED-4DB2-BD59-A6C34878D82A}">
                    <a16:rowId xmlns:a16="http://schemas.microsoft.com/office/drawing/2014/main" val="10005"/>
                  </a:ext>
                </a:extLst>
              </a:tr>
              <a:tr h="155448">
                <a:tc>
                  <a:txBody>
                    <a:bodyPr/>
                    <a:lstStyle/>
                    <a:p>
                      <a:endParaRPr sz="800"/>
                    </a:p>
                  </a:txBody>
                  <a:tcPr marL="0" marR="0" marT="0" marB="0"/>
                </a:tc>
                <a:tc>
                  <a:txBody>
                    <a:bodyPr/>
                    <a:lstStyle/>
                    <a:p>
                      <a:pPr indent="0"/>
                      <a:r>
                        <a:rPr lang="vi" sz="1050">
                          <a:latin typeface="Times New Roman"/>
                        </a:rPr>
                        <a:t>W(B)</a:t>
                      </a:r>
                    </a:p>
                  </a:txBody>
                  <a:tcPr marL="0" marR="0" marT="0" marB="0" anchor="b"/>
                </a:tc>
                <a:tc>
                  <a:txBody>
                    <a:bodyPr/>
                    <a:lstStyle/>
                    <a:p>
                      <a:pPr indent="0"/>
                      <a:r>
                        <a:rPr lang="vi" sz="750" b="1">
                          <a:solidFill>
                            <a:srgbClr val="900000"/>
                          </a:solidFill>
                          <a:latin typeface="Tahoma"/>
                        </a:rPr>
                        <a:t>400</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W(A)</a:t>
                      </a:r>
                    </a:p>
                  </a:txBody>
                  <a:tcPr marL="0" marR="0" marT="0" marB="0" anchor="b"/>
                </a:tc>
                <a:tc>
                  <a:txBody>
                    <a:bodyPr/>
                    <a:lstStyle/>
                    <a:p>
                      <a:endParaRPr sz="800"/>
                    </a:p>
                  </a:txBody>
                  <a:tcPr marL="0" marR="0" marT="0" marB="0"/>
                </a:tc>
                <a:tc>
                  <a:txBody>
                    <a:bodyPr/>
                    <a:lstStyle/>
                    <a:p>
                      <a:pPr indent="0"/>
                      <a:r>
                        <a:rPr lang="vi" sz="750" b="1">
                          <a:solidFill>
                            <a:srgbClr val="900000"/>
                          </a:solidFill>
                          <a:latin typeface="Tahoma"/>
                        </a:rPr>
                        <a:t>450</a:t>
                      </a:r>
                    </a:p>
                  </a:txBody>
                  <a:tcPr marL="0" marR="0" marT="0" marB="0" anchor="b"/>
                </a:tc>
                <a:tc>
                  <a:txBody>
                    <a:bodyPr/>
                    <a:lstStyle/>
                    <a:p>
                      <a:endParaRPr sz="800"/>
                    </a:p>
                  </a:txBody>
                  <a:tcPr marL="0" marR="0" marT="0" marB="0"/>
                </a:tc>
                <a:extLst>
                  <a:ext uri="{0D108BD9-81ED-4DB2-BD59-A6C34878D82A}">
                    <a16:rowId xmlns:a16="http://schemas.microsoft.com/office/drawing/2014/main" val="10006"/>
                  </a:ext>
                </a:extLst>
              </a:tr>
              <a:tr h="155448">
                <a:tc>
                  <a:txBody>
                    <a:bodyPr/>
                    <a:lstStyle/>
                    <a:p>
                      <a:pPr indent="0"/>
                      <a:r>
                        <a:rPr lang="vi" sz="105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dirty="0"/>
                    </a:p>
                  </a:txBody>
                  <a:tcPr marL="0" marR="0" marT="0" marB="0"/>
                </a:tc>
                <a:tc>
                  <a:txBody>
                    <a:bodyPr/>
                    <a:lstStyle/>
                    <a:p>
                      <a:endParaRPr sz="800"/>
                    </a:p>
                  </a:txBody>
                  <a:tcPr marL="0" marR="0" marT="0" marB="0"/>
                </a:tc>
                <a:tc>
                  <a:txBody>
                    <a:bodyPr/>
                    <a:lstStyle/>
                    <a:p>
                      <a:pPr indent="0"/>
                      <a:r>
                        <a:rPr lang="vi" sz="105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extLst>
                  <a:ext uri="{0D108BD9-81ED-4DB2-BD59-A6C34878D82A}">
                    <a16:rowId xmlns:a16="http://schemas.microsoft.com/office/drawing/2014/main" val="10007"/>
                  </a:ext>
                </a:extLst>
              </a:tr>
              <a:tr h="143256">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extLst>
                  <a:ext uri="{0D108BD9-81ED-4DB2-BD59-A6C34878D82A}">
                    <a16:rowId xmlns:a16="http://schemas.microsoft.com/office/drawing/2014/main" val="10008"/>
                  </a:ext>
                </a:extLst>
              </a:tr>
              <a:tr h="158496">
                <a:tc>
                  <a:txBody>
                    <a:bodyPr/>
                    <a:lstStyle/>
                    <a:p>
                      <a:endParaRPr sz="800"/>
                    </a:p>
                  </a:txBody>
                  <a:tcPr marL="0" marR="0" marT="0" marB="0"/>
                </a:tc>
                <a:tc>
                  <a:txBody>
                    <a:bodyPr/>
                    <a:lstStyle/>
                    <a:p>
                      <a:pPr indent="0"/>
                      <a:r>
                        <a:rPr lang="vi" sz="1050" dirty="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1050</a:t>
                      </a:r>
                    </a:p>
                  </a:txBody>
                  <a:tcPr marL="0" marR="0" marT="0" marB="0" anchor="b"/>
                </a:tc>
                <a:extLst>
                  <a:ext uri="{0D108BD9-81ED-4DB2-BD59-A6C34878D82A}">
                    <a16:rowId xmlns:a16="http://schemas.microsoft.com/office/drawing/2014/main" val="10009"/>
                  </a:ext>
                </a:extLst>
              </a:tr>
              <a:tr h="149352">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1050</a:t>
                      </a:r>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R(P)</a:t>
                      </a:r>
                    </a:p>
                  </a:txBody>
                  <a:tcPr marL="0" marR="0" marT="0" marB="0"/>
                </a:tc>
                <a:tc>
                  <a:txBody>
                    <a:bodyPr/>
                    <a:lstStyle/>
                    <a:p>
                      <a:endParaRPr sz="800"/>
                    </a:p>
                  </a:txBody>
                  <a:tcPr marL="0" marR="0" marT="0" marB="0"/>
                </a:tc>
                <a:tc>
                  <a:txBody>
                    <a:bodyPr/>
                    <a:lstStyle/>
                    <a:p>
                      <a:endParaRPr sz="800"/>
                    </a:p>
                  </a:txBody>
                  <a:tcPr marL="0" marR="0" marT="0" marB="0"/>
                </a:tc>
                <a:extLst>
                  <a:ext uri="{0D108BD9-81ED-4DB2-BD59-A6C34878D82A}">
                    <a16:rowId xmlns:a16="http://schemas.microsoft.com/office/drawing/2014/main" val="10010"/>
                  </a:ext>
                </a:extLst>
              </a:tr>
              <a:tr h="143256">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+ 100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+ 100</a:t>
                      </a:r>
                    </a:p>
                  </a:txBody>
                  <a:tcPr marL="0" marR="0" marT="0" marB="0"/>
                </a:tc>
                <a:tc>
                  <a:txBody>
                    <a:bodyPr/>
                    <a:lstStyle/>
                    <a:p>
                      <a:endParaRPr sz="700"/>
                    </a:p>
                  </a:txBody>
                  <a:tcPr marL="0" marR="0" marT="0" marB="0"/>
                </a:tc>
                <a:tc>
                  <a:txBody>
                    <a:bodyPr/>
                    <a:lstStyle/>
                    <a:p>
                      <a:endParaRPr sz="700"/>
                    </a:p>
                  </a:txBody>
                  <a:tcPr marL="0" marR="0" marT="0" marB="0"/>
                </a:tc>
                <a:extLst>
                  <a:ext uri="{0D108BD9-81ED-4DB2-BD59-A6C34878D82A}">
                    <a16:rowId xmlns:a16="http://schemas.microsoft.com/office/drawing/2014/main" val="10011"/>
                  </a:ext>
                </a:extLst>
              </a:tr>
              <a:tr h="164592">
                <a:tc>
                  <a:txBody>
                    <a:bodyPr/>
                    <a:lstStyle/>
                    <a:p>
                      <a:endParaRPr sz="800"/>
                    </a:p>
                  </a:txBody>
                  <a:tcPr marL="0" marR="0" marT="0" marB="0"/>
                </a:tc>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pPr indent="0"/>
                      <a:r>
                        <a:rPr lang="vi" sz="750" b="1">
                          <a:solidFill>
                            <a:srgbClr val="900000"/>
                          </a:solidFill>
                          <a:latin typeface="Tahoma"/>
                        </a:rPr>
                        <a:t>1100</a:t>
                      </a:r>
                    </a:p>
                  </a:txBody>
                  <a:tcPr marL="0" marR="0" marT="0" marB="0" anchor="b">
                    <a:solidFill>
                      <a:srgbClr val="DAD6D6"/>
                    </a:solidFill>
                  </a:tcPr>
                </a:tc>
                <a:tc>
                  <a:txBody>
                    <a:bodyPr/>
                    <a:lstStyle/>
                    <a:p>
                      <a:pPr indent="0"/>
                      <a:endParaRPr lang="vi" sz="750" b="1" dirty="0">
                        <a:solidFill>
                          <a:srgbClr val="5B91C7"/>
                        </a:solidFill>
                        <a:latin typeface="Tahoma"/>
                      </a:endParaRPr>
                    </a:p>
                  </a:txBody>
                  <a:tcPr marL="0" marR="0" marT="0" marB="0"/>
                </a:tc>
                <a:tc>
                  <a:txBody>
                    <a:bodyPr/>
                    <a:lstStyle/>
                    <a:p>
                      <a:endParaRPr sz="800"/>
                    </a:p>
                  </a:txBody>
                  <a:tcPr marL="0" marR="0" marT="0" marB="0"/>
                </a:tc>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pPr indent="0"/>
                      <a:r>
                        <a:rPr lang="vi" sz="750" b="1">
                          <a:solidFill>
                            <a:srgbClr val="900000"/>
                          </a:solidFill>
                          <a:latin typeface="Tahoma"/>
                        </a:rPr>
                        <a:t>1150</a:t>
                      </a:r>
                    </a:p>
                  </a:txBody>
                  <a:tcPr marL="0" marR="0" marT="0" marB="0"/>
                </a:tc>
                <a:extLst>
                  <a:ext uri="{0D108BD9-81ED-4DB2-BD59-A6C34878D82A}">
                    <a16:rowId xmlns:a16="http://schemas.microsoft.com/office/drawing/2014/main" val="10012"/>
                  </a:ext>
                </a:extLst>
              </a:tr>
              <a:tr h="176784">
                <a:tc gridSpan="4">
                  <a:txBody>
                    <a:bodyPr/>
                    <a:lstStyle/>
                    <a:p>
                      <a:pPr indent="0" algn="ctr"/>
                      <a:r>
                        <a:rPr lang="en-US" sz="850" b="1" i="1" spc="-50" dirty="0">
                          <a:latin typeface="Times New Roman" panose="02020603050405020304" pitchFamily="18" charset="0"/>
                        </a:rPr>
                        <a:t>Schedule</a:t>
                      </a:r>
                      <a:r>
                        <a:rPr lang="en-US" sz="900" i="1" dirty="0">
                          <a:latin typeface="Times New Roman" panose="02020603050405020304" pitchFamily="18" charset="0"/>
                        </a:rPr>
                        <a:t> </a:t>
                      </a:r>
                      <a:r>
                        <a:rPr lang="vi" sz="900" b="1" i="1" dirty="0">
                          <a:latin typeface="Courier New"/>
                        </a:rPr>
                        <a:t>1</a:t>
                      </a:r>
                    </a:p>
                  </a:txBody>
                  <a:tcPr marL="0" marR="0" marT="0" marB="0">
                    <a:solidFill>
                      <a:srgbClr val="FF7C00"/>
                    </a:solidFill>
                  </a:tcPr>
                </a:tc>
                <a:tc hMerge="1">
                  <a:txBody>
                    <a:bodyPr/>
                    <a:lstStyle/>
                    <a:p>
                      <a:endParaRPr sz="900"/>
                    </a:p>
                  </a:txBody>
                  <a:tcPr marL="0" marR="0" marT="0" marB="0"/>
                </a:tc>
                <a:tc hMerge="1">
                  <a:txBody>
                    <a:bodyPr/>
                    <a:lstStyle/>
                    <a:p>
                      <a:endParaRPr sz="900"/>
                    </a:p>
                  </a:txBody>
                  <a:tcPr marL="0" marR="0" marT="0" marB="0"/>
                </a:tc>
                <a:tc hMerge="1">
                  <a:txBody>
                    <a:bodyPr/>
                    <a:lstStyle/>
                    <a:p>
                      <a:endParaRPr sz="900"/>
                    </a:p>
                  </a:txBody>
                  <a:tcPr marL="0" marR="0" marT="0" marB="0"/>
                </a:tc>
                <a:tc>
                  <a:txBody>
                    <a:bodyPr/>
                    <a:lstStyle/>
                    <a:p>
                      <a:endParaRPr sz="900"/>
                    </a:p>
                  </a:txBody>
                  <a:tcPr marL="0" marR="0" marT="0" marB="0"/>
                </a:tc>
                <a:tc gridSpan="4">
                  <a:txBody>
                    <a:bodyPr/>
                    <a:lstStyle/>
                    <a:p>
                      <a:pPr indent="0" algn="ctr"/>
                      <a:r>
                        <a:rPr lang="en-US" sz="850" b="1" i="1" spc="-50" dirty="0">
                          <a:latin typeface="Times New Roman" panose="02020603050405020304" pitchFamily="18" charset="0"/>
                        </a:rPr>
                        <a:t>Schedule</a:t>
                      </a:r>
                      <a:r>
                        <a:rPr lang="en-US" sz="900" i="1" dirty="0">
                          <a:latin typeface="Times New Roman" panose="02020603050405020304" pitchFamily="18" charset="0"/>
                        </a:rPr>
                        <a:t> </a:t>
                      </a:r>
                      <a:r>
                        <a:rPr lang="vi" sz="900" b="1" i="1" dirty="0">
                          <a:latin typeface="Courier New"/>
                        </a:rPr>
                        <a:t>2</a:t>
                      </a:r>
                    </a:p>
                  </a:txBody>
                  <a:tcPr marL="0" marR="0" marT="0" marB="0">
                    <a:solidFill>
                      <a:srgbClr val="FF7C00"/>
                    </a:solidFill>
                  </a:tcPr>
                </a:tc>
                <a:tc hMerge="1">
                  <a:txBody>
                    <a:bodyPr/>
                    <a:lstStyle/>
                    <a:p>
                      <a:endParaRPr sz="900"/>
                    </a:p>
                  </a:txBody>
                  <a:tcPr marL="0" marR="0" marT="0" marB="0"/>
                </a:tc>
                <a:tc hMerge="1">
                  <a:txBody>
                    <a:bodyPr/>
                    <a:lstStyle/>
                    <a:p>
                      <a:endParaRPr sz="900"/>
                    </a:p>
                  </a:txBody>
                  <a:tcPr marL="0" marR="0" marT="0" marB="0"/>
                </a:tc>
                <a:tc hMerge="1">
                  <a:txBody>
                    <a:bodyPr/>
                    <a:lstStyle/>
                    <a:p>
                      <a:endParaRPr sz="900"/>
                    </a:p>
                  </a:txBody>
                  <a:tcPr marL="0" marR="0" marT="0" marB="0"/>
                </a:tc>
                <a:extLst>
                  <a:ext uri="{0D108BD9-81ED-4DB2-BD59-A6C34878D82A}">
                    <a16:rowId xmlns:a16="http://schemas.microsoft.com/office/drawing/2014/main" val="10013"/>
                  </a:ext>
                </a:extLst>
              </a:tr>
            </a:tbl>
          </a:graphicData>
        </a:graphic>
      </p:graphicFrame>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528" y="944880"/>
            <a:ext cx="3023616" cy="2087880"/>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1260"/>
              </a:spcAft>
            </a:pPr>
            <a:r>
              <a:rPr lang="en-US" sz="550" cap="small">
                <a:solidFill>
                  <a:srgbClr val="FFFFFF"/>
                </a:solidFill>
                <a:latin typeface="Times New Roman"/>
              </a:rPr>
              <a:t>Monitors</a:t>
            </a:r>
          </a:p>
        </p:txBody>
      </p:sp>
      <p:sp>
        <p:nvSpPr>
          <p:cNvPr id="5" name="Rectangle 4"/>
          <p:cNvSpPr/>
          <p:nvPr/>
        </p:nvSpPr>
        <p:spPr>
          <a:xfrm>
            <a:off x="100584" y="451104"/>
            <a:ext cx="3435096" cy="225552"/>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BIẾN ĐIỀU K</a:t>
            </a:r>
            <a:r>
              <a:rPr lang="en-US" sz="1400" cap="small" dirty="0" smtClean="0">
                <a:solidFill>
                  <a:srgbClr val="CC0000"/>
                </a:solidFill>
                <a:latin typeface="Times New Roman" panose="02020603050405020304" pitchFamily="18" charset="0"/>
              </a:rPr>
              <a:t>IỆ</a:t>
            </a:r>
            <a:r>
              <a:rPr lang="vi" sz="1400" cap="small" dirty="0" smtClean="0">
                <a:solidFill>
                  <a:srgbClr val="CC0000"/>
                </a:solidFill>
                <a:latin typeface="Times New Roman" panose="02020603050405020304" pitchFamily="18" charset="0"/>
              </a:rPr>
              <a:t>N </a:t>
            </a:r>
            <a:r>
              <a:rPr lang="en-US" sz="1400" cap="small" dirty="0" smtClean="0">
                <a:solidFill>
                  <a:srgbClr val="CC0000"/>
                </a:solidFill>
                <a:latin typeface="Times New Roman" panose="02020603050405020304" pitchFamily="18" charset="0"/>
              </a:rPr>
              <a:t>(CONDITION VARIABLE)</a:t>
            </a:r>
            <a:endParaRPr lang="en-US" sz="1400" cap="small" dirty="0">
              <a:solidFill>
                <a:srgbClr val="CC0000"/>
              </a:solidFill>
              <a:latin typeface="Times New Roman" panose="02020603050405020304" pitchFamily="18" charset="0"/>
            </a:endParaRP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1688" y="789432"/>
            <a:ext cx="3486912" cy="210616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1260"/>
              </a:spcAft>
            </a:pPr>
            <a:r>
              <a:rPr lang="en-US" sz="600" cap="small">
                <a:solidFill>
                  <a:srgbClr val="FFFFFF"/>
                </a:solidFill>
                <a:latin typeface="Times New Roman"/>
              </a:rPr>
              <a:t>Monitors</a:t>
            </a:r>
          </a:p>
        </p:txBody>
      </p:sp>
      <p:sp>
        <p:nvSpPr>
          <p:cNvPr id="5" name="Rectangle 4"/>
          <p:cNvSpPr/>
          <p:nvPr/>
        </p:nvSpPr>
        <p:spPr>
          <a:xfrm>
            <a:off x="100584" y="451104"/>
            <a:ext cx="3435096" cy="225552"/>
          </a:xfrm>
          <a:prstGeom prst="rect">
            <a:avLst/>
          </a:prstGeom>
        </p:spPr>
        <p:txBody>
          <a:bodyPr wrap="none" lIns="0" tIns="0" rIns="0" bIns="0">
            <a:noAutofit/>
          </a:bodyPr>
          <a:lstStyle/>
          <a:p>
            <a:pPr indent="0">
              <a:spcBef>
                <a:spcPts val="1260"/>
              </a:spcBef>
            </a:pPr>
            <a:r>
              <a:rPr lang="vi" sz="1400" cap="small" spc="100" dirty="0" smtClean="0">
                <a:solidFill>
                  <a:srgbClr val="CC0000"/>
                </a:solidFill>
                <a:latin typeface="Times New Roman"/>
              </a:rPr>
              <a:t>BIẾN ĐIỀU KIỆN </a:t>
            </a:r>
            <a:r>
              <a:rPr lang="en-US" sz="1400" cap="small" spc="100" dirty="0" smtClean="0">
                <a:solidFill>
                  <a:srgbClr val="CC0000"/>
                </a:solidFill>
                <a:latin typeface="Times New Roman"/>
              </a:rPr>
              <a:t>(CONDITION VARIABLE)</a:t>
            </a:r>
            <a:endParaRPr lang="en-US" sz="1400" cap="small" spc="100" dirty="0">
              <a:solidFill>
                <a:srgbClr val="CC0000"/>
              </a:solidFill>
              <a:latin typeface="Times New Roman"/>
            </a:endParaRPr>
          </a:p>
        </p:txBody>
      </p:sp>
      <p:sp>
        <p:nvSpPr>
          <p:cNvPr id="6" name="Rectangle 5"/>
          <p:cNvSpPr/>
          <p:nvPr/>
        </p:nvSpPr>
        <p:spPr>
          <a:xfrm>
            <a:off x="1085088" y="2895600"/>
            <a:ext cx="2194560" cy="213360"/>
          </a:xfrm>
          <a:prstGeom prst="rect">
            <a:avLst/>
          </a:prstGeom>
        </p:spPr>
        <p:txBody>
          <a:bodyPr lIns="0" tIns="0" rIns="0" bIns="0">
            <a:noAutofit/>
          </a:bodyPr>
          <a:lstStyle/>
          <a:p>
            <a:pPr indent="0" algn="just">
              <a:lnSpc>
                <a:spcPts val="552"/>
              </a:lnSpc>
            </a:pPr>
            <a:r>
              <a:rPr lang="vi" sz="750" dirty="0">
                <a:latin typeface="Times New Roman" panose="02020603050405020304" pitchFamily="18" charset="0"/>
              </a:rPr>
              <a:t>cx.</a:t>
            </a:r>
            <a:r>
              <a:rPr lang="en-US" sz="750" dirty="0">
                <a:latin typeface="Times New Roman" panose="02020603050405020304" pitchFamily="18" charset="0"/>
              </a:rPr>
              <a:t>signal    exit I _</a:t>
            </a:r>
          </a:p>
          <a:p>
            <a:pPr indent="0" algn="just">
              <a:lnSpc>
                <a:spcPts val="552"/>
              </a:lnSpc>
            </a:pPr>
            <a:r>
              <a:rPr lang="en-US" sz="950" dirty="0">
                <a:latin typeface="Times New Roman" panose="02020603050405020304" pitchFamily="18" charset="0"/>
              </a:rPr>
              <a:t>-—-</a:t>
            </a:r>
            <a:r>
              <a:rPr lang="en-US" sz="950" baseline="30000" dirty="0">
                <a:latin typeface="Times New Roman" panose="02020603050405020304" pitchFamily="18" charset="0"/>
              </a:rPr>
              <a:t>1</a:t>
            </a:r>
            <a:r>
              <a:rPr lang="en-US" sz="950" dirty="0">
                <a:latin typeface="Times New Roman" panose="02020603050405020304" pitchFamily="18" charset="0"/>
              </a:rPr>
              <a:t>-□    1=3</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289560" indent="-165100">
              <a:spcAft>
                <a:spcPts val="1260"/>
              </a:spcAft>
            </a:pPr>
            <a:r>
              <a:rPr lang="en-US" sz="550" cap="small">
                <a:solidFill>
                  <a:srgbClr val="FFFFFF"/>
                </a:solidFill>
                <a:latin typeface="Times New Roman"/>
              </a:rPr>
              <a:t>Monitors</a:t>
            </a:r>
          </a:p>
        </p:txBody>
      </p:sp>
      <p:sp>
        <p:nvSpPr>
          <p:cNvPr id="4" name="Rectangle 3"/>
          <p:cNvSpPr/>
          <p:nvPr/>
        </p:nvSpPr>
        <p:spPr>
          <a:xfrm>
            <a:off x="100584" y="451104"/>
            <a:ext cx="3334512" cy="222504"/>
          </a:xfrm>
          <a:prstGeom prst="rect">
            <a:avLst/>
          </a:prstGeom>
        </p:spPr>
        <p:txBody>
          <a:bodyPr wrap="none" lIns="0" tIns="0" rIns="0" bIns="0">
            <a:noAutofit/>
          </a:bodyPr>
          <a:lstStyle/>
          <a:p>
            <a:pPr indent="0">
              <a:spcBef>
                <a:spcPts val="1260"/>
              </a:spcBef>
              <a:spcAft>
                <a:spcPts val="315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TÙY BIẾN KHI GỌI HÀM</a:t>
            </a:r>
            <a:r>
              <a:rPr lang="vi" sz="1400" dirty="0" smtClean="0">
                <a:solidFill>
                  <a:srgbClr val="CC0000"/>
                </a:solidFill>
                <a:latin typeface="Times New Roman" panose="02020603050405020304" pitchFamily="18" charset="0"/>
              </a:rPr>
              <a:t> signal()</a:t>
            </a:r>
            <a:endParaRPr lang="vi" sz="1400" dirty="0">
              <a:solidFill>
                <a:srgbClr val="CC0000"/>
              </a:solidFill>
              <a:latin typeface="Times New Roman" panose="02020603050405020304" pitchFamily="18" charset="0"/>
            </a:endParaRPr>
          </a:p>
        </p:txBody>
      </p:sp>
      <p:sp>
        <p:nvSpPr>
          <p:cNvPr id="5" name="Rectangle 4"/>
          <p:cNvSpPr/>
          <p:nvPr/>
        </p:nvSpPr>
        <p:spPr>
          <a:xfrm>
            <a:off x="234696" y="905255"/>
            <a:ext cx="4273296" cy="2048959"/>
          </a:xfrm>
          <a:prstGeom prst="rect">
            <a:avLst/>
          </a:prstGeom>
        </p:spPr>
        <p:txBody>
          <a:bodyPr lIns="0" tIns="0" rIns="0" bIns="0">
            <a:noAutofit/>
          </a:bodyPr>
          <a:lstStyle/>
          <a:p>
            <a:pPr marL="170688" indent="-165100">
              <a:lnSpc>
                <a:spcPts val="1368"/>
              </a:lnSpc>
              <a:spcBef>
                <a:spcPts val="3150"/>
              </a:spcBef>
              <a:spcAft>
                <a:spcPts val="21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Nếu tiến trình P gọi </a:t>
            </a:r>
            <a:r>
              <a:rPr lang="vi" sz="1400" dirty="0">
                <a:solidFill>
                  <a:srgbClr val="900000"/>
                </a:solidFill>
                <a:latin typeface="Times New Roman" panose="02020603050405020304" pitchFamily="18" charset="0"/>
              </a:rPr>
              <a:t>x.signal() </a:t>
            </a:r>
            <a:r>
              <a:rPr lang="vi" sz="1400" dirty="0">
                <a:latin typeface="Times New Roman" panose="02020603050405020304" pitchFamily="18" charset="0"/>
              </a:rPr>
              <a:t>trong khi tiến trình Q đang đợi trên biến này (Q gọi </a:t>
            </a:r>
            <a:r>
              <a:rPr lang="vi" sz="1400" dirty="0">
                <a:solidFill>
                  <a:srgbClr val="900000"/>
                </a:solidFill>
                <a:latin typeface="Times New Roman" panose="02020603050405020304" pitchFamily="18" charset="0"/>
              </a:rPr>
              <a:t>x.wait() </a:t>
            </a:r>
            <a:r>
              <a:rPr lang="vi" sz="1400" dirty="0" smtClean="0">
                <a:latin typeface="Times New Roman" panose="02020603050405020304" pitchFamily="18" charset="0"/>
              </a:rPr>
              <a:t>trư</a:t>
            </a:r>
            <a:r>
              <a:rPr lang="en-US" sz="1400" dirty="0" smtClean="0">
                <a:latin typeface="Times New Roman" panose="02020603050405020304" pitchFamily="18" charset="0"/>
              </a:rPr>
              <a:t>ớ</a:t>
            </a:r>
            <a:r>
              <a:rPr lang="vi" sz="1400" dirty="0" smtClean="0">
                <a:latin typeface="Times New Roman" panose="02020603050405020304" pitchFamily="18" charset="0"/>
              </a:rPr>
              <a:t>c </a:t>
            </a:r>
            <a:r>
              <a:rPr lang="vi" sz="1400" dirty="0">
                <a:latin typeface="Times New Roman" panose="02020603050405020304" pitchFamily="18" charset="0"/>
              </a:rPr>
              <a:t>đó), </a:t>
            </a:r>
            <a:r>
              <a:rPr lang="en-US" sz="1400" dirty="0" err="1" smtClean="0">
                <a:latin typeface="Times New Roman" panose="02020603050405020304" pitchFamily="18" charset="0"/>
              </a:rPr>
              <a:t>để</a:t>
            </a:r>
            <a:r>
              <a:rPr lang="vi" sz="1400" dirty="0" smtClean="0">
                <a:latin typeface="Times New Roman" panose="02020603050405020304" pitchFamily="18" charset="0"/>
              </a:rPr>
              <a:t> </a:t>
            </a:r>
            <a:r>
              <a:rPr lang="vi" sz="1400" dirty="0">
                <a:solidFill>
                  <a:srgbClr val="900000"/>
                </a:solidFill>
                <a:latin typeface="Times New Roman" panose="02020603050405020304" pitchFamily="18" charset="0"/>
              </a:rPr>
              <a:t>tránh hai tiến trình thực thi đồng thời trong </a:t>
            </a:r>
            <a:r>
              <a:rPr lang="en-US" sz="1400" dirty="0">
                <a:solidFill>
                  <a:srgbClr val="900000"/>
                </a:solidFill>
                <a:latin typeface="Times New Roman" panose="02020603050405020304" pitchFamily="18" charset="0"/>
              </a:rPr>
              <a:t>monitor</a:t>
            </a:r>
            <a:r>
              <a:rPr lang="en-US" sz="1400" dirty="0">
                <a:latin typeface="Times New Roman" panose="02020603050405020304" pitchFamily="18" charset="0"/>
              </a:rPr>
              <a:t>:</a:t>
            </a:r>
          </a:p>
          <a:p>
            <a:pPr marL="310388" indent="0" algn="just">
              <a:spcAft>
                <a:spcPts val="630"/>
              </a:spcAft>
            </a:pPr>
            <a:r>
              <a:rPr lang="vi" sz="1400" dirty="0">
                <a:solidFill>
                  <a:srgbClr val="3333B2"/>
                </a:solidFill>
                <a:latin typeface="Times New Roman" panose="02020603050405020304" pitchFamily="18" charset="0"/>
              </a:rPr>
              <a:t>►    </a:t>
            </a:r>
            <a:r>
              <a:rPr lang="en-US" sz="1400" dirty="0">
                <a:latin typeface="Times New Roman" panose="02020603050405020304" pitchFamily="18" charset="0"/>
              </a:rPr>
              <a:t>Signal and wait: P </a:t>
            </a:r>
            <a:r>
              <a:rPr lang="vi" sz="1400" dirty="0">
                <a:latin typeface="Times New Roman" panose="02020603050405020304" pitchFamily="18" charset="0"/>
              </a:rPr>
              <a:t>chờ cho </a:t>
            </a:r>
            <a:r>
              <a:rPr lang="en-US" sz="1400" smtClean="0">
                <a:latin typeface="Times New Roman" panose="02020603050405020304" pitchFamily="18" charset="0"/>
              </a:rPr>
              <a:t>đế</a:t>
            </a:r>
            <a:r>
              <a:rPr lang="vi" sz="1400" smtClean="0">
                <a:latin typeface="Times New Roman" panose="02020603050405020304" pitchFamily="18" charset="0"/>
              </a:rPr>
              <a:t>n </a:t>
            </a:r>
            <a:r>
              <a:rPr lang="vi" sz="1400" dirty="0">
                <a:latin typeface="Times New Roman" panose="02020603050405020304" pitchFamily="18" charset="0"/>
              </a:rPr>
              <a:t>khi Q rời khỏi </a:t>
            </a:r>
            <a:r>
              <a:rPr lang="en-US" sz="1400" dirty="0">
                <a:latin typeface="Times New Roman" panose="02020603050405020304" pitchFamily="18" charset="0"/>
              </a:rPr>
              <a:t>monitor.</a:t>
            </a:r>
          </a:p>
          <a:p>
            <a:pPr marL="310388" indent="0" algn="just">
              <a:spcAft>
                <a:spcPts val="630"/>
              </a:spcAft>
            </a:pPr>
            <a:r>
              <a:rPr lang="vi" sz="1400" dirty="0">
                <a:solidFill>
                  <a:srgbClr val="3333B2"/>
                </a:solidFill>
                <a:latin typeface="Times New Roman" panose="02020603050405020304" pitchFamily="18" charset="0"/>
              </a:rPr>
              <a:t>►    </a:t>
            </a:r>
            <a:r>
              <a:rPr lang="en-US" sz="1400" dirty="0">
                <a:latin typeface="Times New Roman" panose="02020603050405020304" pitchFamily="18" charset="0"/>
              </a:rPr>
              <a:t>Signal and continue: Q </a:t>
            </a:r>
            <a:r>
              <a:rPr lang="vi" sz="1400" dirty="0">
                <a:latin typeface="Times New Roman" panose="02020603050405020304" pitchFamily="18" charset="0"/>
              </a:rPr>
              <a:t>chờ cho </a:t>
            </a:r>
            <a:r>
              <a:rPr lang="en-US" sz="1400" dirty="0" err="1" smtClean="0">
                <a:latin typeface="Times New Roman" panose="02020603050405020304" pitchFamily="18" charset="0"/>
              </a:rPr>
              <a:t>đế</a:t>
            </a:r>
            <a:r>
              <a:rPr lang="vi" sz="1400" dirty="0" smtClean="0">
                <a:latin typeface="Times New Roman" panose="02020603050405020304" pitchFamily="18" charset="0"/>
              </a:rPr>
              <a:t>n </a:t>
            </a:r>
            <a:r>
              <a:rPr lang="vi" sz="1400" dirty="0">
                <a:latin typeface="Times New Roman" panose="02020603050405020304" pitchFamily="18" charset="0"/>
              </a:rPr>
              <a:t>khi P rời khỏi </a:t>
            </a:r>
            <a:r>
              <a:rPr lang="en-US" sz="1400" dirty="0">
                <a:latin typeface="Times New Roman" panose="02020603050405020304" pitchFamily="18" charset="0"/>
              </a:rPr>
              <a:t>monitor.</a:t>
            </a:r>
          </a:p>
          <a:p>
            <a:pPr marL="170688" indent="-165100">
              <a:lnSpc>
                <a:spcPts val="1368"/>
              </a:lnSpc>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Nhiều ngôn ngữ lập trình cài đặt cơ chế đồng bộ hóa dựa trên ý tưởng </a:t>
            </a:r>
            <a:r>
              <a:rPr lang="en-US" sz="1400" dirty="0">
                <a:latin typeface="Times New Roman" panose="02020603050405020304" pitchFamily="18" charset="0"/>
              </a:rPr>
              <a:t>monitor (Java, </a:t>
            </a:r>
            <a:r>
              <a:rPr lang="vi" sz="1400" dirty="0">
                <a:latin typeface="Times New Roman" panose="02020603050405020304" pitchFamily="18" charset="0"/>
              </a:rPr>
              <a:t>C#)</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210"/>
              </a:spcAft>
            </a:pPr>
            <a:r>
              <a:rPr lang="en-US" sz="550" cap="small">
                <a:solidFill>
                  <a:srgbClr val="FFFFFF"/>
                </a:solidFill>
                <a:latin typeface="Times New Roman"/>
              </a:rPr>
              <a:t>Monitors</a:t>
            </a:r>
          </a:p>
        </p:txBody>
      </p:sp>
      <p:sp>
        <p:nvSpPr>
          <p:cNvPr id="4" name="Rectangle 3"/>
          <p:cNvSpPr/>
          <p:nvPr/>
        </p:nvSpPr>
        <p:spPr>
          <a:xfrm>
            <a:off x="100584" y="246888"/>
            <a:ext cx="4236720" cy="301752"/>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4" name="Rectangle 13"/>
          <p:cNvSpPr/>
          <p:nvPr/>
        </p:nvSpPr>
        <p:spPr>
          <a:xfrm>
            <a:off x="538765" y="580292"/>
            <a:ext cx="3540507" cy="2308324"/>
          </a:xfrm>
          <a:prstGeom prst="rect">
            <a:avLst/>
          </a:prstGeom>
        </p:spPr>
        <p:txBody>
          <a:bodyPr wrap="square">
            <a:spAutoFit/>
          </a:bodyPr>
          <a:lstStyle/>
          <a:p>
            <a:r>
              <a:rPr lang="en-US" sz="1200" dirty="0">
                <a:solidFill>
                  <a:srgbClr val="2121FF"/>
                </a:solidFill>
                <a:latin typeface="Times New Roman" panose="02020603050405020304" pitchFamily="18" charset="0"/>
                <a:cs typeface="Times New Roman" panose="02020603050405020304" pitchFamily="18" charset="0"/>
              </a:rPr>
              <a:t>monitor </a:t>
            </a:r>
            <a:r>
              <a:rPr lang="en-US" sz="1200" dirty="0" err="1">
                <a:solidFill>
                  <a:srgbClr val="000000"/>
                </a:solidFill>
                <a:latin typeface="Times New Roman" panose="02020603050405020304" pitchFamily="18" charset="0"/>
                <a:cs typeface="Times New Roman" panose="02020603050405020304" pitchFamily="18" charset="0"/>
              </a:rPr>
              <a:t>DiningPhilosopiers</a:t>
            </a:r>
            <a:r>
              <a:rPr lang="en-US" sz="1200" dirty="0">
                <a:solidFill>
                  <a:srgbClr val="000000"/>
                </a:solidFill>
                <a:latin typeface="Times New Roman" panose="02020603050405020304" pitchFamily="18" charset="0"/>
                <a:cs typeface="Times New Roman" panose="02020603050405020304" pitchFamily="18" charset="0"/>
              </a:rPr>
              <a:t> {</a:t>
            </a:r>
          </a:p>
          <a:p>
            <a:pPr lvl="1"/>
            <a:r>
              <a:rPr lang="en-US" sz="1200" dirty="0" err="1">
                <a:solidFill>
                  <a:srgbClr val="000000"/>
                </a:solidFill>
                <a:latin typeface="Times New Roman" panose="02020603050405020304" pitchFamily="18" charset="0"/>
                <a:cs typeface="Times New Roman" panose="02020603050405020304" pitchFamily="18" charset="0"/>
              </a:rPr>
              <a:t>enum</a:t>
            </a:r>
            <a:r>
              <a:rPr lang="en-US" sz="1200" dirty="0">
                <a:solidFill>
                  <a:srgbClr val="000000"/>
                </a:solidFill>
                <a:latin typeface="Times New Roman" panose="02020603050405020304" pitchFamily="18" charset="0"/>
                <a:cs typeface="Times New Roman" panose="02020603050405020304" pitchFamily="18" charset="0"/>
              </a:rPr>
              <a:t> {thinking, hungry, eating} state[5];</a:t>
            </a:r>
          </a:p>
          <a:p>
            <a:pPr lvl="1"/>
            <a:r>
              <a:rPr lang="en-US" sz="1200" dirty="0">
                <a:solidFill>
                  <a:srgbClr val="000000"/>
                </a:solidFill>
                <a:latin typeface="Times New Roman" panose="02020603050405020304" pitchFamily="18" charset="0"/>
                <a:cs typeface="Times New Roman" panose="02020603050405020304" pitchFamily="18" charset="0"/>
              </a:rPr>
              <a:t>condition self[5]; </a:t>
            </a:r>
            <a:r>
              <a:rPr lang="en-US" sz="1200" dirty="0">
                <a:solidFill>
                  <a:srgbClr val="008000"/>
                </a:solidFill>
                <a:latin typeface="Times New Roman" panose="02020603050405020304" pitchFamily="18" charset="0"/>
                <a:cs typeface="Times New Roman" panose="02020603050405020304" pitchFamily="18" charset="0"/>
              </a:rPr>
              <a:t>//wait on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pickup(</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//pick up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putdown(</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//put down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test(</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//test the availability of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err="1">
                <a:solidFill>
                  <a:srgbClr val="000000"/>
                </a:solidFill>
                <a:latin typeface="Times New Roman" panose="02020603050405020304" pitchFamily="18" charset="0"/>
                <a:cs typeface="Times New Roman" panose="02020603050405020304" pitchFamily="18" charset="0"/>
              </a:rPr>
              <a:t>init</a:t>
            </a:r>
            <a:r>
              <a:rPr lang="en-US" sz="1200" dirty="0">
                <a:solidFill>
                  <a:srgbClr val="000000"/>
                </a:solidFill>
                <a:latin typeface="Times New Roman" panose="02020603050405020304" pitchFamily="18" charset="0"/>
                <a:cs typeface="Times New Roman" panose="02020603050405020304" pitchFamily="18" charset="0"/>
              </a:rPr>
              <a:t>() {</a:t>
            </a:r>
          </a:p>
          <a:p>
            <a:pPr lvl="2"/>
            <a:r>
              <a:rPr lang="nn-NO" sz="1200" dirty="0">
                <a:solidFill>
                  <a:srgbClr val="2121FF"/>
                </a:solidFill>
                <a:latin typeface="Times New Roman" panose="02020603050405020304" pitchFamily="18" charset="0"/>
                <a:cs typeface="Times New Roman" panose="02020603050405020304" pitchFamily="18" charset="0"/>
              </a:rPr>
              <a:t>for </a:t>
            </a:r>
            <a:r>
              <a:rPr lang="nn-NO" sz="1200" dirty="0">
                <a:solidFill>
                  <a:srgbClr val="000000"/>
                </a:solidFill>
                <a:latin typeface="Times New Roman" panose="02020603050405020304" pitchFamily="18" charset="0"/>
                <a:cs typeface="Times New Roman" panose="02020603050405020304" pitchFamily="18" charset="0"/>
              </a:rPr>
              <a:t>(</a:t>
            </a:r>
            <a:r>
              <a:rPr lang="nn-NO" sz="1200" dirty="0">
                <a:solidFill>
                  <a:srgbClr val="2121FF"/>
                </a:solidFill>
                <a:latin typeface="Times New Roman" panose="02020603050405020304" pitchFamily="18" charset="0"/>
                <a:cs typeface="Times New Roman" panose="02020603050405020304" pitchFamily="18" charset="0"/>
              </a:rPr>
              <a:t>int </a:t>
            </a:r>
            <a:r>
              <a:rPr lang="nn-NO" sz="1200" dirty="0">
                <a:solidFill>
                  <a:srgbClr val="000000"/>
                </a:solidFill>
                <a:latin typeface="Times New Roman" panose="02020603050405020304" pitchFamily="18" charset="0"/>
                <a:cs typeface="Times New Roman" panose="02020603050405020304" pitchFamily="18" charset="0"/>
              </a:rPr>
              <a:t>i = 0; i &lt; 5; i++)</a:t>
            </a:r>
          </a:p>
          <a:p>
            <a:pPr lvl="2"/>
            <a:r>
              <a:rPr lang="en-US" sz="1200" dirty="0">
                <a:solidFill>
                  <a:srgbClr val="000000"/>
                </a:solidFill>
                <a:latin typeface="Times New Roman" panose="02020603050405020304" pitchFamily="18" charset="0"/>
                <a:cs typeface="Times New Roman" panose="02020603050405020304" pitchFamily="18" charset="0"/>
              </a:rPr>
              <a:t>state[</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 thinking;</a:t>
            </a:r>
          </a:p>
          <a:p>
            <a:pPr lvl="1"/>
            <a:r>
              <a:rPr lang="en-US" sz="1200" dirty="0">
                <a:solidFill>
                  <a:srgbClr val="000000"/>
                </a:solidFill>
                <a:latin typeface="Times New Roman" panose="02020603050405020304" pitchFamily="18" charset="0"/>
                <a:cs typeface="Times New Roman" panose="02020603050405020304" pitchFamily="18" charset="0"/>
              </a:rPr>
              <a:t>}</a:t>
            </a:r>
          </a:p>
          <a:p>
            <a:r>
              <a:rPr lang="en-US" sz="1200" dirty="0">
                <a:solidFill>
                  <a:srgbClr val="000000"/>
                </a:solidFill>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r>
              <a:rPr lang="en-US" sz="550" cap="small">
                <a:solidFill>
                  <a:srgbClr val="FFFFFF"/>
                </a:solidFill>
                <a:latin typeface="Times New Roman"/>
              </a:rPr>
              <a:t>Monitors</a:t>
            </a:r>
          </a:p>
        </p:txBody>
      </p:sp>
      <p:sp>
        <p:nvSpPr>
          <p:cNvPr id="4" name="Rectangle 3"/>
          <p:cNvSpPr/>
          <p:nvPr/>
        </p:nvSpPr>
        <p:spPr>
          <a:xfrm>
            <a:off x="100584" y="228600"/>
            <a:ext cx="4236720" cy="405384"/>
          </a:xfrm>
          <a:prstGeom prst="rect">
            <a:avLst/>
          </a:prstGeom>
        </p:spPr>
        <p:txBody>
          <a:bodyPr lIns="0" tIns="0" rIns="0" bIns="0">
            <a:noAutofit/>
          </a:bodyPr>
          <a:lstStyle/>
          <a:p>
            <a:pPr indent="0">
              <a:spcAft>
                <a:spcPts val="3570"/>
              </a:spcAft>
            </a:pPr>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428244" y="696467"/>
            <a:ext cx="3517744" cy="1462923"/>
          </a:xfrm>
          <a:prstGeom prst="rect">
            <a:avLst/>
          </a:prstGeom>
        </p:spPr>
        <p:txBody>
          <a:bodyPr lIns="0" tIns="0" rIns="0" bIns="0">
            <a:noAutofit/>
          </a:bodyPr>
          <a:lstStyle/>
          <a:p>
            <a:pPr indent="0">
              <a:lnSpc>
                <a:spcPts val="1080"/>
              </a:lnSpc>
              <a:spcBef>
                <a:spcPts val="3570"/>
              </a:spcBef>
            </a:pPr>
            <a:r>
              <a:rPr lang="en-US" sz="1400" spc="50" dirty="0">
                <a:solidFill>
                  <a:srgbClr val="2121FF"/>
                </a:solidFill>
                <a:latin typeface="Times New Roman"/>
              </a:rPr>
              <a:t>void </a:t>
            </a:r>
            <a:r>
              <a:rPr lang="vi" sz="1400" spc="50" dirty="0">
                <a:latin typeface="Times New Roman"/>
              </a:rPr>
              <a:t>test(</a:t>
            </a:r>
            <a:r>
              <a:rPr lang="vi" sz="1400" spc="50" dirty="0">
                <a:solidFill>
                  <a:srgbClr val="2121FF"/>
                </a:solidFill>
                <a:latin typeface="Times New Roman"/>
              </a:rPr>
              <a:t>int </a:t>
            </a:r>
            <a:r>
              <a:rPr lang="vi" sz="1400" spc="50" dirty="0">
                <a:latin typeface="Times New Roman"/>
              </a:rPr>
              <a:t>i) {</a:t>
            </a:r>
          </a:p>
          <a:p>
            <a:pPr marL="255524" indent="-127000">
              <a:lnSpc>
                <a:spcPts val="1080"/>
              </a:lnSpc>
            </a:pPr>
            <a:r>
              <a:rPr lang="en-US" sz="1400" spc="50" dirty="0">
                <a:solidFill>
                  <a:srgbClr val="2121FF"/>
                </a:solidFill>
                <a:latin typeface="Times New Roman"/>
              </a:rPr>
              <a:t>if </a:t>
            </a:r>
            <a:r>
              <a:rPr lang="vi" sz="1400" spc="50" dirty="0">
                <a:latin typeface="Times New Roman"/>
              </a:rPr>
              <a:t>((state[(i + 4) % 5] != </a:t>
            </a:r>
            <a:r>
              <a:rPr lang="en-US" sz="1400" spc="50" dirty="0">
                <a:latin typeface="Times New Roman"/>
              </a:rPr>
              <a:t>eating) </a:t>
            </a:r>
            <a:r>
              <a:rPr lang="vi" sz="1400" spc="50" dirty="0">
                <a:latin typeface="Times New Roman"/>
              </a:rPr>
              <a:t>&amp;&amp; </a:t>
            </a:r>
            <a:r>
              <a:rPr lang="en-US" sz="1400" spc="50" dirty="0">
                <a:latin typeface="Times New Roman"/>
              </a:rPr>
              <a:t>(state[</a:t>
            </a:r>
            <a:r>
              <a:rPr lang="en-US" sz="1400" spc="50" dirty="0" err="1">
                <a:latin typeface="Times New Roman"/>
              </a:rPr>
              <a:t>i</a:t>
            </a:r>
            <a:r>
              <a:rPr lang="en-US" sz="1400" spc="50" dirty="0">
                <a:latin typeface="Times New Roman"/>
              </a:rPr>
              <a:t>] </a:t>
            </a:r>
            <a:r>
              <a:rPr lang="vi" sz="1400" spc="50" dirty="0">
                <a:latin typeface="Times New Roman"/>
              </a:rPr>
              <a:t>== </a:t>
            </a:r>
            <a:r>
              <a:rPr lang="en-US" sz="1400" spc="50" dirty="0">
                <a:latin typeface="Times New Roman"/>
              </a:rPr>
              <a:t>hungry) </a:t>
            </a:r>
            <a:r>
              <a:rPr lang="vi" sz="1400" spc="50" dirty="0">
                <a:latin typeface="Times New Roman"/>
              </a:rPr>
              <a:t>&amp;&amp;</a:t>
            </a:r>
          </a:p>
          <a:p>
            <a:pPr marL="255524" indent="0" algn="just">
              <a:lnSpc>
                <a:spcPts val="1080"/>
              </a:lnSpc>
              <a:spcAft>
                <a:spcPts val="630"/>
              </a:spcAft>
            </a:pPr>
            <a:r>
              <a:rPr lang="vi" sz="1400" spc="50" dirty="0">
                <a:latin typeface="Times New Roman"/>
              </a:rPr>
              <a:t>(state[(i+1) % 5]    != </a:t>
            </a:r>
            <a:r>
              <a:rPr lang="en-US" sz="1400" spc="50" dirty="0">
                <a:latin typeface="Times New Roman"/>
              </a:rPr>
              <a:t>eating)) </a:t>
            </a:r>
            <a:r>
              <a:rPr lang="vi" sz="1400" spc="50" dirty="0">
                <a:latin typeface="Times New Roman"/>
              </a:rPr>
              <a:t>{</a:t>
            </a:r>
          </a:p>
          <a:p>
            <a:pPr marL="344424" marR="960628" indent="0">
              <a:lnSpc>
                <a:spcPts val="1080"/>
              </a:lnSpc>
            </a:pPr>
            <a:r>
              <a:rPr lang="en-US" sz="1400" spc="50" dirty="0">
                <a:latin typeface="Times New Roman"/>
              </a:rPr>
              <a:t>state[</a:t>
            </a:r>
            <a:r>
              <a:rPr lang="en-US" sz="1400" spc="50" dirty="0" err="1">
                <a:latin typeface="Times New Roman"/>
              </a:rPr>
              <a:t>i</a:t>
            </a:r>
            <a:r>
              <a:rPr lang="en-US" sz="1400" spc="50" dirty="0">
                <a:latin typeface="Times New Roman"/>
              </a:rPr>
              <a:t>] = eating; self[</a:t>
            </a:r>
            <a:r>
              <a:rPr lang="en-US" sz="1400" spc="50" dirty="0" err="1">
                <a:latin typeface="Times New Roman"/>
              </a:rPr>
              <a:t>i</a:t>
            </a:r>
            <a:r>
              <a:rPr lang="en-US" sz="1400" spc="50" dirty="0">
                <a:latin typeface="Times New Roman"/>
              </a:rPr>
              <a:t>].signal();</a:t>
            </a:r>
          </a:p>
          <a:p>
            <a:pPr marL="255524" indent="-127000"/>
            <a:r>
              <a:rPr lang="en-US" sz="1400" spc="50" dirty="0">
                <a:latin typeface="Times New Roman"/>
              </a:rPr>
              <a:t>}</a:t>
            </a:r>
          </a:p>
          <a:p>
            <a:pPr indent="0"/>
            <a:r>
              <a:rPr lang="en-US" sz="14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r>
              <a:rPr lang="en-US" sz="550" cap="small">
                <a:solidFill>
                  <a:srgbClr val="FFFFFF"/>
                </a:solidFill>
                <a:latin typeface="Times New Roman"/>
              </a:rPr>
              <a:t>Monitors</a:t>
            </a:r>
          </a:p>
        </p:txBody>
      </p:sp>
      <p:sp>
        <p:nvSpPr>
          <p:cNvPr id="4" name="Rectangle 3"/>
          <p:cNvSpPr/>
          <p:nvPr/>
        </p:nvSpPr>
        <p:spPr>
          <a:xfrm>
            <a:off x="100584" y="228600"/>
            <a:ext cx="4236720" cy="405384"/>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15824" y="643128"/>
            <a:ext cx="2275684" cy="2225040"/>
          </a:xfrm>
          <a:prstGeom prst="rect">
            <a:avLst/>
          </a:prstGeom>
        </p:spPr>
        <p:txBody>
          <a:bodyPr lIns="0" tIns="0" rIns="0" bIns="0">
            <a:noAutofit/>
          </a:bodyPr>
          <a:lstStyle/>
          <a:p>
            <a:pPr marL="127000" marR="558800" indent="-127000" algn="just">
              <a:lnSpc>
                <a:spcPts val="1104"/>
              </a:lnSpc>
            </a:pPr>
            <a:r>
              <a:rPr lang="en-US" sz="1200" spc="50" dirty="0">
                <a:solidFill>
                  <a:srgbClr val="2121FF"/>
                </a:solidFill>
                <a:latin typeface="Times New Roman"/>
              </a:rPr>
              <a:t>void </a:t>
            </a:r>
            <a:r>
              <a:rPr lang="vi" sz="1200" spc="50" dirty="0">
                <a:latin typeface="Times New Roman"/>
              </a:rPr>
              <a:t>pickup(</a:t>
            </a:r>
            <a:r>
              <a:rPr lang="vi" sz="1200" spc="50" dirty="0">
                <a:solidFill>
                  <a:srgbClr val="2121FF"/>
                </a:solidFill>
                <a:latin typeface="Times New Roman"/>
              </a:rPr>
              <a:t>int </a:t>
            </a:r>
            <a:r>
              <a:rPr lang="vi" sz="1200" spc="50" dirty="0">
                <a:latin typeface="Times New Roman"/>
              </a:rPr>
              <a:t>i) { </a:t>
            </a:r>
            <a:r>
              <a:rPr lang="en-US" sz="1200" spc="50" dirty="0">
                <a:latin typeface="Times New Roman"/>
              </a:rPr>
              <a:t>state[</a:t>
            </a:r>
            <a:r>
              <a:rPr lang="en-US" sz="1200" spc="50" dirty="0" err="1">
                <a:latin typeface="Times New Roman"/>
              </a:rPr>
              <a:t>i</a:t>
            </a:r>
            <a:r>
              <a:rPr lang="en-US" sz="1200" spc="50" dirty="0">
                <a:latin typeface="Times New Roman"/>
              </a:rPr>
              <a:t>] </a:t>
            </a:r>
            <a:r>
              <a:rPr lang="vi" sz="1200" spc="50" dirty="0">
                <a:latin typeface="Times New Roman"/>
              </a:rPr>
              <a:t>= </a:t>
            </a:r>
            <a:r>
              <a:rPr lang="en-US" sz="1200" spc="50" dirty="0" smtClean="0">
                <a:latin typeface="Times New Roman"/>
              </a:rPr>
              <a:t>hungry;</a:t>
            </a:r>
          </a:p>
          <a:p>
            <a:pPr marL="127000" marR="558800" indent="-127000" algn="just">
              <a:lnSpc>
                <a:spcPts val="1104"/>
              </a:lnSpc>
            </a:pPr>
            <a:r>
              <a:rPr lang="en-US" sz="1200" spc="50" dirty="0">
                <a:latin typeface="Times New Roman"/>
              </a:rPr>
              <a:t> </a:t>
            </a:r>
            <a:r>
              <a:rPr lang="en-US" sz="1200" spc="50" dirty="0" smtClean="0">
                <a:latin typeface="Times New Roman"/>
              </a:rPr>
              <a:t>  </a:t>
            </a:r>
            <a:r>
              <a:rPr lang="vi" sz="1200" spc="50" dirty="0" smtClean="0">
                <a:latin typeface="Times New Roman"/>
              </a:rPr>
              <a:t>test(i</a:t>
            </a:r>
            <a:r>
              <a:rPr lang="vi" sz="1200" spc="50" dirty="0">
                <a:latin typeface="Times New Roman"/>
              </a:rPr>
              <a:t>);</a:t>
            </a:r>
          </a:p>
          <a:p>
            <a:pPr marL="241300" indent="-114300">
              <a:lnSpc>
                <a:spcPts val="1104"/>
              </a:lnSpc>
            </a:pPr>
            <a:r>
              <a:rPr lang="en-US" sz="1200" spc="50" dirty="0">
                <a:solidFill>
                  <a:srgbClr val="2121FF"/>
                </a:solidFill>
                <a:latin typeface="Times New Roman"/>
              </a:rPr>
              <a:t>if </a:t>
            </a:r>
            <a:r>
              <a:rPr lang="en-US" sz="1200" spc="50" dirty="0">
                <a:latin typeface="Times New Roman"/>
              </a:rPr>
              <a:t>(state[</a:t>
            </a:r>
            <a:r>
              <a:rPr lang="en-US" sz="1200" spc="50" dirty="0" err="1">
                <a:latin typeface="Times New Roman"/>
              </a:rPr>
              <a:t>i</a:t>
            </a:r>
            <a:r>
              <a:rPr lang="en-US" sz="1200" spc="50" dirty="0">
                <a:latin typeface="Times New Roman"/>
              </a:rPr>
              <a:t>] </a:t>
            </a:r>
            <a:r>
              <a:rPr lang="vi" sz="1200" spc="50" dirty="0">
                <a:latin typeface="Times New Roman"/>
              </a:rPr>
              <a:t>!= </a:t>
            </a:r>
            <a:r>
              <a:rPr lang="en-US" sz="1200" spc="50" dirty="0">
                <a:latin typeface="Times New Roman"/>
              </a:rPr>
              <a:t>eating) </a:t>
            </a:r>
            <a:r>
              <a:rPr lang="vi" sz="1200" spc="50" dirty="0">
                <a:latin typeface="Times New Roman"/>
              </a:rPr>
              <a:t>self[i].wait();</a:t>
            </a:r>
          </a:p>
          <a:p>
            <a:pPr marL="127000" indent="-127000" algn="just">
              <a:lnSpc>
                <a:spcPts val="1104"/>
              </a:lnSpc>
              <a:spcAft>
                <a:spcPts val="630"/>
              </a:spcAft>
            </a:pPr>
            <a:r>
              <a:rPr lang="vi" sz="1200" spc="50" dirty="0" smtClean="0">
                <a:latin typeface="Times New Roman"/>
              </a:rPr>
              <a:t>}</a:t>
            </a:r>
            <a:endParaRPr lang="en-US" sz="1200" spc="50" dirty="0" smtClean="0">
              <a:latin typeface="Times New Roman"/>
            </a:endParaRPr>
          </a:p>
          <a:p>
            <a:pPr marL="127000" indent="-127000" algn="just">
              <a:lnSpc>
                <a:spcPts val="1104"/>
              </a:lnSpc>
              <a:spcAft>
                <a:spcPts val="630"/>
              </a:spcAft>
            </a:pPr>
            <a:r>
              <a:rPr lang="en-US" sz="1200" spc="50" dirty="0" smtClean="0">
                <a:solidFill>
                  <a:srgbClr val="2121FF"/>
                </a:solidFill>
                <a:latin typeface="Times New Roman"/>
              </a:rPr>
              <a:t>void </a:t>
            </a:r>
            <a:r>
              <a:rPr lang="vi" sz="1200" spc="50" dirty="0">
                <a:latin typeface="Times New Roman"/>
              </a:rPr>
              <a:t>putdown(</a:t>
            </a:r>
            <a:r>
              <a:rPr lang="vi" sz="1200" spc="50" dirty="0">
                <a:solidFill>
                  <a:srgbClr val="2121FF"/>
                </a:solidFill>
                <a:latin typeface="Times New Roman"/>
              </a:rPr>
              <a:t>int </a:t>
            </a:r>
            <a:r>
              <a:rPr lang="vi" sz="1200" spc="50" dirty="0">
                <a:latin typeface="Times New Roman"/>
              </a:rPr>
              <a:t>i) { </a:t>
            </a:r>
            <a:endParaRPr lang="en-US" sz="1200" spc="50" dirty="0" smtClean="0">
              <a:latin typeface="Times New Roman"/>
            </a:endParaRPr>
          </a:p>
          <a:p>
            <a:pPr marL="127000" indent="-127000" algn="just">
              <a:lnSpc>
                <a:spcPts val="1104"/>
              </a:lnSpc>
              <a:spcAft>
                <a:spcPts val="630"/>
              </a:spcAft>
            </a:pPr>
            <a:r>
              <a:rPr lang="en-US" sz="1200" spc="50" dirty="0" smtClean="0">
                <a:latin typeface="Times New Roman"/>
              </a:rPr>
              <a:t>   state[</a:t>
            </a:r>
            <a:r>
              <a:rPr lang="en-US" sz="1200" spc="50" dirty="0" err="1" smtClean="0">
                <a:latin typeface="Times New Roman"/>
              </a:rPr>
              <a:t>i</a:t>
            </a:r>
            <a:r>
              <a:rPr lang="en-US" sz="1200" spc="50" dirty="0">
                <a:latin typeface="Times New Roman"/>
              </a:rPr>
              <a:t>] </a:t>
            </a:r>
            <a:r>
              <a:rPr lang="vi" sz="1200" spc="50" dirty="0">
                <a:latin typeface="Times New Roman"/>
              </a:rPr>
              <a:t>= </a:t>
            </a:r>
            <a:r>
              <a:rPr lang="en-US" sz="1200" spc="50" dirty="0" smtClean="0">
                <a:latin typeface="Times New Roman"/>
              </a:rPr>
              <a:t>thinking; </a:t>
            </a:r>
            <a:endParaRPr lang="en-US" sz="1200" spc="50" dirty="0">
              <a:latin typeface="Times New Roman"/>
            </a:endParaRPr>
          </a:p>
          <a:p>
            <a:pPr marL="127000" indent="-127000" algn="just">
              <a:lnSpc>
                <a:spcPts val="1104"/>
              </a:lnSpc>
              <a:spcAft>
                <a:spcPts val="630"/>
              </a:spcAft>
            </a:pPr>
            <a:r>
              <a:rPr lang="en-US" sz="1200" spc="50" dirty="0" smtClean="0">
                <a:solidFill>
                  <a:srgbClr val="008000"/>
                </a:solidFill>
                <a:latin typeface="Times New Roman"/>
              </a:rPr>
              <a:t>   //</a:t>
            </a:r>
            <a:r>
              <a:rPr lang="en-US" sz="1200" spc="50" dirty="0">
                <a:solidFill>
                  <a:srgbClr val="008000"/>
                </a:solidFill>
                <a:latin typeface="Times New Roman"/>
              </a:rPr>
              <a:t>test </a:t>
            </a:r>
            <a:r>
              <a:rPr lang="en-US" sz="1200" spc="50" dirty="0" err="1">
                <a:solidFill>
                  <a:srgbClr val="008000"/>
                </a:solidFill>
                <a:latin typeface="Times New Roman"/>
              </a:rPr>
              <a:t>right+left</a:t>
            </a:r>
            <a:r>
              <a:rPr lang="en-US" sz="1200" spc="50" dirty="0">
                <a:solidFill>
                  <a:srgbClr val="008000"/>
                </a:solidFill>
                <a:latin typeface="Times New Roman"/>
              </a:rPr>
              <a:t> neighbors </a:t>
            </a:r>
            <a:r>
              <a:rPr lang="en-US" sz="1200" spc="50" dirty="0" smtClean="0">
                <a:solidFill>
                  <a:srgbClr val="008000"/>
                </a:solidFill>
                <a:latin typeface="Times New Roman"/>
              </a:rPr>
              <a:t>           </a:t>
            </a:r>
          </a:p>
          <a:p>
            <a:pPr marL="127000" indent="-127000" algn="just">
              <a:lnSpc>
                <a:spcPts val="1104"/>
              </a:lnSpc>
              <a:spcAft>
                <a:spcPts val="630"/>
              </a:spcAft>
            </a:pPr>
            <a:r>
              <a:rPr lang="en-US" sz="1200" spc="50" dirty="0" smtClean="0">
                <a:latin typeface="Times New Roman"/>
              </a:rPr>
              <a:t>   </a:t>
            </a:r>
            <a:r>
              <a:rPr lang="vi" sz="1200" spc="50" dirty="0" smtClean="0">
                <a:latin typeface="Times New Roman"/>
              </a:rPr>
              <a:t>test</a:t>
            </a:r>
            <a:r>
              <a:rPr lang="vi" sz="1200" spc="50" dirty="0">
                <a:latin typeface="Times New Roman"/>
              </a:rPr>
              <a:t>((i+4) % 5); </a:t>
            </a:r>
            <a:endParaRPr lang="en-US" sz="1200" spc="50" dirty="0" smtClean="0">
              <a:latin typeface="Times New Roman"/>
            </a:endParaRPr>
          </a:p>
          <a:p>
            <a:pPr marL="127000" indent="0">
              <a:lnSpc>
                <a:spcPts val="1080"/>
              </a:lnSpc>
            </a:pPr>
            <a:r>
              <a:rPr lang="vi" sz="1200" spc="50" dirty="0" smtClean="0">
                <a:latin typeface="Times New Roman"/>
              </a:rPr>
              <a:t>test</a:t>
            </a:r>
            <a:r>
              <a:rPr lang="vi" sz="1200" spc="50" dirty="0">
                <a:latin typeface="Times New Roman"/>
              </a:rPr>
              <a:t>((i+1) % 5);</a:t>
            </a:r>
          </a:p>
          <a:p>
            <a:pPr marL="127000" indent="-127000" algn="just"/>
            <a:r>
              <a:rPr lang="vi" sz="1200" spc="50" dirty="0">
                <a:latin typeface="Times New Roman"/>
              </a:rPr>
              <a:t>}</a:t>
            </a:r>
          </a:p>
        </p:txBody>
      </p:sp>
      <p:sp>
        <p:nvSpPr>
          <p:cNvPr id="6" name="Rectangle 5"/>
          <p:cNvSpPr/>
          <p:nvPr/>
        </p:nvSpPr>
        <p:spPr>
          <a:xfrm>
            <a:off x="2334768" y="633984"/>
            <a:ext cx="2249424" cy="2173224"/>
          </a:xfrm>
          <a:prstGeom prst="rect">
            <a:avLst/>
          </a:prstGeom>
        </p:spPr>
        <p:txBody>
          <a:bodyPr lIns="0" tIns="0" rIns="0" bIns="0">
            <a:noAutofit/>
          </a:bodyPr>
          <a:lstStyle/>
          <a:p>
            <a:pPr indent="0">
              <a:spcAft>
                <a:spcPts val="420"/>
              </a:spcAft>
            </a:pPr>
            <a:r>
              <a:rPr lang="en-US" sz="1200" dirty="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Tiến trình triết gia </a:t>
            </a:r>
            <a:r>
              <a:rPr lang="vi" sz="1200" i="1" spc="-100" dirty="0">
                <a:latin typeface="Times New Roman" panose="02020603050405020304" pitchFamily="18" charset="0"/>
              </a:rPr>
              <a:t>i</a:t>
            </a:r>
            <a:r>
              <a:rPr lang="vi" sz="1200" dirty="0">
                <a:latin typeface="Times New Roman" panose="02020603050405020304" pitchFamily="18" charset="0"/>
              </a:rPr>
              <a:t>:</a:t>
            </a:r>
          </a:p>
          <a:p>
            <a:pPr indent="0">
              <a:lnSpc>
                <a:spcPts val="2184"/>
              </a:lnSpc>
            </a:pPr>
            <a:r>
              <a:rPr lang="vi" sz="1200" spc="50" dirty="0">
                <a:latin typeface="Times New Roman"/>
              </a:rPr>
              <a:t>DiningPhilosophiers.pickup(i);</a:t>
            </a:r>
          </a:p>
          <a:p>
            <a:pPr marL="152400" indent="0" algn="just">
              <a:lnSpc>
                <a:spcPts val="2184"/>
              </a:lnSpc>
            </a:pPr>
            <a:r>
              <a:rPr lang="vi" sz="1200" spc="50" dirty="0">
                <a:latin typeface="Times New Roman"/>
              </a:rPr>
              <a:t>EAT</a:t>
            </a:r>
          </a:p>
          <a:p>
            <a:pPr indent="0">
              <a:lnSpc>
                <a:spcPts val="2184"/>
              </a:lnSpc>
              <a:spcAft>
                <a:spcPts val="420"/>
              </a:spcAft>
            </a:pPr>
            <a:r>
              <a:rPr lang="en-US" sz="1200" spc="50" dirty="0" err="1">
                <a:latin typeface="Times New Roman"/>
              </a:rPr>
              <a:t>DiningPhilosophiers.putdown</a:t>
            </a:r>
            <a:r>
              <a:rPr lang="en-US" sz="1200" spc="50" dirty="0">
                <a:latin typeface="Times New Roman"/>
              </a:rPr>
              <a:t>(</a:t>
            </a:r>
            <a:r>
              <a:rPr lang="en-US" sz="1200" spc="50" dirty="0" err="1">
                <a:latin typeface="Times New Roman"/>
              </a:rPr>
              <a:t>i</a:t>
            </a:r>
            <a:r>
              <a:rPr lang="en-US" sz="1200" spc="50" dirty="0">
                <a:latin typeface="Times New Roman"/>
              </a:rPr>
              <a:t>);</a:t>
            </a:r>
          </a:p>
          <a:p>
            <a:pPr indent="0">
              <a:lnSpc>
                <a:spcPts val="1344"/>
              </a:lnSpc>
            </a:pPr>
            <a:r>
              <a:rPr lang="en-US" sz="1200" dirty="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Tính chất:</a:t>
            </a:r>
          </a:p>
          <a:p>
            <a:pPr marL="152400" indent="0" algn="just">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Loại trừ hỗ </a:t>
            </a:r>
            <a:r>
              <a:rPr lang="vi" sz="1200" dirty="0" smtClean="0">
                <a:latin typeface="Times New Roman" panose="02020603050405020304" pitchFamily="18" charset="0"/>
              </a:rPr>
              <a:t>tương</a:t>
            </a:r>
            <a:endParaRPr lang="vi" sz="1200" dirty="0">
              <a:latin typeface="Times New Roman" panose="02020603050405020304" pitchFamily="18" charset="0"/>
            </a:endParaRPr>
          </a:p>
          <a:p>
            <a:pPr marL="152400" indent="0" algn="just">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Tránh </a:t>
            </a:r>
            <a:r>
              <a:rPr lang="en-US" sz="1200" dirty="0" smtClean="0">
                <a:latin typeface="Times New Roman" panose="02020603050405020304" pitchFamily="18" charset="0"/>
              </a:rPr>
              <a:t>deadlock</a:t>
            </a:r>
            <a:endParaRPr lang="en-US" sz="1200" dirty="0">
              <a:latin typeface="Times New Roman" panose="02020603050405020304" pitchFamily="18" charset="0"/>
            </a:endParaRPr>
          </a:p>
          <a:p>
            <a:pPr marL="152400" indent="0" algn="just">
              <a:lnSpc>
                <a:spcPts val="1344"/>
              </a:lnSpc>
            </a:pPr>
            <a:r>
              <a:rPr lang="vi" sz="1200" i="1" spc="-100"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Tránh chết đói: </a:t>
            </a:r>
            <a:r>
              <a:rPr lang="en-US" sz="1200" i="1" spc="-100" dirty="0" smtClean="0">
                <a:solidFill>
                  <a:srgbClr val="CC0000"/>
                </a:solidFill>
                <a:latin typeface="Times New Roman" panose="02020603050405020304" pitchFamily="18" charset="0"/>
              </a:rPr>
              <a:t>NO</a:t>
            </a:r>
            <a:endParaRPr lang="vi" sz="1200" i="1" spc="-100" dirty="0">
              <a:solidFill>
                <a:srgbClr val="CC0000"/>
              </a:solidFill>
              <a:latin typeface="Times New Roman" panose="02020603050405020304" pitchFamily="18" charset="0"/>
            </a:endParaRP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8689" y="555782"/>
            <a:ext cx="2739011" cy="2349198"/>
          </a:xfrm>
          <a:prstGeom prst="rect">
            <a:avLst/>
          </a:prstGeom>
        </p:spPr>
      </p:pic>
    </p:spTree>
    <p:extLst>
      <p:ext uri="{BB962C8B-B14F-4D97-AF65-F5344CB8AC3E}">
        <p14:creationId xmlns:p14="http://schemas.microsoft.com/office/powerpoint/2010/main" val="429182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73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68096"/>
            <a:ext cx="2789858" cy="1959864"/>
          </a:xfrm>
          <a:prstGeom prst="rect">
            <a:avLst/>
          </a:prstGeom>
        </p:spPr>
        <p:txBody>
          <a:bodyPr lIns="0" tIns="0" rIns="0" bIns="0">
            <a:noAutofit/>
          </a:bodyPr>
          <a:lstStyle/>
          <a:p>
            <a:pPr marL="164592" indent="-152400">
              <a:lnSpc>
                <a:spcPts val="1968"/>
              </a:lnSpc>
              <a:spcBef>
                <a:spcPts val="273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 (kho hàng, có </a:t>
            </a:r>
            <a:r>
              <a:rPr lang="vi" sz="1200" dirty="0" smtClean="0">
                <a:latin typeface="Times New Roman" panose="02020603050405020304" pitchFamily="18" charset="0"/>
              </a:rPr>
              <a:t>gi</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latin typeface="Times New Roman" panose="02020603050405020304" pitchFamily="18" charset="0"/>
              </a:rPr>
              <a:t>hạn); </a:t>
            </a:r>
            <a:r>
              <a:rPr lang="vi" sz="1200" b="1" dirty="0">
                <a:latin typeface="Courier New"/>
              </a:rPr>
              <a:t>#define </a:t>
            </a:r>
            <a:r>
              <a:rPr lang="en-US" sz="1200" b="1" dirty="0" err="1">
                <a:latin typeface="Courier New"/>
              </a:rPr>
              <a:t>struct</a:t>
            </a:r>
            <a:r>
              <a:rPr lang="en-US" sz="1200" b="1" dirty="0">
                <a:latin typeface="Courier New"/>
              </a:rPr>
              <a:t> </a:t>
            </a:r>
            <a:r>
              <a:rPr lang="vi" sz="1200" b="1" dirty="0">
                <a:latin typeface="Courier New"/>
              </a:rPr>
              <a:t>{</a:t>
            </a:r>
          </a:p>
          <a:p>
            <a:pPr marL="164592" indent="0">
              <a:spcAft>
                <a:spcPts val="1260"/>
              </a:spcAft>
            </a:pPr>
            <a:r>
              <a:rPr lang="vi" sz="1200" b="1" dirty="0">
                <a:latin typeface="Courier New"/>
              </a:rPr>
              <a:t>} </a:t>
            </a:r>
            <a:r>
              <a:rPr lang="en-US" sz="1200" b="1" dirty="0">
                <a:latin typeface="Courier New"/>
              </a:rPr>
              <a:t>item;</a:t>
            </a:r>
          </a:p>
          <a:p>
            <a:pPr marL="164592" marR="614172" indent="0">
              <a:lnSpc>
                <a:spcPts val="1344"/>
              </a:lnSpc>
            </a:pPr>
            <a:r>
              <a:rPr lang="en-US" sz="1200" b="1" dirty="0">
                <a:latin typeface="Courier New"/>
              </a:rPr>
              <a:t>item </a:t>
            </a:r>
            <a:r>
              <a:rPr lang="vi" sz="1200" b="1" dirty="0">
                <a:latin typeface="Courier New"/>
              </a:rPr>
              <a:t>buffer[BUFFER_SIZE]; </a:t>
            </a:r>
            <a:r>
              <a:rPr lang="vi" sz="1200" b="1" dirty="0">
                <a:solidFill>
                  <a:srgbClr val="2121FF"/>
                </a:solidFill>
                <a:latin typeface="Courier New"/>
              </a:rPr>
              <a:t>int </a:t>
            </a:r>
            <a:r>
              <a:rPr lang="vi" sz="1200" b="1" dirty="0">
                <a:latin typeface="Courier New"/>
              </a:rPr>
              <a:t>in_item = 0; </a:t>
            </a:r>
            <a:endParaRPr lang="en-US" sz="1200" b="1" dirty="0" smtClean="0">
              <a:latin typeface="Courier New"/>
            </a:endParaRPr>
          </a:p>
          <a:p>
            <a:pPr marL="164592" marR="614172" indent="0">
              <a:lnSpc>
                <a:spcPts val="1344"/>
              </a:lnSpc>
            </a:pPr>
            <a:r>
              <a:rPr lang="vi" sz="1200" b="1" dirty="0" smtClean="0">
                <a:solidFill>
                  <a:srgbClr val="2121FF"/>
                </a:solidFill>
                <a:latin typeface="Courier New"/>
              </a:rPr>
              <a:t>int </a:t>
            </a:r>
            <a:r>
              <a:rPr lang="vi" sz="1200" b="1" dirty="0">
                <a:latin typeface="Courier New"/>
              </a:rPr>
              <a:t>out_item = 0; </a:t>
            </a:r>
            <a:endParaRPr lang="en-US" sz="1200" b="1" smtClean="0">
              <a:latin typeface="Courier New"/>
            </a:endParaRPr>
          </a:p>
          <a:p>
            <a:pPr marL="164592" marR="614172" indent="0">
              <a:lnSpc>
                <a:spcPts val="1344"/>
              </a:lnSpc>
            </a:pPr>
            <a:r>
              <a:rPr lang="vi" sz="1200" b="1" smtClean="0">
                <a:solidFill>
                  <a:srgbClr val="2121FF"/>
                </a:solidFill>
                <a:latin typeface="Courier New"/>
              </a:rPr>
              <a:t>int </a:t>
            </a:r>
            <a:r>
              <a:rPr lang="en-US" sz="1200" b="1" dirty="0">
                <a:latin typeface="Courier New"/>
              </a:rPr>
              <a:t>counter </a:t>
            </a:r>
            <a:r>
              <a:rPr lang="vi" sz="1200" b="1" dirty="0">
                <a:latin typeface="Courier New"/>
              </a:rPr>
              <a:t>= 0;</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panose="02020603050405020304" pitchFamily="18" charset="0"/>
                <a:cs typeface="Times New Roman" panose="02020603050405020304" pitchFamily="18" charset="0"/>
              </a:rPr>
              <a:t>[CT178] </a:t>
            </a:r>
            <a:r>
              <a:rPr lang="vi" sz="600" cap="small">
                <a:solidFill>
                  <a:srgbClr val="CC0000"/>
                </a:solidFill>
                <a:latin typeface="Times New Roman" panose="02020603050405020304" pitchFamily="18" charset="0"/>
                <a:cs typeface="Times New Roman" panose="02020603050405020304" pitchFamily="18" charset="0"/>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panose="02020603050405020304" pitchFamily="18" charset="0"/>
                <a:cs typeface="Times New Roman" panose="02020603050405020304" pitchFamily="18" charset="0"/>
              </a:rPr>
              <a:t>Giới thiêu </a:t>
            </a:r>
            <a:r>
              <a:rPr lang="en-US" sz="550" cap="small">
                <a:solidFill>
                  <a:srgbClr val="FFFFFF"/>
                </a:solidFill>
                <a:latin typeface="Times New Roman" panose="02020603050405020304" pitchFamily="18" charset="0"/>
                <a:cs typeface="Times New Roman" panose="02020603050405020304" pitchFamily="18" charset="0"/>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310"/>
              </a:spcAft>
            </a:pPr>
            <a:r>
              <a:rPr lang="vi" sz="1400" dirty="0" smtClean="0">
                <a:solidFill>
                  <a:srgbClr val="CC0000"/>
                </a:solidFill>
                <a:latin typeface="Times New Roman" panose="02020603050405020304" pitchFamily="18" charset="0"/>
                <a:cs typeface="Times New Roman" panose="02020603050405020304" pitchFamily="18" charset="0"/>
              </a:rPr>
              <a:t>VÍ DỤ 2 - </a:t>
            </a:r>
            <a:r>
              <a:rPr lang="vi" sz="1400" cap="small" dirty="0" smtClean="0">
                <a:solidFill>
                  <a:srgbClr val="CC0000"/>
                </a:solidFill>
                <a:latin typeface="Times New Roman" panose="02020603050405020304" pitchFamily="18" charset="0"/>
                <a:cs typeface="Times New Roman" panose="02020603050405020304" pitchFamily="18" charset="0"/>
              </a:rPr>
              <a:t>BÀI TOÁN NHÀ </a:t>
            </a:r>
            <a:r>
              <a:rPr lang="vi" sz="1400" dirty="0" smtClean="0">
                <a:solidFill>
                  <a:srgbClr val="CC0000"/>
                </a:solidFill>
                <a:latin typeface="Times New Roman" panose="02020603050405020304" pitchFamily="18" charset="0"/>
                <a:cs typeface="Times New Roman" panose="02020603050405020304" pitchFamily="18" charset="0"/>
              </a:rPr>
              <a:t>SX - </a:t>
            </a:r>
            <a:r>
              <a:rPr lang="vi" sz="1400" cap="small" dirty="0" smtClean="0">
                <a:solidFill>
                  <a:srgbClr val="CC0000"/>
                </a:solidFill>
                <a:latin typeface="Times New Roman" panose="02020603050405020304" pitchFamily="18" charset="0"/>
                <a:cs typeface="Times New Roman" panose="02020603050405020304" pitchFamily="18" charset="0"/>
              </a:rPr>
              <a:t>NGƯỜI TIÊU THỤ</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4696" y="658368"/>
            <a:ext cx="3861816" cy="2167128"/>
          </a:xfrm>
          <a:prstGeom prst="rect">
            <a:avLst/>
          </a:prstGeom>
        </p:spPr>
        <p:txBody>
          <a:bodyPr lIns="0" tIns="0" rIns="0" bIns="0">
            <a:noAutofit/>
          </a:bodyPr>
          <a:lstStyle/>
          <a:p>
            <a:pPr indent="0">
              <a:spcBef>
                <a:spcPts val="2310"/>
              </a:spcBef>
              <a:spcAft>
                <a:spcPts val="630"/>
              </a:spcAft>
            </a:pPr>
            <a:r>
              <a:rPr lang="vi" sz="950" dirty="0">
                <a:solidFill>
                  <a:srgbClr val="3333B2"/>
                </a:solidFill>
                <a:latin typeface="Times New Roman" panose="02020603050405020304" pitchFamily="18" charset="0"/>
                <a:cs typeface="Times New Roman" panose="02020603050405020304" pitchFamily="18" charset="0"/>
              </a:rPr>
              <a:t>► </a:t>
            </a:r>
            <a:r>
              <a:rPr lang="vi" sz="950" dirty="0">
                <a:latin typeface="Times New Roman" panose="02020603050405020304" pitchFamily="18" charset="0"/>
                <a:cs typeface="Times New Roman" panose="02020603050405020304" pitchFamily="18" charset="0"/>
              </a:rPr>
              <a:t>Nhà sản xuất </a:t>
            </a:r>
            <a:r>
              <a:rPr lang="en-US" sz="950" dirty="0">
                <a:latin typeface="Times New Roman" panose="02020603050405020304" pitchFamily="18" charset="0"/>
                <a:cs typeface="Times New Roman" panose="02020603050405020304" pitchFamily="18" charset="0"/>
              </a:rPr>
              <a:t>(S):</a:t>
            </a:r>
          </a:p>
          <a:p>
            <a:pPr marL="164592" indent="0">
              <a:spcAft>
                <a:spcPts val="210"/>
              </a:spcAft>
            </a:pPr>
            <a:r>
              <a:rPr lang="en-US" sz="900" b="1" dirty="0">
                <a:solidFill>
                  <a:srgbClr val="2121FF"/>
                </a:solidFill>
                <a:latin typeface="Times New Roman" panose="02020603050405020304" pitchFamily="18" charset="0"/>
                <a:cs typeface="Times New Roman" panose="02020603050405020304" pitchFamily="18" charset="0"/>
              </a:rPr>
              <a:t>while </a:t>
            </a:r>
            <a:r>
              <a:rPr lang="en-US" sz="900" b="1" dirty="0">
                <a:latin typeface="Times New Roman" panose="02020603050405020304" pitchFamily="18" charset="0"/>
                <a:cs typeface="Times New Roman" panose="02020603050405020304" pitchFamily="18" charset="0"/>
              </a:rPr>
              <a:t>(</a:t>
            </a:r>
            <a:r>
              <a:rPr lang="en-US" sz="900" b="1" dirty="0">
                <a:solidFill>
                  <a:srgbClr val="2121FF"/>
                </a:solidFill>
                <a:latin typeface="Times New Roman" panose="02020603050405020304" pitchFamily="18" charset="0"/>
                <a:cs typeface="Times New Roman" panose="02020603050405020304" pitchFamily="18" charset="0"/>
              </a:rPr>
              <a:t>true</a:t>
            </a:r>
            <a:r>
              <a:rPr lang="en-US" sz="900" b="1" dirty="0">
                <a:latin typeface="Times New Roman" panose="02020603050405020304" pitchFamily="18" charset="0"/>
                <a:cs typeface="Times New Roman" panose="02020603050405020304" pitchFamily="18" charset="0"/>
              </a:rPr>
              <a:t>) </a:t>
            </a:r>
            <a:r>
              <a:rPr lang="vi" sz="900" b="1" dirty="0">
                <a:latin typeface="Times New Roman" panose="02020603050405020304" pitchFamily="18" charset="0"/>
                <a:cs typeface="Times New Roman" panose="02020603050405020304" pitchFamily="18" charset="0"/>
              </a:rPr>
              <a:t>{</a:t>
            </a:r>
          </a:p>
          <a:p>
            <a:pPr marL="291592" indent="0">
              <a:spcAft>
                <a:spcPts val="1260"/>
              </a:spcAft>
            </a:pPr>
            <a:r>
              <a:rPr lang="vi" sz="900" b="1" dirty="0">
                <a:solidFill>
                  <a:srgbClr val="008000"/>
                </a:solidFill>
                <a:latin typeface="Times New Roman" panose="02020603050405020304" pitchFamily="18" charset="0"/>
                <a:cs typeface="Times New Roman" panose="02020603050405020304" pitchFamily="18" charset="0"/>
              </a:rPr>
              <a:t>/* </a:t>
            </a:r>
            <a:r>
              <a:rPr lang="en-US" sz="900" b="1" dirty="0">
                <a:solidFill>
                  <a:srgbClr val="008000"/>
                </a:solidFill>
                <a:latin typeface="Times New Roman" panose="02020603050405020304" pitchFamily="18" charset="0"/>
                <a:cs typeface="Times New Roman" panose="02020603050405020304" pitchFamily="18" charset="0"/>
              </a:rPr>
              <a:t>produce an item in next produced */</a:t>
            </a:r>
          </a:p>
          <a:p>
            <a:pPr marL="291592" indent="0">
              <a:spcAft>
                <a:spcPts val="1260"/>
              </a:spcAft>
            </a:pPr>
            <a:r>
              <a:rPr lang="en-US" sz="900" b="1" dirty="0">
                <a:solidFill>
                  <a:srgbClr val="2121FF"/>
                </a:solidFill>
                <a:latin typeface="Times New Roman" panose="02020603050405020304" pitchFamily="18" charset="0"/>
                <a:cs typeface="Times New Roman" panose="02020603050405020304" pitchFamily="18" charset="0"/>
              </a:rPr>
              <a:t>while </a:t>
            </a:r>
            <a:r>
              <a:rPr lang="en-US" sz="900" b="1" dirty="0">
                <a:latin typeface="Times New Roman" panose="02020603050405020304" pitchFamily="18" charset="0"/>
                <a:cs typeface="Times New Roman" panose="02020603050405020304" pitchFamily="18" charset="0"/>
              </a:rPr>
              <a:t>(counter == BUFFER SIZE) ; </a:t>
            </a:r>
            <a:r>
              <a:rPr lang="en-US" sz="900" b="1" dirty="0">
                <a:solidFill>
                  <a:srgbClr val="008000"/>
                </a:solidFill>
                <a:latin typeface="Times New Roman" panose="02020603050405020304" pitchFamily="18" charset="0"/>
                <a:cs typeface="Times New Roman" panose="02020603050405020304" pitchFamily="18" charset="0"/>
              </a:rPr>
              <a:t>/* do nothing */</a:t>
            </a:r>
          </a:p>
          <a:p>
            <a:pPr marL="291592" indent="0">
              <a:lnSpc>
                <a:spcPts val="1344"/>
              </a:lnSpc>
            </a:pPr>
            <a:r>
              <a:rPr lang="en-US" sz="900" b="1" dirty="0">
                <a:latin typeface="Times New Roman" panose="02020603050405020304" pitchFamily="18" charset="0"/>
                <a:cs typeface="Times New Roman" panose="02020603050405020304" pitchFamily="18" charset="0"/>
              </a:rPr>
              <a:t>buffer[</a:t>
            </a:r>
            <a:r>
              <a:rPr lang="en-US" sz="900" b="1" dirty="0" err="1">
                <a:latin typeface="Times New Roman" panose="02020603050405020304" pitchFamily="18" charset="0"/>
                <a:cs typeface="Times New Roman" panose="02020603050405020304" pitchFamily="18" charset="0"/>
              </a:rPr>
              <a:t>in_item</a:t>
            </a:r>
            <a:r>
              <a:rPr lang="en-US" sz="900" b="1" dirty="0">
                <a:latin typeface="Times New Roman" panose="02020603050405020304" pitchFamily="18" charset="0"/>
                <a:cs typeface="Times New Roman" panose="02020603050405020304" pitchFamily="18" charset="0"/>
              </a:rPr>
              <a:t>] = </a:t>
            </a:r>
            <a:r>
              <a:rPr lang="en-US" sz="900" b="1" dirty="0" err="1">
                <a:latin typeface="Times New Roman" panose="02020603050405020304" pitchFamily="18" charset="0"/>
                <a:cs typeface="Times New Roman" panose="02020603050405020304" pitchFamily="18" charset="0"/>
              </a:rPr>
              <a:t>next_produced</a:t>
            </a:r>
            <a:r>
              <a:rPr lang="en-US" sz="900" b="1" dirty="0">
                <a:latin typeface="Times New Roman" panose="02020603050405020304" pitchFamily="18" charset="0"/>
                <a:cs typeface="Times New Roman" panose="02020603050405020304" pitchFamily="18" charset="0"/>
              </a:rPr>
              <a:t>; </a:t>
            </a:r>
            <a:endParaRPr lang="en-US" sz="900" b="1" dirty="0" smtClean="0">
              <a:latin typeface="Times New Roman" panose="02020603050405020304" pitchFamily="18" charset="0"/>
              <a:cs typeface="Times New Roman" panose="02020603050405020304" pitchFamily="18" charset="0"/>
            </a:endParaRPr>
          </a:p>
          <a:p>
            <a:pPr marL="291592" indent="0">
              <a:lnSpc>
                <a:spcPts val="1344"/>
              </a:lnSpc>
            </a:pPr>
            <a:r>
              <a:rPr lang="en-US" sz="900" b="1" dirty="0" err="1" smtClean="0">
                <a:latin typeface="Times New Roman" panose="02020603050405020304" pitchFamily="18" charset="0"/>
                <a:cs typeface="Times New Roman" panose="02020603050405020304" pitchFamily="18" charset="0"/>
              </a:rPr>
              <a:t>in_item</a:t>
            </a:r>
            <a:r>
              <a:rPr lang="en-US" sz="900" b="1" dirty="0" smtClean="0">
                <a:latin typeface="Times New Roman" panose="02020603050405020304" pitchFamily="18" charset="0"/>
                <a:cs typeface="Times New Roman" panose="02020603050405020304" pitchFamily="18" charset="0"/>
              </a:rPr>
              <a:t> </a:t>
            </a: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in_item</a:t>
            </a:r>
            <a:r>
              <a:rPr lang="en-US" sz="900" b="1" dirty="0">
                <a:latin typeface="Times New Roman" panose="02020603050405020304" pitchFamily="18" charset="0"/>
                <a:cs typeface="Times New Roman" panose="02020603050405020304" pitchFamily="18" charset="0"/>
              </a:rPr>
              <a:t> + 1) % BUFFER SIZE; counter++;</a:t>
            </a:r>
          </a:p>
          <a:p>
            <a:pPr marL="164592" indent="0"/>
            <a:r>
              <a:rPr lang="en-US" sz="900" b="1" dirty="0">
                <a:latin typeface="Times New Roman" panose="02020603050405020304" pitchFamily="18" charset="0"/>
                <a:cs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31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3188208" cy="2167128"/>
          </a:xfrm>
          <a:prstGeom prst="rect">
            <a:avLst/>
          </a:prstGeom>
        </p:spPr>
        <p:txBody>
          <a:bodyPr lIns="0" tIns="0" rIns="0" bIns="0">
            <a:noAutofit/>
          </a:bodyPr>
          <a:lstStyle/>
          <a:p>
            <a:pPr indent="0">
              <a:spcBef>
                <a:spcPts val="231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Người tiêu thụ </a:t>
            </a:r>
            <a:r>
              <a:rPr lang="en-US" sz="950" dirty="0">
                <a:latin typeface="Times New Roman" panose="02020603050405020304" pitchFamily="18" charset="0"/>
              </a:rPr>
              <a:t>(T):</a:t>
            </a:r>
          </a:p>
          <a:p>
            <a:pPr marL="164592" indent="0">
              <a:spcAft>
                <a:spcPts val="210"/>
              </a:spcAft>
            </a:pPr>
            <a:r>
              <a:rPr lang="en-US" sz="900" b="1" dirty="0">
                <a:solidFill>
                  <a:srgbClr val="2121FF"/>
                </a:solidFill>
                <a:latin typeface="Courier New"/>
              </a:rPr>
              <a:t>while </a:t>
            </a:r>
            <a:r>
              <a:rPr lang="en-US" sz="900" b="1" dirty="0">
                <a:latin typeface="Courier New"/>
              </a:rPr>
              <a:t>(</a:t>
            </a:r>
            <a:r>
              <a:rPr lang="en-US" sz="900" b="1" dirty="0">
                <a:solidFill>
                  <a:srgbClr val="2121FF"/>
                </a:solidFill>
                <a:latin typeface="Courier New"/>
              </a:rPr>
              <a:t>true</a:t>
            </a:r>
            <a:r>
              <a:rPr lang="en-US" sz="900" b="1" dirty="0">
                <a:latin typeface="Courier New"/>
              </a:rPr>
              <a:t>) </a:t>
            </a:r>
            <a:r>
              <a:rPr lang="vi" sz="900" b="1" dirty="0">
                <a:latin typeface="Courier New"/>
              </a:rPr>
              <a:t>{</a:t>
            </a:r>
          </a:p>
          <a:p>
            <a:pPr marL="291592" indent="0">
              <a:spcAft>
                <a:spcPts val="1260"/>
              </a:spcAft>
            </a:pPr>
            <a:r>
              <a:rPr lang="en-US" sz="900" b="1" dirty="0">
                <a:solidFill>
                  <a:srgbClr val="2121FF"/>
                </a:solidFill>
                <a:latin typeface="Courier New"/>
              </a:rPr>
              <a:t>while </a:t>
            </a:r>
            <a:r>
              <a:rPr lang="en-US" sz="900" b="1" dirty="0">
                <a:latin typeface="Courier New"/>
              </a:rPr>
              <a:t>(counter == 0) ; </a:t>
            </a:r>
            <a:r>
              <a:rPr lang="en-US" sz="900" b="1" dirty="0">
                <a:solidFill>
                  <a:srgbClr val="008000"/>
                </a:solidFill>
                <a:latin typeface="Courier New"/>
              </a:rPr>
              <a:t>/* do nothing */</a:t>
            </a:r>
          </a:p>
          <a:p>
            <a:pPr marL="291592" indent="0">
              <a:lnSpc>
                <a:spcPts val="1344"/>
              </a:lnSpc>
              <a:spcAft>
                <a:spcPts val="630"/>
              </a:spcAft>
            </a:pPr>
            <a:r>
              <a:rPr lang="en-US" sz="900" b="1" dirty="0" err="1">
                <a:latin typeface="Courier New"/>
              </a:rPr>
              <a:t>next_consumed</a:t>
            </a:r>
            <a:r>
              <a:rPr lang="en-US" sz="900" b="1" dirty="0">
                <a:latin typeface="Courier New"/>
              </a:rPr>
              <a:t> = buffer[</a:t>
            </a:r>
            <a:r>
              <a:rPr lang="en-US" sz="900" b="1" dirty="0" err="1">
                <a:latin typeface="Courier New"/>
              </a:rPr>
              <a:t>out_item</a:t>
            </a:r>
            <a:r>
              <a:rPr lang="en-US" sz="900" b="1" dirty="0">
                <a:latin typeface="Courier New"/>
              </a:rPr>
              <a:t>]; </a:t>
            </a:r>
            <a:endParaRPr lang="en-US" sz="900" b="1" dirty="0" smtClean="0">
              <a:latin typeface="Courier New"/>
            </a:endParaRPr>
          </a:p>
          <a:p>
            <a:pPr marL="291592" indent="0">
              <a:lnSpc>
                <a:spcPts val="1344"/>
              </a:lnSpc>
              <a:spcAft>
                <a:spcPts val="630"/>
              </a:spcAft>
            </a:pPr>
            <a:r>
              <a:rPr lang="en-US" sz="900" b="1" dirty="0" err="1" smtClean="0">
                <a:latin typeface="Courier New"/>
              </a:rPr>
              <a:t>out_item</a:t>
            </a:r>
            <a:r>
              <a:rPr lang="en-US" sz="900" b="1" dirty="0" smtClean="0">
                <a:latin typeface="Courier New"/>
              </a:rPr>
              <a:t> </a:t>
            </a:r>
            <a:r>
              <a:rPr lang="en-US" sz="900" b="1" dirty="0">
                <a:latin typeface="Courier New"/>
              </a:rPr>
              <a:t>= (</a:t>
            </a:r>
            <a:r>
              <a:rPr lang="en-US" sz="900" b="1" dirty="0" err="1">
                <a:latin typeface="Courier New"/>
              </a:rPr>
              <a:t>out_item</a:t>
            </a:r>
            <a:r>
              <a:rPr lang="en-US" sz="900" b="1" dirty="0">
                <a:latin typeface="Courier New"/>
              </a:rPr>
              <a:t> + 1) % BUFFER </a:t>
            </a:r>
            <a:r>
              <a:rPr lang="en-US" sz="900" b="1" dirty="0" smtClean="0">
                <a:latin typeface="Courier New"/>
              </a:rPr>
              <a:t>SIZE;</a:t>
            </a:r>
          </a:p>
          <a:p>
            <a:pPr marL="291592" indent="0">
              <a:lnSpc>
                <a:spcPts val="1344"/>
              </a:lnSpc>
              <a:spcAft>
                <a:spcPts val="630"/>
              </a:spcAft>
            </a:pPr>
            <a:r>
              <a:rPr lang="en-US" sz="900" b="1" dirty="0" smtClean="0">
                <a:latin typeface="Courier New"/>
              </a:rPr>
              <a:t>counter-</a:t>
            </a:r>
            <a:r>
              <a:rPr lang="en-US" sz="900" b="1" dirty="0">
                <a:latin typeface="Courier New"/>
              </a:rPr>
              <a:t>-;</a:t>
            </a:r>
          </a:p>
          <a:p>
            <a:pPr marL="291592" indent="0">
              <a:spcAft>
                <a:spcPts val="210"/>
              </a:spcAft>
            </a:pPr>
            <a:r>
              <a:rPr lang="en-US" sz="900" b="1" dirty="0">
                <a:solidFill>
                  <a:srgbClr val="008000"/>
                </a:solidFill>
                <a:latin typeface="Courier New"/>
              </a:rPr>
              <a:t>/* consume </a:t>
            </a:r>
            <a:r>
              <a:rPr lang="en-US" sz="900" b="1" dirty="0" err="1" smtClean="0">
                <a:solidFill>
                  <a:srgbClr val="008000"/>
                </a:solidFill>
                <a:latin typeface="Courier New"/>
              </a:rPr>
              <a:t>thể</a:t>
            </a:r>
            <a:r>
              <a:rPr lang="en-US" sz="900" b="1" dirty="0" smtClean="0">
                <a:solidFill>
                  <a:srgbClr val="008000"/>
                </a:solidFill>
                <a:latin typeface="Courier New"/>
              </a:rPr>
              <a:t> </a:t>
            </a:r>
            <a:r>
              <a:rPr lang="en-US" sz="900" b="1" dirty="0">
                <a:solidFill>
                  <a:srgbClr val="008000"/>
                </a:solidFill>
                <a:latin typeface="Courier New"/>
              </a:rPr>
              <a:t>item in next consumed */</a:t>
            </a:r>
          </a:p>
          <a:p>
            <a:pPr marL="164592" indent="0"/>
            <a:r>
              <a:rPr lang="en-US" sz="900" b="1" dirty="0">
                <a:latin typeface="Courier New"/>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147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86968"/>
            <a:ext cx="4267200" cy="1484376"/>
          </a:xfrm>
          <a:prstGeom prst="rect">
            <a:avLst/>
          </a:prstGeom>
        </p:spPr>
        <p:txBody>
          <a:bodyPr lIns="0" tIns="0" rIns="0" bIns="0">
            <a:noAutofit/>
          </a:bodyPr>
          <a:lstStyle/>
          <a:p>
            <a:pPr marL="164592" indent="-152400" algn="just">
              <a:spcBef>
                <a:spcPts val="1470"/>
              </a:spcBef>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 giữa </a:t>
            </a:r>
            <a:r>
              <a:rPr lang="en-US" sz="1000" dirty="0">
                <a:latin typeface="Times New Roman" panose="02020603050405020304" pitchFamily="18" charset="0"/>
              </a:rPr>
              <a:t>producer </a:t>
            </a:r>
            <a:r>
              <a:rPr lang="vi" sz="1000" dirty="0">
                <a:latin typeface="Times New Roman" panose="02020603050405020304" pitchFamily="18" charset="0"/>
              </a:rPr>
              <a:t>và </a:t>
            </a:r>
            <a:r>
              <a:rPr lang="en-US" sz="1000" dirty="0">
                <a:latin typeface="Times New Roman" panose="02020603050405020304" pitchFamily="18" charset="0"/>
              </a:rPr>
              <a:t>consumer: </a:t>
            </a:r>
            <a:r>
              <a:rPr lang="vi" sz="1000" dirty="0">
                <a:latin typeface="Times New Roman" panose="02020603050405020304" pitchFamily="18" charset="0"/>
              </a:rPr>
              <a:t>biến </a:t>
            </a:r>
            <a:r>
              <a:rPr lang="en-US" sz="1000" b="1" dirty="0">
                <a:solidFill>
                  <a:srgbClr val="900000"/>
                </a:solidFill>
                <a:latin typeface="Courier New"/>
              </a:rPr>
              <a:t>counter</a:t>
            </a:r>
            <a:r>
              <a:rPr lang="en-US" sz="1000" dirty="0">
                <a:latin typeface="Times New Roman" panose="02020603050405020304" pitchFamily="18" charset="0"/>
              </a:rPr>
              <a:t>.</a:t>
            </a:r>
          </a:p>
          <a:p>
            <a:pPr marL="164592" indent="-152400" algn="just">
              <a:lnSpc>
                <a:spcPts val="1176"/>
              </a:lnSpc>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Điều kiện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solidFill>
                  <a:srgbClr val="900000"/>
                </a:solidFill>
                <a:latin typeface="Times New Roman" panose="02020603050405020304" pitchFamily="18" charset="0"/>
              </a:rPr>
              <a:t>đảm bảo tính nhất quán </a:t>
            </a:r>
            <a:r>
              <a:rPr lang="vi" sz="1000" dirty="0">
                <a:latin typeface="Times New Roman" panose="02020603050405020304" pitchFamily="18" charset="0"/>
              </a:rPr>
              <a:t>của biến </a:t>
            </a:r>
            <a:r>
              <a:rPr lang="en-US" sz="1000" b="1" dirty="0">
                <a:solidFill>
                  <a:srgbClr val="900000"/>
                </a:solidFill>
                <a:latin typeface="Courier New"/>
              </a:rPr>
              <a:t>counter</a:t>
            </a:r>
            <a:r>
              <a:rPr lang="en-US" sz="1000" dirty="0">
                <a:latin typeface="Times New Roman" panose="02020603050405020304" pitchFamily="18" charset="0"/>
              </a:rPr>
              <a:t>: </a:t>
            </a:r>
            <a:r>
              <a:rPr lang="vi" sz="1000" dirty="0">
                <a:latin typeface="Times New Roman" panose="02020603050405020304" pitchFamily="18" charset="0"/>
              </a:rPr>
              <a:t>các câu lệnh </a:t>
            </a:r>
            <a:r>
              <a:rPr lang="vi" sz="1000" b="1" dirty="0">
                <a:solidFill>
                  <a:srgbClr val="900000"/>
                </a:solidFill>
                <a:latin typeface="Courier New"/>
              </a:rPr>
              <a:t>counter++ </a:t>
            </a:r>
            <a:r>
              <a:rPr lang="vi" sz="1000" dirty="0">
                <a:latin typeface="Times New Roman" panose="02020603050405020304" pitchFamily="18" charset="0"/>
              </a:rPr>
              <a:t>và </a:t>
            </a:r>
            <a:r>
              <a:rPr lang="en-US" sz="1000" b="1" dirty="0" smtClean="0">
                <a:solidFill>
                  <a:srgbClr val="900000"/>
                </a:solidFill>
                <a:latin typeface="Courier New"/>
              </a:rPr>
              <a:t>counter</a:t>
            </a:r>
            <a:r>
              <a:rPr lang="en-US" sz="1000" dirty="0" smtClean="0">
                <a:solidFill>
                  <a:srgbClr val="900000"/>
                </a:solidFill>
                <a:latin typeface="Times New Roman" panose="02020603050405020304" pitchFamily="18" charset="0"/>
              </a:rPr>
              <a:t>--</a:t>
            </a:r>
            <a:r>
              <a:rPr lang="vi" sz="1000" dirty="0" smtClean="0">
                <a:solidFill>
                  <a:srgbClr val="900000"/>
                </a:solidFill>
                <a:latin typeface="Times New Roman" panose="02020603050405020304" pitchFamily="18" charset="0"/>
              </a:rPr>
              <a:t> </a:t>
            </a:r>
            <a:r>
              <a:rPr lang="vi" sz="1000" dirty="0">
                <a:latin typeface="Times New Roman" panose="02020603050405020304" pitchFamily="18" charset="0"/>
              </a:rPr>
              <a:t>phải được thực thi một cách “</a:t>
            </a:r>
            <a:r>
              <a:rPr lang="vi" sz="1000" b="1" dirty="0">
                <a:solidFill>
                  <a:srgbClr val="900000"/>
                </a:solidFill>
                <a:latin typeface="Times New Roman" panose="02020603050405020304" pitchFamily="18" charset="0"/>
              </a:rPr>
              <a:t>nguyên tử</a:t>
            </a:r>
            <a:r>
              <a:rPr lang="vi" sz="1000" dirty="0">
                <a:latin typeface="Times New Roman" panose="02020603050405020304" pitchFamily="18" charset="0"/>
              </a:rPr>
              <a:t>” và “</a:t>
            </a:r>
            <a:r>
              <a:rPr lang="vi" sz="1000" b="1" dirty="0">
                <a:solidFill>
                  <a:srgbClr val="900000"/>
                </a:solidFill>
                <a:latin typeface="Times New Roman" panose="02020603050405020304" pitchFamily="18" charset="0"/>
              </a:rPr>
              <a:t>cô lập</a:t>
            </a:r>
            <a:r>
              <a:rPr lang="vi" sz="1000" dirty="0">
                <a:latin typeface="Times New Roman" panose="02020603050405020304" pitchFamily="18" charset="0"/>
              </a:rPr>
              <a:t>”.</a:t>
            </a:r>
          </a:p>
          <a:p>
            <a:pPr marL="304292"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Nguyên tử: không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a:t>
            </a:r>
            <a:r>
              <a:rPr lang="vi" sz="1000" dirty="0">
                <a:latin typeface="Times New Roman" panose="02020603050405020304" pitchFamily="18" charset="0"/>
              </a:rPr>
              <a:t>chia nhỏ (hoặc “hoặc tất cả, hoặc không”)</a:t>
            </a:r>
          </a:p>
          <a:p>
            <a:pPr marL="304292"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Cô lập: các t/trình </a:t>
            </a:r>
            <a:r>
              <a:rPr lang="vi" sz="1000" dirty="0">
                <a:solidFill>
                  <a:srgbClr val="900000"/>
                </a:solidFill>
                <a:latin typeface="Times New Roman" panose="02020603050405020304" pitchFamily="18" charset="0"/>
              </a:rPr>
              <a:t>không truy xuất </a:t>
            </a:r>
            <a:r>
              <a:rPr lang="vi" sz="1000" dirty="0">
                <a:latin typeface="Times New Roman" panose="02020603050405020304" pitchFamily="18" charset="0"/>
              </a:rPr>
              <a:t>các </a:t>
            </a:r>
            <a:r>
              <a:rPr lang="vi" sz="1000" dirty="0">
                <a:solidFill>
                  <a:srgbClr val="900000"/>
                </a:solidFill>
                <a:latin typeface="Times New Roman" panose="02020603050405020304" pitchFamily="18" charset="0"/>
              </a:rPr>
              <a:t>g/trị không nhất quán </a:t>
            </a:r>
            <a:r>
              <a:rPr lang="vi" sz="1000" dirty="0">
                <a:latin typeface="Times New Roman" panose="02020603050405020304" pitchFamily="18" charset="0"/>
              </a:rPr>
              <a:t>của nhau</a:t>
            </a:r>
          </a:p>
          <a:p>
            <a:pPr marL="164592" indent="-152400" algn="just"/>
            <a:r>
              <a:rPr lang="vi" sz="1000" dirty="0">
                <a:solidFill>
                  <a:srgbClr val="3333B2"/>
                </a:solidFill>
                <a:latin typeface="Times New Roman" panose="02020603050405020304" pitchFamily="18" charset="0"/>
              </a:rPr>
              <a:t>►    </a:t>
            </a:r>
            <a:r>
              <a:rPr lang="vi" sz="1000" dirty="0" smtClean="0">
                <a:latin typeface="Times New Roman" panose="02020603050405020304" pitchFamily="18" charset="0"/>
              </a:rPr>
              <a:t>Vấn đề g</a:t>
            </a:r>
            <a:r>
              <a:rPr lang="vi" sz="1000" b="1" dirty="0" smtClean="0">
                <a:latin typeface="Courier New"/>
              </a:rPr>
              <a:t>ì </a:t>
            </a:r>
            <a:r>
              <a:rPr lang="vi" sz="1000" dirty="0" smtClean="0">
                <a:latin typeface="Times New Roman" panose="02020603050405020304" pitchFamily="18" charset="0"/>
              </a:rPr>
              <a:t>có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xảy ra đối </a:t>
            </a:r>
            <a:r>
              <a:rPr lang="en-US" sz="1000" dirty="0" err="1" smtClean="0">
                <a:latin typeface="Times New Roman" panose="02020603050405020304" pitchFamily="18" charset="0"/>
              </a:rPr>
              <a:t>với</a:t>
            </a:r>
            <a:r>
              <a:rPr lang="vi" sz="1000" dirty="0" smtClean="0">
                <a:latin typeface="Times New Roman" panose="02020603050405020304" pitchFamily="18" charset="0"/>
              </a:rPr>
              <a:t> </a:t>
            </a:r>
            <a:r>
              <a:rPr lang="en-US" sz="1000" b="1" dirty="0" smtClean="0">
                <a:solidFill>
                  <a:srgbClr val="900000"/>
                </a:solidFill>
                <a:latin typeface="Courier New"/>
              </a:rPr>
              <a:t>counter</a:t>
            </a:r>
            <a:r>
              <a:rPr lang="en-US" sz="1000" dirty="0" smtClean="0">
                <a:latin typeface="Times New Roman" panose="02020603050405020304" pitchFamily="18" charset="0"/>
              </a:rPr>
              <a:t>?</a:t>
            </a:r>
            <a:endParaRPr lang="en-US" sz="1000" dirty="0">
              <a:latin typeface="Times New Roman" panose="02020603050405020304" pitchFamily="18" charset="0"/>
            </a:endParaRPr>
          </a:p>
        </p:txBody>
      </p:sp>
      <p:sp>
        <p:nvSpPr>
          <p:cNvPr id="6" name="Rectangle 5"/>
          <p:cNvSpPr/>
          <p:nvPr/>
        </p:nvSpPr>
        <p:spPr>
          <a:xfrm>
            <a:off x="502920" y="2314135"/>
            <a:ext cx="1719072" cy="816161"/>
          </a:xfrm>
          <a:prstGeom prst="rect">
            <a:avLst/>
          </a:prstGeom>
        </p:spPr>
        <p:txBody>
          <a:bodyPr lIns="0" tIns="0" rIns="0" bIns="0">
            <a:noAutofit/>
          </a:bodyPr>
          <a:lstStyle/>
          <a:p>
            <a:pPr indent="-139700">
              <a:lnSpc>
                <a:spcPts val="1392"/>
              </a:lnSpc>
            </a:pPr>
            <a:r>
              <a:rPr lang="vi" sz="800" dirty="0">
                <a:solidFill>
                  <a:srgbClr val="3333B2"/>
                </a:solidFill>
                <a:latin typeface="Times New Roman" panose="02020603050405020304" pitchFamily="18" charset="0"/>
              </a:rPr>
              <a:t>► </a:t>
            </a:r>
            <a:r>
              <a:rPr lang="vi" sz="800" dirty="0">
                <a:solidFill>
                  <a:srgbClr val="900000"/>
                </a:solidFill>
                <a:latin typeface="Times New Roman" panose="02020603050405020304" pitchFamily="18" charset="0"/>
              </a:rPr>
              <a:t>counter++ </a:t>
            </a:r>
            <a:r>
              <a:rPr lang="vi" sz="800" spc="50" dirty="0">
                <a:latin typeface="Times New Roman"/>
              </a:rPr>
              <a:t>trong ngôn ngữ máy: </a:t>
            </a:r>
            <a:r>
              <a:rPr lang="vi" sz="800" dirty="0" smtClean="0">
                <a:latin typeface="Times New Roman" panose="02020603050405020304" pitchFamily="18" charset="0"/>
              </a:rPr>
              <a:t>register</a:t>
            </a:r>
            <a:r>
              <a:rPr lang="en-US" sz="800" dirty="0" smtClean="0">
                <a:latin typeface="Times New Roman" panose="02020603050405020304" pitchFamily="18" charset="0"/>
              </a:rPr>
              <a:t>1</a:t>
            </a:r>
            <a:r>
              <a:rPr lang="vi" sz="800" dirty="0" smtClean="0">
                <a:latin typeface="Times New Roman" panose="02020603050405020304" pitchFamily="18" charset="0"/>
              </a:rPr>
              <a:t> </a:t>
            </a:r>
            <a:r>
              <a:rPr lang="vi" sz="800" dirty="0">
                <a:latin typeface="Times New Roman" panose="02020603050405020304" pitchFamily="18" charset="0"/>
              </a:rPr>
              <a:t>= </a:t>
            </a:r>
            <a:r>
              <a:rPr lang="en-US" sz="800" dirty="0">
                <a:latin typeface="Times New Roman" panose="02020603050405020304" pitchFamily="18" charset="0"/>
              </a:rPr>
              <a:t>counter </a:t>
            </a:r>
            <a:endParaRPr lang="en-US" sz="800" dirty="0" smtClean="0">
              <a:latin typeface="Times New Roman" panose="02020603050405020304" pitchFamily="18" charset="0"/>
            </a:endParaRPr>
          </a:p>
          <a:p>
            <a:pPr indent="-139700">
              <a:lnSpc>
                <a:spcPts val="1392"/>
              </a:lnSpc>
            </a:pPr>
            <a:r>
              <a:rPr lang="vi" sz="800" dirty="0" smtClean="0">
                <a:latin typeface="Times New Roman" panose="02020603050405020304" pitchFamily="18" charset="0"/>
              </a:rPr>
              <a:t>registerl </a:t>
            </a:r>
            <a:r>
              <a:rPr lang="vi" sz="800" dirty="0">
                <a:latin typeface="Times New Roman" panose="02020603050405020304" pitchFamily="18" charset="0"/>
              </a:rPr>
              <a:t>= </a:t>
            </a:r>
            <a:r>
              <a:rPr lang="vi" sz="800" dirty="0" smtClean="0">
                <a:latin typeface="Times New Roman" panose="02020603050405020304" pitchFamily="18" charset="0"/>
              </a:rPr>
              <a:t>register</a:t>
            </a:r>
            <a:r>
              <a:rPr lang="en-US" sz="800" dirty="0" smtClean="0">
                <a:latin typeface="Times New Roman" panose="02020603050405020304" pitchFamily="18" charset="0"/>
              </a:rPr>
              <a:t>1</a:t>
            </a:r>
            <a:r>
              <a:rPr lang="vi" sz="800" dirty="0" smtClean="0">
                <a:latin typeface="Times New Roman" panose="02020603050405020304" pitchFamily="18" charset="0"/>
              </a:rPr>
              <a:t> </a:t>
            </a:r>
            <a:r>
              <a:rPr lang="vi" sz="800" dirty="0">
                <a:latin typeface="Times New Roman" panose="02020603050405020304" pitchFamily="18" charset="0"/>
              </a:rPr>
              <a:t>+ </a:t>
            </a:r>
            <a:r>
              <a:rPr lang="en-US" sz="800" dirty="0">
                <a:latin typeface="Times New Roman" panose="02020603050405020304" pitchFamily="18" charset="0"/>
              </a:rPr>
              <a:t>1</a:t>
            </a:r>
            <a:endParaRPr lang="en-US" sz="800" dirty="0" smtClean="0">
              <a:latin typeface="Times New Roman" panose="02020603050405020304" pitchFamily="18" charset="0"/>
            </a:endParaRPr>
          </a:p>
          <a:p>
            <a:pPr indent="-139700">
              <a:lnSpc>
                <a:spcPts val="1392"/>
              </a:lnSpc>
            </a:pPr>
            <a:r>
              <a:rPr lang="en-US" sz="800" spc="50" dirty="0" smtClean="0">
                <a:latin typeface="Times New Roman"/>
              </a:rPr>
              <a:t>counter </a:t>
            </a:r>
            <a:r>
              <a:rPr lang="vi" sz="800" spc="50" dirty="0">
                <a:latin typeface="Times New Roman"/>
              </a:rPr>
              <a:t>= registerl</a:t>
            </a:r>
          </a:p>
        </p:txBody>
      </p:sp>
      <p:sp>
        <p:nvSpPr>
          <p:cNvPr id="8" name="Rectangle 7"/>
          <p:cNvSpPr/>
          <p:nvPr/>
        </p:nvSpPr>
        <p:spPr>
          <a:xfrm>
            <a:off x="2767584" y="2371344"/>
            <a:ext cx="1722120" cy="758952"/>
          </a:xfrm>
          <a:prstGeom prst="rect">
            <a:avLst/>
          </a:prstGeom>
        </p:spPr>
        <p:txBody>
          <a:bodyPr lIns="0" tIns="0" rIns="0" bIns="0">
            <a:noAutofit/>
          </a:bodyPr>
          <a:lstStyle/>
          <a:p>
            <a:pPr indent="-152400">
              <a:lnSpc>
                <a:spcPts val="1392"/>
              </a:lnSpc>
            </a:pPr>
            <a:r>
              <a:rPr lang="vi" sz="800" dirty="0">
                <a:solidFill>
                  <a:srgbClr val="3333B2"/>
                </a:solidFill>
                <a:latin typeface="Times New Roman" panose="02020603050405020304" pitchFamily="18" charset="0"/>
              </a:rPr>
              <a:t>► </a:t>
            </a:r>
            <a:r>
              <a:rPr lang="en-US" sz="800" dirty="0" smtClean="0">
                <a:solidFill>
                  <a:srgbClr val="900000"/>
                </a:solidFill>
                <a:latin typeface="Times New Roman" panose="02020603050405020304" pitchFamily="18" charset="0"/>
              </a:rPr>
              <a:t>counter--</a:t>
            </a:r>
            <a:r>
              <a:rPr lang="vi" sz="800" dirty="0" smtClean="0">
                <a:solidFill>
                  <a:srgbClr val="900000"/>
                </a:solidFill>
                <a:latin typeface="Times New Roman" panose="02020603050405020304" pitchFamily="18" charset="0"/>
              </a:rPr>
              <a:t> </a:t>
            </a:r>
            <a:r>
              <a:rPr lang="vi" sz="800" spc="50" dirty="0">
                <a:latin typeface="Times New Roman"/>
              </a:rPr>
              <a:t>trong ngôn ngữ máy: </a:t>
            </a:r>
            <a:r>
              <a:rPr lang="vi" sz="800" dirty="0">
                <a:latin typeface="Times New Roman" panose="02020603050405020304" pitchFamily="18" charset="0"/>
              </a:rPr>
              <a:t>register2 = </a:t>
            </a:r>
            <a:r>
              <a:rPr lang="en-US" sz="800" dirty="0">
                <a:latin typeface="Times New Roman" panose="02020603050405020304" pitchFamily="18" charset="0"/>
              </a:rPr>
              <a:t>counter </a:t>
            </a:r>
            <a:endParaRPr lang="en-US" sz="800" dirty="0" smtClean="0">
              <a:latin typeface="Times New Roman" panose="02020603050405020304" pitchFamily="18" charset="0"/>
            </a:endParaRPr>
          </a:p>
          <a:p>
            <a:pPr indent="-152400">
              <a:lnSpc>
                <a:spcPts val="1392"/>
              </a:lnSpc>
            </a:pPr>
            <a:r>
              <a:rPr lang="vi" sz="800" dirty="0" smtClean="0">
                <a:latin typeface="Times New Roman" panose="02020603050405020304" pitchFamily="18" charset="0"/>
              </a:rPr>
              <a:t>register2 </a:t>
            </a:r>
            <a:r>
              <a:rPr lang="vi" sz="800" dirty="0">
                <a:latin typeface="Times New Roman" panose="02020603050405020304" pitchFamily="18" charset="0"/>
              </a:rPr>
              <a:t>= register2 - 1 </a:t>
            </a:r>
            <a:endParaRPr lang="en-US" sz="800" dirty="0" smtClean="0">
              <a:latin typeface="Times New Roman" panose="02020603050405020304" pitchFamily="18" charset="0"/>
            </a:endParaRPr>
          </a:p>
          <a:p>
            <a:pPr indent="-152400">
              <a:lnSpc>
                <a:spcPts val="1392"/>
              </a:lnSpc>
            </a:pPr>
            <a:r>
              <a:rPr lang="en-US" sz="800" spc="50" dirty="0" smtClean="0">
                <a:latin typeface="Times New Roman"/>
              </a:rPr>
              <a:t>counter </a:t>
            </a:r>
            <a:r>
              <a:rPr lang="vi" sz="800" spc="50" dirty="0">
                <a:latin typeface="Times New Roman"/>
              </a:rPr>
              <a:t>= register2</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6823</Words>
  <Application>Microsoft Office PowerPoint</Application>
  <PresentationFormat>Custom</PresentationFormat>
  <Paragraphs>744</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Candara</vt:lpstr>
      <vt:lpstr>CordiaUPC</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CT178. Hệ Điều Hành   0.5ex Chương 5. Đồng Bộ Hóa Tiến Trình</dc:title>
  <dc:subject/>
  <dc:creator>Trần Công Án  tcan@cit.ctu.edu.vn</dc:creator>
  <cp:keywords/>
  <cp:lastModifiedBy>User</cp:lastModifiedBy>
  <cp:revision>90</cp:revision>
  <dcterms:modified xsi:type="dcterms:W3CDTF">2020-08-10T01:27:43Z</dcterms:modified>
</cp:coreProperties>
</file>