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5"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4608513" cy="345598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3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C95B-4243-4DAE-9545-AB516E2FCF93}" type="datetimeFigureOut">
              <a:rPr lang="en-US" smtClean="0"/>
              <a:t>8/10/2020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CB819-3E32-4645-A997-FD9DA8462C09}" type="slidenum">
              <a:rPr lang="en-US" smtClean="0"/>
              <a:t>‹#›</a:t>
            </a:fld>
            <a:endParaRPr lang="en-US"/>
          </a:p>
        </p:txBody>
      </p:sp>
    </p:spTree>
    <p:extLst>
      <p:ext uri="{BB962C8B-B14F-4D97-AF65-F5344CB8AC3E}">
        <p14:creationId xmlns:p14="http://schemas.microsoft.com/office/powerpoint/2010/main" val="59876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CB819-3E32-4645-A997-FD9DA8462C09}" type="slidenum">
              <a:rPr lang="en-US" smtClean="0"/>
              <a:t>29</a:t>
            </a:fld>
            <a:endParaRPr lang="en-US"/>
          </a:p>
        </p:txBody>
      </p:sp>
    </p:spTree>
    <p:extLst>
      <p:ext uri="{BB962C8B-B14F-4D97-AF65-F5344CB8AC3E}">
        <p14:creationId xmlns:p14="http://schemas.microsoft.com/office/powerpoint/2010/main" val="54082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3CB819-3E32-4645-A997-FD9DA8462C09}" type="slidenum">
              <a:rPr lang="en-US" smtClean="0"/>
              <a:t>32</a:t>
            </a:fld>
            <a:endParaRPr lang="en-US"/>
          </a:p>
        </p:txBody>
      </p:sp>
    </p:spTree>
    <p:extLst>
      <p:ext uri="{BB962C8B-B14F-4D97-AF65-F5344CB8AC3E}">
        <p14:creationId xmlns:p14="http://schemas.microsoft.com/office/powerpoint/2010/main" val="18832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can@cit.ctu.edu.v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219" y="71092"/>
            <a:ext cx="4493553" cy="362818"/>
          </a:xfrm>
          <a:prstGeom prst="rect">
            <a:avLst/>
          </a:prstGeom>
        </p:spPr>
      </p:pic>
      <p:sp>
        <p:nvSpPr>
          <p:cNvPr id="3" name="Rectangle 2"/>
          <p:cNvSpPr/>
          <p:nvPr/>
        </p:nvSpPr>
        <p:spPr>
          <a:xfrm>
            <a:off x="673061" y="542303"/>
            <a:ext cx="3377868" cy="773026"/>
          </a:xfrm>
          <a:prstGeom prst="rect">
            <a:avLst/>
          </a:prstGeom>
          <a:solidFill>
            <a:srgbClr val="D9D8D8"/>
          </a:solidFill>
        </p:spPr>
        <p:txBody>
          <a:bodyPr lIns="0" tIns="0" rIns="0" bIns="0">
            <a:noAutofit/>
          </a:bodyPr>
          <a:lstStyle/>
          <a:p>
            <a:pPr indent="0" algn="ctr">
              <a:lnSpc>
                <a:spcPts val="2104"/>
              </a:lnSpc>
              <a:spcAft>
                <a:spcPts val="1680"/>
              </a:spcAft>
            </a:pPr>
            <a:r>
              <a:rPr lang="en-US" sz="1400" b="1" cap="small" dirty="0" smtClean="0">
                <a:solidFill>
                  <a:srgbClr val="CC0000"/>
                </a:solidFill>
                <a:latin typeface="Times New Roman" panose="02020603050405020304" pitchFamily="18" charset="0"/>
              </a:rPr>
              <a:t>CT107. </a:t>
            </a:r>
            <a:r>
              <a:rPr lang="vi" sz="1400" b="1" cap="small" dirty="0" smtClean="0">
                <a:solidFill>
                  <a:srgbClr val="CC0000"/>
                </a:solidFill>
                <a:latin typeface="Times New Roman" panose="02020603050405020304" pitchFamily="18" charset="0"/>
              </a:rPr>
              <a:t>HỆ ĐIỀU HÀNH </a:t>
            </a:r>
            <a:r>
              <a:rPr lang="en-US" sz="1400" b="1" cap="small" dirty="0" smtClean="0">
                <a:solidFill>
                  <a:srgbClr val="CC0000"/>
                </a:solidFill>
                <a:latin typeface="Times New Roman" panose="02020603050405020304" pitchFamily="18" charset="0"/>
              </a:rPr>
              <a:t/>
            </a:r>
            <a:br>
              <a:rPr lang="en-US" sz="1400" b="1" cap="small" dirty="0" smtClean="0">
                <a:solidFill>
                  <a:srgbClr val="CC0000"/>
                </a:solidFill>
                <a:latin typeface="Times New Roman" panose="02020603050405020304" pitchFamily="18" charset="0"/>
              </a:rPr>
            </a:br>
            <a:r>
              <a:rPr lang="vi" sz="1400" b="1" cap="small" dirty="0" smtClean="0">
                <a:solidFill>
                  <a:srgbClr val="CC0000"/>
                </a:solidFill>
                <a:latin typeface="Times New Roman" panose="02020603050405020304" pitchFamily="18" charset="0"/>
              </a:rPr>
              <a:t>CHƯ</a:t>
            </a:r>
            <a:r>
              <a:rPr lang="en-US" sz="1400" b="1" cap="small" dirty="0">
                <a:solidFill>
                  <a:srgbClr val="CC0000"/>
                </a:solidFill>
                <a:latin typeface="Times New Roman" panose="02020603050405020304" pitchFamily="18" charset="0"/>
              </a:rPr>
              <a:t>Ơ</a:t>
            </a:r>
            <a:r>
              <a:rPr lang="vi" sz="1400" b="1" cap="small" dirty="0" smtClean="0">
                <a:solidFill>
                  <a:srgbClr val="CC0000"/>
                </a:solidFill>
                <a:latin typeface="Times New Roman" panose="02020603050405020304" pitchFamily="18" charset="0"/>
              </a:rPr>
              <a:t>NG 6. </a:t>
            </a:r>
            <a:r>
              <a:rPr lang="en-US" sz="1400" b="1" cap="small" dirty="0" smtClean="0">
                <a:solidFill>
                  <a:srgbClr val="CC0000"/>
                </a:solidFill>
                <a:latin typeface="Times New Roman" panose="02020603050405020304" pitchFamily="18" charset="0"/>
              </a:rPr>
              <a:t>DEADLOCK </a:t>
            </a:r>
            <a:r>
              <a:rPr lang="vi" sz="1400" b="1" cap="small" dirty="0" smtClean="0">
                <a:solidFill>
                  <a:srgbClr val="CC0000"/>
                </a:solidFill>
                <a:latin typeface="Times New Roman" panose="02020603050405020304" pitchFamily="18" charset="0"/>
              </a:rPr>
              <a:t>(KHÓA CHẾT)</a:t>
            </a:r>
            <a:endParaRPr lang="vi" sz="1400" b="1" cap="small" dirty="0">
              <a:solidFill>
                <a:srgbClr val="CC0000"/>
              </a:solidFill>
              <a:latin typeface="Times New Roman" panose="02020603050405020304" pitchFamily="18" charset="0"/>
            </a:endParaRPr>
          </a:p>
        </p:txBody>
      </p:sp>
      <p:sp>
        <p:nvSpPr>
          <p:cNvPr id="10" name="Rectangle 3"/>
          <p:cNvSpPr>
            <a:spLocks noChangeArrowheads="1"/>
          </p:cNvSpPr>
          <p:nvPr/>
        </p:nvSpPr>
        <p:spPr bwMode="auto">
          <a:xfrm>
            <a:off x="417513" y="1382713"/>
            <a:ext cx="37512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Bef>
                <a:spcPts val="1888"/>
              </a:spcBef>
              <a:spcAft>
                <a:spcPts val="1675"/>
              </a:spcAft>
            </a:pPr>
            <a:r>
              <a:rPr lang="en-US" sz="1000" dirty="0" err="1">
                <a:latin typeface="Times New Roman" panose="02020603050405020304" pitchFamily="18" charset="0"/>
              </a:rPr>
              <a:t>Giảng</a:t>
            </a:r>
            <a:r>
              <a:rPr lang="en-US" sz="1000" dirty="0">
                <a:latin typeface="Times New Roman" panose="02020603050405020304" pitchFamily="18" charset="0"/>
              </a:rPr>
              <a:t> </a:t>
            </a:r>
            <a:r>
              <a:rPr lang="en-US" sz="1000" dirty="0" err="1">
                <a:latin typeface="Times New Roman" panose="02020603050405020304" pitchFamily="18" charset="0"/>
              </a:rPr>
              <a:t>viên</a:t>
            </a:r>
            <a:r>
              <a:rPr lang="en-US" sz="1000" dirty="0">
                <a:latin typeface="Times New Roman" panose="02020603050405020304" pitchFamily="18" charset="0"/>
              </a:rPr>
              <a:t>: PGS. TS. </a:t>
            </a:r>
            <a:r>
              <a:rPr lang="en-US" sz="1000" dirty="0" err="1">
                <a:latin typeface="Times New Roman" panose="02020603050405020304" pitchFamily="18" charset="0"/>
              </a:rPr>
              <a:t>Trần</a:t>
            </a:r>
            <a:r>
              <a:rPr lang="en-US" sz="1000" dirty="0">
                <a:latin typeface="Times New Roman" panose="02020603050405020304" pitchFamily="18" charset="0"/>
              </a:rPr>
              <a:t> Cao </a:t>
            </a:r>
            <a:r>
              <a:rPr lang="en-US" sz="1000" dirty="0" err="1">
                <a:latin typeface="Times New Roman" panose="02020603050405020304" pitchFamily="18" charset="0"/>
              </a:rPr>
              <a:t>Đệ</a:t>
            </a:r>
            <a:r>
              <a:rPr lang="en-US" sz="1000" dirty="0">
                <a:latin typeface="Times New Roman" panose="02020603050405020304" pitchFamily="18" charset="0"/>
              </a:rPr>
              <a:t> (</a:t>
            </a:r>
            <a:r>
              <a:rPr lang="en-US" sz="1000" dirty="0">
                <a:latin typeface="Times New Roman" panose="02020603050405020304" pitchFamily="18" charset="0"/>
                <a:hlinkClick r:id="rId3"/>
              </a:rPr>
              <a:t>tcde@ctu.edu.vn</a:t>
            </a:r>
            <a:r>
              <a:rPr lang="en-US" sz="1000" dirty="0">
                <a:latin typeface="Times New Roman" panose="02020603050405020304" pitchFamily="18" charset="0"/>
              </a:rPr>
              <a:t>)</a:t>
            </a:r>
          </a:p>
        </p:txBody>
      </p:sp>
      <p:sp>
        <p:nvSpPr>
          <p:cNvPr id="11" name="Rectangle 4"/>
          <p:cNvSpPr>
            <a:spLocks noChangeArrowheads="1"/>
          </p:cNvSpPr>
          <p:nvPr/>
        </p:nvSpPr>
        <p:spPr bwMode="auto">
          <a:xfrm>
            <a:off x="1257300" y="2233613"/>
            <a:ext cx="23590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ts val="1550"/>
              </a:lnSpc>
              <a:spcBef>
                <a:spcPts val="1675"/>
              </a:spcBef>
              <a:spcAft>
                <a:spcPts val="2938"/>
              </a:spcAft>
            </a:pPr>
            <a:r>
              <a:rPr lang="en-US" sz="800">
                <a:latin typeface="Times New Roman" panose="02020603050405020304" pitchFamily="18" charset="0"/>
              </a:rPr>
              <a:t>Bộ môn Công Nghệ Thông Tin - Khoa Công Nghệ </a:t>
            </a:r>
            <a:br>
              <a:rPr lang="en-US" sz="800">
                <a:latin typeface="Times New Roman" panose="02020603050405020304" pitchFamily="18" charset="0"/>
              </a:rPr>
            </a:br>
            <a:r>
              <a:rPr lang="en-US" sz="800">
                <a:latin typeface="Times New Roman" panose="02020603050405020304" pitchFamily="18" charset="0"/>
              </a:rPr>
              <a:t>Thông Tin &amp; Truyền Thông – Trường Đại học Cần Thơ</a:t>
            </a:r>
          </a:p>
        </p:txBody>
      </p:sp>
      <p:sp>
        <p:nvSpPr>
          <p:cNvPr id="12" name="Rectangle 5"/>
          <p:cNvSpPr>
            <a:spLocks noChangeArrowheads="1"/>
          </p:cNvSpPr>
          <p:nvPr/>
        </p:nvSpPr>
        <p:spPr bwMode="auto">
          <a:xfrm>
            <a:off x="2171700" y="3089275"/>
            <a:ext cx="277813"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Bef>
                <a:spcPts val="2313"/>
              </a:spcBef>
            </a:pPr>
            <a:r>
              <a:rPr lang="en-US" sz="900" smtClean="0">
                <a:latin typeface="Times New Roman" panose="02020603050405020304" pitchFamily="18" charset="0"/>
              </a:rPr>
              <a:t>2020</a:t>
            </a:r>
            <a:endParaRPr lang="en-US" sz="900" dirty="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896" y="1359408"/>
            <a:ext cx="1280160" cy="1551432"/>
          </a:xfrm>
          <a:prstGeom prst="rect">
            <a:avLst/>
          </a:prstGeom>
        </p:spPr>
      </p:pic>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5" name="Rectangle 4"/>
          <p:cNvSpPr/>
          <p:nvPr/>
        </p:nvSpPr>
        <p:spPr>
          <a:xfrm>
            <a:off x="100584" y="228600"/>
            <a:ext cx="3672840" cy="429768"/>
          </a:xfrm>
          <a:prstGeom prst="rect">
            <a:avLst/>
          </a:prstGeom>
        </p:spPr>
        <p:txBody>
          <a:bodyPr lIns="0" tIns="0" rIns="0" bIns="0">
            <a:noAutofit/>
          </a:bodyPr>
          <a:lstStyle/>
          <a:p>
            <a:pPr indent="0" algn="just">
              <a:spcAft>
                <a:spcPts val="1260"/>
              </a:spcAft>
            </a:pPr>
            <a:r>
              <a:rPr lang="vi" sz="1400" b="1" dirty="0" smtClean="0">
                <a:solidFill>
                  <a:srgbClr val="CC0000"/>
                </a:solidFill>
                <a:latin typeface="Times New Roman" panose="02020603050405020304" pitchFamily="18" charset="0"/>
              </a:rPr>
              <a:t>ĐỒ </a:t>
            </a:r>
            <a:r>
              <a:rPr lang="vi" sz="1400" cap="small" dirty="0" smtClean="0">
                <a:solidFill>
                  <a:srgbClr val="CC0000"/>
                </a:solidFill>
                <a:latin typeface="Times New Roman" panose="02020603050405020304" pitchFamily="18" charset="0"/>
              </a:rPr>
              <a:t>THỊ CẤP PHÁT TÀI NGUYÊN </a:t>
            </a:r>
            <a:r>
              <a:rPr lang="vi" sz="1400" b="1" dirty="0" smtClean="0">
                <a:solidFill>
                  <a:srgbClr val="CC0000"/>
                </a:solidFill>
                <a:latin typeface="Times New Roman" panose="02020603050405020304" pitchFamily="18" charset="0"/>
              </a:rPr>
              <a:t>- VÍ </a:t>
            </a:r>
            <a:r>
              <a:rPr lang="vi" sz="1400" cap="small" dirty="0" smtClean="0">
                <a:solidFill>
                  <a:srgbClr val="CC0000"/>
                </a:solidFill>
                <a:latin typeface="Times New Roman" panose="02020603050405020304" pitchFamily="18" charset="0"/>
              </a:rPr>
              <a:t>DỤ </a:t>
            </a:r>
            <a:r>
              <a:rPr lang="vi" sz="1400" b="1" dirty="0" smtClean="0">
                <a:solidFill>
                  <a:srgbClr val="CC0000"/>
                </a:solidFill>
                <a:latin typeface="Times New Roman" panose="02020603050405020304" pitchFamily="18" charset="0"/>
              </a:rPr>
              <a:t>1</a:t>
            </a:r>
            <a:endParaRPr lang="vi" sz="1400" b="1" dirty="0">
              <a:solidFill>
                <a:srgbClr val="CC0000"/>
              </a:solidFill>
              <a:latin typeface="Times New Roman" panose="02020603050405020304" pitchFamily="18" charset="0"/>
            </a:endParaRPr>
          </a:p>
        </p:txBody>
      </p:sp>
      <p:sp>
        <p:nvSpPr>
          <p:cNvPr id="6" name="Rectangle 5"/>
          <p:cNvSpPr/>
          <p:nvPr/>
        </p:nvSpPr>
        <p:spPr>
          <a:xfrm>
            <a:off x="234696" y="865632"/>
            <a:ext cx="4145280" cy="195072"/>
          </a:xfrm>
          <a:prstGeom prst="rect">
            <a:avLst/>
          </a:prstGeom>
        </p:spPr>
        <p:txBody>
          <a:bodyPr wrap="none" lIns="0" tIns="0" rIns="0" bIns="0">
            <a:noAutofit/>
          </a:bodyPr>
          <a:lstStyle/>
          <a:p>
            <a:pPr indent="0">
              <a:spcBef>
                <a:spcPts val="1260"/>
              </a:spcBef>
              <a:spcAft>
                <a:spcPts val="126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Đồ thị cấp phát tài nguyên (không có chu trình và không </a:t>
            </a:r>
            <a:r>
              <a:rPr lang="en-US" sz="950" dirty="0">
                <a:latin typeface="Times New Roman" panose="02020603050405020304" pitchFamily="18" charset="0"/>
              </a:rPr>
              <a:t>deadlock):</a:t>
            </a:r>
          </a:p>
        </p:txBody>
      </p:sp>
      <p:sp>
        <p:nvSpPr>
          <p:cNvPr id="7" name="Rectangle 6"/>
          <p:cNvSpPr/>
          <p:nvPr/>
        </p:nvSpPr>
        <p:spPr>
          <a:xfrm>
            <a:off x="630936" y="1207008"/>
            <a:ext cx="670560" cy="134112"/>
          </a:xfrm>
          <a:prstGeom prst="rect">
            <a:avLst/>
          </a:prstGeom>
        </p:spPr>
        <p:txBody>
          <a:bodyPr wrap="none" lIns="0" tIns="0" rIns="0" bIns="0">
            <a:noAutofit/>
          </a:bodyPr>
          <a:lstStyle/>
          <a:p>
            <a:pPr indent="0" algn="just"/>
            <a:r>
              <a:rPr lang="en-US" sz="1200" spc="-50" baseline="30000" dirty="0" smtClean="0">
                <a:solidFill>
                  <a:srgbClr val="231F20"/>
                </a:solidFill>
                <a:latin typeface="Times New Roman" panose="02020603050405020304" pitchFamily="18" charset="0"/>
                <a:cs typeface="Times New Roman" panose="02020603050405020304" pitchFamily="18" charset="0"/>
              </a:rPr>
              <a:t>R1</a:t>
            </a:r>
            <a:r>
              <a:rPr lang="vi" sz="1200" b="1" dirty="0" smtClean="0">
                <a:solidFill>
                  <a:srgbClr val="231F20"/>
                </a:solidFill>
                <a:latin typeface="Times New Roman" panose="02020603050405020304" pitchFamily="18" charset="0"/>
                <a:cs typeface="Times New Roman" panose="02020603050405020304" pitchFamily="18" charset="0"/>
              </a:rPr>
              <a:t>   </a:t>
            </a:r>
            <a:r>
              <a:rPr lang="en-US" sz="1200" b="1" dirty="0" smtClean="0">
                <a:solidFill>
                  <a:srgbClr val="231F20"/>
                </a:solidFill>
                <a:latin typeface="Times New Roman" panose="02020603050405020304" pitchFamily="18" charset="0"/>
                <a:cs typeface="Times New Roman" panose="02020603050405020304" pitchFamily="18" charset="0"/>
              </a:rPr>
              <a:t>        </a:t>
            </a:r>
            <a:r>
              <a:rPr lang="vi" sz="1200" b="1" dirty="0" smtClean="0">
                <a:solidFill>
                  <a:srgbClr val="231F20"/>
                </a:solidFill>
                <a:latin typeface="Times New Roman" panose="02020603050405020304" pitchFamily="18" charset="0"/>
                <a:cs typeface="Times New Roman" panose="02020603050405020304" pitchFamily="18" charset="0"/>
              </a:rPr>
              <a:t> </a:t>
            </a:r>
            <a:r>
              <a:rPr lang="en-US" sz="1200" baseline="30000" dirty="0" smtClean="0">
                <a:solidFill>
                  <a:srgbClr val="231F20"/>
                </a:solidFill>
                <a:latin typeface="Times New Roman" panose="02020603050405020304" pitchFamily="18" charset="0"/>
                <a:cs typeface="Times New Roman" panose="02020603050405020304" pitchFamily="18" charset="0"/>
              </a:rPr>
              <a:t>R3</a:t>
            </a:r>
            <a:endParaRPr lang="vi" sz="1200" dirty="0">
              <a:solidFill>
                <a:srgbClr val="231F2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1837944" y="1212192"/>
            <a:ext cx="2176231" cy="1845863"/>
          </a:xfrm>
          <a:prstGeom prst="rect">
            <a:avLst/>
          </a:prstGeom>
        </p:spPr>
      </p:pic>
      <p:sp>
        <p:nvSpPr>
          <p:cNvPr id="13" name="Rectangle 12"/>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5" name="Rectangle 4"/>
          <p:cNvSpPr/>
          <p:nvPr/>
        </p:nvSpPr>
        <p:spPr>
          <a:xfrm>
            <a:off x="100584" y="228600"/>
            <a:ext cx="3678936" cy="429768"/>
          </a:xfrm>
          <a:prstGeom prst="rect">
            <a:avLst/>
          </a:prstGeom>
        </p:spPr>
        <p:txBody>
          <a:bodyPr lIns="0" tIns="0" rIns="0" bIns="0">
            <a:noAutofit/>
          </a:bodyPr>
          <a:lstStyle/>
          <a:p>
            <a:pPr indent="0" algn="just">
              <a:spcAft>
                <a:spcPts val="1470"/>
              </a:spcAft>
            </a:pPr>
            <a:r>
              <a:rPr lang="vi" sz="1400" b="1" cap="small" dirty="0" smtClean="0">
                <a:solidFill>
                  <a:srgbClr val="CC0000"/>
                </a:solidFill>
                <a:latin typeface="Times New Roman" panose="02020603050405020304" pitchFamily="18" charset="0"/>
              </a:rPr>
              <a:t>ĐỒ THỊ CẤP PHÁT TÀI NGUYÊN</a:t>
            </a:r>
            <a:r>
              <a:rPr lang="vi" sz="1400" b="1" dirty="0" smtClean="0">
                <a:solidFill>
                  <a:srgbClr val="CC0000"/>
                </a:solidFill>
                <a:latin typeface="Times New Roman" panose="02020603050405020304" pitchFamily="18" charset="0"/>
              </a:rPr>
              <a:t> - VÍ </a:t>
            </a:r>
            <a:r>
              <a:rPr lang="vi" sz="1400" b="1" cap="small" dirty="0" smtClean="0">
                <a:solidFill>
                  <a:srgbClr val="CC0000"/>
                </a:solidFill>
                <a:latin typeface="Times New Roman" panose="02020603050405020304" pitchFamily="18" charset="0"/>
              </a:rPr>
              <a:t>DỤ 2</a:t>
            </a:r>
            <a:endParaRPr lang="vi" sz="1400" b="1" cap="small" dirty="0">
              <a:solidFill>
                <a:srgbClr val="CC0000"/>
              </a:solidFill>
              <a:latin typeface="Times New Roman" panose="02020603050405020304" pitchFamily="18" charset="0"/>
            </a:endParaRPr>
          </a:p>
        </p:txBody>
      </p:sp>
      <p:sp>
        <p:nvSpPr>
          <p:cNvPr id="14" name="Rectangle 13"/>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16" name="Picture 15"/>
          <p:cNvPicPr>
            <a:picLocks noChangeAspect="1"/>
          </p:cNvPicPr>
          <p:nvPr/>
        </p:nvPicPr>
        <p:blipFill>
          <a:blip r:embed="rId2"/>
          <a:stretch>
            <a:fillRect/>
          </a:stretch>
        </p:blipFill>
        <p:spPr>
          <a:xfrm>
            <a:off x="216741" y="658368"/>
            <a:ext cx="4209781" cy="2135886"/>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a:t>
            </a:r>
            <a:r>
              <a:rPr lang="en-US" sz="550" cap="small">
                <a:solidFill>
                  <a:srgbClr val="231F20"/>
                </a:solidFill>
                <a:latin typeface="Times New Roman"/>
              </a:rPr>
              <a:t>T</a:t>
            </a:r>
            <a:r>
              <a:rPr lang="en-US" sz="550" cap="small">
                <a:solidFill>
                  <a:srgbClr val="CC0000"/>
                </a:solidFill>
                <a:latin typeface="Times New Roman"/>
              </a:rPr>
              <a:t>1</a:t>
            </a:r>
            <a:r>
              <a:rPr lang="en-US" sz="550" cap="small">
                <a:solidFill>
                  <a:srgbClr val="231F20"/>
                </a:solidFill>
                <a:latin typeface="Times New Roman"/>
              </a:rPr>
              <a:t>07</a:t>
            </a:r>
            <a:r>
              <a:rPr lang="en-US" sz="550" cap="small">
                <a:solidFill>
                  <a:srgbClr val="CC0000"/>
                </a:solidFill>
                <a:latin typeface="Times New Roman"/>
              </a:rPr>
              <a:t>] Ch6. </a:t>
            </a:r>
            <a:r>
              <a:rPr lang="en-US" sz="550" cap="small">
                <a:solidFill>
                  <a:srgbClr val="231F20"/>
                </a:solidFill>
                <a:latin typeface="Times New Roman"/>
              </a:rPr>
              <a:t>De</a:t>
            </a:r>
            <a:r>
              <a:rPr lang="en-US" sz="550" cap="small">
                <a:solidFill>
                  <a:srgbClr val="CC0000"/>
                </a:solidFill>
                <a:latin typeface="Times New Roman"/>
              </a:rPr>
              <a:t>^d</a:t>
            </a:r>
            <a:r>
              <a:rPr lang="en-US" sz="550" cap="small">
                <a:solidFill>
                  <a:srgbClr val="231F20"/>
                </a:solidFill>
                <a:latin typeface="Times New Roman"/>
              </a:rPr>
              <a:t>pck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indent="0"/>
            <a:r>
              <a:rPr lang="vi" sz="600" b="1" cap="small">
                <a:solidFill>
                  <a:srgbClr val="231F20"/>
                </a:solidFill>
                <a:latin typeface="Times New Roman"/>
              </a:rPr>
              <a:t>ị</a:t>
            </a:r>
            <a:r>
              <a:rPr lang="en-US" sz="600" b="1" cap="small">
                <a:solidFill>
                  <a:srgbClr val="FFFFFF"/>
                </a:solidFill>
                <a:latin typeface="Times New Roman"/>
              </a:rPr>
              <a:t>—</a:t>
            </a:r>
            <a:r>
              <a:rPr lang="vi" sz="600" b="1" cap="small">
                <a:solidFill>
                  <a:srgbClr val="FFFFFF"/>
                </a:solidFill>
                <a:latin typeface="Times New Roman"/>
              </a:rPr>
              <a:t>Gi</a:t>
            </a:r>
            <a:r>
              <a:rPr lang="vi" sz="600" b="1" cap="small">
                <a:solidFill>
                  <a:srgbClr val="231F20"/>
                </a:solidFill>
                <a:latin typeface="Times New Roman"/>
              </a:rPr>
              <a:t>ớk</a:t>
            </a:r>
            <a:r>
              <a:rPr lang="vi" sz="600" b="1" cap="small">
                <a:solidFill>
                  <a:srgbClr val="FFFFFF"/>
                </a:solidFill>
                <a:latin typeface="Times New Roman"/>
              </a:rPr>
              <a:t>t</a:t>
            </a:r>
            <a:r>
              <a:rPr lang="vi" sz="600" b="1" cap="small">
                <a:solidFill>
                  <a:srgbClr val="231F20"/>
                </a:solidFill>
                <a:latin typeface="Times New Roman"/>
              </a:rPr>
              <a:t>h</a:t>
            </a:r>
            <a:r>
              <a:rPr lang="vi" sz="600" b="1" cap="small">
                <a:solidFill>
                  <a:srgbClr val="FFFFFF"/>
                </a:solidFill>
                <a:latin typeface="Times New Roman"/>
              </a:rPr>
              <a:t>iê</a:t>
            </a:r>
            <a:r>
              <a:rPr lang="vi" sz="600" b="1" cap="small">
                <a:solidFill>
                  <a:srgbClr val="231F20"/>
                </a:solidFill>
                <a:latin typeface="Times New Roman"/>
              </a:rPr>
              <a:t>u </a:t>
            </a:r>
            <a:r>
              <a:rPr lang="en-US" sz="600" b="1" cap="small">
                <a:solidFill>
                  <a:srgbClr val="FFFFFF"/>
                </a:solidFill>
                <a:latin typeface="Times New Roman"/>
              </a:rPr>
              <a:t>D</a:t>
            </a:r>
            <a:r>
              <a:rPr lang="en-US" sz="600" b="1" cap="small">
                <a:solidFill>
                  <a:srgbClr val="231F20"/>
                </a:solidFill>
                <a:latin typeface="Times New Roman"/>
              </a:rPr>
              <a:t>e</a:t>
            </a:r>
            <a:r>
              <a:rPr lang="en-US" sz="600" b="1" cap="small">
                <a:solidFill>
                  <a:srgbClr val="FFFFFF"/>
                </a:solidFill>
                <a:latin typeface="Times New Roman"/>
              </a:rPr>
              <a:t>ad</a:t>
            </a:r>
            <a:r>
              <a:rPr lang="en-US" sz="600" b="1" cap="small">
                <a:solidFill>
                  <a:srgbClr val="231F20"/>
                </a:solidFill>
                <a:latin typeface="Times New Roman"/>
              </a:rPr>
              <a:t>lo</a:t>
            </a:r>
            <a:r>
              <a:rPr lang="en-US" sz="500" cap="small">
                <a:solidFill>
                  <a:srgbClr val="FFFFFF"/>
                </a:solidFill>
                <a:latin typeface="Times New Roman"/>
              </a:rPr>
              <a:t>c</a:t>
            </a:r>
            <a:r>
              <a:rPr lang="en-US" sz="600" b="1" cap="small">
                <a:solidFill>
                  <a:srgbClr val="231F20"/>
                </a:solidFill>
                <a:latin typeface="Times New Roman"/>
              </a:rPr>
              <a:t>k</a:t>
            </a:r>
          </a:p>
        </p:txBody>
      </p:sp>
      <p:sp>
        <p:nvSpPr>
          <p:cNvPr id="5" name="Rectangle 4"/>
          <p:cNvSpPr/>
          <p:nvPr/>
        </p:nvSpPr>
        <p:spPr>
          <a:xfrm>
            <a:off x="100584" y="228600"/>
            <a:ext cx="3678936" cy="429768"/>
          </a:xfrm>
          <a:prstGeom prst="rect">
            <a:avLst/>
          </a:prstGeom>
        </p:spPr>
        <p:txBody>
          <a:bodyPr lIns="0" tIns="0" rIns="0" bIns="0">
            <a:noAutofit/>
          </a:bodyPr>
          <a:lstStyle/>
          <a:p>
            <a:pPr indent="0" algn="just">
              <a:spcAft>
                <a:spcPts val="1470"/>
              </a:spcAft>
            </a:pPr>
            <a:r>
              <a:rPr lang="vi" sz="1400" b="1" cap="small" dirty="0">
                <a:solidFill>
                  <a:srgbClr val="CC0000"/>
                </a:solidFill>
                <a:latin typeface="Times New Roman" panose="02020603050405020304" pitchFamily="18" charset="0"/>
              </a:rPr>
              <a:t>ĐỒ THỊ CẤP PHÁT TÀI NGUYÊN</a:t>
            </a:r>
            <a:r>
              <a:rPr lang="vi" sz="1400" b="1" dirty="0">
                <a:solidFill>
                  <a:srgbClr val="CC0000"/>
                </a:solidFill>
                <a:latin typeface="Times New Roman" panose="02020603050405020304" pitchFamily="18" charset="0"/>
              </a:rPr>
              <a:t> - VÍ </a:t>
            </a:r>
            <a:r>
              <a:rPr lang="vi" sz="1400" b="1" cap="small" dirty="0">
                <a:solidFill>
                  <a:srgbClr val="CC0000"/>
                </a:solidFill>
                <a:latin typeface="Times New Roman" panose="02020603050405020304" pitchFamily="18" charset="0"/>
              </a:rPr>
              <a:t>DỤ </a:t>
            </a:r>
            <a:r>
              <a:rPr lang="en-US" sz="1400" b="1" cap="small" dirty="0" smtClean="0">
                <a:solidFill>
                  <a:srgbClr val="CC0000"/>
                </a:solidFill>
                <a:latin typeface="Times New Roman" panose="02020603050405020304" pitchFamily="18" charset="0"/>
              </a:rPr>
              <a:t>3</a:t>
            </a:r>
            <a:endParaRPr lang="vi" sz="1400" b="1" cap="small" dirty="0">
              <a:solidFill>
                <a:srgbClr val="CC0000"/>
              </a:solidFill>
              <a:latin typeface="Times New Roman" panose="02020603050405020304" pitchFamily="18" charset="0"/>
            </a:endParaRPr>
          </a:p>
        </p:txBody>
      </p:sp>
      <p:pic>
        <p:nvPicPr>
          <p:cNvPr id="13" name="Picture 12"/>
          <p:cNvPicPr>
            <a:picLocks noChangeAspect="1"/>
          </p:cNvPicPr>
          <p:nvPr/>
        </p:nvPicPr>
        <p:blipFill>
          <a:blip r:embed="rId2"/>
          <a:stretch>
            <a:fillRect/>
          </a:stretch>
        </p:blipFill>
        <p:spPr>
          <a:xfrm>
            <a:off x="230575" y="785084"/>
            <a:ext cx="4076249" cy="2206305"/>
          </a:xfrm>
          <a:prstGeom prst="rect">
            <a:avLst/>
          </a:prstGeom>
        </p:spPr>
      </p:pic>
      <p:sp>
        <p:nvSpPr>
          <p:cNvPr id="14" name="Rectangle 13"/>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3941064" cy="429768"/>
          </a:xfrm>
          <a:prstGeom prst="rect">
            <a:avLst/>
          </a:prstGeom>
        </p:spPr>
        <p:txBody>
          <a:bodyPr lIns="0" tIns="0" rIns="0" bIns="0">
            <a:noAutofit/>
          </a:bodyPr>
          <a:lstStyle/>
          <a:p>
            <a:pPr indent="0">
              <a:spcAft>
                <a:spcPts val="4410"/>
              </a:spcAft>
            </a:pPr>
            <a:r>
              <a:rPr lang="vi" sz="1400" b="1" cap="small" dirty="0" smtClean="0">
                <a:solidFill>
                  <a:srgbClr val="CC0000"/>
                </a:solidFill>
                <a:latin typeface="Times New Roman" panose="02020603050405020304" pitchFamily="18" charset="0"/>
              </a:rPr>
              <a:t>ĐỒ THỊ CẤP PHÁT TÀI NGUYÊN &amp; </a:t>
            </a:r>
            <a:r>
              <a:rPr lang="en-US" sz="1400" b="1" cap="small" dirty="0" smtClean="0">
                <a:solidFill>
                  <a:srgbClr val="CC0000"/>
                </a:solidFill>
                <a:latin typeface="Times New Roman" panose="02020603050405020304" pitchFamily="18" charset="0"/>
              </a:rPr>
              <a:t>DEADLOCK</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829994"/>
            <a:ext cx="4087368" cy="1510870"/>
          </a:xfrm>
          <a:prstGeom prst="rect">
            <a:avLst/>
          </a:prstGeom>
        </p:spPr>
        <p:txBody>
          <a:bodyPr lIns="0" tIns="0" rIns="0" bIns="0">
            <a:noAutofit/>
          </a:bodyPr>
          <a:lstStyle/>
          <a:p>
            <a:pPr indent="0" algn="just">
              <a:spcBef>
                <a:spcPts val="441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đồ thị không có chu trình: </a:t>
            </a:r>
            <a:r>
              <a:rPr lang="vi" sz="1200" dirty="0">
                <a:solidFill>
                  <a:srgbClr val="8F0000"/>
                </a:solidFill>
                <a:latin typeface="Times New Roman" panose="02020603050405020304" pitchFamily="18" charset="0"/>
              </a:rPr>
              <a:t>chắc chắn không có </a:t>
            </a:r>
            <a:r>
              <a:rPr lang="en-US" sz="1200" dirty="0">
                <a:latin typeface="Times New Roman" panose="02020603050405020304" pitchFamily="18" charset="0"/>
              </a:rPr>
              <a:t>deadlock</a:t>
            </a:r>
          </a:p>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đồ thị có chu trình:</a:t>
            </a:r>
          </a:p>
          <a:p>
            <a:pPr marL="310388" indent="0">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mỗi loại tài nguyên chỉ có một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a:t>
            </a:r>
            <a:r>
              <a:rPr lang="vi" sz="1200" dirty="0">
                <a:solidFill>
                  <a:srgbClr val="8F0000"/>
                </a:solidFill>
                <a:latin typeface="Times New Roman" panose="02020603050405020304" pitchFamily="18" charset="0"/>
              </a:rPr>
              <a:t>chắc chắn có </a:t>
            </a:r>
            <a:r>
              <a:rPr lang="en-US" sz="1200" dirty="0">
                <a:latin typeface="Times New Roman" panose="02020603050405020304" pitchFamily="18" charset="0"/>
              </a:rPr>
              <a:t>deadlock.</a:t>
            </a:r>
          </a:p>
          <a:p>
            <a:pPr marL="310388" indent="0">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mỗi loại tài nguyên có nhiều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a:t>
            </a:r>
            <a:r>
              <a:rPr lang="vi" sz="1200" dirty="0">
                <a:solidFill>
                  <a:srgbClr val="8F0000"/>
                </a:solidFill>
                <a:latin typeface="Times New Roman" panose="02020603050405020304" pitchFamily="18" charset="0"/>
              </a:rPr>
              <a:t>có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có </a:t>
            </a:r>
            <a:r>
              <a:rPr lang="en-US" sz="1200" dirty="0">
                <a:latin typeface="Times New Roman" panose="02020603050405020304" pitchFamily="18" charset="0"/>
              </a:rPr>
              <a:t>deadlock.</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633728" cy="121920"/>
          </a:xfrm>
          <a:prstGeom prst="rect">
            <a:avLst/>
          </a:prstGeom>
          <a:solidFill>
            <a:srgbClr val="A30100"/>
          </a:solidFill>
        </p:spPr>
        <p:txBody>
          <a:bodyPr wrap="none" lIns="0" tIns="0" rIns="0" bIns="0">
            <a:noAutofit/>
          </a:bodyPr>
          <a:lstStyle/>
          <a:p>
            <a:pPr marL="99060" indent="0" algn="just">
              <a:spcAft>
                <a:spcPts val="1260"/>
              </a:spcAft>
            </a:pPr>
            <a:r>
              <a:rPr lang="vi" sz="600" b="1" cap="small">
                <a:solidFill>
                  <a:srgbClr val="FFFFFF"/>
                </a:solidFill>
                <a:latin typeface="Times New Roman"/>
              </a:rPr>
              <a:t>Các cách tiếp cận</a:t>
            </a:r>
            <a:r>
              <a:rPr lang="vi" sz="600" b="1">
                <a:solidFill>
                  <a:srgbClr val="FFFFFF"/>
                </a:solidFill>
                <a:latin typeface="Times New Roman"/>
              </a:rPr>
              <a:t> với VẤN ĐỀ </a:t>
            </a:r>
            <a:r>
              <a:rPr lang="en-US" sz="600" b="1" cap="small">
                <a:solidFill>
                  <a:srgbClr val="FFFFFF"/>
                </a:solidFill>
                <a:latin typeface="Times New Roman"/>
              </a:rPr>
              <a:t>deadlock</a:t>
            </a:r>
          </a:p>
        </p:txBody>
      </p:sp>
      <p:sp>
        <p:nvSpPr>
          <p:cNvPr id="4" name="Rectangle 3"/>
          <p:cNvSpPr/>
          <p:nvPr/>
        </p:nvSpPr>
        <p:spPr>
          <a:xfrm>
            <a:off x="100584" y="451104"/>
            <a:ext cx="4309872" cy="207264"/>
          </a:xfrm>
          <a:prstGeom prst="rect">
            <a:avLst/>
          </a:prstGeom>
        </p:spPr>
        <p:txBody>
          <a:bodyPr wrap="none" lIns="0" tIns="0" rIns="0" bIns="0">
            <a:noAutofit/>
          </a:bodyPr>
          <a:lstStyle/>
          <a:p>
            <a:pPr indent="0">
              <a:spcBef>
                <a:spcPts val="1260"/>
              </a:spcBef>
              <a:spcAft>
                <a:spcPts val="2310"/>
              </a:spcAft>
            </a:pPr>
            <a:r>
              <a:rPr lang="vi" sz="1400" b="1" cap="small" dirty="0" smtClean="0">
                <a:solidFill>
                  <a:srgbClr val="CC0000"/>
                </a:solidFill>
                <a:latin typeface="Times New Roman" panose="02020603050405020304" pitchFamily="18" charset="0"/>
              </a:rPr>
              <a:t>CÁC CÁCH TIẾP CẬN ĐỐI</a:t>
            </a:r>
            <a:r>
              <a:rPr lang="vi" sz="1400" b="1" dirty="0" smtClean="0">
                <a:solidFill>
                  <a:srgbClr val="CC0000"/>
                </a:solidFill>
                <a:latin typeface="Times New Roman" panose="02020603050405020304" pitchFamily="18" charset="0"/>
              </a:rPr>
              <a:t> VỚI VẤN ĐỀ </a:t>
            </a:r>
            <a:r>
              <a:rPr lang="en-US" sz="1400" b="1" cap="small" dirty="0" smtClean="0">
                <a:solidFill>
                  <a:srgbClr val="CC0000"/>
                </a:solidFill>
                <a:latin typeface="Times New Roman" panose="02020603050405020304" pitchFamily="18" charset="0"/>
              </a:rPr>
              <a:t>DEADLOCK</a:t>
            </a:r>
            <a:endParaRPr lang="en-US" sz="1400" b="1" cap="small" dirty="0">
              <a:solidFill>
                <a:srgbClr val="CC0000"/>
              </a:solidFill>
              <a:latin typeface="Times New Roman" panose="02020603050405020304" pitchFamily="18" charset="0"/>
            </a:endParaRPr>
          </a:p>
        </p:txBody>
      </p:sp>
      <p:sp>
        <p:nvSpPr>
          <p:cNvPr id="6" name="Rectangle 5"/>
          <p:cNvSpPr/>
          <p:nvPr/>
        </p:nvSpPr>
        <p:spPr>
          <a:xfrm>
            <a:off x="192024" y="877824"/>
            <a:ext cx="4297680" cy="2036064"/>
          </a:xfrm>
          <a:prstGeom prst="rect">
            <a:avLst/>
          </a:prstGeom>
        </p:spPr>
        <p:txBody>
          <a:bodyPr lIns="0" tIns="0" rIns="0" bIns="0">
            <a:noAutofit/>
          </a:bodyPr>
          <a:lstStyle/>
          <a:p>
            <a:pPr marL="200660" indent="-177800">
              <a:lnSpc>
                <a:spcPts val="1344"/>
              </a:lnSpc>
              <a:spcBef>
                <a:spcPts val="420"/>
              </a:spcBef>
              <a:spcAft>
                <a:spcPts val="420"/>
              </a:spcAft>
            </a:pPr>
            <a:r>
              <a:rPr lang="vi" sz="1200" b="1" dirty="0" smtClean="0">
                <a:solidFill>
                  <a:srgbClr val="3333B2"/>
                </a:solidFill>
                <a:latin typeface="Times New Roman" panose="02020603050405020304" pitchFamily="18" charset="0"/>
              </a:rPr>
              <a:t>1.</a:t>
            </a:r>
            <a:r>
              <a:rPr lang="en-US" sz="1200" b="1" dirty="0" err="1" smtClean="0">
                <a:latin typeface="Times New Roman" panose="02020603050405020304" pitchFamily="18" charset="0"/>
              </a:rPr>
              <a:t>Đ</a:t>
            </a:r>
            <a:r>
              <a:rPr lang="en-US" sz="1200" b="1" dirty="0" err="1">
                <a:latin typeface="Times New Roman" panose="02020603050405020304" pitchFamily="18" charset="0"/>
              </a:rPr>
              <a:t>ề</a:t>
            </a:r>
            <a:r>
              <a:rPr lang="vi" sz="1200" b="1" dirty="0" smtClean="0">
                <a:latin typeface="Times New Roman" panose="02020603050405020304" pitchFamily="18" charset="0"/>
              </a:rPr>
              <a:t> </a:t>
            </a:r>
            <a:r>
              <a:rPr lang="vi" sz="1200" b="1" dirty="0">
                <a:latin typeface="Times New Roman" panose="02020603050405020304" pitchFamily="18" charset="0"/>
              </a:rPr>
              <a:t>ra các giao thức </a:t>
            </a:r>
            <a:r>
              <a:rPr lang="vi" sz="1200" b="1" dirty="0" smtClean="0">
                <a:latin typeface="Times New Roman" panose="02020603050405020304" pitchFamily="18" charset="0"/>
              </a:rPr>
              <a:t>đ</a:t>
            </a:r>
            <a:r>
              <a:rPr lang="en-US" sz="1200" b="1" dirty="0" smtClean="0">
                <a:latin typeface="Times New Roman" panose="02020603050405020304" pitchFamily="18" charset="0"/>
              </a:rPr>
              <a:t>ể</a:t>
            </a:r>
            <a:r>
              <a:rPr lang="vi" sz="1200" b="1" dirty="0" smtClean="0">
                <a:latin typeface="Times New Roman" panose="02020603050405020304" pitchFamily="18" charset="0"/>
              </a:rPr>
              <a:t> </a:t>
            </a:r>
            <a:r>
              <a:rPr lang="vi" sz="1200" b="1" dirty="0">
                <a:latin typeface="Times New Roman" panose="02020603050405020304" pitchFamily="18" charset="0"/>
              </a:rPr>
              <a:t>đảm bảo cho hệ thống không bao giờ rơi vào trạng thái </a:t>
            </a:r>
            <a:r>
              <a:rPr lang="en-US" sz="1200" b="1" dirty="0">
                <a:latin typeface="Times New Roman" panose="02020603050405020304" pitchFamily="18" charset="0"/>
              </a:rPr>
              <a:t>deadlock.</a:t>
            </a:r>
          </a:p>
          <a:p>
            <a:pPr marL="200660" indent="-177800">
              <a:lnSpc>
                <a:spcPts val="1344"/>
              </a:lnSpc>
              <a:spcBef>
                <a:spcPts val="420"/>
              </a:spcBef>
              <a:spcAft>
                <a:spcPts val="420"/>
              </a:spcAft>
            </a:pPr>
            <a:r>
              <a:rPr lang="en-US" sz="1200" b="1" dirty="0" smtClean="0">
                <a:solidFill>
                  <a:srgbClr val="3333B2"/>
                </a:solidFill>
                <a:latin typeface="Times New Roman" panose="02020603050405020304" pitchFamily="18" charset="0"/>
              </a:rPr>
              <a:t>2</a:t>
            </a:r>
            <a:r>
              <a:rPr lang="en-US" sz="1200" b="1" dirty="0">
                <a:solidFill>
                  <a:srgbClr val="3333B2"/>
                </a:solidFill>
                <a:latin typeface="Times New Roman" panose="02020603050405020304" pitchFamily="18" charset="0"/>
              </a:rPr>
              <a:t>. </a:t>
            </a:r>
            <a:r>
              <a:rPr lang="vi" sz="1200" b="1" dirty="0" smtClean="0">
                <a:latin typeface="Times New Roman" panose="02020603050405020304" pitchFamily="18" charset="0"/>
              </a:rPr>
              <a:t>Cho </a:t>
            </a:r>
            <a:r>
              <a:rPr lang="vi" sz="1200" b="1" dirty="0">
                <a:latin typeface="Times New Roman" panose="02020603050405020304" pitchFamily="18" charset="0"/>
              </a:rPr>
              <a:t>phép hệ thống rơi vào trạng thái </a:t>
            </a:r>
            <a:r>
              <a:rPr lang="en-US" sz="1200" b="1" dirty="0">
                <a:latin typeface="Times New Roman" panose="02020603050405020304" pitchFamily="18" charset="0"/>
              </a:rPr>
              <a:t>deadlock, </a:t>
            </a:r>
            <a:r>
              <a:rPr lang="vi" sz="1200" b="1" dirty="0">
                <a:latin typeface="Times New Roman" panose="02020603050405020304" pitchFamily="18" charset="0"/>
              </a:rPr>
              <a:t>sau đó sử dụng các giải thuật </a:t>
            </a:r>
            <a:r>
              <a:rPr lang="vi" sz="1200" b="1" dirty="0" smtClean="0">
                <a:latin typeface="Times New Roman" panose="02020603050405020304" pitchFamily="18" charset="0"/>
              </a:rPr>
              <a:t>đ</a:t>
            </a:r>
            <a:r>
              <a:rPr lang="en-US" sz="1200" b="1" dirty="0" smtClean="0">
                <a:latin typeface="Times New Roman" panose="02020603050405020304" pitchFamily="18" charset="0"/>
              </a:rPr>
              <a:t>ể</a:t>
            </a:r>
            <a:r>
              <a:rPr lang="vi" sz="1200" b="1" dirty="0" smtClean="0">
                <a:latin typeface="Times New Roman" panose="02020603050405020304" pitchFamily="18" charset="0"/>
              </a:rPr>
              <a:t> </a:t>
            </a:r>
            <a:r>
              <a:rPr lang="vi" sz="1200" b="1" dirty="0">
                <a:latin typeface="Times New Roman" panose="02020603050405020304" pitchFamily="18" charset="0"/>
              </a:rPr>
              <a:t>phát hiện </a:t>
            </a:r>
            <a:r>
              <a:rPr lang="en-US" sz="1200" b="1" dirty="0">
                <a:latin typeface="Times New Roman" panose="02020603050405020304" pitchFamily="18" charset="0"/>
              </a:rPr>
              <a:t>deadlock </a:t>
            </a:r>
            <a:r>
              <a:rPr lang="vi" sz="1200" b="1" dirty="0">
                <a:latin typeface="Times New Roman" panose="02020603050405020304" pitchFamily="18" charset="0"/>
              </a:rPr>
              <a:t>và phục hồi.</a:t>
            </a:r>
          </a:p>
          <a:p>
            <a:pPr indent="0" algn="just">
              <a:spcAft>
                <a:spcPts val="420"/>
              </a:spcAft>
            </a:pPr>
            <a:r>
              <a:rPr lang="vi" sz="1200" b="1" dirty="0">
                <a:solidFill>
                  <a:srgbClr val="3333B2"/>
                </a:solidFill>
                <a:latin typeface="Times New Roman" panose="02020603050405020304" pitchFamily="18" charset="0"/>
              </a:rPr>
              <a:t>3.    </a:t>
            </a:r>
            <a:r>
              <a:rPr lang="vi" sz="1200" b="1" dirty="0">
                <a:latin typeface="Times New Roman" panose="02020603050405020304" pitchFamily="18" charset="0"/>
              </a:rPr>
              <a:t>Không quan tâm và không xử lý vấn đề </a:t>
            </a:r>
            <a:r>
              <a:rPr lang="en-US" sz="1200" b="1" dirty="0">
                <a:latin typeface="Times New Roman" panose="02020603050405020304" pitchFamily="18" charset="0"/>
              </a:rPr>
              <a:t>deadlock </a:t>
            </a:r>
            <a:r>
              <a:rPr lang="vi" sz="1200" b="1" dirty="0">
                <a:latin typeface="Times New Roman" panose="02020603050405020304" pitchFamily="18" charset="0"/>
              </a:rPr>
              <a:t>trong hệ thống</a:t>
            </a:r>
          </a:p>
          <a:p>
            <a:pPr marL="353060"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Khá </a:t>
            </a:r>
            <a:r>
              <a:rPr lang="vi" sz="1200" dirty="0" smtClean="0">
                <a:latin typeface="Times New Roman" panose="02020603050405020304" pitchFamily="18" charset="0"/>
              </a:rPr>
              <a:t>nhi</a:t>
            </a:r>
            <a:r>
              <a:rPr lang="en-US" sz="1200" dirty="0" smtClean="0">
                <a:latin typeface="Times New Roman" panose="02020603050405020304" pitchFamily="18" charset="0"/>
              </a:rPr>
              <a:t>ề</a:t>
            </a:r>
            <a:r>
              <a:rPr lang="vi" sz="1200" dirty="0" smtClean="0">
                <a:latin typeface="Times New Roman" panose="02020603050405020304" pitchFamily="18" charset="0"/>
              </a:rPr>
              <a:t>u </a:t>
            </a:r>
            <a:r>
              <a:rPr lang="vi" sz="1200" dirty="0">
                <a:latin typeface="Times New Roman" panose="02020603050405020304" pitchFamily="18" charset="0"/>
              </a:rPr>
              <a:t>hệ </a:t>
            </a:r>
            <a:r>
              <a:rPr lang="vi" sz="1200" dirty="0" smtClean="0">
                <a:latin typeface="Times New Roman" panose="02020603050405020304" pitchFamily="18" charset="0"/>
              </a:rPr>
              <a:t>đi</a:t>
            </a:r>
            <a:r>
              <a:rPr lang="en-US" sz="1200" dirty="0" smtClean="0">
                <a:latin typeface="Times New Roman" panose="02020603050405020304" pitchFamily="18" charset="0"/>
              </a:rPr>
              <a:t>ề</a:t>
            </a:r>
            <a:r>
              <a:rPr lang="vi" sz="1200" dirty="0" smtClean="0">
                <a:latin typeface="Times New Roman" panose="02020603050405020304" pitchFamily="18" charset="0"/>
              </a:rPr>
              <a:t>u </a:t>
            </a:r>
            <a:r>
              <a:rPr lang="vi" sz="1200" dirty="0">
                <a:latin typeface="Times New Roman" panose="02020603050405020304" pitchFamily="18" charset="0"/>
              </a:rPr>
              <a:t>hành sử dụng phương pháp này.</a:t>
            </a:r>
          </a:p>
          <a:p>
            <a:pPr marL="480060" indent="-127000">
              <a:lnSpc>
                <a:spcPts val="117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Tuy nhiên, nếu </a:t>
            </a:r>
            <a:r>
              <a:rPr lang="en-US" sz="1200" dirty="0">
                <a:latin typeface="Times New Roman" panose="02020603050405020304" pitchFamily="18" charset="0"/>
              </a:rPr>
              <a:t>deadlock </a:t>
            </a:r>
            <a:r>
              <a:rPr lang="vi" sz="1200" dirty="0">
                <a:latin typeface="Times New Roman" panose="02020603050405020304" pitchFamily="18" charset="0"/>
              </a:rPr>
              <a:t>không được phát hiện và xử lý sẽ dẫn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việc giảm hiệu suất của hệ thống. Cuối cùng, hệ thống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ngưng hoạt động và phải khởi động lại.</a:t>
            </a:r>
          </a:p>
        </p:txBody>
      </p:sp>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286512" indent="-165100">
              <a:spcAft>
                <a:spcPts val="1470"/>
              </a:spcAft>
            </a:pPr>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469392"/>
            <a:ext cx="2855976" cy="188976"/>
          </a:xfrm>
          <a:prstGeom prst="rect">
            <a:avLst/>
          </a:prstGeom>
        </p:spPr>
        <p:txBody>
          <a:bodyPr wrap="none" lIns="0" tIns="0" rIns="0" bIns="0">
            <a:noAutofit/>
          </a:bodyPr>
          <a:lstStyle/>
          <a:p>
            <a:pPr indent="0">
              <a:spcBef>
                <a:spcPts val="1470"/>
              </a:spcBef>
              <a:spcAft>
                <a:spcPts val="3570"/>
              </a:spcAft>
            </a:pPr>
            <a:r>
              <a:rPr lang="vi" sz="1400" cap="small" dirty="0" smtClean="0">
                <a:solidFill>
                  <a:srgbClr val="CC0000"/>
                </a:solidFill>
                <a:latin typeface="Times New Roman" panose="02020603050405020304" pitchFamily="18" charset="0"/>
              </a:rPr>
              <a:t>NGĂN CHẶN VÀ TRÁNH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956603"/>
            <a:ext cx="4227576" cy="1585429"/>
          </a:xfrm>
          <a:prstGeom prst="rect">
            <a:avLst/>
          </a:prstGeom>
        </p:spPr>
        <p:txBody>
          <a:bodyPr lIns="0" tIns="0" rIns="0" bIns="0">
            <a:noAutofit/>
          </a:bodyPr>
          <a:lstStyle/>
          <a:p>
            <a:pPr marL="167640" indent="-165100">
              <a:lnSpc>
                <a:spcPts val="1200"/>
              </a:lnSpc>
              <a:spcBef>
                <a:spcPts val="357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a:t>
            </a:r>
            <a:r>
              <a:rPr lang="vi" sz="1200" dirty="0">
                <a:solidFill>
                  <a:srgbClr val="8F0000"/>
                </a:solidFill>
                <a:latin typeface="Times New Roman" panose="02020603050405020304" pitchFamily="18" charset="0"/>
              </a:rPr>
              <a:t>hai biện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đảm bảo hệ thống không rơi vào trạng thái </a:t>
            </a:r>
            <a:r>
              <a:rPr lang="en-US" sz="1200" dirty="0">
                <a:latin typeface="Times New Roman" panose="02020603050405020304" pitchFamily="18" charset="0"/>
              </a:rPr>
              <a:t>deadlock:</a:t>
            </a:r>
          </a:p>
          <a:p>
            <a:pPr marL="447040" indent="-177800">
              <a:lnSpc>
                <a:spcPts val="1200"/>
              </a:lnSpc>
              <a:spcAft>
                <a:spcPts val="210"/>
              </a:spcAft>
            </a:pPr>
            <a:r>
              <a:rPr lang="vi" sz="1200" dirty="0">
                <a:solidFill>
                  <a:srgbClr val="3333B2"/>
                </a:solidFill>
                <a:latin typeface="Times New Roman" panose="02020603050405020304" pitchFamily="18" charset="0"/>
              </a:rPr>
              <a:t>1.    </a:t>
            </a:r>
            <a:r>
              <a:rPr lang="vi" sz="1200" b="1" dirty="0">
                <a:latin typeface="Times New Roman" panose="02020603050405020304" pitchFamily="18" charset="0"/>
              </a:rPr>
              <a:t>Ngăn chặn </a:t>
            </a:r>
            <a:r>
              <a:rPr lang="en-US" sz="1200" b="1" dirty="0">
                <a:latin typeface="Times New Roman" panose="02020603050405020304" pitchFamily="18" charset="0"/>
              </a:rPr>
              <a:t>deadlock </a:t>
            </a:r>
            <a:r>
              <a:rPr lang="en-US" sz="1200" dirty="0">
                <a:latin typeface="Times New Roman" panose="02020603050405020304" pitchFamily="18" charset="0"/>
              </a:rPr>
              <a:t>(deadlock prevention): </a:t>
            </a:r>
            <a:r>
              <a:rPr lang="vi" sz="1200" dirty="0">
                <a:latin typeface="Times New Roman" panose="02020603050405020304" pitchFamily="18" charset="0"/>
              </a:rPr>
              <a:t>không cho phép (ít nhất) một trong bốn </a:t>
            </a:r>
            <a:r>
              <a:rPr lang="vi" sz="1200" dirty="0">
                <a:solidFill>
                  <a:srgbClr val="8F0000"/>
                </a:solidFill>
                <a:latin typeface="Times New Roman" panose="02020603050405020304" pitchFamily="18" charset="0"/>
              </a:rPr>
              <a:t>điều kiện </a:t>
            </a:r>
            <a:r>
              <a:rPr lang="en-US" sz="1200" dirty="0" err="1" smtClean="0">
                <a:solidFill>
                  <a:srgbClr val="8F0000"/>
                </a:solidFill>
                <a:latin typeface="Times New Roman" panose="02020603050405020304" pitchFamily="18" charset="0"/>
              </a:rPr>
              <a:t>cần</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cho </a:t>
            </a:r>
            <a:r>
              <a:rPr lang="en-US" sz="1200" dirty="0">
                <a:solidFill>
                  <a:srgbClr val="8F0000"/>
                </a:solidFill>
                <a:latin typeface="Times New Roman" panose="02020603050405020304" pitchFamily="18" charset="0"/>
              </a:rPr>
              <a:t>deadlock </a:t>
            </a:r>
            <a:r>
              <a:rPr lang="vi" sz="1200" dirty="0">
                <a:latin typeface="Times New Roman" panose="02020603050405020304" pitchFamily="18" charset="0"/>
              </a:rPr>
              <a:t>xảy ra.</a:t>
            </a:r>
          </a:p>
          <a:p>
            <a:pPr marL="447040" indent="-177800">
              <a:lnSpc>
                <a:spcPts val="1200"/>
              </a:lnSpc>
            </a:pPr>
            <a:r>
              <a:rPr lang="vi" sz="1200" dirty="0">
                <a:solidFill>
                  <a:srgbClr val="3333B2"/>
                </a:solidFill>
                <a:latin typeface="Times New Roman" panose="02020603050405020304" pitchFamily="18" charset="0"/>
              </a:rPr>
              <a:t>2.    </a:t>
            </a:r>
            <a:r>
              <a:rPr lang="vi" sz="1200" b="1" dirty="0">
                <a:latin typeface="Times New Roman" panose="02020603050405020304" pitchFamily="18" charset="0"/>
              </a:rPr>
              <a:t>Tránh </a:t>
            </a:r>
            <a:r>
              <a:rPr lang="en-US" sz="1200" b="1" dirty="0">
                <a:latin typeface="Times New Roman" panose="02020603050405020304" pitchFamily="18" charset="0"/>
              </a:rPr>
              <a:t>deadlock </a:t>
            </a:r>
            <a:r>
              <a:rPr lang="en-US" sz="1200" dirty="0">
                <a:latin typeface="Times New Roman" panose="02020603050405020304" pitchFamily="18" charset="0"/>
              </a:rPr>
              <a:t>(deadlock avoidance): </a:t>
            </a:r>
            <a:r>
              <a:rPr lang="vi" sz="1200" dirty="0">
                <a:latin typeface="Times New Roman" panose="02020603050405020304" pitchFamily="18" charset="0"/>
              </a:rPr>
              <a:t>các tiến trình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cung cấp </a:t>
            </a:r>
            <a:r>
              <a:rPr lang="vi" sz="1200" dirty="0">
                <a:solidFill>
                  <a:srgbClr val="8F0000"/>
                </a:solidFill>
                <a:latin typeface="Times New Roman" panose="02020603050405020304" pitchFamily="18" charset="0"/>
              </a:rPr>
              <a:t>thông tin về tài nguyên </a:t>
            </a:r>
            <a:r>
              <a:rPr lang="vi" sz="1200" dirty="0">
                <a:latin typeface="Times New Roman" panose="02020603050405020304" pitchFamily="18" charset="0"/>
              </a:rPr>
              <a:t>nó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đ</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hệ thống cấp phát tài nguyên một cách thích hợp.</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3644470" cy="429768"/>
          </a:xfrm>
          <a:prstGeom prst="rect">
            <a:avLst/>
          </a:prstGeom>
        </p:spPr>
        <p:txBody>
          <a:bodyPr lIns="0" tIns="0" rIns="0" bIns="0">
            <a:noAutofit/>
          </a:bodyPr>
          <a:lstStyle/>
          <a:p>
            <a:pPr indent="0" algn="just">
              <a:spcAft>
                <a:spcPts val="357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ĐIỀU </a:t>
            </a:r>
            <a:r>
              <a:rPr lang="vi" sz="1400" b="1" cap="small" dirty="0" smtClean="0">
                <a:solidFill>
                  <a:srgbClr val="CC0000"/>
                </a:solidFill>
                <a:latin typeface="Times New Roman" panose="02020603050405020304" pitchFamily="18" charset="0"/>
              </a:rPr>
              <a:t>KI</a:t>
            </a:r>
            <a:r>
              <a:rPr lang="en-US" sz="1400" b="1" cap="small" dirty="0" smtClean="0">
                <a:solidFill>
                  <a:srgbClr val="CC0000"/>
                </a:solidFill>
                <a:latin typeface="Times New Roman" panose="02020603050405020304" pitchFamily="18" charset="0"/>
              </a:rPr>
              <a:t>Ệ</a:t>
            </a:r>
            <a:r>
              <a:rPr lang="vi" sz="1400" b="1" cap="small" dirty="0" smtClean="0">
                <a:solidFill>
                  <a:srgbClr val="CC0000"/>
                </a:solidFill>
                <a:latin typeface="Times New Roman" panose="02020603050405020304" pitchFamily="18" charset="0"/>
              </a:rPr>
              <a:t>N 1</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100584" y="777240"/>
            <a:ext cx="4373880" cy="1767840"/>
          </a:xfrm>
          <a:prstGeom prst="rect">
            <a:avLst/>
          </a:prstGeom>
        </p:spPr>
        <p:txBody>
          <a:bodyPr lIns="0" tIns="0" rIns="0" bIns="0">
            <a:noAutofit/>
          </a:bodyPr>
          <a:lstStyle/>
          <a:p>
            <a:pPr indent="0" algn="just">
              <a:lnSpc>
                <a:spcPts val="1344"/>
              </a:lnSpc>
              <a:spcBef>
                <a:spcPts val="3570"/>
              </a:spcBef>
              <a:spcAft>
                <a:spcPts val="210"/>
              </a:spcAft>
            </a:pPr>
            <a:r>
              <a:rPr lang="vi" sz="1200" dirty="0">
                <a:latin typeface="Times New Roman" panose="02020603050405020304" pitchFamily="18" charset="0"/>
              </a:rPr>
              <a:t>Ngăn một trong bốn điều kiện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của </a:t>
            </a:r>
            <a:r>
              <a:rPr lang="en-US" sz="1200" dirty="0">
                <a:latin typeface="Times New Roman" panose="02020603050405020304" pitchFamily="18" charset="0"/>
              </a:rPr>
              <a:t>deadlock </a:t>
            </a:r>
            <a:r>
              <a:rPr lang="vi" sz="1200" dirty="0">
                <a:latin typeface="Times New Roman" panose="02020603050405020304" pitchFamily="18" charset="0"/>
              </a:rPr>
              <a:t>- thắt chặt cách thức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tài nguyên của tiến trình.</a:t>
            </a:r>
          </a:p>
          <a:p>
            <a:pPr marL="111252" indent="0">
              <a:spcAft>
                <a:spcPts val="630"/>
              </a:spcAft>
            </a:pPr>
            <a:r>
              <a:rPr lang="vi" sz="1200" dirty="0">
                <a:solidFill>
                  <a:srgbClr val="3333B2"/>
                </a:solidFill>
                <a:latin typeface="Times New Roman" panose="02020603050405020304" pitchFamily="18" charset="0"/>
              </a:rPr>
              <a:t>1. </a:t>
            </a:r>
            <a:r>
              <a:rPr lang="vi" sz="1200" b="1" dirty="0">
                <a:latin typeface="Times New Roman" panose="02020603050405020304" pitchFamily="18" charset="0"/>
              </a:rPr>
              <a:t>Ngăn Loại trừ hỗ tương </a:t>
            </a:r>
            <a:r>
              <a:rPr lang="en-US" sz="1200" dirty="0">
                <a:latin typeface="Times New Roman" panose="02020603050405020304" pitchFamily="18" charset="0"/>
              </a:rPr>
              <a:t>(mutual exclusion):</a:t>
            </a:r>
          </a:p>
          <a:p>
            <a:pPr marL="441452"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Tài nguyên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chia sẻ: không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thiết.</a:t>
            </a:r>
          </a:p>
          <a:p>
            <a:pPr marL="581152" indent="-1397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Tài nguyên không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chia sẻ: </a:t>
            </a:r>
            <a:r>
              <a:rPr lang="vi" sz="1200" dirty="0">
                <a:solidFill>
                  <a:srgbClr val="8F0000"/>
                </a:solidFill>
                <a:latin typeface="Times New Roman" panose="02020603050405020304" pitchFamily="18" charset="0"/>
              </a:rPr>
              <a:t>không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thực hiện </a:t>
            </a:r>
            <a:r>
              <a:rPr lang="vi" sz="1200" dirty="0">
                <a:latin typeface="Times New Roman" panose="02020603050405020304" pitchFamily="18" charset="0"/>
              </a:rPr>
              <a:t>được do một số tài nguyên không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chia sẻ đồng thời cho nhiều tiến trình.</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4404360" cy="2892552"/>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 </a:t>
            </a:r>
            <a:r>
              <a:rPr lang="vi" sz="1400" b="1" cap="small" dirty="0" smtClean="0">
                <a:solidFill>
                  <a:srgbClr val="CC0000"/>
                </a:solidFill>
                <a:latin typeface="Times New Roman" panose="02020603050405020304" pitchFamily="18" charset="0"/>
              </a:rPr>
              <a:t>- ĐIỀU K</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 2</a:t>
            </a:r>
          </a:p>
          <a:p>
            <a:pPr indent="0" algn="ctr">
              <a:lnSpc>
                <a:spcPts val="1416"/>
              </a:lnSpc>
              <a:spcAft>
                <a:spcPts val="210"/>
              </a:spcAft>
            </a:pPr>
            <a:r>
              <a:rPr lang="vi" sz="1000" dirty="0" smtClean="0">
                <a:solidFill>
                  <a:srgbClr val="3333B2"/>
                </a:solidFill>
                <a:latin typeface="Times New Roman"/>
              </a:rPr>
              <a:t>2</a:t>
            </a:r>
            <a:r>
              <a:rPr lang="vi" sz="950" dirty="0">
                <a:solidFill>
                  <a:srgbClr val="3333B2"/>
                </a:solidFill>
                <a:latin typeface="Times New Roman" panose="02020603050405020304" pitchFamily="18" charset="0"/>
              </a:rPr>
              <a:t>. </a:t>
            </a:r>
            <a:r>
              <a:rPr lang="vi" sz="950" b="1" dirty="0">
                <a:latin typeface="Times New Roman" panose="02020603050405020304" pitchFamily="18" charset="0"/>
              </a:rPr>
              <a:t>Ngăn Chờ và giữ </a:t>
            </a:r>
            <a:r>
              <a:rPr lang="en-US" sz="950" dirty="0">
                <a:latin typeface="Times New Roman" panose="02020603050405020304" pitchFamily="18" charset="0"/>
              </a:rPr>
              <a:t>(wait </a:t>
            </a:r>
            <a:r>
              <a:rPr lang="vi" sz="950" dirty="0">
                <a:latin typeface="Times New Roman" panose="02020603050405020304" pitchFamily="18" charset="0"/>
              </a:rPr>
              <a:t>&amp; </a:t>
            </a:r>
            <a:r>
              <a:rPr lang="en-US" sz="950" dirty="0">
                <a:latin typeface="Times New Roman" panose="02020603050405020304" pitchFamily="18" charset="0"/>
              </a:rPr>
              <a:t>hold): </a:t>
            </a:r>
            <a:r>
              <a:rPr lang="vi" sz="950" dirty="0">
                <a:latin typeface="Times New Roman" panose="02020603050405020304" pitchFamily="18" charset="0"/>
              </a:rPr>
              <a:t>phải đảm bảo khi một tiến trình yêu cầu một tài nguyên, nó không đang giữ một tài nguyên nào khác.</a:t>
            </a:r>
          </a:p>
          <a:p>
            <a:pPr marL="444500" indent="0" algn="just">
              <a:spcAft>
                <a:spcPts val="630"/>
              </a:spcAft>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Cách 1</a:t>
            </a:r>
            <a:r>
              <a:rPr lang="vi" sz="950" dirty="0">
                <a:latin typeface="Times New Roman" panose="02020603050405020304" pitchFamily="18" charset="0"/>
              </a:rPr>
              <a:t>: mỗi t/trình </a:t>
            </a:r>
            <a:r>
              <a:rPr lang="vi" sz="950" dirty="0">
                <a:solidFill>
                  <a:srgbClr val="8F0000"/>
                </a:solidFill>
                <a:latin typeface="Times New Roman" panose="02020603050405020304" pitchFamily="18" charset="0"/>
              </a:rPr>
              <a:t>yêu cầu toàn bộ tài nguyên </a:t>
            </a:r>
            <a:r>
              <a:rPr lang="vi" sz="950" dirty="0">
                <a:latin typeface="Times New Roman" panose="02020603050405020304" pitchFamily="18" charset="0"/>
              </a:rPr>
              <a:t>cần thiết một lần.</a:t>
            </a:r>
          </a:p>
          <a:p>
            <a:pPr marL="584200" indent="-139700">
              <a:lnSpc>
                <a:spcPts val="1176"/>
              </a:lnSpc>
              <a:spcAft>
                <a:spcPts val="630"/>
              </a:spcAft>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Cách 2</a:t>
            </a:r>
            <a:r>
              <a:rPr lang="vi" sz="950" dirty="0">
                <a:latin typeface="Times New Roman" panose="02020603050405020304" pitchFamily="18" charset="0"/>
              </a:rPr>
              <a:t>: khi yêu cầu tài nguyên, tiến trình </a:t>
            </a:r>
            <a:r>
              <a:rPr lang="vi" sz="950" dirty="0">
                <a:solidFill>
                  <a:srgbClr val="8F0000"/>
                </a:solidFill>
                <a:latin typeface="Times New Roman" panose="02020603050405020304" pitchFamily="18" charset="0"/>
              </a:rPr>
              <a:t>không đang giữ bất kỳ tài nguyên nào</a:t>
            </a:r>
            <a:r>
              <a:rPr lang="vi" sz="950" dirty="0">
                <a:latin typeface="Times New Roman" panose="02020603050405020304" pitchFamily="18" charset="0"/>
              </a:rPr>
              <a:t>. Nếu đang giữ thì phải trả lại trước khi yêu cầu.</a:t>
            </a:r>
          </a:p>
          <a:p>
            <a:pPr marL="584200" indent="-139700">
              <a:lnSpc>
                <a:spcPts val="1224"/>
              </a:lnSpc>
              <a:spcAft>
                <a:spcPts val="210"/>
              </a:spcAft>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Ví dụ</a:t>
            </a:r>
            <a:r>
              <a:rPr lang="vi" sz="950" dirty="0">
                <a:latin typeface="Times New Roman" panose="02020603050405020304" pitchFamily="18" charset="0"/>
              </a:rPr>
              <a:t>: xét một tiến trình P </a:t>
            </a:r>
            <a:r>
              <a:rPr lang="en-US" sz="950" dirty="0">
                <a:latin typeface="Times New Roman" panose="02020603050405020304" pitchFamily="18" charset="0"/>
              </a:rPr>
              <a:t>copy </a:t>
            </a:r>
            <a:r>
              <a:rPr lang="vi" sz="950" dirty="0">
                <a:latin typeface="Times New Roman" panose="02020603050405020304" pitchFamily="18" charset="0"/>
              </a:rPr>
              <a:t>dữ liệu từ băng từ sang đĩa từ, sau đó sắp xếp dữ liệu trên đĩa từ rồi in kết quả ra máy in.</a:t>
            </a:r>
          </a:p>
          <a:p>
            <a:pPr marL="723900" indent="0">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Cách 1: </a:t>
            </a:r>
            <a:r>
              <a:rPr lang="vi" sz="950" i="1" dirty="0">
                <a:latin typeface="Times New Roman" panose="02020603050405020304" pitchFamily="18" charset="0"/>
              </a:rPr>
              <a:t>P</a:t>
            </a:r>
            <a:r>
              <a:rPr lang="vi" sz="950" dirty="0">
                <a:latin typeface="Times New Roman" panose="02020603050405020304" pitchFamily="18" charset="0"/>
              </a:rPr>
              <a:t>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{băng từ, đĩa từ, máy in} ngay khi t/trình </a:t>
            </a:r>
            <a:r>
              <a:rPr lang="en-US" sz="950" dirty="0" err="1" smtClean="0">
                <a:latin typeface="Times New Roman" panose="02020603050405020304" pitchFamily="18" charset="0"/>
              </a:rPr>
              <a:t>bắt</a:t>
            </a:r>
            <a:r>
              <a:rPr lang="en-US" sz="950" dirty="0" smtClean="0">
                <a:latin typeface="Times New Roman" panose="02020603050405020304" pitchFamily="18" charset="0"/>
              </a:rPr>
              <a:t> </a:t>
            </a:r>
            <a:r>
              <a:rPr lang="vi" sz="950" dirty="0">
                <a:latin typeface="Times New Roman" panose="02020603050405020304" pitchFamily="18" charset="0"/>
              </a:rPr>
              <a:t>đau.</a:t>
            </a:r>
          </a:p>
          <a:p>
            <a:pPr marL="723900" indent="0">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Cách 2: P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{băng từ, đĩa từ}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P; P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{đĩa từ, máy in}</a:t>
            </a:r>
          </a:p>
          <a:p>
            <a:pPr marL="584200" indent="-139700">
              <a:lnSpc>
                <a:spcPts val="1200"/>
              </a:lnSpc>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Khuyết </a:t>
            </a:r>
            <a:r>
              <a:rPr lang="en-US" sz="950" b="1" dirty="0" err="1" smtClean="0">
                <a:latin typeface="Times New Roman" panose="02020603050405020304" pitchFamily="18" charset="0"/>
              </a:rPr>
              <a:t>điểm</a:t>
            </a:r>
            <a:r>
              <a:rPr lang="vi" sz="950" dirty="0" smtClean="0">
                <a:latin typeface="Times New Roman" panose="02020603050405020304" pitchFamily="18" charset="0"/>
              </a:rPr>
              <a:t>: </a:t>
            </a:r>
            <a:r>
              <a:rPr lang="vi" sz="950" dirty="0">
                <a:latin typeface="Times New Roman" panose="02020603050405020304" pitchFamily="18" charset="0"/>
              </a:rPr>
              <a:t>hiệu suất sử dụng t/nguyên thấp + có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bị đói t/nguyên</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4401312" cy="2761488"/>
          </a:xfrm>
          <a:prstGeom prst="rect">
            <a:avLst/>
          </a:prstGeom>
        </p:spPr>
        <p:txBody>
          <a:bodyPr lIns="0" tIns="0" rIns="0" bIns="0">
            <a:noAutofit/>
          </a:bodyPr>
          <a:lstStyle/>
          <a:p>
            <a:pPr indent="0">
              <a:spcAft>
                <a:spcPts val="189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ĐIỀU </a:t>
            </a:r>
            <a:r>
              <a:rPr lang="vi" sz="1400" b="1" cap="small" dirty="0" smtClean="0">
                <a:solidFill>
                  <a:srgbClr val="CC0000"/>
                </a:solidFill>
                <a:latin typeface="Times New Roman" panose="02020603050405020304" pitchFamily="18" charset="0"/>
              </a:rPr>
              <a:t>KIÊN 3</a:t>
            </a:r>
          </a:p>
          <a:p>
            <a:pPr marL="292100" indent="-177800">
              <a:lnSpc>
                <a:spcPts val="1296"/>
              </a:lnSpc>
              <a:spcAft>
                <a:spcPts val="420"/>
              </a:spcAft>
            </a:pPr>
            <a:r>
              <a:rPr lang="vi" sz="950" dirty="0" smtClean="0">
                <a:solidFill>
                  <a:srgbClr val="3333B2"/>
                </a:solidFill>
                <a:latin typeface="Times New Roman" panose="02020603050405020304" pitchFamily="18" charset="0"/>
              </a:rPr>
              <a:t>3</a:t>
            </a:r>
            <a:r>
              <a:rPr lang="vi" sz="950" dirty="0">
                <a:solidFill>
                  <a:srgbClr val="3333B2"/>
                </a:solidFill>
                <a:latin typeface="Times New Roman" panose="02020603050405020304" pitchFamily="18" charset="0"/>
              </a:rPr>
              <a:t>. </a:t>
            </a:r>
            <a:r>
              <a:rPr lang="vi" sz="1200" b="1" dirty="0">
                <a:latin typeface="Times New Roman" panose="02020603050405020304" pitchFamily="18" charset="0"/>
              </a:rPr>
              <a:t>Ngăn Không trưng dụng </a:t>
            </a:r>
            <a:r>
              <a:rPr lang="vi" sz="1200" dirty="0">
                <a:latin typeface="Times New Roman" panose="02020603050405020304" pitchFamily="18" charset="0"/>
              </a:rPr>
              <a:t>(no prermption): nếu một tiến trình A có đang giữ tài nguyên và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thêm tài nguyên đang giữ bởi tiến trình khác thì:</a:t>
            </a:r>
          </a:p>
          <a:p>
            <a:pPr marL="584200" indent="-139700">
              <a:lnSpc>
                <a:spcPts val="1200"/>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Cách 1</a:t>
            </a:r>
            <a:r>
              <a:rPr lang="vi" sz="1200" dirty="0">
                <a:latin typeface="Times New Roman" panose="02020603050405020304" pitchFamily="18" charset="0"/>
              </a:rPr>
              <a:t>: hệ thống lấy lại mọi tài nguyên A đang giữ và A sẽ khởi động lại khi cả tài nguyên cũ và mới sẵn sàng cho nó.</a:t>
            </a:r>
          </a:p>
          <a:p>
            <a:pPr marL="444500" indent="0" algn="just">
              <a:spcAft>
                <a:spcPts val="63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Cách 2</a:t>
            </a:r>
            <a:r>
              <a:rPr lang="vi" sz="1200" dirty="0">
                <a:latin typeface="Times New Roman" panose="02020603050405020304" pitchFamily="18" charset="0"/>
              </a:rPr>
              <a:t>: hệ thống xem tài nguyên mà A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a:t>
            </a:r>
            <a:r>
              <a:rPr lang="vi" sz="1200" dirty="0">
                <a:latin typeface="Times New Roman" panose="02020603050405020304" pitchFamily="18" charset="0"/>
              </a:rPr>
              <a:t>:</a:t>
            </a:r>
          </a:p>
          <a:p>
            <a:pPr marL="850900" indent="-127000">
              <a:lnSpc>
                <a:spcPts val="110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tài nguyên đó đang được giữ bởi một tiến trình B cũng đang đợi thêm tài nguyên, hệ thống sẽ </a:t>
            </a:r>
            <a:r>
              <a:rPr lang="vi" sz="1200" dirty="0" smtClean="0">
                <a:latin typeface="Times New Roman" panose="02020603050405020304" pitchFamily="18" charset="0"/>
              </a:rPr>
              <a:t>l</a:t>
            </a:r>
            <a:r>
              <a:rPr lang="en-US" sz="1200" dirty="0" smtClean="0">
                <a:latin typeface="Times New Roman" panose="02020603050405020304" pitchFamily="18" charset="0"/>
              </a:rPr>
              <a:t>ấ</a:t>
            </a:r>
            <a:r>
              <a:rPr lang="vi" sz="1200" dirty="0" smtClean="0">
                <a:latin typeface="Times New Roman" panose="02020603050405020304" pitchFamily="18" charset="0"/>
              </a:rPr>
              <a:t>y </a:t>
            </a:r>
            <a:r>
              <a:rPr lang="vi" sz="1200" dirty="0">
                <a:latin typeface="Times New Roman" panose="02020603050405020304" pitchFamily="18" charset="0"/>
              </a:rPr>
              <a:t>lại tài nguyên của B và </a:t>
            </a:r>
            <a:r>
              <a:rPr lang="en-US" sz="1200" dirty="0" err="1" smtClean="0">
                <a:latin typeface="Times New Roman" panose="02020603050405020304" pitchFamily="18" charset="0"/>
              </a:rPr>
              <a:t>cấp</a:t>
            </a:r>
            <a:r>
              <a:rPr lang="en-US" sz="1200" dirty="0" smtClean="0">
                <a:latin typeface="Times New Roman" panose="02020603050405020304" pitchFamily="18" charset="0"/>
              </a:rPr>
              <a:t> </a:t>
            </a:r>
            <a:r>
              <a:rPr lang="vi" sz="1200" dirty="0">
                <a:latin typeface="Times New Roman" panose="02020603050405020304" pitchFamily="18" charset="0"/>
              </a:rPr>
              <a:t>phát cho </a:t>
            </a:r>
            <a:r>
              <a:rPr lang="vi" sz="1200" i="1" dirty="0">
                <a:latin typeface="Times New Roman" panose="02020603050405020304" pitchFamily="18" charset="0"/>
              </a:rPr>
              <a:t>A.</a:t>
            </a:r>
          </a:p>
          <a:p>
            <a:pPr marL="850900" indent="-127000">
              <a:lnSpc>
                <a:spcPts val="1080"/>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tài nguyên đó đang được giữ bởi một tiến trình không đang đợi thêm tài nguyên thì A phải đợi </a:t>
            </a:r>
            <a:r>
              <a:rPr lang="en-US" sz="1200" dirty="0" smtClean="0">
                <a:latin typeface="Times New Roman" panose="02020603050405020304" pitchFamily="18" charset="0"/>
              </a:rPr>
              <a:t>(</a:t>
            </a:r>
            <a:r>
              <a:rPr lang="vi" sz="1200" dirty="0" smtClean="0">
                <a:latin typeface="Times New Roman" panose="02020603050405020304" pitchFamily="18" charset="0"/>
              </a:rPr>
              <a:t>tài </a:t>
            </a:r>
            <a:r>
              <a:rPr lang="vi" sz="1200" dirty="0">
                <a:latin typeface="Times New Roman" panose="02020603050405020304" pitchFamily="18" charset="0"/>
              </a:rPr>
              <a:t>nguyên của A đang giữ sẽ bị thu hồi nếu có tiến trình khác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 trường hợp 1).</a:t>
            </a:r>
          </a:p>
        </p:txBody>
      </p:sp>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3834384" cy="429768"/>
          </a:xfrm>
          <a:prstGeom prst="rect">
            <a:avLst/>
          </a:prstGeom>
        </p:spPr>
        <p:txBody>
          <a:bodyPr lIns="0" tIns="0" rIns="0" bIns="0">
            <a:noAutofit/>
          </a:bodyPr>
          <a:lstStyle/>
          <a:p>
            <a:pPr indent="0">
              <a:spcAft>
                <a:spcPts val="2940"/>
              </a:spcAft>
            </a:pPr>
            <a:r>
              <a:rPr lang="vi" sz="1400" b="1" cap="small" dirty="0" smtClean="0">
                <a:solidFill>
                  <a:srgbClr val="CC0000"/>
                </a:solidFill>
                <a:latin typeface="Times New Roman" panose="02020603050405020304" pitchFamily="18" charset="0"/>
              </a:rPr>
              <a:t>NGĂN CHẶN </a:t>
            </a:r>
            <a:r>
              <a:rPr lang="en-US" sz="1400" b="1" cap="small" dirty="0" smtClean="0">
                <a:solidFill>
                  <a:srgbClr val="CC0000"/>
                </a:solidFill>
                <a:latin typeface="Times New Roman" panose="02020603050405020304" pitchFamily="18" charset="0"/>
              </a:rPr>
              <a:t>DEADLOCK</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ĐIỀU </a:t>
            </a:r>
            <a:r>
              <a:rPr lang="vi" sz="1400" b="1" cap="small" dirty="0" smtClean="0">
                <a:solidFill>
                  <a:srgbClr val="CC0000"/>
                </a:solidFill>
                <a:latin typeface="Times New Roman" panose="02020603050405020304" pitchFamily="18" charset="0"/>
              </a:rPr>
              <a:t>K</a:t>
            </a:r>
            <a:r>
              <a:rPr lang="en-US" sz="1400" b="1" cap="small" dirty="0" smtClean="0">
                <a:solidFill>
                  <a:srgbClr val="CC0000"/>
                </a:solidFill>
                <a:latin typeface="Times New Roman" panose="02020603050405020304" pitchFamily="18" charset="0"/>
              </a:rPr>
              <a:t>IỆN</a:t>
            </a:r>
            <a:r>
              <a:rPr lang="vi" sz="1400" b="1" cap="small" dirty="0" smtClean="0">
                <a:solidFill>
                  <a:srgbClr val="CC0000"/>
                </a:solidFill>
                <a:latin typeface="Times New Roman" panose="02020603050405020304" pitchFamily="18" charset="0"/>
              </a:rPr>
              <a:t> 4</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188976" y="768096"/>
            <a:ext cx="4309872" cy="1993392"/>
          </a:xfrm>
          <a:prstGeom prst="rect">
            <a:avLst/>
          </a:prstGeom>
        </p:spPr>
        <p:txBody>
          <a:bodyPr lIns="0" tIns="0" rIns="0" bIns="0">
            <a:noAutofit/>
          </a:bodyPr>
          <a:lstStyle/>
          <a:p>
            <a:pPr indent="0" algn="just">
              <a:lnSpc>
                <a:spcPts val="1872"/>
              </a:lnSpc>
              <a:spcBef>
                <a:spcPts val="2940"/>
              </a:spcBef>
            </a:pPr>
            <a:r>
              <a:rPr lang="vi" sz="1200" dirty="0">
                <a:solidFill>
                  <a:srgbClr val="3333B2"/>
                </a:solidFill>
                <a:latin typeface="Times New Roman" panose="02020603050405020304" pitchFamily="18" charset="0"/>
              </a:rPr>
              <a:t>4.</a:t>
            </a:r>
            <a:r>
              <a:rPr lang="vi" sz="1200" dirty="0">
                <a:latin typeface="Times New Roman" panose="02020603050405020304" pitchFamily="18" charset="0"/>
              </a:rPr>
              <a:t> </a:t>
            </a:r>
            <a:r>
              <a:rPr lang="vi" sz="1200" b="1" dirty="0">
                <a:latin typeface="Times New Roman" panose="02020603050405020304" pitchFamily="18" charset="0"/>
              </a:rPr>
              <a:t>Ngăn Chờ đợi vòng tròn </a:t>
            </a:r>
            <a:r>
              <a:rPr lang="en-US" sz="1200" b="1" dirty="0">
                <a:latin typeface="Times New Roman" panose="02020603050405020304" pitchFamily="18" charset="0"/>
              </a:rPr>
              <a:t>(circular wait):</a:t>
            </a:r>
          </a:p>
          <a:p>
            <a:pPr marL="35306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tài nguyên sẽ được gán một </a:t>
            </a:r>
            <a:r>
              <a:rPr lang="vi" sz="1200" dirty="0">
                <a:solidFill>
                  <a:srgbClr val="8F0000"/>
                </a:solidFill>
                <a:latin typeface="Times New Roman" panose="02020603050405020304" pitchFamily="18" charset="0"/>
              </a:rPr>
              <a:t>thứ tự toàn cục</a:t>
            </a:r>
            <a:r>
              <a:rPr lang="vi" sz="1200" dirty="0">
                <a:latin typeface="Times New Roman" panose="02020603050405020304" pitchFamily="18" charset="0"/>
              </a:rPr>
              <a:t>.</a:t>
            </a:r>
          </a:p>
          <a:p>
            <a:pPr marL="35306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tiến trình khi </a:t>
            </a:r>
            <a:r>
              <a:rPr lang="vi" sz="1200" dirty="0">
                <a:solidFill>
                  <a:srgbClr val="8F0000"/>
                </a:solidFill>
                <a:latin typeface="Times New Roman" panose="02020603050405020304" pitchFamily="18" charset="0"/>
              </a:rPr>
              <a:t>yêu </a:t>
            </a:r>
            <a:r>
              <a:rPr lang="vi" sz="1200" dirty="0" smtClean="0">
                <a:solidFill>
                  <a:srgbClr val="8F0000"/>
                </a:solidFill>
                <a:latin typeface="Times New Roman" panose="02020603050405020304" pitchFamily="18" charset="0"/>
              </a:rPr>
              <a:t>c</a:t>
            </a:r>
            <a:r>
              <a:rPr lang="en-US" sz="1200" dirty="0" smtClean="0">
                <a:solidFill>
                  <a:srgbClr val="8F0000"/>
                </a:solidFill>
                <a:latin typeface="Times New Roman" panose="02020603050405020304" pitchFamily="18" charset="0"/>
              </a:rPr>
              <a:t>ầ</a:t>
            </a:r>
            <a:r>
              <a:rPr lang="vi" sz="1200" dirty="0" smtClean="0">
                <a:solidFill>
                  <a:srgbClr val="8F0000"/>
                </a:solidFill>
                <a:latin typeface="Times New Roman" panose="02020603050405020304" pitchFamily="18" charset="0"/>
              </a:rPr>
              <a:t>u </a:t>
            </a:r>
            <a:r>
              <a:rPr lang="vi" sz="1200" dirty="0">
                <a:solidFill>
                  <a:srgbClr val="8F0000"/>
                </a:solidFill>
                <a:latin typeface="Times New Roman" panose="02020603050405020304" pitchFamily="18" charset="0"/>
              </a:rPr>
              <a:t>tài nguyên phải </a:t>
            </a:r>
            <a:r>
              <a:rPr lang="en-US" sz="1200" dirty="0" err="1" smtClean="0">
                <a:solidFill>
                  <a:srgbClr val="8F0000"/>
                </a:solidFill>
                <a:latin typeface="Times New Roman" panose="02020603050405020304" pitchFamily="18" charset="0"/>
              </a:rPr>
              <a:t>theo</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đúng thứ tự</a:t>
            </a:r>
            <a:r>
              <a:rPr lang="vi" sz="1200" dirty="0">
                <a:latin typeface="Times New Roman" panose="02020603050405020304" pitchFamily="18" charset="0"/>
              </a:rPr>
              <a:t>.</a:t>
            </a:r>
          </a:p>
          <a:p>
            <a:pPr marL="480060" indent="-127000">
              <a:lnSpc>
                <a:spcPts val="108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Thông thường, một hàm one-to-one được định nghĩa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thực hiện gán thứ tự toàn cục: F </a:t>
            </a:r>
            <a:r>
              <a:rPr lang="vi" sz="1200" i="1" dirty="0">
                <a:latin typeface="Times New Roman" panose="02020603050405020304" pitchFamily="18" charset="0"/>
              </a:rPr>
              <a:t>: R </a:t>
            </a:r>
            <a:r>
              <a:rPr lang="en-US" sz="1200" i="1"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N; </a:t>
            </a:r>
            <a:r>
              <a:rPr lang="vi" sz="1200" dirty="0" smtClean="0">
                <a:latin typeface="Times New Roman" panose="02020603050405020304" pitchFamily="18" charset="0"/>
              </a:rPr>
              <a:t>v</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i="1" dirty="0">
                <a:latin typeface="Times New Roman" panose="02020603050405020304" pitchFamily="18" charset="0"/>
              </a:rPr>
              <a:t>R</a:t>
            </a:r>
            <a:r>
              <a:rPr lang="vi" sz="1200" dirty="0">
                <a:latin typeface="Times New Roman" panose="02020603050405020304" pitchFamily="18" charset="0"/>
              </a:rPr>
              <a:t> là tập các tài nguyên.</a:t>
            </a:r>
          </a:p>
          <a:p>
            <a:pPr marL="632460"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tiến trình </a:t>
            </a:r>
            <a:r>
              <a:rPr lang="vi" sz="1200" dirty="0" smtClean="0">
                <a:latin typeface="Times New Roman" panose="02020603050405020304" pitchFamily="18" charset="0"/>
              </a:rPr>
              <a:t>đ</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tiên 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yêu cầu bất kỳ tài nguyên </a:t>
            </a:r>
            <a:r>
              <a:rPr lang="vi" sz="1200" i="1" dirty="0">
                <a:latin typeface="Times New Roman" panose="02020603050405020304" pitchFamily="18" charset="0"/>
              </a:rPr>
              <a:t>Ri</a:t>
            </a:r>
            <a:r>
              <a:rPr lang="vi" sz="1200" dirty="0">
                <a:latin typeface="Times New Roman" panose="02020603050405020304" pitchFamily="18" charset="0"/>
              </a:rPr>
              <a:t> nào.</a:t>
            </a:r>
          </a:p>
          <a:p>
            <a:pPr marL="772160" indent="-139700">
              <a:lnSpc>
                <a:spcPts val="108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Sau đó, một yêu cầu tài nguyên </a:t>
            </a:r>
            <a:r>
              <a:rPr lang="vi" sz="1200" i="1" dirty="0">
                <a:latin typeface="Times New Roman" panose="02020603050405020304" pitchFamily="18" charset="0"/>
              </a:rPr>
              <a:t>Rj</a:t>
            </a:r>
            <a:r>
              <a:rPr lang="vi" sz="1200" dirty="0">
                <a:latin typeface="Times New Roman" panose="02020603050405020304" pitchFamily="18" charset="0"/>
              </a:rPr>
              <a:t> chỉ được đáp ứng nếu F</a:t>
            </a:r>
            <a:r>
              <a:rPr lang="vi" sz="1200" i="1" dirty="0">
                <a:latin typeface="Times New Roman" panose="02020603050405020304" pitchFamily="18" charset="0"/>
              </a:rPr>
              <a:t>(Rj</a:t>
            </a:r>
            <a:r>
              <a:rPr lang="vi" sz="1200" dirty="0">
                <a:latin typeface="Times New Roman" panose="02020603050405020304" pitchFamily="18" charset="0"/>
              </a:rPr>
              <a:t>) &gt; </a:t>
            </a:r>
            <a:r>
              <a:rPr lang="vi" sz="1200" i="1" dirty="0">
                <a:latin typeface="Times New Roman" panose="02020603050405020304" pitchFamily="18" charset="0"/>
              </a:rPr>
              <a:t>F (Ri</a:t>
            </a:r>
            <a:r>
              <a:rPr lang="vi" sz="1200" dirty="0">
                <a:latin typeface="Times New Roman" panose="02020603050405020304" pitchFamily="18" charset="0"/>
              </a:rPr>
              <a:t>), hoặc nó phải trả lại tài nguyên </a:t>
            </a:r>
            <a:r>
              <a:rPr lang="vi" sz="1200" i="1" dirty="0">
                <a:latin typeface="Times New Roman" panose="02020603050405020304" pitchFamily="18" charset="0"/>
              </a:rPr>
              <a:t>Ri</a:t>
            </a:r>
            <a:r>
              <a:rPr lang="vi" sz="1200" dirty="0">
                <a:latin typeface="Times New Roman" panose="02020603050405020304" pitchFamily="18" charset="0"/>
              </a:rPr>
              <a:t> </a:t>
            </a:r>
            <a:r>
              <a:rPr lang="vi" sz="1200" dirty="0" smtClean="0">
                <a:latin typeface="Times New Roman" panose="02020603050405020304" pitchFamily="18" charset="0"/>
              </a:rPr>
              <a:t>trư</a:t>
            </a:r>
            <a:r>
              <a:rPr lang="en-US" sz="1200" dirty="0" smtClean="0">
                <a:latin typeface="Times New Roman" panose="02020603050405020304" pitchFamily="18" charset="0"/>
              </a:rPr>
              <a:t>ớ</a:t>
            </a:r>
            <a:r>
              <a:rPr lang="vi" sz="1200" dirty="0" smtClean="0">
                <a:latin typeface="Times New Roman" panose="02020603050405020304" pitchFamily="18" charset="0"/>
              </a:rPr>
              <a:t>c </a:t>
            </a:r>
            <a:r>
              <a:rPr lang="vi" sz="1200" dirty="0">
                <a:latin typeface="Times New Roman" panose="02020603050405020304" pitchFamily="18" charset="0"/>
              </a:rPr>
              <a:t>khi xin tài nguyên </a:t>
            </a:r>
            <a:r>
              <a:rPr lang="vi" sz="1200" i="1" dirty="0">
                <a:latin typeface="Times New Roman" panose="02020603050405020304" pitchFamily="18" charset="0"/>
              </a:rPr>
              <a:t>Rj</a:t>
            </a:r>
            <a:r>
              <a:rPr lang="vi" sz="1200" dirty="0">
                <a:latin typeface="Times New Roman" panose="02020603050405020304" pitchFamily="18" charset="0"/>
              </a:rPr>
              <a:t>.</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00584" y="469392"/>
            <a:ext cx="896112" cy="188976"/>
          </a:xfrm>
          <a:prstGeom prst="rect">
            <a:avLst/>
          </a:prstGeom>
        </p:spPr>
        <p:txBody>
          <a:bodyPr wrap="none" lIns="0" tIns="0" rIns="0" bIns="0">
            <a:noAutofit/>
          </a:bodyPr>
          <a:lstStyle/>
          <a:p>
            <a:pPr indent="0">
              <a:spcAft>
                <a:spcPts val="4620"/>
              </a:spcAft>
            </a:pPr>
            <a:r>
              <a:rPr lang="vi" sz="1400" b="1" cap="small" dirty="0" smtClean="0">
                <a:solidFill>
                  <a:srgbClr val="CC0000"/>
                </a:solidFill>
                <a:latin typeface="Times New Roman" panose="02020603050405020304" pitchFamily="18" charset="0"/>
              </a:rPr>
              <a:t>MỤC TIÊU</a:t>
            </a:r>
            <a:endParaRPr lang="vi" sz="1400" b="1" cap="small" dirty="0">
              <a:solidFill>
                <a:srgbClr val="CC0000"/>
              </a:solidFill>
              <a:latin typeface="Times New Roman" panose="02020603050405020304" pitchFamily="18" charset="0"/>
            </a:endParaRPr>
          </a:p>
        </p:txBody>
      </p:sp>
      <p:sp>
        <p:nvSpPr>
          <p:cNvPr id="4" name="Rectangle 3"/>
          <p:cNvSpPr/>
          <p:nvPr/>
        </p:nvSpPr>
        <p:spPr>
          <a:xfrm>
            <a:off x="234696" y="1118382"/>
            <a:ext cx="4255008" cy="1152378"/>
          </a:xfrm>
          <a:prstGeom prst="rect">
            <a:avLst/>
          </a:prstGeom>
        </p:spPr>
        <p:txBody>
          <a:bodyPr lIns="0" tIns="0" rIns="0" bIns="0">
            <a:noAutofit/>
          </a:bodyPr>
          <a:lstStyle/>
          <a:p>
            <a:pPr marL="157988" indent="-139700">
              <a:lnSpc>
                <a:spcPts val="1344"/>
              </a:lnSpc>
              <a:spcBef>
                <a:spcPts val="4620"/>
              </a:spcBef>
              <a:spcAft>
                <a:spcPts val="210"/>
              </a:spcAft>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Mô tả </a:t>
            </a:r>
            <a:r>
              <a:rPr lang="vi" sz="1200" dirty="0">
                <a:solidFill>
                  <a:srgbClr val="8F0000"/>
                </a:solidFill>
                <a:latin typeface="Times New Roman" panose="02020603050405020304" pitchFamily="18" charset="0"/>
              </a:rPr>
              <a:t>tình trạng </a:t>
            </a:r>
            <a:r>
              <a:rPr lang="en-US" sz="1200" dirty="0">
                <a:solidFill>
                  <a:srgbClr val="8F0000"/>
                </a:solidFill>
                <a:latin typeface="Times New Roman" panose="02020603050405020304" pitchFamily="18" charset="0"/>
              </a:rPr>
              <a:t>deadlock </a:t>
            </a:r>
            <a:r>
              <a:rPr lang="vi" sz="1200" dirty="0">
                <a:latin typeface="Times New Roman" panose="02020603050405020304" pitchFamily="18" charset="0"/>
              </a:rPr>
              <a:t>của hệ thống - một trạng thái mà các tiến trình </a:t>
            </a:r>
            <a:r>
              <a:rPr lang="vi" sz="1200" dirty="0">
                <a:solidFill>
                  <a:srgbClr val="8F0000"/>
                </a:solidFill>
                <a:latin typeface="Times New Roman" panose="02020603050405020304" pitchFamily="18" charset="0"/>
              </a:rPr>
              <a:t>không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tiến </a:t>
            </a:r>
            <a:r>
              <a:rPr lang="en-US" sz="1200" dirty="0" err="1" smtClean="0">
                <a:solidFill>
                  <a:srgbClr val="8F0000"/>
                </a:solidFill>
                <a:latin typeface="Times New Roman" panose="02020603050405020304" pitchFamily="18" charset="0"/>
              </a:rPr>
              <a:t>triển</a:t>
            </a:r>
            <a:r>
              <a:rPr lang="vi" sz="1200" dirty="0" smtClean="0">
                <a:solidFill>
                  <a:srgbClr val="8F0000"/>
                </a:solidFill>
                <a:latin typeface="Times New Roman" panose="02020603050405020304" pitchFamily="18" charset="0"/>
              </a:rPr>
              <a: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hoàn thành các tác vụ của chúng.</a:t>
            </a:r>
          </a:p>
          <a:p>
            <a:pPr marL="157988" indent="-1397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Trình bày các phương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8F0000"/>
                </a:solidFill>
                <a:latin typeface="Times New Roman" panose="02020603050405020304" pitchFamily="18" charset="0"/>
              </a:rPr>
              <a:t>ngăn chặn hoặc tránh </a:t>
            </a:r>
            <a:r>
              <a:rPr lang="en-US" sz="1200" dirty="0">
                <a:solidFill>
                  <a:srgbClr val="8F0000"/>
                </a:solidFill>
                <a:latin typeface="Times New Roman" panose="02020603050405020304" pitchFamily="18" charset="0"/>
              </a:rPr>
              <a:t>deadlock</a:t>
            </a:r>
            <a:r>
              <a:rPr lang="en-US" sz="1200" dirty="0">
                <a:latin typeface="Times New Roman" panose="02020603050405020304" pitchFamily="18" charset="0"/>
              </a:rPr>
              <a:t>; </a:t>
            </a:r>
            <a:r>
              <a:rPr lang="vi" sz="1200" dirty="0">
                <a:latin typeface="Times New Roman" panose="02020603050405020304" pitchFamily="18" charset="0"/>
              </a:rPr>
              <a:t>và các biện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solidFill>
                  <a:srgbClr val="8F0000"/>
                </a:solidFill>
                <a:latin typeface="Times New Roman" panose="02020603050405020304" pitchFamily="18" charset="0"/>
              </a:rPr>
              <a:t>phát hiện và phục hồi </a:t>
            </a:r>
            <a:r>
              <a:rPr lang="vi" sz="1200" dirty="0">
                <a:latin typeface="Times New Roman" panose="02020603050405020304" pitchFamily="18" charset="0"/>
              </a:rPr>
              <a:t>hệ thống một khi </a:t>
            </a:r>
            <a:r>
              <a:rPr lang="en-US" sz="1200" dirty="0">
                <a:latin typeface="Times New Roman" panose="02020603050405020304" pitchFamily="18" charset="0"/>
              </a:rPr>
              <a:t>deadlock </a:t>
            </a:r>
            <a:r>
              <a:rPr lang="vi" sz="1200" dirty="0">
                <a:latin typeface="Times New Roman" panose="02020603050405020304" pitchFamily="18" charset="0"/>
              </a:rPr>
              <a:t>xảy ra.</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5" y="228600"/>
            <a:ext cx="2800409" cy="405384"/>
          </a:xfrm>
          <a:prstGeom prst="rect">
            <a:avLst/>
          </a:prstGeom>
        </p:spPr>
        <p:txBody>
          <a:bodyPr lIns="0" tIns="0" rIns="0" bIns="0">
            <a:noAutofit/>
          </a:bodyPr>
          <a:lstStyle/>
          <a:p>
            <a:pPr indent="0">
              <a:spcAft>
                <a:spcPts val="1680"/>
              </a:spcAft>
            </a:pPr>
            <a:r>
              <a:rPr lang="vi" sz="1400" cap="small" dirty="0" smtClean="0">
                <a:solidFill>
                  <a:srgbClr val="CC0000"/>
                </a:solidFill>
                <a:latin typeface="Times New Roman" panose="02020603050405020304" pitchFamily="18" charset="0"/>
              </a:rPr>
              <a:t>TRÁNH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689317"/>
            <a:ext cx="4267200" cy="2343443"/>
          </a:xfrm>
          <a:prstGeom prst="rect">
            <a:avLst/>
          </a:prstGeom>
        </p:spPr>
        <p:txBody>
          <a:bodyPr lIns="0" tIns="0" rIns="0" bIns="0">
            <a:noAutofit/>
          </a:bodyPr>
          <a:lstStyle/>
          <a:p>
            <a:pPr marL="167640" indent="-152400">
              <a:lnSpc>
                <a:spcPts val="1344"/>
              </a:lnSpc>
              <a:spcBef>
                <a:spcPts val="1680"/>
              </a:spcBef>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Cách tiếp cận </a:t>
            </a:r>
            <a:r>
              <a:rPr lang="vi" sz="1200" dirty="0">
                <a:solidFill>
                  <a:srgbClr val="8F0000"/>
                </a:solidFill>
                <a:latin typeface="Times New Roman" panose="02020603050405020304" pitchFamily="18" charset="0"/>
              </a:rPr>
              <a:t>tránh </a:t>
            </a:r>
            <a:r>
              <a:rPr lang="en-US" sz="1200" dirty="0">
                <a:solidFill>
                  <a:srgbClr val="8F0000"/>
                </a:solidFill>
                <a:latin typeface="Times New Roman" panose="02020603050405020304" pitchFamily="18" charset="0"/>
              </a:rPr>
              <a:t>deadlock </a:t>
            </a:r>
            <a:r>
              <a:rPr lang="vi" sz="1200" dirty="0">
                <a:latin typeface="Times New Roman" panose="02020603050405020304" pitchFamily="18" charset="0"/>
              </a:rPr>
              <a:t>cho phép </a:t>
            </a:r>
            <a:r>
              <a:rPr lang="vi" sz="1200" dirty="0">
                <a:solidFill>
                  <a:srgbClr val="8F0000"/>
                </a:solidFill>
                <a:latin typeface="Times New Roman" panose="02020603050405020304" pitchFamily="18" charset="0"/>
              </a:rPr>
              <a:t>sử dụng tài nguyên hiệu quả hơn </a:t>
            </a:r>
            <a:r>
              <a:rPr lang="vi" sz="1200" dirty="0">
                <a:latin typeface="Times New Roman" panose="02020603050405020304" pitchFamily="18" charset="0"/>
              </a:rPr>
              <a:t>ngăn chặn </a:t>
            </a:r>
            <a:r>
              <a:rPr lang="en-US" sz="1200" dirty="0">
                <a:latin typeface="Times New Roman" panose="02020603050405020304" pitchFamily="18" charset="0"/>
              </a:rPr>
              <a:t>deadlock, </a:t>
            </a:r>
            <a:r>
              <a:rPr lang="vi" sz="1200" dirty="0">
                <a:latin typeface="Times New Roman" panose="02020603050405020304" pitchFamily="18" charset="0"/>
              </a:rPr>
              <a:t>bằng cách:</a:t>
            </a:r>
          </a:p>
          <a:p>
            <a:pPr marL="447040" indent="-139700" algn="just">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Yêu cầu mỗi tiến trình khai báo </a:t>
            </a:r>
            <a:r>
              <a:rPr lang="vi" sz="1200" dirty="0">
                <a:solidFill>
                  <a:srgbClr val="8F0000"/>
                </a:solidFill>
                <a:latin typeface="Times New Roman" panose="02020603050405020304" pitchFamily="18" charset="0"/>
              </a:rPr>
              <a:t>số lượng tài nguyên tối đa </a:t>
            </a:r>
            <a:r>
              <a:rPr lang="vi" sz="1200" dirty="0">
                <a:latin typeface="Times New Roman" panose="02020603050405020304" pitchFamily="18" charset="0"/>
              </a:rPr>
              <a:t>cần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thực hiện công việc.</a:t>
            </a:r>
          </a:p>
          <a:p>
            <a:pPr marL="447040" indent="-139700" algn="just">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tránh </a:t>
            </a:r>
            <a:r>
              <a:rPr lang="en-US" sz="1200" dirty="0">
                <a:latin typeface="Times New Roman" panose="02020603050405020304" pitchFamily="18" charset="0"/>
              </a:rPr>
              <a:t>deadlock </a:t>
            </a:r>
            <a:r>
              <a:rPr lang="vi" sz="1200" dirty="0">
                <a:latin typeface="Times New Roman" panose="02020603050405020304" pitchFamily="18" charset="0"/>
              </a:rPr>
              <a:t>sẽ </a:t>
            </a:r>
            <a:r>
              <a:rPr lang="vi" sz="1200" dirty="0" smtClean="0">
                <a:latin typeface="Times New Roman" panose="02020603050405020304" pitchFamily="18" charset="0"/>
              </a:rPr>
              <a:t>ki</a:t>
            </a:r>
            <a:r>
              <a:rPr lang="en-US" sz="1200" dirty="0" smtClean="0">
                <a:latin typeface="Times New Roman" panose="02020603050405020304" pitchFamily="18" charset="0"/>
              </a:rPr>
              <a:t>ể</a:t>
            </a:r>
            <a:r>
              <a:rPr lang="vi" sz="1200" dirty="0" smtClean="0">
                <a:latin typeface="Times New Roman" panose="02020603050405020304" pitchFamily="18" charset="0"/>
              </a:rPr>
              <a:t>m </a:t>
            </a:r>
            <a:r>
              <a:rPr lang="vi" sz="1200" dirty="0">
                <a:latin typeface="Times New Roman" panose="02020603050405020304" pitchFamily="18" charset="0"/>
              </a:rPr>
              <a:t>tra </a:t>
            </a:r>
            <a:r>
              <a:rPr lang="vi" sz="1200" dirty="0">
                <a:solidFill>
                  <a:srgbClr val="8F0000"/>
                </a:solidFill>
                <a:latin typeface="Times New Roman" panose="02020603050405020304" pitchFamily="18" charset="0"/>
              </a:rPr>
              <a:t>trạng thái cấp phát tài nguyên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đảm bảo hệ thống không rơi vào trạng thái </a:t>
            </a:r>
            <a:r>
              <a:rPr lang="en-US" sz="1200" dirty="0">
                <a:latin typeface="Times New Roman" panose="02020603050405020304" pitchFamily="18" charset="0"/>
              </a:rPr>
              <a:t>deadlock.</a:t>
            </a:r>
          </a:p>
          <a:p>
            <a:pPr marL="447040" indent="-139700" algn="just">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Trạng thái cấp phát tài nguyên được định nghĩa bởi số lượng tài nguyên còn lại, số tài nguyên đã được cấp phát, và yêu cầu tối đa của các tiến trình.</a:t>
            </a:r>
          </a:p>
          <a:p>
            <a:pPr marL="167640" indent="-152400">
              <a:lnSpc>
                <a:spcPts val="1344"/>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Các giải thuật</a:t>
            </a:r>
            <a:r>
              <a:rPr lang="vi" sz="1200" dirty="0">
                <a:latin typeface="Times New Roman" panose="02020603050405020304" pitchFamily="18" charset="0"/>
              </a:rPr>
              <a:t>: giải thuật Đồ thị cấp phát tài nguyên và giải thuật </a:t>
            </a:r>
            <a:r>
              <a:rPr lang="en-US" sz="1200" dirty="0">
                <a:latin typeface="Times New Roman" panose="02020603050405020304" pitchFamily="18" charset="0"/>
              </a:rPr>
              <a:t>Banker.</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7536" y="228600"/>
            <a:ext cx="3191256" cy="448056"/>
          </a:xfrm>
          <a:prstGeom prst="rect">
            <a:avLst/>
          </a:prstGeom>
        </p:spPr>
        <p:txBody>
          <a:bodyPr lIns="0" tIns="0" rIns="0" bIns="0">
            <a:noAutofit/>
          </a:bodyPr>
          <a:lstStyle/>
          <a:p>
            <a:pPr indent="0">
              <a:spcAft>
                <a:spcPts val="3360"/>
              </a:spcAft>
            </a:pPr>
            <a:r>
              <a:rPr lang="vi" sz="1400" b="1" cap="small" dirty="0" smtClean="0">
                <a:solidFill>
                  <a:srgbClr val="CC0000"/>
                </a:solidFill>
                <a:latin typeface="Times New Roman" panose="02020603050405020304" pitchFamily="18" charset="0"/>
              </a:rPr>
              <a:t>TRẠNG THÁI AN TOÀN </a:t>
            </a:r>
            <a:r>
              <a:rPr lang="en-US" sz="1400" b="1" cap="small" dirty="0" smtClean="0">
                <a:solidFill>
                  <a:srgbClr val="CC0000"/>
                </a:solidFill>
                <a:latin typeface="Times New Roman" panose="02020603050405020304" pitchFamily="18" charset="0"/>
              </a:rPr>
              <a:t>(SAFE </a:t>
            </a:r>
            <a:r>
              <a:rPr lang="vi" sz="1400" b="1" cap="small" dirty="0" smtClean="0">
                <a:solidFill>
                  <a:srgbClr val="CC0000"/>
                </a:solidFill>
                <a:latin typeface="Times New Roman" panose="02020603050405020304" pitchFamily="18" charset="0"/>
              </a:rPr>
              <a:t>STATE)</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893298"/>
            <a:ext cx="4264152" cy="1743222"/>
          </a:xfrm>
          <a:prstGeom prst="rect">
            <a:avLst/>
          </a:prstGeom>
        </p:spPr>
        <p:txBody>
          <a:bodyPr lIns="0" tIns="0" rIns="0" bIns="0">
            <a:noAutofit/>
          </a:bodyPr>
          <a:lstStyle/>
          <a:p>
            <a:pPr indent="0" algn="just">
              <a:spcBef>
                <a:spcPts val="336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hệ thống ở </a:t>
            </a:r>
            <a:r>
              <a:rPr lang="vi" sz="1200" dirty="0">
                <a:solidFill>
                  <a:srgbClr val="8F0000"/>
                </a:solidFill>
                <a:latin typeface="Times New Roman" panose="02020603050405020304" pitchFamily="18" charset="0"/>
              </a:rPr>
              <a:t>trạng thái an toàn </a:t>
            </a:r>
            <a:r>
              <a:rPr lang="vi" sz="1200" dirty="0">
                <a:latin typeface="Times New Roman" panose="02020603050405020304" pitchFamily="18" charset="0"/>
              </a:rPr>
              <a:t>nếu tồn tại một </a:t>
            </a:r>
            <a:r>
              <a:rPr lang="vi" sz="1200" dirty="0">
                <a:solidFill>
                  <a:srgbClr val="8F0000"/>
                </a:solidFill>
                <a:latin typeface="Times New Roman" panose="02020603050405020304" pitchFamily="18" charset="0"/>
              </a:rPr>
              <a:t>chuỗi an toàn</a:t>
            </a:r>
            <a:r>
              <a:rPr lang="vi"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chuỗi tiến trình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P</a:t>
            </a:r>
            <a:r>
              <a:rPr lang="vi" sz="1200" i="1" spc="250" baseline="-25000" dirty="0">
                <a:latin typeface="Times New Roman" panose="02020603050405020304" pitchFamily="18" charset="0"/>
              </a:rPr>
              <a:t>2</a:t>
            </a:r>
            <a:r>
              <a:rPr lang="vi" sz="1200" i="1" spc="250" dirty="0">
                <a:latin typeface="Times New Roman" panose="02020603050405020304" pitchFamily="18" charset="0"/>
              </a:rPr>
              <a:t>,...,</a:t>
            </a:r>
            <a:r>
              <a:rPr lang="vi" sz="1200" i="1" dirty="0">
                <a:latin typeface="Times New Roman" panose="02020603050405020304" pitchFamily="18" charset="0"/>
              </a:rPr>
              <a:t> P</a:t>
            </a:r>
            <a:r>
              <a:rPr lang="vi" sz="1200" i="1" baseline="-25000" dirty="0">
                <a:latin typeface="Times New Roman" panose="02020603050405020304" pitchFamily="18" charset="0"/>
              </a:rPr>
              <a:t>n</a:t>
            </a:r>
            <a:r>
              <a:rPr lang="vi" sz="1200" i="1" dirty="0">
                <a:latin typeface="Times New Roman" panose="02020603050405020304" pitchFamily="18" charset="0"/>
              </a:rPr>
              <a:t>)</a:t>
            </a:r>
            <a:r>
              <a:rPr lang="vi" sz="1200" dirty="0">
                <a:latin typeface="Times New Roman" panose="02020603050405020304" pitchFamily="18" charset="0"/>
              </a:rPr>
              <a:t> là một chuỗi an toàn nếu:</a:t>
            </a:r>
          </a:p>
          <a:p>
            <a:pPr marL="447040" indent="-139700" algn="just">
              <a:lnSpc>
                <a:spcPts val="1200"/>
              </a:lnSpc>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Với mọi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i="1" dirty="0" smtClean="0">
                <a:latin typeface="Times New Roman" panose="02020603050405020304" pitchFamily="18" charset="0"/>
              </a:rPr>
              <a:t>i </a:t>
            </a:r>
            <a:r>
              <a:rPr lang="vi" sz="1200" i="1" dirty="0">
                <a:latin typeface="Times New Roman" panose="02020603050405020304" pitchFamily="18" charset="0"/>
              </a:rPr>
              <a:t>= 1..n,</a:t>
            </a:r>
            <a:r>
              <a:rPr lang="vi" sz="1200" dirty="0">
                <a:latin typeface="Times New Roman" panose="02020603050405020304" pitchFamily="18" charset="0"/>
              </a:rPr>
              <a:t> mọi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về tài nguyên của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dirty="0" smtClean="0">
                <a:latin typeface="Times New Roman" panose="02020603050405020304" pitchFamily="18" charset="0"/>
              </a:rPr>
              <a:t>có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được thỏa mãn bởi các tài nguyên đang sẵn sàng hoặc các tài nguyên đang bị giữ bởi </a:t>
            </a:r>
            <a:r>
              <a:rPr lang="vi" sz="1200" i="1" dirty="0">
                <a:latin typeface="Times New Roman" panose="02020603050405020304" pitchFamily="18" charset="0"/>
              </a:rPr>
              <a:t>Pj</a:t>
            </a:r>
            <a:r>
              <a:rPr lang="vi" sz="1200" dirty="0">
                <a:latin typeface="Times New Roman" panose="02020603050405020304" pitchFamily="18" charset="0"/>
              </a:rPr>
              <a:t>, với j &lt; i ngăn chờ đợi vòng tròn).</a:t>
            </a:r>
          </a:p>
          <a:p>
            <a:pPr marL="154940" indent="-1397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hệ thống ở trạng thái </a:t>
            </a:r>
            <a:r>
              <a:rPr lang="vi" sz="1200" dirty="0">
                <a:solidFill>
                  <a:srgbClr val="8F0000"/>
                </a:solidFill>
                <a:latin typeface="Times New Roman" panose="02020603050405020304" pitchFamily="18" charset="0"/>
              </a:rPr>
              <a:t>không an toàn </a:t>
            </a:r>
            <a:r>
              <a:rPr lang="vi" sz="1200" dirty="0">
                <a:latin typeface="Times New Roman" panose="02020603050405020304" pitchFamily="18" charset="0"/>
              </a:rPr>
              <a:t>nếu không tồn tại chuỗi an toàn.</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94488" y="228600"/>
            <a:ext cx="3190318" cy="429768"/>
          </a:xfrm>
          <a:prstGeom prst="rect">
            <a:avLst/>
          </a:prstGeom>
        </p:spPr>
        <p:txBody>
          <a:bodyPr lIns="0" tIns="0" rIns="0" bIns="0">
            <a:noAutofit/>
          </a:bodyPr>
          <a:lstStyle/>
          <a:p>
            <a:pPr marL="215900" indent="0">
              <a:spcAft>
                <a:spcPts val="630"/>
              </a:spcAft>
            </a:pPr>
            <a:r>
              <a:rPr lang="vi" sz="1400" b="1" dirty="0" smtClean="0">
                <a:solidFill>
                  <a:srgbClr val="CC0000"/>
                </a:solidFill>
                <a:latin typeface="Times New Roman" panose="02020603050405020304" pitchFamily="18" charset="0"/>
              </a:rPr>
              <a:t>VÍ </a:t>
            </a:r>
            <a:r>
              <a:rPr lang="vi" sz="1400" b="1" cap="small" dirty="0" smtClean="0">
                <a:solidFill>
                  <a:srgbClr val="CC0000"/>
                </a:solidFill>
                <a:latin typeface="Times New Roman" panose="02020603050405020304" pitchFamily="18" charset="0"/>
              </a:rPr>
              <a:t>DỤ VỀ CHUỖI AN TOÀN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4014216" cy="896112"/>
          </a:xfrm>
          <a:prstGeom prst="rect">
            <a:avLst/>
          </a:prstGeom>
        </p:spPr>
        <p:txBody>
          <a:bodyPr lIns="0" tIns="0" rIns="0" bIns="0">
            <a:noAutofit/>
          </a:bodyPr>
          <a:lstStyle/>
          <a:p>
            <a:pPr indent="0" algn="just">
              <a:spcBef>
                <a:spcPts val="168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một hệ thống có 12 băng từ và 3 tiến trình p</a:t>
            </a:r>
            <a:r>
              <a:rPr lang="vi" sz="1200" baseline="-25000" dirty="0">
                <a:latin typeface="Times New Roman" panose="02020603050405020304" pitchFamily="18" charset="0"/>
              </a:rPr>
              <a:t>0</a:t>
            </a:r>
            <a:r>
              <a:rPr lang="vi" sz="1200" dirty="0">
                <a:latin typeface="Times New Roman" panose="02020603050405020304" pitchFamily="18" charset="0"/>
              </a:rPr>
              <a:t>, </a:t>
            </a:r>
            <a:r>
              <a:rPr lang="vi" sz="1200" i="1" dirty="0" smtClean="0">
                <a:latin typeface="Times New Roman" panose="02020603050405020304" pitchFamily="18" charset="0"/>
              </a:rPr>
              <a:t>p</a:t>
            </a:r>
            <a:r>
              <a:rPr lang="en-US" sz="1200" i="1" baseline="-25000" dirty="0">
                <a:latin typeface="Times New Roman" panose="02020603050405020304" pitchFamily="18" charset="0"/>
              </a:rPr>
              <a:t>1</a:t>
            </a:r>
            <a:r>
              <a:rPr lang="vi" sz="1200" i="1" dirty="0" smtClean="0">
                <a:latin typeface="Times New Roman" panose="02020603050405020304" pitchFamily="18" charset="0"/>
              </a:rPr>
              <a:t>, </a:t>
            </a:r>
            <a:r>
              <a:rPr lang="vi" sz="1200" i="1" dirty="0">
                <a:latin typeface="Times New Roman" panose="02020603050405020304" pitchFamily="18" charset="0"/>
              </a:rPr>
              <a:t>p</a:t>
            </a:r>
            <a:r>
              <a:rPr lang="vi" sz="1200" i="1" baseline="-25000" dirty="0">
                <a:latin typeface="Times New Roman" panose="02020603050405020304" pitchFamily="18" charset="0"/>
              </a:rPr>
              <a:t>2</a:t>
            </a:r>
            <a:r>
              <a:rPr lang="vi" sz="1200" i="1" dirty="0">
                <a:latin typeface="Times New Roman" panose="02020603050405020304" pitchFamily="18" charset="0"/>
              </a:rPr>
              <a:t>.</a:t>
            </a:r>
          </a:p>
          <a:p>
            <a:pPr marL="164592" indent="-152400">
              <a:lnSpc>
                <a:spcPts val="134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Trạng thái và nhu cầu sử dụng tài nguyên của 3 tiến trình tại thời điểm </a:t>
            </a:r>
            <a:r>
              <a:rPr lang="vi" sz="1200" dirty="0">
                <a:solidFill>
                  <a:srgbClr val="8F0000"/>
                </a:solidFill>
                <a:latin typeface="Times New Roman" panose="02020603050405020304" pitchFamily="18" charset="0"/>
              </a:rPr>
              <a:t>t</a:t>
            </a:r>
            <a:r>
              <a:rPr lang="vi" sz="1200" baseline="-25000" dirty="0">
                <a:solidFill>
                  <a:srgbClr val="8F0000"/>
                </a:solidFill>
                <a:latin typeface="Constantia"/>
              </a:rPr>
              <a:t>0</a:t>
            </a:r>
            <a:r>
              <a:rPr lang="vi" sz="1200" dirty="0">
                <a:solidFill>
                  <a:srgbClr val="8F0000"/>
                </a:solidFill>
                <a:latin typeface="Times New Roman" panose="02020603050405020304" pitchFamily="18" charset="0"/>
              </a:rPr>
              <a:t> </a:t>
            </a:r>
            <a:r>
              <a:rPr lang="vi" sz="1200" dirty="0">
                <a:latin typeface="Times New Roman" panose="02020603050405020304" pitchFamily="18" charset="0"/>
              </a:rPr>
              <a:t>được cho trong bảng sau:</a:t>
            </a:r>
          </a:p>
        </p:txBody>
      </p:sp>
      <p:graphicFrame>
        <p:nvGraphicFramePr>
          <p:cNvPr id="6" name="Table 5"/>
          <p:cNvGraphicFramePr>
            <a:graphicFrameLocks noGrp="1"/>
          </p:cNvGraphicFramePr>
          <p:nvPr>
            <p:extLst>
              <p:ext uri="{D42A27DB-BD31-4B8C-83A1-F6EECF244321}">
                <p14:modId xmlns:p14="http://schemas.microsoft.com/office/powerpoint/2010/main" val="2669182896"/>
              </p:ext>
            </p:extLst>
          </p:nvPr>
        </p:nvGraphicFramePr>
        <p:xfrm>
          <a:off x="1193878" y="1490472"/>
          <a:ext cx="2313432" cy="664464"/>
        </p:xfrm>
        <a:graphic>
          <a:graphicData uri="http://schemas.openxmlformats.org/drawingml/2006/table">
            <a:tbl>
              <a:tblPr/>
              <a:tblGrid>
                <a:gridCol w="216408">
                  <a:extLst>
                    <a:ext uri="{9D8B030D-6E8A-4147-A177-3AD203B41FA5}">
                      <a16:colId xmlns:a16="http://schemas.microsoft.com/office/drawing/2014/main" val="20000"/>
                    </a:ext>
                  </a:extLst>
                </a:gridCol>
                <a:gridCol w="1146048">
                  <a:extLst>
                    <a:ext uri="{9D8B030D-6E8A-4147-A177-3AD203B41FA5}">
                      <a16:colId xmlns:a16="http://schemas.microsoft.com/office/drawing/2014/main" val="20001"/>
                    </a:ext>
                  </a:extLst>
                </a:gridCol>
                <a:gridCol w="950976">
                  <a:extLst>
                    <a:ext uri="{9D8B030D-6E8A-4147-A177-3AD203B41FA5}">
                      <a16:colId xmlns:a16="http://schemas.microsoft.com/office/drawing/2014/main" val="20002"/>
                    </a:ext>
                  </a:extLst>
                </a:gridCol>
              </a:tblGrid>
              <a:tr h="152400">
                <a:tc>
                  <a:txBody>
                    <a:bodyPr/>
                    <a:lstStyle/>
                    <a:p>
                      <a:endParaRPr sz="800" dirty="0"/>
                    </a:p>
                  </a:txBody>
                  <a:tcPr marL="0" marR="0" marT="0" marB="0"/>
                </a:tc>
                <a:tc>
                  <a:txBody>
                    <a:bodyPr/>
                    <a:lstStyle/>
                    <a:p>
                      <a:pPr marL="88900" indent="0"/>
                      <a:r>
                        <a:rPr lang="en-US" sz="900">
                          <a:solidFill>
                            <a:srgbClr val="231F20"/>
                          </a:solidFill>
                          <a:latin typeface="Times New Roman"/>
                        </a:rPr>
                        <a:t>Maximum Needs</a:t>
                      </a:r>
                    </a:p>
                  </a:txBody>
                  <a:tcPr marL="0" marR="0" marT="0" marB="0"/>
                </a:tc>
                <a:tc>
                  <a:txBody>
                    <a:bodyPr/>
                    <a:lstStyle/>
                    <a:p>
                      <a:pPr marL="101600" indent="0"/>
                      <a:r>
                        <a:rPr lang="en-US" sz="900">
                          <a:solidFill>
                            <a:srgbClr val="231F20"/>
                          </a:solidFill>
                          <a:latin typeface="Times New Roman"/>
                        </a:rPr>
                        <a:t>Current Needs</a:t>
                      </a:r>
                    </a:p>
                  </a:txBody>
                  <a:tcPr marL="0" marR="0" marT="0" marB="0"/>
                </a:tc>
                <a:extLst>
                  <a:ext uri="{0D108BD9-81ED-4DB2-BD59-A6C34878D82A}">
                    <a16:rowId xmlns:a16="http://schemas.microsoft.com/office/drawing/2014/main" val="10000"/>
                  </a:ext>
                </a:extLst>
              </a:tr>
              <a:tr h="198120">
                <a:tc>
                  <a:txBody>
                    <a:bodyPr/>
                    <a:lstStyle/>
                    <a:p>
                      <a:pPr indent="0"/>
                      <a:r>
                        <a:rPr lang="vi" sz="650" b="1" i="1">
                          <a:solidFill>
                            <a:srgbClr val="231F20"/>
                          </a:solidFill>
                          <a:latin typeface="Times New Roman"/>
                        </a:rPr>
                        <a:t>Po</a:t>
                      </a:r>
                    </a:p>
                  </a:txBody>
                  <a:tcPr marL="0" marR="0" marT="0" marB="0" anchor="b"/>
                </a:tc>
                <a:tc>
                  <a:txBody>
                    <a:bodyPr/>
                    <a:lstStyle/>
                    <a:p>
                      <a:pPr indent="0" algn="ctr"/>
                      <a:r>
                        <a:rPr lang="vi" sz="900">
                          <a:solidFill>
                            <a:srgbClr val="231F20"/>
                          </a:solidFill>
                          <a:latin typeface="Times New Roman"/>
                        </a:rPr>
                        <a:t>10</a:t>
                      </a:r>
                    </a:p>
                  </a:txBody>
                  <a:tcPr marL="0" marR="0" marT="0" marB="0" anchor="b"/>
                </a:tc>
                <a:tc>
                  <a:txBody>
                    <a:bodyPr/>
                    <a:lstStyle/>
                    <a:p>
                      <a:pPr indent="0" algn="ctr"/>
                      <a:r>
                        <a:rPr lang="en-US" sz="900">
                          <a:solidFill>
                            <a:srgbClr val="231F20"/>
                          </a:solidFill>
                          <a:latin typeface="Times New Roman"/>
                        </a:rPr>
                        <a:t>5</a:t>
                      </a:r>
                    </a:p>
                  </a:txBody>
                  <a:tcPr marL="0" marR="0" marT="0" marB="0" anchor="b"/>
                </a:tc>
                <a:extLst>
                  <a:ext uri="{0D108BD9-81ED-4DB2-BD59-A6C34878D82A}">
                    <a16:rowId xmlns:a16="http://schemas.microsoft.com/office/drawing/2014/main" val="10001"/>
                  </a:ext>
                </a:extLst>
              </a:tr>
              <a:tr h="155448">
                <a:tc>
                  <a:txBody>
                    <a:bodyPr/>
                    <a:lstStyle/>
                    <a:p>
                      <a:pPr indent="0"/>
                      <a:r>
                        <a:rPr lang="vi" sz="650" b="1" i="1" dirty="0" smtClean="0">
                          <a:solidFill>
                            <a:srgbClr val="231F20"/>
                          </a:solidFill>
                          <a:latin typeface="Times New Roman"/>
                        </a:rPr>
                        <a:t>P</a:t>
                      </a:r>
                      <a:r>
                        <a:rPr lang="en-US" sz="650" b="1" i="1" dirty="0" smtClean="0">
                          <a:solidFill>
                            <a:srgbClr val="231F20"/>
                          </a:solidFill>
                          <a:latin typeface="Times New Roman"/>
                        </a:rPr>
                        <a:t>1</a:t>
                      </a:r>
                      <a:endParaRPr lang="vi" sz="650" b="1" i="1" dirty="0">
                        <a:solidFill>
                          <a:srgbClr val="231F20"/>
                        </a:solidFill>
                        <a:latin typeface="Times New Roman"/>
                      </a:endParaRPr>
                    </a:p>
                  </a:txBody>
                  <a:tcPr marL="0" marR="0" marT="0" marB="0"/>
                </a:tc>
                <a:tc>
                  <a:txBody>
                    <a:bodyPr/>
                    <a:lstStyle/>
                    <a:p>
                      <a:pPr indent="0" algn="ctr"/>
                      <a:r>
                        <a:rPr lang="vi" sz="900" dirty="0">
                          <a:solidFill>
                            <a:srgbClr val="231F20"/>
                          </a:solidFill>
                          <a:latin typeface="Times New Roman"/>
                        </a:rPr>
                        <a:t>4</a:t>
                      </a:r>
                    </a:p>
                  </a:txBody>
                  <a:tcPr marL="0" marR="0" marT="0" marB="0"/>
                </a:tc>
                <a:tc>
                  <a:txBody>
                    <a:bodyPr/>
                    <a:lstStyle/>
                    <a:p>
                      <a:pPr indent="0" algn="ctr"/>
                      <a:r>
                        <a:rPr lang="en-US" sz="900" dirty="0">
                          <a:solidFill>
                            <a:srgbClr val="231F20"/>
                          </a:solidFill>
                          <a:latin typeface="Times New Roman"/>
                        </a:rPr>
                        <a:t>2</a:t>
                      </a:r>
                    </a:p>
                  </a:txBody>
                  <a:tcPr marL="0" marR="0" marT="0" marB="0" anchor="b"/>
                </a:tc>
                <a:extLst>
                  <a:ext uri="{0D108BD9-81ED-4DB2-BD59-A6C34878D82A}">
                    <a16:rowId xmlns:a16="http://schemas.microsoft.com/office/drawing/2014/main" val="10002"/>
                  </a:ext>
                </a:extLst>
              </a:tr>
              <a:tr h="158496">
                <a:tc>
                  <a:txBody>
                    <a:bodyPr/>
                    <a:lstStyle/>
                    <a:p>
                      <a:pPr indent="0"/>
                      <a:r>
                        <a:rPr lang="vi" sz="650" b="1" i="1">
                          <a:solidFill>
                            <a:srgbClr val="231F20"/>
                          </a:solidFill>
                          <a:latin typeface="Times New Roman"/>
                        </a:rPr>
                        <a:t>P2</a:t>
                      </a:r>
                    </a:p>
                  </a:txBody>
                  <a:tcPr marL="0" marR="0" marT="0" marB="0"/>
                </a:tc>
                <a:tc>
                  <a:txBody>
                    <a:bodyPr/>
                    <a:lstStyle/>
                    <a:p>
                      <a:pPr indent="0" algn="ctr"/>
                      <a:r>
                        <a:rPr lang="vi" sz="900">
                          <a:solidFill>
                            <a:srgbClr val="231F20"/>
                          </a:solidFill>
                          <a:latin typeface="Times New Roman"/>
                        </a:rPr>
                        <a:t>9</a:t>
                      </a:r>
                    </a:p>
                  </a:txBody>
                  <a:tcPr marL="0" marR="0" marT="0" marB="0"/>
                </a:tc>
                <a:tc>
                  <a:txBody>
                    <a:bodyPr/>
                    <a:lstStyle/>
                    <a:p>
                      <a:pPr indent="0" algn="ctr"/>
                      <a:r>
                        <a:rPr lang="en-US" sz="900" dirty="0">
                          <a:solidFill>
                            <a:srgbClr val="231F20"/>
                          </a:solidFill>
                          <a:latin typeface="Times New Roman"/>
                        </a:rPr>
                        <a:t>2</a:t>
                      </a:r>
                    </a:p>
                  </a:txBody>
                  <a:tcPr marL="0" marR="0" marT="0" marB="0" anchor="b"/>
                </a:tc>
                <a:extLst>
                  <a:ext uri="{0D108BD9-81ED-4DB2-BD59-A6C34878D82A}">
                    <a16:rowId xmlns:a16="http://schemas.microsoft.com/office/drawing/2014/main" val="10003"/>
                  </a:ext>
                </a:extLst>
              </a:tr>
            </a:tbl>
          </a:graphicData>
        </a:graphic>
      </p:graphicFrame>
      <p:sp>
        <p:nvSpPr>
          <p:cNvPr id="7" name="Rectangle 6"/>
          <p:cNvSpPr/>
          <p:nvPr/>
        </p:nvSpPr>
        <p:spPr>
          <a:xfrm>
            <a:off x="234696" y="2453640"/>
            <a:ext cx="4239768" cy="624840"/>
          </a:xfrm>
          <a:prstGeom prst="rect">
            <a:avLst/>
          </a:prstGeom>
        </p:spPr>
        <p:txBody>
          <a:bodyPr lIns="0" tIns="0" rIns="0" bIns="0">
            <a:noAutofit/>
          </a:bodyPr>
          <a:lstStyle/>
          <a:p>
            <a:pPr indent="0" algn="just">
              <a:spcBef>
                <a:spcPts val="630"/>
              </a:spcBef>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Chuỗi </a:t>
            </a:r>
            <a:r>
              <a:rPr lang="vi" sz="950" cap="small" dirty="0">
                <a:latin typeface="Times New Roman" panose="02020603050405020304" pitchFamily="18" charset="0"/>
              </a:rPr>
              <a:t>(</a:t>
            </a:r>
            <a:r>
              <a:rPr lang="vi" sz="950" cap="small" dirty="0" smtClean="0">
                <a:latin typeface="Times New Roman" panose="02020603050405020304" pitchFamily="18" charset="0"/>
              </a:rPr>
              <a:t>P</a:t>
            </a:r>
            <a:r>
              <a:rPr lang="en-US" sz="950" cap="small" baseline="-25000" dirty="0" smtClean="0">
                <a:latin typeface="Times New Roman" panose="02020603050405020304" pitchFamily="18" charset="0"/>
              </a:rPr>
              <a:t>1</a:t>
            </a:r>
            <a:r>
              <a:rPr lang="vi" sz="950" cap="small" dirty="0" smtClean="0">
                <a:latin typeface="Times New Roman" panose="02020603050405020304" pitchFamily="18" charset="0"/>
              </a:rPr>
              <a:t>,</a:t>
            </a:r>
            <a:r>
              <a:rPr lang="vi" sz="950" dirty="0" smtClean="0">
                <a:latin typeface="Times New Roman" panose="02020603050405020304" pitchFamily="18" charset="0"/>
              </a:rPr>
              <a:t> </a:t>
            </a:r>
            <a:r>
              <a:rPr lang="vi" sz="950" dirty="0">
                <a:latin typeface="Times New Roman" panose="02020603050405020304" pitchFamily="18" charset="0"/>
              </a:rPr>
              <a:t>P</a:t>
            </a:r>
            <a:r>
              <a:rPr lang="vi" sz="950" baseline="-25000" dirty="0">
                <a:latin typeface="Times New Roman" panose="02020603050405020304" pitchFamily="18" charset="0"/>
              </a:rPr>
              <a:t>0</a:t>
            </a:r>
            <a:r>
              <a:rPr lang="vi" sz="950" dirty="0">
                <a:latin typeface="Times New Roman" panose="02020603050405020304" pitchFamily="18" charset="0"/>
              </a:rPr>
              <a:t>, p</a:t>
            </a:r>
            <a:r>
              <a:rPr lang="vi" sz="950" baseline="-25000" dirty="0">
                <a:latin typeface="Times New Roman" panose="02020603050405020304" pitchFamily="18" charset="0"/>
              </a:rPr>
              <a:t>2</a:t>
            </a:r>
            <a:r>
              <a:rPr lang="vi" sz="950" dirty="0">
                <a:latin typeface="Times New Roman" panose="02020603050405020304" pitchFamily="18" charset="0"/>
              </a:rPr>
              <a:t>) là chuỗi an toàn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solidFill>
                  <a:srgbClr val="8F0000"/>
                </a:solidFill>
                <a:latin typeface="Times New Roman" panose="02020603050405020304" pitchFamily="18" charset="0"/>
              </a:rPr>
              <a:t>hệ thống an toàn</a:t>
            </a:r>
            <a:r>
              <a:rPr lang="vi" sz="950" dirty="0">
                <a:latin typeface="Times New Roman" panose="02020603050405020304" pitchFamily="18" charset="0"/>
              </a:rPr>
              <a:t>.</a:t>
            </a:r>
          </a:p>
          <a:p>
            <a:pPr marL="164592" indent="-152400">
              <a:lnSpc>
                <a:spcPts val="1344"/>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Giả sử tại thời điểm </a:t>
            </a:r>
            <a:r>
              <a:rPr lang="vi" sz="950" dirty="0" smtClean="0">
                <a:solidFill>
                  <a:srgbClr val="8F0000"/>
                </a:solidFill>
                <a:latin typeface="Times New Roman" panose="02020603050405020304" pitchFamily="18" charset="0"/>
              </a:rPr>
              <a:t>t</a:t>
            </a:r>
            <a:r>
              <a:rPr lang="en-US" sz="950" dirty="0" smtClean="0">
                <a:solidFill>
                  <a:srgbClr val="8F0000"/>
                </a:solidFill>
                <a:latin typeface="Times New Roman" panose="02020603050405020304" pitchFamily="18" charset="0"/>
              </a:rPr>
              <a:t>1</a:t>
            </a:r>
            <a:r>
              <a:rPr lang="vi" sz="950" dirty="0" smtClean="0">
                <a:latin typeface="Times New Roman" panose="02020603050405020304" pitchFamily="18" charset="0"/>
              </a:rPr>
              <a:t>, </a:t>
            </a:r>
            <a:r>
              <a:rPr lang="vi" sz="950" dirty="0">
                <a:latin typeface="Times New Roman" panose="02020603050405020304" pitchFamily="18" charset="0"/>
              </a:rPr>
              <a:t>p</a:t>
            </a:r>
            <a:r>
              <a:rPr lang="vi" sz="950" baseline="-25000" dirty="0">
                <a:latin typeface="Constantia"/>
              </a:rPr>
              <a:t>2</a:t>
            </a:r>
            <a:r>
              <a:rPr lang="vi" sz="950" dirty="0">
                <a:latin typeface="Times New Roman" panose="02020603050405020304" pitchFamily="18" charset="0"/>
              </a:rPr>
              <a:t> yêu cầu và được cấp phát 1 băng từ </a:t>
            </a:r>
            <a:r>
              <a:rPr lang="en-US" sz="950" dirty="0" smtClean="0">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latin typeface="Times New Roman" panose="02020603050405020304" pitchFamily="18" charset="0"/>
              </a:rPr>
              <a:t>hệ thống còn </a:t>
            </a:r>
            <a:r>
              <a:rPr lang="vi" sz="950" dirty="0">
                <a:latin typeface="Constantia"/>
              </a:rPr>
              <a:t>2</a:t>
            </a:r>
            <a:r>
              <a:rPr lang="vi" sz="950" dirty="0">
                <a:latin typeface="Times New Roman" panose="02020603050405020304" pitchFamily="18" charset="0"/>
              </a:rPr>
              <a:t> băng từ sẵn sàng và </a:t>
            </a:r>
            <a:r>
              <a:rPr lang="vi" sz="950" dirty="0">
                <a:solidFill>
                  <a:srgbClr val="8F0000"/>
                </a:solidFill>
                <a:latin typeface="Times New Roman" panose="02020603050405020304" pitchFamily="18" charset="0"/>
              </a:rPr>
              <a:t>hệ thống trở nên không an toàn</a:t>
            </a:r>
            <a:r>
              <a:rPr lang="vi" sz="950" dirty="0">
                <a:latin typeface="Times New Roman" panose="02020603050405020304" pitchFamily="18" charset="0"/>
              </a:rPr>
              <a:t>. (?)</a:t>
            </a:r>
          </a:p>
        </p:txBody>
      </p:sp>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9064" y="1648968"/>
            <a:ext cx="1292352" cy="1292352"/>
          </a:xfrm>
          <a:prstGeom prst="rect">
            <a:avLst/>
          </a:prstGeom>
        </p:spPr>
      </p:pic>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5" name="Rectangle 4"/>
          <p:cNvSpPr/>
          <p:nvPr/>
        </p:nvSpPr>
        <p:spPr>
          <a:xfrm>
            <a:off x="97536" y="228600"/>
            <a:ext cx="3264408" cy="429768"/>
          </a:xfrm>
          <a:prstGeom prst="rect">
            <a:avLst/>
          </a:prstGeom>
        </p:spPr>
        <p:txBody>
          <a:bodyPr lIns="0" tIns="0" rIns="0" bIns="0">
            <a:noAutofit/>
          </a:bodyPr>
          <a:lstStyle/>
          <a:p>
            <a:pPr marL="152400" indent="0" algn="just">
              <a:spcAft>
                <a:spcPts val="630"/>
              </a:spcAft>
            </a:pPr>
            <a:r>
              <a:rPr lang="vi" sz="600" b="1" cap="small" dirty="0">
                <a:solidFill>
                  <a:srgbClr val="8F0000"/>
                </a:solidFill>
                <a:latin typeface="Times New Roman"/>
              </a:rPr>
              <a:t>I—Tránh </a:t>
            </a:r>
            <a:r>
              <a:rPr lang="en-US" sz="600" b="1" cap="small" dirty="0">
                <a:solidFill>
                  <a:srgbClr val="8F0000"/>
                </a:solidFill>
                <a:latin typeface="Times New Roman"/>
              </a:rPr>
              <a:t>deadlock</a:t>
            </a:r>
          </a:p>
          <a:p>
            <a:pPr indent="0">
              <a:spcAft>
                <a:spcPts val="2100"/>
              </a:spcAft>
            </a:pPr>
            <a:r>
              <a:rPr lang="vi" sz="900" b="1" cap="small" dirty="0">
                <a:solidFill>
                  <a:srgbClr val="CC0000"/>
                </a:solidFill>
                <a:latin typeface="Times New Roman" panose="02020603050405020304" pitchFamily="18" charset="0"/>
              </a:rPr>
              <a:t>Trạng Thái An Toàn và </a:t>
            </a:r>
            <a:r>
              <a:rPr lang="en-US" sz="900" b="1" cap="small" dirty="0">
                <a:solidFill>
                  <a:srgbClr val="CC0000"/>
                </a:solidFill>
                <a:latin typeface="Times New Roman" panose="02020603050405020304" pitchFamily="18" charset="0"/>
              </a:rPr>
              <a:t>Deadlock</a:t>
            </a:r>
          </a:p>
        </p:txBody>
      </p:sp>
      <p:sp>
        <p:nvSpPr>
          <p:cNvPr id="6" name="Rectangle 5"/>
          <p:cNvSpPr/>
          <p:nvPr/>
        </p:nvSpPr>
        <p:spPr>
          <a:xfrm>
            <a:off x="252984" y="1024128"/>
            <a:ext cx="3870960" cy="155448"/>
          </a:xfrm>
          <a:prstGeom prst="rect">
            <a:avLst/>
          </a:prstGeom>
        </p:spPr>
        <p:txBody>
          <a:bodyPr wrap="none" lIns="0" tIns="0" rIns="0" bIns="0">
            <a:noAutofit/>
          </a:bodyPr>
          <a:lstStyle/>
          <a:p>
            <a:pPr indent="0" algn="just">
              <a:spcAft>
                <a:spcPts val="63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Nếu hệ thống đang trong trạ</a:t>
            </a:r>
            <a:r>
              <a:rPr lang="vi" sz="950" dirty="0">
                <a:solidFill>
                  <a:srgbClr val="231F20"/>
                </a:solidFill>
                <a:latin typeface="Times New Roman" panose="02020603050405020304" pitchFamily="18" charset="0"/>
              </a:rPr>
              <a:t>n</a:t>
            </a:r>
            <a:r>
              <a:rPr lang="vi" sz="950" dirty="0">
                <a:latin typeface="Times New Roman" panose="02020603050405020304" pitchFamily="18" charset="0"/>
              </a:rPr>
              <a:t>g t</a:t>
            </a:r>
            <a:r>
              <a:rPr lang="vi" sz="950" dirty="0">
                <a:solidFill>
                  <a:srgbClr val="231F20"/>
                </a:solidFill>
                <a:latin typeface="Times New Roman" panose="02020603050405020304" pitchFamily="18" charset="0"/>
              </a:rPr>
              <a:t>h</a:t>
            </a:r>
            <a:r>
              <a:rPr lang="vi" sz="950" dirty="0">
                <a:latin typeface="Times New Roman" panose="02020603050405020304" pitchFamily="18" charset="0"/>
              </a:rPr>
              <a:t>á</a:t>
            </a:r>
            <a:r>
              <a:rPr lang="vi" sz="950" dirty="0">
                <a:solidFill>
                  <a:srgbClr val="231F20"/>
                </a:solidFill>
                <a:latin typeface="Times New Roman" panose="02020603050405020304" pitchFamily="18" charset="0"/>
              </a:rPr>
              <a:t>i an t</a:t>
            </a:r>
            <a:r>
              <a:rPr lang="vi" sz="950" dirty="0">
                <a:solidFill>
                  <a:srgbClr val="8F0000"/>
                </a:solidFill>
                <a:latin typeface="Times New Roman" panose="02020603050405020304" pitchFamily="18" charset="0"/>
              </a:rPr>
              <a:t>oà</a:t>
            </a:r>
            <a:r>
              <a:rPr lang="vi" sz="950" dirty="0">
                <a:solidFill>
                  <a:srgbClr val="231F20"/>
                </a:solidFill>
                <a:latin typeface="Times New Roman" panose="02020603050405020304" pitchFamily="18" charset="0"/>
              </a:rPr>
              <a:t>n </a:t>
            </a:r>
            <a:r>
              <a:rPr lang="en-US" sz="950" dirty="0" smtClean="0">
                <a:solidFill>
                  <a:srgbClr val="231F20"/>
                </a:solidFill>
                <a:latin typeface="Times New Roman" panose="02020603050405020304" pitchFamily="18" charset="0"/>
                <a:sym typeface="Wingdings" panose="05000000000000000000" pitchFamily="2" charset="2"/>
              </a:rPr>
              <a:t></a:t>
            </a:r>
            <a:r>
              <a:rPr lang="vi" sz="950" dirty="0" smtClean="0">
                <a:solidFill>
                  <a:srgbClr val="231F20"/>
                </a:solidFill>
                <a:latin typeface="Times New Roman" panose="02020603050405020304" pitchFamily="18" charset="0"/>
              </a:rPr>
              <a:t> </a:t>
            </a:r>
            <a:r>
              <a:rPr lang="vi" sz="950" dirty="0">
                <a:solidFill>
                  <a:srgbClr val="231F20"/>
                </a:solidFill>
                <a:latin typeface="Times New Roman" panose="02020603050405020304" pitchFamily="18" charset="0"/>
              </a:rPr>
              <a:t>kh</a:t>
            </a:r>
            <a:r>
              <a:rPr lang="vi" sz="950" dirty="0">
                <a:solidFill>
                  <a:srgbClr val="8F0000"/>
                </a:solidFill>
                <a:latin typeface="Times New Roman" panose="02020603050405020304" pitchFamily="18" charset="0"/>
              </a:rPr>
              <a:t>ô</a:t>
            </a:r>
            <a:r>
              <a:rPr lang="vi" sz="950" dirty="0">
                <a:solidFill>
                  <a:srgbClr val="231F20"/>
                </a:solidFill>
                <a:latin typeface="Times New Roman" panose="02020603050405020304" pitchFamily="18" charset="0"/>
              </a:rPr>
              <a:t>n</a:t>
            </a:r>
            <a:r>
              <a:rPr lang="vi" sz="950" dirty="0">
                <a:solidFill>
                  <a:srgbClr val="8F0000"/>
                </a:solidFill>
                <a:latin typeface="Times New Roman" panose="02020603050405020304" pitchFamily="18" charset="0"/>
              </a:rPr>
              <a:t>g </a:t>
            </a:r>
            <a:r>
              <a:rPr lang="en-US" sz="950" dirty="0">
                <a:solidFill>
                  <a:srgbClr val="231F20"/>
                </a:solidFill>
                <a:latin typeface="Times New Roman" panose="02020603050405020304" pitchFamily="18" charset="0"/>
              </a:rPr>
              <a:t>de</a:t>
            </a:r>
            <a:r>
              <a:rPr lang="en-US" sz="950" dirty="0">
                <a:solidFill>
                  <a:srgbClr val="8F0000"/>
                </a:solidFill>
                <a:latin typeface="Times New Roman" panose="02020603050405020304" pitchFamily="18" charset="0"/>
              </a:rPr>
              <a:t>a</a:t>
            </a:r>
            <a:r>
              <a:rPr lang="en-US" sz="950" dirty="0">
                <a:solidFill>
                  <a:srgbClr val="231F20"/>
                </a:solidFill>
                <a:latin typeface="Times New Roman" panose="02020603050405020304" pitchFamily="18" charset="0"/>
              </a:rPr>
              <a:t>dloc</a:t>
            </a:r>
            <a:r>
              <a:rPr lang="en-US" sz="950" dirty="0">
                <a:solidFill>
                  <a:srgbClr val="8F0000"/>
                </a:solidFill>
                <a:latin typeface="Times New Roman" panose="02020603050405020304" pitchFamily="18" charset="0"/>
              </a:rPr>
              <a:t>k</a:t>
            </a:r>
            <a:r>
              <a:rPr lang="en-US" sz="950" dirty="0">
                <a:solidFill>
                  <a:srgbClr val="231F20"/>
                </a:solidFill>
                <a:latin typeface="Times New Roman" panose="02020603050405020304" pitchFamily="18" charset="0"/>
              </a:rPr>
              <a:t>.</a:t>
            </a:r>
          </a:p>
        </p:txBody>
      </p:sp>
      <p:sp>
        <p:nvSpPr>
          <p:cNvPr id="7" name="Rectangle 6"/>
          <p:cNvSpPr/>
          <p:nvPr/>
        </p:nvSpPr>
        <p:spPr>
          <a:xfrm>
            <a:off x="252984" y="1280160"/>
            <a:ext cx="4215384" cy="155448"/>
          </a:xfrm>
          <a:prstGeom prst="rect">
            <a:avLst/>
          </a:prstGeom>
        </p:spPr>
        <p:txBody>
          <a:bodyPr wrap="none" lIns="0" tIns="0" rIns="0" bIns="0">
            <a:noAutofit/>
          </a:bodyPr>
          <a:lstStyle/>
          <a:p>
            <a:pPr indent="0" algn="just">
              <a:spcAft>
                <a:spcPts val="126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Nếu hệ thống đang ở trạng thái </a:t>
            </a:r>
            <a:r>
              <a:rPr lang="vi" sz="950" dirty="0">
                <a:solidFill>
                  <a:srgbClr val="8F0000"/>
                </a:solidFill>
                <a:latin typeface="Times New Roman" panose="02020603050405020304" pitchFamily="18" charset="0"/>
              </a:rPr>
              <a:t>không an toàn </a:t>
            </a:r>
            <a:r>
              <a:rPr lang="en-US" sz="950" dirty="0" smtClean="0">
                <a:solidFill>
                  <a:srgbClr val="8F0000"/>
                </a:solidFill>
                <a:latin typeface="Times New Roman" panose="02020603050405020304" pitchFamily="18" charset="0"/>
                <a:sym typeface="Wingdings" panose="05000000000000000000" pitchFamily="2" charset="2"/>
              </a:rPr>
              <a:t></a:t>
            </a:r>
            <a:r>
              <a:rPr lang="vi" sz="950" dirty="0" smtClean="0">
                <a:latin typeface="Times New Roman" panose="02020603050405020304" pitchFamily="18" charset="0"/>
              </a:rPr>
              <a:t> </a:t>
            </a:r>
            <a:r>
              <a:rPr lang="vi" sz="950" dirty="0">
                <a:solidFill>
                  <a:srgbClr val="8F0000"/>
                </a:solidFill>
                <a:latin typeface="Times New Roman" panose="02020603050405020304" pitchFamily="18" charset="0"/>
              </a:rPr>
              <a:t>có </a:t>
            </a:r>
            <a:r>
              <a:rPr lang="en-US" sz="950" dirty="0" err="1" smtClean="0">
                <a:solidFill>
                  <a:srgbClr val="8F0000"/>
                </a:solidFill>
                <a:latin typeface="Times New Roman" panose="02020603050405020304" pitchFamily="18" charset="0"/>
              </a:rPr>
              <a:t>thể</a:t>
            </a:r>
            <a:r>
              <a:rPr lang="vi" sz="950" dirty="0" smtClean="0">
                <a:solidFill>
                  <a:srgbClr val="8F0000"/>
                </a:solidFill>
                <a:latin typeface="Times New Roman" panose="02020603050405020304" pitchFamily="18" charset="0"/>
              </a:rPr>
              <a:t> </a:t>
            </a:r>
            <a:r>
              <a:rPr lang="vi" sz="950" dirty="0">
                <a:solidFill>
                  <a:srgbClr val="8F0000"/>
                </a:solidFill>
                <a:latin typeface="Times New Roman" panose="02020603050405020304" pitchFamily="18" charset="0"/>
              </a:rPr>
              <a:t>có </a:t>
            </a:r>
            <a:r>
              <a:rPr lang="en-US" sz="950" dirty="0">
                <a:solidFill>
                  <a:srgbClr val="8F0000"/>
                </a:solidFill>
                <a:latin typeface="Times New Roman" panose="02020603050405020304" pitchFamily="18" charset="0"/>
              </a:rPr>
              <a:t>deadlock</a:t>
            </a:r>
            <a:r>
              <a:rPr lang="en-US" sz="950" dirty="0">
                <a:latin typeface="Times New Roman" panose="02020603050405020304" pitchFamily="18" charset="0"/>
              </a:rPr>
              <a:t>.</a:t>
            </a:r>
          </a:p>
        </p:txBody>
      </p:sp>
      <p:sp>
        <p:nvSpPr>
          <p:cNvPr id="8" name="Rectangle 7"/>
          <p:cNvSpPr/>
          <p:nvPr/>
        </p:nvSpPr>
        <p:spPr>
          <a:xfrm>
            <a:off x="265176" y="1664208"/>
            <a:ext cx="2581656" cy="161544"/>
          </a:xfrm>
          <a:prstGeom prst="rect">
            <a:avLst/>
          </a:prstGeom>
        </p:spPr>
        <p:txBody>
          <a:bodyPr wrap="none" lIns="0" tIns="0" rIns="0" bIns="0">
            <a:noAutofit/>
          </a:bodyPr>
          <a:lstStyle/>
          <a:p>
            <a:pPr indent="0" algn="just">
              <a:lnSpc>
                <a:spcPts val="1320"/>
              </a:lnSpc>
            </a:pPr>
            <a:r>
              <a:rPr lang="vi" sz="950" dirty="0">
                <a:solidFill>
                  <a:srgbClr val="3333B2"/>
                </a:solidFill>
                <a:latin typeface="Times New Roman" panose="02020603050405020304" pitchFamily="18" charset="0"/>
              </a:rPr>
              <a:t>►</a:t>
            </a:r>
            <a:r>
              <a:rPr lang="vi" sz="950" b="1" dirty="0">
                <a:solidFill>
                  <a:srgbClr val="3333B2"/>
                </a:solidFill>
                <a:latin typeface="Times New Roman" panose="02020603050405020304" pitchFamily="18" charset="0"/>
              </a:rPr>
              <a:t>    </a:t>
            </a:r>
            <a:r>
              <a:rPr lang="vi" sz="950" b="1" dirty="0">
                <a:latin typeface="Times New Roman" panose="02020603050405020304" pitchFamily="18" charset="0"/>
              </a:rPr>
              <a:t>Ý tưởng cho giải pháp tránh </a:t>
            </a:r>
            <a:r>
              <a:rPr lang="en-US" sz="950" b="1" dirty="0">
                <a:latin typeface="Times New Roman" panose="02020603050405020304" pitchFamily="18" charset="0"/>
              </a:rPr>
              <a:t>deadlock</a:t>
            </a:r>
            <a:r>
              <a:rPr lang="en-US" sz="950" dirty="0">
                <a:latin typeface="Times New Roman" panose="02020603050405020304" pitchFamily="18" charset="0"/>
              </a:rPr>
              <a:t>:</a:t>
            </a:r>
          </a:p>
        </p:txBody>
      </p:sp>
      <p:sp>
        <p:nvSpPr>
          <p:cNvPr id="9" name="Rectangle 8"/>
          <p:cNvSpPr/>
          <p:nvPr/>
        </p:nvSpPr>
        <p:spPr>
          <a:xfrm>
            <a:off x="408432" y="1844040"/>
            <a:ext cx="2499360" cy="320040"/>
          </a:xfrm>
          <a:prstGeom prst="rect">
            <a:avLst/>
          </a:prstGeom>
        </p:spPr>
        <p:txBody>
          <a:bodyPr lIns="0" tIns="0" rIns="0" bIns="0">
            <a:noAutofit/>
          </a:bodyPr>
          <a:lstStyle/>
          <a:p>
            <a:pPr indent="0" algn="just">
              <a:lnSpc>
                <a:spcPts val="1320"/>
              </a:lnSpc>
            </a:pPr>
            <a:r>
              <a:rPr lang="vi" sz="950" dirty="0">
                <a:latin typeface="Times New Roman" panose="02020603050405020304" pitchFamily="18" charset="0"/>
              </a:rPr>
              <a:t>đảm bảo hệ thống không rơi vào trạng thái không an toàn bằng cách:</a:t>
            </a:r>
          </a:p>
        </p:txBody>
      </p:sp>
      <p:sp>
        <p:nvSpPr>
          <p:cNvPr id="10" name="Rectangle 9"/>
          <p:cNvSpPr/>
          <p:nvPr/>
        </p:nvSpPr>
        <p:spPr>
          <a:xfrm>
            <a:off x="554736" y="2215896"/>
            <a:ext cx="2368296" cy="588264"/>
          </a:xfrm>
          <a:prstGeom prst="rect">
            <a:avLst/>
          </a:prstGeom>
        </p:spPr>
        <p:txBody>
          <a:bodyPr lIns="0" tIns="0" rIns="0" bIns="0">
            <a:noAutofit/>
          </a:bodyPr>
          <a:lstStyle/>
          <a:p>
            <a:pPr indent="-139700">
              <a:lnSpc>
                <a:spcPts val="1176"/>
              </a:lnSpc>
            </a:pPr>
            <a:r>
              <a:rPr lang="vi" sz="900" b="1" dirty="0">
                <a:solidFill>
                  <a:srgbClr val="3333B2"/>
                </a:solidFill>
                <a:latin typeface="Times New Roman" panose="02020603050405020304" pitchFamily="18" charset="0"/>
              </a:rPr>
              <a:t>► </a:t>
            </a:r>
            <a:r>
              <a:rPr lang="vi" sz="900" b="1" dirty="0">
                <a:latin typeface="Times New Roman" panose="02020603050405020304" pitchFamily="18" charset="0"/>
              </a:rPr>
              <a:t>Khi một tiến trình yêu </a:t>
            </a:r>
            <a:r>
              <a:rPr lang="vi" sz="900" b="1" dirty="0" smtClean="0">
                <a:latin typeface="Times New Roman" panose="02020603050405020304" pitchFamily="18" charset="0"/>
              </a:rPr>
              <a:t>c</a:t>
            </a:r>
            <a:r>
              <a:rPr lang="en-US" sz="900" b="1" dirty="0" smtClean="0">
                <a:latin typeface="Times New Roman" panose="02020603050405020304" pitchFamily="18" charset="0"/>
              </a:rPr>
              <a:t>ầ</a:t>
            </a:r>
            <a:r>
              <a:rPr lang="vi" sz="900" b="1" dirty="0" smtClean="0">
                <a:latin typeface="Times New Roman" panose="02020603050405020304" pitchFamily="18" charset="0"/>
              </a:rPr>
              <a:t>u </a:t>
            </a:r>
            <a:r>
              <a:rPr lang="vi" sz="900" b="1" dirty="0">
                <a:latin typeface="Times New Roman" panose="02020603050405020304" pitchFamily="18" charset="0"/>
              </a:rPr>
              <a:t>một tài nguyên đang sẵn sàng, hệ thống sẽ </a:t>
            </a:r>
            <a:r>
              <a:rPr lang="vi" sz="900" b="1" dirty="0" smtClean="0">
                <a:latin typeface="Times New Roman" panose="02020603050405020304" pitchFamily="18" charset="0"/>
              </a:rPr>
              <a:t>ki</a:t>
            </a:r>
            <a:r>
              <a:rPr lang="en-US" sz="900" b="1" dirty="0">
                <a:latin typeface="Times New Roman" panose="02020603050405020304" pitchFamily="18" charset="0"/>
              </a:rPr>
              <a:t>ể</a:t>
            </a:r>
            <a:r>
              <a:rPr lang="vi" sz="900" b="1" dirty="0" smtClean="0">
                <a:latin typeface="Times New Roman" panose="02020603050405020304" pitchFamily="18" charset="0"/>
              </a:rPr>
              <a:t>m </a:t>
            </a:r>
            <a:r>
              <a:rPr lang="vi" sz="900" b="1" dirty="0">
                <a:latin typeface="Times New Roman" panose="02020603050405020304" pitchFamily="18" charset="0"/>
              </a:rPr>
              <a:t>tra nếu việc cấp phát </a:t>
            </a:r>
            <a:r>
              <a:rPr lang="vi" sz="900" b="1" dirty="0">
                <a:solidFill>
                  <a:srgbClr val="8F0000"/>
                </a:solidFill>
                <a:latin typeface="Times New Roman" panose="02020603050405020304" pitchFamily="18" charset="0"/>
              </a:rPr>
              <a:t>không dẫn </a:t>
            </a:r>
            <a:r>
              <a:rPr lang="en-US" sz="900" b="1" dirty="0" err="1" smtClean="0">
                <a:solidFill>
                  <a:srgbClr val="8F0000"/>
                </a:solidFill>
                <a:latin typeface="Times New Roman" panose="02020603050405020304" pitchFamily="18" charset="0"/>
              </a:rPr>
              <a:t>đến</a:t>
            </a:r>
            <a:r>
              <a:rPr lang="vi" sz="900" b="1" dirty="0" smtClean="0">
                <a:solidFill>
                  <a:srgbClr val="8F0000"/>
                </a:solidFill>
                <a:latin typeface="Times New Roman" panose="02020603050405020304" pitchFamily="18" charset="0"/>
              </a:rPr>
              <a:t> </a:t>
            </a:r>
            <a:r>
              <a:rPr lang="vi" sz="900" b="1" dirty="0">
                <a:solidFill>
                  <a:srgbClr val="8F0000"/>
                </a:solidFill>
                <a:latin typeface="Times New Roman" panose="02020603050405020304" pitchFamily="18" charset="0"/>
              </a:rPr>
              <a:t>trạng thái không an toàn thì sẽ cấp phát </a:t>
            </a:r>
            <a:r>
              <a:rPr lang="vi" sz="900" b="1" dirty="0">
                <a:latin typeface="Times New Roman" panose="02020603050405020304" pitchFamily="18" charset="0"/>
              </a:rPr>
              <a:t>ngay.</a:t>
            </a:r>
          </a:p>
        </p:txBody>
      </p:sp>
      <p:sp>
        <p:nvSpPr>
          <p:cNvPr id="15" name="Rectangle 14"/>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02864" y="1865376"/>
            <a:ext cx="1359408" cy="1185672"/>
          </a:xfrm>
          <a:prstGeom prst="rect">
            <a:avLst/>
          </a:prstGeom>
        </p:spPr>
      </p:pic>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5" name="Rectangle 4"/>
          <p:cNvSpPr/>
          <p:nvPr/>
        </p:nvSpPr>
        <p:spPr>
          <a:xfrm>
            <a:off x="100584" y="228600"/>
            <a:ext cx="3825240" cy="429768"/>
          </a:xfrm>
          <a:prstGeom prst="rect">
            <a:avLst/>
          </a:prstGeom>
        </p:spPr>
        <p:txBody>
          <a:bodyPr lIns="0" tIns="0" rIns="0" bIns="0">
            <a:noAutofit/>
          </a:bodyPr>
          <a:lstStyle/>
          <a:p>
            <a:pPr indent="0">
              <a:spcAft>
                <a:spcPts val="1680"/>
              </a:spcAft>
            </a:pPr>
            <a:r>
              <a:rPr lang="vi" sz="1400" b="1" cap="small" dirty="0" smtClean="0">
                <a:solidFill>
                  <a:srgbClr val="CC0000"/>
                </a:solidFill>
                <a:latin typeface="Times New Roman" panose="02020603050405020304" pitchFamily="18" charset="0"/>
              </a:rPr>
              <a:t>GIẢI THUẬT ĐỒ THỊ CẤP PHÁT TÀI NGUYÊN</a:t>
            </a:r>
            <a:endParaRPr lang="vi" sz="1400" b="1" cap="small" dirty="0">
              <a:solidFill>
                <a:srgbClr val="CC0000"/>
              </a:solidFill>
              <a:latin typeface="Times New Roman" panose="02020603050405020304" pitchFamily="18" charset="0"/>
            </a:endParaRPr>
          </a:p>
        </p:txBody>
      </p:sp>
      <p:sp>
        <p:nvSpPr>
          <p:cNvPr id="6" name="Rectangle 5"/>
          <p:cNvSpPr/>
          <p:nvPr/>
        </p:nvSpPr>
        <p:spPr>
          <a:xfrm>
            <a:off x="234696" y="917448"/>
            <a:ext cx="4279392" cy="649224"/>
          </a:xfrm>
          <a:prstGeom prst="rect">
            <a:avLst/>
          </a:prstGeom>
        </p:spPr>
        <p:txBody>
          <a:bodyPr lIns="0" tIns="0" rIns="0" bIns="0">
            <a:noAutofit/>
          </a:bodyPr>
          <a:lstStyle/>
          <a:p>
            <a:pPr indent="0" algn="just">
              <a:spcBef>
                <a:spcPts val="168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Được áp dụng cho hệ thống </a:t>
            </a:r>
            <a:r>
              <a:rPr lang="vi" sz="1200" dirty="0">
                <a:solidFill>
                  <a:srgbClr val="8F0000"/>
                </a:solidFill>
                <a:latin typeface="Times New Roman" panose="02020603050405020304" pitchFamily="18" charset="0"/>
              </a:rPr>
              <a:t>chỉ có 1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hiện </a:t>
            </a:r>
            <a:r>
              <a:rPr lang="vi" sz="1200" dirty="0">
                <a:latin typeface="Times New Roman" panose="02020603050405020304" pitchFamily="18" charset="0"/>
              </a:rPr>
              <a:t>cho mỗi loại tài nguyên.</a:t>
            </a:r>
          </a:p>
          <a:p>
            <a:pPr marL="170688" indent="-152400">
              <a:lnSpc>
                <a:spcPts val="1464"/>
              </a:lnSpc>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Bổ sung thêm 1 loại cạnh, </a:t>
            </a:r>
            <a:r>
              <a:rPr lang="vi" sz="1200" dirty="0">
                <a:solidFill>
                  <a:srgbClr val="8F0000"/>
                </a:solidFill>
                <a:latin typeface="Times New Roman" panose="02020603050405020304" pitchFamily="18" charset="0"/>
              </a:rPr>
              <a:t>“cạnh dự định” </a:t>
            </a:r>
            <a:r>
              <a:rPr lang="vi" sz="1200" dirty="0">
                <a:latin typeface="Times New Roman" panose="02020603050405020304" pitchFamily="18" charset="0"/>
              </a:rPr>
              <a:t>yêu cầu, </a:t>
            </a:r>
            <a:r>
              <a:rPr lang="vi" sz="1200" i="1" dirty="0">
                <a:latin typeface="Times New Roman" panose="02020603050405020304" pitchFamily="18" charset="0"/>
              </a:rPr>
              <a:t>Pi</a:t>
            </a:r>
            <a:r>
              <a:rPr lang="vi" sz="1200" dirty="0">
                <a:latin typeface="Times New Roman" panose="02020603050405020304" pitchFamily="18" charset="0"/>
              </a:rPr>
              <a: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i="1" dirty="0">
                <a:latin typeface="Times New Roman" panose="02020603050405020304" pitchFamily="18" charset="0"/>
              </a:rPr>
              <a:t>Rj</a:t>
            </a:r>
            <a:r>
              <a:rPr lang="vi" sz="1200" dirty="0">
                <a:latin typeface="Times New Roman" panose="02020603050405020304" pitchFamily="18" charset="0"/>
              </a:rPr>
              <a:t>: </a:t>
            </a:r>
            <a:r>
              <a:rPr lang="vi" sz="1200" i="1" dirty="0">
                <a:latin typeface="Times New Roman" panose="02020603050405020304" pitchFamily="18" charset="0"/>
              </a:rPr>
              <a:t>Pi</a:t>
            </a:r>
            <a:r>
              <a:rPr lang="vi" sz="1200" dirty="0">
                <a:latin typeface="Times New Roman" panose="02020603050405020304" pitchFamily="18" charset="0"/>
              </a:rPr>
              <a:t> có </a:t>
            </a:r>
            <a:r>
              <a:rPr lang="vi" sz="1200" dirty="0" smtClean="0">
                <a:latin typeface="Times New Roman" panose="02020603050405020304" pitchFamily="18" charset="0"/>
              </a:rPr>
              <a:t>th</a:t>
            </a:r>
            <a:r>
              <a:rPr lang="en-US" sz="1200" dirty="0" smtClean="0">
                <a:latin typeface="Times New Roman" panose="02020603050405020304" pitchFamily="18" charset="0"/>
              </a:rPr>
              <a:t>ể</a:t>
            </a:r>
            <a:r>
              <a:rPr lang="vi" sz="1200" dirty="0" smtClean="0">
                <a:latin typeface="Times New Roman" panose="02020603050405020304" pitchFamily="18" charset="0"/>
              </a:rPr>
              <a:t> </a:t>
            </a:r>
            <a:r>
              <a:rPr lang="vi" sz="1200" dirty="0">
                <a:latin typeface="Times New Roman" panose="02020603050405020304" pitchFamily="18" charset="0"/>
              </a:rPr>
              <a:t>yêu cầu </a:t>
            </a:r>
            <a:r>
              <a:rPr lang="vi" sz="1200" i="1" dirty="0">
                <a:latin typeface="Times New Roman" panose="02020603050405020304" pitchFamily="18" charset="0"/>
              </a:rPr>
              <a:t>Rj</a:t>
            </a:r>
            <a:r>
              <a:rPr lang="vi" sz="1200" dirty="0">
                <a:latin typeface="Times New Roman" panose="02020603050405020304" pitchFamily="18" charset="0"/>
              </a:rPr>
              <a:t>, đư</a:t>
            </a:r>
            <a:r>
              <a:rPr lang="vi" sz="1200" dirty="0">
                <a:solidFill>
                  <a:srgbClr val="231F20"/>
                </a:solidFill>
                <a:latin typeface="Times New Roman" panose="02020603050405020304" pitchFamily="18" charset="0"/>
              </a:rPr>
              <a:t>ợ</a:t>
            </a:r>
            <a:r>
              <a:rPr lang="vi" sz="1200" dirty="0">
                <a:latin typeface="Times New Roman" panose="02020603050405020304" pitchFamily="18" charset="0"/>
              </a:rPr>
              <a:t>c </a:t>
            </a:r>
            <a:r>
              <a:rPr lang="vi" sz="1200" dirty="0" smtClean="0">
                <a:latin typeface="Times New Roman" panose="02020603050405020304" pitchFamily="18" charset="0"/>
              </a:rPr>
              <a:t>bi</a:t>
            </a:r>
            <a:r>
              <a:rPr lang="en-US" sz="1200" dirty="0" smtClean="0">
                <a:latin typeface="Times New Roman" panose="02020603050405020304" pitchFamily="18" charset="0"/>
              </a:rPr>
              <a:t>ể</a:t>
            </a:r>
            <a:r>
              <a:rPr lang="vi" sz="1200" dirty="0" smtClean="0">
                <a:solidFill>
                  <a:srgbClr val="231F20"/>
                </a:solidFill>
                <a:latin typeface="Times New Roman" panose="02020603050405020304" pitchFamily="18" charset="0"/>
              </a:rPr>
              <a:t>u</a:t>
            </a:r>
            <a:r>
              <a:rPr lang="en-US" sz="1200" dirty="0" smtClean="0">
                <a:solidFill>
                  <a:srgbClr val="231F20"/>
                </a:solidFill>
                <a:latin typeface="Times New Roman" panose="02020603050405020304" pitchFamily="18" charset="0"/>
              </a:rPr>
              <a:t> </a:t>
            </a:r>
            <a:r>
              <a:rPr lang="vi" sz="1200" dirty="0" smtClean="0">
                <a:solidFill>
                  <a:srgbClr val="231F20"/>
                </a:solidFill>
                <a:latin typeface="Times New Roman" panose="02020603050405020304" pitchFamily="18" charset="0"/>
              </a:rPr>
              <a:t>d</a:t>
            </a:r>
            <a:r>
              <a:rPr lang="vi" sz="1200" dirty="0" smtClean="0">
                <a:latin typeface="Times New Roman" panose="02020603050405020304" pitchFamily="18" charset="0"/>
              </a:rPr>
              <a:t>i</a:t>
            </a:r>
            <a:r>
              <a:rPr lang="vi" sz="1200" dirty="0" smtClean="0">
                <a:solidFill>
                  <a:srgbClr val="231F20"/>
                </a:solidFill>
                <a:latin typeface="Times New Roman" panose="02020603050405020304" pitchFamily="18" charset="0"/>
              </a:rPr>
              <a:t>ễn</a:t>
            </a:r>
            <a:r>
              <a:rPr lang="en-US" sz="1200" dirty="0" smtClean="0">
                <a:solidFill>
                  <a:srgbClr val="231F20"/>
                </a:solidFill>
                <a:latin typeface="Times New Roman" panose="02020603050405020304" pitchFamily="18" charset="0"/>
              </a:rPr>
              <a:t> </a:t>
            </a:r>
            <a:r>
              <a:rPr lang="vi" sz="1200" dirty="0" smtClean="0">
                <a:latin typeface="Times New Roman" panose="02020603050405020304" pitchFamily="18" charset="0"/>
              </a:rPr>
              <a:t>b</a:t>
            </a:r>
            <a:r>
              <a:rPr lang="vi" sz="1200" dirty="0" smtClean="0">
                <a:solidFill>
                  <a:srgbClr val="231F20"/>
                </a:solidFill>
                <a:latin typeface="Times New Roman" panose="02020603050405020304" pitchFamily="18" charset="0"/>
              </a:rPr>
              <a:t>ằ</a:t>
            </a:r>
            <a:r>
              <a:rPr lang="vi" sz="1200" dirty="0" smtClean="0">
                <a:latin typeface="Times New Roman" panose="02020603050405020304" pitchFamily="18" charset="0"/>
              </a:rPr>
              <a:t>ng </a:t>
            </a:r>
            <a:r>
              <a:rPr lang="vi" sz="1200" dirty="0">
                <a:solidFill>
                  <a:srgbClr val="8F0000"/>
                </a:solidFill>
                <a:latin typeface="Times New Roman" panose="02020603050405020304" pitchFamily="18" charset="0"/>
              </a:rPr>
              <a:t>đường</a:t>
            </a:r>
            <a:r>
              <a:rPr lang="en-US" sz="1200" dirty="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ngắt khúc </a:t>
            </a:r>
            <a:r>
              <a:rPr lang="vi" sz="1200" dirty="0">
                <a:latin typeface="Times New Roman" panose="02020603050405020304" pitchFamily="18" charset="0"/>
              </a:rPr>
              <a:t>trên đồ thị.</a:t>
            </a:r>
          </a:p>
        </p:txBody>
      </p:sp>
      <p:sp>
        <p:nvSpPr>
          <p:cNvPr id="7" name="Rectangle 6"/>
          <p:cNvSpPr/>
          <p:nvPr/>
        </p:nvSpPr>
        <p:spPr>
          <a:xfrm>
            <a:off x="234696" y="1998726"/>
            <a:ext cx="2630424" cy="710184"/>
          </a:xfrm>
          <a:prstGeom prst="rect">
            <a:avLst/>
          </a:prstGeom>
        </p:spPr>
        <p:txBody>
          <a:bodyPr lIns="0" tIns="0" rIns="0" bIns="0">
            <a:noAutofit/>
          </a:bodyPr>
          <a:lstStyle/>
          <a:p>
            <a:pPr marL="158496" indent="-152400">
              <a:lnSpc>
                <a:spcPts val="1344"/>
              </a:lnSpc>
              <a:spcBef>
                <a:spcPts val="63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Việc yêu cầu tài nguyên phải được </a:t>
            </a:r>
            <a:r>
              <a:rPr lang="vi" sz="1200" dirty="0">
                <a:solidFill>
                  <a:srgbClr val="8F0000"/>
                </a:solidFill>
                <a:latin typeface="Times New Roman" panose="02020603050405020304" pitchFamily="18" charset="0"/>
              </a:rPr>
              <a:t>dự tính </a:t>
            </a:r>
            <a:r>
              <a:rPr lang="vi" sz="1200" dirty="0" smtClean="0">
                <a:solidFill>
                  <a:srgbClr val="8F0000"/>
                </a:solidFill>
                <a:latin typeface="Times New Roman" panose="02020603050405020304" pitchFamily="18" charset="0"/>
              </a:rPr>
              <a:t>trư</a:t>
            </a:r>
            <a:r>
              <a:rPr lang="en-US" sz="1200" dirty="0" smtClean="0">
                <a:solidFill>
                  <a:srgbClr val="8F0000"/>
                </a:solidFill>
                <a:latin typeface="Times New Roman" panose="02020603050405020304" pitchFamily="18" charset="0"/>
              </a:rPr>
              <a:t>ớ</a:t>
            </a:r>
            <a:r>
              <a:rPr lang="vi" sz="1200" dirty="0" smtClean="0">
                <a:solidFill>
                  <a:srgbClr val="8F0000"/>
                </a:solidFill>
                <a:latin typeface="Times New Roman" panose="02020603050405020304" pitchFamily="18" charset="0"/>
              </a:rPr>
              <a:t>c </a:t>
            </a:r>
            <a:r>
              <a:rPr lang="vi" sz="1200" dirty="0">
                <a:latin typeface="Times New Roman" panose="02020603050405020304" pitchFamily="18" charset="0"/>
              </a:rPr>
              <a:t>trong hệ thống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các cạnh dự định phải xuất hiện sẵn trong đồ thị.</a:t>
            </a:r>
          </a:p>
        </p:txBody>
      </p:sp>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3825240"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GIẢI THUẬT ĐỒ THỊ CẤP PHÁT TÀI NGUYÊN</a:t>
            </a:r>
            <a:endParaRPr lang="vi" sz="1400" cap="small" dirty="0">
              <a:solidFill>
                <a:srgbClr val="CC0000"/>
              </a:solidFill>
              <a:latin typeface="Times New Roman" panose="02020603050405020304" pitchFamily="18" charset="0"/>
            </a:endParaRPr>
          </a:p>
        </p:txBody>
      </p:sp>
      <p:sp>
        <p:nvSpPr>
          <p:cNvPr id="5" name="Rectangle 4"/>
          <p:cNvSpPr/>
          <p:nvPr/>
        </p:nvSpPr>
        <p:spPr>
          <a:xfrm>
            <a:off x="234696" y="527538"/>
            <a:ext cx="4261104" cy="2322342"/>
          </a:xfrm>
          <a:prstGeom prst="rect">
            <a:avLst/>
          </a:prstGeom>
        </p:spPr>
        <p:txBody>
          <a:bodyPr lIns="0" tIns="0" rIns="0" bIns="0">
            <a:noAutofit/>
          </a:bodyPr>
          <a:lstStyle/>
          <a:p>
            <a:pPr indent="0" algn="just">
              <a:lnSpc>
                <a:spcPts val="1848"/>
              </a:lnSpc>
              <a:spcBef>
                <a:spcPts val="231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Sự </a:t>
            </a:r>
            <a:r>
              <a:rPr lang="vi" sz="1200" dirty="0">
                <a:solidFill>
                  <a:srgbClr val="8F0000"/>
                </a:solidFill>
                <a:latin typeface="Times New Roman" panose="02020603050405020304" pitchFamily="18" charset="0"/>
              </a:rPr>
              <a:t>chuyển đổi của các cạnh </a:t>
            </a:r>
            <a:r>
              <a:rPr lang="vi" sz="1200" dirty="0">
                <a:latin typeface="Times New Roman" panose="02020603050405020304" pitchFamily="18" charset="0"/>
              </a:rPr>
              <a:t>trong đồ thị:</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tiến trình </a:t>
            </a:r>
            <a:r>
              <a:rPr lang="vi" sz="1200" dirty="0">
                <a:solidFill>
                  <a:srgbClr val="8F0000"/>
                </a:solidFill>
                <a:latin typeface="Times New Roman" panose="02020603050405020304" pitchFamily="18" charset="0"/>
              </a:rPr>
              <a:t>yêu </a:t>
            </a:r>
            <a:r>
              <a:rPr lang="en-US" sz="1200" dirty="0" err="1" smtClean="0">
                <a:solidFill>
                  <a:srgbClr val="8F0000"/>
                </a:solidFill>
                <a:latin typeface="Times New Roman" panose="02020603050405020304" pitchFamily="18" charset="0"/>
              </a:rPr>
              <a:t>cầu</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tài nguyên</a:t>
            </a:r>
            <a:r>
              <a:rPr lang="vi" sz="1200" dirty="0">
                <a:latin typeface="Times New Roman" panose="02020603050405020304" pitchFamily="18" charset="0"/>
              </a:rPr>
              <a:t>: cạnh dự định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cạnh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tài nguyên </a:t>
            </a:r>
            <a:r>
              <a:rPr lang="vi" sz="1200" dirty="0">
                <a:solidFill>
                  <a:srgbClr val="8F0000"/>
                </a:solidFill>
                <a:latin typeface="Times New Roman" panose="02020603050405020304" pitchFamily="18" charset="0"/>
              </a:rPr>
              <a:t>được cấp phát</a:t>
            </a:r>
            <a:r>
              <a:rPr lang="vi" sz="1200" dirty="0">
                <a:latin typeface="Times New Roman" panose="02020603050405020304" pitchFamily="18" charset="0"/>
              </a:rPr>
              <a:t>: cạnh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cạnh cấp phát .</a:t>
            </a:r>
          </a:p>
          <a:p>
            <a:pPr marL="310388" indent="0" algn="just">
              <a:lnSpc>
                <a:spcPts val="1848"/>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tài nguyên </a:t>
            </a:r>
            <a:r>
              <a:rPr lang="vi" sz="1200" dirty="0">
                <a:solidFill>
                  <a:srgbClr val="8F0000"/>
                </a:solidFill>
                <a:latin typeface="Times New Roman" panose="02020603050405020304" pitchFamily="18" charset="0"/>
              </a:rPr>
              <a:t>được giải phóng</a:t>
            </a:r>
            <a:r>
              <a:rPr lang="vi" sz="1200" dirty="0">
                <a:latin typeface="Times New Roman" panose="02020603050405020304" pitchFamily="18" charset="0"/>
              </a:rPr>
              <a:t>: cạnh cấp phát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cạnh dự định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157988" indent="-139700">
              <a:lnSpc>
                <a:spcPts val="1440"/>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Nguyên tắc cấp phát tài nguyên</a:t>
            </a:r>
            <a:r>
              <a:rPr lang="vi" sz="1200" dirty="0">
                <a:latin typeface="Times New Roman" panose="02020603050405020304" pitchFamily="18" charset="0"/>
              </a:rPr>
              <a:t>: một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tài nguyên </a:t>
            </a:r>
            <a:r>
              <a:rPr lang="vi" sz="1200" i="1" dirty="0">
                <a:latin typeface="Times New Roman" panose="02020603050405020304" pitchFamily="18" charset="0"/>
              </a:rPr>
              <a:t>Rj</a:t>
            </a:r>
            <a:r>
              <a:rPr lang="vi" sz="1200" dirty="0">
                <a:latin typeface="Times New Roman" panose="02020603050405020304" pitchFamily="18" charset="0"/>
              </a:rPr>
              <a:t> của tiến trình </a:t>
            </a:r>
            <a:r>
              <a:rPr lang="vi" sz="1200" i="1"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dirty="0" smtClean="0">
                <a:latin typeface="Times New Roman" panose="02020603050405020304" pitchFamily="18" charset="0"/>
              </a:rPr>
              <a:t>chỉ </a:t>
            </a:r>
            <a:r>
              <a:rPr lang="vi" sz="1200" dirty="0">
                <a:latin typeface="Times New Roman" panose="02020603050405020304" pitchFamily="18" charset="0"/>
              </a:rPr>
              <a:t>được cấp phát khi việc chuyển từ </a:t>
            </a:r>
            <a:r>
              <a:rPr lang="vi" sz="1200" i="1" dirty="0">
                <a:latin typeface="Times New Roman" panose="02020603050405020304" pitchFamily="18" charset="0"/>
              </a:rPr>
              <a:t>Pi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a:t>
            </a:r>
            <a:r>
              <a:rPr lang="vi" sz="1200" i="1" dirty="0">
                <a:latin typeface="Times New Roman" panose="02020603050405020304" pitchFamily="18" charset="0"/>
              </a:rPr>
              <a:t>Rj</a:t>
            </a:r>
            <a:r>
              <a:rPr lang="vi" sz="1200" dirty="0">
                <a:latin typeface="Times New Roman" panose="02020603050405020304" pitchFamily="18" charset="0"/>
              </a:rPr>
              <a:t> (cạnh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sang </a:t>
            </a:r>
            <a:r>
              <a:rPr lang="vi" sz="1200" i="1" dirty="0">
                <a:latin typeface="Times New Roman" panose="02020603050405020304" pitchFamily="18" charset="0"/>
              </a:rPr>
              <a:t>Rj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a:t>
            </a:r>
            <a:r>
              <a:rPr lang="vi" sz="1200" i="1" dirty="0">
                <a:latin typeface="Times New Roman" panose="02020603050405020304" pitchFamily="18" charset="0"/>
              </a:rPr>
              <a:t>Pj</a:t>
            </a:r>
            <a:r>
              <a:rPr lang="vi" sz="1200" dirty="0">
                <a:latin typeface="Times New Roman" panose="02020603050405020304" pitchFamily="18" charset="0"/>
              </a:rPr>
              <a:t> (cạnh cấp phát) </a:t>
            </a:r>
            <a:r>
              <a:rPr lang="vi" sz="1200" dirty="0">
                <a:solidFill>
                  <a:srgbClr val="8F0000"/>
                </a:solidFill>
                <a:latin typeface="Times New Roman" panose="02020603050405020304" pitchFamily="18" charset="0"/>
              </a:rPr>
              <a:t>không tạo thành chu trình </a:t>
            </a:r>
            <a:r>
              <a:rPr lang="vi" sz="1200" dirty="0">
                <a:latin typeface="Times New Roman" panose="02020603050405020304" pitchFamily="18" charset="0"/>
              </a:rPr>
              <a:t>trong đồ thị cấp phát tài nguyên.</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5" name="Rectangle 4"/>
          <p:cNvSpPr/>
          <p:nvPr/>
        </p:nvSpPr>
        <p:spPr>
          <a:xfrm>
            <a:off x="100584" y="228600"/>
            <a:ext cx="3825240" cy="429768"/>
          </a:xfrm>
          <a:prstGeom prst="rect">
            <a:avLst/>
          </a:prstGeom>
        </p:spPr>
        <p:txBody>
          <a:bodyPr lIns="0" tIns="0" rIns="0" bIns="0">
            <a:noAutofit/>
          </a:bodyPr>
          <a:lstStyle/>
          <a:p>
            <a:pPr indent="0">
              <a:spcAft>
                <a:spcPts val="2310"/>
              </a:spcAft>
            </a:pPr>
            <a:r>
              <a:rPr lang="vi" sz="1400" cap="small" dirty="0" smtClean="0">
                <a:solidFill>
                  <a:srgbClr val="CC0000"/>
                </a:solidFill>
                <a:latin typeface="Times New Roman" panose="02020603050405020304" pitchFamily="18" charset="0"/>
              </a:rPr>
              <a:t>GIẢI THUẬT ĐỒ THỊ CẤP PHÁT TÀI NGUYÊN</a:t>
            </a:r>
            <a:endParaRPr lang="vi" sz="1400" cap="small" dirty="0">
              <a:solidFill>
                <a:srgbClr val="CC0000"/>
              </a:solidFill>
              <a:latin typeface="Times New Roman" panose="02020603050405020304" pitchFamily="18" charset="0"/>
            </a:endParaRPr>
          </a:p>
        </p:txBody>
      </p:sp>
      <p:sp>
        <p:nvSpPr>
          <p:cNvPr id="7" name="Rectangle 6"/>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pic>
        <p:nvPicPr>
          <p:cNvPr id="9" name="Picture 8"/>
          <p:cNvPicPr>
            <a:picLocks noChangeAspect="1"/>
          </p:cNvPicPr>
          <p:nvPr/>
        </p:nvPicPr>
        <p:blipFill>
          <a:blip r:embed="rId2"/>
          <a:stretch>
            <a:fillRect/>
          </a:stretch>
        </p:blipFill>
        <p:spPr>
          <a:xfrm>
            <a:off x="221867" y="658368"/>
            <a:ext cx="4118861" cy="2056696"/>
          </a:xfrm>
          <a:prstGeom prst="rect">
            <a:avLst/>
          </a:prstGeom>
        </p:spPr>
      </p:pic>
    </p:spTree>
    <p:extLst>
      <p:ext uri="{BB962C8B-B14F-4D97-AF65-F5344CB8AC3E}">
        <p14:creationId xmlns:p14="http://schemas.microsoft.com/office/powerpoint/2010/main" val="3544248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3" y="228600"/>
            <a:ext cx="2860665" cy="429768"/>
          </a:xfrm>
          <a:prstGeom prst="rect">
            <a:avLst/>
          </a:prstGeom>
        </p:spPr>
        <p:txBody>
          <a:bodyPr lIns="0" tIns="0" rIns="0" bIns="0">
            <a:noAutofit/>
          </a:bodyPr>
          <a:lstStyle/>
          <a:p>
            <a:pPr indent="0">
              <a:spcAft>
                <a:spcPts val="231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658368"/>
            <a:ext cx="4255008" cy="2255520"/>
          </a:xfrm>
          <a:prstGeom prst="rect">
            <a:avLst/>
          </a:prstGeom>
        </p:spPr>
        <p:txBody>
          <a:bodyPr lIns="0" tIns="0" rIns="0" bIns="0">
            <a:noAutofit/>
          </a:bodyPr>
          <a:lstStyle/>
          <a:p>
            <a:pPr indent="0" algn="just">
              <a:lnSpc>
                <a:spcPts val="2016"/>
              </a:lnSpc>
              <a:spcBef>
                <a:spcPts val="231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Áp dụng cho hệ thống có </a:t>
            </a:r>
            <a:r>
              <a:rPr lang="vi" sz="1200" dirty="0">
                <a:solidFill>
                  <a:srgbClr val="8F0000"/>
                </a:solidFill>
                <a:latin typeface="Times New Roman" panose="02020603050405020304" pitchFamily="18" charset="0"/>
              </a:rPr>
              <a:t>nhiều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hiện </a:t>
            </a:r>
            <a:r>
              <a:rPr lang="vi" sz="1200" dirty="0">
                <a:latin typeface="Times New Roman" panose="02020603050405020304" pitchFamily="18" charset="0"/>
              </a:rPr>
              <a:t>cho mỗi loại tài nguyên.</a:t>
            </a:r>
          </a:p>
          <a:p>
            <a:pPr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Dựa trên ý tưởng của các nghiệp vụ ngân hàng.</a:t>
            </a:r>
          </a:p>
          <a:p>
            <a:pPr indent="0" algn="just">
              <a:lnSpc>
                <a:spcPts val="201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Điều kiện:</a:t>
            </a:r>
          </a:p>
          <a:p>
            <a:pPr marL="450088" indent="-139700">
              <a:lnSpc>
                <a:spcPts val="1200"/>
              </a:lnSpc>
              <a:spcAft>
                <a:spcPts val="210"/>
              </a:spcAft>
            </a:pP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Mỗi tiến trình phải khai báo </a:t>
            </a:r>
            <a:r>
              <a:rPr lang="vi" sz="1200" b="1" dirty="0">
                <a:solidFill>
                  <a:srgbClr val="8F0000"/>
                </a:solidFill>
                <a:latin typeface="Times New Roman" panose="02020603050405020304" pitchFamily="18" charset="0"/>
              </a:rPr>
              <a:t>số lượng </a:t>
            </a:r>
            <a:r>
              <a:rPr lang="en-US" sz="1200" b="1" dirty="0" err="1" smtClean="0">
                <a:solidFill>
                  <a:srgbClr val="8F0000"/>
                </a:solidFill>
                <a:latin typeface="Times New Roman" panose="02020603050405020304" pitchFamily="18" charset="0"/>
              </a:rPr>
              <a:t>thể</a:t>
            </a:r>
            <a:r>
              <a:rPr lang="vi" sz="1200" b="1" dirty="0" smtClean="0">
                <a:solidFill>
                  <a:srgbClr val="8F0000"/>
                </a:solidFill>
                <a:latin typeface="Times New Roman" panose="02020603050405020304" pitchFamily="18" charset="0"/>
              </a:rPr>
              <a:t> </a:t>
            </a:r>
            <a:r>
              <a:rPr lang="vi" sz="1200" b="1" dirty="0">
                <a:solidFill>
                  <a:srgbClr val="8F0000"/>
                </a:solidFill>
                <a:latin typeface="Times New Roman" panose="02020603050405020304" pitchFamily="18" charset="0"/>
              </a:rPr>
              <a:t>hiện tối đa </a:t>
            </a:r>
            <a:r>
              <a:rPr lang="vi" sz="1200" b="1" dirty="0">
                <a:latin typeface="Times New Roman" panose="02020603050405020304" pitchFamily="18" charset="0"/>
              </a:rPr>
              <a:t>của mỗi loại tài nguyên mà nó </a:t>
            </a:r>
            <a:r>
              <a:rPr lang="en-US" sz="1200" b="1" dirty="0" err="1" smtClean="0">
                <a:latin typeface="Times New Roman" panose="02020603050405020304" pitchFamily="18" charset="0"/>
              </a:rPr>
              <a:t>cần</a:t>
            </a:r>
            <a:r>
              <a:rPr lang="vi" sz="1200" b="1" dirty="0" smtClean="0">
                <a:latin typeface="Times New Roman" panose="02020603050405020304" pitchFamily="18" charset="0"/>
              </a:rPr>
              <a:t>.</a:t>
            </a:r>
            <a:endParaRPr lang="vi" sz="1200" b="1" dirty="0">
              <a:latin typeface="Times New Roman" panose="02020603050405020304" pitchFamily="18" charset="0"/>
            </a:endParaRPr>
          </a:p>
          <a:p>
            <a:pPr marL="450088" indent="-139700">
              <a:lnSpc>
                <a:spcPts val="1200"/>
              </a:lnSpc>
              <a:spcAft>
                <a:spcPts val="210"/>
              </a:spcAft>
            </a:pP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Khi tiến trình yêu </a:t>
            </a:r>
            <a:r>
              <a:rPr lang="en-US" sz="1200" b="1" dirty="0" err="1" smtClean="0">
                <a:latin typeface="Times New Roman" panose="02020603050405020304" pitchFamily="18" charset="0"/>
              </a:rPr>
              <a:t>cầu</a:t>
            </a:r>
            <a:r>
              <a:rPr lang="vi" sz="1200" b="1" dirty="0" smtClean="0">
                <a:latin typeface="Times New Roman" panose="02020603050405020304" pitchFamily="18" charset="0"/>
              </a:rPr>
              <a:t> </a:t>
            </a:r>
            <a:r>
              <a:rPr lang="vi" sz="1200" b="1" dirty="0">
                <a:latin typeface="Times New Roman" panose="02020603050405020304" pitchFamily="18" charset="0"/>
              </a:rPr>
              <a:t>tài nguyên thì nó </a:t>
            </a:r>
            <a:r>
              <a:rPr lang="vi" sz="1200" b="1" dirty="0">
                <a:solidFill>
                  <a:srgbClr val="8F0000"/>
                </a:solidFill>
                <a:latin typeface="Times New Roman" panose="02020603050405020304" pitchFamily="18" charset="0"/>
              </a:rPr>
              <a:t>có </a:t>
            </a:r>
            <a:r>
              <a:rPr lang="en-US" sz="1200" b="1" dirty="0" err="1" smtClean="0">
                <a:solidFill>
                  <a:srgbClr val="8F0000"/>
                </a:solidFill>
                <a:latin typeface="Times New Roman" panose="02020603050405020304" pitchFamily="18" charset="0"/>
              </a:rPr>
              <a:t>thể</a:t>
            </a:r>
            <a:r>
              <a:rPr lang="vi" sz="1200" b="1" dirty="0" smtClean="0">
                <a:solidFill>
                  <a:srgbClr val="8F0000"/>
                </a:solidFill>
                <a:latin typeface="Times New Roman" panose="02020603050405020304" pitchFamily="18" charset="0"/>
              </a:rPr>
              <a:t> </a:t>
            </a:r>
            <a:r>
              <a:rPr lang="vi" sz="1200" b="1" dirty="0">
                <a:solidFill>
                  <a:srgbClr val="8F0000"/>
                </a:solidFill>
                <a:latin typeface="Times New Roman" panose="02020603050405020304" pitchFamily="18" charset="0"/>
              </a:rPr>
              <a:t>phải đợi </a:t>
            </a:r>
            <a:r>
              <a:rPr lang="vi" sz="1200" b="1" dirty="0">
                <a:latin typeface="Times New Roman" panose="02020603050405020304" pitchFamily="18" charset="0"/>
              </a:rPr>
              <a:t>(ngay cả khi tài nguyên được yêu </a:t>
            </a:r>
            <a:r>
              <a:rPr lang="en-US" sz="1200" b="1" dirty="0" err="1" smtClean="0">
                <a:latin typeface="Times New Roman" panose="02020603050405020304" pitchFamily="18" charset="0"/>
              </a:rPr>
              <a:t>cầu</a:t>
            </a:r>
            <a:r>
              <a:rPr lang="vi" sz="1200" b="1" dirty="0" smtClean="0">
                <a:latin typeface="Times New Roman" panose="02020603050405020304" pitchFamily="18" charset="0"/>
              </a:rPr>
              <a:t> </a:t>
            </a:r>
            <a:r>
              <a:rPr lang="vi" sz="1200" b="1" dirty="0">
                <a:latin typeface="Times New Roman" panose="02020603050405020304" pitchFamily="18" charset="0"/>
              </a:rPr>
              <a:t>đang sẵn sàng).</a:t>
            </a:r>
          </a:p>
          <a:p>
            <a:pPr marL="450088" indent="-139700">
              <a:lnSpc>
                <a:spcPts val="1200"/>
              </a:lnSpc>
            </a:pP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Khi một tiến trình đã có được </a:t>
            </a:r>
            <a:r>
              <a:rPr lang="vi" sz="1200" b="1" dirty="0" smtClean="0">
                <a:latin typeface="Times New Roman" panose="02020603050405020304" pitchFamily="18" charset="0"/>
              </a:rPr>
              <a:t>đ</a:t>
            </a:r>
            <a:r>
              <a:rPr lang="en-US" sz="1200" b="1" dirty="0" smtClean="0">
                <a:latin typeface="Times New Roman" panose="02020603050405020304" pitchFamily="18" charset="0"/>
              </a:rPr>
              <a:t>ầ</a:t>
            </a:r>
            <a:r>
              <a:rPr lang="vi" sz="1200" b="1" dirty="0" smtClean="0">
                <a:latin typeface="Times New Roman" panose="02020603050405020304" pitchFamily="18" charset="0"/>
              </a:rPr>
              <a:t>y </a:t>
            </a:r>
            <a:r>
              <a:rPr lang="vi" sz="1200" b="1" dirty="0">
                <a:latin typeface="Times New Roman" panose="02020603050405020304" pitchFamily="18" charset="0"/>
              </a:rPr>
              <a:t>đủ tài nguyên thì phải </a:t>
            </a:r>
            <a:r>
              <a:rPr lang="vi" sz="1200" b="1" dirty="0">
                <a:solidFill>
                  <a:srgbClr val="8F0000"/>
                </a:solidFill>
                <a:latin typeface="Times New Roman" panose="02020603050405020304" pitchFamily="18" charset="0"/>
              </a:rPr>
              <a:t>hoàn trả </a:t>
            </a:r>
            <a:r>
              <a:rPr lang="vi" sz="1200" b="1" dirty="0">
                <a:latin typeface="Times New Roman" panose="02020603050405020304" pitchFamily="18" charset="0"/>
              </a:rPr>
              <a:t>không một </a:t>
            </a:r>
            <a:r>
              <a:rPr lang="vi" sz="1200" b="1" dirty="0">
                <a:solidFill>
                  <a:srgbClr val="8F0000"/>
                </a:solidFill>
                <a:latin typeface="Times New Roman" panose="02020603050405020304" pitchFamily="18" charset="0"/>
              </a:rPr>
              <a:t>khoảng thời gian hữu hạn</a:t>
            </a:r>
            <a:r>
              <a:rPr lang="vi" sz="1200" b="1" dirty="0">
                <a:latin typeface="Times New Roman" panose="02020603050405020304" pitchFamily="18" charset="0"/>
              </a:rPr>
              <a:t>.</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3907536" cy="2732649"/>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a:t>
            </a:r>
            <a:r>
              <a:rPr lang="en-US" sz="1400" b="1" dirty="0" smtClean="0">
                <a:solidFill>
                  <a:srgbClr val="CC0000"/>
                </a:solidFill>
                <a:latin typeface="Times New Roman" panose="02020603050405020304" pitchFamily="18" charset="0"/>
              </a:rPr>
              <a:t> </a:t>
            </a:r>
            <a:r>
              <a:rPr lang="vi" sz="1400" b="1" dirty="0" smtClean="0">
                <a:solidFill>
                  <a:srgbClr val="CC0000"/>
                </a:solidFill>
                <a:latin typeface="Times New Roman" panose="02020603050405020304" pitchFamily="18" charset="0"/>
              </a:rPr>
              <a:t>- CẤU </a:t>
            </a:r>
            <a:r>
              <a:rPr lang="vi" sz="1400" b="1" cap="small" dirty="0" smtClean="0">
                <a:solidFill>
                  <a:srgbClr val="CC0000"/>
                </a:solidFill>
                <a:latin typeface="Times New Roman" panose="02020603050405020304" pitchFamily="18" charset="0"/>
              </a:rPr>
              <a:t>TRÚC DỮ L</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U</a:t>
            </a:r>
          </a:p>
          <a:p>
            <a:pPr marL="139700" indent="0" algn="just">
              <a:spcAft>
                <a:spcPts val="210"/>
              </a:spcAft>
            </a:pPr>
            <a:r>
              <a:rPr lang="vi" sz="900" b="1" dirty="0" smtClean="0">
                <a:latin typeface="Times New Roman" panose="02020603050405020304" pitchFamily="18" charset="0"/>
              </a:rPr>
              <a:t>Cho </a:t>
            </a:r>
            <a:r>
              <a:rPr lang="vi" sz="950" i="1" dirty="0">
                <a:latin typeface="Times New Roman" panose="02020603050405020304" pitchFamily="18" charset="0"/>
              </a:rPr>
              <a:t>n</a:t>
            </a:r>
            <a:r>
              <a:rPr lang="vi" sz="900" b="1" dirty="0">
                <a:latin typeface="Times New Roman" panose="02020603050405020304" pitchFamily="18" charset="0"/>
              </a:rPr>
              <a:t> = số lượng tiến trình, </a:t>
            </a:r>
            <a:r>
              <a:rPr lang="vi" sz="950" i="1" dirty="0">
                <a:latin typeface="Times New Roman" panose="02020603050405020304" pitchFamily="18" charset="0"/>
              </a:rPr>
              <a:t>m</a:t>
            </a:r>
            <a:r>
              <a:rPr lang="vi" sz="900" b="1" dirty="0">
                <a:latin typeface="Times New Roman" panose="02020603050405020304" pitchFamily="18" charset="0"/>
              </a:rPr>
              <a:t> = số lượng các loại tài nguyên,</a:t>
            </a:r>
          </a:p>
          <a:p>
            <a:pPr marL="393700" indent="0">
              <a:spcAft>
                <a:spcPts val="630"/>
              </a:spcAft>
            </a:pPr>
            <a:r>
              <a:rPr lang="vi" sz="950" i="1" dirty="0">
                <a:latin typeface="Times New Roman" panose="02020603050405020304" pitchFamily="18" charset="0"/>
              </a:rPr>
              <a:t>P</a:t>
            </a:r>
            <a:r>
              <a:rPr lang="vi" sz="900" b="1" dirty="0">
                <a:latin typeface="Times New Roman" panose="02020603050405020304" pitchFamily="18" charset="0"/>
              </a:rPr>
              <a:t>: tập các tiến trình, </a:t>
            </a:r>
            <a:r>
              <a:rPr lang="vi" sz="950" i="1" dirty="0">
                <a:latin typeface="Times New Roman" panose="02020603050405020304" pitchFamily="18" charset="0"/>
              </a:rPr>
              <a:t>R</a:t>
            </a:r>
            <a:r>
              <a:rPr lang="vi" sz="900" b="1" dirty="0">
                <a:latin typeface="Times New Roman" panose="02020603050405020304" pitchFamily="18" charset="0"/>
              </a:rPr>
              <a:t>: tập các loại tài nguyên.</a:t>
            </a:r>
          </a:p>
          <a:p>
            <a:pPr marL="139700" indent="0" algn="just">
              <a:spcAft>
                <a:spcPts val="21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Avaiable</a:t>
            </a:r>
            <a:r>
              <a:rPr lang="vi" sz="900" b="1" dirty="0">
                <a:latin typeface="Times New Roman" panose="02020603050405020304" pitchFamily="18" charset="0"/>
              </a:rPr>
              <a:t>: </a:t>
            </a:r>
            <a:r>
              <a:rPr lang="en-US" sz="900" b="1" dirty="0">
                <a:latin typeface="Times New Roman" panose="02020603050405020304" pitchFamily="18" charset="0"/>
              </a:rPr>
              <a:t>vector </a:t>
            </a:r>
            <a:r>
              <a:rPr lang="vi" sz="900" b="1" dirty="0">
                <a:latin typeface="Times New Roman" panose="02020603050405020304" pitchFamily="18" charset="0"/>
              </a:rPr>
              <a:t>có chiều dài m.</a:t>
            </a:r>
          </a:p>
          <a:p>
            <a:pPr marL="304800" indent="0">
              <a:spcAft>
                <a:spcPts val="630"/>
              </a:spcAft>
            </a:pPr>
            <a:r>
              <a:rPr lang="en-US" sz="950" i="1" dirty="0">
                <a:latin typeface="Times New Roman" panose="02020603050405020304" pitchFamily="18" charset="0"/>
              </a:rPr>
              <a:t>Available</a:t>
            </a:r>
            <a:r>
              <a:rPr lang="vi" sz="900" b="1" dirty="0" smtClean="0">
                <a:latin typeface="Times New Roman" panose="02020603050405020304" pitchFamily="18" charset="0"/>
              </a:rPr>
              <a:t>[</a:t>
            </a:r>
            <a:r>
              <a:rPr lang="en-US" sz="900" b="1" dirty="0" smtClean="0">
                <a:latin typeface="Times New Roman" panose="02020603050405020304" pitchFamily="18" charset="0"/>
              </a:rPr>
              <a:t>j</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950" i="1" dirty="0">
                <a:latin typeface="Times New Roman" panose="02020603050405020304" pitchFamily="18" charset="0"/>
              </a:rPr>
              <a:t>k</a:t>
            </a:r>
            <a:r>
              <a:rPr lang="vi" sz="900" b="1" dirty="0">
                <a:latin typeface="Times New Roman" panose="02020603050405020304" pitchFamily="18" charset="0"/>
              </a:rPr>
              <a:t> </a:t>
            </a:r>
            <a:r>
              <a:rPr lang="en-US" sz="900" b="1"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00" b="1" dirty="0">
                <a:latin typeface="Times New Roman" panose="02020603050405020304" pitchFamily="18" charset="0"/>
              </a:rPr>
              <a:t>có </a:t>
            </a:r>
            <a:r>
              <a:rPr lang="vi" sz="950" i="1" dirty="0">
                <a:latin typeface="Times New Roman" panose="02020603050405020304" pitchFamily="18" charset="0"/>
              </a:rPr>
              <a:t>k</a:t>
            </a:r>
            <a:r>
              <a:rPr lang="vi" sz="900" b="1" dirty="0">
                <a:latin typeface="Times New Roman" panose="02020603050405020304" pitchFamily="18" charset="0"/>
              </a:rPr>
              <a:t>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850" dirty="0">
                <a:latin typeface="Times New Roman" panose="02020603050405020304" pitchFamily="18" charset="0"/>
              </a:rPr>
              <a:t>R</a:t>
            </a:r>
            <a:r>
              <a:rPr lang="vi" sz="900" b="1" dirty="0">
                <a:latin typeface="Times New Roman" panose="02020603050405020304" pitchFamily="18" charset="0"/>
              </a:rPr>
              <a:t>j </a:t>
            </a:r>
            <a:r>
              <a:rPr lang="vi" sz="900" b="1" dirty="0">
                <a:solidFill>
                  <a:srgbClr val="8F0000"/>
                </a:solidFill>
                <a:latin typeface="Times New Roman" panose="02020603050405020304" pitchFamily="18" charset="0"/>
              </a:rPr>
              <a:t>đang sẵn sàng</a:t>
            </a:r>
            <a:r>
              <a:rPr lang="vi" sz="900" b="1" dirty="0">
                <a:latin typeface="Times New Roman" panose="02020603050405020304" pitchFamily="18" charset="0"/>
              </a:rPr>
              <a:t>.</a:t>
            </a:r>
          </a:p>
          <a:p>
            <a:pPr marL="139700" indent="0" algn="just">
              <a:spcAft>
                <a:spcPts val="210"/>
              </a:spcAft>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Max</a:t>
            </a:r>
            <a:r>
              <a:rPr lang="en-US" sz="900" b="1" dirty="0">
                <a:latin typeface="Times New Roman" panose="02020603050405020304" pitchFamily="18" charset="0"/>
              </a:rPr>
              <a:t>: </a:t>
            </a:r>
            <a:r>
              <a:rPr lang="vi" sz="900" b="1" dirty="0">
                <a:latin typeface="Times New Roman" panose="02020603050405020304" pitchFamily="18" charset="0"/>
              </a:rPr>
              <a:t>ma trận n </a:t>
            </a:r>
            <a:r>
              <a:rPr lang="vi" sz="700" b="1" dirty="0">
                <a:latin typeface="Times New Roman" panose="02020603050405020304" pitchFamily="18" charset="0"/>
              </a:rPr>
              <a:t>X </a:t>
            </a:r>
            <a:r>
              <a:rPr lang="vi" sz="900" b="1" dirty="0">
                <a:latin typeface="Times New Roman" panose="02020603050405020304" pitchFamily="18" charset="0"/>
              </a:rPr>
              <a:t>m.</a:t>
            </a:r>
          </a:p>
          <a:p>
            <a:pPr marL="304800" indent="0">
              <a:spcAft>
                <a:spcPts val="630"/>
              </a:spcAft>
            </a:pPr>
            <a:r>
              <a:rPr lang="en-US" sz="950" i="1" dirty="0">
                <a:latin typeface="Times New Roman" panose="02020603050405020304" pitchFamily="18" charset="0"/>
              </a:rPr>
              <a:t>Max</a:t>
            </a:r>
            <a:r>
              <a:rPr lang="vi" sz="900" b="1" dirty="0" smtClean="0">
                <a:latin typeface="Times New Roman" panose="02020603050405020304" pitchFamily="18" charset="0"/>
              </a:rPr>
              <a:t>[</a:t>
            </a:r>
            <a:r>
              <a:rPr lang="vi" sz="850" dirty="0" smtClean="0">
                <a:latin typeface="Times New Roman" panose="02020603050405020304" pitchFamily="18" charset="0"/>
              </a:rPr>
              <a:t>i</a:t>
            </a:r>
            <a:r>
              <a:rPr lang="vi" sz="900" b="1" dirty="0" smtClean="0">
                <a:latin typeface="Times New Roman" panose="02020603050405020304" pitchFamily="18" charset="0"/>
              </a:rPr>
              <a:t>,</a:t>
            </a:r>
            <a:r>
              <a:rPr lang="en-US" sz="900" b="1" dirty="0" smtClean="0">
                <a:latin typeface="Times New Roman" panose="02020603050405020304" pitchFamily="18" charset="0"/>
              </a:rPr>
              <a:t>j</a:t>
            </a:r>
            <a:r>
              <a:rPr lang="vi" sz="950" i="1" dirty="0" smtClean="0">
                <a:latin typeface="Times New Roman" panose="02020603050405020304" pitchFamily="18" charset="0"/>
              </a:rPr>
              <a:t>]</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850" dirty="0">
                <a:latin typeface="Times New Roman" panose="02020603050405020304" pitchFamily="18" charset="0"/>
              </a:rPr>
              <a:t>k </a:t>
            </a:r>
            <a:r>
              <a:rPr lang="en-US" sz="850"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00" b="1" dirty="0">
                <a:latin typeface="Times New Roman" panose="02020603050405020304" pitchFamily="18" charset="0"/>
              </a:rPr>
              <a:t>tiến trình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00" b="1" dirty="0" smtClean="0">
                <a:latin typeface="Times New Roman" panose="02020603050405020304" pitchFamily="18" charset="0"/>
              </a:rPr>
              <a:t> </a:t>
            </a:r>
            <a:r>
              <a:rPr lang="vi" sz="900" b="1" dirty="0">
                <a:solidFill>
                  <a:srgbClr val="8F0000"/>
                </a:solidFill>
                <a:latin typeface="Times New Roman" panose="02020603050405020304" pitchFamily="18" charset="0"/>
              </a:rPr>
              <a:t>yêu cầu tối đa </a:t>
            </a:r>
            <a:r>
              <a:rPr lang="vi" sz="850" dirty="0">
                <a:latin typeface="Times New Roman" panose="02020603050405020304" pitchFamily="18" charset="0"/>
              </a:rPr>
              <a:t>k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950" i="1" dirty="0">
                <a:latin typeface="Times New Roman" panose="02020603050405020304" pitchFamily="18" charset="0"/>
              </a:rPr>
              <a:t>Rj</a:t>
            </a:r>
            <a:r>
              <a:rPr lang="vi" sz="900" b="1" dirty="0">
                <a:latin typeface="Times New Roman" panose="02020603050405020304" pitchFamily="18" charset="0"/>
              </a:rPr>
              <a:t>.</a:t>
            </a:r>
          </a:p>
          <a:p>
            <a:pPr marL="139700" indent="0" algn="just">
              <a:spcAft>
                <a:spcPts val="210"/>
              </a:spcAft>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Allocation</a:t>
            </a:r>
            <a:r>
              <a:rPr lang="en-US" sz="900" b="1" dirty="0">
                <a:latin typeface="Times New Roman" panose="02020603050405020304" pitchFamily="18" charset="0"/>
              </a:rPr>
              <a:t>: </a:t>
            </a:r>
            <a:r>
              <a:rPr lang="vi" sz="900" b="1" dirty="0">
                <a:latin typeface="Times New Roman" panose="02020603050405020304" pitchFamily="18" charset="0"/>
              </a:rPr>
              <a:t>ma trận n </a:t>
            </a:r>
            <a:r>
              <a:rPr lang="vi" sz="700" b="1" dirty="0">
                <a:latin typeface="Times New Roman" panose="02020603050405020304" pitchFamily="18" charset="0"/>
              </a:rPr>
              <a:t>X </a:t>
            </a:r>
            <a:r>
              <a:rPr lang="vi" sz="900" b="1" dirty="0">
                <a:latin typeface="Times New Roman" panose="02020603050405020304" pitchFamily="18" charset="0"/>
              </a:rPr>
              <a:t>m.</a:t>
            </a:r>
          </a:p>
          <a:p>
            <a:pPr marL="304800" indent="0">
              <a:spcAft>
                <a:spcPts val="630"/>
              </a:spcAft>
            </a:pPr>
            <a:r>
              <a:rPr lang="vi" sz="950" i="1" dirty="0" smtClean="0">
                <a:latin typeface="Times New Roman" panose="02020603050405020304" pitchFamily="18" charset="0"/>
              </a:rPr>
              <a:t>Allocation[i,</a:t>
            </a:r>
            <a:r>
              <a:rPr lang="en-US" sz="950" i="1" dirty="0" smtClean="0">
                <a:latin typeface="Times New Roman" panose="02020603050405020304" pitchFamily="18" charset="0"/>
              </a:rPr>
              <a:t>j</a:t>
            </a:r>
            <a:r>
              <a:rPr lang="vi" sz="950" i="1" dirty="0" smtClean="0">
                <a:latin typeface="Times New Roman" panose="02020603050405020304" pitchFamily="18" charset="0"/>
              </a:rPr>
              <a:t>]</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850" dirty="0">
                <a:latin typeface="Times New Roman" panose="02020603050405020304" pitchFamily="18" charset="0"/>
              </a:rPr>
              <a:t>k </a:t>
            </a:r>
            <a:r>
              <a:rPr lang="en-US" sz="850"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50" i="1" dirty="0">
                <a:latin typeface="Times New Roman" panose="02020603050405020304" pitchFamily="18" charset="0"/>
              </a:rPr>
              <a:t>Pi</a:t>
            </a:r>
            <a:r>
              <a:rPr lang="vi" sz="900" b="1" dirty="0">
                <a:latin typeface="Times New Roman" panose="02020603050405020304" pitchFamily="18" charset="0"/>
              </a:rPr>
              <a:t> </a:t>
            </a:r>
            <a:r>
              <a:rPr lang="vi" sz="900" b="1" dirty="0">
                <a:solidFill>
                  <a:srgbClr val="8F0000"/>
                </a:solidFill>
                <a:latin typeface="Times New Roman" panose="02020603050405020304" pitchFamily="18" charset="0"/>
              </a:rPr>
              <a:t>đã được cấp phát </a:t>
            </a:r>
            <a:r>
              <a:rPr lang="vi" sz="850" dirty="0">
                <a:latin typeface="Times New Roman" panose="02020603050405020304" pitchFamily="18" charset="0"/>
              </a:rPr>
              <a:t>k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950" i="1" dirty="0">
                <a:latin typeface="Times New Roman" panose="02020603050405020304" pitchFamily="18" charset="0"/>
              </a:rPr>
              <a:t>Rj</a:t>
            </a:r>
            <a:r>
              <a:rPr lang="vi" sz="900" b="1" dirty="0">
                <a:latin typeface="Times New Roman" panose="02020603050405020304" pitchFamily="18" charset="0"/>
              </a:rPr>
              <a:t>.</a:t>
            </a:r>
          </a:p>
          <a:p>
            <a:pPr marL="139700" indent="0" algn="just">
              <a:lnSpc>
                <a:spcPts val="1344"/>
              </a:lnSpc>
            </a:pPr>
            <a:r>
              <a:rPr lang="vi" sz="950" dirty="0">
                <a:solidFill>
                  <a:srgbClr val="3333B2"/>
                </a:solidFill>
                <a:latin typeface="Times New Roman" panose="02020603050405020304" pitchFamily="18" charset="0"/>
              </a:rPr>
              <a:t>►    </a:t>
            </a:r>
            <a:r>
              <a:rPr lang="en-US" sz="950" dirty="0">
                <a:latin typeface="Times New Roman" panose="02020603050405020304" pitchFamily="18" charset="0"/>
              </a:rPr>
              <a:t>Need</a:t>
            </a:r>
            <a:r>
              <a:rPr lang="en-US" sz="900" b="1" dirty="0">
                <a:latin typeface="Times New Roman" panose="02020603050405020304" pitchFamily="18" charset="0"/>
              </a:rPr>
              <a:t>: </a:t>
            </a:r>
            <a:r>
              <a:rPr lang="vi" sz="900" b="1" dirty="0">
                <a:latin typeface="Times New Roman" panose="02020603050405020304" pitchFamily="18" charset="0"/>
              </a:rPr>
              <a:t>ma trận n </a:t>
            </a:r>
            <a:r>
              <a:rPr lang="vi" sz="700" b="1" dirty="0">
                <a:latin typeface="Times New Roman" panose="02020603050405020304" pitchFamily="18" charset="0"/>
              </a:rPr>
              <a:t>X </a:t>
            </a:r>
            <a:r>
              <a:rPr lang="vi" sz="900" b="1" dirty="0">
                <a:latin typeface="Times New Roman" panose="02020603050405020304" pitchFamily="18" charset="0"/>
              </a:rPr>
              <a:t>m.</a:t>
            </a:r>
          </a:p>
          <a:p>
            <a:pPr marL="304800" indent="0">
              <a:lnSpc>
                <a:spcPts val="1344"/>
              </a:lnSpc>
              <a:spcAft>
                <a:spcPts val="210"/>
              </a:spcAft>
            </a:pPr>
            <a:r>
              <a:rPr lang="en-US" sz="950" i="1" dirty="0">
                <a:latin typeface="Times New Roman" panose="02020603050405020304" pitchFamily="18" charset="0"/>
              </a:rPr>
              <a:t>Need</a:t>
            </a:r>
            <a:r>
              <a:rPr lang="vi" sz="950" i="1" dirty="0" smtClean="0">
                <a:latin typeface="Times New Roman" panose="02020603050405020304" pitchFamily="18" charset="0"/>
              </a:rPr>
              <a:t>[i,</a:t>
            </a:r>
            <a:r>
              <a:rPr lang="en-US" sz="950" i="1" dirty="0" smtClean="0">
                <a:latin typeface="Times New Roman" panose="02020603050405020304" pitchFamily="18" charset="0"/>
              </a:rPr>
              <a:t>j</a:t>
            </a:r>
            <a:r>
              <a:rPr lang="vi" sz="950" i="1" dirty="0" smtClean="0">
                <a:latin typeface="Times New Roman" panose="02020603050405020304" pitchFamily="18" charset="0"/>
              </a:rPr>
              <a:t>]</a:t>
            </a:r>
            <a:r>
              <a:rPr lang="vi" sz="900" b="1" dirty="0" smtClean="0">
                <a:latin typeface="Times New Roman" panose="02020603050405020304" pitchFamily="18" charset="0"/>
              </a:rPr>
              <a:t> </a:t>
            </a:r>
            <a:r>
              <a:rPr lang="vi" sz="900" b="1" dirty="0">
                <a:latin typeface="Times New Roman" panose="02020603050405020304" pitchFamily="18" charset="0"/>
              </a:rPr>
              <a:t>= </a:t>
            </a:r>
            <a:r>
              <a:rPr lang="vi" sz="850" dirty="0">
                <a:latin typeface="Times New Roman" panose="02020603050405020304" pitchFamily="18" charset="0"/>
              </a:rPr>
              <a:t>k </a:t>
            </a:r>
            <a:r>
              <a:rPr lang="en-US" sz="850" dirty="0" smtClean="0">
                <a:latin typeface="Times New Roman" panose="02020603050405020304" pitchFamily="18" charset="0"/>
                <a:sym typeface="Wingdings" panose="05000000000000000000" pitchFamily="2" charset="2"/>
              </a:rPr>
              <a:t></a:t>
            </a:r>
            <a:r>
              <a:rPr lang="vi" sz="900" b="1" dirty="0" smtClean="0">
                <a:latin typeface="Times New Roman" panose="02020603050405020304" pitchFamily="18" charset="0"/>
              </a:rPr>
              <a:t> </a:t>
            </a:r>
            <a:r>
              <a:rPr lang="vi" sz="950" i="1" dirty="0" smtClean="0">
                <a:latin typeface="Times New Roman" panose="02020603050405020304" pitchFamily="18" charset="0"/>
              </a:rPr>
              <a:t>P</a:t>
            </a:r>
            <a:r>
              <a:rPr lang="en-US" sz="900" b="1" i="1" dirty="0" err="1" smtClean="0">
                <a:latin typeface="Times New Roman" panose="02020603050405020304" pitchFamily="18" charset="0"/>
              </a:rPr>
              <a:t>i</a:t>
            </a:r>
            <a:r>
              <a:rPr lang="en-US" sz="900" b="1" dirty="0" smtClean="0">
                <a:latin typeface="Times New Roman" panose="02020603050405020304" pitchFamily="18" charset="0"/>
              </a:rPr>
              <a:t> </a:t>
            </a:r>
            <a:r>
              <a:rPr lang="vi" sz="900" b="1" dirty="0" smtClean="0">
                <a:solidFill>
                  <a:srgbClr val="8F0000"/>
                </a:solidFill>
                <a:latin typeface="Times New Roman" panose="02020603050405020304" pitchFamily="18" charset="0"/>
              </a:rPr>
              <a:t>có </a:t>
            </a:r>
            <a:r>
              <a:rPr lang="en-US" sz="900" b="1" dirty="0" err="1" smtClean="0">
                <a:solidFill>
                  <a:srgbClr val="8F0000"/>
                </a:solidFill>
                <a:latin typeface="Times New Roman" panose="02020603050405020304" pitchFamily="18" charset="0"/>
              </a:rPr>
              <a:t>thể</a:t>
            </a:r>
            <a:r>
              <a:rPr lang="vi" sz="900" b="1" dirty="0" smtClean="0">
                <a:solidFill>
                  <a:srgbClr val="8F0000"/>
                </a:solidFill>
                <a:latin typeface="Times New Roman" panose="02020603050405020304" pitchFamily="18" charset="0"/>
              </a:rPr>
              <a:t> </a:t>
            </a:r>
            <a:r>
              <a:rPr lang="vi" sz="900" b="1" dirty="0">
                <a:solidFill>
                  <a:srgbClr val="8F0000"/>
                </a:solidFill>
                <a:latin typeface="Times New Roman" panose="02020603050405020304" pitchFamily="18" charset="0"/>
              </a:rPr>
              <a:t>yêu cầu thêm </a:t>
            </a:r>
            <a:r>
              <a:rPr lang="vi" sz="850" dirty="0">
                <a:latin typeface="Times New Roman" panose="02020603050405020304" pitchFamily="18" charset="0"/>
              </a:rPr>
              <a:t>k </a:t>
            </a:r>
            <a:r>
              <a:rPr lang="en-US" sz="900" b="1" dirty="0" err="1" smtClean="0">
                <a:latin typeface="Times New Roman" panose="02020603050405020304" pitchFamily="18" charset="0"/>
              </a:rPr>
              <a:t>thể</a:t>
            </a:r>
            <a:r>
              <a:rPr lang="vi" sz="900" b="1" dirty="0" smtClean="0">
                <a:latin typeface="Times New Roman" panose="02020603050405020304" pitchFamily="18" charset="0"/>
              </a:rPr>
              <a:t> </a:t>
            </a:r>
            <a:r>
              <a:rPr lang="vi" sz="900" b="1" dirty="0">
                <a:latin typeface="Times New Roman" panose="02020603050405020304" pitchFamily="18" charset="0"/>
              </a:rPr>
              <a:t>hiện của </a:t>
            </a:r>
            <a:r>
              <a:rPr lang="vi" sz="950" i="1" dirty="0">
                <a:latin typeface="Times New Roman" panose="02020603050405020304" pitchFamily="18" charset="0"/>
              </a:rPr>
              <a:t>Rj</a:t>
            </a:r>
            <a:r>
              <a:rPr lang="vi" sz="900" b="1" dirty="0">
                <a:latin typeface="Times New Roman" panose="02020603050405020304" pitchFamily="18" charset="0"/>
              </a:rPr>
              <a:t>.</a:t>
            </a:r>
          </a:p>
          <a:p>
            <a:pPr marL="304800" indent="0">
              <a:lnSpc>
                <a:spcPts val="1344"/>
              </a:lnSpc>
              <a:spcAft>
                <a:spcPts val="210"/>
              </a:spcAft>
            </a:pPr>
            <a:r>
              <a:rPr lang="vi" sz="950" i="1" dirty="0">
                <a:latin typeface="Times New Roman" panose="02020603050405020304" pitchFamily="18" charset="0"/>
              </a:rPr>
              <a:t>(</a:t>
            </a:r>
            <a:r>
              <a:rPr lang="en-US" sz="950" i="1" dirty="0">
                <a:latin typeface="Times New Roman" panose="02020603050405020304" pitchFamily="18" charset="0"/>
              </a:rPr>
              <a:t>Need</a:t>
            </a:r>
            <a:r>
              <a:rPr lang="en-US" sz="900" b="1" i="1" dirty="0">
                <a:latin typeface="Times New Roman" panose="02020603050405020304" pitchFamily="18" charset="0"/>
              </a:rPr>
              <a:t> </a:t>
            </a:r>
            <a:r>
              <a:rPr lang="vi" sz="900" b="1" i="1" dirty="0">
                <a:latin typeface="Times New Roman" panose="02020603050405020304" pitchFamily="18" charset="0"/>
              </a:rPr>
              <a:t>[</a:t>
            </a:r>
            <a:r>
              <a:rPr lang="vi" sz="850" i="1" dirty="0">
                <a:latin typeface="Times New Roman" panose="02020603050405020304" pitchFamily="18" charset="0"/>
              </a:rPr>
              <a:t>i</a:t>
            </a:r>
            <a:r>
              <a:rPr lang="vi" sz="900" b="1" i="1" dirty="0">
                <a:latin typeface="Times New Roman" panose="02020603050405020304" pitchFamily="18" charset="0"/>
              </a:rPr>
              <a:t>, </a:t>
            </a:r>
            <a:r>
              <a:rPr lang="en-US" sz="950" i="1" dirty="0">
                <a:latin typeface="Times New Roman" panose="02020603050405020304" pitchFamily="18" charset="0"/>
              </a:rPr>
              <a:t>j</a:t>
            </a:r>
            <a:r>
              <a:rPr lang="vi" sz="950" i="1" dirty="0" smtClean="0">
                <a:latin typeface="Times New Roman" panose="02020603050405020304" pitchFamily="18" charset="0"/>
              </a:rPr>
              <a:t>]</a:t>
            </a:r>
            <a:r>
              <a:rPr lang="vi" sz="900" b="1" i="1" dirty="0" smtClean="0">
                <a:latin typeface="Times New Roman" panose="02020603050405020304" pitchFamily="18" charset="0"/>
              </a:rPr>
              <a:t> </a:t>
            </a:r>
            <a:r>
              <a:rPr lang="vi" sz="900" b="1" i="1" dirty="0">
                <a:latin typeface="Times New Roman" panose="02020603050405020304" pitchFamily="18" charset="0"/>
              </a:rPr>
              <a:t>= </a:t>
            </a:r>
            <a:r>
              <a:rPr lang="en-US" sz="950" i="1" dirty="0">
                <a:latin typeface="Times New Roman" panose="02020603050405020304" pitchFamily="18" charset="0"/>
              </a:rPr>
              <a:t>Max</a:t>
            </a:r>
            <a:r>
              <a:rPr lang="en-US" sz="900" b="1" i="1" dirty="0">
                <a:latin typeface="Times New Roman" panose="02020603050405020304" pitchFamily="18" charset="0"/>
              </a:rPr>
              <a:t> </a:t>
            </a:r>
            <a:r>
              <a:rPr lang="vi" sz="900" b="1" i="1" dirty="0">
                <a:latin typeface="Times New Roman" panose="02020603050405020304" pitchFamily="18" charset="0"/>
              </a:rPr>
              <a:t>[</a:t>
            </a:r>
            <a:r>
              <a:rPr lang="vi" sz="850" i="1" dirty="0">
                <a:latin typeface="Times New Roman" panose="02020603050405020304" pitchFamily="18" charset="0"/>
              </a:rPr>
              <a:t>i</a:t>
            </a:r>
            <a:r>
              <a:rPr lang="vi" sz="900" b="1" i="1" dirty="0">
                <a:latin typeface="Times New Roman" panose="02020603050405020304" pitchFamily="18" charset="0"/>
              </a:rPr>
              <a:t>, </a:t>
            </a:r>
            <a:r>
              <a:rPr lang="en-US" sz="950" i="1" dirty="0">
                <a:latin typeface="Times New Roman" panose="02020603050405020304" pitchFamily="18" charset="0"/>
              </a:rPr>
              <a:t>j</a:t>
            </a:r>
            <a:r>
              <a:rPr lang="vi" sz="950" i="1" dirty="0" smtClean="0">
                <a:latin typeface="Times New Roman" panose="02020603050405020304" pitchFamily="18" charset="0"/>
              </a:rPr>
              <a:t>]</a:t>
            </a:r>
            <a:r>
              <a:rPr lang="vi" sz="900" b="1" i="1" dirty="0" smtClean="0">
                <a:latin typeface="Times New Roman" panose="02020603050405020304" pitchFamily="18" charset="0"/>
              </a:rPr>
              <a:t> </a:t>
            </a:r>
            <a:r>
              <a:rPr lang="vi" sz="900" b="1" i="1" dirty="0">
                <a:latin typeface="Times New Roman" panose="02020603050405020304" pitchFamily="18" charset="0"/>
              </a:rPr>
              <a:t>— </a:t>
            </a:r>
            <a:r>
              <a:rPr lang="vi" sz="950" i="1" dirty="0">
                <a:latin typeface="Times New Roman" panose="02020603050405020304" pitchFamily="18" charset="0"/>
              </a:rPr>
              <a:t>Allocation[i, </a:t>
            </a:r>
            <a:r>
              <a:rPr lang="en-US" sz="950" i="1" dirty="0" smtClean="0">
                <a:latin typeface="Times New Roman" panose="02020603050405020304" pitchFamily="18" charset="0"/>
              </a:rPr>
              <a:t>j</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3" y="228600"/>
            <a:ext cx="4351841" cy="2843784"/>
          </a:xfrm>
          <a:prstGeom prst="rect">
            <a:avLst/>
          </a:prstGeom>
        </p:spPr>
        <p:txBody>
          <a:bodyPr lIns="0" tIns="0" rIns="0" bIns="0">
            <a:noAutofit/>
          </a:bodyPr>
          <a:lstStyle/>
          <a:p>
            <a:pPr indent="0">
              <a:spcAft>
                <a:spcPts val="189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TÌM CHUỖI AN TOÀN</a:t>
            </a:r>
          </a:p>
          <a:p>
            <a:pPr marL="127000" indent="0" algn="just">
              <a:lnSpc>
                <a:spcPts val="1488"/>
              </a:lnSpc>
            </a:pPr>
            <a:r>
              <a:rPr lang="vi" sz="850" dirty="0" smtClean="0">
                <a:solidFill>
                  <a:srgbClr val="3333B2"/>
                </a:solidFill>
                <a:latin typeface="Times New Roman" panose="02020603050405020304" pitchFamily="18" charset="0"/>
              </a:rPr>
              <a:t>1</a:t>
            </a: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Cho </a:t>
            </a:r>
            <a:r>
              <a:rPr lang="en-US" sz="950" i="1" dirty="0">
                <a:latin typeface="Times New Roman" panose="02020603050405020304" pitchFamily="18" charset="0"/>
              </a:rPr>
              <a:t>Work</a:t>
            </a:r>
            <a:r>
              <a:rPr lang="en-US" sz="950" dirty="0">
                <a:latin typeface="Times New Roman" panose="02020603050405020304" pitchFamily="18" charset="0"/>
              </a:rPr>
              <a:t> </a:t>
            </a:r>
            <a:r>
              <a:rPr lang="vi" sz="850" dirty="0">
                <a:latin typeface="Times New Roman" panose="02020603050405020304" pitchFamily="18" charset="0"/>
              </a:rPr>
              <a:t>và </a:t>
            </a:r>
            <a:r>
              <a:rPr lang="en-US" sz="950" i="1" dirty="0">
                <a:latin typeface="Times New Roman" panose="02020603050405020304" pitchFamily="18" charset="0"/>
              </a:rPr>
              <a:t>Finish</a:t>
            </a:r>
            <a:r>
              <a:rPr lang="en-US" sz="950" dirty="0">
                <a:latin typeface="Times New Roman" panose="02020603050405020304" pitchFamily="18" charset="0"/>
              </a:rPr>
              <a:t> </a:t>
            </a:r>
            <a:r>
              <a:rPr lang="vi" sz="850" dirty="0">
                <a:latin typeface="Times New Roman" panose="02020603050405020304" pitchFamily="18" charset="0"/>
              </a:rPr>
              <a:t>là hai </a:t>
            </a:r>
            <a:r>
              <a:rPr lang="en-US" sz="850" dirty="0">
                <a:latin typeface="Times New Roman" panose="02020603050405020304" pitchFamily="18" charset="0"/>
              </a:rPr>
              <a:t>vector </a:t>
            </a:r>
            <a:r>
              <a:rPr lang="vi" sz="850" dirty="0">
                <a:latin typeface="Times New Roman" panose="02020603050405020304" pitchFamily="18" charset="0"/>
              </a:rPr>
              <a:t>độ dài là </a:t>
            </a:r>
            <a:r>
              <a:rPr lang="vi" sz="950" i="1" dirty="0">
                <a:latin typeface="Times New Roman" panose="02020603050405020304" pitchFamily="18" charset="0"/>
              </a:rPr>
              <a:t>m</a:t>
            </a:r>
            <a:r>
              <a:rPr lang="vi" sz="950" dirty="0">
                <a:latin typeface="Times New Roman" panose="02020603050405020304" pitchFamily="18" charset="0"/>
              </a:rPr>
              <a:t> </a:t>
            </a:r>
            <a:r>
              <a:rPr lang="vi" sz="850" dirty="0">
                <a:latin typeface="Times New Roman" panose="02020603050405020304" pitchFamily="18" charset="0"/>
              </a:rPr>
              <a:t>và n. Khởi tạo:</a:t>
            </a:r>
          </a:p>
          <a:p>
            <a:pPr marL="584200" indent="0">
              <a:lnSpc>
                <a:spcPts val="1488"/>
              </a:lnSpc>
            </a:pPr>
            <a:r>
              <a:rPr lang="en-US" sz="950" i="1" dirty="0">
                <a:latin typeface="Times New Roman" panose="02020603050405020304" pitchFamily="18" charset="0"/>
              </a:rPr>
              <a:t>Work </a:t>
            </a:r>
            <a:r>
              <a:rPr lang="vi" sz="850" i="1" dirty="0">
                <a:latin typeface="Times New Roman" panose="02020603050405020304" pitchFamily="18" charset="0"/>
              </a:rPr>
              <a:t>= </a:t>
            </a:r>
            <a:r>
              <a:rPr lang="en-US" sz="950" i="1" dirty="0">
                <a:latin typeface="Times New Roman" panose="02020603050405020304" pitchFamily="18" charset="0"/>
              </a:rPr>
              <a:t>Available</a:t>
            </a:r>
          </a:p>
          <a:p>
            <a:pPr marL="584200" indent="0">
              <a:lnSpc>
                <a:spcPts val="1488"/>
              </a:lnSpc>
            </a:pPr>
            <a:r>
              <a:rPr lang="en-US" sz="950" i="1" dirty="0">
                <a:latin typeface="Times New Roman" panose="02020603050405020304" pitchFamily="18" charset="0"/>
              </a:rPr>
              <a:t>Finish</a:t>
            </a:r>
            <a:r>
              <a:rPr lang="en-US" sz="850" i="1" dirty="0">
                <a:latin typeface="Times New Roman" panose="02020603050405020304" pitchFamily="18" charset="0"/>
              </a:rPr>
              <a:t>[</a:t>
            </a:r>
            <a:r>
              <a:rPr lang="en-US" sz="950" i="1" dirty="0" err="1">
                <a:latin typeface="Times New Roman" panose="02020603050405020304" pitchFamily="18" charset="0"/>
              </a:rPr>
              <a:t>i</a:t>
            </a:r>
            <a:r>
              <a:rPr lang="en-US" sz="950" i="1" dirty="0">
                <a:latin typeface="Times New Roman" panose="02020603050405020304" pitchFamily="18" charset="0"/>
              </a:rPr>
              <a:t>] </a:t>
            </a:r>
            <a:r>
              <a:rPr lang="vi" sz="850" i="1" dirty="0">
                <a:latin typeface="Times New Roman" panose="02020603050405020304" pitchFamily="18" charset="0"/>
              </a:rPr>
              <a:t>= </a:t>
            </a:r>
            <a:r>
              <a:rPr lang="en-US" sz="950" i="1" dirty="0">
                <a:latin typeface="Times New Roman" panose="02020603050405020304" pitchFamily="18" charset="0"/>
              </a:rPr>
              <a:t>false</a:t>
            </a:r>
            <a:r>
              <a:rPr lang="en-US" sz="850" dirty="0">
                <a:latin typeface="Times New Roman" panose="02020603050405020304" pitchFamily="18" charset="0"/>
              </a:rPr>
              <a:t>, </a:t>
            </a:r>
            <a:r>
              <a:rPr lang="en-US" sz="950" i="1" dirty="0">
                <a:latin typeface="Times New Roman" panose="02020603050405020304" pitchFamily="18" charset="0"/>
              </a:rPr>
              <a:t>for </a:t>
            </a:r>
            <a:r>
              <a:rPr lang="en-US" sz="950" i="1" dirty="0" err="1">
                <a:latin typeface="Times New Roman" panose="02020603050405020304" pitchFamily="18" charset="0"/>
              </a:rPr>
              <a:t>i</a:t>
            </a:r>
            <a:r>
              <a:rPr lang="en-US" sz="950" i="1" dirty="0">
                <a:latin typeface="Times New Roman" panose="02020603050405020304" pitchFamily="18" charset="0"/>
              </a:rPr>
              <a:t> </a:t>
            </a:r>
            <a:r>
              <a:rPr lang="en-US" sz="850" i="1" dirty="0">
                <a:latin typeface="Times New Roman" panose="02020603050405020304" pitchFamily="18" charset="0"/>
              </a:rPr>
              <a:t>=</a:t>
            </a:r>
            <a:r>
              <a:rPr lang="en-US" sz="850" dirty="0">
                <a:latin typeface="Times New Roman" panose="02020603050405020304" pitchFamily="18" charset="0"/>
              </a:rPr>
              <a:t> 0..(n </a:t>
            </a:r>
            <a:r>
              <a:rPr lang="en-US" sz="950" dirty="0">
                <a:latin typeface="Times New Roman" panose="02020603050405020304" pitchFamily="18" charset="0"/>
              </a:rPr>
              <a:t>— </a:t>
            </a:r>
            <a:r>
              <a:rPr lang="en-US" sz="850" dirty="0">
                <a:latin typeface="Times New Roman" panose="02020603050405020304" pitchFamily="18" charset="0"/>
              </a:rPr>
              <a:t>1)</a:t>
            </a:r>
          </a:p>
          <a:p>
            <a:pPr marL="127000" indent="0" algn="just">
              <a:spcAft>
                <a:spcPts val="210"/>
              </a:spcAft>
            </a:pPr>
            <a:r>
              <a:rPr lang="en-US" sz="850" dirty="0">
                <a:solidFill>
                  <a:srgbClr val="3333B2"/>
                </a:solidFill>
                <a:latin typeface="Times New Roman" panose="02020603050405020304" pitchFamily="18" charset="0"/>
              </a:rPr>
              <a:t>2.    </a:t>
            </a:r>
            <a:r>
              <a:rPr lang="vi" sz="850" dirty="0">
                <a:latin typeface="Times New Roman" panose="02020603050405020304" pitchFamily="18" charset="0"/>
              </a:rPr>
              <a:t>Tìm </a:t>
            </a:r>
            <a:r>
              <a:rPr lang="en-US" sz="950" i="1" dirty="0" err="1">
                <a:latin typeface="Times New Roman" panose="02020603050405020304" pitchFamily="18" charset="0"/>
              </a:rPr>
              <a:t>i</a:t>
            </a:r>
            <a:r>
              <a:rPr lang="en-US" sz="950" dirty="0">
                <a:latin typeface="Times New Roman" panose="02020603050405020304" pitchFamily="18" charset="0"/>
              </a:rPr>
              <a:t> </a:t>
            </a:r>
            <a:r>
              <a:rPr lang="vi" sz="850" dirty="0">
                <a:latin typeface="Times New Roman" panose="02020603050405020304" pitchFamily="18" charset="0"/>
              </a:rPr>
              <a:t>thỏa hai điều kiện:</a:t>
            </a:r>
          </a:p>
          <a:p>
            <a:pPr marL="647700" indent="-228600" algn="just">
              <a:spcAft>
                <a:spcPts val="210"/>
              </a:spcAft>
              <a:buAutoNum type="alphaLcPeriod"/>
            </a:pPr>
            <a:r>
              <a:rPr lang="en-US" sz="950" i="1" dirty="0" smtClean="0">
                <a:latin typeface="Times New Roman" panose="02020603050405020304" pitchFamily="18" charset="0"/>
              </a:rPr>
              <a:t>Finish</a:t>
            </a:r>
            <a:r>
              <a:rPr lang="en-US" sz="850" i="1" dirty="0" smtClean="0">
                <a:latin typeface="Times New Roman" panose="02020603050405020304" pitchFamily="18" charset="0"/>
              </a:rPr>
              <a:t>[</a:t>
            </a:r>
            <a:r>
              <a:rPr lang="en-US" sz="950" i="1" dirty="0" err="1" smtClean="0">
                <a:latin typeface="Times New Roman" panose="02020603050405020304" pitchFamily="18" charset="0"/>
              </a:rPr>
              <a:t>i</a:t>
            </a:r>
            <a:r>
              <a:rPr lang="en-US" sz="850" i="1" dirty="0" smtClean="0">
                <a:latin typeface="Times New Roman" panose="02020603050405020304" pitchFamily="18" charset="0"/>
              </a:rPr>
              <a:t>] = </a:t>
            </a:r>
            <a:r>
              <a:rPr lang="en-US" sz="950" i="1" dirty="0" smtClean="0">
                <a:latin typeface="Times New Roman" panose="02020603050405020304" pitchFamily="18" charset="0"/>
              </a:rPr>
              <a:t>false</a:t>
            </a:r>
            <a:r>
              <a:rPr lang="en-US" sz="950" dirty="0" smtClean="0">
                <a:latin typeface="Times New Roman" panose="02020603050405020304" pitchFamily="18" charset="0"/>
              </a:rPr>
              <a:t>    </a:t>
            </a:r>
          </a:p>
          <a:p>
            <a:pPr marL="647700" indent="-228600" algn="just">
              <a:spcAft>
                <a:spcPts val="210"/>
              </a:spcAft>
              <a:buAutoNum type="alphaLcPeriod"/>
            </a:pPr>
            <a:r>
              <a:rPr lang="vi" sz="950" i="1" dirty="0" smtClean="0">
                <a:solidFill>
                  <a:srgbClr val="3333B2"/>
                </a:solidFill>
                <a:latin typeface="Times New Roman" panose="02020603050405020304" pitchFamily="18" charset="0"/>
              </a:rPr>
              <a:t>b</a:t>
            </a:r>
            <a:r>
              <a:rPr lang="vi" sz="950" i="1" dirty="0">
                <a:solidFill>
                  <a:srgbClr val="3333B2"/>
                </a:solidFill>
                <a:latin typeface="Times New Roman" panose="02020603050405020304" pitchFamily="18" charset="0"/>
              </a:rPr>
              <a:t>. </a:t>
            </a:r>
            <a:r>
              <a:rPr lang="en-US" sz="950" i="1" dirty="0">
                <a:latin typeface="Times New Roman" panose="02020603050405020304" pitchFamily="18" charset="0"/>
              </a:rPr>
              <a:t>Need[</a:t>
            </a:r>
            <a:r>
              <a:rPr lang="en-US" sz="950" i="1" dirty="0" err="1">
                <a:latin typeface="Times New Roman" panose="02020603050405020304" pitchFamily="18" charset="0"/>
              </a:rPr>
              <a:t>i</a:t>
            </a:r>
            <a:r>
              <a:rPr lang="en-US" sz="850" i="1" dirty="0">
                <a:latin typeface="Times New Roman" panose="02020603050405020304" pitchFamily="18" charset="0"/>
              </a:rPr>
              <a:t>] </a:t>
            </a:r>
            <a:r>
              <a:rPr lang="vi" sz="850" i="1" dirty="0" smtClean="0">
                <a:latin typeface="Times New Roman" panose="02020603050405020304" pitchFamily="18" charset="0"/>
              </a:rPr>
              <a:t>&lt;</a:t>
            </a:r>
            <a:r>
              <a:rPr lang="en-US" sz="850" i="1" dirty="0" smtClean="0">
                <a:latin typeface="Times New Roman" panose="02020603050405020304" pitchFamily="18" charset="0"/>
              </a:rPr>
              <a:t>=</a:t>
            </a:r>
            <a:r>
              <a:rPr lang="vi" sz="850" i="1" dirty="0" smtClean="0">
                <a:latin typeface="Times New Roman" panose="02020603050405020304" pitchFamily="18" charset="0"/>
              </a:rPr>
              <a:t> </a:t>
            </a:r>
            <a:r>
              <a:rPr lang="en-US" sz="950" i="1" dirty="0">
                <a:latin typeface="Times New Roman" panose="02020603050405020304" pitchFamily="18" charset="0"/>
              </a:rPr>
              <a:t>Work    </a:t>
            </a:r>
            <a:endParaRPr lang="en-US" sz="950" i="1" dirty="0" smtClean="0">
              <a:latin typeface="Times New Roman" panose="02020603050405020304" pitchFamily="18" charset="0"/>
            </a:endParaRPr>
          </a:p>
          <a:p>
            <a:pPr marL="419100" algn="just">
              <a:spcAft>
                <a:spcPts val="210"/>
              </a:spcAft>
            </a:pPr>
            <a:r>
              <a:rPr lang="vi" sz="850" dirty="0" smtClean="0">
                <a:latin typeface="Times New Roman" panose="02020603050405020304" pitchFamily="18" charset="0"/>
              </a:rPr>
              <a:t>Nếu </a:t>
            </a:r>
            <a:r>
              <a:rPr lang="vi" sz="850" dirty="0">
                <a:latin typeface="Times New Roman" panose="02020603050405020304" pitchFamily="18" charset="0"/>
              </a:rPr>
              <a:t>không tồn tại </a:t>
            </a:r>
            <a:r>
              <a:rPr lang="vi" sz="950" i="1" dirty="0">
                <a:latin typeface="Times New Roman" panose="02020603050405020304" pitchFamily="18" charset="0"/>
              </a:rPr>
              <a:t>i</a:t>
            </a:r>
            <a:r>
              <a:rPr lang="vi" sz="950" dirty="0">
                <a:latin typeface="Times New Roman" panose="02020603050405020304" pitchFamily="18" charset="0"/>
              </a:rPr>
              <a:t> </a:t>
            </a:r>
            <a:r>
              <a:rPr lang="vi" sz="850" dirty="0">
                <a:latin typeface="Times New Roman" panose="02020603050405020304" pitchFamily="18" charset="0"/>
              </a:rPr>
              <a:t>thỏa điều kiện, nhảy </a:t>
            </a:r>
            <a:r>
              <a:rPr lang="en-US" sz="850" dirty="0" err="1" smtClean="0">
                <a:latin typeface="Times New Roman" panose="02020603050405020304" pitchFamily="18" charset="0"/>
              </a:rPr>
              <a:t>đến</a:t>
            </a:r>
            <a:r>
              <a:rPr lang="vi" sz="850" dirty="0" smtClean="0">
                <a:latin typeface="Times New Roman" panose="02020603050405020304" pitchFamily="18" charset="0"/>
              </a:rPr>
              <a:t> </a:t>
            </a:r>
            <a:r>
              <a:rPr lang="vi" sz="850" dirty="0">
                <a:latin typeface="Times New Roman" panose="02020603050405020304" pitchFamily="18" charset="0"/>
              </a:rPr>
              <a:t>bước 4.</a:t>
            </a:r>
          </a:p>
          <a:p>
            <a:pPr marL="127000" indent="0" algn="just">
              <a:lnSpc>
                <a:spcPts val="1200"/>
              </a:lnSpc>
            </a:pPr>
            <a:r>
              <a:rPr lang="vi" sz="850" dirty="0">
                <a:solidFill>
                  <a:srgbClr val="3333B2"/>
                </a:solidFill>
                <a:latin typeface="Times New Roman" panose="02020603050405020304" pitchFamily="18" charset="0"/>
              </a:rPr>
              <a:t>3.    </a:t>
            </a:r>
            <a:r>
              <a:rPr lang="en-US" sz="950" i="1" dirty="0">
                <a:latin typeface="Times New Roman" panose="02020603050405020304" pitchFamily="18" charset="0"/>
              </a:rPr>
              <a:t>Work </a:t>
            </a:r>
            <a:r>
              <a:rPr lang="vi" sz="850" i="1" dirty="0">
                <a:latin typeface="Times New Roman" panose="02020603050405020304" pitchFamily="18" charset="0"/>
              </a:rPr>
              <a:t>= </a:t>
            </a:r>
            <a:r>
              <a:rPr lang="en-US" sz="950" i="1" dirty="0">
                <a:latin typeface="Times New Roman" panose="02020603050405020304" pitchFamily="18" charset="0"/>
              </a:rPr>
              <a:t>Work </a:t>
            </a:r>
            <a:r>
              <a:rPr lang="vi" sz="850" i="1" dirty="0">
                <a:latin typeface="Times New Roman" panose="02020603050405020304" pitchFamily="18" charset="0"/>
              </a:rPr>
              <a:t>+ </a:t>
            </a:r>
            <a:r>
              <a:rPr lang="vi" sz="950" i="1" dirty="0">
                <a:latin typeface="Times New Roman" panose="02020603050405020304" pitchFamily="18" charset="0"/>
              </a:rPr>
              <a:t>Allocation</a:t>
            </a:r>
            <a:r>
              <a:rPr lang="vi" sz="850" i="1" dirty="0">
                <a:latin typeface="Times New Roman" panose="02020603050405020304" pitchFamily="18" charset="0"/>
              </a:rPr>
              <a:t>[</a:t>
            </a:r>
            <a:r>
              <a:rPr lang="vi" sz="950" i="1" dirty="0">
                <a:latin typeface="Times New Roman" panose="02020603050405020304" pitchFamily="18" charset="0"/>
              </a:rPr>
              <a:t>i</a:t>
            </a:r>
            <a:r>
              <a:rPr lang="vi" sz="850" dirty="0">
                <a:latin typeface="Times New Roman" panose="02020603050405020304" pitchFamily="18" charset="0"/>
              </a:rPr>
              <a:t>]</a:t>
            </a:r>
          </a:p>
          <a:p>
            <a:pPr marL="304800" indent="0">
              <a:lnSpc>
                <a:spcPts val="1200"/>
              </a:lnSpc>
            </a:pPr>
            <a:r>
              <a:rPr lang="en-US" sz="950" i="1" dirty="0">
                <a:latin typeface="Times New Roman" panose="02020603050405020304" pitchFamily="18" charset="0"/>
              </a:rPr>
              <a:t>Finish</a:t>
            </a:r>
            <a:r>
              <a:rPr lang="en-US" sz="850" i="1" dirty="0">
                <a:latin typeface="Times New Roman" panose="02020603050405020304" pitchFamily="18" charset="0"/>
              </a:rPr>
              <a:t>[</a:t>
            </a:r>
            <a:r>
              <a:rPr lang="en-US" sz="950" i="1" dirty="0" err="1">
                <a:latin typeface="Times New Roman" panose="02020603050405020304" pitchFamily="18" charset="0"/>
              </a:rPr>
              <a:t>i</a:t>
            </a:r>
            <a:r>
              <a:rPr lang="en-US" sz="850" i="1" dirty="0">
                <a:latin typeface="Times New Roman" panose="02020603050405020304" pitchFamily="18" charset="0"/>
              </a:rPr>
              <a:t>] </a:t>
            </a:r>
            <a:r>
              <a:rPr lang="vi" sz="850" i="1" dirty="0">
                <a:latin typeface="Times New Roman" panose="02020603050405020304" pitchFamily="18" charset="0"/>
              </a:rPr>
              <a:t>= </a:t>
            </a:r>
            <a:r>
              <a:rPr lang="en-US" sz="950" i="1" dirty="0">
                <a:latin typeface="Times New Roman" panose="02020603050405020304" pitchFamily="18" charset="0"/>
              </a:rPr>
              <a:t>true</a:t>
            </a:r>
          </a:p>
          <a:p>
            <a:pPr marL="304800" indent="0">
              <a:lnSpc>
                <a:spcPts val="1200"/>
              </a:lnSpc>
              <a:spcAft>
                <a:spcPts val="210"/>
              </a:spcAft>
            </a:pPr>
            <a:r>
              <a:rPr lang="vi" sz="850" dirty="0">
                <a:latin typeface="Times New Roman" panose="02020603050405020304" pitchFamily="18" charset="0"/>
              </a:rPr>
              <a:t>Quay lại bước 2.</a:t>
            </a:r>
          </a:p>
          <a:p>
            <a:pPr marL="127000" indent="0" algn="just"/>
            <a:r>
              <a:rPr lang="vi" sz="850" dirty="0">
                <a:solidFill>
                  <a:srgbClr val="3333B2"/>
                </a:solidFill>
                <a:latin typeface="Times New Roman" panose="02020603050405020304" pitchFamily="18" charset="0"/>
              </a:rPr>
              <a:t>4. </a:t>
            </a:r>
            <a:r>
              <a:rPr lang="vi" sz="850" dirty="0">
                <a:latin typeface="Times New Roman" panose="02020603050405020304" pitchFamily="18" charset="0"/>
              </a:rPr>
              <a:t>Nếu </a:t>
            </a:r>
            <a:r>
              <a:rPr lang="en-US" sz="950" i="1" dirty="0">
                <a:latin typeface="Times New Roman" panose="02020603050405020304" pitchFamily="18" charset="0"/>
              </a:rPr>
              <a:t>Finish[</a:t>
            </a:r>
            <a:r>
              <a:rPr lang="en-US" sz="950" i="1" dirty="0" err="1">
                <a:latin typeface="Times New Roman" panose="02020603050405020304" pitchFamily="18" charset="0"/>
              </a:rPr>
              <a:t>i</a:t>
            </a:r>
            <a:r>
              <a:rPr lang="en-US" sz="850" i="1" dirty="0">
                <a:latin typeface="Times New Roman" panose="02020603050405020304" pitchFamily="18" charset="0"/>
              </a:rPr>
              <a:t>] </a:t>
            </a:r>
            <a:r>
              <a:rPr lang="vi" sz="850" i="1" dirty="0">
                <a:latin typeface="Times New Roman" panose="02020603050405020304" pitchFamily="18" charset="0"/>
              </a:rPr>
              <a:t>== </a:t>
            </a:r>
            <a:r>
              <a:rPr lang="en-US" sz="950" i="1" dirty="0">
                <a:latin typeface="Times New Roman" panose="02020603050405020304" pitchFamily="18" charset="0"/>
              </a:rPr>
              <a:t>true</a:t>
            </a:r>
            <a:r>
              <a:rPr lang="en-US" sz="950" dirty="0">
                <a:latin typeface="Times New Roman" panose="02020603050405020304" pitchFamily="18" charset="0"/>
              </a:rPr>
              <a:t> </a:t>
            </a:r>
            <a:r>
              <a:rPr lang="vi" sz="850" dirty="0">
                <a:latin typeface="Times New Roman" panose="02020603050405020304" pitchFamily="18" charset="0"/>
              </a:rPr>
              <a:t>với mọi </a:t>
            </a:r>
            <a:r>
              <a:rPr lang="vi" sz="950" i="1" dirty="0">
                <a:latin typeface="Times New Roman" panose="02020603050405020304" pitchFamily="18" charset="0"/>
              </a:rPr>
              <a:t>i</a:t>
            </a:r>
            <a:r>
              <a:rPr lang="vi" sz="950" dirty="0">
                <a:latin typeface="Times New Roman" panose="02020603050405020304" pitchFamily="18" charset="0"/>
              </a:rPr>
              <a:t> </a:t>
            </a:r>
            <a:r>
              <a:rPr lang="vi" sz="850" dirty="0">
                <a:latin typeface="Times New Roman" panose="02020603050405020304" pitchFamily="18" charset="0"/>
              </a:rPr>
              <a:t>thì hệ thống ở trạng thái </a:t>
            </a:r>
            <a:r>
              <a:rPr lang="vi" sz="850" dirty="0">
                <a:solidFill>
                  <a:srgbClr val="8F0000"/>
                </a:solidFill>
                <a:latin typeface="Times New Roman" panose="02020603050405020304" pitchFamily="18" charset="0"/>
              </a:rPr>
              <a:t>an toàn</a:t>
            </a:r>
            <a:r>
              <a:rPr lang="vi" sz="850" dirty="0">
                <a:latin typeface="Times New Roman" panose="02020603050405020304" pitchFamily="18" charset="0"/>
              </a:rPr>
              <a:t>.</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
        <p:nvSpPr>
          <p:cNvPr id="12" name="Rectangle 11"/>
          <p:cNvSpPr/>
          <p:nvPr/>
        </p:nvSpPr>
        <p:spPr>
          <a:xfrm>
            <a:off x="1411224" y="1196370"/>
            <a:ext cx="2919828" cy="425758"/>
          </a:xfrm>
          <a:prstGeom prst="rect">
            <a:avLst/>
          </a:prstGeom>
        </p:spPr>
        <p:txBody>
          <a:bodyPr wrap="square">
            <a:spAutoFit/>
          </a:bodyPr>
          <a:lstStyle/>
          <a:p>
            <a:pPr marL="419100" indent="0" algn="just">
              <a:spcAft>
                <a:spcPts val="210"/>
              </a:spcAft>
            </a:pPr>
            <a:r>
              <a:rPr lang="vi" sz="1000" dirty="0">
                <a:latin typeface="Times New Roman" panose="02020603050405020304" pitchFamily="18" charset="0"/>
              </a:rPr>
              <a:t>Cho hai </a:t>
            </a:r>
            <a:r>
              <a:rPr lang="en-US" sz="1000" dirty="0">
                <a:latin typeface="Times New Roman" panose="02020603050405020304" pitchFamily="18" charset="0"/>
              </a:rPr>
              <a:t>vector </a:t>
            </a:r>
            <a:r>
              <a:rPr lang="en-US" sz="1000" i="1" dirty="0">
                <a:latin typeface="Times New Roman" panose="02020603050405020304" pitchFamily="18" charset="0"/>
              </a:rPr>
              <a:t>X, Y</a:t>
            </a:r>
            <a:r>
              <a:rPr lang="en-US" sz="1000" dirty="0">
                <a:latin typeface="Times New Roman" panose="02020603050405020304" pitchFamily="18" charset="0"/>
              </a:rPr>
              <a:t> </a:t>
            </a:r>
            <a:r>
              <a:rPr lang="vi" sz="1000" dirty="0">
                <a:latin typeface="Times New Roman" panose="02020603050405020304" pitchFamily="18" charset="0"/>
              </a:rPr>
              <a:t>có độ dài n</a:t>
            </a:r>
            <a:r>
              <a:rPr lang="vi" sz="1000" dirty="0" smtClean="0">
                <a:latin typeface="Times New Roman" panose="02020603050405020304" pitchFamily="18" charset="0"/>
              </a:rPr>
              <a:t>:</a:t>
            </a:r>
            <a:r>
              <a:rPr lang="en-US" sz="1000" i="1" dirty="0" smtClean="0">
                <a:latin typeface="Times New Roman" panose="02020603050405020304" pitchFamily="18" charset="0"/>
              </a:rPr>
              <a:t> </a:t>
            </a:r>
          </a:p>
          <a:p>
            <a:pPr marL="419100" indent="0" algn="just">
              <a:spcAft>
                <a:spcPts val="210"/>
              </a:spcAft>
            </a:pPr>
            <a:r>
              <a:rPr lang="vi" sz="1000" i="1" dirty="0" smtClean="0">
                <a:latin typeface="Times New Roman" panose="02020603050405020304" pitchFamily="18" charset="0"/>
              </a:rPr>
              <a:t>X </a:t>
            </a:r>
            <a:r>
              <a:rPr lang="vi" sz="1000" i="1" dirty="0">
                <a:latin typeface="Times New Roman" panose="02020603050405020304" pitchFamily="18" charset="0"/>
              </a:rPr>
              <a:t>&lt; Y </a:t>
            </a:r>
            <a:r>
              <a:rPr lang="en-US" sz="1000" i="1" dirty="0" smtClean="0">
                <a:latin typeface="Times New Roman" panose="02020603050405020304" pitchFamily="18" charset="0"/>
                <a:sym typeface="Wingdings" panose="05000000000000000000" pitchFamily="2" charset="2"/>
              </a:rPr>
              <a:t></a:t>
            </a:r>
            <a:r>
              <a:rPr lang="vi" sz="1000" i="1" dirty="0" smtClean="0">
                <a:latin typeface="Times New Roman" panose="02020603050405020304" pitchFamily="18" charset="0"/>
              </a:rPr>
              <a:t> </a:t>
            </a:r>
            <a:r>
              <a:rPr lang="vi" sz="1000" i="1" dirty="0">
                <a:latin typeface="Times New Roman" panose="02020603050405020304" pitchFamily="18" charset="0"/>
              </a:rPr>
              <a:t>X</a:t>
            </a:r>
            <a:r>
              <a:rPr lang="en-US" sz="1000" dirty="0">
                <a:latin typeface="Times New Roman" panose="02020603050405020304" pitchFamily="18" charset="0"/>
              </a:rPr>
              <a:t>[</a:t>
            </a:r>
            <a:r>
              <a:rPr lang="en-US" sz="1000" dirty="0" err="1">
                <a:latin typeface="Times New Roman" panose="02020603050405020304" pitchFamily="18" charset="0"/>
              </a:rPr>
              <a:t>i</a:t>
            </a:r>
            <a:r>
              <a:rPr lang="en-US" sz="1000" dirty="0">
                <a:latin typeface="Times New Roman" panose="02020603050405020304" pitchFamily="18" charset="0"/>
              </a:rPr>
              <a:t>] </a:t>
            </a:r>
            <a:r>
              <a:rPr lang="vi" sz="1000" dirty="0" smtClean="0">
                <a:latin typeface="Times New Roman" panose="02020603050405020304" pitchFamily="18" charset="0"/>
              </a:rPr>
              <a:t>&lt;</a:t>
            </a:r>
            <a:r>
              <a:rPr lang="en-US" sz="1000" dirty="0" smtClean="0">
                <a:latin typeface="Times New Roman" panose="02020603050405020304" pitchFamily="18" charset="0"/>
              </a:rPr>
              <a:t>=</a:t>
            </a:r>
            <a:r>
              <a:rPr lang="vi" sz="1000" dirty="0" smtClean="0">
                <a:latin typeface="Times New Roman" panose="02020603050405020304" pitchFamily="18" charset="0"/>
              </a:rPr>
              <a:t> </a:t>
            </a:r>
            <a:r>
              <a:rPr lang="vi" sz="1000" i="1" dirty="0">
                <a:latin typeface="Times New Roman" panose="02020603050405020304" pitchFamily="18" charset="0"/>
              </a:rPr>
              <a:t>Y</a:t>
            </a:r>
            <a:r>
              <a:rPr lang="en-US" sz="1000" dirty="0">
                <a:latin typeface="Times New Roman" panose="02020603050405020304" pitchFamily="18" charset="0"/>
              </a:rPr>
              <a:t>[</a:t>
            </a:r>
            <a:r>
              <a:rPr lang="en-US" sz="1000" dirty="0" err="1">
                <a:latin typeface="Times New Roman" panose="02020603050405020304" pitchFamily="18" charset="0"/>
              </a:rPr>
              <a:t>i</a:t>
            </a:r>
            <a:r>
              <a:rPr lang="en-US" sz="1000" dirty="0">
                <a:latin typeface="Times New Roman" panose="02020603050405020304" pitchFamily="18" charset="0"/>
              </a:rPr>
              <a:t>], </a:t>
            </a:r>
            <a:r>
              <a:rPr lang="en-US" sz="1000" dirty="0" err="1" smtClean="0">
                <a:latin typeface="Times New Roman" panose="02020603050405020304" pitchFamily="18" charset="0"/>
              </a:rPr>
              <a:t>với</a:t>
            </a:r>
            <a:r>
              <a:rPr lang="en-US" sz="1000" dirty="0" smtClean="0">
                <a:latin typeface="Times New Roman" panose="02020603050405020304" pitchFamily="18" charset="0"/>
              </a:rPr>
              <a:t> </a:t>
            </a:r>
            <a:r>
              <a:rPr lang="en-US" sz="1000" dirty="0" err="1" smtClean="0">
                <a:latin typeface="Times New Roman" panose="02020603050405020304" pitchFamily="18" charset="0"/>
              </a:rPr>
              <a:t>mọi</a:t>
            </a:r>
            <a:r>
              <a:rPr lang="en-US" sz="1000" dirty="0" smtClean="0">
                <a:latin typeface="Times New Roman" panose="02020603050405020304" pitchFamily="18" charset="0"/>
              </a:rPr>
              <a:t> </a:t>
            </a:r>
            <a:r>
              <a:rPr lang="vi" sz="1000" dirty="0" smtClean="0">
                <a:latin typeface="Times New Roman" panose="02020603050405020304" pitchFamily="18" charset="0"/>
              </a:rPr>
              <a:t>i </a:t>
            </a:r>
            <a:r>
              <a:rPr lang="vi" sz="1000" dirty="0">
                <a:latin typeface="Times New Roman" panose="02020603050405020304" pitchFamily="18" charset="0"/>
              </a:rPr>
              <a:t>= 1..</a:t>
            </a:r>
            <a:r>
              <a:rPr lang="vi" sz="1000" dirty="0" smtClean="0">
                <a:latin typeface="Times New Roman" panose="02020603050405020304" pitchFamily="18" charset="0"/>
              </a:rPr>
              <a:t>n</a:t>
            </a:r>
            <a:endParaRPr lang="en-US" sz="10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97536" y="462358"/>
            <a:ext cx="4087602" cy="2581656"/>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NỘI </a:t>
            </a:r>
            <a:r>
              <a:rPr lang="en-US" sz="1400" b="1" cap="small" dirty="0" smtClean="0">
                <a:solidFill>
                  <a:srgbClr val="CC0000"/>
                </a:solidFill>
                <a:latin typeface="Times New Roman" panose="02020603050405020304" pitchFamily="18" charset="0"/>
              </a:rPr>
              <a:t>DUNG</a:t>
            </a:r>
          </a:p>
          <a:p>
            <a:pPr indent="0">
              <a:spcAft>
                <a:spcPts val="630"/>
              </a:spcAft>
            </a:pPr>
            <a:r>
              <a:rPr lang="vi" sz="1100" cap="small" spc="50" dirty="0" smtClean="0">
                <a:latin typeface="Times New Roman"/>
              </a:rPr>
              <a:t>GIỚI THIỆU </a:t>
            </a:r>
            <a:r>
              <a:rPr lang="en-US" sz="1100" cap="small" spc="50" dirty="0" smtClean="0">
                <a:latin typeface="Times New Roman"/>
              </a:rPr>
              <a:t>DEADLOCK</a:t>
            </a:r>
          </a:p>
          <a:p>
            <a:pPr marL="215900" indent="0">
              <a:lnSpc>
                <a:spcPts val="1872"/>
              </a:lnSpc>
            </a:pPr>
            <a:r>
              <a:rPr lang="en-US" sz="850" dirty="0" smtClean="0">
                <a:latin typeface="Times New Roman" panose="02020603050405020304" pitchFamily="18" charset="0"/>
              </a:rPr>
              <a:t>Deadlock </a:t>
            </a:r>
            <a:r>
              <a:rPr lang="vi" sz="850" dirty="0" smtClean="0">
                <a:latin typeface="Times New Roman" panose="02020603050405020304" pitchFamily="18" charset="0"/>
              </a:rPr>
              <a:t>là gì?</a:t>
            </a:r>
          </a:p>
          <a:p>
            <a:pPr marL="215900" indent="0">
              <a:lnSpc>
                <a:spcPts val="1872"/>
              </a:lnSpc>
            </a:pPr>
            <a:r>
              <a:rPr lang="vi" sz="850" dirty="0" smtClean="0">
                <a:latin typeface="Times New Roman" panose="02020603050405020304" pitchFamily="18" charset="0"/>
              </a:rPr>
              <a:t>Điều kiện phát sinh </a:t>
            </a:r>
            <a:r>
              <a:rPr lang="en-US" sz="850" dirty="0" smtClean="0">
                <a:latin typeface="Times New Roman" panose="02020603050405020304" pitchFamily="18" charset="0"/>
              </a:rPr>
              <a:t>deadlock </a:t>
            </a:r>
            <a:r>
              <a:rPr lang="vi" sz="850" dirty="0" smtClean="0">
                <a:latin typeface="Times New Roman" panose="02020603050405020304" pitchFamily="18" charset="0"/>
              </a:rPr>
              <a:t>Mô hình hóa hệ thống</a:t>
            </a:r>
          </a:p>
          <a:p>
            <a:pPr marL="215900" indent="0">
              <a:lnSpc>
                <a:spcPts val="1872"/>
              </a:lnSpc>
              <a:spcAft>
                <a:spcPts val="630"/>
              </a:spcAft>
            </a:pPr>
            <a:r>
              <a:rPr lang="vi" sz="850" dirty="0" smtClean="0">
                <a:latin typeface="Times New Roman" panose="02020603050405020304" pitchFamily="18" charset="0"/>
              </a:rPr>
              <a:t>Đồ thị cấp phát tài nguyên (Resourece </a:t>
            </a:r>
            <a:r>
              <a:rPr lang="en-US" sz="850" dirty="0" smtClean="0">
                <a:latin typeface="Times New Roman" panose="02020603050405020304" pitchFamily="18" charset="0"/>
              </a:rPr>
              <a:t>Allocation Graph </a:t>
            </a:r>
            <a:r>
              <a:rPr lang="vi" sz="850" dirty="0" smtClean="0">
                <a:latin typeface="Times New Roman" panose="02020603050405020304" pitchFamily="18" charset="0"/>
              </a:rPr>
              <a:t>- </a:t>
            </a:r>
            <a:r>
              <a:rPr lang="en-US" sz="850" dirty="0" smtClean="0">
                <a:latin typeface="Times New Roman" panose="02020603050405020304" pitchFamily="18" charset="0"/>
              </a:rPr>
              <a:t>RAG)</a:t>
            </a:r>
          </a:p>
          <a:p>
            <a:pPr marR="592836">
              <a:lnSpc>
                <a:spcPts val="2736"/>
              </a:lnSpc>
              <a:spcAft>
                <a:spcPts val="630"/>
              </a:spcAft>
            </a:pPr>
            <a:r>
              <a:rPr lang="vi" sz="1100" cap="small" spc="50" dirty="0" smtClean="0">
                <a:latin typeface="Times New Roman"/>
              </a:rPr>
              <a:t>CÁC CÁCH TIẾP CẬN VỚI VẤN ĐỀ </a:t>
            </a:r>
            <a:r>
              <a:rPr lang="en-US" sz="1100" cap="small" spc="50" dirty="0" smtClean="0">
                <a:latin typeface="Times New Roman"/>
              </a:rPr>
              <a:t>DEADLOCK </a:t>
            </a:r>
            <a:r>
              <a:rPr lang="vi" sz="1100" cap="small" spc="50" dirty="0" smtClean="0">
                <a:latin typeface="Times New Roman"/>
              </a:rPr>
              <a:t>NGĂN CHẶN VÀ TRÁNH </a:t>
            </a:r>
            <a:r>
              <a:rPr lang="en-US" sz="1100" cap="small" spc="50" dirty="0" smtClean="0">
                <a:latin typeface="Times New Roman"/>
              </a:rPr>
              <a:t>DEADLOCK </a:t>
            </a:r>
          </a:p>
          <a:p>
            <a:pPr marR="592836">
              <a:lnSpc>
                <a:spcPts val="2736"/>
              </a:lnSpc>
              <a:spcAft>
                <a:spcPts val="630"/>
              </a:spcAft>
            </a:pPr>
            <a:r>
              <a:rPr lang="vi" sz="1100" cap="small" spc="50" dirty="0" smtClean="0">
                <a:latin typeface="Times New Roman"/>
              </a:rPr>
              <a:t>PHÁT HIỆN VÀ PHỤC HỒI </a:t>
            </a:r>
            <a:r>
              <a:rPr lang="en-US" sz="1100" cap="small" spc="50" dirty="0" smtClean="0">
                <a:latin typeface="Times New Roman"/>
              </a:rPr>
              <a:t>DEADLOCK</a:t>
            </a:r>
            <a:endParaRPr lang="en-US" sz="1100" cap="small" spc="50" dirty="0">
              <a:latin typeface="Times New Roman"/>
            </a:endParaRPr>
          </a:p>
        </p:txBody>
      </p:sp>
      <p:sp>
        <p:nvSpPr>
          <p:cNvPr id="7" name="Rectangle 6"/>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4041648" cy="42976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CẤP PHÁT TÀI NGUYÊN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777240"/>
            <a:ext cx="3995928" cy="2005584"/>
          </a:xfrm>
          <a:prstGeom prst="rect">
            <a:avLst/>
          </a:prstGeom>
        </p:spPr>
        <p:txBody>
          <a:bodyPr lIns="0" tIns="0" rIns="0" bIns="0">
            <a:noAutofit/>
          </a:bodyPr>
          <a:lstStyle/>
          <a:p>
            <a:pPr indent="0" algn="just">
              <a:spcBef>
                <a:spcPts val="273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a:t>
            </a:r>
            <a:r>
              <a:rPr lang="en-US" sz="1200" i="1" dirty="0">
                <a:latin typeface="Times New Roman" panose="02020603050405020304" pitchFamily="18" charset="0"/>
              </a:rPr>
              <a:t>Request</a:t>
            </a:r>
            <a:r>
              <a:rPr lang="vi" sz="1200" i="1" baseline="-25000" dirty="0">
                <a:latin typeface="Times New Roman" panose="02020603050405020304" pitchFamily="18" charset="0"/>
              </a:rPr>
              <a:t>i</a:t>
            </a:r>
            <a:r>
              <a:rPr lang="vi" sz="1200" dirty="0">
                <a:latin typeface="Times New Roman" panose="02020603050405020304" pitchFamily="18" charset="0"/>
              </a:rPr>
              <a:t> là </a:t>
            </a:r>
            <a:r>
              <a:rPr lang="en-US" sz="1200" dirty="0">
                <a:latin typeface="Times New Roman" panose="02020603050405020304" pitchFamily="18" charset="0"/>
              </a:rPr>
              <a:t>vector </a:t>
            </a:r>
            <a:r>
              <a:rPr lang="vi" sz="1200" dirty="0">
                <a:latin typeface="Times New Roman" panose="02020603050405020304" pitchFamily="18" charset="0"/>
              </a:rPr>
              <a:t>yêu cầu của tiến trình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i="1" dirty="0">
                <a:latin typeface="Times New Roman" panose="02020603050405020304" pitchFamily="18" charset="0"/>
              </a:rPr>
              <a:t>.</a:t>
            </a:r>
          </a:p>
          <a:p>
            <a:pPr marL="170688" indent="0">
              <a:spcAft>
                <a:spcPts val="630"/>
              </a:spcAft>
            </a:pPr>
            <a:r>
              <a:rPr lang="en-US" sz="1200" i="1" dirty="0">
                <a:latin typeface="Times New Roman" panose="02020603050405020304" pitchFamily="18" charset="0"/>
              </a:rPr>
              <a:t>Request</a:t>
            </a:r>
            <a:r>
              <a:rPr lang="vi" sz="1200" i="1" baseline="-25000" dirty="0">
                <a:latin typeface="Times New Roman" panose="02020603050405020304" pitchFamily="18" charset="0"/>
              </a:rPr>
              <a:t>i</a:t>
            </a:r>
            <a:r>
              <a:rPr lang="vi" sz="1200" dirty="0">
                <a:latin typeface="Times New Roman" panose="02020603050405020304" pitchFamily="18" charset="0"/>
              </a:rPr>
              <a:t> </a:t>
            </a:r>
            <a:r>
              <a:rPr lang="vi" sz="1200" dirty="0" smtClean="0">
                <a:latin typeface="Times New Roman" panose="02020603050405020304" pitchFamily="18" charset="0"/>
              </a:rPr>
              <a:t>[</a:t>
            </a:r>
            <a:r>
              <a:rPr lang="en-US" sz="1200" dirty="0" smtClean="0">
                <a:latin typeface="Times New Roman" panose="02020603050405020304" pitchFamily="18" charset="0"/>
              </a:rPr>
              <a:t>j</a:t>
            </a:r>
            <a:r>
              <a:rPr lang="vi" sz="1200" dirty="0" smtClean="0">
                <a:latin typeface="Times New Roman" panose="02020603050405020304" pitchFamily="18" charset="0"/>
              </a:rPr>
              <a:t>] </a:t>
            </a:r>
            <a:r>
              <a:rPr lang="vi" sz="1200" dirty="0">
                <a:latin typeface="Times New Roman" panose="02020603050405020304" pitchFamily="18" charset="0"/>
              </a:rPr>
              <a:t>= </a:t>
            </a:r>
            <a:r>
              <a:rPr lang="vi" sz="1200" i="1" dirty="0">
                <a:latin typeface="Times New Roman" panose="02020603050405020304" pitchFamily="18" charset="0"/>
              </a:rPr>
              <a:t>k &amp;</a:t>
            </a:r>
            <a:r>
              <a:rPr lang="vi" sz="1200" dirty="0">
                <a:latin typeface="Times New Roman" panose="02020603050405020304" pitchFamily="18" charset="0"/>
              </a:rPr>
              <a:t> tiến trình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dirty="0">
                <a:latin typeface="Times New Roman" panose="02020603050405020304" pitchFamily="18" charset="0"/>
              </a:rPr>
              <a:t> cần </a:t>
            </a:r>
            <a:r>
              <a:rPr lang="vi" sz="1200" i="1" dirty="0">
                <a:latin typeface="Times New Roman" panose="02020603050405020304" pitchFamily="18" charset="0"/>
              </a:rPr>
              <a:t>k</a:t>
            </a:r>
            <a:r>
              <a:rPr lang="vi" sz="1200" dirty="0">
                <a:latin typeface="Times New Roman" panose="02020603050405020304" pitchFamily="18" charset="0"/>
              </a:rPr>
              <a:t>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của </a:t>
            </a:r>
            <a:r>
              <a:rPr lang="vi" sz="1200" i="1" dirty="0">
                <a:latin typeface="Times New Roman" panose="02020603050405020304" pitchFamily="18" charset="0"/>
              </a:rPr>
              <a:t>R</a:t>
            </a:r>
            <a:r>
              <a:rPr lang="vi" sz="1200" i="1" baseline="-25000" dirty="0">
                <a:latin typeface="Times New Roman" panose="02020603050405020304" pitchFamily="18" charset="0"/>
              </a:rPr>
              <a:t>j</a:t>
            </a:r>
            <a:r>
              <a:rPr lang="vi" sz="1200" dirty="0">
                <a:latin typeface="Times New Roman" panose="02020603050405020304" pitchFamily="18" charset="0"/>
              </a:rPr>
              <a:t>.</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một tiến trình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dirty="0" smtClean="0">
                <a:latin typeface="Times New Roman" panose="02020603050405020304" pitchFamily="18" charset="0"/>
              </a:rPr>
              <a:t> </a:t>
            </a:r>
            <a:r>
              <a:rPr lang="vi" sz="1200" dirty="0" smtClean="0">
                <a:latin typeface="Times New Roman" panose="02020603050405020304" pitchFamily="18" charset="0"/>
              </a:rPr>
              <a:t>yêu </a:t>
            </a:r>
            <a:r>
              <a:rPr lang="vi" sz="1200" dirty="0">
                <a:latin typeface="Times New Roman" panose="02020603050405020304" pitchFamily="18" charset="0"/>
              </a:rPr>
              <a:t>cầu tài nguyên, thực hiện các bưóc sau:</a:t>
            </a:r>
          </a:p>
          <a:p>
            <a:pPr marL="272288" indent="0" algn="just"/>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Nếu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vi" sz="1200" i="1" dirty="0" smtClean="0">
                <a:latin typeface="Times New Roman" panose="02020603050405020304" pitchFamily="18" charset="0"/>
              </a:rPr>
              <a:t>&lt;</a:t>
            </a:r>
            <a:r>
              <a:rPr lang="en-US" sz="1200" i="1" dirty="0" smtClean="0">
                <a:latin typeface="Times New Roman" panose="02020603050405020304" pitchFamily="18" charset="0"/>
              </a:rPr>
              <a:t>=</a:t>
            </a:r>
            <a:r>
              <a:rPr lang="vi" sz="1200" i="1" dirty="0" smtClean="0">
                <a:latin typeface="Times New Roman" panose="02020603050405020304" pitchFamily="18" charset="0"/>
              </a:rPr>
              <a:t> </a:t>
            </a:r>
            <a:r>
              <a:rPr lang="en-US" sz="1200" i="1" dirty="0" err="1" smtClean="0">
                <a:latin typeface="Times New Roman" panose="02020603050405020304" pitchFamily="18" charset="0"/>
              </a:rPr>
              <a:t>Need</a:t>
            </a:r>
            <a:r>
              <a:rPr lang="en-US" sz="1200" i="1" baseline="-25000" dirty="0" err="1" smtClean="0">
                <a:latin typeface="Times New Roman" panose="02020603050405020304" pitchFamily="18" charset="0"/>
              </a:rPr>
              <a:t>i</a:t>
            </a:r>
            <a:r>
              <a:rPr lang="vi" sz="1200" dirty="0" smtClean="0">
                <a:latin typeface="Times New Roman" panose="02020603050405020304" pitchFamily="18" charset="0"/>
              </a:rPr>
              <a:t>, </a:t>
            </a:r>
            <a:r>
              <a:rPr lang="vi" sz="1200" dirty="0">
                <a:latin typeface="Times New Roman" panose="02020603050405020304" pitchFamily="18" charset="0"/>
              </a:rPr>
              <a:t>sang bước 2.</a:t>
            </a:r>
          </a:p>
          <a:p>
            <a:pPr indent="0" algn="ctr">
              <a:spcAft>
                <a:spcPts val="630"/>
              </a:spcAft>
            </a:pPr>
            <a:r>
              <a:rPr lang="vi" sz="1200" dirty="0">
                <a:latin typeface="Times New Roman" panose="02020603050405020304" pitchFamily="18" charset="0"/>
              </a:rPr>
              <a:t>Ngược lại, báo lỗi vì tiến trình yêu cầu quá định mức tối đa.</a:t>
            </a:r>
          </a:p>
          <a:p>
            <a:pPr marL="272288" indent="0" algn="just"/>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Nếu </a:t>
            </a:r>
            <a:r>
              <a:rPr lang="en-US" sz="1200" i="1" dirty="0">
                <a:latin typeface="Times New Roman" panose="02020603050405020304" pitchFamily="18" charset="0"/>
              </a:rPr>
              <a:t>Request</a:t>
            </a:r>
            <a:r>
              <a:rPr lang="vi" sz="1200" i="1" baseline="-25000" dirty="0">
                <a:latin typeface="Times New Roman" panose="02020603050405020304" pitchFamily="18" charset="0"/>
              </a:rPr>
              <a:t>i</a:t>
            </a:r>
            <a:r>
              <a:rPr lang="vi" sz="1200" i="1" dirty="0">
                <a:latin typeface="Times New Roman" panose="02020603050405020304" pitchFamily="18" charset="0"/>
              </a:rPr>
              <a:t> </a:t>
            </a:r>
            <a:r>
              <a:rPr lang="vi" sz="1200" i="1" dirty="0" smtClean="0">
                <a:latin typeface="Times New Roman" panose="02020603050405020304" pitchFamily="18" charset="0"/>
              </a:rPr>
              <a:t>&lt;</a:t>
            </a:r>
            <a:r>
              <a:rPr lang="en-US" sz="1200" i="1" dirty="0" smtClean="0">
                <a:latin typeface="Times New Roman" panose="02020603050405020304" pitchFamily="18" charset="0"/>
              </a:rPr>
              <a:t>=</a:t>
            </a:r>
            <a:r>
              <a:rPr lang="vi" sz="1200" i="1" dirty="0" smtClean="0">
                <a:latin typeface="Times New Roman" panose="02020603050405020304" pitchFamily="18" charset="0"/>
              </a:rPr>
              <a:t> </a:t>
            </a:r>
            <a:r>
              <a:rPr lang="en-US" sz="1200" i="1" dirty="0">
                <a:latin typeface="Times New Roman" panose="02020603050405020304" pitchFamily="18" charset="0"/>
              </a:rPr>
              <a:t>Available</a:t>
            </a:r>
            <a:r>
              <a:rPr lang="vi" sz="1200" dirty="0">
                <a:latin typeface="Times New Roman" panose="02020603050405020304" pitchFamily="18" charset="0"/>
              </a:rPr>
              <a:t>, sang bước 3.</a:t>
            </a:r>
          </a:p>
          <a:p>
            <a:pPr indent="0" algn="ctr">
              <a:spcAft>
                <a:spcPts val="630"/>
              </a:spcAft>
            </a:pPr>
            <a:r>
              <a:rPr lang="vi" sz="1200" dirty="0">
                <a:latin typeface="Times New Roman" panose="02020603050405020304" pitchFamily="18" charset="0"/>
              </a:rPr>
              <a:t>Ngược lại, </a:t>
            </a:r>
            <a:r>
              <a:rPr lang="vi" sz="1200" i="1" cap="small"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baseline="-25000" dirty="0" smtClean="0">
                <a:latin typeface="Times New Roman" panose="02020603050405020304" pitchFamily="18" charset="0"/>
              </a:rPr>
              <a:t> </a:t>
            </a:r>
            <a:r>
              <a:rPr lang="vi" sz="1200" dirty="0" smtClean="0">
                <a:latin typeface="Times New Roman" panose="02020603050405020304" pitchFamily="18" charset="0"/>
              </a:rPr>
              <a:t>phải </a:t>
            </a:r>
            <a:r>
              <a:rPr lang="vi" sz="1200" dirty="0">
                <a:latin typeface="Times New Roman" panose="02020603050405020304" pitchFamily="18" charset="0"/>
              </a:rPr>
              <a:t>chờ vì hiện không đủ tài nguyên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cấp phát.</a:t>
            </a:r>
          </a:p>
          <a:p>
            <a:pPr marL="272288" indent="0" algn="just"/>
            <a:r>
              <a:rPr lang="vi" sz="1200" dirty="0">
                <a:solidFill>
                  <a:srgbClr val="3333B2"/>
                </a:solidFill>
                <a:latin typeface="Times New Roman" panose="02020603050405020304" pitchFamily="18" charset="0"/>
              </a:rPr>
              <a:t>3.    </a:t>
            </a:r>
            <a:r>
              <a:rPr lang="en-US" sz="1200" i="1" dirty="0">
                <a:latin typeface="Times New Roman" panose="02020603050405020304" pitchFamily="18" charset="0"/>
              </a:rPr>
              <a:t>(next slide)</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4370832" cy="2694432"/>
          </a:xfrm>
          <a:prstGeom prst="rect">
            <a:avLst/>
          </a:prstGeom>
        </p:spPr>
        <p:txBody>
          <a:bodyPr lIns="0" tIns="0" rIns="0" bIns="0">
            <a:noAutofit/>
          </a:bodyPr>
          <a:lstStyle/>
          <a:p>
            <a:pPr indent="0">
              <a:spcAft>
                <a:spcPts val="231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CẤP PHÁT TÀI NGUYÊN</a:t>
            </a:r>
          </a:p>
          <a:p>
            <a:pPr marL="571500" indent="-177800">
              <a:lnSpc>
                <a:spcPts val="1200"/>
              </a:lnSpc>
              <a:spcAft>
                <a:spcPts val="420"/>
              </a:spcAft>
            </a:pPr>
            <a:r>
              <a:rPr lang="vi" sz="850" dirty="0" smtClean="0">
                <a:solidFill>
                  <a:srgbClr val="3333B2"/>
                </a:solidFill>
                <a:latin typeface="Times New Roman" panose="02020603050405020304" pitchFamily="18" charset="0"/>
              </a:rPr>
              <a:t>3</a:t>
            </a:r>
            <a:r>
              <a:rPr lang="vi" sz="850" dirty="0">
                <a:solidFill>
                  <a:srgbClr val="3333B2"/>
                </a:solidFill>
                <a:latin typeface="Times New Roman" panose="02020603050405020304" pitchFamily="18" charset="0"/>
              </a:rPr>
              <a:t>.</a:t>
            </a:r>
            <a:r>
              <a:rPr lang="vi" sz="850" dirty="0">
                <a:latin typeface="Times New Roman" panose="02020603050405020304" pitchFamily="18" charset="0"/>
              </a:rPr>
              <a:t> </a:t>
            </a:r>
            <a:r>
              <a:rPr lang="vi" sz="1200" dirty="0">
                <a:latin typeface="Times New Roman" panose="02020603050405020304" pitchFamily="18" charset="0"/>
              </a:rPr>
              <a:t>Giả định cấp phát tài nguyên cho </a:t>
            </a:r>
            <a:r>
              <a:rPr lang="vi" sz="1200" i="1"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en-US" sz="1200" baseline="-25000" dirty="0" smtClean="0">
                <a:latin typeface="Times New Roman" panose="02020603050405020304" pitchFamily="18" charset="0"/>
              </a:rPr>
              <a:t> </a:t>
            </a:r>
            <a:r>
              <a:rPr lang="vi" sz="1200" dirty="0" smtClean="0">
                <a:latin typeface="Times New Roman" panose="02020603050405020304" pitchFamily="18" charset="0"/>
              </a:rPr>
              <a:t>b</a:t>
            </a:r>
            <a:r>
              <a:rPr lang="en-US" sz="1200" dirty="0" smtClean="0">
                <a:latin typeface="Times New Roman" panose="02020603050405020304" pitchFamily="18" charset="0"/>
              </a:rPr>
              <a:t>ằ</a:t>
            </a:r>
            <a:r>
              <a:rPr lang="vi" sz="1200" dirty="0" smtClean="0">
                <a:latin typeface="Times New Roman" panose="02020603050405020304" pitchFamily="18" charset="0"/>
              </a:rPr>
              <a:t>ng </a:t>
            </a:r>
            <a:r>
              <a:rPr lang="vi" sz="1200" dirty="0">
                <a:latin typeface="Times New Roman" panose="02020603050405020304" pitchFamily="18" charset="0"/>
              </a:rPr>
              <a:t>cách cập nhật trạng thái của hệ thống như sau:</a:t>
            </a:r>
          </a:p>
          <a:p>
            <a:pPr marL="685800" indent="0" algn="just">
              <a:lnSpc>
                <a:spcPts val="1872"/>
              </a:lnSpc>
            </a:pPr>
            <a:r>
              <a:rPr lang="en-US" sz="1200" i="1" dirty="0">
                <a:latin typeface="Times New Roman" panose="02020603050405020304" pitchFamily="18" charset="0"/>
              </a:rPr>
              <a:t>Available </a:t>
            </a:r>
            <a:r>
              <a:rPr lang="vi" sz="1200" i="1" dirty="0">
                <a:latin typeface="Times New Roman" panose="02020603050405020304" pitchFamily="18" charset="0"/>
              </a:rPr>
              <a:t>= </a:t>
            </a:r>
            <a:r>
              <a:rPr lang="en-US" sz="1200" i="1" dirty="0">
                <a:latin typeface="Times New Roman" panose="02020603050405020304" pitchFamily="18" charset="0"/>
              </a:rPr>
              <a:t>Available </a:t>
            </a:r>
            <a:r>
              <a:rPr lang="vi" sz="1200" i="1" dirty="0">
                <a:latin typeface="Times New Roman" panose="02020603050405020304" pitchFamily="18" charset="0"/>
              </a:rPr>
              <a:t>—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endParaRPr lang="en-US" sz="1200" i="1" baseline="-25000" dirty="0">
              <a:latin typeface="Times New Roman" panose="02020603050405020304" pitchFamily="18" charset="0"/>
            </a:endParaRPr>
          </a:p>
          <a:p>
            <a:pPr marL="685800" indent="0" algn="just">
              <a:lnSpc>
                <a:spcPts val="1872"/>
              </a:lnSpc>
            </a:pPr>
            <a:r>
              <a:rPr lang="en-US" sz="1200" i="1" dirty="0" err="1" smtClean="0">
                <a:latin typeface="Times New Roman" panose="02020603050405020304" pitchFamily="18" charset="0"/>
              </a:rPr>
              <a:t>Allocation</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vi" sz="1200" i="1" cap="small"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Allocation</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vi" sz="1200" i="1" cap="small"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endParaRPr lang="vi" sz="1200" i="1" cap="small" baseline="-25000" dirty="0">
              <a:latin typeface="Times New Roman" panose="02020603050405020304" pitchFamily="18" charset="0"/>
            </a:endParaRPr>
          </a:p>
          <a:p>
            <a:pPr marL="685800" indent="0" algn="just">
              <a:lnSpc>
                <a:spcPts val="1872"/>
              </a:lnSpc>
            </a:pPr>
            <a:r>
              <a:rPr lang="en-US" sz="1200" i="1" dirty="0" err="1" smtClean="0">
                <a:latin typeface="Times New Roman" panose="02020603050405020304" pitchFamily="18" charset="0"/>
              </a:rPr>
              <a:t>Need</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Need</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 </a:t>
            </a:r>
            <a:r>
              <a:rPr lang="en-US" sz="1200" i="1" dirty="0">
                <a:latin typeface="Times New Roman" panose="02020603050405020304" pitchFamily="18" charset="0"/>
              </a:rPr>
              <a:t>— </a:t>
            </a:r>
            <a:r>
              <a:rPr lang="en-US" sz="1200" i="1" dirty="0" err="1" smtClean="0">
                <a:latin typeface="Times New Roman" panose="02020603050405020304" pitchFamily="18" charset="0"/>
              </a:rPr>
              <a:t>Request</a:t>
            </a:r>
            <a:r>
              <a:rPr lang="en-US" sz="1200" i="1" baseline="-25000" dirty="0" err="1" smtClean="0">
                <a:latin typeface="Times New Roman" panose="02020603050405020304" pitchFamily="18" charset="0"/>
              </a:rPr>
              <a:t>i</a:t>
            </a:r>
            <a:r>
              <a:rPr lang="en-US" sz="1200" i="1" dirty="0" smtClean="0">
                <a:latin typeface="Times New Roman" panose="02020603050405020304" pitchFamily="18" charset="0"/>
              </a:rPr>
              <a:t>,</a:t>
            </a:r>
            <a:endParaRPr lang="en-US" sz="1200" i="1" dirty="0">
              <a:latin typeface="Times New Roman" panose="02020603050405020304" pitchFamily="18" charset="0"/>
            </a:endParaRPr>
          </a:p>
          <a:p>
            <a:pPr marL="571500" indent="0">
              <a:spcAft>
                <a:spcPts val="420"/>
              </a:spcAft>
            </a:pPr>
            <a:r>
              <a:rPr lang="vi" sz="1200" dirty="0">
                <a:latin typeface="Times New Roman" panose="02020603050405020304" pitchFamily="18" charset="0"/>
              </a:rPr>
              <a:t>Áp dụng giải thuật kiếm tra trạng thái an toàn cho trạng thái trên:</a:t>
            </a:r>
          </a:p>
          <a:p>
            <a:pPr marL="685800"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hệ thống an toàn: cấp tài nguyên cho </a:t>
            </a:r>
            <a:r>
              <a:rPr lang="vi" sz="1200"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vi" sz="1200" i="1" dirty="0" smtClean="0">
                <a:latin typeface="Times New Roman" panose="02020603050405020304" pitchFamily="18" charset="0"/>
              </a:rPr>
              <a:t>.</a:t>
            </a:r>
            <a:endParaRPr lang="vi" sz="1200" i="1" dirty="0">
              <a:latin typeface="Times New Roman" panose="02020603050405020304" pitchFamily="18" charset="0"/>
            </a:endParaRPr>
          </a:p>
          <a:p>
            <a:pPr marL="850900" indent="-165100">
              <a:lnSpc>
                <a:spcPts val="110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Ngược lại, </a:t>
            </a:r>
            <a:r>
              <a:rPr lang="vi" sz="1200" dirty="0" smtClean="0">
                <a:latin typeface="Times New Roman" panose="02020603050405020304" pitchFamily="18" charset="0"/>
              </a:rPr>
              <a:t>P</a:t>
            </a:r>
            <a:r>
              <a:rPr lang="en-US" sz="1200" baseline="-25000" dirty="0" err="1" smtClean="0">
                <a:latin typeface="Times New Roman" panose="02020603050405020304" pitchFamily="18" charset="0"/>
              </a:rPr>
              <a:t>i</a:t>
            </a:r>
            <a:r>
              <a:rPr lang="vi" sz="1200" dirty="0" smtClean="0">
                <a:latin typeface="Times New Roman" panose="02020603050405020304" pitchFamily="18" charset="0"/>
              </a:rPr>
              <a:t> </a:t>
            </a:r>
            <a:r>
              <a:rPr lang="vi" sz="1200" dirty="0">
                <a:latin typeface="Times New Roman" panose="02020603050405020304" pitchFamily="18" charset="0"/>
              </a:rPr>
              <a:t>phải đợi và phục hồi lại trạng thái của hệ thống (i.e. nghịch đảo lại các cập nhật giả định bên trên).</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indent="0"/>
            <a:r>
              <a:rPr lang="en-US" sz="600" b="1" cap="small">
                <a:solidFill>
                  <a:srgbClr val="FFFFFF"/>
                </a:solidFill>
                <a:latin typeface="Times New Roman"/>
              </a:rPr>
              <a:t>I—</a:t>
            </a:r>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4" y="228600"/>
            <a:ext cx="4078224" cy="1539240"/>
          </a:xfrm>
          <a:prstGeom prst="rect">
            <a:avLst/>
          </a:prstGeom>
        </p:spPr>
        <p:txBody>
          <a:bodyPr lIns="0" tIns="0" rIns="0" bIns="0">
            <a:noAutofit/>
          </a:bodyPr>
          <a:lstStyle/>
          <a:p>
            <a:pPr indent="0">
              <a:spcAft>
                <a:spcPts val="1260"/>
              </a:spcAft>
            </a:pPr>
            <a:r>
              <a:rPr lang="vi" sz="1400" b="1" cap="small" dirty="0" smtClean="0">
                <a:solidFill>
                  <a:srgbClr val="CC0000"/>
                </a:solidFill>
                <a:latin typeface="Times New Roman" panose="02020603050405020304" pitchFamily="18" charset="0"/>
              </a:rPr>
              <a:t>GIẢI </a:t>
            </a:r>
            <a:r>
              <a:rPr lang="vi" sz="1400" b="1" cap="small" dirty="0" smtClean="0">
                <a:solidFill>
                  <a:srgbClr val="CC0000"/>
                </a:solidFill>
                <a:latin typeface="Times New Roman"/>
              </a:rPr>
              <a:t>THUẬT </a:t>
            </a:r>
            <a:r>
              <a:rPr lang="en-US" sz="1400" b="1" cap="small" dirty="0" smtClean="0">
                <a:solidFill>
                  <a:srgbClr val="CC0000"/>
                </a:solidFill>
                <a:latin typeface="Times New Roman"/>
              </a:rPr>
              <a:t>BANKER </a:t>
            </a:r>
            <a:r>
              <a:rPr lang="vi" sz="1400" b="1" cap="small" dirty="0" smtClean="0">
                <a:solidFill>
                  <a:srgbClr val="CC0000"/>
                </a:solidFill>
                <a:latin typeface="Times New Roman"/>
              </a:rPr>
              <a:t>- </a:t>
            </a:r>
            <a:r>
              <a:rPr lang="vi" sz="1400" b="1" dirty="0" smtClean="0">
                <a:solidFill>
                  <a:srgbClr val="CC0000"/>
                </a:solidFill>
                <a:latin typeface="Times New Roman" panose="02020603050405020304" pitchFamily="18" charset="0"/>
              </a:rPr>
              <a:t>VÍ DỤ</a:t>
            </a:r>
          </a:p>
          <a:p>
            <a:pPr marL="139700" indent="0" algn="just">
              <a:lnSpc>
                <a:spcPts val="1848"/>
              </a:lnSpc>
            </a:pPr>
            <a:r>
              <a:rPr lang="vi" sz="950" dirty="0" smtClean="0">
                <a:solidFill>
                  <a:srgbClr val="3333B2"/>
                </a:solidFill>
                <a:latin typeface="Times New Roman" panose="02020603050405020304" pitchFamily="18" charset="0"/>
              </a:rPr>
              <a:t>►    </a:t>
            </a:r>
            <a:r>
              <a:rPr lang="vi" sz="950" dirty="0">
                <a:latin typeface="Times New Roman" panose="02020603050405020304" pitchFamily="18" charset="0"/>
              </a:rPr>
              <a:t>Cho một hệ thống có:</a:t>
            </a:r>
          </a:p>
          <a:p>
            <a:pPr marL="444500" indent="0" algn="just">
              <a:lnSpc>
                <a:spcPts val="184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5 tiến trình </a:t>
            </a:r>
            <a:r>
              <a:rPr lang="vi" sz="950" i="1" dirty="0" smtClean="0">
                <a:latin typeface="Times New Roman" panose="02020603050405020304" pitchFamily="18" charset="0"/>
              </a:rPr>
              <a:t>P</a:t>
            </a:r>
            <a:r>
              <a:rPr lang="en-US" sz="950" i="1" baseline="-25000" dirty="0" smtClean="0">
                <a:latin typeface="Times New Roman" panose="02020603050405020304" pitchFamily="18" charset="0"/>
              </a:rPr>
              <a:t>0</a:t>
            </a:r>
            <a:r>
              <a:rPr lang="vi" sz="950" spc="250" dirty="0" smtClean="0">
                <a:latin typeface="Times New Roman" panose="02020603050405020304" pitchFamily="18" charset="0"/>
              </a:rPr>
              <a:t>,...,</a:t>
            </a:r>
            <a:r>
              <a:rPr lang="vi" sz="950" dirty="0" smtClean="0">
                <a:latin typeface="Times New Roman" panose="02020603050405020304" pitchFamily="18" charset="0"/>
              </a:rPr>
              <a:t> </a:t>
            </a:r>
            <a:r>
              <a:rPr lang="vi" sz="950" i="1" dirty="0" smtClean="0">
                <a:latin typeface="Times New Roman" panose="02020603050405020304" pitchFamily="18" charset="0"/>
              </a:rPr>
              <a:t>P</a:t>
            </a:r>
            <a:r>
              <a:rPr lang="en-US" sz="950" i="1" baseline="-25000" dirty="0" smtClean="0">
                <a:latin typeface="Times New Roman" panose="02020603050405020304" pitchFamily="18" charset="0"/>
              </a:rPr>
              <a:t>4</a:t>
            </a:r>
            <a:r>
              <a:rPr lang="vi" sz="950" i="1" dirty="0" smtClean="0">
                <a:latin typeface="Times New Roman" panose="02020603050405020304" pitchFamily="18" charset="0"/>
              </a:rPr>
              <a:t>.</a:t>
            </a:r>
            <a:endParaRPr lang="vi" sz="950" i="1" dirty="0">
              <a:latin typeface="Times New Roman" panose="02020603050405020304" pitchFamily="18" charset="0"/>
            </a:endParaRPr>
          </a:p>
          <a:p>
            <a:pPr marL="444500" indent="0" algn="just">
              <a:lnSpc>
                <a:spcPts val="184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3 loại tài nguyên: </a:t>
            </a:r>
            <a:r>
              <a:rPr lang="en-US" sz="950" i="1" dirty="0">
                <a:latin typeface="Times New Roman" panose="02020603050405020304" pitchFamily="18" charset="0"/>
              </a:rPr>
              <a:t>A</a:t>
            </a:r>
            <a:r>
              <a:rPr lang="en-US" sz="950" dirty="0">
                <a:latin typeface="Times New Roman" panose="02020603050405020304" pitchFamily="18" charset="0"/>
              </a:rPr>
              <a:t> </a:t>
            </a:r>
            <a:r>
              <a:rPr lang="vi" sz="950" dirty="0">
                <a:latin typeface="Times New Roman" panose="02020603050405020304" pitchFamily="18" charset="0"/>
              </a:rPr>
              <a:t>(10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hiện), </a:t>
            </a:r>
            <a:r>
              <a:rPr lang="vi" sz="950" i="1" dirty="0">
                <a:latin typeface="Times New Roman" panose="02020603050405020304" pitchFamily="18" charset="0"/>
              </a:rPr>
              <a:t>B</a:t>
            </a:r>
            <a:r>
              <a:rPr lang="vi" sz="950" dirty="0">
                <a:latin typeface="Times New Roman" panose="02020603050405020304" pitchFamily="18" charset="0"/>
              </a:rPr>
              <a:t> (5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hiện), </a:t>
            </a:r>
            <a:r>
              <a:rPr lang="en-US" sz="950" dirty="0" smtClean="0">
                <a:latin typeface="Times New Roman" panose="02020603050405020304" pitchFamily="18" charset="0"/>
              </a:rPr>
              <a:t>C</a:t>
            </a:r>
            <a:r>
              <a:rPr lang="vi" sz="950" dirty="0" smtClean="0">
                <a:latin typeface="Times New Roman" panose="02020603050405020304" pitchFamily="18" charset="0"/>
              </a:rPr>
              <a:t> </a:t>
            </a:r>
            <a:r>
              <a:rPr lang="vi" sz="950" dirty="0">
                <a:latin typeface="Times New Roman" panose="02020603050405020304" pitchFamily="18" charset="0"/>
              </a:rPr>
              <a:t>(7 </a:t>
            </a:r>
            <a:r>
              <a:rPr lang="en-US" sz="950" dirty="0" err="1" smtClean="0">
                <a:latin typeface="Times New Roman" panose="02020603050405020304" pitchFamily="18" charset="0"/>
              </a:rPr>
              <a:t>thể</a:t>
            </a:r>
            <a:r>
              <a:rPr lang="vi" sz="950" dirty="0" smtClean="0">
                <a:latin typeface="Times New Roman" panose="02020603050405020304" pitchFamily="18" charset="0"/>
              </a:rPr>
              <a:t> </a:t>
            </a:r>
            <a:r>
              <a:rPr lang="vi" sz="950" dirty="0">
                <a:latin typeface="Times New Roman" panose="02020603050405020304" pitchFamily="18" charset="0"/>
              </a:rPr>
              <a:t>hiện).</a:t>
            </a:r>
          </a:p>
          <a:p>
            <a:pPr marL="139700" indent="0" algn="just"/>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Trạng thái cấp phát tài nguyên tại thời </a:t>
            </a:r>
            <a:r>
              <a:rPr lang="vi" sz="950" dirty="0" smtClean="0">
                <a:latin typeface="Times New Roman" panose="02020603050405020304" pitchFamily="18" charset="0"/>
              </a:rPr>
              <a:t>đi</a:t>
            </a:r>
            <a:r>
              <a:rPr lang="en-US" sz="950" dirty="0" smtClean="0">
                <a:latin typeface="Times New Roman" panose="02020603050405020304" pitchFamily="18" charset="0"/>
              </a:rPr>
              <a:t>ể</a:t>
            </a:r>
            <a:r>
              <a:rPr lang="vi" sz="950" dirty="0" smtClean="0">
                <a:latin typeface="Times New Roman" panose="02020603050405020304" pitchFamily="18" charset="0"/>
              </a:rPr>
              <a:t>m </a:t>
            </a:r>
            <a:r>
              <a:rPr lang="vi" sz="950" i="1" cap="small" dirty="0" smtClean="0">
                <a:latin typeface="Times New Roman" panose="02020603050405020304" pitchFamily="18" charset="0"/>
              </a:rPr>
              <a:t>T</a:t>
            </a:r>
            <a:r>
              <a:rPr lang="en-US" sz="950" i="1" cap="small" baseline="-25000" dirty="0" smtClean="0">
                <a:latin typeface="Times New Roman" panose="02020603050405020304" pitchFamily="18" charset="0"/>
              </a:rPr>
              <a:t>0</a:t>
            </a:r>
            <a:r>
              <a:rPr lang="vi" sz="950" i="1" cap="small" dirty="0" smtClean="0">
                <a:latin typeface="Times New Roman" panose="02020603050405020304" pitchFamily="18" charset="0"/>
              </a:rPr>
              <a:t>:</a:t>
            </a:r>
            <a:endParaRPr lang="vi" sz="950" i="1" cap="small" dirty="0">
              <a:latin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225169" y="1520935"/>
            <a:ext cx="3953639" cy="1393300"/>
          </a:xfrm>
          <a:prstGeom prst="rect">
            <a:avLst/>
          </a:prstGeom>
        </p:spPr>
      </p:pic>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indent="0"/>
            <a:r>
              <a:rPr lang="en-US" sz="600" cap="small">
                <a:solidFill>
                  <a:srgbClr val="FFFFFF"/>
                </a:solidFill>
                <a:latin typeface="Times New Roman"/>
              </a:rPr>
              <a:t>I—</a:t>
            </a:r>
            <a:r>
              <a:rPr lang="vi" sz="600" cap="small">
                <a:solidFill>
                  <a:srgbClr val="FFFFFF"/>
                </a:solidFill>
                <a:latin typeface="Times New Roman"/>
              </a:rPr>
              <a:t>Ngăn chặn và tránh </a:t>
            </a:r>
            <a:r>
              <a:rPr lang="en-US" sz="600" cap="small">
                <a:solidFill>
                  <a:srgbClr val="FFFFFF"/>
                </a:solidFill>
                <a:latin typeface="Times New Roman"/>
              </a:rPr>
              <a:t>deadlock</a:t>
            </a:r>
          </a:p>
        </p:txBody>
      </p:sp>
      <p:sp>
        <p:nvSpPr>
          <p:cNvPr id="4" name="Rectangle 3"/>
          <p:cNvSpPr/>
          <p:nvPr/>
        </p:nvSpPr>
        <p:spPr>
          <a:xfrm>
            <a:off x="100583" y="228600"/>
            <a:ext cx="3528881" cy="429768"/>
          </a:xfrm>
          <a:prstGeom prst="rect">
            <a:avLst/>
          </a:prstGeom>
        </p:spPr>
        <p:txBody>
          <a:bodyPr lIns="0" tIns="0" rIns="0" bIns="0">
            <a:noAutofit/>
          </a:bodyPr>
          <a:lstStyle/>
          <a:p>
            <a:pPr indent="0">
              <a:spcAft>
                <a:spcPts val="1680"/>
              </a:spcAft>
            </a:pPr>
            <a:r>
              <a:rPr lang="vi" sz="1400" cap="small" spc="100" dirty="0" smtClean="0">
                <a:solidFill>
                  <a:srgbClr val="CC0000"/>
                </a:solidFill>
                <a:latin typeface="Times New Roman"/>
              </a:rPr>
              <a:t>GIẢI </a:t>
            </a:r>
            <a:r>
              <a:rPr lang="vi" sz="1400" b="1" cap="small" dirty="0" smtClean="0">
                <a:solidFill>
                  <a:srgbClr val="CC0000"/>
                </a:solidFill>
                <a:latin typeface="Times New Roman" panose="02020603050405020304" pitchFamily="18" charset="0"/>
              </a:rPr>
              <a:t>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a:t>
            </a:r>
            <a:r>
              <a:rPr lang="vi" sz="1400" spc="100" dirty="0" smtClean="0">
                <a:solidFill>
                  <a:srgbClr val="CC0000"/>
                </a:solidFill>
                <a:latin typeface="Times New Roman"/>
              </a:rPr>
              <a:t>VÍ DỤ</a:t>
            </a:r>
            <a:endParaRPr lang="vi" sz="1400" spc="100" dirty="0">
              <a:solidFill>
                <a:srgbClr val="CC0000"/>
              </a:solidFill>
              <a:latin typeface="Times New Roman"/>
            </a:endParaRPr>
          </a:p>
        </p:txBody>
      </p:sp>
      <p:sp>
        <p:nvSpPr>
          <p:cNvPr id="5" name="Rectangle 4"/>
          <p:cNvSpPr/>
          <p:nvPr/>
        </p:nvSpPr>
        <p:spPr>
          <a:xfrm>
            <a:off x="234696" y="929640"/>
            <a:ext cx="4050792" cy="201168"/>
          </a:xfrm>
          <a:prstGeom prst="rect">
            <a:avLst/>
          </a:prstGeom>
        </p:spPr>
        <p:txBody>
          <a:bodyPr wrap="none" lIns="0" tIns="0" rIns="0" bIns="0">
            <a:noAutofit/>
          </a:bodyPr>
          <a:lstStyle/>
          <a:p>
            <a:pPr indent="0">
              <a:spcBef>
                <a:spcPts val="168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Dùng giải thuật </a:t>
            </a:r>
            <a:r>
              <a:rPr lang="en-US" sz="1200" dirty="0">
                <a:latin typeface="Times New Roman" panose="02020603050405020304" pitchFamily="18" charset="0"/>
              </a:rPr>
              <a:t>Banker </a:t>
            </a:r>
            <a:r>
              <a:rPr lang="vi" sz="1200" b="1" dirty="0" smtClean="0">
                <a:latin typeface="Times New Roman" panose="02020603050405020304" pitchFamily="18" charset="0"/>
              </a:rPr>
              <a:t>đ</a:t>
            </a:r>
            <a:r>
              <a:rPr lang="en-US" sz="1200" b="1" dirty="0" smtClean="0">
                <a:latin typeface="Times New Roman" panose="02020603050405020304" pitchFamily="18" charset="0"/>
              </a:rPr>
              <a:t>ể</a:t>
            </a:r>
            <a:r>
              <a:rPr lang="vi" sz="1200" b="1" dirty="0" smtClean="0">
                <a:latin typeface="Times New Roman" panose="02020603050405020304" pitchFamily="18" charset="0"/>
              </a:rPr>
              <a:t> </a:t>
            </a:r>
            <a:r>
              <a:rPr lang="vi" sz="1200" dirty="0">
                <a:latin typeface="Times New Roman" panose="02020603050405020304" pitchFamily="18" charset="0"/>
              </a:rPr>
              <a:t>k/tra tính an toàn của hệ thống tại </a:t>
            </a:r>
            <a:r>
              <a:rPr lang="vi" sz="1200" i="1" cap="small" dirty="0" smtClean="0">
                <a:latin typeface="Times New Roman" panose="02020603050405020304" pitchFamily="18" charset="0"/>
              </a:rPr>
              <a:t>T</a:t>
            </a:r>
            <a:r>
              <a:rPr lang="en-US" sz="1200" i="1" cap="small" baseline="-25000" dirty="0" smtClean="0">
                <a:latin typeface="Times New Roman" panose="02020603050405020304" pitchFamily="18" charset="0"/>
              </a:rPr>
              <a:t>0</a:t>
            </a:r>
            <a:r>
              <a:rPr lang="vi" sz="1200" i="1" cap="small" dirty="0" smtClean="0">
                <a:latin typeface="Times New Roman" panose="02020603050405020304" pitchFamily="18" charset="0"/>
              </a:rPr>
              <a:t>:</a:t>
            </a:r>
            <a:endParaRPr lang="vi" sz="1200" i="1" cap="small" dirty="0">
              <a:latin typeface="Times New Roman" panose="02020603050405020304" pitchFamily="18" charset="0"/>
            </a:endParaRPr>
          </a:p>
        </p:txBody>
      </p:sp>
      <p:sp>
        <p:nvSpPr>
          <p:cNvPr id="8" name="Rectangle 7"/>
          <p:cNvSpPr/>
          <p:nvPr/>
        </p:nvSpPr>
        <p:spPr>
          <a:xfrm>
            <a:off x="234696" y="2880360"/>
            <a:ext cx="3962400" cy="445008"/>
          </a:xfrm>
          <a:prstGeom prst="rect">
            <a:avLst/>
          </a:prstGeom>
        </p:spPr>
        <p:txBody>
          <a:bodyPr wrap="none" lIns="0" tIns="0" rIns="0" bIns="0">
            <a:noAutofit/>
          </a:bodyPr>
          <a:lstStyle/>
          <a:p>
            <a:pPr indent="0">
              <a:spcBef>
                <a:spcPts val="63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Tồn tại chuỗi an toàn: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en-US" sz="1200" dirty="0" smtClean="0">
                <a:latin typeface="Times New Roman" panose="02020603050405020304" pitchFamily="18" charset="0"/>
              </a:rPr>
              <a:t>P</a:t>
            </a:r>
            <a:r>
              <a:rPr lang="vi" sz="1200" i="1" baseline="-25000" dirty="0" smtClean="0">
                <a:latin typeface="Times New Roman" panose="02020603050405020304" pitchFamily="18" charset="0"/>
              </a:rPr>
              <a:t>3</a:t>
            </a:r>
            <a:r>
              <a:rPr lang="vi" sz="1200" i="1" dirty="0">
                <a:latin typeface="Times New Roman" panose="02020603050405020304" pitchFamily="18" charset="0"/>
              </a:rPr>
              <a:t>,</a:t>
            </a:r>
            <a:r>
              <a:rPr lang="vi" sz="1200" dirty="0">
                <a:latin typeface="Times New Roman" panose="02020603050405020304" pitchFamily="18" charset="0"/>
              </a:rPr>
              <a:t> </a:t>
            </a:r>
            <a:r>
              <a:rPr lang="en-US" sz="1200" dirty="0" smtClean="0">
                <a:latin typeface="Times New Roman" panose="02020603050405020304" pitchFamily="18" charset="0"/>
              </a:rPr>
              <a:t>P</a:t>
            </a:r>
            <a:r>
              <a:rPr lang="vi" sz="1200" baseline="-25000" dirty="0" smtClean="0">
                <a:latin typeface="Times New Roman" panose="02020603050405020304" pitchFamily="18" charset="0"/>
              </a:rPr>
              <a:t>4</a:t>
            </a:r>
            <a:r>
              <a:rPr lang="vi" sz="1200" dirty="0">
                <a:latin typeface="Times New Roman" panose="02020603050405020304" pitchFamily="18" charset="0"/>
              </a:rPr>
              <a:t>, </a:t>
            </a:r>
            <a:r>
              <a:rPr lang="en-US" sz="1200" dirty="0" smtClean="0">
                <a:latin typeface="Times New Roman" panose="02020603050405020304" pitchFamily="18" charset="0"/>
              </a:rPr>
              <a:t>P</a:t>
            </a:r>
            <a:r>
              <a:rPr lang="vi" sz="1200" i="1" baseline="-25000" dirty="0" smtClean="0">
                <a:latin typeface="Times New Roman" panose="02020603050405020304" pitchFamily="18" charset="0"/>
              </a:rPr>
              <a:t>2</a:t>
            </a:r>
            <a:r>
              <a:rPr lang="vi" sz="1200" i="1" dirty="0">
                <a:latin typeface="Times New Roman" panose="02020603050405020304" pitchFamily="18" charset="0"/>
              </a:rPr>
              <a:t>, </a:t>
            </a:r>
            <a:r>
              <a:rPr lang="vi" sz="1200" i="1" cap="small" dirty="0" smtClean="0">
                <a:latin typeface="Times New Roman" panose="02020603050405020304" pitchFamily="18" charset="0"/>
              </a:rPr>
              <a:t>P</a:t>
            </a:r>
            <a:r>
              <a:rPr lang="en-US" sz="1200" i="1" cap="small" baseline="-25000" dirty="0" smtClean="0">
                <a:latin typeface="Times New Roman" panose="02020603050405020304" pitchFamily="18" charset="0"/>
              </a:rPr>
              <a:t>0</a:t>
            </a:r>
            <a:r>
              <a:rPr lang="vi" sz="1200" i="1" cap="small" dirty="0" smtClean="0">
                <a:latin typeface="Times New Roman" panose="02020603050405020304" pitchFamily="18" charset="0"/>
              </a:rPr>
              <a:t>) </a:t>
            </a:r>
            <a:r>
              <a:rPr lang="vi" sz="1200" i="1" cap="small" dirty="0">
                <a:latin typeface="Times New Roman" panose="02020603050405020304" pitchFamily="18" charset="0"/>
              </a:rPr>
              <a:t>=&gt;</a:t>
            </a:r>
            <a:r>
              <a:rPr lang="vi" sz="1200" dirty="0">
                <a:latin typeface="Times New Roman" panose="02020603050405020304" pitchFamily="18" charset="0"/>
              </a:rPr>
              <a:t> hệ thống an toàn.</a:t>
            </a:r>
          </a:p>
        </p:txBody>
      </p:sp>
      <p:pic>
        <p:nvPicPr>
          <p:cNvPr id="13" name="Picture 12"/>
          <p:cNvPicPr>
            <a:picLocks noChangeAspect="1"/>
          </p:cNvPicPr>
          <p:nvPr/>
        </p:nvPicPr>
        <p:blipFill>
          <a:blip r:embed="rId2"/>
          <a:stretch>
            <a:fillRect/>
          </a:stretch>
        </p:blipFill>
        <p:spPr>
          <a:xfrm>
            <a:off x="430120" y="1208108"/>
            <a:ext cx="3571552" cy="1594952"/>
          </a:xfrm>
          <a:prstGeom prst="rect">
            <a:avLst/>
          </a:prstGeom>
        </p:spPr>
      </p:pic>
      <p:sp>
        <p:nvSpPr>
          <p:cNvPr id="14" name="Rectangle 13"/>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indent="0"/>
            <a:r>
              <a:rPr lang="en-US" sz="600" cap="small">
                <a:solidFill>
                  <a:srgbClr val="FFFFFF"/>
                </a:solidFill>
                <a:latin typeface="Times New Roman"/>
              </a:rPr>
              <a:t>I—</a:t>
            </a:r>
            <a:r>
              <a:rPr lang="vi" sz="600" cap="small">
                <a:solidFill>
                  <a:srgbClr val="FFFFFF"/>
                </a:solidFill>
                <a:latin typeface="Times New Roman"/>
              </a:rPr>
              <a:t>Ngăn chặn và tránh </a:t>
            </a:r>
            <a:r>
              <a:rPr lang="en-US" sz="600" cap="small">
                <a:solidFill>
                  <a:srgbClr val="FFFFFF"/>
                </a:solidFill>
                <a:latin typeface="Times New Roman"/>
              </a:rPr>
              <a:t>deadlock</a:t>
            </a:r>
          </a:p>
        </p:txBody>
      </p:sp>
      <p:sp>
        <p:nvSpPr>
          <p:cNvPr id="4" name="Rectangle 3"/>
          <p:cNvSpPr/>
          <p:nvPr/>
        </p:nvSpPr>
        <p:spPr>
          <a:xfrm>
            <a:off x="100584" y="228600"/>
            <a:ext cx="4361688" cy="1438656"/>
          </a:xfrm>
          <a:prstGeom prst="rect">
            <a:avLst/>
          </a:prstGeom>
        </p:spPr>
        <p:txBody>
          <a:bodyPr lIns="0" tIns="0" rIns="0" bIns="0">
            <a:noAutofit/>
          </a:bodyPr>
          <a:lstStyle/>
          <a:p>
            <a:pPr indent="0">
              <a:spcAft>
                <a:spcPts val="1260"/>
              </a:spcAft>
            </a:pPr>
            <a:r>
              <a:rPr lang="vi" sz="1400" cap="small" spc="100" dirty="0" smtClean="0">
                <a:solidFill>
                  <a:srgbClr val="CC0000"/>
                </a:solidFill>
                <a:latin typeface="Times New Roman"/>
              </a:rPr>
              <a:t>GIẢI </a:t>
            </a:r>
            <a:r>
              <a:rPr lang="vi" sz="1400" b="1" cap="small" dirty="0" smtClean="0">
                <a:solidFill>
                  <a:srgbClr val="CC0000"/>
                </a:solidFill>
                <a:latin typeface="Times New Roman" panose="02020603050405020304" pitchFamily="18" charset="0"/>
              </a:rPr>
              <a:t>THUẬT </a:t>
            </a:r>
            <a:r>
              <a:rPr lang="en-US" sz="1400" b="1" cap="small" dirty="0" smtClean="0">
                <a:solidFill>
                  <a:srgbClr val="CC0000"/>
                </a:solidFill>
                <a:latin typeface="Times New Roman" panose="02020603050405020304" pitchFamily="18" charset="0"/>
              </a:rPr>
              <a:t>BANKER </a:t>
            </a:r>
            <a:r>
              <a:rPr lang="vi" sz="1400" spc="100" dirty="0" smtClean="0">
                <a:solidFill>
                  <a:srgbClr val="CC0000"/>
                </a:solidFill>
                <a:latin typeface="Times New Roman"/>
              </a:rPr>
              <a:t>- VÍ DỤ</a:t>
            </a:r>
          </a:p>
          <a:p>
            <a:pPr marL="139700" indent="0">
              <a:spcAft>
                <a:spcPts val="630"/>
              </a:spcAft>
            </a:pPr>
            <a:r>
              <a:rPr lang="vi" sz="950" dirty="0" smtClean="0">
                <a:solidFill>
                  <a:srgbClr val="3333B2"/>
                </a:solidFill>
                <a:latin typeface="Times New Roman" panose="02020603050405020304" pitchFamily="18" charset="0"/>
              </a:rPr>
              <a:t>► </a:t>
            </a:r>
            <a:r>
              <a:rPr lang="vi" sz="1200" dirty="0">
                <a:latin typeface="Times New Roman" panose="02020603050405020304" pitchFamily="18" charset="0"/>
              </a:rPr>
              <a:t>G/sử tại thời điểm </a:t>
            </a:r>
            <a:r>
              <a:rPr lang="vi" sz="1200" i="1" dirty="0" smtClean="0">
                <a:latin typeface="Times New Roman" panose="02020603050405020304" pitchFamily="18" charset="0"/>
              </a:rPr>
              <a:t>T</a:t>
            </a:r>
            <a:r>
              <a:rPr lang="en-US" sz="1200" i="1" baseline="-25000" dirty="0" smtClean="0">
                <a:latin typeface="Times New Roman" panose="02020603050405020304" pitchFamily="18" charset="0"/>
              </a:rPr>
              <a:t>1</a:t>
            </a:r>
            <a:r>
              <a:rPr lang="vi" sz="1200" i="1" dirty="0" smtClean="0">
                <a:latin typeface="Times New Roman" panose="02020603050405020304" pitchFamily="18" charset="0"/>
              </a:rPr>
              <a:t>, P</a:t>
            </a:r>
            <a:r>
              <a:rPr lang="en-US" sz="1200" i="1"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dirty="0">
                <a:latin typeface="Times New Roman" panose="02020603050405020304" pitchFamily="18" charset="0"/>
              </a:rPr>
              <a:t>yêu cầu (1, 0, 2). Yêu cầu có được đáp ứng?</a:t>
            </a:r>
          </a:p>
          <a:p>
            <a:pPr marL="406400" indent="0" algn="just">
              <a:spcAft>
                <a:spcPts val="630"/>
              </a:spcAft>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a:t>
            </a:r>
            <a:r>
              <a:rPr lang="vi" sz="1200" i="1" dirty="0" smtClean="0">
                <a:latin typeface="Times New Roman" panose="02020603050405020304" pitchFamily="18" charset="0"/>
              </a:rPr>
              <a:t>Request</a:t>
            </a:r>
            <a:r>
              <a:rPr lang="en-US" sz="1200" i="1" baseline="-25000" dirty="0" smtClean="0">
                <a:latin typeface="Times New Roman" panose="02020603050405020304" pitchFamily="18" charset="0"/>
              </a:rPr>
              <a:t>1</a:t>
            </a:r>
            <a:r>
              <a:rPr lang="vi" sz="1200" i="1" dirty="0" smtClean="0">
                <a:latin typeface="Times New Roman" panose="02020603050405020304" pitchFamily="18" charset="0"/>
              </a:rPr>
              <a:t> </a:t>
            </a:r>
            <a:r>
              <a:rPr lang="vi" sz="1200" i="1" dirty="0">
                <a:latin typeface="Times New Roman" panose="02020603050405020304" pitchFamily="18" charset="0"/>
              </a:rPr>
              <a:t>&lt; </a:t>
            </a:r>
            <a:r>
              <a:rPr lang="en-US" sz="1200" i="1" dirty="0">
                <a:latin typeface="Times New Roman" panose="02020603050405020304" pitchFamily="18" charset="0"/>
              </a:rPr>
              <a:t>Available</a:t>
            </a:r>
            <a:r>
              <a:rPr lang="vi" sz="1200" dirty="0">
                <a:latin typeface="Times New Roman" panose="02020603050405020304" pitchFamily="18" charset="0"/>
              </a:rPr>
              <a:t>) = </a:t>
            </a:r>
            <a:r>
              <a:rPr lang="en-US" sz="1200" i="1" dirty="0">
                <a:latin typeface="Times New Roman" panose="02020603050405020304" pitchFamily="18" charset="0"/>
              </a:rPr>
              <a:t>true</a:t>
            </a:r>
            <a:r>
              <a:rPr lang="en-US" sz="1200" dirty="0">
                <a:latin typeface="Times New Roman" panose="02020603050405020304" pitchFamily="18" charset="0"/>
              </a:rPr>
              <a:t> </a:t>
            </a:r>
            <a:r>
              <a:rPr lang="vi" sz="1200" dirty="0">
                <a:latin typeface="Times New Roman" panose="02020603050405020304" pitchFamily="18" charset="0"/>
              </a:rPr>
              <a:t>vì (1, 0, 2) &lt; (3, 3, 2)</a:t>
            </a:r>
          </a:p>
          <a:p>
            <a:pPr marL="571500" indent="-165100">
              <a:lnSpc>
                <a:spcPts val="1176"/>
              </a:lnSpc>
            </a:pPr>
            <a:r>
              <a:rPr lang="vi" sz="1200" dirty="0">
                <a:solidFill>
                  <a:srgbClr val="3333B2"/>
                </a:solidFill>
                <a:latin typeface="Times New Roman" panose="02020603050405020304" pitchFamily="18" charset="0"/>
              </a:rPr>
              <a:t>2</a:t>
            </a:r>
            <a:r>
              <a:rPr lang="vi" sz="1200" b="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Trạng thái giả định </a:t>
            </a:r>
            <a:r>
              <a:rPr lang="vi" sz="1200" dirty="0">
                <a:solidFill>
                  <a:srgbClr val="8F0000"/>
                </a:solidFill>
                <a:latin typeface="Times New Roman" panose="02020603050405020304" pitchFamily="18" charset="0"/>
              </a:rPr>
              <a:t>tồn tại chuỗi an toàn </a:t>
            </a:r>
            <a:r>
              <a:rPr lang="en-US" sz="1200" dirty="0">
                <a:latin typeface="Times New Roman" panose="02020603050405020304" pitchFamily="18" charset="0"/>
              </a:rPr>
              <a:t>(</a:t>
            </a:r>
            <a:r>
              <a:rPr lang="en-US"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en-US" sz="1200" dirty="0" smtClean="0">
                <a:latin typeface="Times New Roman" panose="02020603050405020304" pitchFamily="18" charset="0"/>
              </a:rPr>
              <a:t>, </a:t>
            </a:r>
            <a:r>
              <a:rPr lang="vi" sz="1200" dirty="0">
                <a:latin typeface="Times New Roman" panose="02020603050405020304" pitchFamily="18" charset="0"/>
              </a:rPr>
              <a:t>P</a:t>
            </a:r>
            <a:r>
              <a:rPr lang="vi" sz="1200" baseline="-25000" dirty="0">
                <a:latin typeface="Times New Roman" panose="02020603050405020304" pitchFamily="18" charset="0"/>
              </a:rPr>
              <a:t>3</a:t>
            </a:r>
            <a:r>
              <a:rPr lang="vi" sz="1200" dirty="0">
                <a:latin typeface="Times New Roman" panose="02020603050405020304" pitchFamily="18" charset="0"/>
              </a:rPr>
              <a:t>,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0</a:t>
            </a:r>
            <a:r>
              <a:rPr lang="vi" sz="1200" dirty="0" smtClean="0">
                <a:latin typeface="Times New Roman" panose="02020603050405020304" pitchFamily="18" charset="0"/>
              </a:rPr>
              <a:t>, </a:t>
            </a:r>
            <a:r>
              <a:rPr lang="vi" sz="1200" dirty="0">
                <a:latin typeface="Times New Roman" panose="02020603050405020304" pitchFamily="18" charset="0"/>
              </a:rPr>
              <a:t>P</a:t>
            </a:r>
            <a:r>
              <a:rPr lang="vi" sz="1200" baseline="-25000" dirty="0">
                <a:latin typeface="Times New Roman" panose="02020603050405020304" pitchFamily="18" charset="0"/>
              </a:rPr>
              <a:t>2</a:t>
            </a:r>
            <a:r>
              <a:rPr lang="vi" sz="1200" dirty="0">
                <a:latin typeface="Times New Roman" panose="02020603050405020304" pitchFamily="18" charset="0"/>
              </a:rPr>
              <a:t>, </a:t>
            </a:r>
            <a:r>
              <a:rPr lang="vi" sz="1200" i="1" dirty="0" smtClean="0">
                <a:latin typeface="Times New Roman" panose="02020603050405020304" pitchFamily="18" charset="0"/>
              </a:rPr>
              <a:t>P</a:t>
            </a:r>
            <a:r>
              <a:rPr lang="en-US" sz="1200" i="1" baseline="-25000" dirty="0" smtClean="0">
                <a:latin typeface="Times New Roman" panose="02020603050405020304" pitchFamily="18" charset="0"/>
              </a:rPr>
              <a:t>4</a:t>
            </a:r>
            <a:r>
              <a:rPr lang="vi" sz="1200" i="1" dirty="0" smtClean="0">
                <a:latin typeface="Times New Roman" panose="02020603050405020304" pitchFamily="18" charset="0"/>
              </a:rPr>
              <a:t>) </a:t>
            </a:r>
            <a:r>
              <a:rPr lang="vi" sz="1200" i="1" dirty="0">
                <a:latin typeface="Times New Roman" panose="02020603050405020304" pitchFamily="18" charset="0"/>
              </a:rPr>
              <a:t>=&gt;</a:t>
            </a:r>
            <a:r>
              <a:rPr lang="vi" sz="1200" dirty="0">
                <a:latin typeface="Times New Roman" panose="02020603050405020304" pitchFamily="18" charset="0"/>
              </a:rPr>
              <a:t> hệ thống ở trạng thái an toàn </a:t>
            </a:r>
            <a:r>
              <a:rPr lang="vi" sz="1200" dirty="0" smtClean="0">
                <a:latin typeface="Times New Roman" panose="02020603050405020304" pitchFamily="18" charset="0"/>
              </a:rPr>
              <a:t>=&gt; </a:t>
            </a:r>
            <a:r>
              <a:rPr lang="vi" sz="1200" dirty="0">
                <a:solidFill>
                  <a:srgbClr val="8F0000"/>
                </a:solidFill>
                <a:latin typeface="Times New Roman" panose="02020603050405020304" pitchFamily="18" charset="0"/>
              </a:rPr>
              <a:t>cấp phát ngay lập tức.</a:t>
            </a:r>
          </a:p>
        </p:txBody>
      </p:sp>
      <p:pic>
        <p:nvPicPr>
          <p:cNvPr id="11" name="Picture 10"/>
          <p:cNvPicPr>
            <a:picLocks noChangeAspect="1"/>
          </p:cNvPicPr>
          <p:nvPr/>
        </p:nvPicPr>
        <p:blipFill>
          <a:blip r:embed="rId2"/>
          <a:stretch>
            <a:fillRect/>
          </a:stretch>
        </p:blipFill>
        <p:spPr>
          <a:xfrm>
            <a:off x="711201" y="1667256"/>
            <a:ext cx="3140454" cy="1379292"/>
          </a:xfrm>
          <a:prstGeom prst="rect">
            <a:avLst/>
          </a:prstGeom>
        </p:spPr>
      </p:pic>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295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Ngăn chặn VÀ tránh </a:t>
            </a:r>
            <a:r>
              <a:rPr lang="en-US" sz="600" b="1" cap="small">
                <a:solidFill>
                  <a:srgbClr val="FFFFFF"/>
                </a:solidFill>
                <a:latin typeface="Times New Roman"/>
              </a:rPr>
              <a:t>deadlock</a:t>
            </a:r>
          </a:p>
        </p:txBody>
      </p:sp>
      <p:sp>
        <p:nvSpPr>
          <p:cNvPr id="4" name="Rectangle 3"/>
          <p:cNvSpPr/>
          <p:nvPr/>
        </p:nvSpPr>
        <p:spPr>
          <a:xfrm>
            <a:off x="100583" y="228600"/>
            <a:ext cx="3500745" cy="429768"/>
          </a:xfrm>
          <a:prstGeom prst="rect">
            <a:avLst/>
          </a:prstGeom>
        </p:spPr>
        <p:txBody>
          <a:bodyPr lIns="0" tIns="0" rIns="0" bIns="0">
            <a:noAutofit/>
          </a:bodyPr>
          <a:lstStyle/>
          <a:p>
            <a:pPr indent="0">
              <a:spcAft>
                <a:spcPts val="4830"/>
              </a:spcAft>
            </a:pPr>
            <a:r>
              <a:rPr lang="vi" sz="1400" b="1" cap="small" dirty="0" smtClean="0">
                <a:solidFill>
                  <a:srgbClr val="CC0000"/>
                </a:solidFill>
                <a:latin typeface="Times New Roman" panose="02020603050405020304" pitchFamily="18" charset="0"/>
              </a:rPr>
              <a:t>GIẢI THUẬT </a:t>
            </a:r>
            <a:r>
              <a:rPr lang="en-US" sz="1400" b="1" cap="small" dirty="0" smtClean="0">
                <a:solidFill>
                  <a:srgbClr val="CC0000"/>
                </a:solidFill>
                <a:latin typeface="Times New Roman" panose="02020603050405020304" pitchFamily="18" charset="0"/>
              </a:rPr>
              <a:t>BANKER </a:t>
            </a:r>
            <a:r>
              <a:rPr lang="vi" sz="1400" b="1" cap="small" dirty="0" smtClean="0">
                <a:solidFill>
                  <a:srgbClr val="CC0000"/>
                </a:solidFill>
                <a:latin typeface="Times New Roman" panose="02020603050405020304" pitchFamily="18" charset="0"/>
              </a:rPr>
              <a:t>- BÀI TẬP</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192024" y="1505712"/>
            <a:ext cx="3816096" cy="1068676"/>
          </a:xfrm>
          <a:prstGeom prst="rect">
            <a:avLst/>
          </a:prstGeom>
        </p:spPr>
        <p:txBody>
          <a:bodyPr lIns="0" tIns="0" rIns="0" bIns="0">
            <a:noAutofit/>
          </a:bodyPr>
          <a:lstStyle/>
          <a:p>
            <a:pPr indent="0"/>
            <a:r>
              <a:rPr lang="en-US" sz="1200" b="1" dirty="0" err="1" smtClean="0">
                <a:solidFill>
                  <a:srgbClr val="3333B2"/>
                </a:solidFill>
                <a:latin typeface="Times New Roman" panose="02020603050405020304" pitchFamily="18" charset="0"/>
              </a:rPr>
              <a:t>Tại</a:t>
            </a:r>
            <a:r>
              <a:rPr lang="en-US" sz="1200" b="1" dirty="0" smtClean="0">
                <a:solidFill>
                  <a:srgbClr val="3333B2"/>
                </a:solidFill>
                <a:latin typeface="Times New Roman" panose="02020603050405020304" pitchFamily="18" charset="0"/>
              </a:rPr>
              <a:t> T1</a:t>
            </a:r>
          </a:p>
          <a:p>
            <a:pPr indent="0"/>
            <a:r>
              <a:rPr lang="vi" sz="1200" b="1" dirty="0" smtClean="0">
                <a:solidFill>
                  <a:srgbClr val="3333B2"/>
                </a:solidFill>
                <a:latin typeface="Times New Roman" panose="02020603050405020304" pitchFamily="18" charset="0"/>
              </a:rPr>
              <a:t>1</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Yêu cầu (3, 3, 0) của P</a:t>
            </a:r>
            <a:r>
              <a:rPr lang="vi" sz="1200" b="1" baseline="-25000" dirty="0">
                <a:latin typeface="Times New Roman" panose="02020603050405020304" pitchFamily="18" charset="0"/>
              </a:rPr>
              <a:t>4</a:t>
            </a:r>
            <a:r>
              <a:rPr lang="vi" sz="1200" b="1" dirty="0">
                <a:latin typeface="Times New Roman" panose="02020603050405020304" pitchFamily="18" charset="0"/>
              </a:rPr>
              <a:t> có được đáp ứng không?</a:t>
            </a:r>
          </a:p>
          <a:p>
            <a:pPr indent="0"/>
            <a:r>
              <a:rPr lang="vi" sz="1200" b="1" dirty="0">
                <a:solidFill>
                  <a:srgbClr val="3333B2"/>
                </a:solidFill>
                <a:latin typeface="Times New Roman" panose="02020603050405020304" pitchFamily="18" charset="0"/>
              </a:rPr>
              <a:t>2. </a:t>
            </a:r>
            <a:r>
              <a:rPr lang="vi" sz="1200" b="1" dirty="0">
                <a:latin typeface="Times New Roman" panose="02020603050405020304" pitchFamily="18" charset="0"/>
              </a:rPr>
              <a:t>Yêu cầu (0, 2, 0) của Po có được đáp ứng không?</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1932432" cy="429768"/>
          </a:xfrm>
          <a:prstGeom prst="rect">
            <a:avLst/>
          </a:prstGeom>
        </p:spPr>
        <p:txBody>
          <a:bodyPr lIns="0" tIns="0" rIns="0" bIns="0">
            <a:noAutofit/>
          </a:bodyPr>
          <a:lstStyle/>
          <a:p>
            <a:pPr indent="0">
              <a:spcAft>
                <a:spcPts val="1890"/>
              </a:spcAft>
            </a:pPr>
            <a:r>
              <a:rPr lang="vi" sz="1200" b="1" cap="small" dirty="0" smtClean="0">
                <a:solidFill>
                  <a:srgbClr val="CC0000"/>
                </a:solidFill>
                <a:latin typeface="Times New Roman" panose="02020603050405020304" pitchFamily="18" charset="0"/>
              </a:rPr>
              <a:t>PHÁT H</a:t>
            </a:r>
            <a:r>
              <a:rPr lang="en-US" sz="1200" b="1" cap="small" dirty="0" smtClean="0">
                <a:solidFill>
                  <a:srgbClr val="CC0000"/>
                </a:solidFill>
                <a:latin typeface="Times New Roman" panose="02020603050405020304" pitchFamily="18" charset="0"/>
              </a:rPr>
              <a:t>IỆ</a:t>
            </a:r>
            <a:r>
              <a:rPr lang="vi" sz="1200" b="1" cap="small" dirty="0" smtClean="0">
                <a:solidFill>
                  <a:srgbClr val="CC0000"/>
                </a:solidFill>
                <a:latin typeface="Times New Roman" panose="02020603050405020304" pitchFamily="18" charset="0"/>
              </a:rPr>
              <a:t>N </a:t>
            </a:r>
            <a:r>
              <a:rPr lang="en-US" sz="1200" b="1" cap="small" dirty="0" smtClean="0">
                <a:solidFill>
                  <a:srgbClr val="CC0000"/>
                </a:solidFill>
                <a:latin typeface="Times New Roman" panose="02020603050405020304" pitchFamily="18" charset="0"/>
              </a:rPr>
              <a:t>DEADLOCK</a:t>
            </a:r>
            <a:endParaRPr lang="en-US" sz="1200" b="1" cap="small" dirty="0">
              <a:solidFill>
                <a:srgbClr val="CC0000"/>
              </a:solidFill>
              <a:latin typeface="Times New Roman" panose="02020603050405020304" pitchFamily="18" charset="0"/>
            </a:endParaRPr>
          </a:p>
        </p:txBody>
      </p:sp>
      <p:sp>
        <p:nvSpPr>
          <p:cNvPr id="5" name="Rectangle 4"/>
          <p:cNvSpPr/>
          <p:nvPr/>
        </p:nvSpPr>
        <p:spPr>
          <a:xfrm>
            <a:off x="161544" y="615696"/>
            <a:ext cx="4145280" cy="152400"/>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Trong cách tiếp cận “phát hiện và phục hồi” </a:t>
            </a:r>
            <a:r>
              <a:rPr lang="vi" sz="1200" dirty="0" smtClean="0">
                <a:latin typeface="Times New Roman" panose="02020603050405020304" pitchFamily="18" charset="0"/>
              </a:rPr>
              <a:t>đ</a:t>
            </a:r>
            <a:r>
              <a:rPr lang="en-US" sz="1200" dirty="0" smtClean="0">
                <a:latin typeface="Times New Roman" panose="02020603050405020304" pitchFamily="18" charset="0"/>
              </a:rPr>
              <a:t>v </a:t>
            </a:r>
            <a:r>
              <a:rPr lang="vi" sz="1200" dirty="0" smtClean="0">
                <a:latin typeface="Times New Roman" panose="02020603050405020304" pitchFamily="18" charset="0"/>
              </a:rPr>
              <a:t>vấn </a:t>
            </a:r>
            <a:r>
              <a:rPr lang="vi" sz="1200" dirty="0">
                <a:latin typeface="Times New Roman" panose="02020603050405020304" pitchFamily="18" charset="0"/>
              </a:rPr>
              <a:t>đề </a:t>
            </a:r>
            <a:r>
              <a:rPr lang="en-US" sz="1200" dirty="0">
                <a:latin typeface="Times New Roman" panose="02020603050405020304" pitchFamily="18" charset="0"/>
              </a:rPr>
              <a:t>deadlock:</a:t>
            </a:r>
          </a:p>
        </p:txBody>
      </p:sp>
      <p:sp>
        <p:nvSpPr>
          <p:cNvPr id="6" name="Rectangle 5"/>
          <p:cNvSpPr/>
          <p:nvPr/>
        </p:nvSpPr>
        <p:spPr>
          <a:xfrm>
            <a:off x="451104" y="862584"/>
            <a:ext cx="2636520" cy="137160"/>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Chấp nhận cho deaclock xảy ra trong hệ thống.</a:t>
            </a:r>
          </a:p>
        </p:txBody>
      </p:sp>
      <p:sp>
        <p:nvSpPr>
          <p:cNvPr id="7" name="Rectangle 6"/>
          <p:cNvSpPr/>
          <p:nvPr/>
        </p:nvSpPr>
        <p:spPr>
          <a:xfrm>
            <a:off x="451104" y="1121664"/>
            <a:ext cx="2563368" cy="11582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các giải thuật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phát hiện </a:t>
            </a:r>
            <a:r>
              <a:rPr lang="en-US" sz="1200" dirty="0">
                <a:latin typeface="Times New Roman" panose="02020603050405020304" pitchFamily="18" charset="0"/>
              </a:rPr>
              <a:t>deadlock.</a:t>
            </a:r>
          </a:p>
        </p:txBody>
      </p:sp>
      <p:sp>
        <p:nvSpPr>
          <p:cNvPr id="8" name="Rectangle 7"/>
          <p:cNvSpPr/>
          <p:nvPr/>
        </p:nvSpPr>
        <p:spPr>
          <a:xfrm>
            <a:off x="451104" y="1338072"/>
            <a:ext cx="3934968" cy="289560"/>
          </a:xfrm>
          <a:prstGeom prst="rect">
            <a:avLst/>
          </a:prstGeom>
        </p:spPr>
        <p:txBody>
          <a:bodyPr lIns="0" tIns="0" rIns="0" bIns="0">
            <a:noAutofit/>
          </a:bodyPr>
          <a:lstStyle/>
          <a:p>
            <a:pPr indent="-1397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có </a:t>
            </a:r>
            <a:r>
              <a:rPr lang="en-US" sz="1200" dirty="0">
                <a:latin typeface="Times New Roman" panose="02020603050405020304" pitchFamily="18" charset="0"/>
              </a:rPr>
              <a:t>deadlock </a:t>
            </a:r>
            <a:r>
              <a:rPr lang="vi" sz="1200" dirty="0">
                <a:latin typeface="Times New Roman" panose="02020603050405020304" pitchFamily="18" charset="0"/>
              </a:rPr>
              <a:t>thì sẽ tiến hành phục hồi hệ thống, dùng 1 </a:t>
            </a:r>
            <a:r>
              <a:rPr lang="vi" sz="1200" dirty="0">
                <a:solidFill>
                  <a:srgbClr val="8F0000"/>
                </a:solidFill>
                <a:latin typeface="Times New Roman" panose="02020603050405020304" pitchFamily="18" charset="0"/>
              </a:rPr>
              <a:t>sơ đồ phục hồi </a:t>
            </a:r>
            <a:r>
              <a:rPr lang="vi" sz="1200" dirty="0">
                <a:latin typeface="Times New Roman" panose="02020603050405020304" pitchFamily="18" charset="0"/>
              </a:rPr>
              <a:t>thích hợp.</a:t>
            </a:r>
          </a:p>
        </p:txBody>
      </p:sp>
      <p:sp>
        <p:nvSpPr>
          <p:cNvPr id="9" name="Rectangle 8"/>
          <p:cNvSpPr/>
          <p:nvPr/>
        </p:nvSpPr>
        <p:spPr>
          <a:xfrm>
            <a:off x="161544" y="1761744"/>
            <a:ext cx="3401568" cy="13106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thuật phát hiện </a:t>
            </a:r>
            <a:r>
              <a:rPr lang="en-US" sz="1200" dirty="0">
                <a:latin typeface="Times New Roman" panose="02020603050405020304" pitchFamily="18" charset="0"/>
              </a:rPr>
              <a:t>deadlock </a:t>
            </a:r>
            <a:r>
              <a:rPr lang="vi" sz="1200" dirty="0">
                <a:latin typeface="Times New Roman" panose="02020603050405020304" pitchFamily="18" charset="0"/>
              </a:rPr>
              <a:t>thường sử dụng </a:t>
            </a:r>
            <a:r>
              <a:rPr lang="vi" sz="1200" dirty="0">
                <a:solidFill>
                  <a:srgbClr val="8F0000"/>
                </a:solidFill>
                <a:latin typeface="Times New Roman" panose="02020603050405020304" pitchFamily="18" charset="0"/>
              </a:rPr>
              <a:t>RAG</a:t>
            </a:r>
            <a:r>
              <a:rPr lang="vi" sz="1200" dirty="0">
                <a:latin typeface="Times New Roman" panose="02020603050405020304" pitchFamily="18" charset="0"/>
              </a:rPr>
              <a:t>.</a:t>
            </a:r>
          </a:p>
        </p:txBody>
      </p:sp>
      <p:sp>
        <p:nvSpPr>
          <p:cNvPr id="10" name="Rectangle 9"/>
          <p:cNvSpPr/>
          <p:nvPr/>
        </p:nvSpPr>
        <p:spPr>
          <a:xfrm>
            <a:off x="161544" y="1999488"/>
            <a:ext cx="1289304" cy="13106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2 loại giải thuật:</a:t>
            </a:r>
          </a:p>
        </p:txBody>
      </p:sp>
      <p:sp>
        <p:nvSpPr>
          <p:cNvPr id="11" name="Rectangle 10"/>
          <p:cNvSpPr/>
          <p:nvPr/>
        </p:nvSpPr>
        <p:spPr>
          <a:xfrm>
            <a:off x="451104" y="2231136"/>
            <a:ext cx="2968752" cy="131064"/>
          </a:xfrm>
          <a:prstGeom prst="rect">
            <a:avLst/>
          </a:prstGeom>
        </p:spPr>
        <p:txBody>
          <a:bodyPr wrap="none" lIns="0" tIns="0" rIns="0" bIns="0">
            <a:noAutofit/>
          </a:bodyPr>
          <a:lstStyle/>
          <a:p>
            <a:pPr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trường hợp mỗi loại tài nguyên chỉ có 1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a:t>
            </a:r>
          </a:p>
        </p:txBody>
      </p:sp>
      <p:sp>
        <p:nvSpPr>
          <p:cNvPr id="12" name="Rectangle 11"/>
          <p:cNvSpPr/>
          <p:nvPr/>
        </p:nvSpPr>
        <p:spPr>
          <a:xfrm>
            <a:off x="451104" y="2465832"/>
            <a:ext cx="2996184" cy="134112"/>
          </a:xfrm>
          <a:prstGeom prst="rect">
            <a:avLst/>
          </a:prstGeom>
        </p:spPr>
        <p:txBody>
          <a:bodyPr wrap="none" lIns="0" tIns="0" rIns="0" bIns="0">
            <a:noAutofit/>
          </a:bodyPr>
          <a:lstStyle/>
          <a:p>
            <a:pPr indent="0" algn="just">
              <a:lnSpc>
                <a:spcPts val="1848"/>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Cho trường hợp mỗi loại tài nguyên có nhiều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a:t>
            </a:r>
          </a:p>
        </p:txBody>
      </p:sp>
      <p:sp>
        <p:nvSpPr>
          <p:cNvPr id="17" name="Rectangle 16"/>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3" y="228600"/>
            <a:ext cx="4316671" cy="429768"/>
          </a:xfrm>
          <a:prstGeom prst="rect">
            <a:avLst/>
          </a:prstGeom>
        </p:spPr>
        <p:txBody>
          <a:bodyPr lIns="0" tIns="0" rIns="0" bIns="0">
            <a:noAutofit/>
          </a:bodyPr>
          <a:lstStyle/>
          <a:p>
            <a:pPr indent="0">
              <a:spcAft>
                <a:spcPts val="2940"/>
              </a:spcAft>
            </a:pPr>
            <a:r>
              <a:rPr lang="vi" sz="1400" b="1" cap="small" dirty="0" smtClean="0">
                <a:solidFill>
                  <a:srgbClr val="CC0000"/>
                </a:solidFill>
                <a:latin typeface="Times New Roman" panose="02020603050405020304" pitchFamily="18" charset="0"/>
              </a:rPr>
              <a:t>MỖI LOẠI TÀI NGUYÊN CHỈ</a:t>
            </a:r>
            <a:r>
              <a:rPr lang="vi" sz="1400" b="1" dirty="0" smtClean="0">
                <a:solidFill>
                  <a:srgbClr val="CC0000"/>
                </a:solidFill>
                <a:latin typeface="Times New Roman" panose="02020603050405020304" pitchFamily="18" charset="0"/>
              </a:rPr>
              <a:t> CÓ 1 </a:t>
            </a:r>
            <a:r>
              <a:rPr lang="vi" sz="1400" b="1" cap="small" dirty="0" smtClean="0">
                <a:solidFill>
                  <a:srgbClr val="CC0000"/>
                </a:solidFill>
                <a:latin typeface="Times New Roman" panose="02020603050405020304" pitchFamily="18" charset="0"/>
              </a:rPr>
              <a:t>THỂ HIÊN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4273296" cy="2039112"/>
          </a:xfrm>
          <a:prstGeom prst="rect">
            <a:avLst/>
          </a:prstGeom>
        </p:spPr>
        <p:txBody>
          <a:bodyPr lIns="0" tIns="0" rIns="0" bIns="0">
            <a:noAutofit/>
          </a:bodyPr>
          <a:lstStyle/>
          <a:p>
            <a:pPr indent="0" algn="just">
              <a:lnSpc>
                <a:spcPts val="1848"/>
              </a:lnSpc>
              <a:spcBef>
                <a:spcPts val="294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Sử dụng 1 biến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của RAG - đồ thị </a:t>
            </a:r>
            <a:r>
              <a:rPr lang="vi" sz="1200" dirty="0">
                <a:solidFill>
                  <a:srgbClr val="8F0000"/>
                </a:solidFill>
                <a:latin typeface="Times New Roman" panose="02020603050405020304" pitchFamily="18" charset="0"/>
              </a:rPr>
              <a:t>wait-for</a:t>
            </a:r>
            <a:r>
              <a:rPr lang="vi" sz="1200" dirty="0">
                <a:latin typeface="Times New Roman" panose="02020603050405020304" pitchFamily="18" charset="0"/>
              </a:rPr>
              <a:t>:</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nút: là các tiến trình.</a:t>
            </a:r>
          </a:p>
          <a:p>
            <a:pPr marL="310388" indent="0" algn="just">
              <a:lnSpc>
                <a:spcPts val="184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cạnh: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i="1" dirty="0">
                <a:latin typeface="Times New Roman" panose="02020603050405020304" pitchFamily="18" charset="0"/>
              </a:rPr>
              <a:t>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a:t>
            </a:r>
            <a:r>
              <a:rPr lang="vi" sz="1200" i="1" dirty="0">
                <a:latin typeface="Times New Roman" panose="02020603050405020304" pitchFamily="18" charset="0"/>
              </a:rPr>
              <a:t>Pj</a:t>
            </a:r>
            <a:r>
              <a:rPr lang="vi" sz="1200" dirty="0">
                <a:latin typeface="Times New Roman" panose="02020603050405020304" pitchFamily="18" charset="0"/>
              </a:rPr>
              <a:t> nếu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dirty="0">
                <a:latin typeface="Times New Roman" panose="02020603050405020304" pitchFamily="18" charset="0"/>
              </a:rPr>
              <a:t> đang đợi </a:t>
            </a:r>
            <a:r>
              <a:rPr lang="vi" sz="1200" i="1" dirty="0">
                <a:latin typeface="Times New Roman" panose="02020603050405020304" pitchFamily="18" charset="0"/>
              </a:rPr>
              <a:t>P</a:t>
            </a:r>
            <a:r>
              <a:rPr lang="vi" sz="1200" i="1" baseline="-25000" dirty="0">
                <a:latin typeface="Times New Roman" panose="02020603050405020304" pitchFamily="18" charset="0"/>
              </a:rPr>
              <a:t>j</a:t>
            </a:r>
            <a:r>
              <a:rPr lang="vi" sz="1200" dirty="0">
                <a:latin typeface="Times New Roman" panose="02020603050405020304" pitchFamily="18" charset="0"/>
              </a:rPr>
              <a:t>.</a:t>
            </a:r>
          </a:p>
          <a:p>
            <a:pPr marL="170688" indent="-152400">
              <a:lnSpc>
                <a:spcPts val="1344"/>
              </a:lnSpc>
              <a:spcAft>
                <a:spcPts val="420"/>
              </a:spcAft>
            </a:pP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Deadlock </a:t>
            </a:r>
            <a:r>
              <a:rPr lang="vi" sz="1200" dirty="0">
                <a:latin typeface="Times New Roman" panose="02020603050405020304" pitchFamily="18" charset="0"/>
              </a:rPr>
              <a:t>tồn tại trong hệ thống nếu và chỉ nếu đồ thị wait-for tồn tại chu trình.</a:t>
            </a:r>
          </a:p>
          <a:p>
            <a:pPr marL="170688" indent="-152400">
              <a:lnSpc>
                <a:spcPts val="132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xây dựng đồ thị wait-for và tìm kiếm chu trình sẽ được thực hiện định kỳ trong hệ thống.</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5" name="Rectangle 4"/>
          <p:cNvSpPr/>
          <p:nvPr/>
        </p:nvSpPr>
        <p:spPr>
          <a:xfrm>
            <a:off x="100584" y="228600"/>
            <a:ext cx="3880104" cy="429768"/>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ĐỒ THỊ CẤP PHÁT TÀI NGUYÊN &amp; WAIT-FOR</a:t>
            </a:r>
            <a:endParaRPr lang="vi" sz="1400" b="1" cap="small" dirty="0">
              <a:solidFill>
                <a:srgbClr val="CC0000"/>
              </a:solidFill>
              <a:latin typeface="Times New Roman" panose="02020603050405020304" pitchFamily="18" charset="0"/>
            </a:endParaRPr>
          </a:p>
        </p:txBody>
      </p:sp>
      <p:sp>
        <p:nvSpPr>
          <p:cNvPr id="6" name="Rectangle 5"/>
          <p:cNvSpPr/>
          <p:nvPr/>
        </p:nvSpPr>
        <p:spPr>
          <a:xfrm>
            <a:off x="234696" y="899160"/>
            <a:ext cx="3788664" cy="192024"/>
          </a:xfrm>
          <a:prstGeom prst="rect">
            <a:avLst/>
          </a:prstGeom>
        </p:spPr>
        <p:txBody>
          <a:bodyPr wrap="none" lIns="0" tIns="0" rIns="0" bIns="0">
            <a:noAutofit/>
          </a:bodyPr>
          <a:lstStyle/>
          <a:p>
            <a:pPr indent="0">
              <a:spcBef>
                <a:spcPts val="1470"/>
              </a:spcBef>
            </a:pPr>
            <a:r>
              <a:rPr lang="vi" sz="900" b="1" dirty="0">
                <a:latin typeface="Times New Roman" panose="02020603050405020304" pitchFamily="18" charset="0"/>
              </a:rPr>
              <a:t>► </a:t>
            </a:r>
            <a:r>
              <a:rPr lang="vi" sz="900" b="1" dirty="0" smtClean="0">
                <a:latin typeface="Times New Roman" panose="02020603050405020304" pitchFamily="18" charset="0"/>
              </a:rPr>
              <a:t>Một</a:t>
            </a:r>
            <a:r>
              <a:rPr lang="en-US" sz="900" b="1" dirty="0" smtClean="0">
                <a:latin typeface="Times New Roman" panose="02020603050405020304" pitchFamily="18" charset="0"/>
              </a:rPr>
              <a:t> </a:t>
            </a:r>
            <a:r>
              <a:rPr lang="vi" sz="900" b="1" dirty="0" smtClean="0">
                <a:latin typeface="Times New Roman" panose="02020603050405020304" pitchFamily="18" charset="0"/>
              </a:rPr>
              <a:t>đồ</a:t>
            </a:r>
            <a:r>
              <a:rPr lang="en-US" sz="900" b="1" dirty="0" smtClean="0">
                <a:latin typeface="Times New Roman" panose="02020603050405020304" pitchFamily="18" charset="0"/>
              </a:rPr>
              <a:t> </a:t>
            </a:r>
            <a:r>
              <a:rPr lang="vi" sz="900" b="1" dirty="0" smtClean="0">
                <a:latin typeface="Times New Roman" panose="02020603050405020304" pitchFamily="18" charset="0"/>
              </a:rPr>
              <a:t>thị </a:t>
            </a:r>
            <a:r>
              <a:rPr lang="vi" sz="900" b="1" dirty="0">
                <a:latin typeface="Times New Roman" panose="02020603050405020304" pitchFamily="18" charset="0"/>
              </a:rPr>
              <a:t>Cấp phát tài nguyên và đồ thị Wait-for tương ứng:</a:t>
            </a:r>
          </a:p>
        </p:txBody>
      </p:sp>
      <p:pic>
        <p:nvPicPr>
          <p:cNvPr id="11" name="Picture 10"/>
          <p:cNvPicPr>
            <a:picLocks noChangeAspect="1"/>
          </p:cNvPicPr>
          <p:nvPr/>
        </p:nvPicPr>
        <p:blipFill>
          <a:blip r:embed="rId2"/>
          <a:stretch>
            <a:fillRect/>
          </a:stretch>
        </p:blipFill>
        <p:spPr>
          <a:xfrm>
            <a:off x="923057" y="1218260"/>
            <a:ext cx="2994795" cy="1823157"/>
          </a:xfrm>
          <a:prstGeom prst="rect">
            <a:avLst/>
          </a:prstGeom>
        </p:spPr>
      </p:pic>
      <p:sp>
        <p:nvSpPr>
          <p:cNvPr id="12" name="Rectangle 11"/>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115824" y="24384"/>
            <a:ext cx="1008888" cy="323088"/>
          </a:xfrm>
          <a:prstGeom prst="rect">
            <a:avLst/>
          </a:prstGeom>
        </p:spPr>
        <p:txBody>
          <a:bodyPr lIns="0" tIns="0" rIns="0" bIns="0">
            <a:noAutofit/>
          </a:bodyPr>
          <a:lstStyle/>
          <a:p>
            <a:pPr indent="-190500">
              <a:lnSpc>
                <a:spcPts val="1896"/>
              </a:lnSpc>
            </a:pPr>
            <a:r>
              <a:rPr lang="en-US" sz="600" b="1" dirty="0">
                <a:solidFill>
                  <a:srgbClr val="CC0000"/>
                </a:solidFill>
                <a:latin typeface="Times New Roman"/>
              </a:rPr>
              <a:t>[CT</a:t>
            </a:r>
            <a:r>
              <a:rPr lang="en-US" sz="800" dirty="0">
                <a:solidFill>
                  <a:srgbClr val="CC0000"/>
                </a:solidFill>
                <a:latin typeface="CordiaUPC"/>
              </a:rPr>
              <a:t>107</a:t>
            </a:r>
            <a:r>
              <a:rPr lang="en-US" sz="600" b="1" cap="small" dirty="0">
                <a:solidFill>
                  <a:srgbClr val="CC0000"/>
                </a:solidFill>
                <a:latin typeface="Times New Roman"/>
              </a:rPr>
              <a:t>] Ch6. Deadlock </a:t>
            </a:r>
            <a:r>
              <a:rPr lang="vi" sz="600" b="1" cap="small" dirty="0" smtClean="0">
                <a:solidFill>
                  <a:srgbClr val="8F0000"/>
                </a:solidFill>
                <a:latin typeface="Times New Roman"/>
              </a:rPr>
              <a:t>-</a:t>
            </a:r>
            <a:endParaRPr lang="en-US" sz="600" b="1" cap="small" dirty="0">
              <a:solidFill>
                <a:srgbClr val="8F0000"/>
              </a:solidFill>
              <a:latin typeface="Times New Roman"/>
            </a:endParaRPr>
          </a:p>
        </p:txBody>
      </p:sp>
      <p:sp>
        <p:nvSpPr>
          <p:cNvPr id="3" name="Rectangle 2"/>
          <p:cNvSpPr/>
          <p:nvPr/>
        </p:nvSpPr>
        <p:spPr>
          <a:xfrm>
            <a:off x="73152" y="420624"/>
            <a:ext cx="3864864" cy="231648"/>
          </a:xfrm>
          <a:prstGeom prst="rect">
            <a:avLst/>
          </a:prstGeom>
        </p:spPr>
        <p:txBody>
          <a:bodyPr wrap="none" lIns="0" tIns="0" rIns="0" bIns="0">
            <a:noAutofit/>
          </a:bodyPr>
          <a:lstStyle/>
          <a:p>
            <a:pPr marL="184404" indent="-190500">
              <a:spcAft>
                <a:spcPts val="2730"/>
              </a:spcAft>
            </a:pPr>
            <a:r>
              <a:rPr lang="vi" sz="1400" b="1" cap="small" dirty="0" smtClean="0">
                <a:solidFill>
                  <a:srgbClr val="CC0000"/>
                </a:solidFill>
                <a:latin typeface="Times New Roman" panose="02020603050405020304" pitchFamily="18" charset="0"/>
              </a:rPr>
              <a:t>MỖI LOẠI TÀI NGUYÊN</a:t>
            </a:r>
            <a:r>
              <a:rPr lang="vi" sz="1400" b="1" dirty="0" smtClean="0">
                <a:solidFill>
                  <a:srgbClr val="CC0000"/>
                </a:solidFill>
                <a:latin typeface="Times New Roman" panose="02020603050405020304" pitchFamily="18" charset="0"/>
              </a:rPr>
              <a:t> CÓ </a:t>
            </a:r>
            <a:r>
              <a:rPr lang="vi" sz="1400" b="1" cap="small" dirty="0" smtClean="0">
                <a:solidFill>
                  <a:srgbClr val="CC0000"/>
                </a:solidFill>
                <a:latin typeface="Times New Roman" panose="02020603050405020304" pitchFamily="18" charset="0"/>
              </a:rPr>
              <a:t>NHIỀU THỂ H</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a:t>
            </a:r>
            <a:endParaRPr lang="vi" sz="1400" b="1" cap="small" dirty="0">
              <a:solidFill>
                <a:srgbClr val="CC0000"/>
              </a:solidFill>
              <a:latin typeface="Times New Roman" panose="02020603050405020304" pitchFamily="18" charset="0"/>
            </a:endParaRPr>
          </a:p>
        </p:txBody>
      </p:sp>
      <p:sp>
        <p:nvSpPr>
          <p:cNvPr id="4" name="Rectangle 3"/>
          <p:cNvSpPr/>
          <p:nvPr/>
        </p:nvSpPr>
        <p:spPr>
          <a:xfrm>
            <a:off x="207264" y="837028"/>
            <a:ext cx="3816096" cy="1900076"/>
          </a:xfrm>
          <a:prstGeom prst="rect">
            <a:avLst/>
          </a:prstGeom>
        </p:spPr>
        <p:txBody>
          <a:bodyPr lIns="0" tIns="0" rIns="0" bIns="0">
            <a:noAutofit/>
          </a:bodyPr>
          <a:lstStyle/>
          <a:p>
            <a:pPr indent="0">
              <a:spcBef>
                <a:spcPts val="273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Cấu trúc dữ liệu của giải thuật:</a:t>
            </a:r>
          </a:p>
          <a:p>
            <a:pPr marL="329692" indent="0" algn="just"/>
            <a:r>
              <a:rPr lang="vi" sz="1200" b="1" dirty="0">
                <a:solidFill>
                  <a:srgbClr val="3333B2"/>
                </a:solidFill>
                <a:latin typeface="Times New Roman" panose="02020603050405020304" pitchFamily="18" charset="0"/>
              </a:rPr>
              <a:t>►    </a:t>
            </a:r>
            <a:r>
              <a:rPr lang="en-US" sz="1200" b="1" dirty="0">
                <a:latin typeface="Times New Roman" panose="02020603050405020304" pitchFamily="18" charset="0"/>
              </a:rPr>
              <a:t>Available</a:t>
            </a:r>
            <a:r>
              <a:rPr lang="en-US" sz="1200" dirty="0">
                <a:latin typeface="Times New Roman" panose="02020603050405020304" pitchFamily="18" charset="0"/>
              </a:rPr>
              <a:t>: vector </a:t>
            </a:r>
            <a:r>
              <a:rPr lang="vi" sz="1200" dirty="0">
                <a:latin typeface="Times New Roman" panose="02020603050405020304" pitchFamily="18" charset="0"/>
              </a:rPr>
              <a:t>có chiều dài m</a:t>
            </a:r>
          </a:p>
          <a:p>
            <a:pPr marR="152400" indent="0" algn="ctr">
              <a:spcAft>
                <a:spcPts val="630"/>
              </a:spcAft>
            </a:pPr>
            <a:r>
              <a:rPr lang="vi" sz="1200" dirty="0">
                <a:latin typeface="Times New Roman" panose="02020603050405020304" pitchFamily="18" charset="0"/>
              </a:rPr>
              <a:t>Số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còn sẵn dùng của mỗi loại tài nguyên.</a:t>
            </a:r>
          </a:p>
          <a:p>
            <a:pPr marL="329692" indent="0" algn="just"/>
            <a:r>
              <a:rPr lang="vi" sz="1200" b="1" dirty="0">
                <a:solidFill>
                  <a:srgbClr val="3333B2"/>
                </a:solidFill>
                <a:latin typeface="Times New Roman" panose="02020603050405020304" pitchFamily="18" charset="0"/>
              </a:rPr>
              <a:t>►    </a:t>
            </a:r>
            <a:r>
              <a:rPr lang="en-US" sz="1200" b="1" dirty="0">
                <a:latin typeface="Times New Roman" panose="02020603050405020304" pitchFamily="18" charset="0"/>
              </a:rPr>
              <a:t>Allocation</a:t>
            </a:r>
            <a:r>
              <a:rPr lang="en-US" sz="1200" dirty="0">
                <a:latin typeface="Times New Roman" panose="02020603050405020304" pitchFamily="18" charset="0"/>
              </a:rPr>
              <a:t>: </a:t>
            </a:r>
            <a:r>
              <a:rPr lang="vi" sz="1200" dirty="0">
                <a:latin typeface="Times New Roman" panose="02020603050405020304" pitchFamily="18" charset="0"/>
              </a:rPr>
              <a:t>ma trận n </a:t>
            </a:r>
            <a:r>
              <a:rPr lang="en-US" sz="1200" dirty="0" smtClean="0">
                <a:latin typeface="Times New Roman" panose="02020603050405020304" pitchFamily="18" charset="0"/>
              </a:rPr>
              <a:t>x</a:t>
            </a:r>
            <a:r>
              <a:rPr lang="vi" sz="1200" dirty="0" smtClean="0">
                <a:latin typeface="Times New Roman" panose="02020603050405020304" pitchFamily="18" charset="0"/>
              </a:rPr>
              <a:t> </a:t>
            </a:r>
            <a:r>
              <a:rPr lang="vi" sz="1200" dirty="0">
                <a:latin typeface="Times New Roman" panose="02020603050405020304" pitchFamily="18" charset="0"/>
              </a:rPr>
              <a:t>m</a:t>
            </a:r>
          </a:p>
          <a:p>
            <a:pPr indent="0" algn="ctr">
              <a:spcAft>
                <a:spcPts val="630"/>
              </a:spcAft>
            </a:pPr>
            <a:r>
              <a:rPr lang="vi" sz="1200" dirty="0">
                <a:latin typeface="Times New Roman" panose="02020603050405020304" pitchFamily="18" charset="0"/>
              </a:rPr>
              <a:t>Số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đã cấp phát cho mỗi tiến trình.</a:t>
            </a:r>
          </a:p>
          <a:p>
            <a:pPr marL="329692" indent="0" algn="just"/>
            <a:r>
              <a:rPr lang="vi" sz="1200" b="1" dirty="0">
                <a:solidFill>
                  <a:srgbClr val="3333B2"/>
                </a:solidFill>
                <a:latin typeface="Times New Roman" panose="02020603050405020304" pitchFamily="18" charset="0"/>
              </a:rPr>
              <a:t>►    </a:t>
            </a:r>
            <a:r>
              <a:rPr lang="en-US" sz="1200" b="1" dirty="0">
                <a:latin typeface="Times New Roman" panose="02020603050405020304" pitchFamily="18" charset="0"/>
              </a:rPr>
              <a:t>Request</a:t>
            </a:r>
            <a:r>
              <a:rPr lang="en-US" sz="1200" dirty="0">
                <a:latin typeface="Times New Roman" panose="02020603050405020304" pitchFamily="18" charset="0"/>
              </a:rPr>
              <a:t>: </a:t>
            </a:r>
            <a:r>
              <a:rPr lang="vi" sz="1200" dirty="0">
                <a:latin typeface="Times New Roman" panose="02020603050405020304" pitchFamily="18" charset="0"/>
              </a:rPr>
              <a:t>ma trận n </a:t>
            </a:r>
            <a:r>
              <a:rPr lang="en-US" sz="1200" dirty="0" smtClean="0">
                <a:latin typeface="Times New Roman" panose="02020603050405020304" pitchFamily="18" charset="0"/>
              </a:rPr>
              <a:t>x</a:t>
            </a:r>
            <a:r>
              <a:rPr lang="vi" sz="1200" dirty="0" smtClean="0">
                <a:latin typeface="Times New Roman" panose="02020603050405020304" pitchFamily="18" charset="0"/>
              </a:rPr>
              <a:t> </a:t>
            </a:r>
            <a:r>
              <a:rPr lang="vi" sz="1200" dirty="0">
                <a:latin typeface="Times New Roman" panose="02020603050405020304" pitchFamily="18" charset="0"/>
              </a:rPr>
              <a:t>m</a:t>
            </a:r>
          </a:p>
          <a:p>
            <a:pPr indent="0" algn="ctr">
              <a:spcAft>
                <a:spcPts val="630"/>
              </a:spcAft>
            </a:pPr>
            <a:r>
              <a:rPr lang="vi" sz="1200" dirty="0">
                <a:latin typeface="Times New Roman" panose="02020603050405020304" pitchFamily="18" charset="0"/>
              </a:rPr>
              <a:t>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tài nguyên hiện tại của các tiến trình.</a:t>
            </a:r>
          </a:p>
          <a:p>
            <a:pPr indent="0" algn="r"/>
            <a:r>
              <a:rPr lang="vi" sz="1200" dirty="0">
                <a:latin typeface="Times New Roman" panose="02020603050405020304" pitchFamily="18" charset="0"/>
              </a:rPr>
              <a:t>Nếu </a:t>
            </a:r>
            <a:r>
              <a:rPr lang="en-US" sz="1200" i="1" dirty="0">
                <a:latin typeface="Times New Roman" panose="02020603050405020304" pitchFamily="18" charset="0"/>
              </a:rPr>
              <a:t>Request</a:t>
            </a:r>
            <a:r>
              <a:rPr lang="vi" sz="1200" i="1" dirty="0">
                <a:latin typeface="Times New Roman" panose="02020603050405020304" pitchFamily="18" charset="0"/>
              </a:rPr>
              <a:t>[i</a:t>
            </a:r>
            <a:r>
              <a:rPr lang="vi" sz="1200" dirty="0">
                <a:latin typeface="Times New Roman" panose="02020603050405020304" pitchFamily="18" charset="0"/>
              </a:rPr>
              <a:t>, j] = k, </a:t>
            </a:r>
            <a:r>
              <a:rPr lang="vi" sz="1200" i="1" dirty="0">
                <a:latin typeface="Times New Roman" panose="02020603050405020304" pitchFamily="18" charset="0"/>
              </a:rPr>
              <a:t>P</a:t>
            </a:r>
            <a:r>
              <a:rPr lang="vi" sz="1200" i="1" baseline="-25000" dirty="0">
                <a:latin typeface="Times New Roman" panose="02020603050405020304" pitchFamily="18" charset="0"/>
              </a:rPr>
              <a:t>i</a:t>
            </a:r>
            <a:r>
              <a:rPr lang="vi" sz="1200" dirty="0">
                <a:latin typeface="Times New Roman" panose="02020603050405020304" pitchFamily="18" charset="0"/>
              </a:rPr>
              <a:t> đang yêu </a:t>
            </a:r>
            <a:r>
              <a:rPr lang="en-US" sz="1200" dirty="0" err="1" smtClean="0">
                <a:latin typeface="Times New Roman" panose="02020603050405020304" pitchFamily="18" charset="0"/>
              </a:rPr>
              <a:t>cầu</a:t>
            </a:r>
            <a:r>
              <a:rPr lang="vi" sz="1200" dirty="0" smtClean="0">
                <a:latin typeface="Times New Roman" panose="02020603050405020304" pitchFamily="18" charset="0"/>
              </a:rPr>
              <a:t> </a:t>
            </a:r>
            <a:r>
              <a:rPr lang="vi" sz="1200" dirty="0">
                <a:latin typeface="Times New Roman" panose="02020603050405020304" pitchFamily="18" charset="0"/>
              </a:rPr>
              <a:t>thêm </a:t>
            </a:r>
            <a:r>
              <a:rPr lang="vi" sz="1200" i="1" dirty="0">
                <a:latin typeface="Times New Roman" panose="02020603050405020304" pitchFamily="18" charset="0"/>
              </a:rPr>
              <a:t>k</a:t>
            </a:r>
            <a:r>
              <a:rPr lang="vi" sz="1200" dirty="0">
                <a:latin typeface="Times New Roman" panose="02020603050405020304" pitchFamily="18" charset="0"/>
              </a:rPr>
              <a:t>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hiện của </a:t>
            </a:r>
            <a:r>
              <a:rPr lang="vi" sz="1200" i="1" dirty="0">
                <a:latin typeface="Times New Roman" panose="02020603050405020304" pitchFamily="18" charset="0"/>
              </a:rPr>
              <a:t>R</a:t>
            </a:r>
            <a:r>
              <a:rPr lang="vi" sz="1200" i="1" baseline="-25000" dirty="0">
                <a:latin typeface="Times New Roman" panose="02020603050405020304" pitchFamily="18" charset="0"/>
              </a:rPr>
              <a:t>j</a:t>
            </a:r>
            <a:r>
              <a:rPr lang="vi" sz="1200" i="1" dirty="0">
                <a:latin typeface="Times New Roman" panose="02020603050405020304" pitchFamily="18" charset="0"/>
              </a:rPr>
              <a:t>.</a:t>
            </a: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1600200" cy="405384"/>
          </a:xfrm>
          <a:prstGeom prst="rect">
            <a:avLst/>
          </a:prstGeom>
        </p:spPr>
        <p:txBody>
          <a:bodyPr lIns="0" tIns="0" rIns="0" bIns="0">
            <a:noAutofit/>
          </a:bodyPr>
          <a:lstStyle/>
          <a:p>
            <a:pPr indent="0">
              <a:spcAft>
                <a:spcPts val="2100"/>
              </a:spcAft>
            </a:pPr>
            <a:r>
              <a:rPr lang="en-US" sz="1400" cap="small" dirty="0" smtClean="0">
                <a:solidFill>
                  <a:srgbClr val="CC0000"/>
                </a:solidFill>
                <a:latin typeface="Times New Roman" panose="02020603050405020304" pitchFamily="18" charset="0"/>
              </a:rPr>
              <a:t>DEADLOCK </a:t>
            </a:r>
            <a:r>
              <a:rPr lang="vi" sz="1400" cap="small" dirty="0" smtClean="0">
                <a:solidFill>
                  <a:srgbClr val="CC0000"/>
                </a:solidFill>
                <a:latin typeface="Times New Roman" panose="02020603050405020304" pitchFamily="18" charset="0"/>
              </a:rPr>
              <a:t>LÀ GÌ?</a:t>
            </a:r>
            <a:endParaRPr lang="vi" sz="1400" cap="small" dirty="0">
              <a:solidFill>
                <a:srgbClr val="CC0000"/>
              </a:solidFill>
              <a:latin typeface="Times New Roman" panose="02020603050405020304" pitchFamily="18" charset="0"/>
            </a:endParaRPr>
          </a:p>
        </p:txBody>
      </p:sp>
      <p:sp>
        <p:nvSpPr>
          <p:cNvPr id="5" name="Rectangle 4"/>
          <p:cNvSpPr/>
          <p:nvPr/>
        </p:nvSpPr>
        <p:spPr>
          <a:xfrm>
            <a:off x="185459" y="832104"/>
            <a:ext cx="4011168" cy="2313432"/>
          </a:xfrm>
          <a:prstGeom prst="rect">
            <a:avLst/>
          </a:prstGeom>
        </p:spPr>
        <p:txBody>
          <a:bodyPr lIns="0" tIns="0" rIns="0" bIns="0">
            <a:noAutofit/>
          </a:bodyPr>
          <a:lstStyle/>
          <a:p>
            <a:pPr indent="0" algn="just">
              <a:spcBef>
                <a:spcPts val="2100"/>
              </a:spcBef>
              <a:spcAft>
                <a:spcPts val="63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en-US" sz="1200" b="1" dirty="0">
                <a:solidFill>
                  <a:srgbClr val="8F0000"/>
                </a:solidFill>
                <a:latin typeface="Times New Roman" panose="02020603050405020304" pitchFamily="18" charset="0"/>
              </a:rPr>
              <a:t>Deadlock </a:t>
            </a:r>
            <a:r>
              <a:rPr lang="vi" sz="1200" dirty="0">
                <a:latin typeface="Times New Roman" panose="02020603050405020304" pitchFamily="18" charset="0"/>
              </a:rPr>
              <a:t>là một trạng thái của hệ thống trong đó:</a:t>
            </a:r>
          </a:p>
          <a:p>
            <a:pPr marL="30734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một tập hợp các tiến trình </a:t>
            </a:r>
            <a:r>
              <a:rPr lang="vi" sz="1200" dirty="0">
                <a:solidFill>
                  <a:srgbClr val="8F0000"/>
                </a:solidFill>
                <a:latin typeface="Times New Roman" panose="02020603050405020304" pitchFamily="18" charset="0"/>
              </a:rPr>
              <a:t>đang bị nghẽn</a:t>
            </a:r>
          </a:p>
          <a:p>
            <a:pPr marL="447040" indent="-139700">
              <a:lnSpc>
                <a:spcPts val="1200"/>
              </a:lnSpc>
              <a:spcAft>
                <a:spcPts val="21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mỗi tiến trình đang </a:t>
            </a:r>
            <a:r>
              <a:rPr lang="vi" sz="1200" dirty="0">
                <a:solidFill>
                  <a:srgbClr val="8F0000"/>
                </a:solidFill>
                <a:latin typeface="Times New Roman" panose="02020603050405020304" pitchFamily="18" charset="0"/>
              </a:rPr>
              <a:t>giữ một tài nguyên </a:t>
            </a:r>
            <a:r>
              <a:rPr lang="vi" sz="1200" dirty="0">
                <a:latin typeface="Times New Roman" panose="02020603050405020304" pitchFamily="18" charset="0"/>
              </a:rPr>
              <a:t>và cũng đang </a:t>
            </a:r>
            <a:r>
              <a:rPr lang="vi" sz="1200" dirty="0">
                <a:solidFill>
                  <a:srgbClr val="8F0000"/>
                </a:solidFill>
                <a:latin typeface="Times New Roman" panose="02020603050405020304" pitchFamily="18" charset="0"/>
              </a:rPr>
              <a:t>chờ một tài nguyên đang bị giữ </a:t>
            </a:r>
            <a:r>
              <a:rPr lang="vi" sz="1200" dirty="0">
                <a:latin typeface="Times New Roman" panose="02020603050405020304" pitchFamily="18" charset="0"/>
              </a:rPr>
              <a:t>bởi một tiến trình khác trong tập các tiến trình đang bị nghẽn.</a:t>
            </a:r>
          </a:p>
          <a:p>
            <a:pPr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 1:</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 sử 1 hệ thống có 2 tiến trình P và Q và F1, F2 là 2 tập tin.</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P đang giữ F1 và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truy xuất thêm F2.</a:t>
            </a:r>
          </a:p>
          <a:p>
            <a:pPr marL="307340"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Q đang giữ F2 và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truy xuất thêm F1.</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4295570" cy="429768"/>
          </a:xfrm>
          <a:prstGeom prst="rect">
            <a:avLst/>
          </a:prstGeom>
        </p:spPr>
        <p:txBody>
          <a:bodyPr lIns="0" tIns="0" rIns="0" bIns="0">
            <a:noAutofit/>
          </a:bodyPr>
          <a:lstStyle/>
          <a:p>
            <a:pPr indent="0">
              <a:spcAft>
                <a:spcPts val="2520"/>
              </a:spcAft>
            </a:pPr>
            <a:r>
              <a:rPr lang="vi" sz="1400" b="1" cap="small" dirty="0" smtClean="0">
                <a:solidFill>
                  <a:srgbClr val="CC0000"/>
                </a:solidFill>
                <a:latin typeface="Times New Roman" panose="02020603050405020304" pitchFamily="18" charset="0"/>
              </a:rPr>
              <a:t>MỖI LOẠI TÀI NGUYÊN</a:t>
            </a:r>
            <a:r>
              <a:rPr lang="vi" sz="1400" b="1" dirty="0" smtClean="0">
                <a:solidFill>
                  <a:srgbClr val="CC0000"/>
                </a:solidFill>
                <a:latin typeface="Times New Roman" panose="02020603050405020304" pitchFamily="18" charset="0"/>
              </a:rPr>
              <a:t> CÓ </a:t>
            </a:r>
            <a:r>
              <a:rPr lang="vi" sz="1400" b="1" cap="small" dirty="0" smtClean="0">
                <a:solidFill>
                  <a:srgbClr val="CC0000"/>
                </a:solidFill>
                <a:latin typeface="Times New Roman" panose="02020603050405020304" pitchFamily="18" charset="0"/>
              </a:rPr>
              <a:t>NHIỀU THỂ H</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3870960" cy="2145792"/>
          </a:xfrm>
          <a:prstGeom prst="rect">
            <a:avLst/>
          </a:prstGeom>
        </p:spPr>
        <p:txBody>
          <a:bodyPr lIns="0" tIns="0" rIns="0" bIns="0">
            <a:noAutofit/>
          </a:bodyPr>
          <a:lstStyle/>
          <a:p>
            <a:pPr indent="0">
              <a:spcBef>
                <a:spcPts val="252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Giải thuật phát hiện </a:t>
            </a:r>
            <a:r>
              <a:rPr lang="en-US" sz="1200" dirty="0">
                <a:latin typeface="Times New Roman" panose="02020603050405020304" pitchFamily="18" charset="0"/>
              </a:rPr>
              <a:t>deadlock </a:t>
            </a:r>
            <a:r>
              <a:rPr lang="vi" sz="1200" dirty="0">
                <a:latin typeface="Times New Roman" panose="02020603050405020304" pitchFamily="18" charset="0"/>
              </a:rPr>
              <a:t>bao gồm 4 bưóc:</a:t>
            </a:r>
          </a:p>
          <a:p>
            <a:pPr marL="450088" indent="-177800">
              <a:lnSpc>
                <a:spcPts val="1080"/>
              </a:lnSpc>
              <a:spcAft>
                <a:spcPts val="210"/>
              </a:spcAft>
            </a:pPr>
            <a:r>
              <a:rPr lang="vi" sz="1200" dirty="0">
                <a:solidFill>
                  <a:srgbClr val="3333B2"/>
                </a:solidFill>
                <a:latin typeface="Times New Roman" panose="02020603050405020304" pitchFamily="18" charset="0"/>
              </a:rPr>
              <a:t>1.    </a:t>
            </a:r>
            <a:r>
              <a:rPr lang="vi" sz="1200" dirty="0">
                <a:latin typeface="Times New Roman" panose="02020603050405020304" pitchFamily="18" charset="0"/>
              </a:rPr>
              <a:t>Cho </a:t>
            </a:r>
            <a:r>
              <a:rPr lang="en-US" sz="1200" i="1" dirty="0">
                <a:latin typeface="Times New Roman" panose="02020603050405020304" pitchFamily="18" charset="0"/>
              </a:rPr>
              <a:t>Work</a:t>
            </a:r>
            <a:r>
              <a:rPr lang="en-US" sz="1200" dirty="0">
                <a:latin typeface="Times New Roman" panose="02020603050405020304" pitchFamily="18" charset="0"/>
              </a:rPr>
              <a:t> </a:t>
            </a:r>
            <a:r>
              <a:rPr lang="vi" sz="1200" dirty="0">
                <a:latin typeface="Times New Roman" panose="02020603050405020304" pitchFamily="18" charset="0"/>
              </a:rPr>
              <a:t>và </a:t>
            </a:r>
            <a:r>
              <a:rPr lang="en-US" sz="1200" i="1" dirty="0">
                <a:latin typeface="Times New Roman" panose="02020603050405020304" pitchFamily="18" charset="0"/>
              </a:rPr>
              <a:t>Finish</a:t>
            </a:r>
            <a:r>
              <a:rPr lang="en-US" sz="1200" dirty="0">
                <a:latin typeface="Times New Roman" panose="02020603050405020304" pitchFamily="18" charset="0"/>
              </a:rPr>
              <a:t> </a:t>
            </a:r>
            <a:r>
              <a:rPr lang="vi" sz="1200" dirty="0">
                <a:latin typeface="Times New Roman" panose="02020603050405020304" pitchFamily="18" charset="0"/>
              </a:rPr>
              <a:t>là 2 </a:t>
            </a:r>
            <a:r>
              <a:rPr lang="en-US" sz="1200" dirty="0">
                <a:latin typeface="Times New Roman" panose="02020603050405020304" pitchFamily="18" charset="0"/>
              </a:rPr>
              <a:t>vector </a:t>
            </a:r>
            <a:r>
              <a:rPr lang="vi" sz="1200" dirty="0">
                <a:latin typeface="Times New Roman" panose="02020603050405020304" pitchFamily="18" charset="0"/>
              </a:rPr>
              <a:t>kích thước tương ứng là </a:t>
            </a:r>
            <a:r>
              <a:rPr lang="vi" sz="1200" i="1" dirty="0">
                <a:latin typeface="Times New Roman" panose="02020603050405020304" pitchFamily="18" charset="0"/>
              </a:rPr>
              <a:t>m</a:t>
            </a:r>
            <a:r>
              <a:rPr lang="vi" sz="1200" dirty="0">
                <a:latin typeface="Times New Roman" panose="02020603050405020304" pitchFamily="18" charset="0"/>
              </a:rPr>
              <a:t> và </a:t>
            </a:r>
            <a:r>
              <a:rPr lang="vi" sz="1200" i="1" dirty="0">
                <a:latin typeface="Times New Roman" panose="02020603050405020304" pitchFamily="18" charset="0"/>
              </a:rPr>
              <a:t>n. </a:t>
            </a:r>
            <a:r>
              <a:rPr lang="vi" sz="1200" dirty="0">
                <a:latin typeface="Times New Roman" panose="02020603050405020304" pitchFamily="18" charset="0"/>
              </a:rPr>
              <a:t>Khởi tạo:</a:t>
            </a:r>
          </a:p>
          <a:p>
            <a:pPr marL="564388" indent="0" algn="just">
              <a:lnSpc>
                <a:spcPts val="1776"/>
              </a:lnSpc>
            </a:pPr>
            <a:r>
              <a:rPr lang="en-US" sz="1200" i="1" dirty="0">
                <a:solidFill>
                  <a:srgbClr val="3333B2"/>
                </a:solidFill>
                <a:latin typeface="Times New Roman" panose="02020603050405020304" pitchFamily="18" charset="0"/>
              </a:rPr>
              <a:t>a.    </a:t>
            </a:r>
            <a:r>
              <a:rPr lang="en-US" sz="1200" i="1" dirty="0">
                <a:latin typeface="Times New Roman" panose="02020603050405020304" pitchFamily="18" charset="0"/>
              </a:rPr>
              <a:t>Work </a:t>
            </a:r>
            <a:r>
              <a:rPr lang="vi" sz="1200" i="1" dirty="0">
                <a:latin typeface="Times New Roman" panose="02020603050405020304" pitchFamily="18" charset="0"/>
              </a:rPr>
              <a:t>= </a:t>
            </a:r>
            <a:r>
              <a:rPr lang="en-US" sz="1200" i="1" dirty="0">
                <a:latin typeface="Times New Roman" panose="02020603050405020304" pitchFamily="18" charset="0"/>
              </a:rPr>
              <a:t>Available</a:t>
            </a:r>
          </a:p>
          <a:p>
            <a:pPr marL="564388" indent="0" algn="just">
              <a:lnSpc>
                <a:spcPts val="1776"/>
              </a:lnSpc>
            </a:pPr>
            <a:r>
              <a:rPr lang="vi" sz="1200" i="1" dirty="0">
                <a:solidFill>
                  <a:srgbClr val="3333B2"/>
                </a:solidFill>
                <a:latin typeface="Times New Roman" panose="02020603050405020304" pitchFamily="18" charset="0"/>
              </a:rPr>
              <a:t>b.</a:t>
            </a:r>
            <a:r>
              <a:rPr lang="vi" sz="1200" dirty="0">
                <a:solidFill>
                  <a:srgbClr val="3333B2"/>
                </a:solidFill>
                <a:latin typeface="Times New Roman" panose="02020603050405020304" pitchFamily="18" charset="0"/>
              </a:rPr>
              <a:t>    </a:t>
            </a:r>
            <a:r>
              <a:rPr lang="en-US" sz="1200" dirty="0">
                <a:latin typeface="Times New Roman" panose="02020603050405020304" pitchFamily="18" charset="0"/>
              </a:rPr>
              <a:t>for </a:t>
            </a:r>
            <a:r>
              <a:rPr lang="vi" sz="1200" i="1" dirty="0">
                <a:latin typeface="Times New Roman" panose="02020603050405020304" pitchFamily="18" charset="0"/>
              </a:rPr>
              <a:t>i =</a:t>
            </a:r>
            <a:r>
              <a:rPr lang="vi" sz="1200" dirty="0">
                <a:latin typeface="Times New Roman" panose="02020603050405020304" pitchFamily="18" charset="0"/>
              </a:rPr>
              <a:t> </a:t>
            </a:r>
            <a:r>
              <a:rPr lang="vi" sz="1200" spc="150" dirty="0">
                <a:latin typeface="Times New Roman" panose="02020603050405020304" pitchFamily="18" charset="0"/>
              </a:rPr>
              <a:t>0,1,...</a:t>
            </a:r>
            <a:r>
              <a:rPr lang="vi" sz="1200" dirty="0">
                <a:latin typeface="Times New Roman" panose="02020603050405020304" pitchFamily="18" charset="0"/>
              </a:rPr>
              <a:t> , (n </a:t>
            </a:r>
            <a:r>
              <a:rPr lang="vi" sz="1200" i="1" dirty="0">
                <a:latin typeface="Times New Roman" panose="02020603050405020304" pitchFamily="18" charset="0"/>
              </a:rPr>
              <a:t>—</a:t>
            </a:r>
            <a:r>
              <a:rPr lang="vi" sz="1200" dirty="0">
                <a:latin typeface="Times New Roman" panose="02020603050405020304" pitchFamily="18" charset="0"/>
              </a:rPr>
              <a:t> 1)</a:t>
            </a:r>
          </a:p>
          <a:p>
            <a:pPr marL="856488" marR="1028700" indent="0">
              <a:lnSpc>
                <a:spcPts val="1776"/>
              </a:lnSpc>
            </a:pPr>
            <a:r>
              <a:rPr lang="en-US" sz="1200" dirty="0">
                <a:latin typeface="Times New Roman" panose="02020603050405020304" pitchFamily="18" charset="0"/>
              </a:rPr>
              <a:t>if </a:t>
            </a:r>
            <a:r>
              <a:rPr lang="vi" sz="1200" i="1" dirty="0" smtClean="0">
                <a:latin typeface="Times New Roman" panose="02020603050405020304" pitchFamily="18" charset="0"/>
              </a:rPr>
              <a:t>Allocation</a:t>
            </a:r>
            <a:r>
              <a:rPr lang="en-US" sz="1200" i="1" dirty="0" smtClean="0">
                <a:latin typeface="Times New Roman" panose="02020603050405020304" pitchFamily="18" charset="0"/>
              </a:rPr>
              <a:t>[</a:t>
            </a:r>
            <a:r>
              <a:rPr lang="vi" sz="1200" i="1" dirty="0" smtClean="0">
                <a:latin typeface="Times New Roman" panose="02020603050405020304" pitchFamily="18" charset="0"/>
              </a:rPr>
              <a:t>i</a:t>
            </a:r>
            <a:r>
              <a:rPr lang="vi" sz="1200" i="1" dirty="0">
                <a:latin typeface="Times New Roman" panose="02020603050405020304" pitchFamily="18" charset="0"/>
              </a:rPr>
              <a:t>]</a:t>
            </a:r>
            <a:r>
              <a:rPr lang="vi" sz="1200" dirty="0">
                <a:latin typeface="Times New Roman" panose="02020603050405020304" pitchFamily="18" charset="0"/>
              </a:rPr>
              <a:t> </a:t>
            </a:r>
            <a:r>
              <a:rPr lang="en-US" sz="1200" dirty="0" smtClean="0">
                <a:latin typeface="Times New Roman" panose="02020603050405020304" pitchFamily="18" charset="0"/>
              </a:rPr>
              <a:t>&lt;&gt;</a:t>
            </a:r>
            <a:r>
              <a:rPr lang="vi" sz="1200" dirty="0" smtClean="0">
                <a:latin typeface="Times New Roman" panose="02020603050405020304" pitchFamily="18" charset="0"/>
              </a:rPr>
              <a:t> </a:t>
            </a:r>
            <a:r>
              <a:rPr lang="vi" sz="1200" dirty="0">
                <a:latin typeface="Times New Roman" panose="02020603050405020304" pitchFamily="18" charset="0"/>
              </a:rPr>
              <a:t>0 </a:t>
            </a:r>
            <a:r>
              <a:rPr lang="en-US" sz="1200" dirty="0" smtClean="0">
                <a:latin typeface="Times New Roman" panose="02020603050405020304" pitchFamily="18" charset="0"/>
              </a:rPr>
              <a:t>then        	  	    </a:t>
            </a:r>
            <a:r>
              <a:rPr lang="en-US" sz="1200" i="1" dirty="0" smtClean="0">
                <a:latin typeface="Times New Roman" panose="02020603050405020304" pitchFamily="18" charset="0"/>
              </a:rPr>
              <a:t>Finish[</a:t>
            </a:r>
            <a:r>
              <a:rPr lang="en-US" sz="1200" i="1" dirty="0" err="1" smtClean="0">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 </a:t>
            </a:r>
            <a:endParaRPr lang="en-US" sz="1200" i="1" dirty="0" smtClean="0">
              <a:latin typeface="Times New Roman" panose="02020603050405020304" pitchFamily="18" charset="0"/>
            </a:endParaRPr>
          </a:p>
          <a:p>
            <a:pPr marL="856488" marR="1028700" indent="0">
              <a:lnSpc>
                <a:spcPts val="1776"/>
              </a:lnSpc>
            </a:pPr>
            <a:r>
              <a:rPr lang="en-US" sz="1200" dirty="0" smtClean="0">
                <a:latin typeface="Times New Roman" panose="02020603050405020304" pitchFamily="18" charset="0"/>
              </a:rPr>
              <a:t>else </a:t>
            </a:r>
          </a:p>
          <a:p>
            <a:pPr marL="856488" marR="1028700" indent="0">
              <a:lnSpc>
                <a:spcPts val="1776"/>
              </a:lnSpc>
            </a:pPr>
            <a:r>
              <a:rPr lang="en-US" sz="1200" i="1" dirty="0">
                <a:latin typeface="Times New Roman" panose="02020603050405020304" pitchFamily="18" charset="0"/>
              </a:rPr>
              <a:t> </a:t>
            </a:r>
            <a:r>
              <a:rPr lang="en-US" sz="1200" i="1" dirty="0" smtClean="0">
                <a:latin typeface="Times New Roman" panose="02020603050405020304" pitchFamily="18" charset="0"/>
              </a:rPr>
              <a:t>     Finish[</a:t>
            </a:r>
            <a:r>
              <a:rPr lang="en-US" sz="1200" i="1" dirty="0" err="1" smtClean="0">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true</a:t>
            </a:r>
          </a:p>
          <a:p>
            <a:pPr marL="272288" indent="0" algn="just"/>
            <a:r>
              <a:rPr lang="en-US" sz="1200" dirty="0">
                <a:solidFill>
                  <a:srgbClr val="3333B2"/>
                </a:solidFill>
                <a:latin typeface="Times New Roman" panose="02020603050405020304" pitchFamily="18" charset="0"/>
              </a:rPr>
              <a:t>2.    </a:t>
            </a:r>
            <a:r>
              <a:rPr lang="en-US" sz="1200" i="1" dirty="0">
                <a:latin typeface="Times New Roman" panose="02020603050405020304" pitchFamily="18" charset="0"/>
              </a:rPr>
              <a:t>(next slide)</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4267434" cy="2810256"/>
          </a:xfrm>
          <a:prstGeom prst="rect">
            <a:avLst/>
          </a:prstGeom>
        </p:spPr>
        <p:txBody>
          <a:bodyPr lIns="0" tIns="0" rIns="0" bIns="0">
            <a:noAutofit/>
          </a:bodyPr>
          <a:lstStyle/>
          <a:p>
            <a:pPr indent="0">
              <a:spcAft>
                <a:spcPts val="1680"/>
              </a:spcAft>
            </a:pPr>
            <a:r>
              <a:rPr lang="vi" sz="1400" b="1" cap="small" dirty="0" smtClean="0">
                <a:solidFill>
                  <a:srgbClr val="CC0000"/>
                </a:solidFill>
                <a:latin typeface="Times New Roman" panose="02020603050405020304" pitchFamily="18" charset="0"/>
              </a:rPr>
              <a:t>MỖI LOẠI TÀI NGUYÊN</a:t>
            </a:r>
            <a:r>
              <a:rPr lang="vi" sz="1400" b="1" dirty="0" smtClean="0">
                <a:solidFill>
                  <a:srgbClr val="CC0000"/>
                </a:solidFill>
                <a:latin typeface="Times New Roman" panose="02020603050405020304" pitchFamily="18" charset="0"/>
              </a:rPr>
              <a:t> CÓ </a:t>
            </a:r>
            <a:r>
              <a:rPr lang="vi" sz="1400" b="1" cap="small" dirty="0" smtClean="0">
                <a:solidFill>
                  <a:srgbClr val="CC0000"/>
                </a:solidFill>
                <a:latin typeface="Times New Roman" panose="02020603050405020304" pitchFamily="18" charset="0"/>
              </a:rPr>
              <a:t>NHIỀU THỂ HIÊN</a:t>
            </a:r>
          </a:p>
          <a:p>
            <a:pPr marL="393700" indent="0" algn="just">
              <a:lnSpc>
                <a:spcPts val="1776"/>
              </a:lnSpc>
            </a:pPr>
            <a:r>
              <a:rPr lang="vi" sz="850" dirty="0" smtClean="0">
                <a:solidFill>
                  <a:srgbClr val="3333B2"/>
                </a:solidFill>
                <a:latin typeface="Times New Roman" panose="02020603050405020304" pitchFamily="18" charset="0"/>
              </a:rPr>
              <a:t>2</a:t>
            </a:r>
            <a:r>
              <a:rPr lang="vi" sz="850" dirty="0">
                <a:solidFill>
                  <a:srgbClr val="3333B2"/>
                </a:solidFill>
                <a:latin typeface="Times New Roman" panose="02020603050405020304" pitchFamily="18" charset="0"/>
              </a:rPr>
              <a:t>. </a:t>
            </a:r>
            <a:r>
              <a:rPr lang="vi" sz="1200" dirty="0">
                <a:latin typeface="Times New Roman" panose="02020603050405020304" pitchFamily="18" charset="0"/>
              </a:rPr>
              <a:t>Tìm </a:t>
            </a:r>
            <a:r>
              <a:rPr lang="vi" sz="1200" i="1" dirty="0">
                <a:latin typeface="Times New Roman" panose="02020603050405020304" pitchFamily="18" charset="0"/>
              </a:rPr>
              <a:t>i</a:t>
            </a:r>
            <a:r>
              <a:rPr lang="vi" sz="1200" dirty="0">
                <a:latin typeface="Times New Roman" panose="02020603050405020304" pitchFamily="18" charset="0"/>
              </a:rPr>
              <a:t> € [0, </a:t>
            </a:r>
            <a:r>
              <a:rPr lang="vi" sz="1200" i="1" dirty="0">
                <a:latin typeface="Times New Roman" panose="02020603050405020304" pitchFamily="18" charset="0"/>
              </a:rPr>
              <a:t>n —</a:t>
            </a:r>
            <a:r>
              <a:rPr lang="vi" sz="1200" dirty="0">
                <a:latin typeface="Times New Roman" panose="02020603050405020304" pitchFamily="18" charset="0"/>
              </a:rPr>
              <a:t> 1] thỏa mãn hai điều kiện sau:</a:t>
            </a:r>
          </a:p>
          <a:p>
            <a:pPr marL="711200" indent="0" algn="just">
              <a:lnSpc>
                <a:spcPts val="1776"/>
              </a:lnSpc>
            </a:pPr>
            <a:r>
              <a:rPr lang="en-US" sz="1200" i="1" dirty="0">
                <a:solidFill>
                  <a:srgbClr val="3333B2"/>
                </a:solidFill>
                <a:latin typeface="Times New Roman" panose="02020603050405020304" pitchFamily="18" charset="0"/>
              </a:rPr>
              <a:t>a.    </a:t>
            </a: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a:t>
            </a:r>
          </a:p>
          <a:p>
            <a:pPr marL="711200" indent="0" algn="just">
              <a:lnSpc>
                <a:spcPts val="1776"/>
              </a:lnSpc>
            </a:pPr>
            <a:r>
              <a:rPr lang="vi" sz="1200" i="1" dirty="0">
                <a:solidFill>
                  <a:srgbClr val="3333B2"/>
                </a:solidFill>
                <a:latin typeface="Times New Roman" panose="02020603050405020304" pitchFamily="18" charset="0"/>
              </a:rPr>
              <a:t>b.    </a:t>
            </a:r>
            <a:r>
              <a:rPr lang="en-US" sz="1200" i="1" dirty="0">
                <a:latin typeface="Times New Roman" panose="02020603050405020304" pitchFamily="18" charset="0"/>
              </a:rPr>
              <a:t>Request[</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smtClean="0">
                <a:latin typeface="Times New Roman" panose="02020603050405020304" pitchFamily="18" charset="0"/>
              </a:rPr>
              <a:t>&lt;</a:t>
            </a:r>
            <a:r>
              <a:rPr lang="en-US" sz="1200" i="1" dirty="0" smtClean="0">
                <a:latin typeface="Times New Roman" panose="02020603050405020304" pitchFamily="18" charset="0"/>
              </a:rPr>
              <a:t>=</a:t>
            </a:r>
            <a:r>
              <a:rPr lang="vi" sz="1200" i="1" dirty="0" smtClean="0">
                <a:latin typeface="Times New Roman" panose="02020603050405020304" pitchFamily="18" charset="0"/>
              </a:rPr>
              <a:t> </a:t>
            </a:r>
            <a:r>
              <a:rPr lang="en-US" sz="1200" i="1" dirty="0">
                <a:latin typeface="Times New Roman" panose="02020603050405020304" pitchFamily="18" charset="0"/>
              </a:rPr>
              <a:t>Work</a:t>
            </a:r>
          </a:p>
          <a:p>
            <a:pPr marL="584200" indent="0">
              <a:spcAft>
                <a:spcPts val="630"/>
              </a:spcAft>
            </a:pPr>
            <a:r>
              <a:rPr lang="vi" sz="1200" dirty="0">
                <a:latin typeface="Times New Roman" panose="02020603050405020304" pitchFamily="18" charset="0"/>
              </a:rPr>
              <a:t>Nếu không tồn tại, nhảy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bước 4.</a:t>
            </a:r>
          </a:p>
          <a:p>
            <a:pPr marL="393700" indent="0" algn="just">
              <a:lnSpc>
                <a:spcPts val="1176"/>
              </a:lnSpc>
            </a:pPr>
            <a:r>
              <a:rPr lang="vi" sz="1200" dirty="0">
                <a:solidFill>
                  <a:srgbClr val="3333B2"/>
                </a:solidFill>
                <a:latin typeface="Times New Roman" panose="02020603050405020304" pitchFamily="18" charset="0"/>
              </a:rPr>
              <a:t>3.    </a:t>
            </a:r>
            <a:r>
              <a:rPr lang="en-US" sz="1200" i="1" dirty="0">
                <a:latin typeface="Times New Roman" panose="02020603050405020304" pitchFamily="18" charset="0"/>
              </a:rPr>
              <a:t>Work </a:t>
            </a:r>
            <a:r>
              <a:rPr lang="vi" sz="1200" i="1" dirty="0">
                <a:latin typeface="Times New Roman" panose="02020603050405020304" pitchFamily="18" charset="0"/>
              </a:rPr>
              <a:t>= </a:t>
            </a:r>
            <a:r>
              <a:rPr lang="en-US" sz="1200" i="1" dirty="0">
                <a:latin typeface="Times New Roman" panose="02020603050405020304" pitchFamily="18" charset="0"/>
              </a:rPr>
              <a:t>Work </a:t>
            </a:r>
            <a:r>
              <a:rPr lang="vi" sz="1200" i="1" dirty="0">
                <a:latin typeface="Times New Roman" panose="02020603050405020304" pitchFamily="18" charset="0"/>
              </a:rPr>
              <a:t>+ Allocation[i</a:t>
            </a:r>
            <a:r>
              <a:rPr lang="vi" sz="1200" dirty="0">
                <a:latin typeface="Times New Roman" panose="02020603050405020304" pitchFamily="18" charset="0"/>
              </a:rPr>
              <a:t>]</a:t>
            </a:r>
          </a:p>
          <a:p>
            <a:pPr marL="584200" indent="0">
              <a:lnSpc>
                <a:spcPts val="1176"/>
              </a:lnSpc>
            </a:pP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true</a:t>
            </a:r>
          </a:p>
          <a:p>
            <a:pPr marL="584200" indent="0">
              <a:lnSpc>
                <a:spcPts val="1176"/>
              </a:lnSpc>
              <a:spcAft>
                <a:spcPts val="630"/>
              </a:spcAft>
            </a:pPr>
            <a:r>
              <a:rPr lang="vi" sz="1200" dirty="0">
                <a:latin typeface="Times New Roman" panose="02020603050405020304" pitchFamily="18" charset="0"/>
              </a:rPr>
              <a:t>Quay về bước 2.</a:t>
            </a:r>
          </a:p>
          <a:p>
            <a:pPr marL="393700" indent="0" algn="just">
              <a:lnSpc>
                <a:spcPts val="1776"/>
              </a:lnSpc>
            </a:pPr>
            <a:r>
              <a:rPr lang="vi" sz="1200" dirty="0">
                <a:solidFill>
                  <a:srgbClr val="3333B2"/>
                </a:solidFill>
                <a:latin typeface="Times New Roman" panose="02020603050405020304" pitchFamily="18" charset="0"/>
              </a:rPr>
              <a:t>4.    </a:t>
            </a:r>
            <a:r>
              <a:rPr lang="vi" sz="1200" dirty="0">
                <a:latin typeface="Times New Roman" panose="02020603050405020304" pitchFamily="18" charset="0"/>
              </a:rPr>
              <a:t>Nếu tồn tại </a:t>
            </a:r>
            <a:r>
              <a:rPr lang="vi" sz="1200" i="1" dirty="0">
                <a:latin typeface="Times New Roman" panose="02020603050405020304" pitchFamily="18" charset="0"/>
              </a:rPr>
              <a:t>i</a:t>
            </a:r>
            <a:r>
              <a:rPr lang="vi" sz="1200" dirty="0">
                <a:latin typeface="Times New Roman" panose="02020603050405020304" pitchFamily="18" charset="0"/>
              </a:rPr>
              <a:t> với </a:t>
            </a: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a:t>
            </a:r>
            <a:r>
              <a:rPr lang="vi" sz="1200" dirty="0">
                <a:latin typeface="Times New Roman" panose="02020603050405020304" pitchFamily="18" charset="0"/>
              </a:rPr>
              <a:t>:</a:t>
            </a:r>
          </a:p>
          <a:p>
            <a:pPr marL="711200" indent="0" algn="just">
              <a:lnSpc>
                <a:spcPts val="177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Hệ thống đang ở trạng thái </a:t>
            </a:r>
            <a:r>
              <a:rPr lang="en-US" sz="1200" dirty="0">
                <a:latin typeface="Times New Roman" panose="02020603050405020304" pitchFamily="18" charset="0"/>
              </a:rPr>
              <a:t>deadlock.</a:t>
            </a:r>
          </a:p>
          <a:p>
            <a:pPr marL="711200" indent="0" algn="just">
              <a:lnSpc>
                <a:spcPts val="1776"/>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a:t>
            </a:r>
            <a:r>
              <a:rPr lang="en-US" sz="1200" i="1" dirty="0">
                <a:latin typeface="Times New Roman" panose="02020603050405020304" pitchFamily="18" charset="0"/>
              </a:rPr>
              <a:t>Finish[</a:t>
            </a:r>
            <a:r>
              <a:rPr lang="en-US" sz="1200" i="1" dirty="0" err="1">
                <a:latin typeface="Times New Roman" panose="02020603050405020304" pitchFamily="18" charset="0"/>
              </a:rPr>
              <a:t>i</a:t>
            </a:r>
            <a:r>
              <a:rPr lang="en-US" sz="1200" i="1" dirty="0">
                <a:latin typeface="Times New Roman" panose="02020603050405020304" pitchFamily="18" charset="0"/>
              </a:rPr>
              <a:t>] </a:t>
            </a:r>
            <a:r>
              <a:rPr lang="vi" sz="1200" i="1" dirty="0">
                <a:latin typeface="Times New Roman" panose="02020603050405020304" pitchFamily="18" charset="0"/>
              </a:rPr>
              <a:t>= </a:t>
            </a:r>
            <a:r>
              <a:rPr lang="en-US" sz="1200" i="1" dirty="0">
                <a:latin typeface="Times New Roman" panose="02020603050405020304" pitchFamily="18" charset="0"/>
              </a:rPr>
              <a:t>false </a:t>
            </a:r>
            <a:r>
              <a:rPr lang="en-US" sz="1200" i="1" dirty="0" smtClean="0">
                <a:latin typeface="Times New Roman" panose="02020603050405020304" pitchFamily="18" charset="0"/>
                <a:sym typeface="Wingdings" panose="05000000000000000000" pitchFamily="2" charset="2"/>
              </a:rPr>
              <a:t></a:t>
            </a:r>
            <a:r>
              <a:rPr lang="vi" sz="1200" i="1" dirty="0" smtClean="0">
                <a:latin typeface="Times New Roman" panose="02020603050405020304" pitchFamily="18" charset="0"/>
              </a:rPr>
              <a:t> P</a:t>
            </a:r>
            <a:r>
              <a:rPr lang="en-US" sz="1200" i="1" baseline="-25000" dirty="0" err="1" smtClean="0">
                <a:latin typeface="Times New Roman" panose="02020603050405020304" pitchFamily="18" charset="0"/>
              </a:rPr>
              <a:t>i</a:t>
            </a:r>
            <a:r>
              <a:rPr lang="vi" sz="1200" dirty="0" smtClean="0">
                <a:latin typeface="Times New Roman" panose="02020603050405020304" pitchFamily="18" charset="0"/>
              </a:rPr>
              <a:t> </a:t>
            </a:r>
            <a:r>
              <a:rPr lang="vi" sz="1200" dirty="0">
                <a:latin typeface="Times New Roman" panose="02020603050405020304" pitchFamily="18" charset="0"/>
              </a:rPr>
              <a:t>đang bị </a:t>
            </a:r>
            <a:r>
              <a:rPr lang="en-US" sz="1200" dirty="0">
                <a:latin typeface="Times New Roman" panose="02020603050405020304" pitchFamily="18" charset="0"/>
              </a:rPr>
              <a:t>deadlock.</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indent="0"/>
            <a:r>
              <a:rPr lang="en-US" sz="450" cap="small">
                <a:solidFill>
                  <a:srgbClr val="FFFFFF"/>
                </a:solidFill>
                <a:latin typeface="Times New Roman"/>
              </a:rPr>
              <a:t>I—</a:t>
            </a:r>
            <a:r>
              <a:rPr lang="vi" sz="450" cap="small">
                <a:solidFill>
                  <a:srgbClr val="FFFFFF"/>
                </a:solidFill>
                <a:latin typeface="Times New Roman"/>
              </a:rPr>
              <a:t>Phát hiện và phục hồi </a:t>
            </a:r>
            <a:r>
              <a:rPr lang="en-US" sz="450" cap="small">
                <a:solidFill>
                  <a:srgbClr val="FFFFFF"/>
                </a:solidFill>
                <a:latin typeface="Times New Roman"/>
              </a:rPr>
              <a:t>deadlock</a:t>
            </a:r>
          </a:p>
        </p:txBody>
      </p:sp>
      <p:sp>
        <p:nvSpPr>
          <p:cNvPr id="4" name="Rectangle 3"/>
          <p:cNvSpPr/>
          <p:nvPr/>
        </p:nvSpPr>
        <p:spPr>
          <a:xfrm>
            <a:off x="100583" y="228600"/>
            <a:ext cx="4140825" cy="429768"/>
          </a:xfrm>
          <a:prstGeom prst="rect">
            <a:avLst/>
          </a:prstGeom>
        </p:spPr>
        <p:txBody>
          <a:bodyPr lIns="0" tIns="0" rIns="0" bIns="0">
            <a:noAutofit/>
          </a:bodyPr>
          <a:lstStyle/>
          <a:p>
            <a:pPr marL="152400" indent="-152400">
              <a:spcAft>
                <a:spcPts val="1050"/>
              </a:spcAft>
            </a:pPr>
            <a:r>
              <a:rPr lang="vi" sz="1400" b="1" cap="small" dirty="0" smtClean="0">
                <a:solidFill>
                  <a:srgbClr val="CC0000"/>
                </a:solidFill>
                <a:latin typeface="Times New Roman" panose="02020603050405020304" pitchFamily="18" charset="0"/>
              </a:rPr>
              <a:t>MỖI LOẠI TÀI NGUYÊN CÓ NHIỀU THỂ HIỆN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807720"/>
            <a:ext cx="3849624" cy="926592"/>
          </a:xfrm>
          <a:prstGeom prst="rect">
            <a:avLst/>
          </a:prstGeom>
        </p:spPr>
        <p:txBody>
          <a:bodyPr lIns="0" tIns="0" rIns="0" bIns="0">
            <a:noAutofit/>
          </a:bodyPr>
          <a:lstStyle/>
          <a:p>
            <a:pPr indent="0" algn="just">
              <a:lnSpc>
                <a:spcPts val="1872"/>
              </a:lnSpc>
              <a:spcBef>
                <a:spcPts val="1050"/>
              </a:spcBef>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Ví </a:t>
            </a:r>
            <a:r>
              <a:rPr lang="vi" sz="1000" dirty="0">
                <a:latin typeface="Constantia"/>
              </a:rPr>
              <a:t>dụ </a:t>
            </a:r>
            <a:r>
              <a:rPr lang="vi" sz="950" dirty="0">
                <a:latin typeface="Times New Roman" panose="02020603050405020304" pitchFamily="18" charset="0"/>
              </a:rPr>
              <a:t>1: Cho hệ thống có</a:t>
            </a:r>
          </a:p>
          <a:p>
            <a:pPr marL="310388" indent="0" algn="just">
              <a:lnSpc>
                <a:spcPts val="1872"/>
              </a:lnSpc>
            </a:pP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5 tiến trình </a:t>
            </a:r>
            <a:r>
              <a:rPr lang="vi" sz="850" i="1" dirty="0" smtClean="0">
                <a:latin typeface="Times New Roman" panose="02020603050405020304" pitchFamily="18" charset="0"/>
              </a:rPr>
              <a:t>P</a:t>
            </a:r>
            <a:r>
              <a:rPr lang="en-US" sz="850" i="1" baseline="-25000" dirty="0" smtClean="0">
                <a:latin typeface="Times New Roman" panose="02020603050405020304" pitchFamily="18" charset="0"/>
              </a:rPr>
              <a:t>0</a:t>
            </a:r>
            <a:r>
              <a:rPr lang="vi" sz="850" spc="250" dirty="0" smtClean="0">
                <a:latin typeface="Times New Roman" panose="02020603050405020304" pitchFamily="18" charset="0"/>
              </a:rPr>
              <a:t>,...,</a:t>
            </a:r>
            <a:r>
              <a:rPr lang="vi" sz="850" dirty="0" smtClean="0">
                <a:latin typeface="Times New Roman" panose="02020603050405020304" pitchFamily="18" charset="0"/>
              </a:rPr>
              <a:t> </a:t>
            </a:r>
            <a:r>
              <a:rPr lang="vi" sz="850" i="1" dirty="0" smtClean="0">
                <a:latin typeface="Times New Roman" panose="02020603050405020304" pitchFamily="18" charset="0"/>
              </a:rPr>
              <a:t>P</a:t>
            </a:r>
            <a:r>
              <a:rPr lang="en-US" sz="850" i="1" baseline="-25000" dirty="0" smtClean="0">
                <a:latin typeface="Times New Roman" panose="02020603050405020304" pitchFamily="18" charset="0"/>
              </a:rPr>
              <a:t>4</a:t>
            </a:r>
            <a:endParaRPr lang="vi" sz="850" i="1" baseline="-25000" dirty="0">
              <a:latin typeface="Times New Roman" panose="02020603050405020304" pitchFamily="18" charset="0"/>
            </a:endParaRPr>
          </a:p>
          <a:p>
            <a:pPr marL="310388" indent="0" algn="just">
              <a:lnSpc>
                <a:spcPts val="1872"/>
              </a:lnSpc>
            </a:pP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3 loại tài nguyên: </a:t>
            </a:r>
            <a:r>
              <a:rPr lang="en-US" sz="850" i="1" dirty="0">
                <a:latin typeface="Times New Roman" panose="02020603050405020304" pitchFamily="18" charset="0"/>
              </a:rPr>
              <a:t>A</a:t>
            </a:r>
            <a:r>
              <a:rPr lang="en-US" sz="850" dirty="0">
                <a:latin typeface="Times New Roman" panose="02020603050405020304" pitchFamily="18" charset="0"/>
              </a:rPr>
              <a:t> </a:t>
            </a:r>
            <a:r>
              <a:rPr lang="vi" sz="850" dirty="0">
                <a:latin typeface="Times New Roman" panose="02020603050405020304" pitchFamily="18" charset="0"/>
              </a:rPr>
              <a:t>(7 </a:t>
            </a:r>
            <a:r>
              <a:rPr lang="en-US" sz="850" dirty="0" err="1" smtClean="0">
                <a:latin typeface="Times New Roman" panose="02020603050405020304" pitchFamily="18" charset="0"/>
              </a:rPr>
              <a:t>thể</a:t>
            </a:r>
            <a:r>
              <a:rPr lang="vi" sz="850" dirty="0" smtClean="0">
                <a:latin typeface="Times New Roman" panose="02020603050405020304" pitchFamily="18" charset="0"/>
              </a:rPr>
              <a:t> </a:t>
            </a:r>
            <a:r>
              <a:rPr lang="vi" sz="850" dirty="0">
                <a:latin typeface="Times New Roman" panose="02020603050405020304" pitchFamily="18" charset="0"/>
              </a:rPr>
              <a:t>hiện), </a:t>
            </a:r>
            <a:r>
              <a:rPr lang="vi" sz="850" i="1" dirty="0">
                <a:latin typeface="Times New Roman" panose="02020603050405020304" pitchFamily="18" charset="0"/>
              </a:rPr>
              <a:t>B</a:t>
            </a:r>
            <a:r>
              <a:rPr lang="vi" sz="850" dirty="0">
                <a:latin typeface="Times New Roman" panose="02020603050405020304" pitchFamily="18" charset="0"/>
              </a:rPr>
              <a:t> </a:t>
            </a:r>
            <a:r>
              <a:rPr lang="vi" sz="900" spc="50" dirty="0">
                <a:latin typeface="Times New Roman" panose="02020603050405020304" pitchFamily="18" charset="0"/>
              </a:rPr>
              <a:t>(2 </a:t>
            </a:r>
            <a:r>
              <a:rPr lang="en-US" sz="850" dirty="0" err="1" smtClean="0">
                <a:latin typeface="Times New Roman" panose="02020603050405020304" pitchFamily="18" charset="0"/>
              </a:rPr>
              <a:t>thể</a:t>
            </a:r>
            <a:r>
              <a:rPr lang="vi" sz="850" dirty="0" smtClean="0">
                <a:latin typeface="Times New Roman" panose="02020603050405020304" pitchFamily="18" charset="0"/>
              </a:rPr>
              <a:t> </a:t>
            </a:r>
            <a:r>
              <a:rPr lang="vi" sz="850" dirty="0">
                <a:latin typeface="Times New Roman" panose="02020603050405020304" pitchFamily="18" charset="0"/>
              </a:rPr>
              <a:t>hiện), </a:t>
            </a:r>
            <a:r>
              <a:rPr lang="en-US" sz="900" spc="50" dirty="0">
                <a:latin typeface="Times New Roman" panose="02020603050405020304" pitchFamily="18" charset="0"/>
              </a:rPr>
              <a:t>C</a:t>
            </a:r>
            <a:r>
              <a:rPr lang="vi" sz="900" spc="50" dirty="0" smtClean="0">
                <a:latin typeface="Times New Roman" panose="02020603050405020304" pitchFamily="18" charset="0"/>
              </a:rPr>
              <a:t> </a:t>
            </a:r>
            <a:r>
              <a:rPr lang="vi" sz="900" spc="50" dirty="0">
                <a:latin typeface="Times New Roman" panose="02020603050405020304" pitchFamily="18" charset="0"/>
              </a:rPr>
              <a:t>(6 </a:t>
            </a:r>
            <a:r>
              <a:rPr lang="en-US" sz="850" dirty="0" err="1" smtClean="0">
                <a:latin typeface="Times New Roman" panose="02020603050405020304" pitchFamily="18" charset="0"/>
              </a:rPr>
              <a:t>thể</a:t>
            </a:r>
            <a:r>
              <a:rPr lang="vi" sz="850" dirty="0" smtClean="0">
                <a:latin typeface="Times New Roman" panose="02020603050405020304" pitchFamily="18" charset="0"/>
              </a:rPr>
              <a:t> </a:t>
            </a:r>
            <a:r>
              <a:rPr lang="vi" sz="850" dirty="0">
                <a:latin typeface="Times New Roman" panose="02020603050405020304" pitchFamily="18" charset="0"/>
              </a:rPr>
              <a:t>hiện)</a:t>
            </a:r>
          </a:p>
          <a:p>
            <a:pPr indent="0" algn="just">
              <a:spcAft>
                <a:spcPts val="1050"/>
              </a:spcAft>
            </a:pPr>
            <a:r>
              <a:rPr lang="vi" sz="950" dirty="0">
                <a:solidFill>
                  <a:srgbClr val="3333B2"/>
                </a:solidFill>
                <a:latin typeface="Times New Roman" panose="02020603050405020304" pitchFamily="18" charset="0"/>
              </a:rPr>
              <a:t>►    </a:t>
            </a:r>
            <a:r>
              <a:rPr lang="vi" sz="950" dirty="0">
                <a:solidFill>
                  <a:srgbClr val="8F0000"/>
                </a:solidFill>
                <a:latin typeface="Times New Roman" panose="02020603050405020304" pitchFamily="18" charset="0"/>
              </a:rPr>
              <a:t>Hiện trạng </a:t>
            </a:r>
            <a:r>
              <a:rPr lang="vi" sz="850" dirty="0">
                <a:latin typeface="Times New Roman" panose="02020603050405020304" pitchFamily="18" charset="0"/>
              </a:rPr>
              <a:t>của </a:t>
            </a:r>
            <a:r>
              <a:rPr lang="vi" sz="950" dirty="0">
                <a:latin typeface="Times New Roman" panose="02020603050405020304" pitchFamily="18" charset="0"/>
              </a:rPr>
              <a:t>hệ thống tại </a:t>
            </a:r>
            <a:r>
              <a:rPr lang="vi" sz="850" i="1" cap="small" dirty="0" smtClean="0">
                <a:latin typeface="Times New Roman" panose="02020603050405020304" pitchFamily="18" charset="0"/>
              </a:rPr>
              <a:t>T</a:t>
            </a:r>
            <a:r>
              <a:rPr lang="en-US" sz="850" i="1" cap="small" baseline="-25000" dirty="0" smtClean="0">
                <a:latin typeface="Times New Roman" panose="02020603050405020304" pitchFamily="18" charset="0"/>
              </a:rPr>
              <a:t>0</a:t>
            </a:r>
            <a:r>
              <a:rPr lang="vi" sz="850" i="1" cap="small" dirty="0" smtClean="0">
                <a:latin typeface="Times New Roman" panose="02020603050405020304" pitchFamily="18" charset="0"/>
              </a:rPr>
              <a:t>:</a:t>
            </a:r>
            <a:endParaRPr lang="vi" sz="850" i="1" cap="small" dirty="0">
              <a:latin typeface="Times New Roman" panose="02020603050405020304" pitchFamily="18" charset="0"/>
            </a:endParaRPr>
          </a:p>
        </p:txBody>
      </p:sp>
      <p:sp>
        <p:nvSpPr>
          <p:cNvPr id="7" name="Rectangle 6"/>
          <p:cNvSpPr/>
          <p:nvPr/>
        </p:nvSpPr>
        <p:spPr>
          <a:xfrm>
            <a:off x="2316480" y="1868424"/>
            <a:ext cx="2075688" cy="685800"/>
          </a:xfrm>
          <a:prstGeom prst="rect">
            <a:avLst/>
          </a:prstGeom>
        </p:spPr>
        <p:txBody>
          <a:bodyPr lIns="0" tIns="0" rIns="0" bIns="0">
            <a:noAutofit/>
          </a:bodyPr>
          <a:lstStyle/>
          <a:p>
            <a:pPr indent="-152400">
              <a:lnSpc>
                <a:spcPts val="1200"/>
              </a:lnSpc>
              <a:spcBef>
                <a:spcPts val="1050"/>
              </a:spcBef>
              <a:spcAft>
                <a:spcPts val="210"/>
              </a:spcAft>
            </a:pPr>
            <a:r>
              <a:rPr lang="vi" sz="850" dirty="0">
                <a:solidFill>
                  <a:srgbClr val="3333B2"/>
                </a:solidFill>
                <a:latin typeface="Times New Roman" panose="02020603050405020304" pitchFamily="18" charset="0"/>
              </a:rPr>
              <a:t>► </a:t>
            </a:r>
            <a:r>
              <a:rPr lang="vi" sz="850" dirty="0">
                <a:latin typeface="Times New Roman" panose="02020603050405020304" pitchFamily="18" charset="0"/>
              </a:rPr>
              <a:t>Thực hiện giải thuật, ta tìm được chuỗi </a:t>
            </a:r>
            <a:r>
              <a:rPr lang="vi" sz="850" i="1" dirty="0">
                <a:solidFill>
                  <a:srgbClr val="8F0000"/>
                </a:solidFill>
                <a:latin typeface="Times New Roman" panose="02020603050405020304" pitchFamily="18" charset="0"/>
              </a:rPr>
              <a:t>(Po, </a:t>
            </a:r>
            <a:r>
              <a:rPr lang="vi" sz="850" i="1" dirty="0" smtClean="0">
                <a:solidFill>
                  <a:srgbClr val="8F0000"/>
                </a:solidFill>
                <a:latin typeface="Times New Roman" panose="02020603050405020304" pitchFamily="18" charset="0"/>
              </a:rPr>
              <a:t>P</a:t>
            </a:r>
            <a:r>
              <a:rPr lang="en-US" sz="850" i="1" baseline="-25000" dirty="0" smtClean="0">
                <a:solidFill>
                  <a:srgbClr val="8F0000"/>
                </a:solidFill>
                <a:latin typeface="Times New Roman" panose="02020603050405020304" pitchFamily="18" charset="0"/>
              </a:rPr>
              <a:t>2</a:t>
            </a:r>
            <a:r>
              <a:rPr lang="vi" sz="850" i="1" dirty="0" smtClean="0">
                <a:solidFill>
                  <a:srgbClr val="8F0000"/>
                </a:solidFill>
                <a:latin typeface="Times New Roman" panose="02020603050405020304" pitchFamily="18" charset="0"/>
              </a:rPr>
              <a:t>, </a:t>
            </a:r>
            <a:r>
              <a:rPr lang="en-US" sz="850" i="1" dirty="0" smtClean="0">
                <a:solidFill>
                  <a:srgbClr val="8F0000"/>
                </a:solidFill>
                <a:latin typeface="Times New Roman" panose="02020603050405020304" pitchFamily="18" charset="0"/>
              </a:rPr>
              <a:t>P</a:t>
            </a:r>
            <a:r>
              <a:rPr lang="en-US" sz="850" i="1" baseline="-25000" dirty="0" smtClean="0">
                <a:solidFill>
                  <a:srgbClr val="8F0000"/>
                </a:solidFill>
                <a:latin typeface="Times New Roman" panose="02020603050405020304" pitchFamily="18" charset="0"/>
              </a:rPr>
              <a:t>1</a:t>
            </a:r>
            <a:r>
              <a:rPr lang="en-US" sz="850" i="1" dirty="0" smtClean="0">
                <a:solidFill>
                  <a:srgbClr val="8F0000"/>
                </a:solidFill>
                <a:latin typeface="Times New Roman" panose="02020603050405020304" pitchFamily="18" charset="0"/>
              </a:rPr>
              <a:t>, </a:t>
            </a:r>
            <a:r>
              <a:rPr lang="vi" sz="850" i="1" dirty="0" smtClean="0">
                <a:solidFill>
                  <a:srgbClr val="8F0000"/>
                </a:solidFill>
                <a:latin typeface="Times New Roman" panose="02020603050405020304" pitchFamily="18" charset="0"/>
              </a:rPr>
              <a:t>P</a:t>
            </a:r>
            <a:r>
              <a:rPr lang="en-US" sz="850" i="1" baseline="-25000" dirty="0" smtClean="0">
                <a:solidFill>
                  <a:srgbClr val="8F0000"/>
                </a:solidFill>
                <a:latin typeface="Times New Roman" panose="02020603050405020304" pitchFamily="18" charset="0"/>
              </a:rPr>
              <a:t>3</a:t>
            </a:r>
            <a:r>
              <a:rPr lang="vi" sz="850" i="1" dirty="0" smtClean="0">
                <a:solidFill>
                  <a:srgbClr val="8F0000"/>
                </a:solidFill>
                <a:latin typeface="Times New Roman" panose="02020603050405020304" pitchFamily="18" charset="0"/>
              </a:rPr>
              <a:t>, P</a:t>
            </a:r>
            <a:r>
              <a:rPr lang="en-US" sz="850" i="1" baseline="-25000" dirty="0" smtClean="0">
                <a:solidFill>
                  <a:srgbClr val="8F0000"/>
                </a:solidFill>
                <a:latin typeface="Times New Roman" panose="02020603050405020304" pitchFamily="18" charset="0"/>
              </a:rPr>
              <a:t>4</a:t>
            </a:r>
            <a:r>
              <a:rPr lang="vi" sz="850" i="1" dirty="0" smtClean="0">
                <a:solidFill>
                  <a:srgbClr val="8F0000"/>
                </a:solidFill>
                <a:latin typeface="Times New Roman" panose="02020603050405020304" pitchFamily="18" charset="0"/>
              </a:rPr>
              <a:t>)</a:t>
            </a:r>
            <a:r>
              <a:rPr lang="vi" sz="850" dirty="0" smtClean="0">
                <a:solidFill>
                  <a:srgbClr val="8F0000"/>
                </a:solidFill>
                <a:latin typeface="Times New Roman" panose="02020603050405020304" pitchFamily="18" charset="0"/>
              </a:rPr>
              <a:t> </a:t>
            </a:r>
            <a:r>
              <a:rPr lang="vi" sz="850" dirty="0">
                <a:latin typeface="Times New Roman" panose="02020603050405020304" pitchFamily="18" charset="0"/>
              </a:rPr>
              <a:t>sẽ dẫn </a:t>
            </a:r>
            <a:r>
              <a:rPr lang="en-US" sz="850" dirty="0" err="1" smtClean="0">
                <a:latin typeface="Times New Roman" panose="02020603050405020304" pitchFamily="18" charset="0"/>
              </a:rPr>
              <a:t>đến</a:t>
            </a:r>
            <a:r>
              <a:rPr lang="vi" sz="850" dirty="0" smtClean="0">
                <a:latin typeface="Times New Roman" panose="02020603050405020304" pitchFamily="18" charset="0"/>
              </a:rPr>
              <a:t> </a:t>
            </a:r>
            <a:r>
              <a:rPr lang="vi" sz="950" i="1" dirty="0">
                <a:solidFill>
                  <a:srgbClr val="8F0000"/>
                </a:solidFill>
                <a:latin typeface="Times New Roman"/>
              </a:rPr>
              <a:t>Finish[i</a:t>
            </a:r>
            <a:r>
              <a:rPr lang="vi" sz="850" i="1" dirty="0">
                <a:solidFill>
                  <a:srgbClr val="8F0000"/>
                </a:solidFill>
                <a:latin typeface="Times New Roman" panose="02020603050405020304" pitchFamily="18" charset="0"/>
              </a:rPr>
              <a:t>] = </a:t>
            </a:r>
            <a:r>
              <a:rPr lang="en-US" sz="850" i="1" dirty="0">
                <a:solidFill>
                  <a:srgbClr val="8F0000"/>
                </a:solidFill>
                <a:latin typeface="Times New Roman" panose="02020603050405020304" pitchFamily="18" charset="0"/>
              </a:rPr>
              <a:t>true</a:t>
            </a:r>
            <a:r>
              <a:rPr lang="en-US" sz="850" dirty="0">
                <a:solidFill>
                  <a:srgbClr val="8F0000"/>
                </a:solidFill>
                <a:latin typeface="Times New Roman" panose="02020603050405020304" pitchFamily="18" charset="0"/>
              </a:rPr>
              <a:t> </a:t>
            </a:r>
            <a:r>
              <a:rPr lang="vi" sz="850" dirty="0">
                <a:latin typeface="Times New Roman" panose="02020603050405020304" pitchFamily="18" charset="0"/>
              </a:rPr>
              <a:t>với mọi </a:t>
            </a:r>
            <a:r>
              <a:rPr lang="en-US" sz="850" dirty="0" err="1" smtClean="0">
                <a:latin typeface="Times New Roman" panose="02020603050405020304" pitchFamily="18" charset="0"/>
              </a:rPr>
              <a:t>i</a:t>
            </a:r>
            <a:r>
              <a:rPr lang="vi" sz="850" dirty="0" smtClean="0">
                <a:solidFill>
                  <a:srgbClr val="8F0000"/>
                </a:solidFill>
                <a:latin typeface="Times New Roman" panose="02020603050405020304" pitchFamily="18" charset="0"/>
              </a:rPr>
              <a:t> </a:t>
            </a:r>
            <a:r>
              <a:rPr lang="vi" sz="850" dirty="0">
                <a:solidFill>
                  <a:srgbClr val="8F0000"/>
                </a:solidFill>
                <a:latin typeface="Times New Roman" panose="02020603050405020304" pitchFamily="18" charset="0"/>
              </a:rPr>
              <a:t>= 0..4</a:t>
            </a:r>
          </a:p>
          <a:p>
            <a:pPr indent="0" algn="just"/>
            <a:r>
              <a:rPr lang="vi" sz="850" dirty="0" smtClean="0">
                <a:latin typeface="Times New Roman" panose="02020603050405020304" pitchFamily="18" charset="0"/>
              </a:rPr>
              <a:t>=&gt;hệ </a:t>
            </a:r>
            <a:r>
              <a:rPr lang="vi" sz="850" dirty="0">
                <a:latin typeface="Times New Roman" panose="02020603050405020304" pitchFamily="18" charset="0"/>
              </a:rPr>
              <a:t>thống không </a:t>
            </a:r>
            <a:r>
              <a:rPr lang="en-US" sz="850" dirty="0">
                <a:latin typeface="Times New Roman" panose="02020603050405020304" pitchFamily="18" charset="0"/>
              </a:rPr>
              <a:t>deadlock </a:t>
            </a:r>
            <a:r>
              <a:rPr lang="vi" sz="850" dirty="0">
                <a:latin typeface="Times New Roman" panose="02020603050405020304" pitchFamily="18" charset="0"/>
              </a:rPr>
              <a:t>tại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0</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254329" y="1745447"/>
            <a:ext cx="1605471" cy="1433852"/>
          </a:xfrm>
          <a:prstGeom prst="rect">
            <a:avLst/>
          </a:prstGeom>
        </p:spPr>
      </p:pic>
      <p:sp>
        <p:nvSpPr>
          <p:cNvPr id="13" name="Rectangle 12"/>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indent="0"/>
            <a:r>
              <a:rPr lang="en-US" sz="450" cap="small">
                <a:solidFill>
                  <a:srgbClr val="FFFFFF"/>
                </a:solidFill>
                <a:latin typeface="Times New Roman"/>
              </a:rPr>
              <a:t>I—</a:t>
            </a:r>
            <a:r>
              <a:rPr lang="vi" sz="450" cap="small">
                <a:solidFill>
                  <a:srgbClr val="FFFFFF"/>
                </a:solidFill>
                <a:latin typeface="Times New Roman"/>
              </a:rPr>
              <a:t>Phát hiện và phục hồi </a:t>
            </a:r>
            <a:r>
              <a:rPr lang="en-US" sz="450" cap="small">
                <a:solidFill>
                  <a:srgbClr val="FFFFFF"/>
                </a:solidFill>
                <a:latin typeface="Times New Roman"/>
              </a:rPr>
              <a:t>deadlock</a:t>
            </a:r>
          </a:p>
        </p:txBody>
      </p:sp>
      <p:sp>
        <p:nvSpPr>
          <p:cNvPr id="4" name="Rectangle 3"/>
          <p:cNvSpPr/>
          <p:nvPr/>
        </p:nvSpPr>
        <p:spPr>
          <a:xfrm>
            <a:off x="100584" y="228600"/>
            <a:ext cx="4233672" cy="429768"/>
          </a:xfrm>
          <a:prstGeom prst="rect">
            <a:avLst/>
          </a:prstGeom>
        </p:spPr>
        <p:txBody>
          <a:bodyPr lIns="0" tIns="0" rIns="0" bIns="0">
            <a:noAutofit/>
          </a:bodyPr>
          <a:lstStyle/>
          <a:p>
            <a:pPr indent="0" algn="just">
              <a:spcAft>
                <a:spcPts val="1680"/>
              </a:spcAft>
            </a:pPr>
            <a:r>
              <a:rPr lang="vi" sz="1400" b="1" cap="small" dirty="0" smtClean="0">
                <a:solidFill>
                  <a:srgbClr val="CC0000"/>
                </a:solidFill>
                <a:latin typeface="Times New Roman" panose="02020603050405020304" pitchFamily="18" charset="0"/>
              </a:rPr>
              <a:t>MỖI LOẠI TÀI NGUYÊN CÓ NHIỀU THỂ HIỆN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917448"/>
            <a:ext cx="4099560" cy="368808"/>
          </a:xfrm>
          <a:prstGeom prst="rect">
            <a:avLst/>
          </a:prstGeom>
        </p:spPr>
        <p:txBody>
          <a:bodyPr lIns="0" tIns="0" rIns="0" bIns="0">
            <a:noAutofit/>
          </a:bodyPr>
          <a:lstStyle/>
          <a:p>
            <a:pPr indent="0" algn="ctr">
              <a:lnSpc>
                <a:spcPts val="1320"/>
              </a:lnSpc>
              <a:spcBef>
                <a:spcPts val="1680"/>
              </a:spcBef>
              <a:spcAft>
                <a:spcPts val="42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Ví dụ 2 : Giả sử giữa thời điểm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0</a:t>
            </a:r>
            <a:r>
              <a:rPr lang="vi" sz="950" dirty="0" smtClean="0">
                <a:latin typeface="Times New Roman" panose="02020603050405020304" pitchFamily="18" charset="0"/>
              </a:rPr>
              <a:t> </a:t>
            </a:r>
            <a:r>
              <a:rPr lang="vi" sz="950" dirty="0">
                <a:latin typeface="Times New Roman" panose="02020603050405020304" pitchFamily="18" charset="0"/>
              </a:rPr>
              <a:t>và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1</a:t>
            </a:r>
            <a:r>
              <a:rPr lang="vi" sz="950" i="1" dirty="0" smtClean="0">
                <a:latin typeface="Times New Roman" panose="02020603050405020304" pitchFamily="18" charset="0"/>
              </a:rPr>
              <a:t>, P</a:t>
            </a:r>
            <a:r>
              <a:rPr lang="en-US" sz="950" i="1" baseline="-25000" dirty="0" smtClean="0">
                <a:latin typeface="Times New Roman" panose="02020603050405020304" pitchFamily="18" charset="0"/>
              </a:rPr>
              <a:t>2</a:t>
            </a:r>
            <a:r>
              <a:rPr lang="vi" sz="950" dirty="0" smtClean="0">
                <a:latin typeface="Times New Roman" panose="02020603050405020304" pitchFamily="18" charset="0"/>
              </a:rPr>
              <a:t> </a:t>
            </a:r>
            <a:r>
              <a:rPr lang="vi" sz="950" dirty="0">
                <a:latin typeface="Times New Roman" panose="02020603050405020304" pitchFamily="18" charset="0"/>
              </a:rPr>
              <a:t>yêu cầu thêm một thể hiện của tài nguyên loại </a:t>
            </a:r>
            <a:r>
              <a:rPr lang="en-US" sz="950" dirty="0" smtClean="0">
                <a:latin typeface="Times New Roman" panose="02020603050405020304" pitchFamily="18" charset="0"/>
              </a:rPr>
              <a:t>C</a:t>
            </a:r>
            <a:r>
              <a:rPr lang="vi" sz="950" dirty="0" smtClean="0">
                <a:latin typeface="Times New Roman" panose="02020603050405020304" pitchFamily="18" charset="0"/>
              </a:rPr>
              <a:t>. </a:t>
            </a:r>
            <a:r>
              <a:rPr lang="vi" sz="950" dirty="0">
                <a:latin typeface="Times New Roman" panose="02020603050405020304" pitchFamily="18" charset="0"/>
              </a:rPr>
              <a:t>Trạng thái của hệ thống tại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1</a:t>
            </a:r>
            <a:r>
              <a:rPr lang="vi" sz="950" dirty="0" smtClean="0">
                <a:latin typeface="Times New Roman" panose="02020603050405020304" pitchFamily="18" charset="0"/>
              </a:rPr>
              <a:t> </a:t>
            </a:r>
            <a:r>
              <a:rPr lang="vi" sz="950" dirty="0">
                <a:latin typeface="Times New Roman" panose="02020603050405020304" pitchFamily="18" charset="0"/>
              </a:rPr>
              <a:t>là gì?</a:t>
            </a:r>
          </a:p>
        </p:txBody>
      </p:sp>
      <p:sp>
        <p:nvSpPr>
          <p:cNvPr id="6" name="Rectangle 5"/>
          <p:cNvSpPr/>
          <p:nvPr/>
        </p:nvSpPr>
        <p:spPr>
          <a:xfrm>
            <a:off x="234696" y="1353312"/>
            <a:ext cx="2014728" cy="173736"/>
          </a:xfrm>
          <a:prstGeom prst="rect">
            <a:avLst/>
          </a:prstGeom>
        </p:spPr>
        <p:txBody>
          <a:bodyPr wrap="none" lIns="0" tIns="0" rIns="0" bIns="0">
            <a:noAutofit/>
          </a:bodyPr>
          <a:lstStyle/>
          <a:p>
            <a:pPr indent="0">
              <a:spcBef>
                <a:spcPts val="420"/>
              </a:spcBef>
              <a:spcAft>
                <a:spcPts val="84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Hiện trạng của hệ thống tại </a:t>
            </a:r>
            <a:r>
              <a:rPr lang="vi" sz="950" i="1" dirty="0" smtClean="0">
                <a:latin typeface="Times New Roman" panose="02020603050405020304" pitchFamily="18" charset="0"/>
              </a:rPr>
              <a:t>T</a:t>
            </a:r>
            <a:r>
              <a:rPr lang="en-US" sz="950" i="1" baseline="-25000" dirty="0" smtClean="0">
                <a:latin typeface="Times New Roman" panose="02020603050405020304" pitchFamily="18" charset="0"/>
              </a:rPr>
              <a:t>1</a:t>
            </a:r>
            <a:r>
              <a:rPr lang="vi" sz="950" i="1" dirty="0" smtClean="0">
                <a:latin typeface="Times New Roman" panose="02020603050405020304" pitchFamily="18" charset="0"/>
              </a:rPr>
              <a:t>.</a:t>
            </a:r>
            <a:endParaRPr lang="vi" sz="950" i="1" dirty="0">
              <a:latin typeface="Times New Roman" panose="02020603050405020304" pitchFamily="18" charset="0"/>
            </a:endParaRPr>
          </a:p>
        </p:txBody>
      </p:sp>
      <p:sp>
        <p:nvSpPr>
          <p:cNvPr id="10" name="Rectangle 9"/>
          <p:cNvSpPr/>
          <p:nvPr/>
        </p:nvSpPr>
        <p:spPr>
          <a:xfrm>
            <a:off x="1894805" y="1679448"/>
            <a:ext cx="2713708" cy="1414272"/>
          </a:xfrm>
          <a:prstGeom prst="rect">
            <a:avLst/>
          </a:prstGeom>
        </p:spPr>
        <p:txBody>
          <a:bodyPr lIns="0" tIns="0" rIns="0" bIns="0">
            <a:noAutofit/>
          </a:bodyPr>
          <a:lstStyle/>
          <a:p>
            <a:pPr indent="0" algn="just">
              <a:lnSpc>
                <a:spcPts val="1488"/>
              </a:lnSpc>
              <a:spcBef>
                <a:spcPts val="840"/>
              </a:spcBef>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Chạy giải thuật p/hiện </a:t>
            </a:r>
            <a:r>
              <a:rPr lang="en-US" sz="1000" dirty="0">
                <a:latin typeface="Times New Roman" panose="02020603050405020304" pitchFamily="18" charset="0"/>
              </a:rPr>
              <a:t>deadlock:</a:t>
            </a:r>
          </a:p>
          <a:p>
            <a:pPr indent="0" algn="just">
              <a:lnSpc>
                <a:spcPts val="1488"/>
              </a:lnSpc>
            </a:pPr>
            <a:r>
              <a:rPr lang="vi" sz="1000" dirty="0">
                <a:solidFill>
                  <a:srgbClr val="3333B2"/>
                </a:solidFill>
                <a:latin typeface="Times New Roman" panose="02020603050405020304" pitchFamily="18" charset="0"/>
              </a:rPr>
              <a:t>►    </a:t>
            </a:r>
            <a:r>
              <a:rPr lang="vi" sz="1000" i="1" dirty="0">
                <a:latin typeface="Times New Roman" panose="02020603050405020304" pitchFamily="18" charset="0"/>
              </a:rPr>
              <a:t>Finish[0] = </a:t>
            </a:r>
            <a:r>
              <a:rPr lang="en-US" sz="1000" i="1" dirty="0">
                <a:latin typeface="Times New Roman" panose="02020603050405020304" pitchFamily="18" charset="0"/>
              </a:rPr>
              <a:t>true</a:t>
            </a:r>
          </a:p>
          <a:p>
            <a:pPr marR="647700" indent="63500">
              <a:lnSpc>
                <a:spcPts val="1488"/>
              </a:lnSpc>
            </a:pPr>
            <a:r>
              <a:rPr lang="vi" sz="1000" dirty="0">
                <a:solidFill>
                  <a:srgbClr val="3333B2"/>
                </a:solidFill>
                <a:latin typeface="Times New Roman" panose="02020603050405020304" pitchFamily="18" charset="0"/>
              </a:rPr>
              <a:t>►    </a:t>
            </a:r>
            <a:r>
              <a:rPr lang="en-US" sz="1000" i="1" dirty="0" smtClean="0">
                <a:latin typeface="Times New Roman" panose="02020603050405020304" pitchFamily="18" charset="0"/>
              </a:rPr>
              <a:t>Finish[l.4] </a:t>
            </a:r>
            <a:r>
              <a:rPr lang="vi" sz="1000" i="1" dirty="0">
                <a:latin typeface="Times New Roman" panose="02020603050405020304" pitchFamily="18" charset="0"/>
              </a:rPr>
              <a:t>= </a:t>
            </a:r>
            <a:r>
              <a:rPr lang="en-US" sz="1000" i="1" dirty="0">
                <a:latin typeface="Times New Roman" panose="02020603050405020304" pitchFamily="18" charset="0"/>
              </a:rPr>
              <a:t>false </a:t>
            </a:r>
            <a:endParaRPr lang="en-US" sz="1000" i="1" dirty="0" smtClean="0">
              <a:latin typeface="Times New Roman" panose="02020603050405020304" pitchFamily="18" charset="0"/>
            </a:endParaRPr>
          </a:p>
          <a:p>
            <a:pPr marR="647700" indent="63500">
              <a:lnSpc>
                <a:spcPts val="1488"/>
              </a:lnSpc>
            </a:pPr>
            <a:r>
              <a:rPr lang="vi" sz="1000" dirty="0" smtClean="0">
                <a:solidFill>
                  <a:srgbClr val="3333B2"/>
                </a:solidFill>
                <a:latin typeface="Times New Roman" panose="02020603050405020304" pitchFamily="18" charset="0"/>
              </a:rPr>
              <a:t>=&gt; </a:t>
            </a:r>
            <a:r>
              <a:rPr lang="vi" sz="1000" dirty="0">
                <a:latin typeface="Times New Roman" panose="02020603050405020304" pitchFamily="18" charset="0"/>
              </a:rPr>
              <a:t>Hệ thống </a:t>
            </a:r>
            <a:r>
              <a:rPr lang="en-US" sz="1000" dirty="0" smtClean="0">
                <a:latin typeface="Times New Roman" panose="02020603050405020304" pitchFamily="18" charset="0"/>
              </a:rPr>
              <a:t>deadlock (</a:t>
            </a:r>
            <a:r>
              <a:rPr lang="vi" sz="1000" b="1" dirty="0" smtClean="0">
                <a:latin typeface="Times New Roman"/>
              </a:rPr>
              <a:t>P</a:t>
            </a:r>
            <a:r>
              <a:rPr lang="vi" sz="1000" b="1" baseline="-25000" dirty="0" smtClean="0">
                <a:latin typeface="Times New Roman"/>
              </a:rPr>
              <a:t>1</a:t>
            </a:r>
            <a:r>
              <a:rPr lang="en-US" sz="1000" b="1" baseline="-25000" dirty="0" smtClean="0">
                <a:latin typeface="Times New Roman"/>
              </a:rPr>
              <a:t>’ </a:t>
            </a:r>
            <a:r>
              <a:rPr lang="en-US" sz="1000" b="1" dirty="0" smtClean="0">
                <a:latin typeface="Times New Roman"/>
              </a:rPr>
              <a:t>P</a:t>
            </a:r>
            <a:r>
              <a:rPr lang="vi" sz="1000" b="1" baseline="-25000" dirty="0" smtClean="0">
                <a:latin typeface="Times New Roman"/>
              </a:rPr>
              <a:t>2</a:t>
            </a:r>
            <a:r>
              <a:rPr lang="en-US" sz="1000" b="1" dirty="0" smtClean="0">
                <a:latin typeface="Times New Roman"/>
              </a:rPr>
              <a:t>, P</a:t>
            </a:r>
            <a:r>
              <a:rPr lang="en-US" sz="1000" b="1" baseline="-25000" dirty="0" smtClean="0">
                <a:latin typeface="Times New Roman"/>
              </a:rPr>
              <a:t>3</a:t>
            </a:r>
            <a:r>
              <a:rPr lang="en-US" sz="1000" b="1" dirty="0" smtClean="0">
                <a:latin typeface="Times New Roman"/>
              </a:rPr>
              <a:t>, P</a:t>
            </a:r>
            <a:r>
              <a:rPr lang="en-US" sz="1000" b="1" baseline="-25000" dirty="0" smtClean="0">
                <a:latin typeface="Times New Roman"/>
              </a:rPr>
              <a:t>4</a:t>
            </a:r>
            <a:r>
              <a:rPr lang="vi" sz="1000" b="1" dirty="0" smtClean="0">
                <a:latin typeface="Times New Roman"/>
              </a:rPr>
              <a:t>)</a:t>
            </a:r>
            <a:endParaRPr lang="vi" sz="1000" b="1" dirty="0">
              <a:latin typeface="Times New Roman"/>
            </a:endParaRPr>
          </a:p>
          <a:p>
            <a:pPr indent="-152400">
              <a:lnSpc>
                <a:spcPts val="1200"/>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Nhận xét: tài nguyên thu hồi từ </a:t>
            </a:r>
            <a:r>
              <a:rPr lang="vi" sz="1000" i="1" dirty="0" smtClean="0">
                <a:latin typeface="Times New Roman" panose="02020603050405020304" pitchFamily="18" charset="0"/>
              </a:rPr>
              <a:t>P</a:t>
            </a:r>
            <a:r>
              <a:rPr lang="en-US" sz="1000" i="1" baseline="-25000" dirty="0" smtClean="0">
                <a:latin typeface="Times New Roman" panose="02020603050405020304" pitchFamily="18" charset="0"/>
              </a:rPr>
              <a:t>0</a:t>
            </a:r>
            <a:r>
              <a:rPr lang="vi" sz="1000" i="1" dirty="0" smtClean="0">
                <a:latin typeface="Times New Roman" panose="02020603050405020304" pitchFamily="18" charset="0"/>
              </a:rPr>
              <a:t> </a:t>
            </a:r>
            <a:r>
              <a:rPr lang="vi" sz="1000" dirty="0">
                <a:latin typeface="Times New Roman" panose="02020603050405020304" pitchFamily="18" charset="0"/>
              </a:rPr>
              <a:t>vẫn không đủ đáp ứng cho các t/trình khác.</a:t>
            </a:r>
          </a:p>
        </p:txBody>
      </p:sp>
      <p:pic>
        <p:nvPicPr>
          <p:cNvPr id="15" name="Picture 14"/>
          <p:cNvPicPr>
            <a:picLocks noChangeAspect="1"/>
          </p:cNvPicPr>
          <p:nvPr/>
        </p:nvPicPr>
        <p:blipFill>
          <a:blip r:embed="rId2"/>
          <a:stretch>
            <a:fillRect/>
          </a:stretch>
        </p:blipFill>
        <p:spPr>
          <a:xfrm>
            <a:off x="188507" y="1679448"/>
            <a:ext cx="1626111" cy="1362272"/>
          </a:xfrm>
          <a:prstGeom prst="rect">
            <a:avLst/>
          </a:prstGeom>
        </p:spPr>
      </p:pic>
      <p:sp>
        <p:nvSpPr>
          <p:cNvPr id="16" name="Rectangle 15"/>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4295570" cy="429768"/>
          </a:xfrm>
          <a:prstGeom prst="rect">
            <a:avLst/>
          </a:prstGeom>
        </p:spPr>
        <p:txBody>
          <a:bodyPr lIns="0" tIns="0" rIns="0" bIns="0">
            <a:noAutofit/>
          </a:bodyPr>
          <a:lstStyle/>
          <a:p>
            <a:pPr indent="0">
              <a:spcAft>
                <a:spcPts val="1680"/>
              </a:spcAft>
            </a:pPr>
            <a:r>
              <a:rPr lang="vi" sz="1400" b="1" dirty="0" smtClean="0">
                <a:solidFill>
                  <a:srgbClr val="CC0000"/>
                </a:solidFill>
                <a:latin typeface="Times New Roman" panose="02020603050405020304" pitchFamily="18" charset="0"/>
              </a:rPr>
              <a:t>SỬ </a:t>
            </a:r>
            <a:r>
              <a:rPr lang="vi" sz="1400" b="1" cap="small" dirty="0" smtClean="0">
                <a:solidFill>
                  <a:srgbClr val="CC0000"/>
                </a:solidFill>
                <a:latin typeface="Times New Roman" panose="02020603050405020304" pitchFamily="18" charset="0"/>
              </a:rPr>
              <a:t>DỤNG GIẢI THUẬT PHÁT H</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 </a:t>
            </a:r>
            <a:r>
              <a:rPr lang="en-US" sz="1400" b="1" cap="small" dirty="0" smtClean="0">
                <a:solidFill>
                  <a:srgbClr val="CC0000"/>
                </a:solidFill>
                <a:latin typeface="Times New Roman" panose="02020603050405020304" pitchFamily="18" charset="0"/>
              </a:rPr>
              <a:t>DEADLOCK</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115824" y="658368"/>
            <a:ext cx="4227576" cy="2401824"/>
          </a:xfrm>
          <a:prstGeom prst="rect">
            <a:avLst/>
          </a:prstGeom>
        </p:spPr>
        <p:txBody>
          <a:bodyPr lIns="0" tIns="0" rIns="0" bIns="0">
            <a:noAutofit/>
          </a:bodyPr>
          <a:lstStyle/>
          <a:p>
            <a:pPr indent="0" algn="just">
              <a:lnSpc>
                <a:spcPts val="1848"/>
              </a:lnSpc>
              <a:spcBef>
                <a:spcPts val="1680"/>
              </a:spcBef>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Khi </a:t>
            </a:r>
            <a:r>
              <a:rPr lang="vi" sz="1200" dirty="0" smtClean="0">
                <a:latin typeface="Times New Roman" panose="02020603050405020304" pitchFamily="18" charset="0"/>
              </a:rPr>
              <a:t>nào</a:t>
            </a:r>
            <a:r>
              <a:rPr lang="en-US" sz="1200" dirty="0" smtClean="0">
                <a:latin typeface="Times New Roman" panose="02020603050405020304" pitchFamily="18" charset="0"/>
              </a:rPr>
              <a:t>?</a:t>
            </a:r>
            <a:r>
              <a:rPr lang="vi" sz="1200" dirty="0" smtClean="0">
                <a:latin typeface="Times New Roman" panose="02020603050405020304" pitchFamily="18" charset="0"/>
              </a:rPr>
              <a:t>/T</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latin typeface="Times New Roman" panose="02020603050405020304" pitchFamily="18" charset="0"/>
              </a:rPr>
              <a:t>suất thực hiện phát hiện </a:t>
            </a:r>
            <a:r>
              <a:rPr lang="en-US" sz="1200" dirty="0">
                <a:latin typeface="Times New Roman" panose="02020603050405020304" pitchFamily="18" charset="0"/>
              </a:rPr>
              <a:t>deadlock </a:t>
            </a:r>
            <a:r>
              <a:rPr lang="vi" sz="1200" dirty="0">
                <a:latin typeface="Times New Roman" panose="02020603050405020304" pitchFamily="18" charset="0"/>
              </a:rPr>
              <a:t>phụ thuộc vào:</a:t>
            </a:r>
          </a:p>
          <a:p>
            <a:pPr marL="284988" indent="0" algn="just">
              <a:lnSpc>
                <a:spcPts val="1848"/>
              </a:lnSpc>
            </a:pPr>
            <a:r>
              <a:rPr lang="vi" sz="1200" dirty="0">
                <a:solidFill>
                  <a:srgbClr val="3333B2"/>
                </a:solidFill>
                <a:latin typeface="Times New Roman" panose="02020603050405020304" pitchFamily="18" charset="0"/>
              </a:rPr>
              <a:t>1.    </a:t>
            </a:r>
            <a:r>
              <a:rPr lang="en-US" sz="1200" dirty="0">
                <a:latin typeface="Times New Roman" panose="02020603050405020304" pitchFamily="18" charset="0"/>
              </a:rPr>
              <a:t>Deadlock </a:t>
            </a:r>
            <a:r>
              <a:rPr lang="vi" sz="1200" dirty="0">
                <a:latin typeface="Times New Roman" panose="02020603050405020304" pitchFamily="18" charset="0"/>
              </a:rPr>
              <a:t>có thường xảy ra không?</a:t>
            </a:r>
          </a:p>
          <a:p>
            <a:pPr marL="284988" indent="0" algn="just">
              <a:lnSpc>
                <a:spcPts val="1848"/>
              </a:lnSpc>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Có nhiều tiến trình tham gia vào </a:t>
            </a:r>
            <a:r>
              <a:rPr lang="en-US" sz="1200" dirty="0">
                <a:latin typeface="Times New Roman" panose="02020603050405020304" pitchFamily="18" charset="0"/>
              </a:rPr>
              <a:t>deadlock </a:t>
            </a:r>
            <a:r>
              <a:rPr lang="vi" sz="1200" dirty="0">
                <a:latin typeface="Times New Roman" panose="02020603050405020304" pitchFamily="18" charset="0"/>
              </a:rPr>
              <a:t>hay không?</a:t>
            </a:r>
          </a:p>
          <a:p>
            <a:pPr marL="170688" indent="-152400">
              <a:lnSpc>
                <a:spcPts val="1368"/>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a:t>
            </a:r>
            <a:r>
              <a:rPr lang="vi" sz="1200" dirty="0" smtClean="0">
                <a:latin typeface="Times New Roman" panose="02020603050405020304" pitchFamily="18" charset="0"/>
              </a:rPr>
              <a:t>ki</a:t>
            </a:r>
            <a:r>
              <a:rPr lang="en-US" sz="1200" dirty="0" smtClean="0">
                <a:latin typeface="Times New Roman" panose="02020603050405020304" pitchFamily="18" charset="0"/>
              </a:rPr>
              <a:t>ể</a:t>
            </a:r>
            <a:r>
              <a:rPr lang="vi" sz="1200" dirty="0" smtClean="0">
                <a:latin typeface="Times New Roman" panose="02020603050405020304" pitchFamily="18" charset="0"/>
              </a:rPr>
              <a:t>m </a:t>
            </a:r>
            <a:r>
              <a:rPr lang="vi" sz="1200" dirty="0">
                <a:latin typeface="Times New Roman" panose="02020603050405020304" pitchFamily="18" charset="0"/>
              </a:rPr>
              <a:t>tra </a:t>
            </a:r>
            <a:r>
              <a:rPr lang="en-US" sz="1200" dirty="0">
                <a:latin typeface="Times New Roman" panose="02020603050405020304" pitchFamily="18" charset="0"/>
              </a:rPr>
              <a:t>deadlock </a:t>
            </a:r>
            <a:r>
              <a:rPr lang="vi" sz="1200" dirty="0">
                <a:solidFill>
                  <a:srgbClr val="8F0000"/>
                </a:solidFill>
                <a:latin typeface="Times New Roman" panose="02020603050405020304" pitchFamily="18" charset="0"/>
              </a:rPr>
              <a:t>thường xuyên </a:t>
            </a:r>
            <a:r>
              <a:rPr lang="vi" sz="1200" dirty="0">
                <a:latin typeface="Times New Roman" panose="02020603050405020304" pitchFamily="18" charset="0"/>
              </a:rPr>
              <a:t>trong hệ thống ít </a:t>
            </a:r>
            <a:r>
              <a:rPr lang="en-US" sz="1200" dirty="0">
                <a:latin typeface="Times New Roman" panose="02020603050405020304" pitchFamily="18" charset="0"/>
              </a:rPr>
              <a:t>deadlock </a:t>
            </a:r>
            <a:r>
              <a:rPr lang="vi" sz="1200" dirty="0">
                <a:latin typeface="Times New Roman" panose="02020603050405020304" pitchFamily="18" charset="0"/>
              </a:rPr>
              <a:t>sẽ làm </a:t>
            </a:r>
            <a:r>
              <a:rPr lang="vi" sz="1200" dirty="0">
                <a:solidFill>
                  <a:srgbClr val="8F0000"/>
                </a:solidFill>
                <a:latin typeface="Times New Roman" panose="02020603050405020304" pitchFamily="18" charset="0"/>
              </a:rPr>
              <a:t>hao phí </a:t>
            </a:r>
            <a:r>
              <a:rPr lang="vi" sz="1200" dirty="0">
                <a:latin typeface="Times New Roman" panose="02020603050405020304" pitchFamily="18" charset="0"/>
              </a:rPr>
              <a:t>tài nguyên (CPU) của hệ thống.</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Tuy nhiên, nếu thực hiện phát hiện </a:t>
            </a:r>
            <a:r>
              <a:rPr lang="en-US" sz="1200" dirty="0">
                <a:latin typeface="Times New Roman" panose="02020603050405020304" pitchFamily="18" charset="0"/>
              </a:rPr>
              <a:t>deadlock </a:t>
            </a:r>
            <a:r>
              <a:rPr lang="vi" sz="1200" dirty="0" smtClean="0">
                <a:latin typeface="Times New Roman" panose="02020603050405020304" pitchFamily="18" charset="0"/>
              </a:rPr>
              <a:t>v</a:t>
            </a:r>
            <a:r>
              <a:rPr lang="en-US" sz="1200" dirty="0" smtClean="0">
                <a:latin typeface="Times New Roman" panose="02020603050405020304" pitchFamily="18" charset="0"/>
              </a:rPr>
              <a:t>ớ</a:t>
            </a:r>
            <a:r>
              <a:rPr lang="vi" sz="1200" dirty="0" smtClean="0">
                <a:latin typeface="Times New Roman" panose="02020603050405020304" pitchFamily="18" charset="0"/>
              </a:rPr>
              <a:t>i </a:t>
            </a:r>
            <a:r>
              <a:rPr lang="vi" sz="1200" dirty="0" smtClean="0">
                <a:solidFill>
                  <a:srgbClr val="8F0000"/>
                </a:solidFill>
                <a:latin typeface="Times New Roman" panose="02020603050405020304" pitchFamily="18" charset="0"/>
              </a:rPr>
              <a:t>t</a:t>
            </a:r>
            <a:r>
              <a:rPr lang="en-US" sz="1200" dirty="0" smtClean="0">
                <a:solidFill>
                  <a:srgbClr val="8F0000"/>
                </a:solidFill>
                <a:latin typeface="Times New Roman" panose="02020603050405020304" pitchFamily="18" charset="0"/>
              </a:rPr>
              <a:t>ầ</a:t>
            </a:r>
            <a:r>
              <a:rPr lang="vi" sz="1200" dirty="0" smtClean="0">
                <a:solidFill>
                  <a:srgbClr val="8F0000"/>
                </a:solidFill>
                <a:latin typeface="Times New Roman" panose="02020603050405020304" pitchFamily="18" charset="0"/>
              </a:rPr>
              <a:t>n </a:t>
            </a:r>
            <a:r>
              <a:rPr lang="vi" sz="1200" dirty="0">
                <a:solidFill>
                  <a:srgbClr val="8F0000"/>
                </a:solidFill>
                <a:latin typeface="Times New Roman" panose="02020603050405020304" pitchFamily="18" charset="0"/>
              </a:rPr>
              <a:t>suất thấp</a:t>
            </a:r>
            <a:r>
              <a:rPr lang="vi" sz="1200" dirty="0">
                <a:latin typeface="Times New Roman" panose="02020603050405020304" pitchFamily="18" charset="0"/>
              </a:rPr>
              <a:t>:</a:t>
            </a:r>
          </a:p>
          <a:p>
            <a:pPr marL="450088" indent="-1651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a:t>
            </a:r>
            <a:r>
              <a:rPr lang="en-US" sz="1200" dirty="0">
                <a:latin typeface="Times New Roman" panose="02020603050405020304" pitchFamily="18" charset="0"/>
              </a:rPr>
              <a:t>deadlock </a:t>
            </a:r>
            <a:r>
              <a:rPr lang="vi" sz="1200" dirty="0">
                <a:latin typeface="Times New Roman" panose="02020603050405020304" pitchFamily="18" charset="0"/>
              </a:rPr>
              <a:t>diễn ra thường xuyên: nhiều chu trình trong đồ thị </a:t>
            </a:r>
            <a:r>
              <a:rPr lang="en-US" sz="1200" dirty="0" smtClean="0">
                <a:latin typeface="Times New Roman" panose="02020603050405020304" pitchFamily="18" charset="0"/>
                <a:sym typeface="Wingdings" panose="05000000000000000000" pitchFamily="2" charset="2"/>
              </a:rPr>
              <a:t></a:t>
            </a:r>
            <a:r>
              <a:rPr lang="vi" sz="1200" dirty="0" smtClean="0">
                <a:latin typeface="Times New Roman" panose="02020603050405020304" pitchFamily="18" charset="0"/>
              </a:rPr>
              <a:t> </a:t>
            </a:r>
            <a:r>
              <a:rPr lang="vi" sz="1200" dirty="0">
                <a:latin typeface="Times New Roman" panose="02020603050405020304" pitchFamily="18" charset="0"/>
              </a:rPr>
              <a:t>không biết chính xác tiến trình nào gây ra </a:t>
            </a:r>
            <a:r>
              <a:rPr lang="en-US" sz="1200" dirty="0">
                <a:latin typeface="Times New Roman" panose="02020603050405020304" pitchFamily="18" charset="0"/>
              </a:rPr>
              <a:t>deadlock.</a:t>
            </a:r>
          </a:p>
          <a:p>
            <a:pPr marL="450088" indent="-165100">
              <a:lnSpc>
                <a:spcPts val="1200"/>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Nếu có nhiều tiến trình tham gia vào </a:t>
            </a:r>
            <a:r>
              <a:rPr lang="en-US" sz="1200" dirty="0">
                <a:latin typeface="Times New Roman" panose="02020603050405020304" pitchFamily="18" charset="0"/>
              </a:rPr>
              <a:t>deadlock: </a:t>
            </a:r>
            <a:r>
              <a:rPr lang="vi" sz="1200" dirty="0">
                <a:latin typeface="Times New Roman" panose="02020603050405020304" pitchFamily="18" charset="0"/>
              </a:rPr>
              <a:t>hiệu suất sử dụng tài nguyên hệ thống giảm.</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4" y="228600"/>
            <a:ext cx="2895834" cy="429768"/>
          </a:xfrm>
          <a:prstGeom prst="rect">
            <a:avLst/>
          </a:prstGeom>
        </p:spPr>
        <p:txBody>
          <a:bodyPr lIns="0" tIns="0" rIns="0" bIns="0">
            <a:noAutofit/>
          </a:bodyPr>
          <a:lstStyle/>
          <a:p>
            <a:pPr indent="0">
              <a:spcAft>
                <a:spcPts val="3360"/>
              </a:spcAft>
            </a:pPr>
            <a:r>
              <a:rPr lang="vi" sz="1400" cap="small" dirty="0" smtClean="0">
                <a:solidFill>
                  <a:srgbClr val="CC0000"/>
                </a:solidFill>
                <a:latin typeface="Times New Roman" panose="02020603050405020304" pitchFamily="18" charset="0"/>
              </a:rPr>
              <a:t>PHỤC HỒI </a:t>
            </a:r>
            <a:r>
              <a:rPr lang="en-US" sz="1400" cap="small" dirty="0" smtClean="0">
                <a:solidFill>
                  <a:srgbClr val="CC0000"/>
                </a:solidFill>
                <a:latin typeface="Times New Roman" panose="02020603050405020304" pitchFamily="18" charset="0"/>
              </a:rPr>
              <a:t>DEADLOCK</a:t>
            </a:r>
            <a:endParaRPr lang="en-US" sz="1400" cap="small" dirty="0">
              <a:solidFill>
                <a:srgbClr val="CC0000"/>
              </a:solidFill>
              <a:latin typeface="Times New Roman" panose="02020603050405020304" pitchFamily="18" charset="0"/>
            </a:endParaRPr>
          </a:p>
        </p:txBody>
      </p:sp>
      <p:sp>
        <p:nvSpPr>
          <p:cNvPr id="5" name="Rectangle 4"/>
          <p:cNvSpPr/>
          <p:nvPr/>
        </p:nvSpPr>
        <p:spPr>
          <a:xfrm>
            <a:off x="234696" y="1216152"/>
            <a:ext cx="4120896" cy="1578102"/>
          </a:xfrm>
          <a:prstGeom prst="rect">
            <a:avLst/>
          </a:prstGeom>
        </p:spPr>
        <p:txBody>
          <a:bodyPr lIns="0" tIns="0" rIns="0" bIns="0">
            <a:noAutofit/>
          </a:bodyPr>
          <a:lstStyle/>
          <a:p>
            <a:pPr indent="0">
              <a:spcBef>
                <a:spcPts val="3360"/>
              </a:spcBef>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pháp </a:t>
            </a:r>
            <a:r>
              <a:rPr lang="en-US" sz="1200" dirty="0" err="1" smtClean="0">
                <a:latin typeface="Times New Roman" panose="02020603050405020304" pitchFamily="18" charset="0"/>
              </a:rPr>
              <a:t>để</a:t>
            </a:r>
            <a:r>
              <a:rPr lang="vi" sz="1200" dirty="0" smtClean="0">
                <a:latin typeface="Times New Roman" panose="02020603050405020304" pitchFamily="18" charset="0"/>
              </a:rPr>
              <a:t> </a:t>
            </a:r>
            <a:r>
              <a:rPr lang="vi" sz="1200" dirty="0">
                <a:latin typeface="Times New Roman" panose="02020603050405020304" pitchFamily="18" charset="0"/>
              </a:rPr>
              <a:t>phục hồi </a:t>
            </a:r>
            <a:r>
              <a:rPr lang="en-US" sz="1200" dirty="0">
                <a:latin typeface="Times New Roman" panose="02020603050405020304" pitchFamily="18" charset="0"/>
              </a:rPr>
              <a:t>deadlock:</a:t>
            </a:r>
          </a:p>
          <a:p>
            <a:pPr marL="272288" indent="0" algn="just">
              <a:spcAft>
                <a:spcPts val="420"/>
              </a:spcAft>
            </a:pPr>
            <a:r>
              <a:rPr lang="vi" sz="1200" dirty="0">
                <a:solidFill>
                  <a:srgbClr val="3333B2"/>
                </a:solidFill>
                <a:latin typeface="Times New Roman" panose="02020603050405020304" pitchFamily="18" charset="0"/>
              </a:rPr>
              <a:t>1.    </a:t>
            </a:r>
            <a:r>
              <a:rPr lang="en-US" sz="1200" dirty="0" err="1" smtClean="0">
                <a:latin typeface="Times New Roman" panose="02020603050405020304" pitchFamily="18" charset="0"/>
              </a:rPr>
              <a:t>Bằng</a:t>
            </a:r>
            <a:r>
              <a:rPr lang="en-US" sz="1200" dirty="0" smtClean="0">
                <a:latin typeface="Times New Roman" panose="02020603050405020304" pitchFamily="18" charset="0"/>
              </a:rPr>
              <a:t> </a:t>
            </a:r>
            <a:r>
              <a:rPr lang="vi" sz="1200" dirty="0">
                <a:latin typeface="Times New Roman" panose="02020603050405020304" pitchFamily="18" charset="0"/>
              </a:rPr>
              <a:t>tay </a:t>
            </a:r>
            <a:r>
              <a:rPr lang="en-US" sz="1200" dirty="0">
                <a:latin typeface="Times New Roman" panose="02020603050405020304" pitchFamily="18" charset="0"/>
              </a:rPr>
              <a:t>(manual): </a:t>
            </a:r>
            <a:r>
              <a:rPr lang="vi" sz="1200" dirty="0">
                <a:latin typeface="Times New Roman" panose="02020603050405020304" pitchFamily="18" charset="0"/>
              </a:rPr>
              <a:t>người sử dụng/điều hành sẽ giải quyết</a:t>
            </a:r>
          </a:p>
          <a:p>
            <a:pPr marL="272288" indent="0" algn="just">
              <a:spcAft>
                <a:spcPts val="420"/>
              </a:spcAft>
            </a:pPr>
            <a:r>
              <a:rPr lang="vi" sz="1200" dirty="0">
                <a:solidFill>
                  <a:srgbClr val="3333B2"/>
                </a:solidFill>
                <a:latin typeface="Times New Roman" panose="02020603050405020304" pitchFamily="18" charset="0"/>
              </a:rPr>
              <a:t>2.    </a:t>
            </a:r>
            <a:r>
              <a:rPr lang="vi" sz="1200" dirty="0">
                <a:latin typeface="Times New Roman" panose="02020603050405020304" pitchFamily="18" charset="0"/>
              </a:rPr>
              <a:t>Phục hồi tự động </a:t>
            </a:r>
            <a:r>
              <a:rPr lang="vi" sz="1200" dirty="0" smtClean="0">
                <a:latin typeface="Times New Roman" panose="02020603050405020304" pitchFamily="18" charset="0"/>
              </a:rPr>
              <a:t>b</a:t>
            </a:r>
            <a:r>
              <a:rPr lang="en-US" sz="1200" dirty="0" smtClean="0">
                <a:latin typeface="Times New Roman" panose="02020603050405020304" pitchFamily="18" charset="0"/>
              </a:rPr>
              <a:t>ằ</a:t>
            </a:r>
            <a:r>
              <a:rPr lang="vi" sz="1200" dirty="0" smtClean="0">
                <a:latin typeface="Times New Roman" panose="02020603050405020304" pitchFamily="18" charset="0"/>
              </a:rPr>
              <a:t>ng </a:t>
            </a:r>
            <a:r>
              <a:rPr lang="vi" sz="1200" dirty="0">
                <a:latin typeface="Times New Roman" panose="02020603050405020304" pitchFamily="18" charset="0"/>
              </a:rPr>
              <a:t>cách “phá” </a:t>
            </a:r>
            <a:r>
              <a:rPr lang="en-US" sz="1200" dirty="0">
                <a:latin typeface="Times New Roman" panose="02020603050405020304" pitchFamily="18" charset="0"/>
              </a:rPr>
              <a:t>deadlock, </a:t>
            </a:r>
            <a:r>
              <a:rPr lang="vi" sz="1200" dirty="0">
                <a:latin typeface="Times New Roman" panose="02020603050405020304" pitchFamily="18" charset="0"/>
              </a:rPr>
              <a:t>có 2 giải pháp:</a:t>
            </a:r>
          </a:p>
          <a:p>
            <a:pPr marL="716788" indent="-127000">
              <a:lnSpc>
                <a:spcPts val="108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Ngưng tiến trình: ngưng </a:t>
            </a:r>
            <a:r>
              <a:rPr lang="en-US" sz="1200" dirty="0">
                <a:latin typeface="Times New Roman" panose="02020603050405020304" pitchFamily="18" charset="0"/>
              </a:rPr>
              <a:t>(terminate) </a:t>
            </a:r>
            <a:r>
              <a:rPr lang="vi" sz="1200" dirty="0">
                <a:latin typeface="Times New Roman" panose="02020603050405020304" pitchFamily="18" charset="0"/>
              </a:rPr>
              <a:t>1 hoặc một vài tiến trình tham gia vào </a:t>
            </a:r>
            <a:r>
              <a:rPr lang="en-US" sz="1200" dirty="0">
                <a:latin typeface="Times New Roman" panose="02020603050405020304" pitchFamily="18" charset="0"/>
              </a:rPr>
              <a:t>deadlock</a:t>
            </a:r>
            <a:r>
              <a:rPr lang="en-US" sz="1200" dirty="0" smtClean="0">
                <a:latin typeface="Times New Roman" panose="02020603050405020304" pitchFamily="18" charset="0"/>
              </a:rPr>
              <a:t>.</a:t>
            </a:r>
          </a:p>
          <a:p>
            <a:pPr marL="716788" indent="-127000">
              <a:lnSpc>
                <a:spcPts val="108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Lấy lại tài nguyên: trưng dụng 1 hoặc một vài tài nguyên của các tiến trình bị </a:t>
            </a:r>
            <a:r>
              <a:rPr lang="en-US" sz="1200" dirty="0">
                <a:latin typeface="Times New Roman" panose="02020603050405020304" pitchFamily="18" charset="0"/>
              </a:rPr>
              <a:t>deadlock.</a:t>
            </a:r>
          </a:p>
          <a:p>
            <a:pPr marL="716788" indent="-127000">
              <a:lnSpc>
                <a:spcPts val="1080"/>
              </a:lnSpc>
              <a:spcAft>
                <a:spcPts val="420"/>
              </a:spcAft>
            </a:pPr>
            <a:endParaRPr lang="en-US" sz="1200" dirty="0">
              <a:latin typeface="Times New Roman" panose="02020603050405020304" pitchFamily="18" charset="0"/>
            </a:endParaRPr>
          </a:p>
        </p:txBody>
      </p:sp>
      <p:sp>
        <p:nvSpPr>
          <p:cNvPr id="6" name="Rectangle 5"/>
          <p:cNvSpPr/>
          <p:nvPr/>
        </p:nvSpPr>
        <p:spPr>
          <a:xfrm>
            <a:off x="801624" y="2319528"/>
            <a:ext cx="3639312" cy="295656"/>
          </a:xfrm>
          <a:prstGeom prst="rect">
            <a:avLst/>
          </a:prstGeom>
        </p:spPr>
        <p:txBody>
          <a:bodyPr lIns="0" tIns="0" rIns="0" bIns="0">
            <a:noAutofit/>
          </a:bodyPr>
          <a:lstStyle/>
          <a:p>
            <a:pPr marL="149860" indent="-127000">
              <a:lnSpc>
                <a:spcPts val="1104"/>
              </a:lnSpc>
              <a:spcBef>
                <a:spcPts val="420"/>
              </a:spcBef>
            </a:pPr>
            <a:endParaRPr lang="en-US" sz="850" dirty="0">
              <a:latin typeface="Times New Roman" panose="02020603050405020304" pitchFamily="18" charset="0"/>
            </a:endParaRPr>
          </a:p>
        </p:txBody>
      </p:sp>
      <p:sp>
        <p:nvSpPr>
          <p:cNvPr id="11" name="Rectangle 10"/>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dirty="0">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97536" y="228600"/>
            <a:ext cx="4087368" cy="2739683"/>
          </a:xfrm>
          <a:prstGeom prst="rect">
            <a:avLst/>
          </a:prstGeom>
        </p:spPr>
        <p:txBody>
          <a:bodyPr lIns="0" tIns="0" rIns="0" bIns="0">
            <a:noAutofit/>
          </a:bodyPr>
          <a:lstStyle/>
          <a:p>
            <a:pPr indent="0">
              <a:spcAft>
                <a:spcPts val="1260"/>
              </a:spcAft>
            </a:pPr>
            <a:r>
              <a:rPr lang="vi" sz="1000" b="1" cap="small" dirty="0" smtClean="0">
                <a:solidFill>
                  <a:srgbClr val="CC0000"/>
                </a:solidFill>
                <a:latin typeface="Times New Roman" panose="02020603050405020304" pitchFamily="18" charset="0"/>
              </a:rPr>
              <a:t>NGƯNG TIẾN TRÌNH</a:t>
            </a:r>
          </a:p>
          <a:p>
            <a:pPr marL="114300" indent="0" algn="just">
              <a:spcAft>
                <a:spcPts val="630"/>
              </a:spcAft>
            </a:pPr>
            <a:r>
              <a:rPr lang="vi" sz="1000" dirty="0" smtClean="0">
                <a:solidFill>
                  <a:srgbClr val="3333B2"/>
                </a:solidFill>
                <a:latin typeface="Times New Roman" panose="02020603050405020304" pitchFamily="18" charset="0"/>
              </a:rPr>
              <a:t>1</a:t>
            </a:r>
            <a:r>
              <a:rPr lang="vi" sz="1000" dirty="0">
                <a:solidFill>
                  <a:srgbClr val="3333B2"/>
                </a:solidFill>
                <a:latin typeface="Times New Roman" panose="02020603050405020304" pitchFamily="18" charset="0"/>
              </a:rPr>
              <a:t>.    </a:t>
            </a:r>
            <a:r>
              <a:rPr lang="vi" sz="1000" b="1" dirty="0">
                <a:solidFill>
                  <a:srgbClr val="8F0000"/>
                </a:solidFill>
                <a:latin typeface="Times New Roman" panose="02020603050405020304" pitchFamily="18" charset="0"/>
              </a:rPr>
              <a:t>Ngưng tất cả </a:t>
            </a:r>
            <a:r>
              <a:rPr lang="vi" sz="1000" b="1" dirty="0">
                <a:latin typeface="Times New Roman" panose="02020603050405020304" pitchFamily="18" charset="0"/>
              </a:rPr>
              <a:t>các tiến tr</a:t>
            </a:r>
            <a:r>
              <a:rPr lang="vi" sz="1000" dirty="0">
                <a:latin typeface="Times New Roman" panose="02020603050405020304" pitchFamily="18" charset="0"/>
              </a:rPr>
              <a:t>ì</a:t>
            </a:r>
            <a:r>
              <a:rPr lang="vi" sz="1000" b="1" dirty="0">
                <a:latin typeface="Times New Roman" panose="02020603050405020304" pitchFamily="18" charset="0"/>
              </a:rPr>
              <a:t>nh bị </a:t>
            </a:r>
            <a:r>
              <a:rPr lang="en-US" sz="1000" b="1" dirty="0">
                <a:latin typeface="Times New Roman" panose="02020603050405020304" pitchFamily="18" charset="0"/>
              </a:rPr>
              <a:t>deadlock:</a:t>
            </a:r>
          </a:p>
          <a:p>
            <a:pPr marL="444500" indent="0" algn="just">
              <a:spcAft>
                <a:spcPts val="630"/>
              </a:spcAft>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Chi phí </a:t>
            </a:r>
            <a:r>
              <a:rPr lang="vi" sz="1000" dirty="0" smtClean="0">
                <a:latin typeface="Times New Roman" panose="02020603050405020304" pitchFamily="18" charset="0"/>
              </a:rPr>
              <a:t>l</a:t>
            </a:r>
            <a:r>
              <a:rPr lang="en-US" sz="1000" dirty="0" smtClean="0">
                <a:latin typeface="Times New Roman" panose="02020603050405020304" pitchFamily="18" charset="0"/>
              </a:rPr>
              <a:t>ớ</a:t>
            </a:r>
            <a:r>
              <a:rPr lang="vi" sz="1000" dirty="0" smtClean="0">
                <a:latin typeface="Times New Roman" panose="02020603050405020304" pitchFamily="18" charset="0"/>
              </a:rPr>
              <a:t>n</a:t>
            </a:r>
            <a:r>
              <a:rPr lang="vi" sz="1000" dirty="0">
                <a:latin typeface="Times New Roman" panose="02020603050405020304" pitchFamily="18" charset="0"/>
              </a:rPr>
              <a:t>, đặc biệt khi ngưng các tiến trình “già”</a:t>
            </a:r>
          </a:p>
          <a:p>
            <a:pPr marL="114300" indent="0" algn="just">
              <a:lnSpc>
                <a:spcPts val="1872"/>
              </a:lnSpc>
            </a:pPr>
            <a:r>
              <a:rPr lang="vi" sz="1000" dirty="0">
                <a:solidFill>
                  <a:srgbClr val="3333B2"/>
                </a:solidFill>
                <a:latin typeface="Times New Roman" panose="02020603050405020304" pitchFamily="18" charset="0"/>
              </a:rPr>
              <a:t>2.    </a:t>
            </a:r>
            <a:r>
              <a:rPr lang="vi" sz="1000" b="1" dirty="0">
                <a:solidFill>
                  <a:srgbClr val="8F0000"/>
                </a:solidFill>
                <a:latin typeface="Times New Roman" panose="02020603050405020304" pitchFamily="18" charset="0"/>
              </a:rPr>
              <a:t>Ngưng </a:t>
            </a:r>
            <a:r>
              <a:rPr lang="vi" sz="1000" b="1" dirty="0" smtClean="0">
                <a:solidFill>
                  <a:srgbClr val="8F0000"/>
                </a:solidFill>
                <a:latin typeface="Times New Roman" panose="02020603050405020304" pitchFamily="18" charset="0"/>
              </a:rPr>
              <a:t>l</a:t>
            </a:r>
            <a:r>
              <a:rPr lang="en-US" sz="1000" b="1" dirty="0" smtClean="0">
                <a:solidFill>
                  <a:srgbClr val="8F0000"/>
                </a:solidFill>
                <a:latin typeface="Times New Roman" panose="02020603050405020304" pitchFamily="18" charset="0"/>
              </a:rPr>
              <a:t>ầ</a:t>
            </a:r>
            <a:r>
              <a:rPr lang="vi" sz="1000" b="1" dirty="0" smtClean="0">
                <a:solidFill>
                  <a:srgbClr val="8F0000"/>
                </a:solidFill>
                <a:latin typeface="Times New Roman" panose="02020603050405020304" pitchFamily="18" charset="0"/>
              </a:rPr>
              <a:t>n </a:t>
            </a:r>
            <a:r>
              <a:rPr lang="vi" sz="1000" b="1" dirty="0">
                <a:solidFill>
                  <a:srgbClr val="8F0000"/>
                </a:solidFill>
                <a:latin typeface="Times New Roman" panose="02020603050405020304" pitchFamily="18" charset="0"/>
              </a:rPr>
              <a:t>lượt </a:t>
            </a:r>
            <a:r>
              <a:rPr lang="vi" sz="1000" b="1" dirty="0">
                <a:latin typeface="Times New Roman" panose="02020603050405020304" pitchFamily="18" charset="0"/>
              </a:rPr>
              <a:t>từng tiến tr</a:t>
            </a:r>
            <a:r>
              <a:rPr lang="vi" sz="1000" dirty="0">
                <a:latin typeface="Times New Roman" panose="02020603050405020304" pitchFamily="18" charset="0"/>
              </a:rPr>
              <a:t>ì</a:t>
            </a:r>
            <a:r>
              <a:rPr lang="vi" sz="1000" b="1" dirty="0">
                <a:latin typeface="Times New Roman" panose="02020603050405020304" pitchFamily="18" charset="0"/>
              </a:rPr>
              <a:t>nh cho </a:t>
            </a:r>
            <a:r>
              <a:rPr lang="en-US" sz="1000" b="1" dirty="0" err="1" smtClean="0">
                <a:latin typeface="Times New Roman" panose="02020603050405020304" pitchFamily="18" charset="0"/>
              </a:rPr>
              <a:t>đến</a:t>
            </a:r>
            <a:r>
              <a:rPr lang="vi" sz="1000" b="1" dirty="0" smtClean="0">
                <a:latin typeface="Times New Roman" panose="02020603050405020304" pitchFamily="18" charset="0"/>
              </a:rPr>
              <a:t> </a:t>
            </a:r>
            <a:r>
              <a:rPr lang="vi" sz="1000" b="1" dirty="0">
                <a:latin typeface="Times New Roman" panose="02020603050405020304" pitchFamily="18" charset="0"/>
              </a:rPr>
              <a:t>khi không còn </a:t>
            </a:r>
            <a:r>
              <a:rPr lang="en-US" sz="1000" b="1" dirty="0">
                <a:latin typeface="Times New Roman" panose="02020603050405020304" pitchFamily="18" charset="0"/>
              </a:rPr>
              <a:t>deadlock:</a:t>
            </a:r>
          </a:p>
          <a:p>
            <a:pPr marL="444500"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Kết hợp </a:t>
            </a:r>
            <a:r>
              <a:rPr lang="vi" sz="1000" dirty="0" smtClean="0">
                <a:latin typeface="Times New Roman" panose="02020603050405020304" pitchFamily="18" charset="0"/>
              </a:rPr>
              <a:t>v</a:t>
            </a:r>
            <a:r>
              <a:rPr lang="en-US" sz="1000" dirty="0" err="1" smtClean="0">
                <a:latin typeface="Times New Roman" panose="02020603050405020304" pitchFamily="18" charset="0"/>
              </a:rPr>
              <a:t>ới</a:t>
            </a:r>
            <a:r>
              <a:rPr lang="vi" sz="1000" dirty="0" smtClean="0">
                <a:latin typeface="Times New Roman" panose="02020603050405020304" pitchFamily="18" charset="0"/>
              </a:rPr>
              <a:t> </a:t>
            </a:r>
            <a:r>
              <a:rPr lang="vi" sz="1000" dirty="0">
                <a:latin typeface="Times New Roman" panose="02020603050405020304" pitchFamily="18" charset="0"/>
              </a:rPr>
              <a:t>giải thuật phát hiện </a:t>
            </a:r>
            <a:r>
              <a:rPr lang="en-US" sz="1000" dirty="0">
                <a:latin typeface="Times New Roman" panose="02020603050405020304" pitchFamily="18" charset="0"/>
              </a:rPr>
              <a:t>deadlock </a:t>
            </a:r>
            <a:r>
              <a:rPr lang="en-US" sz="1000" dirty="0" smtClean="0">
                <a:latin typeface="Times New Roman" panose="02020603050405020304" pitchFamily="18" charset="0"/>
                <a:sym typeface="Wingdings" panose="05000000000000000000" pitchFamily="2" charset="2"/>
              </a:rPr>
              <a:t></a:t>
            </a:r>
            <a:r>
              <a:rPr lang="vi" sz="1000" dirty="0" smtClean="0">
                <a:latin typeface="Times New Roman" panose="02020603050405020304" pitchFamily="18" charset="0"/>
              </a:rPr>
              <a:t> </a:t>
            </a:r>
            <a:r>
              <a:rPr lang="vi" sz="1000" dirty="0">
                <a:latin typeface="Times New Roman" panose="02020603050405020304" pitchFamily="18" charset="0"/>
              </a:rPr>
              <a:t>phải xét </a:t>
            </a:r>
            <a:r>
              <a:rPr lang="en-US" sz="1000" dirty="0" err="1" smtClean="0">
                <a:latin typeface="Times New Roman" panose="02020603050405020304" pitchFamily="18" charset="0"/>
              </a:rPr>
              <a:t>đế</a:t>
            </a:r>
            <a:r>
              <a:rPr lang="vi" sz="1000" dirty="0" smtClean="0">
                <a:latin typeface="Times New Roman" panose="02020603050405020304" pitchFamily="18" charset="0"/>
              </a:rPr>
              <a:t>n </a:t>
            </a:r>
            <a:r>
              <a:rPr lang="vi" sz="1000" dirty="0">
                <a:latin typeface="Times New Roman" panose="02020603050405020304" pitchFamily="18" charset="0"/>
              </a:rPr>
              <a:t>chi phí.</a:t>
            </a:r>
          </a:p>
          <a:p>
            <a:pPr marL="444500" indent="0" algn="just">
              <a:lnSpc>
                <a:spcPts val="1872"/>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Các yếu tố chọn tiến trình </a:t>
            </a:r>
            <a:r>
              <a:rPr lang="en-US" sz="1000" dirty="0" err="1" smtClean="0">
                <a:latin typeface="Times New Roman" panose="02020603050405020304" pitchFamily="18" charset="0"/>
              </a:rPr>
              <a:t>cần</a:t>
            </a:r>
            <a:r>
              <a:rPr lang="vi" sz="1000" dirty="0" smtClean="0">
                <a:latin typeface="Times New Roman" panose="02020603050405020304" pitchFamily="18" charset="0"/>
              </a:rPr>
              <a:t> </a:t>
            </a:r>
            <a:r>
              <a:rPr lang="vi" sz="1000" dirty="0">
                <a:latin typeface="Times New Roman" panose="02020603050405020304" pitchFamily="18" charset="0"/>
              </a:rPr>
              <a:t>ngưng:</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Độ ưu tiên</a:t>
            </a:r>
          </a:p>
          <a:p>
            <a:pPr marL="723900" indent="0" algn="just">
              <a:lnSpc>
                <a:spcPts val="1464"/>
              </a:lnSpc>
            </a:pPr>
            <a:r>
              <a:rPr lang="vi" sz="1000" dirty="0">
                <a:solidFill>
                  <a:srgbClr val="3333B2"/>
                </a:solidFill>
                <a:latin typeface="Times New Roman" panose="02020603050405020304" pitchFamily="18" charset="0"/>
              </a:rPr>
              <a:t>►    </a:t>
            </a:r>
            <a:r>
              <a:rPr lang="vi" sz="1000" dirty="0" smtClean="0">
                <a:latin typeface="Times New Roman" panose="02020603050405020304" pitchFamily="18" charset="0"/>
              </a:rPr>
              <a:t>Th</a:t>
            </a:r>
            <a:r>
              <a:rPr lang="en-US" sz="1000" dirty="0" smtClean="0">
                <a:latin typeface="Times New Roman" panose="02020603050405020304" pitchFamily="18" charset="0"/>
              </a:rPr>
              <a:t>ờ</a:t>
            </a:r>
            <a:r>
              <a:rPr lang="vi" sz="1000" dirty="0" smtClean="0">
                <a:latin typeface="Times New Roman" panose="02020603050405020304" pitchFamily="18" charset="0"/>
              </a:rPr>
              <a:t>i </a:t>
            </a:r>
            <a:r>
              <a:rPr lang="vi" sz="1000" dirty="0">
                <a:latin typeface="Times New Roman" panose="02020603050405020304" pitchFamily="18" charset="0"/>
              </a:rPr>
              <a:t>gian thực thi, </a:t>
            </a:r>
            <a:r>
              <a:rPr lang="vi" sz="1000" dirty="0" smtClean="0">
                <a:latin typeface="Times New Roman" panose="02020603050405020304" pitchFamily="18" charset="0"/>
              </a:rPr>
              <a:t>th</a:t>
            </a:r>
            <a:r>
              <a:rPr lang="en-US" sz="1000" dirty="0" smtClean="0">
                <a:latin typeface="Times New Roman" panose="02020603050405020304" pitchFamily="18" charset="0"/>
              </a:rPr>
              <a:t>ờ</a:t>
            </a:r>
            <a:r>
              <a:rPr lang="vi" sz="1000" dirty="0" smtClean="0">
                <a:latin typeface="Times New Roman" panose="02020603050405020304" pitchFamily="18" charset="0"/>
              </a:rPr>
              <a:t>i </a:t>
            </a:r>
            <a:r>
              <a:rPr lang="vi" sz="1000" dirty="0">
                <a:latin typeface="Times New Roman" panose="02020603050405020304" pitchFamily="18" charset="0"/>
              </a:rPr>
              <a:t>gian còn lại</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Loại tài nguyên tiến trình đang sử dụng</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Tài nguyên </a:t>
            </a:r>
            <a:r>
              <a:rPr lang="en-US" sz="1000" dirty="0" err="1" smtClean="0">
                <a:latin typeface="Times New Roman" panose="02020603050405020304" pitchFamily="18" charset="0"/>
              </a:rPr>
              <a:t>cần</a:t>
            </a:r>
            <a:r>
              <a:rPr lang="vi" sz="1000" dirty="0" smtClean="0">
                <a:latin typeface="Times New Roman" panose="02020603050405020304" pitchFamily="18" charset="0"/>
              </a:rPr>
              <a:t> </a:t>
            </a:r>
            <a:r>
              <a:rPr lang="vi" sz="1000" dirty="0">
                <a:latin typeface="Times New Roman" panose="02020603050405020304" pitchFamily="18" charset="0"/>
              </a:rPr>
              <a:t>thêm</a:t>
            </a:r>
          </a:p>
          <a:p>
            <a:pPr marL="723900" indent="0" algn="just">
              <a:lnSpc>
                <a:spcPts val="1464"/>
              </a:lnSpc>
            </a:pP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Số lượng tiến trình sẽ bị ngưng</a:t>
            </a:r>
          </a:p>
          <a:p>
            <a:pPr marL="723900" indent="0" algn="just">
              <a:lnSpc>
                <a:spcPts val="1464"/>
              </a:lnSpc>
            </a:pPr>
            <a:r>
              <a:rPr lang="vi" sz="1000" baseline="30000" dirty="0">
                <a:solidFill>
                  <a:srgbClr val="3333B2"/>
                </a:solidFill>
                <a:latin typeface="Times New Roman" panose="02020603050405020304" pitchFamily="18" charset="0"/>
              </a:rPr>
              <a:t>►</a:t>
            </a:r>
            <a:r>
              <a:rPr lang="vi" sz="1000" dirty="0">
                <a:solidFill>
                  <a:srgbClr val="3333B2"/>
                </a:solidFill>
                <a:latin typeface="Times New Roman" panose="02020603050405020304" pitchFamily="18" charset="0"/>
              </a:rPr>
              <a:t>    </a:t>
            </a:r>
            <a:r>
              <a:rPr lang="vi" sz="1000" dirty="0">
                <a:latin typeface="Times New Roman" panose="02020603050405020304" pitchFamily="18" charset="0"/>
              </a:rPr>
              <a:t>Loại tiến </a:t>
            </a:r>
            <a:r>
              <a:rPr lang="vi" sz="1000" dirty="0" smtClean="0">
                <a:latin typeface="Times New Roman" panose="02020603050405020304" pitchFamily="18" charset="0"/>
              </a:rPr>
              <a:t>trình</a:t>
            </a:r>
            <a:endParaRPr lang="vi" sz="1000" dirty="0">
              <a:latin typeface="Times New Roman" panose="02020603050405020304" pitchFamily="18" charset="0"/>
            </a:endParaRP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1350264"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Phát hiên VÀ phục hồi </a:t>
            </a:r>
            <a:r>
              <a:rPr lang="en-US" sz="600" b="1" cap="small">
                <a:solidFill>
                  <a:srgbClr val="FFFFFF"/>
                </a:solidFill>
                <a:latin typeface="Times New Roman"/>
              </a:rPr>
              <a:t>deadlock</a:t>
            </a:r>
          </a:p>
        </p:txBody>
      </p:sp>
      <p:sp>
        <p:nvSpPr>
          <p:cNvPr id="4" name="Rectangle 3"/>
          <p:cNvSpPr/>
          <p:nvPr/>
        </p:nvSpPr>
        <p:spPr>
          <a:xfrm>
            <a:off x="100583" y="228600"/>
            <a:ext cx="2523041" cy="429768"/>
          </a:xfrm>
          <a:prstGeom prst="rect">
            <a:avLst/>
          </a:prstGeom>
        </p:spPr>
        <p:txBody>
          <a:bodyPr lIns="0" tIns="0" rIns="0" bIns="0">
            <a:noAutofit/>
          </a:bodyPr>
          <a:lstStyle/>
          <a:p>
            <a:pPr indent="0">
              <a:spcAft>
                <a:spcPts val="1470"/>
              </a:spcAft>
            </a:pPr>
            <a:r>
              <a:rPr lang="vi" sz="1400" b="1" cap="small" dirty="0" smtClean="0">
                <a:solidFill>
                  <a:srgbClr val="CC0000"/>
                </a:solidFill>
                <a:latin typeface="Times New Roman" panose="02020603050405020304" pitchFamily="18" charset="0"/>
              </a:rPr>
              <a:t>LẤY LẠI TÀI NGUYÊN</a:t>
            </a:r>
            <a:endParaRPr lang="vi" sz="1400" b="1" cap="small" dirty="0">
              <a:solidFill>
                <a:srgbClr val="CC0000"/>
              </a:solidFill>
              <a:latin typeface="Times New Roman" panose="02020603050405020304" pitchFamily="18" charset="0"/>
            </a:endParaRPr>
          </a:p>
        </p:txBody>
      </p:sp>
      <p:sp>
        <p:nvSpPr>
          <p:cNvPr id="5" name="Rectangle 4"/>
          <p:cNvSpPr/>
          <p:nvPr/>
        </p:nvSpPr>
        <p:spPr>
          <a:xfrm>
            <a:off x="234696" y="658368"/>
            <a:ext cx="4224528" cy="2453640"/>
          </a:xfrm>
          <a:prstGeom prst="rect">
            <a:avLst/>
          </a:prstGeom>
        </p:spPr>
        <p:txBody>
          <a:bodyPr lIns="0" tIns="0" rIns="0" bIns="0">
            <a:noAutofit/>
          </a:bodyPr>
          <a:lstStyle/>
          <a:p>
            <a:pPr marL="170688" indent="-152400">
              <a:lnSpc>
                <a:spcPts val="1344"/>
              </a:lnSpc>
              <a:spcBef>
                <a:spcPts val="1470"/>
              </a:spcBef>
              <a:spcAft>
                <a:spcPts val="420"/>
              </a:spcAft>
            </a:pPr>
            <a:r>
              <a:rPr lang="vi" sz="1200" dirty="0">
                <a:solidFill>
                  <a:srgbClr val="3333B2"/>
                </a:solidFill>
                <a:latin typeface="Times New Roman" panose="02020603050405020304" pitchFamily="18" charset="0"/>
              </a:rPr>
              <a:t>►    </a:t>
            </a:r>
            <a:r>
              <a:rPr lang="vi" sz="1200" dirty="0" smtClean="0">
                <a:latin typeface="Times New Roman" panose="02020603050405020304" pitchFamily="18" charset="0"/>
              </a:rPr>
              <a:t>L</a:t>
            </a:r>
            <a:r>
              <a:rPr lang="en-US" sz="1200" dirty="0" smtClean="0">
                <a:latin typeface="Times New Roman" panose="02020603050405020304" pitchFamily="18" charset="0"/>
              </a:rPr>
              <a:t>ầ</a:t>
            </a:r>
            <a:r>
              <a:rPr lang="vi" sz="1200" dirty="0" smtClean="0">
                <a:latin typeface="Times New Roman" panose="02020603050405020304" pitchFamily="18" charset="0"/>
              </a:rPr>
              <a:t>n </a:t>
            </a:r>
            <a:r>
              <a:rPr lang="vi" sz="1200" dirty="0">
                <a:latin typeface="Times New Roman" panose="02020603050405020304" pitchFamily="18" charset="0"/>
              </a:rPr>
              <a:t>lượt lấy lại tài nguyên của các tiến trình, cấp phát cho tiến trình khác cho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khi không còn </a:t>
            </a:r>
            <a:r>
              <a:rPr lang="en-US" sz="1200" dirty="0">
                <a:latin typeface="Times New Roman" panose="02020603050405020304" pitchFamily="18" charset="0"/>
              </a:rPr>
              <a:t>deadlock.</a:t>
            </a:r>
          </a:p>
          <a:p>
            <a:pPr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vấn đề khi thu hồi tài nguyên:</a:t>
            </a:r>
          </a:p>
          <a:p>
            <a:pPr marL="437388" indent="-127000">
              <a:lnSpc>
                <a:spcPts val="1200"/>
              </a:lnSpc>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Chọn “nạn nhân”</a:t>
            </a:r>
            <a:r>
              <a:rPr lang="vi" sz="1200" dirty="0">
                <a:latin typeface="Times New Roman" panose="02020603050405020304" pitchFamily="18" charset="0"/>
              </a:rPr>
              <a:t>: chọn tài nguyên và tiến trình </a:t>
            </a:r>
            <a:r>
              <a:rPr lang="en-US" sz="1200" dirty="0" err="1" smtClean="0">
                <a:latin typeface="Times New Roman" panose="02020603050405020304" pitchFamily="18" charset="0"/>
              </a:rPr>
              <a:t>cần</a:t>
            </a:r>
            <a:r>
              <a:rPr lang="vi" sz="1200" dirty="0" smtClean="0">
                <a:latin typeface="Times New Roman" panose="02020603050405020304" pitchFamily="18" charset="0"/>
              </a:rPr>
              <a:t> </a:t>
            </a:r>
            <a:r>
              <a:rPr lang="vi" sz="1200" dirty="0">
                <a:latin typeface="Times New Roman" panose="02020603050405020304" pitchFamily="18" charset="0"/>
              </a:rPr>
              <a:t>thu hồi (dựa trên số tài nguyên sở hữu, thời gian đã thực thi, </a:t>
            </a:r>
            <a:r>
              <a:rPr lang="vi" sz="1200" spc="250" dirty="0">
                <a:latin typeface="Times New Roman" panose="02020603050405020304" pitchFamily="18" charset="0"/>
              </a:rPr>
              <a:t>...)</a:t>
            </a:r>
          </a:p>
          <a:p>
            <a:pPr marL="310388" indent="0" algn="just">
              <a:spcAft>
                <a:spcPts val="420"/>
              </a:spcAft>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Cuộn lại </a:t>
            </a:r>
            <a:r>
              <a:rPr lang="en-US" sz="1200" dirty="0">
                <a:latin typeface="Times New Roman" panose="02020603050405020304" pitchFamily="18" charset="0"/>
              </a:rPr>
              <a:t>(rollback):</a:t>
            </a:r>
          </a:p>
          <a:p>
            <a:pPr marL="589788" indent="0" algn="just">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cuộn lại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dirty="0">
                <a:latin typeface="Times New Roman" panose="02020603050405020304" pitchFamily="18" charset="0"/>
              </a:rPr>
              <a:t>một trạng thái an toàn, khởi động lại từ vị trí đó</a:t>
            </a:r>
          </a:p>
          <a:p>
            <a:pPr marL="716788" indent="-127000">
              <a:lnSpc>
                <a:spcPts val="110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đòi hỏi hệ thống phải lưu lại thông tin về trạng thái của các tiến trình đang thực thi.</a:t>
            </a:r>
          </a:p>
          <a:p>
            <a:pPr marL="437388" indent="-127000">
              <a:lnSpc>
                <a:spcPts val="1200"/>
              </a:lnSpc>
            </a:pPr>
            <a:r>
              <a:rPr lang="vi" sz="1200" dirty="0">
                <a:solidFill>
                  <a:srgbClr val="3333B2"/>
                </a:solidFill>
                <a:latin typeface="Times New Roman" panose="02020603050405020304" pitchFamily="18" charset="0"/>
              </a:rPr>
              <a:t>►</a:t>
            </a:r>
            <a:r>
              <a:rPr lang="vi" sz="1200" b="1" dirty="0">
                <a:solidFill>
                  <a:srgbClr val="3333B2"/>
                </a:solidFill>
                <a:latin typeface="Times New Roman" panose="02020603050405020304" pitchFamily="18" charset="0"/>
              </a:rPr>
              <a:t> </a:t>
            </a:r>
            <a:r>
              <a:rPr lang="vi" sz="1200" b="1" dirty="0">
                <a:latin typeface="Times New Roman" panose="02020603050405020304" pitchFamily="18" charset="0"/>
              </a:rPr>
              <a:t>Đói tài nguyên</a:t>
            </a:r>
            <a:r>
              <a:rPr lang="vi" sz="1200" dirty="0">
                <a:latin typeface="Times New Roman" panose="02020603050405020304" pitchFamily="18" charset="0"/>
              </a:rPr>
              <a:t>: tránh trình trạng một tiến trình luôn bị chọn làm nạn nhân.</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97536" y="232117"/>
            <a:ext cx="4410456" cy="3007907"/>
          </a:xfrm>
          <a:prstGeom prst="rect">
            <a:avLst/>
          </a:prstGeom>
        </p:spPr>
        <p:txBody>
          <a:bodyPr lIns="0" tIns="0" rIns="0" bIns="0">
            <a:noAutofit/>
          </a:bodyPr>
          <a:lstStyle/>
          <a:p>
            <a:pPr indent="0">
              <a:spcBef>
                <a:spcPts val="1260"/>
              </a:spcBef>
              <a:spcAft>
                <a:spcPts val="1260"/>
              </a:spcAft>
            </a:pPr>
            <a:r>
              <a:rPr lang="vi" sz="1400" b="1" cap="small" dirty="0" smtClean="0">
                <a:solidFill>
                  <a:srgbClr val="CC0000"/>
                </a:solidFill>
                <a:latin typeface="Times New Roman" panose="02020603050405020304" pitchFamily="18" charset="0"/>
              </a:rPr>
              <a:t>TỔNG KẾT</a:t>
            </a:r>
          </a:p>
          <a:p>
            <a:pPr marL="304800" indent="-152400">
              <a:lnSpc>
                <a:spcPts val="1344"/>
              </a:lnSpc>
              <a:spcAft>
                <a:spcPts val="420"/>
              </a:spcAft>
            </a:pPr>
            <a:r>
              <a:rPr lang="en-US" sz="1200" dirty="0" smtClean="0">
                <a:solidFill>
                  <a:srgbClr val="3333B2"/>
                </a:solidFill>
                <a:latin typeface="Times New Roman" panose="02020603050405020304" pitchFamily="18" charset="0"/>
              </a:rPr>
              <a:t>►    </a:t>
            </a:r>
            <a:r>
              <a:rPr lang="vi" sz="1200" dirty="0">
                <a:latin typeface="Times New Roman" panose="02020603050405020304" pitchFamily="18" charset="0"/>
              </a:rPr>
              <a:t>Dealock: là trạng thái các tiến trình chờ vòng tròn </a:t>
            </a:r>
            <a:r>
              <a:rPr lang="vi" sz="1200" dirty="0" smtClean="0">
                <a:latin typeface="Times New Roman" panose="02020603050405020304" pitchFamily="18" charset="0"/>
              </a:rPr>
              <a:t>l</a:t>
            </a:r>
            <a:r>
              <a:rPr lang="en-US" sz="1200" dirty="0">
                <a:latin typeface="Times New Roman" panose="02020603050405020304" pitchFamily="18" charset="0"/>
              </a:rPr>
              <a:t>ẫ</a:t>
            </a:r>
            <a:r>
              <a:rPr lang="vi" sz="1200" dirty="0" smtClean="0">
                <a:latin typeface="Times New Roman" panose="02020603050405020304" pitchFamily="18" charset="0"/>
              </a:rPr>
              <a:t>n </a:t>
            </a:r>
            <a:r>
              <a:rPr lang="vi" sz="1200" dirty="0">
                <a:latin typeface="Times New Roman" panose="02020603050405020304" pitchFamily="18" charset="0"/>
              </a:rPr>
              <a:t>nhau, không </a:t>
            </a:r>
            <a:r>
              <a:rPr lang="en-US" sz="1200" dirty="0" err="1" smtClean="0">
                <a:latin typeface="Times New Roman" panose="02020603050405020304" pitchFamily="18" charset="0"/>
              </a:rPr>
              <a:t>thể</a:t>
            </a:r>
            <a:r>
              <a:rPr lang="vi" sz="1200" dirty="0" smtClean="0">
                <a:latin typeface="Times New Roman" panose="02020603050405020304" pitchFamily="18" charset="0"/>
              </a:rPr>
              <a:t> </a:t>
            </a:r>
            <a:r>
              <a:rPr lang="vi" sz="1200" dirty="0">
                <a:latin typeface="Times New Roman" panose="02020603050405020304" pitchFamily="18" charset="0"/>
              </a:rPr>
              <a:t>tiến </a:t>
            </a:r>
            <a:r>
              <a:rPr lang="en-US" sz="1200" dirty="0" err="1" smtClean="0">
                <a:latin typeface="Times New Roman" panose="02020603050405020304" pitchFamily="18" charset="0"/>
              </a:rPr>
              <a:t>triển</a:t>
            </a:r>
            <a:r>
              <a:rPr lang="vi" sz="1200" dirty="0" smtClean="0">
                <a:latin typeface="Times New Roman" panose="02020603050405020304" pitchFamily="18" charset="0"/>
              </a:rPr>
              <a:t>.</a:t>
            </a:r>
            <a:endParaRPr lang="vi" sz="1200" dirty="0">
              <a:latin typeface="Times New Roman" panose="02020603050405020304" pitchFamily="18" charset="0"/>
            </a:endParaRPr>
          </a:p>
          <a:p>
            <a:pPr marL="304800" indent="-152400">
              <a:lnSpc>
                <a:spcPts val="1344"/>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Đồ thị cấp phát tài nguyên: mô hình trạng thái cấp phát, sử dụng tài nguyên của các tiến trình trong hệ thống.</a:t>
            </a:r>
          </a:p>
          <a:p>
            <a:pPr marL="152400"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Có 2 cách tiếp cận đối vói vấn đề </a:t>
            </a:r>
            <a:r>
              <a:rPr lang="en-US" sz="1200" dirty="0">
                <a:latin typeface="Times New Roman" panose="02020603050405020304" pitchFamily="18" charset="0"/>
              </a:rPr>
              <a:t>deadlock:</a:t>
            </a:r>
          </a:p>
          <a:p>
            <a:pPr marL="584200" indent="-1397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Ngăn chặn và tránh </a:t>
            </a:r>
            <a:r>
              <a:rPr lang="en-US" sz="1200" dirty="0">
                <a:latin typeface="Times New Roman" panose="02020603050405020304" pitchFamily="18" charset="0"/>
              </a:rPr>
              <a:t>deadlock: </a:t>
            </a:r>
            <a:r>
              <a:rPr lang="vi" sz="1200" dirty="0">
                <a:latin typeface="Times New Roman" panose="02020603050405020304" pitchFamily="18" charset="0"/>
              </a:rPr>
              <a:t>đảm bảo trạng thái </a:t>
            </a:r>
            <a:r>
              <a:rPr lang="en-US" sz="1200" dirty="0">
                <a:latin typeface="Times New Roman" panose="02020603050405020304" pitchFamily="18" charset="0"/>
              </a:rPr>
              <a:t>deadlock </a:t>
            </a:r>
            <a:r>
              <a:rPr lang="vi" sz="1200" dirty="0">
                <a:latin typeface="Times New Roman" panose="02020603050405020304" pitchFamily="18" charset="0"/>
              </a:rPr>
              <a:t>không bao giờ xảy ra.</a:t>
            </a:r>
          </a:p>
          <a:p>
            <a:pPr marL="584200" indent="-139700">
              <a:lnSpc>
                <a:spcPts val="1200"/>
              </a:lnSpc>
              <a:spcAft>
                <a:spcPts val="42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Phát hiện và khôi phục </a:t>
            </a:r>
            <a:r>
              <a:rPr lang="en-US" sz="1200" dirty="0">
                <a:latin typeface="Times New Roman" panose="02020603050405020304" pitchFamily="18" charset="0"/>
              </a:rPr>
              <a:t>deadlock: </a:t>
            </a:r>
            <a:r>
              <a:rPr lang="vi" sz="1200" dirty="0">
                <a:latin typeface="Times New Roman" panose="02020603050405020304" pitchFamily="18" charset="0"/>
              </a:rPr>
              <a:t>cho phép </a:t>
            </a:r>
            <a:r>
              <a:rPr lang="en-US" sz="1200" dirty="0">
                <a:latin typeface="Times New Roman" panose="02020603050405020304" pitchFamily="18" charset="0"/>
              </a:rPr>
              <a:t>deadlock </a:t>
            </a:r>
            <a:r>
              <a:rPr lang="vi" sz="1200" dirty="0">
                <a:latin typeface="Times New Roman" panose="02020603050405020304" pitchFamily="18" charset="0"/>
              </a:rPr>
              <a:t>xảy ra, dùng giải thuật kiem tra trạng thái </a:t>
            </a:r>
            <a:r>
              <a:rPr lang="en-US" sz="1200" dirty="0">
                <a:latin typeface="Times New Roman" panose="02020603050405020304" pitchFamily="18" charset="0"/>
              </a:rPr>
              <a:t>deadlock </a:t>
            </a:r>
            <a:r>
              <a:rPr lang="en-US" sz="1200" dirty="0" err="1" smtClean="0">
                <a:latin typeface="Times New Roman" panose="02020603050405020304" pitchFamily="18" charset="0"/>
              </a:rPr>
              <a:t>theo</a:t>
            </a:r>
            <a:r>
              <a:rPr lang="vi" sz="1200" dirty="0" smtClean="0">
                <a:latin typeface="Times New Roman" panose="02020603050405020304" pitchFamily="18" charset="0"/>
              </a:rPr>
              <a:t> </a:t>
            </a:r>
            <a:r>
              <a:rPr lang="vi" sz="1200" dirty="0">
                <a:latin typeface="Times New Roman" panose="02020603050405020304" pitchFamily="18" charset="0"/>
              </a:rPr>
              <a:t>định kỳ và thực hiện khôi phục </a:t>
            </a:r>
            <a:r>
              <a:rPr lang="en-US" sz="1200" dirty="0">
                <a:latin typeface="Times New Roman" panose="02020603050405020304" pitchFamily="18" charset="0"/>
              </a:rPr>
              <a:t>deadlock </a:t>
            </a:r>
            <a:r>
              <a:rPr lang="vi" sz="1200" dirty="0">
                <a:latin typeface="Times New Roman" panose="02020603050405020304" pitchFamily="18" charset="0"/>
              </a:rPr>
              <a:t>nếu có.</a:t>
            </a:r>
          </a:p>
          <a:p>
            <a:pPr marL="304800" indent="-152400">
              <a:lnSpc>
                <a:spcPts val="1344"/>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giải thuật ngăn chặn, tránh và phát hiện </a:t>
            </a:r>
            <a:r>
              <a:rPr lang="en-US" sz="1200" dirty="0">
                <a:latin typeface="Times New Roman" panose="02020603050405020304" pitchFamily="18" charset="0"/>
              </a:rPr>
              <a:t>deadlock </a:t>
            </a:r>
            <a:r>
              <a:rPr lang="vi" sz="1200" dirty="0">
                <a:latin typeface="Times New Roman" panose="02020603050405020304" pitchFamily="18" charset="0"/>
              </a:rPr>
              <a:t>cơ bản dựa vào đồ thị cấp phát tài nguyên.</a:t>
            </a:r>
          </a:p>
        </p:txBody>
      </p:sp>
      <p:sp>
        <p:nvSpPr>
          <p:cNvPr id="8" name="Rectangle 7"/>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57538" y="572153"/>
            <a:ext cx="1112955" cy="2045643"/>
          </a:xfrm>
          <a:prstGeom prst="rect">
            <a:avLst/>
          </a:prstGeom>
        </p:spPr>
      </p:pic>
      <p:sp>
        <p:nvSpPr>
          <p:cNvPr id="3" name="Rectangle 2"/>
          <p:cNvSpPr/>
          <p:nvPr/>
        </p:nvSpPr>
        <p:spPr>
          <a:xfrm>
            <a:off x="2845090" y="3364992"/>
            <a:ext cx="459812" cy="91440"/>
          </a:xfrm>
          <a:prstGeom prst="rect">
            <a:avLst/>
          </a:prstGeom>
        </p:spPr>
        <p:txBody>
          <a:bodyPr wrap="none" lIns="0" tIns="0" rIns="0" bIns="0">
            <a:noAutofit/>
          </a:bodyPr>
          <a:lstStyle/>
          <a:p>
            <a:pPr indent="0"/>
            <a:r>
              <a:rPr lang="en-US" sz="500" i="1" dirty="0">
                <a:solidFill>
                  <a:srgbClr val="D6D6EF"/>
                </a:solidFill>
                <a:latin typeface="Times New Roman" panose="02020603050405020304" pitchFamily="18" charset="0"/>
              </a:rPr>
              <a:t>4</a:t>
            </a:r>
            <a:r>
              <a:rPr lang="en-US" sz="650" spc="100" dirty="0">
                <a:solidFill>
                  <a:srgbClr val="D6D6EF"/>
                </a:solidFill>
                <a:latin typeface="Times New Roman" panose="02020603050405020304" pitchFamily="18" charset="0"/>
              </a:rPr>
              <a:t> </a:t>
            </a:r>
            <a:r>
              <a:rPr lang="en-US" sz="650" spc="100" dirty="0">
                <a:solidFill>
                  <a:srgbClr val="ADADDE"/>
                </a:solidFill>
                <a:latin typeface="Times New Roman" panose="02020603050405020304" pitchFamily="18" charset="0"/>
              </a:rPr>
              <a:t>□ </a:t>
            </a:r>
            <a:r>
              <a:rPr lang="en-US" sz="650" spc="100" dirty="0">
                <a:solidFill>
                  <a:srgbClr val="D6D6EF"/>
                </a:solidFill>
                <a:latin typeface="Times New Roman" panose="02020603050405020304" pitchFamily="18" charset="0"/>
              </a:rPr>
              <a:t>►</a:t>
            </a:r>
          </a:p>
        </p:txBody>
      </p:sp>
      <p:sp>
        <p:nvSpPr>
          <p:cNvPr id="4" name="Rectangle 3"/>
          <p:cNvSpPr/>
          <p:nvPr/>
        </p:nvSpPr>
        <p:spPr>
          <a:xfrm>
            <a:off x="4318580" y="3364992"/>
            <a:ext cx="274320" cy="91440"/>
          </a:xfrm>
          <a:prstGeom prst="rect">
            <a:avLst/>
          </a:prstGeom>
        </p:spPr>
        <p:txBody>
          <a:bodyPr wrap="none" lIns="0" tIns="0" rIns="0" bIns="0">
            <a:noAutofit/>
          </a:bodyPr>
          <a:lstStyle/>
          <a:p>
            <a:pPr indent="0"/>
            <a:r>
              <a:rPr lang="vi" sz="650" spc="-50">
                <a:solidFill>
                  <a:srgbClr val="ADADDE"/>
                </a:solidFill>
                <a:latin typeface="Times New Roman"/>
              </a:rPr>
              <a:t>'O ^ </a:t>
            </a:r>
            <a:r>
              <a:rPr lang="en-US" sz="650" spc="-50">
                <a:solidFill>
                  <a:srgbClr val="ADADDE"/>
                </a:solidFill>
                <a:latin typeface="Times New Roman"/>
              </a:rPr>
              <a:t>O'</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4" name="Rectangle 3"/>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5" name="Rectangle 4"/>
          <p:cNvSpPr/>
          <p:nvPr/>
        </p:nvSpPr>
        <p:spPr>
          <a:xfrm>
            <a:off x="94488" y="228600"/>
            <a:ext cx="2667000" cy="429768"/>
          </a:xfrm>
          <a:prstGeom prst="rect">
            <a:avLst/>
          </a:prstGeom>
        </p:spPr>
        <p:txBody>
          <a:bodyPr lIns="0" tIns="0" rIns="0" bIns="0">
            <a:noAutofit/>
          </a:bodyPr>
          <a:lstStyle/>
          <a:p>
            <a:pPr indent="0"/>
            <a:r>
              <a:rPr lang="vi" sz="1400" b="1" dirty="0" smtClean="0">
                <a:solidFill>
                  <a:srgbClr val="CC0000"/>
                </a:solidFill>
                <a:latin typeface="Times New Roman" panose="02020603050405020304" pitchFamily="18" charset="0"/>
              </a:rPr>
              <a:t>VÍ </a:t>
            </a:r>
            <a:r>
              <a:rPr lang="vi" sz="1400" b="1" cap="small" dirty="0" smtClean="0">
                <a:solidFill>
                  <a:srgbClr val="CC0000"/>
                </a:solidFill>
                <a:latin typeface="Times New Roman" panose="02020603050405020304" pitchFamily="18" charset="0"/>
              </a:rPr>
              <a:t>DỤ </a:t>
            </a:r>
            <a:r>
              <a:rPr lang="en-US" sz="1400" b="1" cap="small" dirty="0" smtClean="0">
                <a:solidFill>
                  <a:srgbClr val="CC0000"/>
                </a:solidFill>
                <a:latin typeface="Times New Roman" panose="02020603050405020304" pitchFamily="18" charset="0"/>
              </a:rPr>
              <a:t>2 - TRAFFIC DEADLOCK</a:t>
            </a:r>
            <a:endParaRPr lang="en-US" sz="1400" b="1" cap="small" dirty="0">
              <a:solidFill>
                <a:srgbClr val="CC0000"/>
              </a:solidFill>
              <a:latin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468454" y="583467"/>
            <a:ext cx="3253012" cy="2511425"/>
          </a:xfrm>
          <a:prstGeom prst="rect">
            <a:avLst/>
          </a:prstGeom>
        </p:spPr>
      </p:pic>
      <p:sp>
        <p:nvSpPr>
          <p:cNvPr id="12" name="Rectangle 11"/>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818" y="231648"/>
            <a:ext cx="4404360" cy="2660904"/>
          </a:xfrm>
          <a:prstGeom prst="rect">
            <a:avLst/>
          </a:prstGeom>
        </p:spPr>
        <p:txBody>
          <a:bodyPr lIns="0" tIns="0" rIns="0" bIns="0">
            <a:noAutofit/>
          </a:bodyPr>
          <a:lstStyle/>
          <a:p>
            <a:pPr indent="0">
              <a:spcAft>
                <a:spcPts val="2310"/>
              </a:spcAft>
            </a:pPr>
            <a:r>
              <a:rPr lang="vi" sz="1400" b="1" cap="small" dirty="0" smtClean="0">
                <a:solidFill>
                  <a:srgbClr val="CC0000"/>
                </a:solidFill>
                <a:latin typeface="Times New Roman" panose="02020603050405020304" pitchFamily="18" charset="0"/>
              </a:rPr>
              <a:t>ĐIỀU K</a:t>
            </a:r>
            <a:r>
              <a:rPr lang="en-US" sz="1400" b="1" cap="small" dirty="0" smtClean="0">
                <a:solidFill>
                  <a:srgbClr val="CC0000"/>
                </a:solidFill>
                <a:latin typeface="Times New Roman" panose="02020603050405020304" pitchFamily="18" charset="0"/>
              </a:rPr>
              <a:t>IỆ</a:t>
            </a:r>
            <a:r>
              <a:rPr lang="vi" sz="1400" b="1" cap="small" dirty="0" smtClean="0">
                <a:solidFill>
                  <a:srgbClr val="CC0000"/>
                </a:solidFill>
                <a:latin typeface="Times New Roman" panose="02020603050405020304" pitchFamily="18" charset="0"/>
              </a:rPr>
              <a:t>N PHÁT SINH </a:t>
            </a:r>
            <a:r>
              <a:rPr lang="en-US" sz="1400" b="1" cap="small" dirty="0" smtClean="0">
                <a:solidFill>
                  <a:srgbClr val="CC0000"/>
                </a:solidFill>
                <a:latin typeface="Times New Roman" panose="02020603050405020304" pitchFamily="18" charset="0"/>
              </a:rPr>
              <a:t>DEADLOCK</a:t>
            </a:r>
          </a:p>
          <a:p>
            <a:pPr marL="292100" indent="-177800">
              <a:lnSpc>
                <a:spcPts val="1368"/>
              </a:lnSpc>
              <a:spcAft>
                <a:spcPts val="210"/>
              </a:spcAft>
            </a:pPr>
            <a:r>
              <a:rPr lang="vi" sz="950" dirty="0" smtClean="0">
                <a:solidFill>
                  <a:srgbClr val="3333B2"/>
                </a:solidFill>
                <a:latin typeface="Times New Roman" panose="02020603050405020304" pitchFamily="18" charset="0"/>
              </a:rPr>
              <a:t>1</a:t>
            </a:r>
            <a:r>
              <a:rPr lang="vi" sz="950" dirty="0">
                <a:solidFill>
                  <a:srgbClr val="3333B2"/>
                </a:solidFill>
                <a:latin typeface="Times New Roman" panose="02020603050405020304" pitchFamily="18" charset="0"/>
              </a:rPr>
              <a:t>.    </a:t>
            </a:r>
            <a:r>
              <a:rPr lang="vi" sz="950" b="1" dirty="0">
                <a:latin typeface="Times New Roman" panose="02020603050405020304" pitchFamily="18" charset="0"/>
              </a:rPr>
              <a:t>Loại trừ hỗ tương</a:t>
            </a:r>
            <a:r>
              <a:rPr lang="vi" sz="950" dirty="0">
                <a:latin typeface="Times New Roman" panose="02020603050405020304" pitchFamily="18" charset="0"/>
              </a:rPr>
              <a:t>: ít nhất một tài nguyên được giữ ở chế độ không chia sẻ (nonsharable </a:t>
            </a:r>
            <a:r>
              <a:rPr lang="en-US" sz="950" dirty="0">
                <a:latin typeface="Times New Roman" panose="02020603050405020304" pitchFamily="18" charset="0"/>
              </a:rPr>
              <a:t>mode).</a:t>
            </a:r>
          </a:p>
          <a:p>
            <a:pPr marL="292100" indent="-177800">
              <a:lnSpc>
                <a:spcPts val="1368"/>
              </a:lnSpc>
              <a:spcAft>
                <a:spcPts val="210"/>
              </a:spcAft>
            </a:pPr>
            <a:r>
              <a:rPr lang="vi" sz="1000" dirty="0">
                <a:solidFill>
                  <a:srgbClr val="3333B2"/>
                </a:solidFill>
                <a:latin typeface="Times New Roman"/>
              </a:rPr>
              <a:t>2</a:t>
            </a:r>
            <a:r>
              <a:rPr lang="vi" sz="950" dirty="0">
                <a:solidFill>
                  <a:srgbClr val="3333B2"/>
                </a:solidFill>
                <a:latin typeface="Times New Roman" panose="02020603050405020304" pitchFamily="18" charset="0"/>
              </a:rPr>
              <a:t>.    </a:t>
            </a:r>
            <a:r>
              <a:rPr lang="vi" sz="950" b="1" dirty="0">
                <a:latin typeface="Times New Roman" panose="02020603050405020304" pitchFamily="18" charset="0"/>
              </a:rPr>
              <a:t>Giữ và chờ</a:t>
            </a:r>
            <a:r>
              <a:rPr lang="vi" sz="950" dirty="0">
                <a:latin typeface="Times New Roman" panose="02020603050405020304" pitchFamily="18" charset="0"/>
              </a:rPr>
              <a:t>: một tiến trình đang giữ ít nhất một tài nguyên và đợi thêm tài nguyên đang bị giữ bởi tiến trình khác.</a:t>
            </a:r>
          </a:p>
          <a:p>
            <a:pPr marL="292100" indent="-177800">
              <a:lnSpc>
                <a:spcPts val="1344"/>
              </a:lnSpc>
              <a:spcAft>
                <a:spcPts val="210"/>
              </a:spcAft>
            </a:pPr>
            <a:r>
              <a:rPr lang="vi" sz="950" dirty="0">
                <a:solidFill>
                  <a:srgbClr val="3333B2"/>
                </a:solidFill>
                <a:latin typeface="Times New Roman" panose="02020603050405020304" pitchFamily="18" charset="0"/>
              </a:rPr>
              <a:t>3.    </a:t>
            </a:r>
            <a:r>
              <a:rPr lang="vi" sz="950" b="1" dirty="0">
                <a:latin typeface="Times New Roman" panose="02020603050405020304" pitchFamily="18" charset="0"/>
              </a:rPr>
              <a:t>Không trưng dụng tài nguyên</a:t>
            </a:r>
            <a:r>
              <a:rPr lang="vi" sz="950" dirty="0">
                <a:latin typeface="Times New Roman" panose="02020603050405020304" pitchFamily="18" charset="0"/>
              </a:rPr>
              <a:t>: không trưng dụng tài nguyên cấp phát tiến trình, trừ khi tiến trình tự hoàn trả.</a:t>
            </a:r>
          </a:p>
          <a:p>
            <a:pPr marL="292100" indent="-177800">
              <a:lnSpc>
                <a:spcPts val="1344"/>
              </a:lnSpc>
            </a:pPr>
            <a:r>
              <a:rPr lang="vi" sz="950" dirty="0">
                <a:solidFill>
                  <a:srgbClr val="3333B2"/>
                </a:solidFill>
                <a:latin typeface="Times New Roman" panose="02020603050405020304" pitchFamily="18" charset="0"/>
              </a:rPr>
              <a:t>4.    </a:t>
            </a:r>
            <a:r>
              <a:rPr lang="vi" sz="950" b="1" dirty="0">
                <a:latin typeface="Times New Roman" panose="02020603050405020304" pitchFamily="18" charset="0"/>
              </a:rPr>
              <a:t>Chờ đợi vòng tròn</a:t>
            </a:r>
            <a:r>
              <a:rPr lang="vi" sz="950" dirty="0">
                <a:latin typeface="Times New Roman" panose="02020603050405020304" pitchFamily="18" charset="0"/>
              </a:rPr>
              <a:t>: tồn tại một tập các tiến trình {P</a:t>
            </a:r>
            <a:r>
              <a:rPr lang="vi" sz="950" baseline="-25000" dirty="0">
                <a:latin typeface="Times New Roman" panose="02020603050405020304" pitchFamily="18" charset="0"/>
              </a:rPr>
              <a:t>0</a:t>
            </a:r>
            <a:r>
              <a:rPr lang="vi" sz="950" dirty="0">
                <a:latin typeface="Times New Roman" panose="02020603050405020304" pitchFamily="18" charset="0"/>
              </a:rPr>
              <a:t>, </a:t>
            </a:r>
            <a:r>
              <a:rPr lang="vi" sz="950" i="1" dirty="0">
                <a:latin typeface="Times New Roman" panose="02020603050405020304" pitchFamily="18" charset="0"/>
              </a:rPr>
              <a:t>P</a:t>
            </a:r>
            <a:r>
              <a:rPr lang="vi" sz="950" i="1" baseline="-25000" dirty="0">
                <a:latin typeface="Times New Roman" panose="02020603050405020304" pitchFamily="18" charset="0"/>
              </a:rPr>
              <a:t>1</a:t>
            </a:r>
            <a:r>
              <a:rPr lang="vi" sz="950" i="1" dirty="0">
                <a:latin typeface="Times New Roman" panose="02020603050405020304" pitchFamily="18" charset="0"/>
              </a:rPr>
              <a:t>,..., Pn} </a:t>
            </a:r>
            <a:r>
              <a:rPr lang="vi" sz="950" dirty="0">
                <a:latin typeface="Times New Roman" panose="02020603050405020304" pitchFamily="18" charset="0"/>
              </a:rPr>
              <a:t>đang chờ đợi như sau: </a:t>
            </a:r>
            <a:r>
              <a:rPr lang="vi" sz="950" i="1" dirty="0">
                <a:latin typeface="Times New Roman" panose="02020603050405020304" pitchFamily="18" charset="0"/>
              </a:rPr>
              <a:t>P</a:t>
            </a:r>
            <a:r>
              <a:rPr lang="vi" sz="950" i="1" baseline="-25000" dirty="0">
                <a:latin typeface="Times New Roman" panose="02020603050405020304" pitchFamily="18" charset="0"/>
              </a:rPr>
              <a:t>0</a:t>
            </a:r>
            <a:r>
              <a:rPr lang="vi" sz="950" dirty="0">
                <a:latin typeface="Times New Roman" panose="02020603050405020304" pitchFamily="18" charset="0"/>
              </a:rPr>
              <a:t> đợi một tài nguyên </a:t>
            </a:r>
            <a:r>
              <a:rPr lang="vi" sz="950" i="1" dirty="0">
                <a:latin typeface="Times New Roman" panose="02020603050405020304" pitchFamily="18" charset="0"/>
              </a:rPr>
              <a:t>P</a:t>
            </a:r>
            <a:r>
              <a:rPr lang="vi" sz="950" i="1" baseline="-25000" dirty="0">
                <a:latin typeface="Times New Roman" panose="02020603050405020304" pitchFamily="18" charset="0"/>
              </a:rPr>
              <a:t>1</a:t>
            </a:r>
            <a:r>
              <a:rPr lang="vi" sz="950" dirty="0">
                <a:latin typeface="Times New Roman" panose="02020603050405020304" pitchFamily="18" charset="0"/>
              </a:rPr>
              <a:t> đang giữ, </a:t>
            </a:r>
            <a:r>
              <a:rPr lang="vi" sz="950" i="1" dirty="0">
                <a:latin typeface="Times New Roman" panose="02020603050405020304" pitchFamily="18" charset="0"/>
              </a:rPr>
              <a:t>P</a:t>
            </a:r>
            <a:r>
              <a:rPr lang="vi" sz="950" i="1" baseline="-25000" dirty="0">
                <a:latin typeface="Times New Roman" panose="02020603050405020304" pitchFamily="18" charset="0"/>
              </a:rPr>
              <a:t>1</a:t>
            </a:r>
            <a:r>
              <a:rPr lang="vi" sz="950" dirty="0">
                <a:latin typeface="Times New Roman" panose="02020603050405020304" pitchFamily="18" charset="0"/>
              </a:rPr>
              <a:t> đợi một tài nguyên P</a:t>
            </a:r>
            <a:r>
              <a:rPr lang="vi" sz="950" baseline="-25000" dirty="0">
                <a:latin typeface="Times New Roman" panose="02020603050405020304" pitchFamily="18" charset="0"/>
              </a:rPr>
              <a:t>2</a:t>
            </a:r>
            <a:r>
              <a:rPr lang="vi" sz="950" dirty="0">
                <a:latin typeface="Times New Roman" panose="02020603050405020304" pitchFamily="18" charset="0"/>
              </a:rPr>
              <a:t> đang giữ, </a:t>
            </a:r>
            <a:r>
              <a:rPr lang="vi" sz="950" spc="250" dirty="0">
                <a:latin typeface="Times New Roman" panose="02020603050405020304" pitchFamily="18" charset="0"/>
              </a:rPr>
              <a:t>...,</a:t>
            </a:r>
            <a:r>
              <a:rPr lang="vi" sz="950" dirty="0">
                <a:latin typeface="Times New Roman" panose="02020603050405020304" pitchFamily="18" charset="0"/>
              </a:rPr>
              <a:t> </a:t>
            </a:r>
            <a:r>
              <a:rPr lang="vi" sz="950" i="1" dirty="0">
                <a:latin typeface="Times New Roman" panose="02020603050405020304" pitchFamily="18" charset="0"/>
              </a:rPr>
              <a:t>P</a:t>
            </a:r>
            <a:r>
              <a:rPr lang="vi" sz="950" i="1" baseline="-25000" dirty="0">
                <a:latin typeface="Times New Roman" panose="02020603050405020304" pitchFamily="18" charset="0"/>
              </a:rPr>
              <a:t>n</a:t>
            </a:r>
            <a:r>
              <a:rPr lang="vi" sz="950" dirty="0">
                <a:latin typeface="Times New Roman" panose="02020603050405020304" pitchFamily="18" charset="0"/>
              </a:rPr>
              <a:t> đang đợi một tài nguyên P</a:t>
            </a:r>
            <a:r>
              <a:rPr lang="vi" sz="950" baseline="-25000" dirty="0">
                <a:latin typeface="Times New Roman" panose="02020603050405020304" pitchFamily="18" charset="0"/>
              </a:rPr>
              <a:t>0</a:t>
            </a:r>
            <a:r>
              <a:rPr lang="vi" sz="950" dirty="0">
                <a:latin typeface="Times New Roman" panose="02020603050405020304" pitchFamily="18" charset="0"/>
              </a:rPr>
              <a:t> đang giữ.</a:t>
            </a:r>
          </a:p>
        </p:txBody>
      </p:sp>
      <p:sp>
        <p:nvSpPr>
          <p:cNvPr id="9" name="Rectangle 8"/>
          <p:cNvSpPr/>
          <p:nvPr/>
        </p:nvSpPr>
        <p:spPr>
          <a:xfrm>
            <a:off x="3175" y="3333750"/>
            <a:ext cx="1527175" cy="122238"/>
          </a:xfrm>
          <a:prstGeom prst="rect">
            <a:avLst/>
          </a:prstGeom>
          <a:solidFill>
            <a:srgbClr val="DAD9D9"/>
          </a:solidFill>
        </p:spPr>
        <p:txBody>
          <a:bodyPr wrap="none" lIns="0" tIns="0" rIns="0" bIns="0"/>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81188" y="3343275"/>
            <a:ext cx="855662" cy="112713"/>
          </a:xfrm>
          <a:prstGeom prst="rect">
            <a:avLst/>
          </a:prstGeom>
        </p:spPr>
        <p:txBody>
          <a:bodyPr wrap="none" lIns="0" tIns="0" rIns="0" bIns="0"/>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4181856" cy="2810256"/>
          </a:xfrm>
          <a:prstGeom prst="rect">
            <a:avLst/>
          </a:prstGeom>
        </p:spPr>
        <p:txBody>
          <a:bodyPr lIns="0" tIns="0" rIns="0" bIns="0">
            <a:noAutofit/>
          </a:bodyPr>
          <a:lstStyle/>
          <a:p>
            <a:pPr indent="0">
              <a:spcAft>
                <a:spcPts val="1680"/>
              </a:spcAft>
            </a:pPr>
            <a:r>
              <a:rPr lang="vi" sz="1400" b="1" dirty="0" smtClean="0">
                <a:solidFill>
                  <a:srgbClr val="CC0000"/>
                </a:solidFill>
                <a:latin typeface="Times New Roman" panose="02020603050405020304" pitchFamily="18" charset="0"/>
              </a:rPr>
              <a:t>MÔ </a:t>
            </a:r>
            <a:r>
              <a:rPr lang="vi" sz="1400" b="1" cap="small" dirty="0" smtClean="0">
                <a:solidFill>
                  <a:srgbClr val="CC0000"/>
                </a:solidFill>
                <a:latin typeface="Times New Roman" panose="02020603050405020304" pitchFamily="18" charset="0"/>
              </a:rPr>
              <a:t>HÌNH HÓA H</a:t>
            </a:r>
            <a:r>
              <a:rPr lang="en-US" sz="1400" b="1" cap="small" dirty="0" smtClean="0">
                <a:solidFill>
                  <a:srgbClr val="CC0000"/>
                </a:solidFill>
                <a:latin typeface="Times New Roman" panose="02020603050405020304" pitchFamily="18" charset="0"/>
              </a:rPr>
              <a:t>Ệ</a:t>
            </a:r>
            <a:r>
              <a:rPr lang="vi" sz="1400" b="1" cap="small" dirty="0" smtClean="0">
                <a:solidFill>
                  <a:srgbClr val="CC0000"/>
                </a:solidFill>
                <a:latin typeface="Times New Roman" panose="02020603050405020304" pitchFamily="18" charset="0"/>
              </a:rPr>
              <a:t> THỐNG</a:t>
            </a:r>
          </a:p>
          <a:p>
            <a:pPr marL="152400" indent="0" algn="just">
              <a:spcAft>
                <a:spcPts val="630"/>
              </a:spcAft>
            </a:pPr>
            <a:r>
              <a:rPr lang="vi" sz="1200" dirty="0" smtClean="0">
                <a:solidFill>
                  <a:srgbClr val="3333B2"/>
                </a:solidFill>
                <a:latin typeface="Times New Roman" panose="02020603050405020304" pitchFamily="18" charset="0"/>
              </a:rPr>
              <a:t>►    </a:t>
            </a:r>
            <a:r>
              <a:rPr lang="vi" sz="1200" dirty="0">
                <a:latin typeface="Times New Roman" panose="02020603050405020304" pitchFamily="18" charset="0"/>
              </a:rPr>
              <a:t>Hệ thống gồm một tập </a:t>
            </a:r>
            <a:r>
              <a:rPr lang="vi" sz="1200" dirty="0">
                <a:solidFill>
                  <a:srgbClr val="8F0000"/>
                </a:solidFill>
                <a:latin typeface="Times New Roman" panose="02020603050405020304" pitchFamily="18" charset="0"/>
              </a:rPr>
              <a:t>các loại tài nguyên</a:t>
            </a:r>
            <a:r>
              <a:rPr lang="vi" sz="1200" dirty="0">
                <a:latin typeface="Times New Roman" panose="02020603050405020304" pitchFamily="18" charset="0"/>
              </a:rPr>
              <a:t>, kí hiệu </a:t>
            </a:r>
            <a:r>
              <a:rPr lang="vi" sz="1200" i="1" dirty="0" smtClean="0">
                <a:latin typeface="Times New Roman" panose="02020603050405020304" pitchFamily="18" charset="0"/>
              </a:rPr>
              <a:t>R</a:t>
            </a:r>
            <a:r>
              <a:rPr lang="en-US" sz="1200" i="1" baseline="-25000" dirty="0" smtClean="0">
                <a:latin typeface="Times New Roman" panose="02020603050405020304" pitchFamily="18" charset="0"/>
              </a:rPr>
              <a:t>1</a:t>
            </a:r>
            <a:r>
              <a:rPr lang="vi" sz="1200" i="1" dirty="0" smtClean="0">
                <a:latin typeface="Times New Roman" panose="02020603050405020304" pitchFamily="18" charset="0"/>
              </a:rPr>
              <a:t>, </a:t>
            </a:r>
            <a:r>
              <a:rPr lang="vi" sz="1200" i="1" dirty="0">
                <a:latin typeface="Times New Roman" panose="02020603050405020304" pitchFamily="18" charset="0"/>
              </a:rPr>
              <a:t>R</a:t>
            </a:r>
            <a:r>
              <a:rPr lang="vi" sz="1200" i="1" baseline="-25000" dirty="0">
                <a:latin typeface="Times New Roman" panose="02020603050405020304" pitchFamily="18" charset="0"/>
              </a:rPr>
              <a:t>2</a:t>
            </a:r>
            <a:r>
              <a:rPr lang="vi" sz="1200" i="1" dirty="0">
                <a:latin typeface="Times New Roman" panose="02020603050405020304" pitchFamily="18" charset="0"/>
              </a:rPr>
              <a:t>,..., R</a:t>
            </a:r>
            <a:r>
              <a:rPr lang="vi" sz="1200" i="1" baseline="-25000" dirty="0">
                <a:latin typeface="Times New Roman" panose="02020603050405020304" pitchFamily="18" charset="0"/>
              </a:rPr>
              <a:t>m</a:t>
            </a:r>
          </a:p>
          <a:p>
            <a:pPr marL="406400" indent="0" algn="just">
              <a:lnSpc>
                <a:spcPts val="206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Ví dụ: </a:t>
            </a:r>
            <a:r>
              <a:rPr lang="en-US" sz="1200" dirty="0">
                <a:latin typeface="Times New Roman" panose="02020603050405020304" pitchFamily="18" charset="0"/>
              </a:rPr>
              <a:t>CPU cycles, memory space, I/O devices, .. .</a:t>
            </a:r>
          </a:p>
          <a:p>
            <a:pPr marL="152400" indent="0" algn="just">
              <a:lnSpc>
                <a:spcPts val="2064"/>
              </a:lnSpc>
            </a:pPr>
            <a:r>
              <a:rPr lang="en-US" sz="1200" dirty="0">
                <a:solidFill>
                  <a:srgbClr val="3333B2"/>
                </a:solidFill>
                <a:latin typeface="Times New Roman" panose="02020603050405020304" pitchFamily="18" charset="0"/>
              </a:rPr>
              <a:t>►    </a:t>
            </a:r>
            <a:r>
              <a:rPr lang="vi" sz="1200" dirty="0">
                <a:latin typeface="Times New Roman" panose="02020603050405020304" pitchFamily="18" charset="0"/>
              </a:rPr>
              <a:t>Mỗi loại tài nguyên </a:t>
            </a:r>
            <a:r>
              <a:rPr lang="vi" sz="1200" i="1" dirty="0">
                <a:latin typeface="Times New Roman" panose="02020603050405020304" pitchFamily="18" charset="0"/>
              </a:rPr>
              <a:t>Ri</a:t>
            </a:r>
            <a:r>
              <a:rPr lang="vi" sz="1200" dirty="0">
                <a:latin typeface="Times New Roman" panose="02020603050405020304" pitchFamily="18" charset="0"/>
              </a:rPr>
              <a:t> có một </a:t>
            </a:r>
            <a:r>
              <a:rPr lang="vi" sz="1200" dirty="0">
                <a:solidFill>
                  <a:srgbClr val="8F0000"/>
                </a:solidFill>
                <a:latin typeface="Times New Roman" panose="02020603050405020304" pitchFamily="18" charset="0"/>
              </a:rPr>
              <a:t>tập các </a:t>
            </a:r>
            <a:r>
              <a:rPr lang="en-US" sz="1200" dirty="0" err="1" smtClean="0">
                <a:solidFill>
                  <a:srgbClr val="8F0000"/>
                </a:solidFill>
                <a:latin typeface="Times New Roman" panose="02020603050405020304" pitchFamily="18" charset="0"/>
              </a:rPr>
              <a:t>thể</a:t>
            </a:r>
            <a:r>
              <a:rPr lang="vi" sz="1200" dirty="0" smtClean="0">
                <a:solidFill>
                  <a:srgbClr val="8F0000"/>
                </a:solidFill>
                <a:latin typeface="Times New Roman" panose="02020603050405020304" pitchFamily="18" charset="0"/>
              </a:rPr>
              <a:t> </a:t>
            </a:r>
            <a:r>
              <a:rPr lang="vi" sz="1200" dirty="0">
                <a:solidFill>
                  <a:srgbClr val="8F0000"/>
                </a:solidFill>
                <a:latin typeface="Times New Roman" panose="02020603050405020304" pitchFamily="18" charset="0"/>
              </a:rPr>
              <a:t>hiện </a:t>
            </a:r>
            <a:r>
              <a:rPr lang="en-US" sz="1200" dirty="0">
                <a:latin typeface="Times New Roman" panose="02020603050405020304" pitchFamily="18" charset="0"/>
              </a:rPr>
              <a:t>(instances) </a:t>
            </a:r>
            <a:r>
              <a:rPr lang="vi" sz="1200" i="1" dirty="0">
                <a:latin typeface="Times New Roman" panose="02020603050405020304" pitchFamily="18" charset="0"/>
              </a:rPr>
              <a:t>W</a:t>
            </a:r>
            <a:r>
              <a:rPr lang="vi" sz="1200" i="1" baseline="-25000" dirty="0">
                <a:latin typeface="Times New Roman" panose="02020603050405020304" pitchFamily="18" charset="0"/>
              </a:rPr>
              <a:t>i</a:t>
            </a:r>
          </a:p>
          <a:p>
            <a:pPr marL="152400" indent="0" algn="just">
              <a:lnSpc>
                <a:spcPts val="2064"/>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Tiến trình </a:t>
            </a:r>
            <a:r>
              <a:rPr lang="vi" sz="1200" dirty="0">
                <a:solidFill>
                  <a:srgbClr val="8F0000"/>
                </a:solidFill>
                <a:latin typeface="Times New Roman" panose="02020603050405020304" pitchFamily="18" charset="0"/>
              </a:rPr>
              <a:t>sử dụng tài nguyên </a:t>
            </a:r>
            <a:r>
              <a:rPr lang="en-US" sz="1200" dirty="0" err="1" smtClean="0">
                <a:latin typeface="Times New Roman" panose="02020603050405020304" pitchFamily="18" charset="0"/>
              </a:rPr>
              <a:t>theo</a:t>
            </a:r>
            <a:r>
              <a:rPr lang="vi" sz="1200" dirty="0" smtClean="0">
                <a:latin typeface="Times New Roman" panose="02020603050405020304" pitchFamily="18" charset="0"/>
              </a:rPr>
              <a:t> </a:t>
            </a:r>
            <a:r>
              <a:rPr lang="vi" sz="1200" dirty="0">
                <a:latin typeface="Times New Roman" panose="02020603050405020304" pitchFamily="18" charset="0"/>
              </a:rPr>
              <a:t>các bưóc:</a:t>
            </a:r>
          </a:p>
          <a:p>
            <a:pPr marL="406400" indent="0" algn="just">
              <a:lnSpc>
                <a:spcPts val="1872"/>
              </a:lnSpc>
            </a:pPr>
            <a:r>
              <a:rPr lang="vi" sz="1200" dirty="0">
                <a:solidFill>
                  <a:srgbClr val="3333B2"/>
                </a:solidFill>
                <a:latin typeface="Times New Roman" panose="02020603050405020304" pitchFamily="18" charset="0"/>
              </a:rPr>
              <a:t>1.    </a:t>
            </a:r>
            <a:r>
              <a:rPr lang="vi" sz="1000" dirty="0">
                <a:latin typeface="Times New Roman" panose="02020603050405020304" pitchFamily="18" charset="0"/>
              </a:rPr>
              <a:t>Yêu </a:t>
            </a:r>
            <a:r>
              <a:rPr lang="en-US" sz="1000" dirty="0" err="1" smtClean="0">
                <a:latin typeface="Times New Roman" panose="02020603050405020304" pitchFamily="18" charset="0"/>
              </a:rPr>
              <a:t>cầu</a:t>
            </a:r>
            <a:r>
              <a:rPr lang="en-US" sz="1000" dirty="0" smtClean="0">
                <a:latin typeface="Times New Roman" panose="02020603050405020304" pitchFamily="18" charset="0"/>
              </a:rPr>
              <a:t> </a:t>
            </a:r>
            <a:r>
              <a:rPr lang="en-US" sz="1000" dirty="0">
                <a:latin typeface="Times New Roman" panose="02020603050405020304" pitchFamily="18" charset="0"/>
              </a:rPr>
              <a:t>(request) </a:t>
            </a:r>
            <a:r>
              <a:rPr lang="vi" sz="1000" dirty="0">
                <a:latin typeface="Times New Roman" panose="02020603050405020304" pitchFamily="18" charset="0"/>
              </a:rPr>
              <a:t>- phải chờ nếu không được đáp ứng ngay.</a:t>
            </a:r>
          </a:p>
          <a:p>
            <a:pPr marL="406400" indent="0" algn="just">
              <a:lnSpc>
                <a:spcPts val="1872"/>
              </a:lnSpc>
            </a:pPr>
            <a:r>
              <a:rPr lang="vi" sz="1000" dirty="0">
                <a:solidFill>
                  <a:srgbClr val="3333B2"/>
                </a:solidFill>
                <a:latin typeface="Times New Roman" panose="02020603050405020304" pitchFamily="18" charset="0"/>
              </a:rPr>
              <a:t>2.    </a:t>
            </a:r>
            <a:r>
              <a:rPr lang="vi" sz="1000" dirty="0">
                <a:latin typeface="Times New Roman" panose="02020603050405020304" pitchFamily="18" charset="0"/>
              </a:rPr>
              <a:t>Sử dụng </a:t>
            </a:r>
            <a:r>
              <a:rPr lang="en-US" sz="1000" dirty="0">
                <a:latin typeface="Times New Roman" panose="02020603050405020304" pitchFamily="18" charset="0"/>
              </a:rPr>
              <a:t>(use)</a:t>
            </a:r>
          </a:p>
          <a:p>
            <a:pPr marL="406400" indent="0" algn="just">
              <a:lnSpc>
                <a:spcPts val="1872"/>
              </a:lnSpc>
            </a:pPr>
            <a:r>
              <a:rPr lang="vi" sz="1000" dirty="0">
                <a:solidFill>
                  <a:srgbClr val="3333B2"/>
                </a:solidFill>
                <a:latin typeface="Times New Roman" panose="02020603050405020304" pitchFamily="18" charset="0"/>
              </a:rPr>
              <a:t>3.    </a:t>
            </a:r>
            <a:r>
              <a:rPr lang="vi" sz="1000" dirty="0">
                <a:latin typeface="Times New Roman" panose="02020603050405020304" pitchFamily="18" charset="0"/>
              </a:rPr>
              <a:t>Giải phóng </a:t>
            </a:r>
            <a:r>
              <a:rPr lang="en-US" sz="1000" dirty="0">
                <a:latin typeface="Times New Roman" panose="02020603050405020304" pitchFamily="18" charset="0"/>
              </a:rPr>
              <a:t>(release)</a:t>
            </a:r>
          </a:p>
          <a:p>
            <a:pPr marL="292100" indent="-139700">
              <a:lnSpc>
                <a:spcPts val="1368"/>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Các tác vụ yêu </a:t>
            </a:r>
            <a:r>
              <a:rPr lang="vi" sz="1200" dirty="0" smtClean="0">
                <a:latin typeface="Times New Roman" panose="02020603050405020304" pitchFamily="18" charset="0"/>
              </a:rPr>
              <a:t>c</a:t>
            </a:r>
            <a:r>
              <a:rPr lang="en-US" sz="1200" dirty="0" smtClean="0">
                <a:latin typeface="Times New Roman" panose="02020603050405020304" pitchFamily="18" charset="0"/>
              </a:rPr>
              <a:t>ầ</a:t>
            </a:r>
            <a:r>
              <a:rPr lang="vi" sz="1200" dirty="0" smtClean="0">
                <a:latin typeface="Times New Roman" panose="02020603050405020304" pitchFamily="18" charset="0"/>
              </a:rPr>
              <a:t>u </a:t>
            </a:r>
            <a:r>
              <a:rPr lang="vi" sz="1200" dirty="0">
                <a:latin typeface="Times New Roman" panose="02020603050405020304" pitchFamily="18" charset="0"/>
              </a:rPr>
              <a:t>và hoàn trả được thực hiện bằng các lời gọi hệ thống.</a:t>
            </a:r>
          </a:p>
        </p:txBody>
      </p:sp>
      <p:sp>
        <p:nvSpPr>
          <p:cNvPr id="9" name="Rectangle 8"/>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7536" y="6096"/>
            <a:ext cx="938784" cy="112776"/>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3" name="Rectangle 2"/>
          <p:cNvSpPr/>
          <p:nvPr/>
        </p:nvSpPr>
        <p:spPr>
          <a:xfrm>
            <a:off x="115824" y="109728"/>
            <a:ext cx="914400" cy="121920"/>
          </a:xfrm>
          <a:prstGeom prst="rect">
            <a:avLst/>
          </a:prstGeom>
          <a:solidFill>
            <a:srgbClr val="A30100"/>
          </a:solidFill>
        </p:spPr>
        <p:txBody>
          <a:bodyPr wrap="none" lIns="0" tIns="0" rIns="0" bIns="0">
            <a:noAutofit/>
          </a:bodyPr>
          <a:lstStyle/>
          <a:p>
            <a:pPr marL="101600" indent="0"/>
            <a:r>
              <a:rPr lang="vi" sz="600" b="1" cap="small">
                <a:solidFill>
                  <a:srgbClr val="FFFFFF"/>
                </a:solidFill>
                <a:latin typeface="Times New Roman"/>
              </a:rPr>
              <a:t>Giới thiêu </a:t>
            </a:r>
            <a:r>
              <a:rPr lang="en-US" sz="600" b="1" cap="small">
                <a:solidFill>
                  <a:srgbClr val="FFFFFF"/>
                </a:solidFill>
                <a:latin typeface="Times New Roman"/>
              </a:rPr>
              <a:t>Deadlock</a:t>
            </a:r>
          </a:p>
        </p:txBody>
      </p:sp>
      <p:sp>
        <p:nvSpPr>
          <p:cNvPr id="4" name="Rectangle 3"/>
          <p:cNvSpPr/>
          <p:nvPr/>
        </p:nvSpPr>
        <p:spPr>
          <a:xfrm>
            <a:off x="100584" y="228600"/>
            <a:ext cx="3416808" cy="429768"/>
          </a:xfrm>
          <a:prstGeom prst="rect">
            <a:avLst/>
          </a:prstGeom>
        </p:spPr>
        <p:txBody>
          <a:bodyPr lIns="0" tIns="0" rIns="0" bIns="0">
            <a:noAutofit/>
          </a:bodyPr>
          <a:lstStyle/>
          <a:p>
            <a:pPr indent="0">
              <a:spcAft>
                <a:spcPts val="2730"/>
              </a:spcAft>
            </a:pPr>
            <a:r>
              <a:rPr lang="vi" sz="1400" b="1" cap="small" dirty="0" smtClean="0">
                <a:solidFill>
                  <a:srgbClr val="CC0000"/>
                </a:solidFill>
                <a:latin typeface="Times New Roman" panose="02020603050405020304" pitchFamily="18" charset="0"/>
              </a:rPr>
              <a:t>ĐỒ THỊ CẤP PHÁT TÀI NGUYÊN - </a:t>
            </a:r>
            <a:r>
              <a:rPr lang="en-US" sz="1400" b="1" cap="small" dirty="0" smtClean="0">
                <a:solidFill>
                  <a:srgbClr val="CC0000"/>
                </a:solidFill>
                <a:latin typeface="Times New Roman" panose="02020603050405020304" pitchFamily="18" charset="0"/>
              </a:rPr>
              <a:t>RAG</a:t>
            </a:r>
            <a:endParaRPr lang="en-US" sz="1400" b="1" cap="small" dirty="0">
              <a:solidFill>
                <a:srgbClr val="CC0000"/>
              </a:solidFill>
              <a:latin typeface="Times New Roman" panose="02020603050405020304" pitchFamily="18" charset="0"/>
            </a:endParaRPr>
          </a:p>
        </p:txBody>
      </p:sp>
      <p:sp>
        <p:nvSpPr>
          <p:cNvPr id="5" name="Rectangle 4"/>
          <p:cNvSpPr/>
          <p:nvPr/>
        </p:nvSpPr>
        <p:spPr>
          <a:xfrm>
            <a:off x="234696" y="717452"/>
            <a:ext cx="4072128" cy="2080612"/>
          </a:xfrm>
          <a:prstGeom prst="rect">
            <a:avLst/>
          </a:prstGeom>
        </p:spPr>
        <p:txBody>
          <a:bodyPr lIns="0" tIns="0" rIns="0" bIns="0">
            <a:noAutofit/>
          </a:bodyPr>
          <a:lstStyle/>
          <a:p>
            <a:pPr indent="0" algn="just">
              <a:spcBef>
                <a:spcPts val="2730"/>
              </a:spcBef>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Là </a:t>
            </a:r>
            <a:r>
              <a:rPr lang="vi" sz="1200" dirty="0">
                <a:solidFill>
                  <a:srgbClr val="8F0000"/>
                </a:solidFill>
                <a:latin typeface="Times New Roman" panose="02020603050405020304" pitchFamily="18" charset="0"/>
              </a:rPr>
              <a:t>đồ thị có </a:t>
            </a:r>
            <a:r>
              <a:rPr lang="vi-VN" sz="1200" dirty="0" smtClean="0">
                <a:solidFill>
                  <a:srgbClr val="8F0000"/>
                </a:solidFill>
                <a:latin typeface="Times New Roman" panose="02020603050405020304" pitchFamily="18" charset="0"/>
              </a:rPr>
              <a:t>hướng</a:t>
            </a:r>
            <a:r>
              <a:rPr lang="vi" sz="1200" dirty="0" smtClean="0">
                <a:latin typeface="Times New Roman" panose="02020603050405020304" pitchFamily="18" charset="0"/>
              </a:rPr>
              <a:t>, </a:t>
            </a:r>
            <a:r>
              <a:rPr lang="vi" sz="1200" dirty="0">
                <a:latin typeface="Times New Roman" panose="02020603050405020304" pitchFamily="18" charset="0"/>
              </a:rPr>
              <a:t>vói tập đỉnh V và tập cạnh E</a:t>
            </a:r>
          </a:p>
          <a:p>
            <a:pPr indent="0" algn="just">
              <a:lnSpc>
                <a:spcPts val="1872"/>
              </a:lnSpc>
            </a:pPr>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đỉnh V gồm 2 loại:</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a:t>
            </a:r>
            <a:r>
              <a:rPr lang="vi" sz="1200" i="1" spc="150" dirty="0">
                <a:latin typeface="Times New Roman" panose="02020603050405020304" pitchFamily="18" charset="0"/>
              </a:rPr>
              <a:t>P =</a:t>
            </a:r>
            <a:r>
              <a:rPr lang="vi" sz="1200" dirty="0">
                <a:latin typeface="Times New Roman" panose="02020603050405020304" pitchFamily="18" charset="0"/>
              </a:rPr>
              <a:t> {</a:t>
            </a:r>
            <a:r>
              <a:rPr lang="vi" sz="1200" dirty="0" smtClean="0">
                <a:latin typeface="Times New Roman" panose="02020603050405020304" pitchFamily="18" charset="0"/>
              </a:rPr>
              <a:t>P</a:t>
            </a:r>
            <a:r>
              <a:rPr lang="en-US" sz="1200" baseline="-25000" dirty="0" smtClean="0">
                <a:latin typeface="Times New Roman" panose="02020603050405020304" pitchFamily="18" charset="0"/>
              </a:rPr>
              <a:t>1</a:t>
            </a:r>
            <a:r>
              <a:rPr lang="vi" sz="1200" dirty="0" smtClean="0">
                <a:latin typeface="Times New Roman" panose="02020603050405020304" pitchFamily="18" charset="0"/>
              </a:rPr>
              <a:t>, </a:t>
            </a:r>
            <a:r>
              <a:rPr lang="vi" sz="1200" i="1" spc="150" dirty="0">
                <a:latin typeface="Times New Roman" panose="02020603050405020304" pitchFamily="18" charset="0"/>
              </a:rPr>
              <a:t>P</a:t>
            </a:r>
            <a:r>
              <a:rPr lang="vi" sz="1200" spc="200" baseline="-25000" dirty="0">
                <a:latin typeface="Times New Roman" panose="02020603050405020304" pitchFamily="18" charset="0"/>
              </a:rPr>
              <a:t>2</a:t>
            </a:r>
            <a:r>
              <a:rPr lang="vi" sz="1200" spc="200" dirty="0">
                <a:latin typeface="Times New Roman" panose="02020603050405020304" pitchFamily="18" charset="0"/>
              </a:rPr>
              <a:t>,...,</a:t>
            </a:r>
            <a:r>
              <a:rPr lang="vi" sz="1200" dirty="0">
                <a:latin typeface="Times New Roman" panose="02020603050405020304" pitchFamily="18" charset="0"/>
              </a:rPr>
              <a:t> </a:t>
            </a:r>
            <a:r>
              <a:rPr lang="vi" sz="1200" i="1" dirty="0">
                <a:latin typeface="Times New Roman" panose="02020603050405020304" pitchFamily="18" charset="0"/>
              </a:rPr>
              <a:t>P</a:t>
            </a:r>
            <a:r>
              <a:rPr lang="vi" sz="1200" i="1" baseline="-25000" dirty="0">
                <a:latin typeface="Times New Roman" panose="02020603050405020304" pitchFamily="18" charset="0"/>
              </a:rPr>
              <a:t>n</a:t>
            </a:r>
            <a:r>
              <a:rPr lang="vi" sz="1200" dirty="0">
                <a:latin typeface="Times New Roman" panose="02020603050405020304" pitchFamily="18" charset="0"/>
              </a:rPr>
              <a:t>}: </a:t>
            </a:r>
            <a:r>
              <a:rPr lang="vi" sz="1200" dirty="0">
                <a:solidFill>
                  <a:srgbClr val="8F0000"/>
                </a:solidFill>
                <a:latin typeface="Times New Roman" panose="02020603050405020304" pitchFamily="18" charset="0"/>
              </a:rPr>
              <a:t>tập các tiến trình </a:t>
            </a:r>
            <a:r>
              <a:rPr lang="vi" sz="1200" dirty="0">
                <a:latin typeface="Times New Roman" panose="02020603050405020304" pitchFamily="18" charset="0"/>
              </a:rPr>
              <a:t>trong hệ thống</a:t>
            </a:r>
          </a:p>
          <a:p>
            <a:pPr marL="310388" indent="0" algn="just">
              <a:lnSpc>
                <a:spcPts val="1872"/>
              </a:lnSpc>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a:t>
            </a:r>
            <a:r>
              <a:rPr lang="vi" sz="1200" i="1" spc="150" dirty="0">
                <a:latin typeface="Times New Roman" panose="02020603050405020304" pitchFamily="18" charset="0"/>
              </a:rPr>
              <a:t>R = </a:t>
            </a:r>
            <a:r>
              <a:rPr lang="vi" sz="1200" i="1" spc="150" dirty="0" smtClean="0">
                <a:latin typeface="Times New Roman" panose="02020603050405020304" pitchFamily="18" charset="0"/>
              </a:rPr>
              <a:t>{R</a:t>
            </a:r>
            <a:r>
              <a:rPr lang="en-US" sz="1200" i="1" spc="150" baseline="-25000" dirty="0" smtClean="0">
                <a:latin typeface="Times New Roman" panose="02020603050405020304" pitchFamily="18" charset="0"/>
              </a:rPr>
              <a:t>1</a:t>
            </a:r>
            <a:r>
              <a:rPr lang="vi" sz="1200" i="1" spc="150" dirty="0" smtClean="0">
                <a:latin typeface="Times New Roman" panose="02020603050405020304" pitchFamily="18" charset="0"/>
              </a:rPr>
              <a:t>, </a:t>
            </a:r>
            <a:r>
              <a:rPr lang="vi" sz="1200" i="1" spc="150" dirty="0">
                <a:latin typeface="Times New Roman" panose="02020603050405020304" pitchFamily="18" charset="0"/>
              </a:rPr>
              <a:t>R</a:t>
            </a:r>
            <a:r>
              <a:rPr lang="vi" sz="1200" i="1" spc="150" baseline="-25000" dirty="0">
                <a:latin typeface="Times New Roman" panose="02020603050405020304" pitchFamily="18" charset="0"/>
              </a:rPr>
              <a:t>2</a:t>
            </a:r>
            <a:r>
              <a:rPr lang="vi" sz="1200" i="1" spc="150" dirty="0">
                <a:latin typeface="Times New Roman" panose="02020603050405020304" pitchFamily="18" charset="0"/>
              </a:rPr>
              <a:t>,..., </a:t>
            </a:r>
            <a:r>
              <a:rPr lang="vi" sz="1200" i="1" dirty="0">
                <a:latin typeface="Times New Roman" panose="02020603050405020304" pitchFamily="18" charset="0"/>
              </a:rPr>
              <a:t>R</a:t>
            </a:r>
            <a:r>
              <a:rPr lang="vi" sz="1200" i="1" baseline="-25000" dirty="0">
                <a:latin typeface="Times New Roman" panose="02020603050405020304" pitchFamily="18" charset="0"/>
              </a:rPr>
              <a:t>m</a:t>
            </a:r>
            <a:r>
              <a:rPr lang="vi" sz="1200" i="1" dirty="0">
                <a:latin typeface="Times New Roman" panose="02020603050405020304" pitchFamily="18" charset="0"/>
              </a:rPr>
              <a:t>}:</a:t>
            </a:r>
            <a:r>
              <a:rPr lang="vi" sz="1200" dirty="0">
                <a:latin typeface="Times New Roman" panose="02020603050405020304" pitchFamily="18" charset="0"/>
              </a:rPr>
              <a:t> </a:t>
            </a:r>
            <a:r>
              <a:rPr lang="vi" sz="1200" dirty="0">
                <a:solidFill>
                  <a:srgbClr val="8F0000"/>
                </a:solidFill>
                <a:latin typeface="Times New Roman" panose="02020603050405020304" pitchFamily="18" charset="0"/>
              </a:rPr>
              <a:t>tập các tài nguyên </a:t>
            </a:r>
            <a:r>
              <a:rPr lang="vi" sz="1200" dirty="0">
                <a:latin typeface="Times New Roman" panose="02020603050405020304" pitchFamily="18" charset="0"/>
              </a:rPr>
              <a:t>của hệ thống</a:t>
            </a:r>
          </a:p>
          <a:p>
            <a:pPr indent="0" algn="just">
              <a:spcAft>
                <a:spcPts val="630"/>
              </a:spcAft>
            </a:pPr>
            <a:r>
              <a:rPr lang="vi" sz="1200" dirty="0">
                <a:solidFill>
                  <a:srgbClr val="3333B2"/>
                </a:solidFill>
                <a:latin typeface="Times New Roman" panose="02020603050405020304" pitchFamily="18" charset="0"/>
              </a:rPr>
              <a:t>►    </a:t>
            </a:r>
            <a:r>
              <a:rPr lang="vi" sz="1200" dirty="0">
                <a:latin typeface="Times New Roman" panose="02020603050405020304" pitchFamily="18" charset="0"/>
              </a:rPr>
              <a:t>Tập cạnh cũng gồm 2 loại:</a:t>
            </a:r>
          </a:p>
          <a:p>
            <a:pPr marL="310388" indent="0" algn="just">
              <a:spcAft>
                <a:spcPts val="630"/>
              </a:spcAft>
            </a:pPr>
            <a:r>
              <a:rPr lang="vi" sz="1200" dirty="0">
                <a:solidFill>
                  <a:srgbClr val="3333B2"/>
                </a:solidFill>
                <a:latin typeface="Times New Roman" panose="02020603050405020304" pitchFamily="18" charset="0"/>
              </a:rPr>
              <a:t>►    </a:t>
            </a:r>
            <a:r>
              <a:rPr lang="vi" sz="1200" dirty="0">
                <a:solidFill>
                  <a:srgbClr val="8F0000"/>
                </a:solidFill>
                <a:latin typeface="Times New Roman" panose="02020603050405020304" pitchFamily="18" charset="0"/>
              </a:rPr>
              <a:t>Cạnh yêu </a:t>
            </a:r>
            <a:r>
              <a:rPr lang="en-US" sz="1200" dirty="0" err="1" smtClean="0">
                <a:solidFill>
                  <a:srgbClr val="8F0000"/>
                </a:solidFill>
                <a:latin typeface="Times New Roman" panose="02020603050405020304" pitchFamily="18" charset="0"/>
              </a:rPr>
              <a:t>cầu</a:t>
            </a:r>
            <a:r>
              <a:rPr lang="en-US" sz="1200" dirty="0" smtClean="0">
                <a:solidFill>
                  <a:srgbClr val="8F0000"/>
                </a:solidFill>
                <a:latin typeface="Times New Roman" panose="02020603050405020304" pitchFamily="18" charset="0"/>
              </a:rPr>
              <a:t> </a:t>
            </a:r>
            <a:r>
              <a:rPr lang="en-US" sz="1200" dirty="0">
                <a:latin typeface="Times New Roman" panose="02020603050405020304" pitchFamily="18" charset="0"/>
              </a:rPr>
              <a:t>(request edge): </a:t>
            </a:r>
            <a:r>
              <a:rPr lang="vi" sz="1200" dirty="0">
                <a:latin typeface="Times New Roman" panose="02020603050405020304" pitchFamily="18" charset="0"/>
              </a:rPr>
              <a:t>có </a:t>
            </a:r>
            <a:r>
              <a:rPr lang="vi-VN" sz="1200" dirty="0" smtClean="0">
                <a:latin typeface="Times New Roman" panose="02020603050405020304" pitchFamily="18" charset="0"/>
              </a:rPr>
              <a:t>hướng</a:t>
            </a:r>
            <a:r>
              <a:rPr lang="vi" sz="1200" dirty="0" smtClean="0">
                <a:latin typeface="Times New Roman" panose="02020603050405020304" pitchFamily="18" charset="0"/>
              </a:rPr>
              <a:t> </a:t>
            </a:r>
            <a:r>
              <a:rPr lang="vi" sz="1200" dirty="0">
                <a:latin typeface="Times New Roman" panose="02020603050405020304" pitchFamily="18" charset="0"/>
              </a:rPr>
              <a:t>từ </a:t>
            </a:r>
            <a:r>
              <a:rPr lang="vi" sz="1200" i="1" dirty="0">
                <a:latin typeface="Times New Roman" panose="02020603050405020304" pitchFamily="18" charset="0"/>
              </a:rPr>
              <a:t>Pi</a:t>
            </a:r>
            <a:r>
              <a:rPr lang="vi" sz="1200" dirty="0">
                <a:latin typeface="Times New Roman" panose="02020603050405020304" pitchFamily="18" charset="0"/>
              </a:rPr>
              <a: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i="1" dirty="0">
                <a:latin typeface="Times New Roman" panose="02020603050405020304" pitchFamily="18" charset="0"/>
              </a:rPr>
              <a:t>Rj</a:t>
            </a:r>
          </a:p>
          <a:p>
            <a:pPr marL="310388" indent="0" algn="just"/>
            <a:r>
              <a:rPr lang="vi" sz="1200" i="1" dirty="0">
                <a:solidFill>
                  <a:srgbClr val="3333B2"/>
                </a:solidFill>
                <a:latin typeface="Times New Roman" panose="02020603050405020304" pitchFamily="18" charset="0"/>
              </a:rPr>
              <a:t>►</a:t>
            </a:r>
            <a:r>
              <a:rPr lang="vi" sz="1200" dirty="0">
                <a:solidFill>
                  <a:srgbClr val="3333B2"/>
                </a:solidFill>
                <a:latin typeface="Times New Roman" panose="02020603050405020304" pitchFamily="18" charset="0"/>
              </a:rPr>
              <a:t>    </a:t>
            </a:r>
            <a:r>
              <a:rPr lang="vi" sz="1200" dirty="0">
                <a:solidFill>
                  <a:srgbClr val="8F0000"/>
                </a:solidFill>
                <a:latin typeface="Times New Roman" panose="02020603050405020304" pitchFamily="18" charset="0"/>
              </a:rPr>
              <a:t>Cạnh cấp phát </a:t>
            </a:r>
            <a:r>
              <a:rPr lang="en-US" sz="1200" dirty="0">
                <a:latin typeface="Times New Roman" panose="02020603050405020304" pitchFamily="18" charset="0"/>
              </a:rPr>
              <a:t>(assignment edge): </a:t>
            </a:r>
            <a:r>
              <a:rPr lang="vi" sz="1200" dirty="0">
                <a:latin typeface="Times New Roman" panose="02020603050405020304" pitchFamily="18" charset="0"/>
              </a:rPr>
              <a:t>có </a:t>
            </a:r>
            <a:r>
              <a:rPr lang="vi-VN" sz="1200" dirty="0" smtClean="0">
                <a:latin typeface="Times New Roman" panose="02020603050405020304" pitchFamily="18" charset="0"/>
              </a:rPr>
              <a:t>hướng</a:t>
            </a:r>
            <a:r>
              <a:rPr lang="vi" sz="1200" dirty="0" smtClean="0">
                <a:latin typeface="Times New Roman" panose="02020603050405020304" pitchFamily="18" charset="0"/>
              </a:rPr>
              <a:t> </a:t>
            </a:r>
            <a:r>
              <a:rPr lang="vi" sz="1200" dirty="0">
                <a:latin typeface="Times New Roman" panose="02020603050405020304" pitchFamily="18" charset="0"/>
              </a:rPr>
              <a:t>từ </a:t>
            </a:r>
            <a:r>
              <a:rPr lang="en-US" sz="1200" dirty="0" err="1" smtClean="0">
                <a:latin typeface="Times New Roman" panose="02020603050405020304" pitchFamily="18" charset="0"/>
              </a:rPr>
              <a:t>R</a:t>
            </a:r>
            <a:r>
              <a:rPr lang="en-US" sz="1200" baseline="-25000" dirty="0" err="1" smtClean="0">
                <a:latin typeface="Times New Roman" panose="02020603050405020304" pitchFamily="18" charset="0"/>
              </a:rPr>
              <a:t>j</a:t>
            </a:r>
            <a:r>
              <a:rPr lang="en-US" sz="1200" i="1" cap="small" dirty="0" smtClean="0">
                <a:latin typeface="Times New Roman" panose="02020603050405020304" pitchFamily="18" charset="0"/>
              </a:rPr>
              <a:t> </a:t>
            </a:r>
            <a:r>
              <a:rPr lang="en-US" sz="1200" dirty="0" err="1" smtClean="0">
                <a:latin typeface="Times New Roman" panose="02020603050405020304" pitchFamily="18" charset="0"/>
              </a:rPr>
              <a:t>đến</a:t>
            </a:r>
            <a:r>
              <a:rPr lang="vi" sz="1200" dirty="0" smtClean="0">
                <a:latin typeface="Times New Roman" panose="02020603050405020304" pitchFamily="18" charset="0"/>
              </a:rPr>
              <a:t> </a:t>
            </a:r>
            <a:r>
              <a:rPr lang="vi" sz="1200" i="1" dirty="0">
                <a:latin typeface="Times New Roman" panose="02020603050405020304" pitchFamily="18" charset="0"/>
              </a:rPr>
              <a:t>P</a:t>
            </a:r>
            <a:r>
              <a:rPr lang="vi" sz="1200" i="1" baseline="-25000" dirty="0">
                <a:latin typeface="Times New Roman" panose="02020603050405020304" pitchFamily="18" charset="0"/>
              </a:rPr>
              <a:t>i</a:t>
            </a:r>
          </a:p>
        </p:txBody>
      </p:sp>
      <p:sp>
        <p:nvSpPr>
          <p:cNvPr id="10" name="Rectangle 9"/>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7623" y="1840992"/>
            <a:ext cx="832104" cy="1005840"/>
          </a:xfrm>
          <a:prstGeom prst="rect">
            <a:avLst/>
          </a:prstGeom>
        </p:spPr>
      </p:pic>
      <p:sp>
        <p:nvSpPr>
          <p:cNvPr id="3" name="Rectangle 2"/>
          <p:cNvSpPr/>
          <p:nvPr/>
        </p:nvSpPr>
        <p:spPr>
          <a:xfrm>
            <a:off x="112776" y="21336"/>
            <a:ext cx="905256" cy="79248"/>
          </a:xfrm>
          <a:prstGeom prst="rect">
            <a:avLst/>
          </a:prstGeom>
        </p:spPr>
        <p:txBody>
          <a:bodyPr wrap="none" lIns="0" tIns="0" rIns="0" bIns="0">
            <a:noAutofit/>
          </a:bodyPr>
          <a:lstStyle/>
          <a:p>
            <a:pPr indent="0"/>
            <a:r>
              <a:rPr lang="en-US" sz="550" cap="small">
                <a:solidFill>
                  <a:srgbClr val="CC0000"/>
                </a:solidFill>
                <a:latin typeface="Times New Roman"/>
              </a:rPr>
              <a:t>[CT107] Ch6. Deadlock</a:t>
            </a:r>
          </a:p>
        </p:txBody>
      </p:sp>
      <p:sp>
        <p:nvSpPr>
          <p:cNvPr id="5" name="Rectangle 4"/>
          <p:cNvSpPr/>
          <p:nvPr/>
        </p:nvSpPr>
        <p:spPr>
          <a:xfrm>
            <a:off x="118872" y="487680"/>
            <a:ext cx="731520" cy="140208"/>
          </a:xfrm>
          <a:prstGeom prst="rect">
            <a:avLst/>
          </a:prstGeom>
        </p:spPr>
        <p:txBody>
          <a:bodyPr wrap="none" lIns="0" tIns="0" rIns="0" bIns="0">
            <a:noAutofit/>
          </a:bodyPr>
          <a:lstStyle/>
          <a:p>
            <a:pPr indent="0">
              <a:spcAft>
                <a:spcPts val="3780"/>
              </a:spcAft>
            </a:pPr>
            <a:r>
              <a:rPr lang="vi" sz="1400" cap="small" dirty="0" smtClean="0">
                <a:solidFill>
                  <a:srgbClr val="CC0000"/>
                </a:solidFill>
                <a:latin typeface="Times New Roman"/>
              </a:rPr>
              <a:t>KÝ HIỆU</a:t>
            </a:r>
            <a:endParaRPr lang="vi" sz="1400" cap="small" dirty="0">
              <a:solidFill>
                <a:srgbClr val="CC0000"/>
              </a:solidFill>
              <a:latin typeface="Times New Roman"/>
            </a:endParaRPr>
          </a:p>
        </p:txBody>
      </p:sp>
      <p:sp>
        <p:nvSpPr>
          <p:cNvPr id="6" name="Rectangle 5"/>
          <p:cNvSpPr/>
          <p:nvPr/>
        </p:nvSpPr>
        <p:spPr>
          <a:xfrm>
            <a:off x="252984" y="1335024"/>
            <a:ext cx="743712" cy="124968"/>
          </a:xfrm>
          <a:prstGeom prst="rect">
            <a:avLst/>
          </a:prstGeom>
        </p:spPr>
        <p:txBody>
          <a:bodyPr wrap="none" lIns="0" tIns="0" rIns="0" bIns="0">
            <a:noAutofit/>
          </a:bodyPr>
          <a:lstStyle/>
          <a:p>
            <a:pPr indent="0" algn="just">
              <a:spcAft>
                <a:spcPts val="1050"/>
              </a:spcAft>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Tiến trình</a:t>
            </a:r>
            <a:r>
              <a:rPr lang="vi" sz="950" dirty="0" smtClean="0">
                <a:latin typeface="Times New Roman" panose="02020603050405020304" pitchFamily="18" charset="0"/>
              </a:rPr>
              <a:t>:</a:t>
            </a:r>
            <a:r>
              <a:rPr lang="en-US" sz="950" dirty="0" smtClean="0">
                <a:latin typeface="Times New Roman" panose="02020603050405020304" pitchFamily="18" charset="0"/>
              </a:rPr>
              <a:t>  Pi</a:t>
            </a:r>
            <a:endParaRPr lang="vi" sz="950" dirty="0">
              <a:latin typeface="Times New Roman" panose="02020603050405020304" pitchFamily="18" charset="0"/>
            </a:endParaRPr>
          </a:p>
        </p:txBody>
      </p:sp>
      <p:sp>
        <p:nvSpPr>
          <p:cNvPr id="7" name="Rectangle 6"/>
          <p:cNvSpPr/>
          <p:nvPr/>
        </p:nvSpPr>
        <p:spPr>
          <a:xfrm>
            <a:off x="252984" y="1685544"/>
            <a:ext cx="2002536" cy="155448"/>
          </a:xfrm>
          <a:prstGeom prst="rect">
            <a:avLst/>
          </a:prstGeom>
        </p:spPr>
        <p:txBody>
          <a:bodyPr wrap="none" lIns="0" tIns="0" rIns="0" bIns="0">
            <a:noAutofit/>
          </a:bodyPr>
          <a:lstStyle/>
          <a:p>
            <a:pPr indent="0" algn="just">
              <a:lnSpc>
                <a:spcPts val="3048"/>
              </a:lnSpc>
            </a:pPr>
            <a:r>
              <a:rPr lang="vi" sz="950" dirty="0">
                <a:solidFill>
                  <a:srgbClr val="3333B2"/>
                </a:solidFill>
                <a:latin typeface="Times New Roman" panose="02020603050405020304" pitchFamily="18" charset="0"/>
              </a:rPr>
              <a:t>►    </a:t>
            </a:r>
            <a:r>
              <a:rPr lang="vi" sz="950" dirty="0">
                <a:latin typeface="Times New Roman" panose="02020603050405020304" pitchFamily="18" charset="0"/>
              </a:rPr>
              <a:t>Loại </a:t>
            </a:r>
            <a:r>
              <a:rPr lang="vi" sz="950" dirty="0" smtClean="0">
                <a:latin typeface="Times New Roman" panose="02020603050405020304" pitchFamily="18" charset="0"/>
              </a:rPr>
              <a:t>tài nguyên </a:t>
            </a:r>
            <a:r>
              <a:rPr lang="vi" sz="950" dirty="0">
                <a:latin typeface="Times New Roman" panose="02020603050405020304" pitchFamily="18" charset="0"/>
              </a:rPr>
              <a:t>(vói 4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hiện):</a:t>
            </a:r>
          </a:p>
        </p:txBody>
      </p:sp>
      <p:sp>
        <p:nvSpPr>
          <p:cNvPr id="8" name="Rectangle 7"/>
          <p:cNvSpPr/>
          <p:nvPr/>
        </p:nvSpPr>
        <p:spPr>
          <a:xfrm>
            <a:off x="252984" y="2066544"/>
            <a:ext cx="1834896" cy="167640"/>
          </a:xfrm>
          <a:prstGeom prst="rect">
            <a:avLst/>
          </a:prstGeom>
        </p:spPr>
        <p:txBody>
          <a:bodyPr wrap="none" lIns="0" tIns="0" rIns="0" bIns="0">
            <a:noAutofit/>
          </a:bodyPr>
          <a:lstStyle/>
          <a:p>
            <a:pPr indent="0" algn="just">
              <a:lnSpc>
                <a:spcPts val="3048"/>
              </a:lnSpc>
            </a:pPr>
            <a:r>
              <a:rPr lang="vi" sz="950" dirty="0">
                <a:solidFill>
                  <a:srgbClr val="3333B2"/>
                </a:solidFill>
                <a:latin typeface="Times New Roman" panose="02020603050405020304" pitchFamily="18" charset="0"/>
              </a:rPr>
              <a:t>►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50" dirty="0" smtClean="0">
                <a:latin typeface="Times New Roman" panose="02020603050405020304" pitchFamily="18" charset="0"/>
              </a:rPr>
              <a:t> </a:t>
            </a:r>
            <a:r>
              <a:rPr lang="vi" sz="950" dirty="0">
                <a:latin typeface="Times New Roman" panose="02020603050405020304" pitchFamily="18" charset="0"/>
              </a:rPr>
              <a:t>yêu cầu 1 thể hiện của </a:t>
            </a:r>
            <a:r>
              <a:rPr lang="vi" sz="950" i="1" dirty="0" smtClean="0">
                <a:latin typeface="Times New Roman" panose="02020603050405020304" pitchFamily="18" charset="0"/>
              </a:rPr>
              <a:t>Rj</a:t>
            </a:r>
            <a:endParaRPr lang="vi" sz="950" i="1" dirty="0">
              <a:latin typeface="Times New Roman" panose="02020603050405020304" pitchFamily="18" charset="0"/>
            </a:endParaRPr>
          </a:p>
        </p:txBody>
      </p:sp>
      <p:sp>
        <p:nvSpPr>
          <p:cNvPr id="9" name="Rectangle 8"/>
          <p:cNvSpPr/>
          <p:nvPr/>
        </p:nvSpPr>
        <p:spPr>
          <a:xfrm>
            <a:off x="252984" y="2459736"/>
            <a:ext cx="1898904" cy="167640"/>
          </a:xfrm>
          <a:prstGeom prst="rect">
            <a:avLst/>
          </a:prstGeom>
        </p:spPr>
        <p:txBody>
          <a:bodyPr wrap="none" lIns="0" tIns="0" rIns="0" bIns="0">
            <a:noAutofit/>
          </a:bodyPr>
          <a:lstStyle/>
          <a:p>
            <a:pPr indent="0" algn="just">
              <a:lnSpc>
                <a:spcPts val="3048"/>
              </a:lnSpc>
            </a:pPr>
            <a:r>
              <a:rPr lang="vi" sz="950" dirty="0">
                <a:solidFill>
                  <a:srgbClr val="3333B2"/>
                </a:solidFill>
                <a:latin typeface="Times New Roman" panose="02020603050405020304" pitchFamily="18" charset="0"/>
              </a:rPr>
              <a:t>►    </a:t>
            </a:r>
            <a:r>
              <a:rPr lang="vi" sz="950" i="1" dirty="0" smtClean="0">
                <a:latin typeface="Times New Roman" panose="02020603050405020304" pitchFamily="18" charset="0"/>
              </a:rPr>
              <a:t>P</a:t>
            </a:r>
            <a:r>
              <a:rPr lang="en-US" sz="950" i="1" dirty="0" err="1" smtClean="0">
                <a:latin typeface="Times New Roman" panose="02020603050405020304" pitchFamily="18" charset="0"/>
              </a:rPr>
              <a:t>i</a:t>
            </a:r>
            <a:r>
              <a:rPr lang="vi" sz="950" dirty="0" smtClean="0">
                <a:latin typeface="Times New Roman" panose="02020603050405020304" pitchFamily="18" charset="0"/>
              </a:rPr>
              <a:t> </a:t>
            </a:r>
            <a:r>
              <a:rPr lang="vi" sz="950" dirty="0">
                <a:latin typeface="Times New Roman" panose="02020603050405020304" pitchFamily="18" charset="0"/>
              </a:rPr>
              <a:t>đang giữ 1 </a:t>
            </a:r>
            <a:r>
              <a:rPr lang="vi" sz="950" dirty="0" smtClean="0">
                <a:latin typeface="Times New Roman" panose="02020603050405020304" pitchFamily="18" charset="0"/>
              </a:rPr>
              <a:t>th</a:t>
            </a:r>
            <a:r>
              <a:rPr lang="en-US" sz="950" dirty="0" smtClean="0">
                <a:latin typeface="Times New Roman" panose="02020603050405020304" pitchFamily="18" charset="0"/>
              </a:rPr>
              <a:t>ể</a:t>
            </a:r>
            <a:r>
              <a:rPr lang="vi" sz="950" dirty="0" smtClean="0">
                <a:latin typeface="Times New Roman" panose="02020603050405020304" pitchFamily="18" charset="0"/>
              </a:rPr>
              <a:t> </a:t>
            </a:r>
            <a:r>
              <a:rPr lang="vi" sz="950" dirty="0">
                <a:latin typeface="Times New Roman" panose="02020603050405020304" pitchFamily="18" charset="0"/>
              </a:rPr>
              <a:t>hiện của </a:t>
            </a:r>
            <a:r>
              <a:rPr lang="vi" sz="950" i="1" dirty="0" smtClean="0">
                <a:latin typeface="Times New Roman" panose="02020603050405020304" pitchFamily="18" charset="0"/>
              </a:rPr>
              <a:t>Rj</a:t>
            </a:r>
            <a:endParaRPr lang="vi" sz="950" i="1" dirty="0">
              <a:latin typeface="Times New Roman" panose="02020603050405020304" pitchFamily="18" charset="0"/>
            </a:endParaRPr>
          </a:p>
        </p:txBody>
      </p:sp>
      <p:sp>
        <p:nvSpPr>
          <p:cNvPr id="13" name="Rectangle 12"/>
          <p:cNvSpPr/>
          <p:nvPr/>
        </p:nvSpPr>
        <p:spPr>
          <a:xfrm>
            <a:off x="0" y="3333750"/>
            <a:ext cx="1527175" cy="122238"/>
          </a:xfrm>
          <a:prstGeom prst="rect">
            <a:avLst/>
          </a:prstGeom>
          <a:solidFill>
            <a:srgbClr val="DAD9D9"/>
          </a:solidFill>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vi" sz="550" cap="small" dirty="0">
                <a:solidFill>
                  <a:srgbClr val="7B0000"/>
                </a:solidFill>
                <a:latin typeface="Times New Roman" panose="02020603050405020304" pitchFamily="18" charset="0"/>
                <a:cs typeface="Times New Roman" panose="02020603050405020304" pitchFamily="18" charset="0"/>
              </a:rPr>
              <a:t>TS. Trần Công Án</a:t>
            </a:r>
            <a:r>
              <a:rPr lang="en-US" sz="550" cap="small" dirty="0">
                <a:solidFill>
                  <a:srgbClr val="7B0000"/>
                </a:solidFill>
                <a:latin typeface="Times New Roman" panose="02020603050405020304" pitchFamily="18" charset="0"/>
                <a:cs typeface="Times New Roman" panose="02020603050405020304" pitchFamily="18" charset="0"/>
              </a:rPr>
              <a:t> – PGS. TS. </a:t>
            </a:r>
            <a:r>
              <a:rPr lang="en-US" sz="550" cap="small" dirty="0" err="1">
                <a:solidFill>
                  <a:srgbClr val="7B0000"/>
                </a:solidFill>
                <a:latin typeface="Times New Roman" panose="02020603050405020304" pitchFamily="18" charset="0"/>
                <a:cs typeface="Times New Roman" panose="02020603050405020304" pitchFamily="18" charset="0"/>
              </a:rPr>
              <a:t>Trần</a:t>
            </a:r>
            <a:r>
              <a:rPr lang="en-US" sz="550" cap="small" dirty="0">
                <a:solidFill>
                  <a:srgbClr val="7B0000"/>
                </a:solidFill>
                <a:latin typeface="Times New Roman" panose="02020603050405020304" pitchFamily="18" charset="0"/>
                <a:cs typeface="Times New Roman" panose="02020603050405020304" pitchFamily="18" charset="0"/>
              </a:rPr>
              <a:t> Cao </a:t>
            </a:r>
            <a:r>
              <a:rPr lang="en-US" sz="550" cap="small" dirty="0" err="1">
                <a:solidFill>
                  <a:srgbClr val="7B0000"/>
                </a:solidFill>
                <a:latin typeface="Times New Roman" panose="02020603050405020304" pitchFamily="18" charset="0"/>
                <a:cs typeface="Times New Roman" panose="02020603050405020304" pitchFamily="18" charset="0"/>
              </a:rPr>
              <a:t>Đệ</a:t>
            </a:r>
            <a:endParaRPr lang="vi" sz="550" cap="small" dirty="0">
              <a:solidFill>
                <a:srgbClr val="7B000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878013" y="3343275"/>
            <a:ext cx="855662" cy="112713"/>
          </a:xfrm>
          <a:prstGeom prst="rect">
            <a:avLst/>
          </a:prstGeom>
        </p:spPr>
        <p:txBody>
          <a:bodyPr wrap="none"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550" cap="small" dirty="0">
                <a:solidFill>
                  <a:srgbClr val="CC0000"/>
                </a:solidFill>
                <a:latin typeface="Times New Roman" panose="02020603050405020304" pitchFamily="18" charset="0"/>
                <a:cs typeface="Times New Roman" panose="02020603050405020304" pitchFamily="18" charset="0"/>
              </a:rPr>
              <a:t>[CT107] HỆ</a:t>
            </a:r>
            <a:r>
              <a:rPr lang="vi" sz="550" cap="small" dirty="0">
                <a:solidFill>
                  <a:srgbClr val="CC0000"/>
                </a:solidFill>
                <a:latin typeface="Times New Roman" panose="02020603050405020304" pitchFamily="18" charset="0"/>
                <a:cs typeface="Times New Roman" panose="02020603050405020304" pitchFamily="18" charset="0"/>
              </a:rPr>
              <a:t> điều hành</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5926</Words>
  <Application>Microsoft Office PowerPoint</Application>
  <PresentationFormat>Custom</PresentationFormat>
  <Paragraphs>496</Paragraphs>
  <Slides>49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Constantia</vt:lpstr>
      <vt:lpstr>CordiaUPC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*-0.5cm   CT107. Hệ Điều Hành   0.5ex Chương 6. Deadlock (Khóa Chết)</dc:title>
  <dc:subject/>
  <dc:creator>Giảng viên  Trần Công Án tcan@cit.ctu.edu.vn</dc:creator>
  <cp:keywords/>
  <cp:lastModifiedBy>User</cp:lastModifiedBy>
  <cp:revision>74</cp:revision>
  <dcterms:modified xsi:type="dcterms:W3CDTF">2020-08-10T01:31:58Z</dcterms:modified>
</cp:coreProperties>
</file>