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329" r:id="rId25"/>
    <p:sldId id="279" r:id="rId26"/>
    <p:sldId id="280" r:id="rId27"/>
    <p:sldId id="330" r:id="rId28"/>
    <p:sldId id="331" r:id="rId29"/>
    <p:sldId id="332" r:id="rId30"/>
    <p:sldId id="281" r:id="rId31"/>
    <p:sldId id="282" r:id="rId32"/>
    <p:sldId id="283" r:id="rId33"/>
    <p:sldId id="284" r:id="rId34"/>
    <p:sldId id="285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2" r:id="rId59"/>
    <p:sldId id="313" r:id="rId60"/>
    <p:sldId id="314" r:id="rId61"/>
    <p:sldId id="315" r:id="rId62"/>
    <p:sldId id="317" r:id="rId63"/>
    <p:sldId id="318" r:id="rId64"/>
    <p:sldId id="319" r:id="rId65"/>
    <p:sldId id="320" r:id="rId66"/>
    <p:sldId id="321" r:id="rId67"/>
    <p:sldId id="323" r:id="rId68"/>
    <p:sldId id="324" r:id="rId69"/>
    <p:sldId id="325" r:id="rId70"/>
    <p:sldId id="326" r:id="rId71"/>
    <p:sldId id="327" r:id="rId72"/>
    <p:sldId id="328" r:id="rId73"/>
  </p:sldIdLst>
  <p:sldSz cx="4608513" cy="34559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10" d="100"/>
          <a:sy n="210" d="100"/>
        </p:scale>
        <p:origin x="19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can@cit.ctu.edu.vn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19" y="71092"/>
            <a:ext cx="4493553" cy="36281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85356" y="526105"/>
            <a:ext cx="3153597" cy="641513"/>
          </a:xfrm>
          <a:prstGeom prst="rect">
            <a:avLst/>
          </a:prstGeom>
          <a:solidFill>
            <a:srgbClr val="D4D5D6"/>
          </a:solidFill>
        </p:spPr>
        <p:txBody>
          <a:bodyPr lIns="0" tIns="0" rIns="0" bIns="0">
            <a:noAutofit/>
          </a:bodyPr>
          <a:lstStyle/>
          <a:p>
            <a:pPr indent="0" algn="ctr">
              <a:lnSpc>
                <a:spcPts val="2104"/>
              </a:lnSpc>
              <a:spcAft>
                <a:spcPts val="1680"/>
              </a:spcAft>
            </a:pPr>
            <a:r>
              <a:rPr lang="en-US" sz="1600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CT107. </a:t>
            </a:r>
            <a:r>
              <a:rPr lang="vi" sz="1600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HỆ ĐIỀU HÀNH </a:t>
            </a:r>
            <a:r>
              <a:rPr lang="en-US" sz="1600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/>
            </a:r>
            <a:br>
              <a:rPr lang="en-US" sz="1600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</a:br>
            <a:r>
              <a:rPr lang="vi" sz="1600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CHƯ</a:t>
            </a:r>
            <a:r>
              <a:rPr lang="en-US" sz="1600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Ơ</a:t>
            </a:r>
            <a:r>
              <a:rPr lang="vi" sz="1600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NG 7. QUẢN LÝ BỘ NHỚ</a:t>
            </a:r>
            <a:endParaRPr lang="vi" sz="1600" cap="small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17513" y="1382713"/>
            <a:ext cx="37512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ts val="1888"/>
              </a:spcBef>
              <a:spcAft>
                <a:spcPts val="1675"/>
              </a:spcAft>
            </a:pPr>
            <a:r>
              <a:rPr lang="en-US" sz="1000" dirty="0" err="1">
                <a:latin typeface="Times New Roman" panose="02020603050405020304" pitchFamily="18" charset="0"/>
              </a:rPr>
              <a:t>Giảng</a:t>
            </a:r>
            <a:r>
              <a:rPr lang="en-US" sz="1000" dirty="0">
                <a:latin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</a:rPr>
              <a:t>viên</a:t>
            </a:r>
            <a:r>
              <a:rPr lang="en-US" sz="1000" dirty="0">
                <a:latin typeface="Times New Roman" panose="02020603050405020304" pitchFamily="18" charset="0"/>
              </a:rPr>
              <a:t>: PGS. TS. </a:t>
            </a:r>
            <a:r>
              <a:rPr lang="en-US" sz="1000" dirty="0" err="1">
                <a:latin typeface="Times New Roman" panose="02020603050405020304" pitchFamily="18" charset="0"/>
              </a:rPr>
              <a:t>Trần</a:t>
            </a:r>
            <a:r>
              <a:rPr lang="en-US" sz="1000" dirty="0">
                <a:latin typeface="Times New Roman" panose="02020603050405020304" pitchFamily="18" charset="0"/>
              </a:rPr>
              <a:t> Cao </a:t>
            </a:r>
            <a:r>
              <a:rPr lang="en-US" sz="1000" dirty="0" err="1">
                <a:latin typeface="Times New Roman" panose="02020603050405020304" pitchFamily="18" charset="0"/>
              </a:rPr>
              <a:t>Đệ</a:t>
            </a:r>
            <a:r>
              <a:rPr lang="en-US" sz="1000" dirty="0">
                <a:latin typeface="Times New Roman" panose="02020603050405020304" pitchFamily="18" charset="0"/>
              </a:rPr>
              <a:t> (</a:t>
            </a:r>
            <a:r>
              <a:rPr lang="en-US" sz="1000" dirty="0">
                <a:latin typeface="Times New Roman" panose="02020603050405020304" pitchFamily="18" charset="0"/>
                <a:hlinkClick r:id="rId3"/>
              </a:rPr>
              <a:t>tcde@ctu.edu.vn</a:t>
            </a:r>
            <a:r>
              <a:rPr lang="en-US" sz="1000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257300" y="2233613"/>
            <a:ext cx="235902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ts val="1550"/>
              </a:lnSpc>
              <a:spcBef>
                <a:spcPts val="1675"/>
              </a:spcBef>
              <a:spcAft>
                <a:spcPts val="2938"/>
              </a:spcAft>
            </a:pPr>
            <a:r>
              <a:rPr lang="en-US" sz="800">
                <a:latin typeface="Times New Roman" panose="02020603050405020304" pitchFamily="18" charset="0"/>
              </a:rPr>
              <a:t>Bộ môn Công Nghệ Thông Tin - Khoa Công Nghệ </a:t>
            </a:r>
            <a:br>
              <a:rPr lang="en-US" sz="800">
                <a:latin typeface="Times New Roman" panose="02020603050405020304" pitchFamily="18" charset="0"/>
              </a:rPr>
            </a:br>
            <a:r>
              <a:rPr lang="en-US" sz="800">
                <a:latin typeface="Times New Roman" panose="02020603050405020304" pitchFamily="18" charset="0"/>
              </a:rPr>
              <a:t>Thông Tin &amp; Truyền Thông – Trường Đại học Cần Thơ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171700" y="3089275"/>
            <a:ext cx="277813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ts val="2313"/>
              </a:spcBef>
            </a:pPr>
            <a:r>
              <a:rPr lang="en-US" sz="900" dirty="0" smtClean="0">
                <a:latin typeface="Times New Roman" panose="02020603050405020304" pitchFamily="18" charset="0"/>
              </a:rPr>
              <a:t>2020</a:t>
            </a:r>
            <a:endParaRPr lang="en-US" sz="900" dirty="0">
              <a:latin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4" name="Rectangle 3"/>
          <p:cNvSpPr/>
          <p:nvPr/>
        </p:nvSpPr>
        <p:spPr>
          <a:xfrm>
            <a:off x="115824" y="109728"/>
            <a:ext cx="1505712" cy="121920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marL="101600" indent="0"/>
            <a:r>
              <a:rPr lang="vi" sz="550" cap="small">
                <a:solidFill>
                  <a:srgbClr val="FFFFFF"/>
                </a:solidFill>
                <a:latin typeface="Times New Roman"/>
              </a:rPr>
              <a:t>Tổng quan VỀ Bộ nhớ VÀ Tiến trình</a:t>
            </a:r>
          </a:p>
        </p:txBody>
      </p:sp>
      <p:sp>
        <p:nvSpPr>
          <p:cNvPr id="5" name="Rectangle 4"/>
          <p:cNvSpPr/>
          <p:nvPr/>
        </p:nvSpPr>
        <p:spPr>
          <a:xfrm>
            <a:off x="100584" y="228600"/>
            <a:ext cx="4422648" cy="49682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/>
            <a:r>
              <a:rPr lang="vi" sz="1500" b="1" cap="small" dirty="0" smtClean="0">
                <a:solidFill>
                  <a:srgbClr val="CC0000"/>
                </a:solidFill>
                <a:latin typeface="Times New Roman"/>
              </a:rPr>
              <a:t>CÁC BƯỚC XỬ LÝ MỘT CHƯƠNG TRÌNH</a:t>
            </a:r>
            <a:endParaRPr lang="vi" sz="1500" b="1" cap="small" dirty="0">
              <a:solidFill>
                <a:srgbClr val="CC0000"/>
              </a:solidFill>
              <a:latin typeface="Times New Roman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776" y="443144"/>
            <a:ext cx="1684372" cy="271588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175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/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81188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3" name="Rectangle 2"/>
          <p:cNvSpPr/>
          <p:nvPr/>
        </p:nvSpPr>
        <p:spPr>
          <a:xfrm>
            <a:off x="115824" y="109728"/>
            <a:ext cx="1505712" cy="121920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marL="101600" indent="0"/>
            <a:r>
              <a:rPr lang="vi" sz="550" cap="small">
                <a:solidFill>
                  <a:srgbClr val="FFFFFF"/>
                </a:solidFill>
                <a:latin typeface="Times New Roman"/>
              </a:rPr>
              <a:t>Tổng quan VỀ Bộ nhớ VÀ Tiến trình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583" y="228600"/>
            <a:ext cx="4168961" cy="42976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spcAft>
                <a:spcPts val="1680"/>
              </a:spcAft>
            </a:pP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KHÔNG GIAN ĐỊA CHỈ VẬT LÝ &amp; LUẬN LÝ</a:t>
            </a:r>
            <a:endParaRPr lang="vi" sz="1400" b="1" cap="small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8578" y="608076"/>
            <a:ext cx="4163568" cy="320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-139700" algn="just">
              <a:lnSpc>
                <a:spcPts val="1344"/>
              </a:lnSpc>
              <a:spcAft>
                <a:spcPts val="21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Việc gắn kết không gian bộ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vật lý và luận lý là trọng tâm của cơ chế quản lý bộ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.</a:t>
            </a:r>
            <a:endParaRPr lang="vi" sz="1200" dirty="0"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8138" y="1040892"/>
            <a:ext cx="3810000" cy="27736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-127000">
              <a:lnSpc>
                <a:spcPts val="1200"/>
              </a:lnSpc>
              <a:spcAft>
                <a:spcPts val="21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Địa chỉ luận lý </a:t>
            </a:r>
            <a:r>
              <a:rPr lang="en-US" sz="1200" dirty="0">
                <a:latin typeface="Times New Roman" panose="02020603050405020304" pitchFamily="18" charset="0"/>
              </a:rPr>
              <a:t>(logical address): </a:t>
            </a:r>
            <a:r>
              <a:rPr lang="vi" sz="1200" dirty="0">
                <a:latin typeface="Times New Roman" panose="02020603050405020304" pitchFamily="18" charset="0"/>
              </a:rPr>
              <a:t>sinh ra bởi CPU, còn được gọi là địa chỉ ảo (vitual </a:t>
            </a:r>
            <a:r>
              <a:rPr lang="en-US" sz="1200" dirty="0">
                <a:latin typeface="Times New Roman" panose="02020603050405020304" pitchFamily="18" charset="0"/>
              </a:rPr>
              <a:t>address).</a:t>
            </a:r>
          </a:p>
        </p:txBody>
      </p:sp>
      <p:sp>
        <p:nvSpPr>
          <p:cNvPr id="7" name="Rectangle 6"/>
          <p:cNvSpPr/>
          <p:nvPr/>
        </p:nvSpPr>
        <p:spPr>
          <a:xfrm>
            <a:off x="542544" y="2002036"/>
            <a:ext cx="3930982" cy="456937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spcAft>
                <a:spcPts val="63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Địa chỉ vật lý </a:t>
            </a:r>
            <a:r>
              <a:rPr lang="en-US" sz="1200" dirty="0">
                <a:latin typeface="Times New Roman" panose="02020603050405020304" pitchFamily="18" charset="0"/>
              </a:rPr>
              <a:t>(physical address): </a:t>
            </a:r>
            <a:r>
              <a:rPr lang="vi" sz="1200" dirty="0">
                <a:latin typeface="Times New Roman" panose="02020603050405020304" pitchFamily="18" charset="0"/>
              </a:rPr>
              <a:t>được nhìn thấy bởi </a:t>
            </a:r>
            <a:r>
              <a:rPr lang="en-US" sz="1200" dirty="0" smtClean="0">
                <a:latin typeface="Times New Roman" panose="02020603050405020304" pitchFamily="18" charset="0"/>
              </a:rPr>
              <a:t/>
            </a:r>
            <a:br>
              <a:rPr lang="en-US" sz="1200" dirty="0" smtClean="0">
                <a:latin typeface="Times New Roman" panose="02020603050405020304" pitchFamily="18" charset="0"/>
              </a:rPr>
            </a:br>
            <a:r>
              <a:rPr lang="vi" sz="1200" dirty="0" smtClean="0">
                <a:latin typeface="Times New Roman" panose="02020603050405020304" pitchFamily="18" charset="0"/>
              </a:rPr>
              <a:t>bộ </a:t>
            </a:r>
            <a:r>
              <a:rPr lang="vi" sz="1200" dirty="0">
                <a:latin typeface="Times New Roman" panose="02020603050405020304" pitchFamily="18" charset="0"/>
              </a:rPr>
              <a:t>quản lý bộ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.</a:t>
            </a:r>
            <a:endParaRPr lang="vi" sz="1200" dirty="0">
              <a:latin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8578" y="1440560"/>
            <a:ext cx="4194048" cy="49682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-139700" algn="just">
              <a:lnSpc>
                <a:spcPts val="1344"/>
              </a:lnSpc>
              <a:spcAft>
                <a:spcPts val="21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Địa chỉ luận lý và vật lý là giống nhau trong sơ đồ gắn kết địa chỉ tại thời </a:t>
            </a:r>
            <a:r>
              <a:rPr lang="vi" sz="1200" dirty="0" smtClean="0">
                <a:latin typeface="Times New Roman" panose="02020603050405020304" pitchFamily="18" charset="0"/>
              </a:rPr>
              <a:t>đi</a:t>
            </a:r>
            <a:r>
              <a:rPr lang="en-US" sz="1200" dirty="0" smtClean="0">
                <a:latin typeface="Times New Roman" panose="02020603050405020304" pitchFamily="18" charset="0"/>
              </a:rPr>
              <a:t>ể</a:t>
            </a:r>
            <a:r>
              <a:rPr lang="vi" sz="1200" dirty="0" smtClean="0">
                <a:latin typeface="Times New Roman" panose="02020603050405020304" pitchFamily="18" charset="0"/>
              </a:rPr>
              <a:t>m </a:t>
            </a:r>
            <a:r>
              <a:rPr lang="vi" sz="1200" dirty="0">
                <a:latin typeface="Times New Roman" panose="02020603050405020304" pitchFamily="18" charset="0"/>
              </a:rPr>
              <a:t>biên dịch và nạp chương trình; và sẽ khác nhau trong sơ đồ gắn kết tại thời </a:t>
            </a:r>
            <a:r>
              <a:rPr lang="vi" sz="1200" dirty="0" smtClean="0">
                <a:latin typeface="Times New Roman" panose="02020603050405020304" pitchFamily="18" charset="0"/>
              </a:rPr>
              <a:t>đi</a:t>
            </a:r>
            <a:r>
              <a:rPr lang="en-US" sz="1200" dirty="0" smtClean="0">
                <a:latin typeface="Times New Roman" panose="02020603050405020304" pitchFamily="18" charset="0"/>
              </a:rPr>
              <a:t>ể</a:t>
            </a:r>
            <a:r>
              <a:rPr lang="vi" sz="1200" dirty="0" smtClean="0">
                <a:latin typeface="Times New Roman" panose="02020603050405020304" pitchFamily="18" charset="0"/>
              </a:rPr>
              <a:t>m </a:t>
            </a:r>
            <a:r>
              <a:rPr lang="vi" sz="1200" dirty="0">
                <a:latin typeface="Times New Roman" panose="02020603050405020304" pitchFamily="18" charset="0"/>
              </a:rPr>
              <a:t>thực thi.</a:t>
            </a:r>
          </a:p>
        </p:txBody>
      </p:sp>
      <p:sp>
        <p:nvSpPr>
          <p:cNvPr id="9" name="Rectangle 8"/>
          <p:cNvSpPr/>
          <p:nvPr/>
        </p:nvSpPr>
        <p:spPr>
          <a:xfrm>
            <a:off x="186650" y="2559558"/>
            <a:ext cx="4081487" cy="23469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-139700" algn="just">
              <a:spcAft>
                <a:spcPts val="63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Không gian địa chỉ luận lý</a:t>
            </a:r>
            <a:r>
              <a:rPr lang="vi" sz="1200" dirty="0">
                <a:latin typeface="Times New Roman" panose="02020603050405020304" pitchFamily="18" charset="0"/>
              </a:rPr>
              <a:t>: tập tất cả các địa chỉ luận lý.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6651" y="2815590"/>
            <a:ext cx="3310128" cy="15544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-139700" algn="just">
              <a:spcAft>
                <a:spcPts val="126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Không gian địa chỉ vật lý</a:t>
            </a:r>
            <a:r>
              <a:rPr lang="vi" sz="1200" dirty="0">
                <a:latin typeface="Times New Roman" panose="02020603050405020304" pitchFamily="18" charset="0"/>
              </a:rPr>
              <a:t>: tập tất cả các địa chỉ vật lý.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75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/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81188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3" name="Rectangle 2"/>
          <p:cNvSpPr/>
          <p:nvPr/>
        </p:nvSpPr>
        <p:spPr>
          <a:xfrm>
            <a:off x="115824" y="109728"/>
            <a:ext cx="1505712" cy="121920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marL="101600" indent="0"/>
            <a:r>
              <a:rPr lang="vi" sz="550" cap="small">
                <a:solidFill>
                  <a:srgbClr val="FFFFFF"/>
                </a:solidFill>
                <a:latin typeface="Times New Roman"/>
              </a:rPr>
              <a:t>Tổng quan VỀ Bộ nhớ VÀ Tiến trình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584" y="228600"/>
            <a:ext cx="2602992" cy="43891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spcAft>
                <a:spcPts val="2100"/>
              </a:spcAft>
            </a:pP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BỘ QUẢN LÝ BỘ NHỚ - MMU</a:t>
            </a:r>
            <a:endParaRPr lang="vi" sz="1400" b="1" cap="small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4696" y="597877"/>
            <a:ext cx="4273296" cy="237087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57988" indent="-139700">
              <a:lnSpc>
                <a:spcPts val="1344"/>
              </a:lnSpc>
              <a:spcBef>
                <a:spcPts val="2100"/>
              </a:spcBef>
              <a:spcAft>
                <a:spcPts val="21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Là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thiết bị </a:t>
            </a:r>
            <a:r>
              <a:rPr lang="en-US" sz="1200" dirty="0" err="1" smtClean="0">
                <a:solidFill>
                  <a:srgbClr val="8D0000"/>
                </a:solidFill>
                <a:latin typeface="Times New Roman" panose="02020603050405020304" pitchFamily="18" charset="0"/>
              </a:rPr>
              <a:t>phần</a:t>
            </a:r>
            <a:r>
              <a:rPr lang="en-US" sz="1200" dirty="0" smtClean="0">
                <a:solidFill>
                  <a:srgbClr val="8D0000"/>
                </a:solidFill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solidFill>
                  <a:srgbClr val="8D0000"/>
                </a:solidFill>
                <a:latin typeface="Times New Roman" panose="02020603050405020304" pitchFamily="18" charset="0"/>
              </a:rPr>
              <a:t>cứng </a:t>
            </a:r>
            <a:r>
              <a:rPr lang="vi" sz="1200" dirty="0">
                <a:latin typeface="Times New Roman" panose="02020603050405020304" pitchFamily="18" charset="0"/>
              </a:rPr>
              <a:t>làm nhiệm vụ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ánh xạ </a:t>
            </a:r>
            <a:r>
              <a:rPr lang="vi" sz="1200" dirty="0">
                <a:latin typeface="Times New Roman" panose="02020603050405020304" pitchFamily="18" charset="0"/>
              </a:rPr>
              <a:t>địa chỉ luận lý sang địa chỉ vật lý.</a:t>
            </a:r>
          </a:p>
          <a:p>
            <a:pPr marL="157988" indent="-139700">
              <a:lnSpc>
                <a:spcPts val="1296"/>
              </a:lnSpc>
              <a:spcAft>
                <a:spcPts val="21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Có nhiều phương pháp được sử dụng, ví dụ như phương pháp dùng thanh ghi tái định vị </a:t>
            </a:r>
            <a:r>
              <a:rPr lang="en-US" sz="1200" dirty="0">
                <a:latin typeface="Times New Roman" panose="02020603050405020304" pitchFamily="18" charset="0"/>
              </a:rPr>
              <a:t>(reallocation register) </a:t>
            </a:r>
            <a:r>
              <a:rPr lang="vi" sz="1200" dirty="0">
                <a:latin typeface="Times New Roman" panose="02020603050405020304" pitchFamily="18" charset="0"/>
              </a:rPr>
              <a:t>- địa chỉ bộ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sử dụng bởi tiến trình sẽ được cộng thêm giá trị của thanh ghi tái định vị khi nó truy xuất bộ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.</a:t>
            </a:r>
            <a:endParaRPr lang="vi" sz="1200" dirty="0">
              <a:latin typeface="Times New Roman" panose="02020603050405020304" pitchFamily="18" charset="0"/>
            </a:endParaRPr>
          </a:p>
          <a:p>
            <a:pPr marL="246888" indent="0">
              <a:spcAft>
                <a:spcPts val="630"/>
              </a:spcAft>
            </a:pPr>
            <a:r>
              <a:rPr lang="en-US" sz="1200" dirty="0" smtClean="0">
                <a:solidFill>
                  <a:srgbClr val="3333B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vi" sz="1200" dirty="0" smtClean="0">
                <a:solidFill>
                  <a:srgbClr val="3333B2"/>
                </a:solidFill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Thanh ghi tái định vị chính là thanh ghi cơ sở.</a:t>
            </a:r>
          </a:p>
          <a:p>
            <a:pPr marL="157988" indent="-139700" algn="just">
              <a:lnSpc>
                <a:spcPts val="1344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Tiến trình người dùng chỉ dựa trên địa chỉ luận lý, không </a:t>
            </a:r>
            <a:r>
              <a:rPr lang="vi" sz="1200" dirty="0" smtClean="0">
                <a:latin typeface="Times New Roman" panose="02020603050405020304" pitchFamily="18" charset="0"/>
              </a:rPr>
              <a:t>c</a:t>
            </a:r>
            <a:r>
              <a:rPr lang="en-US" sz="1200" dirty="0" smtClean="0">
                <a:latin typeface="Times New Roman" panose="02020603050405020304" pitchFamily="18" charset="0"/>
              </a:rPr>
              <a:t>ầ</a:t>
            </a:r>
            <a:r>
              <a:rPr lang="vi" sz="1200" dirty="0" smtClean="0">
                <a:latin typeface="Times New Roman" panose="02020603050405020304" pitchFamily="18" charset="0"/>
              </a:rPr>
              <a:t>n </a:t>
            </a:r>
            <a:r>
              <a:rPr lang="vi" sz="1200" dirty="0">
                <a:latin typeface="Times New Roman" panose="02020603050405020304" pitchFamily="18" charset="0"/>
              </a:rPr>
              <a:t>biết đến địa chỉ vật lý - sự ánh xạ đến địa chỉ vật lý xảy ra trong thời gian thực thi, khi tiến trình </a:t>
            </a:r>
            <a:r>
              <a:rPr lang="vi" sz="1200" dirty="0" smtClean="0">
                <a:latin typeface="Times New Roman" panose="02020603050405020304" pitchFamily="18" charset="0"/>
              </a:rPr>
              <a:t>c</a:t>
            </a:r>
            <a:r>
              <a:rPr lang="en-US" sz="1200" dirty="0" smtClean="0">
                <a:latin typeface="Times New Roman" panose="02020603050405020304" pitchFamily="18" charset="0"/>
              </a:rPr>
              <a:t>ầ</a:t>
            </a:r>
            <a:r>
              <a:rPr lang="vi" sz="1200" dirty="0" smtClean="0">
                <a:latin typeface="Times New Roman" panose="02020603050405020304" pitchFamily="18" charset="0"/>
              </a:rPr>
              <a:t>n </a:t>
            </a:r>
            <a:r>
              <a:rPr lang="vi" sz="1200" dirty="0">
                <a:latin typeface="Times New Roman" panose="02020603050405020304" pitchFamily="18" charset="0"/>
              </a:rPr>
              <a:t>truy xuất bộ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.</a:t>
            </a:r>
            <a:endParaRPr lang="vi" sz="1200" dirty="0">
              <a:latin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75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/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81188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" y="701040"/>
            <a:ext cx="2813304" cy="198424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4" name="Rectangle 3"/>
          <p:cNvSpPr/>
          <p:nvPr/>
        </p:nvSpPr>
        <p:spPr>
          <a:xfrm>
            <a:off x="115824" y="109728"/>
            <a:ext cx="1505712" cy="121920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marL="101600" indent="0"/>
            <a:r>
              <a:rPr lang="vi" sz="550" cap="small">
                <a:solidFill>
                  <a:srgbClr val="FFFFFF"/>
                </a:solidFill>
                <a:latin typeface="Times New Roman"/>
              </a:rPr>
              <a:t>Tổng quan VỀ Bộ nhớ VÀ Tiến trình</a:t>
            </a:r>
          </a:p>
        </p:txBody>
      </p:sp>
      <p:sp>
        <p:nvSpPr>
          <p:cNvPr id="5" name="Rectangle 4"/>
          <p:cNvSpPr/>
          <p:nvPr/>
        </p:nvSpPr>
        <p:spPr>
          <a:xfrm>
            <a:off x="100584" y="228600"/>
            <a:ext cx="4309638" cy="43891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5900" indent="0">
              <a:spcAft>
                <a:spcPts val="630"/>
              </a:spcAft>
            </a:pP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BỘ QUẢN LÝ BỘ NHỚ</a:t>
            </a:r>
            <a:r>
              <a:rPr lang="vi" sz="1400" b="1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 - SỰ </a:t>
            </a: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TÁI ĐỊNH VỊ ĐỘNG</a:t>
            </a:r>
            <a:endParaRPr lang="vi" sz="1400" b="1" cap="small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75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/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81188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22248" y="1243584"/>
            <a:ext cx="2167128" cy="33832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vi" sz="1700" dirty="0">
                <a:latin typeface="Times New Roman" panose="02020603050405020304" pitchFamily="18" charset="0"/>
              </a:rPr>
              <a:t>Hoán đổi </a:t>
            </a:r>
            <a:r>
              <a:rPr lang="en-US" sz="1700" dirty="0">
                <a:latin typeface="Times New Roman" panose="02020603050405020304" pitchFamily="18" charset="0"/>
              </a:rPr>
              <a:t>(Swapping)</a:t>
            </a:r>
          </a:p>
        </p:txBody>
      </p:sp>
      <p:sp>
        <p:nvSpPr>
          <p:cNvPr id="3" name="Rectangle 2"/>
          <p:cNvSpPr/>
          <p:nvPr/>
        </p:nvSpPr>
        <p:spPr>
          <a:xfrm>
            <a:off x="2837688" y="3364992"/>
            <a:ext cx="664464" cy="9144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/>
            <a:r>
              <a:rPr lang="vi" sz="550">
                <a:solidFill>
                  <a:srgbClr val="D6D6EF"/>
                </a:solidFill>
                <a:latin typeface="Times New Roman"/>
              </a:rPr>
              <a:t>-4 □ ►    &lt;3 ►    &lt;</a:t>
            </a:r>
          </a:p>
        </p:txBody>
      </p:sp>
      <p:sp>
        <p:nvSpPr>
          <p:cNvPr id="4" name="Rectangle 3"/>
          <p:cNvSpPr/>
          <p:nvPr/>
        </p:nvSpPr>
        <p:spPr>
          <a:xfrm>
            <a:off x="3614928" y="3374136"/>
            <a:ext cx="185928" cy="762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vi" sz="550">
                <a:solidFill>
                  <a:srgbClr val="D6D6EF"/>
                </a:solidFill>
                <a:latin typeface="Times New Roman"/>
              </a:rPr>
              <a:t>► «</a:t>
            </a:r>
          </a:p>
        </p:txBody>
      </p:sp>
      <p:sp>
        <p:nvSpPr>
          <p:cNvPr id="5" name="Rectangle 4"/>
          <p:cNvSpPr/>
          <p:nvPr/>
        </p:nvSpPr>
        <p:spPr>
          <a:xfrm>
            <a:off x="4319016" y="3364992"/>
            <a:ext cx="274320" cy="9144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r"/>
            <a:r>
              <a:rPr lang="vi" sz="600" spc="100" dirty="0">
                <a:solidFill>
                  <a:srgbClr val="ADADDE"/>
                </a:solidFill>
                <a:latin typeface="Times New Roman" panose="02020603050405020304" pitchFamily="18" charset="0"/>
              </a:rPr>
              <a:t>c\ (&gt;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3" name="Rectangle 2"/>
          <p:cNvSpPr/>
          <p:nvPr/>
        </p:nvSpPr>
        <p:spPr>
          <a:xfrm>
            <a:off x="115824" y="109728"/>
            <a:ext cx="890016" cy="128016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marL="289560" indent="-165100" algn="just">
              <a:spcAft>
                <a:spcPts val="1260"/>
              </a:spcAft>
            </a:pPr>
            <a:r>
              <a:rPr lang="vi" sz="550" cap="small">
                <a:solidFill>
                  <a:srgbClr val="FFFFFF"/>
                </a:solidFill>
                <a:latin typeface="Times New Roman"/>
              </a:rPr>
              <a:t>Hoán đổi </a:t>
            </a:r>
            <a:r>
              <a:rPr lang="en-US" sz="550" cap="small">
                <a:solidFill>
                  <a:srgbClr val="FFFFFF"/>
                </a:solidFill>
                <a:latin typeface="Times New Roman"/>
              </a:rPr>
              <a:t>(swapping)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584" y="445008"/>
            <a:ext cx="1944624" cy="23164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spcBef>
                <a:spcPts val="1260"/>
              </a:spcBef>
              <a:spcAft>
                <a:spcPts val="2100"/>
              </a:spcAft>
            </a:pP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HOÁN ĐỔI </a:t>
            </a:r>
            <a:r>
              <a:rPr lang="en-US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(SWAPPING)</a:t>
            </a:r>
            <a:endParaRPr lang="en-US" sz="1400" b="1" cap="small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4696" y="745588"/>
            <a:ext cx="4230624" cy="21835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70688" indent="-165100" algn="just">
              <a:lnSpc>
                <a:spcPts val="1320"/>
              </a:lnSpc>
              <a:spcBef>
                <a:spcPts val="2100"/>
              </a:spcBef>
              <a:spcAft>
                <a:spcPts val="42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Là một kỹ thuật cho phép tổng không gian bộ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của các tiến trình lớn hơn tổng không gian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vật lý:</a:t>
            </a:r>
          </a:p>
          <a:p>
            <a:pPr marL="450088" indent="-139700">
              <a:lnSpc>
                <a:spcPts val="1176"/>
              </a:lnSpc>
              <a:spcAft>
                <a:spcPts val="42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</a:t>
            </a:r>
            <a:r>
              <a:rPr lang="vi" sz="1200" dirty="0">
                <a:latin typeface="Times New Roman" panose="02020603050405020304" pitchFamily="18" charset="0"/>
              </a:rPr>
              <a:t>Một (hay một </a:t>
            </a:r>
            <a:r>
              <a:rPr lang="vi" sz="1200" dirty="0" smtClean="0">
                <a:latin typeface="Times New Roman" panose="02020603050405020304" pitchFamily="18" charset="0"/>
              </a:rPr>
              <a:t>ph</a:t>
            </a:r>
            <a:r>
              <a:rPr lang="en-US" sz="1200" dirty="0" smtClean="0">
                <a:latin typeface="Times New Roman" panose="02020603050405020304" pitchFamily="18" charset="0"/>
              </a:rPr>
              <a:t>ầ</a:t>
            </a:r>
            <a:r>
              <a:rPr lang="vi" sz="1200" dirty="0" smtClean="0">
                <a:latin typeface="Times New Roman" panose="02020603050405020304" pitchFamily="18" charset="0"/>
              </a:rPr>
              <a:t>n</a:t>
            </a:r>
            <a:r>
              <a:rPr lang="vi" sz="1200" dirty="0">
                <a:latin typeface="Times New Roman" panose="02020603050405020304" pitchFamily="18" charset="0"/>
              </a:rPr>
              <a:t>) tiến trình có </a:t>
            </a:r>
            <a:r>
              <a:rPr lang="en-US" sz="1200" dirty="0" err="1" smtClean="0">
                <a:latin typeface="Times New Roman" panose="02020603050405020304" pitchFamily="18" charset="0"/>
              </a:rPr>
              <a:t>thể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latin typeface="Times New Roman" panose="02020603050405020304" pitchFamily="18" charset="0"/>
              </a:rPr>
              <a:t>được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di </a:t>
            </a:r>
            <a:r>
              <a:rPr lang="en-US" sz="1200" dirty="0" err="1" smtClean="0">
                <a:solidFill>
                  <a:srgbClr val="8D0000"/>
                </a:solidFill>
                <a:latin typeface="Times New Roman" panose="02020603050405020304" pitchFamily="18" charset="0"/>
              </a:rPr>
              <a:t>chuyển</a:t>
            </a:r>
            <a:r>
              <a:rPr lang="en-US" sz="1200" dirty="0" smtClean="0">
                <a:solidFill>
                  <a:srgbClr val="8D0000"/>
                </a:solidFill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solidFill>
                  <a:srgbClr val="8D0000"/>
                </a:solidFill>
                <a:latin typeface="Times New Roman" panose="02020603050405020304" pitchFamily="18" charset="0"/>
              </a:rPr>
              <a:t>tạm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thời </a:t>
            </a:r>
            <a:r>
              <a:rPr lang="vi" sz="1200" dirty="0">
                <a:latin typeface="Times New Roman" panose="02020603050405020304" pitchFamily="18" charset="0"/>
              </a:rPr>
              <a:t>từ bộ nhớ chính ra các thiết bị lưu trữ phụ (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cuộn ra - </a:t>
            </a:r>
            <a:r>
              <a:rPr lang="en-US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roll/swap out</a:t>
            </a:r>
            <a:r>
              <a:rPr lang="en-US" sz="1200" dirty="0">
                <a:latin typeface="Times New Roman" panose="02020603050405020304" pitchFamily="18" charset="0"/>
              </a:rPr>
              <a:t>) </a:t>
            </a:r>
            <a:r>
              <a:rPr lang="vi" sz="1200" dirty="0">
                <a:latin typeface="Times New Roman" panose="02020603050405020304" pitchFamily="18" charset="0"/>
              </a:rPr>
              <a:t>rồi sau đó di </a:t>
            </a:r>
            <a:r>
              <a:rPr lang="en-US" sz="1200" dirty="0" err="1" smtClean="0">
                <a:latin typeface="Times New Roman" panose="02020603050405020304" pitchFamily="18" charset="0"/>
              </a:rPr>
              <a:t>chuyển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latin typeface="Times New Roman" panose="02020603050405020304" pitchFamily="18" charset="0"/>
              </a:rPr>
              <a:t>ngược </a:t>
            </a:r>
            <a:r>
              <a:rPr lang="vi" sz="1200" dirty="0">
                <a:latin typeface="Times New Roman" panose="02020603050405020304" pitchFamily="18" charset="0"/>
              </a:rPr>
              <a:t>vào bộ nhớ chính </a:t>
            </a:r>
            <a:r>
              <a:rPr lang="en-US" sz="1200" dirty="0" err="1" smtClean="0">
                <a:latin typeface="Times New Roman" panose="02020603050405020304" pitchFamily="18" charset="0"/>
              </a:rPr>
              <a:t>để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latin typeface="Times New Roman" panose="02020603050405020304" pitchFamily="18" charset="0"/>
              </a:rPr>
              <a:t>tiếp </a:t>
            </a:r>
            <a:r>
              <a:rPr lang="vi" sz="1200" dirty="0">
                <a:latin typeface="Times New Roman" panose="02020603050405020304" pitchFamily="18" charset="0"/>
              </a:rPr>
              <a:t>tục thực thi (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cuộn vào -</a:t>
            </a:r>
            <a:r>
              <a:rPr lang="en-US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roll/swap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in</a:t>
            </a:r>
            <a:r>
              <a:rPr lang="vi" sz="1200" dirty="0">
                <a:latin typeface="Times New Roman" panose="02020603050405020304" pitchFamily="18" charset="0"/>
              </a:rPr>
              <a:t>).</a:t>
            </a:r>
          </a:p>
          <a:p>
            <a:pPr marL="170688" indent="-165100" algn="just">
              <a:spcAft>
                <a:spcPts val="42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Cho phép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tăng độ đa nhiệm </a:t>
            </a:r>
            <a:r>
              <a:rPr lang="vi" sz="1200" dirty="0">
                <a:latin typeface="Times New Roman" panose="02020603050405020304" pitchFamily="18" charset="0"/>
              </a:rPr>
              <a:t>của các hệ thống đa chương.</a:t>
            </a:r>
          </a:p>
          <a:p>
            <a:pPr marL="170688" indent="-165100" algn="just">
              <a:lnSpc>
                <a:spcPts val="1344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Tốc độ của thiết bị lưu trữ phụ </a:t>
            </a:r>
            <a:r>
              <a:rPr lang="vi" sz="1200" dirty="0">
                <a:latin typeface="Times New Roman" panose="02020603050405020304" pitchFamily="18" charset="0"/>
              </a:rPr>
              <a:t>phải đủ nhanh </a:t>
            </a:r>
            <a:r>
              <a:rPr lang="vi" sz="1200" dirty="0" smtClean="0">
                <a:latin typeface="Times New Roman" panose="02020603050405020304" pitchFamily="18" charset="0"/>
              </a:rPr>
              <a:t>đ</a:t>
            </a:r>
            <a:r>
              <a:rPr lang="en-US" sz="1200" dirty="0" smtClean="0">
                <a:latin typeface="Times New Roman" panose="02020603050405020304" pitchFamily="18" charset="0"/>
              </a:rPr>
              <a:t>ể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sao chép hiện trạng bộ nhớ </a:t>
            </a:r>
            <a:r>
              <a:rPr lang="en-US" sz="1200" dirty="0">
                <a:latin typeface="Times New Roman" panose="02020603050405020304" pitchFamily="18" charset="0"/>
              </a:rPr>
              <a:t>(memory image) </a:t>
            </a:r>
            <a:r>
              <a:rPr lang="vi" sz="1200" dirty="0">
                <a:latin typeface="Times New Roman" panose="02020603050405020304" pitchFamily="18" charset="0"/>
              </a:rPr>
              <a:t>của các tiến trình và cho phép truy cập trực tiếp các dữ liệu này.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75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/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81188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168" y="984504"/>
            <a:ext cx="2685288" cy="186232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</a:t>
            </a:r>
            <a:r>
              <a:rPr lang="vi" sz="550" cap="small">
                <a:solidFill>
                  <a:srgbClr val="231F20"/>
                </a:solidFill>
                <a:latin typeface="Times New Roman"/>
              </a:rPr>
              <a:t>h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7.</a:t>
            </a:r>
            <a:r>
              <a:rPr lang="vi" sz="550" cap="small">
                <a:solidFill>
                  <a:srgbClr val="231F20"/>
                </a:solidFill>
                <a:latin typeface="Times New Roman"/>
              </a:rPr>
              <a:t>Qu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ả</a:t>
            </a:r>
            <a:r>
              <a:rPr lang="vi" sz="550" cap="small">
                <a:solidFill>
                  <a:srgbClr val="231F20"/>
                </a:solidFill>
                <a:latin typeface="Times New Roman"/>
              </a:rPr>
              <a:t>n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l</a:t>
            </a:r>
            <a:r>
              <a:rPr lang="vi" sz="550" cap="small">
                <a:solidFill>
                  <a:srgbClr val="231F20"/>
                </a:solidFill>
                <a:latin typeface="Times New Roman"/>
              </a:rPr>
              <a:t>ý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b</a:t>
            </a:r>
            <a:r>
              <a:rPr lang="vi" sz="550" cap="small">
                <a:solidFill>
                  <a:srgbClr val="231F20"/>
                </a:solidFill>
                <a:latin typeface="Times New Roman"/>
              </a:rPr>
              <a:t>ộ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nhớ</a:t>
            </a:r>
          </a:p>
        </p:txBody>
      </p:sp>
      <p:sp>
        <p:nvSpPr>
          <p:cNvPr id="4" name="Rectangle 3"/>
          <p:cNvSpPr/>
          <p:nvPr/>
        </p:nvSpPr>
        <p:spPr>
          <a:xfrm>
            <a:off x="115824" y="109728"/>
            <a:ext cx="890016" cy="128016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marL="101600" indent="0"/>
            <a:r>
              <a:rPr lang="vi" sz="550" cap="small">
                <a:solidFill>
                  <a:srgbClr val="FFFFFF"/>
                </a:solidFill>
                <a:latin typeface="Times New Roman"/>
              </a:rPr>
              <a:t>Hoán </a:t>
            </a:r>
            <a:r>
              <a:rPr lang="en-US" sz="550" cap="small">
                <a:solidFill>
                  <a:srgbClr val="FFFFFF"/>
                </a:solidFill>
                <a:latin typeface="Times New Roman"/>
              </a:rPr>
              <a:t>doi</a:t>
            </a:r>
            <a:r>
              <a:rPr lang="en-US" sz="550" cap="small">
                <a:solidFill>
                  <a:srgbClr val="231F20"/>
                </a:solidFill>
                <a:latin typeface="Times New Roman"/>
              </a:rPr>
              <a:t>(sw</a:t>
            </a:r>
            <a:r>
              <a:rPr lang="en-US" sz="550" cap="small">
                <a:solidFill>
                  <a:srgbClr val="FFFFFF"/>
                </a:solidFill>
                <a:latin typeface="Times New Roman"/>
              </a:rPr>
              <a:t>apping)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0584" y="228600"/>
            <a:ext cx="2868168" cy="43586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5900" indent="0">
              <a:spcAft>
                <a:spcPts val="630"/>
              </a:spcAft>
            </a:pPr>
            <a:r>
              <a:rPr lang="en-US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SWAP OUT</a:t>
            </a:r>
            <a:r>
              <a:rPr lang="en-US" sz="1400" b="1" cap="small" dirty="0" smtClean="0">
                <a:solidFill>
                  <a:srgbClr val="231F20"/>
                </a:solidFill>
                <a:latin typeface="Times New Roman" panose="02020603050405020304" pitchFamily="18" charset="0"/>
              </a:rPr>
              <a:t>, </a:t>
            </a:r>
            <a:r>
              <a:rPr lang="en-US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SWAP IN</a:t>
            </a:r>
            <a:endParaRPr lang="en-US" sz="1400" b="1" cap="small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48512" y="2886456"/>
            <a:ext cx="594360" cy="12192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650" dirty="0">
                <a:solidFill>
                  <a:srgbClr val="231F20"/>
                </a:solidFill>
                <a:latin typeface="Times New Roman" panose="02020603050405020304" pitchFamily="18" charset="0"/>
              </a:rPr>
              <a:t>main memory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75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/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81188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3" name="Rectangle 2"/>
          <p:cNvSpPr/>
          <p:nvPr/>
        </p:nvSpPr>
        <p:spPr>
          <a:xfrm>
            <a:off x="115824" y="109728"/>
            <a:ext cx="890016" cy="128016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marL="101600" indent="0"/>
            <a:r>
              <a:rPr lang="vi" sz="550" cap="small">
                <a:solidFill>
                  <a:srgbClr val="FFFFFF"/>
                </a:solidFill>
                <a:latin typeface="Times New Roman"/>
              </a:rPr>
              <a:t>Hoán đổi </a:t>
            </a:r>
            <a:r>
              <a:rPr lang="en-US" sz="550" cap="small">
                <a:solidFill>
                  <a:srgbClr val="FFFFFF"/>
                </a:solidFill>
                <a:latin typeface="Times New Roman"/>
              </a:rPr>
              <a:t>(swapping)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584" y="228600"/>
            <a:ext cx="2636266" cy="42976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spcAft>
                <a:spcPts val="1680"/>
              </a:spcAft>
            </a:pP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CÀI ĐẶT HOÁN ĐỔI</a:t>
            </a:r>
            <a:endParaRPr lang="vi" sz="1400" b="1" cap="small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8917" y="667512"/>
            <a:ext cx="4236720" cy="33832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-139700">
              <a:lnSpc>
                <a:spcPts val="1392"/>
              </a:lnSpc>
              <a:spcAft>
                <a:spcPts val="42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en-US" sz="1200" dirty="0" err="1" smtClean="0">
                <a:solidFill>
                  <a:srgbClr val="3333B2"/>
                </a:solidFill>
                <a:latin typeface="Times New Roman" panose="02020603050405020304" pitchFamily="18" charset="0"/>
              </a:rPr>
              <a:t>P</a:t>
            </a:r>
            <a:r>
              <a:rPr lang="en-US" sz="1200" dirty="0" err="1" smtClean="0">
                <a:latin typeface="Times New Roman" panose="02020603050405020304" pitchFamily="18" charset="0"/>
              </a:rPr>
              <a:t>hần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latin typeface="Times New Roman" panose="02020603050405020304" pitchFamily="18" charset="0"/>
              </a:rPr>
              <a:t>chính </a:t>
            </a:r>
            <a:r>
              <a:rPr lang="vi" sz="1200" dirty="0">
                <a:latin typeface="Times New Roman" panose="02020603050405020304" pitchFamily="18" charset="0"/>
              </a:rPr>
              <a:t>của thời gian hoán đổi là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thời gian chuyển dữ liệu </a:t>
            </a:r>
            <a:r>
              <a:rPr lang="en-US" sz="1200" dirty="0">
                <a:latin typeface="Times New Roman" panose="02020603050405020304" pitchFamily="18" charset="0"/>
              </a:rPr>
              <a:t>(transfer time), </a:t>
            </a:r>
            <a:r>
              <a:rPr lang="vi" sz="1200" dirty="0">
                <a:latin typeface="Times New Roman" panose="02020603050405020304" pitchFamily="18" charset="0"/>
              </a:rPr>
              <a:t>thường tỷ lệ </a:t>
            </a:r>
            <a:r>
              <a:rPr lang="vi" sz="1200" dirty="0" smtClean="0">
                <a:latin typeface="Times New Roman" panose="02020603050405020304" pitchFamily="18" charset="0"/>
              </a:rPr>
              <a:t>v</a:t>
            </a:r>
            <a:r>
              <a:rPr lang="en-US" sz="1200" dirty="0" smtClean="0">
                <a:latin typeface="Times New Roman" panose="02020603050405020304" pitchFamily="18" charset="0"/>
              </a:rPr>
              <a:t>ớ</a:t>
            </a:r>
            <a:r>
              <a:rPr lang="vi" sz="1200" dirty="0" smtClean="0">
                <a:latin typeface="Times New Roman" panose="02020603050405020304" pitchFamily="18" charset="0"/>
              </a:rPr>
              <a:t>i </a:t>
            </a:r>
            <a:r>
              <a:rPr lang="vi" sz="1200" dirty="0">
                <a:latin typeface="Times New Roman" panose="02020603050405020304" pitchFamily="18" charset="0"/>
              </a:rPr>
              <a:t>kích </a:t>
            </a:r>
            <a:r>
              <a:rPr lang="vi" sz="1200" dirty="0" smtClean="0">
                <a:latin typeface="Times New Roman" panose="02020603050405020304" pitchFamily="18" charset="0"/>
              </a:rPr>
              <a:t>thư</a:t>
            </a:r>
            <a:r>
              <a:rPr lang="en-US" sz="1200" dirty="0" smtClean="0">
                <a:latin typeface="Times New Roman" panose="02020603050405020304" pitchFamily="18" charset="0"/>
              </a:rPr>
              <a:t>ớ</a:t>
            </a:r>
            <a:r>
              <a:rPr lang="vi" sz="1200" dirty="0" smtClean="0">
                <a:latin typeface="Times New Roman" panose="02020603050405020304" pitchFamily="18" charset="0"/>
              </a:rPr>
              <a:t>c </a:t>
            </a:r>
            <a:r>
              <a:rPr lang="vi" sz="1200" dirty="0">
                <a:latin typeface="Times New Roman" panose="02020603050405020304" pitchFamily="18" charset="0"/>
              </a:rPr>
              <a:t>bộ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hoán đổi.</a:t>
            </a:r>
          </a:p>
        </p:txBody>
      </p:sp>
      <p:sp>
        <p:nvSpPr>
          <p:cNvPr id="6" name="Rectangle 5"/>
          <p:cNvSpPr/>
          <p:nvPr/>
        </p:nvSpPr>
        <p:spPr>
          <a:xfrm>
            <a:off x="238917" y="1106424"/>
            <a:ext cx="4209288" cy="32613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-139700">
              <a:lnSpc>
                <a:spcPts val="1344"/>
              </a:lnSpc>
              <a:spcAft>
                <a:spcPts val="42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Hệ thống duy trì một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hàng đợi sẵn sàng </a:t>
            </a:r>
            <a:r>
              <a:rPr lang="vi" sz="1200" dirty="0">
                <a:latin typeface="Times New Roman" panose="02020603050405020304" pitchFamily="18" charset="0"/>
              </a:rPr>
              <a:t>để lưu trữ danh sách các tiến trình sẵn sàng thực thi và đang được hoán đổi ra vùng lưu trữ phụ.</a:t>
            </a:r>
          </a:p>
        </p:txBody>
      </p:sp>
      <p:sp>
        <p:nvSpPr>
          <p:cNvPr id="7" name="Rectangle 6"/>
          <p:cNvSpPr/>
          <p:nvPr/>
        </p:nvSpPr>
        <p:spPr>
          <a:xfrm>
            <a:off x="238917" y="1650111"/>
            <a:ext cx="4154424" cy="32613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-139700">
              <a:lnSpc>
                <a:spcPts val="1320"/>
              </a:lnSpc>
              <a:spcAft>
                <a:spcPts val="42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Thời gian chuyển ngữ cảnh trong cách tiếp cận này tương đối cao </a:t>
            </a:r>
            <a:r>
              <a:rPr lang="en-US" sz="1200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thường không khả thi trong thực tế.</a:t>
            </a:r>
          </a:p>
        </p:txBody>
      </p:sp>
      <p:sp>
        <p:nvSpPr>
          <p:cNvPr id="8" name="Rectangle 7"/>
          <p:cNvSpPr/>
          <p:nvPr/>
        </p:nvSpPr>
        <p:spPr>
          <a:xfrm>
            <a:off x="238917" y="2070735"/>
            <a:ext cx="4172712" cy="320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-139700">
              <a:lnSpc>
                <a:spcPts val="1320"/>
              </a:lnSpc>
              <a:spcAft>
                <a:spcPts val="42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Các phiên bản được sửa đổi của </a:t>
            </a:r>
            <a:r>
              <a:rPr lang="en-US" sz="1200" dirty="0">
                <a:latin typeface="Times New Roman" panose="02020603050405020304" pitchFamily="18" charset="0"/>
              </a:rPr>
              <a:t>swapping </a:t>
            </a:r>
            <a:r>
              <a:rPr lang="vi" sz="1200" dirty="0">
                <a:latin typeface="Times New Roman" panose="02020603050405020304" pitchFamily="18" charset="0"/>
              </a:rPr>
              <a:t>được sử dụng trong các hệ điều hành hiện tại:</a:t>
            </a:r>
          </a:p>
        </p:txBody>
      </p:sp>
      <p:sp>
        <p:nvSpPr>
          <p:cNvPr id="9" name="Rectangle 8"/>
          <p:cNvSpPr/>
          <p:nvPr/>
        </p:nvSpPr>
        <p:spPr>
          <a:xfrm>
            <a:off x="528477" y="2518791"/>
            <a:ext cx="2127504" cy="11582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spcAft>
                <a:spcPts val="63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en-US" sz="1200" dirty="0">
                <a:latin typeface="Times New Roman" panose="02020603050405020304" pitchFamily="18" charset="0"/>
              </a:rPr>
              <a:t>Swapping </a:t>
            </a:r>
            <a:r>
              <a:rPr lang="vi" sz="1200" dirty="0">
                <a:latin typeface="Times New Roman" panose="02020603050405020304" pitchFamily="18" charset="0"/>
              </a:rPr>
              <a:t>bình thường bị vô hiệu hóa.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8477" y="2738247"/>
            <a:ext cx="3797338" cy="49028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spcAft>
                <a:spcPts val="105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Nó chỉ được kích hoạt khi nhu </a:t>
            </a:r>
            <a:r>
              <a:rPr lang="vi" sz="1200" dirty="0" smtClean="0">
                <a:latin typeface="Times New Roman" panose="02020603050405020304" pitchFamily="18" charset="0"/>
              </a:rPr>
              <a:t>c</a:t>
            </a:r>
            <a:r>
              <a:rPr lang="en-US" sz="1200" dirty="0" smtClean="0">
                <a:latin typeface="Times New Roman" panose="02020603050405020304" pitchFamily="18" charset="0"/>
              </a:rPr>
              <a:t>ầ</a:t>
            </a:r>
            <a:r>
              <a:rPr lang="vi" sz="1200" dirty="0" smtClean="0">
                <a:latin typeface="Times New Roman" panose="02020603050405020304" pitchFamily="18" charset="0"/>
              </a:rPr>
              <a:t>u </a:t>
            </a:r>
            <a:r>
              <a:rPr lang="vi" sz="1200" dirty="0">
                <a:latin typeface="Times New Roman" panose="02020603050405020304" pitchFamily="18" charset="0"/>
              </a:rPr>
              <a:t>bộ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đạt đến 1 </a:t>
            </a:r>
            <a:r>
              <a:rPr lang="en-US" sz="1200" dirty="0">
                <a:latin typeface="Times New Roman" panose="02020603050405020304" pitchFamily="18" charset="0"/>
              </a:rPr>
              <a:t/>
            </a:r>
            <a:br>
              <a:rPr lang="en-US" sz="1200" dirty="0">
                <a:latin typeface="Times New Roman" panose="02020603050405020304" pitchFamily="18" charset="0"/>
              </a:rPr>
            </a:br>
            <a:r>
              <a:rPr lang="vi" sz="1200" dirty="0" smtClean="0">
                <a:latin typeface="Times New Roman" panose="02020603050405020304" pitchFamily="18" charset="0"/>
              </a:rPr>
              <a:t>ngưỡng </a:t>
            </a:r>
            <a:r>
              <a:rPr lang="vi" sz="1200" dirty="0">
                <a:latin typeface="Times New Roman" panose="02020603050405020304" pitchFamily="18" charset="0"/>
              </a:rPr>
              <a:t>nào đó.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75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/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81188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4568" y="1261872"/>
            <a:ext cx="3148584" cy="31394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ctr"/>
            <a:r>
              <a:rPr lang="vi" sz="1700" dirty="0">
                <a:latin typeface="Times New Roman" panose="02020603050405020304" pitchFamily="18" charset="0"/>
              </a:rPr>
              <a:t>Các kỹ thuật Cấp phát bộ </a:t>
            </a:r>
            <a:r>
              <a:rPr lang="en-US" sz="1700" dirty="0" err="1" smtClean="0">
                <a:latin typeface="Times New Roman" panose="02020603050405020304" pitchFamily="18" charset="0"/>
              </a:rPr>
              <a:t>nhớ</a:t>
            </a:r>
            <a:endParaRPr lang="vi" sz="1700" dirty="0">
              <a:latin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37688" y="3364992"/>
            <a:ext cx="664464" cy="9144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/>
            <a:r>
              <a:rPr lang="vi" sz="600" spc="100" dirty="0">
                <a:solidFill>
                  <a:srgbClr val="D6D6EF"/>
                </a:solidFill>
                <a:latin typeface="Times New Roman" panose="02020603050405020304" pitchFamily="18" charset="0"/>
              </a:rPr>
              <a:t>-4 □ ►    &lt;3 ►    &lt;</a:t>
            </a:r>
          </a:p>
        </p:txBody>
      </p:sp>
      <p:sp>
        <p:nvSpPr>
          <p:cNvPr id="4" name="Rectangle 3"/>
          <p:cNvSpPr/>
          <p:nvPr/>
        </p:nvSpPr>
        <p:spPr>
          <a:xfrm>
            <a:off x="3614928" y="3374136"/>
            <a:ext cx="185928" cy="762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vi" sz="550">
                <a:solidFill>
                  <a:srgbClr val="D6D6EF"/>
                </a:solidFill>
                <a:latin typeface="Times New Roman"/>
              </a:rPr>
              <a:t>► «</a:t>
            </a:r>
          </a:p>
        </p:txBody>
      </p:sp>
      <p:sp>
        <p:nvSpPr>
          <p:cNvPr id="5" name="Rectangle 4"/>
          <p:cNvSpPr/>
          <p:nvPr/>
        </p:nvSpPr>
        <p:spPr>
          <a:xfrm>
            <a:off x="4319016" y="3364992"/>
            <a:ext cx="274320" cy="9144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r"/>
            <a:r>
              <a:rPr lang="vi" sz="600" spc="100" dirty="0">
                <a:solidFill>
                  <a:srgbClr val="ADADDE"/>
                </a:solidFill>
                <a:latin typeface="Times New Roman" panose="02020603050405020304" pitchFamily="18" charset="0"/>
              </a:rPr>
              <a:t>c\ (&gt;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3" name="Rectangle 2"/>
          <p:cNvSpPr/>
          <p:nvPr/>
        </p:nvSpPr>
        <p:spPr>
          <a:xfrm>
            <a:off x="115824" y="109728"/>
            <a:ext cx="2026920" cy="128016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marL="101600" indent="0"/>
            <a:r>
              <a:rPr lang="vi" sz="550" cap="small">
                <a:solidFill>
                  <a:srgbClr val="FFFFFF"/>
                </a:solidFill>
                <a:latin typeface="Times New Roman"/>
              </a:rPr>
              <a:t>CẤP phát bộ nhớ kề nhau (Contigqus </a:t>
            </a:r>
            <a:r>
              <a:rPr lang="en-US" sz="550" cap="small">
                <a:solidFill>
                  <a:srgbClr val="FFFFFF"/>
                </a:solidFill>
                <a:latin typeface="Times New Roman"/>
              </a:rPr>
              <a:t>allocation)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584" y="228600"/>
            <a:ext cx="4236720" cy="274015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spcAft>
                <a:spcPts val="2100"/>
              </a:spcAft>
            </a:pP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CẤP PHÁT BỘ NHỚ KỀ NHAU</a:t>
            </a:r>
          </a:p>
          <a:p>
            <a:pPr marL="152400" indent="0" algn="just">
              <a:spcAft>
                <a:spcPts val="630"/>
              </a:spcAft>
            </a:pPr>
            <a:r>
              <a:rPr lang="vi" sz="1200" dirty="0" smtClean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Là một trong các p/pháp cấp phát bộ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được sử dụng </a:t>
            </a:r>
            <a:r>
              <a:rPr lang="vi" sz="1200" dirty="0" smtClean="0">
                <a:latin typeface="Times New Roman" panose="02020603050405020304" pitchFamily="18" charset="0"/>
              </a:rPr>
              <a:t>đ</a:t>
            </a:r>
            <a:r>
              <a:rPr lang="en-US" sz="1200" dirty="0" smtClean="0">
                <a:latin typeface="Times New Roman" panose="02020603050405020304" pitchFamily="18" charset="0"/>
              </a:rPr>
              <a:t>ầ</a:t>
            </a:r>
            <a:r>
              <a:rPr lang="vi" sz="1200" dirty="0" smtClean="0">
                <a:latin typeface="Times New Roman" panose="02020603050405020304" pitchFamily="18" charset="0"/>
              </a:rPr>
              <a:t>u </a:t>
            </a:r>
            <a:r>
              <a:rPr lang="vi" sz="1200" dirty="0">
                <a:latin typeface="Times New Roman" panose="02020603050405020304" pitchFamily="18" charset="0"/>
              </a:rPr>
              <a:t>tiên.</a:t>
            </a:r>
          </a:p>
          <a:p>
            <a:pPr marL="152400" indent="0" algn="just">
              <a:spcAft>
                <a:spcPts val="63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Bộ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chính thường được chia thành 2 </a:t>
            </a:r>
            <a:r>
              <a:rPr lang="vi" sz="1200" dirty="0" smtClean="0">
                <a:latin typeface="Times New Roman" panose="02020603050405020304" pitchFamily="18" charset="0"/>
              </a:rPr>
              <a:t>ph</a:t>
            </a:r>
            <a:r>
              <a:rPr lang="en-US" sz="1200" dirty="0" smtClean="0">
                <a:latin typeface="Times New Roman" panose="02020603050405020304" pitchFamily="18" charset="0"/>
              </a:rPr>
              <a:t>ầ</a:t>
            </a:r>
            <a:r>
              <a:rPr lang="vi" sz="1200" dirty="0" smtClean="0">
                <a:latin typeface="Times New Roman" panose="02020603050405020304" pitchFamily="18" charset="0"/>
              </a:rPr>
              <a:t>n</a:t>
            </a:r>
            <a:r>
              <a:rPr lang="vi" sz="1200" dirty="0">
                <a:latin typeface="Times New Roman" panose="02020603050405020304" pitchFamily="18" charset="0"/>
              </a:rPr>
              <a:t>:</a:t>
            </a:r>
          </a:p>
          <a:p>
            <a:pPr marL="584200" indent="-139700">
              <a:lnSpc>
                <a:spcPts val="1176"/>
              </a:lnSpc>
              <a:spcAft>
                <a:spcPts val="63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en-US" sz="1200" dirty="0" err="1" smtClean="0">
                <a:solidFill>
                  <a:srgbClr val="3333B2"/>
                </a:solidFill>
                <a:latin typeface="Times New Roman" panose="02020603050405020304" pitchFamily="18" charset="0"/>
              </a:rPr>
              <a:t>P</a:t>
            </a:r>
            <a:r>
              <a:rPr lang="en-US" sz="1200" dirty="0" err="1" smtClean="0">
                <a:latin typeface="Times New Roman" panose="02020603050405020304" pitchFamily="18" charset="0"/>
              </a:rPr>
              <a:t>hần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latin typeface="Times New Roman" panose="02020603050405020304" pitchFamily="18" charset="0"/>
              </a:rPr>
              <a:t>thường </a:t>
            </a:r>
            <a:r>
              <a:rPr lang="vi" sz="1200" dirty="0">
                <a:latin typeface="Times New Roman" panose="02020603050405020304" pitchFamily="18" charset="0"/>
              </a:rPr>
              <a:t>trú của HĐH: </a:t>
            </a:r>
            <a:r>
              <a:rPr lang="vi" sz="1200" dirty="0" smtClean="0">
                <a:latin typeface="Times New Roman" panose="02020603050405020304" pitchFamily="18" charset="0"/>
              </a:rPr>
              <a:t>t</a:t>
            </a:r>
            <a:r>
              <a:rPr lang="en-US" sz="1200" dirty="0" smtClean="0">
                <a:latin typeface="Times New Roman" panose="02020603050405020304" pitchFamily="18" charset="0"/>
              </a:rPr>
              <a:t>ổ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chức trong vùng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thấp (các </a:t>
            </a:r>
            <a:r>
              <a:rPr lang="en-US" sz="1200" dirty="0">
                <a:latin typeface="Times New Roman" panose="02020603050405020304" pitchFamily="18" charset="0"/>
              </a:rPr>
              <a:t>vector </a:t>
            </a:r>
            <a:r>
              <a:rPr lang="vi" sz="1200" dirty="0">
                <a:latin typeface="Times New Roman" panose="02020603050405020304" pitchFamily="18" charset="0"/>
              </a:rPr>
              <a:t>ngắt).</a:t>
            </a:r>
          </a:p>
          <a:p>
            <a:pPr marL="444500" indent="0" algn="just">
              <a:spcAft>
                <a:spcPts val="63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Tiến trình người dùng: được </a:t>
            </a:r>
            <a:r>
              <a:rPr lang="vi" sz="1200" dirty="0" smtClean="0">
                <a:latin typeface="Times New Roman" panose="02020603050405020304" pitchFamily="18" charset="0"/>
              </a:rPr>
              <a:t>t</a:t>
            </a:r>
            <a:r>
              <a:rPr lang="en-US" sz="1200" dirty="0" smtClean="0">
                <a:latin typeface="Times New Roman" panose="02020603050405020304" pitchFamily="18" charset="0"/>
              </a:rPr>
              <a:t>ổ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chức trong vùng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cao.</a:t>
            </a:r>
          </a:p>
          <a:p>
            <a:pPr marL="152400" indent="0" algn="just">
              <a:spcAft>
                <a:spcPts val="63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</a:t>
            </a:r>
            <a:r>
              <a:rPr lang="vi" sz="1200" dirty="0">
                <a:latin typeface="Times New Roman" panose="02020603050405020304" pitchFamily="18" charset="0"/>
              </a:rPr>
              <a:t>Mỗi tiến trình được cấp phát một vùng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đơn, liên tục.</a:t>
            </a:r>
          </a:p>
          <a:p>
            <a:pPr marL="292100" indent="-139700">
              <a:lnSpc>
                <a:spcPts val="1200"/>
              </a:lnSpc>
              <a:spcAft>
                <a:spcPts val="21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</a:t>
            </a:r>
            <a:r>
              <a:rPr lang="vi" sz="1200" dirty="0">
                <a:latin typeface="Times New Roman" panose="02020603050405020304" pitchFamily="18" charset="0"/>
              </a:rPr>
              <a:t>Bộ quản lý bộ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thực hiện ánh xạ địa chỉ luận lý sang vật lý vào thời gian thực thi (động):</a:t>
            </a:r>
          </a:p>
          <a:p>
            <a:pPr marL="444500" indent="0" algn="just"/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địa chỉ vật lý = địa chỉ luận lý + giá trị thanh ghi tái định vị.</a:t>
            </a:r>
          </a:p>
        </p:txBody>
      </p:sp>
      <p:sp>
        <p:nvSpPr>
          <p:cNvPr id="8" name="Rectangle 7"/>
          <p:cNvSpPr/>
          <p:nvPr/>
        </p:nvSpPr>
        <p:spPr>
          <a:xfrm>
            <a:off x="3175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/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81188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3" name="Rectangle 2"/>
          <p:cNvSpPr/>
          <p:nvPr/>
        </p:nvSpPr>
        <p:spPr>
          <a:xfrm>
            <a:off x="100584" y="469392"/>
            <a:ext cx="896112" cy="1889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spcAft>
                <a:spcPts val="3990"/>
              </a:spcAft>
            </a:pPr>
            <a:r>
              <a:rPr lang="vi" sz="1400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MỤC </a:t>
            </a:r>
            <a:r>
              <a:rPr lang="vi" sz="1400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TIÊU</a:t>
            </a:r>
            <a:endParaRPr lang="vi" sz="1400" cap="small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4696" y="1365504"/>
            <a:ext cx="4175760" cy="105765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spcBef>
                <a:spcPts val="3990"/>
              </a:spcBef>
              <a:spcAft>
                <a:spcPts val="42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Mô tả chi tiết các phương pháp tổ chức bộ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.</a:t>
            </a:r>
            <a:endParaRPr lang="vi" sz="1200" dirty="0">
              <a:latin typeface="Times New Roman" panose="02020603050405020304" pitchFamily="18" charset="0"/>
            </a:endParaRPr>
          </a:p>
          <a:p>
            <a:pPr marL="157988" indent="-139700">
              <a:lnSpc>
                <a:spcPts val="1344"/>
              </a:lnSpc>
              <a:spcAft>
                <a:spcPts val="42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Giải thích các kỹ thuật quản lý bộ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bao gồm phân trang và phân đoạn.</a:t>
            </a:r>
          </a:p>
          <a:p>
            <a:pPr marL="157988" indent="-139700">
              <a:lnSpc>
                <a:spcPts val="1320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Một số ví dụ thực tế về quản lý bộ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: </a:t>
            </a:r>
            <a:r>
              <a:rPr lang="vi" sz="1200" dirty="0">
                <a:latin typeface="Times New Roman" panose="02020603050405020304" pitchFamily="18" charset="0"/>
              </a:rPr>
              <a:t>quản lý phân đoạn trong bộ xử lý Intel Pentium và quản lý địa chỉ bộ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trong HĐH Linux.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75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/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81188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744" y="1813560"/>
            <a:ext cx="2615184" cy="128016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4" name="Rectangle 3"/>
          <p:cNvSpPr/>
          <p:nvPr/>
        </p:nvSpPr>
        <p:spPr>
          <a:xfrm>
            <a:off x="115824" y="109728"/>
            <a:ext cx="2026920" cy="128016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marL="101600" indent="0"/>
            <a:r>
              <a:rPr lang="vi" sz="550" cap="small">
                <a:solidFill>
                  <a:srgbClr val="FFFFFF"/>
                </a:solidFill>
                <a:latin typeface="Times New Roman"/>
              </a:rPr>
              <a:t>CẤP phát bộ nhớ kề nhau (Contigqus </a:t>
            </a:r>
            <a:r>
              <a:rPr lang="en-US" sz="550" cap="small">
                <a:solidFill>
                  <a:srgbClr val="FFFFFF"/>
                </a:solidFill>
                <a:latin typeface="Times New Roman"/>
              </a:rPr>
              <a:t>allocation)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0584" y="228600"/>
            <a:ext cx="2621514" cy="42976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spcAft>
                <a:spcPts val="1470"/>
              </a:spcAft>
            </a:pP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BẢO VÊ VÙNG NHỚ</a:t>
            </a:r>
            <a:endParaRPr lang="vi" sz="1400" b="1" cap="small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7076" y="557784"/>
            <a:ext cx="4157472" cy="83515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57988" indent="-139700">
              <a:lnSpc>
                <a:spcPts val="1176"/>
              </a:lnSpc>
              <a:spcBef>
                <a:spcPts val="1470"/>
              </a:spcBef>
              <a:spcAft>
                <a:spcPts val="42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</a:t>
            </a:r>
            <a:r>
              <a:rPr lang="vi" sz="1200" dirty="0">
                <a:latin typeface="Times New Roman" panose="02020603050405020304" pitchFamily="18" charset="0"/>
              </a:rPr>
              <a:t>Thanh ghi tái định vị được sử dụng </a:t>
            </a:r>
            <a:r>
              <a:rPr lang="vi" sz="1200" dirty="0" smtClean="0">
                <a:latin typeface="Times New Roman" panose="02020603050405020304" pitchFamily="18" charset="0"/>
              </a:rPr>
              <a:t>đ</a:t>
            </a:r>
            <a:r>
              <a:rPr lang="en-US" sz="1200" dirty="0" smtClean="0">
                <a:latin typeface="Times New Roman" panose="02020603050405020304" pitchFamily="18" charset="0"/>
              </a:rPr>
              <a:t>ể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bảo vệ vùng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của các tiến trình người dùng và HĐH (mã lệnh và dữ liệu).</a:t>
            </a:r>
          </a:p>
          <a:p>
            <a:pPr marL="310388" indent="0" algn="just">
              <a:spcAft>
                <a:spcPts val="42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Thanh ghi tái định vị: chứa địa chỉ vật lý thấp nhất của tiến trình.</a:t>
            </a:r>
          </a:p>
          <a:p>
            <a:pPr marL="310388" indent="0" algn="just"/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Thanh ghi </a:t>
            </a:r>
            <a:r>
              <a:rPr lang="vi" sz="1200" dirty="0" smtClean="0">
                <a:latin typeface="Times New Roman" panose="02020603050405020304" pitchFamily="18" charset="0"/>
              </a:rPr>
              <a:t>gi</a:t>
            </a:r>
            <a:r>
              <a:rPr lang="en-US" sz="1200" dirty="0" smtClean="0">
                <a:latin typeface="Times New Roman" panose="02020603050405020304" pitchFamily="18" charset="0"/>
              </a:rPr>
              <a:t>ớ</a:t>
            </a:r>
            <a:r>
              <a:rPr lang="vi" sz="1200" dirty="0" smtClean="0">
                <a:latin typeface="Times New Roman" panose="02020603050405020304" pitchFamily="18" charset="0"/>
              </a:rPr>
              <a:t>i </a:t>
            </a:r>
            <a:r>
              <a:rPr lang="vi" sz="1200" dirty="0">
                <a:latin typeface="Times New Roman" panose="02020603050405020304" pitchFamily="18" charset="0"/>
              </a:rPr>
              <a:t>hạn: chứa phạm vi địa chỉ luận lý của tiến trình.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78013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3" name="Rectangle 2"/>
          <p:cNvSpPr/>
          <p:nvPr/>
        </p:nvSpPr>
        <p:spPr>
          <a:xfrm>
            <a:off x="115824" y="109728"/>
            <a:ext cx="2026920" cy="128016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marL="101600" indent="0"/>
            <a:r>
              <a:rPr lang="vi" sz="550" cap="small">
                <a:solidFill>
                  <a:srgbClr val="FFFFFF"/>
                </a:solidFill>
                <a:latin typeface="Times New Roman"/>
              </a:rPr>
              <a:t>CẤP phát bộ nhớ kề nhau (Contigqus </a:t>
            </a:r>
            <a:r>
              <a:rPr lang="en-US" sz="550" cap="small">
                <a:solidFill>
                  <a:srgbClr val="FFFFFF"/>
                </a:solidFill>
                <a:latin typeface="Times New Roman"/>
              </a:rPr>
              <a:t>allocation)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584" y="228600"/>
            <a:ext cx="4395216" cy="282244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spcAft>
                <a:spcPts val="1890"/>
              </a:spcAft>
            </a:pP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CẤP PHÁT VỚI KÍCH THƯỚC PHÂN KHU CỐ ĐỊNH</a:t>
            </a:r>
          </a:p>
          <a:p>
            <a:pPr marL="304800" indent="-152400">
              <a:lnSpc>
                <a:spcPts val="1344"/>
              </a:lnSpc>
              <a:spcAft>
                <a:spcPts val="420"/>
              </a:spcAft>
            </a:pPr>
            <a:r>
              <a:rPr lang="vi" sz="1200" dirty="0" smtClean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Các chiến lược cấp phát bộ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đa phân khu: được sử dụng cho các hệ thống đa chương.</a:t>
            </a:r>
          </a:p>
          <a:p>
            <a:pPr marL="152400" indent="0" algn="just">
              <a:lnSpc>
                <a:spcPts val="2016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Bộ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được chia thành nhiều phân khu có kích </a:t>
            </a:r>
            <a:r>
              <a:rPr lang="vi-VN" sz="1200" dirty="0" smtClean="0">
                <a:latin typeface="Times New Roman" panose="02020603050405020304" pitchFamily="18" charset="0"/>
              </a:rPr>
              <a:t>thước </a:t>
            </a:r>
            <a:r>
              <a:rPr lang="vi" sz="1200" dirty="0" smtClean="0">
                <a:latin typeface="Times New Roman" panose="02020603050405020304" pitchFamily="18" charset="0"/>
              </a:rPr>
              <a:t>cố </a:t>
            </a:r>
            <a:r>
              <a:rPr lang="vi" sz="1200" dirty="0">
                <a:latin typeface="Times New Roman" panose="02020603050405020304" pitchFamily="18" charset="0"/>
              </a:rPr>
              <a:t>định.</a:t>
            </a:r>
          </a:p>
          <a:p>
            <a:pPr marL="152400" indent="0" algn="just">
              <a:lnSpc>
                <a:spcPts val="2016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Mỗi tiến trình được cấp phát 1 phân khu.</a:t>
            </a:r>
          </a:p>
          <a:p>
            <a:pPr marL="152400" indent="0" algn="just">
              <a:lnSpc>
                <a:spcPts val="2016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Cấp độ đa chương được xác định bởi số lượng phân khu.</a:t>
            </a:r>
          </a:p>
          <a:p>
            <a:pPr marL="152400" indent="0" algn="just">
              <a:lnSpc>
                <a:spcPts val="2016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Hạn chế:</a:t>
            </a:r>
          </a:p>
          <a:p>
            <a:pPr marL="444500" indent="0" algn="just">
              <a:lnSpc>
                <a:spcPts val="1872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000" dirty="0">
                <a:latin typeface="Times New Roman" panose="02020603050405020304" pitchFamily="18" charset="0"/>
              </a:rPr>
              <a:t>T/trình sử dụng không hết vùng </a:t>
            </a:r>
            <a:r>
              <a:rPr lang="en-US" sz="1000" dirty="0" err="1" smtClean="0">
                <a:latin typeface="Times New Roman" panose="02020603050405020304" pitchFamily="18" charset="0"/>
              </a:rPr>
              <a:t>nhớ</a:t>
            </a:r>
            <a:r>
              <a:rPr lang="vi" sz="1000" dirty="0" smtClean="0">
                <a:latin typeface="Times New Roman" panose="02020603050405020304" pitchFamily="18" charset="0"/>
              </a:rPr>
              <a:t> </a:t>
            </a:r>
            <a:r>
              <a:rPr lang="vi" sz="1000" dirty="0">
                <a:latin typeface="Times New Roman" panose="02020603050405020304" pitchFamily="18" charset="0"/>
              </a:rPr>
              <a:t>được cấp phát (phân mảnh trong).</a:t>
            </a:r>
          </a:p>
          <a:p>
            <a:pPr marL="444500" indent="0" algn="just">
              <a:lnSpc>
                <a:spcPts val="1872"/>
              </a:lnSpc>
            </a:pPr>
            <a:r>
              <a:rPr lang="vi" sz="10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000" dirty="0">
                <a:latin typeface="Times New Roman" panose="02020603050405020304" pitchFamily="18" charset="0"/>
              </a:rPr>
              <a:t>Không </a:t>
            </a:r>
            <a:r>
              <a:rPr lang="en-US" sz="1000" dirty="0" err="1" smtClean="0">
                <a:latin typeface="Times New Roman" panose="02020603050405020304" pitchFamily="18" charset="0"/>
              </a:rPr>
              <a:t>thể</a:t>
            </a:r>
            <a:r>
              <a:rPr lang="en-US" sz="1000" dirty="0" smtClean="0">
                <a:latin typeface="Times New Roman" panose="02020603050405020304" pitchFamily="18" charset="0"/>
              </a:rPr>
              <a:t> </a:t>
            </a:r>
            <a:r>
              <a:rPr lang="vi" sz="1000" dirty="0" smtClean="0">
                <a:latin typeface="Times New Roman" panose="02020603050405020304" pitchFamily="18" charset="0"/>
              </a:rPr>
              <a:t>tạo </a:t>
            </a:r>
            <a:r>
              <a:rPr lang="vi" sz="1000" dirty="0">
                <a:latin typeface="Times New Roman" panose="02020603050405020304" pitchFamily="18" charset="0"/>
              </a:rPr>
              <a:t>các tiến trình có kích </a:t>
            </a:r>
            <a:r>
              <a:rPr lang="vi-VN" sz="1000" dirty="0" smtClean="0">
                <a:latin typeface="Times New Roman" panose="02020603050405020304" pitchFamily="18" charset="0"/>
              </a:rPr>
              <a:t>thước </a:t>
            </a:r>
            <a:r>
              <a:rPr lang="vi" sz="1000" dirty="0" smtClean="0">
                <a:latin typeface="Times New Roman" panose="02020603050405020304" pitchFamily="18" charset="0"/>
              </a:rPr>
              <a:t>l</a:t>
            </a:r>
            <a:r>
              <a:rPr lang="en-US" sz="1000" dirty="0" smtClean="0">
                <a:latin typeface="Times New Roman" panose="02020603050405020304" pitchFamily="18" charset="0"/>
              </a:rPr>
              <a:t>ớ</a:t>
            </a:r>
            <a:r>
              <a:rPr lang="vi" sz="1000" dirty="0" smtClean="0">
                <a:latin typeface="Times New Roman" panose="02020603050405020304" pitchFamily="18" charset="0"/>
              </a:rPr>
              <a:t>n </a:t>
            </a:r>
            <a:r>
              <a:rPr lang="vi" sz="1000" dirty="0">
                <a:latin typeface="Times New Roman" panose="02020603050405020304" pitchFamily="18" charset="0"/>
              </a:rPr>
              <a:t>hơn kích </a:t>
            </a:r>
            <a:r>
              <a:rPr lang="vi-VN" sz="1000" dirty="0" smtClean="0">
                <a:latin typeface="Times New Roman" panose="02020603050405020304" pitchFamily="18" charset="0"/>
              </a:rPr>
              <a:t>thước </a:t>
            </a:r>
            <a:r>
              <a:rPr lang="vi" sz="1000" dirty="0" smtClean="0">
                <a:latin typeface="Times New Roman" panose="02020603050405020304" pitchFamily="18" charset="0"/>
              </a:rPr>
              <a:t>phân </a:t>
            </a:r>
            <a:r>
              <a:rPr lang="vi" sz="1000" dirty="0">
                <a:latin typeface="Times New Roman" panose="02020603050405020304" pitchFamily="18" charset="0"/>
              </a:rPr>
              <a:t>khu.</a:t>
            </a:r>
          </a:p>
          <a:p>
            <a:pPr marL="444500" indent="0" algn="just">
              <a:lnSpc>
                <a:spcPts val="1872"/>
              </a:lnSpc>
            </a:pPr>
            <a:r>
              <a:rPr lang="vi" sz="10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000" dirty="0">
                <a:latin typeface="Times New Roman" panose="02020603050405020304" pitchFamily="18" charset="0"/>
              </a:rPr>
              <a:t>Phương pháp này hiện không còn được sử dụng.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78013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3" name="Rectangle 2"/>
          <p:cNvSpPr/>
          <p:nvPr/>
        </p:nvSpPr>
        <p:spPr>
          <a:xfrm>
            <a:off x="115824" y="109728"/>
            <a:ext cx="2026920" cy="128016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marL="101600" indent="0"/>
            <a:r>
              <a:rPr lang="vi" sz="550" cap="small">
                <a:solidFill>
                  <a:srgbClr val="FFFFFF"/>
                </a:solidFill>
                <a:latin typeface="Times New Roman"/>
              </a:rPr>
              <a:t>CẤP phát bộ nhớ kề nhau (Contigqus </a:t>
            </a:r>
            <a:r>
              <a:rPr lang="en-US" sz="550" cap="small">
                <a:solidFill>
                  <a:srgbClr val="FFFFFF"/>
                </a:solidFill>
                <a:latin typeface="Times New Roman"/>
              </a:rPr>
              <a:t>allocation)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584" y="228600"/>
            <a:ext cx="2767584" cy="42976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spcAft>
                <a:spcPts val="2310"/>
              </a:spcAft>
            </a:pP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CẤP PHÁT ĐA PHÂN KHU ĐỘNG</a:t>
            </a:r>
            <a:endParaRPr lang="vi" sz="1400" b="1" cap="small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3747" y="573024"/>
            <a:ext cx="2548128" cy="14935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2064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Mỗi tiến trình được cấp phát 1 phân khu.</a:t>
            </a:r>
          </a:p>
        </p:txBody>
      </p:sp>
      <p:sp>
        <p:nvSpPr>
          <p:cNvPr id="6" name="Rectangle 5"/>
          <p:cNvSpPr/>
          <p:nvPr/>
        </p:nvSpPr>
        <p:spPr>
          <a:xfrm>
            <a:off x="203747" y="822960"/>
            <a:ext cx="4093464" cy="16459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2064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 smtClean="0">
                <a:latin typeface="Times New Roman" panose="02020603050405020304" pitchFamily="18" charset="0"/>
              </a:rPr>
              <a:t>K/</a:t>
            </a:r>
            <a:r>
              <a:rPr lang="vi-VN" sz="1200" dirty="0" smtClean="0">
                <a:latin typeface="Times New Roman" panose="02020603050405020304" pitchFamily="18" charset="0"/>
              </a:rPr>
              <a:t>thước </a:t>
            </a:r>
            <a:r>
              <a:rPr lang="vi" sz="1200" dirty="0" smtClean="0">
                <a:latin typeface="Times New Roman" panose="02020603050405020304" pitchFamily="18" charset="0"/>
              </a:rPr>
              <a:t>mỗi </a:t>
            </a:r>
            <a:r>
              <a:rPr lang="vi" sz="1200" dirty="0">
                <a:latin typeface="Times New Roman" panose="02020603050405020304" pitchFamily="18" charset="0"/>
              </a:rPr>
              <a:t>phân khu có thể thay đổi tùy vào nhu cầu của t/trình.</a:t>
            </a:r>
          </a:p>
        </p:txBody>
      </p:sp>
      <p:sp>
        <p:nvSpPr>
          <p:cNvPr id="7" name="Rectangle 6"/>
          <p:cNvSpPr/>
          <p:nvPr/>
        </p:nvSpPr>
        <p:spPr>
          <a:xfrm>
            <a:off x="203747" y="1091184"/>
            <a:ext cx="3617976" cy="15849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2064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Lỗ trống </a:t>
            </a:r>
            <a:r>
              <a:rPr lang="en-US" sz="1200" dirty="0">
                <a:latin typeface="Times New Roman" panose="02020603050405020304" pitchFamily="18" charset="0"/>
              </a:rPr>
              <a:t>(hole): </a:t>
            </a:r>
            <a:r>
              <a:rPr lang="vi" sz="1200" dirty="0">
                <a:latin typeface="Times New Roman" panose="02020603050405020304" pitchFamily="18" charset="0"/>
              </a:rPr>
              <a:t>là vùng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còn trống chưa được cấp phát.</a:t>
            </a:r>
          </a:p>
        </p:txBody>
      </p:sp>
      <p:sp>
        <p:nvSpPr>
          <p:cNvPr id="8" name="Rectangle 7"/>
          <p:cNvSpPr/>
          <p:nvPr/>
        </p:nvSpPr>
        <p:spPr>
          <a:xfrm>
            <a:off x="493307" y="1359408"/>
            <a:ext cx="3678936" cy="14020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spcAft>
                <a:spcPts val="63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Có thể </a:t>
            </a:r>
            <a:r>
              <a:rPr lang="vi" sz="1200" dirty="0" smtClean="0">
                <a:latin typeface="Times New Roman" panose="02020603050405020304" pitchFamily="18" charset="0"/>
              </a:rPr>
              <a:t>n</a:t>
            </a:r>
            <a:r>
              <a:rPr lang="en-US" sz="1200" dirty="0" smtClean="0">
                <a:latin typeface="Times New Roman" panose="02020603050405020304" pitchFamily="18" charset="0"/>
              </a:rPr>
              <a:t>ằ</a:t>
            </a:r>
            <a:r>
              <a:rPr lang="vi" sz="1200" dirty="0" smtClean="0">
                <a:latin typeface="Times New Roman" panose="02020603050405020304" pitchFamily="18" charset="0"/>
              </a:rPr>
              <a:t>m </a:t>
            </a:r>
            <a:r>
              <a:rPr lang="vi" sz="1200" dirty="0">
                <a:latin typeface="Times New Roman" panose="02020603050405020304" pitchFamily="18" charset="0"/>
              </a:rPr>
              <a:t>rãi rác trong bộ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(do sự cấp phát, </a:t>
            </a:r>
            <a:r>
              <a:rPr lang="en-US" sz="1200" dirty="0" smtClean="0">
                <a:latin typeface="Times New Roman" panose="02020603050405020304" pitchFamily="18" charset="0"/>
              </a:rPr>
              <a:t/>
            </a:r>
            <a:br>
              <a:rPr lang="en-US" sz="1200" dirty="0" smtClean="0">
                <a:latin typeface="Times New Roman" panose="02020603050405020304" pitchFamily="18" charset="0"/>
              </a:rPr>
            </a:br>
            <a:r>
              <a:rPr lang="vi" sz="1200" dirty="0" smtClean="0">
                <a:latin typeface="Times New Roman" panose="02020603050405020304" pitchFamily="18" charset="0"/>
              </a:rPr>
              <a:t>thu </a:t>
            </a:r>
            <a:r>
              <a:rPr lang="vi" sz="1200" dirty="0">
                <a:latin typeface="Times New Roman" panose="02020603050405020304" pitchFamily="18" charset="0"/>
              </a:rPr>
              <a:t>hồi bộ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).</a:t>
            </a:r>
            <a:endParaRPr lang="vi" sz="1200" dirty="0">
              <a:latin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3307" y="1740642"/>
            <a:ext cx="3374136" cy="14325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spcAft>
                <a:spcPts val="63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</a:t>
            </a:r>
            <a:r>
              <a:rPr lang="vi" sz="1200" dirty="0">
                <a:latin typeface="Times New Roman" panose="02020603050405020304" pitchFamily="18" charset="0"/>
              </a:rPr>
              <a:t>Khi 1 t/trình xuất hiện, nó được phân 1 lỗ trống đủ chứa nó.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3307" y="1981434"/>
            <a:ext cx="3898392" cy="28651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-127000">
              <a:lnSpc>
                <a:spcPts val="1200"/>
              </a:lnSpc>
              <a:spcAft>
                <a:spcPts val="63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</a:t>
            </a:r>
            <a:r>
              <a:rPr lang="vi" sz="1200" dirty="0">
                <a:latin typeface="Times New Roman" panose="02020603050405020304" pitchFamily="18" charset="0"/>
              </a:rPr>
              <a:t>Khi 1 t/trình kết thúc, vùng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dành cho nó sẽ được thu hồi thành lỗ trống và kết hợp </a:t>
            </a:r>
            <a:r>
              <a:rPr lang="vi" sz="1200" dirty="0" smtClean="0">
                <a:latin typeface="Times New Roman" panose="02020603050405020304" pitchFamily="18" charset="0"/>
              </a:rPr>
              <a:t>v</a:t>
            </a:r>
            <a:r>
              <a:rPr lang="en-US" sz="1200" dirty="0" smtClean="0">
                <a:latin typeface="Times New Roman" panose="02020603050405020304" pitchFamily="18" charset="0"/>
              </a:rPr>
              <a:t>ớ</a:t>
            </a:r>
            <a:r>
              <a:rPr lang="vi" sz="1200" dirty="0" smtClean="0">
                <a:latin typeface="Times New Roman" panose="02020603050405020304" pitchFamily="18" charset="0"/>
              </a:rPr>
              <a:t>i </a:t>
            </a:r>
            <a:r>
              <a:rPr lang="vi" sz="1200" dirty="0">
                <a:latin typeface="Times New Roman" panose="02020603050405020304" pitchFamily="18" charset="0"/>
              </a:rPr>
              <a:t>lỗ trống liền kề nếu có.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3747" y="2377674"/>
            <a:ext cx="4224528" cy="15544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spcAft>
                <a:spcPts val="189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Hệ thống sẽ duy trì thông tin về các phân khu đã cấp phát và </a:t>
            </a:r>
            <a:r>
              <a:rPr lang="en-US" sz="1200" dirty="0" smtClean="0">
                <a:latin typeface="Times New Roman" panose="02020603050405020304" pitchFamily="18" charset="0"/>
              </a:rPr>
              <a:t/>
            </a:r>
            <a:br>
              <a:rPr lang="en-US" sz="1200" dirty="0" smtClean="0">
                <a:latin typeface="Times New Roman" panose="02020603050405020304" pitchFamily="18" charset="0"/>
              </a:rPr>
            </a:br>
            <a:r>
              <a:rPr lang="vi" sz="1200" dirty="0" smtClean="0">
                <a:latin typeface="Times New Roman" panose="02020603050405020304" pitchFamily="18" charset="0"/>
              </a:rPr>
              <a:t>lỗ </a:t>
            </a:r>
            <a:r>
              <a:rPr lang="vi" sz="1200" dirty="0">
                <a:latin typeface="Times New Roman" panose="02020603050405020304" pitchFamily="18" charset="0"/>
              </a:rPr>
              <a:t>trống.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78013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3" name="Rectangle 2"/>
          <p:cNvSpPr/>
          <p:nvPr/>
        </p:nvSpPr>
        <p:spPr>
          <a:xfrm>
            <a:off x="115824" y="109728"/>
            <a:ext cx="2026920" cy="128016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marL="101600" indent="0"/>
            <a:r>
              <a:rPr lang="vi" sz="550" cap="small">
                <a:solidFill>
                  <a:srgbClr val="FFFFFF"/>
                </a:solidFill>
                <a:latin typeface="Times New Roman"/>
              </a:rPr>
              <a:t>CẤP phát bộ nhớ kề nhau (Contigqus </a:t>
            </a:r>
            <a:r>
              <a:rPr lang="en-US" sz="550" cap="small">
                <a:solidFill>
                  <a:srgbClr val="FFFFFF"/>
                </a:solidFill>
                <a:latin typeface="Times New Roman"/>
              </a:rPr>
              <a:t>allocation)</a:t>
            </a:r>
          </a:p>
        </p:txBody>
      </p:sp>
      <p:sp>
        <p:nvSpPr>
          <p:cNvPr id="5" name="Rectangle 4"/>
          <p:cNvSpPr/>
          <p:nvPr/>
        </p:nvSpPr>
        <p:spPr>
          <a:xfrm>
            <a:off x="115824" y="350520"/>
            <a:ext cx="1978152" cy="17068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spcAft>
                <a:spcPts val="1680"/>
              </a:spcAft>
            </a:pP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CHIẾN LƯỢC CẤP PHÁT</a:t>
            </a:r>
            <a:endParaRPr lang="vi" sz="1400" b="1" cap="small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4849" y="772668"/>
            <a:ext cx="3617976" cy="15849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1800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Làm thế nào để đáp ứng một yêu cầu bộ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kích </a:t>
            </a:r>
            <a:r>
              <a:rPr lang="vi-VN" sz="1200" dirty="0" smtClean="0">
                <a:latin typeface="Times New Roman" panose="02020603050405020304" pitchFamily="18" charset="0"/>
              </a:rPr>
              <a:t>thước </a:t>
            </a:r>
            <a:r>
              <a:rPr lang="vi" sz="1200" dirty="0" smtClean="0">
                <a:latin typeface="Times New Roman" panose="02020603050405020304" pitchFamily="18" charset="0"/>
              </a:rPr>
              <a:t>n</a:t>
            </a:r>
            <a:r>
              <a:rPr lang="vi" sz="1200" dirty="0">
                <a:latin typeface="Times New Roman" panose="02020603050405020304" pitchFamily="18" charset="0"/>
              </a:rPr>
              <a:t>?</a:t>
            </a:r>
          </a:p>
        </p:txBody>
      </p:sp>
      <p:sp>
        <p:nvSpPr>
          <p:cNvPr id="7" name="Rectangle 6"/>
          <p:cNvSpPr/>
          <p:nvPr/>
        </p:nvSpPr>
        <p:spPr>
          <a:xfrm>
            <a:off x="514409" y="1025652"/>
            <a:ext cx="2414016" cy="13716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1800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</a:t>
            </a:r>
            <a:r>
              <a:rPr lang="en-US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First-fit</a:t>
            </a:r>
            <a:r>
              <a:rPr lang="en-US" sz="1200" dirty="0">
                <a:latin typeface="Times New Roman" panose="02020603050405020304" pitchFamily="18" charset="0"/>
              </a:rPr>
              <a:t>: </a:t>
            </a:r>
            <a:r>
              <a:rPr lang="vi" sz="1200" dirty="0">
                <a:latin typeface="Times New Roman" panose="02020603050405020304" pitchFamily="18" charset="0"/>
              </a:rPr>
              <a:t>Cấp phát lỗ trống đủ </a:t>
            </a:r>
            <a:r>
              <a:rPr lang="vi" sz="1200" dirty="0" smtClean="0">
                <a:latin typeface="Times New Roman" panose="02020603050405020304" pitchFamily="18" charset="0"/>
              </a:rPr>
              <a:t>l</a:t>
            </a:r>
            <a:r>
              <a:rPr lang="en-US" sz="1200" dirty="0" smtClean="0">
                <a:latin typeface="Times New Roman" panose="02020603050405020304" pitchFamily="18" charset="0"/>
              </a:rPr>
              <a:t>ớ</a:t>
            </a:r>
            <a:r>
              <a:rPr lang="vi" sz="1200" dirty="0" smtClean="0">
                <a:latin typeface="Times New Roman" panose="02020603050405020304" pitchFamily="18" charset="0"/>
              </a:rPr>
              <a:t>n </a:t>
            </a:r>
            <a:r>
              <a:rPr lang="vi" sz="1200" dirty="0">
                <a:latin typeface="Times New Roman" panose="02020603050405020304" pitchFamily="18" charset="0"/>
              </a:rPr>
              <a:t>đầu tiên.</a:t>
            </a:r>
          </a:p>
        </p:txBody>
      </p:sp>
      <p:sp>
        <p:nvSpPr>
          <p:cNvPr id="8" name="Rectangle 7"/>
          <p:cNvSpPr/>
          <p:nvPr/>
        </p:nvSpPr>
        <p:spPr>
          <a:xfrm>
            <a:off x="514409" y="1269492"/>
            <a:ext cx="2450592" cy="13716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1800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</a:t>
            </a:r>
            <a:r>
              <a:rPr lang="en-US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Best-fit</a:t>
            </a:r>
            <a:r>
              <a:rPr lang="en-US" sz="1200" dirty="0">
                <a:latin typeface="Times New Roman" panose="02020603050405020304" pitchFamily="18" charset="0"/>
              </a:rPr>
              <a:t>: </a:t>
            </a:r>
            <a:r>
              <a:rPr lang="vi" sz="1200" dirty="0">
                <a:latin typeface="Times New Roman" panose="02020603050405020304" pitchFamily="18" charset="0"/>
              </a:rPr>
              <a:t>Cấp phát lỗ trống đủ </a:t>
            </a:r>
            <a:r>
              <a:rPr lang="vi" sz="1200" dirty="0" smtClean="0">
                <a:latin typeface="Times New Roman" panose="02020603050405020304" pitchFamily="18" charset="0"/>
              </a:rPr>
              <a:t>l</a:t>
            </a:r>
            <a:r>
              <a:rPr lang="en-US" sz="1200" dirty="0" smtClean="0">
                <a:latin typeface="Times New Roman" panose="02020603050405020304" pitchFamily="18" charset="0"/>
              </a:rPr>
              <a:t>ớ</a:t>
            </a:r>
            <a:r>
              <a:rPr lang="vi" sz="1200" dirty="0" smtClean="0">
                <a:latin typeface="Times New Roman" panose="02020603050405020304" pitchFamily="18" charset="0"/>
              </a:rPr>
              <a:t>n </a:t>
            </a:r>
            <a:r>
              <a:rPr lang="vi" sz="1200" dirty="0">
                <a:latin typeface="Times New Roman" panose="02020603050405020304" pitchFamily="18" charset="0"/>
              </a:rPr>
              <a:t>nhỏ nhất.</a:t>
            </a:r>
          </a:p>
        </p:txBody>
      </p:sp>
      <p:sp>
        <p:nvSpPr>
          <p:cNvPr id="9" name="Rectangle 8"/>
          <p:cNvSpPr/>
          <p:nvPr/>
        </p:nvSpPr>
        <p:spPr>
          <a:xfrm>
            <a:off x="791777" y="1510284"/>
            <a:ext cx="3660648" cy="11887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1800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Phải </a:t>
            </a:r>
            <a:r>
              <a:rPr lang="vi" sz="1200" dirty="0" smtClean="0">
                <a:latin typeface="Times New Roman" panose="02020603050405020304" pitchFamily="18" charset="0"/>
              </a:rPr>
              <a:t>ki</a:t>
            </a:r>
            <a:r>
              <a:rPr lang="en-US" sz="1200" dirty="0" smtClean="0">
                <a:latin typeface="Times New Roman" panose="02020603050405020304" pitchFamily="18" charset="0"/>
              </a:rPr>
              <a:t>ể</a:t>
            </a:r>
            <a:r>
              <a:rPr lang="vi" sz="1200" dirty="0" smtClean="0">
                <a:latin typeface="Times New Roman" panose="02020603050405020304" pitchFamily="18" charset="0"/>
              </a:rPr>
              <a:t>m </a:t>
            </a:r>
            <a:r>
              <a:rPr lang="vi" sz="1200" dirty="0">
                <a:latin typeface="Times New Roman" panose="02020603050405020304" pitchFamily="18" charset="0"/>
              </a:rPr>
              <a:t>tra toàn bộ các lỗ trống nếu các lỗ trống </a:t>
            </a:r>
            <a:r>
              <a:rPr lang="en-US" sz="1200" dirty="0" smtClean="0">
                <a:latin typeface="Times New Roman" panose="02020603050405020304" pitchFamily="18" charset="0"/>
              </a:rPr>
              <a:t/>
            </a:r>
            <a:br>
              <a:rPr lang="en-US" sz="1200" dirty="0" smtClean="0">
                <a:latin typeface="Times New Roman" panose="02020603050405020304" pitchFamily="18" charset="0"/>
              </a:rPr>
            </a:br>
            <a:r>
              <a:rPr lang="vi" sz="1200" dirty="0" smtClean="0">
                <a:latin typeface="Times New Roman" panose="02020603050405020304" pitchFamily="18" charset="0"/>
              </a:rPr>
              <a:t>không </a:t>
            </a:r>
            <a:r>
              <a:rPr lang="vi" sz="1200" dirty="0">
                <a:latin typeface="Times New Roman" panose="02020603050405020304" pitchFamily="18" charset="0"/>
              </a:rPr>
              <a:t>được sắp xếp.</a:t>
            </a:r>
          </a:p>
        </p:txBody>
      </p:sp>
      <p:sp>
        <p:nvSpPr>
          <p:cNvPr id="10" name="Rectangle 9"/>
          <p:cNvSpPr/>
          <p:nvPr/>
        </p:nvSpPr>
        <p:spPr>
          <a:xfrm>
            <a:off x="791777" y="1948434"/>
            <a:ext cx="2359152" cy="11887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1800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Sẽ phát sinh lỗ trống có kích thước nhỏ nhất.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4409" y="2170938"/>
            <a:ext cx="1813560" cy="13716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1800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en-US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Worst-fit</a:t>
            </a:r>
            <a:r>
              <a:rPr lang="en-US" sz="1200" dirty="0">
                <a:latin typeface="Times New Roman" panose="02020603050405020304" pitchFamily="18" charset="0"/>
              </a:rPr>
              <a:t>: </a:t>
            </a:r>
            <a:r>
              <a:rPr lang="vi" sz="1200" dirty="0">
                <a:latin typeface="Times New Roman" panose="02020603050405020304" pitchFamily="18" charset="0"/>
              </a:rPr>
              <a:t>Cấp lỗ trống </a:t>
            </a:r>
            <a:r>
              <a:rPr lang="vi" sz="1200" dirty="0" smtClean="0">
                <a:latin typeface="Times New Roman" panose="02020603050405020304" pitchFamily="18" charset="0"/>
              </a:rPr>
              <a:t>l</a:t>
            </a:r>
            <a:r>
              <a:rPr lang="en-US" sz="1200" dirty="0" smtClean="0">
                <a:latin typeface="Times New Roman" panose="02020603050405020304" pitchFamily="18" charset="0"/>
              </a:rPr>
              <a:t>ớ</a:t>
            </a:r>
            <a:r>
              <a:rPr lang="vi" sz="1200" dirty="0" smtClean="0">
                <a:latin typeface="Times New Roman" panose="02020603050405020304" pitchFamily="18" charset="0"/>
              </a:rPr>
              <a:t>n </a:t>
            </a:r>
            <a:r>
              <a:rPr lang="vi" sz="1200" dirty="0">
                <a:latin typeface="Times New Roman" panose="02020603050405020304" pitchFamily="18" charset="0"/>
              </a:rPr>
              <a:t>nhất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1777" y="2411730"/>
            <a:ext cx="2054352" cy="12496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1800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Có </a:t>
            </a:r>
            <a:r>
              <a:rPr lang="vi" sz="1200" dirty="0" smtClean="0">
                <a:latin typeface="Times New Roman" panose="02020603050405020304" pitchFamily="18" charset="0"/>
              </a:rPr>
              <a:t>th</a:t>
            </a:r>
            <a:r>
              <a:rPr lang="en-US" sz="1200" dirty="0" smtClean="0">
                <a:latin typeface="Times New Roman" panose="02020603050405020304" pitchFamily="18" charset="0"/>
              </a:rPr>
              <a:t>ể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phải k/tra toàn bộ các lỗ trống.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91777" y="2637282"/>
            <a:ext cx="1725168" cy="11887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1800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Sinh ra lỗ trống còn lại lớn nhất.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4849" y="2871978"/>
            <a:ext cx="3681984" cy="1524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spcAft>
                <a:spcPts val="126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en-US" sz="1200" dirty="0">
                <a:latin typeface="Times New Roman" panose="02020603050405020304" pitchFamily="18" charset="0"/>
              </a:rPr>
              <a:t>First-fit </a:t>
            </a:r>
            <a:r>
              <a:rPr lang="vi" sz="1200" dirty="0">
                <a:latin typeface="Times New Roman" panose="02020603050405020304" pitchFamily="18" charset="0"/>
              </a:rPr>
              <a:t>và </a:t>
            </a:r>
            <a:r>
              <a:rPr lang="en-US" sz="1200" dirty="0">
                <a:latin typeface="Times New Roman" panose="02020603050405020304" pitchFamily="18" charset="0"/>
              </a:rPr>
              <a:t>B</a:t>
            </a:r>
            <a:r>
              <a:rPr lang="en-US" sz="1200" dirty="0" smtClean="0">
                <a:latin typeface="Times New Roman" panose="02020603050405020304" pitchFamily="18" charset="0"/>
              </a:rPr>
              <a:t>est-fit </a:t>
            </a:r>
            <a:r>
              <a:rPr lang="vi" sz="1200" dirty="0">
                <a:latin typeface="Times New Roman" panose="02020603050405020304" pitchFamily="18" charset="0"/>
              </a:rPr>
              <a:t>cho hiệu năng và tốc độ tốt hơn </a:t>
            </a:r>
            <a:r>
              <a:rPr lang="en-US" sz="1200" dirty="0">
                <a:latin typeface="Times New Roman" panose="02020603050405020304" pitchFamily="18" charset="0"/>
              </a:rPr>
              <a:t>worst-fit.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878013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034494"/>
              </p:ext>
            </p:extLst>
          </p:nvPr>
        </p:nvGraphicFramePr>
        <p:xfrm>
          <a:off x="3097303" y="198913"/>
          <a:ext cx="89694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42">
                  <a:extLst>
                    <a:ext uri="{9D8B030D-6E8A-4147-A177-3AD203B41FA5}">
                      <a16:colId xmlns:a16="http://schemas.microsoft.com/office/drawing/2014/main" val="2812302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16M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775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84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97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929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730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408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237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253766"/>
                  </a:ext>
                </a:extLst>
              </a:tr>
            </a:tbl>
          </a:graphicData>
        </a:graphic>
      </p:graphicFrame>
      <p:sp>
        <p:nvSpPr>
          <p:cNvPr id="4" name="Down Arrow 3"/>
          <p:cNvSpPr/>
          <p:nvPr/>
        </p:nvSpPr>
        <p:spPr>
          <a:xfrm>
            <a:off x="4208060" y="198913"/>
            <a:ext cx="136477" cy="14833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7" idx="3"/>
          </p:cNvCxnSpPr>
          <p:nvPr/>
        </p:nvCxnSpPr>
        <p:spPr>
          <a:xfrm>
            <a:off x="2547582" y="409433"/>
            <a:ext cx="5140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78222" y="224767"/>
            <a:ext cx="96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fit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4" idx="3"/>
          </p:cNvCxnSpPr>
          <p:nvPr/>
        </p:nvCxnSpPr>
        <p:spPr>
          <a:xfrm>
            <a:off x="2547582" y="1831497"/>
            <a:ext cx="51406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60310" y="1646831"/>
            <a:ext cx="108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worst fit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09921" y="1105468"/>
            <a:ext cx="800668" cy="1332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smtClean="0"/>
              <a:t>2M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8" idx="3"/>
          </p:cNvCxnSpPr>
          <p:nvPr/>
        </p:nvCxnSpPr>
        <p:spPr>
          <a:xfrm>
            <a:off x="2547582" y="2586251"/>
            <a:ext cx="5140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78222" y="2401585"/>
            <a:ext cx="96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Best fit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36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3" name="Rectangle 2"/>
          <p:cNvSpPr/>
          <p:nvPr/>
        </p:nvSpPr>
        <p:spPr>
          <a:xfrm>
            <a:off x="115824" y="109728"/>
            <a:ext cx="2026920" cy="128016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marL="101600" indent="0"/>
            <a:r>
              <a:rPr lang="vi" sz="550" cap="small">
                <a:solidFill>
                  <a:srgbClr val="FFFFFF"/>
                </a:solidFill>
                <a:latin typeface="Times New Roman"/>
              </a:rPr>
              <a:t>CẤP phát bộ nhớ kề nhau (Contigqus </a:t>
            </a:r>
            <a:r>
              <a:rPr lang="en-US" sz="550" cap="small">
                <a:solidFill>
                  <a:srgbClr val="FFFFFF"/>
                </a:solidFill>
                <a:latin typeface="Times New Roman"/>
              </a:rPr>
              <a:t>allocation)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584" y="228600"/>
            <a:ext cx="2297958" cy="42976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5900" indent="0">
              <a:spcAft>
                <a:spcPts val="630"/>
              </a:spcAft>
            </a:pPr>
            <a:r>
              <a:rPr lang="vi" sz="1200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SỰ </a:t>
            </a:r>
            <a:r>
              <a:rPr lang="vi" sz="1200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PHÂN MẢNH</a:t>
            </a:r>
            <a:endParaRPr lang="vi" sz="1200" cap="small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7848" y="605028"/>
            <a:ext cx="4245864" cy="22021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spcBef>
                <a:spcPts val="2730"/>
              </a:spcBef>
              <a:spcAft>
                <a:spcPts val="63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Phân mảnh trong</a:t>
            </a:r>
            <a:r>
              <a:rPr lang="vi" sz="1200" dirty="0">
                <a:latin typeface="Times New Roman" panose="02020603050405020304" pitchFamily="18" charset="0"/>
              </a:rPr>
              <a:t>: Phân khu cấp phát cho tiến trình lớn hơn nhu cầu.</a:t>
            </a:r>
          </a:p>
          <a:p>
            <a:pPr marL="170688" marR="101600" indent="-152400">
              <a:lnSpc>
                <a:spcPts val="1344"/>
              </a:lnSpc>
              <a:spcAft>
                <a:spcPts val="21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Phân mảnh ngoài</a:t>
            </a:r>
            <a:r>
              <a:rPr lang="vi" sz="1200" dirty="0">
                <a:latin typeface="Times New Roman" panose="02020603050405020304" pitchFamily="18" charset="0"/>
              </a:rPr>
              <a:t>: Các lỗ trống nằm rãi rác </a:t>
            </a:r>
            <a:r>
              <a:rPr lang="en-US" sz="1200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có </a:t>
            </a:r>
            <a:r>
              <a:rPr lang="en-US" sz="1200" dirty="0" err="1" smtClean="0">
                <a:latin typeface="Times New Roman" panose="02020603050405020304" pitchFamily="18" charset="0"/>
              </a:rPr>
              <a:t>thể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latin typeface="Times New Roman" panose="02020603050405020304" pitchFamily="18" charset="0"/>
              </a:rPr>
              <a:t>xảy </a:t>
            </a:r>
            <a:r>
              <a:rPr lang="vi" sz="1200" dirty="0">
                <a:latin typeface="Times New Roman" panose="02020603050405020304" pitchFamily="18" charset="0"/>
              </a:rPr>
              <a:t>ra trường hợp </a:t>
            </a:r>
            <a:r>
              <a:rPr lang="vi" sz="1200" dirty="0" smtClean="0">
                <a:latin typeface="Times New Roman" panose="02020603050405020304" pitchFamily="18" charset="0"/>
              </a:rPr>
              <a:t>t</a:t>
            </a:r>
            <a:r>
              <a:rPr lang="en-US" sz="1200" dirty="0" smtClean="0">
                <a:latin typeface="Times New Roman" panose="02020603050405020304" pitchFamily="18" charset="0"/>
              </a:rPr>
              <a:t>ổ</a:t>
            </a:r>
            <a:r>
              <a:rPr lang="vi" sz="1200" dirty="0" smtClean="0">
                <a:latin typeface="Times New Roman" panose="02020603050405020304" pitchFamily="18" charset="0"/>
              </a:rPr>
              <a:t>ng </a:t>
            </a:r>
            <a:r>
              <a:rPr lang="vi" sz="1200" dirty="0">
                <a:latin typeface="Times New Roman" panose="02020603050405020304" pitchFamily="18" charset="0"/>
              </a:rPr>
              <a:t>kích các lỗ trống lớn hơn như cầu nhưng chúng không nằm liên tục nên không </a:t>
            </a:r>
            <a:r>
              <a:rPr lang="en-US" sz="1200" dirty="0" err="1" smtClean="0">
                <a:latin typeface="Times New Roman" panose="02020603050405020304" pitchFamily="18" charset="0"/>
              </a:rPr>
              <a:t>thể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latin typeface="Times New Roman" panose="02020603050405020304" pitchFamily="18" charset="0"/>
              </a:rPr>
              <a:t>cấp </a:t>
            </a:r>
            <a:r>
              <a:rPr lang="vi" sz="1200" dirty="0">
                <a:latin typeface="Times New Roman" panose="02020603050405020304" pitchFamily="18" charset="0"/>
              </a:rPr>
              <a:t>phát.</a:t>
            </a:r>
          </a:p>
          <a:p>
            <a:pPr marL="170688" indent="-152400">
              <a:lnSpc>
                <a:spcPts val="1344"/>
              </a:lnSpc>
              <a:spcAft>
                <a:spcPts val="21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Khử phân mảnh ngoài: cô đặc lại bộ nhớ - sắp xếp lại bộ nhớ </a:t>
            </a:r>
            <a:r>
              <a:rPr lang="vi" sz="1200" dirty="0" smtClean="0">
                <a:latin typeface="Times New Roman" panose="02020603050405020304" pitchFamily="18" charset="0"/>
              </a:rPr>
              <a:t>đ</a:t>
            </a:r>
            <a:r>
              <a:rPr lang="en-US" sz="1200" dirty="0" smtClean="0">
                <a:latin typeface="Times New Roman" panose="02020603050405020304" pitchFamily="18" charset="0"/>
              </a:rPr>
              <a:t>ể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gom các lỗ trống lại.</a:t>
            </a:r>
          </a:p>
          <a:p>
            <a:pPr indent="0">
              <a:spcAft>
                <a:spcPts val="63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</a:t>
            </a:r>
            <a:r>
              <a:rPr lang="vi" sz="1200" dirty="0">
                <a:latin typeface="Times New Roman" panose="02020603050405020304" pitchFamily="18" charset="0"/>
              </a:rPr>
              <a:t>chỉ thực hiện được khi việc tái định vị là động (thực hiện lúc thực thi).</a:t>
            </a:r>
          </a:p>
          <a:p>
            <a:pPr marL="170688" indent="-152400"/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Một phương pháp khử phân mảnh ngoài là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cấp phát không liên tục</a:t>
            </a:r>
            <a:r>
              <a:rPr lang="vi" sz="1200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78013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3" name="Rectangle 2"/>
          <p:cNvSpPr/>
          <p:nvPr/>
        </p:nvSpPr>
        <p:spPr>
          <a:xfrm>
            <a:off x="115824" y="109728"/>
            <a:ext cx="920496" cy="128016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marL="289560" indent="-165100">
              <a:spcAft>
                <a:spcPts val="1260"/>
              </a:spcAft>
            </a:pPr>
            <a:r>
              <a:rPr lang="vi" sz="550" cap="small">
                <a:solidFill>
                  <a:srgbClr val="FFFFFF"/>
                </a:solidFill>
                <a:latin typeface="Times New Roman"/>
              </a:rPr>
              <a:t>Phân trang </a:t>
            </a:r>
            <a:r>
              <a:rPr lang="en-US" sz="550" cap="small">
                <a:solidFill>
                  <a:srgbClr val="FFFFFF"/>
                </a:solidFill>
                <a:latin typeface="Times New Roman"/>
              </a:rPr>
              <a:t>(Paging)</a:t>
            </a:r>
          </a:p>
        </p:txBody>
      </p:sp>
      <p:sp>
        <p:nvSpPr>
          <p:cNvPr id="4" name="Rectangle 3"/>
          <p:cNvSpPr/>
          <p:nvPr/>
        </p:nvSpPr>
        <p:spPr>
          <a:xfrm>
            <a:off x="97536" y="307848"/>
            <a:ext cx="2743200" cy="22555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spcBef>
                <a:spcPts val="1260"/>
              </a:spcBef>
              <a:spcAft>
                <a:spcPts val="1680"/>
              </a:spcAft>
            </a:pPr>
            <a:r>
              <a:rPr lang="vi" sz="1400" b="1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CƠ </a:t>
            </a: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CHẾ PHÂN TRANG </a:t>
            </a:r>
            <a:r>
              <a:rPr lang="en-US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(PAGING)</a:t>
            </a:r>
            <a:endParaRPr lang="en-US" sz="1400" b="1" cap="small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787908"/>
            <a:ext cx="4230624" cy="32918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-165100">
              <a:lnSpc>
                <a:spcPts val="1344"/>
              </a:lnSpc>
              <a:spcAft>
                <a:spcPts val="42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Cho phép không gian địa chỉ vật lý cấp phát cho 1 tiến trình có </a:t>
            </a:r>
            <a:r>
              <a:rPr lang="vi" sz="1200" dirty="0" smtClean="0">
                <a:latin typeface="Times New Roman" panose="02020603050405020304" pitchFamily="18" charset="0"/>
              </a:rPr>
              <a:t>th</a:t>
            </a:r>
            <a:r>
              <a:rPr lang="en-US" sz="1200" dirty="0" smtClean="0">
                <a:latin typeface="Times New Roman" panose="02020603050405020304" pitchFamily="18" charset="0"/>
              </a:rPr>
              <a:t>ể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không liên tục nhau </a:t>
            </a:r>
            <a:r>
              <a:rPr lang="en-US" sz="1200" dirty="0" smtClean="0">
                <a:solidFill>
                  <a:srgbClr val="8D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tránh được phân </a:t>
            </a:r>
            <a:r>
              <a:rPr lang="vi" sz="1200" dirty="0" smtClean="0">
                <a:latin typeface="Times New Roman" panose="02020603050405020304" pitchFamily="18" charset="0"/>
              </a:rPr>
              <a:t>m</a:t>
            </a:r>
            <a:r>
              <a:rPr lang="en-US" sz="1200" dirty="0" smtClean="0">
                <a:latin typeface="Times New Roman" panose="02020603050405020304" pitchFamily="18" charset="0"/>
              </a:rPr>
              <a:t>ả</a:t>
            </a:r>
            <a:r>
              <a:rPr lang="vi" sz="1200" dirty="0" smtClean="0">
                <a:latin typeface="Times New Roman" panose="02020603050405020304" pitchFamily="18" charset="0"/>
              </a:rPr>
              <a:t>nh </a:t>
            </a:r>
            <a:r>
              <a:rPr lang="en-US" sz="1200" dirty="0" err="1" smtClean="0">
                <a:latin typeface="Times New Roman" panose="02020603050405020304" pitchFamily="18" charset="0"/>
              </a:rPr>
              <a:t>ngoài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latin typeface="Times New Roman" panose="02020603050405020304" pitchFamily="18" charset="0"/>
              </a:rPr>
              <a:t>bộ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.</a:t>
            </a:r>
            <a:endParaRPr lang="vi" sz="1200" dirty="0"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1220724"/>
            <a:ext cx="3968496" cy="32918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-165100">
              <a:lnSpc>
                <a:spcPts val="1368"/>
              </a:lnSpc>
              <a:spcAft>
                <a:spcPts val="42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Bộ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vật lý được chia thành các khối có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kích </a:t>
            </a:r>
            <a:r>
              <a:rPr lang="vi-VN" sz="1200" dirty="0" smtClean="0">
                <a:solidFill>
                  <a:srgbClr val="8D0000"/>
                </a:solidFill>
                <a:latin typeface="Times New Roman" panose="02020603050405020304" pitchFamily="18" charset="0"/>
              </a:rPr>
              <a:t>thước </a:t>
            </a:r>
            <a:r>
              <a:rPr lang="vi" sz="1200" dirty="0" smtClean="0">
                <a:solidFill>
                  <a:srgbClr val="8D0000"/>
                </a:solidFill>
                <a:latin typeface="Times New Roman" panose="02020603050405020304" pitchFamily="18" charset="0"/>
              </a:rPr>
              <a:t>cố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định </a:t>
            </a:r>
            <a:r>
              <a:rPr lang="vi" sz="1200" dirty="0">
                <a:latin typeface="Times New Roman" panose="02020603050405020304" pitchFamily="18" charset="0"/>
              </a:rPr>
              <a:t>(2</a:t>
            </a:r>
            <a:r>
              <a:rPr lang="vi" sz="1200" baseline="30000" dirty="0">
                <a:latin typeface="Times New Roman" panose="02020603050405020304" pitchFamily="18" charset="0"/>
              </a:rPr>
              <a:t>n </a:t>
            </a:r>
            <a:r>
              <a:rPr lang="en-US" sz="1200" dirty="0">
                <a:latin typeface="Times New Roman" panose="02020603050405020304" pitchFamily="18" charset="0"/>
              </a:rPr>
              <a:t>bytes, </a:t>
            </a:r>
            <a:r>
              <a:rPr lang="vi" sz="1200" dirty="0">
                <a:latin typeface="Times New Roman" panose="02020603050405020304" pitchFamily="18" charset="0"/>
              </a:rPr>
              <a:t>thường từ 512K - 16MB), gọi là các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khung </a:t>
            </a:r>
            <a:r>
              <a:rPr lang="en-US" sz="1200" dirty="0">
                <a:latin typeface="Times New Roman" panose="02020603050405020304" pitchFamily="18" charset="0"/>
              </a:rPr>
              <a:t>(frame).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1791462"/>
            <a:ext cx="4230624" cy="32613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-165100">
              <a:lnSpc>
                <a:spcPts val="1344"/>
              </a:lnSpc>
              <a:spcAft>
                <a:spcPts val="42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Vùng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luận lý của tiến trình cũng được chia thành các khối có kích </a:t>
            </a:r>
            <a:r>
              <a:rPr lang="vi" sz="1200" dirty="0" smtClean="0">
                <a:latin typeface="Times New Roman" panose="02020603050405020304" pitchFamily="18" charset="0"/>
              </a:rPr>
              <a:t>thư</a:t>
            </a:r>
            <a:r>
              <a:rPr lang="en-US" sz="1200" dirty="0" smtClean="0">
                <a:latin typeface="Times New Roman" panose="02020603050405020304" pitchFamily="18" charset="0"/>
              </a:rPr>
              <a:t>ớ</a:t>
            </a:r>
            <a:r>
              <a:rPr lang="vi" sz="1200" dirty="0" smtClean="0">
                <a:latin typeface="Times New Roman" panose="02020603050405020304" pitchFamily="18" charset="0"/>
              </a:rPr>
              <a:t>c </a:t>
            </a:r>
            <a:r>
              <a:rPr lang="vi" sz="1200" dirty="0">
                <a:latin typeface="Times New Roman" panose="02020603050405020304" pitchFamily="18" charset="0"/>
              </a:rPr>
              <a:t>cố định (bằng kích </a:t>
            </a:r>
            <a:r>
              <a:rPr lang="vi-VN" sz="1200" dirty="0" smtClean="0">
                <a:latin typeface="Times New Roman" panose="02020603050405020304" pitchFamily="18" charset="0"/>
              </a:rPr>
              <a:t>thước </a:t>
            </a:r>
            <a:r>
              <a:rPr lang="en-US" sz="1200" dirty="0" smtClean="0">
                <a:latin typeface="Times New Roman" panose="02020603050405020304" pitchFamily="18" charset="0"/>
              </a:rPr>
              <a:t>frame</a:t>
            </a:r>
            <a:r>
              <a:rPr lang="en-US" sz="1200" dirty="0">
                <a:latin typeface="Times New Roman" panose="02020603050405020304" pitchFamily="18" charset="0"/>
              </a:rPr>
              <a:t>), </a:t>
            </a:r>
            <a:r>
              <a:rPr lang="vi" sz="1200" dirty="0">
                <a:latin typeface="Times New Roman" panose="02020603050405020304" pitchFamily="18" charset="0"/>
              </a:rPr>
              <a:t>gọi là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trang </a:t>
            </a:r>
            <a:r>
              <a:rPr lang="en-US" sz="1200" dirty="0" err="1" smtClean="0">
                <a:solidFill>
                  <a:srgbClr val="8D0000"/>
                </a:solidFill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solidFill>
                  <a:srgbClr val="8D0000"/>
                </a:solidFill>
                <a:latin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</a:rPr>
              <a:t>(page).</a:t>
            </a:r>
          </a:p>
        </p:txBody>
      </p:sp>
      <p:sp>
        <p:nvSpPr>
          <p:cNvPr id="8" name="Rectangle 7"/>
          <p:cNvSpPr/>
          <p:nvPr/>
        </p:nvSpPr>
        <p:spPr>
          <a:xfrm>
            <a:off x="518160" y="2227326"/>
            <a:ext cx="3163824" cy="13411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spcAft>
                <a:spcPts val="42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Một chương trình </a:t>
            </a:r>
            <a:r>
              <a:rPr lang="vi" sz="1200" dirty="0" smtClean="0">
                <a:latin typeface="Times New Roman" panose="02020603050405020304" pitchFamily="18" charset="0"/>
              </a:rPr>
              <a:t>c</a:t>
            </a:r>
            <a:r>
              <a:rPr lang="en-US" sz="1200" dirty="0" smtClean="0">
                <a:latin typeface="Times New Roman" panose="02020603050405020304" pitchFamily="18" charset="0"/>
              </a:rPr>
              <a:t>ầ</a:t>
            </a:r>
            <a:r>
              <a:rPr lang="vi" sz="1200" dirty="0" smtClean="0">
                <a:latin typeface="Times New Roman" panose="02020603050405020304" pitchFamily="18" charset="0"/>
              </a:rPr>
              <a:t>n </a:t>
            </a:r>
            <a:r>
              <a:rPr lang="vi" sz="1200" dirty="0">
                <a:latin typeface="Times New Roman" panose="02020603050405020304" pitchFamily="18" charset="0"/>
              </a:rPr>
              <a:t>n trang sẽ được cấp phát n khung.</a:t>
            </a:r>
          </a:p>
        </p:txBody>
      </p:sp>
      <p:sp>
        <p:nvSpPr>
          <p:cNvPr id="9" name="Rectangle 8"/>
          <p:cNvSpPr/>
          <p:nvPr/>
        </p:nvSpPr>
        <p:spPr>
          <a:xfrm>
            <a:off x="518160" y="2465070"/>
            <a:ext cx="1987296" cy="13411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spcAft>
                <a:spcPts val="42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Có </a:t>
            </a:r>
            <a:r>
              <a:rPr lang="vi" sz="1200" dirty="0" smtClean="0">
                <a:latin typeface="Times New Roman" panose="02020603050405020304" pitchFamily="18" charset="0"/>
              </a:rPr>
              <a:t>th</a:t>
            </a:r>
            <a:r>
              <a:rPr lang="en-US" sz="1200" dirty="0" smtClean="0">
                <a:latin typeface="Times New Roman" panose="02020603050405020304" pitchFamily="18" charset="0"/>
              </a:rPr>
              <a:t>ể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phát sinh phân mảnh trong.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8600" y="2708910"/>
            <a:ext cx="4017264" cy="32918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-165100">
              <a:lnSpc>
                <a:spcPts val="1344"/>
              </a:lnSpc>
              <a:spcAft>
                <a:spcPts val="42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Hệ thống sẽ theo dõi các khung trống và thiết đặt một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bảng trang </a:t>
            </a:r>
            <a:r>
              <a:rPr lang="en-US" sz="1200" dirty="0">
                <a:latin typeface="Times New Roman" panose="02020603050405020304" pitchFamily="18" charset="0"/>
              </a:rPr>
              <a:t>(table page) </a:t>
            </a:r>
            <a:r>
              <a:rPr lang="vi" sz="1200" dirty="0" smtClean="0">
                <a:latin typeface="Times New Roman" panose="02020603050405020304" pitchFamily="18" charset="0"/>
              </a:rPr>
              <a:t>đ</a:t>
            </a:r>
            <a:r>
              <a:rPr lang="en-US" sz="1200" dirty="0" smtClean="0">
                <a:latin typeface="Times New Roman" panose="02020603050405020304" pitchFamily="18" charset="0"/>
              </a:rPr>
              <a:t>ể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ánh xạ địa chỉ luận lý sang địa chỉ vật lý.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78013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242668"/>
              </p:ext>
            </p:extLst>
          </p:nvPr>
        </p:nvGraphicFramePr>
        <p:xfrm>
          <a:off x="331147" y="216611"/>
          <a:ext cx="3973510" cy="152224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397351">
                  <a:extLst>
                    <a:ext uri="{9D8B030D-6E8A-4147-A177-3AD203B41FA5}">
                      <a16:colId xmlns:a16="http://schemas.microsoft.com/office/drawing/2014/main" val="2507229854"/>
                    </a:ext>
                  </a:extLst>
                </a:gridCol>
                <a:gridCol w="397351">
                  <a:extLst>
                    <a:ext uri="{9D8B030D-6E8A-4147-A177-3AD203B41FA5}">
                      <a16:colId xmlns:a16="http://schemas.microsoft.com/office/drawing/2014/main" val="2050634478"/>
                    </a:ext>
                  </a:extLst>
                </a:gridCol>
                <a:gridCol w="397351">
                  <a:extLst>
                    <a:ext uri="{9D8B030D-6E8A-4147-A177-3AD203B41FA5}">
                      <a16:colId xmlns:a16="http://schemas.microsoft.com/office/drawing/2014/main" val="1546223905"/>
                    </a:ext>
                  </a:extLst>
                </a:gridCol>
                <a:gridCol w="397351">
                  <a:extLst>
                    <a:ext uri="{9D8B030D-6E8A-4147-A177-3AD203B41FA5}">
                      <a16:colId xmlns:a16="http://schemas.microsoft.com/office/drawing/2014/main" val="2805615031"/>
                    </a:ext>
                  </a:extLst>
                </a:gridCol>
                <a:gridCol w="397351">
                  <a:extLst>
                    <a:ext uri="{9D8B030D-6E8A-4147-A177-3AD203B41FA5}">
                      <a16:colId xmlns:a16="http://schemas.microsoft.com/office/drawing/2014/main" val="3007483532"/>
                    </a:ext>
                  </a:extLst>
                </a:gridCol>
                <a:gridCol w="397351">
                  <a:extLst>
                    <a:ext uri="{9D8B030D-6E8A-4147-A177-3AD203B41FA5}">
                      <a16:colId xmlns:a16="http://schemas.microsoft.com/office/drawing/2014/main" val="1465139239"/>
                    </a:ext>
                  </a:extLst>
                </a:gridCol>
                <a:gridCol w="397351">
                  <a:extLst>
                    <a:ext uri="{9D8B030D-6E8A-4147-A177-3AD203B41FA5}">
                      <a16:colId xmlns:a16="http://schemas.microsoft.com/office/drawing/2014/main" val="3003010806"/>
                    </a:ext>
                  </a:extLst>
                </a:gridCol>
                <a:gridCol w="397351">
                  <a:extLst>
                    <a:ext uri="{9D8B030D-6E8A-4147-A177-3AD203B41FA5}">
                      <a16:colId xmlns:a16="http://schemas.microsoft.com/office/drawing/2014/main" val="3127103466"/>
                    </a:ext>
                  </a:extLst>
                </a:gridCol>
                <a:gridCol w="397351">
                  <a:extLst>
                    <a:ext uri="{9D8B030D-6E8A-4147-A177-3AD203B41FA5}">
                      <a16:colId xmlns:a16="http://schemas.microsoft.com/office/drawing/2014/main" val="1593274720"/>
                    </a:ext>
                  </a:extLst>
                </a:gridCol>
                <a:gridCol w="397351">
                  <a:extLst>
                    <a:ext uri="{9D8B030D-6E8A-4147-A177-3AD203B41FA5}">
                      <a16:colId xmlns:a16="http://schemas.microsoft.com/office/drawing/2014/main" val="925590456"/>
                    </a:ext>
                  </a:extLst>
                </a:gridCol>
              </a:tblGrid>
              <a:tr h="12417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Bộ nhớ vật lý (physical memory) = {frame}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3493367"/>
                  </a:ext>
                </a:extLst>
              </a:tr>
              <a:tr h="12417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908283"/>
                  </a:ext>
                </a:extLst>
              </a:tr>
              <a:tr h="12417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Frame = 4k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693500"/>
                  </a:ext>
                </a:extLst>
              </a:tr>
              <a:tr h="12417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5619590"/>
                  </a:ext>
                </a:extLst>
              </a:tr>
              <a:tr h="12417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985384"/>
                  </a:ext>
                </a:extLst>
              </a:tr>
              <a:tr h="12417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81896"/>
                  </a:ext>
                </a:extLst>
              </a:tr>
              <a:tr h="12417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438180"/>
                  </a:ext>
                </a:extLst>
              </a:tr>
              <a:tr h="12417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209" marR="6209" marT="6209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3498038"/>
                  </a:ext>
                </a:extLst>
              </a:tr>
              <a:tr h="12417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 smtClean="0">
                          <a:effectLst/>
                        </a:rPr>
                        <a:t>Page = 4k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43756"/>
                  </a:ext>
                </a:extLst>
              </a:tr>
              <a:tr h="12417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7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507021"/>
                  </a:ext>
                </a:extLst>
              </a:tr>
              <a:tr h="12417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Bộ nhớ luận lý (logical memory) = {page}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182929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82555" y="2206388"/>
            <a:ext cx="2916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Cấp</a:t>
            </a:r>
            <a:r>
              <a:rPr lang="en-US" dirty="0" smtClean="0"/>
              <a:t> 9K </a:t>
            </a:r>
            <a:r>
              <a:rPr lang="en-US" dirty="0" smtClean="0">
                <a:sym typeface="Wingdings" panose="05000000000000000000" pitchFamily="2" charset="2"/>
              </a:rPr>
              <a:t> 3 </a:t>
            </a:r>
            <a:r>
              <a:rPr lang="en-US" dirty="0" err="1" smtClean="0">
                <a:sym typeface="Wingdings" panose="05000000000000000000" pitchFamily="2" charset="2"/>
              </a:rPr>
              <a:t>trang</a:t>
            </a:r>
            <a:r>
              <a:rPr lang="en-US" dirty="0" smtClean="0">
                <a:sym typeface="Wingdings" panose="05000000000000000000" pitchFamily="2" charset="2"/>
              </a:rPr>
              <a:t> logic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	= 3 frame </a:t>
            </a:r>
            <a:r>
              <a:rPr lang="en-US" dirty="0" err="1" smtClean="0">
                <a:sym typeface="Wingdings" panose="05000000000000000000" pitchFamily="2" charset="2"/>
              </a:rPr>
              <a:t>vật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64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98823"/>
              </p:ext>
            </p:extLst>
          </p:nvPr>
        </p:nvGraphicFramePr>
        <p:xfrm>
          <a:off x="331147" y="216611"/>
          <a:ext cx="3973510" cy="152224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397351">
                  <a:extLst>
                    <a:ext uri="{9D8B030D-6E8A-4147-A177-3AD203B41FA5}">
                      <a16:colId xmlns:a16="http://schemas.microsoft.com/office/drawing/2014/main" val="2507229854"/>
                    </a:ext>
                  </a:extLst>
                </a:gridCol>
                <a:gridCol w="397351">
                  <a:extLst>
                    <a:ext uri="{9D8B030D-6E8A-4147-A177-3AD203B41FA5}">
                      <a16:colId xmlns:a16="http://schemas.microsoft.com/office/drawing/2014/main" val="2050634478"/>
                    </a:ext>
                  </a:extLst>
                </a:gridCol>
                <a:gridCol w="397351">
                  <a:extLst>
                    <a:ext uri="{9D8B030D-6E8A-4147-A177-3AD203B41FA5}">
                      <a16:colId xmlns:a16="http://schemas.microsoft.com/office/drawing/2014/main" val="1546223905"/>
                    </a:ext>
                  </a:extLst>
                </a:gridCol>
                <a:gridCol w="397351">
                  <a:extLst>
                    <a:ext uri="{9D8B030D-6E8A-4147-A177-3AD203B41FA5}">
                      <a16:colId xmlns:a16="http://schemas.microsoft.com/office/drawing/2014/main" val="2805615031"/>
                    </a:ext>
                  </a:extLst>
                </a:gridCol>
                <a:gridCol w="397351">
                  <a:extLst>
                    <a:ext uri="{9D8B030D-6E8A-4147-A177-3AD203B41FA5}">
                      <a16:colId xmlns:a16="http://schemas.microsoft.com/office/drawing/2014/main" val="3007483532"/>
                    </a:ext>
                  </a:extLst>
                </a:gridCol>
                <a:gridCol w="397351">
                  <a:extLst>
                    <a:ext uri="{9D8B030D-6E8A-4147-A177-3AD203B41FA5}">
                      <a16:colId xmlns:a16="http://schemas.microsoft.com/office/drawing/2014/main" val="1465139239"/>
                    </a:ext>
                  </a:extLst>
                </a:gridCol>
                <a:gridCol w="397351">
                  <a:extLst>
                    <a:ext uri="{9D8B030D-6E8A-4147-A177-3AD203B41FA5}">
                      <a16:colId xmlns:a16="http://schemas.microsoft.com/office/drawing/2014/main" val="3003010806"/>
                    </a:ext>
                  </a:extLst>
                </a:gridCol>
                <a:gridCol w="397351">
                  <a:extLst>
                    <a:ext uri="{9D8B030D-6E8A-4147-A177-3AD203B41FA5}">
                      <a16:colId xmlns:a16="http://schemas.microsoft.com/office/drawing/2014/main" val="3127103466"/>
                    </a:ext>
                  </a:extLst>
                </a:gridCol>
                <a:gridCol w="397351">
                  <a:extLst>
                    <a:ext uri="{9D8B030D-6E8A-4147-A177-3AD203B41FA5}">
                      <a16:colId xmlns:a16="http://schemas.microsoft.com/office/drawing/2014/main" val="1593274720"/>
                    </a:ext>
                  </a:extLst>
                </a:gridCol>
                <a:gridCol w="397351">
                  <a:extLst>
                    <a:ext uri="{9D8B030D-6E8A-4147-A177-3AD203B41FA5}">
                      <a16:colId xmlns:a16="http://schemas.microsoft.com/office/drawing/2014/main" val="925590456"/>
                    </a:ext>
                  </a:extLst>
                </a:gridCol>
              </a:tblGrid>
              <a:tr h="12417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Bộ nhớ vật lý (physical memory) = {frame}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3493367"/>
                  </a:ext>
                </a:extLst>
              </a:tr>
              <a:tr h="12417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908283"/>
                  </a:ext>
                </a:extLst>
              </a:tr>
              <a:tr h="12417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Frame = 4k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r>
                        <a:rPr lang="en-US" sz="700" u="none" strike="noStrike" dirty="0" smtClean="0">
                          <a:effectLst/>
                        </a:rPr>
                        <a:t>page 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r>
                        <a:rPr lang="en-US" sz="700" u="none" strike="noStrike" dirty="0" smtClean="0">
                          <a:effectLst/>
                        </a:rPr>
                        <a:t>page 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r>
                        <a:rPr lang="en-US" sz="700" u="none" strike="noStrike" dirty="0" smtClean="0">
                          <a:effectLst/>
                        </a:rPr>
                        <a:t>page 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693500"/>
                  </a:ext>
                </a:extLst>
              </a:tr>
              <a:tr h="12417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5619590"/>
                  </a:ext>
                </a:extLst>
              </a:tr>
              <a:tr h="12417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985384"/>
                  </a:ext>
                </a:extLst>
              </a:tr>
              <a:tr h="12417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81896"/>
                  </a:ext>
                </a:extLst>
              </a:tr>
              <a:tr h="12417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438180"/>
                  </a:ext>
                </a:extLst>
              </a:tr>
              <a:tr h="12417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209" marR="6209" marT="6209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3498038"/>
                  </a:ext>
                </a:extLst>
              </a:tr>
              <a:tr h="12417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 smtClean="0">
                          <a:effectLst/>
                        </a:rPr>
                        <a:t>Page = 4k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43756"/>
                  </a:ext>
                </a:extLst>
              </a:tr>
              <a:tr h="12417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7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507021"/>
                  </a:ext>
                </a:extLst>
              </a:tr>
              <a:tr h="12417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Bộ nhớ luận lý (logical memory) = {page}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182929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7421" y="1933433"/>
            <a:ext cx="2916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Cấp</a:t>
            </a:r>
            <a:r>
              <a:rPr lang="en-US" dirty="0" smtClean="0"/>
              <a:t> 9K </a:t>
            </a:r>
            <a:r>
              <a:rPr lang="en-US" dirty="0" smtClean="0">
                <a:sym typeface="Wingdings" panose="05000000000000000000" pitchFamily="2" charset="2"/>
              </a:rPr>
              <a:t> 3 </a:t>
            </a:r>
            <a:r>
              <a:rPr lang="en-US" dirty="0" err="1" smtClean="0">
                <a:sym typeface="Wingdings" panose="05000000000000000000" pitchFamily="2" charset="2"/>
              </a:rPr>
              <a:t>trang</a:t>
            </a:r>
            <a:r>
              <a:rPr lang="en-US" dirty="0" smtClean="0">
                <a:sym typeface="Wingdings" panose="05000000000000000000" pitchFamily="2" charset="2"/>
              </a:rPr>
              <a:t> logic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	= 3 frame </a:t>
            </a:r>
            <a:r>
              <a:rPr lang="en-US" dirty="0" err="1" smtClean="0">
                <a:sym typeface="Wingdings" panose="05000000000000000000" pitchFamily="2" charset="2"/>
              </a:rPr>
              <a:t>vật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lý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319284" y="577755"/>
            <a:ext cx="2370161" cy="787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737815" y="577755"/>
            <a:ext cx="1146412" cy="787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6200000" flipV="1">
            <a:off x="1535374" y="780197"/>
            <a:ext cx="787021" cy="3821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661997"/>
              </p:ext>
            </p:extLst>
          </p:nvPr>
        </p:nvGraphicFramePr>
        <p:xfrm>
          <a:off x="3184478" y="1928884"/>
          <a:ext cx="878006" cy="1106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9003">
                  <a:extLst>
                    <a:ext uri="{9D8B030D-6E8A-4147-A177-3AD203B41FA5}">
                      <a16:colId xmlns:a16="http://schemas.microsoft.com/office/drawing/2014/main" val="1147503280"/>
                    </a:ext>
                  </a:extLst>
                </a:gridCol>
                <a:gridCol w="439003">
                  <a:extLst>
                    <a:ext uri="{9D8B030D-6E8A-4147-A177-3AD203B41FA5}">
                      <a16:colId xmlns:a16="http://schemas.microsoft.com/office/drawing/2014/main" val="3373958673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Bảng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trang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29701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r>
                        <a:rPr lang="en-US" sz="1100" u="none" strike="noStrike" dirty="0" smtClean="0">
                          <a:effectLst/>
                        </a:rPr>
                        <a:t>Page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frame</a:t>
                      </a:r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2457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2910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6373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699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53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911852"/>
              </p:ext>
            </p:extLst>
          </p:nvPr>
        </p:nvGraphicFramePr>
        <p:xfrm>
          <a:off x="335696" y="480467"/>
          <a:ext cx="3973510" cy="1617646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397351">
                  <a:extLst>
                    <a:ext uri="{9D8B030D-6E8A-4147-A177-3AD203B41FA5}">
                      <a16:colId xmlns:a16="http://schemas.microsoft.com/office/drawing/2014/main" val="2507229854"/>
                    </a:ext>
                  </a:extLst>
                </a:gridCol>
                <a:gridCol w="397351">
                  <a:extLst>
                    <a:ext uri="{9D8B030D-6E8A-4147-A177-3AD203B41FA5}">
                      <a16:colId xmlns:a16="http://schemas.microsoft.com/office/drawing/2014/main" val="2050634478"/>
                    </a:ext>
                  </a:extLst>
                </a:gridCol>
                <a:gridCol w="397351">
                  <a:extLst>
                    <a:ext uri="{9D8B030D-6E8A-4147-A177-3AD203B41FA5}">
                      <a16:colId xmlns:a16="http://schemas.microsoft.com/office/drawing/2014/main" val="1546223905"/>
                    </a:ext>
                  </a:extLst>
                </a:gridCol>
                <a:gridCol w="397351">
                  <a:extLst>
                    <a:ext uri="{9D8B030D-6E8A-4147-A177-3AD203B41FA5}">
                      <a16:colId xmlns:a16="http://schemas.microsoft.com/office/drawing/2014/main" val="2805615031"/>
                    </a:ext>
                  </a:extLst>
                </a:gridCol>
                <a:gridCol w="397351">
                  <a:extLst>
                    <a:ext uri="{9D8B030D-6E8A-4147-A177-3AD203B41FA5}">
                      <a16:colId xmlns:a16="http://schemas.microsoft.com/office/drawing/2014/main" val="3007483532"/>
                    </a:ext>
                  </a:extLst>
                </a:gridCol>
                <a:gridCol w="397351">
                  <a:extLst>
                    <a:ext uri="{9D8B030D-6E8A-4147-A177-3AD203B41FA5}">
                      <a16:colId xmlns:a16="http://schemas.microsoft.com/office/drawing/2014/main" val="1465139239"/>
                    </a:ext>
                  </a:extLst>
                </a:gridCol>
                <a:gridCol w="397351">
                  <a:extLst>
                    <a:ext uri="{9D8B030D-6E8A-4147-A177-3AD203B41FA5}">
                      <a16:colId xmlns:a16="http://schemas.microsoft.com/office/drawing/2014/main" val="3003010806"/>
                    </a:ext>
                  </a:extLst>
                </a:gridCol>
                <a:gridCol w="397351">
                  <a:extLst>
                    <a:ext uri="{9D8B030D-6E8A-4147-A177-3AD203B41FA5}">
                      <a16:colId xmlns:a16="http://schemas.microsoft.com/office/drawing/2014/main" val="3127103466"/>
                    </a:ext>
                  </a:extLst>
                </a:gridCol>
                <a:gridCol w="397351">
                  <a:extLst>
                    <a:ext uri="{9D8B030D-6E8A-4147-A177-3AD203B41FA5}">
                      <a16:colId xmlns:a16="http://schemas.microsoft.com/office/drawing/2014/main" val="1593274720"/>
                    </a:ext>
                  </a:extLst>
                </a:gridCol>
                <a:gridCol w="397351">
                  <a:extLst>
                    <a:ext uri="{9D8B030D-6E8A-4147-A177-3AD203B41FA5}">
                      <a16:colId xmlns:a16="http://schemas.microsoft.com/office/drawing/2014/main" val="925590456"/>
                    </a:ext>
                  </a:extLst>
                </a:gridCol>
              </a:tblGrid>
              <a:tr h="12417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Bộ nhớ vật lý (physical memory) = {frame}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3493367"/>
                  </a:ext>
                </a:extLst>
              </a:tr>
              <a:tr h="12417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908283"/>
                  </a:ext>
                </a:extLst>
              </a:tr>
              <a:tr h="12417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Frame = 4k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r>
                        <a:rPr lang="en-US" sz="700" u="none" strike="noStrike" dirty="0" smtClean="0">
                          <a:effectLst/>
                        </a:rPr>
                        <a:t>page 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r>
                        <a:rPr lang="en-US" sz="700" u="none" strike="noStrike" dirty="0" smtClean="0">
                          <a:effectLst/>
                        </a:rPr>
                        <a:t>page 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r>
                        <a:rPr lang="en-US" sz="700" u="none" strike="noStrike" dirty="0" smtClean="0">
                          <a:effectLst/>
                        </a:rPr>
                        <a:t>page 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693500"/>
                  </a:ext>
                </a:extLst>
              </a:tr>
              <a:tr h="12417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5619590"/>
                  </a:ext>
                </a:extLst>
              </a:tr>
              <a:tr h="12417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985384"/>
                  </a:ext>
                </a:extLst>
              </a:tr>
              <a:tr h="12417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Frame(page 1) + 1024</a:t>
                      </a:r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81896"/>
                  </a:ext>
                </a:extLst>
              </a:tr>
              <a:tr h="12417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(1,1024) = </a:t>
                      </a:r>
                    </a:p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438180"/>
                  </a:ext>
                </a:extLst>
              </a:tr>
              <a:tr h="12417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0              4096</a:t>
                      </a:r>
                      <a:endParaRPr lang="en-US" sz="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209" marR="6209" marT="6209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3498038"/>
                  </a:ext>
                </a:extLst>
              </a:tr>
              <a:tr h="12417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 smtClean="0">
                          <a:effectLst/>
                        </a:rPr>
                        <a:t>Page = 4k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09" marR="6209" marT="6209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43756"/>
                  </a:ext>
                </a:extLst>
              </a:tr>
              <a:tr h="12417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7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507021"/>
                  </a:ext>
                </a:extLst>
              </a:tr>
              <a:tr h="12417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 err="1">
                          <a:effectLst/>
                        </a:rPr>
                        <a:t>Bộ</a:t>
                      </a:r>
                      <a:r>
                        <a:rPr lang="en-US" sz="700" u="none" strike="noStrike" dirty="0">
                          <a:effectLst/>
                        </a:rPr>
                        <a:t> </a:t>
                      </a:r>
                      <a:r>
                        <a:rPr lang="en-US" sz="700" u="none" strike="noStrike" dirty="0" err="1">
                          <a:effectLst/>
                        </a:rPr>
                        <a:t>nhớ</a:t>
                      </a:r>
                      <a:r>
                        <a:rPr lang="en-US" sz="700" u="none" strike="noStrike" dirty="0">
                          <a:effectLst/>
                        </a:rPr>
                        <a:t> </a:t>
                      </a:r>
                      <a:r>
                        <a:rPr lang="en-US" sz="700" u="none" strike="noStrike" dirty="0" err="1">
                          <a:effectLst/>
                        </a:rPr>
                        <a:t>luận</a:t>
                      </a:r>
                      <a:r>
                        <a:rPr lang="en-US" sz="700" u="none" strike="noStrike" dirty="0">
                          <a:effectLst/>
                        </a:rPr>
                        <a:t> </a:t>
                      </a:r>
                      <a:r>
                        <a:rPr lang="en-US" sz="700" u="none" strike="noStrike" dirty="0" err="1">
                          <a:effectLst/>
                        </a:rPr>
                        <a:t>lý</a:t>
                      </a:r>
                      <a:r>
                        <a:rPr lang="en-US" sz="700" u="none" strike="noStrike" dirty="0">
                          <a:effectLst/>
                        </a:rPr>
                        <a:t> (logical memory) = {page}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9" marR="6209" marT="6209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182929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50458" y="2442949"/>
            <a:ext cx="3853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p,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offset d)</a:t>
            </a:r>
          </a:p>
          <a:p>
            <a:r>
              <a:rPr lang="en-US" sz="1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f(p) + d </a:t>
            </a:r>
          </a:p>
          <a:p>
            <a:r>
              <a:rPr lang="en-US" sz="1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(p) </a:t>
            </a:r>
            <a:r>
              <a:rPr lang="en-US" sz="1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1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1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frame </a:t>
            </a:r>
            <a:r>
              <a:rPr lang="en-US" sz="1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1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</a:p>
          <a:p>
            <a:r>
              <a:rPr lang="en-US" sz="1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f(p) = 4k*4 = 4096*4</a:t>
            </a:r>
            <a:endParaRPr lang="en-US" sz="1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660478" y="1323833"/>
            <a:ext cx="22747" cy="40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356513" y="850710"/>
            <a:ext cx="486771" cy="277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43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3" name="Rectangle 2"/>
          <p:cNvSpPr/>
          <p:nvPr/>
        </p:nvSpPr>
        <p:spPr>
          <a:xfrm>
            <a:off x="97536" y="469392"/>
            <a:ext cx="4354890" cy="234414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lnSpc>
                <a:spcPts val="2472"/>
              </a:lnSpc>
            </a:pP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NỘI DUNG</a:t>
            </a:r>
          </a:p>
          <a:p>
            <a:pPr marR="1066800" indent="0">
              <a:lnSpc>
                <a:spcPts val="2472"/>
              </a:lnSpc>
            </a:pPr>
            <a:r>
              <a:rPr lang="vi" sz="1000" cap="small" spc="50" dirty="0" smtClean="0">
                <a:latin typeface="Times New Roman"/>
              </a:rPr>
              <a:t>TỔNG QUAN VỀ BỘ NHỚ </a:t>
            </a:r>
            <a:r>
              <a:rPr lang="vi" sz="1000" dirty="0" smtClean="0">
                <a:latin typeface="Times New Roman" panose="02020603050405020304" pitchFamily="18" charset="0"/>
              </a:rPr>
              <a:t>VÀ </a:t>
            </a:r>
            <a:r>
              <a:rPr lang="vi" sz="1000" cap="small" spc="50" dirty="0" smtClean="0">
                <a:latin typeface="Times New Roman"/>
              </a:rPr>
              <a:t>TIẾN TRÌNH </a:t>
            </a:r>
            <a:endParaRPr lang="en-US" sz="1000" cap="small" spc="50" dirty="0" smtClean="0">
              <a:latin typeface="Times New Roman"/>
            </a:endParaRPr>
          </a:p>
          <a:p>
            <a:pPr marR="1066800" indent="0">
              <a:lnSpc>
                <a:spcPts val="2472"/>
              </a:lnSpc>
            </a:pPr>
            <a:r>
              <a:rPr lang="vi" sz="1000" cap="small" spc="50" dirty="0" smtClean="0">
                <a:latin typeface="Times New Roman"/>
              </a:rPr>
              <a:t>HOÁN ĐỔI </a:t>
            </a:r>
            <a:r>
              <a:rPr lang="en-US" sz="1000" cap="small" spc="50" dirty="0" smtClean="0">
                <a:latin typeface="Times New Roman"/>
              </a:rPr>
              <a:t>(SWAPPING)</a:t>
            </a:r>
          </a:p>
          <a:p>
            <a:pPr indent="0">
              <a:lnSpc>
                <a:spcPts val="2544"/>
              </a:lnSpc>
            </a:pPr>
            <a:r>
              <a:rPr lang="vi" sz="1000" cap="small" spc="50" dirty="0" smtClean="0">
                <a:latin typeface="Times New Roman"/>
              </a:rPr>
              <a:t>CẤP PHÁT BỘ NHỚ KỀ NHAU (CONTIGOUS </a:t>
            </a:r>
            <a:r>
              <a:rPr lang="en-US" sz="1000" cap="small" spc="50" dirty="0" smtClean="0">
                <a:latin typeface="Times New Roman"/>
              </a:rPr>
              <a:t>ALLOCATION) </a:t>
            </a:r>
          </a:p>
          <a:p>
            <a:pPr indent="0">
              <a:lnSpc>
                <a:spcPts val="2544"/>
              </a:lnSpc>
            </a:pPr>
            <a:r>
              <a:rPr lang="vi" sz="1000" cap="small" spc="50" dirty="0" smtClean="0">
                <a:latin typeface="Times New Roman"/>
              </a:rPr>
              <a:t>PHÂN TRANG </a:t>
            </a:r>
            <a:r>
              <a:rPr lang="en-US" sz="1000" cap="small" spc="50" dirty="0" smtClean="0">
                <a:latin typeface="Times New Roman"/>
              </a:rPr>
              <a:t>(PAGING)</a:t>
            </a:r>
          </a:p>
          <a:p>
            <a:pPr indent="0">
              <a:lnSpc>
                <a:spcPts val="2232"/>
              </a:lnSpc>
            </a:pPr>
            <a:r>
              <a:rPr lang="vi" sz="1000" cap="small" spc="50" dirty="0" smtClean="0">
                <a:latin typeface="Times New Roman"/>
              </a:rPr>
              <a:t>CÁC CẤU TRÚC BẢNG TRANG PHÂN ĐOẠN </a:t>
            </a:r>
            <a:r>
              <a:rPr lang="en-US" sz="1000" cap="small" spc="50" dirty="0" smtClean="0">
                <a:latin typeface="Times New Roman"/>
              </a:rPr>
              <a:t>(SEGMENTATION)</a:t>
            </a:r>
          </a:p>
          <a:p>
            <a:pPr indent="0">
              <a:lnSpc>
                <a:spcPts val="2424"/>
              </a:lnSpc>
            </a:pPr>
            <a:r>
              <a:rPr lang="vi" sz="1000" cap="small" spc="50" dirty="0" smtClean="0">
                <a:latin typeface="Times New Roman"/>
              </a:rPr>
              <a:t>KẾT HỢP PHÂN TRANG VÀ PHÂN ĐOẠN </a:t>
            </a:r>
            <a:endParaRPr lang="en-US" sz="1000" cap="small" spc="50" dirty="0" smtClean="0">
              <a:latin typeface="Times New Roman"/>
            </a:endParaRPr>
          </a:p>
          <a:p>
            <a:pPr indent="0">
              <a:lnSpc>
                <a:spcPts val="2424"/>
              </a:lnSpc>
            </a:pPr>
            <a:r>
              <a:rPr lang="vi" sz="1000" cap="small" spc="50" dirty="0" smtClean="0">
                <a:latin typeface="Times New Roman"/>
              </a:rPr>
              <a:t>PHỤ LỤC </a:t>
            </a:r>
            <a:r>
              <a:rPr lang="vi" sz="1000" dirty="0" smtClean="0">
                <a:latin typeface="Times New Roman" panose="02020603050405020304" pitchFamily="18" charset="0"/>
              </a:rPr>
              <a:t>- </a:t>
            </a:r>
            <a:r>
              <a:rPr lang="vi" sz="1000" cap="small" spc="50" dirty="0" smtClean="0">
                <a:latin typeface="Times New Roman"/>
              </a:rPr>
              <a:t>MỘT SỐ </a:t>
            </a:r>
            <a:r>
              <a:rPr lang="vi" sz="1000" dirty="0" smtClean="0">
                <a:latin typeface="Times New Roman" panose="02020603050405020304" pitchFamily="18" charset="0"/>
              </a:rPr>
              <a:t>VÍ </a:t>
            </a:r>
            <a:r>
              <a:rPr lang="vi" sz="1000" cap="small" spc="50" dirty="0" smtClean="0">
                <a:latin typeface="Times New Roman"/>
              </a:rPr>
              <a:t>DỤ</a:t>
            </a:r>
          </a:p>
        </p:txBody>
      </p:sp>
      <p:sp>
        <p:nvSpPr>
          <p:cNvPr id="6" name="Rectangle 5"/>
          <p:cNvSpPr/>
          <p:nvPr/>
        </p:nvSpPr>
        <p:spPr>
          <a:xfrm>
            <a:off x="3175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/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81188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" y="128016"/>
            <a:ext cx="4584192" cy="9448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5" name="Rectangle 4"/>
          <p:cNvSpPr/>
          <p:nvPr/>
        </p:nvSpPr>
        <p:spPr>
          <a:xfrm>
            <a:off x="100584" y="466344"/>
            <a:ext cx="3072384" cy="16764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spcAft>
                <a:spcPts val="1470"/>
              </a:spcAft>
            </a:pP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ĐỊNH ĐỊA CHỈ TRONG PHÂN TRANG</a:t>
            </a:r>
            <a:endParaRPr lang="vi" sz="1400" b="1" cap="small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4696" y="746760"/>
            <a:ext cx="4273296" cy="185318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spcBef>
                <a:spcPts val="1470"/>
              </a:spcBef>
              <a:spcAft>
                <a:spcPts val="42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Một địa chỉ luận lý bao gồm:</a:t>
            </a:r>
          </a:p>
          <a:p>
            <a:pPr marL="437388" indent="-127000">
              <a:lnSpc>
                <a:spcPts val="1200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Số hiệu trang </a:t>
            </a:r>
            <a:r>
              <a:rPr lang="en-US" sz="1200" dirty="0">
                <a:latin typeface="Times New Roman" panose="02020603050405020304" pitchFamily="18" charset="0"/>
              </a:rPr>
              <a:t>(page number </a:t>
            </a:r>
            <a:r>
              <a:rPr lang="vi" sz="1200" dirty="0">
                <a:latin typeface="Times New Roman" panose="02020603050405020304" pitchFamily="18" charset="0"/>
              </a:rPr>
              <a:t>- </a:t>
            </a:r>
            <a:r>
              <a:rPr lang="en-US" sz="1200" dirty="0">
                <a:latin typeface="Times New Roman" panose="02020603050405020304" pitchFamily="18" charset="0"/>
              </a:rPr>
              <a:t>p): </a:t>
            </a:r>
            <a:r>
              <a:rPr lang="vi" sz="1200" dirty="0">
                <a:latin typeface="Times New Roman" panose="02020603050405020304" pitchFamily="18" charset="0"/>
              </a:rPr>
              <a:t>dùng làm chỉ mục trong bảng phân trang </a:t>
            </a:r>
            <a:r>
              <a:rPr lang="vi" sz="1200" dirty="0" smtClean="0">
                <a:latin typeface="Times New Roman" panose="02020603050405020304" pitchFamily="18" charset="0"/>
              </a:rPr>
              <a:t>đ</a:t>
            </a:r>
            <a:r>
              <a:rPr lang="en-US" sz="1200" dirty="0" smtClean="0">
                <a:latin typeface="Times New Roman" panose="02020603050405020304" pitchFamily="18" charset="0"/>
              </a:rPr>
              <a:t>ể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tìm ra chỉ số khung tương ứng (địa chỉ nền) trong bộ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 vật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latin typeface="Times New Roman" panose="02020603050405020304" pitchFamily="18" charset="0"/>
              </a:rPr>
              <a:t>lý</a:t>
            </a:r>
            <a:endParaRPr lang="vi" sz="1200" dirty="0">
              <a:latin typeface="Times New Roman" panose="02020603050405020304" pitchFamily="18" charset="0"/>
            </a:endParaRPr>
          </a:p>
          <a:p>
            <a:pPr marL="437388" indent="-127000">
              <a:lnSpc>
                <a:spcPts val="1176"/>
              </a:lnSpc>
              <a:spcAft>
                <a:spcPts val="42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Độ dời trang </a:t>
            </a:r>
            <a:r>
              <a:rPr lang="en-US" sz="1200" dirty="0">
                <a:latin typeface="Times New Roman" panose="02020603050405020304" pitchFamily="18" charset="0"/>
              </a:rPr>
              <a:t>(page offset </a:t>
            </a:r>
            <a:r>
              <a:rPr lang="vi" sz="1200" dirty="0">
                <a:latin typeface="Times New Roman" panose="02020603050405020304" pitchFamily="18" charset="0"/>
              </a:rPr>
              <a:t>- d): được kết hợp </a:t>
            </a:r>
            <a:r>
              <a:rPr lang="vi" sz="1200" dirty="0" smtClean="0">
                <a:latin typeface="Times New Roman" panose="02020603050405020304" pitchFamily="18" charset="0"/>
              </a:rPr>
              <a:t>v</a:t>
            </a:r>
            <a:r>
              <a:rPr lang="en-US" sz="1200" dirty="0" err="1" smtClean="0">
                <a:latin typeface="Times New Roman" panose="02020603050405020304" pitchFamily="18" charset="0"/>
              </a:rPr>
              <a:t>ới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địa chỉ nền </a:t>
            </a:r>
            <a:r>
              <a:rPr lang="vi" sz="1200" dirty="0" smtClean="0">
                <a:latin typeface="Times New Roman" panose="02020603050405020304" pitchFamily="18" charset="0"/>
              </a:rPr>
              <a:t>đ</a:t>
            </a:r>
            <a:r>
              <a:rPr lang="en-US" sz="1200" dirty="0" smtClean="0">
                <a:latin typeface="Times New Roman" panose="02020603050405020304" pitchFamily="18" charset="0"/>
              </a:rPr>
              <a:t>ể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định vị địa chỉ vật lý bộ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.</a:t>
            </a:r>
            <a:endParaRPr lang="vi" sz="1200" dirty="0">
              <a:latin typeface="Times New Roman" panose="02020603050405020304" pitchFamily="18" charset="0"/>
            </a:endParaRPr>
          </a:p>
          <a:p>
            <a:pPr marL="170688" indent="-152400">
              <a:lnSpc>
                <a:spcPts val="1344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Nếu kích </a:t>
            </a:r>
            <a:r>
              <a:rPr lang="vi-VN" sz="1200" dirty="0" smtClean="0">
                <a:latin typeface="Times New Roman" panose="02020603050405020304" pitchFamily="18" charset="0"/>
              </a:rPr>
              <a:t>thước </a:t>
            </a:r>
            <a:r>
              <a:rPr lang="vi" sz="1200" dirty="0" smtClean="0">
                <a:latin typeface="Times New Roman" panose="02020603050405020304" pitchFamily="18" charset="0"/>
              </a:rPr>
              <a:t>của </a:t>
            </a:r>
            <a:r>
              <a:rPr lang="vi" sz="1200" dirty="0">
                <a:latin typeface="Times New Roman" panose="02020603050405020304" pitchFamily="18" charset="0"/>
              </a:rPr>
              <a:t>vùng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luận lý là 2</a:t>
            </a:r>
            <a:r>
              <a:rPr lang="vi" sz="1200" baseline="30000" dirty="0">
                <a:latin typeface="Times New Roman" panose="02020603050405020304" pitchFamily="18" charset="0"/>
              </a:rPr>
              <a:t>m</a:t>
            </a:r>
            <a:r>
              <a:rPr lang="vi" sz="1200" dirty="0">
                <a:latin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</a:rPr>
              <a:t>bytes </a:t>
            </a:r>
            <a:r>
              <a:rPr lang="vi" sz="1200" dirty="0">
                <a:latin typeface="Times New Roman" panose="02020603050405020304" pitchFamily="18" charset="0"/>
              </a:rPr>
              <a:t>và kích </a:t>
            </a:r>
            <a:r>
              <a:rPr lang="vi-VN" sz="1200" dirty="0" smtClean="0">
                <a:latin typeface="Times New Roman" panose="02020603050405020304" pitchFamily="18" charset="0"/>
              </a:rPr>
              <a:t>thước </a:t>
            </a:r>
            <a:r>
              <a:rPr lang="vi" sz="1200" dirty="0" smtClean="0">
                <a:latin typeface="Times New Roman" panose="02020603050405020304" pitchFamily="18" charset="0"/>
              </a:rPr>
              <a:t>trang </a:t>
            </a:r>
            <a:r>
              <a:rPr lang="vi" sz="1200" dirty="0">
                <a:latin typeface="Times New Roman" panose="02020603050405020304" pitchFamily="18" charset="0"/>
              </a:rPr>
              <a:t>là </a:t>
            </a:r>
            <a:r>
              <a:rPr lang="vi" sz="1200" i="1" spc="250" dirty="0">
                <a:latin typeface="Times New Roman"/>
              </a:rPr>
              <a:t>2</a:t>
            </a:r>
            <a:r>
              <a:rPr lang="vi" sz="1200" i="1" spc="250" baseline="30000" dirty="0">
                <a:latin typeface="Times New Roman"/>
              </a:rPr>
              <a:t>n</a:t>
            </a:r>
            <a:r>
              <a:rPr lang="vi" sz="1200" dirty="0">
                <a:latin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</a:rPr>
              <a:t>bytes </a:t>
            </a:r>
            <a:r>
              <a:rPr lang="vi" sz="1200" dirty="0">
                <a:latin typeface="Times New Roman" panose="02020603050405020304" pitchFamily="18" charset="0"/>
              </a:rPr>
              <a:t>thì m-n </a:t>
            </a:r>
            <a:r>
              <a:rPr lang="en-US" sz="1200" dirty="0">
                <a:latin typeface="Times New Roman" panose="02020603050405020304" pitchFamily="18" charset="0"/>
              </a:rPr>
              <a:t>bits </a:t>
            </a:r>
            <a:r>
              <a:rPr lang="vi" sz="1200" dirty="0">
                <a:latin typeface="Times New Roman" panose="02020603050405020304" pitchFamily="18" charset="0"/>
              </a:rPr>
              <a:t>cao được dùng </a:t>
            </a:r>
            <a:r>
              <a:rPr lang="en-US" sz="1200" dirty="0" err="1" smtClean="0">
                <a:latin typeface="Times New Roman" panose="02020603050405020304" pitchFamily="18" charset="0"/>
              </a:rPr>
              <a:t>để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latin typeface="Times New Roman" panose="02020603050405020304" pitchFamily="18" charset="0"/>
              </a:rPr>
              <a:t>đánh </a:t>
            </a:r>
            <a:r>
              <a:rPr lang="vi" sz="1200" dirty="0">
                <a:latin typeface="Times New Roman" panose="02020603050405020304" pitchFamily="18" charset="0"/>
              </a:rPr>
              <a:t>số trang và n </a:t>
            </a:r>
            <a:r>
              <a:rPr lang="en-US" sz="1200" dirty="0">
                <a:latin typeface="Times New Roman" panose="02020603050405020304" pitchFamily="18" charset="0"/>
              </a:rPr>
              <a:t>bits </a:t>
            </a:r>
            <a:r>
              <a:rPr lang="vi" sz="1200" dirty="0">
                <a:latin typeface="Times New Roman" panose="02020603050405020304" pitchFamily="18" charset="0"/>
              </a:rPr>
              <a:t>thấp được dùng đê gán độ dời trang.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571" y="2509794"/>
            <a:ext cx="2700352" cy="61440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78013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3" name="Rectangle 2"/>
          <p:cNvSpPr/>
          <p:nvPr/>
        </p:nvSpPr>
        <p:spPr>
          <a:xfrm>
            <a:off x="115824" y="109728"/>
            <a:ext cx="920496" cy="128016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marL="101600" indent="0"/>
            <a:r>
              <a:rPr lang="vi" sz="550" cap="small">
                <a:solidFill>
                  <a:srgbClr val="FFFFFF"/>
                </a:solidFill>
                <a:latin typeface="Times New Roman"/>
              </a:rPr>
              <a:t>Phân trang </a:t>
            </a:r>
            <a:r>
              <a:rPr lang="en-US" sz="550" cap="small">
                <a:solidFill>
                  <a:srgbClr val="FFFFFF"/>
                </a:solidFill>
                <a:latin typeface="Times New Roman"/>
              </a:rPr>
              <a:t>(Paging)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584" y="228600"/>
            <a:ext cx="3936844" cy="42976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/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CẤU TRÚC HÊ THỐNG DỊCH ĐỊA CHỈ</a:t>
            </a:r>
            <a:endParaRPr lang="vi" sz="1400" b="1" cap="small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78013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84" y="453009"/>
            <a:ext cx="4102316" cy="246964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3" name="Rectangle 2"/>
          <p:cNvSpPr/>
          <p:nvPr/>
        </p:nvSpPr>
        <p:spPr>
          <a:xfrm>
            <a:off x="115824" y="109728"/>
            <a:ext cx="920496" cy="128016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marL="101600" indent="0"/>
            <a:r>
              <a:rPr lang="vi" sz="550" cap="small">
                <a:solidFill>
                  <a:srgbClr val="FFFFFF"/>
                </a:solidFill>
                <a:latin typeface="Times New Roman"/>
              </a:rPr>
              <a:t>Phân trang </a:t>
            </a:r>
            <a:r>
              <a:rPr lang="en-US" sz="550" cap="small">
                <a:solidFill>
                  <a:srgbClr val="FFFFFF"/>
                </a:solidFill>
                <a:latin typeface="Times New Roman"/>
              </a:rPr>
              <a:t>(Paging)</a:t>
            </a:r>
          </a:p>
        </p:txBody>
      </p:sp>
      <p:sp>
        <p:nvSpPr>
          <p:cNvPr id="4" name="Rectangle 3"/>
          <p:cNvSpPr/>
          <p:nvPr/>
        </p:nvSpPr>
        <p:spPr>
          <a:xfrm>
            <a:off x="97536" y="292839"/>
            <a:ext cx="3149053" cy="40538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/>
            <a:r>
              <a:rPr lang="vi" sz="1400" b="1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MÔ </a:t>
            </a: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HÌNH PHÂN TRANG</a:t>
            </a:r>
            <a:endParaRPr lang="vi" sz="1400" b="1" cap="small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75" y="495531"/>
            <a:ext cx="2831184" cy="2503558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0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878013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3" name="Rectangle 2"/>
          <p:cNvSpPr/>
          <p:nvPr/>
        </p:nvSpPr>
        <p:spPr>
          <a:xfrm>
            <a:off x="115824" y="109728"/>
            <a:ext cx="920496" cy="128016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marL="101600" indent="0"/>
            <a:r>
              <a:rPr lang="vi" sz="550" cap="small">
                <a:solidFill>
                  <a:srgbClr val="FFFFFF"/>
                </a:solidFill>
                <a:latin typeface="Times New Roman"/>
              </a:rPr>
              <a:t>Phân trang </a:t>
            </a:r>
            <a:r>
              <a:rPr lang="en-US" sz="550" cap="small">
                <a:solidFill>
                  <a:srgbClr val="FFFFFF"/>
                </a:solidFill>
                <a:latin typeface="Times New Roman"/>
              </a:rPr>
              <a:t>(Paging)</a:t>
            </a:r>
          </a:p>
        </p:txBody>
      </p:sp>
      <p:sp>
        <p:nvSpPr>
          <p:cNvPr id="4" name="Rectangle 3"/>
          <p:cNvSpPr/>
          <p:nvPr/>
        </p:nvSpPr>
        <p:spPr>
          <a:xfrm>
            <a:off x="94488" y="228600"/>
            <a:ext cx="3028540" cy="42976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27000" indent="0" algn="just">
              <a:spcAft>
                <a:spcPts val="630"/>
              </a:spcAft>
            </a:pPr>
            <a:r>
              <a:rPr lang="vi" sz="1400" b="1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VÍ </a:t>
            </a:r>
            <a:r>
              <a:rPr lang="vi" sz="1400" b="1" dirty="0" smtClean="0">
                <a:solidFill>
                  <a:srgbClr val="CC0000"/>
                </a:solidFill>
                <a:latin typeface="Times New Roman"/>
              </a:rPr>
              <a:t>DỤ </a:t>
            </a:r>
            <a:r>
              <a:rPr lang="vi" sz="1400" b="1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VỀ </a:t>
            </a:r>
            <a:r>
              <a:rPr lang="vi" sz="1400" b="1" cap="small" dirty="0" smtClean="0">
                <a:solidFill>
                  <a:srgbClr val="CC0000"/>
                </a:solidFill>
                <a:latin typeface="Times New Roman"/>
              </a:rPr>
              <a:t>PHÂN TRANG</a:t>
            </a:r>
            <a:endParaRPr lang="vi" sz="1400" b="1" cap="small" dirty="0">
              <a:solidFill>
                <a:srgbClr val="CC0000"/>
              </a:solidFill>
              <a:latin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8120" y="829994"/>
            <a:ext cx="1785425" cy="157558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spcBef>
                <a:spcPts val="5670"/>
              </a:spcBef>
              <a:spcAft>
                <a:spcPts val="63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Một trang có kích thước 4 </a:t>
            </a:r>
            <a:r>
              <a:rPr lang="en-US" sz="1200" dirty="0">
                <a:latin typeface="Times New Roman" panose="02020603050405020304" pitchFamily="18" charset="0"/>
              </a:rPr>
              <a:t>bytes</a:t>
            </a:r>
          </a:p>
          <a:p>
            <a:pPr indent="0" algn="just">
              <a:spcAft>
                <a:spcPts val="63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Bộ nhớ vật lý: 32 </a:t>
            </a:r>
            <a:r>
              <a:rPr lang="en-US" sz="1200" dirty="0">
                <a:latin typeface="Times New Roman" panose="02020603050405020304" pitchFamily="18" charset="0"/>
              </a:rPr>
              <a:t>bytes </a:t>
            </a:r>
            <a:r>
              <a:rPr lang="vi" sz="1200" dirty="0">
                <a:latin typeface="Times New Roman" panose="02020603050405020304" pitchFamily="18" charset="0"/>
              </a:rPr>
              <a:t>(8 khung).</a:t>
            </a:r>
          </a:p>
          <a:p>
            <a:pPr marL="163068" indent="-139700">
              <a:lnSpc>
                <a:spcPts val="1200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Địa chỉ luận lý 3 được ánh xạ vào địa chỉ vật lý 23.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424" y="415349"/>
            <a:ext cx="2219475" cy="281575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78013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16" y="509600"/>
            <a:ext cx="3586003" cy="2486868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94487" y="228600"/>
            <a:ext cx="4048447" cy="42976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27000" indent="0" algn="just">
              <a:spcAft>
                <a:spcPts val="630"/>
              </a:spcAft>
            </a:pPr>
            <a:r>
              <a:rPr lang="vi" sz="1400" b="1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VÍ </a:t>
            </a:r>
            <a:r>
              <a:rPr lang="vi" sz="1400" b="1" dirty="0" smtClean="0">
                <a:solidFill>
                  <a:srgbClr val="CC0000"/>
                </a:solidFill>
                <a:latin typeface="Times New Roman"/>
              </a:rPr>
              <a:t>DỤ </a:t>
            </a:r>
            <a:r>
              <a:rPr lang="vi" sz="1400" b="1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VỀ </a:t>
            </a:r>
            <a:r>
              <a:rPr lang="vi" sz="1400" b="1" cap="small" dirty="0" smtClean="0">
                <a:solidFill>
                  <a:srgbClr val="CC0000"/>
                </a:solidFill>
                <a:latin typeface="Times New Roman"/>
              </a:rPr>
              <a:t>PHÂN TRANG</a:t>
            </a:r>
            <a:r>
              <a:rPr lang="en-US" sz="1400" b="1" cap="small" dirty="0" smtClean="0">
                <a:solidFill>
                  <a:srgbClr val="CC0000"/>
                </a:solidFill>
                <a:latin typeface="Times New Roman"/>
              </a:rPr>
              <a:t>-QL KHUNG TRỐNG</a:t>
            </a:r>
            <a:endParaRPr lang="vi" sz="1400" b="1" cap="small" dirty="0">
              <a:solidFill>
                <a:srgbClr val="CC0000"/>
              </a:solidFill>
              <a:latin typeface="Times New Roman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878013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3" name="Rectangle 2"/>
          <p:cNvSpPr/>
          <p:nvPr/>
        </p:nvSpPr>
        <p:spPr>
          <a:xfrm>
            <a:off x="115824" y="109728"/>
            <a:ext cx="920496" cy="128016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marL="101600" indent="0"/>
            <a:r>
              <a:rPr lang="vi" sz="550" cap="small">
                <a:solidFill>
                  <a:srgbClr val="FFFFFF"/>
                </a:solidFill>
                <a:latin typeface="Times New Roman"/>
              </a:rPr>
              <a:t>Phân trang </a:t>
            </a:r>
            <a:r>
              <a:rPr lang="en-US" sz="550" cap="small">
                <a:solidFill>
                  <a:srgbClr val="FFFFFF"/>
                </a:solidFill>
                <a:latin typeface="Times New Roman"/>
              </a:rPr>
              <a:t>(Paging)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584" y="228600"/>
            <a:ext cx="4169664" cy="278282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spcAft>
                <a:spcPts val="1890"/>
              </a:spcAft>
            </a:pP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PHÂN MẢNH TRONG </a:t>
            </a:r>
            <a:r>
              <a:rPr lang="en-US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KHI </a:t>
            </a: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PHÂN TRANG</a:t>
            </a:r>
          </a:p>
          <a:p>
            <a:pPr marL="304800" indent="-152400">
              <a:lnSpc>
                <a:spcPts val="1320"/>
              </a:lnSpc>
              <a:spcAft>
                <a:spcPts val="210"/>
              </a:spcAft>
            </a:pPr>
            <a:r>
              <a:rPr lang="vi" sz="1200" dirty="0" smtClean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Trang cuối cùng được cấp phát có </a:t>
            </a:r>
            <a:r>
              <a:rPr lang="en-US" sz="1200" dirty="0" err="1" smtClean="0">
                <a:latin typeface="Times New Roman" panose="02020603050405020304" pitchFamily="18" charset="0"/>
              </a:rPr>
              <a:t>thể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latin typeface="Times New Roman" panose="02020603050405020304" pitchFamily="18" charset="0"/>
              </a:rPr>
              <a:t>không </a:t>
            </a:r>
            <a:r>
              <a:rPr lang="vi" sz="1200" dirty="0">
                <a:latin typeface="Times New Roman" panose="02020603050405020304" pitchFamily="18" charset="0"/>
              </a:rPr>
              <a:t>được sử dụng hết </a:t>
            </a:r>
            <a:r>
              <a:rPr lang="en-US" sz="1200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phân mảnh trong</a:t>
            </a:r>
            <a:r>
              <a:rPr lang="vi" sz="1200" dirty="0">
                <a:latin typeface="Times New Roman" panose="02020603050405020304" pitchFamily="18" charset="0"/>
              </a:rPr>
              <a:t>.</a:t>
            </a:r>
          </a:p>
          <a:p>
            <a:pPr marL="152400" indent="0" algn="just">
              <a:lnSpc>
                <a:spcPts val="1896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Ví dụ:</a:t>
            </a:r>
          </a:p>
          <a:p>
            <a:pPr marL="444500" indent="0" algn="just">
              <a:lnSpc>
                <a:spcPts val="1896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Kích thước trang: 2.048 </a:t>
            </a:r>
            <a:r>
              <a:rPr lang="en-US" sz="1200" dirty="0">
                <a:latin typeface="Times New Roman" panose="02020603050405020304" pitchFamily="18" charset="0"/>
              </a:rPr>
              <a:t>bytes.</a:t>
            </a:r>
          </a:p>
          <a:p>
            <a:pPr marL="444500" indent="0" algn="just">
              <a:lnSpc>
                <a:spcPts val="1896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Kích thước tiến trình: 72.766 </a:t>
            </a:r>
            <a:r>
              <a:rPr lang="en-US" sz="1200" dirty="0">
                <a:latin typeface="Times New Roman" panose="02020603050405020304" pitchFamily="18" charset="0"/>
              </a:rPr>
              <a:t>bytes.</a:t>
            </a:r>
          </a:p>
          <a:p>
            <a:pPr marL="723900" indent="0" algn="just">
              <a:spcAft>
                <a:spcPts val="63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35 trang + 1.086 </a:t>
            </a:r>
            <a:r>
              <a:rPr lang="en-US" sz="1200" dirty="0">
                <a:latin typeface="Times New Roman" panose="02020603050405020304" pitchFamily="18" charset="0"/>
              </a:rPr>
              <a:t>bytes</a:t>
            </a:r>
          </a:p>
          <a:p>
            <a:pPr marL="723900" indent="0" algn="just">
              <a:spcAft>
                <a:spcPts val="63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en-US" sz="1200" dirty="0" err="1" smtClean="0">
                <a:latin typeface="Times New Roman" panose="02020603050405020304" pitchFamily="18" charset="0"/>
              </a:rPr>
              <a:t>Cấp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phát: 36 trang.</a:t>
            </a:r>
          </a:p>
          <a:p>
            <a:pPr marL="444500" indent="0" algn="just">
              <a:spcAft>
                <a:spcPts val="63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Phân mảnh trong: 2.048 - 1.086 = 962 </a:t>
            </a:r>
            <a:r>
              <a:rPr lang="en-US" sz="1200" dirty="0">
                <a:latin typeface="Times New Roman" panose="02020603050405020304" pitchFamily="18" charset="0"/>
              </a:rPr>
              <a:t>bytes</a:t>
            </a:r>
          </a:p>
          <a:p>
            <a:pPr marL="152400" indent="0" algn="just"/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Trường hợp phân mảnh xấu nhất = kích thước 1 trang - 1 </a:t>
            </a:r>
            <a:r>
              <a:rPr lang="en-US" sz="1200" dirty="0">
                <a:latin typeface="Times New Roman" panose="02020603050405020304" pitchFamily="18" charset="0"/>
              </a:rPr>
              <a:t>bytes.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78013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3" name="Rectangle 2"/>
          <p:cNvSpPr/>
          <p:nvPr/>
        </p:nvSpPr>
        <p:spPr>
          <a:xfrm>
            <a:off x="115824" y="109728"/>
            <a:ext cx="920496" cy="128016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marL="101600" indent="0"/>
            <a:r>
              <a:rPr lang="vi" sz="550" cap="small">
                <a:solidFill>
                  <a:srgbClr val="FFFFFF"/>
                </a:solidFill>
                <a:latin typeface="Times New Roman"/>
              </a:rPr>
              <a:t>Phân trang </a:t>
            </a:r>
            <a:r>
              <a:rPr lang="en-US" sz="550" cap="small">
                <a:solidFill>
                  <a:srgbClr val="FFFFFF"/>
                </a:solidFill>
                <a:latin typeface="Times New Roman"/>
              </a:rPr>
              <a:t>(Paging)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584" y="228600"/>
            <a:ext cx="2782824" cy="42976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5900" indent="0">
              <a:spcAft>
                <a:spcPts val="630"/>
              </a:spcAft>
            </a:pP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CÀI ĐẶT BẢNG TRANG</a:t>
            </a:r>
            <a:endParaRPr lang="vi" sz="1400" b="1" cap="small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5950" y="524256"/>
            <a:ext cx="3203448" cy="13106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1848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Bảng trang </a:t>
            </a:r>
            <a:r>
              <a:rPr lang="vi" sz="1200" dirty="0">
                <a:latin typeface="Times New Roman" panose="02020603050405020304" pitchFamily="18" charset="0"/>
              </a:rPr>
              <a:t>thường được lưu giữ trong bộ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chính:</a:t>
            </a:r>
          </a:p>
        </p:txBody>
      </p:sp>
      <p:sp>
        <p:nvSpPr>
          <p:cNvPr id="6" name="Rectangle 5"/>
          <p:cNvSpPr/>
          <p:nvPr/>
        </p:nvSpPr>
        <p:spPr>
          <a:xfrm>
            <a:off x="535510" y="752856"/>
            <a:ext cx="1914144" cy="13411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-127000" algn="just">
              <a:lnSpc>
                <a:spcPts val="1848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Mỗi tiến trình có một bảng trang.</a:t>
            </a:r>
          </a:p>
        </p:txBody>
      </p:sp>
      <p:sp>
        <p:nvSpPr>
          <p:cNvPr id="7" name="Rectangle 6"/>
          <p:cNvSpPr/>
          <p:nvPr/>
        </p:nvSpPr>
        <p:spPr>
          <a:xfrm>
            <a:off x="535510" y="990600"/>
            <a:ext cx="2615184" cy="13411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-127000" algn="just">
              <a:lnSpc>
                <a:spcPts val="1848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Thanh ghi bảng trang nền: trỏ đến bảng trang.</a:t>
            </a:r>
          </a:p>
        </p:txBody>
      </p:sp>
      <p:sp>
        <p:nvSpPr>
          <p:cNvPr id="8" name="Rectangle 7"/>
          <p:cNvSpPr/>
          <p:nvPr/>
        </p:nvSpPr>
        <p:spPr>
          <a:xfrm>
            <a:off x="535510" y="1228344"/>
            <a:ext cx="3764280" cy="13411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-127000" algn="just">
              <a:lnSpc>
                <a:spcPts val="1848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Thanh ghi chiều dài bảng trang: chỉ định kích </a:t>
            </a:r>
            <a:r>
              <a:rPr lang="vi-VN" sz="1200" dirty="0" smtClean="0">
                <a:latin typeface="Times New Roman" panose="02020603050405020304" pitchFamily="18" charset="0"/>
              </a:rPr>
              <a:t>thước </a:t>
            </a:r>
            <a:r>
              <a:rPr lang="vi" sz="1200" dirty="0" smtClean="0">
                <a:latin typeface="Times New Roman" panose="02020603050405020304" pitchFamily="18" charset="0"/>
              </a:rPr>
              <a:t>của </a:t>
            </a:r>
            <a:r>
              <a:rPr lang="en-US" sz="1200" dirty="0" smtClean="0">
                <a:latin typeface="Times New Roman" panose="02020603050405020304" pitchFamily="18" charset="0"/>
              </a:rPr>
              <a:t/>
            </a:r>
            <a:br>
              <a:rPr lang="en-US" sz="1200" dirty="0" smtClean="0">
                <a:latin typeface="Times New Roman" panose="02020603050405020304" pitchFamily="18" charset="0"/>
              </a:rPr>
            </a:br>
            <a:r>
              <a:rPr lang="vi" sz="1200" dirty="0" smtClean="0">
                <a:latin typeface="Times New Roman" panose="02020603050405020304" pitchFamily="18" charset="0"/>
              </a:rPr>
              <a:t>bảng </a:t>
            </a:r>
            <a:r>
              <a:rPr lang="vi" sz="1200" dirty="0">
                <a:latin typeface="Times New Roman" panose="02020603050405020304" pitchFamily="18" charset="0"/>
              </a:rPr>
              <a:t>trang.</a:t>
            </a:r>
          </a:p>
        </p:txBody>
      </p:sp>
      <p:sp>
        <p:nvSpPr>
          <p:cNvPr id="9" name="Rectangle 8"/>
          <p:cNvSpPr/>
          <p:nvPr/>
        </p:nvSpPr>
        <p:spPr>
          <a:xfrm>
            <a:off x="245950" y="1693750"/>
            <a:ext cx="3761232" cy="14630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1848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Mỗi tác vụ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truy cập bộ </a:t>
            </a:r>
            <a:r>
              <a:rPr lang="en-US" sz="1200" dirty="0" err="1" smtClean="0">
                <a:solidFill>
                  <a:srgbClr val="8D0000"/>
                </a:solidFill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solidFill>
                  <a:srgbClr val="8D0000"/>
                </a:solidFill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latin typeface="Times New Roman" panose="02020603050405020304" pitchFamily="18" charset="0"/>
              </a:rPr>
              <a:t>c</a:t>
            </a:r>
            <a:r>
              <a:rPr lang="en-US" sz="1200" dirty="0" smtClean="0">
                <a:latin typeface="Times New Roman" panose="02020603050405020304" pitchFamily="18" charset="0"/>
              </a:rPr>
              <a:t>ầ</a:t>
            </a:r>
            <a:r>
              <a:rPr lang="vi" sz="1200" dirty="0" smtClean="0">
                <a:latin typeface="Times New Roman" panose="02020603050405020304" pitchFamily="18" charset="0"/>
              </a:rPr>
              <a:t>n </a:t>
            </a:r>
            <a:r>
              <a:rPr lang="vi" sz="1200" dirty="0">
                <a:latin typeface="Times New Roman" panose="02020603050405020304" pitchFamily="18" charset="0"/>
              </a:rPr>
              <a:t>2 thao tác truy cập vùng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:</a:t>
            </a:r>
            <a:endParaRPr lang="vi" sz="1200" dirty="0">
              <a:latin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5510" y="1934542"/>
            <a:ext cx="3316224" cy="13716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-127000" algn="just">
              <a:lnSpc>
                <a:spcPts val="1848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</a:t>
            </a:r>
            <a:r>
              <a:rPr lang="vi" sz="1200" dirty="0">
                <a:latin typeface="Times New Roman" panose="02020603050405020304" pitchFamily="18" charset="0"/>
              </a:rPr>
              <a:t>1 thao tác truy xuất bảng trang, sử dụng p </a:t>
            </a:r>
            <a:r>
              <a:rPr lang="en-US" sz="1200" dirty="0" err="1" smtClean="0">
                <a:latin typeface="Times New Roman" panose="02020603050405020304" pitchFamily="18" charset="0"/>
              </a:rPr>
              <a:t>để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latin typeface="Times New Roman" panose="02020603050405020304" pitchFamily="18" charset="0"/>
              </a:rPr>
              <a:t>lấy </a:t>
            </a:r>
            <a:r>
              <a:rPr lang="vi" sz="1200" dirty="0">
                <a:latin typeface="Times New Roman" panose="02020603050405020304" pitchFamily="18" charset="0"/>
              </a:rPr>
              <a:t>số khung.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5510" y="2175334"/>
            <a:ext cx="3636264" cy="14020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-127000" algn="just">
              <a:lnSpc>
                <a:spcPts val="1848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</a:t>
            </a:r>
            <a:r>
              <a:rPr lang="vi" sz="1200" dirty="0">
                <a:latin typeface="Times New Roman" panose="02020603050405020304" pitchFamily="18" charset="0"/>
              </a:rPr>
              <a:t>1 thao tác truy xuất bộ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vật lý, sử dụng d </a:t>
            </a:r>
            <a:r>
              <a:rPr lang="en-US" sz="1200" dirty="0" err="1" smtClean="0">
                <a:latin typeface="Times New Roman" panose="02020603050405020304" pitchFamily="18" charset="0"/>
              </a:rPr>
              <a:t>để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latin typeface="Times New Roman" panose="02020603050405020304" pitchFamily="18" charset="0"/>
              </a:rPr>
              <a:t>tính </a:t>
            </a:r>
            <a:r>
              <a:rPr lang="vi" sz="1200" dirty="0">
                <a:latin typeface="Times New Roman" panose="02020603050405020304" pitchFamily="18" charset="0"/>
              </a:rPr>
              <a:t>đ/chỉ vật lý.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5510" y="2410030"/>
            <a:ext cx="3913632" cy="44805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-127000" algn="just">
              <a:lnSpc>
                <a:spcPts val="1200"/>
              </a:lnSpc>
              <a:spcAft>
                <a:spcPts val="42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Thường sử dụng </a:t>
            </a:r>
            <a:r>
              <a:rPr lang="en-US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cache </a:t>
            </a:r>
            <a:r>
              <a:rPr lang="en-US" sz="1200" dirty="0" err="1" smtClean="0">
                <a:solidFill>
                  <a:srgbClr val="8D0000"/>
                </a:solidFill>
                <a:latin typeface="Times New Roman" panose="02020603050405020304" pitchFamily="18" charset="0"/>
              </a:rPr>
              <a:t>phần</a:t>
            </a:r>
            <a:r>
              <a:rPr lang="en-US" sz="1200" dirty="0" smtClean="0">
                <a:solidFill>
                  <a:srgbClr val="8D0000"/>
                </a:solidFill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solidFill>
                  <a:srgbClr val="8D0000"/>
                </a:solidFill>
                <a:latin typeface="Times New Roman" panose="02020603050405020304" pitchFamily="18" charset="0"/>
              </a:rPr>
              <a:t>cứng </a:t>
            </a:r>
            <a:r>
              <a:rPr lang="en-US" sz="1200" dirty="0" err="1" smtClean="0">
                <a:latin typeface="Times New Roman" panose="02020603050405020304" pitchFamily="18" charset="0"/>
              </a:rPr>
              <a:t>để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latin typeface="Times New Roman" panose="02020603050405020304" pitchFamily="18" charset="0"/>
              </a:rPr>
              <a:t>tăng </a:t>
            </a:r>
            <a:r>
              <a:rPr lang="vi" sz="1200" dirty="0">
                <a:latin typeface="Times New Roman" panose="02020603050405020304" pitchFamily="18" charset="0"/>
              </a:rPr>
              <a:t>tốc độ các thao tác này như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thanh ghi kết hợp </a:t>
            </a:r>
            <a:r>
              <a:rPr lang="en-US" sz="1200" dirty="0">
                <a:latin typeface="Times New Roman" panose="02020603050405020304" pitchFamily="18" charset="0"/>
              </a:rPr>
              <a:t>(associative register) </a:t>
            </a:r>
            <a:r>
              <a:rPr lang="vi" sz="1200" dirty="0">
                <a:latin typeface="Times New Roman" panose="02020603050405020304" pitchFamily="18" charset="0"/>
              </a:rPr>
              <a:t>hoặc bộ đệm tìm kiếm phụ cho việc dịch địa chỉ </a:t>
            </a:r>
            <a:r>
              <a:rPr lang="en-US" sz="1200" dirty="0">
                <a:latin typeface="Times New Roman" panose="02020603050405020304" pitchFamily="18" charset="0"/>
              </a:rPr>
              <a:t>(Translation Look-aside Buffer </a:t>
            </a:r>
            <a:r>
              <a:rPr lang="vi" sz="1200" dirty="0">
                <a:latin typeface="Times New Roman" panose="02020603050405020304" pitchFamily="18" charset="0"/>
              </a:rPr>
              <a:t>- </a:t>
            </a:r>
            <a:r>
              <a:rPr lang="en-US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TLBs</a:t>
            </a:r>
            <a:r>
              <a:rPr lang="en-US" sz="1200" dirty="0">
                <a:latin typeface="Times New Roman" panose="02020603050405020304" pitchFamily="18" charset="0"/>
              </a:rPr>
              <a:t>).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78013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3" name="Rectangle 2"/>
          <p:cNvSpPr/>
          <p:nvPr/>
        </p:nvSpPr>
        <p:spPr>
          <a:xfrm>
            <a:off x="115824" y="109728"/>
            <a:ext cx="920496" cy="128016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marL="101600" indent="0"/>
            <a:r>
              <a:rPr lang="vi" sz="550" cap="small">
                <a:solidFill>
                  <a:srgbClr val="FFFFFF"/>
                </a:solidFill>
                <a:latin typeface="Times New Roman"/>
              </a:rPr>
              <a:t>Phân trang </a:t>
            </a:r>
            <a:r>
              <a:rPr lang="en-US" sz="550" cap="small">
                <a:solidFill>
                  <a:srgbClr val="FFFFFF"/>
                </a:solidFill>
                <a:latin typeface="Times New Roman"/>
              </a:rPr>
              <a:t>(Paging)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584" y="228600"/>
            <a:ext cx="2313432" cy="42976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spcAft>
                <a:spcPts val="3150"/>
              </a:spcAft>
            </a:pP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BỘ NHỚ KẾT HỢP</a:t>
            </a:r>
            <a:r>
              <a:rPr lang="vi" sz="1400" b="1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 - </a:t>
            </a:r>
            <a:r>
              <a:rPr lang="en-US" sz="1400" b="1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TLBS</a:t>
            </a:r>
            <a:endParaRPr lang="en-US" sz="1400" b="1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4696" y="527538"/>
            <a:ext cx="4261104" cy="222480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lnSpc>
                <a:spcPts val="2016"/>
              </a:lnSpc>
              <a:spcBef>
                <a:spcPts val="3150"/>
              </a:spcBef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Là thanh ghi cực nhanh, chứa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ánh xạ </a:t>
            </a:r>
            <a:r>
              <a:rPr lang="vi" sz="1200" dirty="0">
                <a:latin typeface="Times New Roman" panose="02020603050405020304" pitchFamily="18" charset="0"/>
              </a:rPr>
              <a:t>giữa trang và khung.</a:t>
            </a:r>
          </a:p>
          <a:p>
            <a:pPr indent="0" algn="just">
              <a:lnSpc>
                <a:spcPts val="2016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Có kích </a:t>
            </a:r>
            <a:r>
              <a:rPr lang="vi" sz="1200" dirty="0" smtClean="0">
                <a:latin typeface="Times New Roman" panose="02020603050405020304" pitchFamily="18" charset="0"/>
              </a:rPr>
              <a:t>th</a:t>
            </a:r>
            <a:r>
              <a:rPr lang="en-US" sz="1200" dirty="0" err="1" smtClean="0">
                <a:latin typeface="Times New Roman" panose="02020603050405020304" pitchFamily="18" charset="0"/>
              </a:rPr>
              <a:t>ước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nhỏ: 64 - 1024 mục.</a:t>
            </a:r>
          </a:p>
          <a:p>
            <a:pPr indent="0" algn="just">
              <a:lnSpc>
                <a:spcPts val="2016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Được xem như là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bộ đệm </a:t>
            </a:r>
            <a:r>
              <a:rPr lang="vi" sz="1200" dirty="0">
                <a:latin typeface="Times New Roman" panose="02020603050405020304" pitchFamily="18" charset="0"/>
              </a:rPr>
              <a:t>của bảng trang.</a:t>
            </a:r>
          </a:p>
          <a:p>
            <a:pPr indent="0" algn="just">
              <a:lnSpc>
                <a:spcPts val="2016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Cơ chế làm việc (ánh xạ (p, d</a:t>
            </a:r>
            <a:r>
              <a:rPr lang="vi" sz="1200" i="1" dirty="0">
                <a:latin typeface="Times New Roman"/>
              </a:rPr>
              <a:t>)</a:t>
            </a:r>
            <a:r>
              <a:rPr lang="vi" sz="1200" dirty="0">
                <a:latin typeface="Times New Roman" panose="02020603050405020304" pitchFamily="18" charset="0"/>
              </a:rPr>
              <a:t> vào bộ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vật lý):</a:t>
            </a:r>
          </a:p>
          <a:p>
            <a:pPr marL="310388" indent="0" algn="just">
              <a:lnSpc>
                <a:spcPts val="2016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Nếu p nằm trong </a:t>
            </a:r>
            <a:r>
              <a:rPr lang="en-US" sz="1200" dirty="0">
                <a:latin typeface="Times New Roman" panose="02020603050405020304" pitchFamily="18" charset="0"/>
              </a:rPr>
              <a:t>TLBs: </a:t>
            </a:r>
            <a:r>
              <a:rPr lang="vi" sz="1200" dirty="0">
                <a:latin typeface="Times New Roman" panose="02020603050405020304" pitchFamily="18" charset="0"/>
              </a:rPr>
              <a:t>lấy ngay được số </a:t>
            </a:r>
            <a:r>
              <a:rPr lang="en-US" sz="1200" dirty="0">
                <a:latin typeface="Times New Roman" panose="02020603050405020304" pitchFamily="18" charset="0"/>
              </a:rPr>
              <a:t>frame.</a:t>
            </a:r>
          </a:p>
          <a:p>
            <a:pPr marL="437388" indent="-127000">
              <a:lnSpc>
                <a:spcPts val="1200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Ngược lại: truy xuất bảng trang </a:t>
            </a:r>
            <a:r>
              <a:rPr lang="en-US" sz="1200" dirty="0" err="1" smtClean="0">
                <a:latin typeface="Times New Roman" panose="02020603050405020304" pitchFamily="18" charset="0"/>
              </a:rPr>
              <a:t>để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latin typeface="Times New Roman" panose="02020603050405020304" pitchFamily="18" charset="0"/>
              </a:rPr>
              <a:t>lấy </a:t>
            </a:r>
            <a:r>
              <a:rPr lang="vi" sz="1200" dirty="0">
                <a:latin typeface="Times New Roman" panose="02020603050405020304" pitchFamily="18" charset="0"/>
              </a:rPr>
              <a:t>số khung trang như bình thường. Đồng thời, đưa ánh xạ trang-khung </a:t>
            </a:r>
            <a:r>
              <a:rPr lang="vi" sz="1200" dirty="0" smtClean="0">
                <a:latin typeface="Times New Roman" panose="02020603050405020304" pitchFamily="18" charset="0"/>
              </a:rPr>
              <a:t>m</a:t>
            </a:r>
            <a:r>
              <a:rPr lang="en-US" sz="1200" dirty="0" err="1" smtClean="0">
                <a:latin typeface="Times New Roman" panose="02020603050405020304" pitchFamily="18" charset="0"/>
              </a:rPr>
              <a:t>ới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sử dụng vào </a:t>
            </a:r>
            <a:r>
              <a:rPr lang="en-US" sz="1200" dirty="0">
                <a:latin typeface="Times New Roman" panose="02020603050405020304" pitchFamily="18" charset="0"/>
              </a:rPr>
              <a:t>TLBs.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78013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6" y="725424"/>
            <a:ext cx="3075432" cy="218236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4" name="Rectangle 3"/>
          <p:cNvSpPr/>
          <p:nvPr/>
        </p:nvSpPr>
        <p:spPr>
          <a:xfrm>
            <a:off x="170688" y="128016"/>
            <a:ext cx="896112" cy="97536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vi" sz="550" cap="small">
                <a:solidFill>
                  <a:srgbClr val="FFFFFF"/>
                </a:solidFill>
                <a:latin typeface="Times New Roman"/>
              </a:rPr>
              <a:t>-Phân trang </a:t>
            </a:r>
            <a:r>
              <a:rPr lang="en-US" sz="550" cap="small">
                <a:solidFill>
                  <a:srgbClr val="FFFFFF"/>
                </a:solidFill>
                <a:latin typeface="Times New Roman"/>
              </a:rPr>
              <a:t>(Paging)</a:t>
            </a:r>
          </a:p>
        </p:txBody>
      </p:sp>
      <p:sp>
        <p:nvSpPr>
          <p:cNvPr id="6" name="Rectangle 5"/>
          <p:cNvSpPr/>
          <p:nvPr/>
        </p:nvSpPr>
        <p:spPr>
          <a:xfrm>
            <a:off x="97536" y="313944"/>
            <a:ext cx="2060448" cy="17068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PHÂN TRANG VỚI TLB</a:t>
            </a:r>
            <a:endParaRPr lang="vi" sz="1400" b="1" cap="small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09216" y="3072384"/>
            <a:ext cx="481584" cy="10972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650" dirty="0">
                <a:solidFill>
                  <a:srgbClr val="231F20"/>
                </a:solidFill>
                <a:latin typeface="Times New Roman" panose="02020603050405020304" pitchFamily="18" charset="0"/>
              </a:rPr>
              <a:t>page table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78013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3" name="Rectangle 2"/>
          <p:cNvSpPr/>
          <p:nvPr/>
        </p:nvSpPr>
        <p:spPr>
          <a:xfrm>
            <a:off x="115824" y="109728"/>
            <a:ext cx="920496" cy="128016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marL="101600" indent="0"/>
            <a:r>
              <a:rPr lang="vi" sz="550" cap="small">
                <a:solidFill>
                  <a:srgbClr val="FFFFFF"/>
                </a:solidFill>
                <a:latin typeface="Times New Roman"/>
              </a:rPr>
              <a:t>Phân trang </a:t>
            </a:r>
            <a:r>
              <a:rPr lang="en-US" sz="550" cap="small">
                <a:solidFill>
                  <a:srgbClr val="FFFFFF"/>
                </a:solidFill>
                <a:latin typeface="Times New Roman"/>
              </a:rPr>
              <a:t>(Paging)</a:t>
            </a:r>
          </a:p>
        </p:txBody>
      </p:sp>
      <p:sp>
        <p:nvSpPr>
          <p:cNvPr id="4" name="Rectangle 3"/>
          <p:cNvSpPr/>
          <p:nvPr/>
        </p:nvSpPr>
        <p:spPr>
          <a:xfrm>
            <a:off x="97536" y="228600"/>
            <a:ext cx="4284550" cy="42976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spcAft>
                <a:spcPts val="2100"/>
              </a:spcAft>
            </a:pP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THỜI GIAN TRUY XUẤT HIỆU DỤNG</a:t>
            </a:r>
            <a:endParaRPr lang="vi" sz="1400" b="1" cap="small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4696" y="471268"/>
            <a:ext cx="4087368" cy="252186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spcBef>
                <a:spcPts val="2100"/>
              </a:spcBef>
              <a:spcAft>
                <a:spcPts val="105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Thời gian truy xuất hiệu dụng </a:t>
            </a:r>
            <a:r>
              <a:rPr lang="en-US" sz="1200" dirty="0">
                <a:latin typeface="Times New Roman" panose="02020603050405020304" pitchFamily="18" charset="0"/>
              </a:rPr>
              <a:t>(EAT):</a:t>
            </a:r>
          </a:p>
          <a:p>
            <a:pPr marL="1159256" indent="0">
              <a:spcAft>
                <a:spcPts val="420"/>
              </a:spcAft>
            </a:pPr>
            <a:r>
              <a:rPr lang="en-US" sz="1200" i="1" dirty="0">
                <a:latin typeface="Times New Roman"/>
              </a:rPr>
              <a:t>EAT </a:t>
            </a:r>
            <a:r>
              <a:rPr lang="vi" sz="1200" i="1" dirty="0">
                <a:latin typeface="Times New Roman"/>
              </a:rPr>
              <a:t>= (e + m)a +</a:t>
            </a:r>
            <a:r>
              <a:rPr lang="vi" sz="1200" dirty="0">
                <a:latin typeface="Times New Roman" panose="02020603050405020304" pitchFamily="18" charset="0"/>
              </a:rPr>
              <a:t> (e </a:t>
            </a:r>
            <a:r>
              <a:rPr lang="vi" sz="1200" i="1" dirty="0">
                <a:latin typeface="Times New Roman"/>
              </a:rPr>
              <a:t>+</a:t>
            </a:r>
            <a:r>
              <a:rPr lang="vi" sz="1200" dirty="0">
                <a:latin typeface="Times New Roman" panose="02020603050405020304" pitchFamily="18" charset="0"/>
              </a:rPr>
              <a:t> 2m)(1 — a)</a:t>
            </a:r>
          </a:p>
          <a:p>
            <a:pPr marL="1464056" indent="0">
              <a:spcAft>
                <a:spcPts val="1470"/>
              </a:spcAft>
            </a:pPr>
            <a:r>
              <a:rPr lang="vi" sz="1200" dirty="0">
                <a:latin typeface="Times New Roman" panose="02020603050405020304" pitchFamily="18" charset="0"/>
              </a:rPr>
              <a:t>= (2 — a)m + e</a:t>
            </a:r>
          </a:p>
          <a:p>
            <a:pPr marL="308356" indent="0" algn="just">
              <a:spcAft>
                <a:spcPts val="42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e: thời gian tìm kiếm trên thanh ghi kết hợp (đ/vị thời gian).</a:t>
            </a:r>
          </a:p>
          <a:p>
            <a:pPr marL="308356" indent="0" algn="just">
              <a:spcAft>
                <a:spcPts val="42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m: thời gian 1 chu kỳ truy xuất bộ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.</a:t>
            </a:r>
            <a:endParaRPr lang="vi" sz="1200" dirty="0">
              <a:latin typeface="Times New Roman" panose="02020603050405020304" pitchFamily="18" charset="0"/>
            </a:endParaRPr>
          </a:p>
          <a:p>
            <a:pPr marL="435356" indent="-127000">
              <a:lnSpc>
                <a:spcPts val="1200"/>
              </a:lnSpc>
              <a:spcAft>
                <a:spcPts val="42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a: tỷ lệ tìm thấy </a:t>
            </a:r>
            <a:r>
              <a:rPr lang="en-US" sz="1200" dirty="0">
                <a:latin typeface="Times New Roman" panose="02020603050405020304" pitchFamily="18" charset="0"/>
              </a:rPr>
              <a:t>(hit ratio) </a:t>
            </a:r>
            <a:r>
              <a:rPr lang="vi" sz="1200" dirty="0">
                <a:latin typeface="Times New Roman" panose="02020603050405020304" pitchFamily="18" charset="0"/>
              </a:rPr>
              <a:t>- tỷ số giữa số lần chỉ số trang được tìm thấy trong TLB trên tong số lần truy cập bộ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.</a:t>
            </a:r>
            <a:endParaRPr lang="vi" sz="1200" dirty="0">
              <a:latin typeface="Times New Roman" panose="02020603050405020304" pitchFamily="18" charset="0"/>
            </a:endParaRPr>
          </a:p>
          <a:p>
            <a:pPr indent="0" algn="just"/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Ví dụ: e = 20ns</a:t>
            </a:r>
            <a:r>
              <a:rPr lang="vi" sz="1200" i="1" dirty="0">
                <a:latin typeface="Times New Roman"/>
              </a:rPr>
              <a:t>, </a:t>
            </a:r>
            <a:r>
              <a:rPr lang="en-US" sz="1200" i="1" dirty="0">
                <a:latin typeface="Times New Roman"/>
              </a:rPr>
              <a:t>a </a:t>
            </a:r>
            <a:r>
              <a:rPr lang="vi" sz="1200" i="1" dirty="0">
                <a:latin typeface="Times New Roman"/>
              </a:rPr>
              <a:t>=</a:t>
            </a:r>
            <a:r>
              <a:rPr lang="vi" sz="1200" dirty="0">
                <a:latin typeface="Times New Roman" panose="02020603050405020304" pitchFamily="18" charset="0"/>
              </a:rPr>
              <a:t> 0.8, m = </a:t>
            </a:r>
            <a:r>
              <a:rPr lang="en-US" sz="1200" dirty="0" smtClean="0">
                <a:latin typeface="Times New Roman" panose="02020603050405020304" pitchFamily="18" charset="0"/>
              </a:rPr>
              <a:t>100ns </a:t>
            </a:r>
            <a:r>
              <a:rPr lang="en-US" sz="1200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en-US" sz="1200" i="1" dirty="0">
                <a:latin typeface="Times New Roman"/>
              </a:rPr>
              <a:t>ETA </a:t>
            </a:r>
            <a:r>
              <a:rPr lang="vi" sz="1200" i="1" dirty="0">
                <a:latin typeface="Times New Roman"/>
              </a:rPr>
              <a:t>=</a:t>
            </a:r>
            <a:r>
              <a:rPr lang="vi" sz="1200" dirty="0">
                <a:latin typeface="Times New Roman" panose="02020603050405020304" pitchFamily="18" charset="0"/>
              </a:rPr>
              <a:t> 140ns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78013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8536" y="1249679"/>
            <a:ext cx="3639312" cy="51581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5900" indent="0"/>
            <a:endParaRPr lang="en-US" sz="950" dirty="0">
              <a:latin typeface="Times New Roman" panose="02020603050405020304" pitchFamily="18" charset="0"/>
            </a:endParaRPr>
          </a:p>
          <a:p>
            <a:r>
              <a:rPr lang="vi" sz="1700" dirty="0" smtClean="0">
                <a:latin typeface="Times New Roman" panose="02020603050405020304" pitchFamily="18" charset="0"/>
              </a:rPr>
              <a:t>T</a:t>
            </a:r>
            <a:r>
              <a:rPr lang="en-US" sz="1700" dirty="0" smtClean="0">
                <a:latin typeface="Times New Roman" panose="02020603050405020304" pitchFamily="18" charset="0"/>
              </a:rPr>
              <a:t>ổ</a:t>
            </a:r>
            <a:r>
              <a:rPr lang="vi" sz="1700" dirty="0" smtClean="0">
                <a:latin typeface="Times New Roman" panose="02020603050405020304" pitchFamily="18" charset="0"/>
              </a:rPr>
              <a:t>ng quan</a:t>
            </a:r>
            <a:r>
              <a:rPr lang="en-US" sz="1700" dirty="0" smtClean="0">
                <a:latin typeface="Times New Roman" panose="02020603050405020304" pitchFamily="18" charset="0"/>
              </a:rPr>
              <a:t> </a:t>
            </a:r>
            <a:r>
              <a:rPr lang="vi" sz="1700" dirty="0" smtClean="0">
                <a:latin typeface="Times New Roman" panose="02020603050405020304" pitchFamily="18" charset="0"/>
              </a:rPr>
              <a:t>về Bộ </a:t>
            </a:r>
            <a:r>
              <a:rPr lang="en-US" sz="1700" dirty="0" err="1" smtClean="0">
                <a:latin typeface="Times New Roman" panose="02020603050405020304" pitchFamily="18" charset="0"/>
              </a:rPr>
              <a:t>nhớ</a:t>
            </a:r>
            <a:r>
              <a:rPr lang="vi" sz="1700" dirty="0" smtClean="0">
                <a:latin typeface="Times New Roman" panose="02020603050405020304" pitchFamily="18" charset="0"/>
              </a:rPr>
              <a:t> và Tiến trình</a:t>
            </a:r>
          </a:p>
          <a:p>
            <a:pPr indent="0"/>
            <a:endParaRPr lang="vi" sz="1700" dirty="0">
              <a:latin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45920" y="1258824"/>
            <a:ext cx="2471928" cy="29260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endParaRPr lang="vi" sz="1700" dirty="0"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37688" y="3364992"/>
            <a:ext cx="1755648" cy="9144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/>
            <a:r>
              <a:rPr lang="vi" sz="500" i="1" dirty="0">
                <a:solidFill>
                  <a:srgbClr val="D6D6EF"/>
                </a:solidFill>
                <a:latin typeface="Times New Roman" panose="02020603050405020304" pitchFamily="18" charset="0"/>
              </a:rPr>
              <a:t>4</a:t>
            </a:r>
            <a:r>
              <a:rPr lang="vi" sz="600" spc="100" dirty="0">
                <a:solidFill>
                  <a:srgbClr val="D6D6EF"/>
                </a:solidFill>
                <a:latin typeface="Times New Roman" panose="02020603050405020304" pitchFamily="18" charset="0"/>
              </a:rPr>
              <a:t> □ ►    &lt;3 ►    </a:t>
            </a:r>
            <a:r>
              <a:rPr lang="vi" sz="500" i="1" dirty="0">
                <a:solidFill>
                  <a:srgbClr val="D6D6EF"/>
                </a:solidFill>
                <a:latin typeface="Times New Roman" panose="02020603050405020304" pitchFamily="18" charset="0"/>
              </a:rPr>
              <a:t>4</a:t>
            </a:r>
            <a:r>
              <a:rPr lang="vi" sz="400" i="1" dirty="0">
                <a:solidFill>
                  <a:srgbClr val="D6D6EF"/>
                </a:solidFill>
                <a:latin typeface="Times New Roman" panose="02020603050405020304" pitchFamily="18" charset="0"/>
              </a:rPr>
              <a:t> - &gt;</a:t>
            </a:r>
            <a:r>
              <a:rPr lang="vi" sz="600" spc="100" dirty="0">
                <a:solidFill>
                  <a:srgbClr val="D6D6EF"/>
                </a:solidFill>
                <a:latin typeface="Times New Roman" panose="02020603050405020304" pitchFamily="18" charset="0"/>
              </a:rPr>
              <a:t>    4 f ►    </a:t>
            </a:r>
            <a:r>
              <a:rPr lang="vi" sz="400" i="1" dirty="0">
                <a:solidFill>
                  <a:srgbClr val="D6D6EF"/>
                </a:solidFill>
                <a:latin typeface="Times New Roman" panose="02020603050405020304" pitchFamily="18" charset="0"/>
              </a:rPr>
              <a:t>=</a:t>
            </a:r>
            <a:r>
              <a:rPr lang="vi" sz="600" spc="100" dirty="0">
                <a:solidFill>
                  <a:srgbClr val="D6D6EF"/>
                </a:solidFill>
                <a:latin typeface="Times New Roman" panose="02020603050405020304" pitchFamily="18" charset="0"/>
              </a:rPr>
              <a:t>    &gt;0 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912" y="359664"/>
            <a:ext cx="652272" cy="36271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4" name="Rectangle 3"/>
          <p:cNvSpPr/>
          <p:nvPr/>
        </p:nvSpPr>
        <p:spPr>
          <a:xfrm>
            <a:off x="115824" y="109728"/>
            <a:ext cx="920496" cy="128016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marL="101600" indent="0"/>
            <a:r>
              <a:rPr lang="vi" sz="550" cap="small">
                <a:solidFill>
                  <a:srgbClr val="FFFFFF"/>
                </a:solidFill>
                <a:latin typeface="Times New Roman"/>
              </a:rPr>
              <a:t>Phân trang </a:t>
            </a:r>
            <a:r>
              <a:rPr lang="en-US" sz="550" cap="small">
                <a:solidFill>
                  <a:srgbClr val="FFFFFF"/>
                </a:solidFill>
                <a:latin typeface="Times New Roman"/>
              </a:rPr>
              <a:t>(Paging)</a:t>
            </a:r>
          </a:p>
        </p:txBody>
      </p:sp>
      <p:sp>
        <p:nvSpPr>
          <p:cNvPr id="6" name="Rectangle 5"/>
          <p:cNvSpPr/>
          <p:nvPr/>
        </p:nvSpPr>
        <p:spPr>
          <a:xfrm>
            <a:off x="118872" y="475488"/>
            <a:ext cx="3517392" cy="18288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spcAft>
                <a:spcPts val="1890"/>
              </a:spcAft>
            </a:pP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BẢO V</a:t>
            </a:r>
            <a:r>
              <a:rPr lang="en-US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Ệ</a:t>
            </a: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 BỘ NHỚ </a:t>
            </a:r>
            <a:r>
              <a:rPr lang="en-US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(MEMORY PROTECTION)</a:t>
            </a:r>
            <a:endParaRPr lang="en-US" sz="1400" b="1" cap="small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5824" y="797052"/>
            <a:ext cx="4075176" cy="32613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-139700">
              <a:lnSpc>
                <a:spcPts val="1392"/>
              </a:lnSpc>
              <a:spcAft>
                <a:spcPts val="21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Mỗi khung được gắn một </a:t>
            </a:r>
            <a:r>
              <a:rPr lang="en-US" sz="1200" dirty="0">
                <a:latin typeface="Times New Roman" panose="02020603050405020304" pitchFamily="18" charset="0"/>
              </a:rPr>
              <a:t>so </a:t>
            </a:r>
            <a:r>
              <a:rPr lang="en-US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bit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bảo vệ </a:t>
            </a:r>
            <a:r>
              <a:rPr lang="en-US" sz="1200" dirty="0">
                <a:latin typeface="Times New Roman" panose="02020603050405020304" pitchFamily="18" charset="0"/>
              </a:rPr>
              <a:t>(protection bits) </a:t>
            </a:r>
            <a:r>
              <a:rPr lang="en-US" sz="1200" dirty="0" err="1" smtClean="0">
                <a:latin typeface="Times New Roman" panose="02020603050405020304" pitchFamily="18" charset="0"/>
              </a:rPr>
              <a:t>để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latin typeface="Times New Roman" panose="02020603050405020304" pitchFamily="18" charset="0"/>
              </a:rPr>
              <a:t>chỉ </a:t>
            </a:r>
            <a:r>
              <a:rPr lang="vi" sz="1200" dirty="0">
                <a:latin typeface="Times New Roman" panose="02020603050405020304" pitchFamily="18" charset="0"/>
              </a:rPr>
              <a:t>định các tiến trình có </a:t>
            </a:r>
            <a:r>
              <a:rPr lang="en-US" sz="1200" dirty="0" err="1" smtClean="0">
                <a:latin typeface="Times New Roman" panose="02020603050405020304" pitchFamily="18" charset="0"/>
              </a:rPr>
              <a:t>thể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latin typeface="Times New Roman" panose="02020603050405020304" pitchFamily="18" charset="0"/>
              </a:rPr>
              <a:t>thực </a:t>
            </a:r>
            <a:r>
              <a:rPr lang="vi" sz="1200" dirty="0">
                <a:latin typeface="Times New Roman" panose="02020603050405020304" pitchFamily="18" charset="0"/>
              </a:rPr>
              <a:t>hiện các thao tác gì trên khung.</a:t>
            </a:r>
          </a:p>
        </p:txBody>
      </p:sp>
      <p:sp>
        <p:nvSpPr>
          <p:cNvPr id="8" name="Rectangle 7"/>
          <p:cNvSpPr/>
          <p:nvPr/>
        </p:nvSpPr>
        <p:spPr>
          <a:xfrm>
            <a:off x="405384" y="1239012"/>
            <a:ext cx="1889760" cy="11582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spcAft>
                <a:spcPts val="63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en-US" sz="1200" dirty="0">
                <a:latin typeface="Times New Roman" panose="02020603050405020304" pitchFamily="18" charset="0"/>
              </a:rPr>
              <a:t>read-only, read-write, execute, </a:t>
            </a:r>
            <a:r>
              <a:rPr lang="vi" sz="1200" dirty="0">
                <a:latin typeface="Times New Roman" panose="02020603050405020304" pitchFamily="18" charset="0"/>
              </a:rPr>
              <a:t>. ..</a:t>
            </a:r>
          </a:p>
        </p:txBody>
      </p:sp>
      <p:sp>
        <p:nvSpPr>
          <p:cNvPr id="9" name="Rectangle 8"/>
          <p:cNvSpPr/>
          <p:nvPr/>
        </p:nvSpPr>
        <p:spPr>
          <a:xfrm>
            <a:off x="115824" y="1467612"/>
            <a:ext cx="3806952" cy="14935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spcAft>
                <a:spcPts val="63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Mỗi mục trong bảng trang được gắn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1 </a:t>
            </a:r>
            <a:r>
              <a:rPr lang="en-US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bit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xác định tính hợp lệ</a:t>
            </a:r>
            <a:r>
              <a:rPr lang="vi" sz="1200" dirty="0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5384" y="1732788"/>
            <a:ext cx="3840480" cy="27127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-127000">
              <a:lnSpc>
                <a:spcPts val="1176"/>
              </a:lnSpc>
              <a:spcAft>
                <a:spcPts val="21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en-US" sz="1200" i="1" dirty="0">
                <a:latin typeface="Times New Roman"/>
              </a:rPr>
              <a:t>valid</a:t>
            </a:r>
            <a:r>
              <a:rPr lang="vi" sz="1200" dirty="0">
                <a:latin typeface="Times New Roman" panose="02020603050405020304" pitchFamily="18" charset="0"/>
              </a:rPr>
              <a:t>: trang tương ứng đang </a:t>
            </a:r>
            <a:r>
              <a:rPr lang="vi" sz="1200" dirty="0" smtClean="0">
                <a:latin typeface="Times New Roman" panose="02020603050405020304" pitchFamily="18" charset="0"/>
              </a:rPr>
              <a:t>n</a:t>
            </a:r>
            <a:r>
              <a:rPr lang="en-US" sz="1200" dirty="0" smtClean="0">
                <a:latin typeface="Times New Roman" panose="02020603050405020304" pitchFamily="18" charset="0"/>
              </a:rPr>
              <a:t>ằ</a:t>
            </a:r>
            <a:r>
              <a:rPr lang="vi" sz="1200" dirty="0" smtClean="0">
                <a:latin typeface="Times New Roman" panose="02020603050405020304" pitchFamily="18" charset="0"/>
              </a:rPr>
              <a:t>m </a:t>
            </a:r>
            <a:r>
              <a:rPr lang="vi" sz="1200" dirty="0">
                <a:latin typeface="Times New Roman" panose="02020603050405020304" pitchFamily="18" charset="0"/>
              </a:rPr>
              <a:t>trong không gian địa chỉ luận lý của tiến trình </a:t>
            </a:r>
            <a:r>
              <a:rPr lang="en-US" sz="1200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trang hợp lệ (có </a:t>
            </a:r>
            <a:r>
              <a:rPr lang="en-US" sz="1200" dirty="0" err="1" smtClean="0">
                <a:latin typeface="Times New Roman" panose="02020603050405020304" pitchFamily="18" charset="0"/>
              </a:rPr>
              <a:t>thể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latin typeface="Times New Roman" panose="02020603050405020304" pitchFamily="18" charset="0"/>
              </a:rPr>
              <a:t>truy </a:t>
            </a:r>
            <a:r>
              <a:rPr lang="vi" sz="1200" dirty="0">
                <a:latin typeface="Times New Roman" panose="02020603050405020304" pitchFamily="18" charset="0"/>
              </a:rPr>
              <a:t>xuất).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5384" y="2119884"/>
            <a:ext cx="3785616" cy="2743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-127000">
              <a:lnSpc>
                <a:spcPts val="1200"/>
              </a:lnSpc>
              <a:spcAft>
                <a:spcPts val="21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en-US" sz="1200" i="1" dirty="0">
                <a:latin typeface="Times New Roman"/>
              </a:rPr>
              <a:t>invalid</a:t>
            </a:r>
            <a:r>
              <a:rPr lang="vi" sz="1200" dirty="0">
                <a:latin typeface="Times New Roman" panose="02020603050405020304" pitchFamily="18" charset="0"/>
              </a:rPr>
              <a:t>: trang tương ứng không </a:t>
            </a:r>
            <a:r>
              <a:rPr lang="vi" sz="1200" dirty="0" smtClean="0">
                <a:latin typeface="Times New Roman" panose="02020603050405020304" pitchFamily="18" charset="0"/>
              </a:rPr>
              <a:t>n</a:t>
            </a:r>
            <a:r>
              <a:rPr lang="en-US" sz="1200" dirty="0" smtClean="0">
                <a:latin typeface="Times New Roman" panose="02020603050405020304" pitchFamily="18" charset="0"/>
              </a:rPr>
              <a:t>ằ</a:t>
            </a:r>
            <a:r>
              <a:rPr lang="vi" sz="1200" dirty="0" smtClean="0">
                <a:latin typeface="Times New Roman" panose="02020603050405020304" pitchFamily="18" charset="0"/>
              </a:rPr>
              <a:t>m </a:t>
            </a:r>
            <a:r>
              <a:rPr lang="vi" sz="1200" dirty="0">
                <a:latin typeface="Times New Roman" panose="02020603050405020304" pitchFamily="18" charset="0"/>
              </a:rPr>
              <a:t>trong không gian địa chỉ luận lý của bất kỳ tiến trình nào </a:t>
            </a:r>
            <a:r>
              <a:rPr lang="en-US" sz="1200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không hợp lệ (không </a:t>
            </a:r>
            <a:r>
              <a:rPr lang="en-US" sz="1200" dirty="0" err="1" smtClean="0">
                <a:latin typeface="Times New Roman" panose="02020603050405020304" pitchFamily="18" charset="0"/>
              </a:rPr>
              <a:t>thể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latin typeface="Times New Roman" panose="02020603050405020304" pitchFamily="18" charset="0"/>
              </a:rPr>
              <a:t>truy </a:t>
            </a:r>
            <a:r>
              <a:rPr lang="vi" sz="1200" dirty="0">
                <a:latin typeface="Times New Roman" panose="02020603050405020304" pitchFamily="18" charset="0"/>
              </a:rPr>
              <a:t>xuất).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8326" y="2613660"/>
            <a:ext cx="3922776" cy="2743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-127000">
              <a:lnSpc>
                <a:spcPts val="1200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Giải pháp khác </a:t>
            </a:r>
            <a:r>
              <a:rPr lang="vi" sz="1200" dirty="0" smtClean="0">
                <a:latin typeface="Times New Roman" panose="02020603050405020304" pitchFamily="18" charset="0"/>
              </a:rPr>
              <a:t>b</a:t>
            </a:r>
            <a:r>
              <a:rPr lang="en-US" sz="1200" dirty="0" smtClean="0">
                <a:latin typeface="Times New Roman" panose="02020603050405020304" pitchFamily="18" charset="0"/>
              </a:rPr>
              <a:t>ằ</a:t>
            </a:r>
            <a:r>
              <a:rPr lang="vi" sz="1200" dirty="0" smtClean="0">
                <a:latin typeface="Times New Roman" panose="02020603050405020304" pitchFamily="18" charset="0"/>
              </a:rPr>
              <a:t>ng </a:t>
            </a:r>
            <a:r>
              <a:rPr lang="en-US" sz="1200" dirty="0" err="1" smtClean="0">
                <a:latin typeface="Times New Roman" panose="02020603050405020304" pitchFamily="18" charset="0"/>
              </a:rPr>
              <a:t>phần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latin typeface="Times New Roman" panose="02020603050405020304" pitchFamily="18" charset="0"/>
              </a:rPr>
              <a:t>cứng</a:t>
            </a:r>
            <a:r>
              <a:rPr lang="vi" sz="1200" dirty="0">
                <a:latin typeface="Times New Roman" panose="02020603050405020304" pitchFamily="18" charset="0"/>
              </a:rPr>
              <a:t>: dùng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thanh ghi độ dài bảng trang </a:t>
            </a:r>
            <a:r>
              <a:rPr lang="en-US" sz="1200" dirty="0">
                <a:latin typeface="Times New Roman" panose="02020603050405020304" pitchFamily="18" charset="0"/>
              </a:rPr>
              <a:t>(page-table length register </a:t>
            </a:r>
            <a:r>
              <a:rPr lang="vi" sz="1200" dirty="0">
                <a:latin typeface="Times New Roman" panose="02020603050405020304" pitchFamily="18" charset="0"/>
              </a:rPr>
              <a:t>- PTLR) </a:t>
            </a:r>
            <a:r>
              <a:rPr lang="en-US" sz="1200" dirty="0" err="1" smtClean="0">
                <a:latin typeface="Times New Roman" panose="02020603050405020304" pitchFamily="18" charset="0"/>
              </a:rPr>
              <a:t>để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latin typeface="Times New Roman" panose="02020603050405020304" pitchFamily="18" charset="0"/>
              </a:rPr>
              <a:t>xác </a:t>
            </a:r>
            <a:r>
              <a:rPr lang="vi" sz="1200" dirty="0">
                <a:latin typeface="Times New Roman" panose="02020603050405020304" pitchFamily="18" charset="0"/>
              </a:rPr>
              <a:t>định kích thước bảng trang.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78013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912" y="359664"/>
            <a:ext cx="652272" cy="36271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4" name="Rectangle 3"/>
          <p:cNvSpPr/>
          <p:nvPr/>
        </p:nvSpPr>
        <p:spPr>
          <a:xfrm>
            <a:off x="115824" y="109728"/>
            <a:ext cx="920496" cy="128016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marL="101600" indent="0"/>
            <a:r>
              <a:rPr lang="vi" sz="550" cap="small">
                <a:solidFill>
                  <a:srgbClr val="FFFFFF"/>
                </a:solidFill>
                <a:latin typeface="Times New Roman"/>
              </a:rPr>
              <a:t>Phân trang </a:t>
            </a:r>
            <a:r>
              <a:rPr lang="en-US" sz="550" cap="small">
                <a:solidFill>
                  <a:srgbClr val="FFFFFF"/>
                </a:solidFill>
                <a:latin typeface="Times New Roman"/>
              </a:rPr>
              <a:t>(Paging)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0584" y="228600"/>
            <a:ext cx="2520696" cy="43586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/>
            <a:r>
              <a:rPr lang="en-US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BIT</a:t>
            </a:r>
            <a:r>
              <a:rPr lang="en-US" sz="1400" b="1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 </a:t>
            </a:r>
            <a:r>
              <a:rPr lang="vi" sz="1400" b="1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HỢP </a:t>
            </a: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L</a:t>
            </a:r>
            <a:r>
              <a:rPr lang="en-US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Ệ</a:t>
            </a: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, KHÔNG</a:t>
            </a:r>
            <a:r>
              <a:rPr lang="vi" sz="1400" b="1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 HỢP </a:t>
            </a: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L</a:t>
            </a:r>
            <a:r>
              <a:rPr lang="en-US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Ệ</a:t>
            </a:r>
            <a:endParaRPr lang="vi" sz="1400" b="1" cap="small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0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878013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68" y="445519"/>
            <a:ext cx="3066892" cy="265366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" y="128016"/>
            <a:ext cx="4584192" cy="944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632" y="396240"/>
            <a:ext cx="591312" cy="31089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6" name="Rectangle 5"/>
          <p:cNvSpPr/>
          <p:nvPr/>
        </p:nvSpPr>
        <p:spPr>
          <a:xfrm>
            <a:off x="97536" y="388620"/>
            <a:ext cx="2770632" cy="21945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CHIA SẺ TRANG </a:t>
            </a:r>
            <a:r>
              <a:rPr lang="en-US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(SHARED PAGE)</a:t>
            </a:r>
            <a:endParaRPr lang="en-US" sz="1400" b="1" cap="small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707136"/>
            <a:ext cx="4248912" cy="2240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lnSpc>
                <a:spcPts val="1872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Chia sẻ mã lệnh:</a:t>
            </a:r>
          </a:p>
          <a:p>
            <a:pPr marL="304800" indent="0">
              <a:lnSpc>
                <a:spcPts val="1872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Các tiến trình của cùng 1 ch/trình có </a:t>
            </a:r>
            <a:r>
              <a:rPr lang="en-US" sz="1200" dirty="0" err="1" smtClean="0">
                <a:latin typeface="Times New Roman" panose="02020603050405020304" pitchFamily="18" charset="0"/>
              </a:rPr>
              <a:t>thể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latin typeface="Times New Roman" panose="02020603050405020304" pitchFamily="18" charset="0"/>
              </a:rPr>
              <a:t>chia </a:t>
            </a:r>
            <a:r>
              <a:rPr lang="vi" sz="1200" dirty="0">
                <a:latin typeface="Times New Roman" panose="02020603050405020304" pitchFamily="18" charset="0"/>
              </a:rPr>
              <a:t>sẻ trang chứa mã lệnh.</a:t>
            </a:r>
          </a:p>
          <a:p>
            <a:pPr marL="304800" indent="0">
              <a:lnSpc>
                <a:spcPts val="1872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Trang được chia sẻ thường được gán thuộc tính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chỉ đọc</a:t>
            </a:r>
            <a:r>
              <a:rPr lang="vi" sz="1200" dirty="0">
                <a:latin typeface="Times New Roman" panose="02020603050405020304" pitchFamily="18" charset="0"/>
              </a:rPr>
              <a:t>.</a:t>
            </a:r>
          </a:p>
          <a:p>
            <a:pPr indent="0">
              <a:spcAft>
                <a:spcPts val="42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Giao tiếp liên tiến trình:</a:t>
            </a:r>
          </a:p>
          <a:p>
            <a:pPr marL="444500" indent="-139700">
              <a:lnSpc>
                <a:spcPts val="1200"/>
              </a:lnSpc>
              <a:spcAft>
                <a:spcPts val="42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Các trang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có </a:t>
            </a:r>
            <a:r>
              <a:rPr lang="en-US" sz="1200" dirty="0" err="1" smtClean="0">
                <a:latin typeface="Times New Roman" panose="02020603050405020304" pitchFamily="18" charset="0"/>
              </a:rPr>
              <a:t>thể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latin typeface="Times New Roman" panose="02020603050405020304" pitchFamily="18" charset="0"/>
              </a:rPr>
              <a:t>được </a:t>
            </a:r>
            <a:r>
              <a:rPr lang="vi" sz="1200" dirty="0">
                <a:latin typeface="Times New Roman" panose="02020603050405020304" pitchFamily="18" charset="0"/>
              </a:rPr>
              <a:t>chia sẻ giữa các tiến trình </a:t>
            </a:r>
            <a:r>
              <a:rPr lang="en-US" sz="1200" dirty="0" err="1" smtClean="0">
                <a:latin typeface="Times New Roman" panose="02020603050405020304" pitchFamily="18" charset="0"/>
              </a:rPr>
              <a:t>để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latin typeface="Times New Roman" panose="02020603050405020304" pitchFamily="18" charset="0"/>
              </a:rPr>
              <a:t>thực </a:t>
            </a:r>
            <a:r>
              <a:rPr lang="vi" sz="1200" dirty="0">
                <a:latin typeface="Times New Roman" panose="02020603050405020304" pitchFamily="18" charset="0"/>
              </a:rPr>
              <a:t>hiện giao tiếp liên tiến trình.</a:t>
            </a:r>
          </a:p>
          <a:p>
            <a:pPr marL="304800" indent="0">
              <a:spcAft>
                <a:spcPts val="42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Phải được gán thuộc tính đọc-ghi.</a:t>
            </a:r>
          </a:p>
          <a:p>
            <a:pPr marR="203200" indent="0">
              <a:lnSpc>
                <a:spcPts val="1320"/>
              </a:lnSpc>
              <a:spcAft>
                <a:spcPts val="105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</a:t>
            </a:r>
            <a:r>
              <a:rPr lang="vi" sz="1200" dirty="0">
                <a:latin typeface="Times New Roman" panose="02020603050405020304" pitchFamily="18" charset="0"/>
              </a:rPr>
              <a:t>Ngoài ra, mặc nhiên thì các luồng trong cùng một tiến trình có </a:t>
            </a:r>
            <a:r>
              <a:rPr lang="en-US" sz="1200" dirty="0" err="1" smtClean="0">
                <a:latin typeface="Times New Roman" panose="02020603050405020304" pitchFamily="18" charset="0"/>
              </a:rPr>
              <a:t>thể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latin typeface="Times New Roman" panose="02020603050405020304" pitchFamily="18" charset="0"/>
              </a:rPr>
              <a:t>chia </a:t>
            </a:r>
            <a:r>
              <a:rPr lang="vi" sz="1200" dirty="0">
                <a:latin typeface="Times New Roman" panose="02020603050405020304" pitchFamily="18" charset="0"/>
              </a:rPr>
              <a:t>sẻ chung các trang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trong cùng một không gian tiến trình.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78013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912" y="359664"/>
            <a:ext cx="652272" cy="36271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4" name="Rectangle 3"/>
          <p:cNvSpPr/>
          <p:nvPr/>
        </p:nvSpPr>
        <p:spPr>
          <a:xfrm>
            <a:off x="115824" y="109728"/>
            <a:ext cx="920496" cy="128016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marL="101600" indent="0"/>
            <a:r>
              <a:rPr lang="vi" sz="550" cap="small">
                <a:solidFill>
                  <a:srgbClr val="FFFFFF"/>
                </a:solidFill>
                <a:latin typeface="Times New Roman"/>
              </a:rPr>
              <a:t>Phân trang </a:t>
            </a:r>
            <a:r>
              <a:rPr lang="en-US" sz="550" cap="small">
                <a:solidFill>
                  <a:srgbClr val="FFFFFF"/>
                </a:solidFill>
                <a:latin typeface="Times New Roman"/>
              </a:rPr>
              <a:t>(Paging)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0583" y="228600"/>
            <a:ext cx="3430407" cy="44805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/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CHIA SẺ TRANG </a:t>
            </a:r>
            <a:r>
              <a:rPr lang="en-US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(SHARED PAGE)</a:t>
            </a:r>
            <a:endParaRPr lang="en-US" sz="1400" b="1" cap="small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367" y="541020"/>
            <a:ext cx="2428864" cy="2405731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0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878013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3" name="Rectangle 2"/>
          <p:cNvSpPr/>
          <p:nvPr/>
        </p:nvSpPr>
        <p:spPr>
          <a:xfrm>
            <a:off x="115824" y="109728"/>
            <a:ext cx="1112520" cy="109728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marL="124460" indent="0" algn="just">
              <a:spcAft>
                <a:spcPts val="1260"/>
              </a:spcAft>
            </a:pPr>
            <a:r>
              <a:rPr lang="vi" sz="550" cap="small">
                <a:solidFill>
                  <a:srgbClr val="FFFFFF"/>
                </a:solidFill>
                <a:latin typeface="Times New Roman"/>
              </a:rPr>
              <a:t>Các cấu TRỨC bảng trang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584" y="219456"/>
            <a:ext cx="4306824" cy="291693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spcBef>
                <a:spcPts val="1260"/>
              </a:spcBef>
              <a:spcAft>
                <a:spcPts val="1260"/>
              </a:spcAft>
            </a:pP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CÁC CẤU TRÚC BẢNG TRANG</a:t>
            </a:r>
          </a:p>
          <a:p>
            <a:pPr marL="292100" indent="-152400">
              <a:lnSpc>
                <a:spcPts val="1152"/>
              </a:lnSpc>
              <a:spcAft>
                <a:spcPts val="420"/>
              </a:spcAft>
            </a:pPr>
            <a:r>
              <a:rPr lang="vi" sz="1200" dirty="0" smtClean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Kích </a:t>
            </a:r>
            <a:r>
              <a:rPr lang="vi-VN" sz="1200" dirty="0" smtClean="0">
                <a:latin typeface="Times New Roman" panose="02020603050405020304" pitchFamily="18" charset="0"/>
              </a:rPr>
              <a:t>thước </a:t>
            </a:r>
            <a:r>
              <a:rPr lang="vi" sz="1200" dirty="0" smtClean="0">
                <a:latin typeface="Times New Roman" panose="02020603050405020304" pitchFamily="18" charset="0"/>
              </a:rPr>
              <a:t>bảng </a:t>
            </a:r>
            <a:r>
              <a:rPr lang="vi" sz="1200" dirty="0">
                <a:latin typeface="Times New Roman" panose="02020603050405020304" pitchFamily="18" charset="0"/>
              </a:rPr>
              <a:t>trang có </a:t>
            </a:r>
            <a:r>
              <a:rPr lang="en-US" sz="1200" dirty="0" err="1" smtClean="0">
                <a:latin typeface="Times New Roman" panose="02020603050405020304" pitchFamily="18" charset="0"/>
              </a:rPr>
              <a:t>thể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solidFill>
                  <a:srgbClr val="8D0000"/>
                </a:solidFill>
                <a:latin typeface="Times New Roman" panose="02020603050405020304" pitchFamily="18" charset="0"/>
              </a:rPr>
              <a:t>rất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lớn </a:t>
            </a:r>
            <a:r>
              <a:rPr lang="vi" sz="1200" dirty="0">
                <a:latin typeface="Times New Roman" panose="02020603050405020304" pitchFamily="18" charset="0"/>
              </a:rPr>
              <a:t>nếu bảng trang được cấu trúc đơn giản.</a:t>
            </a:r>
          </a:p>
          <a:p>
            <a:pPr marL="444500" indent="0" algn="just">
              <a:lnSpc>
                <a:spcPts val="1872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Xét 1 hệ thống máy tính 32-bit; kích thước trang: 4K (2</a:t>
            </a:r>
            <a:r>
              <a:rPr lang="vi" sz="1200" baseline="30000" dirty="0">
                <a:latin typeface="Times New Roman" panose="02020603050405020304" pitchFamily="18" charset="0"/>
              </a:rPr>
              <a:t>12</a:t>
            </a:r>
            <a:r>
              <a:rPr lang="vi" sz="1200" dirty="0">
                <a:latin typeface="Times New Roman" panose="02020603050405020304" pitchFamily="18" charset="0"/>
              </a:rPr>
              <a:t>)</a:t>
            </a:r>
          </a:p>
          <a:p>
            <a:pPr marL="571500" indent="0">
              <a:lnSpc>
                <a:spcPts val="1872"/>
              </a:lnSpc>
            </a:pPr>
            <a:r>
              <a:rPr lang="en-US" sz="1200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Số mục của bảng trang: 2</a:t>
            </a:r>
            <a:r>
              <a:rPr lang="vi" sz="1200" baseline="30000" dirty="0">
                <a:latin typeface="Times New Roman" panose="02020603050405020304" pitchFamily="18" charset="0"/>
              </a:rPr>
              <a:t>32</a:t>
            </a:r>
            <a:r>
              <a:rPr lang="vi" sz="1200" dirty="0">
                <a:latin typeface="Times New Roman" panose="02020603050405020304" pitchFamily="18" charset="0"/>
              </a:rPr>
              <a:t>/2</a:t>
            </a:r>
            <a:r>
              <a:rPr lang="vi" sz="1200" baseline="30000" dirty="0">
                <a:latin typeface="Times New Roman" panose="02020603050405020304" pitchFamily="18" charset="0"/>
              </a:rPr>
              <a:t>12</a:t>
            </a:r>
            <a:r>
              <a:rPr lang="vi" sz="1200" dirty="0">
                <a:latin typeface="Times New Roman" panose="02020603050405020304" pitchFamily="18" charset="0"/>
              </a:rPr>
              <a:t> = 2</a:t>
            </a:r>
            <a:r>
              <a:rPr lang="vi" sz="1200" baseline="30000" dirty="0">
                <a:latin typeface="Times New Roman" panose="02020603050405020304" pitchFamily="18" charset="0"/>
              </a:rPr>
              <a:t>20</a:t>
            </a:r>
          </a:p>
          <a:p>
            <a:pPr marL="571500" indent="-127000">
              <a:lnSpc>
                <a:spcPts val="1872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Nếu kích thước mỗi mục là 4 </a:t>
            </a:r>
            <a:r>
              <a:rPr lang="en-US" sz="1200" dirty="0">
                <a:latin typeface="Times New Roman" panose="02020603050405020304" pitchFamily="18" charset="0"/>
              </a:rPr>
              <a:t>bytes </a:t>
            </a:r>
            <a:r>
              <a:rPr lang="vi" sz="1200" dirty="0">
                <a:latin typeface="Times New Roman" panose="02020603050405020304" pitchFamily="18" charset="0"/>
              </a:rPr>
              <a:t>thì kích thước bảng trang là 4MB. </a:t>
            </a:r>
            <a:r>
              <a:rPr lang="en-US" sz="1200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Tương đối lớn cho việc truy xuất và cấp phát liên tục.</a:t>
            </a:r>
          </a:p>
          <a:p>
            <a:pPr marL="139700" indent="0" algn="just">
              <a:lnSpc>
                <a:spcPts val="1848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Một số cấu trúc bảng trang:</a:t>
            </a:r>
          </a:p>
          <a:p>
            <a:pPr marL="444500" indent="0" algn="just">
              <a:lnSpc>
                <a:spcPts val="1848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Bảng trang phân cấp </a:t>
            </a:r>
            <a:r>
              <a:rPr lang="en-US" sz="1200" dirty="0">
                <a:latin typeface="Times New Roman" panose="02020603050405020304" pitchFamily="18" charset="0"/>
              </a:rPr>
              <a:t>(hierarchical page table).</a:t>
            </a:r>
          </a:p>
          <a:p>
            <a:pPr marL="444500" indent="0" algn="just">
              <a:lnSpc>
                <a:spcPts val="1848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Bảng trang được băm </a:t>
            </a:r>
            <a:r>
              <a:rPr lang="en-US" sz="1200" dirty="0">
                <a:latin typeface="Times New Roman" panose="02020603050405020304" pitchFamily="18" charset="0"/>
              </a:rPr>
              <a:t>(hashed page table).</a:t>
            </a:r>
          </a:p>
          <a:p>
            <a:pPr marL="444500" indent="0" algn="just">
              <a:lnSpc>
                <a:spcPts val="1848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Bảng trang đảo </a:t>
            </a:r>
            <a:r>
              <a:rPr lang="en-US" sz="1200" dirty="0">
                <a:latin typeface="Times New Roman" panose="02020603050405020304" pitchFamily="18" charset="0"/>
              </a:rPr>
              <a:t>(inverted page table).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78013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3" name="Rectangle 2"/>
          <p:cNvSpPr/>
          <p:nvPr/>
        </p:nvSpPr>
        <p:spPr>
          <a:xfrm>
            <a:off x="115824" y="109728"/>
            <a:ext cx="1112520" cy="109728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marL="124460" indent="0" algn="just">
              <a:spcAft>
                <a:spcPts val="210"/>
              </a:spcAft>
            </a:pPr>
            <a:r>
              <a:rPr lang="vi" sz="550" cap="small">
                <a:solidFill>
                  <a:srgbClr val="FFFFFF"/>
                </a:solidFill>
                <a:latin typeface="Times New Roman"/>
              </a:rPr>
              <a:t>Các cấu TRỨC bảng trang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584" y="228600"/>
            <a:ext cx="3191256" cy="40538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spcAft>
                <a:spcPts val="2100"/>
              </a:spcAft>
            </a:pP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BẢNG TRANG PHÂN CẤP</a:t>
            </a:r>
            <a:endParaRPr lang="vi" sz="1400" b="1" cap="small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9676" y="643128"/>
            <a:ext cx="4212336" cy="242597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spcBef>
                <a:spcPts val="2100"/>
              </a:spcBef>
              <a:spcAft>
                <a:spcPts val="63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Phân không gian địa chỉ luận lý vào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nhiều bảng trang</a:t>
            </a:r>
            <a:r>
              <a:rPr lang="vi" sz="1200" dirty="0">
                <a:latin typeface="Times New Roman" panose="02020603050405020304" pitchFamily="18" charset="0"/>
              </a:rPr>
              <a:t>.</a:t>
            </a:r>
          </a:p>
          <a:p>
            <a:pPr indent="0" algn="just">
              <a:spcAft>
                <a:spcPts val="63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Số bảng trang được gọi là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số </a:t>
            </a:r>
            <a:r>
              <a:rPr lang="en-US" sz="1200" dirty="0" err="1" smtClean="0">
                <a:solidFill>
                  <a:srgbClr val="8D0000"/>
                </a:solidFill>
                <a:latin typeface="Times New Roman" panose="02020603050405020304" pitchFamily="18" charset="0"/>
              </a:rPr>
              <a:t>cấp</a:t>
            </a:r>
            <a:r>
              <a:rPr lang="en-US" sz="1200" dirty="0" smtClean="0">
                <a:solidFill>
                  <a:srgbClr val="8D0000"/>
                </a:solidFill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(số mức).</a:t>
            </a:r>
          </a:p>
          <a:p>
            <a:pPr marL="170688" indent="-165100">
              <a:lnSpc>
                <a:spcPts val="1296"/>
              </a:lnSpc>
              <a:spcAft>
                <a:spcPts val="21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Ví dụ: bảng trang phân </a:t>
            </a:r>
            <a:r>
              <a:rPr lang="en-US" sz="1200" dirty="0" err="1" smtClean="0">
                <a:latin typeface="Times New Roman" panose="02020603050405020304" pitchFamily="18" charset="0"/>
              </a:rPr>
              <a:t>cấp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đơn giản là bảng trang 2 </a:t>
            </a:r>
            <a:r>
              <a:rPr lang="en-US" sz="1200" dirty="0" err="1" smtClean="0">
                <a:latin typeface="Times New Roman" panose="02020603050405020304" pitchFamily="18" charset="0"/>
              </a:rPr>
              <a:t>cấp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</a:rPr>
              <a:t>(two-level page table), </a:t>
            </a:r>
            <a:r>
              <a:rPr lang="vi" sz="1200" dirty="0">
                <a:latin typeface="Times New Roman" panose="02020603050405020304" pitchFamily="18" charset="0"/>
              </a:rPr>
              <a:t>trong đó không gian bộ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được chia vào 2 bảng trang</a:t>
            </a:r>
          </a:p>
          <a:p>
            <a:pPr marL="450088" indent="-139700">
              <a:lnSpc>
                <a:spcPts val="1200"/>
              </a:lnSpc>
              <a:spcAft>
                <a:spcPts val="21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bảng trang </a:t>
            </a:r>
            <a:r>
              <a:rPr lang="en-US" sz="1200" dirty="0" err="1" smtClean="0">
                <a:latin typeface="Times New Roman" panose="02020603050405020304" pitchFamily="18" charset="0"/>
              </a:rPr>
              <a:t>cấp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1 (bảng trang ngoài - </a:t>
            </a:r>
            <a:r>
              <a:rPr lang="en-US" sz="1200" dirty="0">
                <a:latin typeface="Times New Roman" panose="02020603050405020304" pitchFamily="18" charset="0"/>
              </a:rPr>
              <a:t>outer page table): </a:t>
            </a:r>
            <a:r>
              <a:rPr lang="vi" sz="1200" dirty="0">
                <a:latin typeface="Times New Roman" panose="02020603050405020304" pitchFamily="18" charset="0"/>
              </a:rPr>
              <a:t>chỉ mục cho bảng trang bên trong.</a:t>
            </a:r>
          </a:p>
          <a:p>
            <a:pPr marL="450088" indent="-139700">
              <a:lnSpc>
                <a:spcPts val="1200"/>
              </a:lnSpc>
              <a:spcAft>
                <a:spcPts val="21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bảng trang </a:t>
            </a:r>
            <a:r>
              <a:rPr lang="en-US" sz="1200" dirty="0" err="1" smtClean="0">
                <a:latin typeface="Times New Roman" panose="02020603050405020304" pitchFamily="18" charset="0"/>
              </a:rPr>
              <a:t>cấp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2 (bảng trang trong - </a:t>
            </a:r>
            <a:r>
              <a:rPr lang="en-US" sz="1200" dirty="0">
                <a:latin typeface="Times New Roman" panose="02020603050405020304" pitchFamily="18" charset="0"/>
              </a:rPr>
              <a:t>inner page table): </a:t>
            </a:r>
            <a:r>
              <a:rPr lang="vi" sz="1200" dirty="0">
                <a:latin typeface="Times New Roman" panose="02020603050405020304" pitchFamily="18" charset="0"/>
              </a:rPr>
              <a:t>ánh xạ địa chỉ luận lý vào địa chỉ vật lý.</a:t>
            </a:r>
          </a:p>
          <a:p>
            <a:pPr indent="0" algn="just"/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Đây là 1 hình thức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phân trang cho bảng trang</a:t>
            </a:r>
            <a:r>
              <a:rPr lang="vi" sz="1200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78013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4" name="Rectangle 3"/>
          <p:cNvSpPr/>
          <p:nvPr/>
        </p:nvSpPr>
        <p:spPr>
          <a:xfrm>
            <a:off x="115824" y="109728"/>
            <a:ext cx="1112520" cy="109728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marL="99060" indent="0">
              <a:spcAft>
                <a:spcPts val="210"/>
              </a:spcAft>
            </a:pPr>
            <a:r>
              <a:rPr lang="vi" sz="550" cap="small">
                <a:solidFill>
                  <a:srgbClr val="FFFFFF"/>
                </a:solidFill>
                <a:latin typeface="Times New Roman"/>
              </a:rPr>
              <a:t>Các cấu TRỨC bảng trang</a:t>
            </a:r>
          </a:p>
        </p:txBody>
      </p:sp>
      <p:sp>
        <p:nvSpPr>
          <p:cNvPr id="5" name="Rectangle 4"/>
          <p:cNvSpPr/>
          <p:nvPr/>
        </p:nvSpPr>
        <p:spPr>
          <a:xfrm>
            <a:off x="100584" y="228600"/>
            <a:ext cx="2656684" cy="40538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/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BẢNG TRANG PHÂN CẤP</a:t>
            </a:r>
            <a:endParaRPr lang="vi" sz="1400" b="1" cap="small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964" y="577007"/>
            <a:ext cx="2359504" cy="238258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78013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3" name="Rectangle 2"/>
          <p:cNvSpPr/>
          <p:nvPr/>
        </p:nvSpPr>
        <p:spPr>
          <a:xfrm>
            <a:off x="115824" y="109728"/>
            <a:ext cx="1112520" cy="109728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marL="124460" indent="0">
              <a:spcAft>
                <a:spcPts val="210"/>
              </a:spcAft>
            </a:pPr>
            <a:r>
              <a:rPr lang="vi" sz="550" cap="small">
                <a:solidFill>
                  <a:srgbClr val="FFFFFF"/>
                </a:solidFill>
                <a:latin typeface="Times New Roman"/>
              </a:rPr>
              <a:t>Các cấu TRỨC bảng trang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583" y="228600"/>
            <a:ext cx="3402271" cy="42976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spcAft>
                <a:spcPts val="2520"/>
              </a:spcAft>
            </a:pP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CẤU TR</a:t>
            </a:r>
            <a:r>
              <a:rPr lang="en-US" sz="1400" b="1" cap="small" dirty="0">
                <a:solidFill>
                  <a:srgbClr val="CC0000"/>
                </a:solidFill>
                <a:latin typeface="Times New Roman" panose="02020603050405020304" pitchFamily="18" charset="0"/>
              </a:rPr>
              <a:t>Ú</a:t>
            </a: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C ĐỊA CHỈ LUẬN LÝ</a:t>
            </a:r>
            <a:endParaRPr lang="vi" sz="1400" b="1" cap="small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8224" y="576072"/>
            <a:ext cx="4038600" cy="19202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spcBef>
                <a:spcPts val="2520"/>
              </a:spcBef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</a:t>
            </a:r>
            <a:r>
              <a:rPr lang="vi" sz="1200" dirty="0">
                <a:latin typeface="Times New Roman" panose="02020603050405020304" pitchFamily="18" charset="0"/>
              </a:rPr>
              <a:t>Cấu trúc địa chỉ bộ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luận lý cho bảng trang 2 cấp gồm 3 </a:t>
            </a:r>
            <a:r>
              <a:rPr lang="vi" sz="1200" dirty="0" smtClean="0">
                <a:latin typeface="Times New Roman" panose="02020603050405020304" pitchFamily="18" charset="0"/>
              </a:rPr>
              <a:t>ph</a:t>
            </a:r>
            <a:r>
              <a:rPr lang="en-US" sz="1200" dirty="0" smtClean="0">
                <a:latin typeface="Times New Roman" panose="02020603050405020304" pitchFamily="18" charset="0"/>
              </a:rPr>
              <a:t>ầ</a:t>
            </a:r>
            <a:r>
              <a:rPr lang="vi" sz="1200" dirty="0" smtClean="0">
                <a:latin typeface="Times New Roman" panose="02020603050405020304" pitchFamily="18" charset="0"/>
              </a:rPr>
              <a:t>n</a:t>
            </a:r>
            <a:r>
              <a:rPr lang="vi" sz="1200" dirty="0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8224" y="1488551"/>
            <a:ext cx="4166616" cy="1082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310388" indent="0" algn="just">
              <a:lnSpc>
                <a:spcPts val="1872"/>
              </a:lnSpc>
            </a:pPr>
            <a:r>
              <a:rPr lang="en-US" sz="1200" i="1" dirty="0">
                <a:solidFill>
                  <a:srgbClr val="3333B2"/>
                </a:solidFill>
                <a:latin typeface="Times New Roman"/>
              </a:rPr>
              <a:t>►</a:t>
            </a:r>
            <a:r>
              <a:rPr lang="en-US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 </a:t>
            </a:r>
            <a:r>
              <a:rPr lang="en-US" sz="1200" dirty="0" smtClean="0">
                <a:latin typeface="Times New Roman" panose="02020603050405020304" pitchFamily="18" charset="0"/>
              </a:rPr>
              <a:t>P1: </a:t>
            </a:r>
            <a:r>
              <a:rPr lang="vi" sz="1200" dirty="0">
                <a:latin typeface="Times New Roman" panose="02020603050405020304" pitchFamily="18" charset="0"/>
              </a:rPr>
              <a:t>chỉ mục bảng trang cấp 1 (bảng trang ngoài - outter </a:t>
            </a:r>
            <a:r>
              <a:rPr lang="en-US" sz="1200" dirty="0">
                <a:latin typeface="Times New Roman" panose="02020603050405020304" pitchFamily="18" charset="0"/>
              </a:rPr>
              <a:t>page table).</a:t>
            </a:r>
          </a:p>
          <a:p>
            <a:pPr marL="310388" indent="0" algn="just">
              <a:lnSpc>
                <a:spcPts val="1872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</a:t>
            </a:r>
            <a:r>
              <a:rPr lang="vi" sz="1200" dirty="0">
                <a:latin typeface="Times New Roman" panose="02020603050405020304" pitchFamily="18" charset="0"/>
              </a:rPr>
              <a:t>P2: chỉ mục bảng trang cấp 2 (bảng trang trong - </a:t>
            </a:r>
            <a:r>
              <a:rPr lang="en-US" sz="1200" dirty="0">
                <a:latin typeface="Times New Roman" panose="02020603050405020304" pitchFamily="18" charset="0"/>
              </a:rPr>
              <a:t>inner page table).</a:t>
            </a:r>
          </a:p>
          <a:p>
            <a:pPr marL="310388" indent="0" algn="just">
              <a:lnSpc>
                <a:spcPts val="1872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d: độ dời bên trong khung.</a:t>
            </a:r>
          </a:p>
          <a:p>
            <a:pPr marL="170688" indent="-152400">
              <a:lnSpc>
                <a:spcPts val="1368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</a:t>
            </a:r>
            <a:r>
              <a:rPr lang="vi" sz="1200" dirty="0">
                <a:latin typeface="Times New Roman" panose="02020603050405020304" pitchFamily="18" charset="0"/>
              </a:rPr>
              <a:t>Cấu trúc trên có thể được tổng quát hóa cho trường hợp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bảng trang phân cấp cấp n</a:t>
            </a:r>
            <a:r>
              <a:rPr lang="vi" sz="1200" dirty="0">
                <a:latin typeface="Times New Roman" panose="02020603050405020304" pitchFamily="18" charset="0"/>
              </a:rPr>
              <a:t>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349" y="918572"/>
            <a:ext cx="2228179" cy="419503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0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878013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3" name="Rectangle 2"/>
          <p:cNvSpPr/>
          <p:nvPr/>
        </p:nvSpPr>
        <p:spPr>
          <a:xfrm>
            <a:off x="115824" y="109728"/>
            <a:ext cx="1112520" cy="109728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indent="0">
              <a:spcAft>
                <a:spcPts val="210"/>
              </a:spcAft>
            </a:pPr>
            <a:r>
              <a:rPr lang="vi" sz="550" cap="small">
                <a:solidFill>
                  <a:srgbClr val="FFFFFF"/>
                </a:solidFill>
                <a:latin typeface="Times New Roman"/>
              </a:rPr>
              <a:t>I—Các cấu trúc bảng trang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584" y="228600"/>
            <a:ext cx="4096512" cy="128320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spcAft>
                <a:spcPts val="1260"/>
              </a:spcAft>
            </a:pPr>
            <a:r>
              <a:rPr lang="vi" sz="1500" b="1" cap="small" dirty="0" smtClean="0">
                <a:solidFill>
                  <a:srgbClr val="CC0000"/>
                </a:solidFill>
                <a:latin typeface="Times New Roman"/>
              </a:rPr>
              <a:t>CẤU TRÚC ĐỊA CHỈ LUẬN LÝ VÍ DỤ</a:t>
            </a:r>
          </a:p>
          <a:p>
            <a:pPr marL="152400" indent="0">
              <a:lnSpc>
                <a:spcPts val="1992"/>
              </a:lnSpc>
            </a:pPr>
            <a:r>
              <a:rPr lang="vi" sz="1000" dirty="0" smtClean="0">
                <a:solidFill>
                  <a:srgbClr val="3333B2"/>
                </a:solidFill>
                <a:latin typeface="Times New Roman" panose="02020603050405020304" pitchFamily="18" charset="0"/>
              </a:rPr>
              <a:t>► </a:t>
            </a:r>
            <a:r>
              <a:rPr lang="vi" sz="1000" dirty="0">
                <a:latin typeface="Times New Roman" panose="02020603050405020304" pitchFamily="18" charset="0"/>
              </a:rPr>
              <a:t>Trong một hệ thống 32-bit vói trang </a:t>
            </a:r>
            <a:r>
              <a:rPr lang="en-US" sz="1000" dirty="0" err="1" smtClean="0">
                <a:latin typeface="Times New Roman" panose="02020603050405020304" pitchFamily="18" charset="0"/>
              </a:rPr>
              <a:t>nhớ</a:t>
            </a:r>
            <a:r>
              <a:rPr lang="vi" sz="1000" dirty="0" smtClean="0">
                <a:latin typeface="Times New Roman" panose="02020603050405020304" pitchFamily="18" charset="0"/>
              </a:rPr>
              <a:t> </a:t>
            </a:r>
            <a:r>
              <a:rPr lang="vi" sz="1000" dirty="0">
                <a:latin typeface="Times New Roman" panose="02020603050405020304" pitchFamily="18" charset="0"/>
              </a:rPr>
              <a:t>có kích </a:t>
            </a:r>
            <a:r>
              <a:rPr lang="vi-VN" sz="1000" dirty="0" smtClean="0">
                <a:latin typeface="Times New Roman" panose="02020603050405020304" pitchFamily="18" charset="0"/>
              </a:rPr>
              <a:t>thước </a:t>
            </a:r>
            <a:r>
              <a:rPr lang="vi" sz="1000" dirty="0" smtClean="0">
                <a:latin typeface="Times New Roman" panose="02020603050405020304" pitchFamily="18" charset="0"/>
              </a:rPr>
              <a:t>4K </a:t>
            </a:r>
            <a:r>
              <a:rPr lang="vi" sz="1000" dirty="0">
                <a:latin typeface="Times New Roman" panose="02020603050405020304" pitchFamily="18" charset="0"/>
              </a:rPr>
              <a:t>(2</a:t>
            </a:r>
            <a:r>
              <a:rPr lang="vi" sz="1000" baseline="30000" dirty="0">
                <a:latin typeface="Times New Roman" panose="02020603050405020304" pitchFamily="18" charset="0"/>
              </a:rPr>
              <a:t>12</a:t>
            </a:r>
            <a:r>
              <a:rPr lang="vi" sz="1000" dirty="0">
                <a:latin typeface="Times New Roman" panose="02020603050405020304" pitchFamily="18" charset="0"/>
              </a:rPr>
              <a:t>):</a:t>
            </a:r>
          </a:p>
          <a:p>
            <a:pPr marL="571500" indent="-127000">
              <a:lnSpc>
                <a:spcPts val="1992"/>
              </a:lnSpc>
            </a:pPr>
            <a:r>
              <a:rPr lang="vi" sz="1000" spc="50" dirty="0">
                <a:solidFill>
                  <a:srgbClr val="3333B2"/>
                </a:solidFill>
                <a:latin typeface="Times New Roman"/>
              </a:rPr>
              <a:t>► </a:t>
            </a:r>
            <a:r>
              <a:rPr lang="vi" sz="1000" spc="50" dirty="0">
                <a:latin typeface="Times New Roman"/>
              </a:rPr>
              <a:t>Bảng trang có </a:t>
            </a:r>
            <a:r>
              <a:rPr lang="en-US" sz="1000" spc="50" dirty="0" err="1" smtClean="0">
                <a:latin typeface="Times New Roman"/>
              </a:rPr>
              <a:t>thể</a:t>
            </a:r>
            <a:r>
              <a:rPr lang="vi" sz="1000" spc="50" dirty="0" smtClean="0">
                <a:latin typeface="Times New Roman"/>
              </a:rPr>
              <a:t> </a:t>
            </a:r>
            <a:r>
              <a:rPr lang="vi" sz="1000" spc="50" dirty="0">
                <a:latin typeface="Times New Roman"/>
              </a:rPr>
              <a:t>chứa đến 2</a:t>
            </a:r>
            <a:r>
              <a:rPr lang="vi" sz="1000" spc="50" baseline="30000" dirty="0">
                <a:latin typeface="Times New Roman"/>
              </a:rPr>
              <a:t>32</a:t>
            </a:r>
            <a:r>
              <a:rPr lang="vi" sz="1000" spc="50" dirty="0">
                <a:latin typeface="Times New Roman"/>
              </a:rPr>
              <a:t>~</a:t>
            </a:r>
            <a:r>
              <a:rPr lang="vi" sz="1000" spc="50" baseline="30000" dirty="0">
                <a:latin typeface="Times New Roman"/>
              </a:rPr>
              <a:t>12</a:t>
            </a:r>
            <a:r>
              <a:rPr lang="vi" sz="1000" spc="50" dirty="0">
                <a:latin typeface="Times New Roman"/>
              </a:rPr>
              <a:t> = 2</a:t>
            </a:r>
            <a:r>
              <a:rPr lang="vi" sz="1000" spc="50" baseline="30000" dirty="0">
                <a:latin typeface="Times New Roman"/>
              </a:rPr>
              <a:t>20</a:t>
            </a:r>
            <a:r>
              <a:rPr lang="vi" sz="1000" spc="50" dirty="0">
                <a:latin typeface="Times New Roman"/>
              </a:rPr>
              <a:t> mục </a:t>
            </a:r>
            <a:r>
              <a:rPr lang="en-US" sz="1000" spc="50" dirty="0">
                <a:latin typeface="Times New Roman"/>
              </a:rPr>
              <a:t>(entries).</a:t>
            </a:r>
          </a:p>
          <a:p>
            <a:pPr indent="0" algn="ctr"/>
            <a:r>
              <a:rPr lang="vi" sz="1000" spc="50" dirty="0" smtClean="0">
                <a:latin typeface="Times New Roman"/>
              </a:rPr>
              <a:t>=&gt;Cần </a:t>
            </a:r>
            <a:r>
              <a:rPr lang="vi" sz="1000" spc="50" dirty="0">
                <a:latin typeface="Times New Roman"/>
              </a:rPr>
              <a:t>20 </a:t>
            </a:r>
            <a:r>
              <a:rPr lang="en-US" sz="1000" spc="50" dirty="0">
                <a:latin typeface="Times New Roman"/>
              </a:rPr>
              <a:t>bits </a:t>
            </a:r>
            <a:r>
              <a:rPr lang="vi" sz="1000" spc="50" dirty="0">
                <a:latin typeface="Times New Roman"/>
              </a:rPr>
              <a:t>để đánh số hiệu trang, 12 </a:t>
            </a:r>
            <a:r>
              <a:rPr lang="en-US" sz="1000" spc="50" dirty="0">
                <a:latin typeface="Times New Roman"/>
              </a:rPr>
              <a:t>bits </a:t>
            </a:r>
            <a:r>
              <a:rPr lang="vi" sz="1000" spc="50" dirty="0">
                <a:latin typeface="Times New Roman"/>
              </a:rPr>
              <a:t>chỉ định độ dời.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065164"/>
              </p:ext>
            </p:extLst>
          </p:nvPr>
        </p:nvGraphicFramePr>
        <p:xfrm>
          <a:off x="727534" y="1403485"/>
          <a:ext cx="3274724" cy="647890"/>
        </p:xfrm>
        <a:graphic>
          <a:graphicData uri="http://schemas.openxmlformats.org/drawingml/2006/table">
            <a:tbl>
              <a:tblPr/>
              <a:tblGrid>
                <a:gridCol w="923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8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16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46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9216">
                <a:tc>
                  <a:txBody>
                    <a:bodyPr/>
                    <a:lstStyle/>
                    <a:p>
                      <a:pPr indent="0" algn="ctr"/>
                      <a:r>
                        <a:rPr lang="en-US" sz="1200" dirty="0">
                          <a:latin typeface="Times New Roman" panose="02020603050405020304" pitchFamily="18" charset="0"/>
                        </a:rPr>
                        <a:t>page number</a:t>
                      </a: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77800" indent="0"/>
                      <a:r>
                        <a:rPr lang="en-US" sz="1200" dirty="0">
                          <a:latin typeface="Times New Roman" panose="02020603050405020304" pitchFamily="18" charset="0"/>
                        </a:rPr>
                        <a:t>offset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00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indent="0" algn="ctr"/>
                      <a:r>
                        <a:rPr lang="en-US" sz="1200" dirty="0">
                          <a:latin typeface="Times New Roman" panose="02020603050405020304" pitchFamily="18" charset="0"/>
                        </a:rPr>
                        <a:t>page number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0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1200" dirty="0">
                          <a:latin typeface="Times New Roman" panose="02020603050405020304" pitchFamily="18" charset="0"/>
                        </a:rPr>
                        <a:t>offset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94">
                <a:tc>
                  <a:txBody>
                    <a:bodyPr/>
                    <a:lstStyle/>
                    <a:p>
                      <a:pPr indent="0" algn="ctr"/>
                      <a:r>
                        <a:rPr lang="vi" sz="1200" i="1">
                          <a:latin typeface="Times New Roman"/>
                        </a:rPr>
                        <a:t>p</a:t>
                      </a:r>
                    </a:p>
                  </a:txBody>
                  <a:tcPr marL="0" marR="0" marT="0" marB="0" anchor="b">
                    <a:solidFill>
                      <a:srgbClr val="C7EAFA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vi" sz="1200" i="1" dirty="0">
                          <a:latin typeface="Times New Roman"/>
                        </a:rPr>
                        <a:t>d</a:t>
                      </a:r>
                    </a:p>
                  </a:txBody>
                  <a:tcPr marL="0" marR="0" marT="0" marB="0" anchor="b">
                    <a:solidFill>
                      <a:srgbClr val="C7EAFA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1200" i="1" dirty="0" smtClean="0">
                          <a:latin typeface="Times New Roman"/>
                        </a:rPr>
                        <a:t>P1</a:t>
                      </a:r>
                      <a:endParaRPr lang="en-US" sz="1200" i="1" dirty="0">
                        <a:latin typeface="Times New Roman"/>
                      </a:endParaRPr>
                    </a:p>
                  </a:txBody>
                  <a:tcPr marL="0" marR="0" marT="0" marB="0" anchor="b">
                    <a:solidFill>
                      <a:srgbClr val="C7EAFA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1200" i="1">
                          <a:latin typeface="Times New Roman"/>
                        </a:rPr>
                        <a:t>P2</a:t>
                      </a:r>
                    </a:p>
                  </a:txBody>
                  <a:tcPr marL="0" marR="0" marT="0" marB="0" anchor="b">
                    <a:solidFill>
                      <a:srgbClr val="C7EAFA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1200" i="1">
                          <a:latin typeface="Times New Roman"/>
                        </a:rPr>
                        <a:t>d</a:t>
                      </a:r>
                    </a:p>
                  </a:txBody>
                  <a:tcPr marL="0" marR="0" marT="0" marB="0" anchor="b">
                    <a:solidFill>
                      <a:srgbClr val="C7E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319">
                <a:tc>
                  <a:txBody>
                    <a:bodyPr/>
                    <a:lstStyle/>
                    <a:p>
                      <a:pPr indent="0" algn="ctr"/>
                      <a:r>
                        <a:rPr lang="vi" sz="1200" dirty="0"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marL="241300" indent="0"/>
                      <a:r>
                        <a:rPr lang="vi" sz="1200" dirty="0"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1200" dirty="0"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1200" dirty="0"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1200" dirty="0"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52984" y="2234184"/>
            <a:ext cx="3913632" cy="15849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spcAft>
                <a:spcPts val="630"/>
              </a:spcAft>
            </a:pPr>
            <a:r>
              <a:rPr lang="vi" sz="1000" dirty="0">
                <a:solidFill>
                  <a:srgbClr val="3333B2"/>
                </a:solidFill>
                <a:latin typeface="Times New Roman" panose="02020603050405020304" pitchFamily="18" charset="0"/>
              </a:rPr>
              <a:t>► </a:t>
            </a:r>
            <a:r>
              <a:rPr lang="vi" sz="1000" dirty="0">
                <a:latin typeface="Times New Roman" panose="02020603050405020304" pitchFamily="18" charset="0"/>
              </a:rPr>
              <a:t>Bảng trang 2 cấp: số hiệu trang được chia thành 2 phần (2 cấp).</a:t>
            </a:r>
          </a:p>
        </p:txBody>
      </p:sp>
      <p:sp>
        <p:nvSpPr>
          <p:cNvPr id="7" name="Rectangle 6"/>
          <p:cNvSpPr/>
          <p:nvPr/>
        </p:nvSpPr>
        <p:spPr>
          <a:xfrm>
            <a:off x="542544" y="2496312"/>
            <a:ext cx="3803904" cy="44500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-127000">
              <a:lnSpc>
                <a:spcPts val="1200"/>
              </a:lnSpc>
              <a:spcAft>
                <a:spcPts val="210"/>
              </a:spcAft>
            </a:pPr>
            <a:r>
              <a:rPr lang="vi" sz="1000" spc="50" dirty="0">
                <a:solidFill>
                  <a:srgbClr val="3333B2"/>
                </a:solidFill>
                <a:latin typeface="Times New Roman"/>
              </a:rPr>
              <a:t>►    </a:t>
            </a:r>
            <a:r>
              <a:rPr lang="vi" sz="1000" spc="50" dirty="0">
                <a:latin typeface="Times New Roman"/>
              </a:rPr>
              <a:t>Nếu muốn mỗi bảng trang cấp 2 có thể được chứa trong 1 trang bộ nhớ, giả sử mỗi mục trong bảng trang chiếm 4B: can 10 </a:t>
            </a:r>
            <a:r>
              <a:rPr lang="en-US" sz="1000" spc="50" dirty="0">
                <a:latin typeface="Times New Roman"/>
              </a:rPr>
              <a:t>bits </a:t>
            </a:r>
            <a:r>
              <a:rPr lang="en-US" sz="1000" spc="50" dirty="0" err="1" smtClean="0">
                <a:latin typeface="Times New Roman"/>
              </a:rPr>
              <a:t>để</a:t>
            </a:r>
            <a:r>
              <a:rPr lang="en-US" sz="1000" spc="50" dirty="0" smtClean="0">
                <a:latin typeface="Times New Roman"/>
              </a:rPr>
              <a:t> </a:t>
            </a:r>
            <a:r>
              <a:rPr lang="vi" sz="1000" spc="50" dirty="0" smtClean="0">
                <a:latin typeface="Times New Roman"/>
              </a:rPr>
              <a:t>đánh </a:t>
            </a:r>
            <a:r>
              <a:rPr lang="vi" sz="1000" spc="50" dirty="0">
                <a:latin typeface="Times New Roman"/>
              </a:rPr>
              <a:t>chỉ số cho các mục trong bảng trang.</a:t>
            </a:r>
          </a:p>
        </p:txBody>
      </p:sp>
      <p:sp>
        <p:nvSpPr>
          <p:cNvPr id="8" name="Rectangle 7"/>
          <p:cNvSpPr/>
          <p:nvPr/>
        </p:nvSpPr>
        <p:spPr>
          <a:xfrm>
            <a:off x="542544" y="3038856"/>
            <a:ext cx="3685032" cy="14020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/>
            <a:r>
              <a:rPr lang="vi" sz="1000" spc="50">
                <a:solidFill>
                  <a:srgbClr val="3333B2"/>
                </a:solidFill>
                <a:latin typeface="Times New Roman"/>
              </a:rPr>
              <a:t>►    </a:t>
            </a:r>
            <a:r>
              <a:rPr lang="vi" sz="1000" spc="50">
                <a:latin typeface="Times New Roman"/>
              </a:rPr>
              <a:t>Còn lại 10 </a:t>
            </a:r>
            <a:r>
              <a:rPr lang="en-US" sz="1000" spc="50">
                <a:latin typeface="Times New Roman"/>
              </a:rPr>
              <a:t>bits </a:t>
            </a:r>
            <a:r>
              <a:rPr lang="vi" sz="1000" spc="50">
                <a:latin typeface="Times New Roman"/>
              </a:rPr>
              <a:t>dùng để đánh chỉ số các mục của bảng trang cấp 1.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78013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5824" y="24384"/>
            <a:ext cx="1121664" cy="762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4" name="Rectangle 3"/>
          <p:cNvSpPr/>
          <p:nvPr/>
        </p:nvSpPr>
        <p:spPr>
          <a:xfrm>
            <a:off x="73152" y="420624"/>
            <a:ext cx="2554224" cy="23164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spcBef>
                <a:spcPts val="630"/>
              </a:spcBef>
              <a:spcAft>
                <a:spcPts val="2730"/>
              </a:spcAft>
            </a:pPr>
            <a:r>
              <a:rPr lang="vi" sz="1400" b="1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SƠ ĐỒ </a:t>
            </a: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CHUYỂN ĐỔI ĐỊA CHỈ</a:t>
            </a:r>
            <a:endParaRPr lang="vi" sz="1400" b="1" cap="small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" y="743256"/>
            <a:ext cx="4500844" cy="188956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78013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3" name="Rectangle 2"/>
          <p:cNvSpPr/>
          <p:nvPr/>
        </p:nvSpPr>
        <p:spPr>
          <a:xfrm>
            <a:off x="115824" y="109728"/>
            <a:ext cx="1505712" cy="121920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marL="101600" indent="0"/>
            <a:r>
              <a:rPr lang="vi" sz="550" cap="small">
                <a:solidFill>
                  <a:srgbClr val="FFFFFF"/>
                </a:solidFill>
                <a:latin typeface="Times New Roman"/>
              </a:rPr>
              <a:t>Tổng quan VỀ Bộ nhớ VÀ Tiến trình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584" y="228600"/>
            <a:ext cx="2636266" cy="42976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spcAft>
                <a:spcPts val="1680"/>
              </a:spcAft>
            </a:pP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GIỚI THI</a:t>
            </a:r>
            <a:r>
              <a:rPr lang="en-US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Ệ</a:t>
            </a: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U BỘ NHỚ</a:t>
            </a:r>
            <a:endParaRPr lang="vi" sz="1400" b="1" cap="small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4696" y="527538"/>
            <a:ext cx="4273296" cy="256923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spcBef>
                <a:spcPts val="1680"/>
              </a:spcBef>
              <a:spcAft>
                <a:spcPts val="63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CPU chỉ có </a:t>
            </a:r>
            <a:r>
              <a:rPr lang="en-US" sz="1200" dirty="0" err="1" smtClean="0">
                <a:latin typeface="Times New Roman" panose="02020603050405020304" pitchFamily="18" charset="0"/>
              </a:rPr>
              <a:t>thể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truy xuất trực tiếp thanh ghi và bộ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chính.</a:t>
            </a:r>
          </a:p>
          <a:p>
            <a:pPr marL="157988" indent="0">
              <a:lnSpc>
                <a:spcPts val="1368"/>
              </a:lnSpc>
              <a:spcAft>
                <a:spcPts val="210"/>
              </a:spcAft>
            </a:pPr>
            <a:r>
              <a:rPr lang="en-US" sz="1200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</a:rPr>
              <a:t>để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latin typeface="Times New Roman" panose="02020603050405020304" pitchFamily="18" charset="0"/>
              </a:rPr>
              <a:t>thực </a:t>
            </a:r>
            <a:r>
              <a:rPr lang="vi" sz="1200" dirty="0">
                <a:latin typeface="Times New Roman" panose="02020603050405020304" pitchFamily="18" charset="0"/>
              </a:rPr>
              <a:t>thi một chương trình, đoạn mã của chương trình phải được tải vào trong bộ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chính và đặt trong một tiến trình.</a:t>
            </a:r>
          </a:p>
          <a:p>
            <a:pPr marL="157988" indent="-139700">
              <a:lnSpc>
                <a:spcPts val="1368"/>
              </a:lnSpc>
              <a:spcAft>
                <a:spcPts val="21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Thanh ghi</a:t>
            </a:r>
            <a:r>
              <a:rPr lang="vi" sz="1200" dirty="0">
                <a:latin typeface="Times New Roman" panose="02020603050405020304" pitchFamily="18" charset="0"/>
              </a:rPr>
              <a:t>: một dạng bộ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đặc biệt, đặt bên trong CPU và chỉ mất tối đa 1 chu kỳ CPU </a:t>
            </a:r>
            <a:r>
              <a:rPr lang="en-US" sz="1200" dirty="0" err="1" smtClean="0">
                <a:latin typeface="Times New Roman" panose="02020603050405020304" pitchFamily="18" charset="0"/>
              </a:rPr>
              <a:t>để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latin typeface="Times New Roman" panose="02020603050405020304" pitchFamily="18" charset="0"/>
              </a:rPr>
              <a:t>truy </a:t>
            </a:r>
            <a:r>
              <a:rPr lang="vi" sz="1200" dirty="0">
                <a:latin typeface="Times New Roman" panose="02020603050405020304" pitchFamily="18" charset="0"/>
              </a:rPr>
              <a:t>xuất.</a:t>
            </a:r>
          </a:p>
          <a:p>
            <a:pPr indent="0" algn="just">
              <a:spcAft>
                <a:spcPts val="63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Bộ </a:t>
            </a:r>
            <a:r>
              <a:rPr lang="en-US" sz="1200" dirty="0" err="1" smtClean="0">
                <a:solidFill>
                  <a:srgbClr val="8D0000"/>
                </a:solidFill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solidFill>
                  <a:srgbClr val="8D0000"/>
                </a:solidFill>
                <a:latin typeface="Times New Roman" panose="02020603050405020304" pitchFamily="18" charset="0"/>
              </a:rPr>
              <a:t>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chính</a:t>
            </a:r>
            <a:r>
              <a:rPr lang="vi" sz="1200" dirty="0">
                <a:latin typeface="Times New Roman" panose="02020603050405020304" pitchFamily="18" charset="0"/>
              </a:rPr>
              <a:t>: tốc độ truy xuất chậm hơn thanh ghi, đòi hỏi vài chu kỳ.</a:t>
            </a:r>
          </a:p>
          <a:p>
            <a:pPr marL="157988" indent="-139700">
              <a:lnSpc>
                <a:spcPts val="1344"/>
              </a:lnSpc>
              <a:spcAft>
                <a:spcPts val="21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Bộ </a:t>
            </a:r>
            <a:r>
              <a:rPr lang="en-US" sz="1200" dirty="0" err="1" smtClean="0">
                <a:solidFill>
                  <a:srgbClr val="8D0000"/>
                </a:solidFill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solidFill>
                  <a:srgbClr val="8D0000"/>
                </a:solidFill>
                <a:latin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cache</a:t>
            </a:r>
            <a:r>
              <a:rPr lang="en-US" sz="1200" dirty="0">
                <a:latin typeface="Times New Roman" panose="02020603050405020304" pitchFamily="18" charset="0"/>
              </a:rPr>
              <a:t>: </a:t>
            </a:r>
            <a:r>
              <a:rPr lang="vi" sz="1200" dirty="0">
                <a:latin typeface="Times New Roman" panose="02020603050405020304" pitchFamily="18" charset="0"/>
              </a:rPr>
              <a:t>là bộ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trung gian giữa thanh ghi và bộ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chính, tốc độ truy xuất nhanh, chỉ chậm hơn thanh ghi.</a:t>
            </a:r>
          </a:p>
          <a:p>
            <a:pPr marL="157988" indent="-139700">
              <a:lnSpc>
                <a:spcPts val="1344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Việc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bảo vệ bộ </a:t>
            </a:r>
            <a:r>
              <a:rPr lang="en-US" sz="1200" dirty="0" err="1" smtClean="0">
                <a:solidFill>
                  <a:srgbClr val="8D0000"/>
                </a:solidFill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solidFill>
                  <a:srgbClr val="8D0000"/>
                </a:solidFill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là </a:t>
            </a:r>
            <a:r>
              <a:rPr lang="vi" sz="1200" dirty="0" smtClean="0">
                <a:latin typeface="Times New Roman" panose="02020603050405020304" pitchFamily="18" charset="0"/>
              </a:rPr>
              <a:t>c</a:t>
            </a:r>
            <a:r>
              <a:rPr lang="en-US" sz="1200" dirty="0" smtClean="0">
                <a:latin typeface="Times New Roman" panose="02020603050405020304" pitchFamily="18" charset="0"/>
              </a:rPr>
              <a:t>ầ</a:t>
            </a:r>
            <a:r>
              <a:rPr lang="vi" sz="1200" dirty="0" smtClean="0">
                <a:latin typeface="Times New Roman" panose="02020603050405020304" pitchFamily="18" charset="0"/>
              </a:rPr>
              <a:t>n </a:t>
            </a:r>
            <a:r>
              <a:rPr lang="vi" sz="1200" dirty="0">
                <a:latin typeface="Times New Roman" panose="02020603050405020304" pitchFamily="18" charset="0"/>
              </a:rPr>
              <a:t>thiết </a:t>
            </a:r>
            <a:r>
              <a:rPr lang="en-US" sz="1200" dirty="0" err="1" smtClean="0">
                <a:latin typeface="Times New Roman" panose="02020603050405020304" pitchFamily="18" charset="0"/>
              </a:rPr>
              <a:t>để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latin typeface="Times New Roman" panose="02020603050405020304" pitchFamily="18" charset="0"/>
              </a:rPr>
              <a:t>đảm </a:t>
            </a:r>
            <a:r>
              <a:rPr lang="vi" sz="1200" dirty="0">
                <a:latin typeface="Times New Roman" panose="02020603050405020304" pitchFamily="18" charset="0"/>
              </a:rPr>
              <a:t>bảo thực thi đúng đắn của các tiến trình, đặc biệt trong môi trường đa nhiệm.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75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/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81188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3" name="Rectangle 2"/>
          <p:cNvSpPr/>
          <p:nvPr/>
        </p:nvSpPr>
        <p:spPr>
          <a:xfrm>
            <a:off x="115824" y="109728"/>
            <a:ext cx="1112520" cy="109728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marL="137160" indent="0" algn="just">
              <a:spcAft>
                <a:spcPts val="210"/>
              </a:spcAft>
            </a:pPr>
            <a:r>
              <a:rPr lang="vi" sz="550" cap="small">
                <a:solidFill>
                  <a:srgbClr val="FFFFFF"/>
                </a:solidFill>
                <a:latin typeface="Times New Roman"/>
              </a:rPr>
              <a:t>Các cấu TRỨC bảng trang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584" y="228600"/>
            <a:ext cx="3662524" cy="42976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spcAft>
                <a:spcPts val="2100"/>
              </a:spcAft>
            </a:pP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KHÔNG GIAN NHỚ LUẬN LÝ 64-BIT</a:t>
            </a:r>
            <a:endParaRPr lang="vi" sz="1400" b="1" cap="small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5656" y="568569"/>
            <a:ext cx="4261104" cy="149047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spcBef>
                <a:spcPts val="2100"/>
              </a:spcBef>
              <a:spcAft>
                <a:spcPts val="630"/>
              </a:spcAft>
            </a:pPr>
            <a:r>
              <a:rPr lang="vi" sz="10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000" dirty="0">
                <a:latin typeface="Times New Roman" panose="02020603050405020304" pitchFamily="18" charset="0"/>
              </a:rPr>
              <a:t>Bảng trang 2 cấp không phù hợp cho không gian </a:t>
            </a:r>
            <a:r>
              <a:rPr lang="en-US" sz="1000" dirty="0" err="1" smtClean="0">
                <a:latin typeface="Times New Roman" panose="02020603050405020304" pitchFamily="18" charset="0"/>
              </a:rPr>
              <a:t>nhớ</a:t>
            </a:r>
            <a:r>
              <a:rPr lang="vi" sz="1000" dirty="0" smtClean="0">
                <a:latin typeface="Times New Roman" panose="02020603050405020304" pitchFamily="18" charset="0"/>
              </a:rPr>
              <a:t> </a:t>
            </a:r>
            <a:r>
              <a:rPr lang="vi" sz="1000" dirty="0">
                <a:latin typeface="Times New Roman" panose="02020603050405020304" pitchFamily="18" charset="0"/>
              </a:rPr>
              <a:t>64-bit.</a:t>
            </a:r>
          </a:p>
          <a:p>
            <a:pPr marL="310388" indent="0" algn="just">
              <a:spcAft>
                <a:spcPts val="630"/>
              </a:spcAft>
            </a:pPr>
            <a:r>
              <a:rPr lang="vi" sz="10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000" dirty="0">
                <a:latin typeface="Times New Roman" panose="02020603050405020304" pitchFamily="18" charset="0"/>
              </a:rPr>
              <a:t>Giả sử kích </a:t>
            </a:r>
            <a:r>
              <a:rPr lang="vi-VN" sz="1000" dirty="0" smtClean="0">
                <a:latin typeface="Times New Roman" panose="02020603050405020304" pitchFamily="18" charset="0"/>
              </a:rPr>
              <a:t>thước </a:t>
            </a:r>
            <a:r>
              <a:rPr lang="vi" sz="1000" dirty="0" smtClean="0">
                <a:latin typeface="Times New Roman" panose="02020603050405020304" pitchFamily="18" charset="0"/>
              </a:rPr>
              <a:t>trang </a:t>
            </a:r>
            <a:r>
              <a:rPr lang="vi" sz="1000" dirty="0">
                <a:latin typeface="Times New Roman" panose="02020603050405020304" pitchFamily="18" charset="0"/>
              </a:rPr>
              <a:t>là 4K </a:t>
            </a:r>
            <a:r>
              <a:rPr lang="en-US" sz="1000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vi" sz="1000" dirty="0" smtClean="0">
                <a:latin typeface="Times New Roman" panose="02020603050405020304" pitchFamily="18" charset="0"/>
              </a:rPr>
              <a:t> </a:t>
            </a:r>
            <a:r>
              <a:rPr lang="vi" sz="1000" dirty="0">
                <a:latin typeface="Times New Roman" panose="02020603050405020304" pitchFamily="18" charset="0"/>
              </a:rPr>
              <a:t>bảng trang có 2</a:t>
            </a:r>
            <a:r>
              <a:rPr lang="vi" sz="1000" baseline="30000" dirty="0">
                <a:latin typeface="Times New Roman" panose="02020603050405020304" pitchFamily="18" charset="0"/>
              </a:rPr>
              <a:t>52</a:t>
            </a:r>
            <a:r>
              <a:rPr lang="vi" sz="1000" dirty="0">
                <a:latin typeface="Times New Roman" panose="02020603050405020304" pitchFamily="18" charset="0"/>
              </a:rPr>
              <a:t> mục.</a:t>
            </a:r>
          </a:p>
          <a:p>
            <a:pPr marL="450088" indent="-139700">
              <a:lnSpc>
                <a:spcPts val="1200"/>
              </a:lnSpc>
              <a:spcAft>
                <a:spcPts val="210"/>
              </a:spcAft>
            </a:pPr>
            <a:r>
              <a:rPr lang="vi" sz="10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000" dirty="0">
                <a:latin typeface="Times New Roman" panose="02020603050405020304" pitchFamily="18" charset="0"/>
              </a:rPr>
              <a:t>Nếu dùng bảng trang 2 cấp, bảng trang cấp 2 có 2</a:t>
            </a:r>
            <a:r>
              <a:rPr lang="vi" sz="1000" baseline="30000" dirty="0">
                <a:latin typeface="Times New Roman" panose="02020603050405020304" pitchFamily="18" charset="0"/>
              </a:rPr>
              <a:t>10</a:t>
            </a:r>
            <a:r>
              <a:rPr lang="vi" sz="1000" dirty="0">
                <a:latin typeface="Times New Roman" panose="02020603050405020304" pitchFamily="18" charset="0"/>
              </a:rPr>
              <a:t> mục </a:t>
            </a:r>
            <a:r>
              <a:rPr lang="en-US" sz="1000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vi" sz="1000" dirty="0" smtClean="0">
                <a:latin typeface="Times New Roman" panose="02020603050405020304" pitchFamily="18" charset="0"/>
              </a:rPr>
              <a:t> </a:t>
            </a:r>
            <a:r>
              <a:rPr lang="vi" sz="1000" dirty="0">
                <a:latin typeface="Times New Roman" panose="02020603050405020304" pitchFamily="18" charset="0"/>
              </a:rPr>
              <a:t>sử dụng 10 </a:t>
            </a:r>
            <a:r>
              <a:rPr lang="en-US" sz="1000" dirty="0">
                <a:latin typeface="Times New Roman" panose="02020603050405020304" pitchFamily="18" charset="0"/>
              </a:rPr>
              <a:t>bits </a:t>
            </a:r>
            <a:r>
              <a:rPr lang="en-US" sz="1000" dirty="0" err="1" smtClean="0">
                <a:latin typeface="Times New Roman" panose="02020603050405020304" pitchFamily="18" charset="0"/>
              </a:rPr>
              <a:t>để</a:t>
            </a:r>
            <a:r>
              <a:rPr lang="en-US" sz="1000" dirty="0" smtClean="0">
                <a:latin typeface="Times New Roman" panose="02020603050405020304" pitchFamily="18" charset="0"/>
              </a:rPr>
              <a:t> </a:t>
            </a:r>
            <a:r>
              <a:rPr lang="vi" sz="1000" dirty="0" smtClean="0">
                <a:latin typeface="Times New Roman" panose="02020603050405020304" pitchFamily="18" charset="0"/>
              </a:rPr>
              <a:t>đánh </a:t>
            </a:r>
            <a:r>
              <a:rPr lang="vi" sz="1000" dirty="0">
                <a:latin typeface="Times New Roman" panose="02020603050405020304" pitchFamily="18" charset="0"/>
              </a:rPr>
              <a:t>chỉ số cho bảng trang cấp 2.</a:t>
            </a:r>
          </a:p>
          <a:p>
            <a:pPr marL="310388" indent="0" algn="just">
              <a:spcAft>
                <a:spcPts val="630"/>
              </a:spcAft>
            </a:pPr>
            <a:r>
              <a:rPr lang="vi" sz="10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000" dirty="0">
                <a:latin typeface="Times New Roman" panose="02020603050405020304" pitchFamily="18" charset="0"/>
              </a:rPr>
              <a:t>Bảng trang cấp 1 có tối đa 2</a:t>
            </a:r>
            <a:r>
              <a:rPr lang="vi" sz="1000" baseline="30000" dirty="0">
                <a:latin typeface="Times New Roman" panose="02020603050405020304" pitchFamily="18" charset="0"/>
              </a:rPr>
              <a:t>42</a:t>
            </a:r>
            <a:r>
              <a:rPr lang="vi" sz="1000" dirty="0">
                <a:latin typeface="Times New Roman" panose="02020603050405020304" pitchFamily="18" charset="0"/>
              </a:rPr>
              <a:t> mục </a:t>
            </a:r>
            <a:r>
              <a:rPr lang="en-US" sz="1000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vi" sz="1000" dirty="0" smtClean="0">
                <a:latin typeface="Times New Roman" panose="02020603050405020304" pitchFamily="18" charset="0"/>
              </a:rPr>
              <a:t> </a:t>
            </a:r>
            <a:r>
              <a:rPr lang="vi" sz="1000" dirty="0">
                <a:latin typeface="Times New Roman" panose="02020603050405020304" pitchFamily="18" charset="0"/>
              </a:rPr>
              <a:t>kích </a:t>
            </a:r>
            <a:r>
              <a:rPr lang="vi-VN" sz="1000" dirty="0" smtClean="0">
                <a:latin typeface="Times New Roman" panose="02020603050405020304" pitchFamily="18" charset="0"/>
              </a:rPr>
              <a:t>thước </a:t>
            </a:r>
            <a:r>
              <a:rPr lang="vi" sz="1000" dirty="0" smtClean="0">
                <a:latin typeface="Times New Roman" panose="02020603050405020304" pitchFamily="18" charset="0"/>
              </a:rPr>
              <a:t>lên </a:t>
            </a:r>
            <a:r>
              <a:rPr lang="vi" sz="1000" dirty="0">
                <a:latin typeface="Times New Roman" panose="02020603050405020304" pitchFamily="18" charset="0"/>
              </a:rPr>
              <a:t>đến 4TB.</a:t>
            </a:r>
          </a:p>
          <a:p>
            <a:pPr marL="170688" indent="-152400">
              <a:lnSpc>
                <a:spcPts val="1368"/>
              </a:lnSpc>
            </a:pPr>
            <a:r>
              <a:rPr lang="vi" sz="10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000" dirty="0">
                <a:latin typeface="Times New Roman" panose="02020603050405020304" pitchFamily="18" charset="0"/>
              </a:rPr>
              <a:t>Giải pháp là tăng số cấp của bảng trang: số cấp trong trường hợp này là tương đối lón vì đến 3 cấp thì </a:t>
            </a:r>
            <a:r>
              <a:rPr lang="vi" sz="1000" dirty="0" smtClean="0">
                <a:latin typeface="Times New Roman" panose="02020603050405020304" pitchFamily="18" charset="0"/>
              </a:rPr>
              <a:t>k/thư</a:t>
            </a:r>
            <a:r>
              <a:rPr lang="en-US" sz="1000" dirty="0" smtClean="0">
                <a:latin typeface="Times New Roman" panose="02020603050405020304" pitchFamily="18" charset="0"/>
              </a:rPr>
              <a:t>ớ</a:t>
            </a:r>
            <a:r>
              <a:rPr lang="vi" sz="1000" dirty="0" smtClean="0">
                <a:latin typeface="Times New Roman" panose="02020603050405020304" pitchFamily="18" charset="0"/>
              </a:rPr>
              <a:t>c </a:t>
            </a:r>
            <a:r>
              <a:rPr lang="vi" sz="1000" dirty="0">
                <a:latin typeface="Times New Roman" panose="02020603050405020304" pitchFamily="18" charset="0"/>
              </a:rPr>
              <a:t>bảng trang cấp 1 </a:t>
            </a:r>
            <a:r>
              <a:rPr lang="vi" sz="1000" dirty="0" smtClean="0">
                <a:latin typeface="Times New Roman" panose="02020603050405020304" pitchFamily="18" charset="0"/>
              </a:rPr>
              <a:t>v</a:t>
            </a:r>
            <a:r>
              <a:rPr lang="en-US" sz="1000" dirty="0" err="1" smtClean="0">
                <a:latin typeface="Times New Roman" panose="02020603050405020304" pitchFamily="18" charset="0"/>
              </a:rPr>
              <a:t>ẫn</a:t>
            </a:r>
            <a:r>
              <a:rPr lang="vi" sz="1000" dirty="0" smtClean="0">
                <a:latin typeface="Times New Roman" panose="02020603050405020304" pitchFamily="18" charset="0"/>
              </a:rPr>
              <a:t> </a:t>
            </a:r>
            <a:r>
              <a:rPr lang="vi" sz="1000" dirty="0">
                <a:latin typeface="Times New Roman" panose="02020603050405020304" pitchFamily="18" charset="0"/>
              </a:rPr>
              <a:t>là 16G.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48" y="2092515"/>
            <a:ext cx="3975284" cy="43488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78013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3" name="Rectangle 2"/>
          <p:cNvSpPr/>
          <p:nvPr/>
        </p:nvSpPr>
        <p:spPr>
          <a:xfrm>
            <a:off x="115824" y="109728"/>
            <a:ext cx="1112520" cy="109728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marL="121412" indent="0" algn="just">
              <a:spcAft>
                <a:spcPts val="210"/>
              </a:spcAft>
            </a:pPr>
            <a:r>
              <a:rPr lang="vi" sz="550" cap="small">
                <a:solidFill>
                  <a:srgbClr val="FFFFFF"/>
                </a:solidFill>
                <a:latin typeface="Times New Roman"/>
              </a:rPr>
              <a:t>Các cấu TRỨC bảng trang</a:t>
            </a:r>
          </a:p>
        </p:txBody>
      </p:sp>
      <p:sp>
        <p:nvSpPr>
          <p:cNvPr id="5" name="Rectangle 4"/>
          <p:cNvSpPr/>
          <p:nvPr/>
        </p:nvSpPr>
        <p:spPr>
          <a:xfrm>
            <a:off x="115824" y="358140"/>
            <a:ext cx="896112" cy="1524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spcAft>
                <a:spcPts val="1470"/>
              </a:spcAft>
            </a:pP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NHẬN XÉT</a:t>
            </a:r>
            <a:endParaRPr lang="vi" sz="1400" b="1" cap="small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2984" y="766572"/>
            <a:ext cx="652272" cy="10972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spcAft>
                <a:spcPts val="420"/>
              </a:spcAft>
            </a:pPr>
            <a:r>
              <a:rPr lang="vi" sz="95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950" dirty="0">
                <a:latin typeface="Times New Roman" panose="02020603050405020304" pitchFamily="18" charset="0"/>
              </a:rPr>
              <a:t>Ưu </a:t>
            </a:r>
            <a:r>
              <a:rPr lang="vi" sz="950" dirty="0" smtClean="0">
                <a:latin typeface="Times New Roman" panose="02020603050405020304" pitchFamily="18" charset="0"/>
              </a:rPr>
              <a:t>đi</a:t>
            </a:r>
            <a:r>
              <a:rPr lang="en-US" sz="950" dirty="0">
                <a:latin typeface="Times New Roman" panose="02020603050405020304" pitchFamily="18" charset="0"/>
              </a:rPr>
              <a:t>ể</a:t>
            </a:r>
            <a:r>
              <a:rPr lang="vi" sz="950" dirty="0" smtClean="0">
                <a:latin typeface="Times New Roman" panose="02020603050405020304" pitchFamily="18" charset="0"/>
              </a:rPr>
              <a:t>m</a:t>
            </a:r>
            <a:r>
              <a:rPr lang="vi" sz="950" dirty="0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7" name="Rectangle 6"/>
          <p:cNvSpPr/>
          <p:nvPr/>
        </p:nvSpPr>
        <p:spPr>
          <a:xfrm>
            <a:off x="542544" y="1001268"/>
            <a:ext cx="3944112" cy="28651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-127000">
              <a:lnSpc>
                <a:spcPts val="1200"/>
              </a:lnSpc>
              <a:spcAft>
                <a:spcPts val="420"/>
              </a:spcAft>
            </a:pPr>
            <a:r>
              <a:rPr lang="vi" sz="95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950" dirty="0">
                <a:latin typeface="Times New Roman" panose="02020603050405020304" pitchFamily="18" charset="0"/>
              </a:rPr>
              <a:t>Cấu trúc bảng trang phân cấp giúp </a:t>
            </a:r>
            <a:r>
              <a:rPr lang="vi" sz="950" dirty="0">
                <a:solidFill>
                  <a:srgbClr val="8D0000"/>
                </a:solidFill>
                <a:latin typeface="Times New Roman" panose="02020603050405020304" pitchFamily="18" charset="0"/>
              </a:rPr>
              <a:t>tiết kiệm bộ </a:t>
            </a:r>
            <a:r>
              <a:rPr lang="en-US" sz="950" dirty="0" err="1" smtClean="0">
                <a:solidFill>
                  <a:srgbClr val="8D0000"/>
                </a:solidFill>
                <a:latin typeface="Times New Roman" panose="02020603050405020304" pitchFamily="18" charset="0"/>
              </a:rPr>
              <a:t>nhớ</a:t>
            </a:r>
            <a:r>
              <a:rPr lang="vi" sz="950" dirty="0" smtClean="0">
                <a:solidFill>
                  <a:srgbClr val="8D0000"/>
                </a:solidFill>
                <a:latin typeface="Times New Roman" panose="02020603050405020304" pitchFamily="18" charset="0"/>
              </a:rPr>
              <a:t> </a:t>
            </a:r>
            <a:r>
              <a:rPr lang="vi" sz="950" dirty="0">
                <a:latin typeface="Times New Roman" panose="02020603050405020304" pitchFamily="18" charset="0"/>
              </a:rPr>
              <a:t>cấp phát cho bảng trang: chỉ cấp phát đúng số bảng trang tiến trình </a:t>
            </a:r>
            <a:r>
              <a:rPr lang="vi" sz="950" dirty="0" smtClean="0">
                <a:latin typeface="Times New Roman" panose="02020603050405020304" pitchFamily="18" charset="0"/>
              </a:rPr>
              <a:t>c</a:t>
            </a:r>
            <a:r>
              <a:rPr lang="en-US" sz="950" dirty="0" smtClean="0">
                <a:latin typeface="Times New Roman" panose="02020603050405020304" pitchFamily="18" charset="0"/>
              </a:rPr>
              <a:t>ầ</a:t>
            </a:r>
            <a:r>
              <a:rPr lang="vi" sz="950" dirty="0" smtClean="0">
                <a:latin typeface="Times New Roman" panose="02020603050405020304" pitchFamily="18" charset="0"/>
              </a:rPr>
              <a:t>n </a:t>
            </a:r>
            <a:r>
              <a:rPr lang="vi" sz="950" dirty="0">
                <a:latin typeface="Times New Roman" panose="02020603050405020304" pitchFamily="18" charset="0"/>
              </a:rPr>
              <a:t>dùng.</a:t>
            </a:r>
          </a:p>
        </p:txBody>
      </p:sp>
      <p:sp>
        <p:nvSpPr>
          <p:cNvPr id="8" name="Rectangle 7"/>
          <p:cNvSpPr/>
          <p:nvPr/>
        </p:nvSpPr>
        <p:spPr>
          <a:xfrm>
            <a:off x="542544" y="1391412"/>
            <a:ext cx="2913888" cy="13411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spcAft>
                <a:spcPts val="420"/>
              </a:spcAft>
            </a:pPr>
            <a:r>
              <a:rPr lang="vi" sz="95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950" dirty="0">
                <a:latin typeface="Times New Roman" panose="02020603050405020304" pitchFamily="18" charset="0"/>
              </a:rPr>
              <a:t>Phương pháp cấp phát, ánh xạ địa chỉ </a:t>
            </a:r>
            <a:r>
              <a:rPr lang="en-US" sz="950" dirty="0" err="1" smtClean="0">
                <a:latin typeface="Times New Roman" panose="02020603050405020304" pitchFamily="18" charset="0"/>
              </a:rPr>
              <a:t>nhớ</a:t>
            </a:r>
            <a:r>
              <a:rPr lang="vi" sz="950" dirty="0" smtClean="0">
                <a:latin typeface="Times New Roman" panose="02020603050405020304" pitchFamily="18" charset="0"/>
              </a:rPr>
              <a:t> </a:t>
            </a:r>
            <a:r>
              <a:rPr lang="vi" sz="950" dirty="0">
                <a:solidFill>
                  <a:srgbClr val="8D0000"/>
                </a:solidFill>
                <a:latin typeface="Times New Roman" panose="02020603050405020304" pitchFamily="18" charset="0"/>
              </a:rPr>
              <a:t>đơn giản</a:t>
            </a:r>
            <a:r>
              <a:rPr lang="vi" sz="950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542544" y="1629156"/>
            <a:ext cx="3169920" cy="13411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spcAft>
                <a:spcPts val="420"/>
              </a:spcAft>
            </a:pPr>
            <a:r>
              <a:rPr lang="vi" sz="95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950" dirty="0">
                <a:latin typeface="Times New Roman" panose="02020603050405020304" pitchFamily="18" charset="0"/>
              </a:rPr>
              <a:t>Cho phép </a:t>
            </a:r>
            <a:r>
              <a:rPr lang="vi" sz="950" dirty="0">
                <a:solidFill>
                  <a:srgbClr val="8D0000"/>
                </a:solidFill>
                <a:latin typeface="Times New Roman" panose="02020603050405020304" pitchFamily="18" charset="0"/>
              </a:rPr>
              <a:t>chia sẻ bộ </a:t>
            </a:r>
            <a:r>
              <a:rPr lang="en-US" sz="950" dirty="0" err="1" smtClean="0">
                <a:solidFill>
                  <a:srgbClr val="8D0000"/>
                </a:solidFill>
                <a:latin typeface="Times New Roman" panose="02020603050405020304" pitchFamily="18" charset="0"/>
              </a:rPr>
              <a:t>nhớ</a:t>
            </a:r>
            <a:r>
              <a:rPr lang="vi" sz="950" dirty="0" smtClean="0">
                <a:solidFill>
                  <a:srgbClr val="8D0000"/>
                </a:solidFill>
                <a:latin typeface="Times New Roman" panose="02020603050405020304" pitchFamily="18" charset="0"/>
              </a:rPr>
              <a:t> </a:t>
            </a:r>
            <a:r>
              <a:rPr lang="vi" sz="950" dirty="0">
                <a:latin typeface="Times New Roman" panose="02020603050405020304" pitchFamily="18" charset="0"/>
              </a:rPr>
              <a:t>giữa các tiến trình ở mức trang.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2984" y="1869948"/>
            <a:ext cx="896112" cy="1524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spcAft>
                <a:spcPts val="420"/>
              </a:spcAft>
            </a:pPr>
            <a:r>
              <a:rPr lang="vi" sz="95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950" dirty="0">
                <a:latin typeface="Times New Roman" panose="02020603050405020304" pitchFamily="18" charset="0"/>
              </a:rPr>
              <a:t>Khuyết </a:t>
            </a:r>
            <a:r>
              <a:rPr lang="vi" sz="950" dirty="0" smtClean="0">
                <a:latin typeface="Times New Roman" panose="02020603050405020304" pitchFamily="18" charset="0"/>
              </a:rPr>
              <a:t>đi</a:t>
            </a:r>
            <a:r>
              <a:rPr lang="en-US" sz="950" dirty="0" smtClean="0">
                <a:latin typeface="Times New Roman" panose="02020603050405020304" pitchFamily="18" charset="0"/>
              </a:rPr>
              <a:t>ể</a:t>
            </a:r>
            <a:r>
              <a:rPr lang="vi" sz="950" dirty="0" smtClean="0">
                <a:latin typeface="Times New Roman" panose="02020603050405020304" pitchFamily="18" charset="0"/>
              </a:rPr>
              <a:t>m</a:t>
            </a:r>
            <a:r>
              <a:rPr lang="vi" sz="950" dirty="0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2544" y="2119884"/>
            <a:ext cx="3938016" cy="28651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-127000">
              <a:lnSpc>
                <a:spcPts val="1200"/>
              </a:lnSpc>
              <a:spcAft>
                <a:spcPts val="420"/>
              </a:spcAft>
            </a:pPr>
            <a:r>
              <a:rPr lang="vi" sz="95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950" dirty="0">
                <a:latin typeface="Times New Roman" panose="02020603050405020304" pitchFamily="18" charset="0"/>
              </a:rPr>
              <a:t>Đòi hỏi thực hiện </a:t>
            </a:r>
            <a:r>
              <a:rPr lang="vi" sz="950" dirty="0">
                <a:solidFill>
                  <a:srgbClr val="8D0000"/>
                </a:solidFill>
                <a:latin typeface="Times New Roman" panose="02020603050405020304" pitchFamily="18" charset="0"/>
              </a:rPr>
              <a:t>nhiều thao tác tìm kiếm </a:t>
            </a:r>
            <a:r>
              <a:rPr lang="vi" sz="950" dirty="0">
                <a:latin typeface="Times New Roman" panose="02020603050405020304" pitchFamily="18" charset="0"/>
              </a:rPr>
              <a:t>(ánh xạ) địa chỉ </a:t>
            </a:r>
            <a:r>
              <a:rPr lang="en-US" sz="950" dirty="0" err="1" smtClean="0">
                <a:latin typeface="Times New Roman" panose="02020603050405020304" pitchFamily="18" charset="0"/>
              </a:rPr>
              <a:t>nhớ</a:t>
            </a:r>
            <a:r>
              <a:rPr lang="vi" sz="950" dirty="0" smtClean="0">
                <a:latin typeface="Times New Roman" panose="02020603050405020304" pitchFamily="18" charset="0"/>
              </a:rPr>
              <a:t> </a:t>
            </a:r>
            <a:r>
              <a:rPr lang="vi" sz="950" dirty="0">
                <a:latin typeface="Times New Roman" panose="02020603050405020304" pitchFamily="18" charset="0"/>
              </a:rPr>
              <a:t>cho mỗi truy cập bộ </a:t>
            </a:r>
            <a:r>
              <a:rPr lang="en-US" sz="950" dirty="0" err="1" smtClean="0">
                <a:latin typeface="Times New Roman" panose="02020603050405020304" pitchFamily="18" charset="0"/>
              </a:rPr>
              <a:t>nhớ</a:t>
            </a:r>
            <a:r>
              <a:rPr lang="vi" sz="950" dirty="0" smtClean="0">
                <a:latin typeface="Times New Roman" panose="02020603050405020304" pitchFamily="18" charset="0"/>
              </a:rPr>
              <a:t>.</a:t>
            </a:r>
            <a:endParaRPr lang="vi" sz="950" dirty="0">
              <a:latin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2544" y="2506980"/>
            <a:ext cx="2252472" cy="13716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spcAft>
                <a:spcPts val="420"/>
              </a:spcAft>
            </a:pPr>
            <a:r>
              <a:rPr lang="vi" sz="95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950" dirty="0">
                <a:latin typeface="Times New Roman" panose="02020603050405020304" pitchFamily="18" charset="0"/>
              </a:rPr>
              <a:t>Phải tốn chi phí </a:t>
            </a:r>
            <a:r>
              <a:rPr lang="vi" sz="950" dirty="0">
                <a:solidFill>
                  <a:srgbClr val="8D0000"/>
                </a:solidFill>
                <a:latin typeface="Times New Roman" panose="02020603050405020304" pitchFamily="18" charset="0"/>
              </a:rPr>
              <a:t>bộ </a:t>
            </a:r>
            <a:r>
              <a:rPr lang="en-US" sz="950" dirty="0" err="1" smtClean="0">
                <a:solidFill>
                  <a:srgbClr val="8D0000"/>
                </a:solidFill>
                <a:latin typeface="Times New Roman" panose="02020603050405020304" pitchFamily="18" charset="0"/>
              </a:rPr>
              <a:t>nhớ</a:t>
            </a:r>
            <a:r>
              <a:rPr lang="vi" sz="950" dirty="0" smtClean="0">
                <a:solidFill>
                  <a:srgbClr val="8D0000"/>
                </a:solidFill>
                <a:latin typeface="Times New Roman" panose="02020603050405020304" pitchFamily="18" charset="0"/>
              </a:rPr>
              <a:t> </a:t>
            </a:r>
            <a:r>
              <a:rPr lang="vi" sz="950" dirty="0">
                <a:solidFill>
                  <a:srgbClr val="8D0000"/>
                </a:solidFill>
                <a:latin typeface="Times New Roman" panose="02020603050405020304" pitchFamily="18" charset="0"/>
              </a:rPr>
              <a:t>cho bảng trang</a:t>
            </a:r>
            <a:r>
              <a:rPr lang="vi" sz="950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42544" y="2744724"/>
            <a:ext cx="3886200" cy="26517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-127000">
              <a:lnSpc>
                <a:spcPts val="1200"/>
              </a:lnSpc>
            </a:pPr>
            <a:r>
              <a:rPr lang="vi" sz="95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950" dirty="0">
                <a:latin typeface="Times New Roman" panose="02020603050405020304" pitchFamily="18" charset="0"/>
              </a:rPr>
              <a:t>Kích </a:t>
            </a:r>
            <a:r>
              <a:rPr lang="vi-VN" sz="950" dirty="0" smtClean="0">
                <a:latin typeface="Times New Roman" panose="02020603050405020304" pitchFamily="18" charset="0"/>
              </a:rPr>
              <a:t>thước </a:t>
            </a:r>
            <a:r>
              <a:rPr lang="vi" sz="950" dirty="0" smtClean="0">
                <a:solidFill>
                  <a:srgbClr val="8D0000"/>
                </a:solidFill>
                <a:latin typeface="Times New Roman" panose="02020603050405020304" pitchFamily="18" charset="0"/>
              </a:rPr>
              <a:t>bảng </a:t>
            </a:r>
            <a:r>
              <a:rPr lang="vi" sz="950" dirty="0">
                <a:solidFill>
                  <a:srgbClr val="8D0000"/>
                </a:solidFill>
                <a:latin typeface="Times New Roman" panose="02020603050405020304" pitchFamily="18" charset="0"/>
              </a:rPr>
              <a:t>trang sẽ rất </a:t>
            </a:r>
            <a:r>
              <a:rPr lang="en-US" sz="950" dirty="0" err="1" smtClean="0">
                <a:solidFill>
                  <a:srgbClr val="8D0000"/>
                </a:solidFill>
                <a:latin typeface="Times New Roman" panose="02020603050405020304" pitchFamily="18" charset="0"/>
              </a:rPr>
              <a:t>lớn</a:t>
            </a:r>
            <a:r>
              <a:rPr lang="vi" sz="950" dirty="0" smtClean="0">
                <a:solidFill>
                  <a:srgbClr val="8D0000"/>
                </a:solidFill>
                <a:latin typeface="Times New Roman" panose="02020603050405020304" pitchFamily="18" charset="0"/>
              </a:rPr>
              <a:t> </a:t>
            </a:r>
            <a:r>
              <a:rPr lang="vi" sz="950" dirty="0">
                <a:latin typeface="Times New Roman" panose="02020603050405020304" pitchFamily="18" charset="0"/>
              </a:rPr>
              <a:t>trong các hệ thống có không gian địa chỉ </a:t>
            </a:r>
            <a:r>
              <a:rPr lang="en-US" sz="950" dirty="0" err="1" smtClean="0">
                <a:latin typeface="Times New Roman" panose="02020603050405020304" pitchFamily="18" charset="0"/>
              </a:rPr>
              <a:t>lớn</a:t>
            </a:r>
            <a:r>
              <a:rPr lang="vi" sz="950" dirty="0" smtClean="0">
                <a:latin typeface="Times New Roman" panose="02020603050405020304" pitchFamily="18" charset="0"/>
              </a:rPr>
              <a:t>.</a:t>
            </a:r>
            <a:endParaRPr lang="vi" sz="950" dirty="0">
              <a:latin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878013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776" y="914400"/>
            <a:ext cx="2398776" cy="135636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840736" y="3364992"/>
            <a:ext cx="661416" cy="9144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/>
            <a:r>
              <a:rPr lang="en-US" sz="1000" i="1" dirty="0">
                <a:solidFill>
                  <a:srgbClr val="D6D6EF"/>
                </a:solidFill>
                <a:latin typeface="Times New Roman" panose="02020603050405020304" pitchFamily="18" charset="0"/>
              </a:rPr>
              <a:t>4</a:t>
            </a:r>
            <a:r>
              <a:rPr lang="en-US" sz="500" dirty="0">
                <a:solidFill>
                  <a:srgbClr val="D6D6EF"/>
                </a:solidFill>
                <a:latin typeface="Segoe UI"/>
              </a:rPr>
              <a:t> □ ►    &lt;|f ►    </a:t>
            </a:r>
            <a:r>
              <a:rPr lang="en-US" sz="1000" i="1" dirty="0">
                <a:solidFill>
                  <a:srgbClr val="D6D6EF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4" name="Rectangle 3"/>
          <p:cNvSpPr/>
          <p:nvPr/>
        </p:nvSpPr>
        <p:spPr>
          <a:xfrm>
            <a:off x="3614928" y="3374136"/>
            <a:ext cx="185928" cy="762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/>
            <a:r>
              <a:rPr lang="en-US" sz="500" dirty="0">
                <a:solidFill>
                  <a:srgbClr val="D6D6EF"/>
                </a:solidFill>
                <a:latin typeface="Segoe UI"/>
              </a:rPr>
              <a:t>►    </a:t>
            </a:r>
            <a:r>
              <a:rPr lang="en-US" sz="1000" i="1" dirty="0">
                <a:solidFill>
                  <a:srgbClr val="D6D6EF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5" name="Rectangle 4"/>
          <p:cNvSpPr/>
          <p:nvPr/>
        </p:nvSpPr>
        <p:spPr>
          <a:xfrm>
            <a:off x="4319016" y="3364992"/>
            <a:ext cx="274320" cy="9144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/>
            <a:r>
              <a:rPr lang="en-US" sz="950" dirty="0">
                <a:solidFill>
                  <a:srgbClr val="ADADDE"/>
                </a:solidFill>
                <a:latin typeface="Times New Roman" panose="02020603050405020304" pitchFamily="18" charset="0"/>
              </a:rPr>
              <a:t>c\ (&gt;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3" name="Rectangle 2"/>
          <p:cNvSpPr/>
          <p:nvPr/>
        </p:nvSpPr>
        <p:spPr>
          <a:xfrm>
            <a:off x="115824" y="109728"/>
            <a:ext cx="1112520" cy="109728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marL="137160" indent="0" algn="just">
              <a:spcAft>
                <a:spcPts val="210"/>
              </a:spcAft>
            </a:pPr>
            <a:r>
              <a:rPr lang="vi" sz="550" cap="small">
                <a:solidFill>
                  <a:srgbClr val="FFFFFF"/>
                </a:solidFill>
                <a:latin typeface="Times New Roman"/>
              </a:rPr>
              <a:t>Các cấu TRỨC bảng trang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584" y="228600"/>
            <a:ext cx="4401312" cy="2926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spcAft>
                <a:spcPts val="1470"/>
              </a:spcAft>
            </a:pP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BẢNG TRANG B</a:t>
            </a:r>
            <a:r>
              <a:rPr lang="en-US" sz="1400" b="1" cap="small" dirty="0">
                <a:solidFill>
                  <a:srgbClr val="CC0000"/>
                </a:solidFill>
                <a:latin typeface="Times New Roman" panose="02020603050405020304" pitchFamily="18" charset="0"/>
              </a:rPr>
              <a:t>Ă</a:t>
            </a: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M </a:t>
            </a:r>
            <a:r>
              <a:rPr lang="en-US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(HASHED PAGE TABLE)</a:t>
            </a:r>
          </a:p>
          <a:p>
            <a:pPr marL="152400" indent="0" algn="just">
              <a:spcAft>
                <a:spcPts val="420"/>
              </a:spcAft>
            </a:pPr>
            <a:r>
              <a:rPr lang="vi" sz="1200" dirty="0" smtClean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Dùng </a:t>
            </a:r>
            <a:r>
              <a:rPr lang="en-US" sz="1200" dirty="0" err="1" smtClean="0">
                <a:solidFill>
                  <a:srgbClr val="8D0000"/>
                </a:solidFill>
                <a:latin typeface="Times New Roman" panose="02020603050405020304" pitchFamily="18" charset="0"/>
              </a:rPr>
              <a:t>Bảng</a:t>
            </a:r>
            <a:r>
              <a:rPr lang="en-US" sz="1200" dirty="0" smtClean="0">
                <a:solidFill>
                  <a:srgbClr val="8D0000"/>
                </a:solidFill>
                <a:latin typeface="Times New Roman" panose="02020603050405020304" pitchFamily="18" charset="0"/>
              </a:rPr>
              <a:t>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băm </a:t>
            </a:r>
            <a:r>
              <a:rPr lang="en-US" sz="1200" dirty="0" err="1" smtClean="0">
                <a:latin typeface="Times New Roman" panose="02020603050405020304" pitchFamily="18" charset="0"/>
              </a:rPr>
              <a:t>để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latin typeface="Times New Roman" panose="02020603050405020304" pitchFamily="18" charset="0"/>
              </a:rPr>
              <a:t>giảm </a:t>
            </a:r>
            <a:r>
              <a:rPr lang="vi" sz="1200" dirty="0">
                <a:latin typeface="Times New Roman" panose="02020603050405020304" pitchFamily="18" charset="0"/>
              </a:rPr>
              <a:t>không gian bảng trang.</a:t>
            </a:r>
          </a:p>
          <a:p>
            <a:pPr marL="444500" indent="0" algn="just">
              <a:spcAft>
                <a:spcPts val="42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Được sử dụng trong các hệ thống có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không gian bộ </a:t>
            </a:r>
            <a:r>
              <a:rPr lang="en-US" sz="1200" dirty="0" err="1" smtClean="0">
                <a:solidFill>
                  <a:srgbClr val="8D0000"/>
                </a:solidFill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solidFill>
                  <a:srgbClr val="8D0000"/>
                </a:solidFill>
                <a:latin typeface="Times New Roman" panose="02020603050405020304" pitchFamily="18" charset="0"/>
              </a:rPr>
              <a:t>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&gt; 32-bits</a:t>
            </a:r>
            <a:r>
              <a:rPr lang="vi" sz="1200" dirty="0">
                <a:latin typeface="Times New Roman" panose="02020603050405020304" pitchFamily="18" charset="0"/>
              </a:rPr>
              <a:t>.</a:t>
            </a:r>
          </a:p>
          <a:p>
            <a:pPr marL="152400" indent="0" algn="just">
              <a:spcAft>
                <a:spcPts val="42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Số hiệu trang ảo được băm vào bảng trang.</a:t>
            </a:r>
          </a:p>
          <a:p>
            <a:pPr marL="292100" indent="-139700">
              <a:lnSpc>
                <a:spcPts val="1368"/>
              </a:lnSpc>
              <a:spcAft>
                <a:spcPts val="42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Mỗi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mục từ của bảng băm </a:t>
            </a:r>
            <a:r>
              <a:rPr lang="vi" sz="1200" dirty="0">
                <a:latin typeface="Times New Roman" panose="02020603050405020304" pitchFamily="18" charset="0"/>
              </a:rPr>
              <a:t>sẽ chỉ đến một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danh sách liên kết </a:t>
            </a:r>
            <a:r>
              <a:rPr lang="vi" sz="1200" dirty="0">
                <a:latin typeface="Times New Roman" panose="02020603050405020304" pitchFamily="18" charset="0"/>
              </a:rPr>
              <a:t>các </a:t>
            </a:r>
            <a:r>
              <a:rPr lang="en-US" sz="1200" dirty="0" err="1" smtClean="0">
                <a:latin typeface="Times New Roman" panose="02020603050405020304" pitchFamily="18" charset="0"/>
              </a:rPr>
              <a:t>phần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latin typeface="Times New Roman" panose="02020603050405020304" pitchFamily="18" charset="0"/>
              </a:rPr>
              <a:t>tử </a:t>
            </a:r>
            <a:r>
              <a:rPr lang="vi" sz="1200" dirty="0">
                <a:latin typeface="Times New Roman" panose="02020603050405020304" pitchFamily="18" charset="0"/>
              </a:rPr>
              <a:t>được băm vào cùng vị trí.</a:t>
            </a:r>
          </a:p>
          <a:p>
            <a:pPr marL="292100" indent="-139700">
              <a:lnSpc>
                <a:spcPts val="1320"/>
              </a:lnSpc>
              <a:spcAft>
                <a:spcPts val="42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Một </a:t>
            </a:r>
            <a:r>
              <a:rPr lang="en-US" sz="1200" dirty="0" err="1" smtClean="0">
                <a:latin typeface="Times New Roman" panose="02020603050405020304" pitchFamily="18" charset="0"/>
              </a:rPr>
              <a:t>phần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latin typeface="Times New Roman" panose="02020603050405020304" pitchFamily="18" charset="0"/>
              </a:rPr>
              <a:t>tử </a:t>
            </a:r>
            <a:r>
              <a:rPr lang="vi" sz="1200" dirty="0">
                <a:latin typeface="Times New Roman" panose="02020603050405020304" pitchFamily="18" charset="0"/>
              </a:rPr>
              <a:t>trong danh sách là một cặp (chỉ số trang ảo, chỉ số </a:t>
            </a:r>
            <a:r>
              <a:rPr lang="en-US" sz="1200" dirty="0">
                <a:latin typeface="Times New Roman" panose="02020603050405020304" pitchFamily="18" charset="0"/>
              </a:rPr>
              <a:t>frame).</a:t>
            </a:r>
          </a:p>
          <a:p>
            <a:pPr marL="152400" indent="0" algn="just">
              <a:spcAft>
                <a:spcPts val="42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Tìm trang (p, d):</a:t>
            </a:r>
          </a:p>
          <a:p>
            <a:pPr marL="444500" indent="0" algn="just">
              <a:spcAft>
                <a:spcPts val="420"/>
              </a:spcAft>
            </a:pPr>
            <a:r>
              <a:rPr lang="vi" sz="10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000" dirty="0">
                <a:latin typeface="Times New Roman" panose="02020603050405020304" pitchFamily="18" charset="0"/>
              </a:rPr>
              <a:t>Số trang ảo được băm </a:t>
            </a:r>
            <a:r>
              <a:rPr lang="en-US" sz="1000" dirty="0" err="1" smtClean="0">
                <a:latin typeface="Times New Roman" panose="02020603050405020304" pitchFamily="18" charset="0"/>
              </a:rPr>
              <a:t>để</a:t>
            </a:r>
            <a:r>
              <a:rPr lang="en-US" sz="1000" dirty="0" smtClean="0">
                <a:latin typeface="Times New Roman" panose="02020603050405020304" pitchFamily="18" charset="0"/>
              </a:rPr>
              <a:t> </a:t>
            </a:r>
            <a:r>
              <a:rPr lang="vi" sz="1000" dirty="0" smtClean="0">
                <a:latin typeface="Times New Roman" panose="02020603050405020304" pitchFamily="18" charset="0"/>
              </a:rPr>
              <a:t>tìm </a:t>
            </a:r>
            <a:r>
              <a:rPr lang="vi" sz="1000" dirty="0">
                <a:latin typeface="Times New Roman" panose="02020603050405020304" pitchFamily="18" charset="0"/>
              </a:rPr>
              <a:t>vị trí của mục từ trong bảng băm.</a:t>
            </a:r>
          </a:p>
          <a:p>
            <a:pPr marL="444500" indent="0" algn="just"/>
            <a:r>
              <a:rPr lang="vi" sz="10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000" dirty="0">
                <a:latin typeface="Times New Roman" panose="02020603050405020304" pitchFamily="18" charset="0"/>
              </a:rPr>
              <a:t>Duyệt qua d/sách l/kết của mục từ </a:t>
            </a:r>
            <a:r>
              <a:rPr lang="en-US" sz="1000" dirty="0" err="1" smtClean="0">
                <a:latin typeface="Times New Roman" panose="02020603050405020304" pitchFamily="18" charset="0"/>
              </a:rPr>
              <a:t>để</a:t>
            </a:r>
            <a:r>
              <a:rPr lang="en-US" sz="1000" dirty="0" smtClean="0">
                <a:latin typeface="Times New Roman" panose="02020603050405020304" pitchFamily="18" charset="0"/>
              </a:rPr>
              <a:t> </a:t>
            </a:r>
            <a:r>
              <a:rPr lang="vi" sz="1000" dirty="0" smtClean="0">
                <a:latin typeface="Times New Roman" panose="02020603050405020304" pitchFamily="18" charset="0"/>
              </a:rPr>
              <a:t>tìm </a:t>
            </a:r>
            <a:r>
              <a:rPr lang="vi" sz="1000" dirty="0">
                <a:latin typeface="Times New Roman" panose="02020603050405020304" pitchFamily="18" charset="0"/>
              </a:rPr>
              <a:t>số khung trang tương ứng.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78013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" y="874776"/>
            <a:ext cx="4221480" cy="214579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4" name="Rectangle 3"/>
          <p:cNvSpPr/>
          <p:nvPr/>
        </p:nvSpPr>
        <p:spPr>
          <a:xfrm>
            <a:off x="115824" y="109728"/>
            <a:ext cx="1112520" cy="109728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marL="99060" indent="0">
              <a:spcAft>
                <a:spcPts val="210"/>
              </a:spcAft>
            </a:pPr>
            <a:r>
              <a:rPr lang="vi" sz="550" cap="small">
                <a:solidFill>
                  <a:srgbClr val="FFFFFF"/>
                </a:solidFill>
                <a:latin typeface="Times New Roman"/>
              </a:rPr>
              <a:t>Các cấu TRỨC bảng trang</a:t>
            </a:r>
          </a:p>
        </p:txBody>
      </p:sp>
      <p:sp>
        <p:nvSpPr>
          <p:cNvPr id="5" name="Rectangle 4"/>
          <p:cNvSpPr/>
          <p:nvPr/>
        </p:nvSpPr>
        <p:spPr>
          <a:xfrm>
            <a:off x="100584" y="228600"/>
            <a:ext cx="4206240" cy="44805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5900" indent="0">
              <a:spcBef>
                <a:spcPts val="210"/>
              </a:spcBef>
              <a:spcAft>
                <a:spcPts val="630"/>
              </a:spcAft>
            </a:pPr>
            <a:r>
              <a:rPr lang="en-US" sz="1400" b="1" cap="small" dirty="0" smtClean="0">
                <a:solidFill>
                  <a:srgbClr val="8D0000"/>
                </a:solidFill>
                <a:latin typeface="Times New Roman"/>
              </a:rPr>
              <a:t> </a:t>
            </a: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BẢNG TRANG B</a:t>
            </a:r>
            <a:r>
              <a:rPr lang="en-US" sz="1400" b="1" cap="small" dirty="0">
                <a:solidFill>
                  <a:srgbClr val="CC0000"/>
                </a:solidFill>
                <a:latin typeface="Times New Roman" panose="02020603050405020304" pitchFamily="18" charset="0"/>
              </a:rPr>
              <a:t>Ă</a:t>
            </a: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M </a:t>
            </a:r>
            <a:r>
              <a:rPr lang="en-US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(HASHED PAGE TABLE)</a:t>
            </a:r>
            <a:endParaRPr lang="en-US" sz="1400" b="1" cap="small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95400" y="3054096"/>
            <a:ext cx="515112" cy="11582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spcBef>
                <a:spcPts val="210"/>
              </a:spcBef>
            </a:pPr>
            <a:r>
              <a:rPr lang="en-US" sz="850" dirty="0">
                <a:solidFill>
                  <a:srgbClr val="231F20"/>
                </a:solidFill>
                <a:latin typeface="Times New Roman" panose="02020603050405020304" pitchFamily="18" charset="0"/>
              </a:rPr>
              <a:t>hash table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78013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3" name="Rectangle 2"/>
          <p:cNvSpPr/>
          <p:nvPr/>
        </p:nvSpPr>
        <p:spPr>
          <a:xfrm>
            <a:off x="115824" y="109728"/>
            <a:ext cx="1112520" cy="109728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marL="124460" indent="0" algn="just">
              <a:spcAft>
                <a:spcPts val="210"/>
              </a:spcAft>
            </a:pPr>
            <a:r>
              <a:rPr lang="vi" sz="550" cap="small">
                <a:solidFill>
                  <a:srgbClr val="FFFFFF"/>
                </a:solidFill>
                <a:latin typeface="Times New Roman"/>
              </a:rPr>
              <a:t>Các cấu TRỨC bảng trang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584" y="228600"/>
            <a:ext cx="4119724" cy="44805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spcAft>
                <a:spcPts val="2730"/>
              </a:spcAft>
            </a:pP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BẢNG TRANG ĐẢO </a:t>
            </a:r>
            <a:r>
              <a:rPr lang="en-US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(INVERTED PAGE TABLE)</a:t>
            </a:r>
            <a:endParaRPr lang="en-US" sz="1400" b="1" cap="small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4696" y="611945"/>
            <a:ext cx="4218432" cy="217392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spcBef>
                <a:spcPts val="2730"/>
              </a:spcBef>
              <a:spcAft>
                <a:spcPts val="63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Mỗi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mục từ của bảng trang </a:t>
            </a:r>
            <a:r>
              <a:rPr lang="vi" sz="1200" dirty="0">
                <a:latin typeface="Times New Roman" panose="02020603050405020304" pitchFamily="18" charset="0"/>
              </a:rPr>
              <a:t>đại diện cho 1 khung trong bộ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.</a:t>
            </a:r>
            <a:endParaRPr lang="vi" sz="1200" dirty="0">
              <a:latin typeface="Times New Roman" panose="02020603050405020304" pitchFamily="18" charset="0"/>
            </a:endParaRPr>
          </a:p>
          <a:p>
            <a:pPr marL="157988" indent="-152400">
              <a:lnSpc>
                <a:spcPts val="1320"/>
              </a:lnSpc>
              <a:spcAft>
                <a:spcPts val="21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Một mục từ chứa địa chỉ ảo của trang được chứa trong bộ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thực và thông tin về tiến trình sở hữu nó.</a:t>
            </a:r>
          </a:p>
          <a:p>
            <a:pPr marL="157988" indent="-152400">
              <a:lnSpc>
                <a:spcPts val="1344"/>
              </a:lnSpc>
              <a:spcAft>
                <a:spcPts val="21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Phương pháp này giảm bộ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 c</a:t>
            </a:r>
            <a:r>
              <a:rPr lang="en-US" sz="1200" dirty="0" smtClean="0">
                <a:latin typeface="Times New Roman" panose="02020603050405020304" pitchFamily="18" charset="0"/>
              </a:rPr>
              <a:t>ầ</a:t>
            </a:r>
            <a:r>
              <a:rPr lang="vi" sz="1200" dirty="0" smtClean="0">
                <a:latin typeface="Times New Roman" panose="02020603050405020304" pitchFamily="18" charset="0"/>
              </a:rPr>
              <a:t>n </a:t>
            </a:r>
            <a:r>
              <a:rPr lang="vi" sz="1200" dirty="0">
                <a:latin typeface="Times New Roman" panose="02020603050405020304" pitchFamily="18" charset="0"/>
              </a:rPr>
              <a:t>thiết lưu trữ các bảng trang, nhưng lại mất thời gian tìm kiếm bảng trang khi truy xuất 1 trang được yêu cau.</a:t>
            </a:r>
          </a:p>
          <a:p>
            <a:pPr marL="157988" indent="-152400">
              <a:lnSpc>
                <a:spcPts val="1368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Có </a:t>
            </a:r>
            <a:r>
              <a:rPr lang="en-US" sz="1200" dirty="0" err="1" smtClean="0">
                <a:latin typeface="Times New Roman" panose="02020603050405020304" pitchFamily="18" charset="0"/>
              </a:rPr>
              <a:t>thể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latin typeface="Times New Roman" panose="02020603050405020304" pitchFamily="18" charset="0"/>
              </a:rPr>
              <a:t>dùng </a:t>
            </a:r>
            <a:r>
              <a:rPr lang="vi" sz="1200" dirty="0">
                <a:latin typeface="Times New Roman" panose="02020603050405020304" pitchFamily="18" charset="0"/>
              </a:rPr>
              <a:t>bảng băm </a:t>
            </a:r>
            <a:r>
              <a:rPr lang="en-US" sz="1200" dirty="0" err="1" smtClean="0">
                <a:latin typeface="Times New Roman" panose="02020603050405020304" pitchFamily="18" charset="0"/>
              </a:rPr>
              <a:t>để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latin typeface="Times New Roman" panose="02020603050405020304" pitchFamily="18" charset="0"/>
              </a:rPr>
              <a:t>giói </a:t>
            </a:r>
            <a:r>
              <a:rPr lang="vi" sz="1200" dirty="0">
                <a:latin typeface="Times New Roman" panose="02020603050405020304" pitchFamily="18" charset="0"/>
              </a:rPr>
              <a:t>hạn tìm kiếm cho 1 hoặc 1 vài mục từ của bảng trang.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78013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056" y="12192"/>
            <a:ext cx="1219200" cy="10363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4" name="Rectangle 3"/>
          <p:cNvSpPr/>
          <p:nvPr/>
        </p:nvSpPr>
        <p:spPr>
          <a:xfrm>
            <a:off x="170688" y="134112"/>
            <a:ext cx="1091184" cy="79248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indent="0">
              <a:spcAft>
                <a:spcPts val="210"/>
              </a:spcAft>
            </a:pPr>
            <a:r>
              <a:rPr lang="vi" sz="550" cap="small">
                <a:solidFill>
                  <a:srgbClr val="FFFFFF"/>
                </a:solidFill>
                <a:latin typeface="Times New Roman"/>
              </a:rPr>
              <a:t>-Các cấu TRỨC bảng trang</a:t>
            </a:r>
          </a:p>
        </p:txBody>
      </p:sp>
      <p:sp>
        <p:nvSpPr>
          <p:cNvPr id="6" name="Rectangle 5"/>
          <p:cNvSpPr/>
          <p:nvPr/>
        </p:nvSpPr>
        <p:spPr>
          <a:xfrm>
            <a:off x="73152" y="432816"/>
            <a:ext cx="3810000" cy="23774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spcBef>
                <a:spcPts val="630"/>
              </a:spcBef>
            </a:pP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BẢNG TRANG ĐẢO </a:t>
            </a:r>
            <a:r>
              <a:rPr lang="en-US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(INVERTED PAGE TABLE)</a:t>
            </a:r>
            <a:endParaRPr lang="en-US" sz="1400" b="1" cap="small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08" y="734243"/>
            <a:ext cx="3307193" cy="226920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78013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3" name="Rectangle 2"/>
          <p:cNvSpPr/>
          <p:nvPr/>
        </p:nvSpPr>
        <p:spPr>
          <a:xfrm>
            <a:off x="115824" y="109728"/>
            <a:ext cx="1136904" cy="128016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marL="99060" indent="0" algn="just">
              <a:spcAft>
                <a:spcPts val="1260"/>
              </a:spcAft>
            </a:pPr>
            <a:r>
              <a:rPr lang="vi" sz="550" cap="small">
                <a:solidFill>
                  <a:srgbClr val="FFFFFF"/>
                </a:solidFill>
                <a:latin typeface="Times New Roman"/>
              </a:rPr>
              <a:t>Phân đoạn </a:t>
            </a:r>
            <a:r>
              <a:rPr lang="en-US" sz="550" cap="small">
                <a:solidFill>
                  <a:srgbClr val="FFFFFF"/>
                </a:solidFill>
                <a:latin typeface="Times New Roman"/>
              </a:rPr>
              <a:t>(Segmentation)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584" y="457200"/>
            <a:ext cx="2511552" cy="21945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spcBef>
                <a:spcPts val="1260"/>
              </a:spcBef>
              <a:spcAft>
                <a:spcPts val="2730"/>
              </a:spcAft>
            </a:pP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PHÂN ĐOẠN </a:t>
            </a:r>
            <a:r>
              <a:rPr lang="en-US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(SEGMENTATION)</a:t>
            </a:r>
            <a:endParaRPr lang="en-US" sz="1400" b="1" cap="small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0652" y="896112"/>
            <a:ext cx="2144152" cy="153525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spcBef>
                <a:spcPts val="2730"/>
              </a:spcBef>
              <a:spcAft>
                <a:spcPts val="42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Bộ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ở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góc độ người dùng:</a:t>
            </a:r>
          </a:p>
          <a:p>
            <a:pPr marL="435864" indent="-127000">
              <a:lnSpc>
                <a:spcPts val="1200"/>
              </a:lnSpc>
              <a:spcAft>
                <a:spcPts val="21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Chương trình là một tập các đoạn </a:t>
            </a:r>
            <a:r>
              <a:rPr lang="en-US" sz="1200" dirty="0">
                <a:latin typeface="Times New Roman" panose="02020603050405020304" pitchFamily="18" charset="0"/>
              </a:rPr>
              <a:t>(segment).</a:t>
            </a:r>
          </a:p>
          <a:p>
            <a:pPr marL="435864" indent="-127000">
              <a:lnSpc>
                <a:spcPts val="1200"/>
              </a:lnSpc>
              <a:spcAft>
                <a:spcPts val="21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Mỗi đoạn là một đơn vị luận lý như: chương trình chính, hàm, đối tượng, mảng, ...</a:t>
            </a:r>
          </a:p>
          <a:p>
            <a:pPr indent="0" algn="just">
              <a:spcAft>
                <a:spcPts val="42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Phân đoạn:</a:t>
            </a:r>
          </a:p>
          <a:p>
            <a:pPr marL="435864" indent="-127000">
              <a:lnSpc>
                <a:spcPts val="1176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Là một sơ đồ quản lý bộ nhớ hỗ trợ cái nhìn về bộ nhớ theo góc độ người dùng.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136" y="808585"/>
            <a:ext cx="1694688" cy="207873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78013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4" name="Rectangle 3"/>
          <p:cNvSpPr/>
          <p:nvPr/>
        </p:nvSpPr>
        <p:spPr>
          <a:xfrm>
            <a:off x="115824" y="109728"/>
            <a:ext cx="1136904" cy="128016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marL="101600" indent="0"/>
            <a:r>
              <a:rPr lang="vi" sz="550" cap="small">
                <a:solidFill>
                  <a:srgbClr val="FFFFFF"/>
                </a:solidFill>
                <a:latin typeface="Times New Roman"/>
              </a:rPr>
              <a:t>Phân đoạn </a:t>
            </a:r>
            <a:r>
              <a:rPr lang="en-US" sz="550" cap="small">
                <a:solidFill>
                  <a:srgbClr val="FFFFFF"/>
                </a:solidFill>
                <a:latin typeface="Times New Roman"/>
              </a:rPr>
              <a:t>(Segmentation)</a:t>
            </a:r>
          </a:p>
        </p:txBody>
      </p:sp>
      <p:sp>
        <p:nvSpPr>
          <p:cNvPr id="5" name="Rectangle 4"/>
          <p:cNvSpPr/>
          <p:nvPr/>
        </p:nvSpPr>
        <p:spPr>
          <a:xfrm>
            <a:off x="97536" y="414042"/>
            <a:ext cx="2045208" cy="19202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HAI</a:t>
            </a:r>
            <a:r>
              <a:rPr lang="vi" sz="1400" b="1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 GÓC </a:t>
            </a: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NHÌN BỘ NHỚ</a:t>
            </a:r>
            <a:endParaRPr lang="vi" sz="1400" b="1" cap="small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49" y="724938"/>
            <a:ext cx="4000067" cy="2306649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0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878013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3" name="Rectangle 2"/>
          <p:cNvSpPr/>
          <p:nvPr/>
        </p:nvSpPr>
        <p:spPr>
          <a:xfrm>
            <a:off x="115824" y="109728"/>
            <a:ext cx="1136904" cy="128016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marL="101600" indent="0"/>
            <a:r>
              <a:rPr lang="vi" sz="550" cap="small">
                <a:solidFill>
                  <a:srgbClr val="FFFFFF"/>
                </a:solidFill>
                <a:latin typeface="Times New Roman"/>
              </a:rPr>
              <a:t>Phân đoạn </a:t>
            </a:r>
            <a:r>
              <a:rPr lang="en-US" sz="550" cap="small">
                <a:solidFill>
                  <a:srgbClr val="FFFFFF"/>
                </a:solidFill>
                <a:latin typeface="Times New Roman"/>
              </a:rPr>
              <a:t>(Segmentation)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583" y="228600"/>
            <a:ext cx="3803201" cy="42976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spcAft>
                <a:spcPts val="2100"/>
              </a:spcAft>
            </a:pP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KIẾN TRÚC H</a:t>
            </a:r>
            <a:r>
              <a:rPr lang="en-US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Ệ</a:t>
            </a: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 THỐNG PHÂN ĐOẠN</a:t>
            </a:r>
            <a:endParaRPr lang="vi" sz="1400" b="1" cap="small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4696" y="520505"/>
            <a:ext cx="4273296" cy="245739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spcBef>
                <a:spcPts val="2100"/>
              </a:spcBef>
              <a:spcAft>
                <a:spcPts val="63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Một địa chỉ luận lý bao gồm một cặp: </a:t>
            </a:r>
            <a:r>
              <a:rPr lang="en-US" sz="1200" i="1" dirty="0">
                <a:latin typeface="Times New Roman"/>
              </a:rPr>
              <a:t>(segment</a:t>
            </a:r>
            <a:r>
              <a:rPr lang="vi" sz="1200" i="1" dirty="0">
                <a:latin typeface="Times New Roman"/>
              </a:rPr>
              <a:t>_number, </a:t>
            </a:r>
            <a:r>
              <a:rPr lang="en-US" sz="1200" i="1" dirty="0">
                <a:latin typeface="Times New Roman"/>
              </a:rPr>
              <a:t>offset</a:t>
            </a:r>
            <a:r>
              <a:rPr lang="vi" sz="1200" dirty="0">
                <a:latin typeface="Times New Roman" panose="02020603050405020304" pitchFamily="18" charset="0"/>
              </a:rPr>
              <a:t>)</a:t>
            </a:r>
          </a:p>
          <a:p>
            <a:pPr marL="157988" indent="-139700">
              <a:lnSpc>
                <a:spcPts val="1344"/>
              </a:lnSpc>
              <a:spcAft>
                <a:spcPts val="21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en-US" sz="1200" dirty="0" err="1" smtClean="0">
                <a:solidFill>
                  <a:srgbClr val="8D0000"/>
                </a:solidFill>
                <a:latin typeface="Times New Roman" panose="02020603050405020304" pitchFamily="18" charset="0"/>
              </a:rPr>
              <a:t>Bảng</a:t>
            </a:r>
            <a:r>
              <a:rPr lang="en-US" sz="1200" dirty="0" smtClean="0">
                <a:solidFill>
                  <a:srgbClr val="8D0000"/>
                </a:solidFill>
                <a:latin typeface="Times New Roman" panose="02020603050405020304" pitchFamily="18" charset="0"/>
              </a:rPr>
              <a:t>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phân đoạn </a:t>
            </a:r>
            <a:r>
              <a:rPr lang="en-US" sz="1200" dirty="0">
                <a:latin typeface="Times New Roman" panose="02020603050405020304" pitchFamily="18" charset="0"/>
              </a:rPr>
              <a:t>(segment table): </a:t>
            </a:r>
            <a:r>
              <a:rPr lang="vi" sz="1200" dirty="0">
                <a:latin typeface="Times New Roman" panose="02020603050405020304" pitchFamily="18" charset="0"/>
              </a:rPr>
              <a:t>chứa các mục ánh xạ các địa chỉ luận lý (2 chiều) vào các địa chỉ vật lý 1 chiều; mỗi mục gồm:</a:t>
            </a:r>
          </a:p>
          <a:p>
            <a:pPr marL="310388" indent="0" algn="just">
              <a:spcAft>
                <a:spcPts val="63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en-US" sz="1200" dirty="0">
                <a:latin typeface="Times New Roman" panose="02020603050405020304" pitchFamily="18" charset="0"/>
              </a:rPr>
              <a:t>base</a:t>
            </a:r>
            <a:r>
              <a:rPr lang="vi" sz="1200" dirty="0">
                <a:latin typeface="Times New Roman" panose="02020603050405020304" pitchFamily="18" charset="0"/>
              </a:rPr>
              <a:t>: chứa địa chỉ vật lý khởi </a:t>
            </a:r>
            <a:r>
              <a:rPr lang="vi" sz="1200" dirty="0" smtClean="0">
                <a:latin typeface="Times New Roman" panose="02020603050405020304" pitchFamily="18" charset="0"/>
              </a:rPr>
              <a:t>đ</a:t>
            </a:r>
            <a:r>
              <a:rPr lang="en-US" sz="1200" dirty="0" smtClean="0">
                <a:latin typeface="Times New Roman" panose="02020603050405020304" pitchFamily="18" charset="0"/>
              </a:rPr>
              <a:t>ầ</a:t>
            </a:r>
            <a:r>
              <a:rPr lang="vi" sz="1200" dirty="0" smtClean="0">
                <a:latin typeface="Times New Roman" panose="02020603050405020304" pitchFamily="18" charset="0"/>
              </a:rPr>
              <a:t>u </a:t>
            </a:r>
            <a:r>
              <a:rPr lang="vi" sz="1200" dirty="0">
                <a:latin typeface="Times New Roman" panose="02020603050405020304" pitchFamily="18" charset="0"/>
              </a:rPr>
              <a:t>của đoạn trong bộ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vật lý.</a:t>
            </a:r>
          </a:p>
          <a:p>
            <a:pPr marL="310388" indent="0" algn="just">
              <a:spcAft>
                <a:spcPts val="63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en-US" sz="1200" i="1" dirty="0">
                <a:latin typeface="Times New Roman"/>
              </a:rPr>
              <a:t>limit</a:t>
            </a:r>
            <a:r>
              <a:rPr lang="vi" sz="1200" dirty="0">
                <a:latin typeface="Times New Roman" panose="02020603050405020304" pitchFamily="18" charset="0"/>
              </a:rPr>
              <a:t>: chỉ định chiều dài của đoạn.</a:t>
            </a:r>
          </a:p>
          <a:p>
            <a:pPr marL="157988" indent="-139700">
              <a:lnSpc>
                <a:spcPts val="1344"/>
              </a:lnSpc>
              <a:spcAft>
                <a:spcPts val="21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en-US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Segment-table base register </a:t>
            </a:r>
            <a:r>
              <a:rPr lang="en-US" sz="1200" dirty="0">
                <a:latin typeface="Times New Roman" panose="02020603050405020304" pitchFamily="18" charset="0"/>
              </a:rPr>
              <a:t>(STBR): </a:t>
            </a:r>
            <a:r>
              <a:rPr lang="vi" sz="1200" dirty="0">
                <a:latin typeface="Times New Roman" panose="02020603050405020304" pitchFamily="18" charset="0"/>
              </a:rPr>
              <a:t>là thanh ghi trỏ đến </a:t>
            </a:r>
            <a:r>
              <a:rPr lang="vi" sz="1200" dirty="0" smtClean="0">
                <a:latin typeface="Times New Roman" panose="02020603050405020304" pitchFamily="18" charset="0"/>
              </a:rPr>
              <a:t>b</a:t>
            </a:r>
            <a:r>
              <a:rPr lang="en-US" sz="1200" dirty="0" smtClean="0">
                <a:latin typeface="Times New Roman" panose="02020603050405020304" pitchFamily="18" charset="0"/>
              </a:rPr>
              <a:t>ả</a:t>
            </a:r>
            <a:r>
              <a:rPr lang="vi" sz="1200" dirty="0" smtClean="0">
                <a:latin typeface="Times New Roman" panose="02020603050405020304" pitchFamily="18" charset="0"/>
              </a:rPr>
              <a:t>ng </a:t>
            </a:r>
            <a:r>
              <a:rPr lang="vi" sz="1200" dirty="0">
                <a:latin typeface="Times New Roman" panose="02020603050405020304" pitchFamily="18" charset="0"/>
              </a:rPr>
              <a:t>phân đoạn trong bộ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.</a:t>
            </a:r>
            <a:endParaRPr lang="vi" sz="1200" dirty="0">
              <a:latin typeface="Times New Roman" panose="02020603050405020304" pitchFamily="18" charset="0"/>
            </a:endParaRPr>
          </a:p>
          <a:p>
            <a:pPr marL="157988" indent="-139700">
              <a:lnSpc>
                <a:spcPts val="1368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en-US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Segment-table length register </a:t>
            </a:r>
            <a:r>
              <a:rPr lang="en-US" sz="1200" dirty="0">
                <a:latin typeface="Times New Roman" panose="02020603050405020304" pitchFamily="18" charset="0"/>
              </a:rPr>
              <a:t>(STLR): </a:t>
            </a:r>
            <a:r>
              <a:rPr lang="vi" sz="1200" dirty="0">
                <a:latin typeface="Times New Roman" panose="02020603050405020304" pitchFamily="18" charset="0"/>
              </a:rPr>
              <a:t>là thanh ghi chỉ ra số lượng các đoạn đang được sử dụng bởi chương trình.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78013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3" name="Rectangle 2"/>
          <p:cNvSpPr/>
          <p:nvPr/>
        </p:nvSpPr>
        <p:spPr>
          <a:xfrm>
            <a:off x="115824" y="109728"/>
            <a:ext cx="1505712" cy="121920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marL="101600" indent="0"/>
            <a:r>
              <a:rPr lang="vi" sz="550" cap="small">
                <a:solidFill>
                  <a:srgbClr val="FFFFFF"/>
                </a:solidFill>
                <a:latin typeface="Times New Roman"/>
              </a:rPr>
              <a:t>Tổng quan VỀ Bộ nhớ VÀ Tiến trình</a:t>
            </a:r>
          </a:p>
        </p:txBody>
      </p:sp>
      <p:sp>
        <p:nvSpPr>
          <p:cNvPr id="4" name="Rectangle 3"/>
          <p:cNvSpPr/>
          <p:nvPr/>
        </p:nvSpPr>
        <p:spPr>
          <a:xfrm>
            <a:off x="97536" y="228600"/>
            <a:ext cx="4101670" cy="42976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5900" indent="0">
              <a:spcAft>
                <a:spcPts val="630"/>
              </a:spcAft>
            </a:pP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THANH GHI NỀN &amp; THANH GHI GIỚI HẠN</a:t>
            </a:r>
            <a:endParaRPr lang="vi" sz="1400" b="1" cap="small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160" y="658368"/>
            <a:ext cx="2063496" cy="224637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5900" indent="-215900">
              <a:lnSpc>
                <a:spcPts val="1392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Hỗ trợ việc phân chia vùng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cho các tiến trình.</a:t>
            </a:r>
          </a:p>
          <a:p>
            <a:pPr marL="215900" indent="-215900">
              <a:lnSpc>
                <a:spcPts val="1344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Thanh ghi nền </a:t>
            </a:r>
            <a:r>
              <a:rPr lang="en-US" sz="1200" dirty="0">
                <a:latin typeface="Times New Roman" panose="02020603050405020304" pitchFamily="18" charset="0"/>
              </a:rPr>
              <a:t>(base): </a:t>
            </a:r>
            <a:r>
              <a:rPr lang="vi" sz="1200" dirty="0">
                <a:latin typeface="Times New Roman" panose="02020603050405020304" pitchFamily="18" charset="0"/>
              </a:rPr>
              <a:t>xác định </a:t>
            </a:r>
            <a:r>
              <a:rPr lang="vi" sz="1200" dirty="0" smtClean="0">
                <a:latin typeface="Times New Roman" panose="02020603050405020304" pitchFamily="18" charset="0"/>
              </a:rPr>
              <a:t>gi</a:t>
            </a:r>
            <a:r>
              <a:rPr lang="en-US" sz="1200" dirty="0" smtClean="0">
                <a:latin typeface="Times New Roman" panose="02020603050405020304" pitchFamily="18" charset="0"/>
              </a:rPr>
              <a:t>ớ</a:t>
            </a:r>
            <a:r>
              <a:rPr lang="vi" sz="1200" dirty="0" smtClean="0">
                <a:latin typeface="Times New Roman" panose="02020603050405020304" pitchFamily="18" charset="0"/>
              </a:rPr>
              <a:t>i </a:t>
            </a:r>
            <a:r>
              <a:rPr lang="vi" sz="1200" dirty="0">
                <a:latin typeface="Times New Roman" panose="02020603050405020304" pitchFamily="18" charset="0"/>
              </a:rPr>
              <a:t>hạn vùng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vật lý thấp nhất.</a:t>
            </a:r>
          </a:p>
          <a:p>
            <a:pPr marL="215900" indent="-215900">
              <a:lnSpc>
                <a:spcPts val="1368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Thanh ghi </a:t>
            </a:r>
            <a:r>
              <a:rPr lang="vi" sz="1200" dirty="0" smtClean="0">
                <a:solidFill>
                  <a:srgbClr val="8D0000"/>
                </a:solidFill>
                <a:latin typeface="Times New Roman" panose="02020603050405020304" pitchFamily="18" charset="0"/>
              </a:rPr>
              <a:t>gi</a:t>
            </a:r>
            <a:r>
              <a:rPr lang="en-US" sz="1200" dirty="0" smtClean="0">
                <a:solidFill>
                  <a:srgbClr val="8D0000"/>
                </a:solidFill>
                <a:latin typeface="Times New Roman" panose="02020603050405020304" pitchFamily="18" charset="0"/>
              </a:rPr>
              <a:t>ớ</a:t>
            </a:r>
            <a:r>
              <a:rPr lang="vi" sz="1200" dirty="0" smtClean="0">
                <a:solidFill>
                  <a:srgbClr val="8D0000"/>
                </a:solidFill>
                <a:latin typeface="Times New Roman" panose="02020603050405020304" pitchFamily="18" charset="0"/>
              </a:rPr>
              <a:t>i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hạn </a:t>
            </a:r>
            <a:r>
              <a:rPr lang="en-US" sz="1200" dirty="0">
                <a:latin typeface="Times New Roman" panose="02020603050405020304" pitchFamily="18" charset="0"/>
              </a:rPr>
              <a:t>(limit): </a:t>
            </a:r>
            <a:r>
              <a:rPr lang="vi" sz="1200" dirty="0">
                <a:latin typeface="Times New Roman" panose="02020603050405020304" pitchFamily="18" charset="0"/>
              </a:rPr>
              <a:t>xác định kích </a:t>
            </a:r>
            <a:r>
              <a:rPr lang="vi-VN" sz="1200" dirty="0" smtClean="0">
                <a:latin typeface="Times New Roman" panose="02020603050405020304" pitchFamily="18" charset="0"/>
              </a:rPr>
              <a:t>thước </a:t>
            </a:r>
            <a:r>
              <a:rPr lang="vi" sz="1200" dirty="0" smtClean="0">
                <a:latin typeface="Times New Roman" panose="02020603050405020304" pitchFamily="18" charset="0"/>
              </a:rPr>
              <a:t>của </a:t>
            </a:r>
            <a:r>
              <a:rPr lang="vi" sz="1200" dirty="0">
                <a:latin typeface="Times New Roman" panose="02020603050405020304" pitchFamily="18" charset="0"/>
              </a:rPr>
              <a:t>vùng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.</a:t>
            </a:r>
            <a:endParaRPr lang="vi" sz="1200" dirty="0">
              <a:latin typeface="Times New Roman" panose="02020603050405020304" pitchFamily="18" charset="0"/>
            </a:endParaRPr>
          </a:p>
          <a:p>
            <a:pPr marL="215900" indent="-215900">
              <a:lnSpc>
                <a:spcPts val="1368"/>
              </a:lnSpc>
            </a:pPr>
            <a:r>
              <a:rPr lang="en-US" sz="1200" dirty="0" smtClean="0">
                <a:solidFill>
                  <a:srgbClr val="3333B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vi" sz="1200" dirty="0" smtClean="0">
                <a:latin typeface="Times New Roman" panose="02020603050405020304" pitchFamily="18" charset="0"/>
              </a:rPr>
              <a:t>Địa </a:t>
            </a:r>
            <a:r>
              <a:rPr lang="vi" sz="1200" dirty="0">
                <a:latin typeface="Times New Roman" panose="02020603050405020304" pitchFamily="18" charset="0"/>
              </a:rPr>
              <a:t>chỉ vùng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mà một tiến trình có </a:t>
            </a:r>
            <a:r>
              <a:rPr lang="vi" sz="1200" dirty="0" smtClean="0">
                <a:latin typeface="Times New Roman" panose="02020603050405020304" pitchFamily="18" charset="0"/>
              </a:rPr>
              <a:t>th</a:t>
            </a:r>
            <a:r>
              <a:rPr lang="en-US" sz="1200" dirty="0" smtClean="0">
                <a:latin typeface="Times New Roman" panose="02020603050405020304" pitchFamily="18" charset="0"/>
              </a:rPr>
              <a:t>ể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truy xuất: </a:t>
            </a:r>
            <a:r>
              <a:rPr lang="en-US" sz="1200" dirty="0">
                <a:latin typeface="Times New Roman" panose="02020603050405020304" pitchFamily="18" charset="0"/>
              </a:rPr>
              <a:t>[base, base</a:t>
            </a:r>
            <a:r>
              <a:rPr lang="vi" sz="1200" i="1" dirty="0">
                <a:latin typeface="Times New Roman"/>
              </a:rPr>
              <a:t>+</a:t>
            </a:r>
            <a:r>
              <a:rPr lang="en-US" sz="1200" i="1" dirty="0">
                <a:latin typeface="Times New Roman"/>
              </a:rPr>
              <a:t>limit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]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75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/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81188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843" y="658368"/>
            <a:ext cx="1968248" cy="212318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776" y="1173480"/>
            <a:ext cx="2852928" cy="187756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4" name="Rectangle 3"/>
          <p:cNvSpPr/>
          <p:nvPr/>
        </p:nvSpPr>
        <p:spPr>
          <a:xfrm>
            <a:off x="115824" y="109728"/>
            <a:ext cx="1136904" cy="128016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marL="101600" indent="0"/>
            <a:r>
              <a:rPr lang="vi" sz="550" cap="small">
                <a:solidFill>
                  <a:srgbClr val="FFFFFF"/>
                </a:solidFill>
                <a:latin typeface="Times New Roman"/>
              </a:rPr>
              <a:t>Phân đoạn </a:t>
            </a:r>
            <a:r>
              <a:rPr lang="en-US" sz="550" cap="small">
                <a:solidFill>
                  <a:srgbClr val="FFFFFF"/>
                </a:solidFill>
                <a:latin typeface="Times New Roman"/>
              </a:rPr>
              <a:t>(Segmentation)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0584" y="228600"/>
            <a:ext cx="3727704" cy="42976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spcAft>
                <a:spcPts val="1260"/>
              </a:spcAft>
            </a:pP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PHẦN CỨNG HỖ TRỢ PHÂN ĐOẠN</a:t>
            </a:r>
            <a:endParaRPr lang="vi" sz="1400" b="1" cap="small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4696" y="853440"/>
            <a:ext cx="2801112" cy="1889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spcBef>
                <a:spcPts val="1260"/>
              </a:spcBef>
            </a:pPr>
            <a:r>
              <a:rPr lang="vi" sz="1200" dirty="0">
                <a:latin typeface="Times New Roman" panose="02020603050405020304" pitchFamily="18" charset="0"/>
              </a:rPr>
              <a:t>► Một đoạn có số </a:t>
            </a:r>
            <a:r>
              <a:rPr lang="vi" sz="1200" dirty="0" smtClean="0">
                <a:latin typeface="Times New Roman" panose="02020603050405020304" pitchFamily="18" charset="0"/>
              </a:rPr>
              <a:t>hiệu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latin typeface="Times New Roman" panose="02020603050405020304" pitchFamily="18" charset="0"/>
              </a:rPr>
              <a:t>s </a:t>
            </a:r>
            <a:r>
              <a:rPr lang="vi" sz="1200" dirty="0">
                <a:latin typeface="Times New Roman" panose="02020603050405020304" pitchFamily="18" charset="0"/>
              </a:rPr>
              <a:t>hợp lệ nếu s &lt; STLR.</a:t>
            </a:r>
          </a:p>
        </p:txBody>
      </p:sp>
      <p:sp>
        <p:nvSpPr>
          <p:cNvPr id="8" name="Rectangle 7"/>
          <p:cNvSpPr/>
          <p:nvPr/>
        </p:nvSpPr>
        <p:spPr>
          <a:xfrm>
            <a:off x="1511808" y="3072384"/>
            <a:ext cx="1402080" cy="9448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600" dirty="0">
                <a:solidFill>
                  <a:srgbClr val="231F20"/>
                </a:solidFill>
                <a:latin typeface="Times New Roman" panose="02020603050405020304" pitchFamily="18" charset="0"/>
              </a:rPr>
              <a:t>trap: addressing error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48000" y="3078480"/>
            <a:ext cx="707136" cy="24384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600" dirty="0">
                <a:solidFill>
                  <a:srgbClr val="231F20"/>
                </a:solidFill>
                <a:latin typeface="Times New Roman" panose="02020603050405020304" pitchFamily="18" charset="0"/>
              </a:rPr>
              <a:t>physical memory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78013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4" name="Rectangle 3"/>
          <p:cNvSpPr/>
          <p:nvPr/>
        </p:nvSpPr>
        <p:spPr>
          <a:xfrm>
            <a:off x="115824" y="109728"/>
            <a:ext cx="1136904" cy="128016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marL="101600" indent="0"/>
            <a:r>
              <a:rPr lang="vi" sz="550" cap="small">
                <a:solidFill>
                  <a:srgbClr val="FFFFFF"/>
                </a:solidFill>
                <a:latin typeface="Times New Roman"/>
              </a:rPr>
              <a:t>Phân đoạn </a:t>
            </a:r>
            <a:r>
              <a:rPr lang="en-US" sz="550" cap="small">
                <a:solidFill>
                  <a:srgbClr val="FFFFFF"/>
                </a:solidFill>
                <a:latin typeface="Times New Roman"/>
              </a:rPr>
              <a:t>(Segmentation)</a:t>
            </a:r>
          </a:p>
        </p:txBody>
      </p:sp>
      <p:sp>
        <p:nvSpPr>
          <p:cNvPr id="5" name="Rectangle 4"/>
          <p:cNvSpPr/>
          <p:nvPr/>
        </p:nvSpPr>
        <p:spPr>
          <a:xfrm>
            <a:off x="94488" y="228600"/>
            <a:ext cx="2901930" cy="42976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5900" indent="0">
              <a:spcAft>
                <a:spcPts val="630"/>
              </a:spcAft>
            </a:pPr>
            <a:r>
              <a:rPr lang="vi" sz="1400" b="1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VÍ DỤ VỀ </a:t>
            </a: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PHÂN ĐOẠN</a:t>
            </a:r>
            <a:endParaRPr lang="vi" sz="1400" b="1" cap="small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56" y="658368"/>
            <a:ext cx="2545948" cy="220938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78013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3" name="Rectangle 2"/>
          <p:cNvSpPr/>
          <p:nvPr/>
        </p:nvSpPr>
        <p:spPr>
          <a:xfrm>
            <a:off x="115824" y="109728"/>
            <a:ext cx="1136904" cy="128016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vi" sz="550" cap="small">
                <a:solidFill>
                  <a:srgbClr val="FFFFFF"/>
                </a:solidFill>
                <a:latin typeface="Times New Roman"/>
              </a:rPr>
              <a:t>I—Phân đoạn </a:t>
            </a:r>
            <a:r>
              <a:rPr lang="en-US" sz="550" cap="small">
                <a:solidFill>
                  <a:srgbClr val="FFFFFF"/>
                </a:solidFill>
                <a:latin typeface="Times New Roman"/>
              </a:rPr>
              <a:t>(Segmentation)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584" y="228600"/>
            <a:ext cx="2965704" cy="42976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/>
            <a:r>
              <a:rPr lang="vi" sz="1400" b="1" cap="small" dirty="0" smtClean="0">
                <a:solidFill>
                  <a:srgbClr val="CC0000"/>
                </a:solidFill>
                <a:latin typeface="Times New Roman"/>
              </a:rPr>
              <a:t>BẢO VỆ VÀ CHIA SẺ ĐOẠN</a:t>
            </a:r>
            <a:endParaRPr lang="vi" sz="1400" b="1" cap="small" dirty="0">
              <a:solidFill>
                <a:srgbClr val="CC0000"/>
              </a:solidFill>
              <a:latin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6408" y="1027176"/>
            <a:ext cx="1502664" cy="16154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1200"/>
              </a:lnSpc>
            </a:pPr>
            <a:r>
              <a:rPr lang="vi" sz="950" dirty="0">
                <a:solidFill>
                  <a:srgbClr val="3333B2"/>
                </a:solidFill>
                <a:latin typeface="Times New Roman" panose="02020603050405020304" pitchFamily="18" charset="0"/>
              </a:rPr>
              <a:t>► </a:t>
            </a:r>
            <a:r>
              <a:rPr lang="vi" sz="950" dirty="0">
                <a:latin typeface="Times New Roman" panose="02020603050405020304" pitchFamily="18" charset="0"/>
              </a:rPr>
              <a:t>Bảo vệ đoạn: </a:t>
            </a:r>
            <a:r>
              <a:rPr lang="vi" sz="950" dirty="0" smtClean="0">
                <a:latin typeface="Times New Roman" panose="02020603050405020304" pitchFamily="18" charset="0"/>
              </a:rPr>
              <a:t>kết hợp</a:t>
            </a:r>
            <a:endParaRPr lang="vi" sz="950" dirty="0"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2712" y="1188720"/>
            <a:ext cx="2423160" cy="14630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1200"/>
              </a:lnSpc>
            </a:pPr>
            <a:r>
              <a:rPr lang="vi" sz="950" dirty="0">
                <a:latin typeface="Times New Roman" panose="02020603050405020304" pitchFamily="18" charset="0"/>
              </a:rPr>
              <a:t>mỗi mục trong bảng    '</a:t>
            </a:r>
          </a:p>
        </p:txBody>
      </p:sp>
      <p:sp>
        <p:nvSpPr>
          <p:cNvPr id="8" name="Rectangle 7"/>
          <p:cNvSpPr/>
          <p:nvPr/>
        </p:nvSpPr>
        <p:spPr>
          <a:xfrm>
            <a:off x="365760" y="1353312"/>
            <a:ext cx="585216" cy="12801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1200"/>
              </a:lnSpc>
            </a:pPr>
            <a:r>
              <a:rPr lang="vi" sz="950" dirty="0">
                <a:latin typeface="Times New Roman" panose="02020603050405020304" pitchFamily="18" charset="0"/>
              </a:rPr>
              <a:t>phân đoạn</a:t>
            </a:r>
          </a:p>
        </p:txBody>
      </p:sp>
      <p:sp>
        <p:nvSpPr>
          <p:cNvPr id="9" name="Rectangle 8"/>
          <p:cNvSpPr/>
          <p:nvPr/>
        </p:nvSpPr>
        <p:spPr>
          <a:xfrm>
            <a:off x="502920" y="1548384"/>
            <a:ext cx="1216152" cy="441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-139700">
              <a:lnSpc>
                <a:spcPts val="1176"/>
              </a:lnSpc>
            </a:pPr>
            <a:r>
              <a:rPr lang="vi" sz="1100" spc="50" dirty="0">
                <a:solidFill>
                  <a:srgbClr val="3333B2"/>
                </a:solidFill>
                <a:latin typeface="Times New Roman"/>
              </a:rPr>
              <a:t>►    </a:t>
            </a:r>
            <a:r>
              <a:rPr lang="vi" sz="1100" spc="50" dirty="0">
                <a:solidFill>
                  <a:srgbClr val="8D0000"/>
                </a:solidFill>
                <a:latin typeface="Times New Roman"/>
              </a:rPr>
              <a:t>1 </a:t>
            </a:r>
            <a:r>
              <a:rPr lang="en-US" sz="1100" spc="50" dirty="0">
                <a:solidFill>
                  <a:srgbClr val="8D0000"/>
                </a:solidFill>
                <a:latin typeface="Times New Roman"/>
              </a:rPr>
              <a:t>bit </a:t>
            </a:r>
            <a:r>
              <a:rPr lang="vi" sz="1100" spc="50" dirty="0">
                <a:solidFill>
                  <a:srgbClr val="8D0000"/>
                </a:solidFill>
                <a:latin typeface="Times New Roman"/>
              </a:rPr>
              <a:t>bảo vệ </a:t>
            </a:r>
            <a:r>
              <a:rPr lang="en-US" sz="1100" spc="50" dirty="0" err="1" smtClean="0">
                <a:latin typeface="Times New Roman"/>
              </a:rPr>
              <a:t>để</a:t>
            </a:r>
            <a:r>
              <a:rPr lang="en-US" sz="1100" spc="50" dirty="0" smtClean="0">
                <a:latin typeface="Times New Roman"/>
              </a:rPr>
              <a:t> </a:t>
            </a:r>
            <a:r>
              <a:rPr lang="vi" sz="1100" spc="50" dirty="0" smtClean="0">
                <a:latin typeface="Times New Roman"/>
              </a:rPr>
              <a:t>đánh </a:t>
            </a:r>
            <a:r>
              <a:rPr lang="vi" sz="1100" spc="50" dirty="0">
                <a:latin typeface="Times New Roman"/>
              </a:rPr>
              <a:t>dấu đoạn hợp lệ/không hợp lệ.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2920" y="2230374"/>
            <a:ext cx="1258824" cy="4267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-139700">
              <a:lnSpc>
                <a:spcPts val="1176"/>
              </a:lnSpc>
            </a:pPr>
            <a:r>
              <a:rPr lang="vi" sz="1100" spc="50" dirty="0">
                <a:solidFill>
                  <a:srgbClr val="3333B2"/>
                </a:solidFill>
                <a:latin typeface="Times New Roman"/>
              </a:rPr>
              <a:t>►    </a:t>
            </a:r>
            <a:r>
              <a:rPr lang="vi" sz="1100" spc="50" dirty="0">
                <a:solidFill>
                  <a:srgbClr val="8D0000"/>
                </a:solidFill>
                <a:latin typeface="Times New Roman"/>
              </a:rPr>
              <a:t>các </a:t>
            </a:r>
            <a:r>
              <a:rPr lang="en-US" sz="1100" spc="50" dirty="0">
                <a:solidFill>
                  <a:srgbClr val="8D0000"/>
                </a:solidFill>
                <a:latin typeface="Times New Roman"/>
              </a:rPr>
              <a:t>bits </a:t>
            </a:r>
            <a:r>
              <a:rPr lang="en-US" sz="1100" spc="50" dirty="0" err="1" smtClean="0">
                <a:solidFill>
                  <a:srgbClr val="8D0000"/>
                </a:solidFill>
                <a:latin typeface="Times New Roman"/>
              </a:rPr>
              <a:t>kiểm</a:t>
            </a:r>
            <a:r>
              <a:rPr lang="vi" sz="1100" spc="50" dirty="0" smtClean="0">
                <a:solidFill>
                  <a:srgbClr val="8D0000"/>
                </a:solidFill>
                <a:latin typeface="Times New Roman"/>
              </a:rPr>
              <a:t> </a:t>
            </a:r>
            <a:r>
              <a:rPr lang="vi" sz="1100" spc="50" dirty="0">
                <a:solidFill>
                  <a:srgbClr val="8D0000"/>
                </a:solidFill>
                <a:latin typeface="Times New Roman"/>
              </a:rPr>
              <a:t>soát </a:t>
            </a:r>
            <a:r>
              <a:rPr lang="vi" sz="1100" spc="50" dirty="0">
                <a:latin typeface="Times New Roman"/>
              </a:rPr>
              <a:t>quyền (đọc, ghi, thực thi, </a:t>
            </a:r>
            <a:r>
              <a:rPr lang="vi" sz="1100" spc="200" dirty="0">
                <a:latin typeface="Times New Roman"/>
              </a:rPr>
              <a:t>...)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256" y="777240"/>
            <a:ext cx="2483368" cy="1809005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0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878013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3" name="Rectangle 2"/>
          <p:cNvSpPr/>
          <p:nvPr/>
        </p:nvSpPr>
        <p:spPr>
          <a:xfrm>
            <a:off x="115824" y="109728"/>
            <a:ext cx="1444752" cy="121920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marL="124460" indent="0" algn="just">
              <a:spcAft>
                <a:spcPts val="1260"/>
              </a:spcAft>
            </a:pPr>
            <a:r>
              <a:rPr lang="vi" sz="550" cap="small">
                <a:solidFill>
                  <a:srgbClr val="FFFFFF"/>
                </a:solidFill>
                <a:latin typeface="Times New Roman"/>
              </a:rPr>
              <a:t>Kết hợp phân trang VÀ phân đoạn</a:t>
            </a:r>
          </a:p>
        </p:txBody>
      </p:sp>
      <p:sp>
        <p:nvSpPr>
          <p:cNvPr id="4" name="Rectangle 3"/>
          <p:cNvSpPr/>
          <p:nvPr/>
        </p:nvSpPr>
        <p:spPr>
          <a:xfrm>
            <a:off x="97536" y="316758"/>
            <a:ext cx="3416808" cy="20726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spcBef>
                <a:spcPts val="1260"/>
              </a:spcBef>
              <a:spcAft>
                <a:spcPts val="1680"/>
              </a:spcAft>
            </a:pP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KẾT HỢP PHÂN TRANG VÀ PHÂN ĐOẠN</a:t>
            </a:r>
            <a:endParaRPr lang="vi" sz="1400" b="1" cap="small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4696" y="731520"/>
            <a:ext cx="4267200" cy="235000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spcBef>
                <a:spcPts val="1680"/>
              </a:spcBef>
              <a:spcAft>
                <a:spcPts val="63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Nhằm giải quyết trường hợp bảng phân đoạn quá lớn.</a:t>
            </a:r>
          </a:p>
          <a:p>
            <a:pPr indent="0" algn="just">
              <a:spcAft>
                <a:spcPts val="63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Ý tưởng: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phân đoạn bảng phân trang </a:t>
            </a:r>
            <a:r>
              <a:rPr lang="en-US" sz="1200" dirty="0">
                <a:latin typeface="Times New Roman" panose="02020603050405020304" pitchFamily="18" charset="0"/>
              </a:rPr>
              <a:t>(segmented paging)</a:t>
            </a:r>
          </a:p>
          <a:p>
            <a:pPr marL="310388" indent="0" algn="just">
              <a:lnSpc>
                <a:spcPts val="1896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Mỗi tiến trình sẽ có 1 bảng phân đoạn và nhiều bảng phân trang.</a:t>
            </a:r>
          </a:p>
          <a:p>
            <a:pPr marL="310388" indent="0" algn="just">
              <a:lnSpc>
                <a:spcPts val="1896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Mỗi mục bảng phân đoạn sẽ ánh xạ vào 1 bảng phân trang.</a:t>
            </a:r>
          </a:p>
          <a:p>
            <a:pPr marL="310388" indent="0" algn="just">
              <a:lnSpc>
                <a:spcPts val="1896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Cấu trúc một địa chỉ luận lý: </a:t>
            </a:r>
            <a:r>
              <a:rPr lang="vi" sz="1200" i="1" dirty="0">
                <a:latin typeface="Times New Roman"/>
              </a:rPr>
              <a:t>{seg_number</a:t>
            </a:r>
            <a:r>
              <a:rPr lang="vi" sz="1200" dirty="0">
                <a:latin typeface="Times New Roman" panose="02020603050405020304" pitchFamily="18" charset="0"/>
              </a:rPr>
              <a:t>, </a:t>
            </a:r>
            <a:r>
              <a:rPr lang="en-US" sz="1200" i="1" dirty="0">
                <a:latin typeface="Times New Roman"/>
              </a:rPr>
              <a:t>page</a:t>
            </a:r>
            <a:r>
              <a:rPr lang="vi" sz="1200" i="1" dirty="0">
                <a:latin typeface="Times New Roman"/>
              </a:rPr>
              <a:t>_number</a:t>
            </a:r>
            <a:r>
              <a:rPr lang="vi" sz="1200" dirty="0">
                <a:latin typeface="Times New Roman" panose="02020603050405020304" pitchFamily="18" charset="0"/>
              </a:rPr>
              <a:t>, </a:t>
            </a:r>
            <a:r>
              <a:rPr lang="en-US" sz="1200" i="1" dirty="0">
                <a:latin typeface="Times New Roman"/>
              </a:rPr>
              <a:t>offset)</a:t>
            </a:r>
          </a:p>
          <a:p>
            <a:pPr marL="716788" indent="-127000">
              <a:lnSpc>
                <a:spcPts val="1080"/>
              </a:lnSpc>
              <a:spcAft>
                <a:spcPts val="210"/>
              </a:spcAft>
            </a:pPr>
            <a:r>
              <a:rPr lang="vi" sz="1200" i="1" dirty="0">
                <a:solidFill>
                  <a:srgbClr val="3333B2"/>
                </a:solidFill>
                <a:latin typeface="Times New Roman"/>
              </a:rPr>
              <a:t>►    </a:t>
            </a:r>
            <a:r>
              <a:rPr lang="vi" sz="1000" i="1" dirty="0">
                <a:latin typeface="Times New Roman"/>
              </a:rPr>
              <a:t>seg_number</a:t>
            </a:r>
            <a:r>
              <a:rPr lang="vi" sz="1000" dirty="0">
                <a:latin typeface="Times New Roman" panose="02020603050405020304" pitchFamily="18" charset="0"/>
              </a:rPr>
              <a:t>: chỉ số của các mục trong bảng phân đoạn, dùng </a:t>
            </a:r>
            <a:r>
              <a:rPr lang="en-US" sz="1000" dirty="0" err="1" smtClean="0">
                <a:latin typeface="Times New Roman" panose="02020603050405020304" pitchFamily="18" charset="0"/>
              </a:rPr>
              <a:t>để</a:t>
            </a:r>
            <a:r>
              <a:rPr lang="en-US" sz="1000" dirty="0" smtClean="0">
                <a:latin typeface="Times New Roman" panose="02020603050405020304" pitchFamily="18" charset="0"/>
              </a:rPr>
              <a:t> </a:t>
            </a:r>
            <a:r>
              <a:rPr lang="vi" sz="1000" dirty="0" smtClean="0">
                <a:latin typeface="Times New Roman" panose="02020603050405020304" pitchFamily="18" charset="0"/>
              </a:rPr>
              <a:t>xác </a:t>
            </a:r>
            <a:r>
              <a:rPr lang="vi" sz="1000" dirty="0">
                <a:latin typeface="Times New Roman" panose="02020603050405020304" pitchFamily="18" charset="0"/>
              </a:rPr>
              <a:t>định địa chỉ bảng phân trang.</a:t>
            </a:r>
          </a:p>
          <a:p>
            <a:pPr marL="716788" indent="-127000">
              <a:lnSpc>
                <a:spcPts val="1104"/>
              </a:lnSpc>
              <a:spcAft>
                <a:spcPts val="210"/>
              </a:spcAft>
            </a:pPr>
            <a:r>
              <a:rPr lang="vi" sz="10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000" i="1" dirty="0">
                <a:latin typeface="Times New Roman"/>
              </a:rPr>
              <a:t>page_number</a:t>
            </a:r>
            <a:r>
              <a:rPr lang="vi" sz="1000" dirty="0">
                <a:latin typeface="Times New Roman" panose="02020603050405020304" pitchFamily="18" charset="0"/>
              </a:rPr>
              <a:t>: chỉ số các mục trong bảng phân trang, dùng </a:t>
            </a:r>
            <a:r>
              <a:rPr lang="en-US" sz="1000" dirty="0" err="1" smtClean="0">
                <a:latin typeface="Times New Roman" panose="02020603050405020304" pitchFamily="18" charset="0"/>
              </a:rPr>
              <a:t>để</a:t>
            </a:r>
            <a:r>
              <a:rPr lang="en-US" sz="1000" dirty="0" smtClean="0">
                <a:latin typeface="Times New Roman" panose="02020603050405020304" pitchFamily="18" charset="0"/>
              </a:rPr>
              <a:t> </a:t>
            </a:r>
            <a:r>
              <a:rPr lang="vi" sz="1000" dirty="0" smtClean="0">
                <a:latin typeface="Times New Roman" panose="02020603050405020304" pitchFamily="18" charset="0"/>
              </a:rPr>
              <a:t>xác </a:t>
            </a:r>
            <a:r>
              <a:rPr lang="vi" sz="1000" dirty="0">
                <a:latin typeface="Times New Roman" panose="02020603050405020304" pitchFamily="18" charset="0"/>
              </a:rPr>
              <a:t>định số khung.</a:t>
            </a:r>
          </a:p>
          <a:p>
            <a:pPr marL="589788" indent="0" algn="just"/>
            <a:r>
              <a:rPr lang="vi" sz="10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en-US" sz="1000" i="1" dirty="0">
                <a:latin typeface="Times New Roman"/>
              </a:rPr>
              <a:t>offset:</a:t>
            </a:r>
            <a:r>
              <a:rPr lang="en-US" sz="1000" dirty="0">
                <a:latin typeface="Times New Roman" panose="02020603050405020304" pitchFamily="18" charset="0"/>
              </a:rPr>
              <a:t> </a:t>
            </a:r>
            <a:r>
              <a:rPr lang="vi" sz="1000" dirty="0">
                <a:latin typeface="Times New Roman" panose="02020603050405020304" pitchFamily="18" charset="0"/>
              </a:rPr>
              <a:t>xác định địa chỉ nhớ vật lý.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78013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96" y="658368"/>
            <a:ext cx="3913632" cy="235610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4" name="Rectangle 3"/>
          <p:cNvSpPr/>
          <p:nvPr/>
        </p:nvSpPr>
        <p:spPr>
          <a:xfrm>
            <a:off x="115824" y="109728"/>
            <a:ext cx="1444752" cy="121920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marL="101600" indent="0"/>
            <a:r>
              <a:rPr lang="vi" sz="550" cap="small">
                <a:solidFill>
                  <a:srgbClr val="FFFFFF"/>
                </a:solidFill>
                <a:latin typeface="Times New Roman"/>
              </a:rPr>
              <a:t>Kết hợp phân trang VÀ phân đoạn</a:t>
            </a:r>
          </a:p>
        </p:txBody>
      </p:sp>
      <p:sp>
        <p:nvSpPr>
          <p:cNvPr id="5" name="Rectangle 4"/>
          <p:cNvSpPr/>
          <p:nvPr/>
        </p:nvSpPr>
        <p:spPr>
          <a:xfrm>
            <a:off x="115824" y="346300"/>
            <a:ext cx="1207008" cy="19202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DỊCH ĐỊA CHỈ</a:t>
            </a:r>
            <a:endParaRPr lang="vi" sz="1400" b="1" cap="small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78013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4" name="Rectangle 3"/>
          <p:cNvSpPr/>
          <p:nvPr/>
        </p:nvSpPr>
        <p:spPr>
          <a:xfrm>
            <a:off x="115824" y="109728"/>
            <a:ext cx="1444752" cy="121920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indent="0">
              <a:spcAft>
                <a:spcPts val="1470"/>
              </a:spcAft>
            </a:pPr>
            <a:r>
              <a:rPr lang="vi" sz="500" cap="small">
                <a:solidFill>
                  <a:srgbClr val="FFFFFF"/>
                </a:solidFill>
                <a:latin typeface="Segoe UI"/>
              </a:rPr>
              <a:t>I—kết hợp phân trang và phân đoạn</a:t>
            </a:r>
          </a:p>
        </p:txBody>
      </p:sp>
      <p:sp>
        <p:nvSpPr>
          <p:cNvPr id="5" name="Rectangle 4"/>
          <p:cNvSpPr/>
          <p:nvPr/>
        </p:nvSpPr>
        <p:spPr>
          <a:xfrm>
            <a:off x="118872" y="335280"/>
            <a:ext cx="557784" cy="1889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spcBef>
                <a:spcPts val="1470"/>
              </a:spcBef>
            </a:pPr>
            <a:r>
              <a:rPr lang="vi" sz="1400" b="1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VÍ DỤ</a:t>
            </a:r>
            <a:endParaRPr lang="vi" sz="1400" b="1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64" y="627888"/>
            <a:ext cx="3330174" cy="2341072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0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878013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67968" y="1286256"/>
            <a:ext cx="1027176" cy="24993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vi" sz="2100" dirty="0" smtClean="0">
                <a:latin typeface="Times New Roman" panose="02020603050405020304" pitchFamily="18" charset="0"/>
              </a:rPr>
              <a:t>Ph</a:t>
            </a:r>
            <a:r>
              <a:rPr lang="en-US" sz="2100" dirty="0">
                <a:latin typeface="Times New Roman" panose="02020603050405020304" pitchFamily="18" charset="0"/>
              </a:rPr>
              <a:t>ụ</a:t>
            </a:r>
            <a:r>
              <a:rPr lang="vi" sz="2100" dirty="0" smtClean="0">
                <a:latin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</a:rPr>
              <a:t>Lục</a:t>
            </a:r>
            <a:r>
              <a:rPr lang="en-US" sz="2100" dirty="0" smtClean="0">
                <a:latin typeface="Times New Roman" panose="02020603050405020304" pitchFamily="18" charset="0"/>
              </a:rPr>
              <a:t> – </a:t>
            </a:r>
            <a:r>
              <a:rPr lang="en-US" sz="2100" dirty="0" err="1" smtClean="0">
                <a:latin typeface="Times New Roman" panose="02020603050405020304" pitchFamily="18" charset="0"/>
              </a:rPr>
              <a:t>ví</a:t>
            </a:r>
            <a:r>
              <a:rPr lang="en-US" sz="2100" dirty="0" smtClean="0">
                <a:latin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</a:rPr>
              <a:t>dụ</a:t>
            </a:r>
            <a:endParaRPr lang="en-US" sz="2100" dirty="0">
              <a:latin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3" name="Rectangle 2"/>
          <p:cNvSpPr/>
          <p:nvPr/>
        </p:nvSpPr>
        <p:spPr>
          <a:xfrm>
            <a:off x="115824" y="109728"/>
            <a:ext cx="1066800" cy="121920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indent="0">
              <a:spcAft>
                <a:spcPts val="1470"/>
              </a:spcAft>
            </a:pPr>
            <a:r>
              <a:rPr lang="vi" sz="550" cap="small">
                <a:solidFill>
                  <a:srgbClr val="FFFFFF"/>
                </a:solidFill>
                <a:latin typeface="Times New Roman"/>
              </a:rPr>
              <a:t>I— Phụ lục - Một số</a:t>
            </a:r>
            <a:r>
              <a:rPr lang="vi" sz="550">
                <a:solidFill>
                  <a:srgbClr val="FFFFFF"/>
                </a:solidFill>
                <a:latin typeface="Times New Roman"/>
              </a:rPr>
              <a:t> Ví Dụ</a:t>
            </a:r>
          </a:p>
        </p:txBody>
      </p:sp>
      <p:sp>
        <p:nvSpPr>
          <p:cNvPr id="4" name="Rectangle 3"/>
          <p:cNvSpPr/>
          <p:nvPr/>
        </p:nvSpPr>
        <p:spPr>
          <a:xfrm>
            <a:off x="97536" y="361188"/>
            <a:ext cx="3675888" cy="16459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spcBef>
                <a:spcPts val="1470"/>
              </a:spcBef>
              <a:spcAft>
                <a:spcPts val="1890"/>
              </a:spcAft>
            </a:pPr>
            <a:r>
              <a:rPr lang="vi" sz="1400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PHÂN TRANG TRONG BXL INTEL PENTIUM</a:t>
            </a:r>
            <a:endParaRPr lang="vi" sz="1400" cap="small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4696" y="655320"/>
            <a:ext cx="4044696" cy="777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spcBef>
                <a:spcPts val="1890"/>
              </a:spcBef>
              <a:spcAft>
                <a:spcPts val="63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Sử dụng 2 sơ đồ: phân đoạn và kết hợp phân đoạn vói phân trang.</a:t>
            </a:r>
          </a:p>
          <a:p>
            <a:pPr indent="0" algn="just"/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Sơ đồ dịch địa chỉ và phân đoạn: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96" y="1432560"/>
            <a:ext cx="3726879" cy="137195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78013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056" y="12192"/>
            <a:ext cx="1219200" cy="10363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3" name="Rectangle 2"/>
          <p:cNvSpPr/>
          <p:nvPr/>
        </p:nvSpPr>
        <p:spPr>
          <a:xfrm>
            <a:off x="170688" y="134112"/>
            <a:ext cx="1042416" cy="79248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indent="0">
              <a:spcAft>
                <a:spcPts val="1470"/>
              </a:spcAft>
            </a:pPr>
            <a:r>
              <a:rPr lang="vi" sz="550" cap="small">
                <a:solidFill>
                  <a:srgbClr val="FFFFFF"/>
                </a:solidFill>
                <a:latin typeface="Times New Roman"/>
              </a:rPr>
              <a:t>-Phụ lục - Một số</a:t>
            </a:r>
            <a:r>
              <a:rPr lang="vi" sz="550">
                <a:solidFill>
                  <a:srgbClr val="FFFFFF"/>
                </a:solidFill>
                <a:latin typeface="Times New Roman"/>
              </a:rPr>
              <a:t> Ví Dụ</a:t>
            </a:r>
          </a:p>
        </p:txBody>
      </p:sp>
      <p:sp>
        <p:nvSpPr>
          <p:cNvPr id="4" name="Rectangle 3"/>
          <p:cNvSpPr/>
          <p:nvPr/>
        </p:nvSpPr>
        <p:spPr>
          <a:xfrm>
            <a:off x="73152" y="451104"/>
            <a:ext cx="1103376" cy="20116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spcBef>
                <a:spcPts val="1470"/>
              </a:spcBef>
              <a:spcAft>
                <a:spcPts val="2520"/>
              </a:spcAft>
            </a:pP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PHÂN ĐOẠN</a:t>
            </a:r>
            <a:endParaRPr lang="vi" sz="1400" b="1" cap="small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54" y="716878"/>
            <a:ext cx="3438367" cy="223835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78013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056" y="12192"/>
            <a:ext cx="1219200" cy="10363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4" name="Rectangle 3"/>
          <p:cNvSpPr/>
          <p:nvPr/>
        </p:nvSpPr>
        <p:spPr>
          <a:xfrm>
            <a:off x="170688" y="134112"/>
            <a:ext cx="1042416" cy="79248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indent="0">
              <a:spcAft>
                <a:spcPts val="1470"/>
              </a:spcAft>
            </a:pPr>
            <a:r>
              <a:rPr lang="vi" sz="550" cap="small">
                <a:solidFill>
                  <a:srgbClr val="FFFFFF"/>
                </a:solidFill>
                <a:latin typeface="Times New Roman"/>
              </a:rPr>
              <a:t>-Phụ lục - Một số</a:t>
            </a:r>
            <a:r>
              <a:rPr lang="vi" sz="550">
                <a:solidFill>
                  <a:srgbClr val="FFFFFF"/>
                </a:solidFill>
                <a:latin typeface="Times New Roman"/>
              </a:rPr>
              <a:t> Ví Dụ</a:t>
            </a:r>
          </a:p>
        </p:txBody>
      </p:sp>
      <p:sp>
        <p:nvSpPr>
          <p:cNvPr id="5" name="Rectangle 4"/>
          <p:cNvSpPr/>
          <p:nvPr/>
        </p:nvSpPr>
        <p:spPr>
          <a:xfrm>
            <a:off x="73152" y="457200"/>
            <a:ext cx="1207008" cy="17068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spcBef>
                <a:spcPts val="1470"/>
              </a:spcBef>
            </a:pP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PHÂN TRANG</a:t>
            </a:r>
            <a:endParaRPr lang="vi" sz="1400" b="1" cap="small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749" y="680244"/>
            <a:ext cx="2543310" cy="241996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78013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</a:t>
            </a:r>
            <a:r>
              <a:rPr lang="vi" sz="550" cap="small">
                <a:solidFill>
                  <a:srgbClr val="231F20"/>
                </a:solidFill>
                <a:latin typeface="Times New Roman"/>
              </a:rPr>
              <a:t>u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ản</a:t>
            </a:r>
            <a:r>
              <a:rPr lang="vi" sz="550" cap="small">
                <a:solidFill>
                  <a:srgbClr val="231F20"/>
                </a:solidFill>
                <a:latin typeface="Times New Roman"/>
              </a:rPr>
              <a:t>lý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b</a:t>
            </a:r>
            <a:r>
              <a:rPr lang="vi" sz="550" cap="small">
                <a:solidFill>
                  <a:srgbClr val="231F20"/>
                </a:solidFill>
                <a:latin typeface="Times New Roman"/>
              </a:rPr>
              <a:t>ộ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n</a:t>
            </a:r>
            <a:r>
              <a:rPr lang="vi" sz="550" cap="small">
                <a:solidFill>
                  <a:srgbClr val="231F20"/>
                </a:solidFill>
                <a:latin typeface="Times New Roman"/>
              </a:rPr>
              <a:t>hớ</a:t>
            </a:r>
          </a:p>
        </p:txBody>
      </p:sp>
      <p:sp>
        <p:nvSpPr>
          <p:cNvPr id="4" name="Rectangle 3"/>
          <p:cNvSpPr/>
          <p:nvPr/>
        </p:nvSpPr>
        <p:spPr>
          <a:xfrm>
            <a:off x="115824" y="109728"/>
            <a:ext cx="1505712" cy="121920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marL="101600" indent="0"/>
            <a:r>
              <a:rPr lang="vi" sz="550" cap="small">
                <a:solidFill>
                  <a:srgbClr val="FFFFFF"/>
                </a:solidFill>
                <a:latin typeface="Times New Roman"/>
              </a:rPr>
              <a:t>Tổng qư</a:t>
            </a:r>
            <a:r>
              <a:rPr lang="vi" sz="550" cap="small">
                <a:solidFill>
                  <a:srgbClr val="231F20"/>
                </a:solidFill>
                <a:latin typeface="Times New Roman"/>
              </a:rPr>
              <a:t>anv</a:t>
            </a:r>
            <a:r>
              <a:rPr lang="vi" sz="550" cap="small">
                <a:solidFill>
                  <a:srgbClr val="FFFFFF"/>
                </a:solidFill>
                <a:latin typeface="Times New Roman"/>
              </a:rPr>
              <a:t>ề</a:t>
            </a:r>
            <a:r>
              <a:rPr lang="vi" sz="550" cap="small">
                <a:solidFill>
                  <a:srgbClr val="231F20"/>
                </a:solidFill>
                <a:latin typeface="Times New Roman"/>
              </a:rPr>
              <a:t>Bộ </a:t>
            </a:r>
            <a:r>
              <a:rPr lang="vi" sz="550" cap="small">
                <a:solidFill>
                  <a:srgbClr val="FFFFFF"/>
                </a:solidFill>
                <a:latin typeface="Times New Roman"/>
              </a:rPr>
              <a:t>n</a:t>
            </a:r>
            <a:r>
              <a:rPr lang="vi" sz="550" cap="small">
                <a:solidFill>
                  <a:srgbClr val="231F20"/>
                </a:solidFill>
                <a:latin typeface="Times New Roman"/>
              </a:rPr>
              <a:t>ý</a:t>
            </a:r>
            <a:r>
              <a:rPr lang="vi" sz="550" cap="small" baseline="30000">
                <a:solidFill>
                  <a:srgbClr val="231F20"/>
                </a:solidFill>
                <a:latin typeface="Times New Roman"/>
              </a:rPr>
              <a:t>ớ</a:t>
            </a:r>
            <a:r>
              <a:rPr lang="vi" sz="550" cap="small">
                <a:solidFill>
                  <a:srgbClr val="FFFFFF"/>
                </a:solidFill>
                <a:latin typeface="Times New Roman"/>
              </a:rPr>
              <a:t>và Tến</a:t>
            </a:r>
            <a:r>
              <a:rPr lang="vi" sz="550" cap="small">
                <a:solidFill>
                  <a:srgbClr val="231F20"/>
                </a:solidFill>
                <a:latin typeface="Times New Roman"/>
              </a:rPr>
              <a:t>týì</a:t>
            </a:r>
            <a:r>
              <a:rPr lang="vi" sz="550" cap="small">
                <a:solidFill>
                  <a:srgbClr val="FFFFFF"/>
                </a:solidFill>
                <a:latin typeface="Times New Roman"/>
              </a:rPr>
              <a:t>nh</a:t>
            </a:r>
          </a:p>
        </p:txBody>
      </p:sp>
      <p:sp>
        <p:nvSpPr>
          <p:cNvPr id="5" name="Rectangle 4"/>
          <p:cNvSpPr/>
          <p:nvPr/>
        </p:nvSpPr>
        <p:spPr>
          <a:xfrm>
            <a:off x="100584" y="228600"/>
            <a:ext cx="4297680" cy="30597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spcAft>
                <a:spcPts val="1890"/>
              </a:spcAft>
            </a:pPr>
            <a:r>
              <a:rPr lang="vi" sz="1400" b="1" cap="small" dirty="0">
                <a:solidFill>
                  <a:srgbClr val="CC0000"/>
                </a:solidFill>
                <a:latin typeface="Times New Roman" panose="02020603050405020304" pitchFamily="18" charset="0"/>
              </a:rPr>
              <a:t>BẢO VỆ KHÔNG</a:t>
            </a:r>
            <a:r>
              <a:rPr lang="en-US" sz="1400" b="1" cap="small" dirty="0">
                <a:solidFill>
                  <a:srgbClr val="CC0000"/>
                </a:solidFill>
                <a:latin typeface="Times New Roman" panose="02020603050405020304" pitchFamily="18" charset="0"/>
              </a:rPr>
              <a:t> </a:t>
            </a:r>
            <a:r>
              <a:rPr lang="vi" sz="1400" b="1" cap="small" dirty="0">
                <a:solidFill>
                  <a:srgbClr val="CC0000"/>
                </a:solidFill>
                <a:latin typeface="Times New Roman" panose="02020603050405020304" pitchFamily="18" charset="0"/>
              </a:rPr>
              <a:t>GIAN NHỚ BẰNG PHẦN </a:t>
            </a: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CỨNG</a:t>
            </a:r>
            <a:endParaRPr lang="vi" sz="1400" b="1" cap="small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75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/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81188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4" y="750371"/>
            <a:ext cx="4261719" cy="207723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64" y="938784"/>
            <a:ext cx="3599688" cy="219760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4" name="Rectangle 3"/>
          <p:cNvSpPr/>
          <p:nvPr/>
        </p:nvSpPr>
        <p:spPr>
          <a:xfrm>
            <a:off x="115824" y="109728"/>
            <a:ext cx="1066800" cy="121920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indent="0">
              <a:spcAft>
                <a:spcPts val="1470"/>
              </a:spcAft>
            </a:pPr>
            <a:r>
              <a:rPr lang="vi" sz="550" cap="small">
                <a:solidFill>
                  <a:srgbClr val="FFFFFF"/>
                </a:solidFill>
                <a:latin typeface="Times New Roman"/>
              </a:rPr>
              <a:t>L- Phụ lục - Một số</a:t>
            </a:r>
            <a:r>
              <a:rPr lang="vi" sz="550">
                <a:solidFill>
                  <a:srgbClr val="FFFFFF"/>
                </a:solidFill>
                <a:latin typeface="Times New Roman"/>
              </a:rPr>
              <a:t> Ví Dụ</a:t>
            </a:r>
          </a:p>
        </p:txBody>
      </p:sp>
      <p:sp>
        <p:nvSpPr>
          <p:cNvPr id="5" name="Rectangle 4"/>
          <p:cNvSpPr/>
          <p:nvPr/>
        </p:nvSpPr>
        <p:spPr>
          <a:xfrm>
            <a:off x="100584" y="463296"/>
            <a:ext cx="2106168" cy="19507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spcBef>
                <a:spcPts val="1470"/>
              </a:spcBef>
              <a:spcAft>
                <a:spcPts val="1050"/>
              </a:spcAft>
            </a:pP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MỞ RỘNG ĐỊA CHỈ PAE</a:t>
            </a:r>
            <a:endParaRPr lang="vi" sz="1400" b="1" cap="small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4944" y="826008"/>
            <a:ext cx="569976" cy="9144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spcBef>
                <a:spcPts val="1050"/>
              </a:spcBef>
            </a:pPr>
            <a:r>
              <a:rPr lang="en-US" sz="550" b="1" dirty="0">
                <a:solidFill>
                  <a:srgbClr val="443D4B"/>
                </a:solidFill>
                <a:latin typeface="Times New Roman" panose="02020603050405020304" pitchFamily="18" charset="0"/>
              </a:rPr>
              <a:t>Linear address: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65448" y="2023872"/>
            <a:ext cx="103632" cy="627888"/>
          </a:xfrm>
          <a:prstGeom prst="rect">
            <a:avLst/>
          </a:prstGeom>
        </p:spPr>
        <p:txBody>
          <a:bodyPr vert="vert270" wrap="none" lIns="0" tIns="0" rIns="0" bIns="0">
            <a:noAutofit/>
          </a:bodyPr>
          <a:lstStyle/>
          <a:p>
            <a:pPr indent="0"/>
            <a:r>
              <a:rPr lang="vi" sz="550" b="1" dirty="0">
                <a:solidFill>
                  <a:srgbClr val="231F20"/>
                </a:solidFill>
                <a:latin typeface="Times New Roman" panose="02020603050405020304" pitchFamily="18" charset="0"/>
              </a:rPr>
              <a:t>4K </a:t>
            </a:r>
            <a:r>
              <a:rPr lang="en-US" sz="550" b="1" dirty="0">
                <a:solidFill>
                  <a:srgbClr val="231F20"/>
                </a:solidFill>
                <a:latin typeface="Times New Roman" panose="02020603050405020304" pitchFamily="18" charset="0"/>
              </a:rPr>
              <a:t>memory page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78013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27" y="1005840"/>
            <a:ext cx="3524596" cy="192024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6501" y="12469"/>
            <a:ext cx="1221971" cy="9975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4" name="Rectangle 3"/>
          <p:cNvSpPr/>
          <p:nvPr/>
        </p:nvSpPr>
        <p:spPr>
          <a:xfrm>
            <a:off x="581890" y="133003"/>
            <a:ext cx="606830" cy="78971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vi" sz="550" cap="small">
                <a:solidFill>
                  <a:srgbClr val="FFFFFF"/>
                </a:solidFill>
                <a:latin typeface="Times New Roman"/>
              </a:rPr>
              <a:t>- Một Số</a:t>
            </a:r>
            <a:r>
              <a:rPr lang="vi" sz="550">
                <a:solidFill>
                  <a:srgbClr val="FFFFFF"/>
                </a:solidFill>
                <a:latin typeface="Times New Roman"/>
              </a:rPr>
              <a:t> Ví Dụ</a:t>
            </a:r>
          </a:p>
        </p:txBody>
      </p:sp>
      <p:sp>
        <p:nvSpPr>
          <p:cNvPr id="5" name="Rectangle 4"/>
          <p:cNvSpPr/>
          <p:nvPr/>
        </p:nvSpPr>
        <p:spPr>
          <a:xfrm>
            <a:off x="66501" y="436418"/>
            <a:ext cx="2930237" cy="19119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PHÂN TRANG 3 CẤP TRÊN LINUX</a:t>
            </a:r>
            <a:endParaRPr lang="vi" sz="1400" b="1" cap="small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78013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442" y="788670"/>
            <a:ext cx="2290572" cy="14859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3" name="Rectangle 2"/>
          <p:cNvSpPr/>
          <p:nvPr/>
        </p:nvSpPr>
        <p:spPr>
          <a:xfrm>
            <a:off x="115824" y="109728"/>
            <a:ext cx="1505712" cy="121920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marL="101600" indent="0"/>
            <a:r>
              <a:rPr lang="vi" sz="550" cap="small">
                <a:solidFill>
                  <a:srgbClr val="FFFFFF"/>
                </a:solidFill>
                <a:latin typeface="Times New Roman"/>
              </a:rPr>
              <a:t>Tổng quan VỀ Bộ nhớ VÀ Tiến trình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584" y="228600"/>
            <a:ext cx="2523744" cy="44805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spcAft>
                <a:spcPts val="1680"/>
              </a:spcAft>
            </a:pP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GẮN KẾT </a:t>
            </a:r>
            <a:r>
              <a:rPr lang="en-US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(BINDING) </a:t>
            </a: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ĐỊA CHỈ</a:t>
            </a:r>
            <a:endParaRPr lang="vi" sz="1400" b="1" cap="small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4849" y="632460"/>
            <a:ext cx="4163568" cy="304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-152400">
              <a:lnSpc>
                <a:spcPts val="1344"/>
              </a:lnSpc>
              <a:spcAft>
                <a:spcPts val="21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Tập hợp các chương trình chờ đợi </a:t>
            </a:r>
            <a:r>
              <a:rPr lang="vi" sz="1200" dirty="0" smtClean="0">
                <a:latin typeface="Times New Roman" panose="02020603050405020304" pitchFamily="18" charset="0"/>
              </a:rPr>
              <a:t>đ</a:t>
            </a:r>
            <a:r>
              <a:rPr lang="en-US" sz="1200" dirty="0" smtClean="0">
                <a:latin typeface="Times New Roman" panose="02020603050405020304" pitchFamily="18" charset="0"/>
              </a:rPr>
              <a:t>ể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được nạp vào bộ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tạo thành một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hàng đợi vào </a:t>
            </a:r>
            <a:r>
              <a:rPr lang="en-US" sz="1200" dirty="0">
                <a:latin typeface="Times New Roman" panose="02020603050405020304" pitchFamily="18" charset="0"/>
              </a:rPr>
              <a:t>(input queue).</a:t>
            </a:r>
          </a:p>
        </p:txBody>
      </p:sp>
      <p:sp>
        <p:nvSpPr>
          <p:cNvPr id="6" name="Rectangle 5"/>
          <p:cNvSpPr/>
          <p:nvPr/>
        </p:nvSpPr>
        <p:spPr>
          <a:xfrm>
            <a:off x="224849" y="1037844"/>
            <a:ext cx="4078224" cy="32613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-152400">
              <a:lnSpc>
                <a:spcPts val="1344"/>
              </a:lnSpc>
              <a:spcAft>
                <a:spcPts val="21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Các tiến trình có </a:t>
            </a:r>
            <a:r>
              <a:rPr lang="en-US" sz="1200" dirty="0" err="1" smtClean="0">
                <a:latin typeface="Times New Roman" panose="02020603050405020304" pitchFamily="18" charset="0"/>
              </a:rPr>
              <a:t>thể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latin typeface="Times New Roman" panose="02020603050405020304" pitchFamily="18" charset="0"/>
              </a:rPr>
              <a:t>được </a:t>
            </a:r>
            <a:r>
              <a:rPr lang="vi" sz="1200" dirty="0">
                <a:latin typeface="Times New Roman" panose="02020603050405020304" pitchFamily="18" charset="0"/>
              </a:rPr>
              <a:t>nạp vào bất kỳ vùng nào (sẵn sàng) trên bộ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, </a:t>
            </a:r>
            <a:r>
              <a:rPr lang="vi" sz="1200" dirty="0">
                <a:latin typeface="Times New Roman" panose="02020603050405020304" pitchFamily="18" charset="0"/>
              </a:rPr>
              <a:t>không nhất thiết từ địa chỉ 00000.</a:t>
            </a:r>
          </a:p>
        </p:txBody>
      </p:sp>
      <p:sp>
        <p:nvSpPr>
          <p:cNvPr id="7" name="Rectangle 6"/>
          <p:cNvSpPr/>
          <p:nvPr/>
        </p:nvSpPr>
        <p:spPr>
          <a:xfrm>
            <a:off x="224849" y="1464564"/>
            <a:ext cx="4123944" cy="32918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-152400">
              <a:lnSpc>
                <a:spcPts val="1344"/>
              </a:lnSpc>
              <a:spcAft>
                <a:spcPts val="21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Một chương trình thường </a:t>
            </a:r>
            <a:r>
              <a:rPr lang="vi" sz="1200" dirty="0" smtClean="0">
                <a:latin typeface="Times New Roman" panose="02020603050405020304" pitchFamily="18" charset="0"/>
              </a:rPr>
              <a:t>tr</a:t>
            </a:r>
            <a:r>
              <a:rPr lang="en-US" sz="1200" dirty="0" smtClean="0">
                <a:latin typeface="Times New Roman" panose="02020603050405020304" pitchFamily="18" charset="0"/>
              </a:rPr>
              <a:t>ả</a:t>
            </a:r>
            <a:r>
              <a:rPr lang="vi" sz="1200" dirty="0" smtClean="0">
                <a:latin typeface="Times New Roman" panose="02020603050405020304" pitchFamily="18" charset="0"/>
              </a:rPr>
              <a:t>i </a:t>
            </a:r>
            <a:r>
              <a:rPr lang="vi" sz="1200" dirty="0">
                <a:latin typeface="Times New Roman" panose="02020603050405020304" pitchFamily="18" charset="0"/>
              </a:rPr>
              <a:t>qua 1 số </a:t>
            </a:r>
            <a:r>
              <a:rPr lang="vi-VN" sz="1200" dirty="0" smtClean="0">
                <a:latin typeface="Times New Roman" panose="02020603050405020304" pitchFamily="18" charset="0"/>
              </a:rPr>
              <a:t>bước trước </a:t>
            </a:r>
            <a:r>
              <a:rPr lang="vi" sz="1200" dirty="0" smtClean="0">
                <a:latin typeface="Times New Roman" panose="02020603050405020304" pitchFamily="18" charset="0"/>
              </a:rPr>
              <a:t>khi </a:t>
            </a:r>
            <a:r>
              <a:rPr lang="vi" sz="1200" dirty="0">
                <a:latin typeface="Times New Roman" panose="02020603050405020304" pitchFamily="18" charset="0"/>
              </a:rPr>
              <a:t>được thực thi </a:t>
            </a:r>
            <a:r>
              <a:rPr lang="en-US" sz="1200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Sự </a:t>
            </a:r>
            <a:r>
              <a:rPr lang="en-US" sz="1200" dirty="0" err="1" smtClean="0">
                <a:latin typeface="Times New Roman" panose="02020603050405020304" pitchFamily="18" charset="0"/>
              </a:rPr>
              <a:t>biểu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latin typeface="Times New Roman" panose="02020603050405020304" pitchFamily="18" charset="0"/>
              </a:rPr>
              <a:t>diễn </a:t>
            </a:r>
            <a:r>
              <a:rPr lang="vi" sz="1200" dirty="0">
                <a:latin typeface="Times New Roman" panose="02020603050405020304" pitchFamily="18" charset="0"/>
              </a:rPr>
              <a:t>địa chỉ bộ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>
                <a:latin typeface="Times New Roman" panose="02020603050405020304" pitchFamily="18" charset="0"/>
              </a:rPr>
              <a:t>trong từng g/đoạn có </a:t>
            </a:r>
            <a:r>
              <a:rPr lang="en-US" sz="1200" dirty="0" err="1" smtClean="0">
                <a:latin typeface="Times New Roman" panose="02020603050405020304" pitchFamily="18" charset="0"/>
              </a:rPr>
              <a:t>thể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latin typeface="Times New Roman" panose="02020603050405020304" pitchFamily="18" charset="0"/>
              </a:rPr>
              <a:t>khác </a:t>
            </a:r>
            <a:r>
              <a:rPr lang="vi" sz="1200" dirty="0">
                <a:latin typeface="Times New Roman" panose="02020603050405020304" pitchFamily="18" charset="0"/>
              </a:rPr>
              <a:t>nhau:</a:t>
            </a:r>
          </a:p>
        </p:txBody>
      </p:sp>
      <p:sp>
        <p:nvSpPr>
          <p:cNvPr id="8" name="Rectangle 7"/>
          <p:cNvSpPr/>
          <p:nvPr/>
        </p:nvSpPr>
        <p:spPr>
          <a:xfrm>
            <a:off x="514409" y="1903476"/>
            <a:ext cx="2819400" cy="13411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1872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Các địa chỉ tượng trưng trong chương trình nguồn.</a:t>
            </a:r>
          </a:p>
        </p:txBody>
      </p:sp>
      <p:sp>
        <p:nvSpPr>
          <p:cNvPr id="9" name="Rectangle 8"/>
          <p:cNvSpPr/>
          <p:nvPr/>
        </p:nvSpPr>
        <p:spPr>
          <a:xfrm>
            <a:off x="514409" y="2159508"/>
            <a:ext cx="2404872" cy="10972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1872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Các địa chỉ có </a:t>
            </a:r>
            <a:r>
              <a:rPr lang="en-US" sz="1200" dirty="0" err="1" smtClean="0">
                <a:latin typeface="Times New Roman" panose="02020603050405020304" pitchFamily="18" charset="0"/>
              </a:rPr>
              <a:t>thể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latin typeface="Times New Roman" panose="02020603050405020304" pitchFamily="18" charset="0"/>
              </a:rPr>
              <a:t>tái </a:t>
            </a:r>
            <a:r>
              <a:rPr lang="vi" sz="1200" dirty="0">
                <a:latin typeface="Times New Roman" panose="02020603050405020304" pitchFamily="18" charset="0"/>
              </a:rPr>
              <a:t>định vị khi biên dịch.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4409" y="2375916"/>
            <a:ext cx="3380232" cy="14325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1872"/>
              </a:lnSpc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Các địa chỉ tuyệt đối khi nạp </a:t>
            </a:r>
            <a:r>
              <a:rPr lang="en-US" sz="1200" dirty="0">
                <a:latin typeface="Times New Roman" panose="02020603050405020304" pitchFamily="18" charset="0"/>
              </a:rPr>
              <a:t>(loading) </a:t>
            </a:r>
            <a:r>
              <a:rPr lang="vi" sz="1200" dirty="0">
                <a:latin typeface="Times New Roman" panose="02020603050405020304" pitchFamily="18" charset="0"/>
              </a:rPr>
              <a:t>hoặc kết nối </a:t>
            </a:r>
            <a:r>
              <a:rPr lang="en-US" sz="1200" dirty="0">
                <a:latin typeface="Times New Roman" panose="02020603050405020304" pitchFamily="18" charset="0"/>
              </a:rPr>
              <a:t>(linking).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4849" y="2647188"/>
            <a:ext cx="4023360" cy="13106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spcAft>
                <a:spcPts val="63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en-US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Binding</a:t>
            </a:r>
            <a:r>
              <a:rPr lang="en-US" sz="1200" dirty="0">
                <a:latin typeface="Times New Roman" panose="02020603050405020304" pitchFamily="18" charset="0"/>
              </a:rPr>
              <a:t>: </a:t>
            </a:r>
            <a:r>
              <a:rPr lang="vi" sz="1200" dirty="0">
                <a:latin typeface="Times New Roman" panose="02020603050405020304" pitchFamily="18" charset="0"/>
              </a:rPr>
              <a:t>ánh xạ địa chỉ từ không gian này sang 1 không gian khác.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175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/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81188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536" y="6096"/>
            <a:ext cx="1158240" cy="1127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50" cap="small">
                <a:solidFill>
                  <a:srgbClr val="CC0000"/>
                </a:solidFill>
                <a:latin typeface="Times New Roman"/>
              </a:rPr>
              <a:t>[CT107] </a:t>
            </a:r>
            <a:r>
              <a:rPr lang="vi" sz="550" cap="small">
                <a:solidFill>
                  <a:srgbClr val="CC0000"/>
                </a:solidFill>
                <a:latin typeface="Times New Roman"/>
              </a:rPr>
              <a:t>Ch7. Quản lý bộ nhớ</a:t>
            </a:r>
          </a:p>
        </p:txBody>
      </p:sp>
      <p:sp>
        <p:nvSpPr>
          <p:cNvPr id="3" name="Rectangle 2"/>
          <p:cNvSpPr/>
          <p:nvPr/>
        </p:nvSpPr>
        <p:spPr>
          <a:xfrm>
            <a:off x="115824" y="109728"/>
            <a:ext cx="1505712" cy="121920"/>
          </a:xfrm>
          <a:prstGeom prst="rect">
            <a:avLst/>
          </a:prstGeom>
          <a:solidFill>
            <a:srgbClr val="A30100"/>
          </a:solidFill>
        </p:spPr>
        <p:txBody>
          <a:bodyPr wrap="none" lIns="0" tIns="0" rIns="0" bIns="0">
            <a:noAutofit/>
          </a:bodyPr>
          <a:lstStyle/>
          <a:p>
            <a:pPr marL="101600" indent="0"/>
            <a:r>
              <a:rPr lang="vi" sz="550" cap="small">
                <a:solidFill>
                  <a:srgbClr val="FFFFFF"/>
                </a:solidFill>
                <a:latin typeface="Times New Roman"/>
              </a:rPr>
              <a:t>Tổng quan VỀ Bộ nhớ VÀ Tiến trình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584" y="228600"/>
            <a:ext cx="4404360" cy="2910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spcAft>
                <a:spcPts val="1470"/>
              </a:spcAft>
            </a:pPr>
            <a:r>
              <a:rPr lang="vi" sz="1400" b="1" cap="small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GẮN KẾT DỮ LIÊU &amp; CHỈ THỊ VÀO BỘ NHỚ</a:t>
            </a:r>
          </a:p>
          <a:p>
            <a:pPr marL="152400" indent="0">
              <a:spcAft>
                <a:spcPts val="420"/>
              </a:spcAft>
            </a:pPr>
            <a:r>
              <a:rPr lang="vi" sz="950" dirty="0" smtClean="0">
                <a:solidFill>
                  <a:srgbClr val="3333B2"/>
                </a:solidFill>
                <a:latin typeface="Times New Roman" panose="02020603050405020304" pitchFamily="18" charset="0"/>
              </a:rPr>
              <a:t>► </a:t>
            </a:r>
            <a:r>
              <a:rPr lang="vi" sz="1200" dirty="0">
                <a:latin typeface="Times New Roman" panose="02020603050405020304" pitchFamily="18" charset="0"/>
              </a:rPr>
              <a:t>Có </a:t>
            </a:r>
            <a:r>
              <a:rPr lang="en-US" sz="1200" dirty="0" err="1" smtClean="0">
                <a:latin typeface="Times New Roman" panose="02020603050405020304" pitchFamily="18" charset="0"/>
              </a:rPr>
              <a:t>thể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latin typeface="Times New Roman" panose="02020603050405020304" pitchFamily="18" charset="0"/>
              </a:rPr>
              <a:t>diễn </a:t>
            </a:r>
            <a:r>
              <a:rPr lang="vi" sz="1200" dirty="0">
                <a:latin typeface="Times New Roman" panose="02020603050405020304" pitchFamily="18" charset="0"/>
              </a:rPr>
              <a:t>ra tại 3 giai đoạn khác nhau:</a:t>
            </a:r>
          </a:p>
          <a:p>
            <a:pPr marL="571500" marR="152400" indent="-127000" algn="just">
              <a:lnSpc>
                <a:spcPts val="1200"/>
              </a:lnSpc>
              <a:spcAft>
                <a:spcPts val="42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Thời </a:t>
            </a:r>
            <a:r>
              <a:rPr lang="en-US" sz="1200" dirty="0" err="1" smtClean="0">
                <a:solidFill>
                  <a:srgbClr val="8D0000"/>
                </a:solidFill>
                <a:latin typeface="Times New Roman" panose="02020603050405020304" pitchFamily="18" charset="0"/>
              </a:rPr>
              <a:t>điểm</a:t>
            </a:r>
            <a:r>
              <a:rPr lang="en-US" sz="1200" dirty="0" smtClean="0">
                <a:solidFill>
                  <a:srgbClr val="8D0000"/>
                </a:solidFill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solidFill>
                  <a:srgbClr val="8D0000"/>
                </a:solidFill>
                <a:latin typeface="Times New Roman" panose="02020603050405020304" pitchFamily="18" charset="0"/>
              </a:rPr>
              <a:t>biên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dịch</a:t>
            </a:r>
            <a:r>
              <a:rPr lang="vi" sz="1200" dirty="0">
                <a:latin typeface="Times New Roman" panose="02020603050405020304" pitchFamily="18" charset="0"/>
              </a:rPr>
              <a:t>: có </a:t>
            </a:r>
            <a:r>
              <a:rPr lang="en-US" sz="1200" dirty="0" err="1" smtClean="0">
                <a:latin typeface="Times New Roman" panose="02020603050405020304" pitchFamily="18" charset="0"/>
              </a:rPr>
              <a:t>thể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latin typeface="Times New Roman" panose="02020603050405020304" pitchFamily="18" charset="0"/>
              </a:rPr>
              <a:t>sinh </a:t>
            </a:r>
            <a:r>
              <a:rPr lang="vi" sz="1200" dirty="0">
                <a:latin typeface="Times New Roman" panose="02020603050405020304" pitchFamily="18" charset="0"/>
              </a:rPr>
              <a:t>ra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mã lệnh tuyệt đối </a:t>
            </a:r>
            <a:r>
              <a:rPr lang="en-US" sz="1200" dirty="0">
                <a:latin typeface="Times New Roman" panose="02020603050405020304" pitchFamily="18" charset="0"/>
              </a:rPr>
              <a:t>(absolute code) </a:t>
            </a:r>
            <a:r>
              <a:rPr lang="vi" sz="1200" dirty="0">
                <a:latin typeface="Times New Roman" panose="02020603050405020304" pitchFamily="18" charset="0"/>
              </a:rPr>
              <a:t>nếu biết trước vị trí vùng </a:t>
            </a:r>
            <a:r>
              <a:rPr lang="en-US" sz="1200" dirty="0" err="1" smtClean="0">
                <a:latin typeface="Times New Roman" panose="02020603050405020304" pitchFamily="18" charset="0"/>
              </a:rPr>
              <a:t>nhớ</a:t>
            </a:r>
            <a:r>
              <a:rPr lang="vi" sz="1200" dirty="0" smtClean="0">
                <a:latin typeface="Times New Roman" panose="02020603050405020304" pitchFamily="18" charset="0"/>
              </a:rPr>
              <a:t>. </a:t>
            </a:r>
            <a:r>
              <a:rPr lang="vi" sz="1200" dirty="0">
                <a:latin typeface="Times New Roman" panose="02020603050405020304" pitchFamily="18" charset="0"/>
              </a:rPr>
              <a:t>Tuy nhiên, phải biên dịch lại nếu vị trí </a:t>
            </a:r>
            <a:r>
              <a:rPr lang="en-US" sz="1200" dirty="0" err="1" smtClean="0">
                <a:latin typeface="Times New Roman" panose="02020603050405020304" pitchFamily="18" charset="0"/>
              </a:rPr>
              <a:t>bắt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latin typeface="Times New Roman" panose="02020603050405020304" pitchFamily="18" charset="0"/>
              </a:rPr>
              <a:t>đ</a:t>
            </a:r>
            <a:r>
              <a:rPr lang="en-US" sz="1200" dirty="0" smtClean="0">
                <a:latin typeface="Times New Roman" panose="02020603050405020304" pitchFamily="18" charset="0"/>
              </a:rPr>
              <a:t>ầ</a:t>
            </a:r>
            <a:r>
              <a:rPr lang="vi" sz="1200" dirty="0" smtClean="0">
                <a:latin typeface="Times New Roman" panose="02020603050405020304" pitchFamily="18" charset="0"/>
              </a:rPr>
              <a:t>u </a:t>
            </a:r>
            <a:r>
              <a:rPr lang="vi" sz="1200" dirty="0">
                <a:latin typeface="Times New Roman" panose="02020603050405020304" pitchFamily="18" charset="0"/>
              </a:rPr>
              <a:t>của vùng nhớ thay </a:t>
            </a:r>
            <a:r>
              <a:rPr lang="vi" sz="1200" dirty="0" smtClean="0">
                <a:latin typeface="Times New Roman" panose="02020603050405020304" pitchFamily="18" charset="0"/>
              </a:rPr>
              <a:t>đ</a:t>
            </a:r>
            <a:r>
              <a:rPr lang="en-US" sz="1200" dirty="0" err="1" smtClean="0">
                <a:latin typeface="Times New Roman" panose="02020603050405020304" pitchFamily="18" charset="0"/>
              </a:rPr>
              <a:t>ổi</a:t>
            </a:r>
            <a:r>
              <a:rPr lang="vi" sz="1200" dirty="0" smtClean="0">
                <a:latin typeface="Times New Roman" panose="02020603050405020304" pitchFamily="18" charset="0"/>
              </a:rPr>
              <a:t>.</a:t>
            </a:r>
            <a:endParaRPr lang="vi" sz="1200" dirty="0">
              <a:latin typeface="Times New Roman" panose="02020603050405020304" pitchFamily="18" charset="0"/>
            </a:endParaRPr>
          </a:p>
          <a:p>
            <a:pPr marL="571500" indent="-127000">
              <a:lnSpc>
                <a:spcPts val="1176"/>
              </a:lnSpc>
              <a:spcAft>
                <a:spcPts val="42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Thời </a:t>
            </a:r>
            <a:r>
              <a:rPr lang="en-US" sz="1200" dirty="0" err="1" smtClean="0">
                <a:solidFill>
                  <a:srgbClr val="8D0000"/>
                </a:solidFill>
                <a:latin typeface="Times New Roman" panose="02020603050405020304" pitchFamily="18" charset="0"/>
              </a:rPr>
              <a:t>điểm</a:t>
            </a:r>
            <a:r>
              <a:rPr lang="en-US" sz="1200" dirty="0" smtClean="0">
                <a:solidFill>
                  <a:srgbClr val="8D0000"/>
                </a:solidFill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solidFill>
                  <a:srgbClr val="8D0000"/>
                </a:solidFill>
                <a:latin typeface="Times New Roman" panose="02020603050405020304" pitchFamily="18" charset="0"/>
              </a:rPr>
              <a:t>nạp</a:t>
            </a:r>
            <a:r>
              <a:rPr lang="vi" sz="1200" dirty="0">
                <a:latin typeface="Times New Roman" panose="02020603050405020304" pitchFamily="18" charset="0"/>
              </a:rPr>
              <a:t>: việc </a:t>
            </a:r>
            <a:r>
              <a:rPr lang="vi" sz="1200" dirty="0" smtClean="0">
                <a:latin typeface="Times New Roman" panose="02020603050405020304" pitchFamily="18" charset="0"/>
              </a:rPr>
              <a:t>g</a:t>
            </a:r>
            <a:r>
              <a:rPr lang="en-US" sz="1200" dirty="0" smtClean="0">
                <a:latin typeface="Times New Roman" panose="02020603050405020304" pitchFamily="18" charset="0"/>
              </a:rPr>
              <a:t>ắ</a:t>
            </a:r>
            <a:r>
              <a:rPr lang="vi" sz="1200" dirty="0" smtClean="0">
                <a:latin typeface="Times New Roman" panose="02020603050405020304" pitchFamily="18" charset="0"/>
              </a:rPr>
              <a:t>n </a:t>
            </a:r>
            <a:r>
              <a:rPr lang="vi" sz="1200" dirty="0">
                <a:latin typeface="Times New Roman" panose="02020603050405020304" pitchFamily="18" charset="0"/>
              </a:rPr>
              <a:t>kết xảy ra ở thời </a:t>
            </a:r>
            <a:r>
              <a:rPr lang="en-US" sz="1200" dirty="0" err="1" smtClean="0">
                <a:latin typeface="Times New Roman" panose="02020603050405020304" pitchFamily="18" charset="0"/>
              </a:rPr>
              <a:t>điểm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latin typeface="Times New Roman" panose="02020603050405020304" pitchFamily="18" charset="0"/>
              </a:rPr>
              <a:t>nạp </a:t>
            </a:r>
            <a:r>
              <a:rPr lang="vi" sz="1200" dirty="0">
                <a:latin typeface="Times New Roman" panose="02020603050405020304" pitchFamily="18" charset="0"/>
              </a:rPr>
              <a:t>nếu trình biên dịch sinh ra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mã lệnh có </a:t>
            </a:r>
            <a:r>
              <a:rPr lang="en-US" sz="1200" dirty="0" err="1" smtClean="0">
                <a:solidFill>
                  <a:srgbClr val="8D0000"/>
                </a:solidFill>
                <a:latin typeface="Times New Roman" panose="02020603050405020304" pitchFamily="18" charset="0"/>
              </a:rPr>
              <a:t>thể</a:t>
            </a:r>
            <a:r>
              <a:rPr lang="en-US" sz="1200" dirty="0" smtClean="0">
                <a:solidFill>
                  <a:srgbClr val="8D0000"/>
                </a:solidFill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solidFill>
                  <a:srgbClr val="8D0000"/>
                </a:solidFill>
                <a:latin typeface="Times New Roman" panose="02020603050405020304" pitchFamily="18" charset="0"/>
              </a:rPr>
              <a:t>tái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định vị </a:t>
            </a:r>
            <a:r>
              <a:rPr lang="en-US" sz="1200" dirty="0">
                <a:latin typeface="Times New Roman" panose="02020603050405020304" pitchFamily="18" charset="0"/>
              </a:rPr>
              <a:t>(</a:t>
            </a:r>
            <a:r>
              <a:rPr lang="en-US" sz="1200" dirty="0" err="1">
                <a:latin typeface="Times New Roman" panose="02020603050405020304" pitchFamily="18" charset="0"/>
              </a:rPr>
              <a:t>relocatable</a:t>
            </a:r>
            <a:r>
              <a:rPr lang="en-US" sz="1200" dirty="0">
                <a:latin typeface="Times New Roman" panose="02020603050405020304" pitchFamily="18" charset="0"/>
              </a:rPr>
              <a:t> code) </a:t>
            </a:r>
            <a:r>
              <a:rPr lang="vi" sz="1200" dirty="0">
                <a:latin typeface="Times New Roman" panose="02020603050405020304" pitchFamily="18" charset="0"/>
              </a:rPr>
              <a:t>- khi nó không biết vị trí vùng nhớ khi biên dịch.</a:t>
            </a:r>
          </a:p>
          <a:p>
            <a:pPr marL="571500" indent="-127000">
              <a:lnSpc>
                <a:spcPts val="1200"/>
              </a:lnSpc>
              <a:spcAft>
                <a:spcPts val="42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Thời </a:t>
            </a:r>
            <a:r>
              <a:rPr lang="en-US" sz="1200" dirty="0" err="1" smtClean="0">
                <a:solidFill>
                  <a:srgbClr val="8D0000"/>
                </a:solidFill>
                <a:latin typeface="Times New Roman" panose="02020603050405020304" pitchFamily="18" charset="0"/>
              </a:rPr>
              <a:t>điểm</a:t>
            </a:r>
            <a:r>
              <a:rPr lang="en-US" sz="1200" dirty="0" smtClean="0">
                <a:solidFill>
                  <a:srgbClr val="8D0000"/>
                </a:solidFill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solidFill>
                  <a:srgbClr val="8D0000"/>
                </a:solidFill>
                <a:latin typeface="Times New Roman" panose="02020603050405020304" pitchFamily="18" charset="0"/>
              </a:rPr>
              <a:t>thực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thi</a:t>
            </a:r>
            <a:r>
              <a:rPr lang="vi" sz="1200" dirty="0">
                <a:latin typeface="Times New Roman" panose="02020603050405020304" pitchFamily="18" charset="0"/>
              </a:rPr>
              <a:t>: việc </a:t>
            </a:r>
            <a:r>
              <a:rPr lang="vi" sz="1200" dirty="0" smtClean="0">
                <a:latin typeface="Times New Roman" panose="02020603050405020304" pitchFamily="18" charset="0"/>
              </a:rPr>
              <a:t>g</a:t>
            </a:r>
            <a:r>
              <a:rPr lang="en-US" sz="1200" dirty="0" smtClean="0">
                <a:latin typeface="Times New Roman" panose="02020603050405020304" pitchFamily="18" charset="0"/>
              </a:rPr>
              <a:t>ắ</a:t>
            </a:r>
            <a:r>
              <a:rPr lang="vi" sz="1200" dirty="0" smtClean="0">
                <a:latin typeface="Times New Roman" panose="02020603050405020304" pitchFamily="18" charset="0"/>
              </a:rPr>
              <a:t>n </a:t>
            </a:r>
            <a:r>
              <a:rPr lang="vi" sz="1200" dirty="0">
                <a:latin typeface="Times New Roman" panose="02020603050405020304" pitchFamily="18" charset="0"/>
              </a:rPr>
              <a:t>kết xảy ra ở thời </a:t>
            </a:r>
            <a:r>
              <a:rPr lang="en-US" sz="1200" dirty="0" err="1" smtClean="0">
                <a:latin typeface="Times New Roman" panose="02020603050405020304" pitchFamily="18" charset="0"/>
              </a:rPr>
              <a:t>điểm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latin typeface="Times New Roman" panose="02020603050405020304" pitchFamily="18" charset="0"/>
              </a:rPr>
              <a:t>này </a:t>
            </a:r>
            <a:r>
              <a:rPr lang="vi" sz="1200" dirty="0">
                <a:latin typeface="Times New Roman" panose="02020603050405020304" pitchFamily="18" charset="0"/>
              </a:rPr>
              <a:t>nếu tiến trình có </a:t>
            </a:r>
            <a:r>
              <a:rPr lang="en-US" sz="1200" dirty="0" err="1" smtClean="0">
                <a:latin typeface="Times New Roman" panose="02020603050405020304" pitchFamily="18" charset="0"/>
              </a:rPr>
              <a:t>thể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latin typeface="Times New Roman" panose="02020603050405020304" pitchFamily="18" charset="0"/>
              </a:rPr>
              <a:t>bị </a:t>
            </a:r>
            <a:r>
              <a:rPr lang="vi" sz="1200" dirty="0">
                <a:latin typeface="Times New Roman" panose="02020603050405020304" pitchFamily="18" charset="0"/>
              </a:rPr>
              <a:t>di </a:t>
            </a:r>
            <a:r>
              <a:rPr lang="en-US" sz="1200" dirty="0" err="1" smtClean="0">
                <a:latin typeface="Times New Roman" panose="02020603050405020304" pitchFamily="18" charset="0"/>
              </a:rPr>
              <a:t>chuyển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latin typeface="Times New Roman" panose="02020603050405020304" pitchFamily="18" charset="0"/>
              </a:rPr>
              <a:t>từ </a:t>
            </a:r>
            <a:r>
              <a:rPr lang="vi" sz="1200" dirty="0">
                <a:solidFill>
                  <a:srgbClr val="8D0000"/>
                </a:solidFill>
                <a:latin typeface="Times New Roman" panose="02020603050405020304" pitchFamily="18" charset="0"/>
              </a:rPr>
              <a:t>phân đoạn </a:t>
            </a:r>
            <a:r>
              <a:rPr lang="en-US" sz="1200" dirty="0">
                <a:latin typeface="Times New Roman" panose="02020603050405020304" pitchFamily="18" charset="0"/>
              </a:rPr>
              <a:t>(segment) </a:t>
            </a:r>
            <a:r>
              <a:rPr lang="vi" sz="1200" dirty="0">
                <a:latin typeface="Times New Roman" panose="02020603050405020304" pitchFamily="18" charset="0"/>
              </a:rPr>
              <a:t>bộ nhớ này sang phân đoạn bộ nhớ khác khi nó đang thực thi.</a:t>
            </a:r>
          </a:p>
          <a:p>
            <a:pPr marL="723900" indent="0" algn="just">
              <a:spcAft>
                <a:spcPts val="420"/>
              </a:spcAft>
            </a:pPr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 smtClean="0">
                <a:latin typeface="Times New Roman" panose="02020603050405020304" pitchFamily="18" charset="0"/>
              </a:rPr>
              <a:t>C</a:t>
            </a:r>
            <a:r>
              <a:rPr lang="en-US" sz="1200" dirty="0" smtClean="0">
                <a:latin typeface="Times New Roman" panose="02020603050405020304" pitchFamily="18" charset="0"/>
              </a:rPr>
              <a:t>ầ</a:t>
            </a:r>
            <a:r>
              <a:rPr lang="vi" sz="1200" dirty="0" smtClean="0">
                <a:latin typeface="Times New Roman" panose="02020603050405020304" pitchFamily="18" charset="0"/>
              </a:rPr>
              <a:t>n </a:t>
            </a:r>
            <a:r>
              <a:rPr lang="vi" sz="1200" dirty="0">
                <a:latin typeface="Times New Roman" panose="02020603050405020304" pitchFamily="18" charset="0"/>
              </a:rPr>
              <a:t>sự hỗ trợ của </a:t>
            </a:r>
            <a:r>
              <a:rPr lang="en-US" sz="1200" dirty="0" err="1" smtClean="0">
                <a:latin typeface="Times New Roman" panose="02020603050405020304" pitchFamily="18" charset="0"/>
              </a:rPr>
              <a:t>phần</a:t>
            </a:r>
            <a:r>
              <a:rPr lang="en-US" sz="1200" dirty="0" smtClean="0">
                <a:latin typeface="Times New Roman" panose="02020603050405020304" pitchFamily="18" charset="0"/>
              </a:rPr>
              <a:t> </a:t>
            </a:r>
            <a:r>
              <a:rPr lang="vi" sz="1200" dirty="0" smtClean="0">
                <a:latin typeface="Times New Roman" panose="02020603050405020304" pitchFamily="18" charset="0"/>
              </a:rPr>
              <a:t>cứng </a:t>
            </a:r>
            <a:r>
              <a:rPr lang="vi" sz="1200" dirty="0">
                <a:latin typeface="Times New Roman" panose="02020603050405020304" pitchFamily="18" charset="0"/>
              </a:rPr>
              <a:t>(e.g. t/ghi nền và t/ghi giới hạn)</a:t>
            </a:r>
          </a:p>
          <a:p>
            <a:pPr marL="723900" indent="0" algn="just"/>
            <a:r>
              <a:rPr lang="vi" sz="1200" dirty="0">
                <a:solidFill>
                  <a:srgbClr val="3333B2"/>
                </a:solidFill>
                <a:latin typeface="Times New Roman" panose="02020603050405020304" pitchFamily="18" charset="0"/>
              </a:rPr>
              <a:t>►    </a:t>
            </a:r>
            <a:r>
              <a:rPr lang="vi" sz="1200" dirty="0">
                <a:latin typeface="Times New Roman" panose="02020603050405020304" pitchFamily="18" charset="0"/>
              </a:rPr>
              <a:t>Được sử dụng bởi nhiều HĐH.</a:t>
            </a:r>
          </a:p>
        </p:txBody>
      </p:sp>
      <p:sp>
        <p:nvSpPr>
          <p:cNvPr id="9" name="Rectangle 8"/>
          <p:cNvSpPr/>
          <p:nvPr/>
        </p:nvSpPr>
        <p:spPr>
          <a:xfrm>
            <a:off x="3175" y="3333750"/>
            <a:ext cx="1527175" cy="122238"/>
          </a:xfrm>
          <a:prstGeom prst="rect">
            <a:avLst/>
          </a:prstGeom>
          <a:solidFill>
            <a:srgbClr val="DAD9D9"/>
          </a:solidFill>
        </p:spPr>
        <p:txBody>
          <a:bodyPr wrap="none" lIns="0" tIns="0" rIns="0" bIns="0"/>
          <a:lstStyle/>
          <a:p>
            <a:pPr>
              <a:defRPr/>
            </a:pPr>
            <a:r>
              <a:rPr lang="vi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Trần Công Án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PGS. TS.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550" cap="small" dirty="0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550" cap="small" dirty="0" err="1">
                <a:solidFill>
                  <a:srgbClr val="7B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vi" sz="550" cap="small" dirty="0">
              <a:solidFill>
                <a:srgbClr val="7B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81188" y="3343275"/>
            <a:ext cx="855662" cy="112713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defRPr/>
            </a:pPr>
            <a:r>
              <a:rPr lang="en-US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[CT107] HỆ</a:t>
            </a:r>
            <a:r>
              <a:rPr lang="vi" sz="550" cap="small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hành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6979</Words>
  <Application>Microsoft Office PowerPoint</Application>
  <PresentationFormat>Custom</PresentationFormat>
  <Paragraphs>700</Paragraphs>
  <Slides>72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8" baseType="lpstr">
      <vt:lpstr>Arial</vt:lpstr>
      <vt:lpstr>Calibri</vt:lpstr>
      <vt:lpstr>Segoe UI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*-0.5cm   CT107. Hệ Điều Hành   0.5ex Chương 7. Quản lý bộ nhớ</dc:title>
  <dc:subject/>
  <dc:creator>Giảng viên  Trần Công Án tcan@cit.ctu.edu.vn</dc:creator>
  <cp:keywords/>
  <cp:lastModifiedBy>User</cp:lastModifiedBy>
  <cp:revision>72</cp:revision>
  <dcterms:modified xsi:type="dcterms:W3CDTF">2020-08-10T02:19:37Z</dcterms:modified>
</cp:coreProperties>
</file>