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70" r:id="rId4"/>
    <p:sldId id="272" r:id="rId5"/>
    <p:sldId id="310" r:id="rId6"/>
    <p:sldId id="314" r:id="rId7"/>
    <p:sldId id="312" r:id="rId8"/>
    <p:sldId id="320" r:id="rId9"/>
    <p:sldId id="321" r:id="rId10"/>
    <p:sldId id="322" r:id="rId1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FF"/>
    <a:srgbClr val="FF0000"/>
    <a:srgbClr val="FFFF00"/>
    <a:srgbClr val="FF3300"/>
    <a:srgbClr val="E51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27" autoAdjust="0"/>
  </p:normalViewPr>
  <p:slideViewPr>
    <p:cSldViewPr>
      <p:cViewPr varScale="1">
        <p:scale>
          <a:sx n="64" d="100"/>
          <a:sy n="64" d="100"/>
        </p:scale>
        <p:origin x="126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178" y="1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56CA8436-0E30-4EE8-AC4D-5A7C8DB87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178" y="1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69" y="4686826"/>
            <a:ext cx="5388026" cy="443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D8425B-20E7-4E26-BA56-D9DE399F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3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32E1C-B5DC-401E-9CC8-379A5ED585CD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3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7BA217-7EF4-4064-86AB-FC0FC7ACF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09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F3058-19B8-4B4F-8AB4-0B0C999FE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3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BC783-4C09-407B-ADF7-A3383AEBE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4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34346-984A-4D6D-B732-0A505B81E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30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9358-ED2C-41C3-969D-7CA1B2074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02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37F6-0BDC-464A-8F34-8913C14DB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0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844A6-2093-4E36-9725-2B6B4AF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42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0A9DE-A041-4DC4-8913-2800EC6FD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40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D57D4-1B0F-4EB1-8865-C54362418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61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7EAE-CB06-4125-BC58-4FFB1B374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59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193E-35DF-46C1-A69B-C9CDDDCD2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3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B134-C496-47B1-9765-A98E30EE5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62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3682D50F-6FBD-43AD-94D3-7F5027FEA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12784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CCD9A-ED3E-4B19-9C3C-184A146101E5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0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127" y="1447800"/>
            <a:ext cx="8534400" cy="26670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4000" smtClean="0">
                <a:solidFill>
                  <a:srgbClr val="FF0000"/>
                </a:solidFill>
              </a:rPr>
              <a:t/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 smtClean="0">
                <a:solidFill>
                  <a:srgbClr val="FF0000"/>
                </a:solidFill>
              </a:rPr>
              <a:t/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/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 smtClean="0">
                <a:solidFill>
                  <a:srgbClr val="FF0000"/>
                </a:solidFill>
              </a:rPr>
              <a:t/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/>
            </a:r>
            <a:br>
              <a:rPr lang="en-US" sz="4000">
                <a:solidFill>
                  <a:srgbClr val="FF0000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Chương 4</a:t>
            </a:r>
            <a:r>
              <a:rPr lang="en-US" sz="4000" smtClean="0">
                <a:solidFill>
                  <a:srgbClr val="FF0000"/>
                </a:solidFill>
              </a:rPr>
              <a:t/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 smtClean="0">
                <a:solidFill>
                  <a:srgbClr val="FF0000"/>
                </a:solidFill>
              </a:rPr>
              <a:t>THIẾT KẾ BIỂU MẪU VÀ BÁO CÁO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(FORM &amp; REPORT)</a:t>
            </a:r>
            <a:endParaRPr lang="en-US" sz="4000" smtClean="0">
              <a:solidFill>
                <a:srgbClr val="0099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66323161-1052-4FF1-9CF5-A66CCD3B7645}"/>
              </a:ext>
            </a:extLst>
          </p:cNvPr>
          <p:cNvSpPr txBox="1">
            <a:spLocks/>
          </p:cNvSpPr>
          <p:nvPr/>
        </p:nvSpPr>
        <p:spPr>
          <a:xfrm>
            <a:off x="684055" y="4343400"/>
            <a:ext cx="7926545" cy="1655762"/>
          </a:xfrm>
          <a:prstGeom prst="rect">
            <a:avLst/>
          </a:prstGeom>
        </p:spPr>
        <p:txBody>
          <a:bodyPr/>
          <a:lstStyle>
            <a:lvl1pPr marL="171449" indent="-171449" algn="l" defTabSz="68579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45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42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39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35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2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9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5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2" indent="-171449" algn="l" defTabSz="68579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None/>
            </a:pPr>
            <a:r>
              <a:rPr lang="en-US" sz="2400" smtClean="0">
                <a:solidFill>
                  <a:srgbClr val="FF0000"/>
                </a:solidFill>
              </a:rPr>
              <a:t>Phan Tấn Tài</a:t>
            </a:r>
          </a:p>
          <a:p>
            <a:pPr marL="0" indent="0" algn="r" fontAlgn="auto">
              <a:spcAft>
                <a:spcPts val="0"/>
              </a:spcAft>
              <a:buNone/>
            </a:pPr>
            <a:r>
              <a:rPr lang="en-US" sz="2400" smtClean="0"/>
              <a:t>Khoa Hệ thống thông tin, Trường CNTT-TT</a:t>
            </a:r>
          </a:p>
          <a:p>
            <a:pPr marL="0" indent="0" algn="r" fontAlgn="auto">
              <a:spcAft>
                <a:spcPts val="0"/>
              </a:spcAft>
              <a:buNone/>
            </a:pPr>
            <a:r>
              <a:rPr lang="en-US" sz="2400" smtClean="0"/>
              <a:t>Trường Đại học Cần Thơ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3AEB69-9C00-4431-99F2-B790228F4B0F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39762"/>
            <a:ext cx="8229600" cy="884238"/>
          </a:xfrm>
          <a:noFill/>
        </p:spPr>
        <p:txBody>
          <a:bodyPr/>
          <a:lstStyle/>
          <a:p>
            <a:pPr marL="723900" indent="-723900" eaLnBrk="1" hangingPunct="1"/>
            <a:r>
              <a:rPr lang="en-US" sz="4000" smtClean="0"/>
              <a:t>Đánh giá tính khả dụng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38600"/>
          </a:xfrm>
          <a:noFill/>
        </p:spPr>
        <p:txBody>
          <a:bodyPr/>
          <a:lstStyle/>
          <a:p>
            <a:pPr eaLnBrk="1" hangingPunct="1"/>
            <a:r>
              <a:rPr lang="vi-VN" sz="2800" smtClean="0"/>
              <a:t>Mục tiêu thiết kế biểu mẫu, báo cáo và tất cả tương tác con người - máy tính là </a:t>
            </a:r>
            <a:r>
              <a:rPr lang="vi-VN" sz="2800" smtClean="0">
                <a:solidFill>
                  <a:srgbClr val="FF0000"/>
                </a:solidFill>
              </a:rPr>
              <a:t>tính dễ sử dụng</a:t>
            </a:r>
            <a:endParaRPr lang="en-US" sz="2800" smtClean="0"/>
          </a:p>
          <a:p>
            <a:pPr eaLnBrk="1" hangingPunct="1">
              <a:spcBef>
                <a:spcPts val="1800"/>
              </a:spcBef>
            </a:pPr>
            <a:r>
              <a:rPr lang="vi-VN" sz="2800" smtClean="0"/>
              <a:t>Tính dễ sử dụng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§"/>
            </a:pPr>
            <a:r>
              <a:rPr lang="vi-VN" sz="2800" smtClean="0">
                <a:solidFill>
                  <a:srgbClr val="006699"/>
                </a:solidFill>
              </a:rPr>
              <a:t>Tốc độ</a:t>
            </a:r>
            <a:endParaRPr lang="en-US" sz="2800" smtClean="0">
              <a:solidFill>
                <a:srgbClr val="006699"/>
              </a:solidFill>
            </a:endParaRPr>
          </a:p>
          <a:p>
            <a:pPr marL="971550" lvl="1" indent="-514350" eaLnBrk="1" hangingPunct="1">
              <a:buFont typeface="Wingdings" panose="05000000000000000000" pitchFamily="2" charset="2"/>
              <a:buChar char="§"/>
            </a:pPr>
            <a:r>
              <a:rPr lang="vi-VN" sz="2800" smtClean="0">
                <a:solidFill>
                  <a:srgbClr val="006699"/>
                </a:solidFill>
              </a:rPr>
              <a:t>Độ chính xác</a:t>
            </a:r>
            <a:r>
              <a:rPr lang="en-US" sz="2800" smtClean="0">
                <a:solidFill>
                  <a:srgbClr val="006699"/>
                </a:solidFill>
              </a:rPr>
              <a:t> </a:t>
            </a:r>
            <a:endParaRPr lang="vi-VN" sz="2800" smtClean="0">
              <a:solidFill>
                <a:srgbClr val="006699"/>
              </a:solidFill>
            </a:endParaRPr>
          </a:p>
          <a:p>
            <a:pPr marL="971550" lvl="1" indent="-514350" eaLnBrk="1" hangingPunct="1">
              <a:buFont typeface="Wingdings" panose="05000000000000000000" pitchFamily="2" charset="2"/>
              <a:buChar char="§"/>
            </a:pPr>
            <a:r>
              <a:rPr lang="vi-VN" sz="2800" smtClean="0">
                <a:solidFill>
                  <a:srgbClr val="006699"/>
                </a:solidFill>
              </a:rPr>
              <a:t>Hài lòng</a:t>
            </a:r>
            <a:endParaRPr lang="en-US" sz="2800" smtClean="0">
              <a:solidFill>
                <a:srgbClr val="0066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65B0D7-6456-44B9-ACCB-AFE0543630A1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3704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err="1" smtClean="0"/>
              <a:t>Nội</a:t>
            </a:r>
            <a:r>
              <a:rPr lang="en-US" sz="4000" smtClean="0"/>
              <a:t> dung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1"/>
            <a:ext cx="7391400" cy="2819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err="1" smtClean="0"/>
              <a:t>Khái</a:t>
            </a:r>
            <a:r>
              <a:rPr lang="en-US" sz="2800" smtClean="0"/>
              <a:t> </a:t>
            </a:r>
            <a:r>
              <a:rPr lang="en-US" sz="2800" err="1" smtClean="0"/>
              <a:t>niệm</a:t>
            </a:r>
            <a:r>
              <a:rPr lang="en-US" sz="2800" smtClean="0"/>
              <a:t> </a:t>
            </a:r>
            <a:r>
              <a:rPr lang="en-US" sz="2800" err="1" smtClean="0"/>
              <a:t>biểu</a:t>
            </a:r>
            <a:r>
              <a:rPr lang="en-US" sz="2800" smtClean="0"/>
              <a:t> </a:t>
            </a:r>
            <a:r>
              <a:rPr lang="en-US" sz="2800" err="1" smtClean="0"/>
              <a:t>mẫu</a:t>
            </a:r>
            <a:r>
              <a:rPr lang="en-US" sz="2800" smtClean="0"/>
              <a:t> </a:t>
            </a:r>
            <a:r>
              <a:rPr lang="en-US" sz="2800" err="1" smtClean="0"/>
              <a:t>và</a:t>
            </a:r>
            <a:r>
              <a:rPr lang="en-US" sz="2800" smtClean="0"/>
              <a:t> </a:t>
            </a:r>
            <a:r>
              <a:rPr lang="en-US" sz="2800" err="1" smtClean="0"/>
              <a:t>báo</a:t>
            </a:r>
            <a:r>
              <a:rPr lang="en-US" sz="2800" smtClean="0"/>
              <a:t> </a:t>
            </a:r>
            <a:r>
              <a:rPr lang="en-US" sz="2800" err="1" smtClean="0"/>
              <a:t>cáo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err="1"/>
              <a:t>Đ</a:t>
            </a:r>
            <a:r>
              <a:rPr lang="en-US" sz="2800" err="1" smtClean="0"/>
              <a:t>ịnh</a:t>
            </a:r>
            <a:r>
              <a:rPr lang="en-US" sz="2800" smtClean="0"/>
              <a:t> </a:t>
            </a:r>
            <a:r>
              <a:rPr lang="en-US" sz="2800" err="1" smtClean="0"/>
              <a:t>dạng</a:t>
            </a:r>
            <a:r>
              <a:rPr lang="en-US" sz="2800" smtClean="0"/>
              <a:t> </a:t>
            </a:r>
            <a:r>
              <a:rPr lang="en-US" sz="2800" err="1" smtClean="0"/>
              <a:t>biểu</a:t>
            </a:r>
            <a:r>
              <a:rPr lang="en-US" sz="2800" smtClean="0"/>
              <a:t> </a:t>
            </a:r>
            <a:r>
              <a:rPr lang="en-US" sz="2800" err="1" smtClean="0"/>
              <a:t>mẫu</a:t>
            </a:r>
            <a:r>
              <a:rPr lang="en-US" sz="2800" smtClean="0"/>
              <a:t> </a:t>
            </a:r>
            <a:r>
              <a:rPr lang="en-US" sz="2800" err="1" smtClean="0"/>
              <a:t>và</a:t>
            </a:r>
            <a:r>
              <a:rPr lang="en-US" sz="2800" smtClean="0"/>
              <a:t> </a:t>
            </a:r>
            <a:r>
              <a:rPr lang="en-US" sz="2800" err="1" smtClean="0"/>
              <a:t>báo</a:t>
            </a:r>
            <a:r>
              <a:rPr lang="en-US" sz="2800" smtClean="0"/>
              <a:t> </a:t>
            </a:r>
            <a:r>
              <a:rPr lang="en-US" sz="2800" err="1" smtClean="0"/>
              <a:t>cáo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err="1" smtClean="0"/>
              <a:t>Định</a:t>
            </a:r>
            <a:r>
              <a:rPr lang="en-US" sz="2800" smtClean="0"/>
              <a:t> </a:t>
            </a:r>
            <a:r>
              <a:rPr lang="en-US" sz="2800" err="1" smtClean="0"/>
              <a:t>dạng</a:t>
            </a:r>
            <a:r>
              <a:rPr lang="en-US" sz="2800" smtClean="0"/>
              <a:t> </a:t>
            </a:r>
            <a:r>
              <a:rPr lang="en-US" sz="2800" err="1" smtClean="0"/>
              <a:t>văn</a:t>
            </a:r>
            <a:r>
              <a:rPr lang="en-US" sz="2800" smtClean="0"/>
              <a:t> </a:t>
            </a:r>
            <a:r>
              <a:rPr lang="en-US" sz="2800" err="1" smtClean="0"/>
              <a:t>bản</a:t>
            </a:r>
            <a:r>
              <a:rPr lang="en-US" sz="2800" smtClean="0"/>
              <a:t>, </a:t>
            </a:r>
            <a:r>
              <a:rPr lang="en-US" sz="2800" err="1" smtClean="0"/>
              <a:t>bảng</a:t>
            </a:r>
            <a:r>
              <a:rPr lang="en-US" sz="2800" smtClean="0"/>
              <a:t> </a:t>
            </a:r>
            <a:r>
              <a:rPr lang="en-US" sz="2800" err="1" smtClean="0"/>
              <a:t>và</a:t>
            </a:r>
            <a:r>
              <a:rPr lang="en-US" sz="2800" smtClean="0"/>
              <a:t> </a:t>
            </a:r>
            <a:r>
              <a:rPr lang="en-US" sz="2800" err="1" smtClean="0"/>
              <a:t>danh</a:t>
            </a:r>
            <a:r>
              <a:rPr lang="en-US" sz="2800" smtClean="0"/>
              <a:t> </a:t>
            </a:r>
            <a:r>
              <a:rPr lang="en-US" sz="2800" err="1" smtClean="0"/>
              <a:t>sách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err="1"/>
              <a:t>Đ</a:t>
            </a:r>
            <a:r>
              <a:rPr lang="en-US" sz="2800" err="1" smtClean="0"/>
              <a:t>ánh</a:t>
            </a:r>
            <a:r>
              <a:rPr lang="en-US" sz="2800" smtClean="0"/>
              <a:t> </a:t>
            </a:r>
            <a:r>
              <a:rPr lang="en-US" sz="2800" err="1" smtClean="0"/>
              <a:t>giá</a:t>
            </a:r>
            <a:r>
              <a:rPr lang="en-US" sz="2800" smtClean="0"/>
              <a:t> </a:t>
            </a:r>
            <a:r>
              <a:rPr lang="en-US" sz="2800" err="1" smtClean="0"/>
              <a:t>tính</a:t>
            </a:r>
            <a:r>
              <a:rPr lang="en-US" sz="2800" smtClean="0"/>
              <a:t> </a:t>
            </a:r>
            <a:r>
              <a:rPr lang="en-US" sz="2800" err="1" smtClean="0"/>
              <a:t>khả</a:t>
            </a:r>
            <a:r>
              <a:rPr lang="en-US" sz="2800" smtClean="0"/>
              <a:t> </a:t>
            </a:r>
            <a:r>
              <a:rPr lang="en-US" sz="2800" err="1" smtClean="0"/>
              <a:t>dụng</a:t>
            </a:r>
            <a:endParaRPr lang="en-US" sz="2800" smtClean="0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628327-E3DC-4B6E-A2E9-80C04B68A4A6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0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sz="3600" smtClean="0"/>
              <a:t>Giới </a:t>
            </a:r>
            <a:r>
              <a:rPr lang="en-US" sz="4000" smtClean="0"/>
              <a:t>thiệu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429000"/>
          </a:xfrm>
          <a:noFill/>
        </p:spPr>
        <p:txBody>
          <a:bodyPr/>
          <a:lstStyle/>
          <a:p>
            <a:pPr marL="609600" indent="-609600" eaLnBrk="1" hangingPunct="1">
              <a:spcBef>
                <a:spcPts val="1800"/>
              </a:spcBef>
            </a:pPr>
            <a:r>
              <a:rPr lang="en-US" sz="2800" err="1" smtClean="0"/>
              <a:t>Biểu</a:t>
            </a:r>
            <a:r>
              <a:rPr lang="en-US" sz="2800" smtClean="0"/>
              <a:t> </a:t>
            </a:r>
            <a:r>
              <a:rPr lang="en-US" sz="2800" err="1" smtClean="0"/>
              <a:t>mẫu</a:t>
            </a:r>
            <a:r>
              <a:rPr lang="en-US" sz="2800" smtClean="0"/>
              <a:t> (Form) </a:t>
            </a:r>
            <a:r>
              <a:rPr lang="en-US" sz="2800" err="1" smtClean="0"/>
              <a:t>là</a:t>
            </a:r>
            <a:r>
              <a:rPr lang="en-US" sz="2800" smtClean="0"/>
              <a:t> </a:t>
            </a:r>
            <a:r>
              <a:rPr lang="en-US" sz="2800" i="1" err="1" smtClean="0"/>
              <a:t>giao</a:t>
            </a:r>
            <a:r>
              <a:rPr lang="en-US" sz="2800" i="1" smtClean="0"/>
              <a:t> </a:t>
            </a:r>
            <a:r>
              <a:rPr lang="en-US" sz="2800" i="1" err="1" smtClean="0"/>
              <a:t>diện</a:t>
            </a:r>
            <a:r>
              <a:rPr lang="en-US" sz="2800" i="1" smtClean="0"/>
              <a:t> </a:t>
            </a:r>
            <a:r>
              <a:rPr lang="en-US" sz="2800" i="1" err="1" smtClean="0"/>
              <a:t>dùng</a:t>
            </a:r>
            <a:r>
              <a:rPr lang="en-US" sz="2800" i="1" smtClean="0"/>
              <a:t> </a:t>
            </a:r>
            <a:r>
              <a:rPr lang="en-US" sz="2800" i="1" err="1" smtClean="0"/>
              <a:t>đê</a:t>
            </a:r>
            <a:r>
              <a:rPr lang="en-US" sz="2800" i="1" smtClean="0"/>
              <a:t>̉ </a:t>
            </a:r>
            <a:r>
              <a:rPr lang="en-US" sz="2800" i="1" err="1" smtClean="0"/>
              <a:t>hiển</a:t>
            </a:r>
            <a:r>
              <a:rPr lang="en-US" sz="2800" i="1" smtClean="0"/>
              <a:t> </a:t>
            </a:r>
            <a:r>
              <a:rPr lang="en-US" sz="2800" i="1" err="1" smtClean="0"/>
              <a:t>thị</a:t>
            </a:r>
            <a:r>
              <a:rPr lang="en-US" sz="2800" i="1" smtClean="0"/>
              <a:t> hay </a:t>
            </a:r>
            <a:r>
              <a:rPr lang="en-US" sz="2800" i="1" err="1" smtClean="0"/>
              <a:t>thu</a:t>
            </a:r>
            <a:r>
              <a:rPr lang="en-US" sz="2800" i="1" smtClean="0"/>
              <a:t> </a:t>
            </a:r>
            <a:r>
              <a:rPr lang="en-US" sz="2800" i="1" err="1" smtClean="0"/>
              <a:t>thập</a:t>
            </a:r>
            <a:r>
              <a:rPr lang="en-US" sz="2800" i="1" smtClean="0"/>
              <a:t> </a:t>
            </a:r>
            <a:r>
              <a:rPr lang="en-US" sz="2800" i="1" err="1" smtClean="0"/>
              <a:t>thông</a:t>
            </a:r>
            <a:r>
              <a:rPr lang="en-US" sz="2800" i="1" smtClean="0"/>
              <a:t> tin</a:t>
            </a:r>
          </a:p>
          <a:p>
            <a:pPr marL="609600" indent="-609600" eaLnBrk="1" hangingPunct="1">
              <a:spcBef>
                <a:spcPts val="1800"/>
              </a:spcBef>
            </a:pPr>
            <a:r>
              <a:rPr lang="en-US" sz="2800" err="1" smtClean="0"/>
              <a:t>Báo</a:t>
            </a:r>
            <a:r>
              <a:rPr lang="en-US" sz="2800" smtClean="0"/>
              <a:t> </a:t>
            </a:r>
            <a:r>
              <a:rPr lang="en-US" sz="2800" err="1" smtClean="0"/>
              <a:t>cáo</a:t>
            </a:r>
            <a:r>
              <a:rPr lang="en-US" sz="2800" smtClean="0"/>
              <a:t> (Report) </a:t>
            </a:r>
            <a:r>
              <a:rPr lang="en-US" sz="2800" err="1"/>
              <a:t>là</a:t>
            </a:r>
            <a:r>
              <a:rPr lang="en-US" sz="2800"/>
              <a:t> </a:t>
            </a:r>
            <a:r>
              <a:rPr lang="en-US" sz="2800" i="1" err="1"/>
              <a:t>giao</a:t>
            </a:r>
            <a:r>
              <a:rPr lang="en-US" sz="2800" i="1"/>
              <a:t> </a:t>
            </a:r>
            <a:r>
              <a:rPr lang="en-US" sz="2800" i="1" err="1"/>
              <a:t>diện</a:t>
            </a:r>
            <a:r>
              <a:rPr lang="en-US" sz="2800" i="1"/>
              <a:t> </a:t>
            </a:r>
            <a:r>
              <a:rPr lang="en-US" sz="2800" i="1" err="1" smtClean="0"/>
              <a:t>dùng</a:t>
            </a:r>
            <a:r>
              <a:rPr lang="en-US" sz="2800" i="1" smtClean="0"/>
              <a:t> </a:t>
            </a:r>
            <a:r>
              <a:rPr lang="en-US" sz="2800" i="1" err="1" smtClean="0"/>
              <a:t>để</a:t>
            </a:r>
            <a:r>
              <a:rPr lang="en-US" sz="2800" i="1" smtClean="0"/>
              <a:t> </a:t>
            </a:r>
            <a:r>
              <a:rPr lang="en-US" sz="2800" i="1" err="1" smtClean="0"/>
              <a:t>thể</a:t>
            </a:r>
            <a:r>
              <a:rPr lang="en-US" sz="2800" i="1" smtClean="0"/>
              <a:t> </a:t>
            </a:r>
            <a:r>
              <a:rPr lang="en-US" sz="2800" i="1" err="1" smtClean="0"/>
              <a:t>hiện</a:t>
            </a:r>
            <a:r>
              <a:rPr lang="en-US" sz="2800" i="1" smtClean="0"/>
              <a:t> </a:t>
            </a:r>
            <a:r>
              <a:rPr lang="en-US" sz="2800" i="1" err="1" smtClean="0"/>
              <a:t>kết</a:t>
            </a:r>
            <a:r>
              <a:rPr lang="en-US" sz="2800" i="1" smtClean="0"/>
              <a:t> </a:t>
            </a:r>
            <a:r>
              <a:rPr lang="en-US" sz="2800" i="1" err="1" smtClean="0"/>
              <a:t>quả</a:t>
            </a:r>
            <a:r>
              <a:rPr lang="en-US" sz="2800" i="1" smtClean="0"/>
              <a:t> </a:t>
            </a:r>
            <a:r>
              <a:rPr lang="en-US" sz="2800" i="1" err="1" smtClean="0"/>
              <a:t>đầu</a:t>
            </a:r>
            <a:r>
              <a:rPr lang="en-US" sz="2800" i="1" smtClean="0"/>
              <a:t> </a:t>
            </a:r>
            <a:r>
              <a:rPr lang="en-US" sz="2800" i="1" err="1" smtClean="0"/>
              <a:t>ra</a:t>
            </a:r>
            <a:r>
              <a:rPr lang="en-US" sz="2800" i="1" smtClean="0"/>
              <a:t> </a:t>
            </a:r>
            <a:r>
              <a:rPr lang="en-US" sz="2800" i="1" err="1" smtClean="0"/>
              <a:t>của</a:t>
            </a:r>
            <a:r>
              <a:rPr lang="en-US" sz="2800" i="1" smtClean="0"/>
              <a:t> </a:t>
            </a:r>
            <a:r>
              <a:rPr lang="en-US" sz="2800" i="1" err="1" smtClean="0"/>
              <a:t>quá</a:t>
            </a:r>
            <a:r>
              <a:rPr lang="en-US" sz="2800" i="1" smtClean="0"/>
              <a:t> </a:t>
            </a:r>
            <a:r>
              <a:rPr lang="en-US" sz="2800" i="1" err="1" smtClean="0"/>
              <a:t>trình</a:t>
            </a:r>
            <a:r>
              <a:rPr lang="en-US" sz="2800" i="1" smtClean="0"/>
              <a:t> </a:t>
            </a:r>
            <a:r>
              <a:rPr lang="en-US" sz="2800" i="1" err="1" smtClean="0"/>
              <a:t>xử</a:t>
            </a:r>
            <a:r>
              <a:rPr lang="en-US" sz="2800" i="1" smtClean="0"/>
              <a:t> </a:t>
            </a:r>
            <a:r>
              <a:rPr lang="en-US" sz="2800" i="1" err="1" smtClean="0"/>
              <a:t>lý</a:t>
            </a:r>
            <a:endParaRPr lang="en-US" sz="2800" b="1" i="1" smtClean="0"/>
          </a:p>
          <a:p>
            <a:pPr marL="609600" indent="-609600" eaLnBrk="1" hangingPunct="1">
              <a:spcBef>
                <a:spcPts val="1800"/>
              </a:spcBef>
            </a:pPr>
            <a:r>
              <a:rPr lang="en-US" sz="2800" err="1" smtClean="0"/>
              <a:t>Việc</a:t>
            </a:r>
            <a:r>
              <a:rPr lang="en-US" sz="2800" smtClean="0"/>
              <a:t> </a:t>
            </a:r>
            <a:r>
              <a:rPr lang="en-US" sz="2800" err="1" smtClean="0"/>
              <a:t>thiết</a:t>
            </a:r>
            <a:r>
              <a:rPr lang="en-US" sz="2800" smtClean="0"/>
              <a:t> </a:t>
            </a:r>
            <a:r>
              <a:rPr lang="en-US" sz="2800" err="1" smtClean="0"/>
              <a:t>kế</a:t>
            </a:r>
            <a:r>
              <a:rPr lang="en-US" sz="2800" smtClean="0"/>
              <a:t> </a:t>
            </a:r>
            <a:r>
              <a:rPr lang="en-US" sz="2800" err="1" smtClean="0"/>
              <a:t>biểu</a:t>
            </a:r>
            <a:r>
              <a:rPr lang="en-US" sz="2800" smtClean="0"/>
              <a:t> </a:t>
            </a:r>
            <a:r>
              <a:rPr lang="en-US" sz="2800" err="1" smtClean="0"/>
              <a:t>mẫu</a:t>
            </a:r>
            <a:r>
              <a:rPr lang="en-US" sz="2800" smtClean="0"/>
              <a:t> </a:t>
            </a:r>
            <a:r>
              <a:rPr lang="en-US" sz="2800" err="1" smtClean="0"/>
              <a:t>và</a:t>
            </a:r>
            <a:r>
              <a:rPr lang="en-US" sz="2800" smtClean="0"/>
              <a:t> </a:t>
            </a:r>
            <a:r>
              <a:rPr lang="en-US" sz="2800" err="1" smtClean="0"/>
              <a:t>báo</a:t>
            </a:r>
            <a:r>
              <a:rPr lang="en-US" sz="2800" smtClean="0"/>
              <a:t> </a:t>
            </a:r>
            <a:r>
              <a:rPr lang="en-US" sz="2800" err="1" smtClean="0"/>
              <a:t>cáo</a:t>
            </a:r>
            <a:r>
              <a:rPr lang="en-US" sz="2800" smtClean="0"/>
              <a:t>: </a:t>
            </a:r>
            <a:r>
              <a:rPr lang="en-US" sz="2800" i="1" err="1" smtClean="0"/>
              <a:t>có</a:t>
            </a:r>
            <a:r>
              <a:rPr lang="en-US" sz="2800" i="1" smtClean="0"/>
              <a:t> </a:t>
            </a:r>
            <a:r>
              <a:rPr lang="en-US" sz="2800" i="1" err="1" smtClean="0"/>
              <a:t>tính</a:t>
            </a:r>
            <a:r>
              <a:rPr lang="en-US" sz="2800" i="1" smtClean="0"/>
              <a:t> </a:t>
            </a:r>
            <a:r>
              <a:rPr lang="en-US" sz="2800" i="1" err="1" smtClean="0"/>
              <a:t>quyết</a:t>
            </a:r>
            <a:r>
              <a:rPr lang="en-US" sz="2800" i="1" smtClean="0"/>
              <a:t> </a:t>
            </a:r>
            <a:r>
              <a:rPr lang="en-US" sz="2800" i="1" err="1" smtClean="0"/>
              <a:t>định</a:t>
            </a:r>
            <a:r>
              <a:rPr lang="en-US" sz="2800" i="1" smtClean="0"/>
              <a:t> </a:t>
            </a:r>
            <a:r>
              <a:rPr lang="en-US" sz="2800" i="1" err="1" smtClean="0"/>
              <a:t>cho</a:t>
            </a:r>
            <a:r>
              <a:rPr lang="en-US" sz="2800" i="1" smtClean="0"/>
              <a:t> </a:t>
            </a:r>
            <a:r>
              <a:rPr lang="en-US" sz="2800" i="1" err="1" smtClean="0"/>
              <a:t>sự</a:t>
            </a:r>
            <a:r>
              <a:rPr lang="en-US" sz="2800" i="1" smtClean="0"/>
              <a:t> </a:t>
            </a:r>
            <a:r>
              <a:rPr lang="en-US" sz="2800" i="1" err="1" smtClean="0"/>
              <a:t>thành</a:t>
            </a:r>
            <a:r>
              <a:rPr lang="en-US" sz="2800" i="1" smtClean="0"/>
              <a:t> </a:t>
            </a:r>
            <a:r>
              <a:rPr lang="en-US" sz="2800" i="1" err="1" smtClean="0"/>
              <a:t>công</a:t>
            </a:r>
            <a:r>
              <a:rPr lang="en-US" sz="2800" i="1" smtClean="0"/>
              <a:t> </a:t>
            </a:r>
            <a:r>
              <a:rPr lang="en-US" sz="2800" i="1" err="1" smtClean="0"/>
              <a:t>của</a:t>
            </a:r>
            <a:r>
              <a:rPr lang="en-US" sz="2800" i="1" smtClean="0"/>
              <a:t> </a:t>
            </a:r>
            <a:r>
              <a:rPr lang="en-US" sz="2800" i="1" err="1" smtClean="0"/>
              <a:t>hệ</a:t>
            </a:r>
            <a:r>
              <a:rPr lang="en-US" sz="2800" i="1" smtClean="0"/>
              <a:t> </a:t>
            </a:r>
            <a:r>
              <a:rPr lang="en-US" sz="2800" i="1" err="1" smtClean="0"/>
              <a:t>thống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25C18C-ECC8-4A97-9851-6A1B5F971873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Quá </a:t>
            </a:r>
            <a:r>
              <a:rPr lang="vi-VN" sz="4000" smtClean="0"/>
              <a:t>trình thiết kế </a:t>
            </a:r>
            <a:r>
              <a:rPr lang="en-US" sz="4000" smtClean="0"/>
              <a:t>giao diện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mtClean="0"/>
              <a:t>X</a:t>
            </a:r>
            <a:r>
              <a:rPr lang="vi-VN" smtClean="0"/>
              <a:t>ây dựng </a:t>
            </a:r>
            <a:endParaRPr lang="en-US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mtClean="0"/>
              <a:t>Đ</a:t>
            </a:r>
            <a:r>
              <a:rPr lang="vi-VN" smtClean="0"/>
              <a:t>ánh giá</a:t>
            </a:r>
            <a:endParaRPr lang="en-US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mtClean="0"/>
              <a:t>C</a:t>
            </a:r>
            <a:r>
              <a:rPr lang="vi-VN" smtClean="0"/>
              <a:t>ải tiến</a:t>
            </a:r>
            <a:endParaRPr lang="en-US" sz="2800" smtClean="0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870075"/>
            <a:ext cx="4460875" cy="3768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1CDEBB-6DF9-4B99-865D-754E7AC14288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78" y="381000"/>
            <a:ext cx="8229600" cy="1143000"/>
          </a:xfrm>
        </p:spPr>
        <p:txBody>
          <a:bodyPr/>
          <a:lstStyle/>
          <a:p>
            <a:pPr marL="723900" indent="-723900" eaLnBrk="1" hangingPunct="1"/>
            <a:r>
              <a:rPr lang="vi-VN" sz="4000" smtClean="0"/>
              <a:t>Hướng dẫn định dạng</a:t>
            </a:r>
            <a:endParaRPr lang="en-US" sz="40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2" y="1752600"/>
            <a:ext cx="8516937" cy="4876800"/>
          </a:xfrm>
        </p:spPr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en-US" sz="3200"/>
              <a:t>Thiết kế t</a:t>
            </a:r>
            <a:r>
              <a:rPr lang="vi-VN" sz="3200"/>
              <a:t>iêu đề</a:t>
            </a:r>
            <a:r>
              <a:rPr lang="en-US" sz="3200"/>
              <a:t>:</a:t>
            </a:r>
            <a:r>
              <a:rPr lang="vi-VN" sz="3200"/>
              <a:t> </a:t>
            </a:r>
            <a:endParaRPr lang="en-US" sz="3200" smtClean="0"/>
          </a:p>
          <a:p>
            <a:pPr marL="108585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6699"/>
                </a:solidFill>
              </a:rPr>
              <a:t>P</a:t>
            </a:r>
            <a:r>
              <a:rPr lang="vi-VN" sz="2800" smtClean="0">
                <a:solidFill>
                  <a:srgbClr val="006699"/>
                </a:solidFill>
              </a:rPr>
              <a:t>hải </a:t>
            </a:r>
            <a:r>
              <a:rPr lang="vi-VN" sz="2800">
                <a:solidFill>
                  <a:srgbClr val="006699"/>
                </a:solidFill>
              </a:rPr>
              <a:t>rõ ràng, </a:t>
            </a:r>
            <a:r>
              <a:rPr lang="en-US" sz="2800">
                <a:solidFill>
                  <a:srgbClr val="006699"/>
                </a:solidFill>
              </a:rPr>
              <a:t>có ý nghĩa </a:t>
            </a:r>
            <a:endParaRPr lang="en-US" sz="2800" smtClean="0">
              <a:solidFill>
                <a:srgbClr val="006699"/>
              </a:solidFill>
            </a:endParaRPr>
          </a:p>
          <a:p>
            <a:pPr marL="108585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6699"/>
                </a:solidFill>
              </a:rPr>
              <a:t>M</a:t>
            </a:r>
            <a:r>
              <a:rPr lang="vi-VN" sz="2800" smtClean="0">
                <a:solidFill>
                  <a:srgbClr val="006699"/>
                </a:solidFill>
              </a:rPr>
              <a:t>ô </a:t>
            </a:r>
            <a:r>
              <a:rPr lang="vi-VN" sz="2800">
                <a:solidFill>
                  <a:srgbClr val="006699"/>
                </a:solidFill>
              </a:rPr>
              <a:t>tả được nội dung của biểu mẫu </a:t>
            </a:r>
            <a:r>
              <a:rPr lang="en-US" sz="2800" smtClean="0">
                <a:solidFill>
                  <a:srgbClr val="006699"/>
                </a:solidFill>
              </a:rPr>
              <a:t>/</a:t>
            </a:r>
            <a:r>
              <a:rPr lang="vi-VN" sz="2800" smtClean="0">
                <a:solidFill>
                  <a:srgbClr val="006699"/>
                </a:solidFill>
              </a:rPr>
              <a:t> </a:t>
            </a:r>
            <a:r>
              <a:rPr lang="vi-VN" sz="2800">
                <a:solidFill>
                  <a:srgbClr val="006699"/>
                </a:solidFill>
              </a:rPr>
              <a:t>báo cáo</a:t>
            </a:r>
          </a:p>
          <a:p>
            <a:pPr eaLnBrk="1" hangingPunct="1"/>
            <a:r>
              <a:rPr lang="en-US" smtClean="0"/>
              <a:t>Trình bày t</a:t>
            </a:r>
            <a:r>
              <a:rPr lang="vi-VN" smtClean="0"/>
              <a:t>hông tin</a:t>
            </a:r>
            <a:r>
              <a:rPr lang="en-US" smtClean="0"/>
              <a:t>:</a:t>
            </a:r>
            <a:endParaRPr lang="vi-VN" smtClean="0"/>
          </a:p>
          <a:p>
            <a:pPr marL="1085850" lvl="1" indent="-457200" eaLnBrk="1" hangingPunct="1">
              <a:buFont typeface="Wingdings" panose="05000000000000000000" pitchFamily="2" charset="2"/>
              <a:buChar char="§"/>
            </a:pPr>
            <a:r>
              <a:rPr lang="vi-VN" sz="2800">
                <a:solidFill>
                  <a:srgbClr val="006699"/>
                </a:solidFill>
              </a:rPr>
              <a:t>Chỉ những thông tin cần thiết</a:t>
            </a:r>
          </a:p>
          <a:p>
            <a:pPr marL="1085850" lvl="1" indent="-457200" eaLnBrk="1" hangingPunct="1">
              <a:buFont typeface="Wingdings" panose="05000000000000000000" pitchFamily="2" charset="2"/>
              <a:buChar char="§"/>
            </a:pPr>
            <a:r>
              <a:rPr lang="vi-VN" sz="2800">
                <a:solidFill>
                  <a:srgbClr val="006699"/>
                </a:solidFill>
              </a:rPr>
              <a:t>Trình bày </a:t>
            </a:r>
            <a:r>
              <a:rPr lang="en-US" sz="2800">
                <a:solidFill>
                  <a:srgbClr val="006699"/>
                </a:solidFill>
              </a:rPr>
              <a:t>phải </a:t>
            </a:r>
            <a:r>
              <a:rPr lang="vi-VN" sz="2800">
                <a:solidFill>
                  <a:srgbClr val="006699"/>
                </a:solidFill>
              </a:rPr>
              <a:t>cân </a:t>
            </a:r>
            <a:r>
              <a:rPr lang="en-US" sz="2800">
                <a:solidFill>
                  <a:srgbClr val="006699"/>
                </a:solidFill>
              </a:rPr>
              <a:t>đối</a:t>
            </a:r>
            <a:endParaRPr lang="vi-VN" sz="2800">
              <a:solidFill>
                <a:srgbClr val="006699"/>
              </a:solidFill>
            </a:endParaRPr>
          </a:p>
          <a:p>
            <a:pPr marL="108585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006699"/>
                </a:solidFill>
              </a:rPr>
              <a:t>Mỗi </a:t>
            </a:r>
            <a:r>
              <a:rPr lang="vi-VN" sz="2800">
                <a:solidFill>
                  <a:srgbClr val="006699"/>
                </a:solidFill>
              </a:rPr>
              <a:t>dữ liệu và các trường nhập dữ liệu phải có nhãn</a:t>
            </a:r>
            <a:endParaRPr lang="en-US" sz="2800">
              <a:solidFill>
                <a:srgbClr val="006699"/>
              </a:solidFill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vi-VN" sz="3200">
                <a:ea typeface="+mn-ea"/>
                <a:cs typeface="+mn-cs"/>
              </a:rPr>
              <a:t>Thiết kế </a:t>
            </a:r>
            <a:r>
              <a:rPr lang="en-US" sz="3200">
                <a:ea typeface="+mn-ea"/>
                <a:cs typeface="+mn-cs"/>
              </a:rPr>
              <a:t>tiện ích </a:t>
            </a:r>
            <a:r>
              <a:rPr lang="en-US" sz="3200" smtClean="0">
                <a:ea typeface="+mn-ea"/>
                <a:cs typeface="+mn-cs"/>
              </a:rPr>
              <a:t>cần thiết</a:t>
            </a:r>
            <a:endParaRPr lang="en-US" sz="3200">
              <a:ea typeface="+mn-ea"/>
              <a:cs typeface="+mn-cs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D0BCB-C107-4160-8E95-F575FB722DE6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8725" y="381000"/>
            <a:ext cx="8229600" cy="1143000"/>
          </a:xfrm>
        </p:spPr>
        <p:txBody>
          <a:bodyPr/>
          <a:lstStyle/>
          <a:p>
            <a:pPr marL="723900" indent="-723900" eaLnBrk="1" hangingPunct="1"/>
            <a:r>
              <a:rPr lang="en-US" sz="4000" smtClean="0"/>
              <a:t>Làm nổi bật thông tin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7541" name="Group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94239"/>
              </p:ext>
            </p:extLst>
          </p:nvPr>
        </p:nvGraphicFramePr>
        <p:xfrm>
          <a:off x="457200" y="2133600"/>
          <a:ext cx="8229600" cy="2362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3622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vi-V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Nhấp nháy và âm thanh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vi-V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Nhiều màu khác nhau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vi-V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Cường độ khác nhau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thước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nhau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Font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nhau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Hộp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Gạch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dưới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457200" algn="l"/>
                        </a:tabLst>
                      </a:pP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mỗi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chữ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FDAE4E-C289-4822-A339-763890393F58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marL="723900" indent="-723900" eaLnBrk="1" hangingPunct="1"/>
            <a:r>
              <a:rPr lang="en-US" sz="4000" smtClean="0"/>
              <a:t>Nhận xét hai</a:t>
            </a:r>
            <a:r>
              <a:rPr lang="vi-VN" sz="4000" smtClean="0"/>
              <a:t> định dạng</a:t>
            </a:r>
            <a:r>
              <a:rPr lang="en-US" sz="4000" smtClean="0"/>
              <a:t> sau: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114800" cy="403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05000"/>
            <a:ext cx="4343400" cy="403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52400" y="1905000"/>
            <a:ext cx="4114800" cy="40338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ED490C-0B2F-4CDB-B9FF-6D21C597014A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3563"/>
            <a:ext cx="8229600" cy="884238"/>
          </a:xfrm>
          <a:noFill/>
        </p:spPr>
        <p:txBody>
          <a:bodyPr/>
          <a:lstStyle/>
          <a:p>
            <a:pPr marL="723900" indent="-723900" eaLnBrk="1" hangingPunct="1"/>
            <a:r>
              <a:rPr lang="en-US" sz="4000" smtClean="0"/>
              <a:t>Thiết kế dạng biểu đồ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29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C64F07-966B-4417-946B-49608D945ADF}" type="slidenum">
              <a:rPr lang="en-US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000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81000" y="1524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77200" cy="419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3563"/>
            <a:ext cx="8229600" cy="884238"/>
          </a:xfrm>
          <a:noFill/>
        </p:spPr>
        <p:txBody>
          <a:bodyPr/>
          <a:lstStyle/>
          <a:p>
            <a:pPr marL="723900" indent="-723900" eaLnBrk="1" hangingPunct="1"/>
            <a:r>
              <a:rPr lang="en-US" sz="4000" smtClean="0"/>
              <a:t>Thiết kế dạng biểu đồ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936</TotalTime>
  <Words>290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Watermark</vt:lpstr>
      <vt:lpstr>     Chương 4 THIẾT KẾ BIỂU MẪU VÀ BÁO CÁO (FORM &amp; REPORT)</vt:lpstr>
      <vt:lpstr>Nội dung</vt:lpstr>
      <vt:lpstr>Giới thiệu</vt:lpstr>
      <vt:lpstr>Quá trình thiết kế giao diện</vt:lpstr>
      <vt:lpstr>Hướng dẫn định dạng</vt:lpstr>
      <vt:lpstr>Làm nổi bật thông tin</vt:lpstr>
      <vt:lpstr>Nhận xét hai định dạng sau:</vt:lpstr>
      <vt:lpstr>Thiết kế dạng biểu đồ</vt:lpstr>
      <vt:lpstr>Thiết kế dạng biểu đồ</vt:lpstr>
      <vt:lpstr>Đánh giá tính khả dụng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         Hướng đối tượng</dc:title>
  <dc:creator>User</dc:creator>
  <cp:lastModifiedBy>Microsoft account</cp:lastModifiedBy>
  <cp:revision>141</cp:revision>
  <cp:lastPrinted>2017-07-28T08:27:03Z</cp:lastPrinted>
  <dcterms:created xsi:type="dcterms:W3CDTF">2011-07-19T11:44:53Z</dcterms:created>
  <dcterms:modified xsi:type="dcterms:W3CDTF">2023-10-02T08:16:32Z</dcterms:modified>
</cp:coreProperties>
</file>