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88" r:id="rId31"/>
  </p:sldIdLst>
  <p:sldSz cx="6858000" cy="5143500"/>
  <p:notesSz cx="6858000" cy="9144000"/>
  <p:embeddedFontLst>
    <p:embeddedFont>
      <p:font typeface="FS Nokio ExtraLight" panose="02000000000000000000" pitchFamily="2" charset="0"/>
      <p:regular r:id="rId32"/>
    </p:embeddedFont>
    <p:embeddedFont>
      <p:font typeface="Cambria Math" panose="02040503050406030204" pitchFamily="18" charset="0"/>
      <p:regular r:id="rId33"/>
    </p:embeddedFont>
    <p:embeddedFont>
      <p:font typeface="Sitka Banner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colorTemperature colorTemp="6480"/>
                    </a14:imgEffect>
                    <a14:imgEffect>
                      <a14:saturation sat="120000"/>
                    </a14:imgEffect>
                    <a14:imgEffect>
                      <a14:brightnessContrast contras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36831"/>
          <a:stretch/>
        </p:blipFill>
        <p:spPr>
          <a:xfrm>
            <a:off x="-1" y="2408090"/>
            <a:ext cx="68580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6" b="30205"/>
          <a:stretch/>
        </p:blipFill>
        <p:spPr>
          <a:xfrm>
            <a:off x="1761262" y="4743449"/>
            <a:ext cx="3335475" cy="446809"/>
          </a:xfrm>
          <a:prstGeom prst="rect">
            <a:avLst/>
          </a:prstGeom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" y="0"/>
            <a:ext cx="6858000" cy="5143501"/>
          </a:xfrm>
          <a:prstGeom prst="rect">
            <a:avLst/>
          </a:prstGeom>
          <a:solidFill>
            <a:schemeClr val="bg1">
              <a:lumMod val="65000"/>
              <a:alpha val="14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197" y="90191"/>
            <a:ext cx="6635894" cy="49688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Sitka Banner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colorTemperature colorTemp="6480"/>
                    </a14:imgEffect>
                    <a14:imgEffect>
                      <a14:saturation sat="120000"/>
                    </a14:imgEffect>
                    <a14:imgEffect>
                      <a14:brightnessContrast contras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36831"/>
          <a:stretch/>
        </p:blipFill>
        <p:spPr>
          <a:xfrm>
            <a:off x="-1" y="2408090"/>
            <a:ext cx="68580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6" b="30205"/>
          <a:stretch/>
        </p:blipFill>
        <p:spPr>
          <a:xfrm>
            <a:off x="1761262" y="4743449"/>
            <a:ext cx="3335475" cy="4468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90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52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6613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rgbClr val="C00000"/>
                </a:solidFill>
                <a:latin typeface="FS Nokio ExtraLight" panose="02000000000000000000" pitchFamily="2" charset="0"/>
              </a:rPr>
              <a:t>Chương 3: </a:t>
            </a:r>
          </a:p>
          <a:p>
            <a:pPr algn="ctr"/>
            <a:r>
              <a:rPr lang="en-US" sz="3600" smtClean="0">
                <a:solidFill>
                  <a:srgbClr val="C00000"/>
                </a:solidFill>
                <a:latin typeface="FS Nokio ExtraLight" panose="02000000000000000000" pitchFamily="2" charset="0"/>
              </a:rPr>
              <a:t>Xử lý nâng cáo chất lượng</a:t>
            </a:r>
            <a:endParaRPr lang="en-US" sz="3600">
              <a:solidFill>
                <a:srgbClr val="C00000"/>
              </a:solidFill>
              <a:latin typeface="FS Nokio ExtraLight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4" t="30815" r="11082" b="34519"/>
          <a:stretch/>
        </p:blipFill>
        <p:spPr>
          <a:xfrm>
            <a:off x="212834" y="923294"/>
            <a:ext cx="6432332" cy="9895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5649" y="3220414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Người soạn: Nguyễn Đình Nguyên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3.1. CẢI THIỆN ẢNH SỬ DỤNG CÁC TOÁN TỬ ĐIỂM</a:t>
            </a:r>
            <a:r>
              <a:rPr lang="en-US"/>
              <a:t/>
            </a:r>
            <a:br>
              <a:rPr lang="en-US"/>
            </a:br>
            <a:r>
              <a:rPr lang="vi-VN">
                <a:latin typeface="Times New Roman" panose="02020603050405020304" pitchFamily="18" charset="0"/>
              </a:rPr>
              <a:t>3.1.6. Kỹ thuật tìm tách ngưỡng tự động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50277" y="819806"/>
                <a:ext cx="6357446" cy="3771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vi-VN" sz="1800" b="1" smtClean="0">
                    <a:latin typeface="Times New Roman" panose="02020603050405020304" pitchFamily="18" charset="0"/>
                  </a:rPr>
                  <a:t>Kỹ </a:t>
                </a:r>
                <a:r>
                  <a:rPr lang="vi-VN" sz="1800" b="1">
                    <a:latin typeface="Times New Roman" panose="02020603050405020304" pitchFamily="18" charset="0"/>
                  </a:rPr>
                  <a:t>thuật tìm tách ngưỡng tự động nhằm tìm </a:t>
                </a:r>
                <a:r>
                  <a:rPr lang="vi-VN" sz="1800" b="1">
                    <a:latin typeface="Times New Roman" panose="02020603050405020304" pitchFamily="18" charset="0"/>
                  </a:rPr>
                  <a:t>ra </a:t>
                </a:r>
                <a:r>
                  <a:rPr lang="vi-VN" sz="1800" b="1" smtClean="0">
                    <a:latin typeface="Times New Roman" panose="02020603050405020304" pitchFamily="18" charset="0"/>
                  </a:rPr>
                  <a:t>ngưỡng</a:t>
                </a:r>
                <a:r>
                  <a:rPr lang="en-US" sz="1800" b="1" smtClean="0">
                    <a:latin typeface="Times New Roman" panose="02020603050405020304" pitchFamily="18" charset="0"/>
                  </a:rPr>
                  <a:t> </a:t>
                </a:r>
                <a:r>
                  <a:rPr lang="el-GR" sz="1800" b="1" smtClean="0">
                    <a:latin typeface="Times New Roman" panose="02020603050405020304" pitchFamily="18" charset="0"/>
                  </a:rPr>
                  <a:t>θ </a:t>
                </a:r>
                <a:r>
                  <a:rPr lang="vi-VN" sz="1800" b="1">
                    <a:latin typeface="Times New Roman" panose="02020603050405020304" pitchFamily="18" charset="0"/>
                  </a:rPr>
                  <a:t>một cách tự động dựa </a:t>
                </a:r>
                <a:r>
                  <a:rPr lang="vi-VN" sz="1800" b="1">
                    <a:latin typeface="Times New Roman" panose="02020603050405020304" pitchFamily="18" charset="0"/>
                  </a:rPr>
                  <a:t>vào </a:t>
                </a:r>
                <a:r>
                  <a:rPr lang="vi-VN" sz="1800" b="1" smtClean="0">
                    <a:latin typeface="Times New Roman" panose="02020603050405020304" pitchFamily="18" charset="0"/>
                  </a:rPr>
                  <a:t>histogram.</a:t>
                </a:r>
                <a:endParaRPr lang="en-US" sz="1800" b="1" smtClean="0">
                  <a:latin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vi-VN" sz="1800" b="1" smtClean="0">
                    <a:latin typeface="Times New Roman" panose="02020603050405020304" pitchFamily="18" charset="0"/>
                  </a:rPr>
                  <a:t>Kỹ </a:t>
                </a:r>
                <a:r>
                  <a:rPr lang="vi-VN" sz="1800" b="1">
                    <a:latin typeface="Times New Roman" panose="02020603050405020304" pitchFamily="18" charset="0"/>
                  </a:rPr>
                  <a:t>thuật này dựa theo nguyên lý trong vật lý là </a:t>
                </a:r>
                <a:r>
                  <a:rPr lang="vi-VN" sz="1800" b="1">
                    <a:latin typeface="Times New Roman" panose="02020603050405020304" pitchFamily="18" charset="0"/>
                  </a:rPr>
                  <a:t>vật </a:t>
                </a:r>
                <a:r>
                  <a:rPr lang="vi-VN" sz="1800" b="1" smtClean="0">
                    <a:latin typeface="Times New Roman" panose="02020603050405020304" pitchFamily="18" charset="0"/>
                  </a:rPr>
                  <a:t>thể</a:t>
                </a:r>
                <a:r>
                  <a:rPr lang="en-US" sz="1800" b="1" smtClean="0">
                    <a:latin typeface="Times New Roman" panose="02020603050405020304" pitchFamily="18" charset="0"/>
                  </a:rPr>
                  <a:t> </a:t>
                </a:r>
                <a:r>
                  <a:rPr lang="vi-VN" sz="1800" b="1" smtClean="0">
                    <a:latin typeface="Times New Roman" panose="02020603050405020304" pitchFamily="18" charset="0"/>
                  </a:rPr>
                  <a:t>tách </a:t>
                </a:r>
                <a:r>
                  <a:rPr lang="vi-VN" sz="1800" b="1">
                    <a:latin typeface="Times New Roman" panose="02020603050405020304" pitchFamily="18" charset="0"/>
                  </a:rPr>
                  <a:t>làm 2 phần nếu tổng độ lệch trong từng phần </a:t>
                </a:r>
                <a:r>
                  <a:rPr lang="vi-VN" sz="1800" b="1">
                    <a:latin typeface="Times New Roman" panose="02020603050405020304" pitchFamily="18" charset="0"/>
                  </a:rPr>
                  <a:t>là </a:t>
                </a:r>
                <a:r>
                  <a:rPr lang="vi-VN" sz="1800" b="1" smtClean="0">
                    <a:latin typeface="Times New Roman" panose="02020603050405020304" pitchFamily="18" charset="0"/>
                  </a:rPr>
                  <a:t>tối</a:t>
                </a:r>
                <a:r>
                  <a:rPr lang="en-US" sz="1800" b="1" smtClean="0">
                    <a:latin typeface="Times New Roman" panose="02020603050405020304" pitchFamily="18" charset="0"/>
                  </a:rPr>
                  <a:t> </a:t>
                </a:r>
                <a:r>
                  <a:rPr lang="vi-VN" sz="1800" b="1" smtClean="0">
                    <a:latin typeface="Times New Roman" panose="02020603050405020304" pitchFamily="18" charset="0"/>
                  </a:rPr>
                  <a:t>thiểu.</a:t>
                </a:r>
                <a:endParaRPr lang="en-US" sz="1800" b="1" smtClean="0">
                  <a:latin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vi-VN" sz="1800" b="1" smtClean="0">
                    <a:latin typeface="Times New Roman" panose="02020603050405020304" pitchFamily="18" charset="0"/>
                  </a:rPr>
                  <a:t>Giả </a:t>
                </a:r>
                <a:r>
                  <a:rPr lang="vi-VN" sz="1800" b="1">
                    <a:latin typeface="Times New Roman" panose="02020603050405020304" pitchFamily="18" charset="0"/>
                  </a:rPr>
                  <a:t>sử, ta có </a:t>
                </a:r>
                <a:r>
                  <a:rPr lang="vi-VN" sz="1800" b="1">
                    <a:latin typeface="Times New Roman" panose="02020603050405020304" pitchFamily="18" charset="0"/>
                  </a:rPr>
                  <a:t>ảnh </a:t>
                </a:r>
                <a:r>
                  <a:rPr lang="vi-VN" sz="1800" b="1" smtClean="0">
                    <a:latin typeface="Times New Roman" panose="02020603050405020304" pitchFamily="18" charset="0"/>
                  </a:rPr>
                  <a:t>I:</a:t>
                </a:r>
                <a:r>
                  <a:rPr lang="en-US" sz="1800" b="1" smtClean="0">
                    <a:latin typeface="Times New Roman" panose="02020603050405020304" pitchFamily="18" charset="0"/>
                  </a:rPr>
                  <a:t>  </a:t>
                </a:r>
                <a:r>
                  <a:rPr lang="vi-VN" sz="1800" b="1" smtClean="0">
                    <a:latin typeface="Times New Roman" panose="02020603050405020304" pitchFamily="18" charset="0"/>
                  </a:rPr>
                  <a:t>có </a:t>
                </a:r>
                <a:r>
                  <a:rPr lang="vi-VN" sz="1800" b="1">
                    <a:latin typeface="Times New Roman" panose="02020603050405020304" pitchFamily="18" charset="0"/>
                  </a:rPr>
                  <a:t>kích thước m </a:t>
                </a:r>
                <a:r>
                  <a:rPr lang="vi-VN" sz="1800" b="1">
                    <a:latin typeface="Times New Roman" panose="02020603050405020304" pitchFamily="18" charset="0"/>
                  </a:rPr>
                  <a:t>× </a:t>
                </a:r>
                <a:r>
                  <a:rPr lang="vi-VN" sz="1800" b="1" smtClean="0">
                    <a:latin typeface="Times New Roman" panose="02020603050405020304" pitchFamily="18" charset="0"/>
                  </a:rPr>
                  <a:t>n</a:t>
                </a:r>
                <a:r>
                  <a:rPr lang="en-US" sz="1800" b="1" smtClean="0">
                    <a:latin typeface="Times New Roman" panose="02020603050405020304" pitchFamily="18" charset="0"/>
                  </a:rPr>
                  <a:t> </a:t>
                </a:r>
                <a:r>
                  <a:rPr lang="vi-VN" sz="1800" b="1" smtClean="0">
                    <a:latin typeface="Times New Roman" panose="02020603050405020304" pitchFamily="18" charset="0"/>
                  </a:rPr>
                  <a:t>G </a:t>
                </a:r>
                <a:r>
                  <a:rPr lang="vi-VN" sz="1800" b="1">
                    <a:latin typeface="Times New Roman" panose="02020603050405020304" pitchFamily="18" charset="0"/>
                  </a:rPr>
                  <a:t>là số mức xám của ảnh kể cả </a:t>
                </a:r>
                <a:r>
                  <a:rPr lang="vi-VN" sz="1800" b="1">
                    <a:latin typeface="Times New Roman" panose="02020603050405020304" pitchFamily="18" charset="0"/>
                  </a:rPr>
                  <a:t>khuyết </a:t>
                </a:r>
                <a:r>
                  <a:rPr lang="vi-VN" sz="1800" b="1" smtClean="0">
                    <a:latin typeface="Times New Roman" panose="02020603050405020304" pitchFamily="18" charset="0"/>
                  </a:rPr>
                  <a:t>thiếu</a:t>
                </a:r>
                <a:r>
                  <a:rPr lang="en-US" sz="1800" b="1" smtClean="0">
                    <a:latin typeface="Times New Roman" panose="02020603050405020304" pitchFamily="18" charset="0"/>
                  </a:rPr>
                  <a:t> </a:t>
                </a:r>
                <a:r>
                  <a:rPr lang="vi-VN" sz="1800" b="1" smtClean="0">
                    <a:latin typeface="Times New Roman" panose="02020603050405020304" pitchFamily="18" charset="0"/>
                  </a:rPr>
                  <a:t>t(g</a:t>
                </a:r>
                <a:r>
                  <a:rPr lang="vi-VN" sz="1800" b="1">
                    <a:latin typeface="Times New Roman" panose="02020603050405020304" pitchFamily="18" charset="0"/>
                  </a:rPr>
                  <a:t>) số điểm ảnh có mức xám </a:t>
                </a:r>
                <a:r>
                  <a:rPr lang="vi-VN" sz="1800" b="1">
                    <a:latin typeface="Times New Roman" panose="02020603050405020304" pitchFamily="18" charset="0"/>
                  </a:rPr>
                  <a:t>≤ </a:t>
                </a:r>
                <a:r>
                  <a:rPr lang="vi-VN" sz="1800" b="1" smtClean="0">
                    <a:latin typeface="Times New Roman" panose="02020603050405020304" pitchFamily="18" charset="0"/>
                  </a:rPr>
                  <a:t>g</a:t>
                </a:r>
                <a:r>
                  <a:rPr lang="en-US" sz="180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pt-B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p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77" y="819806"/>
                <a:ext cx="6357446" cy="3771545"/>
              </a:xfrm>
              <a:prstGeom prst="rect">
                <a:avLst/>
              </a:prstGeom>
              <a:blipFill>
                <a:blip r:embed="rId2"/>
                <a:stretch>
                  <a:fillRect l="-575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7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3.1. CẢI THIỆN ẢNH SỬ DỤNG CÁC TOÁN TỬ ĐIỂM</a:t>
            </a:r>
            <a:r>
              <a:rPr lang="en-US"/>
              <a:t/>
            </a:r>
            <a:br>
              <a:rPr lang="en-US"/>
            </a:br>
            <a:r>
              <a:rPr lang="vi-VN">
                <a:latin typeface="Times New Roman" panose="02020603050405020304" pitchFamily="18" charset="0"/>
              </a:rPr>
              <a:t>3.1.7. Biến đổi cấp xám tổng thể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359" y="819806"/>
            <a:ext cx="6189281" cy="3781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Nếu </a:t>
            </a:r>
            <a:r>
              <a:rPr lang="vi-VN" sz="1800" b="1">
                <a:latin typeface="Times New Roman" panose="02020603050405020304" pitchFamily="18" charset="0"/>
              </a:rPr>
              <a:t>biết ảnh và hàm biến đổi thì ta có thể </a:t>
            </a:r>
            <a:r>
              <a:rPr lang="vi-VN" sz="1800" b="1">
                <a:latin typeface="Times New Roman" panose="02020603050405020304" pitchFamily="18" charset="0"/>
              </a:rPr>
              <a:t>tính </a:t>
            </a:r>
            <a:r>
              <a:rPr lang="vi-VN" sz="1800" b="1" smtClean="0">
                <a:latin typeface="Times New Roman" panose="02020603050405020304" pitchFamily="18" charset="0"/>
              </a:rPr>
              <a:t>được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ảnh </a:t>
            </a:r>
            <a:r>
              <a:rPr lang="vi-VN" sz="1800" b="1">
                <a:latin typeface="Times New Roman" panose="02020603050405020304" pitchFamily="18" charset="0"/>
              </a:rPr>
              <a:t>kết quả và histogram của ảnh </a:t>
            </a:r>
            <a:r>
              <a:rPr lang="vi-VN" sz="1800" b="1">
                <a:latin typeface="Times New Roman" panose="02020603050405020304" pitchFamily="18" charset="0"/>
              </a:rPr>
              <a:t>biến </a:t>
            </a:r>
            <a:r>
              <a:rPr lang="vi-VN" sz="1800" b="1" smtClean="0">
                <a:latin typeface="Times New Roman" panose="02020603050405020304" pitchFamily="18" charset="0"/>
              </a:rPr>
              <a:t>đổi.</a:t>
            </a:r>
            <a:endParaRPr lang="en-US" sz="1800" b="1" smtClean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Nhưng </a:t>
            </a:r>
            <a:r>
              <a:rPr lang="vi-VN" sz="1800" b="1">
                <a:latin typeface="Times New Roman" panose="02020603050405020304" pitchFamily="18" charset="0"/>
              </a:rPr>
              <a:t>thực tế nhiều khi ta chỉ biết </a:t>
            </a:r>
            <a:r>
              <a:rPr lang="vi-VN" sz="1800" b="1">
                <a:latin typeface="Times New Roman" panose="02020603050405020304" pitchFamily="18" charset="0"/>
              </a:rPr>
              <a:t>histogram </a:t>
            </a:r>
            <a:r>
              <a:rPr lang="vi-VN" sz="1800" b="1" smtClean="0">
                <a:latin typeface="Times New Roman" panose="02020603050405020304" pitchFamily="18" charset="0"/>
              </a:rPr>
              <a:t>của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ảnh </a:t>
            </a:r>
            <a:r>
              <a:rPr lang="vi-VN" sz="1800" b="1">
                <a:latin typeface="Times New Roman" panose="02020603050405020304" pitchFamily="18" charset="0"/>
              </a:rPr>
              <a:t>gốc và hàm biến đổi, câu hỏi đặt ra là liệu </a:t>
            </a:r>
            <a:r>
              <a:rPr lang="vi-VN" sz="1800" b="1">
                <a:latin typeface="Times New Roman" panose="02020603050405020304" pitchFamily="18" charset="0"/>
              </a:rPr>
              <a:t>ta </a:t>
            </a:r>
            <a:r>
              <a:rPr lang="vi-VN" sz="1800" b="1" smtClean="0">
                <a:latin typeface="Times New Roman" panose="02020603050405020304" pitchFamily="18" charset="0"/>
              </a:rPr>
              <a:t>có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thể </a:t>
            </a:r>
            <a:r>
              <a:rPr lang="vi-VN" sz="1800" b="1">
                <a:latin typeface="Times New Roman" panose="02020603050405020304" pitchFamily="18" charset="0"/>
              </a:rPr>
              <a:t>có </a:t>
            </a:r>
            <a:r>
              <a:rPr lang="vi-VN" sz="1800" b="1" smtClean="0">
                <a:latin typeface="Times New Roman" panose="02020603050405020304" pitchFamily="18" charset="0"/>
              </a:rPr>
              <a:t>được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histogram </a:t>
            </a:r>
            <a:r>
              <a:rPr lang="vi-VN" sz="1800" b="1">
                <a:latin typeface="Times New Roman" panose="02020603050405020304" pitchFamily="18" charset="0"/>
              </a:rPr>
              <a:t>của ảnh </a:t>
            </a:r>
            <a:r>
              <a:rPr lang="vi-VN" sz="1800" b="1">
                <a:latin typeface="Times New Roman" panose="02020603050405020304" pitchFamily="18" charset="0"/>
              </a:rPr>
              <a:t>biến </a:t>
            </a:r>
            <a:r>
              <a:rPr lang="vi-VN" sz="1800" b="1" smtClean="0">
                <a:latin typeface="Times New Roman" panose="02020603050405020304" pitchFamily="18" charset="0"/>
              </a:rPr>
              <a:t>đổi.</a:t>
            </a:r>
            <a:endParaRPr lang="en-US" sz="1800" b="1" smtClean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Nếu </a:t>
            </a:r>
            <a:r>
              <a:rPr lang="vi-VN" sz="1800" b="1">
                <a:latin typeface="Times New Roman" panose="02020603050405020304" pitchFamily="18" charset="0"/>
              </a:rPr>
              <a:t>có như vậy ta có thể hiệu chỉnh hàm biến </a:t>
            </a:r>
            <a:r>
              <a:rPr lang="vi-VN" sz="1800" b="1">
                <a:latin typeface="Times New Roman" panose="02020603050405020304" pitchFamily="18" charset="0"/>
              </a:rPr>
              <a:t>đổi </a:t>
            </a:r>
            <a:r>
              <a:rPr lang="vi-VN" sz="1800" b="1" smtClean="0">
                <a:latin typeface="Times New Roman" panose="02020603050405020304" pitchFamily="18" charset="0"/>
              </a:rPr>
              <a:t>để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thu </a:t>
            </a:r>
            <a:r>
              <a:rPr lang="vi-VN" sz="1800" b="1">
                <a:latin typeface="Times New Roman" panose="02020603050405020304" pitchFamily="18" charset="0"/>
              </a:rPr>
              <a:t>được ảnh kết quả có phân bố </a:t>
            </a:r>
            <a:r>
              <a:rPr lang="vi-VN" sz="1800" b="1">
                <a:latin typeface="Times New Roman" panose="02020603050405020304" pitchFamily="18" charset="0"/>
              </a:rPr>
              <a:t>histogram </a:t>
            </a:r>
            <a:r>
              <a:rPr lang="vi-VN" sz="1800" b="1" smtClean="0">
                <a:latin typeface="Times New Roman" panose="02020603050405020304" pitchFamily="18" charset="0"/>
              </a:rPr>
              <a:t>như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mong muốn.</a:t>
            </a:r>
            <a:endParaRPr lang="en-US" sz="1800" b="1" smtClean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Bài </a:t>
            </a:r>
            <a:r>
              <a:rPr lang="vi-VN" sz="1800" b="1">
                <a:latin typeface="Times New Roman" panose="02020603050405020304" pitchFamily="18" charset="0"/>
              </a:rPr>
              <a:t>toán đặt ra là biết histogram của ảnh gốc</a:t>
            </a:r>
            <a:r>
              <a:rPr lang="vi-VN" sz="1800" b="1">
                <a:latin typeface="Times New Roman" panose="02020603050405020304" pitchFamily="18" charset="0"/>
              </a:rPr>
              <a:t>, </a:t>
            </a:r>
            <a:r>
              <a:rPr lang="vi-VN" sz="1800" b="1" smtClean="0">
                <a:latin typeface="Times New Roman" panose="02020603050405020304" pitchFamily="18" charset="0"/>
              </a:rPr>
              <a:t>biết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hàm </a:t>
            </a:r>
            <a:r>
              <a:rPr lang="vi-VN" sz="1800" b="1">
                <a:latin typeface="Times New Roman" panose="02020603050405020304" pitchFamily="18" charset="0"/>
              </a:rPr>
              <a:t>biến đổi hãy vẽ histogram của ảnh mới</a:t>
            </a:r>
            <a:r>
              <a:rPr lang="vi-VN" sz="1800" b="1">
                <a:latin typeface="Times New Roman" panose="02020603050405020304" pitchFamily="18" charset="0"/>
              </a:rPr>
              <a:t>.</a:t>
            </a:r>
            <a:r>
              <a:rPr lang="vi-VN" sz="18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3.1. CẢI THIỆN ẢNH SỬ DỤNG CÁC TOÁN TỬ ĐIỂM</a:t>
            </a:r>
            <a:r>
              <a:rPr lang="en-US"/>
              <a:t/>
            </a:r>
            <a:br>
              <a:rPr lang="en-US"/>
            </a:br>
            <a:r>
              <a:rPr lang="vi-VN">
                <a:latin typeface="Times New Roman" panose="02020603050405020304" pitchFamily="18" charset="0"/>
              </a:rPr>
              <a:t>3.1.7. Biến đổi cấp xám tổng thể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2828" y="819806"/>
            <a:ext cx="6252343" cy="3781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>
                <a:solidFill>
                  <a:srgbClr val="FF0000"/>
                </a:solidFill>
                <a:latin typeface="Sitka Banner" pitchFamily="2" charset="0"/>
              </a:rPr>
              <a:t>Xử lý nâng cao chất </a:t>
            </a:r>
            <a:r>
              <a:rPr lang="vi-VN" sz="1800" b="1">
                <a:solidFill>
                  <a:srgbClr val="FF0000"/>
                </a:solidFill>
                <a:latin typeface="Sitka Banner" pitchFamily="2" charset="0"/>
              </a:rPr>
              <a:t>lượng </a:t>
            </a:r>
            <a:r>
              <a:rPr lang="vi-VN" sz="1800" b="1" smtClean="0">
                <a:solidFill>
                  <a:srgbClr val="FF0000"/>
                </a:solidFill>
                <a:latin typeface="Sitka Banner" pitchFamily="2" charset="0"/>
              </a:rPr>
              <a:t>ảnh</a:t>
            </a:r>
            <a:endParaRPr lang="en-US" sz="1800" b="1" smtClean="0">
              <a:solidFill>
                <a:srgbClr val="FF0000"/>
              </a:solidFill>
              <a:latin typeface="Sitka Banner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Sitka Banner" pitchFamily="2" charset="0"/>
              </a:rPr>
              <a:t>Các </a:t>
            </a:r>
            <a:r>
              <a:rPr lang="vi-VN" sz="1800" b="1">
                <a:latin typeface="Sitka Banner" pitchFamily="2" charset="0"/>
              </a:rPr>
              <a:t>kỹ thuật xử lý ảnh nhằm </a:t>
            </a:r>
            <a:r>
              <a:rPr lang="vi-VN" sz="1800" b="1">
                <a:latin typeface="Sitka Banner" pitchFamily="2" charset="0"/>
              </a:rPr>
              <a:t>nâng </a:t>
            </a:r>
            <a:r>
              <a:rPr lang="vi-VN" sz="1800" b="1" smtClean="0">
                <a:latin typeface="Sitka Banner" pitchFamily="2" charset="0"/>
              </a:rPr>
              <a:t>cao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chất lượng</a:t>
            </a:r>
            <a:endParaRPr lang="en-US" sz="1800" b="1" smtClean="0">
              <a:latin typeface="Sitka Banner" pitchFamily="2" charset="0"/>
            </a:endParaRPr>
          </a:p>
          <a:p>
            <a:pPr marL="568325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b="1" smtClean="0">
                <a:latin typeface="Sitka Banner" pitchFamily="2" charset="0"/>
              </a:rPr>
              <a:t>Sử </a:t>
            </a:r>
            <a:r>
              <a:rPr lang="vi-VN" sz="1800" b="1">
                <a:latin typeface="Sitka Banner" pitchFamily="2" charset="0"/>
              </a:rPr>
              <a:t>dụng toán </a:t>
            </a:r>
            <a:r>
              <a:rPr lang="vi-VN" sz="1800" b="1">
                <a:latin typeface="Sitka Banner" pitchFamily="2" charset="0"/>
              </a:rPr>
              <a:t>tử </a:t>
            </a:r>
            <a:r>
              <a:rPr lang="vi-VN" sz="1800" b="1" smtClean="0">
                <a:latin typeface="Sitka Banner" pitchFamily="2" charset="0"/>
              </a:rPr>
              <a:t>điểm</a:t>
            </a:r>
            <a:endParaRPr lang="en-US" sz="1800" b="1" smtClean="0">
              <a:latin typeface="Sitka Banner" pitchFamily="2" charset="0"/>
            </a:endParaRPr>
          </a:p>
          <a:p>
            <a:pPr marL="568325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b="1" smtClean="0">
                <a:solidFill>
                  <a:srgbClr val="FF0000"/>
                </a:solidFill>
                <a:latin typeface="Sitka Banner" pitchFamily="2" charset="0"/>
              </a:rPr>
              <a:t>Sử </a:t>
            </a:r>
            <a:r>
              <a:rPr lang="vi-VN" sz="1800" b="1">
                <a:solidFill>
                  <a:srgbClr val="FF0000"/>
                </a:solidFill>
                <a:latin typeface="Sitka Banner" pitchFamily="2" charset="0"/>
              </a:rPr>
              <a:t>dụng toán tử </a:t>
            </a:r>
            <a:r>
              <a:rPr lang="vi-VN" sz="1800" b="1">
                <a:solidFill>
                  <a:srgbClr val="FF0000"/>
                </a:solidFill>
                <a:latin typeface="Sitka Banner" pitchFamily="2" charset="0"/>
              </a:rPr>
              <a:t>không </a:t>
            </a:r>
            <a:r>
              <a:rPr lang="vi-VN" sz="1800" b="1" smtClean="0">
                <a:solidFill>
                  <a:srgbClr val="FF0000"/>
                </a:solidFill>
                <a:latin typeface="Sitka Banner" pitchFamily="2" charset="0"/>
              </a:rPr>
              <a:t>gian</a:t>
            </a:r>
            <a:endParaRPr lang="en-US" sz="1800" b="1" smtClean="0">
              <a:solidFill>
                <a:srgbClr val="FF0000"/>
              </a:solidFill>
              <a:latin typeface="Sitka Banner" pitchFamily="2" charset="0"/>
            </a:endParaRPr>
          </a:p>
          <a:p>
            <a:pPr marL="568325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b="1" smtClean="0">
                <a:latin typeface="Sitka Banner" pitchFamily="2" charset="0"/>
              </a:rPr>
              <a:t>Khôi </a:t>
            </a:r>
            <a:r>
              <a:rPr lang="vi-VN" sz="1800" b="1">
                <a:latin typeface="Sitka Banner" pitchFamily="2" charset="0"/>
              </a:rPr>
              <a:t>phục ảnh do </a:t>
            </a:r>
            <a:r>
              <a:rPr lang="vi-VN" sz="1800" b="1">
                <a:latin typeface="Sitka Banner" pitchFamily="2" charset="0"/>
              </a:rPr>
              <a:t>nhiễu</a:t>
            </a:r>
            <a:r>
              <a:rPr lang="vi-VN" sz="1800">
                <a:latin typeface="Sitka Banner" pitchFamily="2" charset="0"/>
              </a:rPr>
              <a:t> </a:t>
            </a:r>
            <a:endParaRPr lang="en-US" sz="1800">
              <a:latin typeface="Sitka Banner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Sitka Banner" pitchFamily="2" charset="0"/>
              </a:rPr>
              <a:t>Sử </a:t>
            </a:r>
            <a:r>
              <a:rPr lang="vi-VN" sz="1800" b="1">
                <a:latin typeface="Sitka Banner" pitchFamily="2" charset="0"/>
              </a:rPr>
              <a:t>dụng toán tử </a:t>
            </a:r>
            <a:r>
              <a:rPr lang="vi-VN" sz="1800" b="1">
                <a:latin typeface="Sitka Banner" pitchFamily="2" charset="0"/>
              </a:rPr>
              <a:t>không </a:t>
            </a:r>
            <a:r>
              <a:rPr lang="vi-VN" sz="1800" b="1" smtClean="0">
                <a:latin typeface="Sitka Banner" pitchFamily="2" charset="0"/>
              </a:rPr>
              <a:t>gian</a:t>
            </a:r>
            <a:endParaRPr lang="en-US" sz="1800" b="1">
              <a:latin typeface="Sitka Banner" pitchFamily="2" charset="0"/>
            </a:endParaRPr>
          </a:p>
          <a:p>
            <a:pPr marL="568325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b="1" smtClean="0">
                <a:latin typeface="Sitka Banner" pitchFamily="2" charset="0"/>
              </a:rPr>
              <a:t>Là </a:t>
            </a:r>
            <a:r>
              <a:rPr lang="vi-VN" sz="1800" b="1">
                <a:latin typeface="Sitka Banner" pitchFamily="2" charset="0"/>
              </a:rPr>
              <a:t>những phép toán phụ thuộc vị trí </a:t>
            </a:r>
            <a:r>
              <a:rPr lang="vi-VN" sz="1800" b="1">
                <a:latin typeface="Sitka Banner" pitchFamily="2" charset="0"/>
              </a:rPr>
              <a:t>điểm </a:t>
            </a:r>
            <a:r>
              <a:rPr lang="vi-VN" sz="1800" b="1" smtClean="0">
                <a:latin typeface="Sitka Banner" pitchFamily="2" charset="0"/>
              </a:rPr>
              <a:t>ảnh:</a:t>
            </a:r>
            <a:endParaRPr lang="en-US" sz="1800" b="1">
              <a:latin typeface="Sitka Banner" pitchFamily="2" charset="0"/>
            </a:endParaRPr>
          </a:p>
          <a:p>
            <a:pPr marL="568325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b="1" smtClean="0">
                <a:latin typeface="Sitka Banner" pitchFamily="2" charset="0"/>
              </a:rPr>
              <a:t>Biến </a:t>
            </a:r>
            <a:r>
              <a:rPr lang="vi-VN" sz="1800" b="1">
                <a:latin typeface="Sitka Banner" pitchFamily="2" charset="0"/>
              </a:rPr>
              <a:t>đổi </a:t>
            </a:r>
            <a:r>
              <a:rPr lang="vi-VN" sz="1800" b="1">
                <a:latin typeface="Sitka Banner" pitchFamily="2" charset="0"/>
              </a:rPr>
              <a:t>kích </a:t>
            </a:r>
            <a:r>
              <a:rPr lang="vi-VN" sz="1800" b="1" smtClean="0">
                <a:latin typeface="Sitka Banner" pitchFamily="2" charset="0"/>
              </a:rPr>
              <a:t>thước</a:t>
            </a:r>
            <a:endParaRPr lang="en-US" sz="1800" b="1">
              <a:latin typeface="Sitka Banner" pitchFamily="2" charset="0"/>
            </a:endParaRPr>
          </a:p>
          <a:p>
            <a:pPr marL="568325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b="1" smtClean="0">
                <a:latin typeface="Sitka Banner" pitchFamily="2" charset="0"/>
              </a:rPr>
              <a:t>Nắn </a:t>
            </a:r>
            <a:r>
              <a:rPr lang="vi-VN" sz="1800" b="1">
                <a:latin typeface="Sitka Banner" pitchFamily="2" charset="0"/>
              </a:rPr>
              <a:t>không </a:t>
            </a:r>
            <a:r>
              <a:rPr lang="vi-VN" sz="1800" b="1">
                <a:latin typeface="Sitka Banner" pitchFamily="2" charset="0"/>
              </a:rPr>
              <a:t>gian </a:t>
            </a:r>
            <a:r>
              <a:rPr lang="vi-VN" sz="1800" b="1" smtClean="0">
                <a:latin typeface="Sitka Banner" pitchFamily="2" charset="0"/>
              </a:rPr>
              <a:t>ảnh</a:t>
            </a:r>
            <a:endParaRPr lang="en-US" sz="1800" b="1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3.1. CẢI THIỆN ẢNH SỬ DỤNG CÁC TOÁN TỬ ĐIỂM</a:t>
            </a:r>
            <a:r>
              <a:rPr lang="en-US"/>
              <a:t/>
            </a:r>
            <a:br>
              <a:rPr lang="en-US"/>
            </a:br>
            <a:r>
              <a:rPr lang="vi-VN">
                <a:latin typeface="Times New Roman" panose="02020603050405020304" pitchFamily="18" charset="0"/>
              </a:rPr>
              <a:t>3.1.7. Biến đổi cấp xám tổng thể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2828" y="819806"/>
            <a:ext cx="6252343" cy="211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Sitka Banner" pitchFamily="2" charset="0"/>
              </a:rPr>
              <a:t>Các </a:t>
            </a:r>
            <a:r>
              <a:rPr lang="vi-VN" sz="1800" b="1">
                <a:latin typeface="Sitka Banner" pitchFamily="2" charset="0"/>
              </a:rPr>
              <a:t>phép lọc với mục đích làm cho </a:t>
            </a:r>
            <a:r>
              <a:rPr lang="vi-VN" sz="1800" b="1">
                <a:latin typeface="Sitka Banner" pitchFamily="2" charset="0"/>
              </a:rPr>
              <a:t>ảnh </a:t>
            </a:r>
            <a:r>
              <a:rPr lang="vi-VN" sz="1800" b="1" smtClean="0">
                <a:latin typeface="Sitka Banner" pitchFamily="2" charset="0"/>
              </a:rPr>
              <a:t>tốt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hơn </a:t>
            </a:r>
            <a:r>
              <a:rPr lang="vi-VN" sz="1800" b="1">
                <a:latin typeface="Sitka Banner" pitchFamily="2" charset="0"/>
              </a:rPr>
              <a:t>và thuận tiện cho việc biến đổi </a:t>
            </a:r>
            <a:r>
              <a:rPr lang="vi-VN" sz="1800" b="1">
                <a:latin typeface="Sitka Banner" pitchFamily="2" charset="0"/>
              </a:rPr>
              <a:t>ảnh </a:t>
            </a:r>
            <a:r>
              <a:rPr lang="vi-VN" sz="1800" b="1" smtClean="0">
                <a:latin typeface="Sitka Banner" pitchFamily="2" charset="0"/>
              </a:rPr>
              <a:t>về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sau</a:t>
            </a:r>
            <a:r>
              <a:rPr lang="vi-VN" sz="1800" b="1">
                <a:latin typeface="Sitka Banner" pitchFamily="2" charset="0"/>
              </a:rPr>
              <a:t>.</a:t>
            </a:r>
            <a:r>
              <a:rPr lang="vi-VN" sz="1800">
                <a:latin typeface="Sitka Banner" pitchFamily="2" charset="0"/>
              </a:rPr>
              <a:t> </a:t>
            </a:r>
            <a:endParaRPr lang="en-US" sz="1800" smtClean="0">
              <a:latin typeface="Sitka Banner" pitchFamily="2" charset="0"/>
            </a:endParaRP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b="1" i="1">
                <a:latin typeface="Sitka Banner" pitchFamily="2" charset="0"/>
              </a:rPr>
              <a:t>Làm trơn hoặc mờ ảnh: giảm nhiễu, giảm chi </a:t>
            </a:r>
            <a:r>
              <a:rPr lang="vi-VN" sz="1800" b="1" i="1">
                <a:latin typeface="Sitka Banner" pitchFamily="2" charset="0"/>
              </a:rPr>
              <a:t>tiết </a:t>
            </a:r>
            <a:r>
              <a:rPr lang="vi-VN" sz="1800" b="1" i="1" smtClean="0">
                <a:latin typeface="Sitka Banner" pitchFamily="2" charset="0"/>
              </a:rPr>
              <a:t>nhỏ.</a:t>
            </a:r>
            <a:endParaRPr lang="en-US" sz="1800" b="1" i="1">
              <a:latin typeface="Sitka Banner" pitchFamily="2" charset="0"/>
            </a:endParaRP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b="1" i="1" smtClean="0">
                <a:latin typeface="Sitka Banner" pitchFamily="2" charset="0"/>
              </a:rPr>
              <a:t>Làm </a:t>
            </a:r>
            <a:r>
              <a:rPr lang="vi-VN" sz="1800" b="1" i="1">
                <a:latin typeface="Sitka Banner" pitchFamily="2" charset="0"/>
              </a:rPr>
              <a:t>nét </a:t>
            </a:r>
            <a:r>
              <a:rPr lang="vi-VN" sz="1800" b="1" i="1" smtClean="0">
                <a:latin typeface="Sitka Banner" pitchFamily="2" charset="0"/>
              </a:rPr>
              <a:t>ảnh</a:t>
            </a:r>
            <a:endParaRPr lang="en-US" sz="1800" b="1" i="1">
              <a:latin typeface="Sitka Banner" pitchFamily="2" charset="0"/>
            </a:endParaRP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b="1" i="1" smtClean="0">
                <a:latin typeface="Sitka Banner" pitchFamily="2" charset="0"/>
              </a:rPr>
              <a:t>Phát </a:t>
            </a:r>
            <a:r>
              <a:rPr lang="vi-VN" sz="1800" b="1" i="1">
                <a:latin typeface="Sitka Banner" pitchFamily="2" charset="0"/>
              </a:rPr>
              <a:t>hiện </a:t>
            </a:r>
            <a:r>
              <a:rPr lang="vi-VN" sz="1800" b="1" i="1">
                <a:latin typeface="Sitka Banner" pitchFamily="2" charset="0"/>
              </a:rPr>
              <a:t>biên</a:t>
            </a:r>
            <a:r>
              <a:rPr lang="vi-VN" sz="1800">
                <a:latin typeface="Sitka Banner" pitchFamily="2" charset="0"/>
              </a:rPr>
              <a:t> </a:t>
            </a:r>
            <a:endParaRPr lang="en-US" sz="180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 smtClean="0"/>
              <a:t>3.2. Cải thiện ảnh sử dụng các toán tử không gian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4209" y="819805"/>
            <a:ext cx="598958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i="1">
                <a:latin typeface="Sitka Banner" pitchFamily="2" charset="0"/>
              </a:rPr>
              <a:t>Giới thiệu cơ bản về phép lọc không gian (spatial </a:t>
            </a:r>
            <a:r>
              <a:rPr lang="vi-VN" sz="1800" b="1" i="1">
                <a:latin typeface="Sitka Banner" pitchFamily="2" charset="0"/>
              </a:rPr>
              <a:t>filtering</a:t>
            </a:r>
            <a:r>
              <a:rPr lang="vi-VN" sz="1800" b="1" i="1" smtClean="0">
                <a:latin typeface="Sitka Banner" pitchFamily="2" charset="0"/>
              </a:rPr>
              <a:t>):</a:t>
            </a:r>
            <a:endParaRPr lang="en-US" sz="1800" b="1" i="1" smtClean="0">
              <a:latin typeface="Sitka Banner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Sitka Banner" pitchFamily="2" charset="0"/>
              </a:rPr>
              <a:t>Phép </a:t>
            </a:r>
            <a:r>
              <a:rPr lang="vi-VN" sz="1800" b="1">
                <a:latin typeface="Sitka Banner" pitchFamily="2" charset="0"/>
              </a:rPr>
              <a:t>lọc không gian dựa trên các phép toán về </a:t>
            </a:r>
            <a:r>
              <a:rPr lang="vi-VN" sz="1800" b="1">
                <a:latin typeface="Sitka Banner" pitchFamily="2" charset="0"/>
              </a:rPr>
              <a:t>tích </a:t>
            </a:r>
            <a:r>
              <a:rPr lang="vi-VN" sz="1800" b="1" smtClean="0">
                <a:latin typeface="Sitka Banner" pitchFamily="2" charset="0"/>
              </a:rPr>
              <a:t>chập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(convolution</a:t>
            </a:r>
            <a:r>
              <a:rPr lang="vi-VN" sz="1800" b="1">
                <a:latin typeface="Sitka Banner" pitchFamily="2" charset="0"/>
              </a:rPr>
              <a:t>) trên lân cận của </a:t>
            </a:r>
            <a:r>
              <a:rPr lang="vi-VN" sz="1800" b="1">
                <a:latin typeface="Sitka Banner" pitchFamily="2" charset="0"/>
              </a:rPr>
              <a:t>từng </a:t>
            </a:r>
            <a:r>
              <a:rPr lang="vi-VN" sz="1800" b="1" smtClean="0">
                <a:latin typeface="Sitka Banner" pitchFamily="2" charset="0"/>
              </a:rPr>
              <a:t>pixel.</a:t>
            </a:r>
            <a:r>
              <a:rPr lang="en-US" sz="1800" b="1" smtClean="0">
                <a:latin typeface="Sitka Banner" pitchFamily="2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Sitka Banner" pitchFamily="2" charset="0"/>
              </a:rPr>
              <a:t>Lân </a:t>
            </a:r>
            <a:r>
              <a:rPr lang="vi-VN" sz="1800" b="1">
                <a:latin typeface="Sitka Banner" pitchFamily="2" charset="0"/>
              </a:rPr>
              <a:t>cận vuông của 1 pixel sẽ được thực hiện </a:t>
            </a:r>
            <a:r>
              <a:rPr lang="vi-VN" sz="1800" b="1">
                <a:latin typeface="Sitka Banner" pitchFamily="2" charset="0"/>
              </a:rPr>
              <a:t>chập </a:t>
            </a:r>
            <a:r>
              <a:rPr lang="vi-VN" sz="1800" b="1" smtClean="0">
                <a:latin typeface="Sitka Banner" pitchFamily="2" charset="0"/>
              </a:rPr>
              <a:t>với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subimage </a:t>
            </a:r>
            <a:r>
              <a:rPr lang="vi-VN" sz="1800" b="1">
                <a:latin typeface="Sitka Banner" pitchFamily="2" charset="0"/>
              </a:rPr>
              <a:t>cùng kích thước để tạo ra giá trị mới của </a:t>
            </a:r>
            <a:r>
              <a:rPr lang="vi-VN" sz="1800" b="1">
                <a:latin typeface="Sitka Banner" pitchFamily="2" charset="0"/>
              </a:rPr>
              <a:t>pixel </a:t>
            </a:r>
            <a:r>
              <a:rPr lang="vi-VN" sz="1800" b="1" smtClean="0">
                <a:latin typeface="Sitka Banner" pitchFamily="2" charset="0"/>
              </a:rPr>
              <a:t>đang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xét.</a:t>
            </a:r>
            <a:endParaRPr lang="en-US" sz="1800" b="1" smtClean="0">
              <a:latin typeface="Sitka Banner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Sitka Banner" pitchFamily="2" charset="0"/>
              </a:rPr>
              <a:t>Subimage </a:t>
            </a:r>
            <a:r>
              <a:rPr lang="vi-VN" sz="1800" b="1">
                <a:latin typeface="Sitka Banner" pitchFamily="2" charset="0"/>
              </a:rPr>
              <a:t>được gọi là : filter (bộ lọc), mask (mặt nạ</a:t>
            </a:r>
            <a:r>
              <a:rPr lang="vi-VN" sz="1800" b="1">
                <a:latin typeface="Sitka Banner" pitchFamily="2" charset="0"/>
              </a:rPr>
              <a:t>), </a:t>
            </a:r>
            <a:r>
              <a:rPr lang="vi-VN" sz="1800" b="1" smtClean="0">
                <a:latin typeface="Sitka Banner" pitchFamily="2" charset="0"/>
              </a:rPr>
              <a:t>kernel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(nhân </a:t>
            </a:r>
            <a:r>
              <a:rPr lang="vi-VN" sz="1800" b="1">
                <a:latin typeface="Sitka Banner" pitchFamily="2" charset="0"/>
              </a:rPr>
              <a:t>chập), template (mẫu chập), hay window (cửa sổ chập</a:t>
            </a:r>
            <a:r>
              <a:rPr lang="vi-VN" sz="1800" b="1">
                <a:latin typeface="Sitka Banner" pitchFamily="2" charset="0"/>
              </a:rPr>
              <a:t>)</a:t>
            </a:r>
            <a:r>
              <a:rPr lang="vi-VN" sz="1800">
                <a:latin typeface="Sitka Banner" pitchFamily="2" charset="0"/>
              </a:rPr>
              <a:t> </a:t>
            </a:r>
            <a:endParaRPr lang="en-US" sz="180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 smtClean="0"/>
              <a:t>3.2. Cải thiện ảnh sử dụng các toán tử không gian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4209" y="819805"/>
            <a:ext cx="59895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>
                <a:latin typeface="Sitka Banner" pitchFamily="2" charset="0"/>
              </a:rPr>
              <a:t>Nhiều bộ lọc không gian được </a:t>
            </a:r>
            <a:r>
              <a:rPr lang="vi-VN" sz="1800" b="1">
                <a:latin typeface="Sitka Banner" pitchFamily="2" charset="0"/>
              </a:rPr>
              <a:t>thực </a:t>
            </a:r>
            <a:r>
              <a:rPr lang="vi-VN" sz="1800" b="1" smtClean="0">
                <a:latin typeface="Sitka Banner" pitchFamily="2" charset="0"/>
              </a:rPr>
              <a:t>hiện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thông </a:t>
            </a:r>
            <a:r>
              <a:rPr lang="vi-VN" sz="1800" b="1">
                <a:latin typeface="Sitka Banner" pitchFamily="2" charset="0"/>
              </a:rPr>
              <a:t>qua phép cuộn. Bởi vì thao </a:t>
            </a:r>
            <a:r>
              <a:rPr lang="vi-VN" sz="1800" b="1">
                <a:latin typeface="Sitka Banner" pitchFamily="2" charset="0"/>
              </a:rPr>
              <a:t>tác </a:t>
            </a:r>
            <a:r>
              <a:rPr lang="vi-VN" sz="1800" b="1" smtClean="0">
                <a:latin typeface="Sitka Banner" pitchFamily="2" charset="0"/>
              </a:rPr>
              <a:t>mặt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nạ </a:t>
            </a:r>
            <a:r>
              <a:rPr lang="vi-VN" sz="1800" b="1">
                <a:latin typeface="Sitka Banner" pitchFamily="2" charset="0"/>
              </a:rPr>
              <a:t>cuộn cung cấp kết quả là tổng </a:t>
            </a:r>
            <a:r>
              <a:rPr lang="vi-VN" sz="1800" b="1">
                <a:latin typeface="Sitka Banner" pitchFamily="2" charset="0"/>
              </a:rPr>
              <a:t>trọng </a:t>
            </a:r>
            <a:r>
              <a:rPr lang="vi-VN" sz="1800" b="1" smtClean="0">
                <a:latin typeface="Sitka Banner" pitchFamily="2" charset="0"/>
              </a:rPr>
              <a:t>số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của </a:t>
            </a:r>
            <a:r>
              <a:rPr lang="vi-VN" sz="1800" b="1">
                <a:latin typeface="Sitka Banner" pitchFamily="2" charset="0"/>
              </a:rPr>
              <a:t>các giá trị của một pixel và </a:t>
            </a:r>
            <a:r>
              <a:rPr lang="vi-VN" sz="1800" b="1">
                <a:latin typeface="Sitka Banner" pitchFamily="2" charset="0"/>
              </a:rPr>
              <a:t>các </a:t>
            </a:r>
            <a:r>
              <a:rPr lang="vi-VN" sz="1800" b="1" smtClean="0">
                <a:latin typeface="Sitka Banner" pitchFamily="2" charset="0"/>
              </a:rPr>
              <a:t>láng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giềng </a:t>
            </a:r>
            <a:r>
              <a:rPr lang="vi-VN" sz="1800" b="1">
                <a:latin typeface="Sitka Banner" pitchFamily="2" charset="0"/>
              </a:rPr>
              <a:t>của nó, nên được gọi là là </a:t>
            </a:r>
            <a:r>
              <a:rPr lang="vi-VN" sz="1800" b="1">
                <a:latin typeface="Sitka Banner" pitchFamily="2" charset="0"/>
              </a:rPr>
              <a:t>một </a:t>
            </a:r>
            <a:r>
              <a:rPr lang="vi-VN" sz="1800" b="1" smtClean="0">
                <a:latin typeface="Sitka Banner" pitchFamily="2" charset="0"/>
              </a:rPr>
              <a:t>bộ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lọc </a:t>
            </a:r>
            <a:r>
              <a:rPr lang="vi-VN" sz="1800" b="1">
                <a:latin typeface="Sitka Banner" pitchFamily="2" charset="0"/>
              </a:rPr>
              <a:t>tuyến tính</a:t>
            </a:r>
            <a:r>
              <a:rPr lang="vi-VN" sz="1800" b="1">
                <a:latin typeface="Sitka Banner" pitchFamily="2" charset="0"/>
              </a:rPr>
              <a:t>.</a:t>
            </a:r>
            <a:r>
              <a:rPr lang="vi-VN" sz="1800">
                <a:latin typeface="Sitka Banner" pitchFamily="2" charset="0"/>
              </a:rPr>
              <a:t> </a:t>
            </a:r>
            <a:endParaRPr lang="en-US" sz="180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 smtClean="0"/>
              <a:t>3.2. Cải thiện ảnh sử dụng các toán tử không gian</a:t>
            </a:r>
            <a:br>
              <a:rPr lang="en-US" smtClean="0"/>
            </a:br>
            <a:r>
              <a:rPr lang="vi-VN" sz="2000"/>
              <a:t>3.2.1. Phép nhân chập và mẫu (phép cuộn và </a:t>
            </a:r>
            <a:r>
              <a:rPr lang="vi-VN" sz="2000"/>
              <a:t>mẫu</a:t>
            </a:r>
            <a:r>
              <a:rPr lang="vi-VN" smtClean="0"/>
              <a:t>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134" y="819806"/>
            <a:ext cx="602111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smtClean="0">
                <a:latin typeface="Times New Roman" panose="02020603050405020304" pitchFamily="18" charset="0"/>
              </a:rPr>
              <a:t>Giả </a:t>
            </a:r>
            <a:r>
              <a:rPr lang="vi-VN" sz="1800" b="1">
                <a:latin typeface="Times New Roman" panose="02020603050405020304" pitchFamily="18" charset="0"/>
              </a:rPr>
              <a:t>sử ta có ảnh I kích thước M × N, mẫu T </a:t>
            </a:r>
            <a:r>
              <a:rPr lang="vi-VN" sz="1800" b="1">
                <a:latin typeface="Times New Roman" panose="02020603050405020304" pitchFamily="18" charset="0"/>
              </a:rPr>
              <a:t>có </a:t>
            </a:r>
            <a:r>
              <a:rPr lang="vi-VN" sz="1800" b="1" smtClean="0">
                <a:latin typeface="Times New Roman" panose="02020603050405020304" pitchFamily="18" charset="0"/>
              </a:rPr>
              <a:t>kích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thước </a:t>
            </a:r>
            <a:r>
              <a:rPr lang="vi-VN" sz="1800" b="1">
                <a:latin typeface="Times New Roman" panose="02020603050405020304" pitchFamily="18" charset="0"/>
              </a:rPr>
              <a:t>m × n khi đó, ảnh I nhân chập theo </a:t>
            </a:r>
            <a:r>
              <a:rPr lang="vi-VN" sz="1800" b="1">
                <a:latin typeface="Times New Roman" panose="02020603050405020304" pitchFamily="18" charset="0"/>
              </a:rPr>
              <a:t>mẫu </a:t>
            </a:r>
            <a:r>
              <a:rPr lang="vi-VN" sz="1800" b="1" smtClean="0">
                <a:latin typeface="Times New Roman" panose="02020603050405020304" pitchFamily="18" charset="0"/>
              </a:rPr>
              <a:t>T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được </a:t>
            </a:r>
            <a:r>
              <a:rPr lang="vi-VN" sz="1800" b="1">
                <a:latin typeface="Times New Roman" panose="02020603050405020304" pitchFamily="18" charset="0"/>
              </a:rPr>
              <a:t>xác định bởi công thức</a:t>
            </a:r>
            <a:r>
              <a:rPr lang="vi-VN" sz="1800" b="1">
                <a:latin typeface="Times New Roman" panose="02020603050405020304" pitchFamily="18" charset="0"/>
              </a:rPr>
              <a:t>:</a:t>
            </a:r>
            <a:r>
              <a:rPr lang="vi-VN" sz="1800"/>
              <a:t> </a:t>
            </a:r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109155"/>
            <a:ext cx="67627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 smtClean="0"/>
              <a:t>3.2. Cải thiện ảnh sử dụng các toán tử không gian</a:t>
            </a:r>
            <a:br>
              <a:rPr lang="en-US" smtClean="0"/>
            </a:br>
            <a:r>
              <a:rPr lang="vi-VN" sz="1800">
                <a:latin typeface="Times New Roman" panose="02020603050405020304" pitchFamily="18" charset="0"/>
              </a:rPr>
              <a:t>3.2.3. Lọc trung vị (Median Filter)</a:t>
            </a:r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413000" y="819806"/>
            <a:ext cx="60320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Lọc </a:t>
            </a:r>
            <a:r>
              <a:rPr lang="vi-VN" sz="1800" b="1">
                <a:solidFill>
                  <a:schemeClr val="tx1"/>
                </a:solidFill>
                <a:latin typeface="Times New Roman" panose="02020603050405020304" pitchFamily="18" charset="0"/>
              </a:rPr>
              <a:t>Trung vị là một kĩ thuật lọc phi tuyến (nonlinear), nó khá hiệu quả đối với hai </a:t>
            </a:r>
            <a:r>
              <a:rPr lang="vi-VN" sz="1800" b="1">
                <a:solidFill>
                  <a:schemeClr val="tx1"/>
                </a:solidFill>
                <a:latin typeface="Times New Roman" panose="02020603050405020304" pitchFamily="18" charset="0"/>
              </a:rPr>
              <a:t>loại </a:t>
            </a:r>
            <a:r>
              <a:rPr lang="vi-VN" sz="1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nhiễu:</a:t>
            </a:r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nhiễu đốm</a:t>
            </a:r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(speckle </a:t>
            </a:r>
            <a:r>
              <a:rPr lang="vi-VN" sz="1800" b="1">
                <a:solidFill>
                  <a:schemeClr val="tx1"/>
                </a:solidFill>
                <a:latin typeface="Times New Roman" panose="02020603050405020304" pitchFamily="18" charset="0"/>
              </a:rPr>
              <a:t>noise) và nhiễu </a:t>
            </a:r>
            <a:r>
              <a:rPr lang="vi-VN" sz="1800" b="1">
                <a:solidFill>
                  <a:schemeClr val="tx1"/>
                </a:solidFill>
                <a:latin typeface="Times New Roman" panose="02020603050405020304" pitchFamily="18" charset="0"/>
              </a:rPr>
              <a:t>muối </a:t>
            </a:r>
            <a:r>
              <a:rPr lang="vi-VN" sz="1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tiêu</a:t>
            </a:r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(salt-pepper </a:t>
            </a:r>
            <a:r>
              <a:rPr lang="vi-VN" sz="1800" b="1">
                <a:solidFill>
                  <a:schemeClr val="tx1"/>
                </a:solidFill>
                <a:latin typeface="Times New Roman" panose="02020603050405020304" pitchFamily="18" charset="0"/>
              </a:rPr>
              <a:t>noise). Kĩ thuật này là một </a:t>
            </a:r>
            <a:r>
              <a:rPr lang="vi-VN" sz="1800" b="1">
                <a:solidFill>
                  <a:schemeClr val="tx1"/>
                </a:solidFill>
                <a:latin typeface="Times New Roman" panose="02020603050405020304" pitchFamily="18" charset="0"/>
              </a:rPr>
              <a:t>bước </a:t>
            </a:r>
            <a:r>
              <a:rPr lang="vi-VN" sz="1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rất</a:t>
            </a:r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phổ </a:t>
            </a:r>
            <a:r>
              <a:rPr lang="vi-VN" sz="1800" b="1">
                <a:solidFill>
                  <a:schemeClr val="tx1"/>
                </a:solidFill>
                <a:latin typeface="Times New Roman" panose="02020603050405020304" pitchFamily="18" charset="0"/>
              </a:rPr>
              <a:t>biến trong xử </a:t>
            </a:r>
            <a:r>
              <a:rPr lang="vi-VN" sz="1800" b="1">
                <a:solidFill>
                  <a:schemeClr val="tx1"/>
                </a:solidFill>
                <a:latin typeface="Times New Roman" panose="02020603050405020304" pitchFamily="18" charset="0"/>
              </a:rPr>
              <a:t>lý </a:t>
            </a:r>
            <a:r>
              <a:rPr lang="vi-VN" sz="1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ảnh.</a:t>
            </a:r>
            <a:endParaRPr lang="en-US" sz="1800" b="1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Chức </a:t>
            </a:r>
            <a:r>
              <a:rPr lang="vi-V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năng cơ bản của nó là thiết lập giá </a:t>
            </a:r>
            <a:r>
              <a:rPr lang="vi-V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trị </a:t>
            </a:r>
            <a:r>
              <a:rPr lang="vi-VN" sz="1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sz="1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vi-VN" sz="1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các </a:t>
            </a:r>
            <a:r>
              <a:rPr lang="vi-V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điểm với các mức xám khác nhau </a:t>
            </a:r>
            <a:r>
              <a:rPr lang="vi-V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thành </a:t>
            </a:r>
            <a:r>
              <a:rPr lang="vi-VN" sz="1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giá</a:t>
            </a:r>
            <a:r>
              <a:rPr lang="en-US" sz="1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vi-VN" sz="1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trị </a:t>
            </a:r>
            <a:r>
              <a:rPr lang="vi-V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có vẻ như gần giống với các điểm lân </a:t>
            </a:r>
            <a:r>
              <a:rPr lang="vi-VN" sz="1800" b="1" i="1">
                <a:solidFill>
                  <a:schemeClr val="tx1"/>
                </a:solidFill>
                <a:latin typeface="Times New Roman" panose="02020603050405020304" pitchFamily="18" charset="0"/>
              </a:rPr>
              <a:t>cận</a:t>
            </a:r>
            <a:r>
              <a:rPr lang="vi-VN" sz="1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 smtClean="0"/>
              <a:t>3.2. Cải thiện ảnh sử dụng các toán tử không gian</a:t>
            </a:r>
            <a:br>
              <a:rPr lang="en-US" smtClean="0"/>
            </a:br>
            <a:r>
              <a:rPr lang="vi-VN" sz="1800">
                <a:latin typeface="Times New Roman" panose="02020603050405020304" pitchFamily="18" charset="0"/>
              </a:rPr>
              <a:t>3.2.3. Lọc trung vị (Median Filter)</a:t>
            </a:r>
            <a:endParaRPr lang="en-US" sz="2000"/>
          </a:p>
        </p:txBody>
      </p:sp>
      <p:sp>
        <p:nvSpPr>
          <p:cNvPr id="3" name="Rectangle 2"/>
          <p:cNvSpPr/>
          <p:nvPr/>
        </p:nvSpPr>
        <p:spPr>
          <a:xfrm>
            <a:off x="315685" y="819806"/>
            <a:ext cx="62266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Thuật toán lọc Trung vị gồm </a:t>
            </a:r>
            <a:r>
              <a:rPr lang="vi-VN" sz="1600" b="1">
                <a:solidFill>
                  <a:srgbClr val="FF0000"/>
                </a:solidFill>
                <a:latin typeface="Times New Roman" panose="02020603050405020304" pitchFamily="18" charset="0"/>
              </a:rPr>
              <a:t>các </a:t>
            </a:r>
            <a:r>
              <a:rPr lang="vi-VN" sz="16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bước:</a:t>
            </a:r>
            <a:endParaRPr lang="en-US" sz="1600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511175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b="1" smtClean="0">
                <a:latin typeface="Times New Roman" panose="02020603050405020304" pitchFamily="18" charset="0"/>
              </a:rPr>
              <a:t>Sử </a:t>
            </a:r>
            <a:r>
              <a:rPr lang="vi-VN" sz="1600" b="1">
                <a:latin typeface="Times New Roman" panose="02020603050405020304" pitchFamily="18" charset="0"/>
              </a:rPr>
              <a:t>dụng một cửa sổ lọc (ma trận 3x3) quét </a:t>
            </a:r>
            <a:r>
              <a:rPr lang="vi-VN" sz="1600" b="1">
                <a:latin typeface="Times New Roman" panose="02020603050405020304" pitchFamily="18" charset="0"/>
              </a:rPr>
              <a:t>qua </a:t>
            </a:r>
            <a:r>
              <a:rPr lang="vi-VN" sz="1600" b="1" smtClean="0">
                <a:latin typeface="Times New Roman" panose="02020603050405020304" pitchFamily="18" charset="0"/>
              </a:rPr>
              <a:t>lần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lượt </a:t>
            </a:r>
            <a:r>
              <a:rPr lang="vi-VN" sz="1600" b="1">
                <a:latin typeface="Times New Roman" panose="02020603050405020304" pitchFamily="18" charset="0"/>
              </a:rPr>
              <a:t>từng điểm ảnh của ảnh đầu </a:t>
            </a:r>
            <a:r>
              <a:rPr lang="vi-VN" sz="1600" b="1">
                <a:latin typeface="Times New Roman" panose="02020603050405020304" pitchFamily="18" charset="0"/>
              </a:rPr>
              <a:t>vào </a:t>
            </a:r>
            <a:r>
              <a:rPr lang="vi-VN" sz="1600" b="1" smtClean="0">
                <a:latin typeface="Times New Roman" panose="02020603050405020304" pitchFamily="18" charset="0"/>
              </a:rPr>
              <a:t>input.</a:t>
            </a:r>
            <a:endParaRPr lang="en-US" sz="1600" b="1" smtClean="0">
              <a:latin typeface="Times New Roman" panose="02020603050405020304" pitchFamily="18" charset="0"/>
            </a:endParaRPr>
          </a:p>
          <a:p>
            <a:pPr marL="511175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b="1" smtClean="0">
                <a:latin typeface="Times New Roman" panose="02020603050405020304" pitchFamily="18" charset="0"/>
              </a:rPr>
              <a:t>Tại </a:t>
            </a:r>
            <a:r>
              <a:rPr lang="vi-VN" sz="1600" b="1">
                <a:latin typeface="Times New Roman" panose="02020603050405020304" pitchFamily="18" charset="0"/>
              </a:rPr>
              <a:t>vị trí mỗi điểm ảnh lấy giá trị của các </a:t>
            </a:r>
            <a:r>
              <a:rPr lang="vi-VN" sz="1600" b="1">
                <a:latin typeface="Times New Roman" panose="02020603050405020304" pitchFamily="18" charset="0"/>
              </a:rPr>
              <a:t>điểm </a:t>
            </a:r>
            <a:r>
              <a:rPr lang="vi-VN" sz="1600" b="1" smtClean="0">
                <a:latin typeface="Times New Roman" panose="02020603050405020304" pitchFamily="18" charset="0"/>
              </a:rPr>
              <a:t>ảnh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tương </a:t>
            </a:r>
            <a:r>
              <a:rPr lang="vi-VN" sz="1600" b="1">
                <a:latin typeface="Times New Roman" panose="02020603050405020304" pitchFamily="18" charset="0"/>
              </a:rPr>
              <a:t>ứng trong vùng 3x3 của ảnh gốc "lấp</a:t>
            </a:r>
            <a:r>
              <a:rPr lang="vi-VN" sz="1600" b="1">
                <a:latin typeface="Times New Roman" panose="02020603050405020304" pitchFamily="18" charset="0"/>
              </a:rPr>
              <a:t>" </a:t>
            </a:r>
            <a:r>
              <a:rPr lang="vi-VN" sz="1600" b="1" smtClean="0">
                <a:latin typeface="Times New Roman" panose="02020603050405020304" pitchFamily="18" charset="0"/>
              </a:rPr>
              <a:t>vào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ma </a:t>
            </a:r>
            <a:r>
              <a:rPr lang="vi-VN" sz="1600" b="1">
                <a:latin typeface="Times New Roman" panose="02020603050405020304" pitchFamily="18" charset="0"/>
              </a:rPr>
              <a:t>trận </a:t>
            </a:r>
            <a:r>
              <a:rPr lang="vi-VN" sz="1600" b="1" smtClean="0">
                <a:latin typeface="Times New Roman" panose="02020603050405020304" pitchFamily="18" charset="0"/>
              </a:rPr>
              <a:t>lọc.</a:t>
            </a:r>
            <a:endParaRPr lang="en-US" sz="1600" b="1" smtClean="0">
              <a:latin typeface="Times New Roman" panose="02020603050405020304" pitchFamily="18" charset="0"/>
            </a:endParaRPr>
          </a:p>
          <a:p>
            <a:pPr marL="511175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b="1" smtClean="0">
                <a:latin typeface="Times New Roman" panose="02020603050405020304" pitchFamily="18" charset="0"/>
              </a:rPr>
              <a:t>Sau </a:t>
            </a:r>
            <a:r>
              <a:rPr lang="vi-VN" sz="1600" b="1">
                <a:latin typeface="Times New Roman" panose="02020603050405020304" pitchFamily="18" charset="0"/>
              </a:rPr>
              <a:t>đó sắp xếp các điểm ảnh trong cửa sổ </a:t>
            </a:r>
            <a:r>
              <a:rPr lang="vi-VN" sz="1600" b="1">
                <a:latin typeface="Times New Roman" panose="02020603050405020304" pitchFamily="18" charset="0"/>
              </a:rPr>
              <a:t>này </a:t>
            </a:r>
            <a:r>
              <a:rPr lang="vi-VN" sz="1600" b="1" smtClean="0">
                <a:latin typeface="Times New Roman" panose="02020603050405020304" pitchFamily="18" charset="0"/>
              </a:rPr>
              <a:t>theo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thứ </a:t>
            </a:r>
            <a:r>
              <a:rPr lang="vi-VN" sz="1600" b="1">
                <a:latin typeface="Times New Roman" panose="02020603050405020304" pitchFamily="18" charset="0"/>
              </a:rPr>
              <a:t>tự (tăng dần hoặc giảm dần tùy </a:t>
            </a:r>
            <a:r>
              <a:rPr lang="vi-VN" sz="1600" b="1">
                <a:latin typeface="Times New Roman" panose="02020603050405020304" pitchFamily="18" charset="0"/>
              </a:rPr>
              <a:t>ý</a:t>
            </a:r>
            <a:r>
              <a:rPr lang="vi-VN" sz="1600" b="1" smtClean="0">
                <a:latin typeface="Times New Roman" panose="02020603050405020304" pitchFamily="18" charset="0"/>
              </a:rPr>
              <a:t>).</a:t>
            </a:r>
            <a:endParaRPr lang="en-US" sz="1600" b="1" smtClean="0">
              <a:latin typeface="Times New Roman" panose="02020603050405020304" pitchFamily="18" charset="0"/>
            </a:endParaRPr>
          </a:p>
          <a:p>
            <a:pPr marL="511175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b="1" smtClean="0">
                <a:latin typeface="Times New Roman" panose="02020603050405020304" pitchFamily="18" charset="0"/>
              </a:rPr>
              <a:t>Cuối </a:t>
            </a:r>
            <a:r>
              <a:rPr lang="vi-VN" sz="1600" b="1">
                <a:latin typeface="Times New Roman" panose="02020603050405020304" pitchFamily="18" charset="0"/>
              </a:rPr>
              <a:t>cùng, gán điểm ảnh nằm chính giữa </a:t>
            </a:r>
            <a:r>
              <a:rPr lang="vi-VN" sz="1600" b="1">
                <a:latin typeface="Times New Roman" panose="02020603050405020304" pitchFamily="18" charset="0"/>
              </a:rPr>
              <a:t>(</a:t>
            </a:r>
            <a:r>
              <a:rPr lang="vi-VN" sz="1600" b="1" smtClean="0">
                <a:latin typeface="Times New Roman" panose="02020603050405020304" pitchFamily="18" charset="0"/>
              </a:rPr>
              <a:t>Trung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vị</a:t>
            </a:r>
            <a:r>
              <a:rPr lang="vi-VN" sz="1600" b="1">
                <a:latin typeface="Times New Roman" panose="02020603050405020304" pitchFamily="18" charset="0"/>
              </a:rPr>
              <a:t>) của dãy giá trị điểm ảnh đã được sắp xếp </a:t>
            </a:r>
            <a:r>
              <a:rPr lang="vi-VN" sz="1600" b="1">
                <a:latin typeface="Times New Roman" panose="02020603050405020304" pitchFamily="18" charset="0"/>
              </a:rPr>
              <a:t>ở </a:t>
            </a:r>
            <a:r>
              <a:rPr lang="vi-VN" sz="1600" b="1" smtClean="0">
                <a:latin typeface="Times New Roman" panose="02020603050405020304" pitchFamily="18" charset="0"/>
              </a:rPr>
              <a:t>trên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cho </a:t>
            </a:r>
            <a:r>
              <a:rPr lang="vi-VN" sz="1600" b="1">
                <a:latin typeface="Times New Roman" panose="02020603050405020304" pitchFamily="18" charset="0"/>
              </a:rPr>
              <a:t>giá trị điểm ảnh đang xét của ảnh </a:t>
            </a:r>
            <a:r>
              <a:rPr lang="vi-VN" sz="1600" b="1">
                <a:latin typeface="Times New Roman" panose="02020603050405020304" pitchFamily="18" charset="0"/>
              </a:rPr>
              <a:t>đầu </a:t>
            </a:r>
            <a:r>
              <a:rPr lang="vi-VN" sz="1600" b="1" smtClean="0">
                <a:latin typeface="Times New Roman" panose="02020603050405020304" pitchFamily="18" charset="0"/>
              </a:rPr>
              <a:t>ra</a:t>
            </a:r>
            <a:r>
              <a:rPr lang="en-US" sz="1600" b="1" smtClean="0">
                <a:latin typeface="Times New Roman" panose="02020603050405020304" pitchFamily="18" charset="0"/>
              </a:rPr>
              <a:t> </a:t>
            </a:r>
            <a:r>
              <a:rPr lang="vi-VN" sz="1600" b="1" smtClean="0">
                <a:latin typeface="Times New Roman" panose="02020603050405020304" pitchFamily="18" charset="0"/>
              </a:rPr>
              <a:t>output</a:t>
            </a:r>
            <a:r>
              <a:rPr lang="vi-VN" sz="1600" b="1">
                <a:latin typeface="Times New Roman" panose="02020603050405020304" pitchFamily="18" charset="0"/>
              </a:rPr>
              <a:t>.</a:t>
            </a:r>
            <a:r>
              <a:rPr lang="vi-VN" sz="1600"/>
              <a:t>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467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 smtClean="0"/>
              <a:t>3.2. Cải thiện ảnh sử dụng các toán tử không gian</a:t>
            </a:r>
            <a:br>
              <a:rPr lang="en-US" smtClean="0"/>
            </a:br>
            <a:r>
              <a:rPr lang="vi-VN" sz="1800">
                <a:latin typeface="Times New Roman" panose="02020603050405020304" pitchFamily="18" charset="0"/>
              </a:rPr>
              <a:t>3.2.3. Lọc trung vị (Median Filter)</a:t>
            </a:r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379685" y="819806"/>
            <a:ext cx="619979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800" b="1" i="1">
                <a:solidFill>
                  <a:srgbClr val="FF0000"/>
                </a:solidFill>
                <a:latin typeface="Sitka Banner" pitchFamily="2" charset="0"/>
              </a:rPr>
              <a:t>Định nghĩa 3.1 (</a:t>
            </a:r>
            <a:r>
              <a:rPr lang="vi-VN" sz="1800" b="1" i="1">
                <a:solidFill>
                  <a:srgbClr val="FF0000"/>
                </a:solidFill>
                <a:latin typeface="Sitka Banner" pitchFamily="2" charset="0"/>
              </a:rPr>
              <a:t>Trung </a:t>
            </a:r>
            <a:r>
              <a:rPr lang="vi-VN" sz="1800" b="1" i="1" smtClean="0">
                <a:solidFill>
                  <a:srgbClr val="FF0000"/>
                </a:solidFill>
                <a:latin typeface="Sitka Banner" pitchFamily="2" charset="0"/>
              </a:rPr>
              <a:t>vị)</a:t>
            </a:r>
            <a:r>
              <a:rPr lang="en-US" sz="1800" b="1" i="1" smtClean="0">
                <a:solidFill>
                  <a:srgbClr val="FF0000"/>
                </a:solidFill>
                <a:latin typeface="Sitka Banner" pitchFamily="2" charset="0"/>
              </a:rPr>
              <a:t>: </a:t>
            </a:r>
            <a:r>
              <a:rPr lang="vi-VN" sz="1800" b="1" smtClean="0">
                <a:latin typeface="Sitka Banner" pitchFamily="2" charset="0"/>
              </a:rPr>
              <a:t>Cho </a:t>
            </a:r>
            <a:r>
              <a:rPr lang="vi-VN" sz="1800" b="1">
                <a:latin typeface="Sitka Banner" pitchFamily="2" charset="0"/>
              </a:rPr>
              <a:t>dãy x1; x2...; xn đơn điệu tăng (giảm). </a:t>
            </a:r>
            <a:r>
              <a:rPr lang="vi-VN" sz="1800" b="1">
                <a:latin typeface="Sitka Banner" pitchFamily="2" charset="0"/>
              </a:rPr>
              <a:t>Khi </a:t>
            </a:r>
            <a:r>
              <a:rPr lang="vi-VN" sz="1800" b="1" smtClean="0">
                <a:latin typeface="Sitka Banner" pitchFamily="2" charset="0"/>
              </a:rPr>
              <a:t>đó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trung </a:t>
            </a:r>
            <a:r>
              <a:rPr lang="vi-VN" sz="1800" b="1">
                <a:latin typeface="Sitka Banner" pitchFamily="2" charset="0"/>
              </a:rPr>
              <a:t>vị của dãy ký hiệu là Med({xn}), </a:t>
            </a:r>
            <a:r>
              <a:rPr lang="vi-VN" sz="1800" b="1">
                <a:latin typeface="Sitka Banner" pitchFamily="2" charset="0"/>
              </a:rPr>
              <a:t>được </a:t>
            </a:r>
            <a:r>
              <a:rPr lang="vi-VN" sz="1800" b="1" smtClean="0">
                <a:latin typeface="Sitka Banner" pitchFamily="2" charset="0"/>
              </a:rPr>
              <a:t>định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nghĩa</a:t>
            </a:r>
            <a:r>
              <a:rPr lang="vi-VN" sz="1800" b="1">
                <a:latin typeface="Sitka Banner" pitchFamily="2" charset="0"/>
              </a:rPr>
              <a:t>:</a:t>
            </a:r>
            <a:r>
              <a:rPr lang="vi-VN" sz="1800">
                <a:latin typeface="Sitka Banner" pitchFamily="2" charset="0"/>
              </a:rPr>
              <a:t> </a:t>
            </a:r>
            <a:endParaRPr lang="en-US" sz="1800">
              <a:latin typeface="Sitka Banner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08" y="1837011"/>
            <a:ext cx="50006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3.1</a:t>
            </a:r>
            <a:r>
              <a:rPr lang="en-US"/>
              <a:t>. </a:t>
            </a:r>
            <a:r>
              <a:rPr lang="en-US" smtClean="0"/>
              <a:t>Cải thiện ảnh sử dụng các toán tử điểm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3.1.1</a:t>
            </a:r>
            <a:r>
              <a:rPr lang="en-US"/>
              <a:t>. Giới thiệu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2237" y="819806"/>
            <a:ext cx="6294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Times New Roman" panose="02020603050405020304" pitchFamily="18" charset="0"/>
              </a:rPr>
              <a:t>Biểu đồ tần suất (Histogram): Biểu đồ </a:t>
            </a:r>
            <a:r>
              <a:rPr lang="en-US" sz="2000" b="1">
                <a:latin typeface="Times New Roman" panose="02020603050405020304" pitchFamily="18" charset="0"/>
              </a:rPr>
              <a:t>tần </a:t>
            </a:r>
            <a:r>
              <a:rPr lang="en-US" sz="2000" b="1" smtClean="0">
                <a:latin typeface="Times New Roman" panose="02020603050405020304" pitchFamily="18" charset="0"/>
              </a:rPr>
              <a:t>suất của </a:t>
            </a:r>
            <a:r>
              <a:rPr lang="en-US" sz="2000" b="1">
                <a:latin typeface="Times New Roman" panose="02020603050405020304" pitchFamily="18" charset="0"/>
              </a:rPr>
              <a:t>mức xám g của ảnh I là số điểm ảnh </a:t>
            </a:r>
            <a:r>
              <a:rPr lang="en-US" sz="2000" b="1">
                <a:latin typeface="Times New Roman" panose="02020603050405020304" pitchFamily="18" charset="0"/>
              </a:rPr>
              <a:t>có </a:t>
            </a:r>
            <a:r>
              <a:rPr lang="en-US" sz="2000" b="1" smtClean="0">
                <a:latin typeface="Times New Roman" panose="02020603050405020304" pitchFamily="18" charset="0"/>
              </a:rPr>
              <a:t>giá trị </a:t>
            </a:r>
            <a:r>
              <a:rPr lang="en-US" sz="2000" b="1">
                <a:latin typeface="Times New Roman" panose="02020603050405020304" pitchFamily="18" charset="0"/>
              </a:rPr>
              <a:t>g của ảnh I. Ký hiệu là h(g</a:t>
            </a:r>
            <a:r>
              <a:rPr lang="en-US" sz="2000" b="1">
                <a:latin typeface="Times New Roman" panose="02020603050405020304" pitchFamily="18" charset="0"/>
              </a:rPr>
              <a:t>)</a:t>
            </a:r>
            <a:r>
              <a:rPr lang="en-US" sz="2000"/>
              <a:t>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170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 smtClean="0"/>
              <a:t>3.2. Cải thiện ảnh sử dụng các toán tử không gian</a:t>
            </a:r>
            <a:br>
              <a:rPr lang="en-US" smtClean="0"/>
            </a:br>
            <a:r>
              <a:rPr lang="vi-VN" sz="1800">
                <a:latin typeface="Times New Roman" panose="02020603050405020304" pitchFamily="18" charset="0"/>
              </a:rPr>
              <a:t>3.2.3. Lọc trung vị (Median Filter)</a:t>
            </a:r>
            <a:endParaRPr lang="en-US" sz="2000"/>
          </a:p>
        </p:txBody>
      </p:sp>
      <p:sp>
        <p:nvSpPr>
          <p:cNvPr id="3" name="Rectangle 2"/>
          <p:cNvSpPr/>
          <p:nvPr/>
        </p:nvSpPr>
        <p:spPr>
          <a:xfrm>
            <a:off x="407932" y="753460"/>
            <a:ext cx="63424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i="1">
                <a:solidFill>
                  <a:schemeClr val="tx1"/>
                </a:solidFill>
                <a:latin typeface="Sitka Banner" pitchFamily="2" charset="0"/>
              </a:rPr>
              <a:t>Kỹ thuật lọc </a:t>
            </a:r>
            <a:r>
              <a:rPr lang="vi-VN" sz="1800" b="1" i="1">
                <a:solidFill>
                  <a:schemeClr val="tx1"/>
                </a:solidFill>
                <a:latin typeface="Sitka Banner" pitchFamily="2" charset="0"/>
              </a:rPr>
              <a:t>trung </a:t>
            </a:r>
            <a:r>
              <a:rPr lang="vi-VN" sz="1800" b="1" i="1" smtClean="0">
                <a:solidFill>
                  <a:schemeClr val="tx1"/>
                </a:solidFill>
                <a:latin typeface="Sitka Banner" pitchFamily="2" charset="0"/>
              </a:rPr>
              <a:t>vị</a:t>
            </a:r>
            <a:endParaRPr lang="en-US" sz="1800" b="1" i="1" smtClean="0">
              <a:solidFill>
                <a:schemeClr val="tx1"/>
              </a:solidFill>
              <a:latin typeface="Sitka Banner" pitchFamily="2" charset="0"/>
            </a:endParaRPr>
          </a:p>
          <a:p>
            <a:pPr>
              <a:lnSpc>
                <a:spcPct val="150000"/>
              </a:lnSpc>
            </a:pPr>
            <a:r>
              <a:rPr lang="vi-VN" sz="1800" smtClean="0">
                <a:solidFill>
                  <a:schemeClr val="tx1"/>
                </a:solidFill>
                <a:latin typeface="Sitka Banner" pitchFamily="2" charset="0"/>
              </a:rPr>
              <a:t>Giả </a:t>
            </a:r>
            <a:r>
              <a:rPr lang="vi-VN" sz="1800">
                <a:solidFill>
                  <a:schemeClr val="tx1"/>
                </a:solidFill>
                <a:latin typeface="Sitka Banner" pitchFamily="2" charset="0"/>
              </a:rPr>
              <a:t>sử ta có ảnh I ngưỡng </a:t>
            </a:r>
            <a:r>
              <a:rPr lang="el-GR" sz="1800">
                <a:solidFill>
                  <a:schemeClr val="tx1"/>
                </a:solidFill>
                <a:latin typeface="Sitka Banner" pitchFamily="2" charset="0"/>
              </a:rPr>
              <a:t>θ </a:t>
            </a:r>
            <a:r>
              <a:rPr lang="vi-VN" sz="1800">
                <a:solidFill>
                  <a:schemeClr val="tx1"/>
                </a:solidFill>
                <a:latin typeface="Sitka Banner" pitchFamily="2" charset="0"/>
              </a:rPr>
              <a:t>cửa </a:t>
            </a:r>
            <a:r>
              <a:rPr lang="vi-VN" sz="1800">
                <a:solidFill>
                  <a:schemeClr val="tx1"/>
                </a:solidFill>
                <a:latin typeface="Sitka Banner" pitchFamily="2" charset="0"/>
              </a:rPr>
              <a:t>sổ </a:t>
            </a:r>
            <a:r>
              <a:rPr lang="vi-VN" sz="1800" smtClean="0">
                <a:solidFill>
                  <a:schemeClr val="tx1"/>
                </a:solidFill>
                <a:latin typeface="Sitka Banner" pitchFamily="2" charset="0"/>
              </a:rPr>
              <a:t>W(P)</a:t>
            </a:r>
            <a:r>
              <a:rPr lang="en-US" sz="1800" smtClean="0">
                <a:solidFill>
                  <a:schemeClr val="tx1"/>
                </a:solidFill>
                <a:latin typeface="Sitka Banner" pitchFamily="2" charset="0"/>
              </a:rPr>
              <a:t> </a:t>
            </a:r>
            <a:r>
              <a:rPr lang="vi-VN" sz="1800" smtClean="0">
                <a:solidFill>
                  <a:schemeClr val="tx1"/>
                </a:solidFill>
                <a:latin typeface="Sitka Banner" pitchFamily="2" charset="0"/>
              </a:rPr>
              <a:t>và </a:t>
            </a:r>
            <a:r>
              <a:rPr lang="vi-VN" sz="1800">
                <a:solidFill>
                  <a:schemeClr val="tx1"/>
                </a:solidFill>
                <a:latin typeface="Sitka Banner" pitchFamily="2" charset="0"/>
              </a:rPr>
              <a:t>điểm </a:t>
            </a:r>
            <a:r>
              <a:rPr lang="vi-VN" sz="1800">
                <a:solidFill>
                  <a:schemeClr val="tx1"/>
                </a:solidFill>
                <a:latin typeface="Sitka Banner" pitchFamily="2" charset="0"/>
              </a:rPr>
              <a:t>ảnh </a:t>
            </a:r>
            <a:r>
              <a:rPr lang="vi-VN" sz="1800" smtClean="0">
                <a:solidFill>
                  <a:schemeClr val="tx1"/>
                </a:solidFill>
                <a:latin typeface="Sitka Banner" pitchFamily="2" charset="0"/>
              </a:rPr>
              <a:t>P</a:t>
            </a:r>
            <a:endParaRPr lang="en-US" sz="1800" smtClean="0">
              <a:solidFill>
                <a:schemeClr val="tx1"/>
              </a:solidFill>
              <a:latin typeface="Sitka Banner" pitchFamily="2" charset="0"/>
            </a:endParaRPr>
          </a:p>
          <a:p>
            <a:pPr>
              <a:lnSpc>
                <a:spcPct val="150000"/>
              </a:lnSpc>
            </a:pPr>
            <a:r>
              <a:rPr lang="vi-VN" sz="1800" smtClean="0">
                <a:solidFill>
                  <a:schemeClr val="tx1"/>
                </a:solidFill>
                <a:latin typeface="Sitka Banner" pitchFamily="2" charset="0"/>
              </a:rPr>
              <a:t>Khi </a:t>
            </a:r>
            <a:r>
              <a:rPr lang="vi-VN" sz="1800">
                <a:solidFill>
                  <a:schemeClr val="tx1"/>
                </a:solidFill>
                <a:latin typeface="Sitka Banner" pitchFamily="2" charset="0"/>
              </a:rPr>
              <a:t>đó kỹ thuật lọc trung vị </a:t>
            </a:r>
            <a:r>
              <a:rPr lang="vi-VN" sz="1800">
                <a:solidFill>
                  <a:schemeClr val="tx1"/>
                </a:solidFill>
                <a:latin typeface="Sitka Banner" pitchFamily="2" charset="0"/>
              </a:rPr>
              <a:t>phụ </a:t>
            </a:r>
            <a:r>
              <a:rPr lang="vi-VN" sz="1800" smtClean="0">
                <a:solidFill>
                  <a:schemeClr val="tx1"/>
                </a:solidFill>
                <a:latin typeface="Sitka Banner" pitchFamily="2" charset="0"/>
              </a:rPr>
              <a:t>thuộc</a:t>
            </a:r>
            <a:r>
              <a:rPr lang="en-US" sz="1800" smtClean="0">
                <a:solidFill>
                  <a:schemeClr val="tx1"/>
                </a:solidFill>
                <a:latin typeface="Sitka Banner" pitchFamily="2" charset="0"/>
              </a:rPr>
              <a:t> </a:t>
            </a:r>
            <a:r>
              <a:rPr lang="vi-VN" sz="1800" smtClean="0">
                <a:solidFill>
                  <a:schemeClr val="tx1"/>
                </a:solidFill>
                <a:latin typeface="Sitka Banner" pitchFamily="2" charset="0"/>
              </a:rPr>
              <a:t>không </a:t>
            </a:r>
            <a:r>
              <a:rPr lang="vi-VN" sz="1800">
                <a:solidFill>
                  <a:schemeClr val="tx1"/>
                </a:solidFill>
                <a:latin typeface="Sitka Banner" pitchFamily="2" charset="0"/>
              </a:rPr>
              <a:t>gian bao gồm các bước cơ </a:t>
            </a:r>
            <a:r>
              <a:rPr lang="vi-VN" sz="1800">
                <a:solidFill>
                  <a:schemeClr val="tx1"/>
                </a:solidFill>
                <a:latin typeface="Sitka Banner" pitchFamily="2" charset="0"/>
              </a:rPr>
              <a:t>bản </a:t>
            </a:r>
            <a:r>
              <a:rPr lang="vi-VN" sz="1800" smtClean="0">
                <a:solidFill>
                  <a:schemeClr val="tx1"/>
                </a:solidFill>
                <a:latin typeface="Sitka Banner" pitchFamily="2" charset="0"/>
              </a:rPr>
              <a:t>sau:</a:t>
            </a:r>
            <a:endParaRPr lang="en-US" sz="1800" smtClean="0">
              <a:solidFill>
                <a:schemeClr val="tx1"/>
              </a:solidFill>
              <a:latin typeface="Sitka Banner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smtClean="0">
                <a:solidFill>
                  <a:schemeClr val="tx1"/>
                </a:solidFill>
                <a:latin typeface="Sitka Banner" pitchFamily="2" charset="0"/>
              </a:rPr>
              <a:t>Bước </a:t>
            </a:r>
            <a:r>
              <a:rPr lang="vi-VN" sz="2000">
                <a:solidFill>
                  <a:schemeClr val="tx1"/>
                </a:solidFill>
                <a:latin typeface="Sitka Banner" pitchFamily="2" charset="0"/>
              </a:rPr>
              <a:t>1: Tìm trung vị trong </a:t>
            </a:r>
            <a:r>
              <a:rPr lang="vi-VN" sz="2000">
                <a:solidFill>
                  <a:schemeClr val="tx1"/>
                </a:solidFill>
                <a:latin typeface="Sitka Banner" pitchFamily="2" charset="0"/>
              </a:rPr>
              <a:t>phần </a:t>
            </a:r>
            <a:r>
              <a:rPr lang="vi-VN" sz="2000" smtClean="0">
                <a:solidFill>
                  <a:schemeClr val="tx1"/>
                </a:solidFill>
                <a:latin typeface="Sitka Banner" pitchFamily="2" charset="0"/>
              </a:rPr>
              <a:t>ảnh</a:t>
            </a:r>
            <a:r>
              <a:rPr lang="en-US" sz="2000" smtClean="0">
                <a:solidFill>
                  <a:schemeClr val="tx1"/>
                </a:solidFill>
                <a:latin typeface="Sitka Banner" pitchFamily="2" charset="0"/>
              </a:rPr>
              <a:t> </a:t>
            </a:r>
            <a:r>
              <a:rPr lang="vi-VN" sz="2000" smtClean="0">
                <a:solidFill>
                  <a:schemeClr val="tx1"/>
                </a:solidFill>
                <a:latin typeface="Sitka Banner" pitchFamily="2" charset="0"/>
              </a:rPr>
              <a:t>đang </a:t>
            </a:r>
            <a:r>
              <a:rPr lang="vi-VN" sz="2000">
                <a:solidFill>
                  <a:schemeClr val="tx1"/>
                </a:solidFill>
                <a:latin typeface="Sitka Banner" pitchFamily="2" charset="0"/>
              </a:rPr>
              <a:t>xét (cửa sổ quét qua</a:t>
            </a:r>
            <a:r>
              <a:rPr lang="vi-VN" sz="2000">
                <a:solidFill>
                  <a:schemeClr val="tx1"/>
                </a:solidFill>
                <a:latin typeface="Sitka Banner" pitchFamily="2" charset="0"/>
              </a:rPr>
              <a:t>) </a:t>
            </a:r>
            <a:r>
              <a:rPr lang="en-US" sz="2000" smtClean="0">
                <a:solidFill>
                  <a:schemeClr val="tx1"/>
                </a:solidFill>
                <a:latin typeface="Sitka Banner" pitchFamily="2" charset="0"/>
              </a:rPr>
              <a:t> {I(q)| q € W(P)} -&gt; Med(P)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smtClean="0">
                <a:solidFill>
                  <a:schemeClr val="tx1"/>
                </a:solidFill>
                <a:latin typeface="Sitka Banner" pitchFamily="2" charset="0"/>
              </a:rPr>
              <a:t>Bước </a:t>
            </a:r>
            <a:r>
              <a:rPr lang="vi-VN" sz="2000">
                <a:solidFill>
                  <a:schemeClr val="tx1"/>
                </a:solidFill>
                <a:latin typeface="Sitka Banner" pitchFamily="2" charset="0"/>
              </a:rPr>
              <a:t>2: Gán giá trị cho pixel “tâm</a:t>
            </a:r>
            <a:r>
              <a:rPr lang="vi-VN" sz="2000">
                <a:solidFill>
                  <a:schemeClr val="tx1"/>
                </a:solidFill>
                <a:latin typeface="Sitka Banner" pitchFamily="2" charset="0"/>
              </a:rPr>
              <a:t>”.</a:t>
            </a:r>
            <a:r>
              <a:rPr lang="vi-VN" sz="2000">
                <a:solidFill>
                  <a:schemeClr val="tx1"/>
                </a:solidFill>
                <a:latin typeface="Sitka Banner" pitchFamily="2" charset="0"/>
              </a:rPr>
              <a:t> </a:t>
            </a:r>
            <a:endParaRPr lang="en-US" sz="2000">
              <a:solidFill>
                <a:schemeClr val="tx1"/>
              </a:solidFill>
              <a:latin typeface="Sitka Banner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13" y="3877422"/>
            <a:ext cx="3867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 smtClean="0"/>
              <a:t>3.2. Cải thiện ảnh sử dụng các toán tử không gian</a:t>
            </a:r>
            <a:br>
              <a:rPr lang="en-US" smtClean="0"/>
            </a:br>
            <a:r>
              <a:rPr lang="vi-VN" sz="1800">
                <a:latin typeface="Times New Roman" panose="02020603050405020304" pitchFamily="18" charset="0"/>
              </a:rPr>
              <a:t>3.2.4. Lọc trung bình</a:t>
            </a:r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369793" y="819806"/>
            <a:ext cx="60175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800" b="1" smtClean="0">
                <a:latin typeface="Sitka Banner" pitchFamily="2" charset="0"/>
              </a:rPr>
              <a:t>Bộ </a:t>
            </a:r>
            <a:r>
              <a:rPr lang="vi-VN" sz="1800" b="1">
                <a:latin typeface="Sitka Banner" pitchFamily="2" charset="0"/>
              </a:rPr>
              <a:t>lọc làm trơn (</a:t>
            </a:r>
            <a:r>
              <a:rPr lang="vi-VN" sz="1800" b="1">
                <a:latin typeface="Sitka Banner" pitchFamily="2" charset="0"/>
              </a:rPr>
              <a:t>smooth </a:t>
            </a:r>
            <a:r>
              <a:rPr lang="vi-VN" sz="1800" b="1" smtClean="0">
                <a:latin typeface="Sitka Banner" pitchFamily="2" charset="0"/>
              </a:rPr>
              <a:t>filtering)</a:t>
            </a:r>
            <a:endParaRPr lang="en-US" sz="1800" b="1" smtClean="0">
              <a:latin typeface="Sitka Banner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smtClean="0">
                <a:solidFill>
                  <a:srgbClr val="FF0000"/>
                </a:solidFill>
                <a:latin typeface="Sitka Banner" pitchFamily="2" charset="0"/>
              </a:rPr>
              <a:t>Tác dụng:</a:t>
            </a:r>
            <a:endParaRPr lang="en-US" sz="1800" b="1" smtClean="0">
              <a:solidFill>
                <a:srgbClr val="FF0000"/>
              </a:solidFill>
              <a:latin typeface="Sitka Banner" pitchFamily="2" charset="0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r>
              <a:rPr lang="vi-VN" sz="1800" b="1" smtClean="0">
                <a:latin typeface="Sitka Banner" pitchFamily="2" charset="0"/>
              </a:rPr>
              <a:t>Làm </a:t>
            </a:r>
            <a:r>
              <a:rPr lang="vi-VN" sz="1800" b="1">
                <a:latin typeface="Sitka Banner" pitchFamily="2" charset="0"/>
              </a:rPr>
              <a:t>mờ ảnh (do các hệ số </a:t>
            </a:r>
            <a:r>
              <a:rPr lang="vi-VN" sz="1800" b="1">
                <a:latin typeface="Sitka Banner" pitchFamily="2" charset="0"/>
              </a:rPr>
              <a:t>đều </a:t>
            </a:r>
            <a:r>
              <a:rPr lang="vi-VN" sz="1800" b="1" smtClean="0">
                <a:latin typeface="Sitka Banner" pitchFamily="2" charset="0"/>
              </a:rPr>
              <a:t>dương)</a:t>
            </a:r>
            <a:endParaRPr lang="en-US" sz="1800" b="1" smtClean="0">
              <a:latin typeface="Sitka Banner" pitchFamily="2" charset="0"/>
            </a:endParaRPr>
          </a:p>
          <a:p>
            <a:pPr marL="685800" indent="-285750">
              <a:buFont typeface="Wingdings" panose="05000000000000000000" pitchFamily="2" charset="2"/>
              <a:buChar char="q"/>
            </a:pPr>
            <a:r>
              <a:rPr lang="vi-VN" sz="1800" b="1" smtClean="0">
                <a:latin typeface="Sitka Banner" pitchFamily="2" charset="0"/>
              </a:rPr>
              <a:t>Áp </a:t>
            </a:r>
            <a:r>
              <a:rPr lang="vi-VN" sz="1800" b="1">
                <a:latin typeface="Sitka Banner" pitchFamily="2" charset="0"/>
              </a:rPr>
              <a:t>dụng trong các phép tiền xử </a:t>
            </a:r>
            <a:r>
              <a:rPr lang="vi-VN" sz="1800" b="1">
                <a:latin typeface="Sitka Banner" pitchFamily="2" charset="0"/>
              </a:rPr>
              <a:t>lý </a:t>
            </a:r>
            <a:r>
              <a:rPr lang="vi-VN" sz="1800" b="1" smtClean="0">
                <a:latin typeface="Sitka Banner" pitchFamily="2" charset="0"/>
              </a:rPr>
              <a:t>ảnh</a:t>
            </a:r>
            <a:endParaRPr lang="en-US" sz="1800" b="1" smtClean="0">
              <a:latin typeface="Sitka Banner" pitchFamily="2" charset="0"/>
            </a:endParaRPr>
          </a:p>
          <a:p>
            <a:pPr marL="685800" indent="-285750">
              <a:buFont typeface="Wingdings" panose="05000000000000000000" pitchFamily="2" charset="2"/>
              <a:buChar char="q"/>
            </a:pPr>
            <a:r>
              <a:rPr lang="vi-VN" sz="1800" b="1" smtClean="0">
                <a:latin typeface="Sitka Banner" pitchFamily="2" charset="0"/>
              </a:rPr>
              <a:t>Loại </a:t>
            </a:r>
            <a:r>
              <a:rPr lang="vi-VN" sz="1800" b="1">
                <a:latin typeface="Sitka Banner" pitchFamily="2" charset="0"/>
              </a:rPr>
              <a:t>bỏ các đối tượng nhỏ </a:t>
            </a:r>
            <a:r>
              <a:rPr lang="vi-VN" sz="1800" b="1">
                <a:latin typeface="Sitka Banner" pitchFamily="2" charset="0"/>
              </a:rPr>
              <a:t>trong </a:t>
            </a:r>
            <a:r>
              <a:rPr lang="vi-VN" sz="1800" b="1" smtClean="0">
                <a:latin typeface="Sitka Banner" pitchFamily="2" charset="0"/>
              </a:rPr>
              <a:t>ảnh</a:t>
            </a:r>
            <a:endParaRPr lang="en-US" sz="1800" b="1" smtClean="0">
              <a:latin typeface="Sitka Banner" pitchFamily="2" charset="0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r>
              <a:rPr lang="vi-VN" sz="1800" b="1" smtClean="0">
                <a:latin typeface="Sitka Banner" pitchFamily="2" charset="0"/>
              </a:rPr>
              <a:t>Khử nhiễu</a:t>
            </a:r>
            <a:endParaRPr lang="en-US" sz="1800" b="1" smtClean="0">
              <a:latin typeface="Sitka Banner" pitchFamily="2" charset="0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r>
              <a:rPr lang="vi-VN" sz="1800" b="1" smtClean="0">
                <a:latin typeface="Sitka Banner" pitchFamily="2" charset="0"/>
              </a:rPr>
              <a:t>Bộ </a:t>
            </a:r>
            <a:r>
              <a:rPr lang="vi-VN" sz="1800" b="1">
                <a:latin typeface="Sitka Banner" pitchFamily="2" charset="0"/>
              </a:rPr>
              <a:t>lọc làm trơn đơn giản nhất là bộ lọc </a:t>
            </a:r>
            <a:r>
              <a:rPr lang="vi-VN" sz="1800" b="1">
                <a:latin typeface="Sitka Banner" pitchFamily="2" charset="0"/>
              </a:rPr>
              <a:t>trung </a:t>
            </a:r>
            <a:r>
              <a:rPr lang="vi-VN" sz="1800" b="1" smtClean="0">
                <a:latin typeface="Sitka Banner" pitchFamily="2" charset="0"/>
              </a:rPr>
              <a:t>bình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(average filtering</a:t>
            </a:r>
            <a:r>
              <a:rPr lang="en-US" sz="1800" b="1" smtClean="0">
                <a:latin typeface="Sitka Banner" pitchFamily="2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>
                <a:latin typeface="Sitka Banner" pitchFamily="2" charset="0"/>
              </a:rPr>
              <a:t>Ý tưởng bộ lọc trung bình: thay thế giá trị </a:t>
            </a:r>
            <a:r>
              <a:rPr lang="vi-VN" sz="1800" b="1">
                <a:latin typeface="Sitka Banner" pitchFamily="2" charset="0"/>
              </a:rPr>
              <a:t>tại </a:t>
            </a:r>
            <a:r>
              <a:rPr lang="vi-VN" sz="1800" b="1" smtClean="0">
                <a:latin typeface="Sitka Banner" pitchFamily="2" charset="0"/>
              </a:rPr>
              <a:t>mỗi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pixel </a:t>
            </a:r>
            <a:r>
              <a:rPr lang="vi-VN" sz="1800" b="1">
                <a:latin typeface="Sitka Banner" pitchFamily="2" charset="0"/>
              </a:rPr>
              <a:t>bằng trung bình các giá trị pixel trong </a:t>
            </a:r>
            <a:r>
              <a:rPr lang="vi-VN" sz="1800" b="1">
                <a:latin typeface="Sitka Banner" pitchFamily="2" charset="0"/>
              </a:rPr>
              <a:t>mặt </a:t>
            </a:r>
            <a:r>
              <a:rPr lang="vi-VN" sz="1800" b="1" smtClean="0">
                <a:latin typeface="Sitka Banner" pitchFamily="2" charset="0"/>
              </a:rPr>
              <a:t>nạ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lân </a:t>
            </a:r>
            <a:r>
              <a:rPr lang="vi-VN" sz="1800" b="1">
                <a:latin typeface="Sitka Banner" pitchFamily="2" charset="0"/>
              </a:rPr>
              <a:t>cận </a:t>
            </a:r>
            <a:r>
              <a:rPr lang="vi-VN" sz="1800" b="1" smtClean="0">
                <a:latin typeface="Sitka Banner" pitchFamily="2" charset="0"/>
              </a:rPr>
              <a:t>nhằm</a:t>
            </a:r>
            <a:r>
              <a:rPr lang="en-US" sz="1800" b="1" smtClean="0">
                <a:latin typeface="Sitka Banner" pitchFamily="2" charset="0"/>
              </a:rPr>
              <a:t>:</a:t>
            </a:r>
            <a:endParaRPr lang="en-US" sz="1800" b="1">
              <a:latin typeface="Sitka Banner" pitchFamily="2" charset="0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r>
              <a:rPr lang="vi-VN" sz="1800" b="1" smtClean="0">
                <a:latin typeface="Sitka Banner" pitchFamily="2" charset="0"/>
              </a:rPr>
              <a:t>loại </a:t>
            </a:r>
            <a:r>
              <a:rPr lang="vi-VN" sz="1800" b="1">
                <a:latin typeface="Sitka Banner" pitchFamily="2" charset="0"/>
              </a:rPr>
              <a:t>bỏ những pixel biến đổi lớn so với </a:t>
            </a:r>
            <a:r>
              <a:rPr lang="vi-VN" sz="1800" b="1">
                <a:latin typeface="Sitka Banner" pitchFamily="2" charset="0"/>
              </a:rPr>
              <a:t>lân </a:t>
            </a:r>
            <a:r>
              <a:rPr lang="vi-VN" sz="1800" b="1" smtClean="0">
                <a:latin typeface="Sitka Banner" pitchFamily="2" charset="0"/>
              </a:rPr>
              <a:t>cận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(nhiễu)</a:t>
            </a:r>
            <a:endParaRPr lang="en-US" sz="1800" b="1">
              <a:latin typeface="Sitka Banner" pitchFamily="2" charset="0"/>
            </a:endParaRPr>
          </a:p>
          <a:p>
            <a:pPr marL="457200" indent="-285750">
              <a:buFont typeface="Wingdings" panose="05000000000000000000" pitchFamily="2" charset="2"/>
              <a:buChar char="§"/>
            </a:pPr>
            <a:r>
              <a:rPr lang="vi-VN" sz="1800" b="1" smtClean="0">
                <a:latin typeface="Sitka Banner" pitchFamily="2" charset="0"/>
              </a:rPr>
              <a:t>những </a:t>
            </a:r>
            <a:r>
              <a:rPr lang="vi-VN" sz="1800" b="1">
                <a:latin typeface="Sitka Banner" pitchFamily="2" charset="0"/>
              </a:rPr>
              <a:t>pixel nằm trên biên cũng có sự biến đổi lớn</a:t>
            </a:r>
            <a:br>
              <a:rPr lang="vi-VN" sz="1800" b="1">
                <a:latin typeface="Sitka Banner" pitchFamily="2" charset="0"/>
              </a:rPr>
            </a:br>
            <a:r>
              <a:rPr lang="vi-VN" sz="1800" b="1">
                <a:latin typeface="Sitka Banner" pitchFamily="2" charset="0"/>
              </a:rPr>
              <a:t>so với lân </a:t>
            </a:r>
            <a:r>
              <a:rPr lang="vi-VN" sz="1800" b="1">
                <a:latin typeface="Sitka Banner" pitchFamily="2" charset="0"/>
              </a:rPr>
              <a:t>cận </a:t>
            </a:r>
            <a:r>
              <a:rPr lang="en-US" sz="1800" b="1" smtClean="0">
                <a:latin typeface="Sitka Banner" pitchFamily="2" charset="0"/>
              </a:rPr>
              <a:t>-&gt;</a:t>
            </a:r>
            <a:r>
              <a:rPr lang="vi-VN" sz="1800" smtClean="0">
                <a:latin typeface="Sitka Banner" pitchFamily="2" charset="0"/>
              </a:rPr>
              <a:t> </a:t>
            </a:r>
            <a:r>
              <a:rPr lang="vi-VN" sz="1800" b="1">
                <a:latin typeface="Sitka Banner" pitchFamily="2" charset="0"/>
              </a:rPr>
              <a:t>làm </a:t>
            </a:r>
            <a:r>
              <a:rPr lang="vi-VN" sz="1800" b="1">
                <a:latin typeface="Sitka Banner" pitchFamily="2" charset="0"/>
              </a:rPr>
              <a:t>mờ</a:t>
            </a:r>
            <a:r>
              <a:rPr lang="vi-VN" sz="1800">
                <a:latin typeface="Sitka Banner" pitchFamily="2" charset="0"/>
              </a:rPr>
              <a:t> </a:t>
            </a:r>
            <a:endParaRPr lang="en-US" sz="180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 smtClean="0"/>
              <a:t>3.2. Cải thiện ảnh sử dụng các toán tử không gian</a:t>
            </a:r>
            <a:br>
              <a:rPr lang="en-US" smtClean="0"/>
            </a:br>
            <a:r>
              <a:rPr lang="vi-VN" sz="1800">
                <a:latin typeface="Times New Roman" panose="02020603050405020304" pitchFamily="18" charset="0"/>
              </a:rPr>
              <a:t>3.2.4. Lọc trung bình</a:t>
            </a:r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369793" y="819806"/>
            <a:ext cx="601755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800" b="1" i="1" smtClean="0">
                <a:latin typeface="Sitka Banner" pitchFamily="2" charset="0"/>
              </a:rPr>
              <a:t>Định nghĩa 3.2 (</a:t>
            </a:r>
            <a:r>
              <a:rPr lang="vi-VN" sz="1800" b="1" i="1" smtClean="0">
                <a:latin typeface="Sitka Banner" pitchFamily="2" charset="0"/>
              </a:rPr>
              <a:t>Trung bình)</a:t>
            </a:r>
            <a:r>
              <a:rPr lang="en-US" sz="1800" b="1" i="1" smtClean="0">
                <a:latin typeface="Sitka Banner" pitchFamily="2" charset="0"/>
              </a:rPr>
              <a:t>: </a:t>
            </a:r>
            <a:r>
              <a:rPr lang="vi-VN" sz="1800" b="1" smtClean="0">
                <a:latin typeface="Sitka Banner" pitchFamily="2" charset="0"/>
              </a:rPr>
              <a:t>Cho </a:t>
            </a:r>
            <a:r>
              <a:rPr lang="vi-VN" sz="1800" b="1">
                <a:latin typeface="Sitka Banner" pitchFamily="2" charset="0"/>
              </a:rPr>
              <a:t>dãy x1, x2…, xn khi đó trung bình của </a:t>
            </a:r>
            <a:r>
              <a:rPr lang="vi-VN" sz="1800" b="1">
                <a:latin typeface="Sitka Banner" pitchFamily="2" charset="0"/>
              </a:rPr>
              <a:t>dãy </a:t>
            </a:r>
            <a:r>
              <a:rPr lang="vi-VN" sz="1800" b="1" smtClean="0">
                <a:latin typeface="Sitka Banner" pitchFamily="2" charset="0"/>
              </a:rPr>
              <a:t>ký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hiệu </a:t>
            </a:r>
            <a:r>
              <a:rPr lang="vi-VN" sz="1800" b="1">
                <a:latin typeface="Sitka Banner" pitchFamily="2" charset="0"/>
              </a:rPr>
              <a:t>AV({xn}) ddược định </a:t>
            </a:r>
            <a:r>
              <a:rPr lang="vi-VN" sz="1800" b="1">
                <a:latin typeface="Sitka Banner" pitchFamily="2" charset="0"/>
              </a:rPr>
              <a:t>nghĩa</a:t>
            </a:r>
            <a:r>
              <a:rPr lang="vi-VN" sz="1800" b="1" smtClean="0">
                <a:latin typeface="Sitka Banner" pitchFamily="2" charset="0"/>
              </a:rPr>
              <a:t>:</a:t>
            </a:r>
            <a:endParaRPr lang="en-US" sz="1800" b="1" smtClean="0">
              <a:latin typeface="Sitka Banner" pitchFamily="2" charset="0"/>
            </a:endParaRPr>
          </a:p>
          <a:p>
            <a:endParaRPr lang="en-US" sz="1800" b="1">
              <a:latin typeface="Sitka Banner" pitchFamily="2" charset="0"/>
            </a:endParaRPr>
          </a:p>
          <a:p>
            <a:endParaRPr lang="en-US" sz="1800" b="1" smtClean="0">
              <a:latin typeface="Sitka Banner" pitchFamily="2" charset="0"/>
            </a:endParaRPr>
          </a:p>
          <a:p>
            <a:endParaRPr lang="en-US" sz="1800" b="1">
              <a:latin typeface="Sitka Banner" pitchFamily="2" charset="0"/>
            </a:endParaRPr>
          </a:p>
          <a:p>
            <a:r>
              <a:rPr lang="en-US" sz="1800" b="1" smtClean="0">
                <a:latin typeface="Sitka Banner" pitchFamily="2" charset="0"/>
              </a:rPr>
              <a:t>Mệnh đề 3.2</a:t>
            </a:r>
            <a:r>
              <a:rPr lang="vi-VN" sz="2400" smtClean="0">
                <a:latin typeface="Sitka Banner" pitchFamily="2" charset="0"/>
              </a:rPr>
              <a:t> </a:t>
            </a:r>
            <a:endParaRPr lang="en-US" sz="2400" smtClean="0">
              <a:latin typeface="Sitka Banner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00" y="1452623"/>
            <a:ext cx="3800560" cy="912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86" y="2666465"/>
            <a:ext cx="4908787" cy="14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 smtClean="0"/>
              <a:t>3.2. Cải thiện ảnh sử dụng các toán tử không gian</a:t>
            </a:r>
            <a:br>
              <a:rPr lang="en-US" smtClean="0"/>
            </a:br>
            <a:r>
              <a:rPr lang="vi-VN" sz="1800">
                <a:latin typeface="Times New Roman" panose="02020603050405020304" pitchFamily="18" charset="0"/>
              </a:rPr>
              <a:t>3.2.4. Lọc trung bình</a:t>
            </a:r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244020" y="737748"/>
            <a:ext cx="6369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800" b="1" i="1">
                <a:solidFill>
                  <a:srgbClr val="FF0000"/>
                </a:solidFill>
                <a:latin typeface="Sitka Banner" pitchFamily="2" charset="0"/>
              </a:rPr>
              <a:t>Kỹ thuật lọc </a:t>
            </a:r>
            <a:r>
              <a:rPr lang="vi-VN" sz="1800" b="1" i="1">
                <a:solidFill>
                  <a:srgbClr val="FF0000"/>
                </a:solidFill>
                <a:latin typeface="Sitka Banner" pitchFamily="2" charset="0"/>
              </a:rPr>
              <a:t>trung </a:t>
            </a:r>
            <a:r>
              <a:rPr lang="vi-VN" sz="1800" b="1" i="1" smtClean="0">
                <a:solidFill>
                  <a:srgbClr val="FF0000"/>
                </a:solidFill>
                <a:latin typeface="Sitka Banner" pitchFamily="2" charset="0"/>
              </a:rPr>
              <a:t>bình</a:t>
            </a:r>
            <a:endParaRPr lang="en-US" sz="1800" b="1" i="1" smtClean="0">
              <a:solidFill>
                <a:srgbClr val="FF0000"/>
              </a:solidFill>
              <a:latin typeface="Sitka Banner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Sitka Banner" pitchFamily="2" charset="0"/>
              </a:rPr>
              <a:t>Giả </a:t>
            </a:r>
            <a:r>
              <a:rPr lang="vi-VN" sz="1800" b="1">
                <a:latin typeface="Sitka Banner" pitchFamily="2" charset="0"/>
              </a:rPr>
              <a:t>sử ta có ảnh I, điểm ảnh P, cửa sổ W(P</a:t>
            </a:r>
            <a:r>
              <a:rPr lang="vi-VN" sz="1800" b="1">
                <a:latin typeface="Sitka Banner" pitchFamily="2" charset="0"/>
              </a:rPr>
              <a:t>) </a:t>
            </a:r>
            <a:r>
              <a:rPr lang="vi-VN" sz="1800" b="1" smtClean="0">
                <a:latin typeface="Sitka Banner" pitchFamily="2" charset="0"/>
              </a:rPr>
              <a:t>và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ngưỡng </a:t>
            </a:r>
            <a:r>
              <a:rPr lang="el-GR" sz="1800" b="1">
                <a:latin typeface="Sitka Banner" pitchFamily="2" charset="0"/>
              </a:rPr>
              <a:t>θ. </a:t>
            </a:r>
            <a:r>
              <a:rPr lang="vi-VN" sz="1800" b="1">
                <a:latin typeface="Sitka Banner" pitchFamily="2" charset="0"/>
              </a:rPr>
              <a:t>Khi đó kỹ thuật lọc trung bình </a:t>
            </a:r>
            <a:r>
              <a:rPr lang="vi-VN" sz="1800" b="1">
                <a:latin typeface="Sitka Banner" pitchFamily="2" charset="0"/>
              </a:rPr>
              <a:t>phụ </a:t>
            </a:r>
            <a:r>
              <a:rPr lang="vi-VN" sz="1800" b="1" smtClean="0">
                <a:latin typeface="Sitka Banner" pitchFamily="2" charset="0"/>
              </a:rPr>
              <a:t>thuộc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không </a:t>
            </a:r>
            <a:r>
              <a:rPr lang="vi-VN" sz="1800" b="1">
                <a:latin typeface="Sitka Banner" pitchFamily="2" charset="0"/>
              </a:rPr>
              <a:t>gian bao gồm các bước cơ </a:t>
            </a:r>
            <a:r>
              <a:rPr lang="vi-VN" sz="1800" b="1">
                <a:latin typeface="Sitka Banner" pitchFamily="2" charset="0"/>
              </a:rPr>
              <a:t>bản </a:t>
            </a:r>
            <a:r>
              <a:rPr lang="vi-VN" sz="1800" b="1" smtClean="0">
                <a:latin typeface="Sitka Banner" pitchFamily="2" charset="0"/>
              </a:rPr>
              <a:t>sau:</a:t>
            </a:r>
            <a:endParaRPr lang="en-US" sz="1800" b="1" smtClean="0">
              <a:latin typeface="Sitka Banner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i="1" smtClean="0">
                <a:latin typeface="Sitka Banner" pitchFamily="2" charset="0"/>
              </a:rPr>
              <a:t>Bước </a:t>
            </a:r>
            <a:r>
              <a:rPr lang="vi-VN" sz="1800" b="1" i="1">
                <a:latin typeface="Sitka Banner" pitchFamily="2" charset="0"/>
              </a:rPr>
              <a:t>1: </a:t>
            </a:r>
            <a:r>
              <a:rPr lang="vi-VN" sz="1800" b="1">
                <a:latin typeface="Sitka Banner" pitchFamily="2" charset="0"/>
              </a:rPr>
              <a:t>Tìm trung </a:t>
            </a:r>
            <a:r>
              <a:rPr lang="vi-VN" sz="1800" b="1">
                <a:latin typeface="Sitka Banner" pitchFamily="2" charset="0"/>
              </a:rPr>
              <a:t>bình</a:t>
            </a:r>
            <a:r>
              <a:rPr lang="vi-VN" sz="1800">
                <a:latin typeface="Sitka Banner" pitchFamily="2" charset="0"/>
              </a:rPr>
              <a:t> </a:t>
            </a:r>
            <a:endParaRPr lang="en-US" sz="1800" smtClean="0">
              <a:latin typeface="Sitka Banner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>
              <a:latin typeface="Sitka Banner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smtClean="0">
              <a:latin typeface="Sitka Banner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i="1" smtClean="0">
              <a:latin typeface="Sitka Banner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i="1" smtClean="0">
              <a:latin typeface="Sitka Banner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i="1" smtClean="0">
                <a:latin typeface="Sitka Banner" pitchFamily="2" charset="0"/>
              </a:rPr>
              <a:t>Bước </a:t>
            </a:r>
            <a:r>
              <a:rPr lang="vi-VN" sz="1800" b="1" i="1">
                <a:latin typeface="Sitka Banner" pitchFamily="2" charset="0"/>
              </a:rPr>
              <a:t>2: </a:t>
            </a:r>
            <a:r>
              <a:rPr lang="vi-VN" sz="1800" b="1">
                <a:latin typeface="Sitka Banner" pitchFamily="2" charset="0"/>
              </a:rPr>
              <a:t>Gán giá </a:t>
            </a:r>
            <a:r>
              <a:rPr lang="vi-VN" sz="1800" b="1">
                <a:latin typeface="Sitka Banner" pitchFamily="2" charset="0"/>
              </a:rPr>
              <a:t>trị</a:t>
            </a:r>
            <a:r>
              <a:rPr lang="vi-VN" sz="1800">
                <a:latin typeface="Sitka Banner" pitchFamily="2" charset="0"/>
              </a:rPr>
              <a:t> </a:t>
            </a:r>
            <a:endParaRPr lang="en-US" sz="1800">
              <a:latin typeface="Sitka Banner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6" y="2174420"/>
            <a:ext cx="4311559" cy="871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6" y="3600070"/>
            <a:ext cx="3941473" cy="101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 smtClean="0"/>
              <a:t>3.2. Cải thiện ảnh sử dụng các toán tử không gian</a:t>
            </a:r>
            <a:br>
              <a:rPr lang="en-US" smtClean="0"/>
            </a:br>
            <a:r>
              <a:rPr lang="en-US" sz="2000"/>
              <a:t>3.2.5. Lọc trung bình theo k giá trị gần </a:t>
            </a:r>
            <a:r>
              <a:rPr lang="en-US" sz="2000"/>
              <a:t>nhất</a:t>
            </a:r>
            <a:r>
              <a:rPr lang="en-US" sz="1600"/>
              <a:t> </a:t>
            </a:r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466271" y="819806"/>
            <a:ext cx="61087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800" b="1">
                <a:latin typeface="Sitka Banner" pitchFamily="2" charset="0"/>
              </a:rPr>
              <a:t>Giả sử ta có ảnh I, điểm ảnh P, cửa sổ W(P), </a:t>
            </a:r>
            <a:r>
              <a:rPr lang="vi-VN" sz="1800" b="1">
                <a:latin typeface="Sitka Banner" pitchFamily="2" charset="0"/>
              </a:rPr>
              <a:t>ngưỡng </a:t>
            </a:r>
            <a:r>
              <a:rPr lang="el-GR" sz="1800" b="1" smtClean="0">
                <a:latin typeface="Sitka Banner" pitchFamily="2" charset="0"/>
              </a:rPr>
              <a:t>θ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và </a:t>
            </a:r>
            <a:r>
              <a:rPr lang="vi-VN" sz="1800" b="1">
                <a:latin typeface="Sitka Banner" pitchFamily="2" charset="0"/>
              </a:rPr>
              <a:t>số k. Khi đó, lọc trung bình theo k giá trị </a:t>
            </a:r>
            <a:r>
              <a:rPr lang="vi-VN" sz="1800" b="1">
                <a:latin typeface="Sitka Banner" pitchFamily="2" charset="0"/>
              </a:rPr>
              <a:t>gần </a:t>
            </a:r>
            <a:r>
              <a:rPr lang="vi-VN" sz="1800" b="1" smtClean="0">
                <a:latin typeface="Sitka Banner" pitchFamily="2" charset="0"/>
              </a:rPr>
              <a:t>nhất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bao </a:t>
            </a:r>
            <a:r>
              <a:rPr lang="vi-VN" sz="1800" b="1">
                <a:latin typeface="Sitka Banner" pitchFamily="2" charset="0"/>
              </a:rPr>
              <a:t>gồm các </a:t>
            </a:r>
            <a:r>
              <a:rPr lang="vi-VN" sz="1800" b="1">
                <a:latin typeface="Sitka Banner" pitchFamily="2" charset="0"/>
              </a:rPr>
              <a:t>bước </a:t>
            </a:r>
            <a:r>
              <a:rPr lang="vi-VN" sz="1800" b="1" smtClean="0">
                <a:latin typeface="Sitka Banner" pitchFamily="2" charset="0"/>
              </a:rPr>
              <a:t>sau:</a:t>
            </a:r>
            <a:endParaRPr lang="en-US" sz="1800" b="1" smtClean="0">
              <a:latin typeface="Sitka Banner" pitchFamily="2" charset="0"/>
            </a:endParaRPr>
          </a:p>
          <a:p>
            <a:pPr marL="460375" indent="-285750">
              <a:buFont typeface="Wingdings" panose="05000000000000000000" pitchFamily="2" charset="2"/>
              <a:buChar char="Ø"/>
            </a:pPr>
            <a:r>
              <a:rPr lang="vi-VN" sz="1800" b="1" i="1" smtClean="0">
                <a:latin typeface="Sitka Banner" pitchFamily="2" charset="0"/>
              </a:rPr>
              <a:t>Bước </a:t>
            </a:r>
            <a:r>
              <a:rPr lang="vi-VN" sz="1800" b="1" i="1">
                <a:latin typeface="Sitka Banner" pitchFamily="2" charset="0"/>
              </a:rPr>
              <a:t>1</a:t>
            </a:r>
            <a:r>
              <a:rPr lang="vi-VN" sz="1800" b="1">
                <a:latin typeface="Sitka Banner" pitchFamily="2" charset="0"/>
              </a:rPr>
              <a:t>: Tìm K giá trị gần </a:t>
            </a:r>
            <a:r>
              <a:rPr lang="vi-VN" sz="1800" b="1">
                <a:latin typeface="Sitka Banner" pitchFamily="2" charset="0"/>
              </a:rPr>
              <a:t>nhất</a:t>
            </a:r>
            <a:r>
              <a:rPr lang="vi-VN" sz="1800">
                <a:latin typeface="Sitka Banner" pitchFamily="2" charset="0"/>
              </a:rPr>
              <a:t> </a:t>
            </a:r>
            <a:r>
              <a:rPr lang="en-US" sz="1800">
                <a:latin typeface="Sitka Banner" pitchFamily="2" charset="0"/>
              </a:rPr>
              <a:t/>
            </a:r>
            <a:br>
              <a:rPr lang="en-US" sz="1800">
                <a:latin typeface="Sitka Banner" pitchFamily="2" charset="0"/>
              </a:rPr>
            </a:br>
            <a:r>
              <a:rPr lang="en-US" sz="1800" smtClean="0">
                <a:latin typeface="Sitka Banner" pitchFamily="2" charset="0"/>
              </a:rPr>
              <a:t>{I(q)|q€ W(p)} -&gt; {k ~ giá trị gần I(P) nhất}</a:t>
            </a:r>
            <a:endParaRPr lang="en-US" sz="1800" smtClean="0">
              <a:latin typeface="Sitka Banner" pitchFamily="2" charset="0"/>
            </a:endParaRPr>
          </a:p>
          <a:p>
            <a:pPr marL="460375" indent="-285750">
              <a:buFont typeface="Wingdings" panose="05000000000000000000" pitchFamily="2" charset="2"/>
              <a:buChar char="Ø"/>
            </a:pPr>
            <a:r>
              <a:rPr lang="vi-VN" sz="1800" b="1" i="1" smtClean="0">
                <a:latin typeface="Sitka Banner" pitchFamily="2" charset="0"/>
              </a:rPr>
              <a:t>Bước </a:t>
            </a:r>
            <a:r>
              <a:rPr lang="vi-VN" sz="1800" b="1" i="1">
                <a:latin typeface="Sitka Banner" pitchFamily="2" charset="0"/>
              </a:rPr>
              <a:t>2: </a:t>
            </a:r>
            <a:r>
              <a:rPr lang="vi-VN" sz="1800" b="1">
                <a:latin typeface="Sitka Banner" pitchFamily="2" charset="0"/>
              </a:rPr>
              <a:t>Tính trung </a:t>
            </a:r>
            <a:r>
              <a:rPr lang="vi-VN" sz="1800" b="1">
                <a:latin typeface="Sitka Banner" pitchFamily="2" charset="0"/>
              </a:rPr>
              <a:t>bình</a:t>
            </a:r>
            <a:r>
              <a:rPr lang="vi-VN" sz="1800">
                <a:latin typeface="Sitka Banner" pitchFamily="2" charset="0"/>
              </a:rPr>
              <a:t> </a:t>
            </a:r>
            <a:r>
              <a:rPr lang="en-US" sz="1800" smtClean="0">
                <a:latin typeface="Sitka Banner" pitchFamily="2" charset="0"/>
              </a:rPr>
              <a:t/>
            </a:r>
            <a:br>
              <a:rPr lang="en-US" sz="1800" smtClean="0">
                <a:latin typeface="Sitka Banner" pitchFamily="2" charset="0"/>
              </a:rPr>
            </a:br>
            <a:r>
              <a:rPr lang="en-US" sz="1800">
                <a:latin typeface="Sitka Banner" pitchFamily="2" charset="0"/>
              </a:rPr>
              <a:t>{k ~ giá trị gần I(P) </a:t>
            </a:r>
            <a:r>
              <a:rPr lang="en-US" sz="1800">
                <a:latin typeface="Sitka Banner" pitchFamily="2" charset="0"/>
              </a:rPr>
              <a:t>nhất</a:t>
            </a:r>
            <a:r>
              <a:rPr lang="en-US" sz="1800" smtClean="0">
                <a:latin typeface="Sitka Banner" pitchFamily="2" charset="0"/>
              </a:rPr>
              <a:t>} -&gt; AV</a:t>
            </a:r>
            <a:r>
              <a:rPr lang="en-US" sz="1800" baseline="-25000" smtClean="0">
                <a:latin typeface="Sitka Banner" pitchFamily="2" charset="0"/>
              </a:rPr>
              <a:t>k</a:t>
            </a:r>
            <a:r>
              <a:rPr lang="en-US" sz="1800" smtClean="0">
                <a:latin typeface="Sitka Banner" pitchFamily="2" charset="0"/>
              </a:rPr>
              <a:t>(P)</a:t>
            </a:r>
            <a:endParaRPr lang="en-US" sz="1800" smtClean="0">
              <a:latin typeface="Sitka Banner" pitchFamily="2" charset="0"/>
            </a:endParaRPr>
          </a:p>
          <a:p>
            <a:pPr marL="460375" indent="-285750">
              <a:buFont typeface="Wingdings" panose="05000000000000000000" pitchFamily="2" charset="2"/>
              <a:buChar char="Ø"/>
            </a:pPr>
            <a:r>
              <a:rPr lang="vi-VN" sz="1800" b="1" i="1" smtClean="0">
                <a:latin typeface="Sitka Banner" pitchFamily="2" charset="0"/>
              </a:rPr>
              <a:t>Bước </a:t>
            </a:r>
            <a:r>
              <a:rPr lang="vi-VN" sz="1800" b="1" i="1">
                <a:latin typeface="Sitka Banner" pitchFamily="2" charset="0"/>
              </a:rPr>
              <a:t>3: </a:t>
            </a:r>
            <a:r>
              <a:rPr lang="vi-VN" sz="1800" b="1">
                <a:latin typeface="Sitka Banner" pitchFamily="2" charset="0"/>
              </a:rPr>
              <a:t>Gán giá trị</a:t>
            </a:r>
            <a:r>
              <a:rPr lang="vi-VN" sz="1800">
                <a:latin typeface="Sitka Banner" pitchFamily="2" charset="0"/>
              </a:rPr>
              <a:t> </a:t>
            </a:r>
            <a:br>
              <a:rPr lang="vi-VN" sz="1800">
                <a:latin typeface="Sitka Banner" pitchFamily="2" charset="0"/>
              </a:rPr>
            </a:br>
            <a:endParaRPr lang="en-US" sz="1800">
              <a:latin typeface="Sitka Banner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30" y="3114616"/>
            <a:ext cx="5187561" cy="11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 smtClean="0"/>
              <a:t>3.2. Cải thiện ảnh sử dụng các toán tử không gian</a:t>
            </a:r>
            <a:br>
              <a:rPr lang="en-US" smtClean="0"/>
            </a:br>
            <a:r>
              <a:rPr lang="en-US" sz="2000"/>
              <a:t>3.2.5. Lọc trung bình theo k giá trị gần </a:t>
            </a:r>
            <a:r>
              <a:rPr lang="en-US" sz="2000"/>
              <a:t>nhất</a:t>
            </a:r>
            <a:r>
              <a:rPr lang="en-US" sz="1600"/>
              <a:t> </a:t>
            </a: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509813" y="819806"/>
            <a:ext cx="584744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>
                <a:solidFill>
                  <a:schemeClr val="tx1"/>
                </a:solidFill>
                <a:latin typeface="Sitka Banner" pitchFamily="2" charset="0"/>
              </a:rPr>
              <a:t>Xử lý nâng cao chất </a:t>
            </a:r>
            <a:r>
              <a:rPr lang="vi-VN" sz="1800" b="1">
                <a:solidFill>
                  <a:schemeClr val="tx1"/>
                </a:solidFill>
                <a:latin typeface="Sitka Banner" pitchFamily="2" charset="0"/>
              </a:rPr>
              <a:t>lượng </a:t>
            </a:r>
            <a:r>
              <a:rPr lang="vi-VN" sz="1800" b="1" smtClean="0">
                <a:solidFill>
                  <a:schemeClr val="tx1"/>
                </a:solidFill>
                <a:latin typeface="Sitka Banner" pitchFamily="2" charset="0"/>
              </a:rPr>
              <a:t>ảnh</a:t>
            </a:r>
            <a:endParaRPr lang="en-US" sz="1800" b="1" smtClean="0">
              <a:solidFill>
                <a:schemeClr val="tx1"/>
              </a:solidFill>
              <a:latin typeface="Sitka Banner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solidFill>
                  <a:schemeClr val="tx1"/>
                </a:solidFill>
                <a:latin typeface="Sitka Banner" pitchFamily="2" charset="0"/>
              </a:rPr>
              <a:t>Các </a:t>
            </a:r>
            <a:r>
              <a:rPr lang="vi-VN" sz="1800" b="1">
                <a:solidFill>
                  <a:schemeClr val="tx1"/>
                </a:solidFill>
                <a:latin typeface="Sitka Banner" pitchFamily="2" charset="0"/>
              </a:rPr>
              <a:t>kỹ thuật xử lý ảnh nhằm </a:t>
            </a:r>
            <a:r>
              <a:rPr lang="vi-VN" sz="1800" b="1">
                <a:solidFill>
                  <a:schemeClr val="tx1"/>
                </a:solidFill>
                <a:latin typeface="Sitka Banner" pitchFamily="2" charset="0"/>
              </a:rPr>
              <a:t>nâng </a:t>
            </a:r>
            <a:r>
              <a:rPr lang="vi-VN" sz="1800" b="1" smtClean="0">
                <a:solidFill>
                  <a:schemeClr val="tx1"/>
                </a:solidFill>
                <a:latin typeface="Sitka Banner" pitchFamily="2" charset="0"/>
              </a:rPr>
              <a:t>cao</a:t>
            </a:r>
            <a:r>
              <a:rPr lang="en-US" sz="1800" b="1" smtClean="0">
                <a:solidFill>
                  <a:schemeClr val="tx1"/>
                </a:solidFill>
                <a:latin typeface="Sitka Banner" pitchFamily="2" charset="0"/>
              </a:rPr>
              <a:t> </a:t>
            </a:r>
            <a:r>
              <a:rPr lang="vi-VN" sz="1800" b="1" smtClean="0">
                <a:solidFill>
                  <a:schemeClr val="tx1"/>
                </a:solidFill>
                <a:latin typeface="Sitka Banner" pitchFamily="2" charset="0"/>
              </a:rPr>
              <a:t>chất lượng</a:t>
            </a:r>
            <a:endParaRPr lang="en-US" sz="1800" b="1" smtClean="0">
              <a:solidFill>
                <a:schemeClr val="tx1"/>
              </a:solidFill>
              <a:latin typeface="Sitka Banner" pitchFamily="2" charset="0"/>
            </a:endParaRPr>
          </a:p>
          <a:p>
            <a:pPr marL="50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b="1" smtClean="0">
                <a:solidFill>
                  <a:schemeClr val="tx1"/>
                </a:solidFill>
                <a:latin typeface="Sitka Banner" pitchFamily="2" charset="0"/>
              </a:rPr>
              <a:t>Sử </a:t>
            </a:r>
            <a:r>
              <a:rPr lang="vi-VN" sz="1800" b="1">
                <a:solidFill>
                  <a:schemeClr val="tx1"/>
                </a:solidFill>
                <a:latin typeface="Sitka Banner" pitchFamily="2" charset="0"/>
              </a:rPr>
              <a:t>dụng toán </a:t>
            </a:r>
            <a:r>
              <a:rPr lang="vi-VN" sz="1800" b="1">
                <a:solidFill>
                  <a:schemeClr val="tx1"/>
                </a:solidFill>
                <a:latin typeface="Sitka Banner" pitchFamily="2" charset="0"/>
              </a:rPr>
              <a:t>tử </a:t>
            </a:r>
            <a:r>
              <a:rPr lang="vi-VN" sz="1800" b="1" smtClean="0">
                <a:solidFill>
                  <a:schemeClr val="tx1"/>
                </a:solidFill>
                <a:latin typeface="Sitka Banner" pitchFamily="2" charset="0"/>
              </a:rPr>
              <a:t>điểm</a:t>
            </a:r>
            <a:endParaRPr lang="en-US" sz="1800" b="1" smtClean="0">
              <a:solidFill>
                <a:schemeClr val="tx1"/>
              </a:solidFill>
              <a:latin typeface="Sitka Banner" pitchFamily="2" charset="0"/>
            </a:endParaRPr>
          </a:p>
          <a:p>
            <a:pPr marL="50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b="1" smtClean="0">
                <a:solidFill>
                  <a:schemeClr val="tx1"/>
                </a:solidFill>
                <a:latin typeface="Sitka Banner" pitchFamily="2" charset="0"/>
              </a:rPr>
              <a:t>Sử </a:t>
            </a:r>
            <a:r>
              <a:rPr lang="vi-VN" sz="1800" b="1">
                <a:solidFill>
                  <a:schemeClr val="tx1"/>
                </a:solidFill>
                <a:latin typeface="Sitka Banner" pitchFamily="2" charset="0"/>
              </a:rPr>
              <a:t>dụng toán tử </a:t>
            </a:r>
            <a:r>
              <a:rPr lang="vi-VN" sz="1800" b="1">
                <a:solidFill>
                  <a:schemeClr val="tx1"/>
                </a:solidFill>
                <a:latin typeface="Sitka Banner" pitchFamily="2" charset="0"/>
              </a:rPr>
              <a:t>không </a:t>
            </a:r>
            <a:r>
              <a:rPr lang="vi-VN" sz="1800" b="1" smtClean="0">
                <a:solidFill>
                  <a:schemeClr val="tx1"/>
                </a:solidFill>
                <a:latin typeface="Sitka Banner" pitchFamily="2" charset="0"/>
              </a:rPr>
              <a:t>gian</a:t>
            </a:r>
            <a:endParaRPr lang="en-US" sz="1800" b="1" smtClean="0">
              <a:solidFill>
                <a:schemeClr val="tx1"/>
              </a:solidFill>
              <a:latin typeface="Sitka Banner" pitchFamily="2" charset="0"/>
            </a:endParaRPr>
          </a:p>
          <a:p>
            <a:pPr marL="508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b="1" smtClean="0">
                <a:solidFill>
                  <a:schemeClr val="tx1"/>
                </a:solidFill>
                <a:latin typeface="Sitka Banner" pitchFamily="2" charset="0"/>
              </a:rPr>
              <a:t>Khôi </a:t>
            </a:r>
            <a:r>
              <a:rPr lang="vi-VN" sz="1800" b="1">
                <a:solidFill>
                  <a:schemeClr val="tx1"/>
                </a:solidFill>
                <a:latin typeface="Sitka Banner" pitchFamily="2" charset="0"/>
              </a:rPr>
              <a:t>phục ảnh do </a:t>
            </a:r>
            <a:r>
              <a:rPr lang="vi-VN" sz="1800" b="1">
                <a:solidFill>
                  <a:schemeClr val="tx1"/>
                </a:solidFill>
                <a:latin typeface="Sitka Banner" pitchFamily="2" charset="0"/>
              </a:rPr>
              <a:t>nhiễu</a:t>
            </a:r>
            <a:r>
              <a:rPr lang="vi-VN" sz="1800">
                <a:solidFill>
                  <a:schemeClr val="tx1"/>
                </a:solidFill>
                <a:latin typeface="Sitka Banner" pitchFamily="2" charset="0"/>
              </a:rPr>
              <a:t> </a:t>
            </a:r>
            <a:endParaRPr lang="en-US" sz="1800">
              <a:solidFill>
                <a:schemeClr val="tx1"/>
              </a:solidFill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3.3. KHÔI PHỤC ẢNH</a:t>
            </a:r>
            <a:br>
              <a:rPr lang="en-US"/>
            </a:br>
            <a:r>
              <a:rPr lang="en-US"/>
              <a:t>3.3.1. Nhiễu và mô hình </a:t>
            </a:r>
            <a:r>
              <a:rPr lang="en-US"/>
              <a:t>nhiễu</a:t>
            </a:r>
            <a:r>
              <a:rPr lang="en-US"/>
              <a:t> </a:t>
            </a:r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287564" y="819806"/>
            <a:ext cx="62828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b="1">
                <a:latin typeface="Sitka Banner" pitchFamily="2" charset="0"/>
              </a:rPr>
              <a:t>Thông thường ảnh được coi là </a:t>
            </a:r>
            <a:r>
              <a:rPr lang="vi-VN" sz="1800" b="1">
                <a:latin typeface="Sitka Banner" pitchFamily="2" charset="0"/>
              </a:rPr>
              <a:t>một </a:t>
            </a:r>
            <a:r>
              <a:rPr lang="vi-VN" sz="1800" b="1" smtClean="0">
                <a:latin typeface="Sitka Banner" pitchFamily="2" charset="0"/>
              </a:rPr>
              <a:t>miền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mức </a:t>
            </a:r>
            <a:r>
              <a:rPr lang="vi-VN" sz="1800" b="1">
                <a:latin typeface="Sitka Banner" pitchFamily="2" charset="0"/>
              </a:rPr>
              <a:t>xám đồng nhất. Sự biến đổi </a:t>
            </a:r>
            <a:r>
              <a:rPr lang="vi-VN" sz="1800" b="1">
                <a:latin typeface="Sitka Banner" pitchFamily="2" charset="0"/>
              </a:rPr>
              <a:t>mức </a:t>
            </a:r>
            <a:r>
              <a:rPr lang="vi-VN" sz="1800" b="1" smtClean="0">
                <a:latin typeface="Sitka Banner" pitchFamily="2" charset="0"/>
              </a:rPr>
              <a:t>xá</a:t>
            </a:r>
            <a:r>
              <a:rPr lang="en-US" sz="1800" b="1" smtClean="0">
                <a:latin typeface="Sitka Banner" pitchFamily="2" charset="0"/>
              </a:rPr>
              <a:t>m </a:t>
            </a:r>
            <a:r>
              <a:rPr lang="vi-VN" sz="1800" b="1" smtClean="0">
                <a:latin typeface="Sitka Banner" pitchFamily="2" charset="0"/>
              </a:rPr>
              <a:t>là </a:t>
            </a:r>
            <a:r>
              <a:rPr lang="vi-VN" sz="1800" b="1">
                <a:latin typeface="Sitka Banner" pitchFamily="2" charset="0"/>
              </a:rPr>
              <a:t>liên </a:t>
            </a:r>
            <a:r>
              <a:rPr lang="vi-VN" sz="1800" b="1" smtClean="0">
                <a:latin typeface="Sitka Banner" pitchFamily="2" charset="0"/>
              </a:rPr>
              <a:t>tục.</a:t>
            </a:r>
            <a:endParaRPr lang="en-US" sz="1800" b="1" smtClean="0">
              <a:latin typeface="Sitka Banner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b="1" smtClean="0">
                <a:latin typeface="Sitka Banner" pitchFamily="2" charset="0"/>
              </a:rPr>
              <a:t>Tuy </a:t>
            </a:r>
            <a:r>
              <a:rPr lang="vi-VN" sz="1800" b="1">
                <a:latin typeface="Sitka Banner" pitchFamily="2" charset="0"/>
              </a:rPr>
              <a:t>nhiên thực tế có một số điểm </a:t>
            </a:r>
            <a:r>
              <a:rPr lang="vi-VN" sz="1800" b="1">
                <a:latin typeface="Sitka Banner" pitchFamily="2" charset="0"/>
              </a:rPr>
              <a:t>có </a:t>
            </a:r>
            <a:r>
              <a:rPr lang="vi-VN" sz="1800" b="1" smtClean="0">
                <a:latin typeface="Sitka Banner" pitchFamily="2" charset="0"/>
              </a:rPr>
              <a:t>mức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xám </a:t>
            </a:r>
            <a:r>
              <a:rPr lang="vi-VN" sz="1800" b="1">
                <a:latin typeface="Sitka Banner" pitchFamily="2" charset="0"/>
              </a:rPr>
              <a:t>khác tương đối nhiều so với </a:t>
            </a:r>
            <a:r>
              <a:rPr lang="vi-VN" sz="1800" b="1">
                <a:latin typeface="Sitka Banner" pitchFamily="2" charset="0"/>
              </a:rPr>
              <a:t>các </a:t>
            </a:r>
            <a:r>
              <a:rPr lang="vi-VN" sz="1800" b="1" smtClean="0">
                <a:latin typeface="Sitka Banner" pitchFamily="2" charset="0"/>
              </a:rPr>
              <a:t>điểm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khác</a:t>
            </a:r>
            <a:r>
              <a:rPr lang="vi-VN" sz="1800" b="1">
                <a:latin typeface="Sitka Banner" pitchFamily="2" charset="0"/>
              </a:rPr>
              <a:t>. Đó chính là </a:t>
            </a:r>
            <a:r>
              <a:rPr lang="vi-VN" sz="1800" b="1">
                <a:latin typeface="Sitka Banner" pitchFamily="2" charset="0"/>
              </a:rPr>
              <a:t>nhiễu</a:t>
            </a:r>
            <a:r>
              <a:rPr lang="vi-VN" sz="1800" b="1" smtClean="0">
                <a:latin typeface="Sitka Banner" pitchFamily="2" charset="0"/>
              </a:rPr>
              <a:t>.</a:t>
            </a:r>
            <a:r>
              <a:rPr lang="en-US" sz="1800" b="1" smtClean="0">
                <a:latin typeface="Sitka Banner" pitchFamily="2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smtClean="0">
                <a:latin typeface="Sitka Banner" pitchFamily="2" charset="0"/>
              </a:rPr>
              <a:t>N</a:t>
            </a:r>
            <a:r>
              <a:rPr lang="vi-VN" sz="1800" b="1" smtClean="0">
                <a:latin typeface="Sitka Banner" pitchFamily="2" charset="0"/>
              </a:rPr>
              <a:t>hư </a:t>
            </a:r>
            <a:r>
              <a:rPr lang="vi-VN" sz="1800" b="1">
                <a:latin typeface="Sitka Banner" pitchFamily="2" charset="0"/>
              </a:rPr>
              <a:t>vậy nhiễu là sự dịch chuyển </a:t>
            </a:r>
            <a:r>
              <a:rPr lang="vi-VN" sz="1800" b="1">
                <a:latin typeface="Sitka Banner" pitchFamily="2" charset="0"/>
              </a:rPr>
              <a:t>đột </a:t>
            </a:r>
            <a:r>
              <a:rPr lang="vi-VN" sz="1800" b="1" smtClean="0">
                <a:latin typeface="Sitka Banner" pitchFamily="2" charset="0"/>
              </a:rPr>
              <a:t>ngột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của </a:t>
            </a:r>
            <a:r>
              <a:rPr lang="vi-VN" sz="1800" b="1">
                <a:latin typeface="Sitka Banner" pitchFamily="2" charset="0"/>
              </a:rPr>
              <a:t>tín hiệu trong một khoảng nhỏ</a:t>
            </a:r>
            <a:r>
              <a:rPr lang="vi-VN" sz="1800" b="1">
                <a:latin typeface="Sitka Banner" pitchFamily="2" charset="0"/>
              </a:rPr>
              <a:t>.</a:t>
            </a:r>
            <a:r>
              <a:rPr lang="vi-VN" sz="1800">
                <a:latin typeface="Sitka Banner" pitchFamily="2" charset="0"/>
              </a:rPr>
              <a:t> </a:t>
            </a:r>
            <a:endParaRPr lang="en-US" sz="180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3.3. KHÔI PHỤC ẢNH</a:t>
            </a:r>
            <a:br>
              <a:rPr lang="en-US"/>
            </a:br>
            <a:r>
              <a:rPr lang="en-US"/>
              <a:t>3.3.1. Nhiễu và mô hình </a:t>
            </a:r>
            <a:r>
              <a:rPr lang="en-US"/>
              <a:t>nhiễu</a:t>
            </a:r>
            <a:r>
              <a:rPr lang="en-US"/>
              <a:t> </a:t>
            </a:r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364670" y="819806"/>
            <a:ext cx="64933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i="1">
                <a:solidFill>
                  <a:srgbClr val="FF0000"/>
                </a:solidFill>
                <a:latin typeface="Sitka Banner" pitchFamily="2" charset="0"/>
              </a:rPr>
              <a:t>Mô hình </a:t>
            </a:r>
            <a:r>
              <a:rPr lang="vi-VN" sz="1800" b="1" i="1">
                <a:solidFill>
                  <a:srgbClr val="FF0000"/>
                </a:solidFill>
                <a:latin typeface="Sitka Banner" pitchFamily="2" charset="0"/>
              </a:rPr>
              <a:t>liên </a:t>
            </a:r>
            <a:r>
              <a:rPr lang="vi-VN" sz="1800" b="1" i="1" smtClean="0">
                <a:solidFill>
                  <a:srgbClr val="FF0000"/>
                </a:solidFill>
                <a:latin typeface="Sitka Banner" pitchFamily="2" charset="0"/>
              </a:rPr>
              <a:t>tục</a:t>
            </a:r>
            <a:endParaRPr lang="en-US" sz="1800" b="1" i="1" smtClean="0">
              <a:solidFill>
                <a:srgbClr val="FF0000"/>
              </a:solidFill>
              <a:latin typeface="Sitka Banner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b="1" smtClean="0">
                <a:latin typeface="Sitka Banner" pitchFamily="2" charset="0"/>
              </a:rPr>
              <a:t>Hệ </a:t>
            </a:r>
            <a:r>
              <a:rPr lang="vi-VN" sz="1800" b="1">
                <a:latin typeface="Sitka Banner" pitchFamily="2" charset="0"/>
              </a:rPr>
              <a:t>thống thu nhận ảnh chuyển các hình ảnh </a:t>
            </a:r>
            <a:r>
              <a:rPr lang="vi-VN" sz="1800" b="1">
                <a:latin typeface="Sitka Banner" pitchFamily="2" charset="0"/>
              </a:rPr>
              <a:t>thực </a:t>
            </a:r>
            <a:r>
              <a:rPr lang="vi-VN" sz="1800" b="1" smtClean="0">
                <a:latin typeface="Sitka Banner" pitchFamily="2" charset="0"/>
              </a:rPr>
              <a:t>của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môi </a:t>
            </a:r>
            <a:r>
              <a:rPr lang="vi-VN" sz="1800" b="1">
                <a:latin typeface="Sitka Banner" pitchFamily="2" charset="0"/>
              </a:rPr>
              <a:t>trường xung quanh g(x,y) thành dạng tín </a:t>
            </a:r>
            <a:r>
              <a:rPr lang="vi-VN" sz="1800" b="1">
                <a:latin typeface="Sitka Banner" pitchFamily="2" charset="0"/>
              </a:rPr>
              <a:t>hiệu </a:t>
            </a:r>
            <a:r>
              <a:rPr lang="vi-VN" sz="1800" b="1" smtClean="0">
                <a:latin typeface="Sitka Banner" pitchFamily="2" charset="0"/>
              </a:rPr>
              <a:t>ảnh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g</a:t>
            </a:r>
            <a:r>
              <a:rPr lang="vi-VN" sz="1800" b="1">
                <a:latin typeface="Sitka Banner" pitchFamily="2" charset="0"/>
              </a:rPr>
              <a:t>’(x,y). Tuy nhiên trong quá trình chuyển đổi </a:t>
            </a:r>
            <a:r>
              <a:rPr lang="vi-VN" sz="1800" b="1">
                <a:latin typeface="Sitka Banner" pitchFamily="2" charset="0"/>
              </a:rPr>
              <a:t>có </a:t>
            </a:r>
            <a:r>
              <a:rPr lang="vi-VN" sz="1800" b="1" smtClean="0">
                <a:latin typeface="Sitka Banner" pitchFamily="2" charset="0"/>
              </a:rPr>
              <a:t>nhiều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yếu </a:t>
            </a:r>
            <a:r>
              <a:rPr lang="vi-VN" sz="1800" b="1">
                <a:latin typeface="Sitka Banner" pitchFamily="2" charset="0"/>
              </a:rPr>
              <a:t>tố tác động tạo thành nhiễu. Do đó tín hiệu g</a:t>
            </a:r>
            <a:r>
              <a:rPr lang="vi-VN" sz="1800" b="1">
                <a:latin typeface="Sitka Banner" pitchFamily="2" charset="0"/>
              </a:rPr>
              <a:t>’(</a:t>
            </a:r>
            <a:r>
              <a:rPr lang="vi-VN" sz="1800" b="1" smtClean="0">
                <a:latin typeface="Sitka Banner" pitchFamily="2" charset="0"/>
              </a:rPr>
              <a:t>x,y)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có </a:t>
            </a:r>
            <a:r>
              <a:rPr lang="vi-VN" sz="1800" b="1">
                <a:latin typeface="Sitka Banner" pitchFamily="2" charset="0"/>
              </a:rPr>
              <a:t>thể chứa các thành phần nhiễu </a:t>
            </a:r>
            <a:r>
              <a:rPr lang="vi-VN" sz="1800" b="1">
                <a:latin typeface="Sitka Banner" pitchFamily="2" charset="0"/>
              </a:rPr>
              <a:t>trong </a:t>
            </a:r>
            <a:r>
              <a:rPr lang="vi-VN" sz="1800" b="1" smtClean="0">
                <a:latin typeface="Sitka Banner" pitchFamily="2" charset="0"/>
              </a:rPr>
              <a:t>đó.</a:t>
            </a:r>
            <a:endParaRPr lang="en-US" sz="1800" b="1">
              <a:latin typeface="Sitka Banner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b="1" smtClean="0">
                <a:latin typeface="Sitka Banner" pitchFamily="2" charset="0"/>
              </a:rPr>
              <a:t>Quá </a:t>
            </a:r>
            <a:r>
              <a:rPr lang="vi-VN" sz="1800" b="1">
                <a:latin typeface="Sitka Banner" pitchFamily="2" charset="0"/>
              </a:rPr>
              <a:t>trình thu nhận ảnh có nhiễu có thể mô </a:t>
            </a:r>
            <a:r>
              <a:rPr lang="vi-VN" sz="1800" b="1">
                <a:latin typeface="Sitka Banner" pitchFamily="2" charset="0"/>
              </a:rPr>
              <a:t>tả </a:t>
            </a:r>
            <a:r>
              <a:rPr lang="vi-VN" sz="1800" b="1" smtClean="0">
                <a:latin typeface="Sitka Banner" pitchFamily="2" charset="0"/>
              </a:rPr>
              <a:t>một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cách </a:t>
            </a:r>
            <a:r>
              <a:rPr lang="vi-VN" sz="1800" b="1">
                <a:latin typeface="Sitka Banner" pitchFamily="2" charset="0"/>
              </a:rPr>
              <a:t>trực quan như sau</a:t>
            </a:r>
            <a:r>
              <a:rPr lang="vi-VN" sz="1800" b="1">
                <a:latin typeface="Sitka Banner" pitchFamily="2" charset="0"/>
              </a:rPr>
              <a:t>:</a:t>
            </a:r>
            <a:r>
              <a:rPr lang="vi-VN" sz="1800">
                <a:latin typeface="Sitka Banner" pitchFamily="2" charset="0"/>
              </a:rPr>
              <a:t> </a:t>
            </a:r>
            <a:endParaRPr lang="en-US" sz="1800">
              <a:latin typeface="Sitka Banner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32" y="3736063"/>
            <a:ext cx="35242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3.3. KHÔI PHỤC ẢNH</a:t>
            </a:r>
            <a:br>
              <a:rPr lang="en-US"/>
            </a:br>
            <a:r>
              <a:rPr lang="en-US"/>
              <a:t>3.3.1. Nhiễu và mô hình </a:t>
            </a:r>
            <a:r>
              <a:rPr lang="en-US"/>
              <a:t>nhiễu</a:t>
            </a:r>
            <a:r>
              <a:rPr lang="en-US"/>
              <a:t> </a:t>
            </a: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359228" y="819806"/>
            <a:ext cx="61395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1" smtClean="0">
                <a:solidFill>
                  <a:srgbClr val="FF0000"/>
                </a:solidFill>
                <a:latin typeface="Sitka Banner" pitchFamily="2" charset="0"/>
              </a:rPr>
              <a:t>Mô </a:t>
            </a:r>
            <a:r>
              <a:rPr lang="en-US" sz="1800" b="1" i="1">
                <a:solidFill>
                  <a:srgbClr val="FF0000"/>
                </a:solidFill>
                <a:latin typeface="Sitka Banner" pitchFamily="2" charset="0"/>
              </a:rPr>
              <a:t>hình </a:t>
            </a:r>
            <a:r>
              <a:rPr lang="en-US" sz="1800" b="1" i="1">
                <a:solidFill>
                  <a:srgbClr val="FF0000"/>
                </a:solidFill>
                <a:latin typeface="Sitka Banner" pitchFamily="2" charset="0"/>
              </a:rPr>
              <a:t>rời </a:t>
            </a:r>
            <a:r>
              <a:rPr lang="en-US" sz="1800" b="1" i="1" smtClean="0">
                <a:solidFill>
                  <a:srgbClr val="FF0000"/>
                </a:solidFill>
                <a:latin typeface="Sitka Banner" pitchFamily="2" charset="0"/>
              </a:rPr>
              <a:t>rạc:</a:t>
            </a:r>
            <a:endParaRPr lang="en-US" sz="1800" b="1" i="1" smtClean="0">
              <a:solidFill>
                <a:srgbClr val="FF0000"/>
              </a:solidFill>
              <a:latin typeface="Sitka Bann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smtClean="0">
                <a:latin typeface="Sitka Banner" pitchFamily="2" charset="0"/>
              </a:rPr>
              <a:t>g(x,y</a:t>
            </a:r>
            <a:r>
              <a:rPr lang="en-US" sz="1800" b="1">
                <a:latin typeface="Sitka Banner" pitchFamily="2" charset="0"/>
              </a:rPr>
              <a:t>) </a:t>
            </a:r>
            <a:r>
              <a:rPr lang="en-US" sz="1800" b="1">
                <a:latin typeface="Sitka Banner" pitchFamily="2" charset="0"/>
              </a:rPr>
              <a:t>thành </a:t>
            </a:r>
            <a:r>
              <a:rPr lang="en-US" sz="1800" b="1" smtClean="0">
                <a:latin typeface="Sitka Banner" pitchFamily="2" charset="0"/>
              </a:rPr>
              <a:t>g[m,n]</a:t>
            </a:r>
            <a:endParaRPr lang="en-US" sz="1800" b="1" smtClean="0">
              <a:latin typeface="Sitka Bann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smtClean="0">
                <a:latin typeface="Sitka Banner" pitchFamily="2" charset="0"/>
              </a:rPr>
              <a:t>g</a:t>
            </a:r>
            <a:r>
              <a:rPr lang="en-US" sz="1800" b="1">
                <a:latin typeface="Sitka Banner" pitchFamily="2" charset="0"/>
              </a:rPr>
              <a:t>’(x,y) thành g</a:t>
            </a:r>
            <a:r>
              <a:rPr lang="en-US" sz="1800" b="1">
                <a:latin typeface="Sitka Banner" pitchFamily="2" charset="0"/>
              </a:rPr>
              <a:t>’[</a:t>
            </a:r>
            <a:r>
              <a:rPr lang="en-US" sz="1800" b="1" smtClean="0">
                <a:latin typeface="Sitka Banner" pitchFamily="2" charset="0"/>
              </a:rPr>
              <a:t>m,n]</a:t>
            </a:r>
            <a:endParaRPr lang="en-US" sz="1800" b="1" smtClean="0">
              <a:latin typeface="Sitka Bann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smtClean="0">
                <a:latin typeface="Sitka Banner" pitchFamily="2" charset="0"/>
              </a:rPr>
              <a:t>nhiễu </a:t>
            </a:r>
            <a:r>
              <a:rPr lang="el-GR" sz="1800" b="1">
                <a:latin typeface="Sitka Banner" pitchFamily="2" charset="0"/>
              </a:rPr>
              <a:t>η(</a:t>
            </a:r>
            <a:r>
              <a:rPr lang="en-US" sz="1800" b="1">
                <a:latin typeface="Sitka Banner" pitchFamily="2" charset="0"/>
              </a:rPr>
              <a:t>x,y) thành </a:t>
            </a:r>
            <a:r>
              <a:rPr lang="el-GR" sz="1800" b="1">
                <a:latin typeface="Sitka Banner" pitchFamily="2" charset="0"/>
              </a:rPr>
              <a:t>η[</a:t>
            </a:r>
            <a:r>
              <a:rPr lang="en-US" sz="1800" b="1" smtClean="0">
                <a:latin typeface="Sitka Banner" pitchFamily="2" charset="0"/>
              </a:rPr>
              <a:t>m,n]</a:t>
            </a:r>
            <a:endParaRPr lang="en-US" sz="1800" b="1" smtClean="0">
              <a:latin typeface="Sitka Banner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smtClean="0">
                <a:latin typeface="Sitka Banner" pitchFamily="2" charset="0"/>
              </a:rPr>
              <a:t>Ảnh </a:t>
            </a:r>
            <a:r>
              <a:rPr lang="en-US" sz="1800" b="1">
                <a:latin typeface="Sitka Banner" pitchFamily="2" charset="0"/>
              </a:rPr>
              <a:t>sau quá trình thu nhận ảnh là:</a:t>
            </a:r>
            <a:r>
              <a:rPr lang="en-US" sz="1800" b="1">
                <a:latin typeface="Sitka Banner" pitchFamily="2" charset="0"/>
              </a:rPr>
              <a:t/>
            </a:r>
            <a:br>
              <a:rPr lang="en-US" sz="1800" b="1">
                <a:latin typeface="Sitka Banner" pitchFamily="2" charset="0"/>
              </a:rPr>
            </a:br>
            <a:r>
              <a:rPr lang="en-US" sz="1800" i="1" smtClean="0">
                <a:latin typeface="Sitka Banner" pitchFamily="2" charset="0"/>
                <a:cs typeface="Times New Roman" panose="02020603050405020304" pitchFamily="18" charset="0"/>
              </a:rPr>
              <a:t>g</a:t>
            </a:r>
            <a:r>
              <a:rPr lang="en-US" sz="1800" smtClean="0">
                <a:latin typeface="Sitka Banner" pitchFamily="2" charset="0"/>
                <a:cs typeface="Times New Roman" panose="02020603050405020304" pitchFamily="18" charset="0"/>
              </a:rPr>
              <a:t>‘[</a:t>
            </a:r>
            <a:r>
              <a:rPr lang="en-US" sz="1800" i="1" smtClean="0">
                <a:latin typeface="Sitka Banner" pitchFamily="2" charset="0"/>
                <a:cs typeface="Times New Roman" panose="02020603050405020304" pitchFamily="18" charset="0"/>
              </a:rPr>
              <a:t>m</a:t>
            </a:r>
            <a:r>
              <a:rPr lang="en-US" sz="1800" smtClean="0">
                <a:latin typeface="Sitka Banner" pitchFamily="2" charset="0"/>
                <a:cs typeface="Times New Roman" panose="02020603050405020304" pitchFamily="18" charset="0"/>
              </a:rPr>
              <a:t>,</a:t>
            </a:r>
            <a:r>
              <a:rPr lang="en-US" sz="1800" i="1" smtClean="0">
                <a:latin typeface="Sitka Banner" pitchFamily="2" charset="0"/>
                <a:cs typeface="Times New Roman" panose="02020603050405020304" pitchFamily="18" charset="0"/>
              </a:rPr>
              <a:t>n</a:t>
            </a:r>
            <a:r>
              <a:rPr lang="en-US" sz="1800">
                <a:latin typeface="Sitka Banner" pitchFamily="2" charset="0"/>
                <a:cs typeface="Times New Roman" panose="02020603050405020304" pitchFamily="18" charset="0"/>
              </a:rPr>
              <a:t>]</a:t>
            </a:r>
            <a:r>
              <a:rPr lang="en-US" sz="1800" smtClean="0">
                <a:latin typeface="Sitka Banner" pitchFamily="2" charset="0"/>
                <a:cs typeface="Times New Roman" panose="02020603050405020304" pitchFamily="18" charset="0"/>
              </a:rPr>
              <a:t>= </a:t>
            </a:r>
            <a:r>
              <a:rPr lang="en-US" sz="1800" i="1" smtClean="0">
                <a:latin typeface="Sitka Banner" pitchFamily="2" charset="0"/>
                <a:cs typeface="Times New Roman" panose="02020603050405020304" pitchFamily="18" charset="0"/>
              </a:rPr>
              <a:t>h</a:t>
            </a:r>
            <a:r>
              <a:rPr lang="en-US" sz="1800">
                <a:latin typeface="Sitka Banner" pitchFamily="2" charset="0"/>
                <a:cs typeface="Times New Roman" panose="02020603050405020304" pitchFamily="18" charset="0"/>
              </a:rPr>
              <a:t>[</a:t>
            </a:r>
            <a:r>
              <a:rPr lang="en-US" sz="1800" i="1" smtClean="0">
                <a:latin typeface="Sitka Banner" pitchFamily="2" charset="0"/>
                <a:cs typeface="Times New Roman" panose="02020603050405020304" pitchFamily="18" charset="0"/>
              </a:rPr>
              <a:t>m</a:t>
            </a:r>
            <a:r>
              <a:rPr lang="en-US" sz="1800" smtClean="0">
                <a:latin typeface="Sitka Banner" pitchFamily="2" charset="0"/>
                <a:cs typeface="Times New Roman" panose="02020603050405020304" pitchFamily="18" charset="0"/>
              </a:rPr>
              <a:t>,</a:t>
            </a:r>
            <a:r>
              <a:rPr lang="en-US" sz="1800" i="1" smtClean="0">
                <a:latin typeface="Sitka Banner" pitchFamily="2" charset="0"/>
                <a:cs typeface="Times New Roman" panose="02020603050405020304" pitchFamily="18" charset="0"/>
              </a:rPr>
              <a:t>n</a:t>
            </a:r>
            <a:r>
              <a:rPr lang="en-US" sz="1800">
                <a:latin typeface="Sitka Banner" pitchFamily="2" charset="0"/>
                <a:cs typeface="Times New Roman" panose="02020603050405020304" pitchFamily="18" charset="0"/>
              </a:rPr>
              <a:t>]</a:t>
            </a:r>
            <a:r>
              <a:rPr lang="en-US" sz="1800" smtClean="0">
                <a:latin typeface="Sitka Banner" pitchFamily="2" charset="0"/>
                <a:cs typeface="Times New Roman" panose="02020603050405020304" pitchFamily="18" charset="0"/>
              </a:rPr>
              <a:t>* </a:t>
            </a:r>
            <a:r>
              <a:rPr lang="en-US" sz="1800" i="1" smtClean="0">
                <a:latin typeface="Sitka Banner" pitchFamily="2" charset="0"/>
                <a:cs typeface="Times New Roman" panose="02020603050405020304" pitchFamily="18" charset="0"/>
              </a:rPr>
              <a:t>g</a:t>
            </a:r>
            <a:r>
              <a:rPr lang="en-US" sz="1800" smtClean="0">
                <a:latin typeface="Sitka Banner" pitchFamily="2" charset="0"/>
                <a:cs typeface="Times New Roman" panose="02020603050405020304" pitchFamily="18" charset="0"/>
              </a:rPr>
              <a:t>[</a:t>
            </a:r>
            <a:r>
              <a:rPr lang="en-US" sz="1800" i="1" smtClean="0">
                <a:latin typeface="Sitka Banner" pitchFamily="2" charset="0"/>
                <a:cs typeface="Times New Roman" panose="02020603050405020304" pitchFamily="18" charset="0"/>
              </a:rPr>
              <a:t>m</a:t>
            </a:r>
            <a:r>
              <a:rPr lang="en-US" sz="1800" smtClean="0">
                <a:latin typeface="Sitka Banner" pitchFamily="2" charset="0"/>
                <a:cs typeface="Times New Roman" panose="02020603050405020304" pitchFamily="18" charset="0"/>
              </a:rPr>
              <a:t>,</a:t>
            </a:r>
            <a:r>
              <a:rPr lang="en-US" sz="1800" i="1" smtClean="0">
                <a:latin typeface="Sitka Banner" pitchFamily="2" charset="0"/>
                <a:cs typeface="Times New Roman" panose="02020603050405020304" pitchFamily="18" charset="0"/>
              </a:rPr>
              <a:t>n</a:t>
            </a:r>
            <a:r>
              <a:rPr lang="en-US" sz="1800" smtClean="0">
                <a:latin typeface="Sitka Banner" pitchFamily="2" charset="0"/>
                <a:cs typeface="Times New Roman" panose="02020603050405020304" pitchFamily="18" charset="0"/>
              </a:rPr>
              <a:t>]+</a:t>
            </a:r>
            <a:r>
              <a:rPr lang="el-GR" sz="1800" b="1">
                <a:latin typeface="Sitka Banner" pitchFamily="2" charset="0"/>
              </a:rPr>
              <a:t>η </a:t>
            </a:r>
            <a:r>
              <a:rPr lang="en-US" sz="1800" smtClean="0">
                <a:latin typeface="Sitka Banner" pitchFamily="2" charset="0"/>
                <a:cs typeface="Times New Roman" panose="02020603050405020304" pitchFamily="18" charset="0"/>
              </a:rPr>
              <a:t>[</a:t>
            </a:r>
            <a:r>
              <a:rPr lang="en-US" sz="1800" i="1" smtClean="0">
                <a:latin typeface="Sitka Banner" pitchFamily="2" charset="0"/>
                <a:cs typeface="Times New Roman" panose="02020603050405020304" pitchFamily="18" charset="0"/>
              </a:rPr>
              <a:t>m</a:t>
            </a:r>
            <a:r>
              <a:rPr lang="en-US" sz="1800" smtClean="0">
                <a:latin typeface="Sitka Banner" pitchFamily="2" charset="0"/>
                <a:cs typeface="Times New Roman" panose="02020603050405020304" pitchFamily="18" charset="0"/>
              </a:rPr>
              <a:t>,</a:t>
            </a:r>
            <a:r>
              <a:rPr lang="en-US" sz="1800" i="1" smtClean="0">
                <a:latin typeface="Sitka Banner" pitchFamily="2" charset="0"/>
                <a:cs typeface="Times New Roman" panose="02020603050405020304" pitchFamily="18" charset="0"/>
              </a:rPr>
              <a:t>n</a:t>
            </a:r>
            <a:r>
              <a:rPr lang="en-US" sz="1800" smtClean="0">
                <a:latin typeface="Sitka Banner" pitchFamily="2" charset="0"/>
                <a:cs typeface="Times New Roman" panose="02020603050405020304" pitchFamily="18" charset="0"/>
              </a:rPr>
              <a:t>]</a:t>
            </a:r>
            <a:endParaRPr lang="en-US" sz="180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3.3. KHÔI PHỤC ẢNH</a:t>
            </a:r>
            <a:r>
              <a:rPr lang="en-US"/>
              <a:t/>
            </a:r>
            <a:br>
              <a:rPr lang="en-US"/>
            </a:br>
            <a:r>
              <a:rPr lang="en-US"/>
              <a:t>3.3.2.Các loại </a:t>
            </a:r>
            <a:r>
              <a:rPr lang="en-US"/>
              <a:t>nhiễu</a:t>
            </a:r>
            <a:r>
              <a:rPr lang="en-US"/>
              <a:t> </a:t>
            </a:r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299357" y="819806"/>
            <a:ext cx="62592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>
                <a:latin typeface="Sitka Banner" pitchFamily="2" charset="0"/>
              </a:rPr>
              <a:t>Nhiễu do thiết bị thu </a:t>
            </a:r>
            <a:r>
              <a:rPr lang="vi-VN" sz="1800" b="1">
                <a:latin typeface="Sitka Banner" pitchFamily="2" charset="0"/>
              </a:rPr>
              <a:t>nhận </a:t>
            </a:r>
            <a:r>
              <a:rPr lang="vi-VN" sz="1800" b="1" smtClean="0">
                <a:latin typeface="Sitka Banner" pitchFamily="2" charset="0"/>
              </a:rPr>
              <a:t>ảnh:</a:t>
            </a:r>
            <a:endParaRPr lang="en-US" sz="1800" b="1">
              <a:latin typeface="Sitka Banner" pitchFamily="2" charset="0"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vi-VN" sz="1800" b="1" smtClean="0">
                <a:latin typeface="Sitka Banner" pitchFamily="2" charset="0"/>
              </a:rPr>
              <a:t>Quang </a:t>
            </a:r>
            <a:r>
              <a:rPr lang="vi-VN" sz="1800" b="1">
                <a:latin typeface="Sitka Banner" pitchFamily="2" charset="0"/>
              </a:rPr>
              <a:t>sai của </a:t>
            </a:r>
            <a:r>
              <a:rPr lang="vi-VN" sz="1800" b="1">
                <a:latin typeface="Sitka Banner" pitchFamily="2" charset="0"/>
              </a:rPr>
              <a:t>thấu </a:t>
            </a:r>
            <a:r>
              <a:rPr lang="vi-VN" sz="1800" b="1" smtClean="0">
                <a:latin typeface="Sitka Banner" pitchFamily="2" charset="0"/>
              </a:rPr>
              <a:t>kính</a:t>
            </a:r>
            <a:endParaRPr lang="en-US" sz="1800" b="1">
              <a:latin typeface="Sitka Banner" pitchFamily="2" charset="0"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vi-VN" sz="1800" b="1" smtClean="0">
                <a:latin typeface="Sitka Banner" pitchFamily="2" charset="0"/>
              </a:rPr>
              <a:t>Nhiễu </a:t>
            </a:r>
            <a:r>
              <a:rPr lang="vi-VN" sz="1800" b="1">
                <a:latin typeface="Sitka Banner" pitchFamily="2" charset="0"/>
              </a:rPr>
              <a:t>do </a:t>
            </a:r>
            <a:r>
              <a:rPr lang="vi-VN" sz="1800" b="1">
                <a:latin typeface="Sitka Banner" pitchFamily="2" charset="0"/>
              </a:rPr>
              <a:t>cảm </a:t>
            </a:r>
            <a:r>
              <a:rPr lang="vi-VN" sz="1800" b="1" smtClean="0">
                <a:latin typeface="Sitka Banner" pitchFamily="2" charset="0"/>
              </a:rPr>
              <a:t>biến</a:t>
            </a:r>
            <a:endParaRPr lang="en-US" sz="1800" b="1" smtClean="0">
              <a:latin typeface="Sitka Banner" pitchFamily="2" charset="0"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vi-VN" sz="1800" b="1" smtClean="0">
                <a:latin typeface="Sitka Banner" pitchFamily="2" charset="0"/>
              </a:rPr>
              <a:t>Nhiễu </a:t>
            </a:r>
            <a:r>
              <a:rPr lang="vi-VN" sz="1800" b="1">
                <a:latin typeface="Sitka Banner" pitchFamily="2" charset="0"/>
              </a:rPr>
              <a:t>do </a:t>
            </a:r>
            <a:r>
              <a:rPr lang="vi-VN" sz="1800" b="1">
                <a:latin typeface="Sitka Banner" pitchFamily="2" charset="0"/>
              </a:rPr>
              <a:t>rung </a:t>
            </a:r>
            <a:r>
              <a:rPr lang="vi-VN" sz="1800" b="1" smtClean="0">
                <a:latin typeface="Sitka Banner" pitchFamily="2" charset="0"/>
              </a:rPr>
              <a:t>động</a:t>
            </a:r>
            <a:endParaRPr lang="en-US" sz="1800" b="1">
              <a:latin typeface="Sitka Banner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Sitka Banner" pitchFamily="2" charset="0"/>
              </a:rPr>
              <a:t>Nhiễu </a:t>
            </a:r>
            <a:r>
              <a:rPr lang="vi-VN" sz="1800" b="1">
                <a:latin typeface="Sitka Banner" pitchFamily="2" charset="0"/>
              </a:rPr>
              <a:t>ngẫu nhiên và </a:t>
            </a:r>
            <a:r>
              <a:rPr lang="vi-VN" sz="1800" b="1">
                <a:latin typeface="Sitka Banner" pitchFamily="2" charset="0"/>
              </a:rPr>
              <a:t>độc </a:t>
            </a:r>
            <a:r>
              <a:rPr lang="vi-VN" sz="1800" b="1" smtClean="0">
                <a:latin typeface="Sitka Banner" pitchFamily="2" charset="0"/>
              </a:rPr>
              <a:t>lập</a:t>
            </a:r>
            <a:endParaRPr lang="en-US" sz="1800" b="1">
              <a:latin typeface="Sitka Banner" pitchFamily="2" charset="0"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vi-VN" sz="1800" b="1" smtClean="0">
                <a:latin typeface="Sitka Banner" pitchFamily="2" charset="0"/>
              </a:rPr>
              <a:t>Ảnh </a:t>
            </a:r>
            <a:r>
              <a:rPr lang="vi-VN" sz="1800" b="1">
                <a:latin typeface="Sitka Banner" pitchFamily="2" charset="0"/>
              </a:rPr>
              <a:t>hưởng của </a:t>
            </a:r>
            <a:r>
              <a:rPr lang="vi-VN" sz="1800" b="1">
                <a:latin typeface="Sitka Banner" pitchFamily="2" charset="0"/>
              </a:rPr>
              <a:t>môi </a:t>
            </a:r>
            <a:r>
              <a:rPr lang="vi-VN" sz="1800" b="1" smtClean="0">
                <a:latin typeface="Sitka Banner" pitchFamily="2" charset="0"/>
              </a:rPr>
              <a:t>trường</a:t>
            </a:r>
            <a:endParaRPr lang="en-US" sz="1800" b="1">
              <a:latin typeface="Sitka Banner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Sitka Banner" pitchFamily="2" charset="0"/>
              </a:rPr>
              <a:t>Nhiễu </a:t>
            </a:r>
            <a:r>
              <a:rPr lang="vi-VN" sz="1800" b="1">
                <a:latin typeface="Sitka Banner" pitchFamily="2" charset="0"/>
              </a:rPr>
              <a:t>do vật </a:t>
            </a:r>
            <a:r>
              <a:rPr lang="vi-VN" sz="1800" b="1">
                <a:latin typeface="Sitka Banner" pitchFamily="2" charset="0"/>
              </a:rPr>
              <a:t>quan </a:t>
            </a:r>
            <a:r>
              <a:rPr lang="vi-VN" sz="1800" b="1" smtClean="0">
                <a:latin typeface="Sitka Banner" pitchFamily="2" charset="0"/>
              </a:rPr>
              <a:t>sát</a:t>
            </a:r>
            <a:endParaRPr lang="en-US" sz="1800" b="1">
              <a:latin typeface="Sitka Banner" pitchFamily="2" charset="0"/>
            </a:endParaRPr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vi-VN" sz="1800" b="1" smtClean="0">
                <a:latin typeface="Sitka Banner" pitchFamily="2" charset="0"/>
              </a:rPr>
              <a:t>Do </a:t>
            </a:r>
            <a:r>
              <a:rPr lang="vi-VN" sz="1800" b="1">
                <a:latin typeface="Sitka Banner" pitchFamily="2" charset="0"/>
              </a:rPr>
              <a:t>bề mặt nhám, gây tán xạ tạo </a:t>
            </a:r>
            <a:r>
              <a:rPr lang="vi-VN" sz="1800" b="1">
                <a:latin typeface="Sitka Banner" pitchFamily="2" charset="0"/>
              </a:rPr>
              <a:t>nhiễu </a:t>
            </a:r>
            <a:r>
              <a:rPr lang="vi-VN" sz="1800" b="1" smtClean="0">
                <a:latin typeface="Sitka Banner" pitchFamily="2" charset="0"/>
              </a:rPr>
              <a:t>lốm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đốm</a:t>
            </a:r>
            <a:r>
              <a:rPr lang="vi-VN" sz="1800" smtClean="0">
                <a:latin typeface="Sitka Banner" pitchFamily="2" charset="0"/>
              </a:rPr>
              <a:t> </a:t>
            </a:r>
            <a:endParaRPr lang="en-US" sz="180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3.1. CẢI THIỆN ẢNH SỬ DỤNG CÁC TOÁN TỬ ĐIỂM</a:t>
            </a:r>
            <a:r>
              <a:rPr lang="en-US"/>
              <a:t/>
            </a:r>
            <a:br>
              <a:rPr lang="en-US"/>
            </a:br>
            <a:r>
              <a:rPr lang="vi-VN">
                <a:latin typeface="Times New Roman" panose="02020603050405020304" pitchFamily="18" charset="0"/>
              </a:rPr>
              <a:t>3.1.2. Tăng giảm độ sáng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0126" y="819806"/>
            <a:ext cx="61577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 smtClean="0">
                <a:latin typeface="Times New Roman" panose="02020603050405020304" pitchFamily="18" charset="0"/>
              </a:rPr>
              <a:t>Giả </a:t>
            </a:r>
            <a:r>
              <a:rPr lang="vi-VN" sz="2000" b="1">
                <a:latin typeface="Times New Roman" panose="02020603050405020304" pitchFamily="18" charset="0"/>
              </a:rPr>
              <a:t>sử ta có ảnh I ~ kích thước m × n </a:t>
            </a:r>
            <a:r>
              <a:rPr lang="vi-VN" sz="2000" b="1">
                <a:latin typeface="Times New Roman" panose="02020603050405020304" pitchFamily="18" charset="0"/>
              </a:rPr>
              <a:t>và </a:t>
            </a:r>
            <a:r>
              <a:rPr lang="vi-VN" sz="2000" b="1" smtClean="0">
                <a:latin typeface="Times New Roman" panose="02020603050405020304" pitchFamily="18" charset="0"/>
              </a:rPr>
              <a:t>số</a:t>
            </a:r>
            <a:r>
              <a:rPr lang="en-US" sz="2000" b="1" smtClean="0">
                <a:latin typeface="Times New Roman" panose="02020603050405020304" pitchFamily="18" charset="0"/>
              </a:rPr>
              <a:t> </a:t>
            </a:r>
            <a:r>
              <a:rPr lang="vi-VN" sz="2000" b="1" smtClean="0">
                <a:latin typeface="Times New Roman" panose="02020603050405020304" pitchFamily="18" charset="0"/>
              </a:rPr>
              <a:t>nguyên c</a:t>
            </a:r>
            <a:endParaRPr lang="en-US" sz="2000" b="1" smtClean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 smtClean="0">
                <a:latin typeface="Times New Roman" panose="02020603050405020304" pitchFamily="18" charset="0"/>
              </a:rPr>
              <a:t>Khi </a:t>
            </a:r>
            <a:r>
              <a:rPr lang="vi-VN" sz="2000" b="1">
                <a:latin typeface="Times New Roman" panose="02020603050405020304" pitchFamily="18" charset="0"/>
              </a:rPr>
              <a:t>đó, kỹ thuật tăng, giảm độ sáng </a:t>
            </a:r>
            <a:r>
              <a:rPr lang="vi-VN" sz="2000" b="1">
                <a:latin typeface="Times New Roman" panose="02020603050405020304" pitchFamily="18" charset="0"/>
              </a:rPr>
              <a:t>được </a:t>
            </a:r>
            <a:r>
              <a:rPr lang="vi-VN" sz="2000" b="1" smtClean="0">
                <a:latin typeface="Times New Roman" panose="02020603050405020304" pitchFamily="18" charset="0"/>
              </a:rPr>
              <a:t>thể</a:t>
            </a:r>
            <a:r>
              <a:rPr lang="en-US" sz="2000" b="1" smtClean="0">
                <a:latin typeface="Times New Roman" panose="02020603050405020304" pitchFamily="18" charset="0"/>
              </a:rPr>
              <a:t> </a:t>
            </a:r>
            <a:r>
              <a:rPr lang="vi-VN" sz="2000" b="1" smtClean="0">
                <a:latin typeface="Times New Roman" panose="02020603050405020304" pitchFamily="18" charset="0"/>
              </a:rPr>
              <a:t>hiện</a:t>
            </a:r>
            <a:endParaRPr lang="en-US" sz="2000" b="1" smtClean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 smtClean="0">
                <a:latin typeface="Times New Roman" panose="02020603050405020304" pitchFamily="18" charset="0"/>
              </a:rPr>
              <a:t>I </a:t>
            </a:r>
            <a:r>
              <a:rPr lang="vi-VN" sz="2000" b="1">
                <a:latin typeface="Times New Roman" panose="02020603050405020304" pitchFamily="18" charset="0"/>
              </a:rPr>
              <a:t>[i, j] = I [i, j] + c; </a:t>
            </a:r>
            <a:r>
              <a:rPr lang="vi-VN" sz="2000">
                <a:latin typeface="Cambria Math" panose="02040503050406030204" pitchFamily="18" charset="0"/>
              </a:rPr>
              <a:t>∀ </a:t>
            </a:r>
            <a:r>
              <a:rPr lang="vi-VN" sz="2000" b="1">
                <a:latin typeface="Times New Roman" panose="02020603050405020304" pitchFamily="18" charset="0"/>
              </a:rPr>
              <a:t>(</a:t>
            </a:r>
            <a:r>
              <a:rPr lang="vi-VN" sz="2000" b="1">
                <a:latin typeface="Times New Roman" panose="02020603050405020304" pitchFamily="18" charset="0"/>
              </a:rPr>
              <a:t>i,j</a:t>
            </a:r>
            <a:r>
              <a:rPr lang="vi-VN" sz="2000" b="1" smtClean="0">
                <a:latin typeface="Times New Roman" panose="02020603050405020304" pitchFamily="18" charset="0"/>
              </a:rPr>
              <a:t>)</a:t>
            </a:r>
            <a:endParaRPr lang="en-US" sz="2000" smtClean="0">
              <a:latin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 i="1" smtClean="0">
                <a:latin typeface="Times New Roman" panose="02020603050405020304" pitchFamily="18" charset="0"/>
              </a:rPr>
              <a:t>Chú ý:</a:t>
            </a:r>
            <a:endParaRPr lang="en-US" sz="2000" b="1" i="1" smtClean="0">
              <a:latin typeface="Times New Roman" panose="02020603050405020304" pitchFamily="18" charset="0"/>
            </a:endParaRPr>
          </a:p>
          <a:p>
            <a:pPr marL="568325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b="1" smtClean="0">
                <a:latin typeface="Times New Roman" panose="02020603050405020304" pitchFamily="18" charset="0"/>
              </a:rPr>
              <a:t>Nếu </a:t>
            </a:r>
            <a:r>
              <a:rPr lang="vi-VN" sz="2000" b="1">
                <a:latin typeface="Times New Roman" panose="02020603050405020304" pitchFamily="18" charset="0"/>
              </a:rPr>
              <a:t>c &gt; 0: ảnh </a:t>
            </a:r>
            <a:r>
              <a:rPr lang="vi-VN" sz="2000" b="1">
                <a:latin typeface="Times New Roman" panose="02020603050405020304" pitchFamily="18" charset="0"/>
              </a:rPr>
              <a:t>sáng </a:t>
            </a:r>
            <a:r>
              <a:rPr lang="vi-VN" sz="2000" b="1" smtClean="0">
                <a:latin typeface="Times New Roman" panose="02020603050405020304" pitchFamily="18" charset="0"/>
              </a:rPr>
              <a:t>lên</a:t>
            </a:r>
            <a:endParaRPr lang="en-US" sz="2000" b="1" smtClean="0">
              <a:latin typeface="Times New Roman" panose="02020603050405020304" pitchFamily="18" charset="0"/>
            </a:endParaRPr>
          </a:p>
          <a:p>
            <a:pPr marL="568325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b="1" smtClean="0">
                <a:latin typeface="Times New Roman" panose="02020603050405020304" pitchFamily="18" charset="0"/>
              </a:rPr>
              <a:t>Nếu </a:t>
            </a:r>
            <a:r>
              <a:rPr lang="vi-VN" sz="2000" b="1">
                <a:latin typeface="Times New Roman" panose="02020603050405020304" pitchFamily="18" charset="0"/>
              </a:rPr>
              <a:t>c &lt; 0: ảnh tối </a:t>
            </a:r>
            <a:r>
              <a:rPr lang="vi-VN" sz="2000" b="1">
                <a:latin typeface="Times New Roman" panose="02020603050405020304" pitchFamily="18" charset="0"/>
              </a:rPr>
              <a:t>đi</a:t>
            </a:r>
            <a:r>
              <a:rPr lang="vi-VN" sz="2000"/>
              <a:t>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45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3.3. KHÔI PHỤC ẢNH</a:t>
            </a:r>
            <a:r>
              <a:rPr lang="en-US"/>
              <a:t/>
            </a:r>
            <a:br>
              <a:rPr lang="en-US"/>
            </a:br>
            <a:r>
              <a:rPr lang="en-US"/>
              <a:t>3.3.3.Các kỹ thuật lọc </a:t>
            </a:r>
            <a:r>
              <a:rPr lang="en-US"/>
              <a:t>nhiễu</a:t>
            </a:r>
            <a:r>
              <a:rPr lang="en-US"/>
              <a:t> </a:t>
            </a:r>
            <a:endParaRPr lang="en-US" sz="1800"/>
          </a:p>
        </p:txBody>
      </p:sp>
      <p:sp>
        <p:nvSpPr>
          <p:cNvPr id="3" name="Rectangle 2"/>
          <p:cNvSpPr/>
          <p:nvPr/>
        </p:nvSpPr>
        <p:spPr>
          <a:xfrm>
            <a:off x="379185" y="948759"/>
            <a:ext cx="3429000" cy="17040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latin typeface="Sitka Banner" pitchFamily="2" charset="0"/>
              </a:rPr>
              <a:t>Lọc </a:t>
            </a:r>
            <a:r>
              <a:rPr lang="en-US" sz="1800" b="1" smtClean="0">
                <a:latin typeface="Sitka Banner" pitchFamily="2" charset="0"/>
              </a:rPr>
              <a:t>đảo</a:t>
            </a:r>
            <a:endParaRPr lang="en-US" sz="1800" b="1">
              <a:latin typeface="Sitka Bann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b="1" smtClean="0">
                <a:latin typeface="Sitka Banner" pitchFamily="2" charset="0"/>
              </a:rPr>
              <a:t>Lọc </a:t>
            </a:r>
            <a:r>
              <a:rPr lang="en-US" sz="1800" b="1">
                <a:latin typeface="Sitka Banner" pitchFamily="2" charset="0"/>
              </a:rPr>
              <a:t>giả </a:t>
            </a:r>
            <a:r>
              <a:rPr lang="en-US" sz="1800" b="1" smtClean="0">
                <a:latin typeface="Sitka Banner" pitchFamily="2" charset="0"/>
              </a:rPr>
              <a:t>đảo</a:t>
            </a:r>
            <a:endParaRPr lang="en-US" sz="1800" b="1">
              <a:latin typeface="Sitka Bann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b="1" smtClean="0">
                <a:latin typeface="Sitka Banner" pitchFamily="2" charset="0"/>
              </a:rPr>
              <a:t>Lọc </a:t>
            </a:r>
            <a:r>
              <a:rPr lang="en-US" sz="1800" b="1">
                <a:latin typeface="Sitka Banner" pitchFamily="2" charset="0"/>
              </a:rPr>
              <a:t>nhiễu </a:t>
            </a:r>
            <a:r>
              <a:rPr lang="en-US" sz="1800" b="1">
                <a:latin typeface="Sitka Banner" pitchFamily="2" charset="0"/>
              </a:rPr>
              <a:t>lốm </a:t>
            </a:r>
            <a:r>
              <a:rPr lang="en-US" sz="1800" b="1" smtClean="0">
                <a:latin typeface="Sitka Banner" pitchFamily="2" charset="0"/>
              </a:rPr>
              <a:t>đốm</a:t>
            </a:r>
            <a:endParaRPr lang="en-US" sz="1800" b="1">
              <a:latin typeface="Sitka Bann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b="1" smtClean="0">
                <a:latin typeface="Sitka Banner" pitchFamily="2" charset="0"/>
              </a:rPr>
              <a:t>Lọc </a:t>
            </a:r>
            <a:r>
              <a:rPr lang="en-US" sz="1800" b="1">
                <a:latin typeface="Sitka Banner" pitchFamily="2" charset="0"/>
              </a:rPr>
              <a:t>đồng </a:t>
            </a:r>
            <a:r>
              <a:rPr lang="en-US" sz="1800" b="1">
                <a:latin typeface="Sitka Banner" pitchFamily="2" charset="0"/>
              </a:rPr>
              <a:t>cầu</a:t>
            </a:r>
            <a:r>
              <a:rPr lang="en-US" sz="1800">
                <a:latin typeface="Sitka Banner" pitchFamily="2" charset="0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3.1. CẢI THIỆN ẢNH SỬ DỤNG CÁC TOÁN TỬ ĐIỂM</a:t>
            </a:r>
            <a:r>
              <a:rPr lang="en-US"/>
              <a:t/>
            </a:r>
            <a:br>
              <a:rPr lang="en-US"/>
            </a:br>
            <a:r>
              <a:rPr lang="vi-VN">
                <a:latin typeface="Times New Roman" panose="02020603050405020304" pitchFamily="18" charset="0"/>
              </a:rPr>
              <a:t>3.1.3. Tách ngưỡng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6407" y="819806"/>
            <a:ext cx="6285186" cy="4191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 smtClean="0">
                <a:latin typeface="Times New Roman" panose="02020603050405020304" pitchFamily="18" charset="0"/>
              </a:rPr>
              <a:t>Giả </a:t>
            </a:r>
            <a:r>
              <a:rPr lang="vi-VN" sz="2000" b="1">
                <a:latin typeface="Times New Roman" panose="02020603050405020304" pitchFamily="18" charset="0"/>
              </a:rPr>
              <a:t>sử ta có ảnh I ~ kích thước m × n, hai </a:t>
            </a:r>
            <a:r>
              <a:rPr lang="vi-VN" sz="2000" b="1">
                <a:latin typeface="Times New Roman" panose="02020603050405020304" pitchFamily="18" charset="0"/>
              </a:rPr>
              <a:t>số </a:t>
            </a:r>
            <a:r>
              <a:rPr lang="vi-VN" sz="2000" b="1" smtClean="0">
                <a:latin typeface="Times New Roman" panose="02020603050405020304" pitchFamily="18" charset="0"/>
              </a:rPr>
              <a:t>Min,</a:t>
            </a:r>
            <a:r>
              <a:rPr lang="en-US" sz="2000" b="1" smtClean="0">
                <a:latin typeface="Times New Roman" panose="02020603050405020304" pitchFamily="18" charset="0"/>
              </a:rPr>
              <a:t> </a:t>
            </a:r>
            <a:r>
              <a:rPr lang="vi-VN" sz="2000" b="1" smtClean="0">
                <a:latin typeface="Times New Roman" panose="02020603050405020304" pitchFamily="18" charset="0"/>
              </a:rPr>
              <a:t>Max </a:t>
            </a:r>
            <a:r>
              <a:rPr lang="vi-VN" sz="2000" b="1">
                <a:latin typeface="Times New Roman" panose="02020603050405020304" pitchFamily="18" charset="0"/>
              </a:rPr>
              <a:t>và </a:t>
            </a:r>
            <a:r>
              <a:rPr lang="vi-VN" sz="2000" b="1">
                <a:latin typeface="Times New Roman" panose="02020603050405020304" pitchFamily="18" charset="0"/>
              </a:rPr>
              <a:t>ngưỡng </a:t>
            </a:r>
            <a:r>
              <a:rPr lang="el-GR" sz="2000" b="1" smtClean="0">
                <a:latin typeface="Times New Roman" panose="02020603050405020304" pitchFamily="18" charset="0"/>
              </a:rPr>
              <a:t>θ</a:t>
            </a:r>
            <a:endParaRPr lang="en-US" sz="2000" b="1" smtClean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 smtClean="0">
                <a:latin typeface="Times New Roman" panose="02020603050405020304" pitchFamily="18" charset="0"/>
              </a:rPr>
              <a:t>Khi </a:t>
            </a:r>
            <a:r>
              <a:rPr lang="vi-VN" sz="2000" b="1">
                <a:latin typeface="Times New Roman" panose="02020603050405020304" pitchFamily="18" charset="0"/>
              </a:rPr>
              <a:t>đó, kỹ thuật tách ngưỡng được </a:t>
            </a:r>
            <a:r>
              <a:rPr lang="vi-VN" sz="2000" b="1">
                <a:latin typeface="Times New Roman" panose="02020603050405020304" pitchFamily="18" charset="0"/>
              </a:rPr>
              <a:t>thể </a:t>
            </a:r>
            <a:r>
              <a:rPr lang="vi-VN" sz="2000" b="1" smtClean="0">
                <a:latin typeface="Times New Roman" panose="02020603050405020304" pitchFamily="18" charset="0"/>
              </a:rPr>
              <a:t>hiện:</a:t>
            </a:r>
            <a:endParaRPr lang="en-US" sz="2000" b="1" smtClean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 smtClean="0">
                <a:latin typeface="Times New Roman" panose="02020603050405020304" pitchFamily="18" charset="0"/>
              </a:rPr>
              <a:t>I </a:t>
            </a:r>
            <a:r>
              <a:rPr lang="vi-VN" sz="2000" b="1">
                <a:latin typeface="Times New Roman" panose="02020603050405020304" pitchFamily="18" charset="0"/>
              </a:rPr>
              <a:t>[i, j] = I [i, j</a:t>
            </a:r>
            <a:r>
              <a:rPr lang="vi-VN" sz="2000" b="1">
                <a:latin typeface="Times New Roman" panose="02020603050405020304" pitchFamily="18" charset="0"/>
              </a:rPr>
              <a:t>] </a:t>
            </a:r>
            <a:r>
              <a:rPr lang="vi-VN" sz="2000" smtClean="0">
                <a:latin typeface="+mj-lt"/>
              </a:rPr>
              <a:t>≥</a:t>
            </a:r>
            <a:r>
              <a:rPr lang="vi-VN" sz="2000" smtClean="0">
                <a:latin typeface="Symbol" panose="05050102010706020507" pitchFamily="18" charset="2"/>
              </a:rPr>
              <a:t> </a:t>
            </a:r>
            <a:r>
              <a:rPr lang="el-GR" sz="2000" b="1">
                <a:latin typeface="Times New Roman" panose="02020603050405020304" pitchFamily="18" charset="0"/>
              </a:rPr>
              <a:t>θ? </a:t>
            </a:r>
            <a:r>
              <a:rPr lang="vi-VN" sz="2000" b="1">
                <a:latin typeface="Times New Roman" panose="02020603050405020304" pitchFamily="18" charset="0"/>
              </a:rPr>
              <a:t>Max: Min; </a:t>
            </a:r>
            <a:r>
              <a:rPr lang="vi-VN" sz="2000">
                <a:latin typeface="Cambria Math" panose="02040503050406030204" pitchFamily="18" charset="0"/>
              </a:rPr>
              <a:t>∀ </a:t>
            </a:r>
            <a:r>
              <a:rPr lang="vi-VN" sz="2000" b="1">
                <a:latin typeface="Times New Roman" panose="02020603050405020304" pitchFamily="18" charset="0"/>
              </a:rPr>
              <a:t>(</a:t>
            </a:r>
            <a:r>
              <a:rPr lang="vi-VN" sz="2000" b="1" smtClean="0">
                <a:latin typeface="Times New Roman" panose="02020603050405020304" pitchFamily="18" charset="0"/>
              </a:rPr>
              <a:t>i,j)</a:t>
            </a:r>
            <a:endParaRPr lang="en-US" sz="2000" b="1" smtClean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Ứng dụng:</a:t>
            </a: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vi-VN" sz="2000" b="1" smtClean="0">
                <a:latin typeface="Times New Roman" panose="02020603050405020304" pitchFamily="18" charset="0"/>
              </a:rPr>
              <a:t>Nếu </a:t>
            </a:r>
            <a:r>
              <a:rPr lang="vi-VN" sz="2000" b="1">
                <a:latin typeface="Times New Roman" panose="02020603050405020304" pitchFamily="18" charset="0"/>
              </a:rPr>
              <a:t>Min = 0, Max = 1 kỹ thuật chuyển </a:t>
            </a:r>
            <a:r>
              <a:rPr lang="vi-VN" sz="2000" b="1">
                <a:latin typeface="Times New Roman" panose="02020603050405020304" pitchFamily="18" charset="0"/>
              </a:rPr>
              <a:t>ảnh </a:t>
            </a:r>
            <a:r>
              <a:rPr lang="vi-VN" sz="2000" b="1" smtClean="0">
                <a:latin typeface="Times New Roman" panose="02020603050405020304" pitchFamily="18" charset="0"/>
              </a:rPr>
              <a:t>thành</a:t>
            </a:r>
            <a:r>
              <a:rPr lang="en-US" sz="2000" b="1" smtClean="0">
                <a:latin typeface="Times New Roman" panose="02020603050405020304" pitchFamily="18" charset="0"/>
              </a:rPr>
              <a:t> </a:t>
            </a:r>
            <a:r>
              <a:rPr lang="vi-VN" sz="2000" b="1" smtClean="0">
                <a:latin typeface="Times New Roman" panose="02020603050405020304" pitchFamily="18" charset="0"/>
              </a:rPr>
              <a:t>ảnh </a:t>
            </a:r>
            <a:r>
              <a:rPr lang="vi-VN" sz="2000" b="1">
                <a:latin typeface="Times New Roman" panose="02020603050405020304" pitchFamily="18" charset="0"/>
              </a:rPr>
              <a:t>đen trắng được ứng dụng khi quét và </a:t>
            </a:r>
            <a:r>
              <a:rPr lang="vi-VN" sz="2000" b="1">
                <a:latin typeface="Times New Roman" panose="02020603050405020304" pitchFamily="18" charset="0"/>
              </a:rPr>
              <a:t>nhận </a:t>
            </a:r>
            <a:r>
              <a:rPr lang="vi-VN" sz="2000" b="1" smtClean="0">
                <a:latin typeface="Times New Roman" panose="02020603050405020304" pitchFamily="18" charset="0"/>
              </a:rPr>
              <a:t>dạng</a:t>
            </a:r>
            <a:r>
              <a:rPr lang="en-US" sz="2000" b="1" smtClean="0">
                <a:latin typeface="Times New Roman" panose="02020603050405020304" pitchFamily="18" charset="0"/>
              </a:rPr>
              <a:t> </a:t>
            </a:r>
            <a:r>
              <a:rPr lang="vi-VN" sz="2000" b="1" smtClean="0">
                <a:latin typeface="Times New Roman" panose="02020603050405020304" pitchFamily="18" charset="0"/>
              </a:rPr>
              <a:t>văn </a:t>
            </a:r>
            <a:r>
              <a:rPr lang="vi-VN" sz="2000" b="1">
                <a:latin typeface="Times New Roman" panose="02020603050405020304" pitchFamily="18" charset="0"/>
              </a:rPr>
              <a:t>bản có thể xảy ra sai sót nền thành ảnh </a:t>
            </a:r>
            <a:r>
              <a:rPr lang="vi-VN" sz="2000" b="1">
                <a:latin typeface="Times New Roman" panose="02020603050405020304" pitchFamily="18" charset="0"/>
              </a:rPr>
              <a:t>hoặc </a:t>
            </a:r>
            <a:r>
              <a:rPr lang="vi-VN" sz="2000" b="1" smtClean="0">
                <a:latin typeface="Times New Roman" panose="02020603050405020304" pitchFamily="18" charset="0"/>
              </a:rPr>
              <a:t>ảnh</a:t>
            </a:r>
            <a:r>
              <a:rPr lang="en-US" sz="2000" b="1" smtClean="0">
                <a:latin typeface="Times New Roman" panose="02020603050405020304" pitchFamily="18" charset="0"/>
              </a:rPr>
              <a:t> </a:t>
            </a:r>
            <a:r>
              <a:rPr lang="vi-VN" sz="2000" b="1" smtClean="0">
                <a:latin typeface="Times New Roman" panose="02020603050405020304" pitchFamily="18" charset="0"/>
              </a:rPr>
              <a:t>thành </a:t>
            </a:r>
            <a:r>
              <a:rPr lang="vi-VN" sz="2000" b="1">
                <a:latin typeface="Times New Roman" panose="02020603050405020304" pitchFamily="18" charset="0"/>
              </a:rPr>
              <a:t>nền dẫn đến ảnh bị đứt nét hoặc dính</a:t>
            </a:r>
            <a:r>
              <a:rPr lang="vi-VN" sz="2000" b="1">
                <a:latin typeface="Times New Roman" panose="02020603050405020304" pitchFamily="18" charset="0"/>
              </a:rPr>
              <a:t>.</a:t>
            </a:r>
            <a:r>
              <a:rPr lang="vi-VN" sz="2000"/>
              <a:t>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089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3.1. CẢI THIỆN ẢNH SỬ DỤNG CÁC TOÁN TỬ ĐIỂM</a:t>
            </a:r>
            <a:r>
              <a:rPr lang="en-US"/>
              <a:t/>
            </a:r>
            <a:br>
              <a:rPr lang="en-US"/>
            </a:br>
            <a:r>
              <a:rPr lang="vi-VN">
                <a:latin typeface="Times New Roman" panose="02020603050405020304" pitchFamily="18" charset="0"/>
              </a:rPr>
              <a:t>3.1.4. Bó cụm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0717" y="819806"/>
            <a:ext cx="64007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Kỹ </a:t>
            </a:r>
            <a:r>
              <a:rPr lang="vi-VN" sz="1800" b="1">
                <a:latin typeface="Times New Roman" panose="02020603050405020304" pitchFamily="18" charset="0"/>
              </a:rPr>
              <a:t>thuật nhằm giảm bớt số mức xám của ảnh </a:t>
            </a:r>
            <a:r>
              <a:rPr lang="vi-VN" sz="1800" b="1">
                <a:latin typeface="Times New Roman" panose="02020603050405020304" pitchFamily="18" charset="0"/>
              </a:rPr>
              <a:t>bằng </a:t>
            </a:r>
            <a:r>
              <a:rPr lang="vi-VN" sz="1800" b="1" smtClean="0">
                <a:latin typeface="Times New Roman" panose="02020603050405020304" pitchFamily="18" charset="0"/>
              </a:rPr>
              <a:t>cách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nhóm </a:t>
            </a:r>
            <a:r>
              <a:rPr lang="vi-VN" sz="1800" b="1">
                <a:latin typeface="Times New Roman" panose="02020603050405020304" pitchFamily="18" charset="0"/>
              </a:rPr>
              <a:t>lại số mức xám gần nhau thành </a:t>
            </a:r>
            <a:r>
              <a:rPr lang="vi-VN" sz="1800" b="1">
                <a:latin typeface="Times New Roman" panose="02020603050405020304" pitchFamily="18" charset="0"/>
              </a:rPr>
              <a:t>1 </a:t>
            </a:r>
            <a:r>
              <a:rPr lang="vi-VN" sz="1800" b="1" smtClean="0">
                <a:latin typeface="Times New Roman" panose="02020603050405020304" pitchFamily="18" charset="0"/>
              </a:rPr>
              <a:t>nhóm</a:t>
            </a:r>
            <a:endParaRPr lang="en-US" sz="1800" b="1" smtClean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Nếu </a:t>
            </a:r>
            <a:r>
              <a:rPr lang="vi-VN" sz="1800" b="1">
                <a:latin typeface="Times New Roman" panose="02020603050405020304" pitchFamily="18" charset="0"/>
              </a:rPr>
              <a:t>chỉ có 2 nhóm thì chính là kỹ thuật </a:t>
            </a:r>
            <a:r>
              <a:rPr lang="vi-VN" sz="1800" b="1">
                <a:latin typeface="Times New Roman" panose="02020603050405020304" pitchFamily="18" charset="0"/>
              </a:rPr>
              <a:t>tách </a:t>
            </a:r>
            <a:r>
              <a:rPr lang="vi-VN" sz="1800" b="1" smtClean="0">
                <a:latin typeface="Times New Roman" panose="02020603050405020304" pitchFamily="18" charset="0"/>
              </a:rPr>
              <a:t>ngưỡng.</a:t>
            </a:r>
            <a:r>
              <a:rPr lang="en-US" sz="1800" b="1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Thông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thường </a:t>
            </a:r>
            <a:r>
              <a:rPr lang="vi-VN" sz="1800" b="1">
                <a:latin typeface="Times New Roman" panose="02020603050405020304" pitchFamily="18" charset="0"/>
              </a:rPr>
              <a:t>có nhiều nhóm với kích thước </a:t>
            </a:r>
            <a:r>
              <a:rPr lang="vi-VN" sz="1800" b="1">
                <a:latin typeface="Times New Roman" panose="02020603050405020304" pitchFamily="18" charset="0"/>
              </a:rPr>
              <a:t>khác </a:t>
            </a:r>
            <a:r>
              <a:rPr lang="vi-VN" sz="1800" b="1" smtClean="0">
                <a:latin typeface="Times New Roman" panose="02020603050405020304" pitchFamily="18" charset="0"/>
              </a:rPr>
              <a:t>nhau.</a:t>
            </a:r>
            <a:endParaRPr lang="en-US" sz="1800" b="1" smtClean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Để </a:t>
            </a:r>
            <a:r>
              <a:rPr lang="vi-VN" sz="1800" b="1">
                <a:latin typeface="Times New Roman" panose="02020603050405020304" pitchFamily="18" charset="0"/>
              </a:rPr>
              <a:t>tổng quát khi biến đổi người ta sẽ lấy cùng 1 </a:t>
            </a:r>
            <a:r>
              <a:rPr lang="vi-VN" sz="1800" b="1">
                <a:latin typeface="Times New Roman" panose="02020603050405020304" pitchFamily="18" charset="0"/>
              </a:rPr>
              <a:t>kích </a:t>
            </a:r>
            <a:r>
              <a:rPr lang="vi-VN" sz="1800" b="1" smtClean="0">
                <a:latin typeface="Times New Roman" panose="02020603050405020304" pitchFamily="18" charset="0"/>
              </a:rPr>
              <a:t>thước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bunch_size</a:t>
            </a:r>
            <a:endParaRPr lang="en-US" sz="1800" b="1" smtClean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I </a:t>
            </a:r>
            <a:r>
              <a:rPr lang="vi-VN" sz="1800" b="1">
                <a:latin typeface="Times New Roman" panose="02020603050405020304" pitchFamily="18" charset="0"/>
              </a:rPr>
              <a:t>[i,j] = (I [i,j]/ bunch – size) * bunch_size </a:t>
            </a:r>
            <a:r>
              <a:rPr lang="vi-VN" sz="1800">
                <a:latin typeface="Cambria Math" panose="02040503050406030204" pitchFamily="18" charset="0"/>
              </a:rPr>
              <a:t>∀</a:t>
            </a:r>
            <a:r>
              <a:rPr lang="vi-VN" sz="1800" b="1">
                <a:latin typeface="Times New Roman" panose="02020603050405020304" pitchFamily="18" charset="0"/>
              </a:rPr>
              <a:t>(</a:t>
            </a:r>
            <a:r>
              <a:rPr lang="vi-VN" sz="1800" b="1">
                <a:latin typeface="Times New Roman" panose="02020603050405020304" pitchFamily="18" charset="0"/>
              </a:rPr>
              <a:t>i,j</a:t>
            </a:r>
            <a:r>
              <a:rPr lang="vi-VN" sz="1800" b="1" smtClean="0">
                <a:latin typeface="Times New Roman" panose="02020603050405020304" pitchFamily="18" charset="0"/>
              </a:rPr>
              <a:t>);</a:t>
            </a:r>
            <a:endParaRPr lang="en-US" sz="1800" b="1" smtClean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Trong </a:t>
            </a:r>
            <a:r>
              <a:rPr lang="vi-VN" sz="1800" b="1">
                <a:latin typeface="Times New Roman" panose="02020603050405020304" pitchFamily="18" charset="0"/>
              </a:rPr>
              <a:t>đó I[i,j] chia lấy nguyên với bunch_size</a:t>
            </a:r>
            <a:r>
              <a:rPr lang="vi-VN" sz="1800" b="1">
                <a:latin typeface="Times New Roman" panose="02020603050405020304" pitchFamily="18" charset="0"/>
              </a:rPr>
              <a:t>.</a:t>
            </a:r>
            <a:r>
              <a:rPr lang="vi-VN" sz="1800"/>
              <a:t>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115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3.1. CẢI THIỆN ẢNH SỬ DỤNG CÁC TOÁN TỬ ĐIỂM</a:t>
            </a:r>
            <a:r>
              <a:rPr lang="en-US"/>
              <a:t/>
            </a:r>
            <a:br>
              <a:rPr lang="en-US"/>
            </a:br>
            <a:r>
              <a:rPr lang="vi-VN"/>
              <a:t>3.1.5. Cân </a:t>
            </a:r>
            <a:r>
              <a:rPr lang="vi-VN"/>
              <a:t>bằng </a:t>
            </a:r>
            <a:r>
              <a:rPr lang="vi-VN" smtClean="0"/>
              <a:t>histogram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8666" y="819806"/>
            <a:ext cx="6220810" cy="3781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Histogram </a:t>
            </a:r>
            <a:r>
              <a:rPr lang="vi-VN" sz="1800" b="1">
                <a:latin typeface="Times New Roman" panose="02020603050405020304" pitchFamily="18" charset="0"/>
              </a:rPr>
              <a:t>là một lược đồ biểu diễn độ sáng của </a:t>
            </a:r>
            <a:r>
              <a:rPr lang="vi-VN" sz="1800" b="1">
                <a:latin typeface="Times New Roman" panose="02020603050405020304" pitchFamily="18" charset="0"/>
              </a:rPr>
              <a:t>một </a:t>
            </a:r>
            <a:r>
              <a:rPr lang="vi-VN" sz="1800" b="1" smtClean="0">
                <a:latin typeface="Times New Roman" panose="02020603050405020304" pitchFamily="18" charset="0"/>
              </a:rPr>
              <a:t>bức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ảnh.</a:t>
            </a:r>
            <a:endParaRPr lang="en-US" sz="1800" b="1" smtClean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Mục </a:t>
            </a:r>
            <a:r>
              <a:rPr lang="vi-VN" sz="1800" b="1">
                <a:latin typeface="Times New Roman" panose="02020603050405020304" pitchFamily="18" charset="0"/>
              </a:rPr>
              <a:t>đích cân bằng histogram là đưa ra một ảnh </a:t>
            </a:r>
            <a:r>
              <a:rPr lang="vi-VN" sz="1800" b="1">
                <a:latin typeface="Times New Roman" panose="02020603050405020304" pitchFamily="18" charset="0"/>
              </a:rPr>
              <a:t>có </a:t>
            </a:r>
            <a:r>
              <a:rPr lang="vi-VN" sz="1800" b="1" smtClean="0">
                <a:latin typeface="Times New Roman" panose="02020603050405020304" pitchFamily="18" charset="0"/>
              </a:rPr>
              <a:t>mức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xám </a:t>
            </a:r>
            <a:r>
              <a:rPr lang="vi-VN" sz="1800" b="1">
                <a:latin typeface="Times New Roman" panose="02020603050405020304" pitchFamily="18" charset="0"/>
              </a:rPr>
              <a:t>được phân bố </a:t>
            </a:r>
            <a:r>
              <a:rPr lang="vi-VN" sz="1800" b="1">
                <a:latin typeface="Times New Roman" panose="02020603050405020304" pitchFamily="18" charset="0"/>
              </a:rPr>
              <a:t>đồng </a:t>
            </a:r>
            <a:r>
              <a:rPr lang="vi-VN" sz="1800" b="1" smtClean="0">
                <a:latin typeface="Times New Roman" panose="02020603050405020304" pitchFamily="18" charset="0"/>
              </a:rPr>
              <a:t>đều.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Times New Roman" panose="02020603050405020304" pitchFamily="18" charset="0"/>
              </a:rPr>
              <a:t>Histogram là một đồ thị với trục hoành là độ sáng (có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giá </a:t>
            </a:r>
            <a:r>
              <a:rPr lang="vi-VN" sz="1800" b="1">
                <a:latin typeface="Times New Roman" panose="02020603050405020304" pitchFamily="18" charset="0"/>
              </a:rPr>
              <a:t>trị từ 0-255; 0: màu đen, 255: màu trắng) </a:t>
            </a:r>
            <a:r>
              <a:rPr lang="vi-VN" sz="1800" b="1">
                <a:latin typeface="Times New Roman" panose="02020603050405020304" pitchFamily="18" charset="0"/>
              </a:rPr>
              <a:t>và </a:t>
            </a:r>
            <a:r>
              <a:rPr lang="vi-VN" sz="1800" b="1" smtClean="0">
                <a:latin typeface="Times New Roman" panose="02020603050405020304" pitchFamily="18" charset="0"/>
              </a:rPr>
              <a:t>trục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tung </a:t>
            </a:r>
            <a:r>
              <a:rPr lang="vi-VN" sz="1800" b="1">
                <a:latin typeface="Times New Roman" panose="02020603050405020304" pitchFamily="18" charset="0"/>
              </a:rPr>
              <a:t>là số lượng điểm ảnh ở độ sáng tương ứng</a:t>
            </a:r>
            <a:r>
              <a:rPr lang="vi-VN" sz="1800" b="1">
                <a:latin typeface="Times New Roman" panose="02020603050405020304" pitchFamily="18" charset="0"/>
              </a:rPr>
              <a:t>. </a:t>
            </a:r>
            <a:r>
              <a:rPr lang="vi-VN" sz="1800" b="1" smtClean="0">
                <a:latin typeface="Times New Roman" panose="02020603050405020304" pitchFamily="18" charset="0"/>
              </a:rPr>
              <a:t>Chiều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cao </a:t>
            </a:r>
            <a:r>
              <a:rPr lang="vi-VN" sz="1800" b="1">
                <a:latin typeface="Times New Roman" panose="02020603050405020304" pitchFamily="18" charset="0"/>
              </a:rPr>
              <a:t>của các cột đen trên histogram cũng thể </a:t>
            </a:r>
            <a:r>
              <a:rPr lang="vi-VN" sz="1800" b="1">
                <a:latin typeface="Times New Roman" panose="02020603050405020304" pitchFamily="18" charset="0"/>
              </a:rPr>
              <a:t>hiện </a:t>
            </a:r>
            <a:r>
              <a:rPr lang="vi-VN" sz="1800" b="1" smtClean="0">
                <a:latin typeface="Times New Roman" panose="02020603050405020304" pitchFamily="18" charset="0"/>
              </a:rPr>
              <a:t>số</a:t>
            </a:r>
            <a:r>
              <a:rPr lang="en-US" sz="1800" b="1" smtClean="0">
                <a:latin typeface="Times New Roman" panose="02020603050405020304" pitchFamily="18" charset="0"/>
              </a:rPr>
              <a:t> </a:t>
            </a:r>
            <a:r>
              <a:rPr lang="vi-VN" sz="1800" b="1" smtClean="0">
                <a:latin typeface="Times New Roman" panose="02020603050405020304" pitchFamily="18" charset="0"/>
              </a:rPr>
              <a:t>lượng </a:t>
            </a:r>
            <a:r>
              <a:rPr lang="vi-VN" sz="1800" b="1">
                <a:latin typeface="Times New Roman" panose="02020603050405020304" pitchFamily="18" charset="0"/>
              </a:rPr>
              <a:t>pixel ở mức sáng đó</a:t>
            </a:r>
            <a:r>
              <a:rPr lang="vi-VN" sz="1800" b="1">
                <a:latin typeface="Times New Roman" panose="02020603050405020304" pitchFamily="18" charset="0"/>
              </a:rPr>
              <a:t>.</a:t>
            </a:r>
            <a:r>
              <a:rPr lang="vi-VN" sz="18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3.1. CẢI THIỆN ẢNH SỬ DỤNG CÁC TOÁN TỬ ĐIỂM</a:t>
            </a:r>
            <a:r>
              <a:rPr lang="en-US"/>
              <a:t/>
            </a:r>
            <a:br>
              <a:rPr lang="en-US"/>
            </a:br>
            <a:r>
              <a:rPr lang="vi-VN">
                <a:latin typeface="Times New Roman" panose="02020603050405020304" pitchFamily="18" charset="0"/>
              </a:rPr>
              <a:t>3.1.5. Cân bằng histogram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9686" y="819806"/>
            <a:ext cx="61997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>
                <a:latin typeface="Sitka Banner" pitchFamily="2" charset="0"/>
              </a:rPr>
              <a:t>Ảnh I được gọi là cân bằng "lý tưởng" nếu </a:t>
            </a:r>
            <a:r>
              <a:rPr lang="vi-VN" sz="1800" b="1">
                <a:latin typeface="Sitka Banner" pitchFamily="2" charset="0"/>
              </a:rPr>
              <a:t>với </a:t>
            </a:r>
            <a:r>
              <a:rPr lang="vi-VN" sz="1800" b="1" smtClean="0">
                <a:latin typeface="Sitka Banner" pitchFamily="2" charset="0"/>
              </a:rPr>
              <a:t>mọi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mức </a:t>
            </a:r>
            <a:r>
              <a:rPr lang="vi-VN" sz="1800" b="1">
                <a:latin typeface="Sitka Banner" pitchFamily="2" charset="0"/>
              </a:rPr>
              <a:t>xám g, g’ ta có h(g) = </a:t>
            </a:r>
            <a:r>
              <a:rPr lang="vi-VN" sz="1800" b="1">
                <a:latin typeface="Sitka Banner" pitchFamily="2" charset="0"/>
              </a:rPr>
              <a:t>h(g</a:t>
            </a:r>
            <a:r>
              <a:rPr lang="vi-VN" sz="1800" b="1" smtClean="0">
                <a:latin typeface="Sitka Banner" pitchFamily="2" charset="0"/>
              </a:rPr>
              <a:t>’).</a:t>
            </a:r>
            <a:endParaRPr lang="en-US" sz="1800" b="1" smtClean="0">
              <a:latin typeface="Sitka Banner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Sitka Banner" pitchFamily="2" charset="0"/>
              </a:rPr>
              <a:t>Nghĩa </a:t>
            </a:r>
            <a:r>
              <a:rPr lang="vi-VN" sz="1800" b="1">
                <a:latin typeface="Sitka Banner" pitchFamily="2" charset="0"/>
              </a:rPr>
              <a:t>là các mức xám trong ảnh có số </a:t>
            </a:r>
            <a:r>
              <a:rPr lang="vi-VN" sz="1800" b="1">
                <a:latin typeface="Sitka Banner" pitchFamily="2" charset="0"/>
              </a:rPr>
              <a:t>lượng </a:t>
            </a:r>
            <a:r>
              <a:rPr lang="vi-VN" sz="1800" b="1" smtClean="0">
                <a:latin typeface="Sitka Banner" pitchFamily="2" charset="0"/>
              </a:rPr>
              <a:t>pixel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“tương </a:t>
            </a:r>
            <a:r>
              <a:rPr lang="vi-VN" sz="1800" b="1">
                <a:latin typeface="Sitka Banner" pitchFamily="2" charset="0"/>
              </a:rPr>
              <a:t>đương” nhau</a:t>
            </a:r>
            <a:r>
              <a:rPr lang="vi-VN" sz="1800" b="1">
                <a:latin typeface="Sitka Banner" pitchFamily="2" charset="0"/>
              </a:rPr>
              <a:t>. </a:t>
            </a:r>
            <a:endParaRPr lang="en-US" sz="1800" smtClean="0">
              <a:latin typeface="Sitka Banner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smtClean="0">
              <a:latin typeface="Sitka Banner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Sitka Banner" pitchFamily="2" charset="0"/>
              </a:rPr>
              <a:t>Với </a:t>
            </a:r>
            <a:r>
              <a:rPr lang="vi-VN" sz="1800" b="1" i="1" smtClean="0">
                <a:latin typeface="Sitka Banner" pitchFamily="2" charset="0"/>
              </a:rPr>
              <a:t>n</a:t>
            </a:r>
            <a:r>
              <a:rPr lang="vi-VN" sz="1800" b="1" i="1" baseline="-25000" smtClean="0">
                <a:latin typeface="Sitka Banner" pitchFamily="2" charset="0"/>
              </a:rPr>
              <a:t>i</a:t>
            </a:r>
            <a:r>
              <a:rPr lang="vi-VN" sz="1800" b="1" i="1" smtClean="0">
                <a:latin typeface="Sitka Banner" pitchFamily="2" charset="0"/>
              </a:rPr>
              <a:t> </a:t>
            </a:r>
            <a:r>
              <a:rPr lang="vi-VN" sz="1800" b="1">
                <a:latin typeface="Sitka Banner" pitchFamily="2" charset="0"/>
              </a:rPr>
              <a:t>là số pixel có mức xám </a:t>
            </a:r>
            <a:r>
              <a:rPr lang="vi-VN" sz="1800" b="1" i="1">
                <a:latin typeface="Sitka Banner" pitchFamily="2" charset="0"/>
              </a:rPr>
              <a:t>i</a:t>
            </a:r>
            <a:r>
              <a:rPr lang="vi-VN" sz="1800" b="1">
                <a:latin typeface="Sitka Banner" pitchFamily="2" charset="0"/>
              </a:rPr>
              <a:t>, và </a:t>
            </a:r>
            <a:r>
              <a:rPr lang="vi-VN" sz="1800" b="1" i="1">
                <a:latin typeface="Sitka Banner" pitchFamily="2" charset="0"/>
              </a:rPr>
              <a:t>nj </a:t>
            </a:r>
            <a:r>
              <a:rPr lang="vi-VN" sz="1800" b="1">
                <a:latin typeface="Sitka Banner" pitchFamily="2" charset="0"/>
              </a:rPr>
              <a:t>số pixel </a:t>
            </a:r>
            <a:r>
              <a:rPr lang="vi-VN" sz="1800" b="1">
                <a:latin typeface="Sitka Banner" pitchFamily="2" charset="0"/>
              </a:rPr>
              <a:t>có </a:t>
            </a:r>
            <a:r>
              <a:rPr lang="vi-VN" sz="1800" b="1" smtClean="0">
                <a:latin typeface="Sitka Banner" pitchFamily="2" charset="0"/>
              </a:rPr>
              <a:t>mức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xám </a:t>
            </a:r>
            <a:r>
              <a:rPr lang="vi-VN" sz="1800" b="1" i="1">
                <a:latin typeface="Sitka Banner" pitchFamily="2" charset="0"/>
              </a:rPr>
              <a:t>j</a:t>
            </a:r>
            <a:r>
              <a:rPr lang="vi-VN" sz="1800" b="1">
                <a:latin typeface="Sitka Banner" pitchFamily="2" charset="0"/>
              </a:rPr>
              <a:t>, </a:t>
            </a:r>
            <a:r>
              <a:rPr lang="vi-VN" sz="1800" b="1" i="1">
                <a:latin typeface="Sitka Banner" pitchFamily="2" charset="0"/>
              </a:rPr>
              <a:t>n </a:t>
            </a:r>
            <a:r>
              <a:rPr lang="vi-VN" sz="1800" b="1">
                <a:latin typeface="Sitka Banner" pitchFamily="2" charset="0"/>
              </a:rPr>
              <a:t>là tổng số pixel có trong ảnh</a:t>
            </a:r>
            <a:r>
              <a:rPr lang="vi-VN" sz="1800" b="1">
                <a:latin typeface="Sitka Banner" pitchFamily="2" charset="0"/>
              </a:rPr>
              <a:t>.</a:t>
            </a:r>
            <a:r>
              <a:rPr lang="vi-VN" sz="1800">
                <a:latin typeface="Sitka Banner" pitchFamily="2" charset="0"/>
              </a:rPr>
              <a:t> </a:t>
            </a:r>
            <a:r>
              <a:rPr lang="en-US" sz="1800" smtClean="0">
                <a:latin typeface="Sitka Banner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b="1" smtClean="0">
                <a:latin typeface="Sitka Banner" pitchFamily="2" charset="0"/>
              </a:rPr>
              <a:t>Kỹ </a:t>
            </a:r>
            <a:r>
              <a:rPr lang="vi-VN" sz="1800" b="1">
                <a:latin typeface="Sitka Banner" pitchFamily="2" charset="0"/>
              </a:rPr>
              <a:t>thuật “cân bằng histogram” có thể cải thiện chất</a:t>
            </a:r>
            <a:br>
              <a:rPr lang="vi-VN" sz="1800" b="1">
                <a:latin typeface="Sitka Banner" pitchFamily="2" charset="0"/>
              </a:rPr>
            </a:br>
            <a:r>
              <a:rPr lang="vi-VN" sz="1800" b="1">
                <a:latin typeface="Sitka Banner" pitchFamily="2" charset="0"/>
              </a:rPr>
              <a:t>lượng ảnh tự động mà không cần làm thủ công với</a:t>
            </a:r>
            <a:br>
              <a:rPr lang="vi-VN" sz="1800" b="1">
                <a:latin typeface="Sitka Banner" pitchFamily="2" charset="0"/>
              </a:rPr>
            </a:br>
            <a:r>
              <a:rPr lang="vi-VN" sz="1800" b="1">
                <a:latin typeface="Sitka Banner" pitchFamily="2" charset="0"/>
              </a:rPr>
              <a:t>chức năng co/giãn mức xám</a:t>
            </a:r>
            <a:r>
              <a:rPr lang="vi-VN" sz="1800" b="1">
                <a:latin typeface="Sitka Banner" pitchFamily="2" charset="0"/>
              </a:rPr>
              <a:t>.</a:t>
            </a:r>
            <a:r>
              <a:rPr lang="vi-VN" sz="1800">
                <a:latin typeface="Sitka Banner" pitchFamily="2" charset="0"/>
              </a:rPr>
              <a:t> </a:t>
            </a:r>
            <a:endParaRPr lang="en-US" sz="1800">
              <a:latin typeface="Sitka Banner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93" y="2143364"/>
            <a:ext cx="1781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3.1. CẢI THIỆN ẢNH SỬ DỤNG CÁC TOÁN TỬ ĐIỂM</a:t>
            </a:r>
            <a:r>
              <a:rPr lang="en-US"/>
              <a:t/>
            </a:r>
            <a:br>
              <a:rPr lang="en-US"/>
            </a:br>
            <a:r>
              <a:rPr lang="vi-VN">
                <a:latin typeface="Times New Roman" panose="02020603050405020304" pitchFamily="18" charset="0"/>
              </a:rPr>
              <a:t>3.1.5. Cân bằng histogram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819806"/>
            <a:ext cx="61436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858000" cy="819807"/>
          </a:xfrm>
        </p:spPr>
        <p:txBody>
          <a:bodyPr/>
          <a:lstStyle/>
          <a:p>
            <a:r>
              <a:rPr lang="en-US"/>
              <a:t>3.1. CẢI THIỆN ẢNH SỬ DỤNG CÁC TOÁN TỬ ĐIỂM</a:t>
            </a:r>
            <a:r>
              <a:rPr lang="en-US"/>
              <a:t/>
            </a:r>
            <a:br>
              <a:rPr lang="en-US"/>
            </a:br>
            <a:r>
              <a:rPr lang="vi-VN">
                <a:latin typeface="Times New Roman" panose="02020603050405020304" pitchFamily="18" charset="0"/>
              </a:rPr>
              <a:t>3.1.5. Cân </a:t>
            </a:r>
            <a:r>
              <a:rPr lang="vi-VN">
                <a:latin typeface="Times New Roman" panose="02020603050405020304" pitchFamily="18" charset="0"/>
              </a:rPr>
              <a:t>bằng </a:t>
            </a:r>
            <a:r>
              <a:rPr lang="vi-VN" smtClean="0">
                <a:latin typeface="Times New Roman" panose="02020603050405020304" pitchFamily="18" charset="0"/>
              </a:rPr>
              <a:t>histogram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6114" y="894572"/>
            <a:ext cx="62313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800" b="1">
                <a:solidFill>
                  <a:srgbClr val="FF0000"/>
                </a:solidFill>
                <a:latin typeface="Sitka Banner" pitchFamily="2" charset="0"/>
              </a:rPr>
              <a:t>Cân bằng histogram đơn giản</a:t>
            </a:r>
            <a:r>
              <a:rPr lang="vi-VN" sz="1800" b="1">
                <a:solidFill>
                  <a:srgbClr val="FF0000"/>
                </a:solidFill>
                <a:latin typeface="Sitka Banner" pitchFamily="2" charset="0"/>
              </a:rPr>
              <a:t/>
            </a:r>
            <a:br>
              <a:rPr lang="vi-VN" sz="1800" b="1">
                <a:solidFill>
                  <a:srgbClr val="FF0000"/>
                </a:solidFill>
                <a:latin typeface="Sitka Banner" pitchFamily="2" charset="0"/>
              </a:rPr>
            </a:br>
            <a:r>
              <a:rPr lang="vi-VN" sz="1800" b="1" smtClean="0">
                <a:latin typeface="Sitka Banner" pitchFamily="2" charset="0"/>
              </a:rPr>
              <a:t>Giả </a:t>
            </a:r>
            <a:r>
              <a:rPr lang="vi-VN" sz="1800" b="1">
                <a:latin typeface="Sitka Banner" pitchFamily="2" charset="0"/>
              </a:rPr>
              <a:t>sử, ta có ảnh I có kích thước </a:t>
            </a:r>
            <a:r>
              <a:rPr lang="vi-VN" sz="1800" b="1" i="1">
                <a:latin typeface="Sitka Banner" pitchFamily="2" charset="0"/>
              </a:rPr>
              <a:t>m </a:t>
            </a:r>
            <a:r>
              <a:rPr lang="vi-VN" sz="1800" b="1" i="1" smtClean="0">
                <a:latin typeface="Sitka Banner" pitchFamily="2" charset="0"/>
              </a:rPr>
              <a:t>x</a:t>
            </a:r>
            <a:r>
              <a:rPr lang="en-US" sz="1800" b="1" i="1" smtClean="0">
                <a:latin typeface="Sitka Banner" pitchFamily="2" charset="0"/>
              </a:rPr>
              <a:t> </a:t>
            </a:r>
            <a:r>
              <a:rPr lang="vi-VN" sz="1800" b="1" i="1" smtClean="0">
                <a:latin typeface="Sitka Banner" pitchFamily="2" charset="0"/>
              </a:rPr>
              <a:t>n</a:t>
            </a:r>
            <a:r>
              <a:rPr lang="vi-VN" sz="1800" b="1">
                <a:latin typeface="Sitka Banner" pitchFamily="2" charset="0"/>
              </a:rPr>
              <a:t>; </a:t>
            </a:r>
            <a:r>
              <a:rPr lang="vi-VN" sz="1800" b="1" i="1">
                <a:latin typeface="Sitka Banner" pitchFamily="2" charset="0"/>
              </a:rPr>
              <a:t>new_level </a:t>
            </a:r>
            <a:r>
              <a:rPr lang="vi-VN" sz="1800" b="1">
                <a:latin typeface="Sitka Banner" pitchFamily="2" charset="0"/>
              </a:rPr>
              <a:t>là số mức xám </a:t>
            </a:r>
            <a:r>
              <a:rPr lang="vi-VN" sz="1800" b="1">
                <a:latin typeface="Sitka Banner" pitchFamily="2" charset="0"/>
              </a:rPr>
              <a:t>của </a:t>
            </a:r>
            <a:r>
              <a:rPr lang="vi-VN" sz="1800" b="1" smtClean="0">
                <a:latin typeface="Sitka Banner" pitchFamily="2" charset="0"/>
              </a:rPr>
              <a:t>ảnh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cân </a:t>
            </a:r>
            <a:r>
              <a:rPr lang="vi-VN" sz="1800" b="1">
                <a:latin typeface="Sitka Banner" pitchFamily="2" charset="0"/>
              </a:rPr>
              <a:t>bằng </a:t>
            </a:r>
            <a:r>
              <a:rPr lang="en-US" sz="1800" b="1" smtClean="0">
                <a:latin typeface="Sitka Banner" pitchFamily="2" charset="0"/>
              </a:rPr>
              <a:t>-&gt; </a:t>
            </a:r>
            <a:r>
              <a:rPr lang="vi-VN" sz="1800" b="1" smtClean="0">
                <a:latin typeface="Sitka Banner" pitchFamily="2" charset="0"/>
              </a:rPr>
              <a:t>số </a:t>
            </a:r>
            <a:r>
              <a:rPr lang="vi-VN" sz="1800" b="1">
                <a:latin typeface="Sitka Banner" pitchFamily="2" charset="0"/>
              </a:rPr>
              <a:t>điểm ảnh </a:t>
            </a:r>
            <a:r>
              <a:rPr lang="vi-VN" sz="1800" b="1">
                <a:latin typeface="Sitka Banner" pitchFamily="2" charset="0"/>
              </a:rPr>
              <a:t>trung </a:t>
            </a:r>
            <a:r>
              <a:rPr lang="vi-VN" sz="1800" b="1" smtClean="0">
                <a:latin typeface="Sitka Banner" pitchFamily="2" charset="0"/>
              </a:rPr>
              <a:t>bình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của </a:t>
            </a:r>
            <a:r>
              <a:rPr lang="vi-VN" sz="1800" b="1">
                <a:latin typeface="Sitka Banner" pitchFamily="2" charset="0"/>
              </a:rPr>
              <a:t>mỗi mức xám của ảnh </a:t>
            </a:r>
            <a:r>
              <a:rPr lang="vi-VN" sz="1800" b="1">
                <a:latin typeface="Sitka Banner" pitchFamily="2" charset="0"/>
              </a:rPr>
              <a:t>cân </a:t>
            </a:r>
            <a:r>
              <a:rPr lang="vi-VN" sz="1800" b="1" smtClean="0">
                <a:latin typeface="Sitka Banner" pitchFamily="2" charset="0"/>
              </a:rPr>
              <a:t>bằng</a:t>
            </a:r>
            <a:r>
              <a:rPr lang="en-US" sz="1800" b="1" smtClean="0">
                <a:latin typeface="Sitka Banner" pitchFamily="2" charset="0"/>
              </a:rPr>
              <a:t> </a:t>
            </a:r>
            <a:r>
              <a:rPr lang="vi-VN" sz="1800" b="1" smtClean="0">
                <a:latin typeface="Sitka Banner" pitchFamily="2" charset="0"/>
              </a:rPr>
              <a:t>là</a:t>
            </a:r>
            <a:r>
              <a:rPr lang="vi-VN" sz="1800" b="1">
                <a:latin typeface="Sitka Banner" pitchFamily="2" charset="0"/>
              </a:rPr>
              <a:t>:</a:t>
            </a:r>
            <a:r>
              <a:rPr lang="vi-VN" sz="1800">
                <a:latin typeface="Sitka Banner" pitchFamily="2" charset="0"/>
              </a:rPr>
              <a:t> </a:t>
            </a:r>
            <a:endParaRPr lang="en-US" sz="1800" smtClean="0">
              <a:latin typeface="Sitka Banner" pitchFamily="2" charset="0"/>
            </a:endParaRPr>
          </a:p>
          <a:p>
            <a:endParaRPr lang="en-US" sz="1800">
              <a:latin typeface="Sitka Banner" pitchFamily="2" charset="0"/>
            </a:endParaRPr>
          </a:p>
          <a:p>
            <a:endParaRPr lang="en-US" sz="1800" smtClean="0">
              <a:latin typeface="Sitka Banner" pitchFamily="2" charset="0"/>
            </a:endParaRPr>
          </a:p>
          <a:p>
            <a:r>
              <a:rPr lang="en-US" sz="1800" b="1" smtClean="0">
                <a:latin typeface="Sitka Banner" pitchFamily="2" charset="0"/>
              </a:rPr>
              <a:t>Số </a:t>
            </a:r>
            <a:r>
              <a:rPr lang="en-US" sz="1800" b="1">
                <a:latin typeface="Sitka Banner" pitchFamily="2" charset="0"/>
              </a:rPr>
              <a:t>điểm ảnh có mức xám ≤ g </a:t>
            </a:r>
            <a:r>
              <a:rPr lang="en-US" sz="1800" b="1">
                <a:latin typeface="Sitka Banner" pitchFamily="2" charset="0"/>
              </a:rPr>
              <a:t>là </a:t>
            </a:r>
            <a:r>
              <a:rPr lang="en-US" sz="1800" b="1" smtClean="0">
                <a:latin typeface="Sitka Banner" pitchFamily="2" charset="0"/>
              </a:rPr>
              <a:t>:</a:t>
            </a:r>
          </a:p>
          <a:p>
            <a:endParaRPr lang="en-US" sz="1800" b="1">
              <a:latin typeface="Sitka Banner" pitchFamily="2" charset="0"/>
            </a:endParaRPr>
          </a:p>
          <a:p>
            <a:endParaRPr lang="en-US" sz="1800" b="1" smtClean="0">
              <a:latin typeface="Sitka Banner" pitchFamily="2" charset="0"/>
            </a:endParaRPr>
          </a:p>
          <a:p>
            <a:r>
              <a:rPr lang="en-US" sz="1800" b="1" smtClean="0">
                <a:latin typeface="Sitka Banner" pitchFamily="2" charset="0"/>
              </a:rPr>
              <a:t>Ta </a:t>
            </a:r>
            <a:r>
              <a:rPr lang="en-US" sz="1800" b="1">
                <a:latin typeface="Sitka Banner" pitchFamily="2" charset="0"/>
              </a:rPr>
              <a:t>phải xác định hàm f: g </a:t>
            </a:r>
            <a:r>
              <a:rPr lang="en-US" sz="1800">
                <a:latin typeface="Sitka Banner" pitchFamily="2" charset="0"/>
              </a:rPr>
              <a:t> </a:t>
            </a:r>
            <a:r>
              <a:rPr lang="en-US" sz="1800" b="1">
                <a:latin typeface="Sitka Banner" pitchFamily="2" charset="0"/>
              </a:rPr>
              <a:t>f(g) sao cho</a:t>
            </a:r>
            <a:r>
              <a:rPr lang="en-US" sz="1800">
                <a:latin typeface="Sitka Banner" pitchFamily="2" charset="0"/>
              </a:rPr>
              <a:t> </a:t>
            </a:r>
            <a:br>
              <a:rPr lang="en-US" sz="1800">
                <a:latin typeface="Sitka Banner" pitchFamily="2" charset="0"/>
              </a:rPr>
            </a:br>
            <a:endParaRPr lang="en-US" sz="1800">
              <a:latin typeface="Sitka Banner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6" y="1820057"/>
            <a:ext cx="1653737" cy="734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443" y="2602732"/>
            <a:ext cx="1344645" cy="698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716" y="3789553"/>
            <a:ext cx="3410115" cy="9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Active">
  <a:themeElements>
    <a:clrScheme name="Custom 347">
      <a:dk1>
        <a:srgbClr val="000000"/>
      </a:dk1>
      <a:lt1>
        <a:srgbClr val="FFFFFF"/>
      </a:lt1>
      <a:dk2>
        <a:srgbClr val="6A708D"/>
      </a:dk2>
      <a:lt2>
        <a:srgbClr val="DEE1EC"/>
      </a:lt2>
      <a:accent1>
        <a:srgbClr val="C0CAFC"/>
      </a:accent1>
      <a:accent2>
        <a:srgbClr val="8798EE"/>
      </a:accent2>
      <a:accent3>
        <a:srgbClr val="D0F5FF"/>
      </a:accent3>
      <a:accent4>
        <a:srgbClr val="6DB4F5"/>
      </a:accent4>
      <a:accent5>
        <a:srgbClr val="DAFBDD"/>
      </a:accent5>
      <a:accent6>
        <a:srgbClr val="58D8C5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ctive" id="{0E5ED355-4272-46B0-B632-4546AE95C060}" vid="{A30092B9-0EE1-41F5-84A4-EC5B9F297E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ThemeActive</Template>
  <TotalTime>372</TotalTime>
  <Words>2127</Words>
  <Application>Microsoft Office PowerPoint</Application>
  <PresentationFormat>Custom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FS Nokio ExtraLight</vt:lpstr>
      <vt:lpstr>Wingdings</vt:lpstr>
      <vt:lpstr>Cambria Math</vt:lpstr>
      <vt:lpstr>Arial</vt:lpstr>
      <vt:lpstr>Times New Roman</vt:lpstr>
      <vt:lpstr>Courier New</vt:lpstr>
      <vt:lpstr>Sitka Banner</vt:lpstr>
      <vt:lpstr>Symbol</vt:lpstr>
      <vt:lpstr>ThemeActive</vt:lpstr>
      <vt:lpstr>PowerPoint Presentation</vt:lpstr>
      <vt:lpstr>3.1. Cải thiện ảnh sử dụng các toán tử điểm 3.1.1. Giới thiệu  </vt:lpstr>
      <vt:lpstr>3.1. CẢI THIỆN ẢNH SỬ DỤNG CÁC TOÁN TỬ ĐIỂM 3.1.2. Tăng giảm độ sáng </vt:lpstr>
      <vt:lpstr>3.1. CẢI THIỆN ẢNH SỬ DỤNG CÁC TOÁN TỬ ĐIỂM 3.1.3. Tách ngưỡng </vt:lpstr>
      <vt:lpstr>3.1. CẢI THIỆN ẢNH SỬ DỤNG CÁC TOÁN TỬ ĐIỂM 3.1.4. Bó cụm </vt:lpstr>
      <vt:lpstr>3.1. CẢI THIỆN ẢNH SỬ DỤNG CÁC TOÁN TỬ ĐIỂM 3.1.5. Cân bằng histogram</vt:lpstr>
      <vt:lpstr>3.1. CẢI THIỆN ẢNH SỬ DỤNG CÁC TOÁN TỬ ĐIỂM 3.1.5. Cân bằng histogram </vt:lpstr>
      <vt:lpstr>3.1. CẢI THIỆN ẢNH SỬ DỤNG CÁC TOÁN TỬ ĐIỂM 3.1.5. Cân bằng histogram </vt:lpstr>
      <vt:lpstr>3.1. CẢI THIỆN ẢNH SỬ DỤNG CÁC TOÁN TỬ ĐIỂM 3.1.5. Cân bằng histogram</vt:lpstr>
      <vt:lpstr>3.1. CẢI THIỆN ẢNH SỬ DỤNG CÁC TOÁN TỬ ĐIỂM 3.1.6. Kỹ thuật tìm tách ngưỡng tự động</vt:lpstr>
      <vt:lpstr>3.1. CẢI THIỆN ẢNH SỬ DỤNG CÁC TOÁN TỬ ĐIỂM 3.1.7. Biến đổi cấp xám tổng thể</vt:lpstr>
      <vt:lpstr>3.1. CẢI THIỆN ẢNH SỬ DỤNG CÁC TOÁN TỬ ĐIỂM 3.1.7. Biến đổi cấp xám tổng thể</vt:lpstr>
      <vt:lpstr>3.1. CẢI THIỆN ẢNH SỬ DỤNG CÁC TOÁN TỬ ĐIỂM 3.1.7. Biến đổi cấp xám tổng thể</vt:lpstr>
      <vt:lpstr>3.2. Cải thiện ảnh sử dụng các toán tử không gian</vt:lpstr>
      <vt:lpstr>3.2. Cải thiện ảnh sử dụng các toán tử không gian</vt:lpstr>
      <vt:lpstr>3.2. Cải thiện ảnh sử dụng các toán tử không gian 3.2.1. Phép nhân chập và mẫu (phép cuộn và mẫu)</vt:lpstr>
      <vt:lpstr>3.2. Cải thiện ảnh sử dụng các toán tử không gian 3.2.3. Lọc trung vị (Median Filter)</vt:lpstr>
      <vt:lpstr>3.2. Cải thiện ảnh sử dụng các toán tử không gian 3.2.3. Lọc trung vị (Median Filter)</vt:lpstr>
      <vt:lpstr>3.2. Cải thiện ảnh sử dụng các toán tử không gian 3.2.3. Lọc trung vị (Median Filter)</vt:lpstr>
      <vt:lpstr>3.2. Cải thiện ảnh sử dụng các toán tử không gian 3.2.3. Lọc trung vị (Median Filter)</vt:lpstr>
      <vt:lpstr>3.2. Cải thiện ảnh sử dụng các toán tử không gian 3.2.4. Lọc trung bình</vt:lpstr>
      <vt:lpstr>3.2. Cải thiện ảnh sử dụng các toán tử không gian 3.2.4. Lọc trung bình</vt:lpstr>
      <vt:lpstr>3.2. Cải thiện ảnh sử dụng các toán tử không gian 3.2.4. Lọc trung bình</vt:lpstr>
      <vt:lpstr>3.2. Cải thiện ảnh sử dụng các toán tử không gian 3.2.5. Lọc trung bình theo k giá trị gần nhất </vt:lpstr>
      <vt:lpstr>3.2. Cải thiện ảnh sử dụng các toán tử không gian 3.2.5. Lọc trung bình theo k giá trị gần nhất </vt:lpstr>
      <vt:lpstr>3.3. KHÔI PHỤC ẢNH 3.3.1. Nhiễu và mô hình nhiễu </vt:lpstr>
      <vt:lpstr>3.3. KHÔI PHỤC ẢNH 3.3.1. Nhiễu và mô hình nhiễu </vt:lpstr>
      <vt:lpstr>3.3. KHÔI PHỤC ẢNH 3.3.1. Nhiễu và mô hình nhiễu </vt:lpstr>
      <vt:lpstr>3.3. KHÔI PHỤC ẢNH 3.3.2.Các loại nhiễu </vt:lpstr>
      <vt:lpstr>3.3. KHÔI PHỤC ẢNH 3.3.3.Các kỹ thuật lọc nhiễu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Đình Nguyên Nguyễn</dc:creator>
  <cp:lastModifiedBy>Đình Nguyên Nguyễn</cp:lastModifiedBy>
  <cp:revision>20</cp:revision>
  <dcterms:created xsi:type="dcterms:W3CDTF">2021-08-15T02:32:08Z</dcterms:created>
  <dcterms:modified xsi:type="dcterms:W3CDTF">2021-08-15T08:44:46Z</dcterms:modified>
</cp:coreProperties>
</file>